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63" showSpecialPlsOnTitleSld="0" removePersonalInfoOnSave="1" saveSubsetFonts="1">
  <p:sldMasterIdLst>
    <p:sldMasterId id="2147483648" r:id="rId1"/>
  </p:sldMasterIdLst>
  <p:notesMasterIdLst>
    <p:notesMasterId r:id="rId51"/>
  </p:notesMasterIdLst>
  <p:handoutMasterIdLst>
    <p:handoutMasterId r:id="rId52"/>
  </p:handoutMasterIdLst>
  <p:sldIdLst>
    <p:sldId id="2399" r:id="rId2"/>
    <p:sldId id="2914" r:id="rId3"/>
    <p:sldId id="2400" r:id="rId4"/>
    <p:sldId id="2915" r:id="rId5"/>
    <p:sldId id="2401" r:id="rId6"/>
    <p:sldId id="2442" r:id="rId7"/>
    <p:sldId id="2443" r:id="rId8"/>
    <p:sldId id="2971" r:id="rId9"/>
    <p:sldId id="2828" r:id="rId10"/>
    <p:sldId id="2829" r:id="rId11"/>
    <p:sldId id="2830" r:id="rId12"/>
    <p:sldId id="2831" r:id="rId13"/>
    <p:sldId id="2832" r:id="rId14"/>
    <p:sldId id="2404" r:id="rId15"/>
    <p:sldId id="2405" r:id="rId16"/>
    <p:sldId id="2916" r:id="rId17"/>
    <p:sldId id="2917" r:id="rId18"/>
    <p:sldId id="2918" r:id="rId19"/>
    <p:sldId id="2919" r:id="rId20"/>
    <p:sldId id="2920" r:id="rId21"/>
    <p:sldId id="2921" r:id="rId22"/>
    <p:sldId id="2922" r:id="rId23"/>
    <p:sldId id="2923" r:id="rId24"/>
    <p:sldId id="2924" r:id="rId25"/>
    <p:sldId id="2406" r:id="rId26"/>
    <p:sldId id="2821" r:id="rId27"/>
    <p:sldId id="2822" r:id="rId28"/>
    <p:sldId id="2823" r:id="rId29"/>
    <p:sldId id="2824" r:id="rId30"/>
    <p:sldId id="2972" r:id="rId31"/>
    <p:sldId id="2407" r:id="rId32"/>
    <p:sldId id="2408" r:id="rId33"/>
    <p:sldId id="2409" r:id="rId34"/>
    <p:sldId id="2803" r:id="rId35"/>
    <p:sldId id="2973" r:id="rId36"/>
    <p:sldId id="2805" r:id="rId37"/>
    <p:sldId id="2806" r:id="rId38"/>
    <p:sldId id="2807" r:id="rId39"/>
    <p:sldId id="2808" r:id="rId40"/>
    <p:sldId id="2809" r:id="rId41"/>
    <p:sldId id="2810" r:id="rId42"/>
    <p:sldId id="2811" r:id="rId43"/>
    <p:sldId id="2410" r:id="rId44"/>
    <p:sldId id="2411" r:id="rId45"/>
    <p:sldId id="2812" r:id="rId46"/>
    <p:sldId id="2813" r:id="rId47"/>
    <p:sldId id="2814" r:id="rId48"/>
    <p:sldId id="2815" r:id="rId49"/>
    <p:sldId id="2816" r:id="rId5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5168CB-6D59-4E85-B55D-2A3603013F79}">
          <p14:sldIdLst/>
        </p14:section>
        <p14:section name="タイトルなしのセクション" id="{A4D62A37-E271-4605-B982-C4DA865EAE8E}">
          <p14:sldIdLst>
            <p14:sldId id="2399"/>
            <p14:sldId id="2914"/>
            <p14:sldId id="2400"/>
            <p14:sldId id="2915"/>
            <p14:sldId id="2401"/>
            <p14:sldId id="2442"/>
            <p14:sldId id="2443"/>
            <p14:sldId id="2971"/>
            <p14:sldId id="2828"/>
            <p14:sldId id="2829"/>
            <p14:sldId id="2830"/>
            <p14:sldId id="2831"/>
            <p14:sldId id="2832"/>
            <p14:sldId id="2404"/>
            <p14:sldId id="2405"/>
            <p14:sldId id="2916"/>
            <p14:sldId id="2917"/>
            <p14:sldId id="2918"/>
            <p14:sldId id="2919"/>
            <p14:sldId id="2920"/>
            <p14:sldId id="2921"/>
            <p14:sldId id="2922"/>
            <p14:sldId id="2923"/>
            <p14:sldId id="2924"/>
            <p14:sldId id="2406"/>
            <p14:sldId id="2821"/>
            <p14:sldId id="2822"/>
            <p14:sldId id="2823"/>
            <p14:sldId id="2824"/>
            <p14:sldId id="2972"/>
            <p14:sldId id="2407"/>
            <p14:sldId id="2408"/>
            <p14:sldId id="2409"/>
            <p14:sldId id="2803"/>
            <p14:sldId id="2973"/>
            <p14:sldId id="2805"/>
            <p14:sldId id="2806"/>
            <p14:sldId id="2807"/>
            <p14:sldId id="2808"/>
            <p14:sldId id="2809"/>
            <p14:sldId id="2810"/>
            <p14:sldId id="2811"/>
            <p14:sldId id="2410"/>
            <p14:sldId id="2411"/>
            <p14:sldId id="2812"/>
            <p14:sldId id="2813"/>
            <p14:sldId id="2814"/>
            <p14:sldId id="2815"/>
            <p14:sldId id="2816"/>
          </p14:sldIdLst>
        </p14:section>
        <p14:section name="タイトルなしのセクション" id="{9720A8D4-B865-4870-A84E-CBCF49E6AED5}">
          <p14:sldIdLst/>
        </p14:section>
        <p14:section name="タイトルなしのセクション" id="{431348C6-D2CC-4E7F-A594-67B722357F0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1" autoAdjust="0"/>
    <p:restoredTop sz="69653" autoAdjust="0"/>
  </p:normalViewPr>
  <p:slideViewPr>
    <p:cSldViewPr>
      <p:cViewPr varScale="1">
        <p:scale>
          <a:sx n="73" d="100"/>
          <a:sy n="73" d="100"/>
        </p:scale>
        <p:origin x="1584" y="78"/>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ba0008$\&#12518;&#12540;&#12470;&#20316;&#26989;&#29992;&#12501;&#12457;&#12523;&#12480;\101.%20%20&#20154;&#20107;&#31649;&#29702;&#65288;&#32113;&#25324;&#12289;&#31649;&#29702;&#32887;&#65289;\99.&#20154;&#20107;&#20418;&#38263;\06.%20&#12381;&#12398;&#20182;\04.%20&#20491;&#21029;&#26696;&#20214;\R04\R04.11.15_&#25913;&#38761;&#35413;&#20385;PT\H23&#65374;R4&#20844;&#21215;&#23455;&#32318;&#65288;&#38750;&#20844;&#34920;&#12487;&#12540;&#12479;&#12354;&#12426;&#6528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ba0008$\&#12518;&#12540;&#12470;&#20316;&#26989;&#29992;&#12501;&#12457;&#12523;&#12480;\101.%20%20&#20154;&#20107;&#31649;&#29702;&#65288;&#32113;&#25324;&#12289;&#31649;&#29702;&#32887;&#65289;\99.&#20154;&#20107;&#20418;&#38263;\06.%20&#12381;&#12398;&#20182;\04.%20&#20491;&#21029;&#26696;&#20214;\R04\R04.11.15_&#25913;&#38761;&#35413;&#20385;PT\H23&#65374;R4&#20844;&#21215;&#23455;&#32318;&#65288;&#38750;&#20844;&#34920;&#12487;&#12540;&#12479;&#12354;&#12426;&#6528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4724703354687436E-3"/>
          <c:y val="0.16055208341375662"/>
          <c:w val="0.61578018981767324"/>
          <c:h val="0.7401783853060846"/>
        </c:manualLayout>
      </c:layout>
      <c:doughnutChart>
        <c:varyColors val="1"/>
        <c:ser>
          <c:idx val="0"/>
          <c:order val="0"/>
          <c:dPt>
            <c:idx val="0"/>
            <c:bubble3D val="0"/>
            <c:spPr>
              <a:solidFill>
                <a:schemeClr val="dk1">
                  <a:tint val="885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747-46D4-A11A-D141C6389CA3}"/>
              </c:ext>
            </c:extLst>
          </c:dPt>
          <c:dPt>
            <c:idx val="1"/>
            <c:bubble3D val="0"/>
            <c:spPr>
              <a:solidFill>
                <a:schemeClr val="dk1">
                  <a:tint val="5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747-46D4-A11A-D141C6389CA3}"/>
              </c:ext>
            </c:extLst>
          </c:dPt>
          <c:dLbls>
            <c:dLbl>
              <c:idx val="0"/>
              <c:layout/>
              <c:tx>
                <c:rich>
                  <a:bodyPr/>
                  <a:lstStyle/>
                  <a:p>
                    <a:fld id="{0A5F63D2-877A-4A25-8030-B14BEA18DDEC}" type="VALUE">
                      <a:rPr lang="en-US" altLang="ja-JP" smtClean="0"/>
                      <a:pPr/>
                      <a:t>[値]</a:t>
                    </a:fld>
                    <a:r>
                      <a:rPr lang="ja-JP" altLang="en-US" dirty="0"/>
                      <a:t>名</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747-46D4-A11A-D141C6389CA3}"/>
                </c:ext>
              </c:extLst>
            </c:dLbl>
            <c:dLbl>
              <c:idx val="1"/>
              <c:layout/>
              <c:tx>
                <c:rich>
                  <a:bodyPr/>
                  <a:lstStyle/>
                  <a:p>
                    <a:fld id="{8A1455B2-0B31-4AC9-88AD-D4C06F61BB80}" type="VALUE">
                      <a:rPr lang="en-US" altLang="ja-JP" smtClean="0"/>
                      <a:pPr/>
                      <a:t>[値]</a:t>
                    </a:fld>
                    <a:r>
                      <a:rPr lang="ja-JP" altLang="en-US" dirty="0"/>
                      <a:t>名</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747-46D4-A11A-D141C6389CA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'公募実績（詳細）'!$C$109:$D$109</c:f>
              <c:strCache>
                <c:ptCount val="2"/>
                <c:pt idx="0">
                  <c:v>外部</c:v>
                </c:pt>
                <c:pt idx="1">
                  <c:v>内部</c:v>
                </c:pt>
              </c:strCache>
            </c:strRef>
          </c:cat>
          <c:val>
            <c:numRef>
              <c:f>'公募実績（詳細）'!$C$111:$D$111</c:f>
              <c:numCache>
                <c:formatCode>General</c:formatCode>
                <c:ptCount val="2"/>
                <c:pt idx="0">
                  <c:v>523</c:v>
                </c:pt>
                <c:pt idx="1">
                  <c:v>91</c:v>
                </c:pt>
              </c:numCache>
            </c:numRef>
          </c:val>
          <c:extLst>
            <c:ext xmlns:c16="http://schemas.microsoft.com/office/drawing/2014/chart" uri="{C3380CC4-5D6E-409C-BE32-E72D297353CC}">
              <c16:uniqueId val="{00000004-A747-46D4-A11A-D141C6389CA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073829289647124"/>
          <c:y val="0.17245986483349324"/>
          <c:w val="0.55978436463653702"/>
          <c:h val="0.72380533382252588"/>
        </c:manualLayout>
      </c:layout>
      <c:doughnutChart>
        <c:varyColors val="1"/>
        <c:ser>
          <c:idx val="0"/>
          <c:order val="0"/>
          <c:dPt>
            <c:idx val="0"/>
            <c:bubble3D val="0"/>
            <c:spPr>
              <a:solidFill>
                <a:schemeClr val="dk1">
                  <a:tint val="885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F3-4D2C-9C9E-9DDD965442B8}"/>
              </c:ext>
            </c:extLst>
          </c:dPt>
          <c:dPt>
            <c:idx val="1"/>
            <c:bubble3D val="0"/>
            <c:spPr>
              <a:solidFill>
                <a:schemeClr val="dk1">
                  <a:tint val="5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F3-4D2C-9C9E-9DDD965442B8}"/>
              </c:ext>
            </c:extLst>
          </c:dPt>
          <c:dLbls>
            <c:dLbl>
              <c:idx val="0"/>
              <c:layout/>
              <c:tx>
                <c:rich>
                  <a:bodyPr/>
                  <a:lstStyle/>
                  <a:p>
                    <a:fld id="{DDF8ED48-B6DA-4355-BDFD-81B4241A30B0}" type="VALUE">
                      <a:rPr lang="en-US" altLang="ja-JP" smtClean="0"/>
                      <a:pPr/>
                      <a:t>[値]</a:t>
                    </a:fld>
                    <a:r>
                      <a:rPr lang="ja-JP" altLang="en-US" dirty="0"/>
                      <a:t>名</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DF3-4D2C-9C9E-9DDD965442B8}"/>
                </c:ext>
              </c:extLst>
            </c:dLbl>
            <c:dLbl>
              <c:idx val="1"/>
              <c:layout/>
              <c:tx>
                <c:rich>
                  <a:bodyPr/>
                  <a:lstStyle/>
                  <a:p>
                    <a:fld id="{603532D2-5EE7-4063-987C-D65827981725}" type="VALUE">
                      <a:rPr lang="en-US" altLang="ja-JP" smtClean="0"/>
                      <a:pPr/>
                      <a:t>[値]</a:t>
                    </a:fld>
                    <a:r>
                      <a:rPr lang="ja-JP" altLang="en-US" dirty="0"/>
                      <a:t>名</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DF3-4D2C-9C9E-9DDD965442B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'公募実績（詳細）'!$F$109:$G$109</c:f>
              <c:strCache>
                <c:ptCount val="2"/>
                <c:pt idx="0">
                  <c:v>外部</c:v>
                </c:pt>
                <c:pt idx="1">
                  <c:v>内部</c:v>
                </c:pt>
              </c:strCache>
            </c:strRef>
          </c:cat>
          <c:val>
            <c:numRef>
              <c:f>'公募実績（詳細）'!$F$111:$G$111</c:f>
              <c:numCache>
                <c:formatCode>General</c:formatCode>
                <c:ptCount val="2"/>
                <c:pt idx="0">
                  <c:v>5</c:v>
                </c:pt>
                <c:pt idx="1">
                  <c:v>36</c:v>
                </c:pt>
              </c:numCache>
            </c:numRef>
          </c:val>
          <c:extLst>
            <c:ext xmlns:c16="http://schemas.microsoft.com/office/drawing/2014/chart" uri="{C3380CC4-5D6E-409C-BE32-E72D297353CC}">
              <c16:uniqueId val="{00000004-5DF3-4D2C-9C9E-9DDD965442B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576" cy="498474"/>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4"/>
            <a:ext cx="2949576" cy="498474"/>
          </a:xfrm>
          <a:prstGeom prst="rect">
            <a:avLst/>
          </a:prstGeom>
        </p:spPr>
        <p:txBody>
          <a:bodyPr vert="horz" lIns="91411" tIns="45705" rIns="91411" bIns="45705"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4"/>
            <a:ext cx="2949576" cy="498474"/>
          </a:xfrm>
          <a:prstGeom prst="rect">
            <a:avLst/>
          </a:prstGeom>
        </p:spPr>
        <p:txBody>
          <a:bodyPr vert="horz" lIns="91411" tIns="45705" rIns="91411"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6" cy="498474"/>
          </a:xfrm>
          <a:prstGeom prst="rect">
            <a:avLst/>
          </a:prstGeom>
        </p:spPr>
        <p:txBody>
          <a:bodyPr vert="horz" lIns="91411" tIns="45705" rIns="91411" bIns="45705"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6" cy="496888"/>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6" cy="496888"/>
          </a:xfrm>
          <a:prstGeom prst="rect">
            <a:avLst/>
          </a:prstGeom>
        </p:spPr>
        <p:txBody>
          <a:bodyPr vert="horz" lIns="91411" tIns="45705" rIns="91411" bIns="45705"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11" tIns="45705" rIns="91411"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6" cy="496887"/>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6" cy="496887"/>
          </a:xfrm>
          <a:prstGeom prst="rect">
            <a:avLst/>
          </a:prstGeom>
        </p:spPr>
        <p:txBody>
          <a:bodyPr vert="horz" lIns="91411" tIns="45705" rIns="91411" bIns="45705"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76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164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3279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176</a:t>
            </a:fld>
            <a:endParaRPr kumimoji="1" lang="ja-JP" altLang="en-US"/>
          </a:p>
        </p:txBody>
      </p:sp>
    </p:spTree>
    <p:extLst>
      <p:ext uri="{BB962C8B-B14F-4D97-AF65-F5344CB8AC3E}">
        <p14:creationId xmlns:p14="http://schemas.microsoft.com/office/powerpoint/2010/main" val="373362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177</a:t>
            </a:fld>
            <a:endParaRPr kumimoji="1" lang="ja-JP" altLang="en-US"/>
          </a:p>
        </p:txBody>
      </p:sp>
    </p:spTree>
    <p:extLst>
      <p:ext uri="{BB962C8B-B14F-4D97-AF65-F5344CB8AC3E}">
        <p14:creationId xmlns:p14="http://schemas.microsoft.com/office/powerpoint/2010/main" val="425433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183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5001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184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1574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2445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187</a:t>
            </a:fld>
            <a:endParaRPr kumimoji="1" lang="ja-JP" altLang="en-US"/>
          </a:p>
        </p:txBody>
      </p:sp>
    </p:spTree>
    <p:extLst>
      <p:ext uri="{BB962C8B-B14F-4D97-AF65-F5344CB8AC3E}">
        <p14:creationId xmlns:p14="http://schemas.microsoft.com/office/powerpoint/2010/main" val="627362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188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72852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189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6316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190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33594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191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0649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166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42162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8400" y="1243013"/>
            <a:ext cx="4470400" cy="335438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915459">
              <a:defRPr/>
            </a:pPr>
            <a:fld id="{B91D8F53-B7AE-405C-AA3F-341CA4AE98BB}" type="slidenum">
              <a:rPr lang="ja-JP" altLang="en-US">
                <a:solidFill>
                  <a:prstClr val="black"/>
                </a:solidFill>
                <a:latin typeface="Calibri"/>
                <a:ea typeface="ＭＳ Ｐゴシック" panose="020B0600070205080204" pitchFamily="50" charset="-128"/>
              </a:rPr>
              <a:pPr defTabSz="915459">
                <a:defRPr/>
              </a:pPr>
              <a:t>192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91009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195</a:t>
            </a:fld>
            <a:endParaRPr kumimoji="1" lang="ja-JP" altLang="en-US"/>
          </a:p>
        </p:txBody>
      </p:sp>
    </p:spTree>
    <p:extLst>
      <p:ext uri="{BB962C8B-B14F-4D97-AF65-F5344CB8AC3E}">
        <p14:creationId xmlns:p14="http://schemas.microsoft.com/office/powerpoint/2010/main" val="2761173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23319">
              <a:defRPr/>
            </a:pPr>
            <a:fld id="{4A5C514A-B6EE-4628-87B8-3755CB0013A9}" type="slidenum">
              <a:rPr lang="ja-JP" altLang="en-US">
                <a:solidFill>
                  <a:prstClr val="black"/>
                </a:solidFill>
                <a:latin typeface="Calibri"/>
                <a:ea typeface="ＭＳ Ｐゴシック" panose="020B0600070205080204" pitchFamily="50" charset="-128"/>
              </a:rPr>
              <a:pPr defTabSz="923319">
                <a:defRPr/>
              </a:pPr>
              <a:t>204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743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860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66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629" indent="-285626" defTabSz="90766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506" indent="-228501" defTabSz="90766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509" indent="-228501" defTabSz="90766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6512" indent="-228501" defTabSz="90766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514" indent="-228501" defTabSz="90766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517" indent="-228501" defTabSz="90766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519" indent="-228501" defTabSz="90766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522" indent="-228501" defTabSz="90766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F151459-1FE7-4B56-A275-1900A60CC220}" type="slidenum">
              <a:rPr lang="ja-JP" altLang="en-US" smtClean="0">
                <a:ea typeface="ＭＳ Ｐゴシック" panose="020B0600070205080204" pitchFamily="50" charset="-128"/>
              </a:rPr>
              <a:pPr>
                <a:spcBef>
                  <a:spcPct val="0"/>
                </a:spcBef>
              </a:pPr>
              <a:t>169</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128265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170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284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457090">
              <a:defRPr/>
            </a:pPr>
            <a:fld id="{4A5C514A-B6EE-4628-87B8-3755CB0013A9}" type="slidenum">
              <a:rPr lang="ja-JP" altLang="en-US">
                <a:solidFill>
                  <a:prstClr val="black"/>
                </a:solidFill>
                <a:latin typeface="游ゴシック" panose="020F0502020204030204"/>
                <a:ea typeface="游ゴシック" panose="020B0400000000000000" pitchFamily="50" charset="-128"/>
              </a:rPr>
              <a:pPr defTabSz="457090">
                <a:defRPr/>
              </a:pPr>
              <a:t>171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4278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457090">
              <a:defRPr/>
            </a:pPr>
            <a:fld id="{4A5C514A-B6EE-4628-87B8-3755CB0013A9}" type="slidenum">
              <a:rPr lang="ja-JP" altLang="en-US">
                <a:solidFill>
                  <a:prstClr val="black"/>
                </a:solidFill>
                <a:latin typeface="游ゴシック" panose="020F0502020204030204"/>
                <a:ea typeface="游ゴシック" panose="020B0400000000000000" pitchFamily="50" charset="-128"/>
              </a:rPr>
              <a:pPr defTabSz="457090">
                <a:defRPr/>
              </a:pPr>
              <a:t>172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6552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457090">
              <a:defRPr/>
            </a:pPr>
            <a:fld id="{4A5C514A-B6EE-4628-87B8-3755CB0013A9}" type="slidenum">
              <a:rPr lang="ja-JP" altLang="en-US">
                <a:solidFill>
                  <a:prstClr val="black"/>
                </a:solidFill>
                <a:latin typeface="游ゴシック" panose="020F0502020204030204"/>
                <a:ea typeface="游ゴシック" panose="020B0400000000000000" pitchFamily="50" charset="-128"/>
              </a:rPr>
              <a:pPr defTabSz="457090">
                <a:defRPr/>
              </a:pPr>
              <a:t>173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2993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457090">
              <a:defRPr/>
            </a:pPr>
            <a:fld id="{4A5C514A-B6EE-4628-87B8-3755CB0013A9}" type="slidenum">
              <a:rPr lang="ja-JP" altLang="en-US">
                <a:solidFill>
                  <a:prstClr val="black"/>
                </a:solidFill>
                <a:latin typeface="游ゴシック" panose="020F0502020204030204"/>
                <a:ea typeface="游ゴシック" panose="020B0400000000000000" pitchFamily="50" charset="-128"/>
              </a:rPr>
              <a:pPr defTabSz="457090">
                <a:defRPr/>
              </a:pPr>
              <a:t>174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7179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457090">
              <a:defRPr/>
            </a:pPr>
            <a:fld id="{4A5C514A-B6EE-4628-87B8-3755CB0013A9}" type="slidenum">
              <a:rPr lang="ja-JP" altLang="en-US">
                <a:solidFill>
                  <a:prstClr val="black"/>
                </a:solidFill>
                <a:latin typeface="游ゴシック" panose="020F0502020204030204"/>
                <a:ea typeface="游ゴシック" panose="020B0400000000000000" pitchFamily="50" charset="-128"/>
              </a:rPr>
              <a:pPr defTabSz="457090">
                <a:defRPr/>
              </a:pPr>
              <a:t>175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1166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emf"/><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54.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chart" Target="../charts/chart4.xml"/><Relationship Id="rId4" Type="http://schemas.openxmlformats.org/officeDocument/2006/relationships/chart" Target="../charts/chart3.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03C11E1D-58BF-5B8F-86EE-EADF27B57A16}"/>
              </a:ext>
            </a:extLst>
          </p:cNvPr>
          <p:cNvSpPr/>
          <p:nvPr/>
        </p:nvSpPr>
        <p:spPr>
          <a:xfrm>
            <a:off x="6919122" y="2420888"/>
            <a:ext cx="2045367" cy="2376263"/>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7" name="表 6"/>
          <p:cNvGraphicFramePr>
            <a:graphicFrameLocks noGrp="1"/>
          </p:cNvGraphicFramePr>
          <p:nvPr>
            <p:extLst>
              <p:ext uri="{D42A27DB-BD31-4B8C-83A1-F6EECF244321}">
                <p14:modId xmlns:p14="http://schemas.microsoft.com/office/powerpoint/2010/main" val="2823662211"/>
              </p:ext>
            </p:extLst>
          </p:nvPr>
        </p:nvGraphicFramePr>
        <p:xfrm>
          <a:off x="131254" y="1181811"/>
          <a:ext cx="8833235" cy="5347810"/>
        </p:xfrm>
        <a:graphic>
          <a:graphicData uri="http://schemas.openxmlformats.org/drawingml/2006/table">
            <a:tbl>
              <a:tblPr firstRow="1">
                <a:tableStyleId>{5C22544A-7EE6-4342-B048-85BDC9FD1C3A}</a:tableStyleId>
              </a:tblPr>
              <a:tblGrid>
                <a:gridCol w="2198970">
                  <a:extLst>
                    <a:ext uri="{9D8B030D-6E8A-4147-A177-3AD203B41FA5}">
                      <a16:colId xmlns:a16="http://schemas.microsoft.com/office/drawing/2014/main" val="20000"/>
                    </a:ext>
                  </a:extLst>
                </a:gridCol>
                <a:gridCol w="2217647">
                  <a:extLst>
                    <a:ext uri="{9D8B030D-6E8A-4147-A177-3AD203B41FA5}">
                      <a16:colId xmlns:a16="http://schemas.microsoft.com/office/drawing/2014/main" val="20001"/>
                    </a:ext>
                  </a:extLst>
                </a:gridCol>
                <a:gridCol w="2208309">
                  <a:extLst>
                    <a:ext uri="{9D8B030D-6E8A-4147-A177-3AD203B41FA5}">
                      <a16:colId xmlns:a16="http://schemas.microsoft.com/office/drawing/2014/main" val="20002"/>
                    </a:ext>
                  </a:extLst>
                </a:gridCol>
                <a:gridCol w="2208309">
                  <a:extLst>
                    <a:ext uri="{9D8B030D-6E8A-4147-A177-3AD203B41FA5}">
                      <a16:colId xmlns:a16="http://schemas.microsoft.com/office/drawing/2014/main" val="20003"/>
                    </a:ext>
                  </a:extLst>
                </a:gridCol>
              </a:tblGrid>
              <a:tr h="259448">
                <a:tc>
                  <a:txBody>
                    <a:bodyPr/>
                    <a:lstStyle/>
                    <a:p>
                      <a:pPr algn="ctr"/>
                      <a:r>
                        <a:rPr kumimoji="1" lang="ja-JP" altLang="en-US" sz="1400" b="0" dirty="0">
                          <a:solidFill>
                            <a:schemeClr val="tx1"/>
                          </a:solidFill>
                          <a:latin typeface="+mn-lt"/>
                        </a:rPr>
                        <a:t>＜</a:t>
                      </a:r>
                      <a:r>
                        <a:rPr kumimoji="1" lang="en-US" altLang="ja-JP" sz="1400" b="0" dirty="0">
                          <a:solidFill>
                            <a:schemeClr val="tx1"/>
                          </a:solidFill>
                          <a:latin typeface="+mn-lt"/>
                        </a:rPr>
                        <a:t>Why</a:t>
                      </a:r>
                      <a:r>
                        <a:rPr kumimoji="1" lang="ja-JP" altLang="en-US" sz="1400" b="0" dirty="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mn-lt"/>
                        </a:rPr>
                        <a:t>＜</a:t>
                      </a:r>
                      <a:r>
                        <a:rPr kumimoji="1" lang="en-US" altLang="ja-JP" sz="1400" b="0" dirty="0">
                          <a:solidFill>
                            <a:schemeClr val="tx1"/>
                          </a:solidFill>
                          <a:latin typeface="+mn-lt"/>
                        </a:rPr>
                        <a:t>Vision</a:t>
                      </a:r>
                      <a:r>
                        <a:rPr kumimoji="1" lang="ja-JP" altLang="en-US" sz="1400" b="0" dirty="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mn-lt"/>
                        </a:rPr>
                        <a:t>＜</a:t>
                      </a:r>
                      <a:r>
                        <a:rPr kumimoji="1" lang="en-US" altLang="ja-JP" sz="1400" b="0" dirty="0">
                          <a:solidFill>
                            <a:schemeClr val="tx1"/>
                          </a:solidFill>
                          <a:latin typeface="+mn-lt"/>
                        </a:rPr>
                        <a:t>What</a:t>
                      </a:r>
                      <a:r>
                        <a:rPr kumimoji="1" lang="ja-JP" altLang="en-US" sz="1400" b="0" dirty="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mn-lt"/>
                        </a:rPr>
                        <a:t>＜</a:t>
                      </a:r>
                      <a:r>
                        <a:rPr kumimoji="1" lang="en-US" altLang="ja-JP" sz="1400" b="0" dirty="0">
                          <a:solidFill>
                            <a:schemeClr val="tx1"/>
                          </a:solidFill>
                          <a:latin typeface="+mn-lt"/>
                        </a:rPr>
                        <a:t>Outcome</a:t>
                      </a:r>
                      <a:r>
                        <a:rPr kumimoji="1" lang="ja-JP" altLang="en-US" sz="1400" b="0" dirty="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8293">
                <a:tc>
                  <a:txBody>
                    <a:bodyPr/>
                    <a:lstStyle/>
                    <a:p>
                      <a:pPr marL="72000" indent="-457200">
                        <a:lnSpc>
                          <a:spcPts val="1100"/>
                        </a:lnSpc>
                      </a:pPr>
                      <a:r>
                        <a:rPr lang="ja-JP" altLang="en-US" sz="1200" u="none" dirty="0">
                          <a:solidFill>
                            <a:schemeClr val="tx1"/>
                          </a:solidFill>
                          <a:latin typeface="+mn-lt"/>
                          <a:ea typeface="+mn-ea"/>
                        </a:rPr>
                        <a:t>［天王寺公園］</a:t>
                      </a:r>
                      <a:endParaRPr lang="en-US" altLang="ja-JP" sz="1200" u="none" dirty="0">
                        <a:solidFill>
                          <a:schemeClr val="tx1"/>
                        </a:solidFill>
                        <a:latin typeface="+mn-lt"/>
                        <a:ea typeface="+mn-ea"/>
                      </a:endParaRPr>
                    </a:p>
                    <a:p>
                      <a:pPr marL="72000" indent="-457200">
                        <a:lnSpc>
                          <a:spcPts val="1100"/>
                        </a:lnSpc>
                      </a:pPr>
                      <a:endParaRPr lang="en-US" altLang="ja-JP" sz="1200" u="none" dirty="0">
                        <a:solidFill>
                          <a:schemeClr val="tx1"/>
                        </a:solidFill>
                        <a:latin typeface="+mn-lt"/>
                        <a:ea typeface="+mn-ea"/>
                      </a:endParaRPr>
                    </a:p>
                    <a:p>
                      <a:pPr marL="72000" indent="-457200">
                        <a:lnSpc>
                          <a:spcPts val="1100"/>
                        </a:lnSpc>
                      </a:pPr>
                      <a:r>
                        <a:rPr lang="ja-JP" altLang="en-US" sz="1200" u="none" dirty="0">
                          <a:solidFill>
                            <a:schemeClr val="tx1"/>
                          </a:solidFill>
                          <a:latin typeface="+mn-lt"/>
                          <a:ea typeface="+mn-ea"/>
                        </a:rPr>
                        <a:t>・周辺に豊富な観光資源が集積している立地のポテンシャルを活かせていない。</a:t>
                      </a:r>
                      <a:endParaRPr lang="en-US" altLang="ja-JP" sz="1200" u="none"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100"/>
                        </a:lnSpc>
                      </a:pPr>
                      <a:endParaRPr lang="en-US" altLang="ja-JP" sz="1200" dirty="0">
                        <a:solidFill>
                          <a:schemeClr val="tx1"/>
                        </a:solidFill>
                        <a:latin typeface="+mn-lt"/>
                        <a:ea typeface="+mn-ea"/>
                      </a:endParaRPr>
                    </a:p>
                    <a:p>
                      <a:pPr marL="72000" indent="-457200">
                        <a:lnSpc>
                          <a:spcPts val="1100"/>
                        </a:lnSpc>
                      </a:pPr>
                      <a:r>
                        <a:rPr lang="ja-JP" altLang="en-US" sz="1200" dirty="0">
                          <a:solidFill>
                            <a:schemeClr val="tx1"/>
                          </a:solidFill>
                          <a:latin typeface="+mn-lt"/>
                          <a:ea typeface="+mn-ea"/>
                        </a:rPr>
                        <a:t>・天王寺公園・動物園を核とした天王寺・阿倍野地区全体の魅力向上・集客促進。</a:t>
                      </a:r>
                      <a:endParaRPr lang="en-US" altLang="ja-JP" sz="120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100"/>
                        </a:lnSpc>
                      </a:pPr>
                      <a:endParaRPr lang="en-US" altLang="ja-JP" sz="1200" dirty="0">
                        <a:solidFill>
                          <a:schemeClr val="tx1"/>
                        </a:solidFill>
                        <a:latin typeface="+mn-lt"/>
                        <a:ea typeface="+mn-ea"/>
                      </a:endParaRPr>
                    </a:p>
                    <a:p>
                      <a:pPr marL="72000" indent="-457200">
                        <a:lnSpc>
                          <a:spcPts val="1100"/>
                        </a:lnSpc>
                      </a:pPr>
                      <a:endParaRPr lang="en-US" altLang="ja-JP" sz="1200" dirty="0">
                        <a:solidFill>
                          <a:schemeClr val="tx1"/>
                        </a:solidFill>
                        <a:latin typeface="+mn-lt"/>
                        <a:ea typeface="+mn-ea"/>
                      </a:endParaRPr>
                    </a:p>
                    <a:p>
                      <a:pPr marL="72000" indent="-457200">
                        <a:lnSpc>
                          <a:spcPts val="1100"/>
                        </a:lnSpc>
                      </a:pPr>
                      <a:endParaRPr lang="en-US" altLang="ja-JP" sz="120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100"/>
                        </a:lnSpc>
                      </a:pPr>
                      <a:endParaRPr lang="en-US" altLang="ja-JP" sz="1200" b="0" u="none" dirty="0">
                        <a:solidFill>
                          <a:schemeClr val="tx1"/>
                        </a:solidFill>
                        <a:latin typeface="+mn-lt"/>
                        <a:ea typeface="+mn-ea"/>
                      </a:endParaRPr>
                    </a:p>
                    <a:p>
                      <a:pPr marL="72000" indent="-457200">
                        <a:lnSpc>
                          <a:spcPts val="1100"/>
                        </a:lnSpc>
                      </a:pPr>
                      <a:r>
                        <a:rPr lang="ja-JP" altLang="en-US" sz="1200" b="0" u="none" dirty="0">
                          <a:solidFill>
                            <a:schemeClr val="tx1"/>
                          </a:solidFill>
                          <a:latin typeface="+mn-lt"/>
                          <a:ea typeface="+mn-ea"/>
                        </a:rPr>
                        <a:t>・文化観光拠点の形成</a:t>
                      </a:r>
                      <a:endParaRPr lang="en-US" altLang="ja-JP" sz="1200" b="0" u="none" dirty="0">
                        <a:solidFill>
                          <a:schemeClr val="tx1"/>
                        </a:solidFill>
                        <a:latin typeface="+mn-lt"/>
                        <a:ea typeface="+mn-ea"/>
                      </a:endParaRPr>
                    </a:p>
                    <a:p>
                      <a:pPr marL="72000" indent="-457200">
                        <a:lnSpc>
                          <a:spcPts val="1100"/>
                        </a:lnSpc>
                      </a:pPr>
                      <a:endParaRPr lang="en-US" altLang="ja-JP" sz="1200" b="0" u="none" dirty="0">
                        <a:solidFill>
                          <a:schemeClr val="tx1"/>
                        </a:solidFill>
                        <a:latin typeface="+mn-lt"/>
                        <a:ea typeface="+mn-ea"/>
                      </a:endParaRPr>
                    </a:p>
                    <a:p>
                      <a:pPr marL="72000" indent="-457200">
                        <a:lnSpc>
                          <a:spcPts val="1100"/>
                        </a:lnSpc>
                      </a:pPr>
                      <a:endParaRPr lang="en-US" altLang="ja-JP" sz="1200" b="0" u="none" dirty="0">
                        <a:solidFill>
                          <a:schemeClr val="tx1"/>
                        </a:solidFill>
                        <a:latin typeface="+mn-lt"/>
                        <a:ea typeface="+mn-ea"/>
                      </a:endParaRPr>
                    </a:p>
                    <a:p>
                      <a:pPr marL="72000" indent="-457200">
                        <a:lnSpc>
                          <a:spcPts val="1100"/>
                        </a:lnSpc>
                      </a:pPr>
                      <a:endParaRPr lang="ja-JP" altLang="en-US" sz="1200" b="0" u="none" dirty="0">
                        <a:solidFill>
                          <a:schemeClr val="tx1"/>
                        </a:solidFill>
                        <a:latin typeface="+mn-lt"/>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14707">
                <a:tc>
                  <a:txBody>
                    <a:bodyPr/>
                    <a:lstStyle/>
                    <a:p>
                      <a:pPr marL="72000" indent="-457200">
                        <a:lnSpc>
                          <a:spcPts val="1100"/>
                        </a:lnSpc>
                      </a:pPr>
                      <a:r>
                        <a:rPr lang="en-US" altLang="ja-JP" sz="1200" u="none" dirty="0">
                          <a:solidFill>
                            <a:schemeClr val="tx1"/>
                          </a:solidFill>
                          <a:latin typeface="+mn-lt"/>
                          <a:ea typeface="+mn-ea"/>
                        </a:rPr>
                        <a:t>&lt;</a:t>
                      </a:r>
                      <a:r>
                        <a:rPr lang="ja-JP" altLang="en-US" sz="1200" u="none" dirty="0">
                          <a:solidFill>
                            <a:schemeClr val="tx1"/>
                          </a:solidFill>
                          <a:latin typeface="+mn-lt"/>
                          <a:ea typeface="+mn-ea"/>
                        </a:rPr>
                        <a:t>エントランスエリア</a:t>
                      </a:r>
                      <a:r>
                        <a:rPr lang="en-US" altLang="ja-JP" sz="1200" u="none" dirty="0">
                          <a:solidFill>
                            <a:schemeClr val="tx1"/>
                          </a:solidFill>
                          <a:latin typeface="+mn-lt"/>
                          <a:ea typeface="+mn-ea"/>
                        </a:rPr>
                        <a:t>&gt;</a:t>
                      </a:r>
                    </a:p>
                    <a:p>
                      <a:pPr marL="72000" indent="-457200">
                        <a:lnSpc>
                          <a:spcPts val="1100"/>
                        </a:lnSpc>
                      </a:pPr>
                      <a:endParaRPr lang="en-US" altLang="ja-JP" sz="1200" u="none" dirty="0">
                        <a:solidFill>
                          <a:schemeClr val="tx1"/>
                        </a:solidFill>
                        <a:latin typeface="+mn-lt"/>
                        <a:ea typeface="+mn-ea"/>
                      </a:endParaRPr>
                    </a:p>
                    <a:p>
                      <a:pPr marL="72000" indent="-457200">
                        <a:lnSpc>
                          <a:spcPts val="1100"/>
                        </a:lnSpc>
                      </a:pPr>
                      <a:r>
                        <a:rPr lang="ja-JP" altLang="en-US" sz="1200" u="none" dirty="0">
                          <a:solidFill>
                            <a:schemeClr val="tx1"/>
                          </a:solidFill>
                          <a:latin typeface="+mn-lt"/>
                          <a:ea typeface="+mn-ea"/>
                        </a:rPr>
                        <a:t>・有料（要無料化）公園として管理・運営。</a:t>
                      </a:r>
                    </a:p>
                    <a:p>
                      <a:pPr marL="72000" indent="-457200">
                        <a:lnSpc>
                          <a:spcPts val="1100"/>
                        </a:lnSpc>
                      </a:pPr>
                      <a:endParaRPr lang="ja-JP" altLang="en-US" sz="1200" u="none" dirty="0">
                        <a:solidFill>
                          <a:schemeClr val="tx1"/>
                        </a:solidFill>
                        <a:latin typeface="+mn-lt"/>
                        <a:ea typeface="+mn-ea"/>
                      </a:endParaRPr>
                    </a:p>
                    <a:p>
                      <a:pPr marL="72000" indent="-457200">
                        <a:lnSpc>
                          <a:spcPts val="1100"/>
                        </a:lnSpc>
                      </a:pPr>
                      <a:r>
                        <a:rPr lang="ja-JP" altLang="en-US" sz="1200" u="none" dirty="0">
                          <a:solidFill>
                            <a:schemeClr val="tx1"/>
                          </a:solidFill>
                          <a:latin typeface="+mn-lt"/>
                          <a:ea typeface="+mn-ea"/>
                        </a:rPr>
                        <a:t>・施設老朽化に伴う再整備費や維持管理・運営費が課題。</a:t>
                      </a:r>
                    </a:p>
                    <a:p>
                      <a:pPr marL="72000" indent="-457200">
                        <a:lnSpc>
                          <a:spcPts val="1100"/>
                        </a:lnSpc>
                      </a:pPr>
                      <a:endParaRPr lang="ja-JP" altLang="en-US" sz="1200" u="none" dirty="0">
                        <a:solidFill>
                          <a:schemeClr val="tx1"/>
                        </a:solidFill>
                        <a:latin typeface="+mn-lt"/>
                        <a:ea typeface="+mn-ea"/>
                      </a:endParaRPr>
                    </a:p>
                    <a:p>
                      <a:pPr marL="72000" indent="-457200">
                        <a:lnSpc>
                          <a:spcPts val="1100"/>
                        </a:lnSpc>
                      </a:pPr>
                      <a:endParaRPr lang="ja-JP" altLang="en-US" sz="1200" u="none"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100"/>
                        </a:lnSpc>
                      </a:pPr>
                      <a:endParaRPr lang="en-US" altLang="ja-JP" sz="1200" dirty="0">
                        <a:solidFill>
                          <a:schemeClr val="tx1"/>
                        </a:solidFill>
                        <a:latin typeface="+mn-lt"/>
                        <a:ea typeface="+mn-ea"/>
                      </a:endParaRPr>
                    </a:p>
                    <a:p>
                      <a:pPr marL="72000" indent="-457200">
                        <a:lnSpc>
                          <a:spcPts val="1100"/>
                        </a:lnSpc>
                      </a:pPr>
                      <a:endParaRPr lang="en-US" altLang="ja-JP" sz="1200" dirty="0">
                        <a:solidFill>
                          <a:schemeClr val="tx1"/>
                        </a:solidFill>
                        <a:latin typeface="+mn-lt"/>
                        <a:ea typeface="+mn-ea"/>
                      </a:endParaRPr>
                    </a:p>
                    <a:p>
                      <a:pPr marL="72000" indent="-457200">
                        <a:lnSpc>
                          <a:spcPts val="1100"/>
                        </a:lnSpc>
                      </a:pPr>
                      <a:r>
                        <a:rPr lang="ja-JP" altLang="en-US" sz="1200" dirty="0">
                          <a:solidFill>
                            <a:schemeClr val="tx1"/>
                          </a:solidFill>
                          <a:latin typeface="+mn-lt"/>
                          <a:ea typeface="+mn-ea"/>
                        </a:rPr>
                        <a:t>・官民連携による公園エントランスエリア再整備・魅力向上。</a:t>
                      </a:r>
                    </a:p>
                    <a:p>
                      <a:pPr marL="72000" indent="-457200">
                        <a:lnSpc>
                          <a:spcPts val="1100"/>
                        </a:lnSpc>
                      </a:pPr>
                      <a:endParaRPr lang="ja-JP" altLang="en-US" sz="1200" dirty="0">
                        <a:solidFill>
                          <a:schemeClr val="tx1"/>
                        </a:solidFill>
                        <a:latin typeface="+mn-lt"/>
                        <a:ea typeface="+mn-ea"/>
                      </a:endParaRPr>
                    </a:p>
                    <a:p>
                      <a:pPr marL="72000" indent="-457200">
                        <a:lnSpc>
                          <a:spcPts val="1100"/>
                        </a:lnSpc>
                      </a:pPr>
                      <a:r>
                        <a:rPr lang="ja-JP" altLang="en-US" sz="1200" dirty="0">
                          <a:solidFill>
                            <a:schemeClr val="tx1"/>
                          </a:solidFill>
                          <a:latin typeface="+mn-lt"/>
                          <a:ea typeface="+mn-ea"/>
                        </a:rPr>
                        <a:t>・動物園・美術館へのアプローチとしての魅力向上を図るとともに、公園内の回遊性を高める。</a:t>
                      </a:r>
                    </a:p>
                    <a:p>
                      <a:pPr marL="72000" indent="-457200">
                        <a:lnSpc>
                          <a:spcPts val="1100"/>
                        </a:lnSpc>
                      </a:pPr>
                      <a:endParaRPr lang="ja-JP" altLang="en-US" sz="1200" dirty="0">
                        <a:solidFill>
                          <a:schemeClr val="tx1"/>
                        </a:solidFill>
                        <a:latin typeface="+mn-lt"/>
                        <a:ea typeface="+mn-ea"/>
                      </a:endParaRPr>
                    </a:p>
                    <a:p>
                      <a:pPr marL="72000" indent="-457200">
                        <a:lnSpc>
                          <a:spcPts val="1100"/>
                        </a:lnSpc>
                      </a:pPr>
                      <a:endParaRPr lang="ja-JP" altLang="en-US" sz="120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100"/>
                        </a:lnSpc>
                      </a:pPr>
                      <a:endParaRPr lang="en-US" altLang="ja-JP" sz="1200" dirty="0">
                        <a:solidFill>
                          <a:schemeClr val="tx1"/>
                        </a:solidFill>
                        <a:latin typeface="+mn-lt"/>
                        <a:ea typeface="+mn-ea"/>
                      </a:endParaRPr>
                    </a:p>
                    <a:p>
                      <a:pPr marL="72000" indent="-457200">
                        <a:lnSpc>
                          <a:spcPts val="1100"/>
                        </a:lnSpc>
                      </a:pPr>
                      <a:endParaRPr lang="en-US" altLang="ja-JP" sz="1200" dirty="0">
                        <a:solidFill>
                          <a:schemeClr val="tx1"/>
                        </a:solidFill>
                        <a:latin typeface="+mn-lt"/>
                        <a:ea typeface="+mn-ea"/>
                      </a:endParaRPr>
                    </a:p>
                    <a:p>
                      <a:pPr marL="72000" indent="-457200">
                        <a:lnSpc>
                          <a:spcPts val="1100"/>
                        </a:lnSpc>
                      </a:pPr>
                      <a:r>
                        <a:rPr lang="ja-JP" altLang="en-US" sz="1200" dirty="0">
                          <a:solidFill>
                            <a:schemeClr val="tx1"/>
                          </a:solidFill>
                          <a:latin typeface="+mn-lt"/>
                          <a:ea typeface="+mn-ea"/>
                        </a:rPr>
                        <a:t>・エントランスエリアの無料化、開園時間の延長、既存施設の解体、動物園</a:t>
                      </a:r>
                      <a:r>
                        <a:rPr lang="ja-JP" altLang="en-US" sz="1200" dirty="0" err="1">
                          <a:solidFill>
                            <a:schemeClr val="tx1"/>
                          </a:solidFill>
                          <a:latin typeface="+mn-lt"/>
                          <a:ea typeface="+mn-ea"/>
                        </a:rPr>
                        <a:t>てんしば</a:t>
                      </a:r>
                      <a:r>
                        <a:rPr lang="ja-JP" altLang="en-US" sz="1200" dirty="0">
                          <a:solidFill>
                            <a:schemeClr val="tx1"/>
                          </a:solidFill>
                          <a:latin typeface="+mn-lt"/>
                          <a:ea typeface="+mn-ea"/>
                        </a:rPr>
                        <a:t>ゲートの新設。</a:t>
                      </a:r>
                    </a:p>
                    <a:p>
                      <a:pPr marL="72000" indent="-457200">
                        <a:lnSpc>
                          <a:spcPts val="1100"/>
                        </a:lnSpc>
                      </a:pPr>
                      <a:endParaRPr lang="ja-JP" altLang="en-US" sz="1200" dirty="0">
                        <a:solidFill>
                          <a:schemeClr val="tx1"/>
                        </a:solidFill>
                        <a:latin typeface="+mn-lt"/>
                        <a:ea typeface="+mn-ea"/>
                      </a:endParaRPr>
                    </a:p>
                    <a:p>
                      <a:pPr marL="72000" indent="-457200">
                        <a:lnSpc>
                          <a:spcPts val="1100"/>
                        </a:lnSpc>
                      </a:pPr>
                      <a:r>
                        <a:rPr lang="ja-JP" altLang="en-US" sz="1200" dirty="0">
                          <a:solidFill>
                            <a:schemeClr val="tx1"/>
                          </a:solidFill>
                          <a:latin typeface="+mn-lt"/>
                          <a:ea typeface="+mn-ea"/>
                        </a:rPr>
                        <a:t>・民間事業者の投資によるエントランスエリアの飲食・物販施設等の設置・運営、芝生広場・緑地等整備。</a:t>
                      </a:r>
                      <a:endParaRPr lang="en-US" altLang="ja-JP" sz="1200" dirty="0">
                        <a:solidFill>
                          <a:schemeClr val="tx1"/>
                        </a:solidFill>
                        <a:latin typeface="+mn-lt"/>
                        <a:ea typeface="+mn-ea"/>
                      </a:endParaRPr>
                    </a:p>
                    <a:p>
                      <a:pPr marL="72000" indent="-457200">
                        <a:lnSpc>
                          <a:spcPts val="1100"/>
                        </a:lnSpc>
                      </a:pPr>
                      <a:endParaRPr lang="ja-JP" altLang="en-US" sz="1200" dirty="0">
                        <a:solidFill>
                          <a:schemeClr val="tx1"/>
                        </a:solidFill>
                        <a:latin typeface="+mn-lt"/>
                        <a:ea typeface="+mn-ea"/>
                      </a:endParaRPr>
                    </a:p>
                    <a:p>
                      <a:pPr marL="72000" indent="-457200">
                        <a:lnSpc>
                          <a:spcPts val="1100"/>
                        </a:lnSpc>
                      </a:pPr>
                      <a:r>
                        <a:rPr lang="ja-JP" altLang="en-US" sz="1200" dirty="0">
                          <a:solidFill>
                            <a:schemeClr val="tx1"/>
                          </a:solidFill>
                          <a:latin typeface="+mn-lt"/>
                          <a:ea typeface="+mn-ea"/>
                        </a:rPr>
                        <a:t>・民間事業者による魅力づくり（イベント開催、広報等）</a:t>
                      </a:r>
                      <a:endParaRPr lang="en-US" altLang="ja-JP" sz="120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100"/>
                        </a:lnSpc>
                      </a:pPr>
                      <a:endParaRPr lang="en-US" altLang="ja-JP" sz="1200" b="0" u="none" dirty="0">
                        <a:solidFill>
                          <a:schemeClr val="tx1"/>
                        </a:solidFill>
                        <a:latin typeface="+mn-lt"/>
                        <a:ea typeface="+mn-ea"/>
                      </a:endParaRPr>
                    </a:p>
                    <a:p>
                      <a:pPr marL="72000" indent="-457200">
                        <a:lnSpc>
                          <a:spcPts val="1100"/>
                        </a:lnSpc>
                      </a:pPr>
                      <a:endParaRPr lang="en-US" altLang="ja-JP" sz="1200" b="0" u="none" dirty="0">
                        <a:solidFill>
                          <a:schemeClr val="tx1"/>
                        </a:solidFill>
                        <a:latin typeface="+mn-lt"/>
                        <a:ea typeface="+mn-ea"/>
                      </a:endParaRPr>
                    </a:p>
                    <a:p>
                      <a:pPr marL="72000" indent="-457200">
                        <a:lnSpc>
                          <a:spcPts val="1100"/>
                        </a:lnSpc>
                      </a:pPr>
                      <a:r>
                        <a:rPr lang="ja-JP" altLang="en-US" sz="1200" b="0" u="none" dirty="0">
                          <a:solidFill>
                            <a:schemeClr val="tx1"/>
                          </a:solidFill>
                          <a:latin typeface="+mn-lt"/>
                          <a:ea typeface="+mn-ea"/>
                        </a:rPr>
                        <a:t>・魅力向上（来園者数増）</a:t>
                      </a:r>
                    </a:p>
                    <a:p>
                      <a:pPr marL="72000" indent="-457200">
                        <a:lnSpc>
                          <a:spcPts val="1100"/>
                        </a:lnSpc>
                      </a:pPr>
                      <a:r>
                        <a:rPr lang="ja-JP" altLang="en-US" sz="1200" b="0" u="none" dirty="0">
                          <a:solidFill>
                            <a:schemeClr val="tx1"/>
                          </a:solidFill>
                          <a:latin typeface="+mn-lt"/>
                          <a:ea typeface="+mn-ea"/>
                        </a:rPr>
                        <a:t>　</a:t>
                      </a:r>
                      <a:r>
                        <a:rPr lang="en-US" altLang="ja-JP" sz="1200" b="0" u="none" dirty="0">
                          <a:solidFill>
                            <a:schemeClr val="tx1"/>
                          </a:solidFill>
                          <a:latin typeface="+mn-lt"/>
                          <a:ea typeface="+mn-ea"/>
                        </a:rPr>
                        <a:t>2013</a:t>
                      </a:r>
                      <a:r>
                        <a:rPr lang="ja-JP" altLang="en-US" sz="1200" b="0" u="none" dirty="0">
                          <a:solidFill>
                            <a:schemeClr val="tx1"/>
                          </a:solidFill>
                          <a:latin typeface="+mn-lt"/>
                          <a:ea typeface="+mn-ea"/>
                        </a:rPr>
                        <a:t>年度　　　　</a:t>
                      </a:r>
                      <a:r>
                        <a:rPr lang="en-US" altLang="ja-JP" sz="1200" b="0" u="none" dirty="0">
                          <a:solidFill>
                            <a:schemeClr val="tx1"/>
                          </a:solidFill>
                          <a:latin typeface="+mn-lt"/>
                          <a:ea typeface="+mn-ea"/>
                        </a:rPr>
                        <a:t>2021</a:t>
                      </a:r>
                      <a:r>
                        <a:rPr lang="ja-JP" altLang="en-US" sz="1200" b="0" u="none" dirty="0">
                          <a:solidFill>
                            <a:schemeClr val="tx1"/>
                          </a:solidFill>
                          <a:latin typeface="+mn-lt"/>
                          <a:ea typeface="+mn-ea"/>
                        </a:rPr>
                        <a:t>年度</a:t>
                      </a:r>
                    </a:p>
                    <a:p>
                      <a:pPr marL="72000" indent="-457200">
                        <a:lnSpc>
                          <a:spcPts val="1100"/>
                        </a:lnSpc>
                      </a:pPr>
                      <a:r>
                        <a:rPr lang="ja-JP" altLang="en-US" sz="1200" b="0" u="none" dirty="0">
                          <a:solidFill>
                            <a:schemeClr val="tx1"/>
                          </a:solidFill>
                          <a:latin typeface="+mn-lt"/>
                          <a:ea typeface="+mn-ea"/>
                        </a:rPr>
                        <a:t>　約</a:t>
                      </a:r>
                      <a:r>
                        <a:rPr lang="en-US" altLang="ja-JP" sz="1200" b="0" u="none" dirty="0">
                          <a:solidFill>
                            <a:schemeClr val="tx1"/>
                          </a:solidFill>
                          <a:latin typeface="+mn-lt"/>
                          <a:ea typeface="+mn-ea"/>
                        </a:rPr>
                        <a:t>140</a:t>
                      </a:r>
                      <a:r>
                        <a:rPr lang="ja-JP" altLang="en-US" sz="1200" b="0" u="none" dirty="0">
                          <a:solidFill>
                            <a:schemeClr val="tx1"/>
                          </a:solidFill>
                          <a:latin typeface="+mn-lt"/>
                          <a:ea typeface="+mn-ea"/>
                        </a:rPr>
                        <a:t>万人　　　　約</a:t>
                      </a:r>
                      <a:r>
                        <a:rPr lang="en-US" altLang="ja-JP" sz="1200" b="0" u="none" dirty="0">
                          <a:solidFill>
                            <a:schemeClr val="tx1"/>
                          </a:solidFill>
                          <a:latin typeface="+mn-lt"/>
                          <a:ea typeface="+mn-ea"/>
                        </a:rPr>
                        <a:t>391</a:t>
                      </a:r>
                      <a:r>
                        <a:rPr lang="ja-JP" altLang="en-US" sz="1200" b="0" u="none" dirty="0">
                          <a:solidFill>
                            <a:schemeClr val="tx1"/>
                          </a:solidFill>
                          <a:latin typeface="+mn-lt"/>
                          <a:ea typeface="+mn-ea"/>
                        </a:rPr>
                        <a:t>万人</a:t>
                      </a:r>
                    </a:p>
                    <a:p>
                      <a:pPr marL="72000" indent="-457200">
                        <a:lnSpc>
                          <a:spcPts val="1100"/>
                        </a:lnSpc>
                      </a:pPr>
                      <a:endParaRPr lang="ja-JP" altLang="en-US" sz="1200" b="0" u="none" dirty="0">
                        <a:solidFill>
                          <a:schemeClr val="tx1"/>
                        </a:solidFill>
                        <a:latin typeface="+mn-lt"/>
                        <a:ea typeface="+mn-ea"/>
                      </a:endParaRPr>
                    </a:p>
                    <a:p>
                      <a:pPr marL="72000" indent="-457200">
                        <a:lnSpc>
                          <a:spcPts val="1100"/>
                        </a:lnSpc>
                      </a:pPr>
                      <a:r>
                        <a:rPr lang="ja-JP" altLang="en-US" sz="1200" b="0" u="none" dirty="0">
                          <a:solidFill>
                            <a:schemeClr val="tx1"/>
                          </a:solidFill>
                          <a:latin typeface="+mn-lt"/>
                          <a:ea typeface="+mn-ea"/>
                        </a:rPr>
                        <a:t>・財政的効果</a:t>
                      </a:r>
                    </a:p>
                    <a:p>
                      <a:pPr marL="72000" indent="-457200">
                        <a:lnSpc>
                          <a:spcPts val="1100"/>
                        </a:lnSpc>
                      </a:pPr>
                      <a:r>
                        <a:rPr lang="ja-JP" altLang="en-US" sz="1200" b="0" u="none" dirty="0">
                          <a:solidFill>
                            <a:schemeClr val="tx1"/>
                          </a:solidFill>
                          <a:latin typeface="+mn-lt"/>
                          <a:ea typeface="+mn-ea"/>
                        </a:rPr>
                        <a:t>　　再整備費用の縮減</a:t>
                      </a:r>
                      <a:endParaRPr lang="en-US" altLang="ja-JP" sz="1200" b="0" u="none" dirty="0">
                        <a:solidFill>
                          <a:schemeClr val="tx1"/>
                        </a:solidFill>
                        <a:latin typeface="+mn-lt"/>
                        <a:ea typeface="+mn-ea"/>
                      </a:endParaRPr>
                    </a:p>
                    <a:p>
                      <a:pPr marL="72000" indent="-457200">
                        <a:lnSpc>
                          <a:spcPts val="1100"/>
                        </a:lnSpc>
                      </a:pPr>
                      <a:r>
                        <a:rPr lang="ja-JP" altLang="en-US" sz="1200" b="0" u="none" dirty="0">
                          <a:solidFill>
                            <a:schemeClr val="tx1"/>
                          </a:solidFill>
                          <a:latin typeface="+mn-lt"/>
                          <a:ea typeface="+mn-ea"/>
                        </a:rPr>
                        <a:t>　　（参考：民間事業者投資額</a:t>
                      </a:r>
                      <a:endParaRPr lang="en-US" altLang="ja-JP" sz="1200" b="0" u="none" dirty="0">
                        <a:solidFill>
                          <a:schemeClr val="tx1"/>
                        </a:solidFill>
                        <a:latin typeface="+mn-lt"/>
                        <a:ea typeface="+mn-ea"/>
                      </a:endParaRPr>
                    </a:p>
                    <a:p>
                      <a:pPr marL="72000" indent="-457200">
                        <a:lnSpc>
                          <a:spcPts val="1100"/>
                        </a:lnSpc>
                      </a:pPr>
                      <a:r>
                        <a:rPr lang="ja-JP" altLang="en-US" sz="1200" b="0" u="none" dirty="0">
                          <a:solidFill>
                            <a:schemeClr val="tx1"/>
                          </a:solidFill>
                          <a:latin typeface="+mn-lt"/>
                          <a:ea typeface="+mn-ea"/>
                        </a:rPr>
                        <a:t>　　　　　　　　　　約</a:t>
                      </a:r>
                      <a:r>
                        <a:rPr lang="en-US" altLang="ja-JP" sz="1200" b="0" u="none" dirty="0">
                          <a:solidFill>
                            <a:schemeClr val="tx1"/>
                          </a:solidFill>
                          <a:latin typeface="+mn-lt"/>
                          <a:ea typeface="+mn-ea"/>
                        </a:rPr>
                        <a:t>16</a:t>
                      </a:r>
                      <a:r>
                        <a:rPr lang="ja-JP" altLang="en-US" sz="1200" b="0" u="none" dirty="0">
                          <a:solidFill>
                            <a:schemeClr val="tx1"/>
                          </a:solidFill>
                          <a:latin typeface="+mn-lt"/>
                          <a:ea typeface="+mn-ea"/>
                        </a:rPr>
                        <a:t>億円）</a:t>
                      </a:r>
                    </a:p>
                    <a:p>
                      <a:pPr marL="72000" indent="-457200">
                        <a:lnSpc>
                          <a:spcPts val="1100"/>
                        </a:lnSpc>
                      </a:pPr>
                      <a:endParaRPr lang="ja-JP" altLang="en-US" sz="1200" b="0" u="none" dirty="0">
                        <a:solidFill>
                          <a:schemeClr val="tx1"/>
                        </a:solidFill>
                        <a:latin typeface="+mn-lt"/>
                        <a:ea typeface="+mn-ea"/>
                      </a:endParaRPr>
                    </a:p>
                    <a:p>
                      <a:pPr marL="72000" indent="-457200">
                        <a:lnSpc>
                          <a:spcPts val="1100"/>
                        </a:lnSpc>
                      </a:pPr>
                      <a:r>
                        <a:rPr lang="ja-JP" altLang="en-US" sz="1200" b="0" u="none" dirty="0">
                          <a:solidFill>
                            <a:schemeClr val="tx1"/>
                          </a:solidFill>
                          <a:latin typeface="+mn-lt"/>
                          <a:ea typeface="+mn-ea"/>
                        </a:rPr>
                        <a:t>　　公園使用料収入の確保</a:t>
                      </a:r>
                      <a:endParaRPr lang="en-US" altLang="ja-JP" sz="1200" b="0" u="none" dirty="0">
                        <a:solidFill>
                          <a:schemeClr val="tx1"/>
                        </a:solidFill>
                        <a:latin typeface="+mn-lt"/>
                        <a:ea typeface="+mn-ea"/>
                      </a:endParaRPr>
                    </a:p>
                    <a:p>
                      <a:pPr marL="72000" indent="-457200">
                        <a:lnSpc>
                          <a:spcPts val="1100"/>
                        </a:lnSpc>
                      </a:pPr>
                      <a:r>
                        <a:rPr lang="ja-JP" altLang="en-US" sz="1200" b="0" u="none" dirty="0">
                          <a:solidFill>
                            <a:schemeClr val="tx1"/>
                          </a:solidFill>
                          <a:latin typeface="+mn-lt"/>
                          <a:ea typeface="+mn-ea"/>
                        </a:rPr>
                        <a:t>　　</a:t>
                      </a:r>
                      <a:r>
                        <a:rPr lang="en-US" altLang="ja-JP" sz="1050" b="0" u="none" dirty="0">
                          <a:solidFill>
                            <a:schemeClr val="tx1"/>
                          </a:solidFill>
                          <a:latin typeface="+mn-lt"/>
                          <a:ea typeface="+mn-ea"/>
                        </a:rPr>
                        <a:t>※</a:t>
                      </a:r>
                      <a:r>
                        <a:rPr lang="ja-JP" altLang="en-US" sz="1050" b="0" u="none" dirty="0">
                          <a:solidFill>
                            <a:schemeClr val="tx1"/>
                          </a:solidFill>
                          <a:latin typeface="+mn-lt"/>
                          <a:ea typeface="+mn-ea"/>
                        </a:rPr>
                        <a:t>イベントによる収入を除く</a:t>
                      </a:r>
                    </a:p>
                    <a:p>
                      <a:pPr marL="72000" indent="-457200">
                        <a:lnSpc>
                          <a:spcPts val="1100"/>
                        </a:lnSpc>
                      </a:pPr>
                      <a:r>
                        <a:rPr lang="ja-JP" altLang="en-US" sz="1200" b="0" u="none" dirty="0">
                          <a:solidFill>
                            <a:schemeClr val="tx1"/>
                          </a:solidFill>
                          <a:latin typeface="+mn-lt"/>
                          <a:ea typeface="+mn-ea"/>
                        </a:rPr>
                        <a:t>　　　　　　　（</a:t>
                      </a:r>
                      <a:r>
                        <a:rPr lang="en-US" altLang="ja-JP" sz="1200" b="0" u="none" dirty="0">
                          <a:solidFill>
                            <a:schemeClr val="tx1"/>
                          </a:solidFill>
                          <a:latin typeface="+mn-lt"/>
                          <a:ea typeface="+mn-ea"/>
                        </a:rPr>
                        <a:t>0→4,000</a:t>
                      </a:r>
                      <a:r>
                        <a:rPr lang="ja-JP" altLang="en-US" sz="1200" b="0" u="none" dirty="0">
                          <a:solidFill>
                            <a:schemeClr val="tx1"/>
                          </a:solidFill>
                          <a:latin typeface="+mn-lt"/>
                          <a:ea typeface="+mn-ea"/>
                        </a:rPr>
                        <a:t>万円）</a:t>
                      </a:r>
                    </a:p>
                    <a:p>
                      <a:pPr marL="72000" indent="-457200">
                        <a:lnSpc>
                          <a:spcPts val="1100"/>
                        </a:lnSpc>
                      </a:pPr>
                      <a:r>
                        <a:rPr lang="ja-JP" altLang="en-US" sz="1200" b="0" u="none" dirty="0">
                          <a:solidFill>
                            <a:schemeClr val="tx1"/>
                          </a:solidFill>
                          <a:latin typeface="+mn-lt"/>
                          <a:ea typeface="+mn-ea"/>
                        </a:rPr>
                        <a:t>　　　　　　　　　</a:t>
                      </a:r>
                    </a:p>
                    <a:p>
                      <a:pPr marL="72000" indent="-457200">
                        <a:lnSpc>
                          <a:spcPts val="1100"/>
                        </a:lnSpc>
                      </a:pPr>
                      <a:r>
                        <a:rPr lang="ja-JP" altLang="en-US" sz="1200" b="0" u="none" dirty="0">
                          <a:solidFill>
                            <a:schemeClr val="tx1"/>
                          </a:solidFill>
                          <a:latin typeface="+mn-lt"/>
                          <a:ea typeface="+mn-ea"/>
                        </a:rPr>
                        <a:t>　　運営維持管理費用の縮減</a:t>
                      </a:r>
                    </a:p>
                    <a:p>
                      <a:pPr marL="72000" indent="-457200">
                        <a:lnSpc>
                          <a:spcPts val="1100"/>
                        </a:lnSpc>
                      </a:pPr>
                      <a:r>
                        <a:rPr lang="ja-JP" altLang="en-US" sz="1200" b="0" u="none" dirty="0">
                          <a:solidFill>
                            <a:schemeClr val="tx1"/>
                          </a:solidFill>
                          <a:latin typeface="+mn-lt"/>
                          <a:ea typeface="+mn-ea"/>
                        </a:rPr>
                        <a:t>　　　　　　（</a:t>
                      </a:r>
                      <a:r>
                        <a:rPr lang="en-US" altLang="ja-JP" sz="1200" b="0" u="none" dirty="0">
                          <a:solidFill>
                            <a:schemeClr val="tx1"/>
                          </a:solidFill>
                          <a:latin typeface="+mn-lt"/>
                          <a:ea typeface="+mn-ea"/>
                        </a:rPr>
                        <a:t>3,700→700</a:t>
                      </a:r>
                      <a:r>
                        <a:rPr lang="ja-JP" altLang="en-US" sz="1200" b="0" u="none" dirty="0">
                          <a:solidFill>
                            <a:schemeClr val="tx1"/>
                          </a:solidFill>
                          <a:latin typeface="+mn-lt"/>
                          <a:ea typeface="+mn-ea"/>
                        </a:rPr>
                        <a:t>万円）</a:t>
                      </a:r>
                    </a:p>
                    <a:p>
                      <a:pPr marL="72000" indent="-457200">
                        <a:lnSpc>
                          <a:spcPts val="1100"/>
                        </a:lnSpc>
                      </a:pPr>
                      <a:endParaRPr lang="ja-JP" altLang="en-US" sz="1200" b="0" u="none" dirty="0">
                        <a:solidFill>
                          <a:schemeClr val="tx1"/>
                        </a:solidFill>
                        <a:latin typeface="+mn-lt"/>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36362">
                <a:tc>
                  <a:txBody>
                    <a:bodyPr/>
                    <a:lstStyle/>
                    <a:p>
                      <a:pPr marL="72000" indent="-457200">
                        <a:lnSpc>
                          <a:spcPts val="1100"/>
                        </a:lnSpc>
                      </a:pPr>
                      <a:r>
                        <a:rPr lang="en-US" altLang="ja-JP" sz="1200" u="none" dirty="0">
                          <a:solidFill>
                            <a:schemeClr val="tx1"/>
                          </a:solidFill>
                          <a:latin typeface="+mn-lt"/>
                          <a:ea typeface="+mn-ea"/>
                        </a:rPr>
                        <a:t>&lt;</a:t>
                      </a:r>
                      <a:r>
                        <a:rPr lang="ja-JP" altLang="en-US" sz="1200" u="none" dirty="0">
                          <a:solidFill>
                            <a:schemeClr val="tx1"/>
                          </a:solidFill>
                          <a:latin typeface="+mn-lt"/>
                          <a:ea typeface="+mn-ea"/>
                        </a:rPr>
                        <a:t>ゲートエリア</a:t>
                      </a:r>
                      <a:r>
                        <a:rPr lang="en-US" altLang="ja-JP" sz="1200" u="none" dirty="0">
                          <a:solidFill>
                            <a:schemeClr val="tx1"/>
                          </a:solidFill>
                          <a:latin typeface="+mn-lt"/>
                          <a:ea typeface="+mn-ea"/>
                        </a:rPr>
                        <a:t>&gt;</a:t>
                      </a:r>
                    </a:p>
                    <a:p>
                      <a:pPr marL="72000" indent="-457200">
                        <a:lnSpc>
                          <a:spcPts val="1100"/>
                        </a:lnSpc>
                      </a:pPr>
                      <a:endParaRPr lang="en-US" altLang="ja-JP" sz="1200" u="none" dirty="0">
                        <a:solidFill>
                          <a:schemeClr val="tx1"/>
                        </a:solidFill>
                        <a:latin typeface="+mn-lt"/>
                        <a:ea typeface="+mn-ea"/>
                      </a:endParaRPr>
                    </a:p>
                    <a:p>
                      <a:pPr marL="72000" indent="-457200">
                        <a:lnSpc>
                          <a:spcPts val="1100"/>
                        </a:lnSpc>
                      </a:pPr>
                      <a:r>
                        <a:rPr lang="ja-JP" altLang="en-US" sz="1200" u="none" dirty="0">
                          <a:solidFill>
                            <a:schemeClr val="tx1"/>
                          </a:solidFill>
                          <a:latin typeface="+mn-lt"/>
                          <a:ea typeface="+mn-ea"/>
                        </a:rPr>
                        <a:t>・既存施設の老朽化等によって閉鎖している大規模なエリア（てんしばゲートエリア）が存在。</a:t>
                      </a:r>
                    </a:p>
                    <a:p>
                      <a:pPr marL="72000" indent="-457200">
                        <a:lnSpc>
                          <a:spcPts val="1100"/>
                        </a:lnSpc>
                      </a:pPr>
                      <a:endParaRPr lang="ja-JP" altLang="en-US" sz="1200" u="none" dirty="0">
                        <a:solidFill>
                          <a:schemeClr val="tx1"/>
                        </a:solidFill>
                        <a:latin typeface="+mn-lt"/>
                        <a:ea typeface="+mn-ea"/>
                      </a:endParaRPr>
                    </a:p>
                    <a:p>
                      <a:pPr marL="72000" indent="-457200">
                        <a:lnSpc>
                          <a:spcPts val="1100"/>
                        </a:lnSpc>
                      </a:pPr>
                      <a:r>
                        <a:rPr lang="ja-JP" altLang="en-US" sz="1200" u="none" dirty="0">
                          <a:solidFill>
                            <a:schemeClr val="tx1"/>
                          </a:solidFill>
                          <a:latin typeface="+mn-lt"/>
                          <a:ea typeface="+mn-ea"/>
                        </a:rPr>
                        <a:t>・老朽化した既存売店等のリニューアルとともに園内サービスの質や機能の抜本的な改善を図っていくことが課題。</a:t>
                      </a:r>
                      <a:endParaRPr lang="en-US" altLang="ja-JP" sz="1200" u="none" dirty="0">
                        <a:solidFill>
                          <a:schemeClr val="tx1"/>
                        </a:solidFill>
                        <a:latin typeface="+mn-lt"/>
                        <a:ea typeface="+mn-ea"/>
                      </a:endParaRPr>
                    </a:p>
                    <a:p>
                      <a:pPr marL="72000" indent="-457200">
                        <a:lnSpc>
                          <a:spcPts val="1100"/>
                        </a:lnSpc>
                      </a:pPr>
                      <a:endParaRPr lang="ja-JP" altLang="en-US" sz="1200" u="none"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100"/>
                        </a:lnSpc>
                      </a:pPr>
                      <a:endParaRPr lang="en-US" altLang="ja-JP" sz="1200" dirty="0">
                        <a:solidFill>
                          <a:schemeClr val="tx1"/>
                        </a:solidFill>
                        <a:latin typeface="+mn-lt"/>
                        <a:ea typeface="+mn-ea"/>
                      </a:endParaRPr>
                    </a:p>
                    <a:p>
                      <a:pPr marL="72000" indent="-457200">
                        <a:lnSpc>
                          <a:spcPts val="1100"/>
                        </a:lnSpc>
                      </a:pPr>
                      <a:endParaRPr lang="en-US" altLang="ja-JP" sz="1200" dirty="0">
                        <a:solidFill>
                          <a:schemeClr val="tx1"/>
                        </a:solidFill>
                        <a:latin typeface="+mn-lt"/>
                        <a:ea typeface="+mn-ea"/>
                      </a:endParaRPr>
                    </a:p>
                    <a:p>
                      <a:pPr marL="72000" indent="-457200">
                        <a:lnSpc>
                          <a:spcPts val="1100"/>
                        </a:lnSpc>
                      </a:pPr>
                      <a:r>
                        <a:rPr lang="ja-JP" altLang="en-US" sz="1200" dirty="0">
                          <a:solidFill>
                            <a:schemeClr val="tx1"/>
                          </a:solidFill>
                          <a:latin typeface="+mn-lt"/>
                          <a:ea typeface="+mn-ea"/>
                        </a:rPr>
                        <a:t>・官民連携による動物園ゲートエリア再整備・魅力向上。</a:t>
                      </a:r>
                    </a:p>
                    <a:p>
                      <a:pPr marL="72000" indent="-457200">
                        <a:lnSpc>
                          <a:spcPts val="1100"/>
                        </a:lnSpc>
                      </a:pPr>
                      <a:endParaRPr lang="ja-JP" altLang="en-US" sz="1200" dirty="0">
                        <a:solidFill>
                          <a:schemeClr val="tx1"/>
                        </a:solidFill>
                        <a:latin typeface="+mn-lt"/>
                        <a:ea typeface="+mn-ea"/>
                      </a:endParaRPr>
                    </a:p>
                    <a:p>
                      <a:pPr marL="72000" indent="-457200">
                        <a:lnSpc>
                          <a:spcPts val="1100"/>
                        </a:lnSpc>
                      </a:pPr>
                      <a:r>
                        <a:rPr lang="ja-JP" altLang="en-US" sz="1200" dirty="0">
                          <a:solidFill>
                            <a:schemeClr val="tx1"/>
                          </a:solidFill>
                          <a:latin typeface="+mn-lt"/>
                          <a:ea typeface="+mn-ea"/>
                        </a:rPr>
                        <a:t>・動物園の飲食・物販サービスの質・機能の抜本的な改善。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100"/>
                        </a:lnSpc>
                      </a:pPr>
                      <a:endParaRPr lang="en-US" altLang="ja-JP" sz="1200" dirty="0">
                        <a:solidFill>
                          <a:schemeClr val="tx1"/>
                        </a:solidFill>
                        <a:latin typeface="+mn-lt"/>
                        <a:ea typeface="+mn-ea"/>
                      </a:endParaRPr>
                    </a:p>
                    <a:p>
                      <a:pPr marL="72000" indent="-457200">
                        <a:lnSpc>
                          <a:spcPts val="1100"/>
                        </a:lnSpc>
                      </a:pPr>
                      <a:endParaRPr lang="ja-JP" altLang="en-US" sz="1200" dirty="0">
                        <a:solidFill>
                          <a:schemeClr val="tx1"/>
                        </a:solidFill>
                        <a:latin typeface="+mn-lt"/>
                        <a:ea typeface="+mn-ea"/>
                      </a:endParaRPr>
                    </a:p>
                    <a:p>
                      <a:pPr marL="72000" indent="-457200">
                        <a:lnSpc>
                          <a:spcPts val="1100"/>
                        </a:lnSpc>
                      </a:pPr>
                      <a:r>
                        <a:rPr lang="ja-JP" altLang="en-US" sz="1200" dirty="0">
                          <a:solidFill>
                            <a:schemeClr val="tx1"/>
                          </a:solidFill>
                          <a:latin typeface="+mn-lt"/>
                          <a:ea typeface="+mn-ea"/>
                        </a:rPr>
                        <a:t>・民間事業者の投資によるてんしばゲートエリアの再整備、運営管理、動物園の飲食・物販等サービス事業を包括的に実施。</a:t>
                      </a:r>
                      <a:endParaRPr lang="en-US" altLang="ja-JP" sz="120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100"/>
                        </a:lnSpc>
                      </a:pPr>
                      <a:endParaRPr lang="ja-JP" altLang="en-US" sz="1200" b="0" u="none" dirty="0">
                        <a:solidFill>
                          <a:schemeClr val="tx1"/>
                        </a:solidFill>
                        <a:latin typeface="+mn-lt"/>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 name="正方形/長方形 15"/>
          <p:cNvSpPr/>
          <p:nvPr/>
        </p:nvSpPr>
        <p:spPr>
          <a:xfrm>
            <a:off x="131254" y="868207"/>
            <a:ext cx="9170828" cy="303536"/>
          </a:xfrm>
          <a:prstGeom prst="rect">
            <a:avLst/>
          </a:prstGeom>
        </p:spPr>
        <p:txBody>
          <a:bodyPr wrap="square" lIns="36000" tIns="36000" rIns="36000" bIns="36000">
            <a:spAutoFit/>
          </a:bodyPr>
          <a:lstStyle/>
          <a:p>
            <a:r>
              <a:rPr lang="ja-JP" altLang="en-US" sz="1500" dirty="0">
                <a:latin typeface="BIZ UDゴシック" panose="020B0400000000000000" pitchFamily="49" charset="-128"/>
                <a:ea typeface="BIZ UDゴシック" panose="020B0400000000000000" pitchFamily="49" charset="-128"/>
              </a:rPr>
              <a:t>➀天王寺公園エントランスエリア（愛称：てんしば）</a:t>
            </a:r>
          </a:p>
        </p:txBody>
      </p:sp>
      <p:sp>
        <p:nvSpPr>
          <p:cNvPr id="8" name="テキスト ボックス 7"/>
          <p:cNvSpPr txBox="1"/>
          <p:nvPr/>
        </p:nvSpPr>
        <p:spPr>
          <a:xfrm>
            <a:off x="0" y="0"/>
            <a:ext cx="9144000" cy="769441"/>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lang="ja-JP" altLang="en-US" sz="2400" b="1" u="sng" dirty="0">
                <a:solidFill>
                  <a:schemeClr val="bg1"/>
                </a:solidFill>
                <a:latin typeface="BIZ UDゴシック" panose="020B0400000000000000" pitchFamily="49" charset="-128"/>
                <a:ea typeface="BIZ UDゴシック" panose="020B0400000000000000" pitchFamily="49" charset="-128"/>
              </a:rPr>
              <a:t>公民連携の推進</a:t>
            </a:r>
            <a:r>
              <a:rPr lang="en-US" altLang="ja-JP" sz="2000" b="1" u="sng" dirty="0">
                <a:solidFill>
                  <a:schemeClr val="bg1"/>
                </a:solidFill>
                <a:latin typeface="BIZ UDゴシック" panose="020B0400000000000000" pitchFamily="49" charset="-128"/>
                <a:ea typeface="BIZ UDゴシック" panose="020B0400000000000000" pitchFamily="49" charset="-128"/>
              </a:rPr>
              <a:t>】</a:t>
            </a:r>
            <a:r>
              <a:rPr lang="ja-JP" altLang="en-US" sz="20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2000" b="1" u="sng" dirty="0" smtClean="0">
                <a:solidFill>
                  <a:schemeClr val="bg1"/>
                </a:solidFill>
                <a:latin typeface="BIZ UDゴシック" panose="020B0400000000000000" pitchFamily="49" charset="-128"/>
                <a:ea typeface="BIZ UDゴシック" panose="020B0400000000000000" pitchFamily="49" charset="-128"/>
              </a:rPr>
              <a:t>14</a:t>
            </a:r>
            <a:r>
              <a:rPr lang="ja-JP" altLang="en-US" sz="20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2000" b="1" u="sng" dirty="0">
                <a:solidFill>
                  <a:schemeClr val="bg1"/>
                </a:solidFill>
                <a:latin typeface="BIZ UDゴシック" panose="020B0400000000000000" pitchFamily="49" charset="-128"/>
                <a:ea typeface="BIZ UDゴシック" panose="020B0400000000000000" pitchFamily="49" charset="-128"/>
              </a:rPr>
              <a:t>天王寺公園ｴﾝﾄﾗﾝｽｴﾘｱ（愛称：てんしば）・</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a:p>
            <a:r>
              <a:rPr lang="ja-JP" altLang="en-US" sz="2000" b="1" dirty="0">
                <a:solidFill>
                  <a:schemeClr val="bg1"/>
                </a:solidFill>
                <a:latin typeface="BIZ UDゴシック" panose="020B0400000000000000" pitchFamily="49" charset="-128"/>
                <a:ea typeface="BIZ UDゴシック" panose="020B0400000000000000" pitchFamily="49" charset="-128"/>
              </a:rPr>
              <a:t>　　　　　　　　　　　　　　　</a:t>
            </a:r>
            <a:r>
              <a:rPr lang="ja-JP" altLang="en-US" sz="2000" b="1" u="sng" dirty="0">
                <a:solidFill>
                  <a:schemeClr val="bg1"/>
                </a:solidFill>
                <a:latin typeface="BIZ UDゴシック" panose="020B0400000000000000" pitchFamily="49" charset="-128"/>
                <a:ea typeface="BIZ UDゴシック" panose="020B0400000000000000" pitchFamily="49" charset="-128"/>
              </a:rPr>
              <a:t>大阪城公園</a:t>
            </a:r>
            <a:r>
              <a:rPr lang="en-US" altLang="ja-JP" sz="2000" b="1" u="sng" dirty="0">
                <a:solidFill>
                  <a:schemeClr val="bg1"/>
                </a:solidFill>
                <a:latin typeface="BIZ UDゴシック" panose="020B0400000000000000" pitchFamily="49" charset="-128"/>
                <a:ea typeface="BIZ UDゴシック" panose="020B0400000000000000" pitchFamily="49" charset="-128"/>
              </a:rPr>
              <a:t>PMO</a:t>
            </a:r>
            <a:r>
              <a:rPr lang="ja-JP" altLang="en-US" sz="2000" b="1" u="sng" dirty="0">
                <a:solidFill>
                  <a:schemeClr val="bg1"/>
                </a:solidFill>
                <a:latin typeface="BIZ UDゴシック" panose="020B0400000000000000" pitchFamily="49" charset="-128"/>
                <a:ea typeface="BIZ UDゴシック" panose="020B0400000000000000" pitchFamily="49" charset="-128"/>
              </a:rPr>
              <a:t>・難波宮跡公園</a:t>
            </a:r>
          </a:p>
        </p:txBody>
      </p:sp>
      <p:sp>
        <p:nvSpPr>
          <p:cNvPr id="6" name="二等辺三角形 5"/>
          <p:cNvSpPr/>
          <p:nvPr/>
        </p:nvSpPr>
        <p:spPr>
          <a:xfrm rot="5400000">
            <a:off x="7675223" y="2850257"/>
            <a:ext cx="288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163</a:t>
            </a:fld>
            <a:endParaRPr lang="ja-JP" altLang="en-US"/>
          </a:p>
        </p:txBody>
      </p:sp>
    </p:spTree>
    <p:extLst>
      <p:ext uri="{BB962C8B-B14F-4D97-AF65-F5344CB8AC3E}">
        <p14:creationId xmlns:p14="http://schemas.microsoft.com/office/powerpoint/2010/main" val="327570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19" y="213023"/>
            <a:ext cx="7093177"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管路の分類</a:t>
            </a:r>
          </a:p>
        </p:txBody>
      </p:sp>
      <p:sp>
        <p:nvSpPr>
          <p:cNvPr id="6" name="正方形/長方形 5"/>
          <p:cNvSpPr/>
          <p:nvPr/>
        </p:nvSpPr>
        <p:spPr>
          <a:xfrm>
            <a:off x="7743718" y="234434"/>
            <a:ext cx="1073243"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Why</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cxnSp>
        <p:nvCxnSpPr>
          <p:cNvPr id="12" name="直線コネクタ 11"/>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stretch>
            <a:fillRect/>
          </a:stretch>
        </p:blipFill>
        <p:spPr>
          <a:xfrm>
            <a:off x="443247" y="795378"/>
            <a:ext cx="7860094" cy="5612198"/>
          </a:xfrm>
          <a:prstGeom prst="rect">
            <a:avLst/>
          </a:prstGeom>
        </p:spPr>
      </p:pic>
      <p:pic>
        <p:nvPicPr>
          <p:cNvPr id="8" name="図 7">
            <a:extLst>
              <a:ext uri="{FF2B5EF4-FFF2-40B4-BE49-F238E27FC236}">
                <a16:creationId xmlns:a16="http://schemas.microsoft.com/office/drawing/2014/main" id="{53042BAB-D850-9A66-7285-31A468B3CB28}"/>
              </a:ext>
            </a:extLst>
          </p:cNvPr>
          <p:cNvPicPr/>
          <p:nvPr/>
        </p:nvPicPr>
        <p:blipFill rotWithShape="1">
          <a:blip r:embed="rId4"/>
          <a:srcRect l="71944" t="20521" r="19787" b="73197"/>
          <a:stretch/>
        </p:blipFill>
        <p:spPr bwMode="auto">
          <a:xfrm>
            <a:off x="7002706" y="238099"/>
            <a:ext cx="818953" cy="355414"/>
          </a:xfrm>
          <a:prstGeom prst="rect">
            <a:avLst/>
          </a:prstGeom>
          <a:ln>
            <a:noFill/>
          </a:ln>
          <a:extLst>
            <a:ext uri="{53640926-AAD7-44D8-BBD7-CCE9431645EC}">
              <a14:shadowObscured xmlns:a14="http://schemas.microsoft.com/office/drawing/2010/main"/>
            </a:ext>
          </a:extLst>
        </p:spPr>
      </p:pic>
      <p:sp>
        <p:nvSpPr>
          <p:cNvPr id="9" name="テキスト ボックス 36"/>
          <p:cNvSpPr txBox="1"/>
          <p:nvPr/>
        </p:nvSpPr>
        <p:spPr>
          <a:xfrm>
            <a:off x="-40891" y="0"/>
            <a:ext cx="4915062"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公民連携の推進</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・水道基幹管路</a:t>
            </a:r>
            <a:r>
              <a:rPr lang="en-US" altLang="ja-JP"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PFI</a:t>
            </a:r>
            <a:endPar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77594F6A-A54B-438B-8D6E-C0576E169278}" type="slidenum">
              <a:rPr kumimoji="1" lang="ja-JP" altLang="en-US" smtClean="0"/>
              <a:t>172</a:t>
            </a:fld>
            <a:endParaRPr kumimoji="1" lang="ja-JP" altLang="en-US"/>
          </a:p>
        </p:txBody>
      </p:sp>
    </p:spTree>
    <p:extLst>
      <p:ext uri="{BB962C8B-B14F-4D97-AF65-F5344CB8AC3E}">
        <p14:creationId xmlns:p14="http://schemas.microsoft.com/office/powerpoint/2010/main" val="168821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19" y="213023"/>
            <a:ext cx="7093177"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水道施設の階層構造</a:t>
            </a:r>
          </a:p>
        </p:txBody>
      </p:sp>
      <p:sp>
        <p:nvSpPr>
          <p:cNvPr id="6" name="正方形/長方形 5"/>
          <p:cNvSpPr/>
          <p:nvPr/>
        </p:nvSpPr>
        <p:spPr>
          <a:xfrm>
            <a:off x="7671840" y="234434"/>
            <a:ext cx="1217001"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Vision</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cxnSp>
        <p:nvCxnSpPr>
          <p:cNvPr id="12" name="直線コネクタ 11"/>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3"/>
          <a:stretch>
            <a:fillRect/>
          </a:stretch>
        </p:blipFill>
        <p:spPr>
          <a:xfrm>
            <a:off x="530943" y="867106"/>
            <a:ext cx="8180918" cy="5427105"/>
          </a:xfrm>
          <a:prstGeom prst="rect">
            <a:avLst/>
          </a:prstGeom>
        </p:spPr>
      </p:pic>
      <p:pic>
        <p:nvPicPr>
          <p:cNvPr id="8" name="図 7">
            <a:extLst>
              <a:ext uri="{FF2B5EF4-FFF2-40B4-BE49-F238E27FC236}">
                <a16:creationId xmlns:a16="http://schemas.microsoft.com/office/drawing/2014/main" id="{53042BAB-D850-9A66-7285-31A468B3CB28}"/>
              </a:ext>
            </a:extLst>
          </p:cNvPr>
          <p:cNvPicPr/>
          <p:nvPr/>
        </p:nvPicPr>
        <p:blipFill rotWithShape="1">
          <a:blip r:embed="rId4"/>
          <a:srcRect l="71944" t="20521" r="19787" b="73197"/>
          <a:stretch/>
        </p:blipFill>
        <p:spPr bwMode="auto">
          <a:xfrm>
            <a:off x="7002706" y="238099"/>
            <a:ext cx="818953" cy="355414"/>
          </a:xfrm>
          <a:prstGeom prst="rect">
            <a:avLst/>
          </a:prstGeom>
          <a:ln>
            <a:noFill/>
          </a:ln>
          <a:extLst>
            <a:ext uri="{53640926-AAD7-44D8-BBD7-CCE9431645EC}">
              <a14:shadowObscured xmlns:a14="http://schemas.microsoft.com/office/drawing/2010/main"/>
            </a:ext>
          </a:extLst>
        </p:spPr>
      </p:pic>
      <p:sp>
        <p:nvSpPr>
          <p:cNvPr id="9" name="テキスト ボックス 36"/>
          <p:cNvSpPr txBox="1"/>
          <p:nvPr/>
        </p:nvSpPr>
        <p:spPr>
          <a:xfrm>
            <a:off x="-40891" y="0"/>
            <a:ext cx="4915062"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公民連携の推進</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・水道基幹管路</a:t>
            </a:r>
            <a:r>
              <a:rPr lang="en-US" altLang="ja-JP"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PFI</a:t>
            </a:r>
            <a:endPar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77594F6A-A54B-438B-8D6E-C0576E169278}" type="slidenum">
              <a:rPr kumimoji="1" lang="ja-JP" altLang="en-US" smtClean="0"/>
              <a:t>173</a:t>
            </a:fld>
            <a:endParaRPr kumimoji="1" lang="ja-JP" altLang="en-US"/>
          </a:p>
        </p:txBody>
      </p:sp>
    </p:spTree>
    <p:extLst>
      <p:ext uri="{BB962C8B-B14F-4D97-AF65-F5344CB8AC3E}">
        <p14:creationId xmlns:p14="http://schemas.microsoft.com/office/powerpoint/2010/main" val="2853408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213023"/>
            <a:ext cx="590465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基幹管路耐震化ＰＦＩ事業の事業概要</a:t>
            </a:r>
          </a:p>
        </p:txBody>
      </p:sp>
      <p:sp>
        <p:nvSpPr>
          <p:cNvPr id="6" name="正方形/長方形 5"/>
          <p:cNvSpPr/>
          <p:nvPr/>
        </p:nvSpPr>
        <p:spPr>
          <a:xfrm>
            <a:off x="7700950" y="234434"/>
            <a:ext cx="1158779"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What</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cxnSp>
        <p:nvCxnSpPr>
          <p:cNvPr id="9" name="直線コネクタ 8"/>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737416"/>
            <a:ext cx="3347086" cy="3834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事業範囲</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p:cNvSpPr txBox="1"/>
          <p:nvPr/>
        </p:nvSpPr>
        <p:spPr>
          <a:xfrm>
            <a:off x="251519" y="5125269"/>
            <a:ext cx="498415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事業期間</a:t>
            </a: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８年間（</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年度から</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2031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年度）の予定</a:t>
            </a:r>
          </a:p>
        </p:txBody>
      </p:sp>
      <p:pic>
        <p:nvPicPr>
          <p:cNvPr id="2" name="図 1"/>
          <p:cNvPicPr>
            <a:picLocks noChangeAspect="1"/>
          </p:cNvPicPr>
          <p:nvPr/>
        </p:nvPicPr>
        <p:blipFill>
          <a:blip r:embed="rId3"/>
          <a:stretch>
            <a:fillRect/>
          </a:stretch>
        </p:blipFill>
        <p:spPr>
          <a:xfrm>
            <a:off x="485314" y="1250040"/>
            <a:ext cx="8374415" cy="3488415"/>
          </a:xfrm>
          <a:prstGeom prst="rect">
            <a:avLst/>
          </a:prstGeom>
        </p:spPr>
      </p:pic>
      <p:pic>
        <p:nvPicPr>
          <p:cNvPr id="10" name="図 9">
            <a:extLst>
              <a:ext uri="{FF2B5EF4-FFF2-40B4-BE49-F238E27FC236}">
                <a16:creationId xmlns:a16="http://schemas.microsoft.com/office/drawing/2014/main" id="{53042BAB-D850-9A66-7285-31A468B3CB28}"/>
              </a:ext>
            </a:extLst>
          </p:cNvPr>
          <p:cNvPicPr/>
          <p:nvPr/>
        </p:nvPicPr>
        <p:blipFill rotWithShape="1">
          <a:blip r:embed="rId4"/>
          <a:srcRect l="71944" t="20521" r="19787" b="73197"/>
          <a:stretch/>
        </p:blipFill>
        <p:spPr bwMode="auto">
          <a:xfrm>
            <a:off x="7002706" y="238099"/>
            <a:ext cx="818953" cy="355414"/>
          </a:xfrm>
          <a:prstGeom prst="rect">
            <a:avLst/>
          </a:prstGeom>
          <a:ln>
            <a:noFill/>
          </a:ln>
          <a:extLst>
            <a:ext uri="{53640926-AAD7-44D8-BBD7-CCE9431645EC}">
              <a14:shadowObscured xmlns:a14="http://schemas.microsoft.com/office/drawing/2010/main"/>
            </a:ext>
          </a:extLst>
        </p:spPr>
      </p:pic>
      <p:sp>
        <p:nvSpPr>
          <p:cNvPr id="13" name="テキスト ボックス 36"/>
          <p:cNvSpPr txBox="1"/>
          <p:nvPr/>
        </p:nvSpPr>
        <p:spPr>
          <a:xfrm>
            <a:off x="-40891" y="0"/>
            <a:ext cx="4915062"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公民連携の推進</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・水道基幹管路</a:t>
            </a:r>
            <a:r>
              <a:rPr lang="en-US" altLang="ja-JP"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PFI</a:t>
            </a:r>
            <a:endPar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77594F6A-A54B-438B-8D6E-C0576E169278}" type="slidenum">
              <a:rPr kumimoji="1" lang="ja-JP" altLang="en-US" smtClean="0"/>
              <a:t>174</a:t>
            </a:fld>
            <a:endParaRPr kumimoji="1" lang="ja-JP" altLang="en-US"/>
          </a:p>
        </p:txBody>
      </p:sp>
    </p:spTree>
    <p:extLst>
      <p:ext uri="{BB962C8B-B14F-4D97-AF65-F5344CB8AC3E}">
        <p14:creationId xmlns:p14="http://schemas.microsoft.com/office/powerpoint/2010/main" val="313055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213023"/>
            <a:ext cx="590465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基幹管路耐震化ＰＦＩ事業の検討経過</a:t>
            </a:r>
          </a:p>
        </p:txBody>
      </p:sp>
      <p:sp>
        <p:nvSpPr>
          <p:cNvPr id="6" name="正方形/長方形 5"/>
          <p:cNvSpPr/>
          <p:nvPr/>
        </p:nvSpPr>
        <p:spPr>
          <a:xfrm>
            <a:off x="7700950" y="234434"/>
            <a:ext cx="1158779"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What</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aphicFrame>
        <p:nvGraphicFramePr>
          <p:cNvPr id="8" name="表 7"/>
          <p:cNvGraphicFramePr>
            <a:graphicFrameLocks noGrp="1"/>
          </p:cNvGraphicFramePr>
          <p:nvPr/>
        </p:nvGraphicFramePr>
        <p:xfrm>
          <a:off x="39254" y="1278388"/>
          <a:ext cx="9036000" cy="426096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888310775"/>
                    </a:ext>
                  </a:extLst>
                </a:gridCol>
                <a:gridCol w="1094746">
                  <a:extLst>
                    <a:ext uri="{9D8B030D-6E8A-4147-A177-3AD203B41FA5}">
                      <a16:colId xmlns:a16="http://schemas.microsoft.com/office/drawing/2014/main" val="468512705"/>
                    </a:ext>
                  </a:extLst>
                </a:gridCol>
                <a:gridCol w="6789254">
                  <a:extLst>
                    <a:ext uri="{9D8B030D-6E8A-4147-A177-3AD203B41FA5}">
                      <a16:colId xmlns:a16="http://schemas.microsoft.com/office/drawing/2014/main" val="2506012394"/>
                    </a:ext>
                  </a:extLst>
                </a:gridCol>
              </a:tblGrid>
              <a:tr h="402206">
                <a:tc>
                  <a:txBody>
                    <a:bodyPr/>
                    <a:lstStyle/>
                    <a:p>
                      <a:pPr algn="r"/>
                      <a:r>
                        <a:rPr kumimoji="1" lang="en-US" altLang="ja-JP" sz="1800" b="0" dirty="0">
                          <a:solidFill>
                            <a:schemeClr val="tx1"/>
                          </a:solidFill>
                          <a:latin typeface="メイリオ" panose="020B0604030504040204" pitchFamily="50" charset="-128"/>
                          <a:ea typeface="メイリオ" panose="020B0604030504040204" pitchFamily="50" charset="-128"/>
                        </a:rPr>
                        <a:t>2022</a:t>
                      </a:r>
                      <a:r>
                        <a:rPr kumimoji="1" lang="ja-JP" altLang="en-US" sz="1800" b="0" dirty="0">
                          <a:solidFill>
                            <a:schemeClr val="tx1"/>
                          </a:solidFill>
                          <a:latin typeface="メイリオ" panose="020B0604030504040204" pitchFamily="50" charset="-128"/>
                          <a:ea typeface="メイリオ" panose="020B0604030504040204" pitchFamily="50" charset="-128"/>
                        </a:rPr>
                        <a:t>年</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1" lang="ja-JP" altLang="en-US" sz="1800" b="0" dirty="0">
                          <a:solidFill>
                            <a:schemeClr val="tx1"/>
                          </a:solidFill>
                          <a:latin typeface="メイリオ" panose="020B0604030504040204" pitchFamily="50" charset="-128"/>
                          <a:ea typeface="メイリオ" panose="020B0604030504040204" pitchFamily="50" charset="-128"/>
                        </a:rPr>
                        <a:t>１月</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800" b="1" dirty="0">
                          <a:solidFill>
                            <a:schemeClr val="tx1"/>
                          </a:solidFill>
                          <a:latin typeface="メイリオ" panose="020B0604030504040204" pitchFamily="50" charset="-128"/>
                          <a:ea typeface="メイリオ" panose="020B0604030504040204" pitchFamily="50" charset="-128"/>
                        </a:rPr>
                        <a:t>「ＰＦＩ管路更新事業の総括及び今後の基本的方向性について」</a:t>
                      </a:r>
                      <a:r>
                        <a:rPr kumimoji="1" lang="ja-JP" altLang="en-US" sz="1800" b="0" dirty="0">
                          <a:solidFill>
                            <a:schemeClr val="tx1"/>
                          </a:solidFill>
                          <a:latin typeface="メイリオ" panose="020B0604030504040204" pitchFamily="50" charset="-128"/>
                          <a:ea typeface="メイリオ" panose="020B0604030504040204" pitchFamily="50" charset="-128"/>
                        </a:rPr>
                        <a:t>の公表</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9615856"/>
                  </a:ext>
                </a:extLst>
              </a:tr>
              <a:tr h="607347">
                <a:tc>
                  <a:txBody>
                    <a:bodyPr/>
                    <a:lstStyle/>
                    <a:p>
                      <a:pPr algn="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628650" lvl="1" indent="-285750">
                        <a:buFont typeface="Wingdings" panose="05000000000000000000" pitchFamily="2" charset="2"/>
                        <a:buChar char="Ø"/>
                      </a:pPr>
                      <a:r>
                        <a:rPr kumimoji="1" lang="ja-JP" altLang="en-US" sz="1600" b="0" u="none" dirty="0">
                          <a:solidFill>
                            <a:schemeClr val="tx1"/>
                          </a:solidFill>
                          <a:latin typeface="メイリオ" panose="020B0604030504040204" pitchFamily="50" charset="-128"/>
                          <a:ea typeface="メイリオ" panose="020B0604030504040204" pitchFamily="50" charset="-128"/>
                        </a:rPr>
                        <a:t>期間を短縮し、対象を切迫性が指摘される南海トラフ巨大地震　対策に集中化</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2703158"/>
                  </a:ext>
                </a:extLst>
              </a:tr>
              <a:tr h="402206">
                <a:tc>
                  <a:txBody>
                    <a:bodyPr/>
                    <a:lstStyle/>
                    <a:p>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1" lang="ja-JP" altLang="en-US" sz="1800" b="0" dirty="0">
                          <a:solidFill>
                            <a:schemeClr val="tx1"/>
                          </a:solidFill>
                          <a:latin typeface="メイリオ" panose="020B0604030504040204" pitchFamily="50" charset="-128"/>
                          <a:ea typeface="メイリオ" panose="020B0604030504040204" pitchFamily="50" charset="-128"/>
                        </a:rPr>
                        <a:t>５－８月</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800" b="0" dirty="0">
                          <a:solidFill>
                            <a:schemeClr val="tx1"/>
                          </a:solidFill>
                          <a:latin typeface="メイリオ" panose="020B0604030504040204" pitchFamily="50" charset="-128"/>
                          <a:ea typeface="メイリオ" panose="020B0604030504040204" pitchFamily="50" charset="-128"/>
                        </a:rPr>
                        <a:t>民間事業者を対象にした市場調査の実施</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894042"/>
                  </a:ext>
                </a:extLst>
              </a:tr>
              <a:tr h="402206">
                <a:tc>
                  <a:txBody>
                    <a:bodyPr/>
                    <a:lstStyle/>
                    <a:p>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1" lang="ja-JP" altLang="en-US" sz="1800" b="0" dirty="0">
                          <a:solidFill>
                            <a:schemeClr val="tx1"/>
                          </a:solidFill>
                          <a:latin typeface="メイリオ" panose="020B0604030504040204" pitchFamily="50" charset="-128"/>
                          <a:ea typeface="メイリオ" panose="020B0604030504040204" pitchFamily="50" charset="-128"/>
                        </a:rPr>
                        <a:t>９月</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800" b="1" dirty="0">
                          <a:solidFill>
                            <a:schemeClr val="tx1"/>
                          </a:solidFill>
                          <a:latin typeface="メイリオ" panose="020B0604030504040204" pitchFamily="50" charset="-128"/>
                          <a:ea typeface="メイリオ" panose="020B0604030504040204" pitchFamily="50" charset="-128"/>
                        </a:rPr>
                        <a:t>「管路更新事業の新たな官民連携プランの方向性」</a:t>
                      </a:r>
                      <a:r>
                        <a:rPr kumimoji="1" lang="ja-JP" altLang="en-US" sz="1800" b="0" dirty="0">
                          <a:solidFill>
                            <a:schemeClr val="tx1"/>
                          </a:solidFill>
                          <a:latin typeface="メイリオ" panose="020B0604030504040204" pitchFamily="50" charset="-128"/>
                          <a:ea typeface="メイリオ" panose="020B0604030504040204" pitchFamily="50" charset="-128"/>
                        </a:rPr>
                        <a:t>の公表</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302048"/>
                  </a:ext>
                </a:extLst>
              </a:tr>
              <a:tr h="402206">
                <a:tc>
                  <a:txBody>
                    <a:bodyPr/>
                    <a:lstStyle/>
                    <a:p>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6286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事業対象を見直し（上町断層帯地震対策の一部前倒し、　　　　インセンティブ路線の追加）</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521320"/>
                  </a:ext>
                </a:extLst>
              </a:tr>
              <a:tr h="402206">
                <a:tc>
                  <a:txBody>
                    <a:bodyPr/>
                    <a:lstStyle/>
                    <a:p>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1" lang="ja-JP" altLang="en-US" sz="1800" b="0" dirty="0">
                          <a:solidFill>
                            <a:schemeClr val="tx1"/>
                          </a:solidFill>
                          <a:latin typeface="メイリオ" panose="020B0604030504040204" pitchFamily="50" charset="-128"/>
                          <a:ea typeface="メイリオ" panose="020B0604030504040204" pitchFamily="50" charset="-128"/>
                        </a:rPr>
                        <a:t>１１月</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「管路更新事業の新たな官民連携プランの方向性」</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の改訂</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60365298"/>
                  </a:ext>
                </a:extLst>
              </a:tr>
              <a:tr h="402206">
                <a:tc>
                  <a:txBody>
                    <a:bodyPr/>
                    <a:lstStyle/>
                    <a:p>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6286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急激な経営環境の変化（動力費の急騰）を受けて事業対象を　　見直し（インセンティブ路線を対象外に）</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33838706"/>
                  </a:ext>
                </a:extLst>
              </a:tr>
              <a:tr h="402206">
                <a:tc>
                  <a:txBody>
                    <a:bodyPr/>
                    <a:lstStyle/>
                    <a:p>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「大阪市水道基幹管路耐震化ＰＦＩ事業実施方針」</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の策定</a:t>
                      </a:r>
                    </a:p>
                  </a:txBody>
                  <a:tcPr marL="72000" marR="72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3427241"/>
                  </a:ext>
                </a:extLst>
              </a:tr>
            </a:tbl>
          </a:graphicData>
        </a:graphic>
      </p:graphicFrame>
      <p:cxnSp>
        <p:nvCxnSpPr>
          <p:cNvPr id="9" name="直線コネクタ 8"/>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53042BAB-D850-9A66-7285-31A468B3CB28}"/>
              </a:ext>
            </a:extLst>
          </p:cNvPr>
          <p:cNvPicPr/>
          <p:nvPr/>
        </p:nvPicPr>
        <p:blipFill rotWithShape="1">
          <a:blip r:embed="rId3"/>
          <a:srcRect l="71944" t="20521" r="19787" b="73197"/>
          <a:stretch/>
        </p:blipFill>
        <p:spPr bwMode="auto">
          <a:xfrm>
            <a:off x="7002706" y="238099"/>
            <a:ext cx="818953" cy="355414"/>
          </a:xfrm>
          <a:prstGeom prst="rect">
            <a:avLst/>
          </a:prstGeom>
          <a:ln>
            <a:noFill/>
          </a:ln>
          <a:extLst>
            <a:ext uri="{53640926-AAD7-44D8-BBD7-CCE9431645EC}">
              <a14:shadowObscured xmlns:a14="http://schemas.microsoft.com/office/drawing/2010/main"/>
            </a:ext>
          </a:extLst>
        </p:spPr>
      </p:pic>
      <p:sp>
        <p:nvSpPr>
          <p:cNvPr id="12" name="テキスト ボックス 36"/>
          <p:cNvSpPr txBox="1"/>
          <p:nvPr/>
        </p:nvSpPr>
        <p:spPr>
          <a:xfrm>
            <a:off x="-40891" y="0"/>
            <a:ext cx="4915062"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公民連携の推進</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・水道基幹管路</a:t>
            </a:r>
            <a:r>
              <a:rPr lang="en-US" altLang="ja-JP"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PFI</a:t>
            </a:r>
            <a:endPar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77594F6A-A54B-438B-8D6E-C0576E169278}" type="slidenum">
              <a:rPr kumimoji="1" lang="ja-JP" altLang="en-US" smtClean="0"/>
              <a:t>175</a:t>
            </a:fld>
            <a:endParaRPr kumimoji="1" lang="ja-JP" altLang="en-US"/>
          </a:p>
        </p:txBody>
      </p:sp>
    </p:spTree>
    <p:extLst>
      <p:ext uri="{BB962C8B-B14F-4D97-AF65-F5344CB8AC3E}">
        <p14:creationId xmlns:p14="http://schemas.microsoft.com/office/powerpoint/2010/main" val="141840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67544" y="908720"/>
            <a:ext cx="8906334" cy="453650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ja-JP" sz="4000" b="1" dirty="0">
                <a:latin typeface="BIZ UDゴシック" panose="020B0400000000000000" pitchFamily="49" charset="-128"/>
                <a:ea typeface="BIZ UDゴシック" panose="020B0400000000000000" pitchFamily="49" charset="-128"/>
                <a:cs typeface="+mj-cs"/>
              </a:rPr>
              <a:t>Ⅲ</a:t>
            </a:r>
            <a:r>
              <a:rPr kumimoji="1" lang="ja-JP" altLang="en-US"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行財政改革</a:t>
            </a: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a:r>
            <a:b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b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a:r>
            <a:b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b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a:t>
            </a:r>
            <a:r>
              <a:rPr kumimoji="1" lang="ja-JP" altLang="en-US"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財政</a:t>
            </a: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a:t>
            </a:r>
            <a:b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br>
            <a:r>
              <a:rPr kumimoji="1" lang="ja-JP" altLang="en-US"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（１）財政再建</a:t>
            </a: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a:r>
            <a:b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br>
            <a:r>
              <a:rPr kumimoji="1" lang="ja-JP" altLang="en-US"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（２）財務マネジメント</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176</a:t>
            </a:fld>
            <a:endParaRPr lang="ja-JP" altLang="en-US"/>
          </a:p>
        </p:txBody>
      </p:sp>
    </p:spTree>
    <p:extLst>
      <p:ext uri="{BB962C8B-B14F-4D97-AF65-F5344CB8AC3E}">
        <p14:creationId xmlns:p14="http://schemas.microsoft.com/office/powerpoint/2010/main" val="423943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5819481" y="5735910"/>
            <a:ext cx="2905294" cy="225498"/>
          </a:xfrm>
          <a:prstGeom prst="rect">
            <a:avLst/>
          </a:prstGeom>
        </p:spPr>
      </p:pic>
      <p:pic>
        <p:nvPicPr>
          <p:cNvPr id="13" name="図 12"/>
          <p:cNvPicPr>
            <a:picLocks noChangeAspect="1"/>
          </p:cNvPicPr>
          <p:nvPr/>
        </p:nvPicPr>
        <p:blipFill>
          <a:blip r:embed="rId3"/>
          <a:stretch>
            <a:fillRect/>
          </a:stretch>
        </p:blipFill>
        <p:spPr>
          <a:xfrm>
            <a:off x="5699154" y="4653135"/>
            <a:ext cx="3210094" cy="643433"/>
          </a:xfrm>
          <a:prstGeom prst="rect">
            <a:avLst/>
          </a:prstGeom>
        </p:spPr>
      </p:pic>
      <p:pic>
        <p:nvPicPr>
          <p:cNvPr id="11" name="図 10"/>
          <p:cNvPicPr>
            <a:picLocks noChangeAspect="1"/>
          </p:cNvPicPr>
          <p:nvPr/>
        </p:nvPicPr>
        <p:blipFill>
          <a:blip r:embed="rId3"/>
          <a:stretch>
            <a:fillRect/>
          </a:stretch>
        </p:blipFill>
        <p:spPr>
          <a:xfrm>
            <a:off x="5699154" y="4207966"/>
            <a:ext cx="2473246" cy="191964"/>
          </a:xfrm>
          <a:prstGeom prst="rect">
            <a:avLst/>
          </a:prstGeom>
        </p:spPr>
      </p:pic>
      <p:pic>
        <p:nvPicPr>
          <p:cNvPr id="10" name="図 9"/>
          <p:cNvPicPr>
            <a:picLocks noChangeAspect="1"/>
          </p:cNvPicPr>
          <p:nvPr/>
        </p:nvPicPr>
        <p:blipFill>
          <a:blip r:embed="rId3"/>
          <a:stretch>
            <a:fillRect/>
          </a:stretch>
        </p:blipFill>
        <p:spPr>
          <a:xfrm>
            <a:off x="5851553" y="3664053"/>
            <a:ext cx="3251291" cy="252353"/>
          </a:xfrm>
          <a:prstGeom prst="rect">
            <a:avLst/>
          </a:prstGeom>
        </p:spPr>
      </p:pic>
      <p:pic>
        <p:nvPicPr>
          <p:cNvPr id="7" name="図 6"/>
          <p:cNvPicPr>
            <a:picLocks noChangeAspect="1"/>
          </p:cNvPicPr>
          <p:nvPr/>
        </p:nvPicPr>
        <p:blipFill>
          <a:blip r:embed="rId3"/>
          <a:stretch>
            <a:fillRect/>
          </a:stretch>
        </p:blipFill>
        <p:spPr>
          <a:xfrm>
            <a:off x="5747353" y="1844824"/>
            <a:ext cx="2905294" cy="225498"/>
          </a:xfrm>
          <a:prstGeom prst="rect">
            <a:avLst/>
          </a:prstGeom>
        </p:spPr>
      </p:pic>
      <p:sp>
        <p:nvSpPr>
          <p:cNvPr id="4" name="テキスト ボックス 3"/>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prstClr val="white"/>
                </a:solidFill>
                <a:latin typeface="BIZ UDゴシック" panose="020B0400000000000000" pitchFamily="49" charset="-128"/>
                <a:ea typeface="BIZ UDゴシック" panose="020B0400000000000000" pitchFamily="49" charset="-128"/>
              </a:rPr>
              <a:t>Ⅲ【</a:t>
            </a:r>
            <a:r>
              <a:rPr lang="ja-JP" altLang="en-US" sz="2400" b="1" u="sng" dirty="0">
                <a:solidFill>
                  <a:prstClr val="white"/>
                </a:solidFill>
                <a:latin typeface="BIZ UDゴシック" panose="020B0400000000000000" pitchFamily="49" charset="-128"/>
                <a:ea typeface="BIZ UDゴシック" panose="020B0400000000000000" pitchFamily="49" charset="-128"/>
              </a:rPr>
              <a:t>財政</a:t>
            </a:r>
            <a:r>
              <a:rPr lang="en-US" altLang="ja-JP" sz="2400" b="1" u="sng" dirty="0">
                <a:solidFill>
                  <a:prstClr val="white"/>
                </a:solidFill>
                <a:latin typeface="BIZ UDゴシック" panose="020B0400000000000000" pitchFamily="49" charset="-128"/>
                <a:ea typeface="BIZ UDゴシック" panose="020B0400000000000000" pitchFamily="49" charset="-128"/>
              </a:rPr>
              <a:t>】</a:t>
            </a:r>
            <a:r>
              <a:rPr lang="ja-JP" altLang="en-US" sz="2400" b="1" u="sng" dirty="0">
                <a:solidFill>
                  <a:prstClr val="white"/>
                </a:solidFill>
                <a:latin typeface="BIZ UDゴシック" panose="020B0400000000000000" pitchFamily="49" charset="-128"/>
                <a:ea typeface="BIZ UDゴシック" panose="020B0400000000000000" pitchFamily="49" charset="-128"/>
              </a:rPr>
              <a:t>（１）財政再建</a:t>
            </a:r>
          </a:p>
        </p:txBody>
      </p:sp>
      <p:sp>
        <p:nvSpPr>
          <p:cNvPr id="8" name="左大かっこ 7"/>
          <p:cNvSpPr/>
          <p:nvPr/>
        </p:nvSpPr>
        <p:spPr>
          <a:xfrm>
            <a:off x="2267744" y="2964862"/>
            <a:ext cx="104235" cy="59001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707620952"/>
              </p:ext>
            </p:extLst>
          </p:nvPr>
        </p:nvGraphicFramePr>
        <p:xfrm>
          <a:off x="323528" y="570662"/>
          <a:ext cx="8640960" cy="6056054"/>
        </p:xfrm>
        <a:graphic>
          <a:graphicData uri="http://schemas.openxmlformats.org/drawingml/2006/table">
            <a:tbl>
              <a:tblPr firstRow="1">
                <a:tableStyleId>{5C22544A-7EE6-4342-B048-85BDC9FD1C3A}</a:tableStyleId>
              </a:tblPr>
              <a:tblGrid>
                <a:gridCol w="1908212">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253203">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5061">
                <a:tc rowSpan="6">
                  <a:txBody>
                    <a:bodyPr/>
                    <a:lstStyle/>
                    <a:p>
                      <a:pPr>
                        <a:lnSpc>
                          <a:spcPts val="1300"/>
                        </a:lnSpc>
                      </a:pPr>
                      <a:r>
                        <a:rPr lang="ja-JP" altLang="en-US" sz="1300" spc="-120" baseline="0" dirty="0">
                          <a:solidFill>
                            <a:schemeClr val="tx1"/>
                          </a:solidFill>
                          <a:latin typeface="Calibri" pitchFamily="34" charset="0"/>
                        </a:rPr>
                        <a:t>　大阪市は、かつては堅調な税収を背景に、膨大な昼間人口にかかる行政需要に応じた財政支出を実施し、インフラ整備等を行ってきた。</a:t>
                      </a:r>
                      <a:endParaRPr lang="en-US" altLang="ja-JP" sz="1300" spc="-120" baseline="0" dirty="0">
                        <a:solidFill>
                          <a:schemeClr val="tx1"/>
                        </a:solidFill>
                        <a:latin typeface="Calibri" pitchFamily="34" charset="0"/>
                      </a:endParaRPr>
                    </a:p>
                    <a:p>
                      <a:pPr>
                        <a:lnSpc>
                          <a:spcPts val="1300"/>
                        </a:lnSpc>
                      </a:pPr>
                      <a:endParaRPr lang="en-US" altLang="ja-JP" sz="1300" spc="-120" baseline="0" dirty="0">
                        <a:solidFill>
                          <a:schemeClr val="tx1"/>
                        </a:solidFill>
                        <a:latin typeface="Calibri" pitchFamily="34" charset="0"/>
                      </a:endParaRPr>
                    </a:p>
                    <a:p>
                      <a:pPr>
                        <a:lnSpc>
                          <a:spcPts val="1300"/>
                        </a:lnSpc>
                      </a:pPr>
                      <a:r>
                        <a:rPr lang="ja-JP" altLang="en-US" sz="1300" spc="-120" baseline="0" dirty="0">
                          <a:solidFill>
                            <a:schemeClr val="tx1"/>
                          </a:solidFill>
                          <a:latin typeface="Calibri" pitchFamily="34" charset="0"/>
                        </a:rPr>
                        <a:t>　しかし、バブル崩壊以後、税収減少にも関わらず公債費は増加し、職員数も多いままであった。</a:t>
                      </a:r>
                      <a:endParaRPr lang="en-US" altLang="ja-JP" sz="1300" spc="-120" baseline="0" dirty="0">
                        <a:solidFill>
                          <a:schemeClr val="tx1"/>
                        </a:solidFill>
                        <a:latin typeface="Calibri" pitchFamily="34" charset="0"/>
                      </a:endParaRPr>
                    </a:p>
                    <a:p>
                      <a:pPr>
                        <a:lnSpc>
                          <a:spcPts val="1300"/>
                        </a:lnSpc>
                      </a:pPr>
                      <a:endParaRPr lang="en-US" altLang="ja-JP" sz="1300" spc="-120" baseline="0" dirty="0">
                        <a:solidFill>
                          <a:schemeClr val="tx1"/>
                        </a:solidFill>
                        <a:latin typeface="Calibri" pitchFamily="34" charset="0"/>
                      </a:endParaRPr>
                    </a:p>
                    <a:p>
                      <a:pPr>
                        <a:lnSpc>
                          <a:spcPts val="1300"/>
                        </a:lnSpc>
                      </a:pPr>
                      <a:r>
                        <a:rPr lang="ja-JP" altLang="en-US" sz="1300" spc="-120" baseline="0" dirty="0">
                          <a:solidFill>
                            <a:schemeClr val="tx1"/>
                          </a:solidFill>
                          <a:latin typeface="Calibri" pitchFamily="34" charset="0"/>
                        </a:rPr>
                        <a:t>　また、財政の硬直化が進み、経常収支比率は</a:t>
                      </a:r>
                      <a:r>
                        <a:rPr lang="en-US" altLang="ja-JP" sz="1300" spc="-120" baseline="0" dirty="0">
                          <a:solidFill>
                            <a:schemeClr val="tx1"/>
                          </a:solidFill>
                          <a:latin typeface="Calibri" pitchFamily="34" charset="0"/>
                        </a:rPr>
                        <a:t>100</a:t>
                      </a:r>
                      <a:r>
                        <a:rPr lang="ja-JP" altLang="en-US" sz="1300" spc="-120" baseline="0" dirty="0">
                          <a:solidFill>
                            <a:schemeClr val="tx1"/>
                          </a:solidFill>
                          <a:latin typeface="Calibri" pitchFamily="34" charset="0"/>
                        </a:rPr>
                        <a:t>％を超え、経常的な収入で経常的な支出を賄えない状況となっていた。</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nSpc>
                          <a:spcPts val="1300"/>
                        </a:lnSpc>
                      </a:pPr>
                      <a:r>
                        <a:rPr kumimoji="1" lang="ja-JP" altLang="en-US" sz="1300" kern="1200" spc="-120" baseline="0" dirty="0">
                          <a:solidFill>
                            <a:schemeClr val="tx1"/>
                          </a:solidFill>
                          <a:latin typeface="+mn-lt"/>
                          <a:ea typeface="+mn-ea"/>
                          <a:cs typeface="+mn-cs"/>
                        </a:rPr>
                        <a:t>　これまでの考え方ややり方にとらわれず、ゼロベースで事務事業を見直し、経費削減を進める。</a:t>
                      </a:r>
                      <a:endParaRPr kumimoji="1" lang="en-US" altLang="ja-JP" sz="1300" kern="1200" spc="-120" baseline="0" dirty="0">
                        <a:solidFill>
                          <a:schemeClr val="tx1"/>
                        </a:solidFill>
                        <a:latin typeface="+mn-lt"/>
                        <a:ea typeface="+mn-ea"/>
                        <a:cs typeface="+mn-cs"/>
                      </a:endParaRPr>
                    </a:p>
                    <a:p>
                      <a:pPr>
                        <a:lnSpc>
                          <a:spcPts val="1300"/>
                        </a:lnSpc>
                      </a:pP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a:t>
                      </a:r>
                      <a:r>
                        <a:rPr kumimoji="1" lang="en-US" altLang="ja-JP" sz="1300" kern="1200" spc="-120" baseline="0" dirty="0">
                          <a:solidFill>
                            <a:schemeClr val="tx1"/>
                          </a:solidFill>
                          <a:latin typeface="+mn-lt"/>
                          <a:ea typeface="+mn-ea"/>
                          <a:cs typeface="+mn-cs"/>
                        </a:rPr>
                        <a:t>2012</a:t>
                      </a:r>
                      <a:r>
                        <a:rPr kumimoji="1" lang="ja-JP" altLang="en-US" sz="1300" kern="1200" spc="-120" baseline="0" dirty="0">
                          <a:solidFill>
                            <a:schemeClr val="tx1"/>
                          </a:solidFill>
                          <a:latin typeface="+mn-lt"/>
                          <a:ea typeface="+mn-ea"/>
                          <a:cs typeface="+mn-cs"/>
                        </a:rPr>
                        <a:t>年度から「市政改革プラン」がスタート</a:t>
                      </a:r>
                      <a:endParaRPr kumimoji="1" lang="en-US" altLang="ja-JP" sz="1300" kern="1200" spc="-120" baseline="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baseline="0" dirty="0">
                          <a:solidFill>
                            <a:schemeClr val="tx1"/>
                          </a:solidFill>
                          <a:latin typeface="+mn-lt"/>
                          <a:ea typeface="+mn-ea"/>
                          <a:cs typeface="+mn-cs"/>
                        </a:rPr>
                        <a:t>（目標）</a:t>
                      </a: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事務事業の見直し</a:t>
                      </a:r>
                      <a:endParaRPr kumimoji="1" lang="en-US" altLang="ja-JP" sz="1300" kern="1200" spc="-120" baseline="0" dirty="0">
                        <a:solidFill>
                          <a:schemeClr val="tx1"/>
                        </a:solidFill>
                        <a:latin typeface="+mn-lt"/>
                        <a:ea typeface="+mn-ea"/>
                        <a:cs typeface="+mn-cs"/>
                      </a:endParaRPr>
                    </a:p>
                    <a:p>
                      <a:pPr>
                        <a:lnSpc>
                          <a:spcPts val="1300"/>
                        </a:lnSpc>
                      </a:pPr>
                      <a:r>
                        <a:rPr lang="ja-JP" altLang="en-US" sz="1300" spc="-120" baseline="0" dirty="0">
                          <a:latin typeface="+mn-ea"/>
                        </a:rPr>
                        <a:t>一般財源１億円以上の施策・事業</a:t>
                      </a:r>
                      <a:r>
                        <a:rPr lang="en-US" altLang="ja-JP" sz="1300" spc="-120" baseline="0" dirty="0">
                          <a:latin typeface="+mn-ea"/>
                        </a:rPr>
                        <a:t>445</a:t>
                      </a:r>
                      <a:r>
                        <a:rPr lang="ja-JP" altLang="en-US" sz="1300" spc="-120" baseline="0" dirty="0">
                          <a:latin typeface="+mn-ea"/>
                        </a:rPr>
                        <a:t>項目のうち</a:t>
                      </a:r>
                      <a:r>
                        <a:rPr lang="en-US" altLang="ja-JP" sz="1300" spc="-120" baseline="0" dirty="0">
                          <a:latin typeface="+mn-ea"/>
                        </a:rPr>
                        <a:t>109</a:t>
                      </a:r>
                      <a:r>
                        <a:rPr lang="ja-JP" altLang="en-US" sz="1300" spc="-120" baseline="0" dirty="0">
                          <a:latin typeface="+mn-ea"/>
                        </a:rPr>
                        <a:t>項目の内容を見直し。</a:t>
                      </a:r>
                      <a:endParaRPr lang="en-US" altLang="ja-JP" sz="1300" spc="-120" baseline="0" dirty="0">
                        <a:latin typeface="+mn-ea"/>
                      </a:endParaRPr>
                    </a:p>
                    <a:p>
                      <a:pPr marL="177800" indent="0">
                        <a:lnSpc>
                          <a:spcPts val="1300"/>
                        </a:lnSpc>
                      </a:pPr>
                      <a:r>
                        <a:rPr kumimoji="1" lang="en-US" altLang="ja-JP" sz="1100" kern="1200" spc="-120" baseline="0" dirty="0">
                          <a:solidFill>
                            <a:schemeClr val="tx1"/>
                          </a:solidFill>
                          <a:latin typeface="+mn-lt"/>
                          <a:ea typeface="+mn-ea"/>
                          <a:cs typeface="+mn-cs"/>
                        </a:rPr>
                        <a:t>2014</a:t>
                      </a:r>
                      <a:r>
                        <a:rPr kumimoji="1" lang="ja-JP" altLang="en-US" sz="1100" kern="1200" spc="-120" baseline="0" dirty="0">
                          <a:solidFill>
                            <a:schemeClr val="tx1"/>
                          </a:solidFill>
                          <a:latin typeface="+mn-lt"/>
                          <a:ea typeface="+mn-ea"/>
                          <a:cs typeface="+mn-cs"/>
                        </a:rPr>
                        <a:t>年度目標効果額（一般財源）：</a:t>
                      </a:r>
                      <a:r>
                        <a:rPr kumimoji="1" lang="en-US" altLang="ja-JP" sz="1100" kern="1200" spc="-120" baseline="0" dirty="0">
                          <a:solidFill>
                            <a:schemeClr val="tx1"/>
                          </a:solidFill>
                          <a:latin typeface="+mn-lt"/>
                          <a:ea typeface="+mn-ea"/>
                          <a:cs typeface="+mn-cs"/>
                        </a:rPr>
                        <a:t>2012</a:t>
                      </a:r>
                      <a:r>
                        <a:rPr kumimoji="1" lang="ja-JP" altLang="en-US" sz="1100" kern="1200" spc="-120" baseline="0" dirty="0">
                          <a:solidFill>
                            <a:schemeClr val="tx1"/>
                          </a:solidFill>
                          <a:latin typeface="+mn-lt"/>
                          <a:ea typeface="+mn-ea"/>
                          <a:cs typeface="+mn-cs"/>
                        </a:rPr>
                        <a:t>年度比▲</a:t>
                      </a:r>
                      <a:r>
                        <a:rPr kumimoji="1" lang="en-US" altLang="ja-JP" sz="1100" kern="1200" spc="-120" baseline="0" dirty="0">
                          <a:solidFill>
                            <a:schemeClr val="tx1"/>
                          </a:solidFill>
                          <a:latin typeface="+mn-lt"/>
                          <a:ea typeface="+mn-ea"/>
                          <a:cs typeface="+mn-cs"/>
                        </a:rPr>
                        <a:t>226</a:t>
                      </a:r>
                      <a:r>
                        <a:rPr kumimoji="1" lang="ja-JP" altLang="en-US" sz="1100" kern="1200" spc="-120" baseline="0" dirty="0">
                          <a:solidFill>
                            <a:schemeClr val="tx1"/>
                          </a:solidFill>
                          <a:latin typeface="+mn-lt"/>
                          <a:ea typeface="+mn-ea"/>
                          <a:cs typeface="+mn-cs"/>
                        </a:rPr>
                        <a:t>億円</a:t>
                      </a:r>
                      <a:endParaRPr kumimoji="1" lang="en-US" altLang="ja-JP" sz="1100" kern="1200" spc="-120" baseline="0" dirty="0">
                        <a:solidFill>
                          <a:schemeClr val="tx1"/>
                        </a:solidFill>
                        <a:latin typeface="+mn-lt"/>
                        <a:ea typeface="+mn-ea"/>
                        <a:cs typeface="+mn-cs"/>
                      </a:endParaRPr>
                    </a:p>
                    <a:p>
                      <a:pPr marL="177800" indent="0">
                        <a:lnSpc>
                          <a:spcPts val="1300"/>
                        </a:lnSpc>
                      </a:pPr>
                      <a:r>
                        <a:rPr kumimoji="1" lang="ja-JP" altLang="en-US" sz="1100" kern="1200" spc="-120" baseline="0" dirty="0">
                          <a:solidFill>
                            <a:schemeClr val="tx1"/>
                          </a:solidFill>
                          <a:latin typeface="+mn-lt"/>
                          <a:ea typeface="+mn-ea"/>
                          <a:cs typeface="+mn-cs"/>
                        </a:rPr>
                        <a:t>→</a:t>
                      </a:r>
                      <a:r>
                        <a:rPr kumimoji="1" lang="en-US" altLang="ja-JP" sz="1100" kern="1200" spc="-120" baseline="0" dirty="0">
                          <a:solidFill>
                            <a:schemeClr val="tx1"/>
                          </a:solidFill>
                          <a:latin typeface="+mn-lt"/>
                          <a:ea typeface="+mn-ea"/>
                          <a:cs typeface="+mn-cs"/>
                        </a:rPr>
                        <a:t>2012</a:t>
                      </a:r>
                      <a:r>
                        <a:rPr kumimoji="1" lang="ja-JP" altLang="en-US" sz="1100" kern="1200" spc="-120" baseline="0" dirty="0">
                          <a:solidFill>
                            <a:schemeClr val="tx1"/>
                          </a:solidFill>
                          <a:latin typeface="+mn-lt"/>
                          <a:ea typeface="+mn-ea"/>
                          <a:cs typeface="+mn-cs"/>
                        </a:rPr>
                        <a:t>年度一般財源</a:t>
                      </a:r>
                      <a:r>
                        <a:rPr kumimoji="1" lang="en-US" altLang="ja-JP" sz="1100" kern="1200" spc="-120" baseline="0" dirty="0">
                          <a:solidFill>
                            <a:schemeClr val="tx1"/>
                          </a:solidFill>
                          <a:latin typeface="+mn-lt"/>
                          <a:ea typeface="+mn-ea"/>
                          <a:cs typeface="+mn-cs"/>
                        </a:rPr>
                        <a:t>1</a:t>
                      </a:r>
                      <a:r>
                        <a:rPr kumimoji="1" lang="ja-JP" altLang="en-US" sz="1100" kern="1200" spc="-120" baseline="0" dirty="0">
                          <a:solidFill>
                            <a:schemeClr val="tx1"/>
                          </a:solidFill>
                          <a:latin typeface="+mn-lt"/>
                          <a:ea typeface="+mn-ea"/>
                          <a:cs typeface="+mn-cs"/>
                        </a:rPr>
                        <a:t>億円以上の事業費見込額の</a:t>
                      </a:r>
                      <a:r>
                        <a:rPr kumimoji="1" lang="en-US" altLang="ja-JP" sz="1100" kern="1200" spc="-120" baseline="0" dirty="0">
                          <a:solidFill>
                            <a:schemeClr val="tx1"/>
                          </a:solidFill>
                          <a:latin typeface="+mn-lt"/>
                          <a:ea typeface="+mn-ea"/>
                          <a:cs typeface="+mn-cs"/>
                        </a:rPr>
                        <a:t>4.7%</a:t>
                      </a:r>
                    </a:p>
                    <a:p>
                      <a:pPr>
                        <a:lnSpc>
                          <a:spcPts val="1300"/>
                        </a:lnSpc>
                      </a:pP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また、職員数</a:t>
                      </a:r>
                      <a:r>
                        <a:rPr kumimoji="1" lang="ja-JP" altLang="en-US" sz="1300" kern="1200" spc="-120" baseline="0" dirty="0">
                          <a:solidFill>
                            <a:schemeClr val="tx1"/>
                          </a:solidFill>
                          <a:latin typeface="Calibri" pitchFamily="34" charset="0"/>
                          <a:ea typeface="+mn-ea"/>
                          <a:cs typeface="+mn-cs"/>
                        </a:rPr>
                        <a:t>削減と人件費削減をあわせて進める。</a:t>
                      </a:r>
                      <a:endParaRPr kumimoji="1" lang="en-US" altLang="ja-JP" sz="1300" kern="1200" spc="-120" baseline="0" dirty="0">
                        <a:solidFill>
                          <a:schemeClr val="tx1"/>
                        </a:solidFill>
                        <a:latin typeface="Calibri" pitchFamily="34" charset="0"/>
                        <a:ea typeface="+mn-ea"/>
                        <a:cs typeface="+mn-cs"/>
                      </a:endParaRPr>
                    </a:p>
                    <a:p>
                      <a:pPr algn="ctr">
                        <a:lnSpc>
                          <a:spcPts val="1300"/>
                        </a:lnSpc>
                      </a:pPr>
                      <a:r>
                        <a:rPr kumimoji="1" lang="ja-JP" altLang="en-US" sz="1300" kern="1200" spc="-120" baseline="0" dirty="0">
                          <a:solidFill>
                            <a:schemeClr val="tx1"/>
                          </a:solidFill>
                          <a:latin typeface="Calibri" pitchFamily="34" charset="0"/>
                          <a:ea typeface="+mn-ea"/>
                          <a:cs typeface="+mn-cs"/>
                        </a:rPr>
                        <a:t>↓</a:t>
                      </a:r>
                      <a:endParaRPr kumimoji="1" lang="en-US" altLang="ja-JP" sz="1300" kern="1200" spc="-120" baseline="0" dirty="0">
                        <a:solidFill>
                          <a:schemeClr val="tx1"/>
                        </a:solidFill>
                        <a:latin typeface="Calibri" pitchFamily="34" charset="0"/>
                        <a:ea typeface="+mn-ea"/>
                        <a:cs typeface="+mn-cs"/>
                      </a:endParaRPr>
                    </a:p>
                    <a:p>
                      <a:pPr>
                        <a:lnSpc>
                          <a:spcPts val="1300"/>
                        </a:lnSpc>
                      </a:pPr>
                      <a:r>
                        <a:rPr kumimoji="1" lang="ja-JP" altLang="en-US" sz="1300" kern="1200" spc="-120" baseline="0" dirty="0">
                          <a:solidFill>
                            <a:schemeClr val="tx1"/>
                          </a:solidFill>
                          <a:latin typeface="Calibri" pitchFamily="34" charset="0"/>
                          <a:ea typeface="+mn-ea"/>
                          <a:cs typeface="+mn-cs"/>
                        </a:rPr>
                        <a:t>　経費を削減する一方で、市長の重点的な施策である</a:t>
                      </a:r>
                      <a:r>
                        <a:rPr lang="ja-JP" altLang="en-US" sz="1300" spc="-120" baseline="0" dirty="0">
                          <a:solidFill>
                            <a:schemeClr val="tx1"/>
                          </a:solidFill>
                        </a:rPr>
                        <a:t>「現役世代への重点投資」を拡充する。</a:t>
                      </a:r>
                      <a:endParaRPr lang="en-US" altLang="ja-JP" sz="1300" spc="-120" baseline="0" dirty="0">
                        <a:solidFill>
                          <a:schemeClr val="tx1"/>
                        </a:solidFill>
                      </a:endParaRPr>
                    </a:p>
                    <a:p>
                      <a:pPr>
                        <a:lnSpc>
                          <a:spcPts val="1300"/>
                        </a:lnSpc>
                      </a:pP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改革推進体制を強化し、局横断的に改革を進める。</a:t>
                      </a:r>
                      <a:endParaRPr kumimoji="1" lang="en-US" altLang="ja-JP"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baseline="0" dirty="0">
                          <a:solidFill>
                            <a:schemeClr val="dk1"/>
                          </a:solidFill>
                          <a:latin typeface="+mn-lt"/>
                          <a:ea typeface="+mn-ea"/>
                          <a:cs typeface="+mn-cs"/>
                        </a:rPr>
                        <a:t>①人件費の削減</a:t>
                      </a:r>
                      <a:endParaRPr kumimoji="1" lang="en-US" altLang="ja-JP" sz="1300" kern="1200" spc="-120" baseline="0" dirty="0">
                        <a:solidFill>
                          <a:schemeClr val="dk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baseline="0" dirty="0">
                          <a:solidFill>
                            <a:schemeClr val="dk1"/>
                          </a:solidFill>
                          <a:latin typeface="+mn-lt"/>
                          <a:ea typeface="+mn-ea"/>
                          <a:cs typeface="+mn-cs"/>
                        </a:rPr>
                        <a:t>・</a:t>
                      </a:r>
                      <a:r>
                        <a:rPr kumimoji="1" lang="ja-JP" altLang="en-US" sz="1300" kern="1200" spc="-120" baseline="0" dirty="0">
                          <a:solidFill>
                            <a:schemeClr val="dk1"/>
                          </a:solidFill>
                          <a:latin typeface="Calibri" pitchFamily="34" charset="0"/>
                          <a:ea typeface="+mn-ea"/>
                          <a:cs typeface="+mn-cs"/>
                        </a:rPr>
                        <a:t>職員平均年収</a:t>
                      </a:r>
                      <a:r>
                        <a:rPr kumimoji="1" lang="ja-JP" altLang="en-US" sz="1300" kern="1200" spc="-120" baseline="0" dirty="0">
                          <a:solidFill>
                            <a:schemeClr val="dk1"/>
                          </a:solidFill>
                          <a:latin typeface="+mn-lt"/>
                          <a:ea typeface="+mn-ea"/>
                          <a:cs typeface="+mn-cs"/>
                        </a:rPr>
                        <a:t>、ラスパイレス指数は</a:t>
                      </a:r>
                      <a:r>
                        <a:rPr kumimoji="1" lang="ja-JP" altLang="en-US" sz="1300" kern="1200" spc="-120" baseline="0" dirty="0">
                          <a:solidFill>
                            <a:schemeClr val="dk1"/>
                          </a:solidFill>
                          <a:latin typeface="Calibri" pitchFamily="34" charset="0"/>
                          <a:ea typeface="+mn-ea"/>
                          <a:cs typeface="+mn-cs"/>
                        </a:rPr>
                        <a:t>５大市中最低水準に</a:t>
                      </a:r>
                      <a:endParaRPr kumimoji="1" lang="en-US" altLang="ja-JP" sz="1300" kern="1200" spc="-120" baseline="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7457">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baseline="0" dirty="0">
                          <a:solidFill>
                            <a:schemeClr val="tx1"/>
                          </a:solidFill>
                          <a:latin typeface="+mn-lt"/>
                          <a:ea typeface="+mn-ea"/>
                          <a:cs typeface="+mn-cs"/>
                        </a:rPr>
                        <a:t>②職員数の削減</a:t>
                      </a:r>
                      <a:endParaRPr kumimoji="1" lang="en-US" altLang="ja-JP" sz="1300" kern="1200" spc="-120" baseline="0" dirty="0">
                        <a:solidFill>
                          <a:schemeClr val="tx1"/>
                        </a:solidFill>
                        <a:latin typeface="+mn-lt"/>
                        <a:ea typeface="+mn-ea"/>
                        <a:cs typeface="+mn-cs"/>
                      </a:endParaRPr>
                    </a:p>
                    <a:p>
                      <a:pPr>
                        <a:lnSpc>
                          <a:spcPts val="1300"/>
                        </a:lnSpc>
                      </a:pPr>
                      <a:endParaRPr kumimoji="1" lang="ja-JP" altLang="en-US"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lnSpc>
                          <a:spcPts val="1300"/>
                        </a:lnSpc>
                      </a:pPr>
                      <a:r>
                        <a:rPr kumimoji="1" lang="ja-JP" altLang="en-US" sz="1300" kern="1200" spc="-120" dirty="0">
                          <a:solidFill>
                            <a:schemeClr val="tx1"/>
                          </a:solidFill>
                          <a:latin typeface="+mn-lt"/>
                          <a:ea typeface="+mn-ea"/>
                          <a:cs typeface="+mn-cs"/>
                        </a:rPr>
                        <a:t>・職員数</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　</a:t>
                      </a:r>
                      <a:r>
                        <a:rPr lang="ja-JP" altLang="en-US" sz="1300" spc="-120" dirty="0">
                          <a:solidFill>
                            <a:schemeClr val="tx1"/>
                          </a:solidFill>
                          <a:latin typeface="+mn-lt"/>
                        </a:rPr>
                        <a:t>（</a:t>
                      </a:r>
                      <a:r>
                        <a:rPr lang="en-US" altLang="ja-JP" sz="1300" spc="-120" dirty="0">
                          <a:solidFill>
                            <a:schemeClr val="tx1"/>
                          </a:solidFill>
                          <a:latin typeface="+mn-lt"/>
                        </a:rPr>
                        <a:t>2005</a:t>
                      </a:r>
                      <a:r>
                        <a:rPr lang="ja-JP" altLang="en-US" sz="1300" spc="-120" dirty="0">
                          <a:solidFill>
                            <a:schemeClr val="tx1"/>
                          </a:solidFill>
                          <a:latin typeface="+mn-lt"/>
                        </a:rPr>
                        <a:t>～</a:t>
                      </a:r>
                      <a:r>
                        <a:rPr lang="en-US" altLang="ja-JP" sz="1300" spc="-120" dirty="0">
                          <a:solidFill>
                            <a:schemeClr val="tx1"/>
                          </a:solidFill>
                          <a:latin typeface="+mn-lt"/>
                        </a:rPr>
                        <a:t>2013</a:t>
                      </a:r>
                      <a:r>
                        <a:rPr lang="ja-JP" altLang="en-US" sz="1300" spc="-120" dirty="0">
                          <a:solidFill>
                            <a:schemeClr val="tx1"/>
                          </a:solidFill>
                          <a:latin typeface="+mn-lt"/>
                        </a:rPr>
                        <a:t>年度）　→▲</a:t>
                      </a:r>
                      <a:r>
                        <a:rPr lang="en-US" altLang="ja-JP" sz="1300" spc="-120" dirty="0">
                          <a:solidFill>
                            <a:schemeClr val="tx1"/>
                          </a:solidFill>
                          <a:latin typeface="+mn-lt"/>
                        </a:rPr>
                        <a:t>12,000</a:t>
                      </a:r>
                      <a:r>
                        <a:rPr lang="ja-JP" altLang="en-US" sz="1300" spc="-120" dirty="0">
                          <a:solidFill>
                            <a:schemeClr val="tx1"/>
                          </a:solidFill>
                          <a:latin typeface="+mn-lt"/>
                        </a:rPr>
                        <a:t>人　約</a:t>
                      </a:r>
                      <a:r>
                        <a:rPr lang="en-US" altLang="ja-JP" sz="1300" spc="-120" dirty="0">
                          <a:solidFill>
                            <a:schemeClr val="tx1"/>
                          </a:solidFill>
                          <a:latin typeface="+mn-lt"/>
                        </a:rPr>
                        <a:t>25</a:t>
                      </a:r>
                      <a:r>
                        <a:rPr lang="ja-JP" altLang="en-US" sz="1300" spc="-120" dirty="0">
                          <a:solidFill>
                            <a:schemeClr val="tx1"/>
                          </a:solidFill>
                          <a:latin typeface="+mn-lt"/>
                        </a:rPr>
                        <a:t>％減　　　　　　</a:t>
                      </a:r>
                      <a:endParaRPr lang="en-US" altLang="ja-JP" sz="1300" spc="-120" dirty="0">
                        <a:solidFill>
                          <a:schemeClr val="tx1"/>
                        </a:solidFill>
                        <a:latin typeface="+mn-lt"/>
                      </a:endParaRPr>
                    </a:p>
                    <a:p>
                      <a:pPr marL="0" marR="0" lvl="0" indent="0" algn="l" defTabSz="914400" rtl="0" eaLnBrk="1" fontAlgn="auto" latinLnBrk="0" hangingPunct="1">
                        <a:lnSpc>
                          <a:spcPts val="1300"/>
                        </a:lnSpc>
                        <a:spcBef>
                          <a:spcPts val="0"/>
                        </a:spcBef>
                        <a:spcAft>
                          <a:spcPts val="0"/>
                        </a:spcAft>
                        <a:buClrTx/>
                        <a:buSzTx/>
                        <a:buFontTx/>
                        <a:buNone/>
                        <a:tabLst/>
                        <a:defRPr/>
                      </a:pPr>
                      <a:r>
                        <a:rPr lang="ja-JP" altLang="en-US" sz="1300" spc="-120" baseline="0" dirty="0">
                          <a:solidFill>
                            <a:schemeClr val="tx1"/>
                          </a:solidFill>
                          <a:latin typeface="+mn-lt"/>
                        </a:rPr>
                        <a:t>　（</a:t>
                      </a:r>
                      <a:r>
                        <a:rPr lang="en-US" altLang="ja-JP" sz="1300" spc="-120" baseline="0" dirty="0">
                          <a:solidFill>
                            <a:schemeClr val="tx1"/>
                          </a:solidFill>
                          <a:latin typeface="+mn-lt"/>
                        </a:rPr>
                        <a:t>2013</a:t>
                      </a:r>
                      <a:r>
                        <a:rPr lang="ja-JP" altLang="en-US" sz="1300" spc="-120" baseline="0" dirty="0">
                          <a:solidFill>
                            <a:schemeClr val="tx1"/>
                          </a:solidFill>
                          <a:latin typeface="+mn-lt"/>
                        </a:rPr>
                        <a:t>～</a:t>
                      </a:r>
                      <a:r>
                        <a:rPr lang="en-US" altLang="ja-JP" sz="1300" spc="-120" baseline="0" dirty="0">
                          <a:solidFill>
                            <a:schemeClr val="tx1"/>
                          </a:solidFill>
                          <a:latin typeface="+mn-lt"/>
                        </a:rPr>
                        <a:t>2017</a:t>
                      </a:r>
                      <a:r>
                        <a:rPr lang="ja-JP" altLang="en-US" sz="1300" spc="-120" baseline="0" dirty="0">
                          <a:solidFill>
                            <a:schemeClr val="tx1"/>
                          </a:solidFill>
                          <a:latin typeface="+mn-lt"/>
                        </a:rPr>
                        <a:t>年度）　→▲   </a:t>
                      </a:r>
                      <a:r>
                        <a:rPr lang="en-US" altLang="ja-JP" sz="1300" spc="-120" baseline="0" dirty="0">
                          <a:solidFill>
                            <a:schemeClr val="tx1"/>
                          </a:solidFill>
                          <a:latin typeface="+mn-lt"/>
                        </a:rPr>
                        <a:t>5,000</a:t>
                      </a:r>
                      <a:r>
                        <a:rPr lang="ja-JP" altLang="en-US" sz="1300" spc="-120" baseline="0" dirty="0">
                          <a:solidFill>
                            <a:schemeClr val="tx1"/>
                          </a:solidFill>
                          <a:latin typeface="+mn-lt"/>
                        </a:rPr>
                        <a:t>人　約</a:t>
                      </a:r>
                      <a:r>
                        <a:rPr lang="en-US" altLang="ja-JP" sz="1300" spc="-120" baseline="0" dirty="0">
                          <a:solidFill>
                            <a:schemeClr val="tx1"/>
                          </a:solidFill>
                          <a:latin typeface="+mn-lt"/>
                        </a:rPr>
                        <a:t>14</a:t>
                      </a:r>
                      <a:r>
                        <a:rPr lang="ja-JP" altLang="en-US" sz="1300" spc="-120" baseline="0" dirty="0">
                          <a:solidFill>
                            <a:schemeClr val="tx1"/>
                          </a:solidFill>
                          <a:latin typeface="+mn-lt"/>
                        </a:rPr>
                        <a:t>％減</a:t>
                      </a:r>
                      <a:endParaRPr lang="en-US" altLang="ja-JP" sz="1300" spc="-120" baseline="0" dirty="0">
                        <a:solidFill>
                          <a:schemeClr val="tx1"/>
                        </a:solidFill>
                        <a:latin typeface="+mn-lt"/>
                      </a:endParaRPr>
                    </a:p>
                    <a:p>
                      <a:pPr marL="0" marR="0" lvl="0" indent="0" algn="l" defTabSz="914400" rtl="0" eaLnBrk="1" fontAlgn="auto" latinLnBrk="0" hangingPunct="1">
                        <a:lnSpc>
                          <a:spcPts val="1300"/>
                        </a:lnSpc>
                        <a:spcBef>
                          <a:spcPts val="0"/>
                        </a:spcBef>
                        <a:spcAft>
                          <a:spcPts val="0"/>
                        </a:spcAft>
                        <a:buClrTx/>
                        <a:buSzTx/>
                        <a:buFontTx/>
                        <a:buNone/>
                        <a:tabLst/>
                        <a:defRPr/>
                      </a:pPr>
                      <a:r>
                        <a:rPr lang="ja-JP" altLang="en-US" sz="1300" spc="-120" baseline="0" dirty="0">
                          <a:solidFill>
                            <a:schemeClr val="tx1"/>
                          </a:solidFill>
                          <a:latin typeface="+mn-lt"/>
                        </a:rPr>
                        <a:t>　（</a:t>
                      </a:r>
                      <a:r>
                        <a:rPr lang="en-US" altLang="ja-JP" sz="1300" spc="-120" baseline="0" dirty="0">
                          <a:solidFill>
                            <a:schemeClr val="tx1"/>
                          </a:solidFill>
                          <a:latin typeface="+mn-lt"/>
                        </a:rPr>
                        <a:t>2017</a:t>
                      </a:r>
                      <a:r>
                        <a:rPr lang="ja-JP" altLang="en-US" sz="1300" spc="-120" baseline="0" dirty="0">
                          <a:solidFill>
                            <a:schemeClr val="tx1"/>
                          </a:solidFill>
                          <a:latin typeface="+mn-lt"/>
                        </a:rPr>
                        <a:t>～</a:t>
                      </a:r>
                      <a:r>
                        <a:rPr lang="en-US" altLang="ja-JP" sz="1300" spc="-120" baseline="0" dirty="0">
                          <a:solidFill>
                            <a:schemeClr val="tx1"/>
                          </a:solidFill>
                          <a:latin typeface="+mn-lt"/>
                        </a:rPr>
                        <a:t>2021</a:t>
                      </a:r>
                      <a:r>
                        <a:rPr lang="ja-JP" altLang="en-US" sz="1300" spc="-120" baseline="0" dirty="0">
                          <a:solidFill>
                            <a:schemeClr val="tx1"/>
                          </a:solidFill>
                          <a:latin typeface="+mn-lt"/>
                        </a:rPr>
                        <a:t>年度）　→▲   </a:t>
                      </a:r>
                      <a:r>
                        <a:rPr lang="en-US" altLang="ja-JP" sz="1300" spc="-120" baseline="0" dirty="0">
                          <a:solidFill>
                            <a:schemeClr val="tx1"/>
                          </a:solidFill>
                          <a:latin typeface="+mn-lt"/>
                        </a:rPr>
                        <a:t>5,000</a:t>
                      </a:r>
                      <a:r>
                        <a:rPr lang="ja-JP" altLang="en-US" sz="1300" spc="-120" baseline="0" dirty="0">
                          <a:solidFill>
                            <a:schemeClr val="tx1"/>
                          </a:solidFill>
                          <a:latin typeface="+mn-lt"/>
                        </a:rPr>
                        <a:t>人　約</a:t>
                      </a:r>
                      <a:r>
                        <a:rPr lang="en-US" altLang="ja-JP" sz="1300" spc="-120" baseline="0" dirty="0">
                          <a:solidFill>
                            <a:schemeClr val="tx1"/>
                          </a:solidFill>
                          <a:latin typeface="+mn-lt"/>
                        </a:rPr>
                        <a:t>12</a:t>
                      </a:r>
                      <a:r>
                        <a:rPr lang="ja-JP" altLang="en-US" sz="1300" spc="-120" baseline="0" dirty="0">
                          <a:solidFill>
                            <a:schemeClr val="tx1"/>
                          </a:solidFill>
                          <a:latin typeface="+mn-lt"/>
                        </a:rPr>
                        <a:t>％減</a:t>
                      </a:r>
                      <a:endParaRPr lang="en-US" altLang="ja-JP" sz="1300" spc="-120" baseline="0" dirty="0">
                        <a:solidFill>
                          <a:schemeClr val="tx1"/>
                        </a:solidFill>
                        <a:latin typeface="+mn-lt"/>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1053">
                <a:tc vMerge="1">
                  <a:txBody>
                    <a:bodyPr/>
                    <a:lstStyle/>
                    <a:p>
                      <a:endParaRPr kumimoji="1" lang="ja-JP" altLang="en-US"/>
                    </a:p>
                  </a:txBody>
                  <a:tcPr/>
                </a:tc>
                <a:tc vMerge="1">
                  <a:txBody>
                    <a:bodyPr/>
                    <a:lstStyle/>
                    <a:p>
                      <a:endParaRPr kumimoji="1" lang="ja-JP" altLang="en-US"/>
                    </a:p>
                  </a:txBody>
                  <a:tcPr/>
                </a:tc>
                <a:tc>
                  <a:txBody>
                    <a:bodyPr/>
                    <a:lstStyle/>
                    <a:p>
                      <a:pPr>
                        <a:lnSpc>
                          <a:spcPts val="1300"/>
                        </a:lnSpc>
                      </a:pPr>
                      <a:r>
                        <a:rPr kumimoji="1" lang="ja-JP" altLang="en-US" sz="1300" kern="1200" spc="-120" baseline="0" dirty="0">
                          <a:solidFill>
                            <a:schemeClr val="tx1"/>
                          </a:solidFill>
                          <a:latin typeface="+mn-lt"/>
                          <a:ea typeface="+mn-ea"/>
                          <a:cs typeface="+mn-cs"/>
                        </a:rPr>
                        <a:t>③事務事業の見直しと経費削減</a:t>
                      </a:r>
                      <a:endParaRPr kumimoji="1" lang="en-US" altLang="ja-JP"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dirty="0">
                          <a:solidFill>
                            <a:schemeClr val="tx1"/>
                          </a:solidFill>
                          <a:latin typeface="+mn-lt"/>
                          <a:ea typeface="+mn-ea"/>
                          <a:cs typeface="+mn-cs"/>
                        </a:rPr>
                        <a:t>・</a:t>
                      </a:r>
                      <a:r>
                        <a:rPr kumimoji="1" lang="ja-JP" altLang="en-US" sz="1300" kern="1200" spc="-120" dirty="0">
                          <a:solidFill>
                            <a:schemeClr val="tx1"/>
                          </a:solidFill>
                          <a:latin typeface="Calibri" pitchFamily="34" charset="0"/>
                          <a:ea typeface="+mn-ea"/>
                          <a:cs typeface="+mn-cs"/>
                        </a:rPr>
                        <a:t>施策・事業のゼロベースの見直し</a:t>
                      </a: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a:t>
                      </a: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211</a:t>
                      </a:r>
                      <a:r>
                        <a:rPr kumimoji="1" lang="ja-JP" altLang="en-US" sz="1300" kern="1200" spc="-120" dirty="0">
                          <a:solidFill>
                            <a:schemeClr val="tx1"/>
                          </a:solidFill>
                          <a:latin typeface="+mn-lt"/>
                          <a:ea typeface="+mn-ea"/>
                          <a:cs typeface="+mn-cs"/>
                        </a:rPr>
                        <a:t>億円（</a:t>
                      </a:r>
                      <a:r>
                        <a:rPr kumimoji="1" lang="en-US" altLang="ja-JP" sz="1300" kern="1200" spc="-120" dirty="0">
                          <a:solidFill>
                            <a:schemeClr val="tx1"/>
                          </a:solidFill>
                          <a:latin typeface="+mn-lt"/>
                          <a:ea typeface="+mn-ea"/>
                          <a:cs typeface="+mn-cs"/>
                        </a:rPr>
                        <a:t>2014</a:t>
                      </a:r>
                      <a:r>
                        <a:rPr kumimoji="1" lang="ja-JP" altLang="en-US" sz="1300" kern="1200" spc="-120" dirty="0">
                          <a:solidFill>
                            <a:schemeClr val="tx1"/>
                          </a:solidFill>
                          <a:latin typeface="+mn-lt"/>
                          <a:ea typeface="+mn-ea"/>
                          <a:cs typeface="+mn-cs"/>
                        </a:rPr>
                        <a:t>年度の</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年度比効果額）　 　　　　　　　　</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年度一般財源</a:t>
                      </a:r>
                      <a:r>
                        <a:rPr kumimoji="1" lang="en-US" altLang="ja-JP" sz="1300" kern="1200" spc="-120" dirty="0">
                          <a:solidFill>
                            <a:schemeClr val="tx1"/>
                          </a:solidFill>
                          <a:latin typeface="+mn-lt"/>
                          <a:ea typeface="+mn-ea"/>
                          <a:cs typeface="+mn-cs"/>
                        </a:rPr>
                        <a:t>1</a:t>
                      </a:r>
                      <a:r>
                        <a:rPr kumimoji="1" lang="ja-JP" altLang="en-US" sz="1300" kern="1200" spc="-120" dirty="0">
                          <a:solidFill>
                            <a:schemeClr val="tx1"/>
                          </a:solidFill>
                          <a:latin typeface="+mn-lt"/>
                          <a:ea typeface="+mn-ea"/>
                          <a:cs typeface="+mn-cs"/>
                        </a:rPr>
                        <a:t>億円以上の事業費</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見込額の</a:t>
                      </a:r>
                      <a:r>
                        <a:rPr kumimoji="1" lang="en-US" altLang="ja-JP" sz="1300" kern="1200" spc="-120" dirty="0">
                          <a:solidFill>
                            <a:schemeClr val="tx1"/>
                          </a:solidFill>
                          <a:latin typeface="+mn-lt"/>
                          <a:ea typeface="+mn-ea"/>
                          <a:cs typeface="+mn-cs"/>
                        </a:rPr>
                        <a:t>4.4%</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234</a:t>
                      </a:r>
                      <a:r>
                        <a:rPr kumimoji="1" lang="ja-JP" altLang="en-US" sz="1300" kern="1200" spc="-120" dirty="0">
                          <a:solidFill>
                            <a:schemeClr val="tx1"/>
                          </a:solidFill>
                          <a:latin typeface="+mn-lt"/>
                          <a:ea typeface="+mn-ea"/>
                          <a:cs typeface="+mn-cs"/>
                        </a:rPr>
                        <a:t>億円　（</a:t>
                      </a:r>
                      <a:r>
                        <a:rPr kumimoji="1" lang="en-US" altLang="ja-JP" sz="1300" kern="1200" spc="-120" dirty="0">
                          <a:solidFill>
                            <a:schemeClr val="tx1"/>
                          </a:solidFill>
                          <a:latin typeface="+mn-lt"/>
                          <a:ea typeface="+mn-ea"/>
                          <a:cs typeface="+mn-cs"/>
                        </a:rPr>
                        <a:t>2015</a:t>
                      </a:r>
                      <a:r>
                        <a:rPr kumimoji="1" lang="ja-JP" altLang="en-US" sz="1300" kern="1200" spc="-120" dirty="0">
                          <a:solidFill>
                            <a:schemeClr val="tx1"/>
                          </a:solidFill>
                          <a:latin typeface="+mn-lt"/>
                          <a:ea typeface="+mn-ea"/>
                          <a:cs typeface="+mn-cs"/>
                        </a:rPr>
                        <a:t>年度の</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年度比効果額）</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年度一般財源</a:t>
                      </a:r>
                      <a:r>
                        <a:rPr kumimoji="1" lang="en-US" altLang="ja-JP" sz="1300" kern="1200" spc="-120" dirty="0">
                          <a:solidFill>
                            <a:schemeClr val="tx1"/>
                          </a:solidFill>
                          <a:latin typeface="+mn-lt"/>
                          <a:ea typeface="+mn-ea"/>
                          <a:cs typeface="+mn-cs"/>
                        </a:rPr>
                        <a:t>1</a:t>
                      </a:r>
                      <a:r>
                        <a:rPr kumimoji="1" lang="ja-JP" altLang="en-US" sz="1300" kern="1200" spc="-120" dirty="0">
                          <a:solidFill>
                            <a:schemeClr val="tx1"/>
                          </a:solidFill>
                          <a:latin typeface="+mn-lt"/>
                          <a:ea typeface="+mn-ea"/>
                          <a:cs typeface="+mn-cs"/>
                        </a:rPr>
                        <a:t>億円以上の事業費</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　　見込額の</a:t>
                      </a:r>
                      <a:r>
                        <a:rPr kumimoji="1" lang="en-US" altLang="ja-JP" sz="1300" kern="1200" spc="-120" dirty="0">
                          <a:solidFill>
                            <a:schemeClr val="tx1"/>
                          </a:solidFill>
                          <a:latin typeface="+mn-lt"/>
                          <a:ea typeface="+mn-ea"/>
                          <a:cs typeface="+mn-cs"/>
                        </a:rPr>
                        <a:t>4.9</a:t>
                      </a:r>
                      <a:r>
                        <a:rPr kumimoji="1" lang="ja-JP" altLang="en-US" sz="1300" kern="1200" spc="-120" dirty="0">
                          <a:solidFill>
                            <a:schemeClr val="tx1"/>
                          </a:solidFill>
                          <a:latin typeface="+mn-lt"/>
                          <a:ea typeface="+mn-ea"/>
                          <a:cs typeface="+mn-cs"/>
                        </a:rPr>
                        <a:t>％</a:t>
                      </a:r>
                      <a:endParaRPr kumimoji="1" lang="en-US" altLang="ja-JP" sz="1300" kern="1200" spc="-12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86101">
                <a:tc vMerge="1">
                  <a:txBody>
                    <a:bodyPr/>
                    <a:lstStyle/>
                    <a:p>
                      <a:endParaRPr kumimoji="1" lang="ja-JP" altLang="en-US"/>
                    </a:p>
                  </a:txBody>
                  <a:tcPr/>
                </a:tc>
                <a:tc vMerge="1">
                  <a:txBody>
                    <a:bodyPr/>
                    <a:lstStyle/>
                    <a:p>
                      <a:endParaRPr kumimoji="1" lang="ja-JP" altLang="en-US"/>
                    </a:p>
                  </a:txBody>
                  <a:tcPr/>
                </a:tc>
                <a:tc>
                  <a:txBody>
                    <a:bodyPr/>
                    <a:lstStyle/>
                    <a:p>
                      <a:pPr>
                        <a:lnSpc>
                          <a:spcPts val="1300"/>
                        </a:lnSpc>
                      </a:pPr>
                      <a:r>
                        <a:rPr kumimoji="1" lang="ja-JP" altLang="en-US" sz="1300" kern="1200" spc="-120" baseline="0" dirty="0">
                          <a:solidFill>
                            <a:schemeClr val="tx1"/>
                          </a:solidFill>
                          <a:latin typeface="+mn-lt"/>
                          <a:ea typeface="+mn-ea"/>
                          <a:cs typeface="+mn-cs"/>
                        </a:rPr>
                        <a:t>④市債発行の抑制</a:t>
                      </a:r>
                      <a:endParaRPr kumimoji="1" lang="en-US" altLang="ja-JP"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dirty="0">
                          <a:solidFill>
                            <a:schemeClr val="tx1"/>
                          </a:solidFill>
                          <a:latin typeface="+mn-lt"/>
                          <a:ea typeface="+mn-ea"/>
                          <a:cs typeface="+mn-cs"/>
                        </a:rPr>
                        <a:t>市債残高は減少基調　</a:t>
                      </a:r>
                      <a:endParaRPr kumimoji="1" lang="en-US" altLang="ja-JP" sz="1300" kern="1200" spc="-120" dirty="0">
                        <a:solidFill>
                          <a:schemeClr val="tx1"/>
                        </a:solidFill>
                        <a:latin typeface="+mn-lt"/>
                        <a:ea typeface="+mn-ea"/>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2017</a:t>
                      </a:r>
                      <a:r>
                        <a:rPr kumimoji="1" lang="ja-JP" altLang="en-US" sz="1300" kern="1200" spc="-120" dirty="0">
                          <a:solidFill>
                            <a:schemeClr val="tx1"/>
                          </a:solidFill>
                          <a:latin typeface="+mn-lt"/>
                          <a:ea typeface="+mn-ea"/>
                          <a:cs typeface="+mn-cs"/>
                        </a:rPr>
                        <a:t>年度</a:t>
                      </a:r>
                      <a:r>
                        <a:rPr kumimoji="1" lang="en-US" altLang="ja-JP" sz="1300" kern="1200" spc="-120" dirty="0">
                          <a:solidFill>
                            <a:schemeClr val="tx1"/>
                          </a:solidFill>
                          <a:latin typeface="+mn-lt"/>
                          <a:ea typeface="+mn-ea"/>
                          <a:cs typeface="+mn-cs"/>
                        </a:rPr>
                        <a:t>41,380</a:t>
                      </a:r>
                      <a:r>
                        <a:rPr kumimoji="1" lang="ja-JP" altLang="en-US" sz="1300" kern="1200" spc="-120" dirty="0">
                          <a:solidFill>
                            <a:schemeClr val="tx1"/>
                          </a:solidFill>
                          <a:latin typeface="+mn-lt"/>
                          <a:ea typeface="+mn-ea"/>
                          <a:cs typeface="+mn-cs"/>
                        </a:rPr>
                        <a:t>億円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a:t>
                      </a:r>
                      <a:r>
                        <a:rPr kumimoji="1" lang="ja-JP" altLang="en-US" sz="1300" kern="1200" spc="-120" baseline="0" dirty="0">
                          <a:solidFill>
                            <a:schemeClr val="tx1"/>
                          </a:solidFill>
                          <a:latin typeface="+mn-lt"/>
                          <a:ea typeface="+mn-ea"/>
                          <a:cs typeface="+mn-cs"/>
                        </a:rPr>
                        <a:t> </a:t>
                      </a: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7,773</a:t>
                      </a:r>
                      <a:r>
                        <a:rPr kumimoji="1" lang="ja-JP" altLang="en-US" sz="1300" kern="1200" spc="-120" dirty="0">
                          <a:solidFill>
                            <a:schemeClr val="tx1"/>
                          </a:solidFill>
                          <a:latin typeface="+mn-lt"/>
                          <a:ea typeface="+mn-ea"/>
                          <a:cs typeface="+mn-cs"/>
                        </a:rPr>
                        <a:t>億円）</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2021</a:t>
                      </a:r>
                      <a:r>
                        <a:rPr kumimoji="1" lang="ja-JP" altLang="en-US" sz="1300" kern="1200" spc="-120" dirty="0">
                          <a:solidFill>
                            <a:schemeClr val="tx1"/>
                          </a:solidFill>
                          <a:latin typeface="+mn-lt"/>
                          <a:ea typeface="+mn-ea"/>
                          <a:cs typeface="+mn-cs"/>
                        </a:rPr>
                        <a:t>年度</a:t>
                      </a:r>
                      <a:r>
                        <a:rPr kumimoji="1" lang="en-US" altLang="ja-JP" sz="1300" kern="1200" spc="-120" dirty="0">
                          <a:solidFill>
                            <a:schemeClr val="tx1"/>
                          </a:solidFill>
                          <a:latin typeface="+mn-lt"/>
                          <a:ea typeface="+mn-ea"/>
                          <a:cs typeface="+mn-cs"/>
                        </a:rPr>
                        <a:t>30,871</a:t>
                      </a:r>
                      <a:r>
                        <a:rPr kumimoji="1" lang="ja-JP" altLang="en-US" sz="1300" kern="1200" spc="-120" dirty="0">
                          <a:solidFill>
                            <a:schemeClr val="tx1"/>
                          </a:solidFill>
                          <a:latin typeface="+mn-lt"/>
                          <a:ea typeface="+mn-ea"/>
                          <a:cs typeface="+mn-cs"/>
                        </a:rPr>
                        <a:t>億円　（</a:t>
                      </a:r>
                      <a:r>
                        <a:rPr kumimoji="1" lang="en-US" altLang="ja-JP" sz="1300" kern="1200" spc="-120" dirty="0">
                          <a:solidFill>
                            <a:schemeClr val="tx1"/>
                          </a:solidFill>
                          <a:latin typeface="+mn-lt"/>
                          <a:ea typeface="+mn-ea"/>
                          <a:cs typeface="+mn-cs"/>
                        </a:rPr>
                        <a:t>2017</a:t>
                      </a:r>
                      <a:r>
                        <a:rPr kumimoji="1" lang="ja-JP" altLang="en-US" sz="1300" kern="1200" spc="-120" dirty="0">
                          <a:solidFill>
                            <a:schemeClr val="tx1"/>
                          </a:solidFill>
                          <a:latin typeface="+mn-lt"/>
                          <a:ea typeface="+mn-ea"/>
                          <a:cs typeface="+mn-cs"/>
                        </a:rPr>
                        <a:t>年度比</a:t>
                      </a:r>
                      <a:r>
                        <a:rPr kumimoji="1" lang="ja-JP" altLang="en-US" sz="1300" kern="1200" spc="-120" baseline="0" dirty="0">
                          <a:solidFill>
                            <a:schemeClr val="tx1"/>
                          </a:solidFill>
                          <a:latin typeface="+mn-lt"/>
                          <a:ea typeface="+mn-ea"/>
                          <a:cs typeface="+mn-cs"/>
                        </a:rPr>
                        <a:t> </a:t>
                      </a: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10,509</a:t>
                      </a:r>
                      <a:r>
                        <a:rPr kumimoji="1" lang="ja-JP" altLang="en-US" sz="1300" kern="1200" spc="-120" dirty="0">
                          <a:solidFill>
                            <a:schemeClr val="tx1"/>
                          </a:solidFill>
                          <a:latin typeface="+mn-lt"/>
                          <a:ea typeface="+mn-ea"/>
                          <a:cs typeface="+mn-cs"/>
                        </a:rPr>
                        <a:t>億円）</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・実質公債費比率</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2017</a:t>
                      </a:r>
                      <a:r>
                        <a:rPr kumimoji="1" lang="ja-JP" altLang="en-US" sz="1300" kern="1200" spc="-120" dirty="0">
                          <a:solidFill>
                            <a:schemeClr val="tx1"/>
                          </a:solidFill>
                          <a:latin typeface="+mn-lt"/>
                          <a:ea typeface="+mn-ea"/>
                          <a:cs typeface="+mn-cs"/>
                        </a:rPr>
                        <a:t>年度</a:t>
                      </a:r>
                      <a:r>
                        <a:rPr kumimoji="1" lang="en-US" altLang="ja-JP" sz="1300" kern="1200" spc="-120" dirty="0">
                          <a:solidFill>
                            <a:schemeClr val="tx1"/>
                          </a:solidFill>
                          <a:latin typeface="+mn-lt"/>
                          <a:ea typeface="+mn-ea"/>
                          <a:cs typeface="+mn-cs"/>
                        </a:rPr>
                        <a:t>5.7%</a:t>
                      </a: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a:t>
                      </a:r>
                      <a:r>
                        <a:rPr kumimoji="1" lang="en-US" altLang="ja-JP" sz="1300" kern="1200" spc="-120" dirty="0">
                          <a:solidFill>
                            <a:schemeClr val="tx1"/>
                          </a:solidFill>
                          <a:latin typeface="+mn-lt"/>
                          <a:ea typeface="+mn-ea"/>
                          <a:cs typeface="+mn-cs"/>
                        </a:rPr>
                        <a:t>3.7%</a:t>
                      </a:r>
                      <a:r>
                        <a:rPr kumimoji="1" lang="ja-JP" altLang="en-US" sz="1300" kern="1200" spc="-120" dirty="0">
                          <a:solidFill>
                            <a:schemeClr val="tx1"/>
                          </a:solidFill>
                          <a:latin typeface="+mn-lt"/>
                          <a:ea typeface="+mn-ea"/>
                          <a:cs typeface="+mn-cs"/>
                        </a:rPr>
                        <a:t>）</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2021</a:t>
                      </a:r>
                      <a:r>
                        <a:rPr kumimoji="1" lang="ja-JP" altLang="en-US" sz="1300" kern="1200" spc="-120" dirty="0">
                          <a:solidFill>
                            <a:schemeClr val="tx1"/>
                          </a:solidFill>
                          <a:latin typeface="+mn-lt"/>
                          <a:ea typeface="+mn-ea"/>
                          <a:cs typeface="+mn-cs"/>
                        </a:rPr>
                        <a:t>年度</a:t>
                      </a:r>
                      <a:r>
                        <a:rPr kumimoji="1" lang="en-US" altLang="ja-JP" sz="1300" kern="1200" spc="-120" dirty="0">
                          <a:solidFill>
                            <a:schemeClr val="tx1"/>
                          </a:solidFill>
                          <a:latin typeface="+mn-lt"/>
                          <a:ea typeface="+mn-ea"/>
                          <a:cs typeface="+mn-cs"/>
                        </a:rPr>
                        <a:t>1.8%</a:t>
                      </a: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2017</a:t>
                      </a:r>
                      <a:r>
                        <a:rPr kumimoji="1" lang="ja-JP" altLang="en-US" sz="1300" kern="1200" spc="-120" dirty="0">
                          <a:solidFill>
                            <a:schemeClr val="tx1"/>
                          </a:solidFill>
                          <a:latin typeface="+mn-lt"/>
                          <a:ea typeface="+mn-ea"/>
                          <a:cs typeface="+mn-cs"/>
                        </a:rPr>
                        <a:t>年度比▲</a:t>
                      </a:r>
                      <a:r>
                        <a:rPr kumimoji="1" lang="en-US" altLang="ja-JP" sz="1300" kern="1200" spc="-120" dirty="0">
                          <a:solidFill>
                            <a:schemeClr val="tx1"/>
                          </a:solidFill>
                          <a:latin typeface="+mn-lt"/>
                          <a:ea typeface="+mn-ea"/>
                          <a:cs typeface="+mn-cs"/>
                        </a:rPr>
                        <a:t>3.9%</a:t>
                      </a:r>
                      <a:r>
                        <a:rPr kumimoji="1" lang="ja-JP" altLang="en-US" sz="1300" kern="1200" spc="-120" dirty="0">
                          <a:solidFill>
                            <a:schemeClr val="tx1"/>
                          </a:solidFill>
                          <a:latin typeface="+mn-lt"/>
                          <a:ea typeface="+mn-ea"/>
                          <a:cs typeface="+mn-cs"/>
                        </a:rPr>
                        <a:t>）</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将来負担比率</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2017</a:t>
                      </a:r>
                      <a:r>
                        <a:rPr kumimoji="1" lang="ja-JP" altLang="en-US" sz="1300" kern="1200" spc="-120" dirty="0">
                          <a:solidFill>
                            <a:schemeClr val="tx1"/>
                          </a:solidFill>
                          <a:latin typeface="+mn-lt"/>
                          <a:ea typeface="+mn-ea"/>
                          <a:cs typeface="+mn-cs"/>
                        </a:rPr>
                        <a:t>年度　</a:t>
                      </a:r>
                      <a:r>
                        <a:rPr kumimoji="1" lang="en-US" altLang="ja-JP" sz="1300" kern="1200" spc="-120" dirty="0">
                          <a:solidFill>
                            <a:schemeClr val="tx1"/>
                          </a:solidFill>
                          <a:latin typeface="+mn-lt"/>
                          <a:ea typeface="+mn-ea"/>
                          <a:cs typeface="+mn-cs"/>
                        </a:rPr>
                        <a:t>65.2%</a:t>
                      </a: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a:t>
                      </a:r>
                      <a:r>
                        <a:rPr kumimoji="1" lang="en-US" altLang="ja-JP" sz="1300" kern="1200" spc="-120" dirty="0">
                          <a:solidFill>
                            <a:schemeClr val="tx1"/>
                          </a:solidFill>
                          <a:latin typeface="+mn-lt"/>
                          <a:ea typeface="+mn-ea"/>
                          <a:cs typeface="+mn-cs"/>
                        </a:rPr>
                        <a:t>115.6%</a:t>
                      </a:r>
                      <a:r>
                        <a:rPr kumimoji="1" lang="ja-JP" altLang="en-US" sz="1300" kern="1200" spc="-120" dirty="0">
                          <a:solidFill>
                            <a:schemeClr val="tx1"/>
                          </a:solidFill>
                          <a:latin typeface="+mn-lt"/>
                          <a:ea typeface="+mn-ea"/>
                          <a:cs typeface="+mn-cs"/>
                        </a:rPr>
                        <a:t>）</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2021</a:t>
                      </a:r>
                      <a:r>
                        <a:rPr kumimoji="1" lang="ja-JP" altLang="en-US" sz="1300" kern="1200" spc="-120" dirty="0">
                          <a:solidFill>
                            <a:schemeClr val="tx1"/>
                          </a:solidFill>
                          <a:latin typeface="+mn-lt"/>
                          <a:ea typeface="+mn-ea"/>
                          <a:cs typeface="+mn-cs"/>
                        </a:rPr>
                        <a:t>年度　</a:t>
                      </a:r>
                      <a:r>
                        <a:rPr kumimoji="1" lang="en-US" altLang="ja-JP" sz="1300" kern="1200" spc="-120" dirty="0">
                          <a:solidFill>
                            <a:schemeClr val="tx1"/>
                          </a:solidFill>
                          <a:latin typeface="+mn-lt"/>
                          <a:ea typeface="+mn-ea"/>
                          <a:cs typeface="+mn-cs"/>
                        </a:rPr>
                        <a:t>―</a:t>
                      </a:r>
                      <a:r>
                        <a:rPr kumimoji="1" lang="en-US" altLang="ja-JP" sz="1300" kern="1200" spc="-120" baseline="30000" dirty="0">
                          <a:solidFill>
                            <a:schemeClr val="tx1"/>
                          </a:solidFill>
                          <a:latin typeface="+mn-lt"/>
                          <a:ea typeface="+mn-ea"/>
                          <a:cs typeface="+mn-cs"/>
                        </a:rPr>
                        <a:t>※</a:t>
                      </a:r>
                      <a:r>
                        <a:rPr kumimoji="1" lang="ja-JP" altLang="en-US" sz="1300" kern="1200" spc="-120" dirty="0">
                          <a:solidFill>
                            <a:schemeClr val="tx1"/>
                          </a:solidFill>
                          <a:latin typeface="+mn-lt"/>
                          <a:ea typeface="+mn-ea"/>
                          <a:cs typeface="+mn-cs"/>
                        </a:rPr>
                        <a:t>はともに改善</a:t>
                      </a:r>
                      <a:endParaRPr kumimoji="1" lang="en-US" altLang="ja-JP" sz="1300" kern="1200" spc="-120" dirty="0">
                        <a:solidFill>
                          <a:schemeClr val="tx1"/>
                        </a:solidFill>
                        <a:latin typeface="+mn-lt"/>
                        <a:ea typeface="+mn-ea"/>
                        <a:cs typeface="+mn-cs"/>
                      </a:endParaRPr>
                    </a:p>
                    <a:p>
                      <a:pPr>
                        <a:lnSpc>
                          <a:spcPts val="1300"/>
                        </a:lnSpc>
                      </a:pPr>
                      <a:r>
                        <a:rPr kumimoji="1" lang="en-US" altLang="ja-JP" sz="1200" kern="1200" spc="-120" dirty="0">
                          <a:solidFill>
                            <a:schemeClr val="tx1"/>
                          </a:solidFill>
                          <a:latin typeface="+mn-lt"/>
                          <a:ea typeface="+mn-ea"/>
                          <a:cs typeface="+mn-cs"/>
                        </a:rPr>
                        <a:t>※</a:t>
                      </a:r>
                      <a:r>
                        <a:rPr kumimoji="1" lang="ja-JP" altLang="en-US" sz="1200" kern="1200" spc="-120" dirty="0">
                          <a:solidFill>
                            <a:schemeClr val="tx1"/>
                          </a:solidFill>
                          <a:latin typeface="+mn-lt"/>
                          <a:ea typeface="+mn-ea"/>
                          <a:cs typeface="+mn-cs"/>
                        </a:rPr>
                        <a:t>　</a:t>
                      </a:r>
                      <a:r>
                        <a:rPr kumimoji="1" lang="en-US" altLang="ja-JP" sz="1200" kern="1200" spc="-120" dirty="0">
                          <a:solidFill>
                            <a:schemeClr val="tx1"/>
                          </a:solidFill>
                          <a:latin typeface="+mn-lt"/>
                          <a:ea typeface="+mn-ea"/>
                          <a:cs typeface="+mn-cs"/>
                        </a:rPr>
                        <a:t>2021</a:t>
                      </a:r>
                      <a:r>
                        <a:rPr kumimoji="1" lang="ja-JP" altLang="en-US" sz="1200" kern="1200" spc="-120" dirty="0">
                          <a:solidFill>
                            <a:schemeClr val="tx1"/>
                          </a:solidFill>
                          <a:latin typeface="+mn-lt"/>
                          <a:ea typeface="+mn-ea"/>
                          <a:cs typeface="+mn-cs"/>
                        </a:rPr>
                        <a:t>年度の将来負担比率については、充当可能財　　源等が将来負担額を上回ったため「－」と表記</a:t>
                      </a:r>
                      <a:endParaRPr kumimoji="1" lang="en-US" altLang="ja-JP" sz="1200" kern="1200" spc="-12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7457">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algn="l" defTabSz="914400" rtl="0" eaLnBrk="1" latinLnBrk="0" hangingPunct="1">
                        <a:lnSpc>
                          <a:spcPts val="1500"/>
                        </a:lnSpc>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baseline="0" dirty="0">
                          <a:solidFill>
                            <a:schemeClr val="tx1"/>
                          </a:solidFill>
                          <a:latin typeface="+mn-lt"/>
                          <a:ea typeface="+mn-ea"/>
                          <a:cs typeface="+mn-cs"/>
                        </a:rPr>
                        <a:t>⑤財政の硬直性の改善</a:t>
                      </a:r>
                      <a:endParaRPr kumimoji="1" lang="en-US" altLang="ja-JP"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・経常収支比率は</a:t>
                      </a:r>
                      <a:r>
                        <a:rPr kumimoji="1" lang="ja-JP" altLang="en-US" sz="1300" kern="1200" spc="0" dirty="0">
                          <a:solidFill>
                            <a:schemeClr val="dk1"/>
                          </a:solidFill>
                          <a:latin typeface="+mn-lt"/>
                          <a:ea typeface="+mn-ea"/>
                          <a:cs typeface="+mn-cs"/>
                        </a:rPr>
                        <a:t>、</a:t>
                      </a:r>
                      <a:r>
                        <a:rPr lang="ja-JP" altLang="en-US" sz="1300" dirty="0"/>
                        <a:t>改善傾向</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　</a:t>
                      </a:r>
                      <a:r>
                        <a:rPr kumimoji="1" lang="en-US" altLang="ja-JP" sz="1300" kern="1200" spc="-120" dirty="0">
                          <a:solidFill>
                            <a:schemeClr val="tx1"/>
                          </a:solidFill>
                          <a:latin typeface="+mn-lt"/>
                          <a:ea typeface="+mn-ea"/>
                          <a:cs typeface="+mn-cs"/>
                        </a:rPr>
                        <a:t>101.9%</a:t>
                      </a: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2005</a:t>
                      </a:r>
                      <a:r>
                        <a:rPr kumimoji="1" lang="ja-JP" altLang="en-US" sz="1300" kern="1200" spc="-120" dirty="0">
                          <a:solidFill>
                            <a:schemeClr val="tx1"/>
                          </a:solidFill>
                          <a:latin typeface="+mn-lt"/>
                          <a:ea typeface="+mn-ea"/>
                          <a:cs typeface="+mn-cs"/>
                        </a:rPr>
                        <a:t>年度比　</a:t>
                      </a:r>
                      <a:r>
                        <a:rPr kumimoji="1" lang="en-US" altLang="ja-JP" sz="1300" kern="1200" spc="-120" dirty="0">
                          <a:solidFill>
                            <a:schemeClr val="tx1"/>
                          </a:solidFill>
                          <a:latin typeface="+mn-lt"/>
                          <a:ea typeface="+mn-ea"/>
                          <a:cs typeface="+mn-cs"/>
                        </a:rPr>
                        <a:t>0.2</a:t>
                      </a:r>
                      <a:r>
                        <a:rPr kumimoji="1" lang="ja-JP" altLang="en-US" sz="1300" kern="1200" spc="-120" dirty="0">
                          <a:solidFill>
                            <a:schemeClr val="tx1"/>
                          </a:solidFill>
                          <a:latin typeface="+mn-lt"/>
                          <a:ea typeface="+mn-ea"/>
                          <a:cs typeface="+mn-cs"/>
                        </a:rPr>
                        <a:t>％増）</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dirty="0">
                          <a:solidFill>
                            <a:schemeClr val="tx1"/>
                          </a:solidFill>
                          <a:latin typeface="+mn-lt"/>
                          <a:ea typeface="+mn-ea"/>
                          <a:cs typeface="+mn-cs"/>
                        </a:rPr>
                        <a:t>→</a:t>
                      </a:r>
                      <a:r>
                        <a:rPr kumimoji="1" lang="en-US" altLang="ja-JP" sz="1300" u="none" kern="1200" dirty="0">
                          <a:solidFill>
                            <a:schemeClr val="tx1"/>
                          </a:solidFill>
                          <a:latin typeface="+mn-lt"/>
                          <a:ea typeface="+mn-ea"/>
                          <a:cs typeface="+mn-cs"/>
                        </a:rPr>
                        <a:t>2017</a:t>
                      </a:r>
                      <a:r>
                        <a:rPr kumimoji="1" lang="ja-JP" altLang="en-US" sz="1300" u="none" kern="1200" dirty="0">
                          <a:solidFill>
                            <a:schemeClr val="tx1"/>
                          </a:solidFill>
                          <a:latin typeface="+mn-lt"/>
                          <a:ea typeface="+mn-ea"/>
                          <a:cs typeface="+mn-cs"/>
                        </a:rPr>
                        <a:t>年度　</a:t>
                      </a:r>
                      <a:r>
                        <a:rPr kumimoji="1" lang="en-US" altLang="ja-JP" sz="1300" u="none" kern="1200" dirty="0">
                          <a:solidFill>
                            <a:schemeClr val="tx1"/>
                          </a:solidFill>
                          <a:latin typeface="+mn-lt"/>
                          <a:ea typeface="+mn-ea"/>
                          <a:cs typeface="+mn-cs"/>
                        </a:rPr>
                        <a:t>98.3%</a:t>
                      </a:r>
                      <a:r>
                        <a:rPr kumimoji="1" lang="ja-JP" altLang="en-US" sz="1300" u="none" kern="1200" dirty="0">
                          <a:solidFill>
                            <a:schemeClr val="tx1"/>
                          </a:solidFill>
                          <a:latin typeface="+mn-lt"/>
                          <a:ea typeface="+mn-ea"/>
                          <a:cs typeface="+mn-cs"/>
                        </a:rPr>
                        <a:t>（</a:t>
                      </a:r>
                      <a:r>
                        <a:rPr kumimoji="1" lang="en-US" altLang="ja-JP" sz="1300" u="none" kern="1200" dirty="0">
                          <a:solidFill>
                            <a:schemeClr val="tx1"/>
                          </a:solidFill>
                          <a:latin typeface="+mn-lt"/>
                          <a:ea typeface="+mn-ea"/>
                          <a:cs typeface="+mn-cs"/>
                        </a:rPr>
                        <a:t>2012</a:t>
                      </a:r>
                      <a:r>
                        <a:rPr kumimoji="1" lang="ja-JP" altLang="en-US" sz="1300" u="none" kern="1200" dirty="0">
                          <a:solidFill>
                            <a:schemeClr val="tx1"/>
                          </a:solidFill>
                          <a:latin typeface="+mn-lt"/>
                          <a:ea typeface="+mn-ea"/>
                          <a:cs typeface="+mn-cs"/>
                        </a:rPr>
                        <a:t>年度比　</a:t>
                      </a:r>
                      <a:r>
                        <a:rPr kumimoji="1" lang="en-US" altLang="ja-JP" sz="1300" u="none" kern="1200" dirty="0">
                          <a:solidFill>
                            <a:schemeClr val="tx1"/>
                          </a:solidFill>
                          <a:latin typeface="+mn-lt"/>
                          <a:ea typeface="+mn-ea"/>
                          <a:cs typeface="+mn-cs"/>
                        </a:rPr>
                        <a:t>3.6</a:t>
                      </a:r>
                      <a:r>
                        <a:rPr kumimoji="1" lang="ja-JP" altLang="en-US" sz="1300" u="none" kern="1200" dirty="0">
                          <a:solidFill>
                            <a:schemeClr val="tx1"/>
                          </a:solidFill>
                          <a:latin typeface="+mn-lt"/>
                          <a:ea typeface="+mn-ea"/>
                          <a:cs typeface="+mn-cs"/>
                        </a:rPr>
                        <a:t>％減</a:t>
                      </a:r>
                      <a:r>
                        <a:rPr kumimoji="1" lang="ja-JP" altLang="en-US" sz="1300" kern="1200" dirty="0">
                          <a:solidFill>
                            <a:schemeClr val="tx1"/>
                          </a:solidFill>
                          <a:latin typeface="+mn-lt"/>
                          <a:ea typeface="+mn-ea"/>
                          <a:cs typeface="+mn-cs"/>
                        </a:rPr>
                        <a:t>）</a:t>
                      </a:r>
                      <a:endParaRPr kumimoji="1" lang="en-US" altLang="ja-JP" sz="1300" kern="1200" dirty="0">
                        <a:solidFill>
                          <a:schemeClr val="tx1"/>
                        </a:solidFill>
                        <a:latin typeface="+mn-lt"/>
                        <a:ea typeface="+mn-ea"/>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dirty="0">
                          <a:solidFill>
                            <a:schemeClr val="tx1"/>
                          </a:solidFill>
                          <a:latin typeface="+mn-lt"/>
                          <a:ea typeface="+mn-ea"/>
                          <a:cs typeface="+mn-cs"/>
                        </a:rPr>
                        <a:t>→</a:t>
                      </a:r>
                      <a:r>
                        <a:rPr kumimoji="1" lang="en-US" altLang="zh-TW" sz="1300" kern="1200" dirty="0">
                          <a:solidFill>
                            <a:schemeClr val="tx1"/>
                          </a:solidFill>
                          <a:latin typeface="+mn-lt"/>
                          <a:ea typeface="+mn-ea"/>
                          <a:cs typeface="+mn-cs"/>
                        </a:rPr>
                        <a:t>2021</a:t>
                      </a:r>
                      <a:r>
                        <a:rPr kumimoji="1" lang="zh-TW" altLang="en-US" sz="1300" kern="1200" dirty="0">
                          <a:solidFill>
                            <a:schemeClr val="tx1"/>
                          </a:solidFill>
                          <a:latin typeface="+mn-lt"/>
                          <a:ea typeface="+mn-ea"/>
                          <a:cs typeface="+mn-cs"/>
                        </a:rPr>
                        <a:t>年度　</a:t>
                      </a:r>
                      <a:r>
                        <a:rPr kumimoji="1" lang="en-US" altLang="zh-TW" sz="1300" kern="1200" dirty="0">
                          <a:solidFill>
                            <a:schemeClr val="tx1"/>
                          </a:solidFill>
                          <a:latin typeface="+mn-lt"/>
                          <a:ea typeface="+mn-ea"/>
                          <a:cs typeface="+mn-cs"/>
                        </a:rPr>
                        <a:t>85.1%</a:t>
                      </a:r>
                      <a:r>
                        <a:rPr kumimoji="1" lang="zh-TW" altLang="en-US" sz="1300" kern="1200" dirty="0">
                          <a:solidFill>
                            <a:schemeClr val="tx1"/>
                          </a:solidFill>
                          <a:latin typeface="+mn-lt"/>
                          <a:ea typeface="+mn-ea"/>
                          <a:cs typeface="+mn-cs"/>
                        </a:rPr>
                        <a:t>（</a:t>
                      </a:r>
                      <a:r>
                        <a:rPr kumimoji="1" lang="en-US" altLang="zh-TW" sz="1300" kern="1200" dirty="0">
                          <a:solidFill>
                            <a:schemeClr val="tx1"/>
                          </a:solidFill>
                          <a:latin typeface="+mn-lt"/>
                          <a:ea typeface="+mn-ea"/>
                          <a:cs typeface="+mn-cs"/>
                        </a:rPr>
                        <a:t>2012</a:t>
                      </a:r>
                      <a:r>
                        <a:rPr kumimoji="1" lang="zh-TW" altLang="en-US" sz="1300" kern="1200" dirty="0">
                          <a:solidFill>
                            <a:schemeClr val="tx1"/>
                          </a:solidFill>
                          <a:latin typeface="+mn-lt"/>
                          <a:ea typeface="+mn-ea"/>
                          <a:cs typeface="+mn-cs"/>
                        </a:rPr>
                        <a:t>年度比　</a:t>
                      </a:r>
                      <a:r>
                        <a:rPr kumimoji="1" lang="en-US" altLang="zh-TW" sz="1300" kern="1200" dirty="0">
                          <a:solidFill>
                            <a:schemeClr val="tx1"/>
                          </a:solidFill>
                          <a:latin typeface="+mn-lt"/>
                          <a:ea typeface="+mn-ea"/>
                          <a:cs typeface="+mn-cs"/>
                        </a:rPr>
                        <a:t>16.8</a:t>
                      </a:r>
                      <a:r>
                        <a:rPr kumimoji="1" lang="zh-TW" altLang="en-US" sz="1300" kern="1200" dirty="0">
                          <a:solidFill>
                            <a:schemeClr val="tx1"/>
                          </a:solidFill>
                          <a:latin typeface="+mn-lt"/>
                          <a:ea typeface="+mn-ea"/>
                          <a:cs typeface="+mn-cs"/>
                        </a:rPr>
                        <a:t>％減）</a:t>
                      </a:r>
                      <a:endParaRPr kumimoji="1" lang="en-US" altLang="ja-JP" sz="13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0294">
                <a:tc vMerge="1">
                  <a:txBody>
                    <a:bodyPr/>
                    <a:lstStyle/>
                    <a:p>
                      <a:pPr>
                        <a:lnSpc>
                          <a:spcPts val="2000"/>
                        </a:lnSpc>
                      </a:pPr>
                      <a:endParaRPr lang="ja-JP" altLang="en-US" sz="1300" dirty="0">
                        <a:latin typeface="Calibri" pitchFamily="34"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2000"/>
                        </a:lnSpc>
                      </a:pPr>
                      <a:endParaRPr kumimoji="1" lang="ja-JP" altLang="en-US" sz="1300" kern="120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baseline="0" dirty="0">
                          <a:solidFill>
                            <a:schemeClr val="dk1"/>
                          </a:solidFill>
                          <a:latin typeface="+mn-lt"/>
                          <a:ea typeface="+mn-ea"/>
                          <a:cs typeface="+mn-cs"/>
                        </a:rPr>
                        <a:t>⑥局横断的な改革推進体制の構築</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dirty="0">
                          <a:solidFill>
                            <a:schemeClr val="dk1"/>
                          </a:solidFill>
                          <a:latin typeface="+mn-lt"/>
                          <a:ea typeface="+mn-ea"/>
                          <a:cs typeface="+mn-cs"/>
                        </a:rPr>
                        <a:t>・市政改革室の設置（</a:t>
                      </a:r>
                      <a:r>
                        <a:rPr lang="en-US" altLang="ja-JP" sz="1300" spc="-120" dirty="0"/>
                        <a:t>2006</a:t>
                      </a:r>
                      <a:r>
                        <a:rPr lang="ja-JP" altLang="en-US" sz="1300" spc="-120" dirty="0"/>
                        <a:t>年度）</a:t>
                      </a:r>
                      <a:endParaRPr kumimoji="1" lang="en-US" altLang="ja-JP" sz="1300" kern="1200" spc="-120" dirty="0">
                        <a:solidFill>
                          <a:schemeClr val="dk1"/>
                        </a:solidFill>
                        <a:latin typeface="+mn-lt"/>
                        <a:ea typeface="+mn-ea"/>
                        <a:cs typeface="+mn-cs"/>
                      </a:endParaRPr>
                    </a:p>
                    <a:p>
                      <a:pPr>
                        <a:lnSpc>
                          <a:spcPts val="1300"/>
                        </a:lnSpc>
                      </a:pPr>
                      <a:r>
                        <a:rPr kumimoji="1" lang="ja-JP" altLang="en-US" sz="1300" kern="1200" spc="-120" dirty="0">
                          <a:solidFill>
                            <a:schemeClr val="dk1"/>
                          </a:solidFill>
                          <a:latin typeface="+mn-lt"/>
                          <a:ea typeface="+mn-ea"/>
                          <a:cs typeface="+mn-cs"/>
                        </a:rPr>
                        <a:t>・改革プロジェクトチームの設置　　　　　　</a:t>
                      </a:r>
                      <a:endParaRPr kumimoji="1" lang="en-US" altLang="ja-JP" sz="1300" kern="1200" spc="-120" dirty="0">
                        <a:solidFill>
                          <a:schemeClr val="dk1"/>
                        </a:solidFill>
                        <a:latin typeface="+mn-lt"/>
                        <a:ea typeface="+mn-ea"/>
                        <a:cs typeface="+mn-cs"/>
                      </a:endParaRPr>
                    </a:p>
                    <a:p>
                      <a:pPr>
                        <a:lnSpc>
                          <a:spcPts val="1300"/>
                        </a:lnSpc>
                      </a:pPr>
                      <a:r>
                        <a:rPr kumimoji="1" lang="ja-JP" altLang="en-US" sz="1300" kern="1200" spc="-120" dirty="0">
                          <a:solidFill>
                            <a:schemeClr val="dk1"/>
                          </a:solidFill>
                          <a:latin typeface="+mn-lt"/>
                          <a:ea typeface="+mn-ea"/>
                          <a:cs typeface="+mn-cs"/>
                        </a:rPr>
                        <a:t>　（</a:t>
                      </a:r>
                      <a:r>
                        <a:rPr kumimoji="1" lang="en-US" altLang="ja-JP" sz="1300" kern="1200" spc="-120" dirty="0">
                          <a:solidFill>
                            <a:schemeClr val="dk1"/>
                          </a:solidFill>
                          <a:latin typeface="+mn-lt"/>
                          <a:ea typeface="+mn-ea"/>
                          <a:cs typeface="+mn-cs"/>
                        </a:rPr>
                        <a:t>2011</a:t>
                      </a:r>
                      <a:r>
                        <a:rPr kumimoji="1" lang="ja-JP" altLang="en-US" sz="1300" kern="1200" spc="-120" dirty="0">
                          <a:solidFill>
                            <a:schemeClr val="dk1"/>
                          </a:solidFill>
                          <a:latin typeface="+mn-lt"/>
                          <a:ea typeface="+mn-ea"/>
                          <a:cs typeface="+mn-cs"/>
                        </a:rPr>
                        <a:t>年度）</a:t>
                      </a:r>
                      <a:endParaRPr kumimoji="1" lang="en-US" altLang="ja-JP" sz="1300" kern="1200" spc="-120" dirty="0">
                        <a:solidFill>
                          <a:schemeClr val="dk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177</a:t>
            </a:fld>
            <a:endParaRPr lang="ja-JP" altLang="en-US"/>
          </a:p>
        </p:txBody>
      </p:sp>
    </p:spTree>
    <p:extLst>
      <p:ext uri="{BB962C8B-B14F-4D97-AF65-F5344CB8AC3E}">
        <p14:creationId xmlns:p14="http://schemas.microsoft.com/office/powerpoint/2010/main" val="257302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6976379" y="3030272"/>
            <a:ext cx="979997" cy="3135032"/>
          </a:xfrm>
          <a:prstGeom prst="rect">
            <a:avLst/>
          </a:prstGeom>
        </p:spPr>
      </p:pic>
      <p:pic>
        <p:nvPicPr>
          <p:cNvPr id="22" name="図 21"/>
          <p:cNvPicPr>
            <a:picLocks noChangeAspect="1"/>
          </p:cNvPicPr>
          <p:nvPr/>
        </p:nvPicPr>
        <p:blipFill>
          <a:blip r:embed="rId2"/>
          <a:stretch>
            <a:fillRect/>
          </a:stretch>
        </p:blipFill>
        <p:spPr>
          <a:xfrm>
            <a:off x="8027007" y="4675854"/>
            <a:ext cx="924031" cy="1070857"/>
          </a:xfrm>
          <a:prstGeom prst="rect">
            <a:avLst/>
          </a:prstGeom>
        </p:spPr>
      </p:pic>
      <p:pic>
        <p:nvPicPr>
          <p:cNvPr id="4" name="図 3"/>
          <p:cNvPicPr>
            <a:picLocks noChangeAspect="1"/>
          </p:cNvPicPr>
          <p:nvPr/>
        </p:nvPicPr>
        <p:blipFill>
          <a:blip r:embed="rId3"/>
          <a:stretch>
            <a:fillRect/>
          </a:stretch>
        </p:blipFill>
        <p:spPr>
          <a:xfrm>
            <a:off x="4342169" y="2060848"/>
            <a:ext cx="4694327" cy="4651651"/>
          </a:xfrm>
          <a:prstGeom prst="rect">
            <a:avLst/>
          </a:prstGeom>
        </p:spPr>
      </p:pic>
      <p:pic>
        <p:nvPicPr>
          <p:cNvPr id="17" name="図 16"/>
          <p:cNvPicPr>
            <a:picLocks noChangeAspect="1"/>
          </p:cNvPicPr>
          <p:nvPr/>
        </p:nvPicPr>
        <p:blipFill>
          <a:blip r:embed="rId2"/>
          <a:stretch>
            <a:fillRect/>
          </a:stretch>
        </p:blipFill>
        <p:spPr>
          <a:xfrm>
            <a:off x="3013359" y="4149080"/>
            <a:ext cx="838561" cy="2016224"/>
          </a:xfrm>
          <a:prstGeom prst="rect">
            <a:avLst/>
          </a:prstGeom>
        </p:spPr>
      </p:pic>
      <p:pic>
        <p:nvPicPr>
          <p:cNvPr id="3" name="図 2"/>
          <p:cNvPicPr>
            <a:picLocks noChangeAspect="1"/>
          </p:cNvPicPr>
          <p:nvPr/>
        </p:nvPicPr>
        <p:blipFill>
          <a:blip r:embed="rId4"/>
          <a:stretch>
            <a:fillRect/>
          </a:stretch>
        </p:blipFill>
        <p:spPr>
          <a:xfrm>
            <a:off x="123332" y="2012670"/>
            <a:ext cx="4200508" cy="4651651"/>
          </a:xfrm>
          <a:prstGeom prst="rect">
            <a:avLst/>
          </a:prstGeom>
        </p:spPr>
      </p:pic>
      <p:sp>
        <p:nvSpPr>
          <p:cNvPr id="14" name="正方形/長方形 13"/>
          <p:cNvSpPr/>
          <p:nvPr/>
        </p:nvSpPr>
        <p:spPr>
          <a:xfrm>
            <a:off x="251520" y="260648"/>
            <a:ext cx="835292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　人件費の削減</a:t>
            </a:r>
          </a:p>
        </p:txBody>
      </p:sp>
      <p:cxnSp>
        <p:nvCxnSpPr>
          <p:cNvPr id="15" name="直線コネクタ 14"/>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79512" y="764704"/>
            <a:ext cx="88924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職員の平均年収及び人件費予算額は従来から他都市より低水準。</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0" y="0"/>
            <a:ext cx="34918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・財政再建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4" name="図 23"/>
          <p:cNvPicPr>
            <a:picLocks noChangeAspect="1"/>
          </p:cNvPicPr>
          <p:nvPr/>
        </p:nvPicPr>
        <p:blipFill>
          <a:blip r:embed="rId2"/>
          <a:stretch>
            <a:fillRect/>
          </a:stretch>
        </p:blipFill>
        <p:spPr>
          <a:xfrm>
            <a:off x="387713" y="764704"/>
            <a:ext cx="6416535" cy="359079"/>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178</a:t>
            </a:fld>
            <a:endParaRPr lang="ja-JP" altLang="en-US"/>
          </a:p>
        </p:txBody>
      </p:sp>
    </p:spTree>
    <p:extLst>
      <p:ext uri="{BB962C8B-B14F-4D97-AF65-F5344CB8AC3E}">
        <p14:creationId xmlns:p14="http://schemas.microsoft.com/office/powerpoint/2010/main" val="20982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3360286" y="3496446"/>
            <a:ext cx="995690" cy="2249132"/>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角丸四角形 17">
            <a:extLst>
              <a:ext uri="{FF2B5EF4-FFF2-40B4-BE49-F238E27FC236}">
                <a16:creationId xmlns:a16="http://schemas.microsoft.com/office/drawing/2014/main" id="{FDE698C1-DBBE-4C53-927D-53B11BC0ACD4}"/>
              </a:ext>
            </a:extLst>
          </p:cNvPr>
          <p:cNvSpPr/>
          <p:nvPr/>
        </p:nvSpPr>
        <p:spPr>
          <a:xfrm>
            <a:off x="5163627" y="3496447"/>
            <a:ext cx="3509655" cy="2355350"/>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2"/>
          <a:stretch>
            <a:fillRect/>
          </a:stretch>
        </p:blipFill>
        <p:spPr>
          <a:xfrm>
            <a:off x="289006" y="2066136"/>
            <a:ext cx="8620491" cy="4243184"/>
          </a:xfrm>
          <a:prstGeom prst="rect">
            <a:avLst/>
          </a:prstGeom>
        </p:spPr>
      </p:pic>
      <p:sp>
        <p:nvSpPr>
          <p:cNvPr id="19" name="角丸四角形 18"/>
          <p:cNvSpPr/>
          <p:nvPr/>
        </p:nvSpPr>
        <p:spPr>
          <a:xfrm>
            <a:off x="215605" y="740346"/>
            <a:ext cx="8750884" cy="1278700"/>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153012" y="610221"/>
            <a:ext cx="8892480"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2005</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年度から</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2013</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年度までで約</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12,000</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人（約</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25</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2013</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年度から</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2017</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年度までで約</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5,000</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人（約</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14</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％）の職員を削減。</a:t>
            </a:r>
            <a:endPar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2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さらに、</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2017</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年度から</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2021</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年度までに約</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5,000</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人（約</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12</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％）の職員を削減し、計約</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22,000</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人（約</a:t>
            </a:r>
            <a:r>
              <a:rPr kumimoji="1" lang="en-US" altLang="ja-JP"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46</a:t>
            </a:r>
            <a:r>
              <a:rPr kumimoji="1" lang="ja-JP" altLang="en-US" sz="1600" b="0" i="0" u="none" strike="noStrike" kern="1200" cap="none" spc="-3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％）の職員を削減した。</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県費負担教職員の影響を除く</a:t>
            </a:r>
            <a:endPar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他都市と比較しても大きな削減となり、</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市民</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万人あたりの職員数は概ね政令市平均となった。</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251520" y="260648"/>
            <a:ext cx="835292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②　職員数の削減</a:t>
            </a:r>
          </a:p>
        </p:txBody>
      </p:sp>
      <p:cxnSp>
        <p:nvCxnSpPr>
          <p:cNvPr id="17" name="直線コネクタ 16"/>
          <p:cNvCxnSpPr/>
          <p:nvPr/>
        </p:nvCxnSpPr>
        <p:spPr>
          <a:xfrm>
            <a:off x="153012" y="629980"/>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0" y="0"/>
            <a:ext cx="34918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・財政再建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276013" y="6182349"/>
            <a:ext cx="554162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年度以降は各政令市において、県費負担教職員の権限移譲に伴う職員数が増加</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179</a:t>
            </a:fld>
            <a:endParaRPr lang="ja-JP" altLang="en-US"/>
          </a:p>
        </p:txBody>
      </p:sp>
    </p:spTree>
    <p:extLst>
      <p:ext uri="{BB962C8B-B14F-4D97-AF65-F5344CB8AC3E}">
        <p14:creationId xmlns:p14="http://schemas.microsoft.com/office/powerpoint/2010/main" val="198706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303115" y="2211749"/>
            <a:ext cx="6559865" cy="2743438"/>
          </a:xfrm>
          <a:prstGeom prst="rect">
            <a:avLst/>
          </a:prstGeom>
        </p:spPr>
      </p:pic>
      <p:sp>
        <p:nvSpPr>
          <p:cNvPr id="29" name="角丸四角形 28"/>
          <p:cNvSpPr/>
          <p:nvPr/>
        </p:nvSpPr>
        <p:spPr>
          <a:xfrm>
            <a:off x="5220072" y="6267581"/>
            <a:ext cx="2664000" cy="216000"/>
          </a:xfrm>
          <a:prstGeom prst="roundRect">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a:xfrm>
            <a:off x="684440" y="6219109"/>
            <a:ext cx="7848000" cy="55399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なお、同基本方針終了後も、</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12.13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4.91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新たな見直し効果額（単年度）を達成。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p:cNvSpPr/>
          <p:nvPr/>
        </p:nvSpPr>
        <p:spPr>
          <a:xfrm>
            <a:off x="251520" y="764704"/>
            <a:ext cx="871296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「市政改革プラン（</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2012</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7</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月策定）」及び「平成</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27</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年度市政改革基本方針（</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2015</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月策定）」に基づき、施策・事業のゼロベースの見直し、補助金等の見直しを実施。</a:t>
            </a:r>
          </a:p>
        </p:txBody>
      </p:sp>
      <p:sp>
        <p:nvSpPr>
          <p:cNvPr id="38" name="角丸四角形 37"/>
          <p:cNvSpPr/>
          <p:nvPr/>
        </p:nvSpPr>
        <p:spPr>
          <a:xfrm>
            <a:off x="2195736" y="2520781"/>
            <a:ext cx="5472608" cy="5040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251520" y="260648"/>
            <a:ext cx="835292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③　事務事業の見直しと経費削減　（１／３）</a:t>
            </a:r>
          </a:p>
        </p:txBody>
      </p:sp>
      <p:cxnSp>
        <p:nvCxnSpPr>
          <p:cNvPr id="10" name="直線コネクタ 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0" y="0"/>
            <a:ext cx="34918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・財政再建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606444" y="1340768"/>
            <a:ext cx="8424936" cy="1024127"/>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施策・事業のゼロベースの見直し（１０９項目）</a:t>
            </a:r>
            <a:endParaRPr kumimoji="1" lang="en-US" altLang="ja-JP" sz="1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削減効果額（一般財源）　　　　合計　</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378</a:t>
            </a:r>
            <a:r>
              <a:rPr kumimoji="1" lang="ja-JP"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8,300</a:t>
            </a:r>
            <a:r>
              <a:rPr kumimoji="1" lang="ja-JP"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年度累計）</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612</a:t>
            </a:r>
            <a:r>
              <a:rPr kumimoji="1" lang="ja-JP"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5,800</a:t>
            </a:r>
            <a:r>
              <a:rPr kumimoji="1" lang="ja-JP"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年度累計）</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a:xfrm>
            <a:off x="1943200" y="2645633"/>
            <a:ext cx="396552" cy="3071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6530018" y="2592789"/>
            <a:ext cx="860434"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612</a:t>
            </a:r>
            <a:r>
              <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5,800</a:t>
            </a:r>
            <a:r>
              <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467544" y="5041061"/>
            <a:ext cx="8388424" cy="784830"/>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年度削減効果額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211.18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　→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年度一般財源</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億円以上の施策・事業の事業費見込（</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4,767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に相当</a:t>
            </a:r>
            <a:endParaRPr kumimoji="1" lang="en-US" altLang="ja-JP"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899592" y="5269133"/>
            <a:ext cx="7056784" cy="55399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参考</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2014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年度大阪市一般財源額予算額は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8,278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億円であるが、</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211.18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億円はこれの約２％に相当する。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一般財源</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使途が特定されておらず、自治体の裁量で使用できる市税等の財源。</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4042152" y="2555334"/>
            <a:ext cx="53732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4" name="テキスト ボックス 23"/>
          <p:cNvSpPr txBox="1"/>
          <p:nvPr/>
        </p:nvSpPr>
        <p:spPr>
          <a:xfrm>
            <a:off x="5743478" y="2593369"/>
            <a:ext cx="352661" cy="1692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5" name="テキスト ボックス 24"/>
          <p:cNvSpPr txBox="1"/>
          <p:nvPr/>
        </p:nvSpPr>
        <p:spPr>
          <a:xfrm>
            <a:off x="4654748" y="2593950"/>
            <a:ext cx="900000" cy="369332"/>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378</a:t>
            </a:r>
            <a:r>
              <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8,300</a:t>
            </a:r>
            <a:r>
              <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467544" y="5715053"/>
            <a:ext cx="8388424" cy="323165"/>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 2015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年度削減効果額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233.75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　→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年度一般財源</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億円以上の施策・事業の事業費見込の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の相当</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719064" y="5935211"/>
            <a:ext cx="7056784" cy="323165"/>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参考</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2015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年度大阪市一般財源額予算額は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8,394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億円であるが、</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233.75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億円はこれの約３％に相当する。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180</a:t>
            </a:fld>
            <a:endParaRPr lang="ja-JP" altLang="en-US"/>
          </a:p>
        </p:txBody>
      </p:sp>
    </p:spTree>
    <p:extLst>
      <p:ext uri="{BB962C8B-B14F-4D97-AF65-F5344CB8AC3E}">
        <p14:creationId xmlns:p14="http://schemas.microsoft.com/office/powerpoint/2010/main" val="322638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51520" y="260648"/>
            <a:ext cx="835292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③　事務事業の見直しと経費削減　（２／３）</a:t>
            </a:r>
          </a:p>
        </p:txBody>
      </p:sp>
      <p:cxnSp>
        <p:nvCxnSpPr>
          <p:cNvPr id="10" name="直線コネクタ 9"/>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23528" y="626978"/>
            <a:ext cx="7848872" cy="379591"/>
          </a:xfrm>
          <a:prstGeom prst="rect">
            <a:avLst/>
          </a:prstGeom>
        </p:spPr>
        <p:txBody>
          <a:bodyPr wrap="square" tIns="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施策・事業のゼロベースの見直し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0" y="0"/>
            <a:ext cx="34918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・財政再建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7" name="表 16"/>
          <p:cNvGraphicFramePr>
            <a:graphicFrameLocks noGrp="1"/>
          </p:cNvGraphicFramePr>
          <p:nvPr/>
        </p:nvGraphicFramePr>
        <p:xfrm>
          <a:off x="1151620" y="4293096"/>
          <a:ext cx="6840760" cy="2160240"/>
        </p:xfrm>
        <a:graphic>
          <a:graphicData uri="http://schemas.openxmlformats.org/drawingml/2006/table">
            <a:tbl>
              <a:tblPr firstRow="1" bandRow="1">
                <a:tableStyleId>{5C22544A-7EE6-4342-B048-85BDC9FD1C3A}</a:tableStyleId>
              </a:tblPr>
              <a:tblGrid>
                <a:gridCol w="2960480">
                  <a:extLst>
                    <a:ext uri="{9D8B030D-6E8A-4147-A177-3AD203B41FA5}">
                      <a16:colId xmlns:a16="http://schemas.microsoft.com/office/drawing/2014/main" val="20000"/>
                    </a:ext>
                  </a:extLst>
                </a:gridCol>
                <a:gridCol w="3880280">
                  <a:extLst>
                    <a:ext uri="{9D8B030D-6E8A-4147-A177-3AD203B41FA5}">
                      <a16:colId xmlns:a16="http://schemas.microsoft.com/office/drawing/2014/main" val="20001"/>
                    </a:ext>
                  </a:extLst>
                </a:gridCol>
              </a:tblGrid>
              <a:tr h="289687">
                <a:tc>
                  <a:txBody>
                    <a:bodyPr/>
                    <a:lstStyle/>
                    <a:p>
                      <a:pPr algn="ctr"/>
                      <a:r>
                        <a:rPr kumimoji="1" lang="ja-JP" altLang="en-US" sz="1050" b="0" dirty="0">
                          <a:solidFill>
                            <a:schemeClr val="tx1"/>
                          </a:solidFill>
                          <a:latin typeface="+mj-ea"/>
                          <a:ea typeface="+mj-ea"/>
                        </a:rPr>
                        <a:t>主な項目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b="0" dirty="0">
                          <a:solidFill>
                            <a:schemeClr val="tx1"/>
                          </a:solidFill>
                          <a:latin typeface="+mj-ea"/>
                          <a:ea typeface="+mj-ea"/>
                        </a:rPr>
                        <a:t>結　　　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58385">
                <a:tc>
                  <a:txBody>
                    <a:bodyPr/>
                    <a:lstStyle/>
                    <a:p>
                      <a:r>
                        <a:rPr kumimoji="1" lang="ja-JP" altLang="en-US" sz="1050" dirty="0">
                          <a:latin typeface="+mj-ea"/>
                          <a:ea typeface="+mj-ea"/>
                        </a:rPr>
                        <a:t>市営交通料金福祉措置（敬老パス）への利用者負担導入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a:t>
                      </a:r>
                      <a:r>
                        <a:rPr kumimoji="1" lang="en-US" altLang="ja-JP" sz="1050" dirty="0">
                          <a:latin typeface="+mj-ea"/>
                          <a:ea typeface="+mj-ea"/>
                        </a:rPr>
                        <a:t>7</a:t>
                      </a:r>
                      <a:r>
                        <a:rPr kumimoji="1" lang="ja-JP" altLang="en-US" sz="1050" dirty="0">
                          <a:latin typeface="+mj-ea"/>
                          <a:ea typeface="+mj-ea"/>
                        </a:rPr>
                        <a:t>月　　</a:t>
                      </a:r>
                      <a:r>
                        <a:rPr kumimoji="1" lang="en-US" altLang="ja-JP" sz="1050" dirty="0">
                          <a:latin typeface="+mj-ea"/>
                          <a:ea typeface="+mj-ea"/>
                        </a:rPr>
                        <a:t>3</a:t>
                      </a:r>
                      <a:r>
                        <a:rPr kumimoji="1" lang="ja-JP" altLang="en-US" sz="1050" dirty="0">
                          <a:latin typeface="+mj-ea"/>
                          <a:ea typeface="+mj-ea"/>
                        </a:rPr>
                        <a:t>千円の利用者負担導入</a:t>
                      </a:r>
                      <a:endParaRPr kumimoji="1" lang="en-US" altLang="ja-JP" sz="1050" dirty="0">
                        <a:latin typeface="+mj-ea"/>
                        <a:ea typeface="+mj-ea"/>
                      </a:endParaRPr>
                    </a:p>
                    <a:p>
                      <a:r>
                        <a:rPr kumimoji="1" lang="ja-JP" altLang="en-US" sz="1050" dirty="0">
                          <a:latin typeface="+mj-ea"/>
                          <a:ea typeface="+mj-ea"/>
                        </a:rPr>
                        <a:t>・</a:t>
                      </a:r>
                      <a:r>
                        <a:rPr kumimoji="1" lang="en-US" altLang="ja-JP" sz="1050" dirty="0">
                          <a:latin typeface="+mj-ea"/>
                          <a:ea typeface="+mj-ea"/>
                        </a:rPr>
                        <a:t>2014</a:t>
                      </a:r>
                      <a:r>
                        <a:rPr kumimoji="1" lang="ja-JP" altLang="en-US" sz="1050" dirty="0">
                          <a:latin typeface="+mj-ea"/>
                          <a:ea typeface="+mj-ea"/>
                        </a:rPr>
                        <a:t>年</a:t>
                      </a:r>
                      <a:r>
                        <a:rPr kumimoji="1" lang="en-US" altLang="ja-JP" sz="1050" dirty="0">
                          <a:latin typeface="+mj-ea"/>
                          <a:ea typeface="+mj-ea"/>
                        </a:rPr>
                        <a:t>8</a:t>
                      </a:r>
                      <a:r>
                        <a:rPr kumimoji="1" lang="ja-JP" altLang="en-US" sz="1050" dirty="0">
                          <a:latin typeface="+mj-ea"/>
                          <a:ea typeface="+mj-ea"/>
                        </a:rPr>
                        <a:t>月　　</a:t>
                      </a:r>
                      <a:r>
                        <a:rPr kumimoji="1" lang="en-US" altLang="ja-JP" sz="1050" dirty="0">
                          <a:latin typeface="+mj-ea"/>
                          <a:ea typeface="+mj-ea"/>
                        </a:rPr>
                        <a:t>1</a:t>
                      </a:r>
                      <a:r>
                        <a:rPr kumimoji="1" lang="ja-JP" altLang="en-US" sz="1050" dirty="0">
                          <a:latin typeface="+mj-ea"/>
                          <a:ea typeface="+mj-ea"/>
                        </a:rPr>
                        <a:t>回</a:t>
                      </a:r>
                      <a:r>
                        <a:rPr kumimoji="1" lang="en-US" altLang="ja-JP" sz="1050" dirty="0">
                          <a:latin typeface="+mj-ea"/>
                          <a:ea typeface="+mj-ea"/>
                        </a:rPr>
                        <a:t>50</a:t>
                      </a:r>
                      <a:r>
                        <a:rPr kumimoji="1" lang="ja-JP" altLang="en-US" sz="1050" dirty="0">
                          <a:latin typeface="+mj-ea"/>
                          <a:ea typeface="+mj-ea"/>
                        </a:rPr>
                        <a:t>円の利用者負担の導入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6945">
                <a:tc>
                  <a:txBody>
                    <a:bodyPr/>
                    <a:lstStyle/>
                    <a:p>
                      <a:r>
                        <a:rPr kumimoji="1" lang="ja-JP" altLang="en-US" sz="1050" dirty="0">
                          <a:latin typeface="+mj-ea"/>
                          <a:ea typeface="+mj-ea"/>
                        </a:rPr>
                        <a:t>市営交通料金福祉措置（母子家庭等）の見直し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年度末　</a:t>
                      </a:r>
                      <a:r>
                        <a:rPr kumimoji="1" lang="ja-JP" altLang="en-US" sz="1050" baseline="0" dirty="0">
                          <a:latin typeface="+mj-ea"/>
                          <a:ea typeface="+mj-ea"/>
                        </a:rPr>
                        <a:t> </a:t>
                      </a:r>
                      <a:r>
                        <a:rPr kumimoji="1" lang="ja-JP" altLang="en-US" sz="1050" dirty="0">
                          <a:latin typeface="+mj-ea"/>
                          <a:ea typeface="+mj-ea"/>
                        </a:rPr>
                        <a:t>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2048">
                <a:tc>
                  <a:txBody>
                    <a:bodyPr/>
                    <a:lstStyle/>
                    <a:p>
                      <a:r>
                        <a:rPr kumimoji="1" lang="ja-JP" altLang="en-US" sz="1050" dirty="0">
                          <a:latin typeface="+mj-ea"/>
                          <a:ea typeface="+mj-ea"/>
                        </a:rPr>
                        <a:t>高齢者世帯等への上下水道料金福祉措置</a:t>
                      </a:r>
                      <a:endParaRPr kumimoji="1" lang="en-US" altLang="ja-JP" sz="1050" dirty="0">
                        <a:latin typeface="+mj-ea"/>
                        <a:ea typeface="+mj-ea"/>
                      </a:endParaRPr>
                    </a:p>
                    <a:p>
                      <a:r>
                        <a:rPr kumimoji="1" lang="ja-JP" altLang="en-US" sz="1050" dirty="0">
                          <a:latin typeface="+mj-ea"/>
                          <a:ea typeface="+mj-ea"/>
                        </a:rPr>
                        <a:t>（減免）の廃止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a:t>
                      </a:r>
                      <a:r>
                        <a:rPr kumimoji="1" lang="en-US" altLang="ja-JP" sz="1050" dirty="0">
                          <a:latin typeface="+mj-ea"/>
                          <a:ea typeface="+mj-ea"/>
                        </a:rPr>
                        <a:t>10</a:t>
                      </a:r>
                      <a:r>
                        <a:rPr kumimoji="1" lang="ja-JP" altLang="en-US" sz="1050" dirty="0">
                          <a:latin typeface="+mj-ea"/>
                          <a:ea typeface="+mj-ea"/>
                        </a:rPr>
                        <a:t>月　</a:t>
                      </a:r>
                      <a:r>
                        <a:rPr kumimoji="1" lang="ja-JP" altLang="en-US" sz="1050" baseline="0" dirty="0">
                          <a:latin typeface="+mj-ea"/>
                          <a:ea typeface="+mj-ea"/>
                        </a:rPr>
                        <a:t> </a:t>
                      </a:r>
                      <a:r>
                        <a:rPr kumimoji="1" lang="ja-JP" altLang="en-US" sz="1050" dirty="0" err="1">
                          <a:solidFill>
                            <a:schemeClr val="tx1"/>
                          </a:solidFill>
                          <a:latin typeface="+mj-ea"/>
                          <a:ea typeface="+mj-ea"/>
                        </a:rPr>
                        <a:t>重度障がい</a:t>
                      </a:r>
                      <a:r>
                        <a:rPr kumimoji="1" lang="ja-JP" altLang="en-US" sz="1050" dirty="0">
                          <a:solidFill>
                            <a:schemeClr val="tx1"/>
                          </a:solidFill>
                          <a:latin typeface="+mj-ea"/>
                          <a:ea typeface="+mj-ea"/>
                        </a:rPr>
                        <a:t>者世帯、高齢者世帯等に対する</a:t>
                      </a:r>
                      <a:endParaRPr kumimoji="1" lang="en-US" altLang="ja-JP" sz="1050" dirty="0">
                        <a:solidFill>
                          <a:schemeClr val="tx1"/>
                        </a:solidFill>
                        <a:latin typeface="+mj-ea"/>
                        <a:ea typeface="+mj-ea"/>
                      </a:endParaRPr>
                    </a:p>
                    <a:p>
                      <a:r>
                        <a:rPr kumimoji="1" lang="ja-JP" altLang="en-US" sz="1050" dirty="0">
                          <a:solidFill>
                            <a:schemeClr val="tx1"/>
                          </a:solidFill>
                          <a:latin typeface="+mj-ea"/>
                          <a:ea typeface="+mj-ea"/>
                        </a:rPr>
                        <a:t>　　　　　　　　　　基本料金相当額の減免を廃止</a:t>
                      </a:r>
                      <a:endParaRPr kumimoji="1" lang="en-US" altLang="ja-JP" sz="105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j-ea"/>
                          <a:ea typeface="+mj-ea"/>
                        </a:rPr>
                        <a:t>社会福祉施設に対する上下水道料金福祉措置（減免）の廃止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　　　減免率</a:t>
                      </a:r>
                      <a:r>
                        <a:rPr kumimoji="1" lang="en-US" altLang="ja-JP" sz="1050" dirty="0">
                          <a:latin typeface="+mj-ea"/>
                          <a:ea typeface="+mj-ea"/>
                        </a:rPr>
                        <a:t>40</a:t>
                      </a:r>
                      <a:r>
                        <a:rPr kumimoji="1" lang="ja-JP" altLang="en-US" sz="1050" dirty="0">
                          <a:latin typeface="+mj-ea"/>
                          <a:ea typeface="+mj-ea"/>
                        </a:rPr>
                        <a:t>％→</a:t>
                      </a:r>
                      <a:r>
                        <a:rPr kumimoji="1" lang="en-US" altLang="ja-JP" sz="1050" dirty="0">
                          <a:latin typeface="+mj-ea"/>
                          <a:ea typeface="+mj-ea"/>
                        </a:rPr>
                        <a:t>20</a:t>
                      </a:r>
                      <a:r>
                        <a:rPr kumimoji="1" lang="ja-JP" altLang="en-US" sz="1050" dirty="0">
                          <a:latin typeface="+mj-ea"/>
                          <a:ea typeface="+mj-ea"/>
                        </a:rPr>
                        <a:t>％</a:t>
                      </a:r>
                      <a:endParaRPr kumimoji="1" lang="en-US" altLang="ja-JP" sz="1050" dirty="0">
                        <a:latin typeface="+mj-ea"/>
                        <a:ea typeface="+mj-ea"/>
                      </a:endParaRPr>
                    </a:p>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年度末　</a:t>
                      </a:r>
                      <a:r>
                        <a:rPr kumimoji="1" lang="ja-JP" altLang="en-US" sz="1050" baseline="0" dirty="0">
                          <a:latin typeface="+mj-ea"/>
                          <a:ea typeface="+mj-ea"/>
                        </a:rPr>
                        <a:t> </a:t>
                      </a:r>
                      <a:r>
                        <a:rPr kumimoji="1" lang="ja-JP" altLang="en-US" sz="1050" dirty="0">
                          <a:latin typeface="+mj-ea"/>
                          <a:ea typeface="+mj-ea"/>
                        </a:rPr>
                        <a:t>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032">
                <a:tc>
                  <a:txBody>
                    <a:bodyPr/>
                    <a:lstStyle/>
                    <a:p>
                      <a:r>
                        <a:rPr kumimoji="1" lang="ja-JP" altLang="en-US" sz="1050" dirty="0">
                          <a:latin typeface="+mj-ea"/>
                          <a:ea typeface="+mj-ea"/>
                        </a:rPr>
                        <a:t>保育料等の軽減措置の見直し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　　　保育所保育料徴収基準額 </a:t>
                      </a:r>
                      <a:r>
                        <a:rPr kumimoji="1" lang="en-US" altLang="ja-JP" sz="1050" dirty="0">
                          <a:latin typeface="+mj-ea"/>
                          <a:ea typeface="+mj-ea"/>
                        </a:rPr>
                        <a:t>69.4</a:t>
                      </a:r>
                      <a:r>
                        <a:rPr kumimoji="1" lang="ja-JP" altLang="en-US" sz="1050" dirty="0">
                          <a:latin typeface="+mj-ea"/>
                          <a:ea typeface="+mj-ea"/>
                        </a:rPr>
                        <a:t>％→</a:t>
                      </a:r>
                      <a:r>
                        <a:rPr kumimoji="1" lang="en-US" altLang="ja-JP" sz="1050" dirty="0">
                          <a:latin typeface="+mj-ea"/>
                          <a:ea typeface="+mj-ea"/>
                        </a:rPr>
                        <a:t>70.5</a:t>
                      </a:r>
                      <a:r>
                        <a:rPr kumimoji="1" lang="ja-JP" altLang="en-US" sz="105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1" name="テキスト ボックス 20"/>
          <p:cNvSpPr txBox="1"/>
          <p:nvPr/>
        </p:nvSpPr>
        <p:spPr>
          <a:xfrm>
            <a:off x="3635896" y="6453336"/>
            <a:ext cx="51845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全項目一覧は付属資料１（施策・事業のゼロベースの見直し）を参照。</a:t>
            </a:r>
          </a:p>
        </p:txBody>
      </p:sp>
      <p:sp>
        <p:nvSpPr>
          <p:cNvPr id="22" name="テキスト ボックス 21"/>
          <p:cNvSpPr txBox="1"/>
          <p:nvPr/>
        </p:nvSpPr>
        <p:spPr>
          <a:xfrm>
            <a:off x="539552" y="908720"/>
            <a:ext cx="828092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一般財源１億円以上の施策・事業（</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445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項目　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4,767</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億円）の検証を行い、見直しの対象事業（</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109</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項目　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1,410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億円）を抽出。その上で内容を見直し、</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年度には</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年度と比較して</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211</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億円を削減。</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年度には</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年度と比較して</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億円を削減。</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二等辺三角形 19"/>
          <p:cNvSpPr/>
          <p:nvPr/>
        </p:nvSpPr>
        <p:spPr>
          <a:xfrm rot="5400000">
            <a:off x="2303748" y="2672916"/>
            <a:ext cx="720080"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7" name="グループ化 6"/>
          <p:cNvGrpSpPr/>
          <p:nvPr/>
        </p:nvGrpSpPr>
        <p:grpSpPr>
          <a:xfrm>
            <a:off x="4644008" y="2924944"/>
            <a:ext cx="1224136" cy="936104"/>
            <a:chOff x="4644008" y="2852936"/>
            <a:chExt cx="1224136" cy="936104"/>
          </a:xfrm>
        </p:grpSpPr>
        <p:sp>
          <p:nvSpPr>
            <p:cNvPr id="25" name="正方形/長方形 24"/>
            <p:cNvSpPr/>
            <p:nvPr/>
          </p:nvSpPr>
          <p:spPr>
            <a:xfrm>
              <a:off x="4644008" y="3068960"/>
              <a:ext cx="1224136" cy="72008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109</a:t>
              </a: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項目</a:t>
              </a:r>
              <a:endPar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1,156</a:t>
              </a: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億円</a:t>
              </a:r>
            </a:p>
          </p:txBody>
        </p:sp>
        <p:sp>
          <p:nvSpPr>
            <p:cNvPr id="26" name="正方形/長方形 25"/>
            <p:cNvSpPr/>
            <p:nvPr/>
          </p:nvSpPr>
          <p:spPr>
            <a:xfrm>
              <a:off x="4644008" y="2852936"/>
              <a:ext cx="1224136" cy="216024"/>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31" name="テキスト ボックス 30"/>
          <p:cNvSpPr txBox="1"/>
          <p:nvPr/>
        </p:nvSpPr>
        <p:spPr>
          <a:xfrm>
            <a:off x="1835696" y="3861048"/>
            <a:ext cx="1584176" cy="415498"/>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年度事業費</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（通年見込み額）</a:t>
            </a:r>
          </a:p>
        </p:txBody>
      </p:sp>
      <p:sp>
        <p:nvSpPr>
          <p:cNvPr id="32" name="テキスト ボックス 31"/>
          <p:cNvSpPr txBox="1"/>
          <p:nvPr/>
        </p:nvSpPr>
        <p:spPr>
          <a:xfrm>
            <a:off x="4499992" y="3895164"/>
            <a:ext cx="1584176" cy="253916"/>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年度予算額</a:t>
            </a:r>
          </a:p>
        </p:txBody>
      </p:sp>
      <p:sp>
        <p:nvSpPr>
          <p:cNvPr id="27" name="テキスト ボックス 26"/>
          <p:cNvSpPr txBox="1"/>
          <p:nvPr/>
        </p:nvSpPr>
        <p:spPr>
          <a:xfrm>
            <a:off x="2987824" y="4941168"/>
            <a:ext cx="5760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39"/>
          <p:cNvGrpSpPr/>
          <p:nvPr/>
        </p:nvGrpSpPr>
        <p:grpSpPr>
          <a:xfrm>
            <a:off x="1187624" y="1700808"/>
            <a:ext cx="1224136" cy="2160240"/>
            <a:chOff x="1475656" y="1628800"/>
            <a:chExt cx="1224136" cy="2160240"/>
          </a:xfrm>
        </p:grpSpPr>
        <p:sp>
          <p:nvSpPr>
            <p:cNvPr id="16" name="正方形/長方形 15"/>
            <p:cNvSpPr/>
            <p:nvPr/>
          </p:nvSpPr>
          <p:spPr>
            <a:xfrm>
              <a:off x="1475656" y="1628800"/>
              <a:ext cx="1224136" cy="2160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１億円以上の</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施策・事業を</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見直し検討対象</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とした</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445</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項目</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4,767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a:t>
              </a:r>
            </a:p>
          </p:txBody>
        </p:sp>
        <p:sp>
          <p:nvSpPr>
            <p:cNvPr id="34" name="大かっこ 33"/>
            <p:cNvSpPr/>
            <p:nvPr/>
          </p:nvSpPr>
          <p:spPr>
            <a:xfrm>
              <a:off x="1691680" y="2852936"/>
              <a:ext cx="792088" cy="50405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3" name="グループ化 40"/>
          <p:cNvGrpSpPr/>
          <p:nvPr/>
        </p:nvGrpSpPr>
        <p:grpSpPr>
          <a:xfrm>
            <a:off x="2915816" y="1700808"/>
            <a:ext cx="1224136" cy="2160240"/>
            <a:chOff x="3203848" y="1628800"/>
            <a:chExt cx="1224136" cy="2160240"/>
          </a:xfrm>
        </p:grpSpPr>
        <p:sp>
          <p:nvSpPr>
            <p:cNvPr id="23" name="正方形/長方形 22"/>
            <p:cNvSpPr/>
            <p:nvPr/>
          </p:nvSpPr>
          <p:spPr>
            <a:xfrm>
              <a:off x="3203848" y="2852936"/>
              <a:ext cx="1224136" cy="93610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見直した事業</a:t>
              </a:r>
              <a:endPar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109</a:t>
              </a: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項目</a:t>
              </a:r>
              <a:endPar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1,410</a:t>
              </a: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億円</a:t>
              </a:r>
            </a:p>
          </p:txBody>
        </p:sp>
        <p:sp>
          <p:nvSpPr>
            <p:cNvPr id="24" name="正方形/長方形 23"/>
            <p:cNvSpPr/>
            <p:nvPr/>
          </p:nvSpPr>
          <p:spPr>
            <a:xfrm>
              <a:off x="3203848" y="1628800"/>
              <a:ext cx="1224136"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事業継続と判断</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項目</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3,357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a:t>
              </a:r>
            </a:p>
          </p:txBody>
        </p:sp>
        <p:sp>
          <p:nvSpPr>
            <p:cNvPr id="35" name="大かっこ 34"/>
            <p:cNvSpPr/>
            <p:nvPr/>
          </p:nvSpPr>
          <p:spPr>
            <a:xfrm>
              <a:off x="3419872" y="2204864"/>
              <a:ext cx="792088" cy="43204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6" name="大かっこ 35"/>
            <p:cNvSpPr/>
            <p:nvPr/>
          </p:nvSpPr>
          <p:spPr>
            <a:xfrm>
              <a:off x="3419872" y="3212976"/>
              <a:ext cx="792088" cy="432048"/>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39" name="大かっこ 38"/>
          <p:cNvSpPr/>
          <p:nvPr/>
        </p:nvSpPr>
        <p:spPr>
          <a:xfrm>
            <a:off x="4860032" y="3212976"/>
            <a:ext cx="792088" cy="432048"/>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3" name="直線コネクタ 52"/>
          <p:cNvCxnSpPr/>
          <p:nvPr/>
        </p:nvCxnSpPr>
        <p:spPr>
          <a:xfrm>
            <a:off x="4139952" y="2924944"/>
            <a:ext cx="504056"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線吹き出し 1 (枠付き) 57"/>
          <p:cNvSpPr/>
          <p:nvPr/>
        </p:nvSpPr>
        <p:spPr>
          <a:xfrm>
            <a:off x="4283968" y="2204864"/>
            <a:ext cx="1872208" cy="432048"/>
          </a:xfrm>
          <a:prstGeom prst="borderCallout1">
            <a:avLst>
              <a:gd name="adj1" fmla="val 103953"/>
              <a:gd name="adj2" fmla="val 46585"/>
              <a:gd name="adj3" fmla="val 163353"/>
              <a:gd name="adj4" fmla="val 4899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見直し効果額　</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211</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見直しによらない減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43</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a:t>
            </a:r>
          </a:p>
        </p:txBody>
      </p:sp>
      <p:sp>
        <p:nvSpPr>
          <p:cNvPr id="37" name="線吹き出し 1 (枠付き) 36"/>
          <p:cNvSpPr/>
          <p:nvPr/>
        </p:nvSpPr>
        <p:spPr>
          <a:xfrm>
            <a:off x="6372200" y="2204864"/>
            <a:ext cx="1872208" cy="432048"/>
          </a:xfrm>
          <a:prstGeom prst="borderCallout1">
            <a:avLst>
              <a:gd name="adj1" fmla="val 103953"/>
              <a:gd name="adj2" fmla="val 46585"/>
              <a:gd name="adj3" fmla="val 166334"/>
              <a:gd name="adj4" fmla="val 3845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見直し効果額　</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234</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見直しによらない減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47</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a:t>
            </a:r>
          </a:p>
        </p:txBody>
      </p:sp>
      <p:grpSp>
        <p:nvGrpSpPr>
          <p:cNvPr id="13" name="グループ化 12"/>
          <p:cNvGrpSpPr/>
          <p:nvPr/>
        </p:nvGrpSpPr>
        <p:grpSpPr>
          <a:xfrm>
            <a:off x="6516216" y="2924944"/>
            <a:ext cx="1224136" cy="936104"/>
            <a:chOff x="6588224" y="2924944"/>
            <a:chExt cx="1224136" cy="936104"/>
          </a:xfrm>
        </p:grpSpPr>
        <p:grpSp>
          <p:nvGrpSpPr>
            <p:cNvPr id="12" name="グループ化 11"/>
            <p:cNvGrpSpPr/>
            <p:nvPr/>
          </p:nvGrpSpPr>
          <p:grpSpPr>
            <a:xfrm>
              <a:off x="6588224" y="2924944"/>
              <a:ext cx="1224136" cy="936104"/>
              <a:chOff x="6588224" y="2924944"/>
              <a:chExt cx="1224136" cy="936104"/>
            </a:xfrm>
          </p:grpSpPr>
          <p:sp>
            <p:nvSpPr>
              <p:cNvPr id="30" name="正方形/長方形 29"/>
              <p:cNvSpPr/>
              <p:nvPr/>
            </p:nvSpPr>
            <p:spPr>
              <a:xfrm>
                <a:off x="6588224" y="3177048"/>
                <a:ext cx="1224136" cy="6840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109</a:t>
                </a: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項目</a:t>
                </a:r>
                <a:endPar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1,130</a:t>
                </a: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億円</a:t>
                </a:r>
              </a:p>
            </p:txBody>
          </p:sp>
          <p:sp>
            <p:nvSpPr>
              <p:cNvPr id="33" name="正方形/長方形 32"/>
              <p:cNvSpPr/>
              <p:nvPr/>
            </p:nvSpPr>
            <p:spPr>
              <a:xfrm>
                <a:off x="6588224" y="2924944"/>
                <a:ext cx="1224136" cy="25200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38" name="大かっこ 37"/>
            <p:cNvSpPr/>
            <p:nvPr/>
          </p:nvSpPr>
          <p:spPr>
            <a:xfrm>
              <a:off x="6804248" y="3284984"/>
              <a:ext cx="792088" cy="432048"/>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40" name="テキスト ボックス 39"/>
          <p:cNvSpPr txBox="1"/>
          <p:nvPr/>
        </p:nvSpPr>
        <p:spPr>
          <a:xfrm>
            <a:off x="6642226" y="3904978"/>
            <a:ext cx="1044123" cy="234286"/>
          </a:xfrm>
          <a:prstGeom prst="rect">
            <a:avLst/>
          </a:prstGeom>
          <a:noFill/>
          <a:ln>
            <a:noFill/>
          </a:ln>
        </p:spPr>
        <p:txBody>
          <a:bodyPr wrap="non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年度予算額</a:t>
            </a:r>
          </a:p>
        </p:txBody>
      </p:sp>
      <p:cxnSp>
        <p:nvCxnSpPr>
          <p:cNvPr id="43" name="直線コネクタ 42"/>
          <p:cNvCxnSpPr/>
          <p:nvPr/>
        </p:nvCxnSpPr>
        <p:spPr>
          <a:xfrm>
            <a:off x="5868144" y="2939934"/>
            <a:ext cx="648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139952" y="2924944"/>
            <a:ext cx="504056" cy="21602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834104" y="3151461"/>
            <a:ext cx="682040" cy="2362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181</a:t>
            </a:fld>
            <a:endParaRPr lang="ja-JP" altLang="en-US"/>
          </a:p>
        </p:txBody>
      </p:sp>
    </p:spTree>
    <p:extLst>
      <p:ext uri="{BB962C8B-B14F-4D97-AF65-F5344CB8AC3E}">
        <p14:creationId xmlns:p14="http://schemas.microsoft.com/office/powerpoint/2010/main" val="91800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561673" y="3841422"/>
            <a:ext cx="3066533" cy="1700491"/>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2549860" y="3688828"/>
            <a:ext cx="2166156" cy="2199494"/>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 name="図 4"/>
          <p:cNvPicPr>
            <a:picLocks noChangeAspect="1"/>
          </p:cNvPicPr>
          <p:nvPr/>
        </p:nvPicPr>
        <p:blipFill>
          <a:blip r:embed="rId3"/>
          <a:stretch>
            <a:fillRect/>
          </a:stretch>
        </p:blipFill>
        <p:spPr>
          <a:xfrm>
            <a:off x="461901" y="3274621"/>
            <a:ext cx="8681456" cy="2609314"/>
          </a:xfrm>
          <a:prstGeom prst="rect">
            <a:avLst/>
          </a:prstGeom>
        </p:spPr>
      </p:pic>
      <p:sp>
        <p:nvSpPr>
          <p:cNvPr id="3" name="正方形/長方形 2"/>
          <p:cNvSpPr/>
          <p:nvPr/>
        </p:nvSpPr>
        <p:spPr>
          <a:xfrm>
            <a:off x="251521" y="251356"/>
            <a:ext cx="597666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天王寺公園　エントランスエリア魅力創出・管理運営事業</a:t>
            </a:r>
          </a:p>
        </p:txBody>
      </p:sp>
      <p:cxnSp>
        <p:nvCxnSpPr>
          <p:cNvPr id="4" name="直線コネクタ 3"/>
          <p:cNvCxnSpPr/>
          <p:nvPr/>
        </p:nvCxnSpPr>
        <p:spPr>
          <a:xfrm>
            <a:off x="245949"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08007" y="5661250"/>
            <a:ext cx="38361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エントランスエリア</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無料化：</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2015.4.1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再整備工事のため閉鎖：</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2015.4.1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2015.9.30</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リニューアルオープン：</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2015.10.1</a:t>
            </a:r>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71600" y="1048934"/>
            <a:ext cx="2925860" cy="194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二等辺三角形 10"/>
          <p:cNvSpPr/>
          <p:nvPr/>
        </p:nvSpPr>
        <p:spPr>
          <a:xfrm rot="5400000">
            <a:off x="4220856" y="1698908"/>
            <a:ext cx="648072" cy="576064"/>
          </a:xfrm>
          <a:prstGeom prst="triangl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5834716" y="711223"/>
            <a:ext cx="1656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リニューアル後</a:t>
            </a:r>
          </a:p>
        </p:txBody>
      </p:sp>
      <p:sp>
        <p:nvSpPr>
          <p:cNvPr id="13" name="テキスト ボックス 12"/>
          <p:cNvSpPr txBox="1"/>
          <p:nvPr/>
        </p:nvSpPr>
        <p:spPr>
          <a:xfrm>
            <a:off x="1512948" y="711223"/>
            <a:ext cx="1656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リニューアル前</a:t>
            </a:r>
          </a:p>
        </p:txBody>
      </p:sp>
      <p:pic>
        <p:nvPicPr>
          <p:cNvPr id="14" name="図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8632" y="1048936"/>
            <a:ext cx="3024336" cy="1957966"/>
          </a:xfrm>
          <a:prstGeom prst="rect">
            <a:avLst/>
          </a:prstGeom>
          <a:ln w="3175">
            <a:solidFill>
              <a:schemeClr val="tx1"/>
            </a:solidFill>
          </a:ln>
        </p:spPr>
      </p:pic>
      <p:sp>
        <p:nvSpPr>
          <p:cNvPr id="17" name="正方形/長方形 16"/>
          <p:cNvSpPr/>
          <p:nvPr/>
        </p:nvSpPr>
        <p:spPr>
          <a:xfrm>
            <a:off x="6694592" y="4890372"/>
            <a:ext cx="96372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FF3399"/>
                </a:solidFill>
                <a:effectLst/>
                <a:uLnTx/>
                <a:uFillTx/>
                <a:latin typeface="Calibri"/>
                <a:ea typeface="ＭＳ Ｐゴシック" panose="020B0600070205080204" pitchFamily="50" charset="-128"/>
                <a:cs typeface="+mn-cs"/>
              </a:rPr>
              <a:t>30,000</a:t>
            </a:r>
            <a:r>
              <a:rPr kumimoji="1" lang="ja-JP" altLang="en-US" sz="900" b="0" i="0" u="none" strike="noStrike" kern="1200" cap="none" spc="0" normalizeH="0" baseline="0" noProof="0" dirty="0">
                <a:ln>
                  <a:noFill/>
                </a:ln>
                <a:solidFill>
                  <a:srgbClr val="FF3399"/>
                </a:solidFill>
                <a:effectLst/>
                <a:uLnTx/>
                <a:uFillTx/>
                <a:latin typeface="Calibri"/>
                <a:ea typeface="ＭＳ Ｐゴシック" panose="020B0600070205080204" pitchFamily="50" charset="-128"/>
                <a:cs typeface="+mn-cs"/>
              </a:rPr>
              <a:t>千円削減</a:t>
            </a:r>
          </a:p>
        </p:txBody>
      </p:sp>
      <p:sp>
        <p:nvSpPr>
          <p:cNvPr id="18" name="正方形/長方形 17"/>
          <p:cNvSpPr/>
          <p:nvPr/>
        </p:nvSpPr>
        <p:spPr>
          <a:xfrm>
            <a:off x="6363512" y="5157192"/>
            <a:ext cx="2026052" cy="3847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歳出（維持管理費）</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年度以降は警備費分担金のみ</a:t>
            </a:r>
          </a:p>
        </p:txBody>
      </p:sp>
      <p:sp>
        <p:nvSpPr>
          <p:cNvPr id="20" name="正方形/長方形 19"/>
          <p:cNvSpPr/>
          <p:nvPr/>
        </p:nvSpPr>
        <p:spPr>
          <a:xfrm>
            <a:off x="7930420" y="3567401"/>
            <a:ext cx="954107"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歳入（使用料）</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6749051" y="4134963"/>
            <a:ext cx="96372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FF6699"/>
                </a:solidFill>
                <a:effectLst/>
                <a:uLnTx/>
                <a:uFillTx/>
                <a:latin typeface="Calibri"/>
                <a:ea typeface="ＭＳ Ｐゴシック" panose="020B0600070205080204" pitchFamily="50" charset="-128"/>
                <a:cs typeface="+mn-cs"/>
              </a:rPr>
              <a:t>40,000</a:t>
            </a:r>
            <a:r>
              <a:rPr kumimoji="1" lang="ja-JP" altLang="en-US" sz="900" b="0" i="0" u="none" strike="noStrike" kern="1200" cap="none" spc="0" normalizeH="0" baseline="0" noProof="0" dirty="0">
                <a:ln>
                  <a:noFill/>
                </a:ln>
                <a:solidFill>
                  <a:srgbClr val="FF6699"/>
                </a:solidFill>
                <a:effectLst/>
                <a:uLnTx/>
                <a:uFillTx/>
                <a:latin typeface="Calibri"/>
                <a:ea typeface="ＭＳ Ｐゴシック" panose="020B0600070205080204" pitchFamily="50" charset="-128"/>
                <a:cs typeface="+mn-cs"/>
              </a:rPr>
              <a:t>千円増収</a:t>
            </a:r>
          </a:p>
        </p:txBody>
      </p:sp>
      <p:sp>
        <p:nvSpPr>
          <p:cNvPr id="7" name="テキスト ボックス 6"/>
          <p:cNvSpPr txBox="1"/>
          <p:nvPr/>
        </p:nvSpPr>
        <p:spPr>
          <a:xfrm>
            <a:off x="4716016" y="3427217"/>
            <a:ext cx="12913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単位：千円</a:t>
            </a:r>
          </a:p>
        </p:txBody>
      </p:sp>
      <p:cxnSp>
        <p:nvCxnSpPr>
          <p:cNvPr id="19" name="直線矢印コネクタ 18"/>
          <p:cNvCxnSpPr/>
          <p:nvPr/>
        </p:nvCxnSpPr>
        <p:spPr>
          <a:xfrm>
            <a:off x="7726095" y="4032000"/>
            <a:ext cx="0" cy="549128"/>
          </a:xfrm>
          <a:prstGeom prst="straightConnector1">
            <a:avLst/>
          </a:prstGeom>
          <a:ln w="22225">
            <a:solidFill>
              <a:srgbClr val="FF33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0" y="1"/>
            <a:ext cx="76683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公民連携の推進</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・天王寺公園</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エントランスエリア</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6588224" y="305360"/>
            <a:ext cx="246841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6" name="テキスト ボックス 25"/>
          <p:cNvSpPr txBox="1"/>
          <p:nvPr/>
        </p:nvSpPr>
        <p:spPr>
          <a:xfrm>
            <a:off x="323223" y="3481619"/>
            <a:ext cx="100811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単位：千人</a:t>
            </a:r>
          </a:p>
        </p:txBody>
      </p:sp>
      <p:cxnSp>
        <p:nvCxnSpPr>
          <p:cNvPr id="33" name="直線コネクタ 32">
            <a:extLst>
              <a:ext uri="{FF2B5EF4-FFF2-40B4-BE49-F238E27FC236}">
                <a16:creationId xmlns:a16="http://schemas.microsoft.com/office/drawing/2014/main" id="{56D48F47-5514-429F-ADFD-4CAEDE4E45FB}"/>
              </a:ext>
            </a:extLst>
          </p:cNvPr>
          <p:cNvCxnSpPr/>
          <p:nvPr/>
        </p:nvCxnSpPr>
        <p:spPr>
          <a:xfrm flipH="1">
            <a:off x="5587600" y="5148000"/>
            <a:ext cx="11722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6D48F47-5514-429F-ADFD-4CAEDE4E45FB}"/>
              </a:ext>
            </a:extLst>
          </p:cNvPr>
          <p:cNvCxnSpPr/>
          <p:nvPr/>
        </p:nvCxnSpPr>
        <p:spPr>
          <a:xfrm flipH="1">
            <a:off x="6220392" y="4702828"/>
            <a:ext cx="5394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6D48F47-5514-429F-ADFD-4CAEDE4E45FB}"/>
              </a:ext>
            </a:extLst>
          </p:cNvPr>
          <p:cNvCxnSpPr/>
          <p:nvPr/>
        </p:nvCxnSpPr>
        <p:spPr>
          <a:xfrm flipH="1" flipV="1">
            <a:off x="7573516" y="4581128"/>
            <a:ext cx="10546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6D48F47-5514-429F-ADFD-4CAEDE4E45FB}"/>
              </a:ext>
            </a:extLst>
          </p:cNvPr>
          <p:cNvCxnSpPr/>
          <p:nvPr/>
        </p:nvCxnSpPr>
        <p:spPr>
          <a:xfrm flipH="1" flipV="1">
            <a:off x="7549758" y="4032000"/>
            <a:ext cx="10546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6730894" y="4709536"/>
            <a:ext cx="0" cy="438464"/>
          </a:xfrm>
          <a:prstGeom prst="straightConnector1">
            <a:avLst/>
          </a:prstGeom>
          <a:ln w="22225">
            <a:solidFill>
              <a:srgbClr val="FF33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164</a:t>
            </a:fld>
            <a:endParaRPr kumimoji="1" lang="ja-JP" altLang="en-US" dirty="0"/>
          </a:p>
        </p:txBody>
      </p:sp>
    </p:spTree>
    <p:extLst>
      <p:ext uri="{BB962C8B-B14F-4D97-AF65-F5344CB8AC3E}">
        <p14:creationId xmlns:p14="http://schemas.microsoft.com/office/powerpoint/2010/main" val="2345993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3866909" y="3140968"/>
            <a:ext cx="2180991" cy="2401200"/>
          </a:xfrm>
          <a:prstGeom prst="roundRect">
            <a:avLst>
              <a:gd name="adj" fmla="val 11293"/>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角丸四角形 34"/>
          <p:cNvSpPr/>
          <p:nvPr/>
        </p:nvSpPr>
        <p:spPr>
          <a:xfrm>
            <a:off x="6358809" y="1915924"/>
            <a:ext cx="2664000" cy="4392000"/>
          </a:xfrm>
          <a:prstGeom prst="roundRect">
            <a:avLst>
              <a:gd name="adj" fmla="val 11188"/>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2"/>
          <a:stretch>
            <a:fillRect/>
          </a:stretch>
        </p:blipFill>
        <p:spPr>
          <a:xfrm>
            <a:off x="6370759" y="1974454"/>
            <a:ext cx="2743438" cy="4401693"/>
          </a:xfrm>
          <a:prstGeom prst="rect">
            <a:avLst/>
          </a:prstGeom>
        </p:spPr>
      </p:pic>
      <p:pic>
        <p:nvPicPr>
          <p:cNvPr id="3" name="図 2"/>
          <p:cNvPicPr>
            <a:picLocks noChangeAspect="1"/>
          </p:cNvPicPr>
          <p:nvPr/>
        </p:nvPicPr>
        <p:blipFill>
          <a:blip r:embed="rId3"/>
          <a:stretch>
            <a:fillRect/>
          </a:stretch>
        </p:blipFill>
        <p:spPr>
          <a:xfrm>
            <a:off x="341889" y="2496355"/>
            <a:ext cx="6011177" cy="3029975"/>
          </a:xfrm>
          <a:prstGeom prst="rect">
            <a:avLst/>
          </a:prstGeom>
        </p:spPr>
      </p:pic>
      <p:sp>
        <p:nvSpPr>
          <p:cNvPr id="52" name="角丸四角形 51"/>
          <p:cNvSpPr/>
          <p:nvPr/>
        </p:nvSpPr>
        <p:spPr>
          <a:xfrm>
            <a:off x="7214082" y="1340768"/>
            <a:ext cx="1368000" cy="257177"/>
          </a:xfrm>
          <a:prstGeom prst="roundRect">
            <a:avLst>
              <a:gd name="adj" fmla="val 11293"/>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8"/>
          <p:cNvSpPr txBox="1">
            <a:spLocks noChangeArrowheads="1"/>
          </p:cNvSpPr>
          <p:nvPr/>
        </p:nvSpPr>
        <p:spPr bwMode="auto">
          <a:xfrm>
            <a:off x="951729" y="4750792"/>
            <a:ext cx="379911" cy="138499"/>
          </a:xfrm>
          <a:prstGeom prst="rect">
            <a:avLst/>
          </a:prstGeom>
          <a:noFill/>
          <a:ln w="9525">
            <a:noFill/>
            <a:miter lim="800000"/>
            <a:headEnd/>
            <a:tailEnd/>
          </a:ln>
        </p:spPr>
        <p:txBody>
          <a:bodyPr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8"/>
          <p:cNvSpPr txBox="1">
            <a:spLocks noChangeArrowheads="1"/>
          </p:cNvSpPr>
          <p:nvPr/>
        </p:nvSpPr>
        <p:spPr bwMode="auto">
          <a:xfrm>
            <a:off x="1354082" y="4534768"/>
            <a:ext cx="379911" cy="138499"/>
          </a:xfrm>
          <a:prstGeom prst="rect">
            <a:avLst/>
          </a:prstGeom>
          <a:noFill/>
          <a:ln w="9525">
            <a:noFill/>
            <a:miter lim="800000"/>
            <a:headEnd/>
            <a:tailEnd/>
          </a:ln>
        </p:spPr>
        <p:txBody>
          <a:bodyPr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9.5‰</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8"/>
          <p:cNvSpPr txBox="1">
            <a:spLocks noChangeArrowheads="1"/>
          </p:cNvSpPr>
          <p:nvPr/>
        </p:nvSpPr>
        <p:spPr bwMode="auto">
          <a:xfrm>
            <a:off x="1761694" y="4359079"/>
            <a:ext cx="437619" cy="138499"/>
          </a:xfrm>
          <a:prstGeom prst="rect">
            <a:avLst/>
          </a:prstGeom>
          <a:noFill/>
          <a:ln w="9525">
            <a:noFill/>
            <a:miter lim="800000"/>
            <a:headEnd/>
            <a:tailEnd/>
          </a:ln>
        </p:spPr>
        <p:txBody>
          <a:bodyPr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13.5‰</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1" name="直線コネクタ 4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323527" y="764704"/>
            <a:ext cx="8686033" cy="877163"/>
          </a:xfrm>
          <a:prstGeom prst="rect">
            <a:avLst/>
          </a:prstGeom>
        </p:spPr>
        <p:txBody>
          <a:bodyPr wrap="square" lIns="72000" r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経費削減の一方で、市長の重点施策の「現役世代への重点投資」を拡充。</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主に、こども・教育分野を拡大。</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（一般会計予算に占める割合　</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2011</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年度：約</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4‰</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2014</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16‰</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2017</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27‰</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2022</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34‰ </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p>
        </p:txBody>
      </p:sp>
      <p:sp>
        <p:nvSpPr>
          <p:cNvPr id="43" name="正方形/長方形 42"/>
          <p:cNvSpPr/>
          <p:nvPr/>
        </p:nvSpPr>
        <p:spPr>
          <a:xfrm>
            <a:off x="251520" y="260648"/>
            <a:ext cx="835292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③　事務事業の見直しと経費削減（現役世代への重点投資）　（３／３）</a:t>
            </a:r>
          </a:p>
        </p:txBody>
      </p:sp>
      <p:sp>
        <p:nvSpPr>
          <p:cNvPr id="40" name="テキスト ボックス 39"/>
          <p:cNvSpPr txBox="1"/>
          <p:nvPr/>
        </p:nvSpPr>
        <p:spPr>
          <a:xfrm>
            <a:off x="0" y="0"/>
            <a:ext cx="34918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・財政再建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8"/>
          <p:cNvSpPr txBox="1">
            <a:spLocks noChangeArrowheads="1"/>
          </p:cNvSpPr>
          <p:nvPr/>
        </p:nvSpPr>
        <p:spPr bwMode="auto">
          <a:xfrm>
            <a:off x="1152745" y="3246862"/>
            <a:ext cx="1907704" cy="4001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）内は全体（一般会計）に</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占める割合（</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8"/>
          <p:cNvSpPr txBox="1">
            <a:spLocks noChangeArrowheads="1"/>
          </p:cNvSpPr>
          <p:nvPr/>
        </p:nvSpPr>
        <p:spPr bwMode="auto">
          <a:xfrm>
            <a:off x="2182227" y="4256242"/>
            <a:ext cx="437619" cy="138499"/>
          </a:xfrm>
          <a:prstGeom prst="rect">
            <a:avLst/>
          </a:prstGeom>
          <a:noFill/>
          <a:ln w="9525">
            <a:noFill/>
            <a:miter lim="800000"/>
            <a:headEnd/>
            <a:tailEnd/>
          </a:ln>
        </p:spPr>
        <p:txBody>
          <a:bodyPr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テキスト ボックス 8"/>
          <p:cNvSpPr txBox="1">
            <a:spLocks noChangeArrowheads="1"/>
          </p:cNvSpPr>
          <p:nvPr/>
        </p:nvSpPr>
        <p:spPr bwMode="auto">
          <a:xfrm>
            <a:off x="2615324" y="4074108"/>
            <a:ext cx="437619" cy="138499"/>
          </a:xfrm>
          <a:prstGeom prst="rect">
            <a:avLst/>
          </a:prstGeom>
          <a:noFill/>
          <a:ln w="9525">
            <a:noFill/>
            <a:miter lim="800000"/>
            <a:headEnd/>
            <a:tailEnd/>
          </a:ln>
        </p:spPr>
        <p:txBody>
          <a:bodyPr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19.1‰</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テキスト ボックス 8"/>
          <p:cNvSpPr txBox="1">
            <a:spLocks noChangeArrowheads="1"/>
          </p:cNvSpPr>
          <p:nvPr/>
        </p:nvSpPr>
        <p:spPr bwMode="auto">
          <a:xfrm>
            <a:off x="3012464" y="3924981"/>
            <a:ext cx="437619" cy="138499"/>
          </a:xfrm>
          <a:prstGeom prst="rect">
            <a:avLst/>
          </a:prstGeom>
          <a:noFill/>
          <a:ln w="9525">
            <a:noFill/>
            <a:miter lim="800000"/>
            <a:headEnd/>
            <a:tailEnd/>
          </a:ln>
        </p:spPr>
        <p:txBody>
          <a:bodyPr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23.9‰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8"/>
          <p:cNvSpPr txBox="1">
            <a:spLocks noChangeArrowheads="1"/>
          </p:cNvSpPr>
          <p:nvPr/>
        </p:nvSpPr>
        <p:spPr bwMode="auto">
          <a:xfrm>
            <a:off x="3450083" y="3677517"/>
            <a:ext cx="437619" cy="138499"/>
          </a:xfrm>
          <a:prstGeom prst="rect">
            <a:avLst/>
          </a:prstGeom>
          <a:noFill/>
          <a:ln w="9525">
            <a:noFill/>
            <a:miter lim="800000"/>
            <a:headEnd/>
            <a:tailEnd/>
          </a:ln>
        </p:spPr>
        <p:txBody>
          <a:bodyPr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27.4‰</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6" name="直線コネクタ 35"/>
          <p:cNvCxnSpPr/>
          <p:nvPr/>
        </p:nvCxnSpPr>
        <p:spPr>
          <a:xfrm flipV="1">
            <a:off x="3866910" y="3377122"/>
            <a:ext cx="0" cy="212400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851920" y="5537363"/>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3421106" y="5548396"/>
            <a:ext cx="8640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前回以降</a:t>
            </a:r>
          </a:p>
        </p:txBody>
      </p:sp>
      <p:cxnSp>
        <p:nvCxnSpPr>
          <p:cNvPr id="48" name="直線コネクタ 47"/>
          <p:cNvCxnSpPr/>
          <p:nvPr/>
        </p:nvCxnSpPr>
        <p:spPr>
          <a:xfrm flipV="1">
            <a:off x="5866805" y="2750708"/>
            <a:ext cx="1513507" cy="696209"/>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flipV="1">
            <a:off x="5866805" y="4219318"/>
            <a:ext cx="1939326" cy="231034"/>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flipV="1">
            <a:off x="5866805" y="4359079"/>
            <a:ext cx="1979719" cy="91274"/>
          </a:xfrm>
          <a:prstGeom prst="line">
            <a:avLst/>
          </a:prstGeom>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a:off x="5866805" y="5179030"/>
            <a:ext cx="1729531" cy="711182"/>
          </a:xfrm>
          <a:prstGeom prst="line">
            <a:avLst/>
          </a:prstGeom>
        </p:spPr>
        <p:style>
          <a:lnRef idx="1">
            <a:schemeClr val="dk1"/>
          </a:lnRef>
          <a:fillRef idx="0">
            <a:schemeClr val="dk1"/>
          </a:fillRef>
          <a:effectRef idx="0">
            <a:schemeClr val="dk1"/>
          </a:effectRef>
          <a:fontRef idx="minor">
            <a:schemeClr val="tx1"/>
          </a:fontRef>
        </p:style>
      </p:cxnSp>
      <p:sp>
        <p:nvSpPr>
          <p:cNvPr id="53" name="テキスト ボックス 8"/>
          <p:cNvSpPr txBox="1">
            <a:spLocks noChangeArrowheads="1"/>
          </p:cNvSpPr>
          <p:nvPr/>
        </p:nvSpPr>
        <p:spPr bwMode="auto">
          <a:xfrm>
            <a:off x="4283968" y="3429000"/>
            <a:ext cx="437619" cy="138499"/>
          </a:xfrm>
          <a:prstGeom prst="rect">
            <a:avLst/>
          </a:prstGeom>
          <a:noFill/>
          <a:ln w="9525">
            <a:noFill/>
            <a:miter lim="800000"/>
            <a:headEnd/>
            <a:tailEnd/>
          </a:ln>
        </p:spPr>
        <p:txBody>
          <a:bodyPr wrap="none" lIns="0" tIns="0" rIns="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30.7‰</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テキスト ボックス 8"/>
          <p:cNvSpPr txBox="1">
            <a:spLocks noChangeArrowheads="1"/>
          </p:cNvSpPr>
          <p:nvPr/>
        </p:nvSpPr>
        <p:spPr bwMode="auto">
          <a:xfrm>
            <a:off x="4738596" y="3356992"/>
            <a:ext cx="437619" cy="138499"/>
          </a:xfrm>
          <a:prstGeom prst="rect">
            <a:avLst/>
          </a:prstGeom>
          <a:noFill/>
          <a:ln w="9525">
            <a:noFill/>
            <a:miter lim="800000"/>
            <a:headEnd/>
            <a:tailEnd/>
          </a:ln>
        </p:spPr>
        <p:txBody>
          <a:bodyPr wrap="none" lIns="0" tIns="0" rIns="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32.9‰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テキスト ボックス 8"/>
          <p:cNvSpPr txBox="1">
            <a:spLocks noChangeArrowheads="1"/>
          </p:cNvSpPr>
          <p:nvPr/>
        </p:nvSpPr>
        <p:spPr bwMode="auto">
          <a:xfrm>
            <a:off x="5159135" y="3429000"/>
            <a:ext cx="437619" cy="138499"/>
          </a:xfrm>
          <a:prstGeom prst="rect">
            <a:avLst/>
          </a:prstGeom>
          <a:noFill/>
          <a:ln w="9525">
            <a:noFill/>
            <a:miter lim="800000"/>
            <a:headEnd/>
            <a:tailEnd/>
          </a:ln>
        </p:spPr>
        <p:txBody>
          <a:bodyPr wrap="none" lIns="0" tIns="0" rIns="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30.4‰</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6" name="テキスト ボックス 8"/>
          <p:cNvSpPr txBox="1">
            <a:spLocks noChangeArrowheads="1"/>
          </p:cNvSpPr>
          <p:nvPr/>
        </p:nvSpPr>
        <p:spPr bwMode="auto">
          <a:xfrm>
            <a:off x="5549565" y="3255452"/>
            <a:ext cx="437619" cy="138499"/>
          </a:xfrm>
          <a:prstGeom prst="rect">
            <a:avLst/>
          </a:prstGeom>
          <a:noFill/>
          <a:ln w="9525">
            <a:noFill/>
            <a:miter lim="800000"/>
            <a:headEnd/>
            <a:tailEnd/>
          </a:ln>
        </p:spPr>
        <p:txBody>
          <a:bodyPr wrap="none" lIns="0" tIns="0" rIns="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34.2‰</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正方形/長方形 58"/>
          <p:cNvSpPr/>
          <p:nvPr/>
        </p:nvSpPr>
        <p:spPr>
          <a:xfrm>
            <a:off x="7479489" y="6021288"/>
            <a:ext cx="734071" cy="176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予算額</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182</a:t>
            </a:fld>
            <a:endParaRPr lang="ja-JP" altLang="en-US"/>
          </a:p>
        </p:txBody>
      </p:sp>
    </p:spTree>
    <p:extLst>
      <p:ext uri="{BB962C8B-B14F-4D97-AF65-F5344CB8AC3E}">
        <p14:creationId xmlns:p14="http://schemas.microsoft.com/office/powerpoint/2010/main" val="125163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7375253" y="3212976"/>
            <a:ext cx="1032221" cy="3123851"/>
          </a:xfrm>
          <a:prstGeom prst="rect">
            <a:avLst/>
          </a:prstGeom>
        </p:spPr>
      </p:pic>
      <p:pic>
        <p:nvPicPr>
          <p:cNvPr id="3" name="図 2"/>
          <p:cNvPicPr>
            <a:picLocks noChangeAspect="1"/>
          </p:cNvPicPr>
          <p:nvPr/>
        </p:nvPicPr>
        <p:blipFill>
          <a:blip r:embed="rId4"/>
          <a:stretch>
            <a:fillRect/>
          </a:stretch>
        </p:blipFill>
        <p:spPr>
          <a:xfrm>
            <a:off x="396390" y="2499649"/>
            <a:ext cx="8571719" cy="3993226"/>
          </a:xfrm>
          <a:prstGeom prst="rect">
            <a:avLst/>
          </a:prstGeom>
        </p:spPr>
      </p:pic>
      <p:pic>
        <p:nvPicPr>
          <p:cNvPr id="15" name="図 14"/>
          <p:cNvPicPr>
            <a:picLocks noChangeAspect="1"/>
          </p:cNvPicPr>
          <p:nvPr/>
        </p:nvPicPr>
        <p:blipFill>
          <a:blip r:embed="rId3"/>
          <a:stretch>
            <a:fillRect/>
          </a:stretch>
        </p:blipFill>
        <p:spPr>
          <a:xfrm>
            <a:off x="392978" y="965935"/>
            <a:ext cx="8499502" cy="1166922"/>
          </a:xfrm>
          <a:prstGeom prst="rect">
            <a:avLst/>
          </a:prstGeom>
        </p:spPr>
      </p:pic>
      <p:sp>
        <p:nvSpPr>
          <p:cNvPr id="14" name="正方形/長方形 13"/>
          <p:cNvSpPr/>
          <p:nvPr/>
        </p:nvSpPr>
        <p:spPr>
          <a:xfrm>
            <a:off x="393156" y="671512"/>
            <a:ext cx="8499324"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市債残高は</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2005</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年度までは増加の一途を辿っていたが、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2005</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年度以降は減少基調。</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なお、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年度末の市街地再開発事業会計及び土地先行取得事業会計の廃止に伴い、</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年度に当該会計の市債残高が一般会計へ移行し、</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年度の自動車運送事業会計及び高速鉄道事業会計の廃止に伴い、</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年度に当該会計の市債残高が一般会計へ移行している。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また、近年、臨時財政対策債の多額の発行があるものの、市債の新規発行額については極力抑制している。</a:t>
            </a:r>
          </a:p>
        </p:txBody>
      </p:sp>
      <p:sp>
        <p:nvSpPr>
          <p:cNvPr id="12" name="正方形/長方形 11"/>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④　市債発行の抑制　（１／２）</a:t>
            </a:r>
          </a:p>
        </p:txBody>
      </p:sp>
      <p:cxnSp>
        <p:nvCxnSpPr>
          <p:cNvPr id="13" name="直線コネクタ 12"/>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0" y="0"/>
            <a:ext cx="34918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・財政再建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183</a:t>
            </a:fld>
            <a:endParaRPr lang="ja-JP" altLang="en-US"/>
          </a:p>
        </p:txBody>
      </p:sp>
    </p:spTree>
    <p:extLst>
      <p:ext uri="{BB962C8B-B14F-4D97-AF65-F5344CB8AC3E}">
        <p14:creationId xmlns:p14="http://schemas.microsoft.com/office/powerpoint/2010/main" val="3194449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3091052" y="4275409"/>
            <a:ext cx="871348" cy="2177927"/>
          </a:xfrm>
          <a:prstGeom prst="rect">
            <a:avLst/>
          </a:prstGeom>
        </p:spPr>
      </p:pic>
      <p:pic>
        <p:nvPicPr>
          <p:cNvPr id="23" name="図 22"/>
          <p:cNvPicPr>
            <a:picLocks noChangeAspect="1"/>
          </p:cNvPicPr>
          <p:nvPr/>
        </p:nvPicPr>
        <p:blipFill>
          <a:blip r:embed="rId3"/>
          <a:stretch>
            <a:fillRect/>
          </a:stretch>
        </p:blipFill>
        <p:spPr>
          <a:xfrm>
            <a:off x="7596336" y="3789039"/>
            <a:ext cx="1008112" cy="2681809"/>
          </a:xfrm>
          <a:prstGeom prst="rect">
            <a:avLst/>
          </a:prstGeom>
        </p:spPr>
      </p:pic>
      <p:pic>
        <p:nvPicPr>
          <p:cNvPr id="3" name="図 2"/>
          <p:cNvPicPr>
            <a:picLocks noChangeAspect="1"/>
          </p:cNvPicPr>
          <p:nvPr/>
        </p:nvPicPr>
        <p:blipFill>
          <a:blip r:embed="rId4"/>
          <a:stretch>
            <a:fillRect/>
          </a:stretch>
        </p:blipFill>
        <p:spPr>
          <a:xfrm>
            <a:off x="71493" y="2348880"/>
            <a:ext cx="9541067" cy="4413887"/>
          </a:xfrm>
          <a:prstGeom prst="rect">
            <a:avLst/>
          </a:prstGeom>
        </p:spPr>
      </p:pic>
      <p:sp>
        <p:nvSpPr>
          <p:cNvPr id="16" name="正方形/長方形 15"/>
          <p:cNvSpPr/>
          <p:nvPr/>
        </p:nvSpPr>
        <p:spPr>
          <a:xfrm>
            <a:off x="385947" y="910461"/>
            <a:ext cx="4618101" cy="308484"/>
          </a:xfrm>
          <a:prstGeom prst="rect">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251520" y="910461"/>
            <a:ext cx="871296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市債発行の抑制に伴う市債残高の減少により、実質公債費比率、将来負担比率ともに改善してきた。</a:t>
            </a:r>
          </a:p>
        </p:txBody>
      </p:sp>
      <p:sp>
        <p:nvSpPr>
          <p:cNvPr id="17" name="正方形/長方形 16"/>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④　市債発行の抑制　（２／２）</a:t>
            </a:r>
          </a:p>
        </p:txBody>
      </p:sp>
      <p:cxnSp>
        <p:nvCxnSpPr>
          <p:cNvPr id="18" name="直線コネクタ 17"/>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0" y="0"/>
            <a:ext cx="34918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・財政再建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184</a:t>
            </a:fld>
            <a:endParaRPr lang="ja-JP" altLang="en-US"/>
          </a:p>
        </p:txBody>
      </p:sp>
    </p:spTree>
    <p:extLst>
      <p:ext uri="{BB962C8B-B14F-4D97-AF65-F5344CB8AC3E}">
        <p14:creationId xmlns:p14="http://schemas.microsoft.com/office/powerpoint/2010/main" val="232385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18010" y="709746"/>
            <a:ext cx="8574470" cy="1169551"/>
          </a:xfrm>
          <a:prstGeom prst="rect">
            <a:avLst/>
          </a:prstGeom>
          <a:solidFill>
            <a:srgbClr val="66FFFF">
              <a:alpha val="50000"/>
            </a:srgbClr>
          </a:solidFill>
          <a:ln>
            <a:noFill/>
          </a:ln>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経常収支比率は生活保護費などの扶助費や市債の償還のための公債費といった経常的経費の増大により高い水準で推移してきたが、市税等経常的一般財源の堅調な推移に加え、市政改革の取組等により職員数の削減や市債残高の減少が進んだことから、近年は改善傾向にある。</a:t>
            </a:r>
          </a:p>
        </p:txBody>
      </p:sp>
      <p:sp>
        <p:nvSpPr>
          <p:cNvPr id="7" name="正方形/長方形 6"/>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⑤　財政の硬直性の改善</a:t>
            </a:r>
          </a:p>
        </p:txBody>
      </p:sp>
      <p:sp>
        <p:nvSpPr>
          <p:cNvPr id="10" name="テキスト ボックス 9"/>
          <p:cNvSpPr txBox="1"/>
          <p:nvPr/>
        </p:nvSpPr>
        <p:spPr>
          <a:xfrm>
            <a:off x="0" y="0"/>
            <a:ext cx="34918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・財政再建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185</a:t>
            </a:fld>
            <a:endParaRPr lang="ja-JP" altLang="en-US"/>
          </a:p>
        </p:txBody>
      </p:sp>
      <p:pic>
        <p:nvPicPr>
          <p:cNvPr id="3" name="図 2"/>
          <p:cNvPicPr>
            <a:picLocks noChangeAspect="1"/>
          </p:cNvPicPr>
          <p:nvPr/>
        </p:nvPicPr>
        <p:blipFill>
          <a:blip r:embed="rId3"/>
          <a:stretch>
            <a:fillRect/>
          </a:stretch>
        </p:blipFill>
        <p:spPr>
          <a:xfrm>
            <a:off x="179512" y="2045891"/>
            <a:ext cx="8742422" cy="4767485"/>
          </a:xfrm>
          <a:prstGeom prst="rect">
            <a:avLst/>
          </a:prstGeom>
        </p:spPr>
      </p:pic>
    </p:spTree>
    <p:extLst>
      <p:ext uri="{BB962C8B-B14F-4D97-AF65-F5344CB8AC3E}">
        <p14:creationId xmlns:p14="http://schemas.microsoft.com/office/powerpoint/2010/main" val="1255988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2003836" y="1307698"/>
            <a:ext cx="6725858" cy="5533387"/>
          </a:xfrm>
          <a:prstGeom prst="roundRect">
            <a:avLst>
              <a:gd name="adj" fmla="val 6899"/>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p:cNvSpPr/>
          <p:nvPr/>
        </p:nvSpPr>
        <p:spPr>
          <a:xfrm>
            <a:off x="251520" y="616043"/>
            <a:ext cx="8496944" cy="1054135"/>
          </a:xfrm>
          <a:prstGeom prst="rect">
            <a:avLst/>
          </a:prstGeom>
        </p:spPr>
        <p:txBody>
          <a:bodyPr wrap="square">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改革を推進するため、局横断的なプロジェクトチームを設置。　（</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2011</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サブリーダー、プロジェクトメンバーについて充実化。（～</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2018</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a:t>
            </a:r>
            <a:r>
              <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3</a:t>
            </a: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月）</a:t>
            </a:r>
            <a:endPar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関係所属も含めた多角的・横断的な観点から点検・評価が必要な取組のみにプロジェクトチームを再構築。（</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p:txBody>
      </p:sp>
      <p:sp>
        <p:nvSpPr>
          <p:cNvPr id="21" name="正方形/長方形 20"/>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⑥　局横断的な改革推進体制の構築</a:t>
            </a:r>
          </a:p>
        </p:txBody>
      </p:sp>
      <p:cxnSp>
        <p:nvCxnSpPr>
          <p:cNvPr id="24" name="直線コネクタ 23"/>
          <p:cNvCxnSpPr/>
          <p:nvPr/>
        </p:nvCxnSpPr>
        <p:spPr>
          <a:xfrm>
            <a:off x="153023" y="61782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0" y="0"/>
            <a:ext cx="34918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・財政再建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3" name="グループ化 2"/>
          <p:cNvGrpSpPr/>
          <p:nvPr/>
        </p:nvGrpSpPr>
        <p:grpSpPr>
          <a:xfrm>
            <a:off x="398271" y="1276724"/>
            <a:ext cx="8165617" cy="5564361"/>
            <a:chOff x="467544" y="1124910"/>
            <a:chExt cx="8165617" cy="5564361"/>
          </a:xfrm>
        </p:grpSpPr>
        <p:sp>
          <p:nvSpPr>
            <p:cNvPr id="19" name="テキスト ボックス 18"/>
            <p:cNvSpPr txBox="1"/>
            <p:nvPr/>
          </p:nvSpPr>
          <p:spPr>
            <a:xfrm>
              <a:off x="4752528" y="1315093"/>
              <a:ext cx="21237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プロジェクトメンバー</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1"/>
            <p:cNvGrpSpPr/>
            <p:nvPr/>
          </p:nvGrpSpPr>
          <p:grpSpPr>
            <a:xfrm>
              <a:off x="467544" y="1124910"/>
              <a:ext cx="6480720" cy="4936751"/>
              <a:chOff x="467544" y="1124910"/>
              <a:chExt cx="6480720" cy="4936751"/>
            </a:xfrm>
          </p:grpSpPr>
          <p:sp>
            <p:nvSpPr>
              <p:cNvPr id="14" name="正方形/長方形 13"/>
              <p:cNvSpPr/>
              <p:nvPr/>
            </p:nvSpPr>
            <p:spPr>
              <a:xfrm>
                <a:off x="3923928" y="1124910"/>
                <a:ext cx="302433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改革プロジェクトチーム</a:t>
                </a:r>
                <a:endParaRPr kumimoji="1" lang="en-US" altLang="ja-JP"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2420923" y="1698788"/>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リーダー</a:t>
                </a:r>
              </a:p>
            </p:txBody>
          </p:sp>
          <p:sp>
            <p:nvSpPr>
              <p:cNvPr id="18" name="テキスト ボックス 17"/>
              <p:cNvSpPr txBox="1"/>
              <p:nvPr/>
            </p:nvSpPr>
            <p:spPr>
              <a:xfrm>
                <a:off x="2448339" y="2311203"/>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サブリーダー</a:t>
                </a:r>
              </a:p>
            </p:txBody>
          </p:sp>
          <p:sp>
            <p:nvSpPr>
              <p:cNvPr id="53" name="正方形/長方形 52"/>
              <p:cNvSpPr/>
              <p:nvPr/>
            </p:nvSpPr>
            <p:spPr>
              <a:xfrm>
                <a:off x="2735598" y="3020299"/>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総務局</a:t>
                </a:r>
                <a:r>
                  <a:rPr kumimoji="1" lang="zh-CN"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長</a:t>
                </a:r>
              </a:p>
            </p:txBody>
          </p:sp>
          <p:sp>
            <p:nvSpPr>
              <p:cNvPr id="54" name="正方形/長方形 53"/>
              <p:cNvSpPr/>
              <p:nvPr/>
            </p:nvSpPr>
            <p:spPr>
              <a:xfrm>
                <a:off x="2736370" y="4065699"/>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政策企画室長</a:t>
                </a:r>
              </a:p>
            </p:txBody>
          </p:sp>
          <p:sp>
            <p:nvSpPr>
              <p:cNvPr id="56" name="正方形/長方形 55"/>
              <p:cNvSpPr/>
              <p:nvPr/>
            </p:nvSpPr>
            <p:spPr>
              <a:xfrm>
                <a:off x="2232315" y="1994753"/>
                <a:ext cx="1296144" cy="288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市政改革室長</a:t>
                </a:r>
              </a:p>
            </p:txBody>
          </p:sp>
          <p:cxnSp>
            <p:nvCxnSpPr>
              <p:cNvPr id="57" name="直線コネクタ 56"/>
              <p:cNvCxnSpPr/>
              <p:nvPr/>
            </p:nvCxnSpPr>
            <p:spPr>
              <a:xfrm flipH="1">
                <a:off x="2444704" y="2263525"/>
                <a:ext cx="5414" cy="342107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2446559" y="2742453"/>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2444704" y="3192176"/>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2444704" y="3668371"/>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734591" y="4559875"/>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財政局長</a:t>
                </a:r>
              </a:p>
            </p:txBody>
          </p:sp>
          <p:sp>
            <p:nvSpPr>
              <p:cNvPr id="62" name="正方形/長方形 61"/>
              <p:cNvSpPr/>
              <p:nvPr/>
            </p:nvSpPr>
            <p:spPr>
              <a:xfrm>
                <a:off x="2734591" y="4995062"/>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契約管財局長</a:t>
                </a:r>
              </a:p>
            </p:txBody>
          </p:sp>
          <p:cxnSp>
            <p:nvCxnSpPr>
              <p:cNvPr id="63" name="直線コネクタ 62"/>
              <p:cNvCxnSpPr/>
              <p:nvPr/>
            </p:nvCxnSpPr>
            <p:spPr>
              <a:xfrm flipH="1">
                <a:off x="2444704" y="4244435"/>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2435430" y="4676483"/>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467544" y="1300767"/>
                <a:ext cx="1296144" cy="25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　　長</a:t>
                </a:r>
              </a:p>
            </p:txBody>
          </p:sp>
          <p:sp>
            <p:nvSpPr>
              <p:cNvPr id="39" name="正方形/長方形 38"/>
              <p:cNvSpPr/>
              <p:nvPr/>
            </p:nvSpPr>
            <p:spPr>
              <a:xfrm>
                <a:off x="899592" y="1655512"/>
                <a:ext cx="1077385" cy="217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副市長</a:t>
                </a:r>
              </a:p>
            </p:txBody>
          </p:sp>
          <p:cxnSp>
            <p:nvCxnSpPr>
              <p:cNvPr id="33" name="直線コネクタ 32"/>
              <p:cNvCxnSpPr/>
              <p:nvPr/>
            </p:nvCxnSpPr>
            <p:spPr>
              <a:xfrm flipH="1" flipV="1">
                <a:off x="645832" y="1767431"/>
                <a:ext cx="252028" cy="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56" idx="1"/>
              </p:cNvCxnSpPr>
              <p:nvPr/>
            </p:nvCxnSpPr>
            <p:spPr>
              <a:xfrm flipH="1" flipV="1">
                <a:off x="1115616" y="2135332"/>
                <a:ext cx="1116699" cy="343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115616" y="1916832"/>
                <a:ext cx="0" cy="2185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47564" y="1547500"/>
                <a:ext cx="1" cy="21993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2734591" y="2603084"/>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デジタル統括室</a:t>
                </a:r>
                <a:r>
                  <a:rPr kumimoji="1" lang="zh-CN"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長</a:t>
                </a:r>
              </a:p>
            </p:txBody>
          </p:sp>
          <p:sp>
            <p:nvSpPr>
              <p:cNvPr id="43" name="正方形/長方形 42"/>
              <p:cNvSpPr/>
              <p:nvPr/>
            </p:nvSpPr>
            <p:spPr>
              <a:xfrm>
                <a:off x="2734591" y="3452348"/>
                <a:ext cx="1296144" cy="432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リーダーが</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指名する区長</a:t>
                </a:r>
              </a:p>
            </p:txBody>
          </p:sp>
          <p:sp>
            <p:nvSpPr>
              <p:cNvPr id="45" name="正方形/長方形 44"/>
              <p:cNvSpPr/>
              <p:nvPr/>
            </p:nvSpPr>
            <p:spPr>
              <a:xfrm>
                <a:off x="2734591" y="5447537"/>
                <a:ext cx="129614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市民局</a:t>
                </a:r>
                <a:endPar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区政支援室長</a:t>
                </a:r>
                <a:endPar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cxnSp>
            <p:nvCxnSpPr>
              <p:cNvPr id="46" name="直線コネクタ 45"/>
              <p:cNvCxnSpPr/>
              <p:nvPr/>
            </p:nvCxnSpPr>
            <p:spPr>
              <a:xfrm flipH="1">
                <a:off x="2450118" y="5108531"/>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2444704" y="5684595"/>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3596981" y="5846217"/>
                <a:ext cx="64807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65" name="テキスト ボックス 64"/>
              <p:cNvSpPr txBox="1"/>
              <p:nvPr/>
            </p:nvSpPr>
            <p:spPr>
              <a:xfrm>
                <a:off x="3596981" y="3848540"/>
                <a:ext cx="64807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66" name="テキスト ボックス 65"/>
              <p:cNvSpPr txBox="1"/>
              <p:nvPr/>
            </p:nvSpPr>
            <p:spPr>
              <a:xfrm>
                <a:off x="3596981" y="2847684"/>
                <a:ext cx="64807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grpSp>
        <p:sp>
          <p:nvSpPr>
            <p:cNvPr id="68" name="テキスト ボックス 67"/>
            <p:cNvSpPr txBox="1"/>
            <p:nvPr/>
          </p:nvSpPr>
          <p:spPr>
            <a:xfrm>
              <a:off x="7461983" y="1341348"/>
              <a:ext cx="117117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月現在）</a:t>
              </a:r>
            </a:p>
          </p:txBody>
        </p:sp>
        <p:sp>
          <p:nvSpPr>
            <p:cNvPr id="70" name="テキスト ボックス 69"/>
            <p:cNvSpPr txBox="1"/>
            <p:nvPr/>
          </p:nvSpPr>
          <p:spPr>
            <a:xfrm>
              <a:off x="4361029" y="6473827"/>
              <a:ext cx="271176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）内は、</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年度当時の取組項目</a:t>
              </a:r>
            </a:p>
          </p:txBody>
        </p:sp>
      </p:grpSp>
      <p:graphicFrame>
        <p:nvGraphicFramePr>
          <p:cNvPr id="71" name="表 70"/>
          <p:cNvGraphicFramePr>
            <a:graphicFrameLocks noGrp="1"/>
          </p:cNvGraphicFramePr>
          <p:nvPr/>
        </p:nvGraphicFramePr>
        <p:xfrm>
          <a:off x="4202040" y="1673798"/>
          <a:ext cx="4405384" cy="5019067"/>
        </p:xfrm>
        <a:graphic>
          <a:graphicData uri="http://schemas.openxmlformats.org/drawingml/2006/table">
            <a:tbl>
              <a:tblPr firstRow="1" bandRow="1">
                <a:tableStyleId>{5202B0CA-FC54-4496-8BCA-5EF66A818D29}</a:tableStyleId>
              </a:tblPr>
              <a:tblGrid>
                <a:gridCol w="224514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1413115409"/>
                    </a:ext>
                  </a:extLst>
                </a:gridCol>
              </a:tblGrid>
              <a:tr h="231881">
                <a:tc>
                  <a:txBody>
                    <a:bodyPr/>
                    <a:lstStyle/>
                    <a:p>
                      <a:pPr algn="ctr"/>
                      <a:endParaRPr kumimoji="1" lang="ja-JP" altLang="en-US" sz="800" b="0" dirty="0">
                        <a:solidFill>
                          <a:schemeClr val="bg1"/>
                        </a:solidFill>
                      </a:endParaRPr>
                    </a:p>
                  </a:txBody>
                  <a:tcPr anchor="ctr"/>
                </a:tc>
                <a:tc>
                  <a:txBody>
                    <a:bodyPr/>
                    <a:lstStyle/>
                    <a:p>
                      <a:pPr algn="ctr"/>
                      <a:r>
                        <a:rPr kumimoji="1" lang="en-US" altLang="ja-JP" sz="800" dirty="0">
                          <a:solidFill>
                            <a:schemeClr val="bg1"/>
                          </a:solidFill>
                        </a:rPr>
                        <a:t>2014</a:t>
                      </a:r>
                      <a:r>
                        <a:rPr kumimoji="1" lang="ja-JP" altLang="en-US" sz="800" dirty="0">
                          <a:solidFill>
                            <a:schemeClr val="bg1"/>
                          </a:solidFill>
                        </a:rPr>
                        <a:t>年度</a:t>
                      </a:r>
                      <a:endParaRPr kumimoji="1" lang="ja-JP" altLang="en-US" sz="800" b="0" dirty="0">
                        <a:solidFill>
                          <a:schemeClr val="bg1"/>
                        </a:solidFill>
                      </a:endParaRPr>
                    </a:p>
                  </a:txBody>
                  <a:tcPr/>
                </a:tc>
                <a:tc>
                  <a:txBody>
                    <a:bodyPr/>
                    <a:lstStyle/>
                    <a:p>
                      <a:pPr algn="ctr"/>
                      <a:r>
                        <a:rPr kumimoji="1" lang="en-US" altLang="ja-JP" sz="800" dirty="0">
                          <a:solidFill>
                            <a:schemeClr val="bg1"/>
                          </a:solidFill>
                        </a:rPr>
                        <a:t>2017</a:t>
                      </a:r>
                      <a:r>
                        <a:rPr kumimoji="1" lang="ja-JP" altLang="en-US" sz="800" dirty="0">
                          <a:solidFill>
                            <a:schemeClr val="bg1"/>
                          </a:solidFill>
                        </a:rPr>
                        <a:t>年度</a:t>
                      </a:r>
                      <a:endParaRPr kumimoji="1" lang="ja-JP" altLang="en-US" sz="800" b="0" dirty="0">
                        <a:solidFill>
                          <a:schemeClr val="bg1"/>
                        </a:solidFill>
                      </a:endParaRPr>
                    </a:p>
                  </a:txBody>
                  <a:tcPr/>
                </a:tc>
                <a:tc>
                  <a:txBody>
                    <a:bodyPr/>
                    <a:lstStyle/>
                    <a:p>
                      <a:pPr algn="ctr"/>
                      <a:r>
                        <a:rPr kumimoji="1" lang="en-US" altLang="ja-JP" sz="800" b="1" dirty="0">
                          <a:solidFill>
                            <a:schemeClr val="bg1"/>
                          </a:solidFill>
                        </a:rPr>
                        <a:t>2022</a:t>
                      </a:r>
                      <a:r>
                        <a:rPr kumimoji="1" lang="ja-JP" altLang="en-US" sz="800" b="1" dirty="0">
                          <a:solidFill>
                            <a:schemeClr val="bg1"/>
                          </a:solidFill>
                        </a:rPr>
                        <a:t>年度</a:t>
                      </a:r>
                    </a:p>
                  </a:txBody>
                  <a:tcPr/>
                </a:tc>
                <a:extLst>
                  <a:ext uri="{0D108BD9-81ED-4DB2-BD59-A6C34878D82A}">
                    <a16:rowId xmlns:a16="http://schemas.microsoft.com/office/drawing/2014/main" val="10000"/>
                  </a:ext>
                </a:extLst>
              </a:tr>
              <a:tr h="231881">
                <a:tc>
                  <a:txBody>
                    <a:bodyPr/>
                    <a:lstStyle/>
                    <a:p>
                      <a:r>
                        <a:rPr kumimoji="1" lang="ja-JP" altLang="en-US" sz="800" dirty="0">
                          <a:solidFill>
                            <a:schemeClr val="tx1"/>
                          </a:solidFill>
                        </a:rPr>
                        <a:t>施策・事業の見直し</a:t>
                      </a: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extLst>
                  <a:ext uri="{0D108BD9-81ED-4DB2-BD59-A6C34878D82A}">
                    <a16:rowId xmlns:a16="http://schemas.microsoft.com/office/drawing/2014/main" val="10001"/>
                  </a:ext>
                </a:extLst>
              </a:tr>
              <a:tr h="231881">
                <a:tc>
                  <a:txBody>
                    <a:bodyPr/>
                    <a:lstStyle/>
                    <a:p>
                      <a:r>
                        <a:rPr kumimoji="1" lang="ja-JP" altLang="en-US" sz="800" dirty="0">
                          <a:solidFill>
                            <a:schemeClr val="tx1"/>
                          </a:solidFill>
                        </a:rPr>
                        <a:t>（歳入の確保）</a:t>
                      </a:r>
                      <a:endParaRPr kumimoji="1" lang="en-US" altLang="ja-JP" sz="800" dirty="0">
                        <a:solidFill>
                          <a:schemeClr val="tx1"/>
                        </a:solidFill>
                      </a:endParaRPr>
                    </a:p>
                  </a:txBody>
                  <a:tcPr anchor="ctr"/>
                </a:tc>
                <a:tc>
                  <a:txBody>
                    <a:bodyPr/>
                    <a:lstStyle/>
                    <a:p>
                      <a:pPr algn="ctr"/>
                      <a:r>
                        <a:rPr kumimoji="1" lang="en-US" altLang="ja-JP" sz="800" dirty="0">
                          <a:solidFill>
                            <a:schemeClr val="tx1"/>
                          </a:solidFill>
                        </a:rPr>
                        <a:t>5</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2"/>
                  </a:ext>
                </a:extLst>
              </a:tr>
              <a:tr h="231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（人事・給与制度の見直し）</a:t>
                      </a: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9</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3"/>
                  </a:ext>
                </a:extLst>
              </a:tr>
              <a:tr h="231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（外郭団体の見直し）</a:t>
                      </a: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4"/>
                  </a:ext>
                </a:extLst>
              </a:tr>
              <a:tr h="239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経営システムの見直し（経営形態の見直し）</a:t>
                      </a: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extLst>
                  <a:ext uri="{0D108BD9-81ED-4DB2-BD59-A6C34878D82A}">
                    <a16:rowId xmlns:a16="http://schemas.microsoft.com/office/drawing/2014/main" val="10005"/>
                  </a:ext>
                </a:extLst>
              </a:tr>
              <a:tr h="374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（指定管理者制度の活用）</a:t>
                      </a:r>
                      <a:endParaRPr kumimoji="1" lang="en-US" altLang="ja-JP" sz="8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　（指定管理者制度の見直し）</a:t>
                      </a:r>
                      <a:endParaRPr kumimoji="1" lang="en-US" altLang="ja-JP" sz="800" dirty="0">
                        <a:solidFill>
                          <a:schemeClr val="tx1"/>
                        </a:solidFill>
                      </a:endParaRP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6"/>
                  </a:ext>
                </a:extLst>
              </a:tr>
              <a:tr h="231881">
                <a:tc>
                  <a:txBody>
                    <a:bodyPr/>
                    <a:lstStyle/>
                    <a:p>
                      <a:r>
                        <a:rPr kumimoji="1" lang="ja-JP" altLang="en-US" sz="800" dirty="0">
                          <a:solidFill>
                            <a:schemeClr val="tx1"/>
                          </a:solidFill>
                        </a:rPr>
                        <a:t>未利用地の有効活用</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9</a:t>
                      </a:r>
                      <a:r>
                        <a:rPr kumimoji="1" lang="ja-JP" altLang="en-US" sz="800" dirty="0">
                          <a:solidFill>
                            <a:schemeClr val="tx1"/>
                          </a:solidFill>
                        </a:rPr>
                        <a:t>名</a:t>
                      </a:r>
                    </a:p>
                  </a:txBody>
                  <a:tcPr anchor="ctr"/>
                </a:tc>
                <a:extLst>
                  <a:ext uri="{0D108BD9-81ED-4DB2-BD59-A6C34878D82A}">
                    <a16:rowId xmlns:a16="http://schemas.microsoft.com/office/drawing/2014/main" val="10007"/>
                  </a:ext>
                </a:extLst>
              </a:tr>
              <a:tr h="231881">
                <a:tc>
                  <a:txBody>
                    <a:bodyPr/>
                    <a:lstStyle/>
                    <a:p>
                      <a:r>
                        <a:rPr kumimoji="1" lang="ja-JP" altLang="en-US" sz="800" dirty="0">
                          <a:solidFill>
                            <a:schemeClr val="tx1"/>
                          </a:solidFill>
                        </a:rPr>
                        <a:t>（</a:t>
                      </a:r>
                      <a:r>
                        <a:rPr kumimoji="1" lang="en-US" altLang="ja-JP" sz="800" dirty="0">
                          <a:solidFill>
                            <a:schemeClr val="tx1"/>
                          </a:solidFill>
                        </a:rPr>
                        <a:t>ICT</a:t>
                      </a:r>
                      <a:r>
                        <a:rPr kumimoji="1" lang="ja-JP" altLang="en-US" sz="800" dirty="0">
                          <a:solidFill>
                            <a:schemeClr val="tx1"/>
                          </a:solidFill>
                        </a:rPr>
                        <a:t>の活用）</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8"/>
                  </a:ext>
                </a:extLst>
              </a:tr>
              <a:tr h="231881">
                <a:tc>
                  <a:txBody>
                    <a:bodyPr/>
                    <a:lstStyle/>
                    <a:p>
                      <a:r>
                        <a:rPr kumimoji="1" lang="ja-JP" altLang="en-US" sz="800" dirty="0">
                          <a:solidFill>
                            <a:schemeClr val="tx1"/>
                          </a:solidFill>
                        </a:rPr>
                        <a:t>公共施設のあり方</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10</a:t>
                      </a:r>
                      <a:r>
                        <a:rPr kumimoji="1" lang="ja-JP" altLang="en-US" sz="800" dirty="0">
                          <a:solidFill>
                            <a:schemeClr val="tx1"/>
                          </a:solidFill>
                        </a:rPr>
                        <a:t>名</a:t>
                      </a:r>
                    </a:p>
                  </a:txBody>
                  <a:tcPr anchor="ctr"/>
                </a:tc>
                <a:extLst>
                  <a:ext uri="{0D108BD9-81ED-4DB2-BD59-A6C34878D82A}">
                    <a16:rowId xmlns:a16="http://schemas.microsoft.com/office/drawing/2014/main" val="10009"/>
                  </a:ext>
                </a:extLst>
              </a:tr>
              <a:tr h="231881">
                <a:tc>
                  <a:txBody>
                    <a:bodyPr/>
                    <a:lstStyle/>
                    <a:p>
                      <a:r>
                        <a:rPr kumimoji="1" lang="ja-JP" altLang="en-US" sz="800" dirty="0">
                          <a:solidFill>
                            <a:schemeClr val="tx1"/>
                          </a:solidFill>
                        </a:rPr>
                        <a:t>（人材育成）</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endParaRPr kumimoji="1" lang="en-US" altLang="ja-JP"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0"/>
                  </a:ext>
                </a:extLst>
              </a:tr>
              <a:tr h="231881">
                <a:tc>
                  <a:txBody>
                    <a:bodyPr/>
                    <a:lstStyle/>
                    <a:p>
                      <a:r>
                        <a:rPr kumimoji="1" lang="ja-JP" altLang="en-US" sz="800" dirty="0">
                          <a:solidFill>
                            <a:schemeClr val="tx1"/>
                          </a:solidFill>
                        </a:rPr>
                        <a:t>（</a:t>
                      </a:r>
                      <a:r>
                        <a:rPr kumimoji="1" lang="en-US" altLang="ja-JP" sz="800" dirty="0">
                          <a:solidFill>
                            <a:schemeClr val="tx1"/>
                          </a:solidFill>
                        </a:rPr>
                        <a:t>5S</a:t>
                      </a:r>
                      <a:r>
                        <a:rPr kumimoji="1" lang="ja-JP" altLang="en-US" sz="800" dirty="0" err="1">
                          <a:solidFill>
                            <a:schemeClr val="tx1"/>
                          </a:solidFill>
                        </a:rPr>
                        <a:t>、</a:t>
                      </a:r>
                      <a:r>
                        <a:rPr kumimoji="1" lang="ja-JP" altLang="en-US" sz="800" dirty="0">
                          <a:solidFill>
                            <a:schemeClr val="tx1"/>
                          </a:solidFill>
                        </a:rPr>
                        <a:t>標準化、改善、問題解決力向上）</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1"/>
                  </a:ext>
                </a:extLst>
              </a:tr>
              <a:tr h="231881">
                <a:tc>
                  <a:txBody>
                    <a:bodyPr/>
                    <a:lstStyle/>
                    <a:p>
                      <a:r>
                        <a:rPr kumimoji="1" lang="ja-JP" altLang="en-US" sz="800" dirty="0">
                          <a:solidFill>
                            <a:schemeClr val="tx1"/>
                          </a:solidFill>
                        </a:rPr>
                        <a:t>（</a:t>
                      </a:r>
                      <a:r>
                        <a:rPr kumimoji="1" lang="en-US" altLang="ja-JP" sz="800" dirty="0">
                          <a:solidFill>
                            <a:schemeClr val="tx1"/>
                          </a:solidFill>
                        </a:rPr>
                        <a:t>PDCA</a:t>
                      </a:r>
                      <a:r>
                        <a:rPr kumimoji="1" lang="ja-JP" altLang="en-US" sz="800" dirty="0">
                          <a:solidFill>
                            <a:schemeClr val="tx1"/>
                          </a:solidFill>
                        </a:rPr>
                        <a:t>サイクルの徹底）</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2"/>
                  </a:ext>
                </a:extLst>
              </a:tr>
              <a:tr h="231881">
                <a:tc>
                  <a:txBody>
                    <a:bodyPr/>
                    <a:lstStyle/>
                    <a:p>
                      <a:r>
                        <a:rPr kumimoji="1" lang="ja-JP" altLang="en-US" sz="800" dirty="0">
                          <a:solidFill>
                            <a:schemeClr val="tx1"/>
                          </a:solidFill>
                        </a:rPr>
                        <a:t>（地域社会づくり）</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3"/>
                  </a:ext>
                </a:extLst>
              </a:tr>
              <a:tr h="231881">
                <a:tc>
                  <a:txBody>
                    <a:bodyPr/>
                    <a:lstStyle/>
                    <a:p>
                      <a:r>
                        <a:rPr kumimoji="1" lang="ja-JP" altLang="en-US" sz="800" dirty="0">
                          <a:solidFill>
                            <a:schemeClr val="tx1"/>
                          </a:solidFill>
                        </a:rPr>
                        <a:t>（区行政の仕組みづくり）</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4"/>
                  </a:ext>
                </a:extLst>
              </a:tr>
              <a:tr h="231881">
                <a:tc>
                  <a:txBody>
                    <a:bodyPr/>
                    <a:lstStyle/>
                    <a:p>
                      <a:r>
                        <a:rPr kumimoji="1" lang="ja-JP" altLang="en-US" sz="800" dirty="0">
                          <a:solidFill>
                            <a:schemeClr val="tx1"/>
                          </a:solidFill>
                        </a:rPr>
                        <a:t>（分権型教育行政）</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5"/>
                  </a:ext>
                </a:extLst>
              </a:tr>
              <a:tr h="231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（市民利用施設のあり方の検討）</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6"/>
                  </a:ext>
                </a:extLst>
              </a:tr>
              <a:tr h="231881">
                <a:tc>
                  <a:txBody>
                    <a:bodyPr/>
                    <a:lstStyle/>
                    <a:p>
                      <a:r>
                        <a:rPr kumimoji="1" lang="ja-JP" altLang="en-US" sz="800" dirty="0">
                          <a:solidFill>
                            <a:schemeClr val="tx1"/>
                          </a:solidFill>
                        </a:rPr>
                        <a:t>（補助金等の見直し）</a:t>
                      </a: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7"/>
                  </a:ext>
                </a:extLst>
              </a:tr>
              <a:tr h="231881">
                <a:tc>
                  <a:txBody>
                    <a:bodyPr/>
                    <a:lstStyle/>
                    <a:p>
                      <a:r>
                        <a:rPr kumimoji="1" lang="ja-JP" altLang="en-US" sz="800" dirty="0">
                          <a:solidFill>
                            <a:schemeClr val="tx1"/>
                          </a:solidFill>
                        </a:rPr>
                        <a:t>（公共事業の見直し）</a:t>
                      </a: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8"/>
                  </a:ext>
                </a:extLst>
              </a:tr>
              <a:tr h="231881">
                <a:tc>
                  <a:txBody>
                    <a:bodyPr/>
                    <a:lstStyle/>
                    <a:p>
                      <a:r>
                        <a:rPr kumimoji="1" lang="ja-JP" altLang="en-US" sz="800" dirty="0">
                          <a:solidFill>
                            <a:schemeClr val="tx1"/>
                          </a:solidFill>
                        </a:rPr>
                        <a:t>（業務フローの最適化）</a:t>
                      </a:r>
                    </a:p>
                  </a:txBody>
                  <a:tcPr anchor="ctr"/>
                </a:tc>
                <a:tc>
                  <a:txBody>
                    <a:bodyPr/>
                    <a:lstStyle/>
                    <a:p>
                      <a:pPr algn="ctr"/>
                      <a:r>
                        <a:rPr kumimoji="1" lang="en-US" altLang="ja-JP" sz="800" dirty="0">
                          <a:solidFill>
                            <a:schemeClr val="tx1"/>
                          </a:solidFill>
                        </a:rPr>
                        <a:t>10</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9"/>
                  </a:ext>
                </a:extLst>
              </a:tr>
              <a:tr h="231881">
                <a:tc>
                  <a:txBody>
                    <a:bodyPr/>
                    <a:lstStyle/>
                    <a:p>
                      <a:pPr algn="ctr"/>
                      <a:r>
                        <a:rPr kumimoji="1" lang="ja-JP" altLang="en-US" sz="800" dirty="0">
                          <a:solidFill>
                            <a:schemeClr val="tx1"/>
                          </a:solidFill>
                        </a:rPr>
                        <a:t>合計</a:t>
                      </a:r>
                    </a:p>
                  </a:txBody>
                  <a:tcPr anchor="ctr"/>
                </a:tc>
                <a:tc>
                  <a:txBody>
                    <a:bodyPr/>
                    <a:lstStyle/>
                    <a:p>
                      <a:pPr algn="ctr"/>
                      <a:r>
                        <a:rPr kumimoji="1" lang="en-US" altLang="ja-JP" sz="800" dirty="0">
                          <a:solidFill>
                            <a:schemeClr val="tx1"/>
                          </a:solidFill>
                        </a:rPr>
                        <a:t>64</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98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33</a:t>
                      </a:r>
                      <a:r>
                        <a:rPr kumimoji="1" lang="ja-JP" altLang="en-US" sz="800" dirty="0">
                          <a:solidFill>
                            <a:schemeClr val="tx1"/>
                          </a:solidFill>
                        </a:rPr>
                        <a:t>名</a:t>
                      </a:r>
                    </a:p>
                  </a:txBody>
                  <a:tcPr anchor="ctr"/>
                </a:tc>
                <a:extLst>
                  <a:ext uri="{0D108BD9-81ED-4DB2-BD59-A6C34878D82A}">
                    <a16:rowId xmlns:a16="http://schemas.microsoft.com/office/drawing/2014/main" val="10020"/>
                  </a:ext>
                </a:extLst>
              </a:tr>
            </a:tbl>
          </a:graphicData>
        </a:graphic>
      </p:graphicFrame>
      <p:pic>
        <p:nvPicPr>
          <p:cNvPr id="55" name="図 54"/>
          <p:cNvPicPr>
            <a:picLocks noChangeAspect="1"/>
          </p:cNvPicPr>
          <p:nvPr/>
        </p:nvPicPr>
        <p:blipFill>
          <a:blip r:embed="rId2"/>
          <a:stretch>
            <a:fillRect/>
          </a:stretch>
        </p:blipFill>
        <p:spPr>
          <a:xfrm>
            <a:off x="325175" y="985804"/>
            <a:ext cx="8371339" cy="282956"/>
          </a:xfrm>
          <a:prstGeom prst="rect">
            <a:avLst/>
          </a:prstGeom>
        </p:spPr>
      </p:pic>
      <p:pic>
        <p:nvPicPr>
          <p:cNvPr id="72" name="図 71"/>
          <p:cNvPicPr>
            <a:picLocks noChangeAspect="1"/>
          </p:cNvPicPr>
          <p:nvPr/>
        </p:nvPicPr>
        <p:blipFill>
          <a:blip r:embed="rId2"/>
          <a:stretch>
            <a:fillRect/>
          </a:stretch>
        </p:blipFill>
        <p:spPr>
          <a:xfrm>
            <a:off x="325177" y="1274538"/>
            <a:ext cx="1729038" cy="148907"/>
          </a:xfrm>
          <a:prstGeom prst="rect">
            <a:avLst/>
          </a:prstGeom>
        </p:spPr>
      </p:pic>
      <p:pic>
        <p:nvPicPr>
          <p:cNvPr id="73" name="図 72"/>
          <p:cNvPicPr>
            <a:picLocks noChangeAspect="1"/>
          </p:cNvPicPr>
          <p:nvPr/>
        </p:nvPicPr>
        <p:blipFill>
          <a:blip r:embed="rId2"/>
          <a:stretch>
            <a:fillRect/>
          </a:stretch>
        </p:blipFill>
        <p:spPr>
          <a:xfrm>
            <a:off x="7719390" y="1632155"/>
            <a:ext cx="957042" cy="5031005"/>
          </a:xfrm>
          <a:prstGeom prst="rect">
            <a:avLst/>
          </a:prstGeom>
        </p:spPr>
      </p:pic>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186</a:t>
            </a:fld>
            <a:endParaRPr lang="ja-JP" altLang="en-US"/>
          </a:p>
        </p:txBody>
      </p:sp>
    </p:spTree>
    <p:extLst>
      <p:ext uri="{BB962C8B-B14F-4D97-AF65-F5344CB8AC3E}">
        <p14:creationId xmlns:p14="http://schemas.microsoft.com/office/powerpoint/2010/main" val="2003711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7992419" y="5280547"/>
            <a:ext cx="754911" cy="450118"/>
          </a:xfrm>
          <a:prstGeom prst="roundRect">
            <a:avLst>
              <a:gd name="adj" fmla="val 7175"/>
            </a:avLst>
          </a:prstGeom>
          <a:solidFill>
            <a:srgbClr val="05E0DB">
              <a:lumMod val="60000"/>
              <a:lumOff val="40000"/>
              <a:alpha val="50000"/>
            </a:srgbClr>
          </a:solidFill>
          <a:ln w="254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角丸四角形 25"/>
          <p:cNvSpPr/>
          <p:nvPr/>
        </p:nvSpPr>
        <p:spPr>
          <a:xfrm>
            <a:off x="7366870" y="4518338"/>
            <a:ext cx="754911" cy="450118"/>
          </a:xfrm>
          <a:prstGeom prst="roundRect">
            <a:avLst>
              <a:gd name="adj" fmla="val 7175"/>
            </a:avLst>
          </a:prstGeom>
          <a:solidFill>
            <a:srgbClr val="05E0DB">
              <a:lumMod val="60000"/>
              <a:lumOff val="40000"/>
              <a:alpha val="50000"/>
            </a:srgbClr>
          </a:solidFill>
          <a:ln w="254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角丸四角形 27"/>
          <p:cNvSpPr/>
          <p:nvPr/>
        </p:nvSpPr>
        <p:spPr>
          <a:xfrm>
            <a:off x="7601744" y="3492022"/>
            <a:ext cx="1002703" cy="808146"/>
          </a:xfrm>
          <a:prstGeom prst="roundRect">
            <a:avLst>
              <a:gd name="adj" fmla="val 7175"/>
            </a:avLst>
          </a:prstGeom>
          <a:solidFill>
            <a:srgbClr val="05E0DB">
              <a:lumMod val="60000"/>
              <a:lumOff val="40000"/>
              <a:alpha val="50000"/>
            </a:srgbClr>
          </a:solidFill>
          <a:ln w="254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角丸四角形 29"/>
          <p:cNvSpPr/>
          <p:nvPr/>
        </p:nvSpPr>
        <p:spPr>
          <a:xfrm>
            <a:off x="5211709" y="2393867"/>
            <a:ext cx="3080806" cy="777079"/>
          </a:xfrm>
          <a:prstGeom prst="roundRect">
            <a:avLst>
              <a:gd name="adj" fmla="val 7175"/>
            </a:avLst>
          </a:prstGeom>
          <a:solidFill>
            <a:srgbClr val="05E0DB">
              <a:lumMod val="60000"/>
              <a:lumOff val="40000"/>
              <a:alpha val="50000"/>
            </a:srgbClr>
          </a:solidFill>
          <a:ln w="254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8041295" y="1638950"/>
            <a:ext cx="754911" cy="450118"/>
          </a:xfrm>
          <a:prstGeom prst="roundRect">
            <a:avLst>
              <a:gd name="adj" fmla="val 7175"/>
            </a:avLst>
          </a:prstGeom>
          <a:solidFill>
            <a:srgbClr val="05E0DB">
              <a:lumMod val="60000"/>
              <a:lumOff val="40000"/>
              <a:alpha val="50000"/>
            </a:srgbClr>
          </a:solidFill>
          <a:ln w="254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prstClr val="white"/>
                </a:solidFill>
                <a:latin typeface="BIZ UDゴシック" panose="020B0400000000000000" pitchFamily="49" charset="-128"/>
                <a:ea typeface="BIZ UDゴシック" panose="020B0400000000000000" pitchFamily="49" charset="-128"/>
              </a:rPr>
              <a:t>Ⅲ【</a:t>
            </a:r>
            <a:r>
              <a:rPr lang="ja-JP" altLang="en-US" sz="2400" b="1" u="sng" dirty="0">
                <a:solidFill>
                  <a:prstClr val="white"/>
                </a:solidFill>
                <a:latin typeface="BIZ UDゴシック" panose="020B0400000000000000" pitchFamily="49" charset="-128"/>
                <a:ea typeface="BIZ UDゴシック" panose="020B0400000000000000" pitchFamily="49" charset="-128"/>
              </a:rPr>
              <a:t>財政</a:t>
            </a:r>
            <a:r>
              <a:rPr lang="en-US" altLang="ja-JP" sz="2400" b="1" u="sng" dirty="0">
                <a:solidFill>
                  <a:prstClr val="white"/>
                </a:solidFill>
                <a:latin typeface="BIZ UDゴシック" panose="020B0400000000000000" pitchFamily="49" charset="-128"/>
                <a:ea typeface="BIZ UDゴシック" panose="020B0400000000000000" pitchFamily="49" charset="-128"/>
              </a:rPr>
              <a:t>】</a:t>
            </a:r>
            <a:r>
              <a:rPr lang="ja-JP" altLang="en-US" sz="2400" b="1" u="sng" dirty="0">
                <a:solidFill>
                  <a:prstClr val="white"/>
                </a:solidFill>
                <a:latin typeface="BIZ UDゴシック" panose="020B0400000000000000" pitchFamily="49" charset="-128"/>
                <a:ea typeface="BIZ UDゴシック" panose="020B0400000000000000" pitchFamily="49" charset="-128"/>
              </a:rPr>
              <a:t>（２）財務マネジメント</a:t>
            </a:r>
          </a:p>
        </p:txBody>
      </p:sp>
      <p:graphicFrame>
        <p:nvGraphicFramePr>
          <p:cNvPr id="5" name="表 4"/>
          <p:cNvGraphicFramePr>
            <a:graphicFrameLocks noGrp="1"/>
          </p:cNvGraphicFramePr>
          <p:nvPr/>
        </p:nvGraphicFramePr>
        <p:xfrm>
          <a:off x="297060" y="740821"/>
          <a:ext cx="8640960" cy="5795360"/>
        </p:xfrm>
        <a:graphic>
          <a:graphicData uri="http://schemas.openxmlformats.org/drawingml/2006/table">
            <a:tbl>
              <a:tblPr firstRow="1">
                <a:tableStyleId>{5C22544A-7EE6-4342-B048-85BDC9FD1C3A}</a:tableStyleId>
              </a:tblPr>
              <a:tblGrid>
                <a:gridCol w="201622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3744416">
                  <a:extLst>
                    <a:ext uri="{9D8B030D-6E8A-4147-A177-3AD203B41FA5}">
                      <a16:colId xmlns:a16="http://schemas.microsoft.com/office/drawing/2014/main" val="20003"/>
                    </a:ext>
                  </a:extLst>
                </a:gridCol>
              </a:tblGrid>
              <a:tr h="461007">
                <a:tc>
                  <a:txBody>
                    <a:bodyPr/>
                    <a:lstStyle/>
                    <a:p>
                      <a:pPr algn="ct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68105">
                <a:tc rowSpan="6">
                  <a:txBody>
                    <a:bodyPr/>
                    <a:lstStyle/>
                    <a:p>
                      <a:pPr>
                        <a:lnSpc>
                          <a:spcPts val="1700"/>
                        </a:lnSpc>
                      </a:pPr>
                      <a:r>
                        <a:rPr lang="ja-JP" altLang="en-US" sz="1200" dirty="0">
                          <a:latin typeface="+mn-lt"/>
                          <a:ea typeface="+mn-ea"/>
                        </a:rPr>
                        <a:t>　厳しい財政状況を受けて経費削減を進めてきたが、扶助費の増大等により財政は硬直化しており、縮減だけでは限界があった。</a:t>
                      </a:r>
                      <a:endParaRPr lang="en-US" altLang="ja-JP" sz="1200" dirty="0">
                        <a:latin typeface="+mn-lt"/>
                        <a:ea typeface="+mn-ea"/>
                      </a:endParaRPr>
                    </a:p>
                    <a:p>
                      <a:pPr>
                        <a:lnSpc>
                          <a:spcPts val="1700"/>
                        </a:lnSpc>
                      </a:pPr>
                      <a:r>
                        <a:rPr lang="ja-JP" altLang="en-US" sz="1200" dirty="0">
                          <a:latin typeface="+mn-lt"/>
                          <a:ea typeface="+mn-ea"/>
                        </a:rPr>
                        <a:t>　扶助費の推移</a:t>
                      </a:r>
                      <a:endParaRPr lang="en-US" altLang="ja-JP" sz="1200" dirty="0">
                        <a:latin typeface="+mn-lt"/>
                        <a:ea typeface="+mn-ea"/>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200" dirty="0">
                          <a:latin typeface="+mn-lt"/>
                          <a:ea typeface="+mn-ea"/>
                        </a:rPr>
                        <a:t>　</a:t>
                      </a:r>
                      <a:r>
                        <a:rPr lang="en-US" altLang="ja-JP" sz="1200" dirty="0">
                          <a:latin typeface="+mn-lt"/>
                          <a:ea typeface="+mn-ea"/>
                        </a:rPr>
                        <a:t>3,091</a:t>
                      </a:r>
                      <a:r>
                        <a:rPr lang="ja-JP" altLang="en-US" sz="1200" dirty="0">
                          <a:latin typeface="+mn-lt"/>
                          <a:ea typeface="+mn-ea"/>
                        </a:rPr>
                        <a:t>億円　→　</a:t>
                      </a:r>
                      <a:r>
                        <a:rPr lang="en-US" altLang="ja-JP" sz="1200" dirty="0">
                          <a:latin typeface="+mn-lt"/>
                          <a:ea typeface="+mn-ea"/>
                        </a:rPr>
                        <a:t>5052</a:t>
                      </a:r>
                      <a:r>
                        <a:rPr lang="ja-JP" altLang="en-US" sz="1200" dirty="0">
                          <a:latin typeface="+mn-lt"/>
                          <a:ea typeface="+mn-ea"/>
                        </a:rPr>
                        <a:t>億円</a:t>
                      </a:r>
                      <a:endParaRPr lang="en-US" altLang="ja-JP" sz="1200" dirty="0">
                        <a:latin typeface="+mn-lt"/>
                        <a:ea typeface="+mn-ea"/>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200" dirty="0">
                          <a:latin typeface="+mn-lt"/>
                          <a:ea typeface="+mn-ea"/>
                        </a:rPr>
                        <a:t>　（</a:t>
                      </a:r>
                      <a:r>
                        <a:rPr lang="en-US" altLang="ja-JP" sz="1200" dirty="0">
                          <a:latin typeface="+mn-lt"/>
                          <a:ea typeface="+mn-ea"/>
                        </a:rPr>
                        <a:t>2002</a:t>
                      </a:r>
                      <a:r>
                        <a:rPr lang="ja-JP" altLang="en-US" sz="1200" dirty="0">
                          <a:latin typeface="+mn-lt"/>
                          <a:ea typeface="+mn-ea"/>
                        </a:rPr>
                        <a:t>年度）　</a:t>
                      </a:r>
                      <a:r>
                        <a:rPr lang="ja-JP" altLang="en-US" sz="1200" baseline="0" dirty="0">
                          <a:latin typeface="+mn-lt"/>
                          <a:ea typeface="+mn-ea"/>
                        </a:rPr>
                        <a:t>  </a:t>
                      </a:r>
                      <a:r>
                        <a:rPr lang="ja-JP" altLang="en-US" sz="1200" dirty="0">
                          <a:latin typeface="+mn-lt"/>
                          <a:ea typeface="+mn-ea"/>
                        </a:rPr>
                        <a:t>（</a:t>
                      </a:r>
                      <a:r>
                        <a:rPr lang="en-US" altLang="ja-JP" sz="1200" dirty="0">
                          <a:latin typeface="+mn-lt"/>
                          <a:ea typeface="+mn-ea"/>
                        </a:rPr>
                        <a:t>2012</a:t>
                      </a:r>
                      <a:r>
                        <a:rPr lang="ja-JP" altLang="en-US" sz="1200" dirty="0">
                          <a:latin typeface="+mn-lt"/>
                          <a:ea typeface="+mn-ea"/>
                        </a:rPr>
                        <a:t>年度）</a:t>
                      </a:r>
                      <a:endParaRPr lang="en-US" altLang="ja-JP" sz="1200" dirty="0">
                        <a:latin typeface="+mn-lt"/>
                        <a:ea typeface="+mn-ea"/>
                      </a:endParaRPr>
                    </a:p>
                    <a:p>
                      <a:pPr>
                        <a:lnSpc>
                          <a:spcPts val="1700"/>
                        </a:lnSpc>
                      </a:pPr>
                      <a:endParaRPr lang="en-US" altLang="ja-JP" sz="1200" dirty="0">
                        <a:latin typeface="+mn-lt"/>
                        <a:ea typeface="+mn-ea"/>
                      </a:endParaRPr>
                    </a:p>
                    <a:p>
                      <a:pPr>
                        <a:lnSpc>
                          <a:spcPts val="1700"/>
                        </a:lnSpc>
                      </a:pPr>
                      <a:r>
                        <a:rPr lang="ja-JP" altLang="en-US" sz="1200" dirty="0">
                          <a:latin typeface="+mn-lt"/>
                          <a:ea typeface="+mn-ea"/>
                        </a:rPr>
                        <a:t>　税以外の収入を確保するための取組や体制が十分ではなく、各局が自律的に財務をマネジメントする仕組みも未成熟であった。</a:t>
                      </a:r>
                      <a:endParaRPr lang="en-US" altLang="ja-JP" sz="1200" dirty="0">
                        <a:latin typeface="+mn-lt"/>
                        <a:ea typeface="+mn-ea"/>
                      </a:endParaRPr>
                    </a:p>
                    <a:p>
                      <a:pPr>
                        <a:lnSpc>
                          <a:spcPts val="1700"/>
                        </a:lnSpc>
                      </a:pPr>
                      <a:endParaRPr lang="en-US" altLang="ja-JP" sz="1200" dirty="0">
                        <a:latin typeface="+mn-lt"/>
                        <a:ea typeface="+mn-ea"/>
                      </a:endParaRPr>
                    </a:p>
                    <a:p>
                      <a:pPr>
                        <a:lnSpc>
                          <a:spcPts val="1700"/>
                        </a:lnSpc>
                      </a:pPr>
                      <a:r>
                        <a:rPr lang="ja-JP" altLang="en-US" sz="1200" dirty="0">
                          <a:latin typeface="+mn-lt"/>
                          <a:ea typeface="+mn-ea"/>
                        </a:rPr>
                        <a:t>　一方で、地方公社等に対する債務保証や損失補償など、団体が借入金を返済できなくなった場合に市が負担を要するものがあり、将来の財政に悪影響を及ぼし得るリスクが存在していた。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ja-JP" altLang="en-US" sz="1200" dirty="0">
                          <a:latin typeface="+mn-lt"/>
                          <a:ea typeface="+mn-ea"/>
                        </a:rPr>
                        <a:t>　税収の劇的な増が見込めない中、新たな収入源を確保する。</a:t>
                      </a:r>
                      <a:endParaRPr lang="en-US" altLang="ja-JP" sz="1200" dirty="0">
                        <a:latin typeface="+mn-lt"/>
                        <a:ea typeface="+mn-ea"/>
                      </a:endParaRPr>
                    </a:p>
                    <a:p>
                      <a:pPr>
                        <a:lnSpc>
                          <a:spcPts val="1700"/>
                        </a:lnSpc>
                      </a:pPr>
                      <a:endParaRPr lang="en-US" altLang="ja-JP" sz="1200" dirty="0">
                        <a:latin typeface="+mn-lt"/>
                        <a:ea typeface="+mn-ea"/>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　財務リスクについては、個々の事業実態やリスクの程度、負担の内容等を勘案しながら、処理スキームや内容、処理の進捗状況に応じた分類を行う等して、統一管理・公表する。</a:t>
                      </a:r>
                      <a:endParaRPr lang="en-US" altLang="ja-JP" sz="1200" dirty="0">
                        <a:latin typeface="+mn-lt"/>
                        <a:ea typeface="+mn-ea"/>
                      </a:endParaRPr>
                    </a:p>
                    <a:p>
                      <a:pPr>
                        <a:lnSpc>
                          <a:spcPts val="1700"/>
                        </a:lnSpc>
                      </a:pPr>
                      <a:endParaRPr lang="en-US" altLang="ja-JP" sz="1200" dirty="0">
                        <a:latin typeface="+mn-lt"/>
                        <a:ea typeface="+mn-ea"/>
                      </a:endParaRPr>
                    </a:p>
                    <a:p>
                      <a:pPr>
                        <a:lnSpc>
                          <a:spcPts val="1700"/>
                        </a:lnSpc>
                      </a:pPr>
                      <a:r>
                        <a:rPr lang="ja-JP" altLang="en-US" sz="1200" dirty="0">
                          <a:latin typeface="+mn-lt"/>
                          <a:ea typeface="+mn-ea"/>
                        </a:rPr>
                        <a:t>　各部門が自らのマネジメントのもと予算編成に取り組む仕組みを構築する。</a:t>
                      </a:r>
                      <a:endParaRPr lang="en-US" altLang="ja-JP" sz="1200" dirty="0">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kumimoji="1" lang="ja-JP" altLang="en-US" sz="1200" kern="1200" dirty="0">
                          <a:solidFill>
                            <a:schemeClr val="dk1"/>
                          </a:solidFill>
                          <a:latin typeface="+mn-lt"/>
                          <a:ea typeface="+mn-ea"/>
                          <a:cs typeface="+mn-cs"/>
                        </a:rPr>
                        <a:t>① 未収金回収の強化</a:t>
                      </a:r>
                      <a:endParaRPr kumimoji="1" lang="en-US" altLang="ja-JP" sz="1200" kern="1200" dirty="0">
                        <a:solidFill>
                          <a:schemeClr val="dk1"/>
                        </a:solidFill>
                        <a:latin typeface="+mn-lt"/>
                        <a:ea typeface="+mn-ea"/>
                        <a:cs typeface="+mn-cs"/>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kumimoji="1" lang="ja-JP" altLang="en-US" sz="1200" kern="1200" dirty="0">
                          <a:solidFill>
                            <a:schemeClr val="dk1"/>
                          </a:solidFill>
                          <a:latin typeface="+mn-lt"/>
                          <a:ea typeface="+mn-ea"/>
                          <a:cs typeface="+mn-cs"/>
                        </a:rPr>
                        <a:t>・市債権回収対策室の設置　　（</a:t>
                      </a:r>
                      <a:r>
                        <a:rPr kumimoji="1" lang="en-US" altLang="ja-JP" sz="1200" kern="1200" dirty="0">
                          <a:solidFill>
                            <a:schemeClr val="dk1"/>
                          </a:solidFill>
                          <a:latin typeface="+mn-lt"/>
                          <a:ea typeface="+mn-ea"/>
                          <a:cs typeface="+mn-cs"/>
                        </a:rPr>
                        <a:t>2012</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8</a:t>
                      </a:r>
                      <a:r>
                        <a:rPr kumimoji="1" lang="ja-JP" altLang="en-US" sz="1200" kern="1200" dirty="0">
                          <a:solidFill>
                            <a:schemeClr val="dk1"/>
                          </a:solidFill>
                          <a:latin typeface="+mn-lt"/>
                          <a:ea typeface="+mn-ea"/>
                          <a:cs typeface="+mn-cs"/>
                        </a:rPr>
                        <a:t>月）</a:t>
                      </a:r>
                      <a:endParaRPr kumimoji="1" lang="en-US" altLang="ja-JP" sz="1200" kern="1200" dirty="0">
                        <a:solidFill>
                          <a:schemeClr val="dk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・未収金残高</a:t>
                      </a:r>
                      <a:endParaRPr kumimoji="1" lang="en-US" altLang="ja-JP" sz="1200" kern="1200" baseline="0" dirty="0">
                        <a:solidFill>
                          <a:schemeClr val="dk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800" kern="1200" baseline="0" dirty="0">
                          <a:solidFill>
                            <a:schemeClr val="dk1"/>
                          </a:solidFill>
                          <a:latin typeface="+mn-lt"/>
                          <a:ea typeface="+mn-ea"/>
                          <a:cs typeface="+mn-cs"/>
                        </a:rPr>
                        <a:t>　</a:t>
                      </a:r>
                      <a:r>
                        <a:rPr kumimoji="1" lang="ja-JP" altLang="en-US" sz="1050" kern="1200" baseline="0" dirty="0">
                          <a:solidFill>
                            <a:schemeClr val="dk1"/>
                          </a:solidFill>
                          <a:latin typeface="+mn-lt"/>
                          <a:ea typeface="+mn-ea"/>
                          <a:cs typeface="+mn-cs"/>
                        </a:rPr>
                        <a:t> </a:t>
                      </a:r>
                      <a:r>
                        <a:rPr kumimoji="1" lang="en-US" altLang="ja-JP" sz="1050" kern="1200" dirty="0">
                          <a:solidFill>
                            <a:schemeClr val="dk1"/>
                          </a:solidFill>
                          <a:latin typeface="+mn-lt"/>
                          <a:ea typeface="+mn-ea"/>
                          <a:cs typeface="+mn-cs"/>
                        </a:rPr>
                        <a:t>757</a:t>
                      </a:r>
                      <a:r>
                        <a:rPr kumimoji="1" lang="ja-JP" altLang="en-US" sz="1050" kern="1200" dirty="0">
                          <a:solidFill>
                            <a:schemeClr val="dk1"/>
                          </a:solidFill>
                          <a:latin typeface="+mn-lt"/>
                          <a:ea typeface="+mn-ea"/>
                          <a:cs typeface="+mn-cs"/>
                        </a:rPr>
                        <a:t>億円　　 　　 </a:t>
                      </a:r>
                      <a:r>
                        <a:rPr kumimoji="1" lang="en-US" altLang="ja-JP" sz="1050" kern="1200" dirty="0">
                          <a:solidFill>
                            <a:schemeClr val="dk1"/>
                          </a:solidFill>
                          <a:latin typeface="+mn-lt"/>
                          <a:ea typeface="+mn-ea"/>
                          <a:cs typeface="+mn-cs"/>
                        </a:rPr>
                        <a:t>610</a:t>
                      </a:r>
                      <a:r>
                        <a:rPr kumimoji="1" lang="ja-JP" altLang="en-US" sz="1050" kern="1200" dirty="0">
                          <a:solidFill>
                            <a:schemeClr val="dk1"/>
                          </a:solidFill>
                          <a:latin typeface="+mn-lt"/>
                          <a:ea typeface="+mn-ea"/>
                          <a:cs typeface="+mn-cs"/>
                        </a:rPr>
                        <a:t>億円　　　</a:t>
                      </a:r>
                      <a:r>
                        <a:rPr kumimoji="1" lang="ja-JP" altLang="en-US" sz="1050" kern="1200" dirty="0">
                          <a:solidFill>
                            <a:schemeClr val="tx1"/>
                          </a:solidFill>
                          <a:latin typeface="+mn-lt"/>
                          <a:ea typeface="+mn-ea"/>
                          <a:cs typeface="+mn-cs"/>
                        </a:rPr>
                        <a:t>   </a:t>
                      </a:r>
                      <a:r>
                        <a:rPr kumimoji="1" lang="en-US" altLang="ja-JP" sz="1050" kern="1200" dirty="0">
                          <a:solidFill>
                            <a:schemeClr val="tx1"/>
                          </a:solidFill>
                          <a:latin typeface="+mn-lt"/>
                          <a:ea typeface="+mn-ea"/>
                          <a:cs typeface="+mn-cs"/>
                        </a:rPr>
                        <a:t>439</a:t>
                      </a:r>
                      <a:r>
                        <a:rPr kumimoji="1" lang="ja-JP" altLang="en-US" sz="1050" kern="1200" dirty="0">
                          <a:solidFill>
                            <a:schemeClr val="tx1"/>
                          </a:solidFill>
                          <a:latin typeface="+mn-lt"/>
                          <a:ea typeface="+mn-ea"/>
                          <a:cs typeface="+mn-cs"/>
                        </a:rPr>
                        <a:t>億円　  　　　　</a:t>
                      </a:r>
                      <a:r>
                        <a:rPr kumimoji="1" lang="en-US" altLang="ja-JP" sz="1050" kern="1200" dirty="0">
                          <a:solidFill>
                            <a:schemeClr val="tx1"/>
                          </a:solidFill>
                          <a:latin typeface="+mn-lt"/>
                          <a:ea typeface="+mn-ea"/>
                          <a:cs typeface="+mn-cs"/>
                        </a:rPr>
                        <a:t>347</a:t>
                      </a:r>
                      <a:r>
                        <a:rPr kumimoji="1" lang="ja-JP" altLang="en-US" sz="1050" kern="1200" dirty="0">
                          <a:solidFill>
                            <a:schemeClr val="tx1"/>
                          </a:solidFill>
                          <a:latin typeface="+mn-lt"/>
                          <a:ea typeface="+mn-ea"/>
                          <a:cs typeface="+mn-cs"/>
                        </a:rPr>
                        <a:t>億円</a:t>
                      </a:r>
                      <a:endParaRPr kumimoji="1" lang="en-US" altLang="ja-JP" sz="1050" kern="1200" dirty="0">
                        <a:solidFill>
                          <a:schemeClr val="tx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 （</a:t>
                      </a:r>
                      <a:r>
                        <a:rPr kumimoji="1" lang="en-US" altLang="ja-JP" sz="1050" kern="1200" dirty="0">
                          <a:solidFill>
                            <a:schemeClr val="tx1"/>
                          </a:solidFill>
                          <a:latin typeface="+mn-lt"/>
                          <a:ea typeface="+mn-ea"/>
                          <a:cs typeface="+mn-cs"/>
                        </a:rPr>
                        <a:t>2008</a:t>
                      </a:r>
                      <a:r>
                        <a:rPr kumimoji="1" lang="ja-JP" altLang="en-US" sz="1050" kern="1200" dirty="0">
                          <a:solidFill>
                            <a:schemeClr val="tx1"/>
                          </a:solidFill>
                          <a:latin typeface="+mn-lt"/>
                          <a:ea typeface="+mn-ea"/>
                          <a:cs typeface="+mn-cs"/>
                        </a:rPr>
                        <a:t>年度） 　　（</a:t>
                      </a:r>
                      <a:r>
                        <a:rPr kumimoji="1" lang="en-US" altLang="ja-JP" sz="1050" kern="1200" dirty="0">
                          <a:solidFill>
                            <a:schemeClr val="tx1"/>
                          </a:solidFill>
                          <a:latin typeface="+mn-lt"/>
                          <a:ea typeface="+mn-ea"/>
                          <a:cs typeface="+mn-cs"/>
                        </a:rPr>
                        <a:t>2012</a:t>
                      </a:r>
                      <a:r>
                        <a:rPr kumimoji="1" lang="ja-JP" altLang="en-US" sz="1050" kern="1200" dirty="0">
                          <a:solidFill>
                            <a:schemeClr val="tx1"/>
                          </a:solidFill>
                          <a:latin typeface="+mn-lt"/>
                          <a:ea typeface="+mn-ea"/>
                          <a:cs typeface="+mn-cs"/>
                        </a:rPr>
                        <a:t>年度）　　  （</a:t>
                      </a:r>
                      <a:r>
                        <a:rPr kumimoji="1" lang="en-US" altLang="ja-JP" sz="1050" kern="1200" dirty="0">
                          <a:solidFill>
                            <a:schemeClr val="tx1"/>
                          </a:solidFill>
                          <a:latin typeface="+mn-lt"/>
                          <a:ea typeface="+mn-ea"/>
                          <a:cs typeface="+mn-cs"/>
                        </a:rPr>
                        <a:t>2017</a:t>
                      </a:r>
                      <a:r>
                        <a:rPr kumimoji="1" lang="ja-JP" altLang="en-US" sz="1050" kern="1200" dirty="0">
                          <a:solidFill>
                            <a:schemeClr val="tx1"/>
                          </a:solidFill>
                          <a:latin typeface="+mn-lt"/>
                          <a:ea typeface="+mn-ea"/>
                          <a:cs typeface="+mn-cs"/>
                        </a:rPr>
                        <a:t>年度）　　　 （</a:t>
                      </a:r>
                      <a:r>
                        <a:rPr kumimoji="1" lang="en-US" altLang="ja-JP" sz="1050" kern="1200" dirty="0">
                          <a:solidFill>
                            <a:schemeClr val="tx1"/>
                          </a:solidFill>
                          <a:latin typeface="+mn-lt"/>
                          <a:ea typeface="+mn-ea"/>
                          <a:cs typeface="+mn-cs"/>
                        </a:rPr>
                        <a:t>2021</a:t>
                      </a:r>
                      <a:r>
                        <a:rPr kumimoji="1" lang="ja-JP" altLang="en-US" sz="1050" kern="1200" dirty="0">
                          <a:solidFill>
                            <a:schemeClr val="tx1"/>
                          </a:solidFill>
                          <a:latin typeface="+mn-lt"/>
                          <a:ea typeface="+mn-ea"/>
                          <a:cs typeface="+mn-cs"/>
                        </a:rPr>
                        <a:t>年度）</a:t>
                      </a:r>
                      <a:endParaRPr kumimoji="1" lang="en-US" altLang="ja-JP" sz="1050" kern="1200" dirty="0">
                        <a:solidFill>
                          <a:schemeClr val="tx1"/>
                        </a:solidFill>
                        <a:latin typeface="+mn-lt"/>
                        <a:ea typeface="+mn-ea"/>
                        <a:cs typeface="+mn-cs"/>
                      </a:endParaRP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52128">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②広告事業収入の確保</a:t>
                      </a:r>
                      <a:endParaRPr kumimoji="1" lang="en-US" altLang="ja-JP" sz="1200" kern="1200" dirty="0">
                        <a:solidFill>
                          <a:schemeClr val="dk1"/>
                        </a:solidFill>
                        <a:latin typeface="+mn-lt"/>
                        <a:ea typeface="+mn-ea"/>
                        <a:cs typeface="+mn-cs"/>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endParaRPr kumimoji="1" lang="en-US" altLang="ja-JP" sz="1200" kern="1200" dirty="0">
                        <a:solidFill>
                          <a:schemeClr val="dk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・広告事業効果額</a:t>
                      </a:r>
                      <a:endParaRPr kumimoji="1" lang="en-US" altLang="ja-JP" sz="1200" kern="1200" dirty="0">
                        <a:solidFill>
                          <a:schemeClr val="dk1"/>
                        </a:solidFill>
                        <a:latin typeface="+mn-lt"/>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　 　　 </a:t>
                      </a:r>
                      <a:r>
                        <a:rPr kumimoji="1" lang="en-US" altLang="ja-JP" sz="1200" kern="1200" dirty="0">
                          <a:solidFill>
                            <a:schemeClr val="dk1"/>
                          </a:solidFill>
                          <a:latin typeface="+mn-lt"/>
                          <a:ea typeface="+mn-ea"/>
                          <a:cs typeface="+mn-cs"/>
                        </a:rPr>
                        <a:t>0.3</a:t>
                      </a:r>
                      <a:r>
                        <a:rPr kumimoji="1" lang="ja-JP" altLang="en-US" sz="1200" kern="1200" dirty="0">
                          <a:solidFill>
                            <a:schemeClr val="dk1"/>
                          </a:solidFill>
                          <a:latin typeface="+mn-lt"/>
                          <a:ea typeface="+mn-ea"/>
                          <a:cs typeface="+mn-cs"/>
                        </a:rPr>
                        <a:t>億円　　　　</a:t>
                      </a:r>
                      <a:r>
                        <a:rPr kumimoji="1" lang="ja-JP" altLang="en-US" sz="1200" kern="1200" baseline="0" dirty="0">
                          <a:solidFill>
                            <a:schemeClr val="dk1"/>
                          </a:solidFill>
                          <a:latin typeface="+mn-lt"/>
                          <a:ea typeface="+mn-ea"/>
                          <a:cs typeface="+mn-cs"/>
                        </a:rPr>
                        <a:t>    </a:t>
                      </a:r>
                      <a:r>
                        <a:rPr kumimoji="1" lang="en-US" altLang="ja-JP" sz="1200" kern="1200" baseline="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億円　　　　</a:t>
                      </a:r>
                      <a:r>
                        <a:rPr kumimoji="1" lang="ja-JP" altLang="en-US" sz="1200" kern="1200" baseline="0" dirty="0">
                          <a:solidFill>
                            <a:srgbClr val="FF0000"/>
                          </a:solidFill>
                          <a:latin typeface="+mn-lt"/>
                          <a:ea typeface="+mn-ea"/>
                          <a:cs typeface="+mn-cs"/>
                        </a:rPr>
                        <a:t>     </a:t>
                      </a:r>
                      <a:r>
                        <a:rPr kumimoji="1" lang="en-US" altLang="ja-JP" sz="1200" kern="1200" dirty="0">
                          <a:solidFill>
                            <a:schemeClr val="tx1"/>
                          </a:solidFill>
                          <a:latin typeface="+mn-lt"/>
                          <a:ea typeface="+mn-ea"/>
                          <a:cs typeface="+mn-cs"/>
                        </a:rPr>
                        <a:t>6</a:t>
                      </a:r>
                      <a:r>
                        <a:rPr kumimoji="1" lang="ja-JP" altLang="en-US" sz="1200" kern="1200" dirty="0">
                          <a:solidFill>
                            <a:schemeClr val="tx1"/>
                          </a:solidFill>
                          <a:latin typeface="+mn-lt"/>
                          <a:ea typeface="+mn-ea"/>
                          <a:cs typeface="+mn-cs"/>
                        </a:rPr>
                        <a:t>億円</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2006</a:t>
                      </a:r>
                      <a:r>
                        <a:rPr kumimoji="1" lang="ja-JP" altLang="en-US" sz="1200" kern="1200" dirty="0">
                          <a:solidFill>
                            <a:schemeClr val="tx1"/>
                          </a:solidFill>
                          <a:latin typeface="+mn-lt"/>
                          <a:ea typeface="+mn-ea"/>
                          <a:cs typeface="+mn-cs"/>
                        </a:rPr>
                        <a:t>年度）　   （</a:t>
                      </a:r>
                      <a:r>
                        <a:rPr kumimoji="1" lang="en-US" altLang="ja-JP" sz="1200" kern="1200" dirty="0">
                          <a:solidFill>
                            <a:schemeClr val="tx1"/>
                          </a:solidFill>
                          <a:latin typeface="+mn-lt"/>
                          <a:ea typeface="+mn-ea"/>
                          <a:cs typeface="+mn-cs"/>
                        </a:rPr>
                        <a:t>2012</a:t>
                      </a:r>
                      <a:r>
                        <a:rPr kumimoji="1" lang="ja-JP" altLang="en-US" sz="1200" kern="1200" dirty="0">
                          <a:solidFill>
                            <a:schemeClr val="tx1"/>
                          </a:solidFill>
                          <a:latin typeface="+mn-lt"/>
                          <a:ea typeface="+mn-ea"/>
                          <a:cs typeface="+mn-cs"/>
                        </a:rPr>
                        <a:t>年度）　　 （</a:t>
                      </a: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a:t>
                      </a:r>
                      <a:endParaRPr kumimoji="1" lang="en-US" altLang="ja-JP" sz="1200" kern="1200" dirty="0">
                        <a:solidFill>
                          <a:schemeClr val="tx1"/>
                        </a:solidFill>
                        <a:latin typeface="+mn-lt"/>
                        <a:ea typeface="+mn-ea"/>
                        <a:cs typeface="+mn-cs"/>
                      </a:endParaRP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5254">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③ 不用資産の売却</a:t>
                      </a:r>
                      <a:endParaRPr kumimoji="1" lang="en-US" altLang="ja-JP" sz="1200" kern="1200" dirty="0">
                        <a:solidFill>
                          <a:schemeClr val="dk1"/>
                        </a:solidFill>
                        <a:latin typeface="+mn-lt"/>
                        <a:ea typeface="+mn-ea"/>
                        <a:cs typeface="+mn-cs"/>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・売却実績</a:t>
                      </a:r>
                      <a:endParaRPr kumimoji="1" lang="en-US" altLang="ja-JP" sz="1200" kern="1200" dirty="0">
                        <a:solidFill>
                          <a:schemeClr val="dk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　</a:t>
                      </a:r>
                      <a:r>
                        <a:rPr kumimoji="1" lang="en-US" altLang="ja-JP" sz="1200" kern="1200" dirty="0">
                          <a:solidFill>
                            <a:schemeClr val="dk1"/>
                          </a:solidFill>
                          <a:latin typeface="+mn-lt"/>
                          <a:ea typeface="+mn-ea"/>
                          <a:cs typeface="+mn-cs"/>
                        </a:rPr>
                        <a:t>1,303</a:t>
                      </a:r>
                      <a:r>
                        <a:rPr kumimoji="1" lang="ja-JP" altLang="en-US" sz="1200" kern="1200" dirty="0">
                          <a:solidFill>
                            <a:schemeClr val="dk1"/>
                          </a:solidFill>
                          <a:latin typeface="+mn-lt"/>
                          <a:ea typeface="+mn-ea"/>
                          <a:cs typeface="+mn-cs"/>
                        </a:rPr>
                        <a:t>億円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866</a:t>
                      </a:r>
                      <a:r>
                        <a:rPr kumimoji="1" lang="ja-JP" altLang="en-US" sz="1200" dirty="0">
                          <a:solidFill>
                            <a:schemeClr val="tx1"/>
                          </a:solidFill>
                          <a:latin typeface="+mn-lt"/>
                          <a:ea typeface="+mn-ea"/>
                        </a:rPr>
                        <a:t>億円</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2005</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　　</a:t>
                      </a:r>
                      <a:r>
                        <a:rPr kumimoji="1" lang="ja-JP" altLang="en-US" sz="1200" kern="1200" baseline="0" dirty="0">
                          <a:solidFill>
                            <a:schemeClr val="tx1"/>
                          </a:solidFill>
                          <a:latin typeface="+mn-lt"/>
                          <a:ea typeface="+mn-ea"/>
                          <a:cs typeface="+mn-cs"/>
                        </a:rPr>
                        <a:t> </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2012</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2015</a:t>
                      </a:r>
                      <a:r>
                        <a:rPr kumimoji="1" lang="ja-JP" altLang="en-US" sz="1200" kern="1200" dirty="0">
                          <a:solidFill>
                            <a:schemeClr val="tx1"/>
                          </a:solidFill>
                          <a:latin typeface="+mn-lt"/>
                          <a:ea typeface="+mn-ea"/>
                          <a:cs typeface="+mn-cs"/>
                        </a:rPr>
                        <a:t> </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年度累計）　 　　　年度累計）</a:t>
                      </a:r>
                      <a:endParaRPr kumimoji="1" lang="en-US" altLang="ja-JP" sz="1200" kern="1200" dirty="0">
                        <a:solidFill>
                          <a:schemeClr val="tx1"/>
                        </a:solidFill>
                        <a:latin typeface="+mn-lt"/>
                        <a:ea typeface="+mn-ea"/>
                        <a:cs typeface="+mn-cs"/>
                      </a:endParaRP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6967">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kumimoji="1" lang="ja-JP" altLang="en-US" sz="1200" kern="1200" dirty="0">
                          <a:solidFill>
                            <a:schemeClr val="dk1"/>
                          </a:solidFill>
                          <a:latin typeface="+mn-lt"/>
                          <a:ea typeface="+mn-ea"/>
                          <a:cs typeface="+mn-cs"/>
                        </a:rPr>
                        <a:t>④資金調達環境の整備</a:t>
                      </a:r>
                      <a:endParaRPr kumimoji="1" lang="en-US" altLang="ja-JP" sz="1200" kern="1200" dirty="0">
                        <a:solidFill>
                          <a:schemeClr val="dk1"/>
                        </a:solidFill>
                        <a:latin typeface="+mn-lt"/>
                        <a:ea typeface="+mn-ea"/>
                        <a:cs typeface="+mn-cs"/>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rgbClr val="FF0000"/>
                          </a:solidFill>
                          <a:latin typeface="+mn-lt"/>
                          <a:ea typeface="+mn-ea"/>
                          <a:cs typeface="+mn-cs"/>
                        </a:rPr>
                        <a:t>・</a:t>
                      </a:r>
                      <a:r>
                        <a:rPr kumimoji="1" lang="ja-JP" altLang="en-US" sz="1200" kern="1200" dirty="0">
                          <a:solidFill>
                            <a:schemeClr val="tx1"/>
                          </a:solidFill>
                          <a:latin typeface="+mn-lt"/>
                          <a:ea typeface="+mn-ea"/>
                          <a:cs typeface="+mn-cs"/>
                        </a:rPr>
                        <a:t>国債スプレッド（他都市との差）</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4.5bp</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±0bp</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±0bp</a:t>
                      </a:r>
                      <a:r>
                        <a:rPr kumimoji="1" lang="ja-JP" altLang="en-US" sz="1200" kern="1200" dirty="0">
                          <a:solidFill>
                            <a:schemeClr val="tx1"/>
                          </a:solidFill>
                          <a:latin typeface="+mn-lt"/>
                          <a:ea typeface="+mn-ea"/>
                          <a:cs typeface="+mn-cs"/>
                        </a:rPr>
                        <a:t>　</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2007</a:t>
                      </a:r>
                      <a:r>
                        <a:rPr kumimoji="1" lang="ja-JP" altLang="en-US" sz="1200" kern="1200" dirty="0">
                          <a:solidFill>
                            <a:schemeClr val="tx1"/>
                          </a:solidFill>
                          <a:latin typeface="+mn-lt"/>
                          <a:ea typeface="+mn-ea"/>
                          <a:cs typeface="+mn-cs"/>
                        </a:rPr>
                        <a:t>年）  　　　　（</a:t>
                      </a:r>
                      <a:r>
                        <a:rPr kumimoji="1" lang="en-US" altLang="ja-JP" sz="1200" kern="1200" dirty="0">
                          <a:solidFill>
                            <a:schemeClr val="tx1"/>
                          </a:solidFill>
                          <a:latin typeface="+mn-lt"/>
                          <a:ea typeface="+mn-ea"/>
                          <a:cs typeface="+mn-cs"/>
                        </a:rPr>
                        <a:t>2018</a:t>
                      </a:r>
                      <a:r>
                        <a:rPr kumimoji="1" lang="ja-JP" altLang="en-US" sz="1200" kern="1200" dirty="0">
                          <a:solidFill>
                            <a:schemeClr val="tx1"/>
                          </a:solidFill>
                          <a:latin typeface="+mn-lt"/>
                          <a:ea typeface="+mn-ea"/>
                          <a:cs typeface="+mn-cs"/>
                        </a:rPr>
                        <a:t>年）　　　 （</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6967">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algn="l" defTabSz="914400" rtl="0" eaLnBrk="1" latinLnBrk="0" hangingPunct="1">
                        <a:lnSpc>
                          <a:spcPts val="1500"/>
                        </a:lnSpc>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⑤財務リスクの計画的な処理・健全化、抜本的対策</a:t>
                      </a:r>
                      <a:endParaRPr kumimoji="1" lang="en-US" altLang="ja-JP" sz="1200" kern="1200" dirty="0">
                        <a:solidFill>
                          <a:schemeClr val="dk1"/>
                        </a:solidFill>
                        <a:latin typeface="+mn-lt"/>
                        <a:ea typeface="+mn-ea"/>
                        <a:cs typeface="+mn-cs"/>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・財務リスク額</a:t>
                      </a:r>
                      <a:endParaRPr kumimoji="1" lang="en-US" altLang="ja-JP" sz="1200" kern="1200" dirty="0">
                        <a:solidFill>
                          <a:schemeClr val="dk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　 </a:t>
                      </a:r>
                      <a:r>
                        <a:rPr kumimoji="1" lang="en-US" altLang="ja-JP" sz="1200" kern="1200" spc="-50" dirty="0">
                          <a:solidFill>
                            <a:schemeClr val="dk1"/>
                          </a:solidFill>
                          <a:latin typeface="+mn-lt"/>
                          <a:ea typeface="+mn-ea"/>
                          <a:cs typeface="+mn-cs"/>
                        </a:rPr>
                        <a:t>5,317</a:t>
                      </a:r>
                      <a:r>
                        <a:rPr kumimoji="1" lang="ja-JP" altLang="en-US" sz="1200" kern="1200" spc="-50" dirty="0">
                          <a:solidFill>
                            <a:schemeClr val="dk1"/>
                          </a:solidFill>
                          <a:latin typeface="+mn-lt"/>
                          <a:ea typeface="+mn-ea"/>
                          <a:cs typeface="+mn-cs"/>
                        </a:rPr>
                        <a:t>億円</a:t>
                      </a:r>
                      <a:r>
                        <a:rPr kumimoji="1" lang="ja-JP" altLang="en-US" sz="1200" kern="1200" spc="-50" baseline="0" dirty="0">
                          <a:solidFill>
                            <a:schemeClr val="dk1"/>
                          </a:solidFill>
                          <a:latin typeface="+mn-lt"/>
                          <a:ea typeface="+mn-ea"/>
                          <a:cs typeface="+mn-cs"/>
                        </a:rPr>
                        <a:t> 　　　 </a:t>
                      </a:r>
                      <a:r>
                        <a:rPr kumimoji="1" lang="en-US" altLang="ja-JP" sz="1200" kern="1200" spc="-50" dirty="0">
                          <a:solidFill>
                            <a:schemeClr val="dk1"/>
                          </a:solidFill>
                          <a:latin typeface="+mn-lt"/>
                          <a:ea typeface="+mn-ea"/>
                          <a:cs typeface="+mn-cs"/>
                        </a:rPr>
                        <a:t>2,799</a:t>
                      </a:r>
                      <a:r>
                        <a:rPr kumimoji="1" lang="ja-JP" altLang="en-US" sz="1200" kern="1200" spc="-50" dirty="0">
                          <a:solidFill>
                            <a:schemeClr val="dk1"/>
                          </a:solidFill>
                          <a:latin typeface="+mn-lt"/>
                          <a:ea typeface="+mn-ea"/>
                          <a:cs typeface="+mn-cs"/>
                        </a:rPr>
                        <a:t>億円 </a:t>
                      </a:r>
                      <a:r>
                        <a:rPr kumimoji="1" lang="ja-JP" altLang="en-US" sz="1200" kern="1200" spc="-50" dirty="0">
                          <a:solidFill>
                            <a:schemeClr val="tx1"/>
                          </a:solidFill>
                          <a:latin typeface="+mn-lt"/>
                          <a:ea typeface="+mn-ea"/>
                          <a:cs typeface="+mn-cs"/>
                        </a:rPr>
                        <a:t>　　 </a:t>
                      </a:r>
                      <a:r>
                        <a:rPr kumimoji="1" lang="ja-JP" altLang="en-US" sz="1200" kern="1200" spc="-50" baseline="0" dirty="0">
                          <a:solidFill>
                            <a:schemeClr val="tx1"/>
                          </a:solidFill>
                          <a:latin typeface="+mn-lt"/>
                          <a:ea typeface="+mn-ea"/>
                          <a:cs typeface="+mn-cs"/>
                        </a:rPr>
                        <a:t> </a:t>
                      </a:r>
                      <a:r>
                        <a:rPr kumimoji="1" lang="en-US" altLang="ja-JP" sz="1200" kern="1200" spc="-50" baseline="0" dirty="0">
                          <a:solidFill>
                            <a:schemeClr val="tx1"/>
                          </a:solidFill>
                          <a:latin typeface="+mn-lt"/>
                          <a:ea typeface="+mn-ea"/>
                          <a:cs typeface="+mn-cs"/>
                        </a:rPr>
                        <a:t>1,482</a:t>
                      </a:r>
                      <a:r>
                        <a:rPr kumimoji="1" lang="ja-JP" altLang="en-US" sz="1200" kern="1200" spc="-50" dirty="0">
                          <a:solidFill>
                            <a:schemeClr val="tx1"/>
                          </a:solidFill>
                          <a:latin typeface="+mn-lt"/>
                          <a:ea typeface="+mn-ea"/>
                          <a:cs typeface="+mn-cs"/>
                        </a:rPr>
                        <a:t>億円　      </a:t>
                      </a:r>
                      <a:r>
                        <a:rPr kumimoji="1" lang="en-US" altLang="ja-JP" sz="1200" kern="1200" spc="-50" dirty="0">
                          <a:solidFill>
                            <a:schemeClr val="tx1"/>
                          </a:solidFill>
                          <a:latin typeface="+mn-lt"/>
                          <a:ea typeface="+mn-ea"/>
                          <a:cs typeface="+mn-cs"/>
                        </a:rPr>
                        <a:t>476</a:t>
                      </a:r>
                      <a:r>
                        <a:rPr kumimoji="1" lang="ja-JP" altLang="en-US" sz="1200" kern="1200" spc="-50" dirty="0">
                          <a:solidFill>
                            <a:schemeClr val="tx1"/>
                          </a:solidFill>
                          <a:latin typeface="+mn-lt"/>
                          <a:ea typeface="+mn-ea"/>
                          <a:cs typeface="+mn-cs"/>
                        </a:rPr>
                        <a:t>億円</a:t>
                      </a:r>
                      <a:r>
                        <a:rPr kumimoji="1" lang="ja-JP" altLang="en-US" sz="1200" kern="1200" dirty="0">
                          <a:solidFill>
                            <a:schemeClr val="tx1"/>
                          </a:solidFill>
                          <a:latin typeface="+mn-lt"/>
                          <a:ea typeface="+mn-ea"/>
                          <a:cs typeface="+mn-cs"/>
                        </a:rPr>
                        <a:t>　</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spc="-70" dirty="0">
                          <a:solidFill>
                            <a:schemeClr val="tx1"/>
                          </a:solidFill>
                          <a:latin typeface="+mn-lt"/>
                          <a:ea typeface="+mn-ea"/>
                          <a:cs typeface="+mn-cs"/>
                        </a:rPr>
                        <a:t>　　（</a:t>
                      </a:r>
                      <a:r>
                        <a:rPr kumimoji="1" lang="en-US" altLang="ja-JP" sz="1200" kern="1200" spc="-70" dirty="0">
                          <a:solidFill>
                            <a:schemeClr val="tx1"/>
                          </a:solidFill>
                          <a:latin typeface="+mn-lt"/>
                          <a:ea typeface="+mn-ea"/>
                          <a:cs typeface="+mn-cs"/>
                        </a:rPr>
                        <a:t>2007</a:t>
                      </a:r>
                      <a:r>
                        <a:rPr kumimoji="1" lang="ja-JP" altLang="en-US" sz="1200" kern="1200" spc="-70" dirty="0">
                          <a:solidFill>
                            <a:schemeClr val="tx1"/>
                          </a:solidFill>
                          <a:latin typeface="+mn-lt"/>
                          <a:ea typeface="+mn-ea"/>
                          <a:cs typeface="+mn-cs"/>
                        </a:rPr>
                        <a:t>年）</a:t>
                      </a:r>
                      <a:r>
                        <a:rPr kumimoji="1" lang="ja-JP" altLang="en-US" sz="1200" kern="1200" spc="-70" baseline="0" dirty="0">
                          <a:solidFill>
                            <a:schemeClr val="tx1"/>
                          </a:solidFill>
                          <a:latin typeface="+mn-lt"/>
                          <a:ea typeface="+mn-ea"/>
                          <a:cs typeface="+mn-cs"/>
                        </a:rPr>
                        <a:t> 　　　　 </a:t>
                      </a:r>
                      <a:r>
                        <a:rPr kumimoji="1" lang="ja-JP" altLang="en-US" sz="1200" kern="1200" spc="-70" dirty="0">
                          <a:solidFill>
                            <a:schemeClr val="tx1"/>
                          </a:solidFill>
                          <a:latin typeface="+mn-lt"/>
                          <a:ea typeface="+mn-ea"/>
                          <a:cs typeface="+mn-cs"/>
                        </a:rPr>
                        <a:t>（</a:t>
                      </a:r>
                      <a:r>
                        <a:rPr kumimoji="1" lang="en-US" altLang="ja-JP" sz="1200" kern="1200" spc="-70" dirty="0">
                          <a:solidFill>
                            <a:schemeClr val="tx1"/>
                          </a:solidFill>
                          <a:latin typeface="+mn-lt"/>
                          <a:ea typeface="+mn-ea"/>
                          <a:cs typeface="+mn-cs"/>
                        </a:rPr>
                        <a:t>2014</a:t>
                      </a:r>
                      <a:r>
                        <a:rPr kumimoji="1" lang="ja-JP" altLang="en-US" sz="1200" kern="1200" spc="-70" dirty="0">
                          <a:solidFill>
                            <a:schemeClr val="tx1"/>
                          </a:solidFill>
                          <a:latin typeface="+mn-lt"/>
                          <a:ea typeface="+mn-ea"/>
                          <a:cs typeface="+mn-cs"/>
                        </a:rPr>
                        <a:t>年）　　 　（</a:t>
                      </a:r>
                      <a:r>
                        <a:rPr kumimoji="1" lang="en-US" altLang="ja-JP" sz="1200" kern="1200" spc="-70" dirty="0">
                          <a:solidFill>
                            <a:schemeClr val="tx1"/>
                          </a:solidFill>
                          <a:latin typeface="+mn-lt"/>
                          <a:ea typeface="+mn-ea"/>
                          <a:cs typeface="+mn-cs"/>
                        </a:rPr>
                        <a:t>2018</a:t>
                      </a:r>
                      <a:r>
                        <a:rPr kumimoji="1" lang="ja-JP" altLang="en-US" sz="1200" kern="1200" spc="-70" dirty="0">
                          <a:solidFill>
                            <a:schemeClr val="tx1"/>
                          </a:solidFill>
                          <a:latin typeface="+mn-lt"/>
                          <a:ea typeface="+mn-ea"/>
                          <a:cs typeface="+mn-cs"/>
                        </a:rPr>
                        <a:t>年）　       （</a:t>
                      </a:r>
                      <a:r>
                        <a:rPr kumimoji="1" lang="en-US" altLang="ja-JP" sz="1200" kern="1200" spc="-70" dirty="0">
                          <a:solidFill>
                            <a:schemeClr val="tx1"/>
                          </a:solidFill>
                          <a:latin typeface="+mn-lt"/>
                          <a:ea typeface="+mn-ea"/>
                          <a:cs typeface="+mn-cs"/>
                        </a:rPr>
                        <a:t>2022</a:t>
                      </a:r>
                      <a:r>
                        <a:rPr kumimoji="1" lang="ja-JP" altLang="en-US" sz="1200" kern="1200" spc="-70" dirty="0">
                          <a:solidFill>
                            <a:schemeClr val="tx1"/>
                          </a:solidFill>
                          <a:latin typeface="+mn-lt"/>
                          <a:ea typeface="+mn-ea"/>
                          <a:cs typeface="+mn-cs"/>
                        </a:rPr>
                        <a:t>年）</a:t>
                      </a: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80800">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algn="l" defTabSz="914400" rtl="0" eaLnBrk="1" latinLnBrk="0" hangingPunct="1">
                        <a:lnSpc>
                          <a:spcPts val="1500"/>
                        </a:lnSpc>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⑥</a:t>
                      </a:r>
                      <a:r>
                        <a:rPr lang="ja-JP" altLang="en-US" sz="1200" dirty="0">
                          <a:latin typeface="+mn-lt"/>
                          <a:ea typeface="+mn-ea"/>
                        </a:rPr>
                        <a:t>分権型予算編成システムと予算シーリングの導入</a:t>
                      </a:r>
                      <a:endParaRPr lang="en-US" altLang="ja-JP" sz="1200" dirty="0">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kumimoji="1" lang="ja-JP" altLang="en-US" sz="1200" kern="1200" dirty="0">
                          <a:solidFill>
                            <a:schemeClr val="dk1"/>
                          </a:solidFill>
                          <a:latin typeface="+mn-lt"/>
                          <a:ea typeface="+mn-ea"/>
                          <a:cs typeface="+mn-cs"/>
                        </a:rPr>
                        <a:t>・各局による自律的な選択と</a:t>
                      </a:r>
                      <a:endParaRPr kumimoji="1" lang="en-US" altLang="ja-JP" sz="1200" kern="1200" dirty="0">
                        <a:solidFill>
                          <a:schemeClr val="dk1"/>
                        </a:solidFill>
                        <a:latin typeface="+mn-lt"/>
                        <a:ea typeface="+mn-ea"/>
                        <a:cs typeface="+mn-cs"/>
                      </a:endParaRPr>
                    </a:p>
                    <a:p>
                      <a:pPr>
                        <a:lnSpc>
                          <a:spcPts val="1700"/>
                        </a:lnSpc>
                      </a:pPr>
                      <a:r>
                        <a:rPr kumimoji="1" lang="ja-JP" altLang="en-US" sz="1200" kern="1200" dirty="0">
                          <a:solidFill>
                            <a:schemeClr val="dk1"/>
                          </a:solidFill>
                          <a:latin typeface="+mn-lt"/>
                          <a:ea typeface="+mn-ea"/>
                          <a:cs typeface="+mn-cs"/>
                        </a:rPr>
                        <a:t>　集中による施策の展開</a:t>
                      </a: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2" name="二等辺三角形 11"/>
          <p:cNvSpPr/>
          <p:nvPr/>
        </p:nvSpPr>
        <p:spPr>
          <a:xfrm rot="5400000">
            <a:off x="6008401" y="182370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二等辺三角形 13"/>
          <p:cNvSpPr/>
          <p:nvPr/>
        </p:nvSpPr>
        <p:spPr>
          <a:xfrm rot="5400000">
            <a:off x="6871340" y="181646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二等辺三角形 15"/>
          <p:cNvSpPr/>
          <p:nvPr/>
        </p:nvSpPr>
        <p:spPr>
          <a:xfrm rot="5400000">
            <a:off x="6258751" y="275929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二等辺三角形 16"/>
          <p:cNvSpPr/>
          <p:nvPr/>
        </p:nvSpPr>
        <p:spPr>
          <a:xfrm rot="5400000">
            <a:off x="7290320" y="2738897"/>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二等辺三角形 18"/>
          <p:cNvSpPr/>
          <p:nvPr/>
        </p:nvSpPr>
        <p:spPr>
          <a:xfrm rot="5400000">
            <a:off x="7035103" y="4678037"/>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二等辺三角形 20"/>
          <p:cNvSpPr/>
          <p:nvPr/>
        </p:nvSpPr>
        <p:spPr>
          <a:xfrm rot="5400000">
            <a:off x="6045197" y="5415568"/>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6955810" y="5415568"/>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二等辺三角形 23"/>
          <p:cNvSpPr/>
          <p:nvPr/>
        </p:nvSpPr>
        <p:spPr>
          <a:xfrm rot="5400000">
            <a:off x="7698275" y="182370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二等辺三角形 26"/>
          <p:cNvSpPr/>
          <p:nvPr/>
        </p:nvSpPr>
        <p:spPr>
          <a:xfrm rot="5400000">
            <a:off x="7762548" y="5415568"/>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二等辺三角形 28"/>
          <p:cNvSpPr/>
          <p:nvPr/>
        </p:nvSpPr>
        <p:spPr>
          <a:xfrm rot="5400000">
            <a:off x="5936393" y="4661599"/>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二等辺三角形 31"/>
          <p:cNvSpPr/>
          <p:nvPr/>
        </p:nvSpPr>
        <p:spPr>
          <a:xfrm rot="5400000">
            <a:off x="6096883" y="377016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33" name="二等辺三角形 32"/>
          <p:cNvSpPr/>
          <p:nvPr/>
        </p:nvSpPr>
        <p:spPr>
          <a:xfrm rot="5400000">
            <a:off x="7225181" y="377016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35" name="テキスト ボックス 34"/>
          <p:cNvSpPr txBox="1"/>
          <p:nvPr/>
        </p:nvSpPr>
        <p:spPr>
          <a:xfrm>
            <a:off x="7612331" y="3543111"/>
            <a:ext cx="1163010" cy="738664"/>
          </a:xfrm>
          <a:prstGeom prst="rect">
            <a:avLst/>
          </a:prstGeom>
          <a:noFill/>
        </p:spPr>
        <p:txBody>
          <a:bodyPr wrap="square" rtlCol="0">
            <a:spAutoFit/>
          </a:bodyPr>
          <a:lstStyle/>
          <a:p>
            <a:r>
              <a:rPr lang="en-US" altLang="ja-JP" sz="1200" dirty="0">
                <a:solidFill>
                  <a:prstClr val="black"/>
                </a:solidFill>
                <a:latin typeface="Calibri"/>
                <a:ea typeface="ＭＳ Ｐゴシック" panose="020B0600070205080204" pitchFamily="50" charset="-128"/>
              </a:rPr>
              <a:t>667</a:t>
            </a:r>
            <a:r>
              <a:rPr lang="ja-JP" altLang="en-US" sz="1200" dirty="0">
                <a:solidFill>
                  <a:prstClr val="black"/>
                </a:solidFill>
                <a:latin typeface="Calibri"/>
                <a:ea typeface="ＭＳ Ｐゴシック" panose="020B0600070205080204" pitchFamily="50" charset="-128"/>
              </a:rPr>
              <a:t>億円</a:t>
            </a:r>
            <a:endParaRPr lang="en-US" altLang="ja-JP" sz="1200" dirty="0">
              <a:solidFill>
                <a:prstClr val="black"/>
              </a:solidFill>
              <a:latin typeface="Calibri"/>
              <a:ea typeface="ＭＳ Ｐゴシック" panose="020B0600070205080204" pitchFamily="50" charset="-128"/>
            </a:endParaRPr>
          </a:p>
          <a:p>
            <a:endParaRPr lang="en-US" altLang="ja-JP" sz="400" dirty="0">
              <a:solidFill>
                <a:prstClr val="black"/>
              </a:solidFill>
              <a:latin typeface="Calibri"/>
              <a:ea typeface="ＭＳ Ｐゴシック" panose="020B0600070205080204" pitchFamily="50" charset="-128"/>
            </a:endParaRPr>
          </a:p>
          <a:p>
            <a:r>
              <a:rPr lang="ja-JP" altLang="en-US" sz="1100" dirty="0">
                <a:solidFill>
                  <a:prstClr val="black"/>
                </a:solidFill>
                <a:latin typeface="Calibri"/>
                <a:ea typeface="ＭＳ Ｐゴシック" panose="020B0600070205080204" pitchFamily="50" charset="-128"/>
              </a:rPr>
              <a:t>（</a:t>
            </a:r>
            <a:r>
              <a:rPr lang="en-US" altLang="ja-JP" sz="1100" dirty="0">
                <a:solidFill>
                  <a:prstClr val="black"/>
                </a:solidFill>
                <a:latin typeface="Calibri"/>
                <a:ea typeface="ＭＳ Ｐゴシック" panose="020B0600070205080204" pitchFamily="50" charset="-128"/>
              </a:rPr>
              <a:t>2016</a:t>
            </a:r>
            <a:r>
              <a:rPr lang="ja-JP" altLang="en-US" sz="1100" dirty="0">
                <a:solidFill>
                  <a:prstClr val="black"/>
                </a:solidFill>
                <a:latin typeface="Calibri"/>
                <a:ea typeface="ＭＳ Ｐゴシック" panose="020B0600070205080204" pitchFamily="50" charset="-128"/>
              </a:rPr>
              <a:t>～</a:t>
            </a:r>
            <a:r>
              <a:rPr lang="en-US" altLang="ja-JP" sz="1100" dirty="0">
                <a:solidFill>
                  <a:prstClr val="black"/>
                </a:solidFill>
                <a:latin typeface="Calibri"/>
                <a:ea typeface="ＭＳ Ｐゴシック" panose="020B0600070205080204" pitchFamily="50" charset="-128"/>
              </a:rPr>
              <a:t>2021</a:t>
            </a:r>
          </a:p>
          <a:p>
            <a:endParaRPr lang="en-US" altLang="ja-JP" sz="400" dirty="0">
              <a:solidFill>
                <a:prstClr val="black"/>
              </a:solidFill>
              <a:latin typeface="Calibri"/>
              <a:ea typeface="ＭＳ Ｐゴシック" panose="020B0600070205080204" pitchFamily="50" charset="-128"/>
            </a:endParaRPr>
          </a:p>
          <a:p>
            <a:r>
              <a:rPr lang="ja-JP" altLang="en-US" sz="1100" dirty="0">
                <a:solidFill>
                  <a:prstClr val="black"/>
                </a:solidFill>
                <a:latin typeface="Calibri"/>
                <a:ea typeface="ＭＳ Ｐゴシック" panose="020B0600070205080204" pitchFamily="50" charset="-128"/>
              </a:rPr>
              <a:t>年度累計）</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187</a:t>
            </a:fld>
            <a:endParaRPr lang="ja-JP" altLang="en-US"/>
          </a:p>
        </p:txBody>
      </p:sp>
    </p:spTree>
    <p:extLst>
      <p:ext uri="{BB962C8B-B14F-4D97-AF65-F5344CB8AC3E}">
        <p14:creationId xmlns:p14="http://schemas.microsoft.com/office/powerpoint/2010/main" val="324616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5220072" y="2492896"/>
            <a:ext cx="3640877" cy="3212022"/>
          </a:xfrm>
          <a:prstGeom prst="roundRect">
            <a:avLst>
              <a:gd name="adj" fmla="val 7175"/>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角丸四角形 39"/>
          <p:cNvSpPr/>
          <p:nvPr/>
        </p:nvSpPr>
        <p:spPr>
          <a:xfrm>
            <a:off x="2750582" y="3256154"/>
            <a:ext cx="2010515" cy="2504769"/>
          </a:xfrm>
          <a:prstGeom prst="roundRect">
            <a:avLst>
              <a:gd name="adj" fmla="val 7175"/>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3"/>
          <a:stretch>
            <a:fillRect/>
          </a:stretch>
        </p:blipFill>
        <p:spPr>
          <a:xfrm>
            <a:off x="102861" y="2439980"/>
            <a:ext cx="8900931" cy="3365284"/>
          </a:xfrm>
          <a:prstGeom prst="rect">
            <a:avLst/>
          </a:prstGeom>
        </p:spPr>
      </p:pic>
      <p:sp>
        <p:nvSpPr>
          <p:cNvPr id="6" name="テキスト ボックス 8"/>
          <p:cNvSpPr txBox="1">
            <a:spLocks noChangeArrowheads="1"/>
          </p:cNvSpPr>
          <p:nvPr/>
        </p:nvSpPr>
        <p:spPr bwMode="auto">
          <a:xfrm>
            <a:off x="418223" y="1240426"/>
            <a:ext cx="7826185" cy="92333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未収金残高は、新型コロナウイルス感染症拡大を受けて、市税の徴収猶予特例を適用したことなどにより、</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年度は前年度から増加したものの、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年度から着実に減少している。</a:t>
            </a:r>
            <a:endParaRPr kumimoji="1" lang="ja-JP"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p:cNvSpPr/>
          <p:nvPr/>
        </p:nvSpPr>
        <p:spPr>
          <a:xfrm>
            <a:off x="395362" y="858198"/>
            <a:ext cx="3384550" cy="43204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効果額</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8" name="正方形/長方形 7"/>
          <p:cNvSpPr/>
          <p:nvPr/>
        </p:nvSpPr>
        <p:spPr>
          <a:xfrm>
            <a:off x="251520" y="260648"/>
            <a:ext cx="417646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　未収金回収の強化　</a:t>
            </a:r>
          </a:p>
        </p:txBody>
      </p:sp>
      <p:cxnSp>
        <p:nvCxnSpPr>
          <p:cNvPr id="18" name="直線コネクタ 17"/>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988722" y="5978760"/>
            <a:ext cx="408733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　未収金発生額の下の（　）は、徴収すべき額に対する発生額の割合。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年度は市税の徴収猶予特例適用額</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億円を含む。</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市税の徴収猶予特例適用額を除くと、</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年度から</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億円減少している。</a:t>
            </a:r>
          </a:p>
        </p:txBody>
      </p:sp>
      <p:sp>
        <p:nvSpPr>
          <p:cNvPr id="37" name="テキスト ボックス 36"/>
          <p:cNvSpPr txBox="1"/>
          <p:nvPr/>
        </p:nvSpPr>
        <p:spPr>
          <a:xfrm>
            <a:off x="5011452" y="4970261"/>
            <a:ext cx="21036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mn-lt"/>
                <a:ea typeface="+mn-ea"/>
                <a:cs typeface="+mn-cs"/>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未収金残高の</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内訳</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prstClr val="black"/>
                </a:solidFill>
                <a:latin typeface="+mn-lt"/>
                <a:ea typeface="+mn-ea"/>
                <a:cs typeface="+mn-cs"/>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年度決算額）</a:t>
            </a:r>
          </a:p>
        </p:txBody>
      </p:sp>
      <p:sp>
        <p:nvSpPr>
          <p:cNvPr id="28" name="テキスト ボックス 27"/>
          <p:cNvSpPr txBox="1"/>
          <p:nvPr/>
        </p:nvSpPr>
        <p:spPr>
          <a:xfrm>
            <a:off x="1255221" y="4293095"/>
            <a:ext cx="49885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(0.61%)</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2796877" y="4334834"/>
            <a:ext cx="49885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(0.39%)</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3295732" y="4334834"/>
            <a:ext cx="49885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(0.45%)</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37"/>
          <p:cNvSpPr txBox="1"/>
          <p:nvPr/>
        </p:nvSpPr>
        <p:spPr>
          <a:xfrm>
            <a:off x="4336287" y="4351896"/>
            <a:ext cx="498855" cy="21544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(0.31%)</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p:cNvSpPr txBox="1"/>
          <p:nvPr/>
        </p:nvSpPr>
        <p:spPr>
          <a:xfrm>
            <a:off x="3816009" y="4293095"/>
            <a:ext cx="49885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(0.65%)</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2296899" y="4347765"/>
            <a:ext cx="49885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(0.37%)</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a:xfrm>
            <a:off x="1755199" y="4337931"/>
            <a:ext cx="49885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(0.54%)</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37"/>
          <p:cNvSpPr txBox="1"/>
          <p:nvPr/>
        </p:nvSpPr>
        <p:spPr>
          <a:xfrm>
            <a:off x="7093425" y="5002968"/>
            <a:ext cx="1665936" cy="584775"/>
          </a:xfrm>
          <a:prstGeom prst="rect">
            <a:avLst/>
          </a:prstGeom>
          <a:noFill/>
          <a:ln>
            <a:solidFill>
              <a:schemeClr val="tx1"/>
            </a:solidFill>
            <a:prstDash val="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主な未収金（</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年度決算額）</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zh-CN" sz="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CN"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国民健康保険料</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96</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endParaRPr kumimoji="1" lang="zh-CN" altLang="en-US" sz="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・市税（</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95</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TW" altLang="en-US" sz="800" b="0" i="0" u="none" strike="noStrike" kern="1200" cap="none" spc="0" normalizeH="0" baseline="0" noProof="0" dirty="0">
                <a:ln>
                  <a:noFill/>
                </a:ln>
                <a:solidFill>
                  <a:prstClr val="black"/>
                </a:solidFill>
                <a:effectLst/>
                <a:uLnTx/>
                <a:uFillTx/>
                <a:latin typeface="新細明體"/>
                <a:ea typeface="+mn-ea"/>
                <a:cs typeface="+mn-cs"/>
              </a:rPr>
              <a:t>生活保護費返還金</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88</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3" name="正方形/長方形 2"/>
          <p:cNvSpPr/>
          <p:nvPr/>
        </p:nvSpPr>
        <p:spPr>
          <a:xfrm>
            <a:off x="4598699" y="4361345"/>
            <a:ext cx="597853" cy="19352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p>
        </p:txBody>
      </p:sp>
      <p:sp>
        <p:nvSpPr>
          <p:cNvPr id="29" name="正方形/長方形 28"/>
          <p:cNvSpPr/>
          <p:nvPr/>
        </p:nvSpPr>
        <p:spPr>
          <a:xfrm>
            <a:off x="4020845" y="3290983"/>
            <a:ext cx="597853" cy="19352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a:t>
            </a:r>
          </a:p>
        </p:txBody>
      </p:sp>
      <p:sp>
        <p:nvSpPr>
          <p:cNvPr id="48" name="テキスト ボックス 10"/>
          <p:cNvSpPr txBox="1"/>
          <p:nvPr/>
        </p:nvSpPr>
        <p:spPr>
          <a:xfrm>
            <a:off x="6391723" y="3557188"/>
            <a:ext cx="683200" cy="43088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合計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347</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36"/>
          <p:cNvSpPr txBox="1"/>
          <p:nvPr/>
        </p:nvSpPr>
        <p:spPr>
          <a:xfrm>
            <a:off x="153023" y="47535"/>
            <a:ext cx="3440868"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財政</a:t>
            </a: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・財務マネジメント</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188</a:t>
            </a:fld>
            <a:endParaRPr lang="ja-JP" altLang="en-US"/>
          </a:p>
        </p:txBody>
      </p:sp>
    </p:spTree>
    <p:extLst>
      <p:ext uri="{BB962C8B-B14F-4D97-AF65-F5344CB8AC3E}">
        <p14:creationId xmlns:p14="http://schemas.microsoft.com/office/powerpoint/2010/main" val="385273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2569556" y="2996953"/>
            <a:ext cx="778308" cy="2838836"/>
          </a:xfrm>
          <a:prstGeom prst="roundRect">
            <a:avLst>
              <a:gd name="adj" fmla="val 7175"/>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 name="図 2"/>
          <p:cNvPicPr>
            <a:picLocks noChangeAspect="1"/>
          </p:cNvPicPr>
          <p:nvPr/>
        </p:nvPicPr>
        <p:blipFill>
          <a:blip r:embed="rId3"/>
          <a:stretch>
            <a:fillRect/>
          </a:stretch>
        </p:blipFill>
        <p:spPr>
          <a:xfrm>
            <a:off x="0" y="2038852"/>
            <a:ext cx="4407790" cy="4255377"/>
          </a:xfrm>
          <a:prstGeom prst="rect">
            <a:avLst/>
          </a:prstGeom>
        </p:spPr>
      </p:pic>
      <p:sp>
        <p:nvSpPr>
          <p:cNvPr id="43" name="角丸四角形 42"/>
          <p:cNvSpPr/>
          <p:nvPr/>
        </p:nvSpPr>
        <p:spPr>
          <a:xfrm>
            <a:off x="3478120" y="1986356"/>
            <a:ext cx="5558377" cy="4268005"/>
          </a:xfrm>
          <a:prstGeom prst="roundRect">
            <a:avLst>
              <a:gd name="adj" fmla="val 7175"/>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2966357877"/>
              </p:ext>
            </p:extLst>
          </p:nvPr>
        </p:nvGraphicFramePr>
        <p:xfrm>
          <a:off x="3491882" y="1628617"/>
          <a:ext cx="5544615" cy="4625744"/>
        </p:xfrm>
        <a:graphic>
          <a:graphicData uri="http://schemas.openxmlformats.org/drawingml/2006/table">
            <a:tbl>
              <a:tblPr firstRow="1" bandRow="1">
                <a:tableStyleId>{5C22544A-7EE6-4342-B048-85BDC9FD1C3A}</a:tableStyleId>
              </a:tblPr>
              <a:tblGrid>
                <a:gridCol w="1257083">
                  <a:extLst>
                    <a:ext uri="{9D8B030D-6E8A-4147-A177-3AD203B41FA5}">
                      <a16:colId xmlns:a16="http://schemas.microsoft.com/office/drawing/2014/main" val="20000"/>
                    </a:ext>
                  </a:extLst>
                </a:gridCol>
                <a:gridCol w="1607825">
                  <a:extLst>
                    <a:ext uri="{9D8B030D-6E8A-4147-A177-3AD203B41FA5}">
                      <a16:colId xmlns:a16="http://schemas.microsoft.com/office/drawing/2014/main" val="20001"/>
                    </a:ext>
                  </a:extLst>
                </a:gridCol>
                <a:gridCol w="102352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864097">
                  <a:extLst>
                    <a:ext uri="{9D8B030D-6E8A-4147-A177-3AD203B41FA5}">
                      <a16:colId xmlns:a16="http://schemas.microsoft.com/office/drawing/2014/main" val="20004"/>
                    </a:ext>
                  </a:extLst>
                </a:gridCol>
              </a:tblGrid>
              <a:tr h="276625">
                <a:tc>
                  <a:txBody>
                    <a:bodyPr/>
                    <a:lstStyle/>
                    <a:p>
                      <a:pPr algn="ctr"/>
                      <a:r>
                        <a:rPr kumimoji="1" lang="ja-JP" altLang="en-US" sz="1000" dirty="0">
                          <a:solidFill>
                            <a:schemeClr val="tx1"/>
                          </a:solidFill>
                          <a:latin typeface="+mn-ea"/>
                          <a:ea typeface="+mn-ea"/>
                        </a:rPr>
                        <a:t>施　設　名</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solidFill>
                            <a:schemeClr val="tx1"/>
                          </a:solidFill>
                          <a:latin typeface="+mn-ea"/>
                          <a:ea typeface="+mn-ea"/>
                        </a:rPr>
                        <a:t>愛　　称</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solidFill>
                            <a:schemeClr val="tx1"/>
                          </a:solidFill>
                          <a:latin typeface="+mn-ea"/>
                          <a:ea typeface="+mn-ea"/>
                        </a:rPr>
                        <a:t>パートナー</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solidFill>
                            <a:schemeClr val="tx1"/>
                          </a:solidFill>
                          <a:latin typeface="+mn-ea"/>
                          <a:ea typeface="+mn-ea"/>
                        </a:rPr>
                        <a:t>収入金額</a:t>
                      </a:r>
                      <a:endParaRPr kumimoji="1" lang="en-US" altLang="ja-JP" sz="100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（年額、税込）</a:t>
                      </a:r>
                      <a:endParaRPr kumimoji="1" lang="ja-JP" altLang="en-US" sz="900" dirty="0">
                        <a:solidFill>
                          <a:schemeClr val="tx1"/>
                        </a:solidFill>
                        <a:latin typeface="+mn-ea"/>
                        <a:ea typeface="+mn-ea"/>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solidFill>
                            <a:schemeClr val="tx1"/>
                          </a:solidFill>
                          <a:latin typeface="+mn-ea"/>
                          <a:ea typeface="+mn-ea"/>
                        </a:rPr>
                        <a:t>契約期間</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36186">
                <a:tc>
                  <a:txBody>
                    <a:bodyPr/>
                    <a:lstStyle/>
                    <a:p>
                      <a:r>
                        <a:rPr lang="ja-JP" altLang="en-US" sz="1000" dirty="0">
                          <a:solidFill>
                            <a:schemeClr val="tx1"/>
                          </a:solidFill>
                          <a:latin typeface="+mn-ea"/>
                          <a:ea typeface="+mn-ea"/>
                        </a:rPr>
                        <a:t>長居陸上競技場</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ea typeface="+mn-ea"/>
                        </a:rPr>
                        <a:t>ヤンマースタジアム長居</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1000" dirty="0">
                          <a:solidFill>
                            <a:schemeClr val="tx1"/>
                          </a:solidFill>
                          <a:latin typeface="+mn-ea"/>
                          <a:ea typeface="+mn-ea"/>
                        </a:rPr>
                        <a:t>ヤンマー（株）</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1000" dirty="0">
                          <a:solidFill>
                            <a:schemeClr val="tx1"/>
                          </a:solidFill>
                          <a:latin typeface="+mn-ea"/>
                          <a:ea typeface="+mn-ea"/>
                        </a:rPr>
                        <a:t>両施設で</a:t>
                      </a:r>
                      <a:endParaRPr lang="en-US" altLang="ja-JP" sz="1000" dirty="0">
                        <a:solidFill>
                          <a:schemeClr val="tx1"/>
                        </a:solidFill>
                        <a:latin typeface="+mn-ea"/>
                        <a:ea typeface="+mn-ea"/>
                      </a:endParaRPr>
                    </a:p>
                    <a:p>
                      <a:r>
                        <a:rPr lang="en-US" altLang="ja-JP" sz="1000" dirty="0">
                          <a:solidFill>
                            <a:schemeClr val="tx1"/>
                          </a:solidFill>
                          <a:latin typeface="+mn-ea"/>
                          <a:ea typeface="+mn-ea"/>
                        </a:rPr>
                        <a:t>1.1</a:t>
                      </a:r>
                      <a:r>
                        <a:rPr lang="ja-JP" altLang="en-US" sz="1000" dirty="0">
                          <a:solidFill>
                            <a:schemeClr val="tx1"/>
                          </a:solidFill>
                          <a:latin typeface="+mn-ea"/>
                          <a:ea typeface="+mn-ea"/>
                        </a:rPr>
                        <a:t>億円</a:t>
                      </a:r>
                      <a:endParaRPr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schemeClr val="tx1"/>
                          </a:solidFill>
                          <a:latin typeface="+mn-ea"/>
                          <a:ea typeface="+mn-ea"/>
                        </a:rPr>
                        <a:t>2014.3.1</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n-ea"/>
                          <a:ea typeface="+mn-ea"/>
                        </a:rPr>
                        <a:t>　～</a:t>
                      </a:r>
                      <a:r>
                        <a:rPr lang="en-US" altLang="ja-JP" sz="1000" dirty="0">
                          <a:solidFill>
                            <a:schemeClr val="tx1"/>
                          </a:solidFill>
                          <a:latin typeface="+mn-ea"/>
                          <a:ea typeface="+mn-ea"/>
                        </a:rPr>
                        <a:t>2023.3.31</a:t>
                      </a:r>
                      <a:endParaRPr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2048">
                <a:tc>
                  <a:txBody>
                    <a:bodyPr/>
                    <a:lstStyle/>
                    <a:p>
                      <a:r>
                        <a:rPr lang="ja-JP" altLang="en-US" sz="1000" dirty="0">
                          <a:solidFill>
                            <a:schemeClr val="tx1"/>
                          </a:solidFill>
                          <a:latin typeface="+mn-ea"/>
                          <a:ea typeface="+mn-ea"/>
                        </a:rPr>
                        <a:t>長居第</a:t>
                      </a:r>
                      <a:r>
                        <a:rPr lang="en-US" altLang="ja-JP" sz="1000" dirty="0">
                          <a:solidFill>
                            <a:schemeClr val="tx1"/>
                          </a:solidFill>
                          <a:latin typeface="+mn-ea"/>
                          <a:ea typeface="+mn-ea"/>
                        </a:rPr>
                        <a:t>2</a:t>
                      </a:r>
                      <a:r>
                        <a:rPr lang="ja-JP" altLang="en-US" sz="1000" dirty="0">
                          <a:solidFill>
                            <a:schemeClr val="tx1"/>
                          </a:solidFill>
                          <a:latin typeface="+mn-ea"/>
                          <a:ea typeface="+mn-ea"/>
                        </a:rPr>
                        <a:t>陸上競技場</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ea typeface="+mn-ea"/>
                        </a:rPr>
                        <a:t>ヤンマーフィールド長居</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2048">
                <a:tc>
                  <a:txBody>
                    <a:bodyPr/>
                    <a:lstStyle/>
                    <a:p>
                      <a:r>
                        <a:rPr lang="ja-JP" altLang="en-US" sz="1000" dirty="0">
                          <a:solidFill>
                            <a:schemeClr val="tx1"/>
                          </a:solidFill>
                          <a:latin typeface="+mn-ea"/>
                          <a:ea typeface="+mn-ea"/>
                        </a:rPr>
                        <a:t>梅田新歩道橋</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阪急阪神連絡デッキ</a:t>
                      </a:r>
                      <a:endParaRPr kumimoji="1" lang="en-US" altLang="ja-JP" sz="1000" dirty="0">
                        <a:solidFill>
                          <a:schemeClr val="tx1"/>
                        </a:solidFill>
                        <a:latin typeface="+mn-ea"/>
                        <a:ea typeface="+mn-ea"/>
                      </a:endParaRPr>
                    </a:p>
                    <a:p>
                      <a:r>
                        <a:rPr kumimoji="1" lang="ja-JP" altLang="en-US" sz="1000" dirty="0">
                          <a:solidFill>
                            <a:schemeClr val="tx1"/>
                          </a:solidFill>
                          <a:latin typeface="+mn-ea"/>
                          <a:ea typeface="+mn-ea"/>
                        </a:rPr>
                        <a:t>梅田新歩道橋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阪急電鉄（株）</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600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2020.3.17</a:t>
                      </a:r>
                    </a:p>
                    <a:p>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2023.3.16</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480739"/>
                  </a:ext>
                </a:extLst>
              </a:tr>
              <a:tr h="406904">
                <a:tc>
                  <a:txBody>
                    <a:bodyPr/>
                    <a:lstStyle/>
                    <a:p>
                      <a:r>
                        <a:rPr kumimoji="1" lang="ja-JP" altLang="en-US" sz="1000" dirty="0">
                          <a:solidFill>
                            <a:schemeClr val="tx1"/>
                          </a:solidFill>
                          <a:latin typeface="+mn-ea"/>
                          <a:ea typeface="+mn-ea"/>
                        </a:rPr>
                        <a:t>靱テニスセンター</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ITC</a:t>
                      </a:r>
                      <a:r>
                        <a:rPr kumimoji="1" lang="ja-JP" altLang="en-US" sz="1000" dirty="0">
                          <a:solidFill>
                            <a:schemeClr val="tx1"/>
                          </a:solidFill>
                          <a:latin typeface="+mn-ea"/>
                          <a:ea typeface="+mn-ea"/>
                        </a:rPr>
                        <a:t>靱テニスセンター</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a:solidFill>
                            <a:schemeClr val="tx1"/>
                          </a:solidFill>
                          <a:latin typeface="+mn-ea"/>
                          <a:ea typeface="+mn-ea"/>
                        </a:rPr>
                        <a:t>（株）ＩＴＣ</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a:solidFill>
                            <a:schemeClr val="tx1"/>
                          </a:solidFill>
                          <a:latin typeface="+mn-ea"/>
                          <a:ea typeface="+mn-ea"/>
                        </a:rPr>
                        <a:t>両施設で</a:t>
                      </a:r>
                      <a:endParaRPr kumimoji="1" lang="en-US" altLang="ja-JP" sz="1000" dirty="0">
                        <a:solidFill>
                          <a:schemeClr val="tx1"/>
                        </a:solidFill>
                        <a:latin typeface="+mn-ea"/>
                        <a:ea typeface="+mn-ea"/>
                      </a:endParaRPr>
                    </a:p>
                    <a:p>
                      <a:r>
                        <a:rPr kumimoji="1" lang="en-US" altLang="ja-JP" sz="1000" dirty="0">
                          <a:solidFill>
                            <a:schemeClr val="tx1"/>
                          </a:solidFill>
                          <a:latin typeface="+mn-ea"/>
                          <a:ea typeface="+mn-ea"/>
                        </a:rPr>
                        <a:t>550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en-US" altLang="ja-JP" sz="1000" dirty="0">
                          <a:solidFill>
                            <a:schemeClr val="tx1"/>
                          </a:solidFill>
                          <a:latin typeface="+mn-ea"/>
                          <a:ea typeface="+mn-ea"/>
                        </a:rPr>
                        <a:t>2017.9.1</a:t>
                      </a:r>
                    </a:p>
                    <a:p>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2024.3.31</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靱庭球場</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ITC</a:t>
                      </a:r>
                      <a:r>
                        <a:rPr kumimoji="1" lang="ja-JP" altLang="en-US" sz="1000" dirty="0">
                          <a:solidFill>
                            <a:schemeClr val="tx1"/>
                          </a:solidFill>
                          <a:latin typeface="+mn-ea"/>
                          <a:ea typeface="+mn-ea"/>
                        </a:rPr>
                        <a:t>靱庭球場</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32048">
                <a:tc>
                  <a:txBody>
                    <a:bodyPr/>
                    <a:lstStyle/>
                    <a:p>
                      <a:r>
                        <a:rPr kumimoji="1" lang="ja-JP" altLang="en-US" sz="1000" dirty="0">
                          <a:solidFill>
                            <a:schemeClr val="tx1"/>
                          </a:solidFill>
                          <a:latin typeface="+mn-ea"/>
                          <a:ea typeface="+mn-ea"/>
                        </a:rPr>
                        <a:t>中央体育館</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丸善インテックアリーナ</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a:solidFill>
                            <a:schemeClr val="tx1"/>
                          </a:solidFill>
                          <a:latin typeface="+mn-ea"/>
                          <a:ea typeface="+mn-ea"/>
                        </a:rPr>
                        <a:t>丸善インテック（株）</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a:solidFill>
                            <a:schemeClr val="tx1"/>
                          </a:solidFill>
                          <a:latin typeface="+mn-ea"/>
                          <a:ea typeface="+mn-ea"/>
                        </a:rPr>
                        <a:t>各</a:t>
                      </a:r>
                      <a:r>
                        <a:rPr kumimoji="1" lang="en-US" altLang="ja-JP" sz="1000" dirty="0">
                          <a:solidFill>
                            <a:schemeClr val="tx1"/>
                          </a:solidFill>
                          <a:latin typeface="+mn-ea"/>
                          <a:ea typeface="+mn-ea"/>
                        </a:rPr>
                        <a:t>550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en-US" altLang="ja-JP" sz="1000" dirty="0">
                          <a:solidFill>
                            <a:schemeClr val="tx1"/>
                          </a:solidFill>
                          <a:latin typeface="+mn-ea"/>
                          <a:ea typeface="+mn-ea"/>
                        </a:rPr>
                        <a:t>2018.3.1</a:t>
                      </a:r>
                    </a:p>
                    <a:p>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2023.2.28</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32048">
                <a:tc>
                  <a:txBody>
                    <a:bodyPr/>
                    <a:lstStyle/>
                    <a:p>
                      <a:r>
                        <a:rPr kumimoji="1" lang="ja-JP" altLang="en-US" sz="1000" dirty="0">
                          <a:solidFill>
                            <a:schemeClr val="tx1"/>
                          </a:solidFill>
                          <a:latin typeface="+mn-ea"/>
                          <a:ea typeface="+mn-ea"/>
                        </a:rPr>
                        <a:t>大阪プール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丸善インテック大阪プール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40">
                <a:tc>
                  <a:txBody>
                    <a:bodyPr/>
                    <a:lstStyle/>
                    <a:p>
                      <a:r>
                        <a:rPr kumimoji="1" lang="ja-JP" altLang="en-US" sz="1000" dirty="0">
                          <a:solidFill>
                            <a:schemeClr val="tx1"/>
                          </a:solidFill>
                          <a:latin typeface="+mn-ea"/>
                          <a:ea typeface="+mn-ea"/>
                        </a:rPr>
                        <a:t>中央図書館</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000" dirty="0">
                          <a:solidFill>
                            <a:schemeClr val="tx1"/>
                          </a:solidFill>
                          <a:latin typeface="ＭＳ Ｐゴシック" panose="020B0600070205080204" pitchFamily="50" charset="-128"/>
                          <a:ea typeface="ＭＳ Ｐゴシック" panose="020B0600070205080204" pitchFamily="50" charset="-128"/>
                        </a:rPr>
                        <a:t>辰巳商会中央図書館</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000" dirty="0">
                          <a:solidFill>
                            <a:schemeClr val="tx1"/>
                          </a:solidFill>
                          <a:latin typeface="ＭＳ Ｐゴシック" panose="020B0600070205080204" pitchFamily="50" charset="-128"/>
                          <a:ea typeface="ＭＳ Ｐゴシック" panose="020B0600070205080204" pitchFamily="50" charset="-128"/>
                        </a:rPr>
                        <a:t>株</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000" dirty="0">
                          <a:solidFill>
                            <a:schemeClr val="tx1"/>
                          </a:solidFill>
                          <a:latin typeface="ＭＳ Ｐゴシック" panose="020B0600070205080204" pitchFamily="50" charset="-128"/>
                          <a:ea typeface="ＭＳ Ｐゴシック" panose="020B0600070205080204" pitchFamily="50" charset="-128"/>
                        </a:rPr>
                        <a:t>辰巳商会</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220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2019.10.1</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2026.9.30</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302043"/>
                  </a:ext>
                </a:extLst>
              </a:tr>
              <a:tr h="442027">
                <a:tc>
                  <a:txBody>
                    <a:bodyPr/>
                    <a:lstStyle/>
                    <a:p>
                      <a:pPr algn="l"/>
                      <a:r>
                        <a:rPr kumimoji="1" lang="ja-JP" altLang="en-US" sz="1000" kern="1200" dirty="0">
                          <a:solidFill>
                            <a:schemeClr val="tx1"/>
                          </a:solidFill>
                          <a:latin typeface="+mj-ea"/>
                          <a:ea typeface="+mn-ea"/>
                          <a:cs typeface="+mn-cs"/>
                        </a:rPr>
                        <a:t>阿倍野歩道橋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kern="1200" dirty="0">
                          <a:solidFill>
                            <a:schemeClr val="tx1"/>
                          </a:solidFill>
                          <a:latin typeface="+mj-ea"/>
                          <a:ea typeface="+mn-ea"/>
                          <a:cs typeface="+mn-cs"/>
                        </a:rPr>
                        <a:t>友安製作所</a:t>
                      </a:r>
                      <a:r>
                        <a:rPr kumimoji="1" lang="en-US" altLang="ja-JP" sz="1000" kern="1200" dirty="0">
                          <a:solidFill>
                            <a:schemeClr val="tx1"/>
                          </a:solidFill>
                          <a:latin typeface="+mj-ea"/>
                          <a:ea typeface="+mn-ea"/>
                          <a:cs typeface="+mn-cs"/>
                        </a:rPr>
                        <a:t>Café</a:t>
                      </a:r>
                    </a:p>
                    <a:p>
                      <a:r>
                        <a:rPr kumimoji="1" lang="ja-JP" altLang="en-US" sz="1000" kern="1200" dirty="0">
                          <a:solidFill>
                            <a:schemeClr val="tx1"/>
                          </a:solidFill>
                          <a:latin typeface="+mj-ea"/>
                          <a:ea typeface="+mn-ea"/>
                          <a:cs typeface="+mn-cs"/>
                        </a:rPr>
                        <a:t>阿倍野歩道橋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（株）友安製作所</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135</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kern="1200" dirty="0">
                          <a:solidFill>
                            <a:schemeClr val="tx1"/>
                          </a:solidFill>
                          <a:latin typeface="+mj-ea"/>
                          <a:ea typeface="+mn-ea"/>
                          <a:cs typeface="+mn-cs"/>
                        </a:rPr>
                        <a:t>2019.11.19</a:t>
                      </a:r>
                    </a:p>
                    <a:p>
                      <a:r>
                        <a:rPr kumimoji="1" lang="ja-JP" altLang="en-US" sz="1000" kern="1200" baseline="0" dirty="0">
                          <a:solidFill>
                            <a:schemeClr val="tx1"/>
                          </a:solidFill>
                          <a:latin typeface="+mj-ea"/>
                          <a:ea typeface="+mn-ea"/>
                          <a:cs typeface="+mn-cs"/>
                        </a:rPr>
                        <a:t>  </a:t>
                      </a:r>
                      <a:r>
                        <a:rPr kumimoji="1" lang="ja-JP" altLang="en-US" sz="1000" kern="1200" dirty="0">
                          <a:solidFill>
                            <a:schemeClr val="tx1"/>
                          </a:solidFill>
                          <a:latin typeface="+mj-ea"/>
                          <a:ea typeface="+mn-ea"/>
                          <a:cs typeface="+mn-cs"/>
                        </a:rPr>
                        <a:t>～</a:t>
                      </a:r>
                      <a:r>
                        <a:rPr kumimoji="1" lang="en-US" altLang="ja-JP" sz="1000" kern="1200" dirty="0">
                          <a:solidFill>
                            <a:schemeClr val="tx1"/>
                          </a:solidFill>
                          <a:latin typeface="+mj-ea"/>
                          <a:ea typeface="+mn-ea"/>
                          <a:cs typeface="+mn-cs"/>
                        </a:rPr>
                        <a:t>2022.11.18</a:t>
                      </a:r>
                      <a:endParaRPr kumimoji="1" lang="ja-JP" altLang="en-US" sz="1000" kern="1200" dirty="0">
                        <a:solidFill>
                          <a:schemeClr val="tx1"/>
                        </a:solidFill>
                        <a:latin typeface="+mj-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94291"/>
                  </a:ext>
                </a:extLst>
              </a:tr>
              <a:tr h="442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n-ea"/>
                          <a:ea typeface="+mn-ea"/>
                        </a:rPr>
                        <a:t>南港</a:t>
                      </a:r>
                      <a:r>
                        <a:rPr lang="en-US" altLang="ja-JP" sz="1000" dirty="0">
                          <a:solidFill>
                            <a:schemeClr val="tx1"/>
                          </a:solidFill>
                          <a:latin typeface="+mn-ea"/>
                          <a:ea typeface="+mn-ea"/>
                        </a:rPr>
                        <a:t>R</a:t>
                      </a:r>
                      <a:r>
                        <a:rPr lang="ja-JP" altLang="en-US" sz="1000" dirty="0">
                          <a:solidFill>
                            <a:schemeClr val="tx1"/>
                          </a:solidFill>
                          <a:latin typeface="+mn-ea"/>
                          <a:ea typeface="+mn-ea"/>
                        </a:rPr>
                        <a:t>地区荷さばき地</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err="1">
                          <a:solidFill>
                            <a:schemeClr val="tx1"/>
                          </a:solidFill>
                          <a:latin typeface="+mn-ea"/>
                          <a:ea typeface="+mn-ea"/>
                        </a:rPr>
                        <a:t>さんふらわあ</a:t>
                      </a:r>
                      <a:r>
                        <a:rPr kumimoji="1" lang="ja-JP" altLang="en-US" sz="1000" dirty="0">
                          <a:solidFill>
                            <a:schemeClr val="tx1"/>
                          </a:solidFill>
                          <a:latin typeface="+mn-ea"/>
                          <a:ea typeface="+mn-ea"/>
                        </a:rPr>
                        <a:t>ターミナル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（株）フェリー</a:t>
                      </a:r>
                      <a:endParaRPr kumimoji="1" lang="en-US" altLang="ja-JP" sz="1000" dirty="0">
                        <a:solidFill>
                          <a:schemeClr val="tx1"/>
                        </a:solidFill>
                        <a:latin typeface="+mn-ea"/>
                        <a:ea typeface="+mn-ea"/>
                      </a:endParaRPr>
                    </a:p>
                    <a:p>
                      <a:r>
                        <a:rPr kumimoji="1" lang="ja-JP" altLang="en-US" sz="1000" dirty="0" err="1">
                          <a:solidFill>
                            <a:schemeClr val="tx1"/>
                          </a:solidFill>
                          <a:latin typeface="+mn-ea"/>
                          <a:ea typeface="+mn-ea"/>
                        </a:rPr>
                        <a:t>さんふらわあ</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100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2017.10.1</a:t>
                      </a:r>
                    </a:p>
                    <a:p>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2027.9.30</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901077"/>
                  </a:ext>
                </a:extLst>
              </a:tr>
            </a:tbl>
          </a:graphicData>
        </a:graphic>
      </p:graphicFrame>
      <p:sp>
        <p:nvSpPr>
          <p:cNvPr id="39" name="角丸四角形 38"/>
          <p:cNvSpPr/>
          <p:nvPr/>
        </p:nvSpPr>
        <p:spPr>
          <a:xfrm>
            <a:off x="5076056" y="1703093"/>
            <a:ext cx="967363" cy="240383"/>
          </a:xfrm>
          <a:prstGeom prst="roundRect">
            <a:avLst>
              <a:gd name="adj" fmla="val 7175"/>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8"/>
          <p:cNvSpPr txBox="1">
            <a:spLocks noChangeArrowheads="1"/>
          </p:cNvSpPr>
          <p:nvPr/>
        </p:nvSpPr>
        <p:spPr bwMode="auto">
          <a:xfrm>
            <a:off x="719138" y="977790"/>
            <a:ext cx="8424862"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ネーミングライツ等の広告事業を展開し、税以外の収入を確保してきている。</a:t>
            </a: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3347864" y="1351618"/>
            <a:ext cx="20517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（主な契約事例）</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395362" y="692696"/>
            <a:ext cx="3384550" cy="43204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効果額</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28" name="正方形/長方形 27"/>
          <p:cNvSpPr/>
          <p:nvPr/>
        </p:nvSpPr>
        <p:spPr>
          <a:xfrm>
            <a:off x="188293" y="6039685"/>
            <a:ext cx="158417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歳出削減額を含む</a:t>
            </a:r>
          </a:p>
        </p:txBody>
      </p:sp>
      <p:sp>
        <p:nvSpPr>
          <p:cNvPr id="31" name="正方形/長方形 30"/>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　広告事業収入の確保　</a:t>
            </a:r>
          </a:p>
        </p:txBody>
      </p:sp>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36"/>
          <p:cNvSpPr txBox="1"/>
          <p:nvPr/>
        </p:nvSpPr>
        <p:spPr>
          <a:xfrm>
            <a:off x="153023" y="47535"/>
            <a:ext cx="3440868"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財政</a:t>
            </a: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・財務マネジメント</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189</a:t>
            </a:fld>
            <a:endParaRPr lang="ja-JP" altLang="en-US"/>
          </a:p>
        </p:txBody>
      </p:sp>
    </p:spTree>
    <p:extLst>
      <p:ext uri="{BB962C8B-B14F-4D97-AF65-F5344CB8AC3E}">
        <p14:creationId xmlns:p14="http://schemas.microsoft.com/office/powerpoint/2010/main" val="1299686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542806" y="4841224"/>
            <a:ext cx="3500566" cy="1703209"/>
          </a:xfrm>
          <a:prstGeom prst="rect">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5872762" y="3345933"/>
            <a:ext cx="2539330" cy="422097"/>
          </a:xfrm>
          <a:prstGeom prst="rect">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1721580" y="6001135"/>
            <a:ext cx="3726109" cy="668226"/>
          </a:xfrm>
          <a:prstGeom prst="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3" name="テキスト ボックス 8"/>
          <p:cNvSpPr txBox="1">
            <a:spLocks noChangeArrowheads="1"/>
          </p:cNvSpPr>
          <p:nvPr/>
        </p:nvSpPr>
        <p:spPr bwMode="auto">
          <a:xfrm>
            <a:off x="707310" y="1104659"/>
            <a:ext cx="7704782"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不用となった資産は積極的に売却することで、税外収入を確保してきた。</a:t>
            </a: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　不用資産の売却</a:t>
            </a:r>
          </a:p>
        </p:txBody>
      </p:sp>
      <p:cxnSp>
        <p:nvCxnSpPr>
          <p:cNvPr id="10" name="直線コネクタ 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95362" y="791126"/>
            <a:ext cx="3384550" cy="43204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効果額</a:t>
            </a: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15" name="スライド番号プレースホルダ 13"/>
          <p:cNvSpPr txBox="1">
            <a:spLocks/>
          </p:cNvSpPr>
          <p:nvPr/>
        </p:nvSpPr>
        <p:spPr>
          <a:xfrm>
            <a:off x="8519203" y="6607161"/>
            <a:ext cx="639544" cy="18324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EC3038-1CF1-4B63-9920-55248DCFBA97}" type="slidenum">
              <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1696617" y="6030479"/>
            <a:ext cx="3779912" cy="692497"/>
          </a:xfrm>
          <a:prstGeom prst="rect">
            <a:avLst/>
          </a:prstGeom>
          <a:solidFill>
            <a:srgbClr val="66FFFF">
              <a:alpha val="5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（参考）</a:t>
            </a:r>
            <a:endPar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「大阪市未利用地活用方針」における処分検討地</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約</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1,084</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日時点）</a:t>
            </a:r>
          </a:p>
        </p:txBody>
      </p:sp>
      <p:sp>
        <p:nvSpPr>
          <p:cNvPr id="23" name="テキスト ボックス 36"/>
          <p:cNvSpPr txBox="1"/>
          <p:nvPr/>
        </p:nvSpPr>
        <p:spPr>
          <a:xfrm>
            <a:off x="153023" y="47535"/>
            <a:ext cx="3440868"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財政</a:t>
            </a: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・財務マネジメント</a:t>
            </a:r>
          </a:p>
        </p:txBody>
      </p:sp>
      <p:pic>
        <p:nvPicPr>
          <p:cNvPr id="4" name="図 3"/>
          <p:cNvPicPr>
            <a:picLocks noChangeAspect="1"/>
          </p:cNvPicPr>
          <p:nvPr/>
        </p:nvPicPr>
        <p:blipFill>
          <a:blip r:embed="rId3"/>
          <a:stretch>
            <a:fillRect/>
          </a:stretch>
        </p:blipFill>
        <p:spPr>
          <a:xfrm>
            <a:off x="251520" y="1715026"/>
            <a:ext cx="5206435" cy="4170025"/>
          </a:xfrm>
          <a:prstGeom prst="rect">
            <a:avLst/>
          </a:prstGeom>
        </p:spPr>
      </p:pic>
      <p:sp>
        <p:nvSpPr>
          <p:cNvPr id="6" name="テキスト ボックス 5"/>
          <p:cNvSpPr txBox="1"/>
          <p:nvPr/>
        </p:nvSpPr>
        <p:spPr>
          <a:xfrm>
            <a:off x="5542805" y="1432232"/>
            <a:ext cx="3547442"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2007</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年度　</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未利用地売却目標設定（</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年間で</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1,000</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億円）</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2010</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年度に前倒し達成</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2008</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未利用地売却促進インセンティブ制度を導入</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2010</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新たな売却目標設定：</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年度までに</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1,500</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売却目標設定</a:t>
            </a:r>
            <a:endParaRPr kumimoji="1" lang="en-US" altLang="ja-JP" sz="1200" b="0" i="0" u="none" strike="sngStrike" kern="1200" cap="none" spc="0" normalizeH="0" baseline="0" noProof="0" dirty="0">
              <a:ln>
                <a:noFill/>
              </a:ln>
              <a:solidFill>
                <a:srgbClr val="FF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年度までに累計</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473</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→実績累計額</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499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億円にて達成</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FF0000"/>
                </a:solidFill>
                <a:effectLst/>
                <a:uLnTx/>
                <a:uFillTx/>
                <a:latin typeface="Calibri" pitchFamily="34" charset="0"/>
                <a:ea typeface="ＭＳ Ｐゴシック" panose="020B0600070205080204" pitchFamily="50" charset="-128"/>
                <a:cs typeface="+mn-cs"/>
              </a:rPr>
              <a:t>　　</a:t>
            </a:r>
            <a:endParaRPr kumimoji="1" lang="en-US" altLang="ja-JP" sz="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年度予算より未利用地（処分検討地）の貸</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付収入を商品化経費の財源とする制度を導入</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活用支援担当を設置</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商品化を迅速に進めるための更なる支援</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売却目標設定</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2023</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年度について各年度</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60</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年度実績</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71</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年度実績</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84</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未利用地売却促進インセンティブ制度等の見直し</a:t>
            </a:r>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23903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2305" y="2786099"/>
            <a:ext cx="9126503" cy="2883658"/>
          </a:xfrm>
          <a:prstGeom prst="rect">
            <a:avLst/>
          </a:prstGeom>
        </p:spPr>
      </p:pic>
      <p:sp>
        <p:nvSpPr>
          <p:cNvPr id="23" name="角丸四角形 22"/>
          <p:cNvSpPr/>
          <p:nvPr/>
        </p:nvSpPr>
        <p:spPr>
          <a:xfrm>
            <a:off x="395536" y="1233297"/>
            <a:ext cx="4536504" cy="251487"/>
          </a:xfrm>
          <a:prstGeom prst="roundRect">
            <a:avLst>
              <a:gd name="adj" fmla="val 7175"/>
            </a:avLst>
          </a:prstGeom>
          <a:solidFill>
            <a:srgbClr val="66FF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6228183" y="977892"/>
            <a:ext cx="2583307" cy="315200"/>
          </a:xfrm>
          <a:prstGeom prst="roundRect">
            <a:avLst>
              <a:gd name="adj" fmla="val 7175"/>
            </a:avLst>
          </a:prstGeom>
          <a:solidFill>
            <a:srgbClr val="66FF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5217703" y="3040230"/>
            <a:ext cx="2738673" cy="2710383"/>
          </a:xfrm>
          <a:prstGeom prst="roundRect">
            <a:avLst>
              <a:gd name="adj" fmla="val 7175"/>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　資金調達環境の整備</a:t>
            </a:r>
          </a:p>
        </p:txBody>
      </p:sp>
      <p:cxnSp>
        <p:nvCxnSpPr>
          <p:cNvPr id="29" name="直線コネクタ 28"/>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二等辺三角形 41"/>
          <p:cNvSpPr/>
          <p:nvPr/>
        </p:nvSpPr>
        <p:spPr>
          <a:xfrm>
            <a:off x="696176" y="5589197"/>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p:cNvSpPr/>
          <p:nvPr/>
        </p:nvSpPr>
        <p:spPr>
          <a:xfrm>
            <a:off x="395536" y="5794368"/>
            <a:ext cx="180049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超長期債の発行開始</a:t>
            </a:r>
          </a:p>
        </p:txBody>
      </p:sp>
      <p:sp>
        <p:nvSpPr>
          <p:cNvPr id="44" name="二等辺三角形 43"/>
          <p:cNvSpPr/>
          <p:nvPr/>
        </p:nvSpPr>
        <p:spPr>
          <a:xfrm>
            <a:off x="2843969" y="5589240"/>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正方形/長方形 44"/>
          <p:cNvSpPr/>
          <p:nvPr/>
        </p:nvSpPr>
        <p:spPr>
          <a:xfrm>
            <a:off x="2496669" y="5778407"/>
            <a:ext cx="1620957"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主幹事方式の導入</a:t>
            </a:r>
          </a:p>
        </p:txBody>
      </p:sp>
      <p:cxnSp>
        <p:nvCxnSpPr>
          <p:cNvPr id="16" name="直線コネクタ 15"/>
          <p:cNvCxnSpPr/>
          <p:nvPr/>
        </p:nvCxnSpPr>
        <p:spPr>
          <a:xfrm flipV="1">
            <a:off x="2915977" y="2886892"/>
            <a:ext cx="10103" cy="23690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08261" y="2736032"/>
            <a:ext cx="40107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a:t>
            </a:r>
          </a:p>
        </p:txBody>
      </p:sp>
      <p:sp>
        <p:nvSpPr>
          <p:cNvPr id="18" name="テキスト ボックス 17"/>
          <p:cNvSpPr txBox="1"/>
          <p:nvPr/>
        </p:nvSpPr>
        <p:spPr>
          <a:xfrm>
            <a:off x="899592" y="6495147"/>
            <a:ext cx="799288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　ｂｐ（ベーシスポイント）・・・債券の利回り等に用いられる単位（</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1bp</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0.01</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9" name="テキスト ボックス 18"/>
          <p:cNvSpPr txBox="1"/>
          <p:nvPr/>
        </p:nvSpPr>
        <p:spPr>
          <a:xfrm>
            <a:off x="899592" y="6130553"/>
            <a:ext cx="79928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　国債スプレッド・・・同条件の国債と地方債を比較した場合に生じる金利差のことであり、これが小さいほど、その地方債発行体はより少ない</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利息で資金を調達できる。</a:t>
            </a:r>
          </a:p>
        </p:txBody>
      </p:sp>
      <p:sp>
        <p:nvSpPr>
          <p:cNvPr id="24" name="正方形/長方形 23"/>
          <p:cNvSpPr/>
          <p:nvPr/>
        </p:nvSpPr>
        <p:spPr>
          <a:xfrm>
            <a:off x="5210266" y="3054933"/>
            <a:ext cx="2602094" cy="2630785"/>
          </a:xfrm>
          <a:prstGeom prst="rect">
            <a:avLst/>
          </a:prstGeom>
          <a:solidFill>
            <a:srgbClr val="66FFFF">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31" name="テキスト ボックス 36"/>
          <p:cNvSpPr txBox="1"/>
          <p:nvPr/>
        </p:nvSpPr>
        <p:spPr>
          <a:xfrm>
            <a:off x="153023" y="47535"/>
            <a:ext cx="3440868"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Ⅲ</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行財政改革</a:t>
            </a: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財政</a:t>
            </a:r>
            <a:r>
              <a:rPr lang="en-US" altLang="zh-TW"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・財務マネジメント</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191</a:t>
            </a:fld>
            <a:endParaRPr lang="ja-JP" altLang="en-US"/>
          </a:p>
        </p:txBody>
      </p:sp>
      <p:sp>
        <p:nvSpPr>
          <p:cNvPr id="25" name="テキスト ボックス 8"/>
          <p:cNvSpPr txBox="1">
            <a:spLocks noChangeArrowheads="1"/>
          </p:cNvSpPr>
          <p:nvPr/>
        </p:nvSpPr>
        <p:spPr bwMode="auto">
          <a:xfrm>
            <a:off x="395536" y="911622"/>
            <a:ext cx="8496944" cy="163121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投資家の評価を高める工夫の結果、国債スプレッド</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年に他都市同水準となって以降、全国トップレベルを維持している。</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（投資家ニーズに応じた取組）　　</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2007</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超長期債の発行</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　主幹事方式の導入</a:t>
            </a: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6192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a:extLst>
              <a:ext uri="{FF2B5EF4-FFF2-40B4-BE49-F238E27FC236}">
                <a16:creationId xmlns:a16="http://schemas.microsoft.com/office/drawing/2014/main" id="{03C11E1D-58BF-5B8F-86EE-EADF27B57A16}"/>
              </a:ext>
            </a:extLst>
          </p:cNvPr>
          <p:cNvSpPr/>
          <p:nvPr/>
        </p:nvSpPr>
        <p:spPr>
          <a:xfrm>
            <a:off x="6339910" y="1879916"/>
            <a:ext cx="2720959" cy="3781332"/>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0" name="表 9"/>
          <p:cNvGraphicFramePr>
            <a:graphicFrameLocks noGrp="1"/>
          </p:cNvGraphicFramePr>
          <p:nvPr/>
        </p:nvGraphicFramePr>
        <p:xfrm>
          <a:off x="131254" y="1235097"/>
          <a:ext cx="8929616" cy="5362255"/>
        </p:xfrm>
        <a:graphic>
          <a:graphicData uri="http://schemas.openxmlformats.org/drawingml/2006/table">
            <a:tbl>
              <a:tblPr firstRow="1" firstCol="1" bandRow="1"/>
              <a:tblGrid>
                <a:gridCol w="2232404">
                  <a:extLst>
                    <a:ext uri="{9D8B030D-6E8A-4147-A177-3AD203B41FA5}">
                      <a16:colId xmlns:a16="http://schemas.microsoft.com/office/drawing/2014/main" val="838138467"/>
                    </a:ext>
                  </a:extLst>
                </a:gridCol>
                <a:gridCol w="2006168">
                  <a:extLst>
                    <a:ext uri="{9D8B030D-6E8A-4147-A177-3AD203B41FA5}">
                      <a16:colId xmlns:a16="http://schemas.microsoft.com/office/drawing/2014/main" val="1867253675"/>
                    </a:ext>
                  </a:extLst>
                </a:gridCol>
                <a:gridCol w="1872208">
                  <a:extLst>
                    <a:ext uri="{9D8B030D-6E8A-4147-A177-3AD203B41FA5}">
                      <a16:colId xmlns:a16="http://schemas.microsoft.com/office/drawing/2014/main" val="665385018"/>
                    </a:ext>
                  </a:extLst>
                </a:gridCol>
                <a:gridCol w="2818836">
                  <a:extLst>
                    <a:ext uri="{9D8B030D-6E8A-4147-A177-3AD203B41FA5}">
                      <a16:colId xmlns:a16="http://schemas.microsoft.com/office/drawing/2014/main" val="1580010884"/>
                    </a:ext>
                  </a:extLst>
                </a:gridCol>
              </a:tblGrid>
              <a:tr h="393703">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Why</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Vision</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What</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Outcome</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4968552">
                <a:tc>
                  <a:txBody>
                    <a:bodyPr/>
                    <a:lstStyle/>
                    <a:p>
                      <a:pPr marL="72000" indent="-457200">
                        <a:lnSpc>
                          <a:spcPct val="100000"/>
                        </a:lnSpc>
                      </a:pPr>
                      <a:r>
                        <a:rPr lang="ja-JP" altLang="en-US" sz="1200" u="none" dirty="0">
                          <a:solidFill>
                            <a:schemeClr val="tx1"/>
                          </a:solidFill>
                          <a:latin typeface="+mj-lt"/>
                          <a:ea typeface="+mn-ea"/>
                        </a:rPr>
                        <a:t>［大阪城公園</a:t>
                      </a:r>
                      <a:r>
                        <a:rPr lang="en-US" altLang="ja-JP" sz="1200" u="none" dirty="0">
                          <a:solidFill>
                            <a:schemeClr val="tx1"/>
                          </a:solidFill>
                          <a:latin typeface="+mj-lt"/>
                          <a:ea typeface="+mn-ea"/>
                        </a:rPr>
                        <a:t>PMO</a:t>
                      </a:r>
                      <a:r>
                        <a:rPr lang="ja-JP" altLang="en-US" sz="1200" u="none" dirty="0">
                          <a:solidFill>
                            <a:schemeClr val="tx1"/>
                          </a:solidFill>
                          <a:latin typeface="+mj-lt"/>
                          <a:ea typeface="+mn-ea"/>
                        </a:rPr>
                        <a:t>］</a:t>
                      </a:r>
                      <a:endParaRPr lang="en-US" altLang="ja-JP" sz="1200" u="none" dirty="0">
                        <a:solidFill>
                          <a:schemeClr val="tx1"/>
                        </a:solidFill>
                        <a:latin typeface="+mj-lt"/>
                        <a:ea typeface="+mn-ea"/>
                      </a:endParaRP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r>
                        <a:rPr lang="ja-JP" altLang="en-US" sz="1200" u="none" dirty="0">
                          <a:solidFill>
                            <a:schemeClr val="tx1"/>
                          </a:solidFill>
                          <a:latin typeface="+mj-lt"/>
                          <a:ea typeface="+mn-ea"/>
                        </a:rPr>
                        <a:t>・大阪城公園全体での収支状況が赤字である。</a:t>
                      </a:r>
                    </a:p>
                    <a:p>
                      <a:pPr marL="72000" indent="-457200">
                        <a:lnSpc>
                          <a:spcPct val="100000"/>
                        </a:lnSpc>
                      </a:pPr>
                      <a:endParaRPr lang="ja-JP" altLang="en-US" sz="1200" u="none" dirty="0">
                        <a:solidFill>
                          <a:schemeClr val="tx1"/>
                        </a:solidFill>
                        <a:latin typeface="+mj-lt"/>
                        <a:ea typeface="+mn-ea"/>
                      </a:endParaRPr>
                    </a:p>
                    <a:p>
                      <a:pPr marL="72000" indent="-457200">
                        <a:lnSpc>
                          <a:spcPct val="100000"/>
                        </a:lnSpc>
                      </a:pPr>
                      <a:r>
                        <a:rPr lang="ja-JP" altLang="en-US" sz="1200" u="none" dirty="0">
                          <a:solidFill>
                            <a:schemeClr val="tx1"/>
                          </a:solidFill>
                          <a:latin typeface="+mj-lt"/>
                          <a:ea typeface="+mn-ea"/>
                        </a:rPr>
                        <a:t>・来園者に対するサービスメニュー不足（見学や体験施設の不足、便益施設の老朽化及び不足）により、滞在時間が短く、経済効果が薄い。</a:t>
                      </a:r>
                    </a:p>
                    <a:p>
                      <a:pPr marL="72000" indent="-457200">
                        <a:lnSpc>
                          <a:spcPct val="100000"/>
                        </a:lnSpc>
                      </a:pPr>
                      <a:endParaRPr lang="ja-JP" altLang="en-US" sz="1200" u="none" dirty="0">
                        <a:solidFill>
                          <a:schemeClr val="tx1"/>
                        </a:solidFill>
                        <a:latin typeface="+mj-lt"/>
                        <a:ea typeface="+mn-ea"/>
                      </a:endParaRPr>
                    </a:p>
                    <a:p>
                      <a:pPr marL="72000" indent="-457200">
                        <a:lnSpc>
                          <a:spcPct val="100000"/>
                        </a:lnSpc>
                      </a:pPr>
                      <a:r>
                        <a:rPr lang="ja-JP" altLang="en-US" sz="1200" u="none" dirty="0">
                          <a:solidFill>
                            <a:schemeClr val="tx1"/>
                          </a:solidFill>
                          <a:latin typeface="+mj-lt"/>
                          <a:ea typeface="+mn-ea"/>
                        </a:rPr>
                        <a:t>・迎賓館や旧第四師団司令部庁舎などの既存施設の活用ができていない。</a:t>
                      </a:r>
                    </a:p>
                    <a:p>
                      <a:pPr marL="72000" indent="-457200">
                        <a:lnSpc>
                          <a:spcPct val="100000"/>
                        </a:lnSpc>
                      </a:pPr>
                      <a:endParaRPr lang="ja-JP" altLang="en-US" sz="1200" u="none" dirty="0">
                        <a:solidFill>
                          <a:schemeClr val="tx1"/>
                        </a:solidFill>
                        <a:latin typeface="+mj-lt"/>
                        <a:ea typeface="+mn-ea"/>
                      </a:endParaRPr>
                    </a:p>
                    <a:p>
                      <a:pPr marL="72000" indent="-457200">
                        <a:lnSpc>
                          <a:spcPct val="100000"/>
                        </a:lnSpc>
                      </a:pPr>
                      <a:r>
                        <a:rPr lang="ja-JP" altLang="en-US" sz="1200" u="none" dirty="0">
                          <a:solidFill>
                            <a:schemeClr val="tx1"/>
                          </a:solidFill>
                          <a:latin typeface="+mj-lt"/>
                          <a:ea typeface="+mn-ea"/>
                        </a:rPr>
                        <a:t>・天守閣に集客が一点集中しており、場所的、時間的な偏りがある。</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nSpc>
                          <a:spcPct val="100000"/>
                        </a:lnSpc>
                      </a:pPr>
                      <a:endParaRPr lang="en-US" altLang="ja-JP" sz="1200" dirty="0">
                        <a:latin typeface="+mj-lt"/>
                        <a:ea typeface="+mn-ea"/>
                      </a:endParaRPr>
                    </a:p>
                    <a:p>
                      <a:pPr marL="72000" indent="-457200">
                        <a:lnSpc>
                          <a:spcPct val="100000"/>
                        </a:lnSpc>
                      </a:pPr>
                      <a:endParaRPr lang="en-US" altLang="ja-JP" sz="1200" dirty="0">
                        <a:latin typeface="+mj-lt"/>
                        <a:ea typeface="+mn-ea"/>
                      </a:endParaRPr>
                    </a:p>
                    <a:p>
                      <a:pPr marL="72000" indent="-457200">
                        <a:lnSpc>
                          <a:spcPct val="100000"/>
                        </a:lnSpc>
                      </a:pPr>
                      <a:r>
                        <a:rPr lang="ja-JP" altLang="en-US" sz="1200" dirty="0">
                          <a:latin typeface="+mj-lt"/>
                          <a:ea typeface="+mn-ea"/>
                        </a:rPr>
                        <a:t>・官民連携の手法による管理形態の見直し。</a:t>
                      </a:r>
                    </a:p>
                    <a:p>
                      <a:pPr marL="72000" indent="-457200">
                        <a:lnSpc>
                          <a:spcPct val="100000"/>
                        </a:lnSpc>
                      </a:pPr>
                      <a:endParaRPr lang="ja-JP" altLang="en-US" sz="1200" dirty="0">
                        <a:latin typeface="+mj-lt"/>
                        <a:ea typeface="+mn-ea"/>
                      </a:endParaRPr>
                    </a:p>
                    <a:p>
                      <a:pPr marL="72000" indent="-457200">
                        <a:lnSpc>
                          <a:spcPct val="100000"/>
                        </a:lnSpc>
                      </a:pPr>
                      <a:r>
                        <a:rPr lang="ja-JP" altLang="en-US" sz="1200" dirty="0">
                          <a:latin typeface="+mj-lt"/>
                          <a:ea typeface="+mn-ea"/>
                        </a:rPr>
                        <a:t>・市税を投入した大規模投資は行わない。</a:t>
                      </a:r>
                    </a:p>
                    <a:p>
                      <a:pPr marL="72000" indent="-457200">
                        <a:lnSpc>
                          <a:spcPct val="100000"/>
                        </a:lnSpc>
                      </a:pPr>
                      <a:endParaRPr lang="ja-JP" altLang="en-US" sz="1200" dirty="0">
                        <a:latin typeface="+mj-lt"/>
                        <a:ea typeface="+mn-ea"/>
                      </a:endParaRPr>
                    </a:p>
                    <a:p>
                      <a:pPr marL="72000" indent="-457200">
                        <a:lnSpc>
                          <a:spcPct val="100000"/>
                        </a:lnSpc>
                      </a:pPr>
                      <a:r>
                        <a:rPr lang="ja-JP" altLang="en-US" sz="1200" dirty="0">
                          <a:latin typeface="+mj-lt"/>
                          <a:ea typeface="+mn-ea"/>
                        </a:rPr>
                        <a:t>・新規施設の整備によりサービス向上及び滞在時間の延長により経済効果の向上を図る。</a:t>
                      </a:r>
                    </a:p>
                    <a:p>
                      <a:pPr marL="72000" indent="-457200">
                        <a:lnSpc>
                          <a:spcPct val="100000"/>
                        </a:lnSpc>
                      </a:pPr>
                      <a:endParaRPr lang="ja-JP" altLang="en-US" sz="1200" dirty="0">
                        <a:latin typeface="+mj-lt"/>
                        <a:ea typeface="+mn-ea"/>
                      </a:endParaRPr>
                    </a:p>
                    <a:p>
                      <a:pPr marL="72000" indent="-457200">
                        <a:lnSpc>
                          <a:spcPct val="100000"/>
                        </a:lnSpc>
                      </a:pPr>
                      <a:r>
                        <a:rPr lang="ja-JP" altLang="en-US" sz="1200" dirty="0">
                          <a:latin typeface="+mj-lt"/>
                          <a:ea typeface="+mn-ea"/>
                        </a:rPr>
                        <a:t>・既存施設を改修、リニューアルし活用する。</a:t>
                      </a:r>
                    </a:p>
                    <a:p>
                      <a:pPr marL="72000" indent="-457200">
                        <a:lnSpc>
                          <a:spcPct val="100000"/>
                        </a:lnSpc>
                      </a:pPr>
                      <a:endParaRPr lang="ja-JP" altLang="en-US" sz="1200" dirty="0">
                        <a:latin typeface="+mj-lt"/>
                        <a:ea typeface="+mn-ea"/>
                      </a:endParaRPr>
                    </a:p>
                    <a:p>
                      <a:pPr marL="72000" indent="-457200">
                        <a:lnSpc>
                          <a:spcPct val="100000"/>
                        </a:lnSpc>
                      </a:pPr>
                      <a:r>
                        <a:rPr lang="ja-JP" altLang="en-US" sz="1200" dirty="0">
                          <a:latin typeface="+mj-lt"/>
                          <a:ea typeface="+mn-ea"/>
                        </a:rPr>
                        <a:t>・点在する文化財の活用。</a:t>
                      </a:r>
                    </a:p>
                    <a:p>
                      <a:pPr marL="72000" indent="-457200">
                        <a:lnSpc>
                          <a:spcPct val="100000"/>
                        </a:lnSpc>
                      </a:pPr>
                      <a:endParaRPr lang="ja-JP" altLang="en-US" sz="1200" dirty="0">
                        <a:latin typeface="+mj-lt"/>
                        <a:ea typeface="+mn-ea"/>
                      </a:endParaRPr>
                    </a:p>
                    <a:p>
                      <a:pPr marL="72000" indent="-457200">
                        <a:lnSpc>
                          <a:spcPct val="100000"/>
                        </a:lnSpc>
                      </a:pPr>
                      <a:r>
                        <a:rPr lang="ja-JP" altLang="en-US" sz="1200" dirty="0">
                          <a:latin typeface="+mj-lt"/>
                          <a:ea typeface="+mn-ea"/>
                        </a:rPr>
                        <a:t>・園内交通システムやイベントの実施により、昼夜問わず回遊性の向上や賑わいづくりを図る。</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nSpc>
                          <a:spcPct val="100000"/>
                        </a:lnSpc>
                      </a:pPr>
                      <a:endParaRPr lang="en-US" altLang="ja-JP" sz="1200" dirty="0">
                        <a:solidFill>
                          <a:schemeClr val="tx1"/>
                        </a:solidFill>
                        <a:latin typeface="+mj-lt"/>
                        <a:ea typeface="+mn-ea"/>
                      </a:endParaRPr>
                    </a:p>
                    <a:p>
                      <a:pPr marL="72000" indent="-457200">
                        <a:lnSpc>
                          <a:spcPct val="100000"/>
                        </a:lnSpc>
                      </a:pPr>
                      <a:endParaRPr lang="en-US" altLang="ja-JP" sz="1200" dirty="0">
                        <a:solidFill>
                          <a:schemeClr val="tx1"/>
                        </a:solidFill>
                        <a:latin typeface="+mj-lt"/>
                        <a:ea typeface="+mn-ea"/>
                      </a:endParaRPr>
                    </a:p>
                    <a:p>
                      <a:pPr marL="72000" indent="-457200">
                        <a:lnSpc>
                          <a:spcPct val="100000"/>
                        </a:lnSpc>
                      </a:pPr>
                      <a:r>
                        <a:rPr lang="ja-JP" altLang="en-US" sz="1200" dirty="0">
                          <a:solidFill>
                            <a:schemeClr val="tx1"/>
                          </a:solidFill>
                          <a:latin typeface="+mj-lt"/>
                          <a:ea typeface="+mn-ea"/>
                        </a:rPr>
                        <a:t>・大阪城パークマネジメント事業（</a:t>
                      </a:r>
                      <a:r>
                        <a:rPr lang="en-US" altLang="ja-JP" sz="1200" dirty="0">
                          <a:solidFill>
                            <a:schemeClr val="tx1"/>
                          </a:solidFill>
                          <a:latin typeface="+mj-lt"/>
                          <a:ea typeface="+mn-ea"/>
                        </a:rPr>
                        <a:t>PMO</a:t>
                      </a:r>
                      <a:r>
                        <a:rPr lang="ja-JP" altLang="en-US" sz="1200" dirty="0">
                          <a:solidFill>
                            <a:schemeClr val="tx1"/>
                          </a:solidFill>
                          <a:latin typeface="+mj-lt"/>
                          <a:ea typeface="+mn-ea"/>
                        </a:rPr>
                        <a:t>事業）を導入。</a:t>
                      </a:r>
                    </a:p>
                    <a:p>
                      <a:pPr marL="72000" indent="-457200">
                        <a:lnSpc>
                          <a:spcPct val="100000"/>
                        </a:lnSpc>
                      </a:pPr>
                      <a:endParaRPr lang="ja-JP" altLang="en-US" sz="1200" dirty="0">
                        <a:solidFill>
                          <a:schemeClr val="tx1"/>
                        </a:solidFill>
                        <a:latin typeface="+mj-lt"/>
                        <a:ea typeface="+mn-ea"/>
                      </a:endParaRPr>
                    </a:p>
                    <a:p>
                      <a:pPr marL="72000" indent="-457200">
                        <a:lnSpc>
                          <a:spcPct val="100000"/>
                        </a:lnSpc>
                      </a:pPr>
                      <a:r>
                        <a:rPr lang="ja-JP" altLang="en-US" sz="1200" dirty="0">
                          <a:solidFill>
                            <a:schemeClr val="tx1"/>
                          </a:solidFill>
                          <a:latin typeface="+mj-lt"/>
                          <a:ea typeface="+mn-ea"/>
                        </a:rPr>
                        <a:t>・</a:t>
                      </a:r>
                      <a:r>
                        <a:rPr lang="en-US" altLang="ja-JP" sz="1200" dirty="0">
                          <a:solidFill>
                            <a:schemeClr val="tx1"/>
                          </a:solidFill>
                          <a:latin typeface="+mj-lt"/>
                          <a:ea typeface="+mn-ea"/>
                        </a:rPr>
                        <a:t>PMO</a:t>
                      </a:r>
                      <a:r>
                        <a:rPr lang="ja-JP" altLang="en-US" sz="1200" dirty="0">
                          <a:solidFill>
                            <a:schemeClr val="tx1"/>
                          </a:solidFill>
                          <a:latin typeface="+mj-lt"/>
                          <a:ea typeface="+mn-ea"/>
                        </a:rPr>
                        <a:t>事業者の投資による新規施設整備。（便益施設及び駐車場整備等）</a:t>
                      </a:r>
                    </a:p>
                    <a:p>
                      <a:pPr marL="72000" indent="-457200">
                        <a:lnSpc>
                          <a:spcPct val="100000"/>
                        </a:lnSpc>
                      </a:pPr>
                      <a:endParaRPr lang="ja-JP" altLang="en-US" sz="1200" dirty="0">
                        <a:solidFill>
                          <a:schemeClr val="tx1"/>
                        </a:solidFill>
                        <a:latin typeface="+mj-lt"/>
                        <a:ea typeface="+mn-ea"/>
                      </a:endParaRPr>
                    </a:p>
                    <a:p>
                      <a:pPr marL="72000" indent="-457200">
                        <a:lnSpc>
                          <a:spcPct val="100000"/>
                        </a:lnSpc>
                      </a:pPr>
                      <a:r>
                        <a:rPr lang="ja-JP" altLang="en-US" sz="1200" dirty="0">
                          <a:solidFill>
                            <a:schemeClr val="tx1"/>
                          </a:solidFill>
                          <a:latin typeface="+mj-lt"/>
                          <a:ea typeface="+mn-ea"/>
                        </a:rPr>
                        <a:t>・</a:t>
                      </a:r>
                      <a:r>
                        <a:rPr lang="en-US" altLang="ja-JP" sz="1200" dirty="0">
                          <a:solidFill>
                            <a:schemeClr val="tx1"/>
                          </a:solidFill>
                          <a:latin typeface="+mj-lt"/>
                          <a:ea typeface="+mn-ea"/>
                        </a:rPr>
                        <a:t>PMO</a:t>
                      </a:r>
                      <a:r>
                        <a:rPr lang="ja-JP" altLang="en-US" sz="1200" dirty="0">
                          <a:solidFill>
                            <a:schemeClr val="tx1"/>
                          </a:solidFill>
                          <a:latin typeface="+mj-lt"/>
                          <a:ea typeface="+mn-ea"/>
                        </a:rPr>
                        <a:t>事業者の投資による既存施設改修整備。（迎賓館、旧第四師団司令部庁舎及び公園内の各売店等）</a:t>
                      </a:r>
                    </a:p>
                    <a:p>
                      <a:pPr marL="72000" indent="-457200">
                        <a:lnSpc>
                          <a:spcPct val="100000"/>
                        </a:lnSpc>
                      </a:pPr>
                      <a:endParaRPr lang="ja-JP" altLang="en-US" sz="1200" dirty="0">
                        <a:solidFill>
                          <a:schemeClr val="tx1"/>
                        </a:solidFill>
                        <a:latin typeface="+mj-lt"/>
                        <a:ea typeface="+mn-ea"/>
                      </a:endParaRPr>
                    </a:p>
                    <a:p>
                      <a:pPr marL="72000" indent="-457200">
                        <a:lnSpc>
                          <a:spcPct val="100000"/>
                        </a:lnSpc>
                      </a:pPr>
                      <a:r>
                        <a:rPr lang="ja-JP" altLang="en-US" sz="1200" dirty="0">
                          <a:solidFill>
                            <a:schemeClr val="tx1"/>
                          </a:solidFill>
                          <a:latin typeface="+mj-lt"/>
                          <a:ea typeface="+mn-ea"/>
                        </a:rPr>
                        <a:t>・</a:t>
                      </a:r>
                      <a:r>
                        <a:rPr lang="en-US" altLang="ja-JP" sz="1200" dirty="0">
                          <a:solidFill>
                            <a:schemeClr val="tx1"/>
                          </a:solidFill>
                          <a:latin typeface="+mj-lt"/>
                          <a:ea typeface="+mn-ea"/>
                        </a:rPr>
                        <a:t>PMO</a:t>
                      </a:r>
                      <a:r>
                        <a:rPr lang="ja-JP" altLang="en-US" sz="1200" dirty="0">
                          <a:solidFill>
                            <a:schemeClr val="tx1"/>
                          </a:solidFill>
                          <a:latin typeface="+mj-lt"/>
                          <a:ea typeface="+mn-ea"/>
                        </a:rPr>
                        <a:t>事業者の投資による園内各所での新サービス開始。（重要文化財の長期公開、御座船の運航、園内交通システム運行、各種イベント実施、景観照明の整備等）</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nSpc>
                          <a:spcPct val="100000"/>
                        </a:lnSpc>
                      </a:pPr>
                      <a:endParaRPr lang="en-US" altLang="ja-JP" sz="1200" b="0" u="none" dirty="0">
                        <a:solidFill>
                          <a:schemeClr val="tx1"/>
                        </a:solidFill>
                        <a:latin typeface="+mj-lt"/>
                        <a:ea typeface="+mn-ea"/>
                      </a:endParaRPr>
                    </a:p>
                    <a:p>
                      <a:pPr marL="72000" indent="-457200">
                        <a:lnSpc>
                          <a:spcPct val="100000"/>
                        </a:lnSpc>
                      </a:pPr>
                      <a:endParaRPr lang="en-US" altLang="ja-JP"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a:t>
                      </a:r>
                      <a:r>
                        <a:rPr lang="en-US" altLang="ja-JP" sz="1200" b="0" u="none" dirty="0">
                          <a:solidFill>
                            <a:schemeClr val="tx1"/>
                          </a:solidFill>
                          <a:latin typeface="+mj-lt"/>
                          <a:ea typeface="+mn-ea"/>
                        </a:rPr>
                        <a:t>PMO</a:t>
                      </a:r>
                      <a:r>
                        <a:rPr lang="ja-JP" altLang="en-US" sz="1200" b="0" u="none" dirty="0">
                          <a:solidFill>
                            <a:schemeClr val="tx1"/>
                          </a:solidFill>
                          <a:latin typeface="+mj-lt"/>
                          <a:ea typeface="+mn-ea"/>
                        </a:rPr>
                        <a:t>事業導入による収支改善を果たすも、新型コロナウイルスの影響により悪化。</a:t>
                      </a:r>
                      <a:endParaRPr lang="en-US" altLang="ja-JP" sz="12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　</a:t>
                      </a:r>
                      <a:r>
                        <a:rPr lang="en-US" altLang="ja-JP" sz="1200" b="0" u="none" dirty="0">
                          <a:solidFill>
                            <a:schemeClr val="tx1"/>
                          </a:solidFill>
                          <a:latin typeface="+mj-lt"/>
                          <a:ea typeface="+mn-ea"/>
                        </a:rPr>
                        <a:t>2014</a:t>
                      </a:r>
                      <a:r>
                        <a:rPr lang="ja-JP" altLang="en-US" sz="1200" b="0" u="none" dirty="0">
                          <a:solidFill>
                            <a:schemeClr val="tx1"/>
                          </a:solidFill>
                          <a:latin typeface="+mj-lt"/>
                          <a:ea typeface="+mn-ea"/>
                        </a:rPr>
                        <a:t>年度　　　　</a:t>
                      </a:r>
                      <a:r>
                        <a:rPr lang="en-US" altLang="ja-JP" sz="1200" b="0" u="none" dirty="0">
                          <a:solidFill>
                            <a:schemeClr val="tx1"/>
                          </a:solidFill>
                          <a:latin typeface="+mj-lt"/>
                          <a:ea typeface="+mn-ea"/>
                        </a:rPr>
                        <a:t>2021</a:t>
                      </a:r>
                      <a:r>
                        <a:rPr lang="ja-JP" altLang="en-US" sz="1200" b="0" u="none" dirty="0">
                          <a:solidFill>
                            <a:schemeClr val="tx1"/>
                          </a:solidFill>
                          <a:latin typeface="+mj-lt"/>
                          <a:ea typeface="+mn-ea"/>
                        </a:rPr>
                        <a:t>年度</a:t>
                      </a:r>
                      <a:endParaRPr lang="en-US" altLang="ja-JP"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　▲</a:t>
                      </a:r>
                      <a:r>
                        <a:rPr lang="en-US" altLang="ja-JP" sz="1200" b="0" u="none" dirty="0">
                          <a:solidFill>
                            <a:schemeClr val="tx1"/>
                          </a:solidFill>
                          <a:latin typeface="+mj-lt"/>
                          <a:ea typeface="+mn-ea"/>
                        </a:rPr>
                        <a:t>4,000</a:t>
                      </a:r>
                      <a:r>
                        <a:rPr lang="ja-JP" altLang="en-US" sz="1200" b="0" u="none" dirty="0">
                          <a:solidFill>
                            <a:schemeClr val="tx1"/>
                          </a:solidFill>
                          <a:latin typeface="+mj-lt"/>
                          <a:ea typeface="+mn-ea"/>
                        </a:rPr>
                        <a:t>万円　　▲</a:t>
                      </a:r>
                      <a:r>
                        <a:rPr lang="en-US" altLang="ja-JP" sz="1200" b="0" u="none" dirty="0">
                          <a:solidFill>
                            <a:schemeClr val="tx1"/>
                          </a:solidFill>
                          <a:latin typeface="+mj-lt"/>
                          <a:ea typeface="+mn-ea"/>
                        </a:rPr>
                        <a:t>2</a:t>
                      </a:r>
                      <a:r>
                        <a:rPr lang="ja-JP" altLang="en-US" sz="1200" b="0" u="none" dirty="0">
                          <a:solidFill>
                            <a:schemeClr val="tx1"/>
                          </a:solidFill>
                          <a:latin typeface="+mj-lt"/>
                          <a:ea typeface="+mn-ea"/>
                        </a:rPr>
                        <a:t>億</a:t>
                      </a:r>
                      <a:r>
                        <a:rPr lang="en-US" altLang="ja-JP" sz="1200" b="0" u="none" dirty="0">
                          <a:solidFill>
                            <a:schemeClr val="tx1"/>
                          </a:solidFill>
                          <a:latin typeface="+mj-lt"/>
                          <a:ea typeface="+mn-ea"/>
                        </a:rPr>
                        <a:t>3,200</a:t>
                      </a:r>
                      <a:r>
                        <a:rPr lang="ja-JP" altLang="en-US" sz="1200" b="0" u="none" dirty="0">
                          <a:solidFill>
                            <a:schemeClr val="tx1"/>
                          </a:solidFill>
                          <a:latin typeface="+mj-lt"/>
                          <a:ea typeface="+mn-ea"/>
                        </a:rPr>
                        <a:t>万円</a:t>
                      </a:r>
                      <a:endParaRPr lang="en-US" altLang="ja-JP"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（参考）</a:t>
                      </a:r>
                      <a:endParaRPr lang="en-US" altLang="ja-JP"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　コロナ前の</a:t>
                      </a:r>
                      <a:r>
                        <a:rPr lang="en-US" altLang="ja-JP" sz="1200" b="0" u="none" dirty="0">
                          <a:solidFill>
                            <a:schemeClr val="tx1"/>
                          </a:solidFill>
                          <a:latin typeface="+mj-lt"/>
                          <a:ea typeface="+mn-ea"/>
                        </a:rPr>
                        <a:t>2019</a:t>
                      </a:r>
                      <a:r>
                        <a:rPr lang="ja-JP" altLang="en-US" sz="1200" b="0" u="none" dirty="0">
                          <a:solidFill>
                            <a:schemeClr val="tx1"/>
                          </a:solidFill>
                          <a:latin typeface="+mj-lt"/>
                          <a:ea typeface="+mn-ea"/>
                        </a:rPr>
                        <a:t>年度は</a:t>
                      </a:r>
                      <a:r>
                        <a:rPr lang="en-US" altLang="ja-JP" sz="1200" b="0" u="none" dirty="0">
                          <a:solidFill>
                            <a:schemeClr val="tx1"/>
                          </a:solidFill>
                          <a:latin typeface="+mj-lt"/>
                          <a:ea typeface="+mn-ea"/>
                        </a:rPr>
                        <a:t>1</a:t>
                      </a:r>
                      <a:r>
                        <a:rPr lang="ja-JP" altLang="en-US" sz="1200" b="0" u="none" dirty="0">
                          <a:solidFill>
                            <a:schemeClr val="tx1"/>
                          </a:solidFill>
                          <a:latin typeface="+mj-lt"/>
                          <a:ea typeface="+mn-ea"/>
                        </a:rPr>
                        <a:t>億</a:t>
                      </a:r>
                      <a:r>
                        <a:rPr lang="en-US" altLang="ja-JP" sz="1200" b="0" u="none" dirty="0">
                          <a:solidFill>
                            <a:schemeClr val="tx1"/>
                          </a:solidFill>
                          <a:latin typeface="+mj-lt"/>
                          <a:ea typeface="+mn-ea"/>
                        </a:rPr>
                        <a:t>5,500</a:t>
                      </a:r>
                      <a:r>
                        <a:rPr lang="ja-JP" altLang="en-US" sz="1200" b="0" u="none" dirty="0">
                          <a:solidFill>
                            <a:schemeClr val="tx1"/>
                          </a:solidFill>
                          <a:latin typeface="+mj-lt"/>
                          <a:ea typeface="+mn-ea"/>
                        </a:rPr>
                        <a:t>万円の黒字</a:t>
                      </a:r>
                      <a:endParaRPr lang="en-US" altLang="ja-JP" sz="1200" b="0" u="none" dirty="0">
                        <a:solidFill>
                          <a:schemeClr val="tx1"/>
                        </a:solidFill>
                        <a:latin typeface="+mj-lt"/>
                        <a:ea typeface="+mn-ea"/>
                      </a:endParaRPr>
                    </a:p>
                    <a:p>
                      <a:pPr marL="72000" indent="-457200">
                        <a:lnSpc>
                          <a:spcPct val="100000"/>
                        </a:lnSpc>
                      </a:pPr>
                      <a:endParaRPr lang="en-US" altLang="ja-JP" sz="1200" b="0" u="none" dirty="0">
                        <a:solidFill>
                          <a:schemeClr val="tx1"/>
                        </a:solidFill>
                        <a:latin typeface="+mj-lt"/>
                        <a:ea typeface="+mn-ea"/>
                      </a:endParaRPr>
                    </a:p>
                    <a:p>
                      <a:pPr marL="72000" indent="-457200">
                        <a:lnSpc>
                          <a:spcPct val="100000"/>
                        </a:lnSpc>
                      </a:pPr>
                      <a:endParaRPr lang="en-US" altLang="ja-JP"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・来園者</a:t>
                      </a: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　</a:t>
                      </a:r>
                      <a:r>
                        <a:rPr lang="en-US" altLang="ja-JP" sz="1200" b="0" u="none" dirty="0">
                          <a:solidFill>
                            <a:schemeClr val="tx1"/>
                          </a:solidFill>
                          <a:latin typeface="+mj-lt"/>
                          <a:ea typeface="+mn-ea"/>
                        </a:rPr>
                        <a:t>2014</a:t>
                      </a:r>
                      <a:r>
                        <a:rPr lang="ja-JP" altLang="en-US" sz="1200" b="0" u="none" dirty="0">
                          <a:solidFill>
                            <a:schemeClr val="tx1"/>
                          </a:solidFill>
                          <a:latin typeface="+mj-lt"/>
                          <a:ea typeface="+mn-ea"/>
                        </a:rPr>
                        <a:t>年度　　　　</a:t>
                      </a:r>
                      <a:r>
                        <a:rPr lang="en-US" altLang="ja-JP" sz="1200" b="0" u="none" dirty="0">
                          <a:solidFill>
                            <a:schemeClr val="tx1"/>
                          </a:solidFill>
                          <a:latin typeface="+mj-lt"/>
                          <a:ea typeface="+mn-ea"/>
                        </a:rPr>
                        <a:t>2021</a:t>
                      </a:r>
                      <a:r>
                        <a:rPr lang="ja-JP" altLang="en-US" sz="1200" b="0" u="none" dirty="0">
                          <a:solidFill>
                            <a:schemeClr val="tx1"/>
                          </a:solidFill>
                          <a:latin typeface="+mj-lt"/>
                          <a:ea typeface="+mn-ea"/>
                        </a:rPr>
                        <a:t>年度</a:t>
                      </a:r>
                      <a:endParaRPr lang="en-US" altLang="ja-JP"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　　約</a:t>
                      </a:r>
                      <a:r>
                        <a:rPr lang="en-US" altLang="ja-JP" sz="1200" b="0" u="none" dirty="0">
                          <a:solidFill>
                            <a:schemeClr val="tx1"/>
                          </a:solidFill>
                          <a:latin typeface="+mj-lt"/>
                          <a:ea typeface="+mn-ea"/>
                        </a:rPr>
                        <a:t>184</a:t>
                      </a:r>
                      <a:r>
                        <a:rPr lang="ja-JP" altLang="en-US" sz="1200" b="0" u="none" dirty="0">
                          <a:solidFill>
                            <a:schemeClr val="tx1"/>
                          </a:solidFill>
                          <a:latin typeface="+mj-lt"/>
                          <a:ea typeface="+mn-ea"/>
                        </a:rPr>
                        <a:t>万人　　　約</a:t>
                      </a:r>
                      <a:r>
                        <a:rPr lang="en-US" altLang="ja-JP" sz="1200" b="0" u="none" dirty="0">
                          <a:solidFill>
                            <a:schemeClr val="tx1"/>
                          </a:solidFill>
                          <a:latin typeface="+mj-lt"/>
                          <a:ea typeface="+mn-ea"/>
                        </a:rPr>
                        <a:t>34</a:t>
                      </a:r>
                      <a:r>
                        <a:rPr lang="ja-JP" altLang="en-US" sz="1200" b="0" u="none" dirty="0">
                          <a:solidFill>
                            <a:schemeClr val="tx1"/>
                          </a:solidFill>
                          <a:latin typeface="+mj-lt"/>
                          <a:ea typeface="+mn-ea"/>
                        </a:rPr>
                        <a:t>万人</a:t>
                      </a:r>
                    </a:p>
                    <a:p>
                      <a:pPr marL="72000" indent="-457200">
                        <a:lnSpc>
                          <a:spcPct val="100000"/>
                        </a:lnSpc>
                      </a:pPr>
                      <a:r>
                        <a:rPr lang="ja-JP" altLang="en-US" sz="1200" b="0" u="none" dirty="0">
                          <a:solidFill>
                            <a:schemeClr val="tx1"/>
                          </a:solidFill>
                          <a:latin typeface="+mj-lt"/>
                          <a:ea typeface="+mn-ea"/>
                        </a:rPr>
                        <a:t>　</a:t>
                      </a:r>
                      <a:r>
                        <a:rPr lang="en-US" altLang="ja-JP" sz="1200" b="0" u="none" dirty="0">
                          <a:solidFill>
                            <a:schemeClr val="tx1"/>
                          </a:solidFill>
                          <a:latin typeface="+mj-lt"/>
                          <a:ea typeface="+mn-ea"/>
                        </a:rPr>
                        <a:t>※</a:t>
                      </a:r>
                      <a:r>
                        <a:rPr lang="ja-JP" altLang="en-US" sz="1200" b="0" u="none" dirty="0">
                          <a:solidFill>
                            <a:schemeClr val="tx1"/>
                          </a:solidFill>
                          <a:latin typeface="+mj-lt"/>
                          <a:ea typeface="+mn-ea"/>
                        </a:rPr>
                        <a:t>新型コロナウイルス感染症による影響</a:t>
                      </a:r>
                      <a:endParaRPr lang="en-US" altLang="ja-JP"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（参考）</a:t>
                      </a:r>
                      <a:endParaRPr lang="en-US" altLang="ja-JP"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　コロナ前の</a:t>
                      </a:r>
                      <a:r>
                        <a:rPr lang="en-US" altLang="ja-JP" sz="1200" b="0" u="none" dirty="0">
                          <a:solidFill>
                            <a:schemeClr val="tx1"/>
                          </a:solidFill>
                          <a:latin typeface="+mj-lt"/>
                          <a:ea typeface="+mn-ea"/>
                        </a:rPr>
                        <a:t>2019</a:t>
                      </a:r>
                      <a:r>
                        <a:rPr lang="ja-JP" altLang="en-US" sz="1200" b="0" u="none" dirty="0">
                          <a:solidFill>
                            <a:schemeClr val="tx1"/>
                          </a:solidFill>
                          <a:latin typeface="+mj-lt"/>
                          <a:ea typeface="+mn-ea"/>
                        </a:rPr>
                        <a:t>年度は約</a:t>
                      </a:r>
                      <a:r>
                        <a:rPr lang="en-US" altLang="ja-JP" sz="1200" b="0" u="none" dirty="0">
                          <a:solidFill>
                            <a:schemeClr val="tx1"/>
                          </a:solidFill>
                          <a:latin typeface="+mj-lt"/>
                          <a:ea typeface="+mn-ea"/>
                        </a:rPr>
                        <a:t>218</a:t>
                      </a:r>
                      <a:r>
                        <a:rPr lang="ja-JP" altLang="en-US" sz="1200" b="0" u="none" dirty="0">
                          <a:solidFill>
                            <a:schemeClr val="tx1"/>
                          </a:solidFill>
                          <a:latin typeface="+mj-lt"/>
                          <a:ea typeface="+mn-ea"/>
                        </a:rPr>
                        <a:t>万人</a:t>
                      </a:r>
                      <a:endParaRPr lang="en-US" altLang="ja-JP" sz="1200" b="0" u="none" dirty="0">
                        <a:solidFill>
                          <a:schemeClr val="tx1"/>
                        </a:solidFill>
                        <a:latin typeface="+mj-lt"/>
                        <a:ea typeface="+mn-ea"/>
                      </a:endParaRPr>
                    </a:p>
                    <a:p>
                      <a:pPr marL="72000" indent="-457200">
                        <a:lnSpc>
                          <a:spcPct val="100000"/>
                        </a:lnSpc>
                      </a:pPr>
                      <a:endParaRPr lang="en-US" altLang="ja-JP" sz="1200" b="0" u="none" dirty="0">
                        <a:solidFill>
                          <a:schemeClr val="tx1"/>
                        </a:solidFill>
                        <a:latin typeface="+mj-lt"/>
                        <a:ea typeface="+mn-ea"/>
                      </a:endParaRPr>
                    </a:p>
                    <a:p>
                      <a:pPr marL="72000" indent="-457200">
                        <a:lnSpc>
                          <a:spcPct val="100000"/>
                        </a:lnSpc>
                      </a:pPr>
                      <a:endParaRPr lang="ja-JP" altLang="en-US"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・大阪城公園の世界的観光拠点化</a:t>
                      </a:r>
                    </a:p>
                  </a:txBody>
                  <a:tcPr marR="3600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16" name="正方形/長方形 15"/>
          <p:cNvSpPr/>
          <p:nvPr/>
        </p:nvSpPr>
        <p:spPr>
          <a:xfrm>
            <a:off x="131254" y="868207"/>
            <a:ext cx="9170828" cy="303536"/>
          </a:xfrm>
          <a:prstGeom prst="rect">
            <a:avLst/>
          </a:prstGeom>
        </p:spPr>
        <p:txBody>
          <a:bodyPr wrap="square" lIns="36000" tIns="36000" rIns="36000" bIns="36000">
            <a:spAutoFit/>
          </a:bodyPr>
          <a:lstStyle/>
          <a:p>
            <a:r>
              <a:rPr lang="ja-JP" altLang="en-US" sz="1500" dirty="0">
                <a:latin typeface="BIZ UDゴシック" panose="020B0400000000000000" pitchFamily="49" charset="-128"/>
                <a:ea typeface="BIZ UDゴシック" panose="020B0400000000000000" pitchFamily="49" charset="-128"/>
              </a:rPr>
              <a:t>②大阪城公園</a:t>
            </a:r>
            <a:r>
              <a:rPr lang="en-US" altLang="ja-JP" sz="1500" dirty="0">
                <a:latin typeface="BIZ UDゴシック" panose="020B0400000000000000" pitchFamily="49" charset="-128"/>
                <a:ea typeface="BIZ UDゴシック" panose="020B0400000000000000" pitchFamily="49" charset="-128"/>
              </a:rPr>
              <a:t>PMO</a:t>
            </a:r>
            <a:endParaRPr lang="ja-JP" altLang="en-US" sz="1500" dirty="0">
              <a:latin typeface="BIZ UDゴシック" panose="020B0400000000000000" pitchFamily="49" charset="-128"/>
              <a:ea typeface="BIZ UDゴシック" panose="020B0400000000000000" pitchFamily="49" charset="-128"/>
            </a:endParaRPr>
          </a:p>
        </p:txBody>
      </p:sp>
      <p:sp>
        <p:nvSpPr>
          <p:cNvPr id="7" name="二等辺三角形 6"/>
          <p:cNvSpPr/>
          <p:nvPr/>
        </p:nvSpPr>
        <p:spPr>
          <a:xfrm rot="5400000">
            <a:off x="7205071" y="4197650"/>
            <a:ext cx="288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二等辺三角形 8"/>
          <p:cNvSpPr/>
          <p:nvPr/>
        </p:nvSpPr>
        <p:spPr>
          <a:xfrm rot="5400000">
            <a:off x="7205071" y="2744908"/>
            <a:ext cx="288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0" y="0"/>
            <a:ext cx="9144000" cy="769441"/>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lang="ja-JP" altLang="en-US" sz="2400" b="1" u="sng" dirty="0">
                <a:solidFill>
                  <a:schemeClr val="bg1"/>
                </a:solidFill>
                <a:latin typeface="BIZ UDゴシック" panose="020B0400000000000000" pitchFamily="49" charset="-128"/>
                <a:ea typeface="BIZ UDゴシック" panose="020B0400000000000000" pitchFamily="49" charset="-128"/>
              </a:rPr>
              <a:t>公民連携の推進</a:t>
            </a:r>
            <a:r>
              <a:rPr lang="en-US" altLang="ja-JP" sz="2000" b="1" u="sng" dirty="0">
                <a:solidFill>
                  <a:schemeClr val="bg1"/>
                </a:solidFill>
                <a:latin typeface="BIZ UDゴシック" panose="020B0400000000000000" pitchFamily="49" charset="-128"/>
                <a:ea typeface="BIZ UDゴシック" panose="020B0400000000000000" pitchFamily="49" charset="-128"/>
              </a:rPr>
              <a:t>】</a:t>
            </a:r>
            <a:r>
              <a:rPr lang="ja-JP" altLang="en-US" sz="20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2000" b="1" u="sng" dirty="0" smtClean="0">
                <a:solidFill>
                  <a:schemeClr val="bg1"/>
                </a:solidFill>
                <a:latin typeface="BIZ UDゴシック" panose="020B0400000000000000" pitchFamily="49" charset="-128"/>
                <a:ea typeface="BIZ UDゴシック" panose="020B0400000000000000" pitchFamily="49" charset="-128"/>
              </a:rPr>
              <a:t>14</a:t>
            </a:r>
            <a:r>
              <a:rPr lang="ja-JP" altLang="en-US" sz="20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2000" b="1" u="sng" dirty="0">
                <a:solidFill>
                  <a:schemeClr val="bg1"/>
                </a:solidFill>
                <a:latin typeface="BIZ UDゴシック" panose="020B0400000000000000" pitchFamily="49" charset="-128"/>
                <a:ea typeface="BIZ UDゴシック" panose="020B0400000000000000" pitchFamily="49" charset="-128"/>
              </a:rPr>
              <a:t>天王寺公園ｴﾝﾄﾗﾝｽｴﾘｱ（愛称：てんしば）・</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a:p>
            <a:r>
              <a:rPr lang="ja-JP" altLang="en-US" sz="2000" b="1" dirty="0">
                <a:solidFill>
                  <a:schemeClr val="bg1"/>
                </a:solidFill>
                <a:latin typeface="BIZ UDゴシック" panose="020B0400000000000000" pitchFamily="49" charset="-128"/>
                <a:ea typeface="BIZ UDゴシック" panose="020B0400000000000000" pitchFamily="49" charset="-128"/>
              </a:rPr>
              <a:t>　　　　　　　　　　　　　　　</a:t>
            </a:r>
            <a:r>
              <a:rPr lang="ja-JP" altLang="en-US" sz="2000" b="1" u="sng" dirty="0">
                <a:solidFill>
                  <a:schemeClr val="bg1"/>
                </a:solidFill>
                <a:latin typeface="BIZ UDゴシック" panose="020B0400000000000000" pitchFamily="49" charset="-128"/>
                <a:ea typeface="BIZ UDゴシック" panose="020B0400000000000000" pitchFamily="49" charset="-128"/>
              </a:rPr>
              <a:t>大阪城公園</a:t>
            </a:r>
            <a:r>
              <a:rPr lang="en-US" altLang="ja-JP" sz="2000" b="1" u="sng" dirty="0">
                <a:solidFill>
                  <a:schemeClr val="bg1"/>
                </a:solidFill>
                <a:latin typeface="BIZ UDゴシック" panose="020B0400000000000000" pitchFamily="49" charset="-128"/>
                <a:ea typeface="BIZ UDゴシック" panose="020B0400000000000000" pitchFamily="49" charset="-128"/>
              </a:rPr>
              <a:t>PMO</a:t>
            </a:r>
            <a:r>
              <a:rPr lang="ja-JP" altLang="en-US" sz="2000" b="1" u="sng" dirty="0">
                <a:solidFill>
                  <a:schemeClr val="bg1"/>
                </a:solidFill>
                <a:latin typeface="BIZ UDゴシック" panose="020B0400000000000000" pitchFamily="49" charset="-128"/>
                <a:ea typeface="BIZ UDゴシック" panose="020B0400000000000000" pitchFamily="49" charset="-128"/>
              </a:rPr>
              <a:t>・難波宮跡公園</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165</a:t>
            </a:fld>
            <a:endParaRPr lang="ja-JP" altLang="en-US"/>
          </a:p>
        </p:txBody>
      </p:sp>
    </p:spTree>
    <p:extLst>
      <p:ext uri="{BB962C8B-B14F-4D97-AF65-F5344CB8AC3E}">
        <p14:creationId xmlns:p14="http://schemas.microsoft.com/office/powerpoint/2010/main" val="1374439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4213270" y="5633156"/>
            <a:ext cx="957042" cy="1142108"/>
          </a:xfrm>
          <a:prstGeom prst="rect">
            <a:avLst/>
          </a:prstGeom>
        </p:spPr>
      </p:pic>
      <p:sp>
        <p:nvSpPr>
          <p:cNvPr id="17"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・財務マネジメント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・財務マネジメント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251520" y="260648"/>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⑤　財務リスクの処理</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0" name="直線コネクタ 1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5761878" y="2178785"/>
            <a:ext cx="3070206" cy="249129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＜処理の済んだ事業＞</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ビッグステップ </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2007</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年に売却（売却益</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ソーラ新大阪・キッズパーク</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年に売却（売却益</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151</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r>
            <a:b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ＷＴＣ</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2010</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年に損失補償（</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424</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億円）、解散</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土地開発公社</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2011</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年に債権放棄（</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175</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億円）、解散</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道路公社</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年に債権放棄（</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286</a:t>
            </a: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 、解散</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オスカードリーム</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年に和解・売却</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（和解金額等</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287</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億円・売却額</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8" name="正方形/長方形 87"/>
          <p:cNvSpPr/>
          <p:nvPr/>
        </p:nvSpPr>
        <p:spPr>
          <a:xfrm>
            <a:off x="5756573" y="4761480"/>
            <a:ext cx="3070207" cy="13296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＜現在取組・処理を進めている事業＞</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阿倍野再開発事業</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特定調停を行った団体</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ＭＤＣ （湊町開発センター）</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ＡＴＣ （アジア太平洋トレードセンター）</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クリスタ長堀</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オーク</a:t>
            </a:r>
            <a:r>
              <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200</a:t>
            </a: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9" name="正方形/長方形 88"/>
          <p:cNvSpPr/>
          <p:nvPr/>
        </p:nvSpPr>
        <p:spPr>
          <a:xfrm>
            <a:off x="5756573" y="6187114"/>
            <a:ext cx="3070207" cy="5252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＜収支不足の解消が見込まれている事業＞</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・此花西部臨海地区土地区画整理事業</a:t>
            </a: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288032" y="764706"/>
            <a:ext cx="85324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市の財政収支に大きく影響を及ぼす危険性があるものを「財務リスク」としてとりまとめ、処理状況を公表している。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売却や第三セクター等改革推進債の活用等、計画的な処理・健全化、抜本的対策を進めてきたことで、財務リスク額は減少してきている。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8" name="Rectangle 45"/>
          <p:cNvSpPr>
            <a:spLocks noChangeArrowheads="1"/>
          </p:cNvSpPr>
          <p:nvPr/>
        </p:nvSpPr>
        <p:spPr bwMode="auto">
          <a:xfrm>
            <a:off x="405993" y="2116997"/>
            <a:ext cx="699289" cy="24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（億円）</a:t>
            </a:r>
            <a:endParaRPr kumimoji="0" lang="ja-JP"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4450271" y="2710081"/>
            <a:ext cx="105914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2015</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年までに処理を完了</a:t>
            </a:r>
          </a:p>
        </p:txBody>
      </p:sp>
      <p:sp>
        <p:nvSpPr>
          <p:cNvPr id="15" name="正方形/長方形 14"/>
          <p:cNvSpPr/>
          <p:nvPr/>
        </p:nvSpPr>
        <p:spPr>
          <a:xfrm>
            <a:off x="1196995" y="2644691"/>
            <a:ext cx="619105" cy="219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5,317</a:t>
            </a:r>
            <a:endPar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16" name="正方形/長方形 15"/>
          <p:cNvSpPr/>
          <p:nvPr/>
        </p:nvSpPr>
        <p:spPr>
          <a:xfrm>
            <a:off x="2252250" y="4354313"/>
            <a:ext cx="637000" cy="236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2,799</a:t>
            </a:r>
            <a:endPar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22" name="正方形/長方形 21"/>
          <p:cNvSpPr/>
          <p:nvPr/>
        </p:nvSpPr>
        <p:spPr>
          <a:xfrm>
            <a:off x="3315215" y="5260233"/>
            <a:ext cx="653535" cy="213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1,482</a:t>
            </a:r>
            <a:endPar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23" name="正方形/長方形 22"/>
          <p:cNvSpPr/>
          <p:nvPr/>
        </p:nvSpPr>
        <p:spPr>
          <a:xfrm>
            <a:off x="4480258" y="5943673"/>
            <a:ext cx="475918" cy="206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476</a:t>
            </a:r>
            <a:endPar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4"/>
          <a:stretch>
            <a:fillRect/>
          </a:stretch>
        </p:blipFill>
        <p:spPr>
          <a:xfrm>
            <a:off x="4213269" y="4748954"/>
            <a:ext cx="24386" cy="1920406"/>
          </a:xfrm>
          <a:prstGeom prst="rect">
            <a:avLst/>
          </a:prstGeom>
        </p:spPr>
      </p:pic>
      <p:pic>
        <p:nvPicPr>
          <p:cNvPr id="5" name="図 4"/>
          <p:cNvPicPr>
            <a:picLocks noChangeAspect="1"/>
          </p:cNvPicPr>
          <p:nvPr/>
        </p:nvPicPr>
        <p:blipFill>
          <a:blip r:embed="rId5"/>
          <a:stretch>
            <a:fillRect/>
          </a:stretch>
        </p:blipFill>
        <p:spPr>
          <a:xfrm>
            <a:off x="4225462" y="6553818"/>
            <a:ext cx="365792" cy="158510"/>
          </a:xfrm>
          <a:prstGeom prst="rect">
            <a:avLst/>
          </a:prstGeom>
        </p:spPr>
      </p:pic>
      <p:pic>
        <p:nvPicPr>
          <p:cNvPr id="7" name="図 6"/>
          <p:cNvPicPr>
            <a:picLocks noChangeAspect="1"/>
          </p:cNvPicPr>
          <p:nvPr/>
        </p:nvPicPr>
        <p:blipFill>
          <a:blip r:embed="rId6"/>
          <a:stretch>
            <a:fillRect/>
          </a:stretch>
        </p:blipFill>
        <p:spPr>
          <a:xfrm>
            <a:off x="4159650" y="6674876"/>
            <a:ext cx="748943" cy="263712"/>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192</a:t>
            </a:fld>
            <a:endParaRPr lang="ja-JP" altLang="en-US"/>
          </a:p>
        </p:txBody>
      </p:sp>
      <p:pic>
        <p:nvPicPr>
          <p:cNvPr id="12" name="図 11"/>
          <p:cNvPicPr>
            <a:picLocks noChangeAspect="1"/>
          </p:cNvPicPr>
          <p:nvPr/>
        </p:nvPicPr>
        <p:blipFill>
          <a:blip r:embed="rId7"/>
          <a:stretch>
            <a:fillRect/>
          </a:stretch>
        </p:blipFill>
        <p:spPr>
          <a:xfrm>
            <a:off x="419501" y="1916832"/>
            <a:ext cx="5054022" cy="4858933"/>
          </a:xfrm>
          <a:prstGeom prst="rect">
            <a:avLst/>
          </a:prstGeom>
        </p:spPr>
      </p:pic>
    </p:spTree>
    <p:extLst>
      <p:ext uri="{BB962C8B-B14F-4D97-AF65-F5344CB8AC3E}">
        <p14:creationId xmlns:p14="http://schemas.microsoft.com/office/powerpoint/2010/main" val="14214057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08598" y="1196752"/>
            <a:ext cx="8735401" cy="4104456"/>
          </a:xfrm>
          <a:prstGeom prst="rect">
            <a:avLst/>
          </a:prstGeom>
        </p:spPr>
        <p:txBody>
          <a:bodyPr vert="horz" lIns="91440" tIns="45720" rIns="91440" bIns="45720" rtlCol="0" anchor="ctr">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ct val="0"/>
              </a:spcBef>
              <a:defRPr/>
            </a:pPr>
            <a:r>
              <a:rPr lang="en-US" altLang="ja-JP" sz="4000" b="1" dirty="0">
                <a:latin typeface="BIZ UDゴシック" panose="020B0400000000000000" pitchFamily="49" charset="-128"/>
                <a:ea typeface="BIZ UDゴシック" panose="020B0400000000000000" pitchFamily="49" charset="-128"/>
                <a:cs typeface="+mj-cs"/>
              </a:rPr>
              <a:t>Ⅲ</a:t>
            </a:r>
            <a:r>
              <a:rPr lang="ja-JP" altLang="en-US" sz="4000" b="1" dirty="0">
                <a:latin typeface="BIZ UDゴシック" panose="020B0400000000000000" pitchFamily="49" charset="-128"/>
                <a:ea typeface="BIZ UDゴシック" panose="020B0400000000000000" pitchFamily="49" charset="-128"/>
                <a:cs typeface="+mj-cs"/>
              </a:rPr>
              <a:t>　</a:t>
            </a:r>
            <a:r>
              <a:rPr kumimoji="1" lang="ja-JP" altLang="en-US"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行財政改革</a:t>
            </a: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a:r>
            <a:b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b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a:r>
            <a:b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b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a:t>
            </a:r>
            <a:r>
              <a:rPr lang="ja-JP" altLang="en-US" sz="4000" b="1" dirty="0">
                <a:latin typeface="BIZ UDゴシック" panose="020B0400000000000000" pitchFamily="49" charset="-128"/>
                <a:ea typeface="BIZ UDゴシック" panose="020B0400000000000000" pitchFamily="49" charset="-128"/>
                <a:cs typeface="+mj-cs"/>
              </a:rPr>
              <a:t>人事</a:t>
            </a: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a:t>
            </a:r>
            <a:b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br>
            <a:r>
              <a:rPr kumimoji="1" lang="ja-JP" altLang="en-US"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a:t>
            </a:r>
            <a:r>
              <a:rPr lang="ja-JP" altLang="en-US" sz="4000" b="1" dirty="0">
                <a:latin typeface="BIZ UDゴシック" panose="020B0400000000000000" pitchFamily="49" charset="-128"/>
                <a:ea typeface="BIZ UDゴシック" panose="020B0400000000000000" pitchFamily="49" charset="-128"/>
                <a:cs typeface="+mj-cs"/>
              </a:rPr>
              <a:t>３）人事・給与制度</a:t>
            </a:r>
            <a:endParaRPr lang="en-US" altLang="ja-JP" sz="4000" b="1" dirty="0">
              <a:latin typeface="BIZ UDゴシック" panose="020B0400000000000000" pitchFamily="49" charset="-128"/>
              <a:ea typeface="BIZ UDゴシック" panose="020B0400000000000000" pitchFamily="49" charset="-128"/>
              <a:cs typeface="+mj-cs"/>
            </a:endParaRPr>
          </a:p>
          <a:p>
            <a:pPr>
              <a:spcBef>
                <a:spcPct val="0"/>
              </a:spcBef>
              <a:defRPr/>
            </a:pPr>
            <a:r>
              <a:rPr kumimoji="1" lang="ja-JP" altLang="en-US"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a:t>
            </a:r>
            <a:r>
              <a:rPr lang="ja-JP" altLang="en-US" sz="4000" b="1" dirty="0">
                <a:latin typeface="BIZ UDゴシック" panose="020B0400000000000000" pitchFamily="49" charset="-128"/>
                <a:ea typeface="BIZ UDゴシック" panose="020B0400000000000000" pitchFamily="49" charset="-128"/>
                <a:cs typeface="+mj-cs"/>
              </a:rPr>
              <a:t>４）公募制度</a:t>
            </a:r>
            <a:endParaRPr kumimoji="1" lang="ja-JP" altLang="en-US"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193</a:t>
            </a:fld>
            <a:endParaRPr lang="ja-JP" altLang="en-US"/>
          </a:p>
        </p:txBody>
      </p:sp>
    </p:spTree>
    <p:extLst>
      <p:ext uri="{BB962C8B-B14F-4D97-AF65-F5344CB8AC3E}">
        <p14:creationId xmlns:p14="http://schemas.microsoft.com/office/powerpoint/2010/main" val="410121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3241904968"/>
              </p:ext>
            </p:extLst>
          </p:nvPr>
        </p:nvGraphicFramePr>
        <p:xfrm>
          <a:off x="323528" y="568386"/>
          <a:ext cx="8640960" cy="6080350"/>
        </p:xfrm>
        <a:graphic>
          <a:graphicData uri="http://schemas.openxmlformats.org/drawingml/2006/table">
            <a:tbl>
              <a:tblPr firstRow="1">
                <a:tableStyleId>{5C22544A-7EE6-4342-B048-85BDC9FD1C3A}</a:tableStyleId>
              </a:tblPr>
              <a:tblGrid>
                <a:gridCol w="158417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3096344">
                  <a:extLst>
                    <a:ext uri="{9D8B030D-6E8A-4147-A177-3AD203B41FA5}">
                      <a16:colId xmlns:a16="http://schemas.microsoft.com/office/drawing/2014/main" val="20003"/>
                    </a:ext>
                  </a:extLst>
                </a:gridCol>
              </a:tblGrid>
              <a:tr h="311550">
                <a:tc>
                  <a:txBody>
                    <a:bodyPr/>
                    <a:lstStyle/>
                    <a:p>
                      <a:pPr algn="ctr"/>
                      <a:r>
                        <a:rPr kumimoji="1" lang="ja-JP" altLang="en-US" sz="1600" b="0" dirty="0">
                          <a:solidFill>
                            <a:schemeClr val="tx1"/>
                          </a:solidFill>
                          <a:latin typeface="+mn-lt"/>
                        </a:rPr>
                        <a:t>＜</a:t>
                      </a:r>
                      <a:r>
                        <a:rPr kumimoji="1" lang="en-US" altLang="ja-JP" sz="1600" b="0" dirty="0">
                          <a:solidFill>
                            <a:schemeClr val="tx1"/>
                          </a:solidFill>
                          <a:latin typeface="+mn-lt"/>
                        </a:rPr>
                        <a:t>Why</a:t>
                      </a:r>
                      <a:r>
                        <a:rPr kumimoji="1" lang="ja-JP" altLang="en-US" sz="1600" b="0" dirty="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latin typeface="+mn-lt"/>
                        </a:rPr>
                        <a:t>＜</a:t>
                      </a:r>
                      <a:r>
                        <a:rPr kumimoji="1" lang="en-US" altLang="ja-JP" sz="1600" b="0" dirty="0">
                          <a:solidFill>
                            <a:schemeClr val="tx1"/>
                          </a:solidFill>
                          <a:latin typeface="+mn-lt"/>
                        </a:rPr>
                        <a:t>Vision</a:t>
                      </a:r>
                      <a:r>
                        <a:rPr kumimoji="1" lang="ja-JP" altLang="en-US" sz="1600" b="0" dirty="0">
                          <a:solidFill>
                            <a:schemeClr val="tx1"/>
                          </a:solidFill>
                          <a:latin typeface="+mn-lt"/>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latin typeface="+mn-lt"/>
                        </a:rPr>
                        <a:t>＜</a:t>
                      </a:r>
                      <a:r>
                        <a:rPr kumimoji="1" lang="en-US" altLang="ja-JP" sz="1600" b="0" dirty="0">
                          <a:solidFill>
                            <a:schemeClr val="tx1"/>
                          </a:solidFill>
                          <a:latin typeface="+mn-lt"/>
                        </a:rPr>
                        <a:t>What</a:t>
                      </a:r>
                      <a:r>
                        <a:rPr kumimoji="1" lang="ja-JP" altLang="en-US" sz="1600" b="0" dirty="0">
                          <a:solidFill>
                            <a:schemeClr val="tx1"/>
                          </a:solidFill>
                          <a:latin typeface="+mn-lt"/>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latin typeface="+mn-lt"/>
                        </a:rPr>
                        <a:t>＜</a:t>
                      </a:r>
                      <a:r>
                        <a:rPr kumimoji="1" lang="en-US" altLang="ja-JP" sz="1600" b="0" dirty="0">
                          <a:solidFill>
                            <a:schemeClr val="tx1"/>
                          </a:solidFill>
                          <a:latin typeface="+mn-lt"/>
                        </a:rPr>
                        <a:t>Outcome</a:t>
                      </a:r>
                      <a:r>
                        <a:rPr kumimoji="1" lang="ja-JP" altLang="en-US" sz="1600" b="0" dirty="0">
                          <a:solidFill>
                            <a:schemeClr val="tx1"/>
                          </a:solidFill>
                          <a:latin typeface="+mn-lt"/>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6329">
                <a:tc rowSpan="4">
                  <a:txBody>
                    <a:bodyPr/>
                    <a:lstStyle/>
                    <a:p>
                      <a:pPr>
                        <a:lnSpc>
                          <a:spcPts val="1320"/>
                        </a:lnSpc>
                      </a:pPr>
                      <a:r>
                        <a:rPr lang="ja-JP" altLang="en-US" sz="1200" dirty="0"/>
                        <a:t>・市民感覚、民間経営感覚と乖離</a:t>
                      </a:r>
                      <a:endParaRPr lang="en-US" altLang="ja-JP" sz="1200" dirty="0"/>
                    </a:p>
                    <a:p>
                      <a:pPr>
                        <a:lnSpc>
                          <a:spcPts val="1320"/>
                        </a:lnSpc>
                      </a:pPr>
                      <a:r>
                        <a:rPr lang="ja-JP" altLang="en-US" sz="1200" dirty="0"/>
                        <a:t>・硬直化し、変化を厭う組織風土</a:t>
                      </a:r>
                      <a:endParaRPr lang="en-US" altLang="ja-JP" sz="1200" dirty="0"/>
                    </a:p>
                    <a:p>
                      <a:pPr>
                        <a:lnSpc>
                          <a:spcPts val="1320"/>
                        </a:lnSpc>
                      </a:pPr>
                      <a:r>
                        <a:rPr lang="ja-JP" altLang="en-US" sz="1200" dirty="0"/>
                        <a:t>・コンプライアンス意識の弱さ</a:t>
                      </a:r>
                      <a:endParaRPr lang="en-US" altLang="ja-JP" sz="1200" dirty="0"/>
                    </a:p>
                    <a:p>
                      <a:pPr>
                        <a:lnSpc>
                          <a:spcPts val="1320"/>
                        </a:lnSpc>
                      </a:pPr>
                      <a:r>
                        <a:rPr lang="ja-JP" altLang="en-US" sz="1200" dirty="0"/>
                        <a:t>・ムダを徹底的に排除し、成果を意識した行財政運営が必要</a:t>
                      </a: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dirty="0">
                          <a:latin typeface="Calibri" pitchFamily="34" charset="0"/>
                        </a:rPr>
                        <a:t>（次頁に続く）</a:t>
                      </a: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nSpc>
                          <a:spcPts val="1320"/>
                        </a:lnSpc>
                      </a:pPr>
                      <a:r>
                        <a:rPr lang="ja-JP" altLang="en-US" sz="1200" dirty="0"/>
                        <a:t>・人材像、組織風土の抜本的見直し</a:t>
                      </a:r>
                      <a:endParaRPr lang="en-US" altLang="ja-JP" sz="1200" dirty="0"/>
                    </a:p>
                    <a:p>
                      <a:pPr>
                        <a:lnSpc>
                          <a:spcPts val="1320"/>
                        </a:lnSpc>
                      </a:pPr>
                      <a:r>
                        <a:rPr lang="ja-JP" altLang="en-US" sz="1200" baseline="0" dirty="0"/>
                        <a:t>　・</a:t>
                      </a:r>
                      <a:r>
                        <a:rPr lang="ja-JP" altLang="en-US" sz="1200" dirty="0"/>
                        <a:t>職員採用</a:t>
                      </a:r>
                      <a:endParaRPr lang="en-US" altLang="ja-JP" sz="1200" dirty="0"/>
                    </a:p>
                    <a:p>
                      <a:pPr>
                        <a:lnSpc>
                          <a:spcPts val="1320"/>
                        </a:lnSpc>
                      </a:pPr>
                      <a:r>
                        <a:rPr lang="ja-JP" altLang="en-US" sz="1200" dirty="0"/>
                        <a:t>　・人材登用</a:t>
                      </a:r>
                      <a:endParaRPr lang="en-US" altLang="ja-JP" sz="1200" dirty="0"/>
                    </a:p>
                    <a:p>
                      <a:pPr>
                        <a:lnSpc>
                          <a:spcPts val="1320"/>
                        </a:lnSpc>
                      </a:pPr>
                      <a:r>
                        <a:rPr lang="ja-JP" altLang="en-US" sz="1200" dirty="0"/>
                        <a:t>　・人事考課</a:t>
                      </a:r>
                      <a:endParaRPr lang="en-US" altLang="ja-JP" sz="1200" dirty="0"/>
                    </a:p>
                    <a:p>
                      <a:pPr>
                        <a:lnSpc>
                          <a:spcPts val="1320"/>
                        </a:lnSpc>
                      </a:pPr>
                      <a:endParaRPr lang="en-US" altLang="ja-JP" sz="1200" dirty="0"/>
                    </a:p>
                    <a:p>
                      <a:pPr>
                        <a:lnSpc>
                          <a:spcPts val="1320"/>
                        </a:lnSpc>
                      </a:pPr>
                      <a:r>
                        <a:rPr lang="ja-JP" altLang="en-US" sz="1200" dirty="0"/>
                        <a:t>・人件費の削減　</a:t>
                      </a:r>
                      <a:endParaRPr lang="en-US" altLang="ja-JP" sz="1200" dirty="0"/>
                    </a:p>
                    <a:p>
                      <a:pPr>
                        <a:lnSpc>
                          <a:spcPts val="1320"/>
                        </a:lnSpc>
                      </a:pPr>
                      <a:endParaRPr lang="en-US" altLang="ja-JP" sz="1200" dirty="0"/>
                    </a:p>
                    <a:p>
                      <a:pPr>
                        <a:lnSpc>
                          <a:spcPts val="1320"/>
                        </a:lnSpc>
                      </a:pPr>
                      <a:r>
                        <a:rPr lang="ja-JP" altLang="en-US" sz="1200" dirty="0"/>
                        <a:t>・大阪府との間で整合性のとれた制度の構築</a:t>
                      </a:r>
                      <a:endParaRPr lang="en-US" altLang="ja-JP" sz="12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dirty="0">
                          <a:solidFill>
                            <a:schemeClr val="tx1"/>
                          </a:solidFill>
                        </a:rPr>
                        <a:t>①職員採用試験の抜本的見直し等</a:t>
                      </a:r>
                      <a:endParaRPr lang="en-US" altLang="ja-JP" sz="1200" dirty="0">
                        <a:solidFill>
                          <a:schemeClr val="tx1"/>
                        </a:solidFill>
                      </a:endParaRPr>
                    </a:p>
                    <a:p>
                      <a:pPr>
                        <a:lnSpc>
                          <a:spcPts val="1320"/>
                        </a:lnSpc>
                      </a:pPr>
                      <a:r>
                        <a:rPr lang="ja-JP" altLang="en-US" sz="1200" dirty="0">
                          <a:solidFill>
                            <a:schemeClr val="tx1"/>
                          </a:solidFill>
                        </a:rPr>
                        <a:t>・事務行政</a:t>
                      </a:r>
                      <a:r>
                        <a:rPr lang="en-US" altLang="ja-JP" sz="1200" dirty="0">
                          <a:solidFill>
                            <a:schemeClr val="tx1"/>
                          </a:solidFill>
                        </a:rPr>
                        <a:t>(22-25)</a:t>
                      </a:r>
                      <a:r>
                        <a:rPr lang="ja-JP" altLang="en-US" sz="1200" dirty="0">
                          <a:solidFill>
                            <a:schemeClr val="tx1"/>
                          </a:solidFill>
                        </a:rPr>
                        <a:t>採用試験等におけるエントリーシートの導入、教養試験の廃止、民間企業の就職活動スケジュールに合わせた試験</a:t>
                      </a:r>
                      <a:endParaRPr lang="en-US" altLang="ja-JP" sz="1200" dirty="0">
                        <a:solidFill>
                          <a:schemeClr val="tx1"/>
                        </a:solidFill>
                      </a:endParaRPr>
                    </a:p>
                    <a:p>
                      <a:pPr>
                        <a:lnSpc>
                          <a:spcPts val="1320"/>
                        </a:lnSpc>
                      </a:pPr>
                      <a:endParaRPr lang="en-US" altLang="ja-JP" sz="1200"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dirty="0">
                          <a:solidFill>
                            <a:schemeClr val="tx1"/>
                          </a:solidFill>
                        </a:rPr>
                        <a:t>・エントリーシートの導入、教養試験の廃止、民間企業の就職活動スケジュールに合わせた試験実施はいずれも政令市初。従来、中心であった法学部系以外に、理系、外国語系学部出身者など、多様</a:t>
                      </a:r>
                      <a:r>
                        <a:rPr lang="ja-JP" altLang="en-US" sz="1200" strike="noStrike" baseline="0" dirty="0">
                          <a:solidFill>
                            <a:schemeClr val="tx1"/>
                          </a:solidFill>
                        </a:rPr>
                        <a:t>な</a:t>
                      </a:r>
                      <a:r>
                        <a:rPr lang="ja-JP" altLang="en-US" sz="1200" dirty="0">
                          <a:solidFill>
                            <a:schemeClr val="tx1"/>
                          </a:solidFill>
                        </a:rPr>
                        <a:t>人材を確保。</a:t>
                      </a:r>
                      <a:endParaRPr lang="en-US" altLang="ja-JP" sz="1200" dirty="0">
                        <a:solidFill>
                          <a:schemeClr val="tx1"/>
                        </a:solidFill>
                      </a:endParaRPr>
                    </a:p>
                    <a:p>
                      <a:pPr>
                        <a:lnSpc>
                          <a:spcPts val="1320"/>
                        </a:lnSpc>
                      </a:pPr>
                      <a:endParaRPr lang="en-US" altLang="ja-JP" sz="1200" dirty="0">
                        <a:solidFill>
                          <a:schemeClr val="tx1"/>
                        </a:solidFill>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5685">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・社会人経験者区分採用試験の実施</a:t>
                      </a:r>
                    </a:p>
                    <a:p>
                      <a:pPr marL="0" marR="0" indent="0" algn="l" defTabSz="914400" rtl="0" eaLnBrk="1" fontAlgn="auto" latinLnBrk="0" hangingPunct="1">
                        <a:lnSpc>
                          <a:spcPts val="1320"/>
                        </a:lnSpc>
                        <a:spcBef>
                          <a:spcPts val="0"/>
                        </a:spcBef>
                        <a:spcAft>
                          <a:spcPts val="0"/>
                        </a:spcAft>
                        <a:buClrTx/>
                        <a:buSzTx/>
                        <a:buFontTx/>
                        <a:buNone/>
                        <a:tabLst/>
                        <a:defRPr/>
                      </a:pPr>
                      <a:endParaRPr lang="ja-JP" altLang="en-US" sz="1200" b="0"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dirty="0">
                          <a:solidFill>
                            <a:schemeClr val="tx1"/>
                          </a:solidFill>
                        </a:rPr>
                        <a:t>・社会人経験者区分採用の拡大</a:t>
                      </a:r>
                      <a:endParaRPr lang="en-US" altLang="ja-JP" sz="1200" dirty="0">
                        <a:solidFill>
                          <a:schemeClr val="tx1"/>
                        </a:solidFill>
                      </a:endParaRPr>
                    </a:p>
                    <a:p>
                      <a:pPr>
                        <a:lnSpc>
                          <a:spcPts val="1320"/>
                        </a:lnSpc>
                      </a:pPr>
                      <a:r>
                        <a:rPr lang="ja-JP" altLang="en-US" sz="1200" dirty="0">
                          <a:solidFill>
                            <a:schemeClr val="tx1"/>
                          </a:solidFill>
                        </a:rPr>
                        <a:t>　</a:t>
                      </a:r>
                      <a:r>
                        <a:rPr lang="en-US" altLang="ja-JP" sz="1200" dirty="0">
                          <a:solidFill>
                            <a:schemeClr val="tx1"/>
                          </a:solidFill>
                        </a:rPr>
                        <a:t>2011</a:t>
                      </a:r>
                      <a:r>
                        <a:rPr lang="ja-JP" altLang="en-US" sz="1200" dirty="0">
                          <a:solidFill>
                            <a:schemeClr val="tx1"/>
                          </a:solidFill>
                        </a:rPr>
                        <a:t>年度　</a:t>
                      </a:r>
                      <a:r>
                        <a:rPr lang="en-US" altLang="ja-JP" sz="1200" dirty="0">
                          <a:solidFill>
                            <a:schemeClr val="tx1"/>
                          </a:solidFill>
                        </a:rPr>
                        <a:t>2012</a:t>
                      </a:r>
                      <a:r>
                        <a:rPr lang="ja-JP" altLang="en-US" sz="1200" dirty="0">
                          <a:solidFill>
                            <a:schemeClr val="tx1"/>
                          </a:solidFill>
                        </a:rPr>
                        <a:t>年度　</a:t>
                      </a:r>
                      <a:r>
                        <a:rPr lang="en-US" altLang="ja-JP" sz="1200" dirty="0">
                          <a:solidFill>
                            <a:schemeClr val="tx1"/>
                          </a:solidFill>
                        </a:rPr>
                        <a:t>2017</a:t>
                      </a:r>
                      <a:r>
                        <a:rPr lang="ja-JP" altLang="en-US" sz="1200" dirty="0">
                          <a:solidFill>
                            <a:schemeClr val="tx1"/>
                          </a:solidFill>
                        </a:rPr>
                        <a:t>年度　　</a:t>
                      </a:r>
                      <a:r>
                        <a:rPr lang="en-US" altLang="ja-JP" sz="1200" dirty="0">
                          <a:solidFill>
                            <a:schemeClr val="tx1"/>
                          </a:solidFill>
                        </a:rPr>
                        <a:t>2021</a:t>
                      </a:r>
                      <a:r>
                        <a:rPr lang="ja-JP" altLang="en-US" sz="1200" dirty="0">
                          <a:solidFill>
                            <a:schemeClr val="tx1"/>
                          </a:solidFill>
                        </a:rPr>
                        <a:t>年度</a:t>
                      </a:r>
                      <a:endParaRPr lang="en-US" altLang="ja-JP" sz="1200" dirty="0">
                        <a:solidFill>
                          <a:schemeClr val="tx1"/>
                        </a:solidFill>
                      </a:endParaRPr>
                    </a:p>
                    <a:p>
                      <a:pPr>
                        <a:lnSpc>
                          <a:spcPts val="1320"/>
                        </a:lnSpc>
                      </a:pPr>
                      <a:r>
                        <a:rPr lang="ja-JP" altLang="en-US" sz="1200" dirty="0">
                          <a:solidFill>
                            <a:schemeClr val="tx1"/>
                          </a:solidFill>
                        </a:rPr>
                        <a:t>　　　　</a:t>
                      </a:r>
                      <a:r>
                        <a:rPr lang="en-US" altLang="ja-JP" sz="1200" dirty="0">
                          <a:solidFill>
                            <a:schemeClr val="tx1"/>
                          </a:solidFill>
                        </a:rPr>
                        <a:t>27</a:t>
                      </a:r>
                      <a:r>
                        <a:rPr lang="ja-JP" altLang="en-US" sz="1200" dirty="0">
                          <a:solidFill>
                            <a:schemeClr val="tx1"/>
                          </a:solidFill>
                        </a:rPr>
                        <a:t>名　　　</a:t>
                      </a:r>
                      <a:r>
                        <a:rPr lang="ja-JP" altLang="en-US" sz="1200" baseline="0" dirty="0">
                          <a:solidFill>
                            <a:schemeClr val="tx1"/>
                          </a:solidFill>
                        </a:rPr>
                        <a:t> </a:t>
                      </a:r>
                      <a:r>
                        <a:rPr lang="en-US" altLang="ja-JP" sz="1200" baseline="0" dirty="0">
                          <a:solidFill>
                            <a:schemeClr val="tx1"/>
                          </a:solidFill>
                        </a:rPr>
                        <a:t>101</a:t>
                      </a:r>
                      <a:r>
                        <a:rPr lang="ja-JP" altLang="en-US" sz="1200" dirty="0">
                          <a:solidFill>
                            <a:schemeClr val="tx1"/>
                          </a:solidFill>
                        </a:rPr>
                        <a:t>名　　　　</a:t>
                      </a:r>
                      <a:r>
                        <a:rPr lang="en-US" altLang="ja-JP" sz="1200" dirty="0">
                          <a:solidFill>
                            <a:schemeClr val="tx1"/>
                          </a:solidFill>
                        </a:rPr>
                        <a:t>80</a:t>
                      </a:r>
                      <a:r>
                        <a:rPr lang="ja-JP" altLang="en-US" sz="1200" dirty="0">
                          <a:solidFill>
                            <a:schemeClr val="tx1"/>
                          </a:solidFill>
                        </a:rPr>
                        <a:t>名　　　 </a:t>
                      </a:r>
                      <a:r>
                        <a:rPr lang="en-US" altLang="ja-JP" sz="1200" dirty="0">
                          <a:solidFill>
                            <a:schemeClr val="tx1"/>
                          </a:solidFill>
                        </a:rPr>
                        <a:t>103</a:t>
                      </a:r>
                      <a:r>
                        <a:rPr lang="ja-JP" altLang="en-US" sz="1200" dirty="0">
                          <a:solidFill>
                            <a:schemeClr val="tx1"/>
                          </a:solidFill>
                        </a:rPr>
                        <a:t>名</a:t>
                      </a:r>
                      <a:endParaRPr lang="en-US" altLang="ja-JP" sz="120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endParaRPr lang="en-US" altLang="ja-JP" sz="120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endParaRPr lang="en-US" altLang="ja-JP" sz="1200" b="0" dirty="0">
                        <a:solidFill>
                          <a:schemeClr val="tx1"/>
                        </a:solidFill>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20520">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・女性職員の積極的な登用</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・女性職員の管理職への積極的な登用（課長補佐相当職以上で、企業管理者を含み、教育長及び教員を除く）</a:t>
                      </a:r>
                      <a:endParaRPr lang="en-US" altLang="ja-JP" sz="120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r>
                        <a:rPr lang="en-US" altLang="ja-JP" sz="1200" b="0" dirty="0">
                          <a:solidFill>
                            <a:schemeClr val="tx1"/>
                          </a:solidFill>
                        </a:rPr>
                        <a:t>2008</a:t>
                      </a:r>
                      <a:r>
                        <a:rPr lang="ja-JP" altLang="en-US" sz="1200" b="0" dirty="0">
                          <a:solidFill>
                            <a:schemeClr val="tx1"/>
                          </a:solidFill>
                        </a:rPr>
                        <a:t>年度</a:t>
                      </a:r>
                      <a:r>
                        <a:rPr lang="en-US" altLang="ja-JP" sz="1200" b="0" baseline="0" dirty="0">
                          <a:solidFill>
                            <a:schemeClr val="tx1"/>
                          </a:solidFill>
                        </a:rPr>
                        <a:t>    </a:t>
                      </a:r>
                      <a:r>
                        <a:rPr lang="en-US" altLang="ja-JP" sz="1200" b="0" dirty="0">
                          <a:solidFill>
                            <a:schemeClr val="tx1"/>
                          </a:solidFill>
                        </a:rPr>
                        <a:t>2013</a:t>
                      </a:r>
                      <a:r>
                        <a:rPr lang="ja-JP" altLang="en-US" sz="1200" b="0" dirty="0">
                          <a:solidFill>
                            <a:schemeClr val="tx1"/>
                          </a:solidFill>
                        </a:rPr>
                        <a:t>年度</a:t>
                      </a:r>
                      <a:r>
                        <a:rPr lang="ja-JP" altLang="en-US" sz="1200" b="0" baseline="0" dirty="0">
                          <a:solidFill>
                            <a:schemeClr val="tx1"/>
                          </a:solidFill>
                        </a:rPr>
                        <a:t>    </a:t>
                      </a:r>
                      <a:r>
                        <a:rPr lang="en-US" altLang="ja-JP" sz="1200" b="0" dirty="0">
                          <a:solidFill>
                            <a:schemeClr val="tx1"/>
                          </a:solidFill>
                        </a:rPr>
                        <a:t>2017</a:t>
                      </a:r>
                      <a:r>
                        <a:rPr lang="ja-JP" altLang="en-US" sz="1200" b="0" dirty="0">
                          <a:solidFill>
                            <a:schemeClr val="tx1"/>
                          </a:solidFill>
                        </a:rPr>
                        <a:t>年度　　</a:t>
                      </a:r>
                      <a:r>
                        <a:rPr lang="en-US" altLang="ja-JP" sz="1200" b="0" dirty="0">
                          <a:solidFill>
                            <a:schemeClr val="tx1"/>
                          </a:solidFill>
                        </a:rPr>
                        <a:t>2022</a:t>
                      </a:r>
                      <a:r>
                        <a:rPr lang="ja-JP" altLang="en-US" sz="1200" b="0" dirty="0">
                          <a:solidFill>
                            <a:schemeClr val="tx1"/>
                          </a:solidFill>
                        </a:rPr>
                        <a:t>年度　　　 　　　　　　　</a:t>
                      </a:r>
                      <a:endParaRPr lang="en-US" altLang="ja-JP" sz="120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　　　</a:t>
                      </a:r>
                      <a:r>
                        <a:rPr lang="en-US" altLang="ja-JP" sz="1200" b="0" dirty="0">
                          <a:solidFill>
                            <a:schemeClr val="tx1"/>
                          </a:solidFill>
                        </a:rPr>
                        <a:t>8.6</a:t>
                      </a:r>
                      <a:r>
                        <a:rPr lang="ja-JP" altLang="en-US" sz="1200" b="0" dirty="0">
                          <a:solidFill>
                            <a:schemeClr val="tx1"/>
                          </a:solidFill>
                        </a:rPr>
                        <a:t>％</a:t>
                      </a:r>
                      <a:r>
                        <a:rPr lang="ja-JP" altLang="en-US" sz="1200" b="0" baseline="0" dirty="0">
                          <a:solidFill>
                            <a:schemeClr val="tx1"/>
                          </a:solidFill>
                        </a:rPr>
                        <a:t>  </a:t>
                      </a:r>
                      <a:r>
                        <a:rPr lang="ja-JP" altLang="en-US" sz="1200" b="0" dirty="0">
                          <a:solidFill>
                            <a:schemeClr val="tx1"/>
                          </a:solidFill>
                        </a:rPr>
                        <a:t> </a:t>
                      </a:r>
                      <a:r>
                        <a:rPr lang="ja-JP" altLang="en-US" sz="1200" b="0" baseline="0" dirty="0">
                          <a:solidFill>
                            <a:schemeClr val="tx1"/>
                          </a:solidFill>
                        </a:rPr>
                        <a:t>  </a:t>
                      </a:r>
                      <a:r>
                        <a:rPr lang="ja-JP" altLang="en-US" sz="1200" b="0" dirty="0">
                          <a:solidFill>
                            <a:schemeClr val="tx1"/>
                          </a:solidFill>
                        </a:rPr>
                        <a:t>　</a:t>
                      </a:r>
                      <a:r>
                        <a:rPr lang="en-US" altLang="ja-JP" sz="1200" b="0" dirty="0">
                          <a:solidFill>
                            <a:schemeClr val="tx1"/>
                          </a:solidFill>
                        </a:rPr>
                        <a:t>12.4</a:t>
                      </a:r>
                      <a:r>
                        <a:rPr lang="ja-JP" altLang="en-US" sz="1200" b="0" dirty="0">
                          <a:solidFill>
                            <a:schemeClr val="tx1"/>
                          </a:solidFill>
                        </a:rPr>
                        <a:t>％       　</a:t>
                      </a:r>
                      <a:r>
                        <a:rPr lang="en-US" altLang="ja-JP" sz="1200" b="0" dirty="0">
                          <a:solidFill>
                            <a:schemeClr val="tx1"/>
                          </a:solidFill>
                        </a:rPr>
                        <a:t>17.3</a:t>
                      </a:r>
                      <a:r>
                        <a:rPr lang="ja-JP" altLang="en-US" sz="1200" b="0" dirty="0">
                          <a:solidFill>
                            <a:schemeClr val="tx1"/>
                          </a:solidFill>
                        </a:rPr>
                        <a:t>％　　　　</a:t>
                      </a:r>
                      <a:r>
                        <a:rPr lang="en-US" altLang="ja-JP" sz="1200" b="0" dirty="0">
                          <a:solidFill>
                            <a:schemeClr val="tx1"/>
                          </a:solidFill>
                        </a:rPr>
                        <a:t>21.6</a:t>
                      </a:r>
                      <a:r>
                        <a:rPr lang="ja-JP" altLang="en-US" sz="1200" b="0" dirty="0">
                          <a:solidFill>
                            <a:schemeClr val="tx1"/>
                          </a:solidFill>
                        </a:rPr>
                        <a:t>％</a:t>
                      </a:r>
                      <a:endParaRPr lang="en-US" altLang="ja-JP" sz="1200" b="0" dirty="0">
                        <a:solidFill>
                          <a:schemeClr val="tx1"/>
                        </a:solidFill>
                      </a:endParaRPr>
                    </a:p>
                    <a:p>
                      <a:pPr>
                        <a:lnSpc>
                          <a:spcPts val="1320"/>
                        </a:lnSpc>
                      </a:pPr>
                      <a:endParaRPr lang="en-US" altLang="ja-JP" sz="1200" b="0" dirty="0">
                        <a:solidFill>
                          <a:schemeClr val="tx1"/>
                        </a:solidFill>
                      </a:endParaRPr>
                    </a:p>
                    <a:p>
                      <a:pPr>
                        <a:lnSpc>
                          <a:spcPts val="1320"/>
                        </a:lnSpc>
                      </a:pPr>
                      <a:r>
                        <a:rPr lang="ja-JP" altLang="en-US" sz="1200" b="0" dirty="0">
                          <a:solidFill>
                            <a:schemeClr val="tx1"/>
                          </a:solidFill>
                        </a:rPr>
                        <a:t>（５大市平均）</a:t>
                      </a:r>
                      <a:endParaRPr lang="en-US" altLang="ja-JP" sz="1200" b="0" dirty="0">
                        <a:solidFill>
                          <a:schemeClr val="tx1"/>
                        </a:solidFill>
                      </a:endParaRPr>
                    </a:p>
                    <a:p>
                      <a:pPr>
                        <a:lnSpc>
                          <a:spcPts val="1320"/>
                        </a:lnSpc>
                      </a:pPr>
                      <a:r>
                        <a:rPr lang="ja-JP" altLang="en-US" sz="1200" b="0" dirty="0">
                          <a:solidFill>
                            <a:schemeClr val="tx1"/>
                          </a:solidFill>
                        </a:rPr>
                        <a:t>　</a:t>
                      </a:r>
                      <a:r>
                        <a:rPr lang="en-US" altLang="ja-JP" sz="1200" b="0" dirty="0">
                          <a:solidFill>
                            <a:schemeClr val="tx1"/>
                          </a:solidFill>
                        </a:rPr>
                        <a:t>2013</a:t>
                      </a:r>
                      <a:r>
                        <a:rPr lang="ja-JP" altLang="en-US" sz="1200" b="0" dirty="0">
                          <a:solidFill>
                            <a:schemeClr val="tx1"/>
                          </a:solidFill>
                        </a:rPr>
                        <a:t>年度</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2017</a:t>
                      </a:r>
                      <a:r>
                        <a:rPr lang="ja-JP" altLang="en-US" sz="1200" b="0" dirty="0">
                          <a:solidFill>
                            <a:schemeClr val="tx1"/>
                          </a:solidFill>
                        </a:rPr>
                        <a:t>年度         </a:t>
                      </a:r>
                      <a:r>
                        <a:rPr lang="en-US" altLang="ja-JP" sz="1200" b="0" dirty="0">
                          <a:solidFill>
                            <a:schemeClr val="tx1"/>
                          </a:solidFill>
                        </a:rPr>
                        <a:t>2022</a:t>
                      </a:r>
                      <a:r>
                        <a:rPr lang="ja-JP" altLang="en-US" sz="1200" b="0" dirty="0">
                          <a:solidFill>
                            <a:schemeClr val="tx1"/>
                          </a:solidFill>
                        </a:rPr>
                        <a:t>年度</a:t>
                      </a:r>
                      <a:endParaRPr lang="en-US" altLang="ja-JP" sz="1200" b="0" dirty="0">
                        <a:solidFill>
                          <a:schemeClr val="tx1"/>
                        </a:solidFill>
                      </a:endParaRPr>
                    </a:p>
                    <a:p>
                      <a:pPr>
                        <a:lnSpc>
                          <a:spcPts val="1320"/>
                        </a:lnSpc>
                      </a:pPr>
                      <a:r>
                        <a:rPr lang="ja-JP" altLang="en-US" sz="1200" b="0" dirty="0">
                          <a:solidFill>
                            <a:schemeClr val="tx1"/>
                          </a:solidFill>
                        </a:rPr>
                        <a:t>　　　</a:t>
                      </a:r>
                      <a:r>
                        <a:rPr lang="en-US" altLang="ja-JP" sz="1200" b="0" dirty="0">
                          <a:solidFill>
                            <a:schemeClr val="tx1"/>
                          </a:solidFill>
                        </a:rPr>
                        <a:t>11.7</a:t>
                      </a:r>
                      <a:r>
                        <a:rPr lang="ja-JP" altLang="en-US" sz="1200" b="0" dirty="0">
                          <a:solidFill>
                            <a:schemeClr val="tx1"/>
                          </a:solidFill>
                        </a:rPr>
                        <a:t>％</a:t>
                      </a:r>
                      <a:r>
                        <a:rPr lang="en-US" altLang="ja-JP" sz="1200" b="0" dirty="0">
                          <a:solidFill>
                            <a:schemeClr val="tx1"/>
                          </a:solidFill>
                        </a:rPr>
                        <a:t>	</a:t>
                      </a:r>
                      <a:r>
                        <a:rPr lang="ja-JP" altLang="en-US" sz="1200" b="0" dirty="0">
                          <a:solidFill>
                            <a:schemeClr val="tx1"/>
                          </a:solidFill>
                        </a:rPr>
                        <a:t>　　</a:t>
                      </a:r>
                      <a:r>
                        <a:rPr lang="ja-JP" altLang="en-US" sz="1200" b="0" baseline="0" dirty="0">
                          <a:solidFill>
                            <a:schemeClr val="tx1"/>
                          </a:solidFill>
                        </a:rPr>
                        <a:t>   </a:t>
                      </a:r>
                      <a:r>
                        <a:rPr lang="en-US" altLang="ja-JP" sz="1200" b="0" dirty="0">
                          <a:solidFill>
                            <a:schemeClr val="tx1"/>
                          </a:solidFill>
                        </a:rPr>
                        <a:t>15.1</a:t>
                      </a:r>
                      <a:r>
                        <a:rPr lang="ja-JP" altLang="en-US" sz="1200" b="0" dirty="0">
                          <a:solidFill>
                            <a:schemeClr val="tx1"/>
                          </a:solidFill>
                        </a:rPr>
                        <a:t>％　　　　　</a:t>
                      </a:r>
                      <a:r>
                        <a:rPr lang="en-US" altLang="ja-JP" sz="1200" b="0" dirty="0">
                          <a:solidFill>
                            <a:schemeClr val="tx1"/>
                          </a:solidFill>
                        </a:rPr>
                        <a:t>16.4</a:t>
                      </a:r>
                      <a:r>
                        <a:rPr lang="ja-JP" altLang="en-US" sz="1200" b="0" dirty="0">
                          <a:solidFill>
                            <a:schemeClr val="tx1"/>
                          </a:solidFill>
                        </a:rPr>
                        <a:t>％</a:t>
                      </a:r>
                      <a:endParaRPr lang="en-US" altLang="ja-JP" sz="1200" b="0" dirty="0">
                        <a:solidFill>
                          <a:schemeClr val="tx1"/>
                        </a:solidFill>
                      </a:endParaRPr>
                    </a:p>
                    <a:p>
                      <a:pPr>
                        <a:lnSpc>
                          <a:spcPts val="1320"/>
                        </a:lnSpc>
                      </a:pPr>
                      <a:endParaRPr lang="en-US" altLang="ja-JP" sz="1200" b="0" dirty="0">
                        <a:solidFill>
                          <a:schemeClr val="tx1"/>
                        </a:solidFill>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3650">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・大阪府との人事交流の拡大</a:t>
                      </a:r>
                    </a:p>
                    <a:p>
                      <a:pPr marL="0" marR="0" indent="0" algn="l" defTabSz="914400" rtl="0" eaLnBrk="1" fontAlgn="auto" latinLnBrk="0" hangingPunct="1">
                        <a:lnSpc>
                          <a:spcPts val="1320"/>
                        </a:lnSpc>
                        <a:spcBef>
                          <a:spcPts val="0"/>
                        </a:spcBef>
                        <a:spcAft>
                          <a:spcPts val="0"/>
                        </a:spcAft>
                        <a:buClrTx/>
                        <a:buSzTx/>
                        <a:buFontTx/>
                        <a:buNone/>
                        <a:tabLst/>
                        <a:defRPr/>
                      </a:pPr>
                      <a:endParaRPr lang="ja-JP" altLang="en-US" sz="1200" b="0"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b="0" dirty="0">
                          <a:solidFill>
                            <a:schemeClr val="tx1"/>
                          </a:solidFill>
                        </a:rPr>
                        <a:t>・大阪府との人事交流の拡大</a:t>
                      </a:r>
                      <a:endParaRPr lang="en-US" altLang="ja-JP" sz="1200" b="0" dirty="0">
                        <a:solidFill>
                          <a:schemeClr val="tx1"/>
                        </a:solidFill>
                      </a:endParaRPr>
                    </a:p>
                    <a:p>
                      <a:pPr>
                        <a:lnSpc>
                          <a:spcPts val="1320"/>
                        </a:lnSpc>
                      </a:pPr>
                      <a:r>
                        <a:rPr lang="en-US" altLang="ja-JP" sz="1200" b="0" dirty="0">
                          <a:solidFill>
                            <a:schemeClr val="tx1"/>
                          </a:solidFill>
                        </a:rPr>
                        <a:t>2011</a:t>
                      </a:r>
                      <a:r>
                        <a:rPr lang="ja-JP" altLang="en-US" sz="1200" b="0" dirty="0">
                          <a:solidFill>
                            <a:schemeClr val="tx1"/>
                          </a:solidFill>
                        </a:rPr>
                        <a:t>年度</a:t>
                      </a:r>
                      <a:r>
                        <a:rPr lang="en-US" altLang="ja-JP" sz="1200" b="0" baseline="0" dirty="0">
                          <a:solidFill>
                            <a:schemeClr val="tx1"/>
                          </a:solidFill>
                        </a:rPr>
                        <a:t>    </a:t>
                      </a:r>
                      <a:r>
                        <a:rPr lang="en-US" altLang="ja-JP" sz="1200" b="0" dirty="0">
                          <a:solidFill>
                            <a:schemeClr val="tx1"/>
                          </a:solidFill>
                        </a:rPr>
                        <a:t>2014</a:t>
                      </a:r>
                      <a:r>
                        <a:rPr lang="ja-JP" altLang="en-US" sz="1200" b="0" dirty="0">
                          <a:solidFill>
                            <a:schemeClr val="tx1"/>
                          </a:solidFill>
                        </a:rPr>
                        <a:t>年度</a:t>
                      </a:r>
                      <a:r>
                        <a:rPr lang="ja-JP" altLang="en-US" sz="1200" b="0" baseline="0" dirty="0">
                          <a:solidFill>
                            <a:schemeClr val="tx1"/>
                          </a:solidFill>
                        </a:rPr>
                        <a:t> </a:t>
                      </a:r>
                      <a:r>
                        <a:rPr lang="ja-JP" altLang="en-US" sz="1200" b="0" dirty="0">
                          <a:solidFill>
                            <a:schemeClr val="tx1"/>
                          </a:solidFill>
                        </a:rPr>
                        <a:t>　</a:t>
                      </a:r>
                      <a:r>
                        <a:rPr lang="en-US" altLang="ja-JP" sz="1200" b="0" dirty="0">
                          <a:solidFill>
                            <a:schemeClr val="tx1"/>
                          </a:solidFill>
                        </a:rPr>
                        <a:t>2017</a:t>
                      </a:r>
                      <a:r>
                        <a:rPr lang="ja-JP" altLang="en-US" sz="1200" b="0" dirty="0">
                          <a:solidFill>
                            <a:schemeClr val="tx1"/>
                          </a:solidFill>
                        </a:rPr>
                        <a:t>年度     </a:t>
                      </a:r>
                      <a:r>
                        <a:rPr lang="ja-JP" altLang="en-US" sz="1200" b="0" baseline="0" dirty="0">
                          <a:solidFill>
                            <a:schemeClr val="tx1"/>
                          </a:solidFill>
                        </a:rPr>
                        <a:t>  </a:t>
                      </a:r>
                      <a:r>
                        <a:rPr lang="en-US" altLang="ja-JP" sz="1200" b="0" dirty="0">
                          <a:solidFill>
                            <a:schemeClr val="tx1"/>
                          </a:solidFill>
                        </a:rPr>
                        <a:t>2022</a:t>
                      </a:r>
                      <a:r>
                        <a:rPr lang="ja-JP" altLang="en-US" sz="1200" b="0" dirty="0">
                          <a:solidFill>
                            <a:schemeClr val="tx1"/>
                          </a:solidFill>
                        </a:rPr>
                        <a:t>年度</a:t>
                      </a:r>
                      <a:endParaRPr lang="en-US" altLang="ja-JP" sz="1200" b="0" dirty="0">
                        <a:solidFill>
                          <a:schemeClr val="tx1"/>
                        </a:solidFill>
                      </a:endParaRPr>
                    </a:p>
                    <a:p>
                      <a:pPr>
                        <a:lnSpc>
                          <a:spcPts val="1320"/>
                        </a:lnSpc>
                      </a:pPr>
                      <a:r>
                        <a:rPr lang="ja-JP" altLang="en-US" sz="1200" b="0" dirty="0">
                          <a:solidFill>
                            <a:schemeClr val="tx1"/>
                          </a:solidFill>
                        </a:rPr>
                        <a:t>　　　</a:t>
                      </a:r>
                      <a:r>
                        <a:rPr lang="en-US" altLang="ja-JP" sz="1200" b="0" dirty="0">
                          <a:solidFill>
                            <a:schemeClr val="tx1"/>
                          </a:solidFill>
                        </a:rPr>
                        <a:t>36</a:t>
                      </a:r>
                      <a:r>
                        <a:rPr lang="ja-JP" altLang="en-US" sz="1200" b="0" dirty="0">
                          <a:solidFill>
                            <a:schemeClr val="tx1"/>
                          </a:solidFill>
                        </a:rPr>
                        <a:t>名</a:t>
                      </a:r>
                      <a:r>
                        <a:rPr lang="en-US" altLang="ja-JP" sz="1200" b="0" dirty="0">
                          <a:solidFill>
                            <a:schemeClr val="tx1"/>
                          </a:solidFill>
                        </a:rPr>
                        <a:t>	</a:t>
                      </a:r>
                      <a:r>
                        <a:rPr lang="ja-JP" altLang="en-US" sz="1200" b="0" dirty="0">
                          <a:solidFill>
                            <a:schemeClr val="tx1"/>
                          </a:solidFill>
                        </a:rPr>
                        <a:t>　</a:t>
                      </a:r>
                      <a:r>
                        <a:rPr lang="ja-JP" altLang="en-US" sz="1200" b="0" baseline="0" dirty="0">
                          <a:solidFill>
                            <a:schemeClr val="tx1"/>
                          </a:solidFill>
                        </a:rPr>
                        <a:t> </a:t>
                      </a:r>
                      <a:r>
                        <a:rPr lang="en-US" altLang="ja-JP" sz="1200" b="0" dirty="0">
                          <a:solidFill>
                            <a:schemeClr val="tx1"/>
                          </a:solidFill>
                        </a:rPr>
                        <a:t>76</a:t>
                      </a:r>
                      <a:r>
                        <a:rPr lang="ja-JP" altLang="en-US" sz="1200" b="0" dirty="0">
                          <a:solidFill>
                            <a:schemeClr val="tx1"/>
                          </a:solidFill>
                        </a:rPr>
                        <a:t>名</a:t>
                      </a:r>
                      <a:r>
                        <a:rPr lang="en-US" altLang="ja-JP" sz="1200" b="0" dirty="0">
                          <a:solidFill>
                            <a:schemeClr val="tx1"/>
                          </a:solidFill>
                        </a:rPr>
                        <a:t>	76</a:t>
                      </a:r>
                      <a:r>
                        <a:rPr lang="ja-JP" altLang="en-US" sz="1200" b="0" dirty="0">
                          <a:solidFill>
                            <a:schemeClr val="tx1"/>
                          </a:solidFill>
                        </a:rPr>
                        <a:t>名　　　　　 </a:t>
                      </a:r>
                      <a:r>
                        <a:rPr lang="en-US" altLang="ja-JP" sz="1200" b="0" dirty="0">
                          <a:solidFill>
                            <a:schemeClr val="tx1"/>
                          </a:solidFill>
                        </a:rPr>
                        <a:t>94</a:t>
                      </a:r>
                      <a:r>
                        <a:rPr lang="ja-JP" altLang="en-US" sz="1200" b="0" dirty="0">
                          <a:solidFill>
                            <a:schemeClr val="tx1"/>
                          </a:solidFill>
                        </a:rPr>
                        <a:t>名</a:t>
                      </a:r>
                      <a:endParaRPr lang="en-US" altLang="ja-JP" sz="1200" b="0" dirty="0">
                        <a:solidFill>
                          <a:schemeClr val="tx1"/>
                        </a:solidFill>
                      </a:endParaRPr>
                    </a:p>
                    <a:p>
                      <a:pPr>
                        <a:lnSpc>
                          <a:spcPts val="1320"/>
                        </a:lnSpc>
                      </a:pPr>
                      <a:endParaRPr lang="en-US" altLang="ja-JP" sz="1200" b="0" dirty="0">
                        <a:solidFill>
                          <a:schemeClr val="tx1"/>
                        </a:solidFill>
                      </a:endParaRPr>
                    </a:p>
                    <a:p>
                      <a:pPr>
                        <a:lnSpc>
                          <a:spcPts val="1320"/>
                        </a:lnSpc>
                      </a:pPr>
                      <a:r>
                        <a:rPr lang="ja-JP" altLang="en-US" sz="1200" b="0" dirty="0">
                          <a:solidFill>
                            <a:schemeClr val="tx1"/>
                          </a:solidFill>
                        </a:rPr>
                        <a:t>・人事交流の拡大に加え、組織の共同設置やカウンターパート部門職員の相互併任等により、積極的に人事面での府市連携を推進。</a:t>
                      </a:r>
                      <a:endParaRPr lang="en-US" altLang="ja-JP" sz="1200" b="0" dirty="0">
                        <a:solidFill>
                          <a:schemeClr val="tx1"/>
                        </a:solidFill>
                      </a:endParaRPr>
                    </a:p>
                    <a:p>
                      <a:pPr>
                        <a:lnSpc>
                          <a:spcPts val="1320"/>
                        </a:lnSpc>
                      </a:pPr>
                      <a:endParaRPr lang="ja-JP" altLang="en-US" sz="1200" b="0" dirty="0">
                        <a:solidFill>
                          <a:schemeClr val="tx1"/>
                        </a:solidFill>
                      </a:endParaRPr>
                    </a:p>
                    <a:p>
                      <a:pPr>
                        <a:lnSpc>
                          <a:spcPts val="1320"/>
                        </a:lnSpc>
                      </a:pPr>
                      <a:r>
                        <a:rPr lang="ja-JP" altLang="en-US" sz="1200" b="0" dirty="0">
                          <a:solidFill>
                            <a:schemeClr val="tx1"/>
                          </a:solidFill>
                        </a:rPr>
                        <a:t>　≪府市併任職員数≫</a:t>
                      </a:r>
                    </a:p>
                    <a:p>
                      <a:pPr>
                        <a:lnSpc>
                          <a:spcPts val="1320"/>
                        </a:lnSpc>
                      </a:pPr>
                      <a:r>
                        <a:rPr lang="en-US" altLang="ja-JP" sz="1200" b="0" dirty="0">
                          <a:solidFill>
                            <a:schemeClr val="tx1"/>
                          </a:solidFill>
                        </a:rPr>
                        <a:t>2011</a:t>
                      </a:r>
                      <a:r>
                        <a:rPr lang="ja-JP" altLang="en-US" sz="1200" b="0" dirty="0">
                          <a:solidFill>
                            <a:schemeClr val="tx1"/>
                          </a:solidFill>
                        </a:rPr>
                        <a:t>年度　</a:t>
                      </a:r>
                      <a:r>
                        <a:rPr lang="ja-JP" altLang="en-US" sz="1200" b="0" baseline="0" dirty="0">
                          <a:solidFill>
                            <a:schemeClr val="tx1"/>
                          </a:solidFill>
                        </a:rPr>
                        <a:t>  </a:t>
                      </a:r>
                      <a:r>
                        <a:rPr lang="en-US" altLang="ja-JP" sz="1200" b="0" dirty="0">
                          <a:solidFill>
                            <a:schemeClr val="tx1"/>
                          </a:solidFill>
                        </a:rPr>
                        <a:t>2014</a:t>
                      </a:r>
                      <a:r>
                        <a:rPr lang="ja-JP" altLang="en-US" sz="1200" b="0" dirty="0">
                          <a:solidFill>
                            <a:schemeClr val="tx1"/>
                          </a:solidFill>
                        </a:rPr>
                        <a:t>年度　</a:t>
                      </a:r>
                      <a:r>
                        <a:rPr lang="ja-JP" altLang="en-US" sz="1200" b="0" baseline="0" dirty="0">
                          <a:solidFill>
                            <a:schemeClr val="tx1"/>
                          </a:solidFill>
                        </a:rPr>
                        <a:t> </a:t>
                      </a:r>
                      <a:r>
                        <a:rPr lang="en-US" altLang="ja-JP" sz="1200" b="0" dirty="0">
                          <a:solidFill>
                            <a:schemeClr val="tx1"/>
                          </a:solidFill>
                        </a:rPr>
                        <a:t>2017</a:t>
                      </a:r>
                      <a:r>
                        <a:rPr lang="ja-JP" altLang="en-US" sz="1200" b="0" dirty="0">
                          <a:solidFill>
                            <a:schemeClr val="tx1"/>
                          </a:solidFill>
                        </a:rPr>
                        <a:t>年度　</a:t>
                      </a:r>
                      <a:r>
                        <a:rPr lang="ja-JP" altLang="en-US" sz="1200" b="0" baseline="0" dirty="0">
                          <a:solidFill>
                            <a:schemeClr val="tx1"/>
                          </a:solidFill>
                        </a:rPr>
                        <a:t>   </a:t>
                      </a:r>
                      <a:r>
                        <a:rPr lang="en-US" altLang="ja-JP" sz="1200" b="0" dirty="0">
                          <a:solidFill>
                            <a:schemeClr val="tx1"/>
                          </a:solidFill>
                        </a:rPr>
                        <a:t>2022</a:t>
                      </a:r>
                      <a:r>
                        <a:rPr lang="ja-JP" altLang="en-US" sz="1200" b="0" dirty="0">
                          <a:solidFill>
                            <a:schemeClr val="tx1"/>
                          </a:solidFill>
                        </a:rPr>
                        <a:t>年度</a:t>
                      </a:r>
                      <a:endParaRPr lang="en-US" altLang="ja-JP" sz="120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　　　</a:t>
                      </a:r>
                      <a:r>
                        <a:rPr lang="en-US" altLang="ja-JP" sz="1200" b="0" dirty="0">
                          <a:solidFill>
                            <a:schemeClr val="tx1"/>
                          </a:solidFill>
                        </a:rPr>
                        <a:t>37</a:t>
                      </a:r>
                      <a:r>
                        <a:rPr lang="ja-JP" altLang="en-US" sz="1200" b="0" dirty="0">
                          <a:solidFill>
                            <a:schemeClr val="tx1"/>
                          </a:solidFill>
                        </a:rPr>
                        <a:t>名　　　　</a:t>
                      </a:r>
                      <a:r>
                        <a:rPr lang="en-US" altLang="ja-JP" sz="1200" b="0" dirty="0">
                          <a:solidFill>
                            <a:schemeClr val="tx1"/>
                          </a:solidFill>
                        </a:rPr>
                        <a:t>247</a:t>
                      </a:r>
                      <a:r>
                        <a:rPr lang="ja-JP" altLang="en-US" sz="1200" b="0" dirty="0">
                          <a:solidFill>
                            <a:schemeClr val="tx1"/>
                          </a:solidFill>
                        </a:rPr>
                        <a:t>名</a:t>
                      </a:r>
                      <a:r>
                        <a:rPr lang="en-US" altLang="ja-JP" sz="1200" b="0" baseline="0" dirty="0">
                          <a:solidFill>
                            <a:schemeClr val="tx1"/>
                          </a:solidFill>
                        </a:rPr>
                        <a:t>           </a:t>
                      </a:r>
                      <a:r>
                        <a:rPr lang="en-US" altLang="ja-JP" sz="1200" b="0" dirty="0">
                          <a:solidFill>
                            <a:schemeClr val="tx1"/>
                          </a:solidFill>
                        </a:rPr>
                        <a:t>304</a:t>
                      </a:r>
                      <a:r>
                        <a:rPr lang="ja-JP" altLang="en-US" sz="1200" b="0" dirty="0">
                          <a:solidFill>
                            <a:schemeClr val="tx1"/>
                          </a:solidFill>
                        </a:rPr>
                        <a:t>名　　 　</a:t>
                      </a:r>
                      <a:r>
                        <a:rPr lang="en-US" altLang="ja-JP" sz="1200" b="0" dirty="0">
                          <a:solidFill>
                            <a:schemeClr val="tx1"/>
                          </a:solidFill>
                        </a:rPr>
                        <a:t>1,137</a:t>
                      </a:r>
                      <a:r>
                        <a:rPr lang="ja-JP" altLang="en-US" sz="1200" b="0" dirty="0">
                          <a:solidFill>
                            <a:schemeClr val="tx1"/>
                          </a:solidFill>
                        </a:rPr>
                        <a:t>名</a:t>
                      </a: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3" name="図 32"/>
          <p:cNvPicPr>
            <a:picLocks noChangeAspect="1"/>
          </p:cNvPicPr>
          <p:nvPr/>
        </p:nvPicPr>
        <p:blipFill>
          <a:blip r:embed="rId2"/>
          <a:stretch>
            <a:fillRect/>
          </a:stretch>
        </p:blipFill>
        <p:spPr>
          <a:xfrm>
            <a:off x="8191372" y="6108928"/>
            <a:ext cx="746182" cy="466580"/>
          </a:xfrm>
          <a:prstGeom prst="rect">
            <a:avLst/>
          </a:prstGeom>
        </p:spPr>
      </p:pic>
      <p:pic>
        <p:nvPicPr>
          <p:cNvPr id="30" name="図 29"/>
          <p:cNvPicPr>
            <a:picLocks noChangeAspect="1"/>
          </p:cNvPicPr>
          <p:nvPr/>
        </p:nvPicPr>
        <p:blipFill>
          <a:blip r:embed="rId2"/>
          <a:stretch>
            <a:fillRect/>
          </a:stretch>
        </p:blipFill>
        <p:spPr>
          <a:xfrm>
            <a:off x="8181337" y="4799047"/>
            <a:ext cx="756217" cy="466580"/>
          </a:xfrm>
          <a:prstGeom prst="rect">
            <a:avLst/>
          </a:prstGeom>
        </p:spPr>
      </p:pic>
      <p:pic>
        <p:nvPicPr>
          <p:cNvPr id="29" name="図 28"/>
          <p:cNvPicPr>
            <a:picLocks noChangeAspect="1"/>
          </p:cNvPicPr>
          <p:nvPr/>
        </p:nvPicPr>
        <p:blipFill>
          <a:blip r:embed="rId2"/>
          <a:stretch>
            <a:fillRect/>
          </a:stretch>
        </p:blipFill>
        <p:spPr>
          <a:xfrm>
            <a:off x="7721223" y="4031698"/>
            <a:ext cx="976596" cy="466580"/>
          </a:xfrm>
          <a:prstGeom prst="rect">
            <a:avLst/>
          </a:prstGeom>
        </p:spPr>
      </p:pic>
      <p:pic>
        <p:nvPicPr>
          <p:cNvPr id="34" name="図 33"/>
          <p:cNvPicPr>
            <a:picLocks noChangeAspect="1"/>
          </p:cNvPicPr>
          <p:nvPr/>
        </p:nvPicPr>
        <p:blipFill>
          <a:blip r:embed="rId2"/>
          <a:stretch>
            <a:fillRect/>
          </a:stretch>
        </p:blipFill>
        <p:spPr>
          <a:xfrm>
            <a:off x="8191372" y="3355078"/>
            <a:ext cx="746182" cy="466580"/>
          </a:xfrm>
          <a:prstGeom prst="rect">
            <a:avLst/>
          </a:prstGeom>
        </p:spPr>
      </p:pic>
      <p:pic>
        <p:nvPicPr>
          <p:cNvPr id="28" name="図 27"/>
          <p:cNvPicPr>
            <a:picLocks noChangeAspect="1"/>
          </p:cNvPicPr>
          <p:nvPr/>
        </p:nvPicPr>
        <p:blipFill>
          <a:blip r:embed="rId2"/>
          <a:stretch>
            <a:fillRect/>
          </a:stretch>
        </p:blipFill>
        <p:spPr>
          <a:xfrm>
            <a:off x="5940152" y="2163443"/>
            <a:ext cx="2968321" cy="466580"/>
          </a:xfrm>
          <a:prstGeom prst="rect">
            <a:avLst/>
          </a:prstGeom>
        </p:spPr>
      </p:pic>
      <p:sp>
        <p:nvSpPr>
          <p:cNvPr id="7" name="テキスト ボックス 6"/>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Ⅲ</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人事</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（３）人事・給与制度</a:t>
            </a:r>
          </a:p>
        </p:txBody>
      </p:sp>
      <p:sp>
        <p:nvSpPr>
          <p:cNvPr id="10" name="二等辺三角形 9"/>
          <p:cNvSpPr/>
          <p:nvPr/>
        </p:nvSpPr>
        <p:spPr>
          <a:xfrm rot="5400000">
            <a:off x="6425070" y="3552784"/>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rot="5400000">
            <a:off x="7182228" y="3562421"/>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rot="5400000">
            <a:off x="6606244" y="4241039"/>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5400000">
            <a:off x="6425070" y="497793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5400000">
            <a:off x="7182228" y="497325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5400000">
            <a:off x="6462228" y="6296339"/>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5400000">
            <a:off x="7209162" y="6291968"/>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6534236" y="2373125"/>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7254316" y="2373125"/>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5400000">
            <a:off x="7983332" y="6306214"/>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5400000">
            <a:off x="7939386" y="497325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7523218" y="4224285"/>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7943719" y="355407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7993368" y="2364454"/>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010400" y="6571194"/>
            <a:ext cx="2133600" cy="365125"/>
          </a:xfrm>
        </p:spPr>
        <p:txBody>
          <a:bodyPr/>
          <a:lstStyle/>
          <a:p>
            <a:fld id="{63BC356D-1576-478B-8647-1361C6E9DFF7}" type="slidenum">
              <a:rPr lang="ja-JP" altLang="en-US" smtClean="0"/>
              <a:pPr/>
              <a:t>194</a:t>
            </a:fld>
            <a:endParaRPr lang="ja-JP" altLang="en-US" dirty="0"/>
          </a:p>
        </p:txBody>
      </p:sp>
    </p:spTree>
    <p:extLst>
      <p:ext uri="{BB962C8B-B14F-4D97-AF65-F5344CB8AC3E}">
        <p14:creationId xmlns:p14="http://schemas.microsoft.com/office/powerpoint/2010/main" val="673303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p:cNvPicPr>
          <p:nvPr/>
        </p:nvPicPr>
        <p:blipFill>
          <a:blip r:embed="rId3"/>
          <a:stretch>
            <a:fillRect/>
          </a:stretch>
        </p:blipFill>
        <p:spPr>
          <a:xfrm>
            <a:off x="8381706" y="3140968"/>
            <a:ext cx="366758" cy="152400"/>
          </a:xfrm>
          <a:prstGeom prst="rect">
            <a:avLst/>
          </a:prstGeom>
        </p:spPr>
      </p:pic>
      <p:pic>
        <p:nvPicPr>
          <p:cNvPr id="6" name="図 5"/>
          <p:cNvPicPr>
            <a:picLocks/>
          </p:cNvPicPr>
          <p:nvPr/>
        </p:nvPicPr>
        <p:blipFill>
          <a:blip r:embed="rId3"/>
          <a:stretch>
            <a:fillRect/>
          </a:stretch>
        </p:blipFill>
        <p:spPr>
          <a:xfrm>
            <a:off x="5652120" y="3293368"/>
            <a:ext cx="3096344" cy="1215752"/>
          </a:xfrm>
          <a:prstGeom prst="rect">
            <a:avLst/>
          </a:prstGeom>
        </p:spPr>
      </p:pic>
      <p:pic>
        <p:nvPicPr>
          <p:cNvPr id="7" name="図 6"/>
          <p:cNvPicPr>
            <a:picLocks/>
          </p:cNvPicPr>
          <p:nvPr/>
        </p:nvPicPr>
        <p:blipFill>
          <a:blip r:embed="rId3"/>
          <a:stretch>
            <a:fillRect/>
          </a:stretch>
        </p:blipFill>
        <p:spPr>
          <a:xfrm>
            <a:off x="6588224" y="2317725"/>
            <a:ext cx="288032" cy="175171"/>
          </a:xfrm>
          <a:prstGeom prst="rect">
            <a:avLst/>
          </a:prstGeom>
        </p:spPr>
      </p:pic>
      <p:sp>
        <p:nvSpPr>
          <p:cNvPr id="10" name="テキスト ボックス 9"/>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Ⅲ</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人事</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（３）人事・給与制度</a:t>
            </a:r>
          </a:p>
        </p:txBody>
      </p:sp>
      <p:graphicFrame>
        <p:nvGraphicFramePr>
          <p:cNvPr id="5" name="表 4"/>
          <p:cNvGraphicFramePr>
            <a:graphicFrameLocks noGrp="1"/>
          </p:cNvGraphicFramePr>
          <p:nvPr/>
        </p:nvGraphicFramePr>
        <p:xfrm>
          <a:off x="323528" y="582901"/>
          <a:ext cx="8424936" cy="4934331"/>
        </p:xfrm>
        <a:graphic>
          <a:graphicData uri="http://schemas.openxmlformats.org/drawingml/2006/table">
            <a:tbl>
              <a:tblPr firstRow="1">
                <a:tableStyleId>{5C22544A-7EE6-4342-B048-85BDC9FD1C3A}</a:tableStyleId>
              </a:tblPr>
              <a:tblGrid>
                <a:gridCol w="1521602">
                  <a:extLst>
                    <a:ext uri="{9D8B030D-6E8A-4147-A177-3AD203B41FA5}">
                      <a16:colId xmlns:a16="http://schemas.microsoft.com/office/drawing/2014/main" val="20000"/>
                    </a:ext>
                  </a:extLst>
                </a:gridCol>
                <a:gridCol w="1452438">
                  <a:extLst>
                    <a:ext uri="{9D8B030D-6E8A-4147-A177-3AD203B41FA5}">
                      <a16:colId xmlns:a16="http://schemas.microsoft.com/office/drawing/2014/main" val="20001"/>
                    </a:ext>
                  </a:extLst>
                </a:gridCol>
                <a:gridCol w="2351565">
                  <a:extLst>
                    <a:ext uri="{9D8B030D-6E8A-4147-A177-3AD203B41FA5}">
                      <a16:colId xmlns:a16="http://schemas.microsoft.com/office/drawing/2014/main" val="20002"/>
                    </a:ext>
                  </a:extLst>
                </a:gridCol>
                <a:gridCol w="3099331">
                  <a:extLst>
                    <a:ext uri="{9D8B030D-6E8A-4147-A177-3AD203B41FA5}">
                      <a16:colId xmlns:a16="http://schemas.microsoft.com/office/drawing/2014/main" val="20003"/>
                    </a:ext>
                  </a:extLst>
                </a:gridCol>
              </a:tblGrid>
              <a:tr h="230233">
                <a:tc>
                  <a:txBody>
                    <a:bodyPr/>
                    <a:lstStyle/>
                    <a:p>
                      <a:pPr algn="ctr"/>
                      <a:r>
                        <a:rPr kumimoji="1" lang="ja-JP" altLang="en-US" sz="1600" b="0" dirty="0">
                          <a:solidFill>
                            <a:schemeClr val="tx1"/>
                          </a:solidFill>
                          <a:latin typeface="+mn-lt"/>
                        </a:rPr>
                        <a:t>＜</a:t>
                      </a:r>
                      <a:r>
                        <a:rPr kumimoji="1" lang="en-US" altLang="ja-JP" sz="1600" b="0" dirty="0">
                          <a:solidFill>
                            <a:schemeClr val="tx1"/>
                          </a:solidFill>
                          <a:latin typeface="+mn-lt"/>
                        </a:rPr>
                        <a:t>Why</a:t>
                      </a:r>
                      <a:r>
                        <a:rPr kumimoji="1" lang="ja-JP" altLang="en-US" sz="1600" b="0" dirty="0">
                          <a:solidFill>
                            <a:schemeClr val="tx1"/>
                          </a:solidFill>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latin typeface="+mn-lt"/>
                        </a:rPr>
                        <a:t>＜</a:t>
                      </a:r>
                      <a:r>
                        <a:rPr kumimoji="1" lang="en-US" altLang="ja-JP" sz="1600" b="0" dirty="0">
                          <a:solidFill>
                            <a:schemeClr val="tx1"/>
                          </a:solidFill>
                          <a:latin typeface="+mn-lt"/>
                        </a:rPr>
                        <a:t>Vision</a:t>
                      </a:r>
                      <a:r>
                        <a:rPr kumimoji="1" lang="ja-JP" altLang="en-US" sz="1600" b="0" dirty="0">
                          <a:solidFill>
                            <a:schemeClr val="tx1"/>
                          </a:solidFill>
                          <a:latin typeface="+mn-lt"/>
                        </a:rPr>
                        <a:t>＞</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latin typeface="+mn-lt"/>
                        </a:rPr>
                        <a:t>＜</a:t>
                      </a:r>
                      <a:r>
                        <a:rPr kumimoji="1" lang="en-US" altLang="ja-JP" sz="1600" b="0" dirty="0">
                          <a:solidFill>
                            <a:schemeClr val="tx1"/>
                          </a:solidFill>
                          <a:latin typeface="+mn-lt"/>
                        </a:rPr>
                        <a:t>What</a:t>
                      </a:r>
                      <a:r>
                        <a:rPr kumimoji="1" lang="ja-JP" altLang="en-US" sz="1600" b="0" dirty="0">
                          <a:solidFill>
                            <a:schemeClr val="tx1"/>
                          </a:solidFill>
                          <a:latin typeface="+mn-lt"/>
                        </a:rPr>
                        <a:t>＞</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latin typeface="+mn-lt"/>
                        </a:rPr>
                        <a:t>＜</a:t>
                      </a:r>
                      <a:r>
                        <a:rPr kumimoji="1" lang="en-US" altLang="ja-JP" sz="1600" b="0" dirty="0">
                          <a:solidFill>
                            <a:schemeClr val="tx1"/>
                          </a:solidFill>
                          <a:latin typeface="+mn-lt"/>
                        </a:rPr>
                        <a:t>Outcome</a:t>
                      </a:r>
                      <a:r>
                        <a:rPr kumimoji="1" lang="ja-JP" altLang="en-US" sz="1600" b="0" dirty="0">
                          <a:solidFill>
                            <a:schemeClr val="tx1"/>
                          </a:solidFill>
                          <a:latin typeface="+mn-lt"/>
                        </a:rPr>
                        <a:t>＞</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603">
                <a:tc rowSpan="3">
                  <a:txBody>
                    <a:bodyPr/>
                    <a:lstStyle/>
                    <a:p>
                      <a:pPr>
                        <a:lnSpc>
                          <a:spcPts val="1320"/>
                        </a:lnSpc>
                      </a:pPr>
                      <a:r>
                        <a:rPr lang="ja-JP" altLang="en-US" sz="1200" dirty="0">
                          <a:latin typeface="Calibri" pitchFamily="34" charset="0"/>
                        </a:rPr>
                        <a:t>（前頁からの続き）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nSpc>
                          <a:spcPts val="1320"/>
                        </a:lnSpc>
                      </a:pPr>
                      <a:endParaRPr lang="en-US" altLang="ja-JP" sz="12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b="0" dirty="0">
                          <a:solidFill>
                            <a:schemeClr val="tx1"/>
                          </a:solidFill>
                        </a:rPr>
                        <a:t>②相対評価の導入</a:t>
                      </a:r>
                      <a:endParaRPr lang="en-US" altLang="ja-JP" sz="1200" b="0"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b="0" dirty="0">
                          <a:solidFill>
                            <a:schemeClr val="tx1"/>
                          </a:solidFill>
                        </a:rPr>
                        <a:t>・相対評価による新たな人事評価制度の導入（</a:t>
                      </a:r>
                      <a:r>
                        <a:rPr lang="en-US" altLang="ja-JP" sz="1200" b="0" dirty="0">
                          <a:solidFill>
                            <a:schemeClr val="tx1"/>
                          </a:solidFill>
                        </a:rPr>
                        <a:t>2013</a:t>
                      </a:r>
                      <a:r>
                        <a:rPr lang="ja-JP" altLang="en-US" sz="1200" b="0" dirty="0">
                          <a:solidFill>
                            <a:schemeClr val="tx1"/>
                          </a:solidFill>
                        </a:rPr>
                        <a:t>年度）</a:t>
                      </a:r>
                      <a:endParaRPr lang="en-US" altLang="ja-JP" sz="1200" b="0" dirty="0">
                        <a:solidFill>
                          <a:schemeClr val="tx1"/>
                        </a:solidFill>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68352">
                <a:tc vMerge="1">
                  <a:txBody>
                    <a:bodyPr/>
                    <a:lstStyle/>
                    <a:p>
                      <a:pPr>
                        <a:lnSpc>
                          <a:spcPts val="1440"/>
                        </a:lnSpc>
                      </a:pPr>
                      <a:endParaRPr lang="en-US" altLang="ja-JP" sz="12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1440"/>
                        </a:lnSpc>
                      </a:pPr>
                      <a:endParaRPr kumimoji="1" lang="en-US" altLang="ja-JP"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b="0" dirty="0">
                          <a:solidFill>
                            <a:schemeClr val="tx1"/>
                          </a:solidFill>
                        </a:rPr>
                        <a:t>③給与制度改革</a:t>
                      </a:r>
                      <a:endParaRPr lang="en-US" altLang="ja-JP" sz="1200" b="0"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・職員の給与カット率の拡大、政令市で初めて幹部職員への「定額制」を導入、役職間の給料月額の「重なり」幅の縮減、住居手当の見直し、</a:t>
                      </a:r>
                      <a:r>
                        <a:rPr lang="ja-JP" altLang="en-US" sz="1200" b="0" spc="30" baseline="0" dirty="0">
                          <a:solidFill>
                            <a:schemeClr val="tx1"/>
                          </a:solidFill>
                        </a:rPr>
                        <a:t>技能労務職員の給与水準の見直し（以上</a:t>
                      </a:r>
                      <a:r>
                        <a:rPr lang="en-US" altLang="ja-JP" sz="1200" b="0" spc="30" baseline="0" dirty="0">
                          <a:solidFill>
                            <a:schemeClr val="tx1"/>
                          </a:solidFill>
                        </a:rPr>
                        <a:t>2012</a:t>
                      </a:r>
                      <a:r>
                        <a:rPr lang="ja-JP" altLang="en-US" sz="1200" b="0" spc="30" baseline="0" dirty="0">
                          <a:solidFill>
                            <a:schemeClr val="tx1"/>
                          </a:solidFill>
                        </a:rPr>
                        <a:t>年度）、旅費制度の見直し（</a:t>
                      </a:r>
                      <a:r>
                        <a:rPr lang="en-US" altLang="ja-JP" sz="1200" b="0" spc="30" baseline="0" dirty="0">
                          <a:solidFill>
                            <a:schemeClr val="tx1"/>
                          </a:solidFill>
                        </a:rPr>
                        <a:t>2013</a:t>
                      </a:r>
                      <a:r>
                        <a:rPr lang="ja-JP" altLang="en-US" sz="1200" b="0" spc="30" baseline="0" dirty="0">
                          <a:solidFill>
                            <a:schemeClr val="tx1"/>
                          </a:solidFill>
                        </a:rPr>
                        <a:t>年度）、</a:t>
                      </a:r>
                      <a:r>
                        <a:rPr kumimoji="1" lang="en-US" altLang="ja-JP" sz="1200" b="0" kern="1200" dirty="0">
                          <a:solidFill>
                            <a:schemeClr val="tx1"/>
                          </a:solidFill>
                          <a:latin typeface="+mn-lt"/>
                          <a:ea typeface="+mn-ea"/>
                          <a:cs typeface="+mn-cs"/>
                        </a:rPr>
                        <a:t>55</a:t>
                      </a:r>
                      <a:r>
                        <a:rPr kumimoji="1" lang="ja-JP" altLang="en-US" sz="1200" b="0" kern="1200" dirty="0">
                          <a:solidFill>
                            <a:schemeClr val="tx1"/>
                          </a:solidFill>
                          <a:latin typeface="+mn-lt"/>
                          <a:ea typeface="+mn-ea"/>
                          <a:cs typeface="+mn-cs"/>
                        </a:rPr>
                        <a:t>歳以上昇給</a:t>
                      </a:r>
                      <a:r>
                        <a:rPr kumimoji="1" lang="ja-JP" altLang="en-US" sz="1200" b="0" strike="noStrike" kern="1200" dirty="0">
                          <a:solidFill>
                            <a:schemeClr val="tx1"/>
                          </a:solidFill>
                          <a:latin typeface="+mn-lt"/>
                          <a:ea typeface="+mn-ea"/>
                          <a:cs typeface="+mn-cs"/>
                        </a:rPr>
                        <a:t>抑制</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2014</a:t>
                      </a:r>
                      <a:r>
                        <a:rPr kumimoji="1" lang="ja-JP" altLang="en-US" sz="1200" b="0" kern="1200" dirty="0">
                          <a:solidFill>
                            <a:schemeClr val="tx1"/>
                          </a:solidFill>
                          <a:latin typeface="+mn-lt"/>
                          <a:ea typeface="+mn-ea"/>
                          <a:cs typeface="+mn-cs"/>
                        </a:rPr>
                        <a:t>年度）、課長代理級の管理職手当の見直し、保育士・幼稚園教育職給料表の導入、技能労務職員の早期退職特例制度の実施（以上</a:t>
                      </a:r>
                      <a:r>
                        <a:rPr kumimoji="1" lang="en-US" altLang="ja-JP" sz="1200" b="0" kern="1200" dirty="0">
                          <a:solidFill>
                            <a:schemeClr val="tx1"/>
                          </a:solidFill>
                          <a:latin typeface="+mn-lt"/>
                          <a:ea typeface="+mn-ea"/>
                          <a:cs typeface="+mn-cs"/>
                        </a:rPr>
                        <a:t>2015</a:t>
                      </a:r>
                      <a:r>
                        <a:rPr kumimoji="1" lang="ja-JP" altLang="en-US" sz="1200" b="0" kern="1200" dirty="0">
                          <a:solidFill>
                            <a:schemeClr val="tx1"/>
                          </a:solidFill>
                          <a:latin typeface="+mn-lt"/>
                          <a:ea typeface="+mn-ea"/>
                          <a:cs typeface="+mn-cs"/>
                        </a:rPr>
                        <a:t>年度）、給与制度の総合的見直し（</a:t>
                      </a:r>
                      <a:r>
                        <a:rPr kumimoji="1" lang="en-US" altLang="ja-JP" sz="1200" b="0" kern="1200" dirty="0">
                          <a:solidFill>
                            <a:schemeClr val="tx1"/>
                          </a:solidFill>
                          <a:latin typeface="+mn-lt"/>
                          <a:ea typeface="+mn-ea"/>
                          <a:cs typeface="+mn-cs"/>
                        </a:rPr>
                        <a:t>2016</a:t>
                      </a:r>
                      <a:r>
                        <a:rPr kumimoji="1" lang="ja-JP" altLang="en-US" sz="1200" b="0" kern="1200" dirty="0">
                          <a:solidFill>
                            <a:schemeClr val="tx1"/>
                          </a:solidFill>
                          <a:latin typeface="+mn-lt"/>
                          <a:ea typeface="+mn-ea"/>
                          <a:cs typeface="+mn-cs"/>
                        </a:rPr>
                        <a:t>年度）、人事委員会から技能労務職相当職種民間給与調査の結果報告、技能労務職員給与検討有識者会議の開催及び意見のとりまとめ（</a:t>
                      </a:r>
                      <a:r>
                        <a:rPr kumimoji="1" lang="en-US" altLang="ja-JP" sz="1200" b="0" kern="1200" dirty="0">
                          <a:solidFill>
                            <a:schemeClr val="tx1"/>
                          </a:solidFill>
                          <a:latin typeface="+mn-lt"/>
                          <a:ea typeface="+mn-ea"/>
                          <a:cs typeface="+mn-cs"/>
                        </a:rPr>
                        <a:t>2017</a:t>
                      </a:r>
                      <a:r>
                        <a:rPr kumimoji="1" lang="ja-JP" altLang="en-US" sz="1200" b="0" kern="1200" dirty="0">
                          <a:solidFill>
                            <a:schemeClr val="tx1"/>
                          </a:solidFill>
                          <a:latin typeface="+mn-lt"/>
                          <a:ea typeface="+mn-ea"/>
                          <a:cs typeface="+mn-cs"/>
                        </a:rPr>
                        <a:t>年度）、人事委員会が公民較差等の実態調査を実施（</a:t>
                      </a:r>
                      <a:r>
                        <a:rPr kumimoji="1" lang="en-US" altLang="ja-JP" sz="1200" b="0" kern="1200" dirty="0">
                          <a:solidFill>
                            <a:schemeClr val="tx1"/>
                          </a:solidFill>
                          <a:latin typeface="+mn-lt"/>
                          <a:ea typeface="+mn-ea"/>
                          <a:cs typeface="+mn-cs"/>
                        </a:rPr>
                        <a:t>2019</a:t>
                      </a:r>
                      <a:r>
                        <a:rPr kumimoji="1" lang="ja-JP" altLang="en-US" sz="1200" b="0" kern="1200" dirty="0">
                          <a:solidFill>
                            <a:schemeClr val="tx1"/>
                          </a:solidFill>
                          <a:latin typeface="+mn-lt"/>
                          <a:ea typeface="+mn-ea"/>
                          <a:cs typeface="+mn-cs"/>
                        </a:rPr>
                        <a:t>年度）、人事委員会から技能労務職相当職種民間給与調査の結果報告、人事委員会勧告による行政職との均衡を考慮した給与改定とする方針（</a:t>
                      </a:r>
                      <a:r>
                        <a:rPr kumimoji="1" lang="en-US" altLang="ja-JP" sz="1200" b="0" kern="1200" dirty="0">
                          <a:solidFill>
                            <a:schemeClr val="tx1"/>
                          </a:solidFill>
                          <a:latin typeface="+mn-lt"/>
                          <a:ea typeface="+mn-ea"/>
                          <a:cs typeface="+mn-cs"/>
                        </a:rPr>
                        <a:t>2020</a:t>
                      </a:r>
                      <a:r>
                        <a:rPr kumimoji="1" lang="ja-JP" altLang="en-US" sz="1200" b="0" kern="1200" dirty="0">
                          <a:solidFill>
                            <a:schemeClr val="tx1"/>
                          </a:solidFill>
                          <a:latin typeface="+mn-lt"/>
                          <a:ea typeface="+mn-ea"/>
                          <a:cs typeface="+mn-cs"/>
                        </a:rPr>
                        <a:t>年度）</a:t>
                      </a:r>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64096">
                <a:tc vMerge="1">
                  <a:txBody>
                    <a:bodyPr/>
                    <a:lstStyle/>
                    <a:p>
                      <a:pPr>
                        <a:lnSpc>
                          <a:spcPts val="1440"/>
                        </a:lnSpc>
                      </a:pPr>
                      <a:endParaRPr lang="en-US" altLang="ja-JP" sz="12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1440"/>
                        </a:lnSpc>
                      </a:pPr>
                      <a:endParaRPr kumimoji="1" lang="en-US" altLang="ja-JP"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④職員の政治的行為の禁止、服務規律の厳格化</a:t>
                      </a:r>
                      <a:endParaRPr lang="en-US" altLang="ja-JP" sz="1200" b="0"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・政令市では福岡市を除いて例のない、職員の政治的行為の制限に関する条例や、労使関係に関する条例の施行（</a:t>
                      </a:r>
                      <a:r>
                        <a:rPr kumimoji="1" lang="en-US" altLang="ja-JP" sz="1200" b="0" kern="1200" dirty="0">
                          <a:solidFill>
                            <a:schemeClr val="tx1"/>
                          </a:solidFill>
                          <a:latin typeface="+mn-lt"/>
                          <a:ea typeface="+mn-ea"/>
                          <a:cs typeface="+mn-cs"/>
                        </a:rPr>
                        <a:t>2012</a:t>
                      </a:r>
                      <a:r>
                        <a:rPr kumimoji="1" lang="ja-JP" altLang="en-US" sz="1200" b="0" kern="1200" dirty="0">
                          <a:solidFill>
                            <a:schemeClr val="tx1"/>
                          </a:solidFill>
                          <a:latin typeface="+mn-lt"/>
                          <a:ea typeface="+mn-ea"/>
                          <a:cs typeface="+mn-cs"/>
                        </a:rPr>
                        <a:t>年</a:t>
                      </a:r>
                      <a:r>
                        <a:rPr kumimoji="1" lang="en-US" altLang="ja-JP" sz="1200" b="0" kern="1200" dirty="0">
                          <a:solidFill>
                            <a:schemeClr val="tx1"/>
                          </a:solidFill>
                          <a:latin typeface="+mn-lt"/>
                          <a:ea typeface="+mn-ea"/>
                          <a:cs typeface="+mn-cs"/>
                        </a:rPr>
                        <a:t>8</a:t>
                      </a:r>
                      <a:r>
                        <a:rPr kumimoji="1" lang="ja-JP" altLang="en-US" sz="1200" b="0" kern="1200" dirty="0">
                          <a:solidFill>
                            <a:schemeClr val="tx1"/>
                          </a:solidFill>
                          <a:latin typeface="+mn-lt"/>
                          <a:ea typeface="+mn-ea"/>
                          <a:cs typeface="+mn-cs"/>
                        </a:rPr>
                        <a:t>月）</a:t>
                      </a:r>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195</a:t>
            </a:fld>
            <a:endParaRPr lang="ja-JP" altLang="en-US"/>
          </a:p>
        </p:txBody>
      </p:sp>
    </p:spTree>
    <p:extLst>
      <p:ext uri="{BB962C8B-B14F-4D97-AF65-F5344CB8AC3E}">
        <p14:creationId xmlns:p14="http://schemas.microsoft.com/office/powerpoint/2010/main" val="688993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4591236" y="3935019"/>
            <a:ext cx="2717068" cy="286069"/>
          </a:xfrm>
          <a:prstGeom prst="rect">
            <a:avLst/>
          </a:prstGeom>
        </p:spPr>
      </p:pic>
      <p:sp>
        <p:nvSpPr>
          <p:cNvPr id="8" name="正方形/長方形 7"/>
          <p:cNvSpPr/>
          <p:nvPr/>
        </p:nvSpPr>
        <p:spPr>
          <a:xfrm>
            <a:off x="323528" y="323364"/>
            <a:ext cx="381642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人事・給与制度改革（経過）</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 name="直線コネクタ 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a:t>
            </a: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・人事・給与制度</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9" name="正方形/長方形 8"/>
          <p:cNvSpPr/>
          <p:nvPr/>
        </p:nvSpPr>
        <p:spPr>
          <a:xfrm>
            <a:off x="323528" y="828001"/>
            <a:ext cx="856895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月、職員に関する基本的な事項を定めた職員基本条例等を施行し、人事・給与制度にかかる種々の改革を進めてきた。	</a:t>
            </a:r>
          </a:p>
        </p:txBody>
      </p:sp>
      <p:pic>
        <p:nvPicPr>
          <p:cNvPr id="17" name="図 16"/>
          <p:cNvPicPr>
            <a:picLocks noChangeAspect="1"/>
          </p:cNvPicPr>
          <p:nvPr/>
        </p:nvPicPr>
        <p:blipFill>
          <a:blip r:embed="rId2"/>
          <a:stretch>
            <a:fillRect/>
          </a:stretch>
        </p:blipFill>
        <p:spPr>
          <a:xfrm>
            <a:off x="4580039" y="5013176"/>
            <a:ext cx="4089444" cy="1319304"/>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196</a:t>
            </a:fld>
            <a:endParaRPr lang="ja-JP" altLang="en-US"/>
          </a:p>
        </p:txBody>
      </p:sp>
      <p:graphicFrame>
        <p:nvGraphicFramePr>
          <p:cNvPr id="14" name="表 13"/>
          <p:cNvGraphicFramePr>
            <a:graphicFrameLocks noGrp="1"/>
          </p:cNvGraphicFramePr>
          <p:nvPr>
            <p:extLst>
              <p:ext uri="{D42A27DB-BD31-4B8C-83A1-F6EECF244321}">
                <p14:modId xmlns:p14="http://schemas.microsoft.com/office/powerpoint/2010/main" val="4064824045"/>
              </p:ext>
            </p:extLst>
          </p:nvPr>
        </p:nvGraphicFramePr>
        <p:xfrm>
          <a:off x="451080" y="1548080"/>
          <a:ext cx="8229600" cy="4784400"/>
        </p:xfrm>
        <a:graphic>
          <a:graphicData uri="http://schemas.openxmlformats.org/drawingml/2006/table">
            <a:tbl>
              <a:tblPr>
                <a:tableStyleId>{5C22544A-7EE6-4342-B048-85BDC9FD1C3A}</a:tableStyleId>
              </a:tblPr>
              <a:tblGrid>
                <a:gridCol w="656423">
                  <a:extLst>
                    <a:ext uri="{9D8B030D-6E8A-4147-A177-3AD203B41FA5}">
                      <a16:colId xmlns:a16="http://schemas.microsoft.com/office/drawing/2014/main" val="20000"/>
                    </a:ext>
                  </a:extLst>
                </a:gridCol>
                <a:gridCol w="3500923">
                  <a:extLst>
                    <a:ext uri="{9D8B030D-6E8A-4147-A177-3AD203B41FA5}">
                      <a16:colId xmlns:a16="http://schemas.microsoft.com/office/drawing/2014/main" val="20001"/>
                    </a:ext>
                  </a:extLst>
                </a:gridCol>
                <a:gridCol w="4072254">
                  <a:extLst>
                    <a:ext uri="{9D8B030D-6E8A-4147-A177-3AD203B41FA5}">
                      <a16:colId xmlns:a16="http://schemas.microsoft.com/office/drawing/2014/main" val="20002"/>
                    </a:ext>
                  </a:extLst>
                </a:gridCol>
              </a:tblGrid>
              <a:tr h="286600">
                <a:tc rowSpan="2">
                  <a:txBody>
                    <a:bodyPr/>
                    <a:lstStyle/>
                    <a:p>
                      <a:pPr algn="ctr" fontAlgn="ctr"/>
                      <a:r>
                        <a:rPr lang="ja-JP" altLang="en-US" sz="1000" b="1" u="none" strike="noStrike" dirty="0">
                          <a:effectLst/>
                          <a:latin typeface="+mn-ea"/>
                          <a:ea typeface="+mn-ea"/>
                        </a:rPr>
                        <a:t>　</a:t>
                      </a:r>
                      <a:endParaRPr lang="ja-JP" altLang="en-US" sz="1000" b="1" i="0" u="none" strike="noStrike" dirty="0">
                        <a:solidFill>
                          <a:srgbClr val="000000"/>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60000"/>
                        <a:lumOff val="40000"/>
                      </a:schemeClr>
                    </a:solidFill>
                  </a:tcPr>
                </a:tc>
                <a:tc>
                  <a:txBody>
                    <a:bodyPr/>
                    <a:lstStyle/>
                    <a:p>
                      <a:pPr algn="ctr" rtl="0" fontAlgn="ctr"/>
                      <a:r>
                        <a:rPr lang="ja-JP" altLang="en-US" sz="1000" b="1" i="0" u="none" strike="noStrike" dirty="0">
                          <a:solidFill>
                            <a:srgbClr val="000000"/>
                          </a:solidFill>
                          <a:effectLst/>
                          <a:latin typeface="+mn-ea"/>
                          <a:ea typeface="+mn-ea"/>
                        </a:rPr>
                        <a:t>人事関係</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rtl="0" fontAlgn="ct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給与関係</a:t>
                      </a:r>
                      <a:endParaRPr lang="zh-TW"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533881">
                <a:tc vMerge="1">
                  <a:txBody>
                    <a:bodyPr/>
                    <a:lstStyle/>
                    <a:p>
                      <a:pPr algn="ctr" fontAlgn="ctr"/>
                      <a:endParaRPr lang="ja-JP" altLang="en-US" sz="1000" b="1" i="0" u="none" strike="noStrike" dirty="0">
                        <a:solidFill>
                          <a:srgbClr val="000000"/>
                        </a:solidFill>
                        <a:effectLst/>
                        <a:latin typeface="+mn-ea"/>
                        <a:ea typeface="+mn-ea"/>
                      </a:endParaRPr>
                    </a:p>
                  </a:txBody>
                  <a:tcPr marL="9117" marR="9117" marT="91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60000"/>
                        <a:lumOff val="40000"/>
                      </a:schemeClr>
                    </a:solidFill>
                  </a:tcPr>
                </a:tc>
                <a:tc>
                  <a:txBody>
                    <a:bodyPr/>
                    <a:lstStyle/>
                    <a:p>
                      <a:pPr algn="l" rtl="0" fontAlgn="ctr"/>
                      <a:r>
                        <a:rPr lang="ja-JP" altLang="en-US" sz="1000" b="1" u="none" strike="noStrike" dirty="0">
                          <a:effectLst/>
                          <a:latin typeface="+mn-ea"/>
                          <a:ea typeface="+mn-ea"/>
                        </a:rPr>
                        <a:t>　①：職員採用試験の抜本的見直し等</a:t>
                      </a:r>
                      <a:r>
                        <a:rPr lang="en-US" altLang="ja-JP" sz="1000" b="1" u="none" strike="noStrike" dirty="0">
                          <a:effectLst/>
                          <a:latin typeface="+mn-ea"/>
                          <a:ea typeface="+mn-ea"/>
                        </a:rPr>
                        <a:t/>
                      </a:r>
                      <a:br>
                        <a:rPr lang="en-US" altLang="ja-JP" sz="1000" b="1" u="none" strike="noStrike" dirty="0">
                          <a:effectLst/>
                          <a:latin typeface="+mn-ea"/>
                          <a:ea typeface="+mn-ea"/>
                        </a:rPr>
                      </a:br>
                      <a:r>
                        <a:rPr lang="ja-JP" altLang="en-US" sz="1000" b="1" u="none" strike="noStrike" dirty="0">
                          <a:effectLst/>
                          <a:latin typeface="+mn-ea"/>
                          <a:ea typeface="+mn-ea"/>
                        </a:rPr>
                        <a:t>　②：相対評価の導入</a:t>
                      </a:r>
                      <a:r>
                        <a:rPr lang="en-US" altLang="ja-JP" sz="1000" b="1" u="none" strike="noStrike" dirty="0">
                          <a:effectLst/>
                          <a:latin typeface="+mn-ea"/>
                          <a:ea typeface="+mn-ea"/>
                        </a:rPr>
                        <a:t/>
                      </a:r>
                      <a:br>
                        <a:rPr lang="en-US" altLang="ja-JP" sz="1000" b="1" u="none" strike="noStrike" dirty="0">
                          <a:effectLst/>
                          <a:latin typeface="+mn-ea"/>
                          <a:ea typeface="+mn-ea"/>
                        </a:rPr>
                      </a:br>
                      <a:r>
                        <a:rPr lang="ja-JP" altLang="en-US" sz="1000" b="1" u="none" strike="noStrike" dirty="0">
                          <a:effectLst/>
                          <a:latin typeface="+mn-ea"/>
                          <a:ea typeface="+mn-ea"/>
                        </a:rPr>
                        <a:t>　④：職員の政治的行為の禁止、服務規律の厳格化</a:t>
                      </a:r>
                      <a:endParaRPr lang="ja-JP" altLang="en-US" sz="1000" b="1"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rtl="0" fontAlgn="ctr"/>
                      <a:r>
                        <a:rPr lang="ja-JP" altLang="en-US" sz="1000" b="1" u="none" strike="noStrike" dirty="0">
                          <a:effectLst/>
                          <a:latin typeface="ＭＳ Ｐゴシック" panose="020B0600070205080204" pitchFamily="50" charset="-128"/>
                          <a:ea typeface="ＭＳ Ｐゴシック" panose="020B0600070205080204" pitchFamily="50" charset="-128"/>
                        </a:rPr>
                        <a:t>　</a:t>
                      </a:r>
                      <a:r>
                        <a:rPr lang="zh-TW" altLang="en-US" sz="1000" b="1" u="none" strike="noStrike" dirty="0">
                          <a:effectLst/>
                          <a:latin typeface="ＭＳ Ｐゴシック" panose="020B0600070205080204" pitchFamily="50" charset="-128"/>
                          <a:ea typeface="ＭＳ Ｐゴシック" panose="020B0600070205080204" pitchFamily="50" charset="-128"/>
                        </a:rPr>
                        <a:t>③</a:t>
                      </a:r>
                      <a:r>
                        <a:rPr lang="ja-JP" altLang="en-US" sz="1000" b="1" u="none" strike="noStrike" dirty="0">
                          <a:effectLst/>
                          <a:latin typeface="ＭＳ Ｐゴシック" panose="020B0600070205080204" pitchFamily="50" charset="-128"/>
                          <a:ea typeface="ＭＳ Ｐゴシック" panose="020B0600070205080204" pitchFamily="50" charset="-128"/>
                        </a:rPr>
                        <a:t>：</a:t>
                      </a:r>
                      <a:r>
                        <a:rPr lang="zh-TW" altLang="en-US" sz="1000" b="1" u="none" strike="noStrike" dirty="0">
                          <a:effectLst/>
                          <a:latin typeface="ＭＳ Ｐゴシック" panose="020B0600070205080204" pitchFamily="50" charset="-128"/>
                          <a:ea typeface="ＭＳ Ｐゴシック" panose="020B0600070205080204" pitchFamily="50" charset="-128"/>
                        </a:rPr>
                        <a:t>給与制度改革</a:t>
                      </a:r>
                      <a:endParaRPr lang="zh-TW"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398546">
                <a:tc>
                  <a:txBody>
                    <a:bodyPr/>
                    <a:lstStyle/>
                    <a:p>
                      <a:pPr algn="ctr" rtl="0" fontAlgn="ctr"/>
                      <a:r>
                        <a:rPr lang="en-US" altLang="ja-JP" sz="1000" u="none" strike="noStrike" dirty="0">
                          <a:solidFill>
                            <a:schemeClr val="tx1"/>
                          </a:solidFill>
                          <a:effectLst/>
                          <a:latin typeface="+mn-ea"/>
                          <a:ea typeface="+mn-ea"/>
                        </a:rPr>
                        <a:t>2011</a:t>
                      </a:r>
                      <a:r>
                        <a:rPr lang="ja-JP" altLang="en-US" sz="1000" u="none" strike="noStrike" dirty="0">
                          <a:solidFill>
                            <a:schemeClr val="tx1"/>
                          </a:solidFill>
                          <a:effectLst/>
                          <a:latin typeface="+mn-ea"/>
                          <a:ea typeface="+mn-ea"/>
                        </a:rPr>
                        <a:t>年度</a:t>
                      </a:r>
                      <a:endParaRPr lang="ja-JP" altLang="en-US" sz="1000" b="1" i="0" u="none" strike="noStrike" dirty="0">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① 社会人経験者区分採用の開始</a:t>
                      </a:r>
                      <a:endParaRPr lang="en-US" altLang="ja-JP" sz="1000" u="none" strike="noStrike" dirty="0">
                        <a:solidFill>
                          <a:schemeClr val="tx1"/>
                        </a:solidFill>
                        <a:effectLst/>
                        <a:latin typeface="+mn-ea"/>
                        <a:ea typeface="+mn-ea"/>
                      </a:endParaRPr>
                    </a:p>
                    <a:p>
                      <a:pPr algn="l" rtl="0" fontAlgn="ctr"/>
                      <a:r>
                        <a:rPr lang="ja-JP" altLang="en-US" sz="1000" u="none" strike="noStrike" dirty="0">
                          <a:solidFill>
                            <a:schemeClr val="tx1"/>
                          </a:solidFill>
                          <a:effectLst/>
                          <a:latin typeface="+mn-ea"/>
                          <a:ea typeface="+mn-ea"/>
                        </a:rPr>
                        <a:t>④ 服務規律刷新プロジェクトチームの設置</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solidFill>
                            <a:schemeClr val="tx1"/>
                          </a:solidFill>
                          <a:effectLst/>
                          <a:latin typeface="+mn-ea"/>
                          <a:ea typeface="+mn-ea"/>
                        </a:rPr>
                        <a:t>　</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69216">
                <a:tc>
                  <a:txBody>
                    <a:bodyPr/>
                    <a:lstStyle/>
                    <a:p>
                      <a:pPr algn="ctr" rtl="0" fontAlgn="ctr"/>
                      <a:r>
                        <a:rPr lang="en-US" altLang="ja-JP" sz="1000" u="none" strike="noStrike">
                          <a:solidFill>
                            <a:schemeClr val="tx1"/>
                          </a:solidFill>
                          <a:effectLst/>
                          <a:latin typeface="+mn-ea"/>
                          <a:ea typeface="+mn-ea"/>
                        </a:rPr>
                        <a:t>2012</a:t>
                      </a:r>
                      <a:r>
                        <a:rPr lang="ja-JP" altLang="en-US" sz="1000" u="none" strike="noStrike">
                          <a:solidFill>
                            <a:schemeClr val="tx1"/>
                          </a:solidFill>
                          <a:effectLst/>
                          <a:latin typeface="+mn-ea"/>
                          <a:ea typeface="+mn-ea"/>
                        </a:rPr>
                        <a:t>年度</a:t>
                      </a:r>
                      <a:endParaRPr lang="ja-JP" altLang="en-US" sz="1000" b="1" i="0" u="none" strike="noStrike">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n-ea"/>
                          <a:ea typeface="+mn-ea"/>
                        </a:rPr>
                        <a:t>① 事務行政</a:t>
                      </a:r>
                      <a:r>
                        <a:rPr lang="en-US" altLang="ja-JP" sz="1000" u="none" strike="noStrike" dirty="0">
                          <a:solidFill>
                            <a:schemeClr val="tx1"/>
                          </a:solidFill>
                          <a:effectLst/>
                          <a:latin typeface="+mn-ea"/>
                          <a:ea typeface="+mn-ea"/>
                        </a:rPr>
                        <a:t>(22-25)</a:t>
                      </a:r>
                      <a:r>
                        <a:rPr lang="ja-JP" altLang="en-US" sz="1000" u="none" strike="noStrike" dirty="0">
                          <a:solidFill>
                            <a:schemeClr val="tx1"/>
                          </a:solidFill>
                          <a:effectLst/>
                          <a:latin typeface="+mn-ea"/>
                          <a:ea typeface="+mn-ea"/>
                        </a:rPr>
                        <a:t>採用試験等におけるエントリーシート方式の導入等</a:t>
                      </a:r>
                      <a:br>
                        <a:rPr lang="ja-JP" altLang="en-US" sz="1000" u="none" strike="noStrike" dirty="0">
                          <a:solidFill>
                            <a:schemeClr val="tx1"/>
                          </a:solidFill>
                          <a:effectLst/>
                          <a:latin typeface="+mn-ea"/>
                          <a:ea typeface="+mn-ea"/>
                        </a:rPr>
                      </a:br>
                      <a:r>
                        <a:rPr lang="ja-JP" altLang="en-US" sz="1000" u="none" strike="noStrike" dirty="0">
                          <a:solidFill>
                            <a:schemeClr val="tx1"/>
                          </a:solidFill>
                          <a:effectLst/>
                          <a:latin typeface="+mn-ea"/>
                          <a:ea typeface="+mn-ea"/>
                        </a:rPr>
                        <a:t>④ 職員の政治的行為の制限に関する条例、労使関係に関する条例の制定</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職員の給与カット率の拡大、幹部職員への「定額制」の導入、役職間の給料月額の「重なり」幅の縮減、住居手当の見直し、技能労務職員の給与水準の見直し</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3211">
                <a:tc>
                  <a:txBody>
                    <a:bodyPr/>
                    <a:lstStyle/>
                    <a:p>
                      <a:pPr algn="ctr" rtl="0" fontAlgn="ctr"/>
                      <a:r>
                        <a:rPr lang="en-US" altLang="ja-JP" sz="1000" u="none" strike="noStrike">
                          <a:solidFill>
                            <a:schemeClr val="tx1"/>
                          </a:solidFill>
                          <a:effectLst/>
                          <a:latin typeface="+mn-ea"/>
                          <a:ea typeface="+mn-ea"/>
                        </a:rPr>
                        <a:t>2013</a:t>
                      </a:r>
                      <a:r>
                        <a:rPr lang="ja-JP" altLang="en-US" sz="1000" u="none" strike="noStrike">
                          <a:solidFill>
                            <a:schemeClr val="tx1"/>
                          </a:solidFill>
                          <a:effectLst/>
                          <a:latin typeface="+mn-ea"/>
                          <a:ea typeface="+mn-ea"/>
                        </a:rPr>
                        <a:t>年度</a:t>
                      </a:r>
                      <a:endParaRPr lang="ja-JP" altLang="en-US" sz="1000" b="1" i="0" u="none" strike="noStrike">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n-ea"/>
                          <a:ea typeface="+mn-ea"/>
                        </a:rPr>
                        <a:t>② 人事評価制度に相対評価を導入</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旅費制度の見直し（日当の廃止や宿泊料の減額など）</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3211">
                <a:tc>
                  <a:txBody>
                    <a:bodyPr/>
                    <a:lstStyle/>
                    <a:p>
                      <a:pPr algn="ctr" rtl="0" fontAlgn="ctr"/>
                      <a:r>
                        <a:rPr lang="en-US" altLang="ja-JP" sz="1000" u="none" strike="noStrike">
                          <a:solidFill>
                            <a:schemeClr val="tx1"/>
                          </a:solidFill>
                          <a:effectLst/>
                          <a:latin typeface="+mn-ea"/>
                          <a:ea typeface="+mn-ea"/>
                        </a:rPr>
                        <a:t>2014</a:t>
                      </a:r>
                      <a:r>
                        <a:rPr lang="ja-JP" altLang="en-US" sz="1000" u="none" strike="noStrike">
                          <a:solidFill>
                            <a:schemeClr val="tx1"/>
                          </a:solidFill>
                          <a:effectLst/>
                          <a:latin typeface="+mn-ea"/>
                          <a:ea typeface="+mn-ea"/>
                        </a:rPr>
                        <a:t>年度</a:t>
                      </a:r>
                      <a:endParaRPr lang="ja-JP" altLang="en-US" sz="1000" b="1" i="0" u="none" strike="noStrike">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solidFill>
                            <a:schemeClr val="tx1"/>
                          </a:solidFill>
                          <a:effectLst/>
                          <a:latin typeface="+mn-ea"/>
                          <a:ea typeface="+mn-ea"/>
                        </a:rPr>
                        <a:t>　</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a:t>
                      </a:r>
                      <a:r>
                        <a:rPr lang="en-US" altLang="ja-JP" sz="1000" u="none" strike="noStrike" dirty="0">
                          <a:solidFill>
                            <a:schemeClr val="tx1"/>
                          </a:solidFill>
                          <a:effectLst/>
                          <a:latin typeface="+mn-ea"/>
                          <a:ea typeface="+mn-ea"/>
                        </a:rPr>
                        <a:t>55</a:t>
                      </a:r>
                      <a:r>
                        <a:rPr lang="ja-JP" altLang="en-US" sz="1000" u="none" strike="noStrike" dirty="0">
                          <a:solidFill>
                            <a:schemeClr val="tx1"/>
                          </a:solidFill>
                          <a:effectLst/>
                          <a:latin typeface="+mn-ea"/>
                          <a:ea typeface="+mn-ea"/>
                        </a:rPr>
                        <a:t>歳を超える職員の昇給抑制制度の導入</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8546">
                <a:tc>
                  <a:txBody>
                    <a:bodyPr/>
                    <a:lstStyle/>
                    <a:p>
                      <a:pPr algn="ctr" rtl="0" fontAlgn="ctr"/>
                      <a:r>
                        <a:rPr lang="en-US" altLang="ja-JP" sz="1000" u="none" strike="noStrike">
                          <a:solidFill>
                            <a:schemeClr val="tx1"/>
                          </a:solidFill>
                          <a:effectLst/>
                          <a:latin typeface="+mn-ea"/>
                          <a:ea typeface="+mn-ea"/>
                        </a:rPr>
                        <a:t>2015</a:t>
                      </a:r>
                      <a:r>
                        <a:rPr lang="ja-JP" altLang="en-US" sz="1000" u="none" strike="noStrike">
                          <a:solidFill>
                            <a:schemeClr val="tx1"/>
                          </a:solidFill>
                          <a:effectLst/>
                          <a:latin typeface="+mn-ea"/>
                          <a:ea typeface="+mn-ea"/>
                        </a:rPr>
                        <a:t>年度</a:t>
                      </a:r>
                      <a:endParaRPr lang="ja-JP" altLang="en-US" sz="1000" b="1" i="0" u="none" strike="noStrike">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solidFill>
                            <a:schemeClr val="tx1"/>
                          </a:solidFill>
                          <a:effectLst/>
                          <a:latin typeface="+mn-ea"/>
                          <a:ea typeface="+mn-ea"/>
                        </a:rPr>
                        <a:t>　</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課長代理級の管理職手当の見直し、保育士給料表・幼稚園教育職給料表の導入、技能労務職員の早期退職特例制度の実施</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3211">
                <a:tc>
                  <a:txBody>
                    <a:bodyPr/>
                    <a:lstStyle/>
                    <a:p>
                      <a:pPr algn="ctr" rtl="0" fontAlgn="ctr"/>
                      <a:r>
                        <a:rPr lang="en-US" altLang="ja-JP" sz="1000" u="none" strike="noStrike">
                          <a:solidFill>
                            <a:schemeClr val="tx1"/>
                          </a:solidFill>
                          <a:effectLst/>
                          <a:latin typeface="+mn-ea"/>
                          <a:ea typeface="+mn-ea"/>
                        </a:rPr>
                        <a:t>2016</a:t>
                      </a:r>
                      <a:r>
                        <a:rPr lang="ja-JP" altLang="en-US" sz="1000" u="none" strike="noStrike">
                          <a:solidFill>
                            <a:schemeClr val="tx1"/>
                          </a:solidFill>
                          <a:effectLst/>
                          <a:latin typeface="+mn-ea"/>
                          <a:ea typeface="+mn-ea"/>
                        </a:rPr>
                        <a:t>年度</a:t>
                      </a:r>
                      <a:endParaRPr lang="ja-JP" altLang="en-US" sz="1000" b="1" i="0" u="none" strike="noStrike">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a:solidFill>
                            <a:schemeClr val="tx1"/>
                          </a:solidFill>
                          <a:effectLst/>
                          <a:latin typeface="+mn-ea"/>
                          <a:ea typeface="+mn-ea"/>
                        </a:rPr>
                        <a:t>　</a:t>
                      </a:r>
                      <a:endParaRPr lang="ja-JP" altLang="en-US" sz="1000" b="0" i="0" u="none" strike="noStrike">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国の給与制度の総合的見直しに準じた制度見直し</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98546">
                <a:tc>
                  <a:txBody>
                    <a:bodyPr/>
                    <a:lstStyle/>
                    <a:p>
                      <a:pPr algn="ctr" rtl="0" fontAlgn="ctr"/>
                      <a:r>
                        <a:rPr lang="en-US" altLang="ja-JP" sz="1000" u="none" strike="noStrike" dirty="0">
                          <a:solidFill>
                            <a:schemeClr val="tx1"/>
                          </a:solidFill>
                          <a:effectLst/>
                          <a:latin typeface="+mn-ea"/>
                          <a:ea typeface="+mn-ea"/>
                        </a:rPr>
                        <a:t>2017</a:t>
                      </a:r>
                      <a:r>
                        <a:rPr lang="ja-JP" altLang="en-US" sz="1000" u="none" strike="noStrike" dirty="0">
                          <a:solidFill>
                            <a:schemeClr val="tx1"/>
                          </a:solidFill>
                          <a:effectLst/>
                          <a:latin typeface="+mn-ea"/>
                          <a:ea typeface="+mn-ea"/>
                        </a:rPr>
                        <a:t>年度</a:t>
                      </a:r>
                      <a:endParaRPr lang="ja-JP" altLang="en-US" sz="1000" b="1" i="0" u="none" strike="noStrike" dirty="0">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solidFill>
                            <a:schemeClr val="tx1"/>
                          </a:solidFill>
                          <a:effectLst/>
                          <a:latin typeface="+mn-ea"/>
                          <a:ea typeface="+mn-ea"/>
                        </a:rPr>
                        <a:t>　</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人事委員会による技能労務職相当職種民間給与調査の結果報告</a:t>
                      </a:r>
                      <a:endParaRPr lang="en-US" altLang="ja-JP" sz="100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③ </a:t>
                      </a:r>
                      <a:r>
                        <a:rPr kumimoji="1" lang="ja-JP" altLang="en-US" sz="1000" b="0" kern="1200" dirty="0">
                          <a:solidFill>
                            <a:schemeClr val="tx1"/>
                          </a:solidFill>
                          <a:latin typeface="+mn-lt"/>
                          <a:ea typeface="+mn-ea"/>
                          <a:cs typeface="+mn-cs"/>
                        </a:rPr>
                        <a:t>技能労務職員給与検討有識者会議の開催及び意見のとりまとめ</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63211">
                <a:tc>
                  <a:txBody>
                    <a:bodyPr/>
                    <a:lstStyle/>
                    <a:p>
                      <a:pPr algn="ctr" rtl="0" fontAlgn="ctr"/>
                      <a:r>
                        <a:rPr lang="en-US" altLang="ja-JP" sz="1000" b="1" i="0" u="none" strike="noStrike" dirty="0">
                          <a:solidFill>
                            <a:schemeClr val="tx1"/>
                          </a:solidFill>
                          <a:effectLst/>
                          <a:latin typeface="+mn-ea"/>
                          <a:ea typeface="+mn-ea"/>
                        </a:rPr>
                        <a:t>2019</a:t>
                      </a:r>
                      <a:r>
                        <a:rPr lang="ja-JP" altLang="en-US" sz="1000" b="1" i="0" u="none" strike="noStrike" dirty="0">
                          <a:solidFill>
                            <a:schemeClr val="tx1"/>
                          </a:solidFill>
                          <a:effectLst/>
                          <a:latin typeface="+mn-ea"/>
                          <a:ea typeface="+mn-ea"/>
                        </a:rPr>
                        <a:t>年度</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b="0" i="0" u="none" strike="noStrike" dirty="0">
                          <a:solidFill>
                            <a:schemeClr val="tx1"/>
                          </a:solidFill>
                          <a:effectLst/>
                          <a:latin typeface="+mn-ea"/>
                          <a:ea typeface="+mn-ea"/>
                        </a:rPr>
                        <a:t>③</a:t>
                      </a:r>
                      <a:r>
                        <a:rPr kumimoji="1" lang="ja-JP" altLang="en-US" sz="1000" b="0" kern="1200" dirty="0">
                          <a:solidFill>
                            <a:schemeClr val="tx1"/>
                          </a:solidFill>
                          <a:latin typeface="+mn-lt"/>
                          <a:ea typeface="+mn-ea"/>
                          <a:cs typeface="+mn-cs"/>
                        </a:rPr>
                        <a:t>人事委員会が技能労務職相当職種民間給与調査を実施</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026161"/>
                  </a:ext>
                </a:extLst>
              </a:tr>
              <a:tr h="406248">
                <a:tc>
                  <a:txBody>
                    <a:bodyPr/>
                    <a:lstStyle/>
                    <a:p>
                      <a:pPr algn="ctr" rtl="0" fontAlgn="ctr"/>
                      <a:r>
                        <a:rPr lang="en-US" altLang="ja-JP" sz="1000" b="1" i="0" u="none" strike="noStrike" dirty="0">
                          <a:solidFill>
                            <a:schemeClr val="tx1"/>
                          </a:solidFill>
                          <a:effectLst/>
                          <a:latin typeface="+mn-ea"/>
                          <a:ea typeface="+mn-ea"/>
                        </a:rPr>
                        <a:t>2020</a:t>
                      </a:r>
                      <a:r>
                        <a:rPr lang="ja-JP" altLang="en-US" sz="1000" b="1" i="0" u="none" strike="noStrike" dirty="0">
                          <a:solidFill>
                            <a:schemeClr val="tx1"/>
                          </a:solidFill>
                          <a:effectLst/>
                          <a:latin typeface="+mn-ea"/>
                          <a:ea typeface="+mn-ea"/>
                        </a:rPr>
                        <a:t>年度</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b="0" i="0" u="none" strike="noStrike" dirty="0">
                          <a:solidFill>
                            <a:schemeClr val="tx1"/>
                          </a:solidFill>
                          <a:effectLst/>
                          <a:latin typeface="+mn-ea"/>
                          <a:ea typeface="+mn-ea"/>
                        </a:rPr>
                        <a:t>③</a:t>
                      </a:r>
                      <a:r>
                        <a:rPr kumimoji="1" lang="ja-JP" altLang="en-US" sz="1000" b="0" kern="1200" dirty="0">
                          <a:solidFill>
                            <a:schemeClr val="tx1"/>
                          </a:solidFill>
                          <a:latin typeface="+mn-lt"/>
                          <a:ea typeface="+mn-ea"/>
                          <a:cs typeface="+mn-cs"/>
                        </a:rPr>
                        <a:t>人事委員会から技能労務職相当職種民間給与調査の結果報告</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③技能労務職員の給与について</a:t>
                      </a:r>
                      <a:r>
                        <a:rPr kumimoji="1" lang="ja-JP" altLang="en-US" sz="1000" b="0" kern="1200" dirty="0">
                          <a:solidFill>
                            <a:schemeClr val="tx1"/>
                          </a:solidFill>
                          <a:latin typeface="+mn-lt"/>
                          <a:ea typeface="+mn-ea"/>
                          <a:cs typeface="+mn-cs"/>
                        </a:rPr>
                        <a:t>人事委員会勧告による行政職との均衡を考慮した給与改定とする方針</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082466"/>
                  </a:ext>
                </a:extLst>
              </a:tr>
            </a:tbl>
          </a:graphicData>
        </a:graphic>
      </p:graphicFrame>
    </p:spTree>
    <p:extLst>
      <p:ext uri="{BB962C8B-B14F-4D97-AF65-F5344CB8AC3E}">
        <p14:creationId xmlns:p14="http://schemas.microsoft.com/office/powerpoint/2010/main" val="4088491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a:stretch>
            <a:fillRect/>
          </a:stretch>
        </p:blipFill>
        <p:spPr>
          <a:xfrm>
            <a:off x="4073236" y="2158992"/>
            <a:ext cx="4710545" cy="1414023"/>
          </a:xfrm>
          <a:prstGeom prst="rect">
            <a:avLst/>
          </a:prstGeom>
        </p:spPr>
      </p:pic>
      <p:pic>
        <p:nvPicPr>
          <p:cNvPr id="25" name="図 24"/>
          <p:cNvPicPr>
            <a:picLocks/>
          </p:cNvPicPr>
          <p:nvPr/>
        </p:nvPicPr>
        <p:blipFill>
          <a:blip r:embed="rId2"/>
          <a:stretch>
            <a:fillRect/>
          </a:stretch>
        </p:blipFill>
        <p:spPr>
          <a:xfrm>
            <a:off x="7020272" y="6164234"/>
            <a:ext cx="432048" cy="152400"/>
          </a:xfrm>
          <a:prstGeom prst="rect">
            <a:avLst/>
          </a:prstGeom>
        </p:spPr>
      </p:pic>
      <p:sp>
        <p:nvSpPr>
          <p:cNvPr id="18" name="角丸四角形 17"/>
          <p:cNvSpPr/>
          <p:nvPr/>
        </p:nvSpPr>
        <p:spPr>
          <a:xfrm>
            <a:off x="1348749" y="3175743"/>
            <a:ext cx="1711083" cy="181249"/>
          </a:xfrm>
          <a:prstGeom prst="roundRect">
            <a:avLst>
              <a:gd name="adj" fmla="val 2116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p:cNvSpPr/>
          <p:nvPr/>
        </p:nvSpPr>
        <p:spPr>
          <a:xfrm>
            <a:off x="1331640" y="2348880"/>
            <a:ext cx="2595261" cy="432048"/>
          </a:xfrm>
          <a:prstGeom prst="roundRect">
            <a:avLst>
              <a:gd name="adj" fmla="val 2116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6" name="直線コネクタ 5"/>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404664"/>
            <a:ext cx="4824536" cy="283411"/>
          </a:xfrm>
          <a:prstGeom prst="rect">
            <a:avLst/>
          </a:prstGeom>
        </p:spPr>
        <p:txBody>
          <a:bodyPr wrap="square">
            <a:spAutoFit/>
          </a:bodyPr>
          <a:lstStyle/>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①職員採用試験の抜本的見直し等　（１／３）</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a:t>
            </a: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・人事・給与制度</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5" name="テキスト ボックス 14"/>
          <p:cNvSpPr txBox="1"/>
          <p:nvPr/>
        </p:nvSpPr>
        <p:spPr>
          <a:xfrm>
            <a:off x="395536" y="717893"/>
            <a:ext cx="84969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多様な人材を確保するため、政令市で初めて大学卒等採用試験においてエントリーシート方式を導入し、教養試験を廃止するなど、民間企業志望の大学生等も受験しやすい試験を実施。</a:t>
            </a:r>
          </a:p>
        </p:txBody>
      </p:sp>
      <p:graphicFrame>
        <p:nvGraphicFramePr>
          <p:cNvPr id="22" name="表 21"/>
          <p:cNvGraphicFramePr>
            <a:graphicFrameLocks noGrp="1"/>
          </p:cNvGraphicFramePr>
          <p:nvPr/>
        </p:nvGraphicFramePr>
        <p:xfrm>
          <a:off x="4139951" y="1955390"/>
          <a:ext cx="4564259" cy="4081442"/>
        </p:xfrm>
        <a:graphic>
          <a:graphicData uri="http://schemas.openxmlformats.org/drawingml/2006/table">
            <a:tbl>
              <a:tblPr firstRow="1" bandRow="1">
                <a:tableStyleId>{5940675A-B579-460E-94D1-54222C63F5DA}</a:tableStyleId>
              </a:tblPr>
              <a:tblGrid>
                <a:gridCol w="748239">
                  <a:extLst>
                    <a:ext uri="{9D8B030D-6E8A-4147-A177-3AD203B41FA5}">
                      <a16:colId xmlns:a16="http://schemas.microsoft.com/office/drawing/2014/main" val="20000"/>
                    </a:ext>
                  </a:extLst>
                </a:gridCol>
                <a:gridCol w="897888">
                  <a:extLst>
                    <a:ext uri="{9D8B030D-6E8A-4147-A177-3AD203B41FA5}">
                      <a16:colId xmlns:a16="http://schemas.microsoft.com/office/drawing/2014/main" val="20001"/>
                    </a:ext>
                  </a:extLst>
                </a:gridCol>
                <a:gridCol w="729533">
                  <a:extLst>
                    <a:ext uri="{9D8B030D-6E8A-4147-A177-3AD203B41FA5}">
                      <a16:colId xmlns:a16="http://schemas.microsoft.com/office/drawing/2014/main" val="20002"/>
                    </a:ext>
                  </a:extLst>
                </a:gridCol>
                <a:gridCol w="729533">
                  <a:extLst>
                    <a:ext uri="{9D8B030D-6E8A-4147-A177-3AD203B41FA5}">
                      <a16:colId xmlns:a16="http://schemas.microsoft.com/office/drawing/2014/main" val="20003"/>
                    </a:ext>
                  </a:extLst>
                </a:gridCol>
                <a:gridCol w="729533">
                  <a:extLst>
                    <a:ext uri="{9D8B030D-6E8A-4147-A177-3AD203B41FA5}">
                      <a16:colId xmlns:a16="http://schemas.microsoft.com/office/drawing/2014/main" val="20004"/>
                    </a:ext>
                  </a:extLst>
                </a:gridCol>
                <a:gridCol w="729533">
                  <a:extLst>
                    <a:ext uri="{9D8B030D-6E8A-4147-A177-3AD203B41FA5}">
                      <a16:colId xmlns:a16="http://schemas.microsoft.com/office/drawing/2014/main" val="20005"/>
                    </a:ext>
                  </a:extLst>
                </a:gridCol>
              </a:tblGrid>
              <a:tr h="216042">
                <a:tc>
                  <a:txBody>
                    <a:bodyPr/>
                    <a:lstStyle/>
                    <a:p>
                      <a:pPr algn="ctr">
                        <a:lnSpc>
                          <a:spcPts val="1100"/>
                        </a:lnSpc>
                      </a:pPr>
                      <a:endParaRPr kumimoji="1" lang="ja-JP" altLang="en-US" sz="1000" dirty="0">
                        <a:solidFill>
                          <a:schemeClr val="tx1"/>
                        </a:solidFill>
                      </a:endParaRPr>
                    </a:p>
                  </a:txBody>
                  <a:tcPr marT="36000" marB="36000" anchor="ctr">
                    <a:lnTlToBr w="12700" cap="flat" cmpd="sng" algn="ctr">
                      <a:solidFill>
                        <a:schemeClr val="tx1"/>
                      </a:solidFill>
                      <a:prstDash val="solid"/>
                      <a:round/>
                      <a:headEnd type="none" w="med" len="med"/>
                      <a:tailEnd type="none" w="med" len="med"/>
                    </a:lnTlToBr>
                  </a:tcPr>
                </a:tc>
                <a:tc>
                  <a:txBody>
                    <a:bodyPr/>
                    <a:lstStyle/>
                    <a:p>
                      <a:pPr algn="ctr">
                        <a:lnSpc>
                          <a:spcPts val="1100"/>
                        </a:lnSpc>
                      </a:pPr>
                      <a:r>
                        <a:rPr lang="ja-JP" altLang="en-US" sz="1000" dirty="0">
                          <a:solidFill>
                            <a:schemeClr val="tx1"/>
                          </a:solidFill>
                        </a:rPr>
                        <a:t>年度</a:t>
                      </a:r>
                      <a:endParaRPr kumimoji="1" lang="ja-JP" altLang="en-US" sz="1000" dirty="0">
                        <a:solidFill>
                          <a:schemeClr val="tx1"/>
                        </a:solidFill>
                      </a:endParaRPr>
                    </a:p>
                  </a:txBody>
                  <a:tcPr marT="36000" marB="36000" anchor="ctr"/>
                </a:tc>
                <a:tc>
                  <a:txBody>
                    <a:bodyPr/>
                    <a:lstStyle/>
                    <a:p>
                      <a:pPr algn="ctr">
                        <a:lnSpc>
                          <a:spcPts val="1100"/>
                        </a:lnSpc>
                      </a:pPr>
                      <a:r>
                        <a:rPr lang="ja-JP" altLang="en-US" sz="1000" dirty="0">
                          <a:solidFill>
                            <a:schemeClr val="tx1"/>
                          </a:solidFill>
                        </a:rPr>
                        <a:t>申込者数</a:t>
                      </a:r>
                      <a:endParaRPr kumimoji="1" lang="ja-JP" altLang="en-US" sz="1000" dirty="0">
                        <a:solidFill>
                          <a:schemeClr val="tx1"/>
                        </a:solidFill>
                      </a:endParaRPr>
                    </a:p>
                  </a:txBody>
                  <a:tcPr marT="36000" marB="36000" anchor="ctr"/>
                </a:tc>
                <a:tc>
                  <a:txBody>
                    <a:bodyPr/>
                    <a:lstStyle/>
                    <a:p>
                      <a:pPr algn="ctr">
                        <a:lnSpc>
                          <a:spcPts val="1100"/>
                        </a:lnSpc>
                      </a:pPr>
                      <a:r>
                        <a:rPr lang="ja-JP" altLang="en-US" sz="1000" dirty="0">
                          <a:solidFill>
                            <a:schemeClr val="tx1"/>
                          </a:solidFill>
                        </a:rPr>
                        <a:t>合格者数</a:t>
                      </a:r>
                      <a:endParaRPr kumimoji="1" lang="ja-JP" altLang="en-US" sz="1000" dirty="0">
                        <a:solidFill>
                          <a:schemeClr val="tx1"/>
                        </a:solidFill>
                      </a:endParaRPr>
                    </a:p>
                  </a:txBody>
                  <a:tcPr marT="36000" marB="36000" anchor="ctr"/>
                </a:tc>
                <a:tc>
                  <a:txBody>
                    <a:bodyPr/>
                    <a:lstStyle/>
                    <a:p>
                      <a:pPr algn="ctr">
                        <a:lnSpc>
                          <a:spcPts val="1100"/>
                        </a:lnSpc>
                      </a:pPr>
                      <a:r>
                        <a:rPr lang="ja-JP" altLang="en-US" sz="1000" dirty="0">
                          <a:solidFill>
                            <a:schemeClr val="tx1"/>
                          </a:solidFill>
                        </a:rPr>
                        <a:t>入庁者数</a:t>
                      </a:r>
                      <a:endParaRPr kumimoji="1" lang="ja-JP" altLang="en-US" sz="1000" dirty="0">
                        <a:solidFill>
                          <a:schemeClr val="tx1"/>
                        </a:solidFill>
                      </a:endParaRPr>
                    </a:p>
                  </a:txBody>
                  <a:tcPr marT="36000" marB="36000" anchor="ctr"/>
                </a:tc>
                <a:tc>
                  <a:txBody>
                    <a:bodyPr/>
                    <a:lstStyle/>
                    <a:p>
                      <a:pPr algn="ctr">
                        <a:lnSpc>
                          <a:spcPts val="1100"/>
                        </a:lnSpc>
                      </a:pPr>
                      <a:r>
                        <a:rPr kumimoji="1" lang="ja-JP" altLang="en-US" sz="1000" dirty="0">
                          <a:solidFill>
                            <a:schemeClr val="tx1"/>
                          </a:solidFill>
                        </a:rPr>
                        <a:t>倍率</a:t>
                      </a:r>
                    </a:p>
                  </a:txBody>
                  <a:tcPr marT="36000" marB="36000" anchor="ctr"/>
                </a:tc>
                <a:extLst>
                  <a:ext uri="{0D108BD9-81ED-4DB2-BD59-A6C34878D82A}">
                    <a16:rowId xmlns:a16="http://schemas.microsoft.com/office/drawing/2014/main" val="10000"/>
                  </a:ext>
                </a:extLst>
              </a:tr>
              <a:tr h="348368">
                <a:tc>
                  <a:txBody>
                    <a:bodyPr/>
                    <a:lstStyle/>
                    <a:p>
                      <a:pPr algn="l">
                        <a:lnSpc>
                          <a:spcPts val="1100"/>
                        </a:lnSpc>
                      </a:pPr>
                      <a:r>
                        <a:rPr lang="en-US" altLang="ja-JP" sz="800" dirty="0">
                          <a:solidFill>
                            <a:schemeClr val="tx1"/>
                          </a:solidFill>
                        </a:rPr>
                        <a:t>2021</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1,924</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1,071</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302</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100</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173</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70</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6.4</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10.7</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倍</a:t>
                      </a:r>
                    </a:p>
                  </a:txBody>
                  <a:tcPr marL="9525" marR="9525" marT="9525" marB="0" anchor="ctr"/>
                </a:tc>
                <a:extLst>
                  <a:ext uri="{0D108BD9-81ED-4DB2-BD59-A6C34878D82A}">
                    <a16:rowId xmlns:a16="http://schemas.microsoft.com/office/drawing/2014/main" val="10001"/>
                  </a:ext>
                </a:extLst>
              </a:tr>
              <a:tr h="348368">
                <a:tc>
                  <a:txBody>
                    <a:bodyPr/>
                    <a:lstStyle/>
                    <a:p>
                      <a:pPr algn="l">
                        <a:lnSpc>
                          <a:spcPts val="1100"/>
                        </a:lnSpc>
                      </a:pPr>
                      <a:r>
                        <a:rPr lang="en-US" altLang="ja-JP" sz="800" dirty="0">
                          <a:solidFill>
                            <a:schemeClr val="tx1"/>
                          </a:solidFill>
                        </a:rPr>
                        <a:t>2020</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1,176</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773</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282</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31</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216</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29</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4.2</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24.9</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倍</a:t>
                      </a:r>
                    </a:p>
                  </a:txBody>
                  <a:tcPr marL="9525" marR="9525" marT="9525" marB="0" anchor="ctr"/>
                </a:tc>
                <a:extLst>
                  <a:ext uri="{0D108BD9-81ED-4DB2-BD59-A6C34878D82A}">
                    <a16:rowId xmlns:a16="http://schemas.microsoft.com/office/drawing/2014/main" val="10002"/>
                  </a:ext>
                </a:extLst>
              </a:tr>
              <a:tr h="348368">
                <a:tc>
                  <a:txBody>
                    <a:bodyPr/>
                    <a:lstStyle/>
                    <a:p>
                      <a:pPr algn="l">
                        <a:lnSpc>
                          <a:spcPts val="1100"/>
                        </a:lnSpc>
                      </a:pPr>
                      <a:r>
                        <a:rPr lang="en-US" altLang="ja-JP" sz="800" dirty="0">
                          <a:solidFill>
                            <a:schemeClr val="tx1"/>
                          </a:solidFill>
                        </a:rPr>
                        <a:t>2019</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1,321</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665</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150</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29</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118</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24</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8.8</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倍</a:t>
                      </a: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
                      </a:r>
                      <a:br>
                        <a:rPr lang="en-US" altLang="ja-JP" sz="800" b="0" i="0" u="none" strike="noStrike" dirty="0">
                          <a:solidFill>
                            <a:schemeClr val="tx1"/>
                          </a:solidFill>
                          <a:effectLst/>
                          <a:latin typeface="Calibri" panose="020F0502020204030204" pitchFamily="34" charset="0"/>
                          <a:ea typeface="游ゴシック" panose="020B0400000000000000" pitchFamily="50" charset="-128"/>
                        </a:rPr>
                      </a:b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22.9</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倍</a:t>
                      </a:r>
                    </a:p>
                  </a:txBody>
                  <a:tcPr marL="9525" marR="9525" marT="9525" marB="0" anchor="ctr"/>
                </a:tc>
                <a:extLst>
                  <a:ext uri="{0D108BD9-81ED-4DB2-BD59-A6C34878D82A}">
                    <a16:rowId xmlns:a16="http://schemas.microsoft.com/office/drawing/2014/main" val="10003"/>
                  </a:ext>
                </a:extLst>
              </a:tr>
              <a:tr h="348368">
                <a:tc>
                  <a:txBody>
                    <a:bodyPr/>
                    <a:lstStyle/>
                    <a:p>
                      <a:pPr algn="l">
                        <a:lnSpc>
                          <a:spcPts val="1100"/>
                        </a:lnSpc>
                      </a:pPr>
                      <a:r>
                        <a:rPr lang="en-US" altLang="ja-JP" sz="800" dirty="0">
                          <a:solidFill>
                            <a:schemeClr val="tx1"/>
                          </a:solidFill>
                        </a:rPr>
                        <a:t>2018</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1,604</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817</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122</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42</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104</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41</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名</a:t>
                      </a:r>
                    </a:p>
                  </a:txBody>
                  <a:tcPr marL="9525" marR="9525" marT="9525" marB="0" anchor="ctr"/>
                </a:tc>
                <a:tc>
                  <a:txBody>
                    <a:bodyPr/>
                    <a:lstStyle/>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13.1</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倍</a:t>
                      </a:r>
                      <a:endParaRPr lang="en-US" altLang="ja-JP" sz="800" b="0" i="0" u="none" strike="noStrike" dirty="0">
                        <a:solidFill>
                          <a:schemeClr val="tx1"/>
                        </a:solidFill>
                        <a:effectLst/>
                        <a:latin typeface="Calibri" panose="020F0502020204030204" pitchFamily="34" charset="0"/>
                        <a:ea typeface="游ゴシック" panose="020B0400000000000000" pitchFamily="50" charset="-128"/>
                      </a:endParaRPr>
                    </a:p>
                    <a:p>
                      <a:pPr algn="ctr" rtl="0" fontAlgn="ctr"/>
                      <a:r>
                        <a:rPr lang="en-US" altLang="ja-JP" sz="800" b="0" i="0" u="none" strike="noStrike" dirty="0">
                          <a:solidFill>
                            <a:schemeClr val="tx1"/>
                          </a:solidFill>
                          <a:effectLst/>
                          <a:latin typeface="Calibri" panose="020F0502020204030204" pitchFamily="34" charset="0"/>
                          <a:ea typeface="游ゴシック" panose="020B0400000000000000" pitchFamily="50" charset="-128"/>
                        </a:rPr>
                        <a:t>19.5</a:t>
                      </a:r>
                      <a:r>
                        <a:rPr lang="ja-JP" altLang="en-US" sz="800" b="0" i="0" u="none" strike="noStrike" dirty="0">
                          <a:solidFill>
                            <a:schemeClr val="tx1"/>
                          </a:solidFill>
                          <a:effectLst/>
                          <a:latin typeface="Calibri" panose="020F0502020204030204" pitchFamily="34" charset="0"/>
                          <a:ea typeface="游ゴシック" panose="020B0400000000000000" pitchFamily="50" charset="-128"/>
                        </a:rPr>
                        <a:t>倍</a:t>
                      </a:r>
                    </a:p>
                  </a:txBody>
                  <a:tcPr marL="9525" marR="9525" marT="9525" marB="0" anchor="ctr"/>
                </a:tc>
                <a:extLst>
                  <a:ext uri="{0D108BD9-81ED-4DB2-BD59-A6C34878D82A}">
                    <a16:rowId xmlns:a16="http://schemas.microsoft.com/office/drawing/2014/main" val="10004"/>
                  </a:ext>
                </a:extLst>
              </a:tr>
              <a:tr h="348368">
                <a:tc>
                  <a:txBody>
                    <a:bodyPr/>
                    <a:lstStyle/>
                    <a:p>
                      <a:pPr algn="l">
                        <a:lnSpc>
                          <a:spcPts val="1100"/>
                        </a:lnSpc>
                      </a:pPr>
                      <a:r>
                        <a:rPr lang="en-US" altLang="ja-JP" sz="800" dirty="0">
                          <a:solidFill>
                            <a:schemeClr val="tx1"/>
                          </a:solidFill>
                        </a:rPr>
                        <a:t>2017</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algn="ctr">
                        <a:lnSpc>
                          <a:spcPts val="1100"/>
                        </a:lnSpc>
                      </a:pPr>
                      <a:r>
                        <a:rPr kumimoji="1" lang="en-US" altLang="ja-JP" sz="800" dirty="0">
                          <a:solidFill>
                            <a:schemeClr val="tx1"/>
                          </a:solidFill>
                        </a:rPr>
                        <a:t>1,527</a:t>
                      </a:r>
                      <a:r>
                        <a:rPr kumimoji="1" lang="ja-JP" altLang="en-US" sz="800" dirty="0">
                          <a:solidFill>
                            <a:schemeClr val="tx1"/>
                          </a:solidFill>
                        </a:rPr>
                        <a:t>名</a:t>
                      </a:r>
                      <a:endParaRPr kumimoji="1" lang="en-US" altLang="ja-JP" sz="800" dirty="0">
                        <a:solidFill>
                          <a:schemeClr val="tx1"/>
                        </a:solidFill>
                      </a:endParaRPr>
                    </a:p>
                    <a:p>
                      <a:pPr algn="ctr">
                        <a:lnSpc>
                          <a:spcPts val="1100"/>
                        </a:lnSpc>
                      </a:pPr>
                      <a:r>
                        <a:rPr kumimoji="1" lang="en-US" altLang="ja-JP" sz="800" dirty="0">
                          <a:solidFill>
                            <a:schemeClr val="tx1"/>
                          </a:solidFill>
                        </a:rPr>
                        <a:t>1,302</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77</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49</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67</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47</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19.8</a:t>
                      </a:r>
                      <a:r>
                        <a:rPr lang="ja-JP" altLang="en-US" sz="800" dirty="0">
                          <a:solidFill>
                            <a:schemeClr val="tx1"/>
                          </a:solidFill>
                        </a:rPr>
                        <a:t>倍</a:t>
                      </a:r>
                      <a:endParaRPr lang="en-US" altLang="ja-JP" sz="800" dirty="0">
                        <a:solidFill>
                          <a:schemeClr val="tx1"/>
                        </a:solidFill>
                      </a:endParaRPr>
                    </a:p>
                    <a:p>
                      <a:pPr algn="ctr">
                        <a:lnSpc>
                          <a:spcPts val="1100"/>
                        </a:lnSpc>
                      </a:pPr>
                      <a:r>
                        <a:rPr kumimoji="1" lang="en-US" altLang="ja-JP" sz="800" dirty="0">
                          <a:solidFill>
                            <a:schemeClr val="tx1"/>
                          </a:solidFill>
                        </a:rPr>
                        <a:t>26.6</a:t>
                      </a:r>
                      <a:r>
                        <a:rPr kumimoji="1" lang="ja-JP" altLang="en-US" sz="800" dirty="0">
                          <a:solidFill>
                            <a:schemeClr val="tx1"/>
                          </a:solidFill>
                        </a:rPr>
                        <a:t>倍</a:t>
                      </a:r>
                    </a:p>
                  </a:txBody>
                  <a:tcPr marT="36000" marB="36000" anchor="ctr"/>
                </a:tc>
                <a:extLst>
                  <a:ext uri="{0D108BD9-81ED-4DB2-BD59-A6C34878D82A}">
                    <a16:rowId xmlns:a16="http://schemas.microsoft.com/office/drawing/2014/main" val="10005"/>
                  </a:ext>
                </a:extLst>
              </a:tr>
              <a:tr h="348368">
                <a:tc>
                  <a:txBody>
                    <a:bodyPr/>
                    <a:lstStyle/>
                    <a:p>
                      <a:pPr algn="l">
                        <a:lnSpc>
                          <a:spcPts val="1100"/>
                        </a:lnSpc>
                      </a:pPr>
                      <a:r>
                        <a:rPr lang="en-US" altLang="ja-JP" sz="800" dirty="0">
                          <a:solidFill>
                            <a:schemeClr val="tx1"/>
                          </a:solidFill>
                        </a:rPr>
                        <a:t>2016</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algn="ctr">
                        <a:lnSpc>
                          <a:spcPts val="1100"/>
                        </a:lnSpc>
                      </a:pPr>
                      <a:r>
                        <a:rPr kumimoji="1" lang="en-US" altLang="ja-JP" sz="800" dirty="0">
                          <a:solidFill>
                            <a:schemeClr val="tx1"/>
                          </a:solidFill>
                        </a:rPr>
                        <a:t>1,304</a:t>
                      </a:r>
                      <a:r>
                        <a:rPr kumimoji="1" lang="ja-JP" altLang="en-US" sz="800" dirty="0">
                          <a:solidFill>
                            <a:schemeClr val="tx1"/>
                          </a:solidFill>
                        </a:rPr>
                        <a:t>名</a:t>
                      </a:r>
                      <a:endParaRPr kumimoji="1" lang="en-US" altLang="ja-JP" sz="800" dirty="0">
                        <a:solidFill>
                          <a:schemeClr val="tx1"/>
                        </a:solidFill>
                      </a:endParaRPr>
                    </a:p>
                    <a:p>
                      <a:pPr algn="ctr">
                        <a:lnSpc>
                          <a:spcPts val="1100"/>
                        </a:lnSpc>
                      </a:pPr>
                      <a:r>
                        <a:rPr kumimoji="1" lang="en-US" altLang="ja-JP" sz="800" dirty="0">
                          <a:solidFill>
                            <a:schemeClr val="tx1"/>
                          </a:solidFill>
                        </a:rPr>
                        <a:t>1,307</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53</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30</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48</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28</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24.6</a:t>
                      </a:r>
                      <a:r>
                        <a:rPr lang="ja-JP" altLang="en-US" sz="800" dirty="0">
                          <a:solidFill>
                            <a:schemeClr val="tx1"/>
                          </a:solidFill>
                        </a:rPr>
                        <a:t>倍</a:t>
                      </a:r>
                      <a:endParaRPr lang="en-US" altLang="ja-JP" sz="800" dirty="0">
                        <a:solidFill>
                          <a:schemeClr val="tx1"/>
                        </a:solidFill>
                      </a:endParaRPr>
                    </a:p>
                    <a:p>
                      <a:pPr algn="ctr">
                        <a:lnSpc>
                          <a:spcPts val="1100"/>
                        </a:lnSpc>
                      </a:pPr>
                      <a:r>
                        <a:rPr kumimoji="1" lang="en-US" altLang="ja-JP" sz="800" dirty="0">
                          <a:solidFill>
                            <a:schemeClr val="tx1"/>
                          </a:solidFill>
                        </a:rPr>
                        <a:t>43.6</a:t>
                      </a:r>
                      <a:r>
                        <a:rPr kumimoji="1" lang="ja-JP" altLang="en-US" sz="800" dirty="0">
                          <a:solidFill>
                            <a:schemeClr val="tx1"/>
                          </a:solidFill>
                        </a:rPr>
                        <a:t>倍</a:t>
                      </a:r>
                    </a:p>
                  </a:txBody>
                  <a:tcPr marT="36000" marB="36000" anchor="ctr"/>
                </a:tc>
                <a:extLst>
                  <a:ext uri="{0D108BD9-81ED-4DB2-BD59-A6C34878D82A}">
                    <a16:rowId xmlns:a16="http://schemas.microsoft.com/office/drawing/2014/main" val="2311263896"/>
                  </a:ext>
                </a:extLst>
              </a:tr>
              <a:tr h="348368">
                <a:tc>
                  <a:txBody>
                    <a:bodyPr/>
                    <a:lstStyle/>
                    <a:p>
                      <a:pPr algn="l">
                        <a:lnSpc>
                          <a:spcPts val="1100"/>
                        </a:lnSpc>
                      </a:pPr>
                      <a:r>
                        <a:rPr lang="en-US" altLang="ja-JP" sz="800" dirty="0">
                          <a:solidFill>
                            <a:schemeClr val="tx1"/>
                          </a:solidFill>
                        </a:rPr>
                        <a:t>2015</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algn="ctr">
                        <a:lnSpc>
                          <a:spcPts val="1100"/>
                        </a:lnSpc>
                      </a:pPr>
                      <a:r>
                        <a:rPr kumimoji="1" lang="en-US" altLang="ja-JP" sz="800" dirty="0">
                          <a:solidFill>
                            <a:schemeClr val="tx1"/>
                          </a:solidFill>
                        </a:rPr>
                        <a:t>1,354</a:t>
                      </a:r>
                      <a:r>
                        <a:rPr kumimoji="1" lang="ja-JP" altLang="en-US" sz="800" dirty="0">
                          <a:solidFill>
                            <a:schemeClr val="tx1"/>
                          </a:solidFill>
                        </a:rPr>
                        <a:t>名</a:t>
                      </a:r>
                      <a:endParaRPr kumimoji="1" lang="en-US" altLang="ja-JP" sz="800" dirty="0">
                        <a:solidFill>
                          <a:schemeClr val="tx1"/>
                        </a:solidFill>
                      </a:endParaRPr>
                    </a:p>
                    <a:p>
                      <a:pPr algn="ctr">
                        <a:lnSpc>
                          <a:spcPts val="1100"/>
                        </a:lnSpc>
                      </a:pPr>
                      <a:r>
                        <a:rPr kumimoji="1" lang="en-US" altLang="ja-JP" sz="800" dirty="0">
                          <a:solidFill>
                            <a:schemeClr val="tx1"/>
                          </a:solidFill>
                        </a:rPr>
                        <a:t>1,472</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104</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40</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93</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38</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13.0</a:t>
                      </a:r>
                      <a:r>
                        <a:rPr lang="ja-JP" altLang="en-US" sz="800" dirty="0">
                          <a:solidFill>
                            <a:schemeClr val="tx1"/>
                          </a:solidFill>
                        </a:rPr>
                        <a:t>倍</a:t>
                      </a:r>
                      <a:endParaRPr lang="en-US" altLang="ja-JP" sz="800" dirty="0">
                        <a:solidFill>
                          <a:schemeClr val="tx1"/>
                        </a:solidFill>
                      </a:endParaRPr>
                    </a:p>
                    <a:p>
                      <a:pPr algn="ctr">
                        <a:lnSpc>
                          <a:spcPts val="1100"/>
                        </a:lnSpc>
                      </a:pPr>
                      <a:r>
                        <a:rPr kumimoji="1" lang="en-US" altLang="ja-JP" sz="800" dirty="0">
                          <a:solidFill>
                            <a:schemeClr val="tx1"/>
                          </a:solidFill>
                        </a:rPr>
                        <a:t>36.8</a:t>
                      </a:r>
                      <a:r>
                        <a:rPr kumimoji="1" lang="ja-JP" altLang="en-US" sz="800" dirty="0">
                          <a:solidFill>
                            <a:schemeClr val="tx1"/>
                          </a:solidFill>
                        </a:rPr>
                        <a:t>倍</a:t>
                      </a:r>
                    </a:p>
                  </a:txBody>
                  <a:tcPr marT="36000" marB="36000" anchor="ctr"/>
                </a:tc>
                <a:extLst>
                  <a:ext uri="{0D108BD9-81ED-4DB2-BD59-A6C34878D82A}">
                    <a16:rowId xmlns:a16="http://schemas.microsoft.com/office/drawing/2014/main" val="1762915975"/>
                  </a:ext>
                </a:extLst>
              </a:tr>
              <a:tr h="348368">
                <a:tc>
                  <a:txBody>
                    <a:bodyPr/>
                    <a:lstStyle/>
                    <a:p>
                      <a:pPr algn="l">
                        <a:lnSpc>
                          <a:spcPts val="1100"/>
                        </a:lnSpc>
                      </a:pPr>
                      <a:r>
                        <a:rPr lang="en-US" altLang="ja-JP" sz="800" dirty="0">
                          <a:solidFill>
                            <a:schemeClr val="tx1"/>
                          </a:solidFill>
                        </a:rPr>
                        <a:t>2014</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algn="ctr">
                        <a:lnSpc>
                          <a:spcPts val="1100"/>
                        </a:lnSpc>
                      </a:pPr>
                      <a:r>
                        <a:rPr kumimoji="1" lang="en-US" altLang="ja-JP" sz="800" dirty="0">
                          <a:solidFill>
                            <a:schemeClr val="tx1"/>
                          </a:solidFill>
                        </a:rPr>
                        <a:t>1,604</a:t>
                      </a:r>
                      <a:r>
                        <a:rPr kumimoji="1" lang="ja-JP" altLang="en-US" sz="800" dirty="0">
                          <a:solidFill>
                            <a:schemeClr val="tx1"/>
                          </a:solidFill>
                        </a:rPr>
                        <a:t>名</a:t>
                      </a:r>
                      <a:endParaRPr kumimoji="1" lang="en-US" altLang="ja-JP" sz="800" dirty="0">
                        <a:solidFill>
                          <a:schemeClr val="tx1"/>
                        </a:solidFill>
                      </a:endParaRPr>
                    </a:p>
                    <a:p>
                      <a:pPr algn="ctr">
                        <a:lnSpc>
                          <a:spcPts val="1100"/>
                        </a:lnSpc>
                      </a:pPr>
                      <a:r>
                        <a:rPr kumimoji="1" lang="en-US" altLang="ja-JP" sz="800" dirty="0">
                          <a:solidFill>
                            <a:schemeClr val="tx1"/>
                          </a:solidFill>
                        </a:rPr>
                        <a:t>1,614</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65</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60</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56</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53</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24.7</a:t>
                      </a:r>
                      <a:r>
                        <a:rPr lang="ja-JP" altLang="en-US" sz="800" dirty="0">
                          <a:solidFill>
                            <a:schemeClr val="tx1"/>
                          </a:solidFill>
                        </a:rPr>
                        <a:t>倍</a:t>
                      </a:r>
                      <a:endParaRPr lang="en-US" altLang="ja-JP" sz="800" dirty="0">
                        <a:solidFill>
                          <a:schemeClr val="tx1"/>
                        </a:solidFill>
                      </a:endParaRPr>
                    </a:p>
                    <a:p>
                      <a:pPr algn="ctr">
                        <a:lnSpc>
                          <a:spcPts val="1100"/>
                        </a:lnSpc>
                      </a:pPr>
                      <a:r>
                        <a:rPr kumimoji="1" lang="en-US" altLang="ja-JP" sz="800" dirty="0">
                          <a:solidFill>
                            <a:schemeClr val="tx1"/>
                          </a:solidFill>
                        </a:rPr>
                        <a:t>26.9</a:t>
                      </a:r>
                      <a:r>
                        <a:rPr kumimoji="1" lang="ja-JP" altLang="en-US" sz="800" dirty="0">
                          <a:solidFill>
                            <a:schemeClr val="tx1"/>
                          </a:solidFill>
                        </a:rPr>
                        <a:t>倍</a:t>
                      </a:r>
                    </a:p>
                  </a:txBody>
                  <a:tcPr marT="36000" marB="36000" anchor="ctr"/>
                </a:tc>
                <a:extLst>
                  <a:ext uri="{0D108BD9-81ED-4DB2-BD59-A6C34878D82A}">
                    <a16:rowId xmlns:a16="http://schemas.microsoft.com/office/drawing/2014/main" val="151589193"/>
                  </a:ext>
                </a:extLst>
              </a:tr>
              <a:tr h="348368">
                <a:tc>
                  <a:txBody>
                    <a:bodyPr/>
                    <a:lstStyle/>
                    <a:p>
                      <a:pPr algn="l">
                        <a:lnSpc>
                          <a:spcPts val="1100"/>
                        </a:lnSpc>
                      </a:pPr>
                      <a:r>
                        <a:rPr lang="en-US" altLang="ja-JP" sz="800" dirty="0">
                          <a:solidFill>
                            <a:schemeClr val="tx1"/>
                          </a:solidFill>
                        </a:rPr>
                        <a:t>2013</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algn="ctr">
                        <a:lnSpc>
                          <a:spcPts val="1100"/>
                        </a:lnSpc>
                      </a:pPr>
                      <a:r>
                        <a:rPr kumimoji="1" lang="en-US" altLang="ja-JP" sz="800" dirty="0">
                          <a:solidFill>
                            <a:schemeClr val="tx1"/>
                          </a:solidFill>
                        </a:rPr>
                        <a:t>1,394</a:t>
                      </a:r>
                      <a:r>
                        <a:rPr kumimoji="1" lang="ja-JP" altLang="en-US" sz="800" dirty="0">
                          <a:solidFill>
                            <a:schemeClr val="tx1"/>
                          </a:solidFill>
                        </a:rPr>
                        <a:t>名</a:t>
                      </a:r>
                      <a:endParaRPr kumimoji="1" lang="en-US" altLang="ja-JP" sz="800" dirty="0">
                        <a:solidFill>
                          <a:schemeClr val="tx1"/>
                        </a:solidFill>
                      </a:endParaRPr>
                    </a:p>
                    <a:p>
                      <a:pPr algn="ctr">
                        <a:lnSpc>
                          <a:spcPts val="1100"/>
                        </a:lnSpc>
                      </a:pPr>
                      <a:r>
                        <a:rPr kumimoji="1" lang="en-US" altLang="ja-JP" sz="800" dirty="0">
                          <a:solidFill>
                            <a:schemeClr val="tx1"/>
                          </a:solidFill>
                        </a:rPr>
                        <a:t>1,493</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65</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50</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57</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47</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21.4</a:t>
                      </a:r>
                      <a:r>
                        <a:rPr lang="ja-JP" altLang="en-US" sz="800" dirty="0">
                          <a:solidFill>
                            <a:schemeClr val="tx1"/>
                          </a:solidFill>
                        </a:rPr>
                        <a:t>倍</a:t>
                      </a:r>
                      <a:endParaRPr lang="en-US" altLang="ja-JP" sz="800" dirty="0">
                        <a:solidFill>
                          <a:schemeClr val="tx1"/>
                        </a:solidFill>
                      </a:endParaRPr>
                    </a:p>
                    <a:p>
                      <a:pPr algn="ctr">
                        <a:lnSpc>
                          <a:spcPts val="1100"/>
                        </a:lnSpc>
                      </a:pPr>
                      <a:r>
                        <a:rPr kumimoji="1" lang="en-US" altLang="ja-JP" sz="800" dirty="0">
                          <a:solidFill>
                            <a:schemeClr val="tx1"/>
                          </a:solidFill>
                        </a:rPr>
                        <a:t>29.9</a:t>
                      </a:r>
                      <a:r>
                        <a:rPr kumimoji="1" lang="ja-JP" altLang="en-US" sz="800" dirty="0">
                          <a:solidFill>
                            <a:schemeClr val="tx1"/>
                          </a:solidFill>
                        </a:rPr>
                        <a:t>倍</a:t>
                      </a:r>
                    </a:p>
                  </a:txBody>
                  <a:tcPr marT="36000" marB="36000" anchor="ctr"/>
                </a:tc>
                <a:extLst>
                  <a:ext uri="{0D108BD9-81ED-4DB2-BD59-A6C34878D82A}">
                    <a16:rowId xmlns:a16="http://schemas.microsoft.com/office/drawing/2014/main" val="2060923935"/>
                  </a:ext>
                </a:extLst>
              </a:tr>
              <a:tr h="348368">
                <a:tc>
                  <a:txBody>
                    <a:bodyPr/>
                    <a:lstStyle/>
                    <a:p>
                      <a:pPr algn="l">
                        <a:lnSpc>
                          <a:spcPts val="1100"/>
                        </a:lnSpc>
                      </a:pPr>
                      <a:r>
                        <a:rPr lang="en-US" altLang="ja-JP" sz="800" dirty="0">
                          <a:solidFill>
                            <a:schemeClr val="tx1"/>
                          </a:solidFill>
                        </a:rPr>
                        <a:t>2012</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22‐25</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a:t>
                      </a:r>
                      <a:r>
                        <a:rPr kumimoji="1" lang="en-US" altLang="ja-JP" sz="800" dirty="0">
                          <a:solidFill>
                            <a:schemeClr val="tx1"/>
                          </a:solidFill>
                        </a:rPr>
                        <a:t>26‐34</a:t>
                      </a:r>
                      <a:r>
                        <a:rPr kumimoji="1" lang="ja-JP" altLang="en-US" sz="800" dirty="0">
                          <a:solidFill>
                            <a:schemeClr val="tx1"/>
                          </a:solidFill>
                        </a:rPr>
                        <a:t>歳</a:t>
                      </a:r>
                    </a:p>
                  </a:txBody>
                  <a:tcPr marT="36000" marB="36000" anchor="ctr"/>
                </a:tc>
                <a:tc>
                  <a:txBody>
                    <a:bodyPr/>
                    <a:lstStyle/>
                    <a:p>
                      <a:pPr algn="ctr">
                        <a:lnSpc>
                          <a:spcPts val="1100"/>
                        </a:lnSpc>
                      </a:pPr>
                      <a:r>
                        <a:rPr kumimoji="1" lang="en-US" altLang="ja-JP" sz="800" dirty="0">
                          <a:solidFill>
                            <a:schemeClr val="tx1"/>
                          </a:solidFill>
                        </a:rPr>
                        <a:t>1,679</a:t>
                      </a:r>
                      <a:r>
                        <a:rPr kumimoji="1" lang="ja-JP" altLang="en-US" sz="800" dirty="0">
                          <a:solidFill>
                            <a:schemeClr val="tx1"/>
                          </a:solidFill>
                        </a:rPr>
                        <a:t>名</a:t>
                      </a:r>
                      <a:endParaRPr kumimoji="1" lang="en-US" altLang="ja-JP" sz="800" dirty="0">
                        <a:solidFill>
                          <a:schemeClr val="tx1"/>
                        </a:solidFill>
                      </a:endParaRPr>
                    </a:p>
                    <a:p>
                      <a:pPr algn="ctr">
                        <a:lnSpc>
                          <a:spcPts val="1100"/>
                        </a:lnSpc>
                      </a:pPr>
                      <a:r>
                        <a:rPr kumimoji="1" lang="en-US" altLang="ja-JP" sz="800" dirty="0">
                          <a:solidFill>
                            <a:schemeClr val="tx1"/>
                          </a:solidFill>
                        </a:rPr>
                        <a:t>2,000</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106</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79</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100</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71</a:t>
                      </a:r>
                      <a:r>
                        <a:rPr kumimoji="1" lang="ja-JP" altLang="en-US" sz="800" dirty="0">
                          <a:solidFill>
                            <a:schemeClr val="tx1"/>
                          </a:solidFill>
                        </a:rPr>
                        <a:t>名</a:t>
                      </a:r>
                    </a:p>
                  </a:txBody>
                  <a:tcPr marT="36000" marB="36000" anchor="ctr"/>
                </a:tc>
                <a:tc>
                  <a:txBody>
                    <a:bodyPr/>
                    <a:lstStyle/>
                    <a:p>
                      <a:pPr algn="ctr">
                        <a:lnSpc>
                          <a:spcPts val="1100"/>
                        </a:lnSpc>
                      </a:pPr>
                      <a:r>
                        <a:rPr lang="en-US" altLang="ja-JP" sz="800" dirty="0">
                          <a:solidFill>
                            <a:schemeClr val="tx1"/>
                          </a:solidFill>
                        </a:rPr>
                        <a:t>15.8</a:t>
                      </a:r>
                      <a:r>
                        <a:rPr lang="ja-JP" altLang="en-US" sz="800" dirty="0">
                          <a:solidFill>
                            <a:schemeClr val="tx1"/>
                          </a:solidFill>
                        </a:rPr>
                        <a:t>倍</a:t>
                      </a:r>
                      <a:endParaRPr lang="en-US" altLang="ja-JP" sz="800" dirty="0">
                        <a:solidFill>
                          <a:schemeClr val="tx1"/>
                        </a:solidFill>
                      </a:endParaRPr>
                    </a:p>
                    <a:p>
                      <a:pPr algn="ctr">
                        <a:lnSpc>
                          <a:spcPts val="1100"/>
                        </a:lnSpc>
                      </a:pPr>
                      <a:r>
                        <a:rPr kumimoji="1" lang="en-US" altLang="ja-JP" sz="800" dirty="0">
                          <a:solidFill>
                            <a:schemeClr val="tx1"/>
                          </a:solidFill>
                        </a:rPr>
                        <a:t>25.3</a:t>
                      </a:r>
                      <a:r>
                        <a:rPr kumimoji="1" lang="ja-JP" altLang="en-US" sz="800" dirty="0">
                          <a:solidFill>
                            <a:schemeClr val="tx1"/>
                          </a:solidFill>
                        </a:rPr>
                        <a:t>倍</a:t>
                      </a:r>
                    </a:p>
                  </a:txBody>
                  <a:tcPr marT="36000" marB="36000" anchor="ctr"/>
                </a:tc>
                <a:extLst>
                  <a:ext uri="{0D108BD9-81ED-4DB2-BD59-A6C34878D82A}">
                    <a16:rowId xmlns:a16="http://schemas.microsoft.com/office/drawing/2014/main" val="3110776458"/>
                  </a:ext>
                </a:extLst>
              </a:tr>
              <a:tr h="348368">
                <a:tc>
                  <a:txBody>
                    <a:bodyPr/>
                    <a:lstStyle/>
                    <a:p>
                      <a:pPr algn="l">
                        <a:lnSpc>
                          <a:spcPts val="1100"/>
                        </a:lnSpc>
                      </a:pPr>
                      <a:r>
                        <a:rPr lang="en-US" altLang="ja-JP" sz="800" dirty="0">
                          <a:solidFill>
                            <a:schemeClr val="tx1"/>
                          </a:solidFill>
                        </a:rPr>
                        <a:t>2011</a:t>
                      </a:r>
                      <a:r>
                        <a:rPr lang="ja-JP" altLang="en-US" sz="800" dirty="0">
                          <a:solidFill>
                            <a:schemeClr val="tx1"/>
                          </a:solidFill>
                        </a:rPr>
                        <a:t>年度</a:t>
                      </a:r>
                      <a:endParaRPr lang="en-US" altLang="ja-JP" sz="800" dirty="0">
                        <a:solidFill>
                          <a:schemeClr val="tx1"/>
                        </a:solidFill>
                      </a:endParaRPr>
                    </a:p>
                  </a:txBody>
                  <a:tcPr marT="36000" marB="36000" anchor="ctr"/>
                </a:tc>
                <a:tc>
                  <a:txBody>
                    <a:bodyPr/>
                    <a:lstStyle/>
                    <a:p>
                      <a:pPr algn="l">
                        <a:lnSpc>
                          <a:spcPts val="1100"/>
                        </a:lnSpc>
                      </a:pPr>
                      <a:r>
                        <a:rPr kumimoji="1" lang="ja-JP" altLang="en-US" sz="800" dirty="0">
                          <a:solidFill>
                            <a:schemeClr val="tx1"/>
                          </a:solidFill>
                        </a:rPr>
                        <a:t>・</a:t>
                      </a:r>
                      <a:r>
                        <a:rPr kumimoji="1" lang="en-US" altLang="ja-JP" sz="800" dirty="0">
                          <a:solidFill>
                            <a:schemeClr val="tx1"/>
                          </a:solidFill>
                        </a:rPr>
                        <a:t>22‐32</a:t>
                      </a:r>
                      <a:r>
                        <a:rPr kumimoji="1" lang="ja-JP" altLang="en-US" sz="800" dirty="0">
                          <a:solidFill>
                            <a:schemeClr val="tx1"/>
                          </a:solidFill>
                        </a:rPr>
                        <a:t>歳</a:t>
                      </a:r>
                      <a:endParaRPr kumimoji="1" lang="en-US" altLang="ja-JP" sz="800" dirty="0">
                        <a:solidFill>
                          <a:schemeClr val="tx1"/>
                        </a:solidFill>
                      </a:endParaRPr>
                    </a:p>
                    <a:p>
                      <a:pPr algn="l">
                        <a:lnSpc>
                          <a:spcPts val="1100"/>
                        </a:lnSpc>
                      </a:pPr>
                      <a:r>
                        <a:rPr kumimoji="1" lang="ja-JP" altLang="en-US" sz="800" dirty="0">
                          <a:solidFill>
                            <a:schemeClr val="tx1"/>
                          </a:solidFill>
                        </a:rPr>
                        <a:t>・社会人経験者</a:t>
                      </a:r>
                    </a:p>
                  </a:txBody>
                  <a:tcPr marR="0" marT="36000" marB="36000"/>
                </a:tc>
                <a:tc>
                  <a:txBody>
                    <a:bodyPr/>
                    <a:lstStyle/>
                    <a:p>
                      <a:pPr algn="ctr">
                        <a:lnSpc>
                          <a:spcPts val="1100"/>
                        </a:lnSpc>
                      </a:pPr>
                      <a:r>
                        <a:rPr lang="en-US" altLang="ja-JP" sz="800" dirty="0">
                          <a:solidFill>
                            <a:schemeClr val="tx1"/>
                          </a:solidFill>
                        </a:rPr>
                        <a:t>1,213</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2,182</a:t>
                      </a:r>
                      <a:r>
                        <a:rPr kumimoji="1" lang="ja-JP" altLang="en-US" sz="800" dirty="0">
                          <a:solidFill>
                            <a:schemeClr val="tx1"/>
                          </a:solidFill>
                        </a:rPr>
                        <a:t>名</a:t>
                      </a:r>
                    </a:p>
                  </a:txBody>
                  <a:tcPr marT="36000" marB="36000"/>
                </a:tc>
                <a:tc>
                  <a:txBody>
                    <a:bodyPr/>
                    <a:lstStyle/>
                    <a:p>
                      <a:pPr algn="ctr">
                        <a:lnSpc>
                          <a:spcPts val="1100"/>
                        </a:lnSpc>
                      </a:pPr>
                      <a:r>
                        <a:rPr lang="en-US" altLang="ja-JP" sz="800" dirty="0">
                          <a:solidFill>
                            <a:schemeClr val="tx1"/>
                          </a:solidFill>
                        </a:rPr>
                        <a:t>45</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31</a:t>
                      </a:r>
                      <a:r>
                        <a:rPr kumimoji="1" lang="ja-JP" altLang="en-US" sz="800" dirty="0">
                          <a:solidFill>
                            <a:schemeClr val="tx1"/>
                          </a:solidFill>
                        </a:rPr>
                        <a:t>名</a:t>
                      </a:r>
                    </a:p>
                  </a:txBody>
                  <a:tcPr marT="36000" marB="36000"/>
                </a:tc>
                <a:tc>
                  <a:txBody>
                    <a:bodyPr/>
                    <a:lstStyle/>
                    <a:p>
                      <a:pPr algn="ctr">
                        <a:lnSpc>
                          <a:spcPts val="1100"/>
                        </a:lnSpc>
                      </a:pPr>
                      <a:r>
                        <a:rPr lang="en-US" altLang="ja-JP" sz="800" dirty="0">
                          <a:solidFill>
                            <a:schemeClr val="tx1"/>
                          </a:solidFill>
                        </a:rPr>
                        <a:t>41</a:t>
                      </a:r>
                      <a:r>
                        <a:rPr lang="ja-JP" altLang="en-US" sz="800" dirty="0">
                          <a:solidFill>
                            <a:schemeClr val="tx1"/>
                          </a:solidFill>
                        </a:rPr>
                        <a:t>名</a:t>
                      </a:r>
                      <a:endParaRPr lang="en-US" altLang="ja-JP" sz="800" dirty="0">
                        <a:solidFill>
                          <a:schemeClr val="tx1"/>
                        </a:solidFill>
                      </a:endParaRPr>
                    </a:p>
                    <a:p>
                      <a:pPr algn="ctr">
                        <a:lnSpc>
                          <a:spcPts val="1100"/>
                        </a:lnSpc>
                      </a:pPr>
                      <a:r>
                        <a:rPr kumimoji="1" lang="en-US" altLang="ja-JP" sz="800" dirty="0">
                          <a:solidFill>
                            <a:schemeClr val="tx1"/>
                          </a:solidFill>
                        </a:rPr>
                        <a:t>27</a:t>
                      </a:r>
                      <a:r>
                        <a:rPr kumimoji="1" lang="ja-JP" altLang="en-US" sz="800" dirty="0">
                          <a:solidFill>
                            <a:schemeClr val="tx1"/>
                          </a:solidFill>
                        </a:rPr>
                        <a:t>名</a:t>
                      </a:r>
                    </a:p>
                  </a:txBody>
                  <a:tcPr marT="36000" marB="36000"/>
                </a:tc>
                <a:tc>
                  <a:txBody>
                    <a:bodyPr/>
                    <a:lstStyle/>
                    <a:p>
                      <a:pPr algn="ctr">
                        <a:lnSpc>
                          <a:spcPts val="1100"/>
                        </a:lnSpc>
                      </a:pPr>
                      <a:r>
                        <a:rPr lang="en-US" altLang="ja-JP" sz="800" dirty="0">
                          <a:solidFill>
                            <a:schemeClr val="tx1"/>
                          </a:solidFill>
                        </a:rPr>
                        <a:t>27.0</a:t>
                      </a:r>
                      <a:r>
                        <a:rPr lang="ja-JP" altLang="en-US" sz="800" dirty="0">
                          <a:solidFill>
                            <a:schemeClr val="tx1"/>
                          </a:solidFill>
                        </a:rPr>
                        <a:t>倍</a:t>
                      </a:r>
                      <a:endParaRPr lang="en-US" altLang="ja-JP" sz="800" dirty="0">
                        <a:solidFill>
                          <a:schemeClr val="tx1"/>
                        </a:solidFill>
                      </a:endParaRPr>
                    </a:p>
                    <a:p>
                      <a:pPr algn="ctr">
                        <a:lnSpc>
                          <a:spcPts val="1100"/>
                        </a:lnSpc>
                      </a:pPr>
                      <a:r>
                        <a:rPr kumimoji="1" lang="en-US" altLang="ja-JP" sz="800" dirty="0">
                          <a:solidFill>
                            <a:schemeClr val="tx1"/>
                          </a:solidFill>
                        </a:rPr>
                        <a:t>70.4</a:t>
                      </a:r>
                      <a:r>
                        <a:rPr kumimoji="1" lang="ja-JP" altLang="en-US" sz="800" dirty="0">
                          <a:solidFill>
                            <a:schemeClr val="tx1"/>
                          </a:solidFill>
                        </a:rPr>
                        <a:t>倍</a:t>
                      </a:r>
                    </a:p>
                  </a:txBody>
                  <a:tcPr marT="36000" marB="36000"/>
                </a:tc>
                <a:extLst>
                  <a:ext uri="{0D108BD9-81ED-4DB2-BD59-A6C34878D82A}">
                    <a16:rowId xmlns:a16="http://schemas.microsoft.com/office/drawing/2014/main" val="10006"/>
                  </a:ext>
                </a:extLst>
              </a:tr>
            </a:tbl>
          </a:graphicData>
        </a:graphic>
      </p:graphicFrame>
      <p:pic>
        <p:nvPicPr>
          <p:cNvPr id="24" name="図 23"/>
          <p:cNvPicPr>
            <a:picLocks/>
          </p:cNvPicPr>
          <p:nvPr/>
        </p:nvPicPr>
        <p:blipFill>
          <a:blip r:embed="rId2"/>
          <a:stretch>
            <a:fillRect/>
          </a:stretch>
        </p:blipFill>
        <p:spPr>
          <a:xfrm>
            <a:off x="2445891" y="6321341"/>
            <a:ext cx="366758" cy="152400"/>
          </a:xfrm>
          <a:prstGeom prst="rect">
            <a:avLst/>
          </a:prstGeom>
        </p:spPr>
      </p:pic>
      <p:pic>
        <p:nvPicPr>
          <p:cNvPr id="16" name="図 15"/>
          <p:cNvPicPr>
            <a:picLocks noChangeAspect="1" noChangeArrowheads="1"/>
            <a:extLst>
              <a:ext uri="{84589F7E-364E-4C9E-8A38-B11213B215E9}">
                <a14:cameraTool xmlns:a14="http://schemas.microsoft.com/office/drawing/2010/main" cellRange="$C$1:$W$2" spid="_x0000_s8219"/>
              </a:ext>
            </a:extLst>
          </p:cNvPicPr>
          <p:nvPr/>
        </p:nvPicPr>
        <p:blipFill>
          <a:blip r:embed="rId3"/>
          <a:srcRect/>
          <a:stretch>
            <a:fillRect/>
          </a:stretch>
        </p:blipFill>
        <p:spPr bwMode="auto">
          <a:xfrm>
            <a:off x="4067944" y="6381328"/>
            <a:ext cx="4831728" cy="366982"/>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197</a:t>
            </a:fld>
            <a:endParaRPr lang="ja-JP" altLang="en-US"/>
          </a:p>
        </p:txBody>
      </p:sp>
      <p:graphicFrame>
        <p:nvGraphicFramePr>
          <p:cNvPr id="21" name="表 20"/>
          <p:cNvGraphicFramePr>
            <a:graphicFrameLocks noGrp="1"/>
          </p:cNvGraphicFramePr>
          <p:nvPr>
            <p:extLst>
              <p:ext uri="{D42A27DB-BD31-4B8C-83A1-F6EECF244321}">
                <p14:modId xmlns:p14="http://schemas.microsoft.com/office/powerpoint/2010/main" val="3844306521"/>
              </p:ext>
            </p:extLst>
          </p:nvPr>
        </p:nvGraphicFramePr>
        <p:xfrm>
          <a:off x="348308" y="1233986"/>
          <a:ext cx="8568952" cy="5507382"/>
        </p:xfrm>
        <a:graphic>
          <a:graphicData uri="http://schemas.openxmlformats.org/drawingml/2006/table">
            <a:tbl>
              <a:tblPr firstRow="1" bandRow="1">
                <a:tableStyleId>{5C22544A-7EE6-4342-B048-85BDC9FD1C3A}</a:tableStyleId>
              </a:tblPr>
              <a:tblGrid>
                <a:gridCol w="475601">
                  <a:extLst>
                    <a:ext uri="{9D8B030D-6E8A-4147-A177-3AD203B41FA5}">
                      <a16:colId xmlns:a16="http://schemas.microsoft.com/office/drawing/2014/main" val="20000"/>
                    </a:ext>
                  </a:extLst>
                </a:gridCol>
                <a:gridCol w="475601">
                  <a:extLst>
                    <a:ext uri="{9D8B030D-6E8A-4147-A177-3AD203B41FA5}">
                      <a16:colId xmlns:a16="http://schemas.microsoft.com/office/drawing/2014/main" val="20001"/>
                    </a:ext>
                  </a:extLst>
                </a:gridCol>
                <a:gridCol w="2721206">
                  <a:extLst>
                    <a:ext uri="{9D8B030D-6E8A-4147-A177-3AD203B41FA5}">
                      <a16:colId xmlns:a16="http://schemas.microsoft.com/office/drawing/2014/main" val="20002"/>
                    </a:ext>
                  </a:extLst>
                </a:gridCol>
                <a:gridCol w="4896544">
                  <a:extLst>
                    <a:ext uri="{9D8B030D-6E8A-4147-A177-3AD203B41FA5}">
                      <a16:colId xmlns:a16="http://schemas.microsoft.com/office/drawing/2014/main" val="20003"/>
                    </a:ext>
                  </a:extLst>
                </a:gridCol>
              </a:tblGrid>
              <a:tr h="390088">
                <a:tc gridSpan="2">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hMerge="1">
                  <a:txBody>
                    <a:bodyPr/>
                    <a:lstStyle/>
                    <a:p>
                      <a:pPr algn="ctr"/>
                      <a:endParaRPr kumimoji="1" lang="ja-JP" altLang="en-US" dirty="0"/>
                    </a:p>
                  </a:txBody>
                  <a:tcPr/>
                </a:tc>
                <a:tc>
                  <a:txBody>
                    <a:bodyPr/>
                    <a:lstStyle/>
                    <a:p>
                      <a:pPr algn="ctr"/>
                      <a:r>
                        <a:rPr kumimoji="1" lang="ja-JP" altLang="en-US" sz="1400" dirty="0">
                          <a:solidFill>
                            <a:schemeClr val="tx1"/>
                          </a:solidFill>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469222">
                <a:tc rowSpan="2">
                  <a:txBody>
                    <a:bodyPr/>
                    <a:lstStyle/>
                    <a:p>
                      <a:pPr algn="ctr">
                        <a:lnSpc>
                          <a:spcPct val="100000"/>
                        </a:lnSpc>
                      </a:pPr>
                      <a:r>
                        <a:rPr lang="ja-JP" altLang="en-US" sz="1000" dirty="0"/>
                        <a:t>職員採用</a:t>
                      </a:r>
                      <a:endParaRPr lang="en-US" altLang="ja-JP" sz="1000" dirty="0">
                        <a:solidFill>
                          <a:srgbClr val="0070C0"/>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ja-JP" altLang="en-US" sz="1000" baseline="0" dirty="0">
                          <a:solidFill>
                            <a:schemeClr val="tx1"/>
                          </a:solidFill>
                        </a:rPr>
                        <a:t>新規　・　中途採用（　事務行政）</a:t>
                      </a:r>
                      <a:endParaRPr lang="en-US" altLang="ja-JP" sz="1000" baseline="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rPr>
                        <a:t>試験区分を見直し、民間企業等で実施されている受験者の意欲・行動力を問うエントリーシート方式を導入し、すべての試験区分において教養試験を廃止</a:t>
                      </a:r>
                      <a:r>
                        <a:rPr kumimoji="1" lang="en-US" altLang="ja-JP" sz="1000" dirty="0">
                          <a:solidFill>
                            <a:schemeClr val="tx1"/>
                          </a:solidFill>
                        </a:rPr>
                        <a:t>【</a:t>
                      </a:r>
                      <a:r>
                        <a:rPr kumimoji="1" lang="ja-JP" altLang="en-US" sz="1000" dirty="0">
                          <a:solidFill>
                            <a:schemeClr val="tx1"/>
                          </a:solidFill>
                        </a:rPr>
                        <a:t>政令市初</a:t>
                      </a:r>
                      <a:r>
                        <a:rPr kumimoji="1" lang="en-US" altLang="ja-JP" sz="1000" dirty="0">
                          <a:solidFill>
                            <a:schemeClr val="tx1"/>
                          </a:solidFill>
                        </a:rPr>
                        <a:t>】</a:t>
                      </a:r>
                    </a:p>
                    <a:p>
                      <a:endParaRPr kumimoji="1" lang="en-US" altLang="ja-JP" sz="1000" kern="1200" dirty="0">
                        <a:solidFill>
                          <a:schemeClr val="tx1"/>
                        </a:solidFill>
                        <a:effectLst/>
                        <a:latin typeface="+mn-lt"/>
                        <a:ea typeface="+mn-ea"/>
                        <a:cs typeface="+mn-cs"/>
                      </a:endParaRPr>
                    </a:p>
                    <a:p>
                      <a:r>
                        <a:rPr kumimoji="1" lang="ja-JP" altLang="ja-JP" sz="1000" kern="1200" dirty="0">
                          <a:solidFill>
                            <a:schemeClr val="tx1"/>
                          </a:solidFill>
                          <a:effectLst/>
                          <a:latin typeface="+mn-lt"/>
                          <a:ea typeface="+mn-ea"/>
                          <a:cs typeface="+mn-cs"/>
                        </a:rPr>
                        <a:t>民間企業の採用試験で行われる能力検査の代表的なものである</a:t>
                      </a:r>
                      <a:r>
                        <a:rPr kumimoji="1" lang="en-US" altLang="ja-JP" sz="1000" kern="1200" dirty="0">
                          <a:solidFill>
                            <a:schemeClr val="tx1"/>
                          </a:solidFill>
                          <a:effectLst/>
                          <a:latin typeface="+mn-lt"/>
                          <a:ea typeface="+mn-ea"/>
                          <a:cs typeface="+mn-cs"/>
                        </a:rPr>
                        <a:t>SPI3</a:t>
                      </a:r>
                      <a:r>
                        <a:rPr kumimoji="1" lang="ja-JP" altLang="ja-JP" sz="1000" kern="1200" dirty="0">
                          <a:solidFill>
                            <a:schemeClr val="tx1"/>
                          </a:solidFill>
                          <a:effectLst/>
                          <a:latin typeface="+mn-lt"/>
                          <a:ea typeface="+mn-ea"/>
                          <a:cs typeface="+mn-cs"/>
                        </a:rPr>
                        <a:t>を試験問題として採用</a:t>
                      </a:r>
                      <a:endParaRPr kumimoji="1" lang="en-US" altLang="ja-JP" sz="1000" kern="1200" dirty="0">
                        <a:solidFill>
                          <a:schemeClr val="tx1"/>
                        </a:solidFill>
                        <a:effectLst/>
                        <a:latin typeface="+mn-lt"/>
                        <a:ea typeface="+mn-ea"/>
                        <a:cs typeface="+mn-cs"/>
                      </a:endParaRPr>
                    </a:p>
                    <a:p>
                      <a:endParaRPr kumimoji="1" lang="en-US" altLang="ja-JP" sz="1000" kern="1200" dirty="0">
                        <a:solidFill>
                          <a:schemeClr val="tx1"/>
                        </a:solidFill>
                        <a:effectLst/>
                        <a:latin typeface="+mn-lt"/>
                        <a:ea typeface="+mn-ea"/>
                        <a:cs typeface="+mn-cs"/>
                      </a:endParaRPr>
                    </a:p>
                    <a:p>
                      <a:r>
                        <a:rPr kumimoji="1" lang="ja-JP" altLang="en-US" sz="1000" kern="1200" dirty="0">
                          <a:solidFill>
                            <a:schemeClr val="tx1"/>
                          </a:solidFill>
                          <a:effectLst/>
                          <a:latin typeface="+mn-lt"/>
                          <a:ea typeface="+mn-ea"/>
                          <a:cs typeface="+mn-cs"/>
                        </a:rPr>
                        <a:t>民間企業の就職活動のスケジュールにあわせて、試験実施日程を早期化</a:t>
                      </a:r>
                      <a:r>
                        <a:rPr kumimoji="1" lang="en-US" altLang="ja-JP" sz="1000" kern="1200" dirty="0">
                          <a:solidFill>
                            <a:schemeClr val="tx1"/>
                          </a:solidFill>
                          <a:effectLst/>
                          <a:latin typeface="+mn-lt"/>
                          <a:ea typeface="+mn-ea"/>
                          <a:cs typeface="+mn-cs"/>
                        </a:rPr>
                        <a:t>【</a:t>
                      </a:r>
                      <a:r>
                        <a:rPr kumimoji="1" lang="ja-JP" altLang="en-US" sz="1000" kern="1200" dirty="0">
                          <a:solidFill>
                            <a:schemeClr val="tx1"/>
                          </a:solidFill>
                          <a:effectLst/>
                          <a:latin typeface="+mn-lt"/>
                          <a:ea typeface="+mn-ea"/>
                          <a:cs typeface="+mn-cs"/>
                        </a:rPr>
                        <a:t>政令市初</a:t>
                      </a:r>
                      <a:r>
                        <a:rPr kumimoji="1" lang="en-US" altLang="ja-JP" sz="1000" kern="1200" dirty="0">
                          <a:solidFill>
                            <a:schemeClr val="tx1"/>
                          </a:solidFill>
                          <a:effectLst/>
                          <a:latin typeface="+mn-lt"/>
                          <a:ea typeface="+mn-ea"/>
                          <a:cs typeface="+mn-cs"/>
                        </a:rPr>
                        <a:t>】</a:t>
                      </a:r>
                    </a:p>
                    <a:p>
                      <a:r>
                        <a:rPr kumimoji="1" lang="en-US" altLang="ja-JP" sz="1000" kern="1200" dirty="0">
                          <a:solidFill>
                            <a:schemeClr val="tx1"/>
                          </a:solidFill>
                          <a:effectLst/>
                          <a:latin typeface="+mn-lt"/>
                          <a:ea typeface="+mn-ea"/>
                          <a:cs typeface="+mn-cs"/>
                        </a:rPr>
                        <a:t>※</a:t>
                      </a:r>
                      <a:r>
                        <a:rPr kumimoji="1" lang="ja-JP" altLang="en-US" sz="1000" kern="1200" dirty="0">
                          <a:solidFill>
                            <a:schemeClr val="tx1"/>
                          </a:solidFill>
                          <a:effectLst/>
                          <a:latin typeface="+mn-lt"/>
                          <a:ea typeface="+mn-ea"/>
                          <a:cs typeface="+mn-cs"/>
                        </a:rPr>
                        <a:t>早期化は</a:t>
                      </a:r>
                      <a:r>
                        <a:rPr kumimoji="1" lang="en-US" altLang="ja-JP" sz="1000" kern="1200" dirty="0">
                          <a:solidFill>
                            <a:schemeClr val="tx1"/>
                          </a:solidFill>
                          <a:effectLst/>
                          <a:latin typeface="+mn-lt"/>
                          <a:ea typeface="+mn-ea"/>
                          <a:cs typeface="+mn-cs"/>
                        </a:rPr>
                        <a:t>2020</a:t>
                      </a:r>
                      <a:r>
                        <a:rPr kumimoji="1" lang="ja-JP" altLang="en-US" sz="1000" kern="1200" dirty="0">
                          <a:solidFill>
                            <a:schemeClr val="tx1"/>
                          </a:solidFill>
                          <a:effectLst/>
                          <a:latin typeface="+mn-lt"/>
                          <a:ea typeface="+mn-ea"/>
                          <a:cs typeface="+mn-cs"/>
                        </a:rPr>
                        <a:t>年度まで実施</a:t>
                      </a:r>
                      <a:endParaRPr kumimoji="1" lang="ja-JP"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000" dirty="0">
                          <a:solidFill>
                            <a:schemeClr val="tx1"/>
                          </a:solidFill>
                        </a:rPr>
                        <a:t>・採用試験実施状況（大学卒等）</a:t>
                      </a:r>
                      <a:endParaRPr lang="en-US" altLang="ja-JP" sz="1000" dirty="0">
                        <a:solidFill>
                          <a:schemeClr val="tx1"/>
                        </a:solidFill>
                      </a:endParaRPr>
                    </a:p>
                    <a:p>
                      <a:pPr>
                        <a:lnSpc>
                          <a:spcPct val="100000"/>
                        </a:lnSpc>
                      </a:pPr>
                      <a:r>
                        <a:rPr lang="ja-JP" altLang="en-US" sz="1000" dirty="0">
                          <a:solidFill>
                            <a:schemeClr val="tx1"/>
                          </a:solidFill>
                        </a:rPr>
                        <a:t>　</a:t>
                      </a:r>
                      <a:endParaRPr lang="en-US" altLang="ja-JP" sz="1000" dirty="0">
                        <a:solidFill>
                          <a:schemeClr val="tx1"/>
                        </a:solidFill>
                      </a:endParaRPr>
                    </a:p>
                    <a:p>
                      <a:pPr>
                        <a:lnSpc>
                          <a:spcPct val="100000"/>
                        </a:lnSpc>
                      </a:pPr>
                      <a:r>
                        <a:rPr lang="ja-JP" altLang="en-US" sz="1000" dirty="0">
                          <a:solidFill>
                            <a:schemeClr val="tx1"/>
                          </a:solidFill>
                        </a:rPr>
                        <a:t>　</a:t>
                      </a: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r>
                        <a:rPr lang="ja-JP" altLang="en-US" sz="1000" dirty="0">
                          <a:solidFill>
                            <a:schemeClr val="tx1"/>
                          </a:solidFill>
                        </a:rPr>
                        <a:t>　</a:t>
                      </a: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625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dirty="0"/>
                    </a:p>
                  </a:txBody>
                  <a:tcPr/>
                </a:tc>
                <a:tc>
                  <a:txBody>
                    <a:bodyPr/>
                    <a:lstStyle/>
                    <a:p>
                      <a:pPr algn="ctr">
                        <a:lnSpc>
                          <a:spcPct val="100000"/>
                        </a:lnSpc>
                      </a:pPr>
                      <a:r>
                        <a:rPr lang="ja-JP" altLang="en-US" sz="1000" dirty="0">
                          <a:solidFill>
                            <a:schemeClr val="tx1"/>
                          </a:solidFill>
                        </a:rPr>
                        <a:t>中途採用</a:t>
                      </a:r>
                      <a:endParaRPr lang="en-US" altLang="ja-JP" sz="1000" dirty="0">
                        <a:solidFill>
                          <a:schemeClr val="tx1"/>
                        </a:solidFill>
                      </a:endParaRPr>
                    </a:p>
                  </a:txBody>
                  <a:tcPr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rPr>
                        <a:t>多様な人材の確保に向けて、社会人経験者区分採用試験の実施・拡充</a:t>
                      </a:r>
                      <a:endParaRPr lang="en-US" altLang="ja-JP"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rPr>
                        <a:t>・社会人経験者区分採用の拡大（事務行政・社会福祉・保育士）</a:t>
                      </a:r>
                      <a:endParaRPr lang="en-US" altLang="ja-JP"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2690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4283968" y="3698800"/>
            <a:ext cx="2483681" cy="2106464"/>
          </a:xfrm>
          <a:prstGeom prst="roundRect">
            <a:avLst>
              <a:gd name="adj" fmla="val 660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4265161" y="1308994"/>
            <a:ext cx="2502488" cy="2173186"/>
          </a:xfrm>
          <a:prstGeom prst="roundRect">
            <a:avLst>
              <a:gd name="adj" fmla="val 660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 name="図 2"/>
          <p:cNvPicPr>
            <a:picLocks noChangeAspect="1"/>
          </p:cNvPicPr>
          <p:nvPr/>
        </p:nvPicPr>
        <p:blipFill>
          <a:blip r:embed="rId2"/>
          <a:stretch>
            <a:fillRect/>
          </a:stretch>
        </p:blipFill>
        <p:spPr>
          <a:xfrm>
            <a:off x="476052" y="1665721"/>
            <a:ext cx="6328196" cy="4139543"/>
          </a:xfrm>
          <a:prstGeom prst="rect">
            <a:avLst/>
          </a:prstGeom>
        </p:spPr>
      </p:pic>
      <p:cxnSp>
        <p:nvCxnSpPr>
          <p:cNvPr id="6" name="直線コネクタ 5"/>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404664"/>
            <a:ext cx="4824536" cy="283411"/>
          </a:xfrm>
          <a:prstGeom prst="rect">
            <a:avLst/>
          </a:prstGeom>
        </p:spPr>
        <p:txBody>
          <a:bodyPr wrap="square">
            <a:spAutoFit/>
          </a:bodyPr>
          <a:lstStyle/>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①職員採用試験の抜本的見直し等　（２／３）</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a:t>
            </a: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・人事・給与制度</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5" name="テキスト ボックス 14"/>
          <p:cNvSpPr txBox="1"/>
          <p:nvPr/>
        </p:nvSpPr>
        <p:spPr>
          <a:xfrm>
            <a:off x="395536" y="717893"/>
            <a:ext cx="84969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多様な人材を確保するため、政令市で初めて大学卒等採用試験においてエントリーシート方式を導入し、教養試験を廃止するなど、民間企業志望の大学生等も受験しやすい試験を実施。</a:t>
            </a:r>
          </a:p>
        </p:txBody>
      </p:sp>
      <p:sp>
        <p:nvSpPr>
          <p:cNvPr id="16" name="テキスト ボックス 15"/>
          <p:cNvSpPr txBox="1"/>
          <p:nvPr/>
        </p:nvSpPr>
        <p:spPr>
          <a:xfrm>
            <a:off x="395536" y="1241113"/>
            <a:ext cx="23762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■申込状況等比較（行政職）</a:t>
            </a:r>
          </a:p>
        </p:txBody>
      </p:sp>
      <p:sp>
        <p:nvSpPr>
          <p:cNvPr id="31" name="テキスト ボックス 30"/>
          <p:cNvSpPr txBox="1"/>
          <p:nvPr/>
        </p:nvSpPr>
        <p:spPr>
          <a:xfrm>
            <a:off x="4211960" y="3614827"/>
            <a:ext cx="8640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前回以降</a:t>
            </a:r>
          </a:p>
        </p:txBody>
      </p:sp>
      <p:grpSp>
        <p:nvGrpSpPr>
          <p:cNvPr id="32" name="グループ化 31"/>
          <p:cNvGrpSpPr/>
          <p:nvPr/>
        </p:nvGrpSpPr>
        <p:grpSpPr>
          <a:xfrm>
            <a:off x="4283968" y="3861256"/>
            <a:ext cx="288032" cy="1872000"/>
            <a:chOff x="2198278" y="1127451"/>
            <a:chExt cx="288032" cy="2354013"/>
          </a:xfrm>
        </p:grpSpPr>
        <p:cxnSp>
          <p:nvCxnSpPr>
            <p:cNvPr id="33" name="直線コネクタ 32"/>
            <p:cNvCxnSpPr/>
            <p:nvPr/>
          </p:nvCxnSpPr>
          <p:spPr>
            <a:xfrm flipV="1">
              <a:off x="2198278" y="1127451"/>
              <a:ext cx="0" cy="2354013"/>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198278" y="1134449"/>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4139952" y="1268760"/>
            <a:ext cx="8640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前回以降</a:t>
            </a:r>
          </a:p>
        </p:txBody>
      </p:sp>
      <p:grpSp>
        <p:nvGrpSpPr>
          <p:cNvPr id="17" name="グループ化 16"/>
          <p:cNvGrpSpPr/>
          <p:nvPr/>
        </p:nvGrpSpPr>
        <p:grpSpPr>
          <a:xfrm>
            <a:off x="4283968" y="1487334"/>
            <a:ext cx="288032" cy="1797450"/>
            <a:chOff x="2198278" y="1127451"/>
            <a:chExt cx="288032" cy="1471258"/>
          </a:xfrm>
        </p:grpSpPr>
        <p:cxnSp>
          <p:nvCxnSpPr>
            <p:cNvPr id="19" name="直線コネクタ 18"/>
            <p:cNvCxnSpPr/>
            <p:nvPr/>
          </p:nvCxnSpPr>
          <p:spPr>
            <a:xfrm flipV="1">
              <a:off x="2210533" y="1127451"/>
              <a:ext cx="0" cy="147125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2198278" y="1134449"/>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5" name="角丸四角形 24"/>
          <p:cNvSpPr/>
          <p:nvPr/>
        </p:nvSpPr>
        <p:spPr>
          <a:xfrm>
            <a:off x="7317044" y="242564"/>
            <a:ext cx="1423714" cy="41155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198</a:t>
            </a:fld>
            <a:endParaRPr lang="ja-JP" altLang="en-US"/>
          </a:p>
        </p:txBody>
      </p:sp>
    </p:spTree>
    <p:extLst>
      <p:ext uri="{BB962C8B-B14F-4D97-AF65-F5344CB8AC3E}">
        <p14:creationId xmlns:p14="http://schemas.microsoft.com/office/powerpoint/2010/main" val="1819714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23528" y="404664"/>
            <a:ext cx="4824536" cy="283411"/>
          </a:xfrm>
          <a:prstGeom prst="rect">
            <a:avLst/>
          </a:prstGeom>
        </p:spPr>
        <p:txBody>
          <a:bodyPr wrap="square">
            <a:spAutoFit/>
          </a:bodyPr>
          <a:lstStyle/>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①職員採用試験の抜本的見直し等　（３／３）</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二等辺三角形 12"/>
          <p:cNvSpPr/>
          <p:nvPr/>
        </p:nvSpPr>
        <p:spPr>
          <a:xfrm rot="5400000">
            <a:off x="4806044" y="1862844"/>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二等辺三角形 13"/>
          <p:cNvSpPr/>
          <p:nvPr/>
        </p:nvSpPr>
        <p:spPr>
          <a:xfrm rot="5400000">
            <a:off x="5641645" y="1862844"/>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二等辺三角形 16"/>
          <p:cNvSpPr/>
          <p:nvPr/>
        </p:nvSpPr>
        <p:spPr>
          <a:xfrm rot="5400000">
            <a:off x="4806044" y="314362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二等辺三角形 17"/>
          <p:cNvSpPr/>
          <p:nvPr/>
        </p:nvSpPr>
        <p:spPr>
          <a:xfrm rot="5400000">
            <a:off x="5626627" y="315088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323528" y="847745"/>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（前頁からの続き）</a:t>
            </a:r>
          </a:p>
        </p:txBody>
      </p:sp>
      <p:sp>
        <p:nvSpPr>
          <p:cNvPr id="21"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a:t>
            </a: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・人事・給与制度</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2" name="二等辺三角形 21"/>
          <p:cNvSpPr/>
          <p:nvPr/>
        </p:nvSpPr>
        <p:spPr>
          <a:xfrm rot="5400000">
            <a:off x="6542720" y="3158988"/>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二等辺三角形 25"/>
          <p:cNvSpPr/>
          <p:nvPr/>
        </p:nvSpPr>
        <p:spPr>
          <a:xfrm rot="5400000">
            <a:off x="6552178" y="186163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8" name="図 27"/>
          <p:cNvPicPr>
            <a:picLocks noChangeAspect="1"/>
          </p:cNvPicPr>
          <p:nvPr/>
        </p:nvPicPr>
        <p:blipFill>
          <a:blip r:embed="rId2"/>
          <a:stretch>
            <a:fillRect/>
          </a:stretch>
        </p:blipFill>
        <p:spPr>
          <a:xfrm>
            <a:off x="6792281" y="1628799"/>
            <a:ext cx="796426" cy="430835"/>
          </a:xfrm>
          <a:prstGeom prst="rect">
            <a:avLst/>
          </a:prstGeom>
        </p:spPr>
      </p:pic>
      <p:pic>
        <p:nvPicPr>
          <p:cNvPr id="31" name="図 30"/>
          <p:cNvPicPr>
            <a:picLocks noChangeAspect="1"/>
          </p:cNvPicPr>
          <p:nvPr/>
        </p:nvPicPr>
        <p:blipFill>
          <a:blip r:embed="rId2"/>
          <a:stretch>
            <a:fillRect/>
          </a:stretch>
        </p:blipFill>
        <p:spPr>
          <a:xfrm>
            <a:off x="6788383" y="2973285"/>
            <a:ext cx="796426" cy="430835"/>
          </a:xfrm>
          <a:prstGeom prst="rect">
            <a:avLst/>
          </a:prstGeom>
        </p:spPr>
      </p:pic>
      <p:pic>
        <p:nvPicPr>
          <p:cNvPr id="32" name="図 31"/>
          <p:cNvPicPr>
            <a:picLocks noChangeAspect="1"/>
          </p:cNvPicPr>
          <p:nvPr/>
        </p:nvPicPr>
        <p:blipFill>
          <a:blip r:embed="rId2"/>
          <a:stretch>
            <a:fillRect/>
          </a:stretch>
        </p:blipFill>
        <p:spPr>
          <a:xfrm>
            <a:off x="4207622" y="2608905"/>
            <a:ext cx="4479178" cy="244031"/>
          </a:xfrm>
          <a:prstGeom prst="rect">
            <a:avLst/>
          </a:prstGeom>
        </p:spPr>
      </p:pic>
      <p:pic>
        <p:nvPicPr>
          <p:cNvPr id="33" name="図 32"/>
          <p:cNvPicPr>
            <a:picLocks noChangeAspect="1"/>
          </p:cNvPicPr>
          <p:nvPr/>
        </p:nvPicPr>
        <p:blipFill>
          <a:blip r:embed="rId2"/>
          <a:stretch>
            <a:fillRect/>
          </a:stretch>
        </p:blipFill>
        <p:spPr>
          <a:xfrm>
            <a:off x="4207622" y="4650080"/>
            <a:ext cx="4479178" cy="244031"/>
          </a:xfrm>
          <a:prstGeom prst="rect">
            <a:avLst/>
          </a:prstGeom>
        </p:spPr>
      </p:pic>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199</a:t>
            </a:fld>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472627875"/>
              </p:ext>
            </p:extLst>
          </p:nvPr>
        </p:nvGraphicFramePr>
        <p:xfrm>
          <a:off x="471746" y="1240754"/>
          <a:ext cx="8276718" cy="3749547"/>
        </p:xfrm>
        <a:graphic>
          <a:graphicData uri="http://schemas.openxmlformats.org/drawingml/2006/table">
            <a:tbl>
              <a:tblPr firstRow="1" bandRow="1">
                <a:tableStyleId>{5C22544A-7EE6-4342-B048-85BDC9FD1C3A}</a:tableStyleId>
              </a:tblPr>
              <a:tblGrid>
                <a:gridCol w="918762">
                  <a:extLst>
                    <a:ext uri="{9D8B030D-6E8A-4147-A177-3AD203B41FA5}">
                      <a16:colId xmlns:a16="http://schemas.microsoft.com/office/drawing/2014/main" val="20000"/>
                    </a:ext>
                  </a:extLst>
                </a:gridCol>
                <a:gridCol w="2696814">
                  <a:extLst>
                    <a:ext uri="{9D8B030D-6E8A-4147-A177-3AD203B41FA5}">
                      <a16:colId xmlns:a16="http://schemas.microsoft.com/office/drawing/2014/main" val="20001"/>
                    </a:ext>
                  </a:extLst>
                </a:gridCol>
                <a:gridCol w="4661142">
                  <a:extLst>
                    <a:ext uri="{9D8B030D-6E8A-4147-A177-3AD203B41FA5}">
                      <a16:colId xmlns:a16="http://schemas.microsoft.com/office/drawing/2014/main" val="20002"/>
                    </a:ext>
                  </a:extLst>
                </a:gridCol>
              </a:tblGrid>
              <a:tr h="380856">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a:r>
                        <a:rPr kumimoji="1" lang="ja-JP" altLang="en-US" sz="1400" dirty="0">
                          <a:solidFill>
                            <a:schemeClr val="tx1"/>
                          </a:solidFill>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27404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人事異動</a:t>
                      </a:r>
                      <a:endParaRPr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rPr>
                        <a:t>女性職員の積極的な登用</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dirty="0">
                          <a:solidFill>
                            <a:schemeClr val="tx1"/>
                          </a:solidFill>
                        </a:rPr>
                        <a:t>2008</a:t>
                      </a:r>
                      <a:r>
                        <a:rPr lang="ja-JP" altLang="en-US" sz="1050" b="0" dirty="0">
                          <a:solidFill>
                            <a:schemeClr val="tx1"/>
                          </a:solidFill>
                        </a:rPr>
                        <a:t>年度</a:t>
                      </a:r>
                      <a:r>
                        <a:rPr lang="en-US" altLang="ja-JP" sz="1050" b="0" dirty="0">
                          <a:solidFill>
                            <a:schemeClr val="tx1"/>
                          </a:solidFill>
                        </a:rPr>
                        <a:t>	2013</a:t>
                      </a:r>
                      <a:r>
                        <a:rPr lang="ja-JP" altLang="en-US" sz="1050" b="0" dirty="0">
                          <a:solidFill>
                            <a:schemeClr val="tx1"/>
                          </a:solidFill>
                        </a:rPr>
                        <a:t>年度</a:t>
                      </a:r>
                      <a:r>
                        <a:rPr lang="en-US" altLang="ja-JP" sz="1050" b="0" dirty="0">
                          <a:solidFill>
                            <a:schemeClr val="tx1"/>
                          </a:solidFill>
                        </a:rPr>
                        <a:t>	2017</a:t>
                      </a:r>
                      <a:r>
                        <a:rPr lang="ja-JP" altLang="en-US" sz="1050" b="0" dirty="0">
                          <a:solidFill>
                            <a:schemeClr val="tx1"/>
                          </a:solidFill>
                        </a:rPr>
                        <a:t>年度　　　　</a:t>
                      </a:r>
                      <a:r>
                        <a:rPr lang="en-US" altLang="ja-JP" sz="1050" b="0" dirty="0">
                          <a:solidFill>
                            <a:schemeClr val="tx1"/>
                          </a:solidFill>
                        </a:rPr>
                        <a:t>2022</a:t>
                      </a:r>
                      <a:r>
                        <a:rPr lang="ja-JP" altLang="en-US" sz="1050" b="0" dirty="0">
                          <a:solidFill>
                            <a:schemeClr val="tx1"/>
                          </a:solidFill>
                        </a:rPr>
                        <a:t>年度</a:t>
                      </a:r>
                      <a:endParaRPr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rPr>
                        <a:t>　　　</a:t>
                      </a:r>
                      <a:r>
                        <a:rPr lang="en-US" altLang="ja-JP" sz="1050" b="0" dirty="0">
                          <a:solidFill>
                            <a:schemeClr val="tx1"/>
                          </a:solidFill>
                        </a:rPr>
                        <a:t>8.6</a:t>
                      </a:r>
                      <a:r>
                        <a:rPr lang="ja-JP" altLang="en-US" sz="1050" b="0" dirty="0">
                          <a:solidFill>
                            <a:schemeClr val="tx1"/>
                          </a:solidFill>
                        </a:rPr>
                        <a:t>％</a:t>
                      </a:r>
                      <a:r>
                        <a:rPr lang="en-US" altLang="ja-JP" sz="1050" b="0" dirty="0">
                          <a:solidFill>
                            <a:schemeClr val="tx1"/>
                          </a:solidFill>
                        </a:rPr>
                        <a:t>	</a:t>
                      </a:r>
                      <a:r>
                        <a:rPr lang="ja-JP" altLang="en-US" sz="1050" b="0" dirty="0">
                          <a:solidFill>
                            <a:schemeClr val="tx1"/>
                          </a:solidFill>
                        </a:rPr>
                        <a:t>　　</a:t>
                      </a:r>
                      <a:r>
                        <a:rPr lang="en-US" altLang="ja-JP" sz="1050" b="0" dirty="0">
                          <a:solidFill>
                            <a:schemeClr val="tx1"/>
                          </a:solidFill>
                        </a:rPr>
                        <a:t>12.4</a:t>
                      </a:r>
                      <a:r>
                        <a:rPr lang="ja-JP" altLang="en-US" sz="1050" b="0" dirty="0">
                          <a:solidFill>
                            <a:schemeClr val="tx1"/>
                          </a:solidFill>
                        </a:rPr>
                        <a:t>％</a:t>
                      </a:r>
                      <a:r>
                        <a:rPr lang="en-US" altLang="ja-JP" sz="1050" b="0" dirty="0">
                          <a:solidFill>
                            <a:schemeClr val="tx1"/>
                          </a:solidFill>
                        </a:rPr>
                        <a:t>	</a:t>
                      </a:r>
                      <a:r>
                        <a:rPr lang="ja-JP" altLang="en-US" sz="1050" b="0" dirty="0">
                          <a:solidFill>
                            <a:schemeClr val="tx1"/>
                          </a:solidFill>
                        </a:rPr>
                        <a:t>　　</a:t>
                      </a:r>
                      <a:r>
                        <a:rPr lang="en-US" altLang="ja-JP" sz="1050" b="0" dirty="0">
                          <a:solidFill>
                            <a:schemeClr val="tx1"/>
                          </a:solidFill>
                        </a:rPr>
                        <a:t>17.3</a:t>
                      </a:r>
                      <a:r>
                        <a:rPr lang="ja-JP" altLang="en-US" sz="1050" b="0" dirty="0">
                          <a:solidFill>
                            <a:schemeClr val="tx1"/>
                          </a:solidFill>
                        </a:rPr>
                        <a:t>％　　　　　　</a:t>
                      </a:r>
                      <a:r>
                        <a:rPr lang="en-US" altLang="ja-JP" sz="1050" b="0" dirty="0">
                          <a:solidFill>
                            <a:schemeClr val="tx1"/>
                          </a:solidFill>
                        </a:rPr>
                        <a:t>21.6</a:t>
                      </a:r>
                      <a:r>
                        <a:rPr lang="ja-JP" altLang="en-US" sz="1050" b="0" dirty="0">
                          <a:solidFill>
                            <a:schemeClr val="tx1"/>
                          </a:solidFill>
                        </a:rPr>
                        <a:t>％</a:t>
                      </a:r>
                      <a:endParaRPr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rPr>
                        <a:t>他都市</a:t>
                      </a:r>
                      <a:endParaRPr kumimoji="1"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rPr>
                        <a:t>　（</a:t>
                      </a:r>
                      <a:r>
                        <a:rPr kumimoji="1" lang="en-US" altLang="ja-JP" sz="1050" b="0" dirty="0">
                          <a:solidFill>
                            <a:schemeClr val="tx1"/>
                          </a:solidFill>
                        </a:rPr>
                        <a:t>2013</a:t>
                      </a:r>
                      <a:r>
                        <a:rPr kumimoji="1" lang="ja-JP" altLang="en-US" sz="1050" b="0" dirty="0">
                          <a:solidFill>
                            <a:schemeClr val="tx1"/>
                          </a:solidFill>
                        </a:rPr>
                        <a:t>年度） ：　横浜市</a:t>
                      </a:r>
                      <a:r>
                        <a:rPr kumimoji="1" lang="en-US" altLang="ja-JP" sz="1050" b="0" dirty="0">
                          <a:solidFill>
                            <a:schemeClr val="tx1"/>
                          </a:solidFill>
                        </a:rPr>
                        <a:t>12.6</a:t>
                      </a:r>
                      <a:r>
                        <a:rPr lang="ja-JP" altLang="en-US" sz="1050" b="0" dirty="0">
                          <a:solidFill>
                            <a:schemeClr val="tx1"/>
                          </a:solidFill>
                        </a:rPr>
                        <a:t>％、名古屋市</a:t>
                      </a:r>
                      <a:r>
                        <a:rPr lang="en-US" altLang="ja-JP" sz="1050" b="0" dirty="0">
                          <a:solidFill>
                            <a:schemeClr val="tx1"/>
                          </a:solidFill>
                        </a:rPr>
                        <a:t>10.6</a:t>
                      </a:r>
                      <a:r>
                        <a:rPr lang="ja-JP" altLang="en-US" sz="1050" b="0" dirty="0">
                          <a:solidFill>
                            <a:schemeClr val="tx1"/>
                          </a:solidFill>
                        </a:rPr>
                        <a:t>％、京都市</a:t>
                      </a:r>
                      <a:r>
                        <a:rPr lang="en-US" altLang="ja-JP" sz="1050" b="0" dirty="0">
                          <a:solidFill>
                            <a:schemeClr val="tx1"/>
                          </a:solidFill>
                        </a:rPr>
                        <a:t>11.0</a:t>
                      </a:r>
                      <a:r>
                        <a:rPr lang="ja-JP" altLang="en-US" sz="1050" b="0" dirty="0">
                          <a:solidFill>
                            <a:schemeClr val="tx1"/>
                          </a:solidFill>
                        </a:rPr>
                        <a:t>％、神戸市</a:t>
                      </a:r>
                      <a:r>
                        <a:rPr lang="en-US" altLang="ja-JP" sz="1050" b="0" dirty="0">
                          <a:solidFill>
                            <a:schemeClr val="tx1"/>
                          </a:solidFill>
                        </a:rPr>
                        <a:t>10.7</a:t>
                      </a:r>
                      <a:r>
                        <a:rPr lang="ja-JP" altLang="en-US" sz="1050" b="0" dirty="0">
                          <a:solidFill>
                            <a:schemeClr val="tx1"/>
                          </a:solidFill>
                        </a:rPr>
                        <a:t>％</a:t>
                      </a:r>
                      <a:endParaRPr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rPr>
                        <a:t>　（</a:t>
                      </a:r>
                      <a:r>
                        <a:rPr kumimoji="1" lang="en-US" altLang="ja-JP" sz="1050" b="0" u="none" dirty="0">
                          <a:solidFill>
                            <a:schemeClr val="tx1"/>
                          </a:solidFill>
                        </a:rPr>
                        <a:t>2017</a:t>
                      </a:r>
                      <a:r>
                        <a:rPr kumimoji="1" lang="ja-JP" altLang="en-US" sz="1050" b="0" u="none" dirty="0">
                          <a:solidFill>
                            <a:schemeClr val="tx1"/>
                          </a:solidFill>
                        </a:rPr>
                        <a:t>年度） ：　横浜市</a:t>
                      </a:r>
                      <a:r>
                        <a:rPr kumimoji="1" lang="en-US" altLang="ja-JP" sz="1050" b="0" u="none" dirty="0">
                          <a:solidFill>
                            <a:schemeClr val="tx1"/>
                          </a:solidFill>
                        </a:rPr>
                        <a:t>16.8</a:t>
                      </a:r>
                      <a:r>
                        <a:rPr lang="ja-JP" altLang="en-US" sz="1050" b="0" u="none" dirty="0">
                          <a:solidFill>
                            <a:schemeClr val="tx1"/>
                          </a:solidFill>
                        </a:rPr>
                        <a:t>％、名古屋市</a:t>
                      </a:r>
                      <a:r>
                        <a:rPr lang="en-US" altLang="ja-JP" sz="1050" b="0" u="none" dirty="0">
                          <a:solidFill>
                            <a:schemeClr val="tx1"/>
                          </a:solidFill>
                        </a:rPr>
                        <a:t>11.3</a:t>
                      </a:r>
                      <a:r>
                        <a:rPr lang="ja-JP" altLang="en-US" sz="1050" b="0" u="none" dirty="0">
                          <a:solidFill>
                            <a:schemeClr val="tx1"/>
                          </a:solidFill>
                        </a:rPr>
                        <a:t>％、京都市</a:t>
                      </a:r>
                      <a:r>
                        <a:rPr lang="en-US" altLang="ja-JP" sz="1050" b="0" u="none" dirty="0">
                          <a:solidFill>
                            <a:schemeClr val="tx1"/>
                          </a:solidFill>
                        </a:rPr>
                        <a:t>14.1</a:t>
                      </a:r>
                      <a:r>
                        <a:rPr lang="ja-JP" altLang="en-US" sz="1050" b="0" u="none" dirty="0">
                          <a:solidFill>
                            <a:schemeClr val="tx1"/>
                          </a:solidFill>
                        </a:rPr>
                        <a:t>％、神戸市</a:t>
                      </a:r>
                      <a:r>
                        <a:rPr lang="en-US" altLang="ja-JP" sz="1050" b="0" u="none" dirty="0">
                          <a:solidFill>
                            <a:schemeClr val="tx1"/>
                          </a:solidFill>
                        </a:rPr>
                        <a:t>12.8</a:t>
                      </a:r>
                      <a:r>
                        <a:rPr lang="ja-JP" altLang="en-US" sz="1050" b="0" u="none" dirty="0">
                          <a:solidFill>
                            <a:schemeClr val="tx1"/>
                          </a:solidFill>
                        </a:rPr>
                        <a:t>％</a:t>
                      </a:r>
                      <a:endParaRPr lang="en-US" altLang="ja-JP" sz="105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rPr>
                        <a:t>　（</a:t>
                      </a:r>
                      <a:r>
                        <a:rPr kumimoji="1" lang="en-US" altLang="ja-JP" sz="1050" b="0" u="none" dirty="0">
                          <a:solidFill>
                            <a:schemeClr val="tx1"/>
                          </a:solidFill>
                        </a:rPr>
                        <a:t>2022</a:t>
                      </a:r>
                      <a:r>
                        <a:rPr kumimoji="1" lang="ja-JP" altLang="en-US" sz="1050" b="0" u="none" dirty="0">
                          <a:solidFill>
                            <a:schemeClr val="tx1"/>
                          </a:solidFill>
                        </a:rPr>
                        <a:t>年度） ：　横浜市</a:t>
                      </a:r>
                      <a:r>
                        <a:rPr kumimoji="1" lang="en-US" altLang="ja-JP" sz="1050" b="0" u="none" dirty="0">
                          <a:solidFill>
                            <a:schemeClr val="tx1"/>
                          </a:solidFill>
                        </a:rPr>
                        <a:t>20.1</a:t>
                      </a:r>
                      <a:r>
                        <a:rPr lang="ja-JP" altLang="en-US" sz="1050" b="0" u="none" dirty="0">
                          <a:solidFill>
                            <a:schemeClr val="tx1"/>
                          </a:solidFill>
                        </a:rPr>
                        <a:t>％、名古屋市</a:t>
                      </a:r>
                      <a:r>
                        <a:rPr lang="en-US" altLang="ja-JP" sz="1050" b="0" u="none" dirty="0">
                          <a:solidFill>
                            <a:schemeClr val="tx1"/>
                          </a:solidFill>
                        </a:rPr>
                        <a:t>13.1</a:t>
                      </a:r>
                      <a:r>
                        <a:rPr lang="ja-JP" altLang="en-US" sz="1050" b="0" u="none" dirty="0">
                          <a:solidFill>
                            <a:schemeClr val="tx1"/>
                          </a:solidFill>
                        </a:rPr>
                        <a:t>％、京都市</a:t>
                      </a:r>
                      <a:r>
                        <a:rPr lang="en-US" altLang="ja-JP" sz="1050" b="0" u="none" dirty="0">
                          <a:solidFill>
                            <a:schemeClr val="tx1"/>
                          </a:solidFill>
                        </a:rPr>
                        <a:t>15.0</a:t>
                      </a:r>
                      <a:r>
                        <a:rPr lang="ja-JP" altLang="en-US" sz="1050" b="0" u="none" dirty="0">
                          <a:solidFill>
                            <a:schemeClr val="tx1"/>
                          </a:solidFill>
                        </a:rPr>
                        <a:t>％、神戸市</a:t>
                      </a:r>
                      <a:r>
                        <a:rPr lang="en-US" altLang="ja-JP" sz="1050" b="0" u="none" dirty="0">
                          <a:solidFill>
                            <a:schemeClr val="tx1"/>
                          </a:solidFill>
                        </a:rPr>
                        <a:t>17.4</a:t>
                      </a:r>
                      <a:r>
                        <a:rPr lang="ja-JP" altLang="en-US" sz="1050" b="0" u="none" dirty="0">
                          <a:solidFill>
                            <a:schemeClr val="tx1"/>
                          </a:solidFill>
                        </a:rPr>
                        <a:t>％</a:t>
                      </a:r>
                      <a:endParaRPr lang="en-US" altLang="ja-JP" sz="1050" b="0" u="none" dirty="0">
                        <a:solidFill>
                          <a:schemeClr val="tx1"/>
                        </a:solidFill>
                      </a:endParaRPr>
                    </a:p>
                  </a:txBody>
                  <a:tcPr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9464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rPr>
                        <a:t>大阪府との人事交流の拡大</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dirty="0">
                          <a:solidFill>
                            <a:schemeClr val="tx1"/>
                          </a:solidFill>
                        </a:rPr>
                        <a:t>2011</a:t>
                      </a:r>
                      <a:r>
                        <a:rPr lang="ja-JP" altLang="en-US" sz="1050" b="0" dirty="0">
                          <a:solidFill>
                            <a:schemeClr val="tx1"/>
                          </a:solidFill>
                        </a:rPr>
                        <a:t>年度</a:t>
                      </a:r>
                      <a:r>
                        <a:rPr lang="en-US" altLang="ja-JP" sz="1050" b="0" dirty="0">
                          <a:solidFill>
                            <a:schemeClr val="tx1"/>
                          </a:solidFill>
                        </a:rPr>
                        <a:t>	2014</a:t>
                      </a:r>
                      <a:r>
                        <a:rPr lang="ja-JP" altLang="en-US" sz="1050" b="0" dirty="0">
                          <a:solidFill>
                            <a:schemeClr val="tx1"/>
                          </a:solidFill>
                        </a:rPr>
                        <a:t>年度</a:t>
                      </a:r>
                      <a:r>
                        <a:rPr lang="en-US" altLang="ja-JP" sz="1050" b="0" dirty="0">
                          <a:solidFill>
                            <a:schemeClr val="tx1"/>
                          </a:solidFill>
                        </a:rPr>
                        <a:t>	2017</a:t>
                      </a:r>
                      <a:r>
                        <a:rPr lang="ja-JP" altLang="en-US" sz="1050" b="0" dirty="0">
                          <a:solidFill>
                            <a:schemeClr val="tx1"/>
                          </a:solidFill>
                        </a:rPr>
                        <a:t>年度 　　　</a:t>
                      </a:r>
                      <a:r>
                        <a:rPr lang="en-US" altLang="ja-JP" sz="1050" b="0" dirty="0">
                          <a:solidFill>
                            <a:schemeClr val="tx1"/>
                          </a:solidFill>
                        </a:rPr>
                        <a:t>2022</a:t>
                      </a:r>
                      <a:r>
                        <a:rPr lang="ja-JP" altLang="en-US" sz="1050" b="0" dirty="0">
                          <a:solidFill>
                            <a:schemeClr val="tx1"/>
                          </a:solidFill>
                        </a:rPr>
                        <a:t>年度</a:t>
                      </a:r>
                      <a:endParaRPr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rPr>
                        <a:t>　　　</a:t>
                      </a:r>
                      <a:r>
                        <a:rPr lang="en-US" altLang="ja-JP" sz="1050" b="0" dirty="0">
                          <a:solidFill>
                            <a:schemeClr val="tx1"/>
                          </a:solidFill>
                        </a:rPr>
                        <a:t>36</a:t>
                      </a:r>
                      <a:r>
                        <a:rPr lang="ja-JP" altLang="en-US" sz="1050" b="0" dirty="0">
                          <a:solidFill>
                            <a:schemeClr val="tx1"/>
                          </a:solidFill>
                        </a:rPr>
                        <a:t>名</a:t>
                      </a:r>
                      <a:r>
                        <a:rPr lang="en-US" altLang="ja-JP" sz="1050" b="0" dirty="0">
                          <a:solidFill>
                            <a:schemeClr val="tx1"/>
                          </a:solidFill>
                        </a:rPr>
                        <a:t>	</a:t>
                      </a:r>
                      <a:r>
                        <a:rPr lang="ja-JP" altLang="en-US" sz="1050" b="0" dirty="0">
                          <a:solidFill>
                            <a:schemeClr val="tx1"/>
                          </a:solidFill>
                        </a:rPr>
                        <a:t>　　　</a:t>
                      </a:r>
                      <a:r>
                        <a:rPr lang="en-US" altLang="ja-JP" sz="1050" b="0" dirty="0">
                          <a:solidFill>
                            <a:schemeClr val="tx1"/>
                          </a:solidFill>
                        </a:rPr>
                        <a:t>76</a:t>
                      </a:r>
                      <a:r>
                        <a:rPr lang="ja-JP" altLang="en-US" sz="1050" b="0" dirty="0">
                          <a:solidFill>
                            <a:schemeClr val="tx1"/>
                          </a:solidFill>
                        </a:rPr>
                        <a:t>名</a:t>
                      </a:r>
                      <a:r>
                        <a:rPr lang="en-US" altLang="ja-JP" sz="1050" b="0" dirty="0">
                          <a:solidFill>
                            <a:schemeClr val="tx1"/>
                          </a:solidFill>
                        </a:rPr>
                        <a:t>	</a:t>
                      </a:r>
                      <a:r>
                        <a:rPr lang="ja-JP" altLang="en-US" sz="1050" b="0" dirty="0">
                          <a:solidFill>
                            <a:schemeClr val="tx1"/>
                          </a:solidFill>
                        </a:rPr>
                        <a:t>　　　</a:t>
                      </a:r>
                      <a:r>
                        <a:rPr lang="en-US" altLang="ja-JP" sz="1050" b="0" dirty="0">
                          <a:solidFill>
                            <a:schemeClr val="tx1"/>
                          </a:solidFill>
                        </a:rPr>
                        <a:t>76</a:t>
                      </a:r>
                      <a:r>
                        <a:rPr lang="ja-JP" altLang="en-US" sz="1050" b="0" dirty="0">
                          <a:solidFill>
                            <a:schemeClr val="tx1"/>
                          </a:solidFill>
                        </a:rPr>
                        <a:t>名　　　　　　</a:t>
                      </a:r>
                      <a:r>
                        <a:rPr lang="ja-JP" altLang="en-US" sz="1050" b="0" baseline="0" dirty="0">
                          <a:solidFill>
                            <a:schemeClr val="tx1"/>
                          </a:solidFill>
                        </a:rPr>
                        <a:t> </a:t>
                      </a:r>
                      <a:r>
                        <a:rPr lang="en-US" altLang="ja-JP" sz="1050" b="0" dirty="0">
                          <a:solidFill>
                            <a:schemeClr val="tx1"/>
                          </a:solidFill>
                        </a:rPr>
                        <a:t>94</a:t>
                      </a:r>
                      <a:r>
                        <a:rPr lang="ja-JP" altLang="en-US" sz="1050" b="0" dirty="0">
                          <a:solidFill>
                            <a:schemeClr val="tx1"/>
                          </a:solidFill>
                        </a:rPr>
                        <a:t>名</a:t>
                      </a:r>
                      <a:endParaRPr lang="en-US" altLang="ja-JP"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b="0" dirty="0">
                        <a:solidFill>
                          <a:schemeClr val="tx1"/>
                        </a:solidFill>
                      </a:endParaRPr>
                    </a:p>
                    <a:p>
                      <a:pPr>
                        <a:lnSpc>
                          <a:spcPts val="1320"/>
                        </a:lnSpc>
                      </a:pPr>
                      <a:r>
                        <a:rPr lang="ja-JP" altLang="en-US" sz="1050" b="0" dirty="0">
                          <a:solidFill>
                            <a:schemeClr val="tx1"/>
                          </a:solidFill>
                        </a:rPr>
                        <a:t>・人事交流の拡大に加え、組織の共同設置やカウンターパート部門職員の相互併任等により、積極的に人事面での府市連携を推進。</a:t>
                      </a:r>
                    </a:p>
                    <a:p>
                      <a:pPr>
                        <a:lnSpc>
                          <a:spcPts val="1320"/>
                        </a:lnSpc>
                      </a:pPr>
                      <a:endParaRPr lang="en-US" altLang="ja-JP" sz="1050" b="0" dirty="0">
                        <a:solidFill>
                          <a:schemeClr val="tx1"/>
                        </a:solidFill>
                      </a:endParaRPr>
                    </a:p>
                    <a:p>
                      <a:pPr>
                        <a:lnSpc>
                          <a:spcPts val="1320"/>
                        </a:lnSpc>
                      </a:pPr>
                      <a:r>
                        <a:rPr lang="ja-JP" altLang="en-US" sz="1050" b="0" dirty="0">
                          <a:solidFill>
                            <a:schemeClr val="tx1"/>
                          </a:solidFill>
                        </a:rPr>
                        <a:t>≪府市併任職員数≫</a:t>
                      </a:r>
                    </a:p>
                    <a:p>
                      <a:pPr>
                        <a:lnSpc>
                          <a:spcPts val="1320"/>
                        </a:lnSpc>
                      </a:pPr>
                      <a:r>
                        <a:rPr lang="ja-JP" altLang="en-US" sz="1050" b="0" dirty="0">
                          <a:solidFill>
                            <a:schemeClr val="tx1"/>
                          </a:solidFill>
                        </a:rPr>
                        <a:t>　　</a:t>
                      </a:r>
                      <a:r>
                        <a:rPr lang="en-US" altLang="ja-JP" sz="1050" b="0" dirty="0">
                          <a:solidFill>
                            <a:schemeClr val="tx1"/>
                          </a:solidFill>
                        </a:rPr>
                        <a:t>2011</a:t>
                      </a:r>
                      <a:r>
                        <a:rPr lang="ja-JP" altLang="en-US" sz="1050" b="0" dirty="0">
                          <a:solidFill>
                            <a:schemeClr val="tx1"/>
                          </a:solidFill>
                        </a:rPr>
                        <a:t>年度 ：   </a:t>
                      </a:r>
                      <a:r>
                        <a:rPr lang="en-US" altLang="ja-JP" sz="1050" b="0" dirty="0">
                          <a:solidFill>
                            <a:schemeClr val="tx1"/>
                          </a:solidFill>
                        </a:rPr>
                        <a:t>37</a:t>
                      </a:r>
                      <a:r>
                        <a:rPr lang="ja-JP" altLang="en-US" sz="1050" b="0" dirty="0">
                          <a:solidFill>
                            <a:schemeClr val="tx1"/>
                          </a:solidFill>
                        </a:rPr>
                        <a:t>名 （事業連携</a:t>
                      </a:r>
                      <a:r>
                        <a:rPr lang="en-US" altLang="ja-JP" sz="1050" b="0" dirty="0">
                          <a:solidFill>
                            <a:schemeClr val="tx1"/>
                          </a:solidFill>
                        </a:rPr>
                        <a:t>37</a:t>
                      </a:r>
                      <a:r>
                        <a:rPr lang="ja-JP" altLang="en-US" sz="1050" b="0" dirty="0">
                          <a:solidFill>
                            <a:schemeClr val="tx1"/>
                          </a:solidFill>
                        </a:rPr>
                        <a:t>名）</a:t>
                      </a:r>
                      <a:endParaRPr lang="en-US" altLang="ja-JP" sz="105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050" b="0" dirty="0">
                          <a:solidFill>
                            <a:schemeClr val="tx1"/>
                          </a:solidFill>
                        </a:rPr>
                        <a:t>　　</a:t>
                      </a:r>
                      <a:r>
                        <a:rPr lang="en-US" altLang="ja-JP" sz="1050" b="0" dirty="0">
                          <a:solidFill>
                            <a:schemeClr val="tx1"/>
                          </a:solidFill>
                        </a:rPr>
                        <a:t>2014</a:t>
                      </a:r>
                      <a:r>
                        <a:rPr lang="ja-JP" altLang="en-US" sz="1050" b="0" dirty="0">
                          <a:solidFill>
                            <a:schemeClr val="tx1"/>
                          </a:solidFill>
                        </a:rPr>
                        <a:t>年度 ： </a:t>
                      </a:r>
                      <a:r>
                        <a:rPr lang="en-US" altLang="ja-JP" sz="1050" b="0" dirty="0">
                          <a:solidFill>
                            <a:schemeClr val="tx1"/>
                          </a:solidFill>
                        </a:rPr>
                        <a:t>247</a:t>
                      </a:r>
                      <a:r>
                        <a:rPr lang="ja-JP" altLang="en-US" sz="1050" b="0" dirty="0">
                          <a:solidFill>
                            <a:schemeClr val="tx1"/>
                          </a:solidFill>
                        </a:rPr>
                        <a:t>名 （共同設置</a:t>
                      </a:r>
                      <a:r>
                        <a:rPr lang="en-US" altLang="ja-JP" sz="1050" b="0" dirty="0">
                          <a:solidFill>
                            <a:schemeClr val="tx1"/>
                          </a:solidFill>
                        </a:rPr>
                        <a:t>100</a:t>
                      </a:r>
                      <a:r>
                        <a:rPr lang="ja-JP" altLang="en-US" sz="1050" b="0" dirty="0">
                          <a:solidFill>
                            <a:schemeClr val="tx1"/>
                          </a:solidFill>
                        </a:rPr>
                        <a:t>名、一体運営</a:t>
                      </a:r>
                      <a:r>
                        <a:rPr lang="en-US" altLang="ja-JP" sz="1050" b="0" dirty="0">
                          <a:solidFill>
                            <a:schemeClr val="tx1"/>
                          </a:solidFill>
                        </a:rPr>
                        <a:t>28</a:t>
                      </a:r>
                      <a:r>
                        <a:rPr lang="ja-JP" altLang="en-US" sz="1050" b="0" dirty="0">
                          <a:solidFill>
                            <a:schemeClr val="tx1"/>
                          </a:solidFill>
                        </a:rPr>
                        <a:t>名、事業連携</a:t>
                      </a:r>
                      <a:r>
                        <a:rPr lang="en-US" altLang="ja-JP" sz="1050" b="0" dirty="0">
                          <a:solidFill>
                            <a:schemeClr val="tx1"/>
                          </a:solidFill>
                        </a:rPr>
                        <a:t>119</a:t>
                      </a:r>
                      <a:r>
                        <a:rPr lang="ja-JP" altLang="en-US" sz="1050" b="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　　</a:t>
                      </a:r>
                      <a:r>
                        <a:rPr lang="en-US" altLang="ja-JP" sz="1050" b="0" dirty="0">
                          <a:solidFill>
                            <a:schemeClr val="tx1"/>
                          </a:solidFill>
                        </a:rPr>
                        <a:t>2017</a:t>
                      </a:r>
                      <a:r>
                        <a:rPr lang="ja-JP" altLang="en-US" sz="1050" b="0" dirty="0">
                          <a:solidFill>
                            <a:schemeClr val="tx1"/>
                          </a:solidFill>
                        </a:rPr>
                        <a:t>年度 ： </a:t>
                      </a:r>
                      <a:r>
                        <a:rPr lang="en-US" altLang="ja-JP" sz="1050" b="0" dirty="0">
                          <a:solidFill>
                            <a:schemeClr val="tx1"/>
                          </a:solidFill>
                        </a:rPr>
                        <a:t>304</a:t>
                      </a:r>
                      <a:r>
                        <a:rPr lang="ja-JP" altLang="en-US" sz="1050" b="0" dirty="0">
                          <a:solidFill>
                            <a:schemeClr val="tx1"/>
                          </a:solidFill>
                        </a:rPr>
                        <a:t>名 （共同設置</a:t>
                      </a:r>
                      <a:r>
                        <a:rPr lang="en-US" altLang="ja-JP" sz="1050" b="0" dirty="0">
                          <a:solidFill>
                            <a:schemeClr val="tx1"/>
                          </a:solidFill>
                        </a:rPr>
                        <a:t>134</a:t>
                      </a:r>
                      <a:r>
                        <a:rPr lang="ja-JP" altLang="en-US" sz="1050" b="0" dirty="0">
                          <a:solidFill>
                            <a:schemeClr val="tx1"/>
                          </a:solidFill>
                        </a:rPr>
                        <a:t>名、一体運営</a:t>
                      </a:r>
                      <a:r>
                        <a:rPr lang="en-US" altLang="ja-JP" sz="1050" b="0" dirty="0">
                          <a:solidFill>
                            <a:schemeClr val="tx1"/>
                          </a:solidFill>
                        </a:rPr>
                        <a:t>39</a:t>
                      </a:r>
                      <a:r>
                        <a:rPr lang="ja-JP" altLang="en-US" sz="1050" b="0" dirty="0">
                          <a:solidFill>
                            <a:schemeClr val="tx1"/>
                          </a:solidFill>
                        </a:rPr>
                        <a:t>名、事業連携</a:t>
                      </a:r>
                      <a:r>
                        <a:rPr lang="en-US" altLang="ja-JP" sz="1050" b="0" dirty="0">
                          <a:solidFill>
                            <a:schemeClr val="tx1"/>
                          </a:solidFill>
                        </a:rPr>
                        <a:t>131</a:t>
                      </a:r>
                      <a:r>
                        <a:rPr lang="ja-JP" altLang="en-US" sz="1050" b="0" dirty="0">
                          <a:solidFill>
                            <a:schemeClr val="tx1"/>
                          </a:solidFill>
                        </a:rPr>
                        <a:t>名）</a:t>
                      </a:r>
                      <a:endParaRPr lang="en-US" altLang="ja-JP" sz="1050" b="0" dirty="0">
                        <a:solidFill>
                          <a:schemeClr val="tx1"/>
                        </a:solidFill>
                      </a:endParaRPr>
                    </a:p>
                    <a:p>
                      <a:pPr>
                        <a:lnSpc>
                          <a:spcPts val="1320"/>
                        </a:lnSpc>
                      </a:pPr>
                      <a:r>
                        <a:rPr lang="ja-JP" altLang="en-US" sz="1050" b="0" dirty="0">
                          <a:solidFill>
                            <a:schemeClr val="tx1"/>
                          </a:solidFill>
                        </a:rPr>
                        <a:t>　　</a:t>
                      </a:r>
                      <a:r>
                        <a:rPr lang="en-US" altLang="ja-JP" sz="1050" b="0" dirty="0">
                          <a:solidFill>
                            <a:schemeClr val="tx1"/>
                          </a:solidFill>
                        </a:rPr>
                        <a:t>2022</a:t>
                      </a:r>
                      <a:r>
                        <a:rPr lang="ja-JP" altLang="en-US" sz="1050" b="0" dirty="0">
                          <a:solidFill>
                            <a:schemeClr val="tx1"/>
                          </a:solidFill>
                        </a:rPr>
                        <a:t>年度：</a:t>
                      </a:r>
                      <a:r>
                        <a:rPr lang="en-US" altLang="ja-JP" sz="1050" b="0" dirty="0">
                          <a:solidFill>
                            <a:schemeClr val="tx1"/>
                          </a:solidFill>
                        </a:rPr>
                        <a:t>1,137</a:t>
                      </a:r>
                      <a:r>
                        <a:rPr lang="ja-JP" altLang="en-US" sz="1050" b="0" dirty="0">
                          <a:solidFill>
                            <a:schemeClr val="tx1"/>
                          </a:solidFill>
                        </a:rPr>
                        <a:t>名（共同設置</a:t>
                      </a:r>
                      <a:r>
                        <a:rPr lang="en-US" altLang="ja-JP" sz="1050" b="0" dirty="0">
                          <a:solidFill>
                            <a:schemeClr val="tx1"/>
                          </a:solidFill>
                        </a:rPr>
                        <a:t>1,034</a:t>
                      </a:r>
                      <a:r>
                        <a:rPr lang="ja-JP" altLang="en-US" sz="1050" b="0" dirty="0">
                          <a:solidFill>
                            <a:schemeClr val="tx1"/>
                          </a:solidFill>
                        </a:rPr>
                        <a:t>名、一体運営</a:t>
                      </a:r>
                      <a:r>
                        <a:rPr lang="en-US" altLang="ja-JP" sz="1050" b="0" dirty="0">
                          <a:solidFill>
                            <a:schemeClr val="tx1"/>
                          </a:solidFill>
                        </a:rPr>
                        <a:t>45</a:t>
                      </a:r>
                      <a:r>
                        <a:rPr lang="ja-JP" altLang="en-US" sz="1050" b="0" dirty="0">
                          <a:solidFill>
                            <a:schemeClr val="tx1"/>
                          </a:solidFill>
                        </a:rPr>
                        <a:t>名、事業連携</a:t>
                      </a:r>
                      <a:r>
                        <a:rPr lang="en-US" altLang="ja-JP" sz="1050" b="0" dirty="0">
                          <a:solidFill>
                            <a:schemeClr val="tx1"/>
                          </a:solidFill>
                        </a:rPr>
                        <a:t>58</a:t>
                      </a:r>
                      <a:r>
                        <a:rPr lang="ja-JP" altLang="en-US" sz="1050" b="0" dirty="0">
                          <a:solidFill>
                            <a:schemeClr val="tx1"/>
                          </a:solidFill>
                        </a:rPr>
                        <a:t>名）</a:t>
                      </a:r>
                      <a:endParaRPr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9267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1022670" y="2261288"/>
            <a:ext cx="7077722" cy="4120040"/>
          </a:xfrm>
          <a:prstGeom prst="rect">
            <a:avLst/>
          </a:prstGeom>
        </p:spPr>
      </p:pic>
      <p:sp>
        <p:nvSpPr>
          <p:cNvPr id="34" name="角丸四角形 33"/>
          <p:cNvSpPr/>
          <p:nvPr/>
        </p:nvSpPr>
        <p:spPr>
          <a:xfrm>
            <a:off x="3491880" y="1920211"/>
            <a:ext cx="1512168" cy="341078"/>
          </a:xfrm>
          <a:prstGeom prst="roundRect">
            <a:avLst>
              <a:gd name="adj" fmla="val 20952"/>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2" name="直線コネクタ 11"/>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51520" y="404664"/>
            <a:ext cx="3024336" cy="271869"/>
          </a:xfrm>
          <a:prstGeom prst="rect">
            <a:avLst/>
          </a:prstGeom>
        </p:spPr>
        <p:txBody>
          <a:bodyPr wrap="square">
            <a:spAutoFit/>
          </a:bodyPr>
          <a:lstStyle/>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②相対評価の導入</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a:t>
            </a: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・人事・給与制度</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0" name="テキスト ボックス 19"/>
          <p:cNvSpPr txBox="1"/>
          <p:nvPr/>
        </p:nvSpPr>
        <p:spPr>
          <a:xfrm>
            <a:off x="683568" y="764704"/>
            <a:ext cx="806489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相対評価を政令市で初めて本格的に導入。</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なお、絶対評価が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点以上（期待レベルに達した）の職員のうち、一定数が下位の区分に分布（下表の　　　　）しているほか、相対評価の全ての区分において、絶対評価との乖離がある。</a:t>
            </a:r>
          </a:p>
        </p:txBody>
      </p:sp>
      <p:sp>
        <p:nvSpPr>
          <p:cNvPr id="23" name="正方形/長方形 22"/>
          <p:cNvSpPr/>
          <p:nvPr/>
        </p:nvSpPr>
        <p:spPr>
          <a:xfrm>
            <a:off x="1979712" y="1340768"/>
            <a:ext cx="360040" cy="1855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1547664" y="1966195"/>
            <a:ext cx="38884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相対評価と絶対評価の分布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年度実施結果）</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6" name="図 15"/>
          <p:cNvPicPr>
            <a:picLocks noChangeAspect="1"/>
          </p:cNvPicPr>
          <p:nvPr/>
        </p:nvPicPr>
        <p:blipFill>
          <a:blip r:embed="rId3"/>
          <a:stretch>
            <a:fillRect/>
          </a:stretch>
        </p:blipFill>
        <p:spPr>
          <a:xfrm>
            <a:off x="899592" y="2375423"/>
            <a:ext cx="6855306" cy="4005905"/>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200</a:t>
            </a:fld>
            <a:endParaRPr lang="ja-JP" altLang="en-US"/>
          </a:p>
        </p:txBody>
      </p:sp>
    </p:spTree>
    <p:extLst>
      <p:ext uri="{BB962C8B-B14F-4D97-AF65-F5344CB8AC3E}">
        <p14:creationId xmlns:p14="http://schemas.microsoft.com/office/powerpoint/2010/main" val="3204911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22">
            <a:extLst>
              <a:ext uri="{FF2B5EF4-FFF2-40B4-BE49-F238E27FC236}">
                <a16:creationId xmlns:a16="http://schemas.microsoft.com/office/drawing/2014/main" id="{206AA9AE-26FD-662F-5B29-E3C4BDE64B8C}"/>
              </a:ext>
            </a:extLst>
          </p:cNvPr>
          <p:cNvSpPr/>
          <p:nvPr/>
        </p:nvSpPr>
        <p:spPr>
          <a:xfrm>
            <a:off x="136166" y="1610667"/>
            <a:ext cx="8779173" cy="4744159"/>
          </a:xfrm>
          <a:prstGeom prst="roundRect">
            <a:avLst>
              <a:gd name="adj" fmla="val 660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p:cNvSpPr/>
          <p:nvPr/>
        </p:nvSpPr>
        <p:spPr>
          <a:xfrm>
            <a:off x="3491880" y="786814"/>
            <a:ext cx="5256584" cy="201859"/>
          </a:xfrm>
          <a:prstGeom prst="roundRect">
            <a:avLst>
              <a:gd name="adj" fmla="val 20952"/>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467544" y="992826"/>
            <a:ext cx="1944216" cy="296086"/>
          </a:xfrm>
          <a:prstGeom prst="roundRect">
            <a:avLst>
              <a:gd name="adj" fmla="val 20952"/>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467544" y="764704"/>
            <a:ext cx="82809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職員の給与制度の改革を進めた結果、ラスパイレス指数（</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96.7</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は政令市中、最も低い水準となっている。（</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日現在）。</a:t>
            </a:r>
          </a:p>
        </p:txBody>
      </p:sp>
      <p:cxnSp>
        <p:nvCxnSpPr>
          <p:cNvPr id="6" name="直線コネクタ 5"/>
          <p:cNvCxnSpPr/>
          <p:nvPr/>
        </p:nvCxnSpPr>
        <p:spPr>
          <a:xfrm>
            <a:off x="323528" y="676533"/>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404664"/>
            <a:ext cx="2952328" cy="271869"/>
          </a:xfrm>
          <a:prstGeom prst="rect">
            <a:avLst/>
          </a:prstGeom>
        </p:spPr>
        <p:txBody>
          <a:bodyPr wrap="square">
            <a:spAutoFit/>
          </a:bodyPr>
          <a:lstStyle/>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③給与制度改革　（１／</a:t>
            </a:r>
            <a:r>
              <a:rPr kumimoji="1" lang="ja-JP" altLang="en-US" sz="1800" b="0" i="0" u="none" strike="noStrike" kern="1200" cap="none" spc="0" normalizeH="0" baseline="0" noProof="0" dirty="0">
                <a:ln>
                  <a:noFill/>
                </a:ln>
                <a:effectLst/>
                <a:uLnTx/>
                <a:uFillTx/>
                <a:latin typeface="Calibri"/>
                <a:ea typeface="ＭＳ Ｐゴシック" panose="020B0600070205080204" pitchFamily="50" charset="-128"/>
                <a:cs typeface="+mn-cs"/>
              </a:rPr>
              <a:t>３</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a:t>
            </a: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・人事・給与制度</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201</a:t>
            </a:fld>
            <a:endParaRPr lang="ja-JP" altLang="en-US"/>
          </a:p>
        </p:txBody>
      </p:sp>
      <p:graphicFrame>
        <p:nvGraphicFramePr>
          <p:cNvPr id="9" name="表 8"/>
          <p:cNvGraphicFramePr>
            <a:graphicFrameLocks noGrp="1"/>
          </p:cNvGraphicFramePr>
          <p:nvPr>
            <p:extLst>
              <p:ext uri="{D42A27DB-BD31-4B8C-83A1-F6EECF244321}">
                <p14:modId xmlns:p14="http://schemas.microsoft.com/office/powerpoint/2010/main" val="3317995564"/>
              </p:ext>
            </p:extLst>
          </p:nvPr>
        </p:nvGraphicFramePr>
        <p:xfrm>
          <a:off x="215516" y="1271298"/>
          <a:ext cx="8784976" cy="4986542"/>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3599152">
                  <a:extLst>
                    <a:ext uri="{9D8B030D-6E8A-4147-A177-3AD203B41FA5}">
                      <a16:colId xmlns:a16="http://schemas.microsoft.com/office/drawing/2014/main" val="20001"/>
                    </a:ext>
                  </a:extLst>
                </a:gridCol>
                <a:gridCol w="3097592">
                  <a:extLst>
                    <a:ext uri="{9D8B030D-6E8A-4147-A177-3AD203B41FA5}">
                      <a16:colId xmlns:a16="http://schemas.microsoft.com/office/drawing/2014/main" val="20002"/>
                    </a:ext>
                  </a:extLst>
                </a:gridCol>
              </a:tblGrid>
              <a:tr h="323102">
                <a:tc>
                  <a:txBody>
                    <a:bodyPr/>
                    <a:lstStyle/>
                    <a:p>
                      <a:pPr algn="ctr"/>
                      <a:r>
                        <a:rPr kumimoji="1" lang="ja-JP" altLang="en-US" sz="14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他都市状況　</a:t>
                      </a:r>
                      <a:r>
                        <a:rPr kumimoji="1" lang="en-US" altLang="ja-JP" sz="1050" dirty="0">
                          <a:solidFill>
                            <a:schemeClr val="tx1"/>
                          </a:solidFill>
                        </a:rPr>
                        <a:t>※</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506408">
                <a:tc>
                  <a:txBody>
                    <a:bodyPr/>
                    <a:lstStyle/>
                    <a:p>
                      <a:r>
                        <a:rPr kumimoji="1" lang="ja-JP" altLang="en-US" sz="1200" dirty="0">
                          <a:solidFill>
                            <a:schemeClr val="tx1"/>
                          </a:solidFill>
                        </a:rPr>
                        <a:t>職員の給与カットの実施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strike="noStrike" dirty="0">
                          <a:solidFill>
                            <a:schemeClr val="tx1"/>
                          </a:solidFill>
                        </a:rPr>
                        <a:t>京都市：給料（▲</a:t>
                      </a:r>
                      <a:r>
                        <a:rPr kumimoji="1" lang="en-US" altLang="ja-JP" sz="1200" strike="noStrike" dirty="0">
                          <a:solidFill>
                            <a:schemeClr val="tx1"/>
                          </a:solidFill>
                        </a:rPr>
                        <a:t>2.5</a:t>
                      </a:r>
                      <a:r>
                        <a:rPr kumimoji="1" lang="ja-JP" altLang="en-US" sz="1200" strike="noStrike" dirty="0">
                          <a:solidFill>
                            <a:schemeClr val="tx1"/>
                          </a:solidFill>
                        </a:rPr>
                        <a:t>％～▲６％）</a:t>
                      </a:r>
                      <a:endParaRPr kumimoji="1" lang="en-US" altLang="ja-JP" sz="1200" strike="noStrike" dirty="0">
                        <a:solidFill>
                          <a:schemeClr val="tx1"/>
                        </a:solidFill>
                      </a:endParaRPr>
                    </a:p>
                    <a:p>
                      <a:r>
                        <a:rPr kumimoji="1" lang="ja-JP" altLang="en-US" sz="1200" dirty="0">
                          <a:solidFill>
                            <a:schemeClr val="tx1"/>
                          </a:solidFill>
                        </a:rPr>
                        <a:t>横浜市・名古屋市・神戸市：カット未実施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aseline="0" dirty="0">
                          <a:solidFill>
                            <a:schemeClr val="tx1"/>
                          </a:solidFill>
                        </a:rPr>
                        <a:t>平成</a:t>
                      </a:r>
                      <a:r>
                        <a:rPr kumimoji="1" lang="en-US" altLang="ja-JP" sz="1200" baseline="0" dirty="0">
                          <a:solidFill>
                            <a:schemeClr val="tx1"/>
                          </a:solidFill>
                        </a:rPr>
                        <a:t>24</a:t>
                      </a:r>
                      <a:r>
                        <a:rPr kumimoji="1" lang="ja-JP" altLang="en-US" sz="1200" baseline="0" dirty="0">
                          <a:solidFill>
                            <a:schemeClr val="tx1"/>
                          </a:solidFill>
                        </a:rPr>
                        <a:t>年度</a:t>
                      </a:r>
                    </a:p>
                    <a:p>
                      <a:r>
                        <a:rPr kumimoji="1" lang="ja-JP" altLang="en-US" sz="1200" baseline="0" dirty="0">
                          <a:solidFill>
                            <a:schemeClr val="tx1"/>
                          </a:solidFill>
                        </a:rPr>
                        <a:t>　　・給料月額　　　 ▲３</a:t>
                      </a:r>
                      <a:r>
                        <a:rPr kumimoji="1" lang="en-US" altLang="ja-JP" sz="1200" baseline="0" dirty="0">
                          <a:solidFill>
                            <a:schemeClr val="tx1"/>
                          </a:solidFill>
                        </a:rPr>
                        <a:t>%</a:t>
                      </a:r>
                      <a:r>
                        <a:rPr kumimoji="1" lang="ja-JP" altLang="en-US" sz="1200" baseline="0" dirty="0">
                          <a:solidFill>
                            <a:schemeClr val="tx1"/>
                          </a:solidFill>
                        </a:rPr>
                        <a:t>～▲</a:t>
                      </a:r>
                      <a:r>
                        <a:rPr kumimoji="1" lang="en-US" altLang="ja-JP" sz="1200" baseline="0" dirty="0">
                          <a:solidFill>
                            <a:schemeClr val="tx1"/>
                          </a:solidFill>
                        </a:rPr>
                        <a:t>14%</a:t>
                      </a:r>
                      <a:r>
                        <a:rPr kumimoji="1" lang="ja-JP" altLang="en-US" sz="1200" baseline="0" dirty="0">
                          <a:solidFill>
                            <a:schemeClr val="tx1"/>
                          </a:solidFill>
                        </a:rPr>
                        <a:t>　　</a:t>
                      </a:r>
                    </a:p>
                    <a:p>
                      <a:r>
                        <a:rPr kumimoji="1" lang="ja-JP" altLang="en-US" sz="1200" baseline="0" dirty="0">
                          <a:solidFill>
                            <a:schemeClr val="tx1"/>
                          </a:solidFill>
                        </a:rPr>
                        <a:t>　　・管理職手当　　▲５</a:t>
                      </a:r>
                      <a:r>
                        <a:rPr kumimoji="1" lang="en-US" altLang="ja-JP" sz="1200" baseline="0" dirty="0">
                          <a:solidFill>
                            <a:schemeClr val="tx1"/>
                          </a:solidFill>
                        </a:rPr>
                        <a:t>%</a:t>
                      </a:r>
                    </a:p>
                    <a:p>
                      <a:r>
                        <a:rPr kumimoji="1" lang="ja-JP" altLang="en-US" sz="1200" baseline="0" dirty="0">
                          <a:solidFill>
                            <a:schemeClr val="tx1"/>
                          </a:solidFill>
                        </a:rPr>
                        <a:t>　　・退職手当　　　 ▲５</a:t>
                      </a:r>
                      <a:r>
                        <a:rPr kumimoji="1" lang="en-US" altLang="ja-JP" sz="1200" baseline="0" dirty="0">
                          <a:solidFill>
                            <a:schemeClr val="tx1"/>
                          </a:solidFill>
                        </a:rPr>
                        <a:t>%</a:t>
                      </a:r>
                    </a:p>
                    <a:p>
                      <a:r>
                        <a:rPr kumimoji="1" lang="ja-JP" altLang="en-US" sz="1200" baseline="0" dirty="0">
                          <a:solidFill>
                            <a:schemeClr val="tx1"/>
                          </a:solidFill>
                        </a:rPr>
                        <a:t>平成</a:t>
                      </a:r>
                      <a:r>
                        <a:rPr kumimoji="1" lang="en-US" altLang="ja-JP" sz="1200" baseline="0" dirty="0">
                          <a:solidFill>
                            <a:schemeClr val="tx1"/>
                          </a:solidFill>
                        </a:rPr>
                        <a:t>25</a:t>
                      </a:r>
                      <a:r>
                        <a:rPr kumimoji="1" lang="ja-JP" altLang="en-US" sz="1200" baseline="0" dirty="0">
                          <a:solidFill>
                            <a:schemeClr val="tx1"/>
                          </a:solidFill>
                        </a:rPr>
                        <a:t>年度</a:t>
                      </a:r>
                    </a:p>
                    <a:p>
                      <a:r>
                        <a:rPr kumimoji="1" lang="ja-JP" altLang="en-US" sz="1200" baseline="0" dirty="0">
                          <a:solidFill>
                            <a:schemeClr val="tx1"/>
                          </a:solidFill>
                        </a:rPr>
                        <a:t>　　・給料月額　　 　▲３</a:t>
                      </a:r>
                      <a:r>
                        <a:rPr kumimoji="1" lang="en-US" altLang="ja-JP" sz="1200" baseline="0" dirty="0">
                          <a:solidFill>
                            <a:schemeClr val="tx1"/>
                          </a:solidFill>
                        </a:rPr>
                        <a:t>%</a:t>
                      </a:r>
                      <a:r>
                        <a:rPr kumimoji="1" lang="ja-JP" altLang="en-US" sz="1200" baseline="0" dirty="0">
                          <a:solidFill>
                            <a:schemeClr val="tx1"/>
                          </a:solidFill>
                        </a:rPr>
                        <a:t>～▲</a:t>
                      </a:r>
                      <a:r>
                        <a:rPr kumimoji="1" lang="en-US" altLang="ja-JP" sz="1200" baseline="0" dirty="0">
                          <a:solidFill>
                            <a:schemeClr val="tx1"/>
                          </a:solidFill>
                        </a:rPr>
                        <a:t>14%</a:t>
                      </a:r>
                      <a:r>
                        <a:rPr kumimoji="1" lang="ja-JP" altLang="en-US" sz="1200" baseline="0" dirty="0">
                          <a:solidFill>
                            <a:schemeClr val="tx1"/>
                          </a:solidFill>
                        </a:rPr>
                        <a:t>　　</a:t>
                      </a:r>
                    </a:p>
                    <a:p>
                      <a:r>
                        <a:rPr kumimoji="1" lang="ja-JP" altLang="en-US" sz="1200" baseline="0" dirty="0">
                          <a:solidFill>
                            <a:schemeClr val="tx1"/>
                          </a:solidFill>
                        </a:rPr>
                        <a:t>　　・管理職手当　　▲５</a:t>
                      </a:r>
                      <a:r>
                        <a:rPr kumimoji="1" lang="en-US" altLang="ja-JP" sz="1200" baseline="0" dirty="0">
                          <a:solidFill>
                            <a:schemeClr val="tx1"/>
                          </a:solidFill>
                        </a:rPr>
                        <a:t>%</a:t>
                      </a:r>
                    </a:p>
                    <a:p>
                      <a:r>
                        <a:rPr kumimoji="1" lang="ja-JP" altLang="en-US" sz="1200" baseline="0" dirty="0">
                          <a:solidFill>
                            <a:schemeClr val="tx1"/>
                          </a:solidFill>
                        </a:rPr>
                        <a:t>　　・退職手当　　　 ▲５</a:t>
                      </a:r>
                      <a:r>
                        <a:rPr kumimoji="1" lang="en-US" altLang="ja-JP" sz="1200" baseline="0" dirty="0">
                          <a:solidFill>
                            <a:schemeClr val="tx1"/>
                          </a:solidFill>
                        </a:rPr>
                        <a:t>%</a:t>
                      </a:r>
                      <a:r>
                        <a:rPr kumimoji="1" lang="ja-JP" altLang="en-US" sz="1200" baseline="0" dirty="0">
                          <a:solidFill>
                            <a:schemeClr val="tx1"/>
                          </a:solidFill>
                        </a:rPr>
                        <a:t>相当　（国を上回る支給率の引下げ）</a:t>
                      </a:r>
                    </a:p>
                    <a:p>
                      <a:r>
                        <a:rPr kumimoji="1" lang="ja-JP" altLang="en-US" sz="1200" baseline="0" dirty="0">
                          <a:solidFill>
                            <a:schemeClr val="tx1"/>
                          </a:solidFill>
                        </a:rPr>
                        <a:t>平成</a:t>
                      </a:r>
                      <a:r>
                        <a:rPr kumimoji="1" lang="en-US" altLang="ja-JP" sz="1200" baseline="0" dirty="0">
                          <a:solidFill>
                            <a:schemeClr val="tx1"/>
                          </a:solidFill>
                        </a:rPr>
                        <a:t>26</a:t>
                      </a:r>
                      <a:r>
                        <a:rPr kumimoji="1" lang="ja-JP" altLang="en-US" sz="1200" baseline="0" dirty="0">
                          <a:solidFill>
                            <a:schemeClr val="tx1"/>
                          </a:solidFill>
                        </a:rPr>
                        <a:t>年度</a:t>
                      </a:r>
                    </a:p>
                    <a:p>
                      <a:r>
                        <a:rPr kumimoji="1" lang="ja-JP" altLang="en-US" sz="1200" baseline="0" dirty="0">
                          <a:solidFill>
                            <a:schemeClr val="tx1"/>
                          </a:solidFill>
                        </a:rPr>
                        <a:t>　　・給料月額　　 　▲３</a:t>
                      </a:r>
                      <a:r>
                        <a:rPr kumimoji="1" lang="en-US" altLang="ja-JP" sz="1200" baseline="0" dirty="0">
                          <a:solidFill>
                            <a:schemeClr val="tx1"/>
                          </a:solidFill>
                        </a:rPr>
                        <a:t>%</a:t>
                      </a:r>
                      <a:r>
                        <a:rPr kumimoji="1" lang="ja-JP" altLang="en-US" sz="1200" baseline="0" dirty="0">
                          <a:solidFill>
                            <a:schemeClr val="tx1"/>
                          </a:solidFill>
                        </a:rPr>
                        <a:t>～▲</a:t>
                      </a:r>
                      <a:r>
                        <a:rPr kumimoji="1" lang="en-US" altLang="ja-JP" sz="1200" baseline="0" dirty="0">
                          <a:solidFill>
                            <a:schemeClr val="tx1"/>
                          </a:solidFill>
                        </a:rPr>
                        <a:t>14%</a:t>
                      </a:r>
                      <a:r>
                        <a:rPr kumimoji="1" lang="ja-JP" altLang="en-US" sz="1200" baseline="0" dirty="0">
                          <a:solidFill>
                            <a:schemeClr val="tx1"/>
                          </a:solidFill>
                        </a:rPr>
                        <a:t>　　</a:t>
                      </a:r>
                    </a:p>
                    <a:p>
                      <a:r>
                        <a:rPr kumimoji="1" lang="ja-JP" altLang="en-US" sz="1200" baseline="0" dirty="0">
                          <a:solidFill>
                            <a:schemeClr val="tx1"/>
                          </a:solidFill>
                        </a:rPr>
                        <a:t>　　・管理職手当　　▲５</a:t>
                      </a:r>
                      <a:r>
                        <a:rPr kumimoji="1" lang="en-US" altLang="ja-JP" sz="1200" baseline="0" dirty="0">
                          <a:solidFill>
                            <a:schemeClr val="tx1"/>
                          </a:solidFill>
                        </a:rPr>
                        <a:t>%</a:t>
                      </a:r>
                    </a:p>
                    <a:p>
                      <a:r>
                        <a:rPr kumimoji="1" lang="ja-JP" altLang="en-US" sz="1200" baseline="0" dirty="0">
                          <a:solidFill>
                            <a:schemeClr val="tx1"/>
                          </a:solidFill>
                        </a:rPr>
                        <a:t>平成</a:t>
                      </a:r>
                      <a:r>
                        <a:rPr kumimoji="1" lang="en-US" altLang="ja-JP" sz="1200" baseline="0" dirty="0">
                          <a:solidFill>
                            <a:schemeClr val="tx1"/>
                          </a:solidFill>
                        </a:rPr>
                        <a:t>27</a:t>
                      </a:r>
                      <a:r>
                        <a:rPr kumimoji="1" lang="ja-JP" altLang="en-US" sz="1200" baseline="0" dirty="0">
                          <a:solidFill>
                            <a:schemeClr val="tx1"/>
                          </a:solidFill>
                        </a:rPr>
                        <a:t>年度～平成</a:t>
                      </a:r>
                      <a:r>
                        <a:rPr kumimoji="1" lang="en-US" altLang="ja-JP" sz="1200" baseline="0" dirty="0">
                          <a:solidFill>
                            <a:schemeClr val="tx1"/>
                          </a:solidFill>
                        </a:rPr>
                        <a:t>29</a:t>
                      </a:r>
                      <a:r>
                        <a:rPr kumimoji="1" lang="ja-JP" altLang="en-US" sz="1200" baseline="0" dirty="0">
                          <a:solidFill>
                            <a:schemeClr val="tx1"/>
                          </a:solidFill>
                        </a:rPr>
                        <a:t>年度</a:t>
                      </a:r>
                    </a:p>
                    <a:p>
                      <a:r>
                        <a:rPr kumimoji="1" lang="ja-JP" altLang="en-US" sz="1200" baseline="0" dirty="0">
                          <a:solidFill>
                            <a:schemeClr val="tx1"/>
                          </a:solidFill>
                        </a:rPr>
                        <a:t>　　・給料月額　　 　▲</a:t>
                      </a:r>
                      <a:r>
                        <a:rPr kumimoji="1" lang="en-US" altLang="ja-JP" sz="1200" baseline="0" dirty="0">
                          <a:solidFill>
                            <a:schemeClr val="tx1"/>
                          </a:solidFill>
                        </a:rPr>
                        <a:t>1.5%</a:t>
                      </a:r>
                      <a:r>
                        <a:rPr kumimoji="1" lang="ja-JP" altLang="en-US" sz="1200" baseline="0" dirty="0">
                          <a:solidFill>
                            <a:schemeClr val="tx1"/>
                          </a:solidFill>
                        </a:rPr>
                        <a:t>～▲</a:t>
                      </a:r>
                      <a:r>
                        <a:rPr kumimoji="1" lang="en-US" altLang="ja-JP" sz="1200" baseline="0" dirty="0">
                          <a:solidFill>
                            <a:schemeClr val="tx1"/>
                          </a:solidFill>
                        </a:rPr>
                        <a:t>6.5%</a:t>
                      </a:r>
                      <a:r>
                        <a:rPr kumimoji="1" lang="ja-JP" altLang="en-US" sz="1200" baseline="0" dirty="0">
                          <a:solidFill>
                            <a:schemeClr val="tx1"/>
                          </a:solidFill>
                        </a:rPr>
                        <a:t>　　</a:t>
                      </a:r>
                    </a:p>
                    <a:p>
                      <a:r>
                        <a:rPr kumimoji="1" lang="ja-JP" altLang="en-US" sz="1200" baseline="0" dirty="0">
                          <a:solidFill>
                            <a:schemeClr val="tx1"/>
                          </a:solidFill>
                        </a:rPr>
                        <a:t>　　・管理職手当　　▲５</a:t>
                      </a:r>
                      <a:r>
                        <a:rPr kumimoji="1" lang="en-US" altLang="ja-JP" sz="1200" baseline="0" dirty="0">
                          <a:solidFill>
                            <a:schemeClr val="tx1"/>
                          </a:solidFill>
                        </a:rPr>
                        <a:t>%</a:t>
                      </a:r>
                    </a:p>
                    <a:p>
                      <a:r>
                        <a:rPr kumimoji="1" lang="ja-JP" altLang="en-US" sz="1200" baseline="0" dirty="0">
                          <a:solidFill>
                            <a:schemeClr val="tx1"/>
                          </a:solidFill>
                        </a:rPr>
                        <a:t>平成</a:t>
                      </a:r>
                      <a:r>
                        <a:rPr kumimoji="1" lang="en-US" altLang="ja-JP" sz="1200" baseline="0" dirty="0">
                          <a:solidFill>
                            <a:schemeClr val="tx1"/>
                          </a:solidFill>
                        </a:rPr>
                        <a:t>30</a:t>
                      </a:r>
                      <a:r>
                        <a:rPr kumimoji="1" lang="ja-JP" altLang="en-US" sz="1200" baseline="0" dirty="0">
                          <a:solidFill>
                            <a:schemeClr val="tx1"/>
                          </a:solidFill>
                        </a:rPr>
                        <a:t>年度～令和３年度</a:t>
                      </a:r>
                    </a:p>
                    <a:p>
                      <a:r>
                        <a:rPr kumimoji="1" lang="ja-JP" altLang="en-US" sz="1200" baseline="0" dirty="0">
                          <a:solidFill>
                            <a:schemeClr val="tx1"/>
                          </a:solidFill>
                        </a:rPr>
                        <a:t>　　・給料月額　　 　▲</a:t>
                      </a:r>
                      <a:r>
                        <a:rPr kumimoji="1" lang="en-US" altLang="ja-JP" sz="1200" baseline="0" dirty="0">
                          <a:solidFill>
                            <a:schemeClr val="tx1"/>
                          </a:solidFill>
                        </a:rPr>
                        <a:t>4.5%</a:t>
                      </a:r>
                      <a:r>
                        <a:rPr kumimoji="1" lang="ja-JP" altLang="en-US" sz="1200" baseline="0" dirty="0">
                          <a:solidFill>
                            <a:schemeClr val="tx1"/>
                          </a:solidFill>
                        </a:rPr>
                        <a:t>～▲</a:t>
                      </a:r>
                      <a:r>
                        <a:rPr kumimoji="1" lang="en-US" altLang="ja-JP" sz="1200" baseline="0" dirty="0">
                          <a:solidFill>
                            <a:schemeClr val="tx1"/>
                          </a:solidFill>
                        </a:rPr>
                        <a:t>6.5%</a:t>
                      </a:r>
                      <a:r>
                        <a:rPr kumimoji="1" lang="ja-JP" altLang="en-US" sz="1200" baseline="0" dirty="0">
                          <a:solidFill>
                            <a:schemeClr val="tx1"/>
                          </a:solidFill>
                        </a:rPr>
                        <a:t>　　</a:t>
                      </a:r>
                    </a:p>
                    <a:p>
                      <a:r>
                        <a:rPr kumimoji="1" lang="ja-JP" altLang="en-US" sz="1200" baseline="0" dirty="0">
                          <a:solidFill>
                            <a:schemeClr val="tx1"/>
                          </a:solidFill>
                        </a:rPr>
                        <a:t>　　・管理職手当　　▲５</a:t>
                      </a:r>
                      <a:r>
                        <a:rPr kumimoji="1" lang="en-US" altLang="ja-JP" sz="1200" baseline="0" dirty="0">
                          <a:solidFill>
                            <a:schemeClr val="tx1"/>
                          </a:solidFill>
                        </a:rPr>
                        <a:t>%</a:t>
                      </a:r>
                    </a:p>
                    <a:p>
                      <a:r>
                        <a:rPr kumimoji="1" lang="ja-JP" altLang="en-US" sz="1200" baseline="0" dirty="0">
                          <a:solidFill>
                            <a:schemeClr val="tx1"/>
                          </a:solidFill>
                        </a:rPr>
                        <a:t>令和４年度</a:t>
                      </a:r>
                      <a:endParaRPr kumimoji="1" lang="en-US" altLang="ja-JP" sz="1200" baseline="0" dirty="0">
                        <a:solidFill>
                          <a:schemeClr val="tx1"/>
                        </a:solidFill>
                      </a:endParaRPr>
                    </a:p>
                    <a:p>
                      <a:r>
                        <a:rPr kumimoji="1" lang="ja-JP" altLang="en-US" sz="1200" baseline="0" dirty="0">
                          <a:solidFill>
                            <a:schemeClr val="tx1"/>
                          </a:solidFill>
                        </a:rPr>
                        <a:t>　　・管理職手当　　▲５％</a:t>
                      </a:r>
                      <a:endParaRPr kumimoji="1" lang="en-US" altLang="ja-JP" sz="1200" baseline="0" dirty="0">
                        <a:solidFill>
                          <a:schemeClr val="tx1"/>
                        </a:solidFill>
                      </a:endParaRPr>
                    </a:p>
                    <a:p>
                      <a:endParaRPr kumimoji="1" lang="en-US" altLang="ja-JP" sz="1200" baseline="0" dirty="0">
                        <a:solidFill>
                          <a:schemeClr val="tx1"/>
                        </a:solidFill>
                      </a:endParaRPr>
                    </a:p>
                    <a:p>
                      <a:r>
                        <a:rPr kumimoji="1" lang="en-US" altLang="ja-JP" sz="1200" baseline="0" dirty="0">
                          <a:solidFill>
                            <a:schemeClr val="tx1"/>
                          </a:solidFill>
                        </a:rPr>
                        <a:t>※</a:t>
                      </a:r>
                      <a:r>
                        <a:rPr kumimoji="1" lang="ja-JP" altLang="en-US" sz="1200" baseline="0" dirty="0">
                          <a:solidFill>
                            <a:schemeClr val="tx1"/>
                          </a:solidFill>
                        </a:rPr>
                        <a:t>平成</a:t>
                      </a:r>
                      <a:r>
                        <a:rPr kumimoji="1" lang="en-US" altLang="ja-JP" sz="1200" baseline="0" dirty="0">
                          <a:solidFill>
                            <a:schemeClr val="tx1"/>
                          </a:solidFill>
                        </a:rPr>
                        <a:t>29</a:t>
                      </a:r>
                      <a:r>
                        <a:rPr kumimoji="1" lang="ja-JP" altLang="en-US" sz="1200" baseline="0" dirty="0">
                          <a:solidFill>
                            <a:schemeClr val="tx1"/>
                          </a:solidFill>
                        </a:rPr>
                        <a:t>年度まで、医師等一部職種を除く全職員が対象</a:t>
                      </a:r>
                    </a:p>
                    <a:p>
                      <a:r>
                        <a:rPr kumimoji="1" lang="en-US" altLang="ja-JP" sz="1200" baseline="0" dirty="0">
                          <a:solidFill>
                            <a:schemeClr val="tx1"/>
                          </a:solidFill>
                        </a:rPr>
                        <a:t>※</a:t>
                      </a:r>
                      <a:r>
                        <a:rPr kumimoji="1" lang="ja-JP" altLang="en-US" sz="1200" baseline="0" dirty="0">
                          <a:solidFill>
                            <a:schemeClr val="tx1"/>
                          </a:solidFill>
                        </a:rPr>
                        <a:t>平成</a:t>
                      </a:r>
                      <a:r>
                        <a:rPr kumimoji="1" lang="en-US" altLang="ja-JP" sz="1200" baseline="0" dirty="0">
                          <a:solidFill>
                            <a:schemeClr val="tx1"/>
                          </a:solidFill>
                        </a:rPr>
                        <a:t>30</a:t>
                      </a:r>
                      <a:r>
                        <a:rPr kumimoji="1" lang="ja-JP" altLang="en-US" sz="1200" baseline="0" dirty="0">
                          <a:solidFill>
                            <a:schemeClr val="tx1"/>
                          </a:solidFill>
                        </a:rPr>
                        <a:t>年度から、医師等一部職種を除く部長級以上の職員が対象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041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正方形/長方形 106"/>
          <p:cNvSpPr/>
          <p:nvPr/>
        </p:nvSpPr>
        <p:spPr>
          <a:xfrm>
            <a:off x="5150960" y="725370"/>
            <a:ext cx="3905007" cy="5771886"/>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1" name="図 10"/>
          <p:cNvPicPr>
            <a:picLocks noChangeAspect="1"/>
          </p:cNvPicPr>
          <p:nvPr/>
        </p:nvPicPr>
        <p:blipFill>
          <a:blip r:embed="rId3"/>
          <a:stretch>
            <a:fillRect/>
          </a:stretch>
        </p:blipFill>
        <p:spPr>
          <a:xfrm>
            <a:off x="5170674" y="1560930"/>
            <a:ext cx="4005419" cy="4316342"/>
          </a:xfrm>
          <a:prstGeom prst="rect">
            <a:avLst/>
          </a:prstGeom>
        </p:spPr>
      </p:pic>
      <p:sp>
        <p:nvSpPr>
          <p:cNvPr id="106" name="正方形/長方形 105"/>
          <p:cNvSpPr/>
          <p:nvPr/>
        </p:nvSpPr>
        <p:spPr>
          <a:xfrm>
            <a:off x="5162660" y="697010"/>
            <a:ext cx="3905007" cy="577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251519" y="251356"/>
            <a:ext cx="784887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大阪城公園</a:t>
            </a:r>
            <a:r>
              <a:rPr kumimoji="1" lang="ja-JP" altLang="en-US"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ＰＭＯ</a:t>
            </a:r>
            <a:endParaRPr kumimoji="1" lang="en-US" altLang="ja-JP" sz="18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4" name="直線コネクタ 3"/>
          <p:cNvCxnSpPr/>
          <p:nvPr/>
        </p:nvCxnSpPr>
        <p:spPr>
          <a:xfrm>
            <a:off x="218653"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870982" y="1278813"/>
            <a:ext cx="1478306" cy="623792"/>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角丸四角形 25"/>
          <p:cNvSpPr/>
          <p:nvPr/>
        </p:nvSpPr>
        <p:spPr>
          <a:xfrm>
            <a:off x="3490619" y="1278813"/>
            <a:ext cx="1478306" cy="623792"/>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角丸四角形 27"/>
          <p:cNvSpPr/>
          <p:nvPr/>
        </p:nvSpPr>
        <p:spPr>
          <a:xfrm>
            <a:off x="251345" y="1278813"/>
            <a:ext cx="1478306" cy="623792"/>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5196213" y="3593690"/>
            <a:ext cx="3456384" cy="246221"/>
          </a:xfrm>
          <a:prstGeom prst="rect">
            <a:avLst/>
          </a:prstGeom>
        </p:spPr>
        <p:txBody>
          <a:bodyPr wrap="square">
            <a:spAutoFit/>
          </a:body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Char char=""/>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来園者数の推移　</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天守閣入場者数</a:t>
            </a:r>
          </a:p>
        </p:txBody>
      </p:sp>
      <p:sp>
        <p:nvSpPr>
          <p:cNvPr id="35" name="正方形/長方形 34"/>
          <p:cNvSpPr/>
          <p:nvPr/>
        </p:nvSpPr>
        <p:spPr>
          <a:xfrm>
            <a:off x="5165369" y="745654"/>
            <a:ext cx="1043779" cy="264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③成果</a:t>
            </a:r>
          </a:p>
        </p:txBody>
      </p:sp>
      <p:sp>
        <p:nvSpPr>
          <p:cNvPr id="36" name="正方形/長方形 35"/>
          <p:cNvSpPr/>
          <p:nvPr/>
        </p:nvSpPr>
        <p:spPr>
          <a:xfrm>
            <a:off x="107504" y="4077072"/>
            <a:ext cx="136761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②実施事業例</a:t>
            </a:r>
          </a:p>
        </p:txBody>
      </p:sp>
      <p:sp>
        <p:nvSpPr>
          <p:cNvPr id="37" name="正方形/長方形 36"/>
          <p:cNvSpPr/>
          <p:nvPr/>
        </p:nvSpPr>
        <p:spPr>
          <a:xfrm>
            <a:off x="59091" y="715921"/>
            <a:ext cx="1390302" cy="307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①管理手法の変更</a:t>
            </a:r>
          </a:p>
        </p:txBody>
      </p:sp>
      <p:sp>
        <p:nvSpPr>
          <p:cNvPr id="38" name="正方形/長方形 37"/>
          <p:cNvSpPr/>
          <p:nvPr/>
        </p:nvSpPr>
        <p:spPr>
          <a:xfrm>
            <a:off x="5190244" y="6543527"/>
            <a:ext cx="1379192" cy="248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④今後の取組</a:t>
            </a:r>
          </a:p>
        </p:txBody>
      </p:sp>
      <p:grpSp>
        <p:nvGrpSpPr>
          <p:cNvPr id="39" name="グループ化 38"/>
          <p:cNvGrpSpPr/>
          <p:nvPr/>
        </p:nvGrpSpPr>
        <p:grpSpPr>
          <a:xfrm>
            <a:off x="1246715" y="787929"/>
            <a:ext cx="3747325" cy="238692"/>
            <a:chOff x="1331638" y="5662989"/>
            <a:chExt cx="6984777" cy="360081"/>
          </a:xfrm>
        </p:grpSpPr>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38" y="5662991"/>
              <a:ext cx="6950201" cy="36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正方形/長方形 40"/>
            <p:cNvSpPr/>
            <p:nvPr/>
          </p:nvSpPr>
          <p:spPr>
            <a:xfrm>
              <a:off x="1331639" y="5662989"/>
              <a:ext cx="6984776" cy="3102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民間主体の事業者が公園全体を総合的かつ戦略的に一体管理</a:t>
              </a:r>
              <a:endPar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42" name="角丸四角形 41"/>
          <p:cNvSpPr/>
          <p:nvPr/>
        </p:nvSpPr>
        <p:spPr>
          <a:xfrm>
            <a:off x="3431783" y="2445450"/>
            <a:ext cx="1446325" cy="1555459"/>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経済戦略局</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建設局</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教育委員会事務局</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角丸四角形 42"/>
          <p:cNvSpPr/>
          <p:nvPr/>
        </p:nvSpPr>
        <p:spPr>
          <a:xfrm>
            <a:off x="3534833" y="2296521"/>
            <a:ext cx="1206586" cy="25885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大阪市</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4" name="テキスト ボックス 43"/>
          <p:cNvSpPr txBox="1"/>
          <p:nvPr/>
        </p:nvSpPr>
        <p:spPr>
          <a:xfrm>
            <a:off x="352252" y="3259351"/>
            <a:ext cx="236770" cy="696162"/>
          </a:xfrm>
          <a:prstGeom prst="rect">
            <a:avLst/>
          </a:prstGeom>
          <a:solidFill>
            <a:schemeClr val="accent6">
              <a:lumMod val="40000"/>
              <a:lumOff val="60000"/>
            </a:schemeClr>
          </a:solidFill>
          <a:ln w="12700">
            <a:noFill/>
          </a:ln>
        </p:spPr>
        <p:txBody>
          <a:bodyPr vert="horz"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魅</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力</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向</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上</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5" name="角丸四角形 44"/>
          <p:cNvSpPr/>
          <p:nvPr/>
        </p:nvSpPr>
        <p:spPr>
          <a:xfrm>
            <a:off x="309179" y="2445450"/>
            <a:ext cx="2521712" cy="1555459"/>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6" name="角丸四角形 45"/>
          <p:cNvSpPr/>
          <p:nvPr/>
        </p:nvSpPr>
        <p:spPr>
          <a:xfrm>
            <a:off x="884404" y="2297664"/>
            <a:ext cx="1397670" cy="23866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ＰＭＯ事業者</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7" name="テキスト ボックス 46"/>
          <p:cNvSpPr txBox="1"/>
          <p:nvPr/>
        </p:nvSpPr>
        <p:spPr>
          <a:xfrm>
            <a:off x="364018" y="2588423"/>
            <a:ext cx="232152" cy="615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000">
                <a:latin typeface="HGPｺﾞｼｯｸE" panose="020B0900000000000000" pitchFamily="50" charset="-128"/>
                <a:ea typeface="HGPｺﾞｼｯｸE" panose="020B09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管</a:t>
            </a:r>
            <a:r>
              <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r>
            <a:br>
              <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理</a:t>
            </a:r>
            <a:r>
              <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r>
            <a:br>
              <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運</a:t>
            </a:r>
            <a:r>
              <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r>
            <a:br>
              <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営</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8" name="テキスト ボックス 47"/>
          <p:cNvSpPr txBox="1"/>
          <p:nvPr/>
        </p:nvSpPr>
        <p:spPr>
          <a:xfrm>
            <a:off x="604871" y="2587838"/>
            <a:ext cx="2184060" cy="615613"/>
          </a:xfrm>
          <a:prstGeom prst="rect">
            <a:avLst/>
          </a:prstGeom>
          <a:solidFill>
            <a:schemeClr val="accent2">
              <a:lumMod val="60000"/>
              <a:lumOff val="40000"/>
            </a:schemeClr>
          </a:solidFill>
          <a:ln w="12700">
            <a:noFill/>
          </a:ln>
        </p:spPr>
        <p:txBody>
          <a:bodyPr vert="horz" wrap="square" lIns="36000" tIns="36000" rIns="3600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49" name="角丸四角形 48"/>
          <p:cNvSpPr/>
          <p:nvPr/>
        </p:nvSpPr>
        <p:spPr>
          <a:xfrm>
            <a:off x="704737" y="2684155"/>
            <a:ext cx="1257903" cy="20378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施設の管理運営</a:t>
            </a:r>
          </a:p>
        </p:txBody>
      </p:sp>
      <p:sp>
        <p:nvSpPr>
          <p:cNvPr id="50" name="テキスト ボックス 49"/>
          <p:cNvSpPr txBox="1"/>
          <p:nvPr/>
        </p:nvSpPr>
        <p:spPr>
          <a:xfrm>
            <a:off x="604869" y="3258256"/>
            <a:ext cx="2184061" cy="697257"/>
          </a:xfrm>
          <a:prstGeom prst="rect">
            <a:avLst/>
          </a:prstGeom>
          <a:solidFill>
            <a:schemeClr val="accent2">
              <a:lumMod val="60000"/>
              <a:lumOff val="40000"/>
            </a:schemeClr>
          </a:solidFill>
          <a:ln w="12700">
            <a:noFill/>
          </a:ln>
        </p:spPr>
        <p:txBody>
          <a:bodyPr vert="horz" wrap="square" lIns="36000" tIns="36000" rIns="3600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51" name="テキスト ボックス 50"/>
          <p:cNvSpPr txBox="1"/>
          <p:nvPr/>
        </p:nvSpPr>
        <p:spPr>
          <a:xfrm>
            <a:off x="817609" y="2937287"/>
            <a:ext cx="1824172" cy="2386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天守閣、公園、音楽堂など</a:t>
            </a:r>
          </a:p>
        </p:txBody>
      </p:sp>
      <p:sp>
        <p:nvSpPr>
          <p:cNvPr id="52" name="角丸四角形 51"/>
          <p:cNvSpPr/>
          <p:nvPr/>
        </p:nvSpPr>
        <p:spPr>
          <a:xfrm>
            <a:off x="698051" y="3294507"/>
            <a:ext cx="1498620" cy="16706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既存施設の活用</a:t>
            </a:r>
          </a:p>
        </p:txBody>
      </p:sp>
      <p:sp>
        <p:nvSpPr>
          <p:cNvPr id="53" name="角丸四角形 52"/>
          <p:cNvSpPr/>
          <p:nvPr/>
        </p:nvSpPr>
        <p:spPr>
          <a:xfrm>
            <a:off x="698050" y="3510268"/>
            <a:ext cx="1498621" cy="181913"/>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新規施設の整備</a:t>
            </a:r>
          </a:p>
        </p:txBody>
      </p:sp>
      <p:sp>
        <p:nvSpPr>
          <p:cNvPr id="54" name="角丸四角形 53"/>
          <p:cNvSpPr/>
          <p:nvPr/>
        </p:nvSpPr>
        <p:spPr>
          <a:xfrm>
            <a:off x="687342" y="3726292"/>
            <a:ext cx="1750767" cy="174379"/>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新たなイベントや事業実施</a:t>
            </a:r>
          </a:p>
        </p:txBody>
      </p:sp>
      <p:pic>
        <p:nvPicPr>
          <p:cNvPr id="55" name="Picture 5" descr="E:\My Documents\My Pictures\JTO_8[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1676" y="4505779"/>
            <a:ext cx="1974069" cy="1165733"/>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p:cNvPicPr>
            <a:picLocks noChangeAspect="1"/>
          </p:cNvPicPr>
          <p:nvPr/>
        </p:nvPicPr>
        <p:blipFill rotWithShape="1">
          <a:blip r:embed="rId6" cstate="email">
            <a:extLst>
              <a:ext uri="{28A0092B-C50C-407E-A947-70E740481C1C}">
                <a14:useLocalDpi xmlns:a14="http://schemas.microsoft.com/office/drawing/2010/main"/>
              </a:ext>
            </a:extLst>
          </a:blip>
          <a:srcRect r="4818"/>
          <a:stretch/>
        </p:blipFill>
        <p:spPr>
          <a:xfrm>
            <a:off x="467544" y="5701273"/>
            <a:ext cx="2232069" cy="1074669"/>
          </a:xfrm>
          <a:prstGeom prst="rect">
            <a:avLst/>
          </a:prstGeom>
        </p:spPr>
      </p:pic>
      <p:pic>
        <p:nvPicPr>
          <p:cNvPr id="57" name="図 56"/>
          <p:cNvPicPr>
            <a:picLocks noChangeAspect="1"/>
          </p:cNvPicPr>
          <p:nvPr/>
        </p:nvPicPr>
        <p:blipFill rotWithShape="1">
          <a:blip r:embed="rId7" cstate="email">
            <a:extLst>
              <a:ext uri="{28A0092B-C50C-407E-A947-70E740481C1C}">
                <a14:useLocalDpi xmlns:a14="http://schemas.microsoft.com/office/drawing/2010/main"/>
              </a:ext>
            </a:extLst>
          </a:blip>
          <a:srcRect t="9719" b="7202"/>
          <a:stretch/>
        </p:blipFill>
        <p:spPr>
          <a:xfrm>
            <a:off x="2933804" y="5733256"/>
            <a:ext cx="1953383" cy="1035661"/>
          </a:xfrm>
          <a:prstGeom prst="rect">
            <a:avLst/>
          </a:prstGeom>
        </p:spPr>
      </p:pic>
      <p:pic>
        <p:nvPicPr>
          <p:cNvPr id="58" name="図 57"/>
          <p:cNvPicPr>
            <a:picLocks noChangeAspect="1"/>
          </p:cNvPicPr>
          <p:nvPr/>
        </p:nvPicPr>
        <p:blipFill>
          <a:blip r:embed="rId8"/>
          <a:stretch>
            <a:fillRect/>
          </a:stretch>
        </p:blipFill>
        <p:spPr>
          <a:xfrm>
            <a:off x="2974570" y="4466893"/>
            <a:ext cx="1871853" cy="1243503"/>
          </a:xfrm>
          <a:prstGeom prst="rect">
            <a:avLst/>
          </a:prstGeom>
        </p:spPr>
      </p:pic>
      <p:sp>
        <p:nvSpPr>
          <p:cNvPr id="59" name="正方形/長方形 58"/>
          <p:cNvSpPr/>
          <p:nvPr/>
        </p:nvSpPr>
        <p:spPr>
          <a:xfrm>
            <a:off x="5225856" y="1032927"/>
            <a:ext cx="3456384" cy="246221"/>
          </a:xfrm>
          <a:prstGeom prst="rect">
            <a:avLst/>
          </a:prstGeom>
        </p:spPr>
        <p:txBody>
          <a:bodyPr wrap="square">
            <a:spAutoFit/>
          </a:body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Char char=""/>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本市の収支変化</a:t>
            </a:r>
          </a:p>
        </p:txBody>
      </p:sp>
      <p:grpSp>
        <p:nvGrpSpPr>
          <p:cNvPr id="75" name="グループ化 74"/>
          <p:cNvGrpSpPr/>
          <p:nvPr/>
        </p:nvGrpSpPr>
        <p:grpSpPr>
          <a:xfrm>
            <a:off x="6588224" y="976993"/>
            <a:ext cx="2362421" cy="461665"/>
            <a:chOff x="1187623" y="5662984"/>
            <a:chExt cx="7128792" cy="532664"/>
          </a:xfrm>
        </p:grpSpPr>
        <p:pic>
          <p:nvPicPr>
            <p:cNvPr id="7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7623" y="5662990"/>
              <a:ext cx="71287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正方形/長方形 76"/>
            <p:cNvSpPr/>
            <p:nvPr/>
          </p:nvSpPr>
          <p:spPr>
            <a:xfrm>
              <a:off x="1331637" y="5662984"/>
              <a:ext cx="6984778" cy="532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1.5</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～２億円超の収支改善を果たすも、</a:t>
              </a:r>
              <a:endParaRPr kumimoji="1" lang="en-US" altLang="ja-JP"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新型コロナウイルス感染症の影響により悪化</a:t>
              </a:r>
              <a:endParaRPr kumimoji="1" lang="en-US" altLang="ja-JP"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78" name="グループ化 77"/>
          <p:cNvGrpSpPr/>
          <p:nvPr/>
        </p:nvGrpSpPr>
        <p:grpSpPr>
          <a:xfrm>
            <a:off x="6566046" y="3800140"/>
            <a:ext cx="2397480" cy="461665"/>
            <a:chOff x="1516649" y="5624265"/>
            <a:chExt cx="6984779" cy="391296"/>
          </a:xfrm>
        </p:grpSpPr>
        <p:pic>
          <p:nvPicPr>
            <p:cNvPr id="7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01661" y="5662990"/>
              <a:ext cx="6614754" cy="23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正方形/長方形 79"/>
            <p:cNvSpPr/>
            <p:nvPr/>
          </p:nvSpPr>
          <p:spPr>
            <a:xfrm>
              <a:off x="1516649" y="5624265"/>
              <a:ext cx="6984779" cy="3912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複数年度に渡り</a:t>
              </a:r>
              <a:r>
                <a:rPr kumimoji="1" lang="en-US" altLang="ja-JP"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万人以上を達成するも、</a:t>
              </a:r>
              <a:endParaRPr kumimoji="1" lang="en-US" altLang="ja-JP"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新型コロナウイルス感染症の影響により減少</a:t>
              </a:r>
              <a:endParaRPr kumimoji="1" lang="en-US" altLang="ja-JP"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81" name="グループ化 80"/>
          <p:cNvGrpSpPr/>
          <p:nvPr/>
        </p:nvGrpSpPr>
        <p:grpSpPr>
          <a:xfrm>
            <a:off x="985326" y="4156430"/>
            <a:ext cx="3834585" cy="258315"/>
            <a:chOff x="1015398" y="5733438"/>
            <a:chExt cx="7128792" cy="431700"/>
          </a:xfrm>
        </p:grpSpPr>
        <p:pic>
          <p:nvPicPr>
            <p:cNvPr id="8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5398" y="5795807"/>
              <a:ext cx="7128792" cy="3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正方形/長方形 82"/>
            <p:cNvSpPr/>
            <p:nvPr/>
          </p:nvSpPr>
          <p:spPr>
            <a:xfrm>
              <a:off x="1074939" y="5733438"/>
              <a:ext cx="6984777" cy="39353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民間事業者（</a:t>
              </a:r>
              <a:r>
                <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PMO</a:t>
              </a: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事業者）の投資により魅力向上事業を実施</a:t>
              </a:r>
              <a:endPar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84" name="正方形/長方形 83"/>
          <p:cNvSpPr/>
          <p:nvPr/>
        </p:nvSpPr>
        <p:spPr>
          <a:xfrm>
            <a:off x="564223" y="4521536"/>
            <a:ext cx="1764780" cy="26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新規施設（ｼﾞｮｰ･ﾃﾗｽ･ｵｵｻｶ）</a:t>
            </a:r>
          </a:p>
        </p:txBody>
      </p:sp>
      <p:sp>
        <p:nvSpPr>
          <p:cNvPr id="85" name="正方形/長方形 84"/>
          <p:cNvSpPr/>
          <p:nvPr/>
        </p:nvSpPr>
        <p:spPr>
          <a:xfrm>
            <a:off x="2934260" y="4466893"/>
            <a:ext cx="1958352" cy="26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既存施設改修（ﾐﾗｲｻﾞ大阪城）</a:t>
            </a:r>
          </a:p>
        </p:txBody>
      </p:sp>
      <p:sp>
        <p:nvSpPr>
          <p:cNvPr id="86" name="正方形/長方形 85"/>
          <p:cNvSpPr/>
          <p:nvPr/>
        </p:nvSpPr>
        <p:spPr>
          <a:xfrm>
            <a:off x="1477708" y="6512928"/>
            <a:ext cx="1221905" cy="26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櫓の長期公開事業</a:t>
            </a:r>
          </a:p>
        </p:txBody>
      </p:sp>
      <p:sp>
        <p:nvSpPr>
          <p:cNvPr id="87" name="正方形/長方形 86"/>
          <p:cNvSpPr/>
          <p:nvPr/>
        </p:nvSpPr>
        <p:spPr>
          <a:xfrm>
            <a:off x="4028515" y="5683426"/>
            <a:ext cx="845451" cy="26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御座船運航</a:t>
            </a:r>
          </a:p>
        </p:txBody>
      </p:sp>
      <p:sp>
        <p:nvSpPr>
          <p:cNvPr id="88" name="左矢印 87"/>
          <p:cNvSpPr/>
          <p:nvPr/>
        </p:nvSpPr>
        <p:spPr>
          <a:xfrm>
            <a:off x="2993665" y="2881936"/>
            <a:ext cx="216024" cy="5221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正方形/長方形 88"/>
          <p:cNvSpPr/>
          <p:nvPr/>
        </p:nvSpPr>
        <p:spPr>
          <a:xfrm>
            <a:off x="2830891" y="3474594"/>
            <a:ext cx="644186" cy="20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サポート</a:t>
            </a:r>
          </a:p>
        </p:txBody>
      </p:sp>
      <p:sp>
        <p:nvSpPr>
          <p:cNvPr id="90" name="角丸四角形 89"/>
          <p:cNvSpPr/>
          <p:nvPr/>
        </p:nvSpPr>
        <p:spPr>
          <a:xfrm>
            <a:off x="310611" y="1186020"/>
            <a:ext cx="1397670" cy="22480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経済戦略局</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91" name="角丸四角形 90"/>
          <p:cNvSpPr/>
          <p:nvPr/>
        </p:nvSpPr>
        <p:spPr>
          <a:xfrm>
            <a:off x="1908343" y="1181175"/>
            <a:ext cx="1397670" cy="22480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建設局</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92" name="角丸四角形 91"/>
          <p:cNvSpPr/>
          <p:nvPr/>
        </p:nvSpPr>
        <p:spPr>
          <a:xfrm>
            <a:off x="3521453" y="1176330"/>
            <a:ext cx="1397670" cy="22480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教育委員会事務局</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93" name="テキスト ボックス 92"/>
          <p:cNvSpPr txBox="1"/>
          <p:nvPr/>
        </p:nvSpPr>
        <p:spPr>
          <a:xfrm>
            <a:off x="251344" y="1455975"/>
            <a:ext cx="1400951" cy="2386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天守閣の管理運営</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（指定管理者制度活用）</a:t>
            </a:r>
          </a:p>
        </p:txBody>
      </p:sp>
      <p:sp>
        <p:nvSpPr>
          <p:cNvPr id="94" name="テキスト ボックス 93"/>
          <p:cNvSpPr txBox="1"/>
          <p:nvPr/>
        </p:nvSpPr>
        <p:spPr>
          <a:xfrm>
            <a:off x="1966795" y="1455975"/>
            <a:ext cx="1280573" cy="2386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公園の管理運営</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（直営・管理許可・委託）</a:t>
            </a:r>
          </a:p>
        </p:txBody>
      </p:sp>
      <p:sp>
        <p:nvSpPr>
          <p:cNvPr id="95" name="テキスト ボックス 94"/>
          <p:cNvSpPr txBox="1"/>
          <p:nvPr/>
        </p:nvSpPr>
        <p:spPr>
          <a:xfrm>
            <a:off x="3534833" y="1478639"/>
            <a:ext cx="1448314" cy="2386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音楽堂の管理運営</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（直営）</a:t>
            </a:r>
          </a:p>
        </p:txBody>
      </p:sp>
      <p:sp>
        <p:nvSpPr>
          <p:cNvPr id="96" name="正方形/長方形 95"/>
          <p:cNvSpPr/>
          <p:nvPr/>
        </p:nvSpPr>
        <p:spPr>
          <a:xfrm>
            <a:off x="173132" y="1134269"/>
            <a:ext cx="4856211" cy="81667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7" name="正方形/長方形 96"/>
          <p:cNvSpPr/>
          <p:nvPr/>
        </p:nvSpPr>
        <p:spPr>
          <a:xfrm>
            <a:off x="173132" y="2246597"/>
            <a:ext cx="4841781" cy="179030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 name="二等辺三角形 97"/>
          <p:cNvSpPr/>
          <p:nvPr/>
        </p:nvSpPr>
        <p:spPr>
          <a:xfrm flipV="1">
            <a:off x="2220919" y="2006997"/>
            <a:ext cx="842319" cy="2064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9" name="正方形/長方形 98"/>
          <p:cNvSpPr/>
          <p:nvPr/>
        </p:nvSpPr>
        <p:spPr>
          <a:xfrm>
            <a:off x="2425900" y="1981622"/>
            <a:ext cx="644186" cy="20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改革</a:t>
            </a:r>
          </a:p>
        </p:txBody>
      </p:sp>
      <p:sp>
        <p:nvSpPr>
          <p:cNvPr id="100" name="正方形/長方形 99"/>
          <p:cNvSpPr/>
          <p:nvPr/>
        </p:nvSpPr>
        <p:spPr>
          <a:xfrm>
            <a:off x="79891" y="711722"/>
            <a:ext cx="5040877" cy="33649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1" name="正方形/長方形 100"/>
          <p:cNvSpPr/>
          <p:nvPr/>
        </p:nvSpPr>
        <p:spPr>
          <a:xfrm>
            <a:off x="79891" y="4138108"/>
            <a:ext cx="5040876" cy="267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正方形/長方形 101"/>
          <p:cNvSpPr/>
          <p:nvPr/>
        </p:nvSpPr>
        <p:spPr>
          <a:xfrm>
            <a:off x="5177779" y="6519574"/>
            <a:ext cx="3474818" cy="28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3" name="正方形/長方形 102"/>
          <p:cNvSpPr/>
          <p:nvPr/>
        </p:nvSpPr>
        <p:spPr>
          <a:xfrm>
            <a:off x="5185062" y="711721"/>
            <a:ext cx="3882606" cy="5757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4" name="テキスト ボックス 103"/>
          <p:cNvSpPr txBox="1"/>
          <p:nvPr/>
        </p:nvSpPr>
        <p:spPr>
          <a:xfrm>
            <a:off x="166595" y="962256"/>
            <a:ext cx="1400951" cy="2386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《PMO</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事業導入前</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5" name="テキスト ボックス 104"/>
          <p:cNvSpPr txBox="1"/>
          <p:nvPr/>
        </p:nvSpPr>
        <p:spPr>
          <a:xfrm>
            <a:off x="166595" y="2038184"/>
            <a:ext cx="1400951" cy="2386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《PMO</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事業導入後</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8" name="正方形/長方形 107"/>
          <p:cNvSpPr/>
          <p:nvPr/>
        </p:nvSpPr>
        <p:spPr>
          <a:xfrm>
            <a:off x="6097913" y="6525656"/>
            <a:ext cx="2407231" cy="246221"/>
          </a:xfrm>
          <a:prstGeom prst="rect">
            <a:avLst/>
          </a:prstGeom>
        </p:spPr>
        <p:txBody>
          <a:bodyPr wrap="square">
            <a:spAutoFit/>
          </a:body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Wingdings 3"/>
              <a:buChar char=""/>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滞在時間のさらなる延長を促進</a:t>
            </a:r>
          </a:p>
        </p:txBody>
      </p:sp>
      <p:sp>
        <p:nvSpPr>
          <p:cNvPr id="110" name="正方形/長方形 109"/>
          <p:cNvSpPr/>
          <p:nvPr/>
        </p:nvSpPr>
        <p:spPr>
          <a:xfrm>
            <a:off x="6588224" y="305360"/>
            <a:ext cx="246841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pic>
        <p:nvPicPr>
          <p:cNvPr id="6" name="図 5"/>
          <p:cNvPicPr>
            <a:picLocks noChangeAspect="1"/>
          </p:cNvPicPr>
          <p:nvPr/>
        </p:nvPicPr>
        <p:blipFill>
          <a:blip r:embed="rId12"/>
          <a:stretch>
            <a:fillRect/>
          </a:stretch>
        </p:blipFill>
        <p:spPr>
          <a:xfrm>
            <a:off x="5924458" y="5900250"/>
            <a:ext cx="2736717" cy="569703"/>
          </a:xfrm>
          <a:prstGeom prst="rect">
            <a:avLst/>
          </a:prstGeom>
        </p:spPr>
      </p:pic>
      <p:pic>
        <p:nvPicPr>
          <p:cNvPr id="7" name="図 6"/>
          <p:cNvPicPr>
            <a:picLocks noChangeAspect="1"/>
          </p:cNvPicPr>
          <p:nvPr/>
        </p:nvPicPr>
        <p:blipFill>
          <a:blip r:embed="rId13"/>
          <a:stretch>
            <a:fillRect/>
          </a:stretch>
        </p:blipFill>
        <p:spPr>
          <a:xfrm>
            <a:off x="5383807" y="4714753"/>
            <a:ext cx="475529" cy="179848"/>
          </a:xfrm>
          <a:prstGeom prst="rect">
            <a:avLst/>
          </a:prstGeom>
        </p:spPr>
      </p:pic>
      <p:pic>
        <p:nvPicPr>
          <p:cNvPr id="9" name="図 8"/>
          <p:cNvPicPr>
            <a:picLocks noChangeAspect="1"/>
          </p:cNvPicPr>
          <p:nvPr/>
        </p:nvPicPr>
        <p:blipFill>
          <a:blip r:embed="rId14"/>
          <a:stretch>
            <a:fillRect/>
          </a:stretch>
        </p:blipFill>
        <p:spPr>
          <a:xfrm>
            <a:off x="5869183" y="4154862"/>
            <a:ext cx="12193" cy="1944793"/>
          </a:xfrm>
          <a:prstGeom prst="rect">
            <a:avLst/>
          </a:prstGeom>
        </p:spPr>
      </p:pic>
      <p:pic>
        <p:nvPicPr>
          <p:cNvPr id="10" name="図 9"/>
          <p:cNvPicPr>
            <a:picLocks noChangeAspect="1"/>
          </p:cNvPicPr>
          <p:nvPr/>
        </p:nvPicPr>
        <p:blipFill>
          <a:blip r:embed="rId15"/>
          <a:stretch>
            <a:fillRect/>
          </a:stretch>
        </p:blipFill>
        <p:spPr>
          <a:xfrm>
            <a:off x="5307018" y="4364318"/>
            <a:ext cx="951059" cy="173751"/>
          </a:xfrm>
          <a:prstGeom prst="rect">
            <a:avLst/>
          </a:prstGeom>
        </p:spPr>
      </p:pic>
      <p:pic>
        <p:nvPicPr>
          <p:cNvPr id="13" name="図 12"/>
          <p:cNvPicPr>
            <a:picLocks noChangeAspect="1"/>
          </p:cNvPicPr>
          <p:nvPr/>
        </p:nvPicPr>
        <p:blipFill>
          <a:blip r:embed="rId16"/>
          <a:stretch>
            <a:fillRect/>
          </a:stretch>
        </p:blipFill>
        <p:spPr>
          <a:xfrm>
            <a:off x="6337641" y="2886314"/>
            <a:ext cx="2410697" cy="575258"/>
          </a:xfrm>
          <a:prstGeom prst="rect">
            <a:avLst/>
          </a:prstGeom>
        </p:spPr>
      </p:pic>
      <p:pic>
        <p:nvPicPr>
          <p:cNvPr id="14" name="図 13"/>
          <p:cNvPicPr>
            <a:picLocks noChangeAspect="1"/>
          </p:cNvPicPr>
          <p:nvPr/>
        </p:nvPicPr>
        <p:blipFill>
          <a:blip r:embed="rId17"/>
          <a:stretch>
            <a:fillRect/>
          </a:stretch>
        </p:blipFill>
        <p:spPr>
          <a:xfrm>
            <a:off x="6342538" y="1370180"/>
            <a:ext cx="12193" cy="1956986"/>
          </a:xfrm>
          <a:prstGeom prst="rect">
            <a:avLst/>
          </a:prstGeom>
        </p:spPr>
      </p:pic>
      <p:pic>
        <p:nvPicPr>
          <p:cNvPr id="16" name="図 15"/>
          <p:cNvPicPr>
            <a:picLocks noChangeAspect="1"/>
          </p:cNvPicPr>
          <p:nvPr/>
        </p:nvPicPr>
        <p:blipFill>
          <a:blip r:embed="rId18"/>
          <a:stretch>
            <a:fillRect/>
          </a:stretch>
        </p:blipFill>
        <p:spPr>
          <a:xfrm>
            <a:off x="5717383" y="2377274"/>
            <a:ext cx="536495" cy="173751"/>
          </a:xfrm>
          <a:prstGeom prst="rect">
            <a:avLst/>
          </a:prstGeom>
        </p:spPr>
      </p:pic>
      <p:sp>
        <p:nvSpPr>
          <p:cNvPr id="109" name="テキスト ボックス 108"/>
          <p:cNvSpPr txBox="1"/>
          <p:nvPr/>
        </p:nvSpPr>
        <p:spPr>
          <a:xfrm>
            <a:off x="0" y="1"/>
            <a:ext cx="76683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公民連携の推進</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・大阪城</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公園</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PMO</a:t>
            </a:r>
          </a:p>
        </p:txBody>
      </p:sp>
      <p:pic>
        <p:nvPicPr>
          <p:cNvPr id="27" name="図 26"/>
          <p:cNvPicPr>
            <a:picLocks noChangeAspect="1"/>
          </p:cNvPicPr>
          <p:nvPr/>
        </p:nvPicPr>
        <p:blipFill>
          <a:blip r:embed="rId19"/>
          <a:stretch>
            <a:fillRect/>
          </a:stretch>
        </p:blipFill>
        <p:spPr>
          <a:xfrm>
            <a:off x="6437005" y="1644727"/>
            <a:ext cx="536483" cy="158596"/>
          </a:xfrm>
          <a:prstGeom prst="rect">
            <a:avLst/>
          </a:prstGeom>
        </p:spPr>
      </p:pic>
      <p:pic>
        <p:nvPicPr>
          <p:cNvPr id="30" name="図 29"/>
          <p:cNvPicPr>
            <a:picLocks noChangeAspect="1"/>
          </p:cNvPicPr>
          <p:nvPr/>
        </p:nvPicPr>
        <p:blipFill>
          <a:blip r:embed="rId20"/>
          <a:stretch>
            <a:fillRect/>
          </a:stretch>
        </p:blipFill>
        <p:spPr>
          <a:xfrm>
            <a:off x="7090247" y="1723831"/>
            <a:ext cx="578097" cy="170897"/>
          </a:xfrm>
          <a:prstGeom prst="rect">
            <a:avLst/>
          </a:prstGeom>
        </p:spPr>
      </p:pic>
      <p:pic>
        <p:nvPicPr>
          <p:cNvPr id="15" name="図 14"/>
          <p:cNvPicPr>
            <a:picLocks noChangeAspect="1"/>
          </p:cNvPicPr>
          <p:nvPr/>
        </p:nvPicPr>
        <p:blipFill>
          <a:blip r:embed="rId21"/>
          <a:stretch>
            <a:fillRect/>
          </a:stretch>
        </p:blipFill>
        <p:spPr>
          <a:xfrm>
            <a:off x="5366574" y="2139149"/>
            <a:ext cx="3596952" cy="27435"/>
          </a:xfrm>
          <a:prstGeom prst="rect">
            <a:avLst/>
          </a:prstGeom>
        </p:spPr>
      </p:pic>
      <p:sp>
        <p:nvSpPr>
          <p:cNvPr id="8" name="正方形/長方形 7">
            <a:extLst>
              <a:ext uri="{FF2B5EF4-FFF2-40B4-BE49-F238E27FC236}">
                <a16:creationId xmlns:a16="http://schemas.microsoft.com/office/drawing/2014/main" id="{2CCCBBAD-1943-8A8E-7E93-05EC88054E4A}"/>
              </a:ext>
            </a:extLst>
          </p:cNvPr>
          <p:cNvSpPr/>
          <p:nvPr/>
        </p:nvSpPr>
        <p:spPr>
          <a:xfrm>
            <a:off x="7702591" y="1408134"/>
            <a:ext cx="114250" cy="149243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新型コロナウイルス感染症流行</a:t>
            </a:r>
          </a:p>
        </p:txBody>
      </p:sp>
      <p:pic>
        <p:nvPicPr>
          <p:cNvPr id="17" name="図 16">
            <a:extLst>
              <a:ext uri="{FF2B5EF4-FFF2-40B4-BE49-F238E27FC236}">
                <a16:creationId xmlns:a16="http://schemas.microsoft.com/office/drawing/2014/main" id="{557614AB-1BF3-FCB6-1C2D-95C255364A57}"/>
              </a:ext>
            </a:extLst>
          </p:cNvPr>
          <p:cNvPicPr>
            <a:picLocks noChangeAspect="1"/>
          </p:cNvPicPr>
          <p:nvPr/>
        </p:nvPicPr>
        <p:blipFill>
          <a:blip r:embed="rId22"/>
          <a:stretch>
            <a:fillRect/>
          </a:stretch>
        </p:blipFill>
        <p:spPr>
          <a:xfrm>
            <a:off x="7816841" y="2852936"/>
            <a:ext cx="644186" cy="161545"/>
          </a:xfrm>
          <a:prstGeom prst="rect">
            <a:avLst/>
          </a:prstGeom>
        </p:spPr>
      </p:pic>
      <p:pic>
        <p:nvPicPr>
          <p:cNvPr id="22" name="図 21">
            <a:extLst>
              <a:ext uri="{FF2B5EF4-FFF2-40B4-BE49-F238E27FC236}">
                <a16:creationId xmlns:a16="http://schemas.microsoft.com/office/drawing/2014/main" id="{AD004132-702A-B466-987C-99126E41E98B}"/>
              </a:ext>
            </a:extLst>
          </p:cNvPr>
          <p:cNvPicPr>
            <a:picLocks noChangeAspect="1"/>
          </p:cNvPicPr>
          <p:nvPr/>
        </p:nvPicPr>
        <p:blipFill>
          <a:blip r:embed="rId23"/>
          <a:stretch>
            <a:fillRect/>
          </a:stretch>
        </p:blipFill>
        <p:spPr>
          <a:xfrm>
            <a:off x="8407474" y="2516802"/>
            <a:ext cx="644186" cy="161545"/>
          </a:xfrm>
          <a:prstGeom prst="rect">
            <a:avLst/>
          </a:prstGeom>
        </p:spPr>
      </p:pic>
      <p:pic>
        <p:nvPicPr>
          <p:cNvPr id="31" name="図 30">
            <a:extLst>
              <a:ext uri="{FF2B5EF4-FFF2-40B4-BE49-F238E27FC236}">
                <a16:creationId xmlns:a16="http://schemas.microsoft.com/office/drawing/2014/main" id="{3124CD3D-C41F-A7B9-FDF8-03EC418B4199}"/>
              </a:ext>
            </a:extLst>
          </p:cNvPr>
          <p:cNvPicPr>
            <a:picLocks noChangeAspect="1"/>
          </p:cNvPicPr>
          <p:nvPr/>
        </p:nvPicPr>
        <p:blipFill>
          <a:blip r:embed="rId24"/>
          <a:stretch>
            <a:fillRect/>
          </a:stretch>
        </p:blipFill>
        <p:spPr>
          <a:xfrm>
            <a:off x="8533822" y="5360334"/>
            <a:ext cx="475176" cy="164407"/>
          </a:xfrm>
          <a:prstGeom prst="rect">
            <a:avLst/>
          </a:prstGeom>
        </p:spPr>
      </p:pic>
      <p:sp>
        <p:nvSpPr>
          <p:cNvPr id="32" name="正方形/長方形 31">
            <a:extLst>
              <a:ext uri="{FF2B5EF4-FFF2-40B4-BE49-F238E27FC236}">
                <a16:creationId xmlns:a16="http://schemas.microsoft.com/office/drawing/2014/main" id="{CB254CEC-5E95-25A2-3D66-735E2BCA2F93}"/>
              </a:ext>
            </a:extLst>
          </p:cNvPr>
          <p:cNvSpPr/>
          <p:nvPr/>
        </p:nvSpPr>
        <p:spPr>
          <a:xfrm>
            <a:off x="8058150" y="4453547"/>
            <a:ext cx="114250" cy="149243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新型コロナウイルス感染症流行</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166</a:t>
            </a:fld>
            <a:endParaRPr kumimoji="1" lang="ja-JP" altLang="en-US" dirty="0"/>
          </a:p>
        </p:txBody>
      </p:sp>
    </p:spTree>
    <p:extLst>
      <p:ext uri="{BB962C8B-B14F-4D97-AF65-F5344CB8AC3E}">
        <p14:creationId xmlns:p14="http://schemas.microsoft.com/office/powerpoint/2010/main" val="2884462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404664"/>
            <a:ext cx="2952328" cy="283411"/>
          </a:xfrm>
          <a:prstGeom prst="rect">
            <a:avLst/>
          </a:prstGeom>
        </p:spPr>
        <p:txBody>
          <a:bodyPr wrap="square">
            <a:spAutoFit/>
          </a:bodyPr>
          <a:lstStyle/>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③給与制度改革　（２／３）</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215516" y="744960"/>
            <a:ext cx="2340260" cy="307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a:t>
            </a: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・人事・給与制度</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3" name="テキスト ボックス 22"/>
          <p:cNvSpPr txBox="1"/>
          <p:nvPr/>
        </p:nvSpPr>
        <p:spPr>
          <a:xfrm>
            <a:off x="323528" y="775737"/>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（前頁からの続き）</a:t>
            </a:r>
          </a:p>
        </p:txBody>
      </p:sp>
      <p:sp>
        <p:nvSpPr>
          <p:cNvPr id="17" name="角丸四角形 16"/>
          <p:cNvSpPr/>
          <p:nvPr/>
        </p:nvSpPr>
        <p:spPr>
          <a:xfrm>
            <a:off x="5894802" y="4205608"/>
            <a:ext cx="3105690" cy="1204714"/>
          </a:xfrm>
          <a:prstGeom prst="roundRect">
            <a:avLst>
              <a:gd name="adj" fmla="val 2116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角丸四角形 25"/>
          <p:cNvSpPr/>
          <p:nvPr/>
        </p:nvSpPr>
        <p:spPr>
          <a:xfrm>
            <a:off x="6983760" y="260648"/>
            <a:ext cx="1836712" cy="41155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202</a:t>
            </a:fld>
            <a:endParaRPr lang="ja-JP" altLang="en-US"/>
          </a:p>
        </p:txBody>
      </p:sp>
      <p:graphicFrame>
        <p:nvGraphicFramePr>
          <p:cNvPr id="9" name="表 8"/>
          <p:cNvGraphicFramePr>
            <a:graphicFrameLocks noGrp="1"/>
          </p:cNvGraphicFramePr>
          <p:nvPr>
            <p:extLst>
              <p:ext uri="{D42A27DB-BD31-4B8C-83A1-F6EECF244321}">
                <p14:modId xmlns:p14="http://schemas.microsoft.com/office/powerpoint/2010/main" val="3639273466"/>
              </p:ext>
            </p:extLst>
          </p:nvPr>
        </p:nvGraphicFramePr>
        <p:xfrm>
          <a:off x="215516" y="1191892"/>
          <a:ext cx="8784976" cy="421843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3599152">
                  <a:extLst>
                    <a:ext uri="{9D8B030D-6E8A-4147-A177-3AD203B41FA5}">
                      <a16:colId xmlns:a16="http://schemas.microsoft.com/office/drawing/2014/main" val="20001"/>
                    </a:ext>
                  </a:extLst>
                </a:gridCol>
                <a:gridCol w="3097592">
                  <a:extLst>
                    <a:ext uri="{9D8B030D-6E8A-4147-A177-3AD203B41FA5}">
                      <a16:colId xmlns:a16="http://schemas.microsoft.com/office/drawing/2014/main" val="20002"/>
                    </a:ext>
                  </a:extLst>
                </a:gridCol>
              </a:tblGrid>
              <a:tr h="323102">
                <a:tc>
                  <a:txBody>
                    <a:bodyPr/>
                    <a:lstStyle/>
                    <a:p>
                      <a:pPr algn="ctr"/>
                      <a:r>
                        <a:rPr kumimoji="1" lang="ja-JP" altLang="en-US" sz="14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他都市状況　</a:t>
                      </a:r>
                      <a:r>
                        <a:rPr kumimoji="1" lang="en-US" altLang="ja-JP" sz="1050" dirty="0">
                          <a:solidFill>
                            <a:schemeClr val="tx1"/>
                          </a:solidFill>
                        </a:rPr>
                        <a:t>※</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759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幹部職員への「定額制」の導入</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政令市初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a:solidFill>
                            <a:schemeClr val="tx1"/>
                          </a:solidFill>
                        </a:rPr>
                        <a:t>部長級及び局長級について、職務・職責をより明確に反映させた給与体系とするため、昇給を前提とした号給構成を撤廃し、給料月額の定額制を導入</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48072">
                <a:tc>
                  <a:txBody>
                    <a:bodyPr/>
                    <a:lstStyle/>
                    <a:p>
                      <a:pPr marL="0" algn="l" defTabSz="914400" rtl="0" eaLnBrk="1" latinLnBrk="0" hangingPunct="1"/>
                      <a:r>
                        <a:rPr kumimoji="1" lang="ja-JP" altLang="en-US" sz="1200" kern="1200" dirty="0">
                          <a:solidFill>
                            <a:schemeClr val="tx1"/>
                          </a:solidFill>
                          <a:latin typeface="+mn-lt"/>
                          <a:ea typeface="+mn-ea"/>
                          <a:cs typeface="+mn-cs"/>
                        </a:rPr>
                        <a:t>役職間の給料月額の「重なり」幅の縮減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例えば、大阪市の行政職給料表</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級（係長級）と</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級（課長代理級）との重なり幅は、横浜市・名古屋市・京都市・神戸市のいずれの重なり幅よりも小さい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baseline="0" dirty="0">
                          <a:solidFill>
                            <a:schemeClr val="tx1"/>
                          </a:solidFill>
                          <a:latin typeface="+mn-lt"/>
                          <a:ea typeface="+mn-ea"/>
                          <a:cs typeface="+mn-cs"/>
                        </a:rPr>
                        <a:t>「</a:t>
                      </a:r>
                      <a:r>
                        <a:rPr lang="ja-JP" altLang="en-US" sz="1200" dirty="0">
                          <a:solidFill>
                            <a:schemeClr val="tx1"/>
                          </a:solidFill>
                        </a:rPr>
                        <a:t>職務給の原則」の徹底を図るため、各級の最高号給をカット</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04056">
                <a:tc>
                  <a:txBody>
                    <a:bodyPr/>
                    <a:lstStyle/>
                    <a:p>
                      <a:pPr marL="0" algn="l" defTabSz="914400" rtl="0" eaLnBrk="1" latinLnBrk="0" hangingPunct="1"/>
                      <a:r>
                        <a:rPr kumimoji="1" lang="ja-JP" altLang="en-US" sz="1200" kern="1200" dirty="0">
                          <a:solidFill>
                            <a:schemeClr val="tx1"/>
                          </a:solidFill>
                          <a:latin typeface="+mn-lt"/>
                          <a:ea typeface="+mn-ea"/>
                          <a:cs typeface="+mn-cs"/>
                        </a:rPr>
                        <a:t>住居手当の見直し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横浜市・名古屋・京都：実施済</a:t>
                      </a:r>
                      <a:endParaRPr kumimoji="1" lang="en-US" altLang="ja-JP" sz="1200" kern="1200" dirty="0">
                        <a:solidFill>
                          <a:schemeClr val="tx1"/>
                        </a:solidFill>
                        <a:latin typeface="+mn-lt"/>
                        <a:ea typeface="+mn-ea"/>
                        <a:cs typeface="+mn-cs"/>
                      </a:endParaRPr>
                    </a:p>
                    <a:p>
                      <a:pPr marL="0" algn="l" defTabSz="914400" rtl="0" eaLnBrk="1" latinLnBrk="0" hangingPunct="1"/>
                      <a:r>
                        <a:rPr kumimoji="1" lang="ja-JP" altLang="en-US" sz="1200" kern="1200" dirty="0">
                          <a:solidFill>
                            <a:schemeClr val="tx1"/>
                          </a:solidFill>
                          <a:latin typeface="+mn-lt"/>
                          <a:ea typeface="+mn-ea"/>
                          <a:cs typeface="+mn-cs"/>
                        </a:rPr>
                        <a:t>神戸市：未実施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baseline="0" dirty="0">
                          <a:solidFill>
                            <a:schemeClr val="tx1"/>
                          </a:solidFill>
                          <a:latin typeface="+mn-lt"/>
                          <a:ea typeface="+mn-ea"/>
                          <a:cs typeface="+mn-cs"/>
                        </a:rPr>
                        <a:t>「持ち家」にかかる手当区分を廃止</a:t>
                      </a:r>
                      <a:endParaRPr kumimoji="1" lang="en-US" altLang="ja-JP" sz="1200" kern="1200" baseline="0" dirty="0">
                        <a:solidFill>
                          <a:schemeClr val="tx1"/>
                        </a:solidFill>
                        <a:latin typeface="+mn-lt"/>
                        <a:ea typeface="+mn-ea"/>
                        <a:cs typeface="+mn-cs"/>
                      </a:endParaRPr>
                    </a:p>
                    <a:p>
                      <a:r>
                        <a:rPr kumimoji="1" lang="ja-JP" altLang="en-US" sz="1200" kern="1200" baseline="0" dirty="0">
                          <a:solidFill>
                            <a:schemeClr val="tx1"/>
                          </a:solidFill>
                          <a:latin typeface="+mn-lt"/>
                          <a:ea typeface="+mn-ea"/>
                          <a:cs typeface="+mn-cs"/>
                        </a:rPr>
                        <a:t>効果額：▲</a:t>
                      </a:r>
                      <a:r>
                        <a:rPr kumimoji="1" lang="en-US" altLang="ja-JP" sz="1200" kern="1200" baseline="0" dirty="0">
                          <a:solidFill>
                            <a:schemeClr val="tx1"/>
                          </a:solidFill>
                          <a:latin typeface="+mn-lt"/>
                          <a:ea typeface="+mn-ea"/>
                          <a:cs typeface="+mn-cs"/>
                        </a:rPr>
                        <a:t>17</a:t>
                      </a:r>
                      <a:r>
                        <a:rPr kumimoji="1" lang="ja-JP" altLang="en-US" sz="1200" kern="1200" baseline="0" dirty="0">
                          <a:solidFill>
                            <a:schemeClr val="tx1"/>
                          </a:solidFill>
                          <a:latin typeface="+mn-lt"/>
                          <a:ea typeface="+mn-ea"/>
                          <a:cs typeface="+mn-cs"/>
                        </a:rPr>
                        <a:t>億円</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10690">
                <a:tc>
                  <a:txBody>
                    <a:bodyPr/>
                    <a:lstStyle/>
                    <a:p>
                      <a:pPr marL="0" algn="l" defTabSz="914400" rtl="0" eaLnBrk="1" latinLnBrk="0" hangingPunct="1"/>
                      <a:r>
                        <a:rPr kumimoji="1" lang="ja-JP" altLang="en-US" sz="1200" kern="1200" dirty="0">
                          <a:solidFill>
                            <a:schemeClr val="tx1"/>
                          </a:solidFill>
                          <a:latin typeface="+mn-lt"/>
                          <a:ea typeface="+mn-ea"/>
                          <a:cs typeface="+mn-cs"/>
                        </a:rPr>
                        <a:t>技能労務職員の給与水準の見直し</a:t>
                      </a:r>
                      <a:endParaRPr kumimoji="1" lang="en-US" altLang="ja-JP"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賃金センサスの考慮は政令市初</a:t>
                      </a:r>
                    </a:p>
                    <a:p>
                      <a:pPr marL="0" algn="l" defTabSz="914400" rtl="0" eaLnBrk="1" latinLnBrk="0" hangingPunct="1"/>
                      <a:endParaRPr kumimoji="1" lang="ja-JP" altLang="en-US"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baseline="0" dirty="0">
                          <a:solidFill>
                            <a:schemeClr val="tx1"/>
                          </a:solidFill>
                          <a:latin typeface="+mn-lt"/>
                          <a:ea typeface="+mn-ea"/>
                          <a:cs typeface="+mn-cs"/>
                        </a:rPr>
                        <a:t>・民間の同一の職種又は相当する職種の水準との均衡を考慮した</a:t>
                      </a:r>
                      <a:r>
                        <a:rPr lang="ja-JP" altLang="en-US" sz="1200" dirty="0">
                          <a:solidFill>
                            <a:schemeClr val="tx1"/>
                          </a:solidFill>
                        </a:rPr>
                        <a:t>大阪府の技能労務職給料表に切り替え。その後、</a:t>
                      </a:r>
                      <a:r>
                        <a:rPr kumimoji="1" lang="ja-JP" altLang="en-US" sz="1200" kern="1200" dirty="0">
                          <a:solidFill>
                            <a:schemeClr val="tx1"/>
                          </a:solidFill>
                          <a:latin typeface="+mn-lt"/>
                          <a:ea typeface="+mn-ea"/>
                          <a:cs typeface="+mn-cs"/>
                        </a:rPr>
                        <a:t>民間の給与カーブを考慮した改定を実施</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人事委員会の調査結果を分析したところ、明確な較差は認められなかったことなどから、調査による給与改定は行わないこととし、今後当分の間は人事委員会勧告による行政職との均衡を考慮した給与改定により民間準拠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45661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404664"/>
            <a:ext cx="4680520" cy="283411"/>
          </a:xfrm>
          <a:prstGeom prst="rect">
            <a:avLst/>
          </a:prstGeom>
        </p:spPr>
        <p:txBody>
          <a:bodyPr wrap="square">
            <a:spAutoFit/>
          </a:bodyPr>
          <a:lstStyle/>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③給与制度改革　（３／３）</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a:t>
            </a: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・人事・給与制度</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1" name="テキスト ボックス 10"/>
          <p:cNvSpPr txBox="1"/>
          <p:nvPr/>
        </p:nvSpPr>
        <p:spPr>
          <a:xfrm>
            <a:off x="323528" y="775737"/>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（前頁からの続き）</a:t>
            </a:r>
          </a:p>
        </p:txBody>
      </p:sp>
      <p:sp>
        <p:nvSpPr>
          <p:cNvPr id="13" name="テキスト ボックス 12"/>
          <p:cNvSpPr txBox="1"/>
          <p:nvPr/>
        </p:nvSpPr>
        <p:spPr>
          <a:xfrm>
            <a:off x="179512" y="6530860"/>
            <a:ext cx="58326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他都市状況については、</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日現在</a:t>
            </a:r>
          </a:p>
        </p:txBody>
      </p:sp>
      <p:pic>
        <p:nvPicPr>
          <p:cNvPr id="20" name="図 19"/>
          <p:cNvPicPr>
            <a:picLocks/>
          </p:cNvPicPr>
          <p:nvPr/>
        </p:nvPicPr>
        <p:blipFill>
          <a:blip r:embed="rId2"/>
          <a:stretch>
            <a:fillRect/>
          </a:stretch>
        </p:blipFill>
        <p:spPr>
          <a:xfrm>
            <a:off x="2286000" y="1559802"/>
            <a:ext cx="2430016" cy="428076"/>
          </a:xfrm>
          <a:prstGeom prst="rect">
            <a:avLst/>
          </a:prstGeom>
        </p:spPr>
      </p:pic>
      <p:pic>
        <p:nvPicPr>
          <p:cNvPr id="21" name="図 20"/>
          <p:cNvPicPr>
            <a:picLocks/>
          </p:cNvPicPr>
          <p:nvPr/>
        </p:nvPicPr>
        <p:blipFill>
          <a:blip r:embed="rId2"/>
          <a:stretch>
            <a:fillRect/>
          </a:stretch>
        </p:blipFill>
        <p:spPr>
          <a:xfrm>
            <a:off x="228480" y="2142446"/>
            <a:ext cx="4487536" cy="494465"/>
          </a:xfrm>
          <a:prstGeom prst="rect">
            <a:avLst/>
          </a:prstGeom>
        </p:spPr>
      </p:pic>
      <p:pic>
        <p:nvPicPr>
          <p:cNvPr id="22" name="図 21"/>
          <p:cNvPicPr>
            <a:picLocks/>
          </p:cNvPicPr>
          <p:nvPr/>
        </p:nvPicPr>
        <p:blipFill>
          <a:blip r:embed="rId2"/>
          <a:stretch>
            <a:fillRect/>
          </a:stretch>
        </p:blipFill>
        <p:spPr>
          <a:xfrm>
            <a:off x="5868144" y="4653136"/>
            <a:ext cx="2957201" cy="777846"/>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203</a:t>
            </a:fld>
            <a:endParaRPr lang="ja-JP" altLang="en-US"/>
          </a:p>
        </p:txBody>
      </p:sp>
      <p:graphicFrame>
        <p:nvGraphicFramePr>
          <p:cNvPr id="9" name="表 8"/>
          <p:cNvGraphicFramePr>
            <a:graphicFrameLocks noGrp="1"/>
          </p:cNvGraphicFramePr>
          <p:nvPr>
            <p:extLst>
              <p:ext uri="{D42A27DB-BD31-4B8C-83A1-F6EECF244321}">
                <p14:modId xmlns:p14="http://schemas.microsoft.com/office/powerpoint/2010/main" val="3232962648"/>
              </p:ext>
            </p:extLst>
          </p:nvPr>
        </p:nvGraphicFramePr>
        <p:xfrm>
          <a:off x="179512" y="1196752"/>
          <a:ext cx="8784976" cy="5328592"/>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3599152">
                  <a:extLst>
                    <a:ext uri="{9D8B030D-6E8A-4147-A177-3AD203B41FA5}">
                      <a16:colId xmlns:a16="http://schemas.microsoft.com/office/drawing/2014/main" val="20001"/>
                    </a:ext>
                  </a:extLst>
                </a:gridCol>
                <a:gridCol w="3097592">
                  <a:extLst>
                    <a:ext uri="{9D8B030D-6E8A-4147-A177-3AD203B41FA5}">
                      <a16:colId xmlns:a16="http://schemas.microsoft.com/office/drawing/2014/main" val="20002"/>
                    </a:ext>
                  </a:extLst>
                </a:gridCol>
              </a:tblGrid>
              <a:tr h="323102">
                <a:tc>
                  <a:txBody>
                    <a:bodyPr/>
                    <a:lstStyle/>
                    <a:p>
                      <a:pPr algn="ctr"/>
                      <a:r>
                        <a:rPr kumimoji="1" lang="ja-JP" altLang="en-US" sz="14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他都市状況　</a:t>
                      </a:r>
                      <a:r>
                        <a:rPr kumimoji="1" lang="en-US" altLang="ja-JP" sz="1050" dirty="0">
                          <a:solidFill>
                            <a:schemeClr val="tx1"/>
                          </a:solidFill>
                        </a:rPr>
                        <a:t>※</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605840">
                <a:tc>
                  <a:txBody>
                    <a:bodyPr/>
                    <a:lstStyle/>
                    <a:p>
                      <a:r>
                        <a:rPr kumimoji="1" lang="ja-JP" altLang="en-US" sz="1200" dirty="0">
                          <a:solidFill>
                            <a:schemeClr val="tx1"/>
                          </a:solidFill>
                        </a:rPr>
                        <a:t>旅費制度の見直し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京都市：実施（日当・食卓料のみ）</a:t>
                      </a:r>
                      <a:endParaRPr kumimoji="1" lang="en-US" altLang="ja-JP" sz="1200" kern="1200" dirty="0">
                        <a:solidFill>
                          <a:schemeClr val="tx1"/>
                        </a:solidFill>
                        <a:latin typeface="+mn-lt"/>
                        <a:ea typeface="+mn-ea"/>
                        <a:cs typeface="+mn-cs"/>
                      </a:endParaRPr>
                    </a:p>
                    <a:p>
                      <a:pPr marL="0" algn="l" defTabSz="914400" rtl="0" eaLnBrk="1" latinLnBrk="0" hangingPunct="1"/>
                      <a:r>
                        <a:rPr kumimoji="1" lang="ja-JP" altLang="en-US" sz="1200" kern="1200" dirty="0">
                          <a:solidFill>
                            <a:schemeClr val="tx1"/>
                          </a:solidFill>
                          <a:latin typeface="+mn-lt"/>
                          <a:ea typeface="+mn-ea"/>
                          <a:cs typeface="+mn-cs"/>
                        </a:rPr>
                        <a:t>横浜市・名古屋市・神戸市：未実施</a:t>
                      </a:r>
                      <a:endParaRPr kumimoji="1" lang="ja-JP" altLang="en-US" sz="1200" strike="sng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baseline="0" dirty="0">
                          <a:solidFill>
                            <a:schemeClr val="tx1"/>
                          </a:solidFill>
                          <a:latin typeface="+mn-lt"/>
                          <a:ea typeface="+mn-ea"/>
                          <a:cs typeface="+mn-cs"/>
                        </a:rPr>
                        <a:t>日当・食卓料の廃止、宿泊料の減額</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0080">
                <a:tc>
                  <a:txBody>
                    <a:bodyPr/>
                    <a:lstStyle/>
                    <a:p>
                      <a:r>
                        <a:rPr kumimoji="1" lang="en-US" altLang="ja-JP" sz="1200" dirty="0">
                          <a:solidFill>
                            <a:schemeClr val="tx1"/>
                          </a:solidFill>
                        </a:rPr>
                        <a:t>55</a:t>
                      </a:r>
                      <a:r>
                        <a:rPr kumimoji="1" lang="ja-JP" altLang="en-US" sz="1200" dirty="0">
                          <a:solidFill>
                            <a:schemeClr val="tx1"/>
                          </a:solidFill>
                        </a:rPr>
                        <a:t>歳を超える職員の昇給</a:t>
                      </a:r>
                      <a:r>
                        <a:rPr kumimoji="1" lang="ja-JP" altLang="en-US" sz="1200" strike="noStrike" dirty="0">
                          <a:solidFill>
                            <a:schemeClr val="tx1"/>
                          </a:solidFill>
                        </a:rPr>
                        <a:t>抑制</a:t>
                      </a:r>
                      <a:r>
                        <a:rPr kumimoji="1" lang="ja-JP" altLang="en-US" sz="1200" dirty="0">
                          <a:solidFill>
                            <a:schemeClr val="tx1"/>
                          </a:solidFill>
                        </a:rPr>
                        <a:t>制度の導入</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dirty="0">
                          <a:solidFill>
                            <a:schemeClr val="tx1"/>
                          </a:solidFill>
                        </a:rPr>
                        <a:t>京都市：実施</a:t>
                      </a:r>
                      <a:endParaRPr kumimoji="1" lang="en-US" altLang="ja-JP" sz="1200" dirty="0">
                        <a:solidFill>
                          <a:schemeClr val="tx1"/>
                        </a:solidFill>
                      </a:endParaRPr>
                    </a:p>
                    <a:p>
                      <a:pPr marL="0" algn="l" defTabSz="914400" rtl="0" eaLnBrk="1" latinLnBrk="0" hangingPunct="1"/>
                      <a:r>
                        <a:rPr kumimoji="1" lang="ja-JP" altLang="en-US" sz="1200" dirty="0">
                          <a:solidFill>
                            <a:schemeClr val="tx1"/>
                          </a:solidFill>
                        </a:rPr>
                        <a:t>横浜市・名古屋市・神戸市：未実施</a:t>
                      </a:r>
                      <a:endParaRPr kumimoji="1" lang="en-US" altLang="ja-JP" sz="1200" dirty="0">
                        <a:solidFill>
                          <a:schemeClr val="tx1"/>
                        </a:solidFill>
                      </a:endParaRPr>
                    </a:p>
                    <a:p>
                      <a:pPr marL="0" algn="l" defTabSz="914400" rtl="0" eaLnBrk="1" latinLnBrk="0" hangingPunct="1"/>
                      <a:endParaRPr kumimoji="1" lang="en-US" altLang="ja-JP"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solidFill>
                            <a:schemeClr val="tx1"/>
                          </a:solidFill>
                        </a:rPr>
                        <a:t>55</a:t>
                      </a:r>
                      <a:r>
                        <a:rPr kumimoji="1" lang="ja-JP" altLang="en-US" sz="1200" dirty="0">
                          <a:solidFill>
                            <a:schemeClr val="tx1"/>
                          </a:solidFill>
                        </a:rPr>
                        <a:t>歳を超える職員については、標準以下の人事評価では昇給しないこととすることで、高齢層職員の昇給を抑制する制度を導入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2088">
                <a:tc>
                  <a:txBody>
                    <a:bodyPr/>
                    <a:lstStyle/>
                    <a:p>
                      <a:r>
                        <a:rPr kumimoji="1" lang="ja-JP" altLang="en-US" sz="1200" dirty="0">
                          <a:solidFill>
                            <a:schemeClr val="tx1"/>
                          </a:solidFill>
                        </a:rPr>
                        <a:t>課長代理級の管理職手当の見直し</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横浜市・京都市は非管理職の課長補佐であり、手当は不支給</a:t>
                      </a:r>
                      <a:endParaRPr kumimoji="1" lang="en-US" altLang="ja-JP" sz="1200" kern="1200" dirty="0">
                        <a:solidFill>
                          <a:schemeClr val="tx1"/>
                        </a:solidFill>
                        <a:latin typeface="+mn-lt"/>
                        <a:ea typeface="+mn-ea"/>
                        <a:cs typeface="+mn-cs"/>
                      </a:endParaRPr>
                    </a:p>
                    <a:p>
                      <a:pPr marL="0" algn="l" defTabSz="914400" rtl="0" eaLnBrk="1" latinLnBrk="0" hangingPunct="1"/>
                      <a:r>
                        <a:rPr kumimoji="1" lang="ja-JP" altLang="en-US" sz="1200" kern="1200" dirty="0">
                          <a:solidFill>
                            <a:schemeClr val="tx1"/>
                          </a:solidFill>
                          <a:latin typeface="+mn-lt"/>
                          <a:ea typeface="+mn-ea"/>
                          <a:cs typeface="+mn-cs"/>
                        </a:rPr>
                        <a:t>名古屋市・神戸市は相当する職位がない</a:t>
                      </a:r>
                      <a:endParaRPr kumimoji="1" lang="en-US" altLang="ja-JP"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rPr>
                        <a:t>課長代理を非管理職と位置付けたことに伴い、課長代理への管理職手当を廃止（超過勤務手当の支給対象）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08112">
                <a:tc>
                  <a:txBody>
                    <a:bodyPr/>
                    <a:lstStyle/>
                    <a:p>
                      <a:r>
                        <a:rPr kumimoji="1" lang="ja-JP" altLang="en-US" sz="1200" dirty="0">
                          <a:solidFill>
                            <a:schemeClr val="tx1"/>
                          </a:solidFill>
                        </a:rPr>
                        <a:t>保育士給料表、幼稚園教育職給料表の導入</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民間の保育士、幼稚園教諭の給与水準との均衡を考慮した職種独自の給料表の導入は政令市初</a:t>
                      </a:r>
                      <a:endParaRPr kumimoji="1" lang="en-US" altLang="ja-JP"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dirty="0">
                          <a:solidFill>
                            <a:schemeClr val="tx1"/>
                          </a:solidFill>
                          <a:latin typeface="+mn-lt"/>
                          <a:ea typeface="+mn-ea"/>
                          <a:cs typeface="+mn-cs"/>
                        </a:rPr>
                        <a:t>行政職と同じ給料表の適用を受けていた保育士、小中学校の教員と同じ給料表の適用を受けていた幼稚園教諭について、職種独自の給料表への切り替えを実施</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43266">
                <a:tc>
                  <a:txBody>
                    <a:bodyPr/>
                    <a:lstStyle/>
                    <a:p>
                      <a:r>
                        <a:rPr kumimoji="1" lang="ja-JP" altLang="en-US" sz="1200" b="0" dirty="0">
                          <a:solidFill>
                            <a:schemeClr val="tx1"/>
                          </a:solidFill>
                        </a:rPr>
                        <a:t>技能労務職員の早期退職特例制度の実施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b="0" kern="1200" dirty="0">
                          <a:solidFill>
                            <a:schemeClr val="tx1"/>
                          </a:solidFill>
                          <a:latin typeface="+mn-lt"/>
                          <a:ea typeface="+mn-ea"/>
                          <a:cs typeface="+mn-cs"/>
                        </a:rPr>
                        <a:t>横浜市・名古屋市・京都市・神戸市：未実施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solidFill>
                            <a:schemeClr val="tx1"/>
                          </a:solidFill>
                        </a:rPr>
                        <a:t>技能労務職員の人員削減を促進するため、早期退職をする技能労務職員に支給する退職手当に、通常の早期退職を上回る加算を実施（</a:t>
                      </a:r>
                      <a:r>
                        <a:rPr kumimoji="1" lang="en-US" altLang="ja-JP" sz="1200" b="0" dirty="0">
                          <a:solidFill>
                            <a:schemeClr val="tx1"/>
                          </a:solidFill>
                        </a:rPr>
                        <a:t>2015</a:t>
                      </a:r>
                      <a:r>
                        <a:rPr kumimoji="1" lang="ja-JP" altLang="en-US" sz="1200" b="0" dirty="0">
                          <a:solidFill>
                            <a:schemeClr val="tx1"/>
                          </a:solidFill>
                        </a:rPr>
                        <a:t>年～</a:t>
                      </a:r>
                      <a:r>
                        <a:rPr kumimoji="1" lang="en-US" altLang="ja-JP" sz="1200" b="0" dirty="0">
                          <a:solidFill>
                            <a:schemeClr val="tx1"/>
                          </a:solidFill>
                        </a:rPr>
                        <a:t>2019</a:t>
                      </a:r>
                      <a:r>
                        <a:rPr kumimoji="1" lang="ja-JP" altLang="en-US" sz="1200"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国の給与制度の総合的見直しに準じた制度見直し</a:t>
                      </a:r>
                      <a:endParaRPr kumimoji="1" lang="en-US" altLang="ja-JP" sz="12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各政令市で国に準じた見直しを実施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rPr>
                        <a:t>国が地域間の給与配分の適正化の観点から俸給表水準の引下げと地域手当の見直しを実施したことに伴い、本市においても給料表水準と地域手当の見直しを実施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3102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nvGraphicFramePr>
        <p:xfrm>
          <a:off x="231192" y="2095842"/>
          <a:ext cx="6137860" cy="3752716"/>
        </p:xfrm>
        <a:graphic>
          <a:graphicData uri="http://schemas.openxmlformats.org/drawingml/2006/table">
            <a:tbl>
              <a:tblPr firstRow="1" bandRow="1">
                <a:tableStyleId>{5C22544A-7EE6-4342-B048-85BDC9FD1C3A}</a:tableStyleId>
              </a:tblPr>
              <a:tblGrid>
                <a:gridCol w="102529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720082">
                  <a:extLst>
                    <a:ext uri="{9D8B030D-6E8A-4147-A177-3AD203B41FA5}">
                      <a16:colId xmlns:a16="http://schemas.microsoft.com/office/drawing/2014/main" val="20006"/>
                    </a:ext>
                  </a:extLst>
                </a:gridCol>
              </a:tblGrid>
              <a:tr h="579620">
                <a:tc>
                  <a:txBody>
                    <a:bodyPr/>
                    <a:lstStyle/>
                    <a:p>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l"/>
                      <a:r>
                        <a:rPr kumimoji="1" lang="en-US" altLang="ja-JP" sz="1100" b="1" dirty="0">
                          <a:solidFill>
                            <a:schemeClr val="tx1"/>
                          </a:solidFill>
                        </a:rPr>
                        <a:t>2012</a:t>
                      </a:r>
                      <a:r>
                        <a:rPr kumimoji="1" lang="ja-JP" altLang="en-US" sz="1100" b="1" dirty="0">
                          <a:solidFill>
                            <a:schemeClr val="tx1"/>
                          </a:solidFill>
                        </a:rPr>
                        <a:t>年</a:t>
                      </a:r>
                      <a:r>
                        <a:rPr kumimoji="1" lang="en-US" altLang="ja-JP" sz="1100" b="1" dirty="0">
                          <a:solidFill>
                            <a:schemeClr val="tx1"/>
                          </a:solidFill>
                        </a:rPr>
                        <a:t>6</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endParaRPr kumimoji="1" lang="en-US" altLang="ja-JP" sz="1100" b="1" dirty="0">
                        <a:solidFill>
                          <a:schemeClr val="tx1"/>
                        </a:solidFill>
                      </a:endParaRPr>
                    </a:p>
                    <a:p>
                      <a:pPr algn="l"/>
                      <a:r>
                        <a:rPr kumimoji="1" lang="en-US" altLang="ja-JP" sz="1100" b="1" dirty="0">
                          <a:solidFill>
                            <a:schemeClr val="tx1"/>
                          </a:solidFill>
                        </a:rPr>
                        <a:t>2013</a:t>
                      </a:r>
                      <a:r>
                        <a:rPr kumimoji="1" lang="ja-JP" altLang="en-US" sz="1100" b="1" dirty="0">
                          <a:solidFill>
                            <a:schemeClr val="tx1"/>
                          </a:solidFill>
                        </a:rPr>
                        <a:t>年</a:t>
                      </a:r>
                      <a:r>
                        <a:rPr kumimoji="1" lang="en-US" altLang="ja-JP" sz="1100" b="1" dirty="0">
                          <a:solidFill>
                            <a:schemeClr val="tx1"/>
                          </a:solidFill>
                        </a:rPr>
                        <a:t>5</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kumimoji="1" lang="en-US" altLang="ja-JP" sz="1100" b="1" dirty="0">
                          <a:solidFill>
                            <a:schemeClr val="tx1"/>
                          </a:solidFill>
                        </a:rPr>
                        <a:t>2013</a:t>
                      </a:r>
                      <a:r>
                        <a:rPr kumimoji="1" lang="ja-JP" altLang="en-US" sz="1100" b="1" dirty="0">
                          <a:solidFill>
                            <a:schemeClr val="tx1"/>
                          </a:solidFill>
                        </a:rPr>
                        <a:t>年</a:t>
                      </a:r>
                      <a:r>
                        <a:rPr kumimoji="1" lang="en-US" altLang="ja-JP" sz="1100" b="1" dirty="0">
                          <a:solidFill>
                            <a:schemeClr val="tx1"/>
                          </a:solidFill>
                        </a:rPr>
                        <a:t>7</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r>
                        <a:rPr kumimoji="1" lang="ja-JP" altLang="en-US" sz="1100" b="1" baseline="0" dirty="0">
                          <a:solidFill>
                            <a:schemeClr val="tx1"/>
                          </a:solidFill>
                        </a:rPr>
                        <a:t> </a:t>
                      </a:r>
                      <a:r>
                        <a:rPr kumimoji="1" lang="ja-JP" altLang="en-US" sz="1100" b="1" dirty="0">
                          <a:solidFill>
                            <a:schemeClr val="tx1"/>
                          </a:solidFill>
                        </a:rPr>
                        <a:t>～</a:t>
                      </a:r>
                      <a:endParaRPr kumimoji="1" lang="en-US" altLang="ja-JP" sz="1100" b="1" dirty="0">
                        <a:solidFill>
                          <a:schemeClr val="tx1"/>
                        </a:solidFill>
                      </a:endParaRPr>
                    </a:p>
                    <a:p>
                      <a:pPr algn="l"/>
                      <a:r>
                        <a:rPr kumimoji="1" lang="en-US" altLang="ja-JP" sz="1100" b="1" dirty="0">
                          <a:solidFill>
                            <a:schemeClr val="tx1"/>
                          </a:solidFill>
                        </a:rPr>
                        <a:t>2014</a:t>
                      </a:r>
                      <a:r>
                        <a:rPr kumimoji="1" lang="ja-JP" altLang="en-US" sz="1100" b="1" dirty="0">
                          <a:solidFill>
                            <a:schemeClr val="tx1"/>
                          </a:solidFill>
                        </a:rPr>
                        <a:t>年</a:t>
                      </a:r>
                      <a:r>
                        <a:rPr kumimoji="1" lang="en-US" altLang="ja-JP" sz="1100" b="1" dirty="0">
                          <a:solidFill>
                            <a:schemeClr val="tx1"/>
                          </a:solidFill>
                        </a:rPr>
                        <a:t>6</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kumimoji="1" lang="en-US" altLang="ja-JP" sz="1100" b="1" dirty="0">
                          <a:solidFill>
                            <a:schemeClr val="tx1"/>
                          </a:solidFill>
                        </a:rPr>
                        <a:t>2014</a:t>
                      </a:r>
                      <a:r>
                        <a:rPr kumimoji="1" lang="ja-JP" altLang="en-US" sz="1100" b="1" dirty="0">
                          <a:solidFill>
                            <a:schemeClr val="tx1"/>
                          </a:solidFill>
                        </a:rPr>
                        <a:t>年</a:t>
                      </a:r>
                      <a:r>
                        <a:rPr kumimoji="1" lang="en-US" altLang="ja-JP" sz="1100" b="1" dirty="0">
                          <a:solidFill>
                            <a:schemeClr val="tx1"/>
                          </a:solidFill>
                        </a:rPr>
                        <a:t>8</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r>
                        <a:rPr kumimoji="1" lang="ja-JP" altLang="en-US" sz="1100" b="1" baseline="0" dirty="0">
                          <a:solidFill>
                            <a:schemeClr val="tx1"/>
                          </a:solidFill>
                        </a:rPr>
                        <a:t> </a:t>
                      </a:r>
                      <a:r>
                        <a:rPr kumimoji="1" lang="ja-JP" altLang="en-US" sz="1100" b="1" dirty="0">
                          <a:solidFill>
                            <a:schemeClr val="tx1"/>
                          </a:solidFill>
                        </a:rPr>
                        <a:t>～</a:t>
                      </a:r>
                      <a:endParaRPr kumimoji="1" lang="en-US" altLang="ja-JP" sz="1100" b="1" dirty="0">
                        <a:solidFill>
                          <a:schemeClr val="tx1"/>
                        </a:solidFill>
                      </a:endParaRPr>
                    </a:p>
                    <a:p>
                      <a:pPr algn="l"/>
                      <a:r>
                        <a:rPr kumimoji="1" lang="en-US" altLang="ja-JP" sz="1100" b="1" dirty="0">
                          <a:solidFill>
                            <a:schemeClr val="tx1"/>
                          </a:solidFill>
                        </a:rPr>
                        <a:t>2015</a:t>
                      </a:r>
                      <a:r>
                        <a:rPr kumimoji="1" lang="ja-JP" altLang="en-US" sz="1100" b="1" dirty="0">
                          <a:solidFill>
                            <a:schemeClr val="tx1"/>
                          </a:solidFill>
                        </a:rPr>
                        <a:t>年</a:t>
                      </a:r>
                      <a:r>
                        <a:rPr kumimoji="1" lang="en-US" altLang="ja-JP" sz="1100" b="1" dirty="0">
                          <a:solidFill>
                            <a:schemeClr val="tx1"/>
                          </a:solidFill>
                        </a:rPr>
                        <a:t>7</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kumimoji="1" lang="en-US" altLang="ja-JP" sz="1100" b="1" dirty="0">
                          <a:solidFill>
                            <a:schemeClr val="tx1"/>
                          </a:solidFill>
                        </a:rPr>
                        <a:t>2015</a:t>
                      </a:r>
                      <a:r>
                        <a:rPr kumimoji="1" lang="ja-JP" altLang="en-US" sz="1100" b="1" dirty="0">
                          <a:solidFill>
                            <a:schemeClr val="tx1"/>
                          </a:solidFill>
                        </a:rPr>
                        <a:t>年</a:t>
                      </a:r>
                      <a:r>
                        <a:rPr kumimoji="1" lang="en-US" altLang="ja-JP" sz="1100" b="1" dirty="0">
                          <a:solidFill>
                            <a:schemeClr val="tx1"/>
                          </a:solidFill>
                        </a:rPr>
                        <a:t>9</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r>
                        <a:rPr kumimoji="1" lang="ja-JP" altLang="en-US" sz="1100" b="1" baseline="0" dirty="0">
                          <a:solidFill>
                            <a:schemeClr val="tx1"/>
                          </a:solidFill>
                        </a:rPr>
                        <a:t> </a:t>
                      </a:r>
                      <a:r>
                        <a:rPr kumimoji="1" lang="ja-JP" altLang="en-US" sz="1100" b="1" dirty="0">
                          <a:solidFill>
                            <a:schemeClr val="tx1"/>
                          </a:solidFill>
                        </a:rPr>
                        <a:t>～</a:t>
                      </a:r>
                      <a:endParaRPr kumimoji="1" lang="en-US" altLang="ja-JP" sz="1100" b="1" dirty="0">
                        <a:solidFill>
                          <a:schemeClr val="tx1"/>
                        </a:solidFill>
                      </a:endParaRPr>
                    </a:p>
                    <a:p>
                      <a:pPr algn="l"/>
                      <a:r>
                        <a:rPr kumimoji="1" lang="en-US" altLang="ja-JP" sz="1100" b="1" dirty="0">
                          <a:solidFill>
                            <a:schemeClr val="tx1"/>
                          </a:solidFill>
                        </a:rPr>
                        <a:t>2016</a:t>
                      </a:r>
                      <a:r>
                        <a:rPr kumimoji="1" lang="ja-JP" altLang="en-US" sz="1100" b="1" dirty="0">
                          <a:solidFill>
                            <a:schemeClr val="tx1"/>
                          </a:solidFill>
                        </a:rPr>
                        <a:t>年</a:t>
                      </a:r>
                      <a:r>
                        <a:rPr kumimoji="1" lang="en-US" altLang="ja-JP" sz="1100" b="1" dirty="0">
                          <a:solidFill>
                            <a:schemeClr val="tx1"/>
                          </a:solidFill>
                        </a:rPr>
                        <a:t>8</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kumimoji="1" lang="en-US" altLang="ja-JP" sz="1100" b="1" dirty="0">
                          <a:solidFill>
                            <a:schemeClr val="tx1"/>
                          </a:solidFill>
                        </a:rPr>
                        <a:t>2016</a:t>
                      </a:r>
                      <a:r>
                        <a:rPr kumimoji="1" lang="ja-JP" altLang="en-US" sz="1100" b="1" dirty="0">
                          <a:solidFill>
                            <a:schemeClr val="tx1"/>
                          </a:solidFill>
                        </a:rPr>
                        <a:t>年</a:t>
                      </a:r>
                      <a:r>
                        <a:rPr kumimoji="1" lang="en-US" altLang="ja-JP" sz="1100" b="1" dirty="0">
                          <a:solidFill>
                            <a:schemeClr val="tx1"/>
                          </a:solidFill>
                        </a:rPr>
                        <a:t>10</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r>
                        <a:rPr kumimoji="1" lang="ja-JP" altLang="en-US" sz="1100" b="1" baseline="0" dirty="0">
                          <a:solidFill>
                            <a:schemeClr val="tx1"/>
                          </a:solidFill>
                        </a:rPr>
                        <a:t> </a:t>
                      </a:r>
                      <a:r>
                        <a:rPr kumimoji="1" lang="ja-JP" altLang="en-US" sz="1100" b="1" dirty="0">
                          <a:solidFill>
                            <a:schemeClr val="tx1"/>
                          </a:solidFill>
                        </a:rPr>
                        <a:t>～</a:t>
                      </a:r>
                      <a:endParaRPr kumimoji="1" lang="en-US" altLang="ja-JP" sz="1100" b="1" dirty="0">
                        <a:solidFill>
                          <a:schemeClr val="tx1"/>
                        </a:solidFill>
                      </a:endParaRPr>
                    </a:p>
                    <a:p>
                      <a:pPr algn="l"/>
                      <a:r>
                        <a:rPr kumimoji="1" lang="en-US" altLang="ja-JP" sz="1100" b="1" dirty="0">
                          <a:solidFill>
                            <a:schemeClr val="tx1"/>
                          </a:solidFill>
                        </a:rPr>
                        <a:t>2017</a:t>
                      </a:r>
                      <a:r>
                        <a:rPr kumimoji="1" lang="ja-JP" altLang="en-US" sz="1100" b="1" dirty="0">
                          <a:solidFill>
                            <a:schemeClr val="tx1"/>
                          </a:solidFill>
                        </a:rPr>
                        <a:t>年</a:t>
                      </a:r>
                      <a:r>
                        <a:rPr kumimoji="1" lang="en-US" altLang="ja-JP" sz="1100" b="1" dirty="0">
                          <a:solidFill>
                            <a:schemeClr val="tx1"/>
                          </a:solidFill>
                        </a:rPr>
                        <a:t>9</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b="1" dirty="0">
                          <a:solidFill>
                            <a:schemeClr val="tx1"/>
                          </a:solidFill>
                        </a:rPr>
                        <a:t>当初からの増減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61643">
                <a:tc>
                  <a:txBody>
                    <a:bodyPr/>
                    <a:lstStyle/>
                    <a:p>
                      <a:pPr algn="ctr"/>
                      <a:r>
                        <a:rPr kumimoji="1" lang="ja-JP" altLang="en-US" sz="1100" b="1" dirty="0">
                          <a:solidFill>
                            <a:schemeClr val="tx1"/>
                          </a:solidFill>
                        </a:rPr>
                        <a:t>数値目標</a:t>
                      </a:r>
                      <a:endParaRPr kumimoji="1" lang="en-US" altLang="ja-JP"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９６</a:t>
                      </a:r>
                      <a:endParaRPr kumimoji="1" lang="en-US" altLang="ja-JP"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９９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８７</a:t>
                      </a:r>
                      <a:endParaRPr kumimoji="1" lang="en-US" altLang="ja-JP"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７０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５０</a:t>
                      </a:r>
                      <a:endParaRPr kumimoji="1" lang="en-US" altLang="ja-JP" sz="1400" b="1" dirty="0">
                        <a:solidFill>
                          <a:schemeClr val="tx1"/>
                        </a:solidFill>
                      </a:endParaRPr>
                    </a:p>
                    <a:p>
                      <a:pPr algn="ctr"/>
                      <a:r>
                        <a:rPr kumimoji="1" lang="ja-JP" altLang="en-US" sz="600" b="1" dirty="0">
                          <a:solidFill>
                            <a:schemeClr val="tx1"/>
                          </a:solidFill>
                        </a:rPr>
                        <a:t>（安全運行関係除く）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400" dirty="0">
                          <a:solidFill>
                            <a:schemeClr val="tx1"/>
                          </a:solidFill>
                        </a:rPr>
                        <a:t>―</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416137">
                <a:tc>
                  <a:txBody>
                    <a:bodyPr/>
                    <a:lstStyle/>
                    <a:p>
                      <a:pPr algn="ctr"/>
                      <a:r>
                        <a:rPr kumimoji="1" lang="ja-JP" altLang="en-US" sz="1100" dirty="0"/>
                        <a:t>個別重点項目</a:t>
                      </a:r>
                      <a:endParaRPr kumimoji="1" lang="en-US" altLang="ja-JP" sz="1100" dirty="0"/>
                    </a:p>
                    <a:p>
                      <a:pPr algn="ctr"/>
                      <a:r>
                        <a:rPr kumimoji="1" lang="ja-JP" altLang="en-US" sz="1100" dirty="0"/>
                        <a:t>喫煙等</a:t>
                      </a:r>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６４</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３６</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７</a:t>
                      </a:r>
                      <a:endParaRPr kumimoji="1"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400" dirty="0">
                          <a:solidFill>
                            <a:schemeClr val="tx1"/>
                          </a:solidFill>
                        </a:rPr>
                        <a:t>４１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400" dirty="0">
                          <a:solidFill>
                            <a:schemeClr val="tx1"/>
                          </a:solidFill>
                        </a:rPr>
                        <a:t>２６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r"/>
                      <a:r>
                        <a:rPr kumimoji="1" lang="ja-JP" altLang="en-US" sz="1400" dirty="0">
                          <a:solidFill>
                            <a:schemeClr val="tx1"/>
                          </a:solidFill>
                        </a:rPr>
                        <a:t>▲５１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6137">
                <a:tc>
                  <a:txBody>
                    <a:bodyPr/>
                    <a:lstStyle/>
                    <a:p>
                      <a:pPr algn="ctr"/>
                      <a:r>
                        <a:rPr kumimoji="1" lang="ja-JP" altLang="en-US" sz="1100" dirty="0"/>
                        <a:t>一般服務関係</a:t>
                      </a:r>
                      <a:endParaRPr kumimoji="1" lang="en-US" altLang="ja-JP" sz="1100" dirty="0"/>
                    </a:p>
                    <a:p>
                      <a:pPr algn="ctr"/>
                      <a:r>
                        <a:rPr kumimoji="1" lang="ja-JP" altLang="en-US" sz="1100" dirty="0"/>
                        <a:t>　兼業等</a:t>
                      </a:r>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１３</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１４</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２７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endParaRPr kumimoji="1" lang="ja-JP" alt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9620">
                <a:tc>
                  <a:txBody>
                    <a:bodyPr/>
                    <a:lstStyle/>
                    <a:p>
                      <a:pPr algn="ctr"/>
                      <a:r>
                        <a:rPr kumimoji="1" lang="ja-JP" altLang="en-US" sz="1100" dirty="0"/>
                        <a:t>一般非行関係</a:t>
                      </a:r>
                      <a:endParaRPr kumimoji="1" lang="en-US" altLang="ja-JP" sz="1100" dirty="0"/>
                    </a:p>
                    <a:p>
                      <a:pPr algn="ctr"/>
                      <a:r>
                        <a:rPr kumimoji="1" lang="ja-JP" altLang="en-US" sz="1100" dirty="0"/>
                        <a:t>わいせつ行為等</a:t>
                      </a:r>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４２</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３２</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３１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a:solidFill>
                            <a:schemeClr val="tx1"/>
                          </a:solidFill>
                        </a:rPr>
                        <a:t>▲２７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6263">
                <a:tc>
                  <a:txBody>
                    <a:bodyPr/>
                    <a:lstStyle/>
                    <a:p>
                      <a:pPr algn="ctr"/>
                      <a:r>
                        <a:rPr kumimoji="1" lang="ja-JP" altLang="en-US" sz="1100" dirty="0"/>
                        <a:t>安全</a:t>
                      </a:r>
                      <a:r>
                        <a:rPr kumimoji="1" lang="ja-JP" altLang="en-US" sz="1100" b="0" u="none" dirty="0">
                          <a:solidFill>
                            <a:schemeClr val="tx1"/>
                          </a:solidFill>
                          <a:latin typeface="+mn-ea"/>
                          <a:ea typeface="+mn-ea"/>
                        </a:rPr>
                        <a:t>運行関係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１４</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１３</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a:solidFill>
                            <a:schemeClr val="tx1"/>
                          </a:solidFill>
                        </a:rPr>
                        <a:t>▲１</a:t>
                      </a:r>
                      <a:endParaRPr kumimoji="1"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21333">
                <a:tc>
                  <a:txBody>
                    <a:bodyPr/>
                    <a:lstStyle/>
                    <a:p>
                      <a:pPr algn="ctr"/>
                      <a:r>
                        <a:rPr kumimoji="1" lang="ja-JP" altLang="en-US" sz="1100" dirty="0"/>
                        <a:t>計</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１３３</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９５</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７７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６７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５４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a:solidFill>
                            <a:schemeClr val="tx1"/>
                          </a:solidFill>
                        </a:rPr>
                        <a:t>▲７９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21333">
                <a:tc>
                  <a:txBody>
                    <a:bodyPr/>
                    <a:lstStyle/>
                    <a:p>
                      <a:pPr algn="ctr"/>
                      <a:r>
                        <a:rPr kumimoji="1" lang="ja-JP" altLang="en-US" sz="1100" b="1" dirty="0">
                          <a:solidFill>
                            <a:schemeClr val="tx1"/>
                          </a:solidFill>
                        </a:rPr>
                        <a:t>数値目標</a:t>
                      </a:r>
                      <a:endParaRPr kumimoji="1" lang="en-US" altLang="ja-JP" sz="1100" b="1" dirty="0">
                        <a:solidFill>
                          <a:schemeClr val="tx1"/>
                        </a:solidFill>
                      </a:endParaRPr>
                    </a:p>
                    <a:p>
                      <a:pPr algn="ctr"/>
                      <a:r>
                        <a:rPr kumimoji="1" lang="ja-JP" altLang="en-US" sz="1100" b="1" dirty="0">
                          <a:solidFill>
                            <a:schemeClr val="tx1"/>
                          </a:solidFill>
                        </a:rPr>
                        <a:t>達成状況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400" b="1" dirty="0">
                          <a:solidFill>
                            <a:schemeClr val="tx1"/>
                          </a:solidFill>
                        </a:rPr>
                        <a:t>×</a:t>
                      </a: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rPr>
                        <a:t>―</a:t>
                      </a: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cxnSp>
        <p:nvCxnSpPr>
          <p:cNvPr id="13" name="直線コネクタ 12"/>
          <p:cNvCxnSpPr/>
          <p:nvPr/>
        </p:nvCxnSpPr>
        <p:spPr>
          <a:xfrm>
            <a:off x="323528" y="703729"/>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23528" y="415697"/>
            <a:ext cx="4955203" cy="271869"/>
          </a:xfrm>
          <a:prstGeom prst="rect">
            <a:avLst/>
          </a:prstGeom>
        </p:spPr>
        <p:txBody>
          <a:bodyPr wrap="none">
            <a:spAutoFit/>
          </a:bodyPr>
          <a:lstStyle/>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④職員の政治的行為の禁止、服務規律の厳格化</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323528" y="814183"/>
            <a:ext cx="83529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月に大阪市服務規律刷新プロジェクトチームを設置し、服務規律の厳格化と職員の意識や組織風土の刷新に取り組んでいる。</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632637" y="5927227"/>
            <a:ext cx="57364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全体の処分件数は大幅に減少しており、全庁的な取組による一定の成果は表れたといえるが、依然として不祥事は発生しており、今後もさらなる不祥事の削減に向けて取り組んでいくことが必要</a:t>
            </a:r>
          </a:p>
        </p:txBody>
      </p:sp>
      <p:sp>
        <p:nvSpPr>
          <p:cNvPr id="22" name="テキスト ボックス 21"/>
          <p:cNvSpPr txBox="1"/>
          <p:nvPr/>
        </p:nvSpPr>
        <p:spPr>
          <a:xfrm>
            <a:off x="6541568" y="1646834"/>
            <a:ext cx="24127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懲戒処分件数の推移</a:t>
            </a:r>
          </a:p>
        </p:txBody>
      </p:sp>
      <p:sp>
        <p:nvSpPr>
          <p:cNvPr id="12" name="右矢印 11"/>
          <p:cNvSpPr/>
          <p:nvPr/>
        </p:nvSpPr>
        <p:spPr>
          <a:xfrm>
            <a:off x="344605" y="5955865"/>
            <a:ext cx="288032"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982774" y="1650286"/>
            <a:ext cx="49573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数値目標設定期間における不祥事案の発生・処分件数</a:t>
            </a:r>
          </a:p>
        </p:txBody>
      </p:sp>
      <p:sp>
        <p:nvSpPr>
          <p:cNvPr id="17"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a:t>
            </a:r>
            <a:r>
              <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1100" b="0" i="0" u="none" strike="noStrike" kern="1200" cap="none" spc="0" normalizeH="0" baseline="0" noProof="0" dirty="0">
                <a:ln>
                  <a:noFill/>
                </a:ln>
                <a:solidFill>
                  <a:prstClr val="black"/>
                </a:solidFill>
                <a:effectLst/>
                <a:uLnTx/>
                <a:uFillTx/>
                <a:latin typeface="Arial" charset="0"/>
                <a:ea typeface="ＭＳ Ｐゴシック" charset="-128"/>
                <a:cs typeface="+mn-cs"/>
              </a:rPr>
              <a:t>・人事・給与制度</a:t>
            </a:r>
            <a:endParaRPr kumimoji="1" lang="en-US" altLang="ja-JP" sz="11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pic>
        <p:nvPicPr>
          <p:cNvPr id="16" name="図 15"/>
          <p:cNvPicPr>
            <a:picLocks/>
          </p:cNvPicPr>
          <p:nvPr/>
        </p:nvPicPr>
        <p:blipFill>
          <a:blip r:embed="rId3"/>
          <a:stretch>
            <a:fillRect/>
          </a:stretch>
        </p:blipFill>
        <p:spPr>
          <a:xfrm>
            <a:off x="6633654" y="5308972"/>
            <a:ext cx="2258826" cy="1449252"/>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204</a:t>
            </a:fld>
            <a:endParaRPr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261414016"/>
              </p:ext>
            </p:extLst>
          </p:nvPr>
        </p:nvGraphicFramePr>
        <p:xfrm>
          <a:off x="6704546" y="1924676"/>
          <a:ext cx="2162494" cy="4744684"/>
        </p:xfrm>
        <a:graphic>
          <a:graphicData uri="http://schemas.openxmlformats.org/drawingml/2006/table">
            <a:tbl>
              <a:tblPr firstRow="1" bandRow="1">
                <a:tableStyleId>{5C22544A-7EE6-4342-B048-85BDC9FD1C3A}</a:tableStyleId>
              </a:tblPr>
              <a:tblGrid>
                <a:gridCol w="1102961">
                  <a:extLst>
                    <a:ext uri="{9D8B030D-6E8A-4147-A177-3AD203B41FA5}">
                      <a16:colId xmlns:a16="http://schemas.microsoft.com/office/drawing/2014/main" val="20000"/>
                    </a:ext>
                  </a:extLst>
                </a:gridCol>
                <a:gridCol w="1059533">
                  <a:extLst>
                    <a:ext uri="{9D8B030D-6E8A-4147-A177-3AD203B41FA5}">
                      <a16:colId xmlns:a16="http://schemas.microsoft.com/office/drawing/2014/main" val="20001"/>
                    </a:ext>
                  </a:extLst>
                </a:gridCol>
              </a:tblGrid>
              <a:tr h="386044">
                <a:tc>
                  <a:txBody>
                    <a:bodyPr/>
                    <a:lstStyle/>
                    <a:p>
                      <a:pPr algn="ctr"/>
                      <a:r>
                        <a:rPr kumimoji="1" lang="ja-JP" altLang="en-US" sz="1400" dirty="0">
                          <a:solidFill>
                            <a:schemeClr val="tx1"/>
                          </a:solidFill>
                        </a:rPr>
                        <a:t>年　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ja-JP" altLang="en-US" sz="1400" dirty="0">
                          <a:solidFill>
                            <a:schemeClr val="tx1"/>
                          </a:solidFill>
                        </a:rPr>
                        <a:t>件　数</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33573">
                <a:tc>
                  <a:txBody>
                    <a:bodyPr/>
                    <a:lstStyle/>
                    <a:p>
                      <a:pPr algn="ctr"/>
                      <a:r>
                        <a:rPr kumimoji="1" lang="en-US" altLang="ja-JP" sz="1600" dirty="0">
                          <a:solidFill>
                            <a:schemeClr val="tx1"/>
                          </a:solidFill>
                        </a:rPr>
                        <a:t>2009</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201</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3573">
                <a:tc>
                  <a:txBody>
                    <a:bodyPr/>
                    <a:lstStyle/>
                    <a:p>
                      <a:pPr algn="ctr"/>
                      <a:r>
                        <a:rPr kumimoji="1" lang="en-US" altLang="ja-JP" sz="1600" dirty="0">
                          <a:solidFill>
                            <a:schemeClr val="tx1"/>
                          </a:solidFill>
                        </a:rPr>
                        <a:t>2010</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208</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3573">
                <a:tc>
                  <a:txBody>
                    <a:bodyPr/>
                    <a:lstStyle/>
                    <a:p>
                      <a:pPr algn="ctr"/>
                      <a:r>
                        <a:rPr kumimoji="1" lang="en-US" altLang="ja-JP" sz="1600" dirty="0">
                          <a:solidFill>
                            <a:schemeClr val="tx1"/>
                          </a:solidFill>
                        </a:rPr>
                        <a:t>2011</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130</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3573">
                <a:tc>
                  <a:txBody>
                    <a:bodyPr/>
                    <a:lstStyle/>
                    <a:p>
                      <a:pPr algn="ctr"/>
                      <a:r>
                        <a:rPr kumimoji="1" lang="en-US" altLang="ja-JP" sz="1600" dirty="0">
                          <a:solidFill>
                            <a:schemeClr val="tx1"/>
                          </a:solidFill>
                        </a:rPr>
                        <a:t>2012</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210</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3573">
                <a:tc>
                  <a:txBody>
                    <a:bodyPr/>
                    <a:lstStyle/>
                    <a:p>
                      <a:pPr algn="ctr"/>
                      <a:r>
                        <a:rPr kumimoji="1" lang="en-US" altLang="ja-JP" sz="1600" dirty="0">
                          <a:solidFill>
                            <a:schemeClr val="tx1"/>
                          </a:solidFill>
                        </a:rPr>
                        <a:t>2013</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176</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3573">
                <a:tc>
                  <a:txBody>
                    <a:bodyPr/>
                    <a:lstStyle/>
                    <a:p>
                      <a:pPr algn="ctr"/>
                      <a:r>
                        <a:rPr kumimoji="1" lang="en-US" altLang="ja-JP" sz="1600" dirty="0">
                          <a:solidFill>
                            <a:schemeClr val="tx1"/>
                          </a:solidFill>
                        </a:rPr>
                        <a:t>2014</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203</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33573">
                <a:tc>
                  <a:txBody>
                    <a:bodyPr/>
                    <a:lstStyle/>
                    <a:p>
                      <a:pPr algn="ctr"/>
                      <a:r>
                        <a:rPr kumimoji="1" lang="en-US" altLang="ja-JP" sz="1600" dirty="0">
                          <a:solidFill>
                            <a:schemeClr val="tx1"/>
                          </a:solidFill>
                        </a:rPr>
                        <a:t>2015</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105</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3573">
                <a:tc>
                  <a:txBody>
                    <a:bodyPr/>
                    <a:lstStyle/>
                    <a:p>
                      <a:pPr algn="ctr"/>
                      <a:r>
                        <a:rPr kumimoji="1" lang="en-US" altLang="ja-JP" sz="1600" dirty="0">
                          <a:solidFill>
                            <a:schemeClr val="tx1"/>
                          </a:solidFill>
                        </a:rPr>
                        <a:t>2016</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97</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33573">
                <a:tc>
                  <a:txBody>
                    <a:bodyPr/>
                    <a:lstStyle/>
                    <a:p>
                      <a:pPr algn="ctr"/>
                      <a:r>
                        <a:rPr kumimoji="1" lang="en-US" altLang="ja-JP" sz="1600" dirty="0">
                          <a:solidFill>
                            <a:schemeClr val="tx1"/>
                          </a:solidFill>
                        </a:rPr>
                        <a:t>2017</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66</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33573">
                <a:tc>
                  <a:txBody>
                    <a:bodyPr/>
                    <a:lstStyle/>
                    <a:p>
                      <a:pPr algn="ctr"/>
                      <a:r>
                        <a:rPr kumimoji="1" lang="en-US" altLang="ja-JP" sz="1600" dirty="0">
                          <a:solidFill>
                            <a:schemeClr val="tx1"/>
                          </a:solidFill>
                        </a:rPr>
                        <a:t>2018</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73</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7808489"/>
                  </a:ext>
                </a:extLst>
              </a:tr>
              <a:tr h="333573">
                <a:tc>
                  <a:txBody>
                    <a:bodyPr/>
                    <a:lstStyle/>
                    <a:p>
                      <a:pPr algn="ctr"/>
                      <a:r>
                        <a:rPr kumimoji="1" lang="en-US" altLang="ja-JP" sz="1600" dirty="0">
                          <a:solidFill>
                            <a:schemeClr val="tx1"/>
                          </a:solidFill>
                        </a:rPr>
                        <a:t>2019</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63</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001985"/>
                  </a:ext>
                </a:extLst>
              </a:tr>
              <a:tr h="333573">
                <a:tc>
                  <a:txBody>
                    <a:bodyPr/>
                    <a:lstStyle/>
                    <a:p>
                      <a:pPr algn="ctr"/>
                      <a:r>
                        <a:rPr kumimoji="1" lang="en-US" altLang="ja-JP" sz="1600" dirty="0">
                          <a:solidFill>
                            <a:schemeClr val="tx1"/>
                          </a:solidFill>
                        </a:rPr>
                        <a:t>2020</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68</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7628590"/>
                  </a:ext>
                </a:extLst>
              </a:tr>
              <a:tr h="333573">
                <a:tc>
                  <a:txBody>
                    <a:bodyPr/>
                    <a:lstStyle/>
                    <a:p>
                      <a:pPr algn="ctr"/>
                      <a:r>
                        <a:rPr kumimoji="1" lang="en-US" altLang="ja-JP" sz="1600" dirty="0">
                          <a:solidFill>
                            <a:schemeClr val="tx1"/>
                          </a:solidFill>
                        </a:rPr>
                        <a:t>2021</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63</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396932"/>
                  </a:ext>
                </a:extLst>
              </a:tr>
            </a:tbl>
          </a:graphicData>
        </a:graphic>
      </p:graphicFrame>
    </p:spTree>
    <p:extLst>
      <p:ext uri="{BB962C8B-B14F-4D97-AF65-F5344CB8AC3E}">
        <p14:creationId xmlns:p14="http://schemas.microsoft.com/office/powerpoint/2010/main" val="933229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Ⅲ</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人事</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（４）</a:t>
            </a:r>
            <a:r>
              <a:rPr lang="ja-JP" altLang="en-US" sz="2400" b="1" u="sng" dirty="0">
                <a:solidFill>
                  <a:schemeClr val="bg1"/>
                </a:solidFill>
                <a:latin typeface="BIZ UDゴシック" panose="020B0400000000000000" pitchFamily="49" charset="-128"/>
                <a:ea typeface="BIZ UDゴシック" panose="020B0400000000000000" pitchFamily="49" charset="-128"/>
              </a:rPr>
              <a:t>公募制度</a:t>
            </a:r>
            <a:endParaRPr kumimoji="1" lang="ja-JP" altLang="en-US" sz="2400" b="1" u="sng" dirty="0">
              <a:solidFill>
                <a:schemeClr val="bg1"/>
              </a:solidFill>
              <a:latin typeface="BIZ UDゴシック" panose="020B0400000000000000" pitchFamily="49" charset="-128"/>
              <a:ea typeface="BIZ UDゴシック" panose="020B0400000000000000" pitchFamily="49" charset="-128"/>
            </a:endParaRPr>
          </a:p>
        </p:txBody>
      </p:sp>
      <p:pic>
        <p:nvPicPr>
          <p:cNvPr id="7" name="図 6"/>
          <p:cNvPicPr>
            <a:picLocks noChangeAspect="1"/>
          </p:cNvPicPr>
          <p:nvPr/>
        </p:nvPicPr>
        <p:blipFill>
          <a:blip r:embed="rId2"/>
          <a:stretch>
            <a:fillRect/>
          </a:stretch>
        </p:blipFill>
        <p:spPr>
          <a:xfrm>
            <a:off x="4788024" y="3645024"/>
            <a:ext cx="842905" cy="216024"/>
          </a:xfrm>
          <a:prstGeom prst="rect">
            <a:avLst/>
          </a:prstGeom>
        </p:spPr>
      </p:pic>
      <p:pic>
        <p:nvPicPr>
          <p:cNvPr id="8" name="図 7"/>
          <p:cNvPicPr>
            <a:picLocks noChangeAspect="1"/>
          </p:cNvPicPr>
          <p:nvPr/>
        </p:nvPicPr>
        <p:blipFill>
          <a:blip r:embed="rId2"/>
          <a:stretch>
            <a:fillRect/>
          </a:stretch>
        </p:blipFill>
        <p:spPr>
          <a:xfrm>
            <a:off x="3882818" y="6093296"/>
            <a:ext cx="1518993" cy="288032"/>
          </a:xfrm>
          <a:prstGeom prst="rect">
            <a:avLst/>
          </a:prstGeom>
        </p:spPr>
      </p:pic>
      <p:pic>
        <p:nvPicPr>
          <p:cNvPr id="9" name="図 8"/>
          <p:cNvPicPr>
            <a:picLocks noChangeAspect="1"/>
          </p:cNvPicPr>
          <p:nvPr/>
        </p:nvPicPr>
        <p:blipFill>
          <a:blip r:embed="rId2"/>
          <a:stretch>
            <a:fillRect/>
          </a:stretch>
        </p:blipFill>
        <p:spPr>
          <a:xfrm>
            <a:off x="7452320" y="3976581"/>
            <a:ext cx="842905" cy="244507"/>
          </a:xfrm>
          <a:prstGeom prst="rect">
            <a:avLst/>
          </a:prstGeom>
        </p:spPr>
      </p:pic>
      <p:pic>
        <p:nvPicPr>
          <p:cNvPr id="10" name="図 9"/>
          <p:cNvPicPr>
            <a:picLocks noChangeAspect="1"/>
          </p:cNvPicPr>
          <p:nvPr/>
        </p:nvPicPr>
        <p:blipFill>
          <a:blip r:embed="rId2"/>
          <a:stretch>
            <a:fillRect/>
          </a:stretch>
        </p:blipFill>
        <p:spPr>
          <a:xfrm>
            <a:off x="6588947" y="5373216"/>
            <a:ext cx="1943493" cy="720080"/>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205</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1523741308"/>
              </p:ext>
            </p:extLst>
          </p:nvPr>
        </p:nvGraphicFramePr>
        <p:xfrm>
          <a:off x="251520" y="516709"/>
          <a:ext cx="8640960" cy="6075763"/>
        </p:xfrm>
        <a:graphic>
          <a:graphicData uri="http://schemas.openxmlformats.org/drawingml/2006/table">
            <a:tbl>
              <a:tblPr firstRow="1">
                <a:tableStyleId>{5C22544A-7EE6-4342-B048-85BDC9FD1C3A}</a:tableStyleId>
              </a:tblPr>
              <a:tblGrid>
                <a:gridCol w="180020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436963">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43005">
                <a:tc>
                  <a:txBody>
                    <a:bodyPr/>
                    <a:lstStyle/>
                    <a:p>
                      <a:pPr>
                        <a:lnSpc>
                          <a:spcPct val="100000"/>
                        </a:lnSpc>
                      </a:pPr>
                      <a:endParaRPr lang="en-US" altLang="ja-JP" sz="1400" dirty="0">
                        <a:latin typeface="+mn-lt"/>
                        <a:ea typeface="+mn-ea"/>
                      </a:endParaRPr>
                    </a:p>
                    <a:p>
                      <a:pPr>
                        <a:lnSpc>
                          <a:spcPts val="1400"/>
                        </a:lnSpc>
                      </a:pPr>
                      <a:r>
                        <a:rPr lang="ja-JP" altLang="en-US" sz="1400" dirty="0">
                          <a:latin typeface="+mn-lt"/>
                          <a:ea typeface="+mn-ea"/>
                        </a:rPr>
                        <a:t>　行政の施策推進や学校運営にあたって、内部職員の登用のみでは市民・利用者の視点や経営感覚が足りない点があった。</a:t>
                      </a: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a:lnSpc>
                          <a:spcPts val="1400"/>
                        </a:lnSpc>
                      </a:pPr>
                      <a:endParaRPr lang="en-US" altLang="ja-JP" sz="1400" dirty="0">
                        <a:latin typeface="+mn-lt"/>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dirty="0">
                          <a:latin typeface="+mn-lt"/>
                          <a:ea typeface="+mn-ea"/>
                        </a:rPr>
                        <a:t>（次頁に続く）</a:t>
                      </a:r>
                      <a:endParaRPr lang="en-US" altLang="ja-JP" sz="1400" dirty="0">
                        <a:latin typeface="+mn-lt"/>
                        <a:ea typeface="+mn-ea"/>
                      </a:endParaRPr>
                    </a:p>
                    <a:p>
                      <a:pPr>
                        <a:lnSpc>
                          <a:spcPts val="1400"/>
                        </a:lnSpc>
                      </a:pPr>
                      <a:endParaRPr lang="en-US" altLang="ja-JP" sz="1400" dirty="0">
                        <a:latin typeface="+mn-lt"/>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US" altLang="ja-JP" sz="1400" dirty="0">
                        <a:latin typeface="+mn-lt"/>
                        <a:ea typeface="+mn-ea"/>
                      </a:endParaRPr>
                    </a:p>
                    <a:p>
                      <a:pPr>
                        <a:lnSpc>
                          <a:spcPts val="1400"/>
                        </a:lnSpc>
                      </a:pPr>
                      <a:r>
                        <a:rPr lang="ja-JP" altLang="en-US" sz="1400" dirty="0">
                          <a:latin typeface="+mn-lt"/>
                          <a:ea typeface="+mn-ea"/>
                        </a:rPr>
                        <a:t>　外部人材登用（職員からの募集を含む）による職員の意識改革、組織の活性化や民間視点・経営感覚の導入</a:t>
                      </a:r>
                      <a:r>
                        <a:rPr kumimoji="1" lang="ja-JP" altLang="en-US" sz="1300" kern="1200" dirty="0">
                          <a:solidFill>
                            <a:schemeClr val="dk1"/>
                          </a:solidFill>
                          <a:latin typeface="+mn-lt"/>
                          <a:ea typeface="+mn-ea"/>
                          <a:cs typeface="+mn-cs"/>
                        </a:rPr>
                        <a:t>。</a:t>
                      </a:r>
                      <a:endParaRPr kumimoji="1" lang="en-US" altLang="ja-JP" sz="1300" kern="1200" dirty="0">
                        <a:solidFill>
                          <a:schemeClr val="dk1"/>
                        </a:solidFill>
                        <a:latin typeface="+mn-lt"/>
                        <a:ea typeface="+mn-ea"/>
                        <a:cs typeface="+mn-cs"/>
                      </a:endParaRPr>
                    </a:p>
                    <a:p>
                      <a:pPr>
                        <a:lnSpc>
                          <a:spcPts val="1400"/>
                        </a:lnSpc>
                      </a:pPr>
                      <a:endParaRPr kumimoji="1" lang="en-US" altLang="ja-JP" sz="1300" kern="1200" dirty="0">
                        <a:solidFill>
                          <a:schemeClr val="dk1"/>
                        </a:solidFill>
                        <a:latin typeface="+mn-lt"/>
                        <a:ea typeface="+mn-ea"/>
                        <a:cs typeface="+mn-cs"/>
                      </a:endParaRPr>
                    </a:p>
                    <a:p>
                      <a:pPr>
                        <a:lnSpc>
                          <a:spcPts val="1400"/>
                        </a:lnSpc>
                      </a:pPr>
                      <a:r>
                        <a:rPr kumimoji="1" lang="ja-JP" altLang="en-US" sz="1300" kern="1200" dirty="0">
                          <a:solidFill>
                            <a:schemeClr val="dk1"/>
                          </a:solidFill>
                          <a:latin typeface="+mn-lt"/>
                          <a:ea typeface="+mn-ea"/>
                          <a:cs typeface="+mn-cs"/>
                        </a:rPr>
                        <a:t>（選考方法）　</a:t>
                      </a:r>
                      <a:endParaRPr kumimoji="1" lang="en-US" altLang="ja-JP" sz="1300" kern="1200" dirty="0">
                        <a:solidFill>
                          <a:schemeClr val="dk1"/>
                        </a:solidFill>
                        <a:latin typeface="+mn-lt"/>
                        <a:ea typeface="+mn-ea"/>
                        <a:cs typeface="+mn-cs"/>
                      </a:endParaRPr>
                    </a:p>
                    <a:p>
                      <a:pPr>
                        <a:lnSpc>
                          <a:spcPts val="1400"/>
                        </a:lnSpc>
                      </a:pPr>
                      <a:r>
                        <a:rPr kumimoji="1" lang="ja-JP" altLang="en-US" sz="1300" kern="1200" dirty="0">
                          <a:solidFill>
                            <a:schemeClr val="dk1"/>
                          </a:solidFill>
                          <a:latin typeface="+mn-lt"/>
                          <a:ea typeface="+mn-ea"/>
                          <a:cs typeface="+mn-cs"/>
                        </a:rPr>
                        <a:t>　職務経歴書・実績調書・論文等による書類選考を経て、市長・副市長・外部有識者・本市所属長等による面接選考により決定</a:t>
                      </a:r>
                      <a:endParaRPr kumimoji="1" lang="en-US" altLang="ja-JP" sz="1300" kern="1200" dirty="0">
                        <a:solidFill>
                          <a:schemeClr val="dk1"/>
                        </a:solidFill>
                        <a:latin typeface="+mn-lt"/>
                        <a:ea typeface="+mn-ea"/>
                        <a:cs typeface="+mn-cs"/>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　大阪市の内部の人材だけでなく、外部の人材も対象とした公募を実施。</a:t>
                      </a: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職員基本条例</a:t>
                      </a:r>
                      <a:r>
                        <a:rPr lang="en-US" altLang="ja-JP" sz="1400" dirty="0">
                          <a:solidFill>
                            <a:schemeClr val="tx1"/>
                          </a:solidFill>
                          <a:latin typeface="+mn-lt"/>
                          <a:ea typeface="+mn-ea"/>
                        </a:rPr>
                        <a:t>(2012.6</a:t>
                      </a:r>
                      <a:r>
                        <a:rPr lang="ja-JP" altLang="en-US" sz="1400" dirty="0">
                          <a:solidFill>
                            <a:schemeClr val="tx1"/>
                          </a:solidFill>
                          <a:latin typeface="+mn-lt"/>
                          <a:ea typeface="+mn-ea"/>
                        </a:rPr>
                        <a:t>～</a:t>
                      </a:r>
                      <a:r>
                        <a:rPr lang="en-US" altLang="ja-JP" sz="1400" dirty="0">
                          <a:solidFill>
                            <a:schemeClr val="tx1"/>
                          </a:solidFill>
                          <a:latin typeface="+mn-lt"/>
                          <a:ea typeface="+mn-ea"/>
                        </a:rPr>
                        <a:t>)</a:t>
                      </a:r>
                      <a:r>
                        <a:rPr lang="ja-JP" altLang="en-US" sz="1400" dirty="0" err="1">
                          <a:solidFill>
                            <a:schemeClr val="tx1"/>
                          </a:solidFill>
                          <a:latin typeface="+mn-lt"/>
                          <a:ea typeface="+mn-ea"/>
                        </a:rPr>
                        <a:t>、</a:t>
                      </a:r>
                      <a:r>
                        <a:rPr lang="ja-JP" altLang="en-US" sz="1400" dirty="0">
                          <a:solidFill>
                            <a:schemeClr val="tx1"/>
                          </a:solidFill>
                          <a:latin typeface="+mn-lt"/>
                          <a:ea typeface="+mn-ea"/>
                        </a:rPr>
                        <a:t> 市立学校活性化条例</a:t>
                      </a:r>
                      <a:r>
                        <a:rPr lang="en-US" altLang="ja-JP" sz="1400" dirty="0">
                          <a:solidFill>
                            <a:schemeClr val="tx1"/>
                          </a:solidFill>
                          <a:latin typeface="+mn-lt"/>
                          <a:ea typeface="+mn-ea"/>
                        </a:rPr>
                        <a:t>(2012.7</a:t>
                      </a:r>
                      <a:r>
                        <a:rPr lang="ja-JP" altLang="en-US" sz="1400" dirty="0">
                          <a:solidFill>
                            <a:schemeClr val="tx1"/>
                          </a:solidFill>
                          <a:latin typeface="+mn-lt"/>
                          <a:ea typeface="+mn-ea"/>
                        </a:rPr>
                        <a:t>～</a:t>
                      </a:r>
                      <a:r>
                        <a:rPr lang="en-US" altLang="ja-JP" sz="1400" dirty="0">
                          <a:solidFill>
                            <a:schemeClr val="tx1"/>
                          </a:solidFill>
                          <a:latin typeface="+mn-lt"/>
                          <a:ea typeface="+mn-ea"/>
                        </a:rPr>
                        <a:t>)</a:t>
                      </a:r>
                      <a:endParaRPr kumimoji="1" lang="en-US" altLang="ja-JP" sz="1400" b="0" dirty="0">
                        <a:solidFill>
                          <a:schemeClr val="tx1"/>
                        </a:solidFill>
                        <a:latin typeface="+mn-lt"/>
                        <a:ea typeface="+mn-ea"/>
                      </a:endParaRPr>
                    </a:p>
                    <a:p>
                      <a:pPr>
                        <a:lnSpc>
                          <a:spcPts val="1400"/>
                        </a:lnSpc>
                      </a:pPr>
                      <a:endParaRPr kumimoji="1" lang="en-US" altLang="ja-JP" sz="1300" b="0" dirty="0">
                        <a:solidFill>
                          <a:schemeClr val="tx1"/>
                        </a:solidFill>
                        <a:latin typeface="+mn-lt"/>
                        <a:ea typeface="+mn-ea"/>
                      </a:endParaRPr>
                    </a:p>
                    <a:p>
                      <a:pPr>
                        <a:lnSpc>
                          <a:spcPts val="1400"/>
                        </a:lnSpc>
                      </a:pPr>
                      <a:r>
                        <a:rPr kumimoji="1" lang="ja-JP" altLang="en-US" sz="1300" b="0" dirty="0">
                          <a:solidFill>
                            <a:schemeClr val="tx1"/>
                          </a:solidFill>
                          <a:latin typeface="+mn-lt"/>
                          <a:ea typeface="+mn-ea"/>
                        </a:rPr>
                        <a:t>（公募の実施状況）</a:t>
                      </a:r>
                      <a:endParaRPr kumimoji="1" lang="en-US" altLang="ja-JP" sz="1300" b="0" dirty="0">
                        <a:solidFill>
                          <a:schemeClr val="tx1"/>
                        </a:solidFill>
                        <a:latin typeface="+mn-lt"/>
                        <a:ea typeface="+mn-ea"/>
                      </a:endParaRPr>
                    </a:p>
                    <a:p>
                      <a:pPr>
                        <a:lnSpc>
                          <a:spcPts val="1400"/>
                        </a:lnSpc>
                      </a:pPr>
                      <a:r>
                        <a:rPr kumimoji="1" lang="ja-JP" altLang="en-US" sz="1300" b="0" dirty="0">
                          <a:solidFill>
                            <a:schemeClr val="tx1"/>
                          </a:solidFill>
                          <a:latin typeface="+mn-lt"/>
                          <a:ea typeface="+mn-ea"/>
                        </a:rPr>
                        <a:t>　・</a:t>
                      </a:r>
                      <a:r>
                        <a:rPr kumimoji="1" lang="en-US" altLang="ja-JP" sz="1300" b="0" dirty="0">
                          <a:solidFill>
                            <a:schemeClr val="tx1"/>
                          </a:solidFill>
                          <a:latin typeface="+mn-lt"/>
                          <a:ea typeface="+mn-ea"/>
                        </a:rPr>
                        <a:t>2011</a:t>
                      </a:r>
                      <a:r>
                        <a:rPr kumimoji="1" lang="ja-JP" altLang="en-US" sz="1300" b="0" dirty="0">
                          <a:solidFill>
                            <a:schemeClr val="tx1"/>
                          </a:solidFill>
                          <a:latin typeface="+mn-lt"/>
                          <a:ea typeface="+mn-ea"/>
                        </a:rPr>
                        <a:t>年度</a:t>
                      </a:r>
                      <a:endParaRPr kumimoji="1" lang="en-US" altLang="ja-JP" sz="1300" b="0" dirty="0">
                        <a:solidFill>
                          <a:schemeClr val="tx1"/>
                        </a:solidFill>
                        <a:latin typeface="+mn-lt"/>
                        <a:ea typeface="+mn-ea"/>
                      </a:endParaRPr>
                    </a:p>
                    <a:p>
                      <a:pPr>
                        <a:lnSpc>
                          <a:spcPts val="1400"/>
                        </a:lnSpc>
                      </a:pPr>
                      <a:r>
                        <a:rPr kumimoji="1" lang="ja-JP" altLang="en-US" sz="1300" b="0" dirty="0">
                          <a:solidFill>
                            <a:schemeClr val="tx1"/>
                          </a:solidFill>
                          <a:latin typeface="+mn-lt"/>
                          <a:ea typeface="+mn-ea"/>
                        </a:rPr>
                        <a:t>　　</a:t>
                      </a:r>
                      <a:r>
                        <a:rPr kumimoji="1" lang="en-US" altLang="ja-JP" sz="1300" b="0" dirty="0">
                          <a:solidFill>
                            <a:schemeClr val="tx1"/>
                          </a:solidFill>
                          <a:latin typeface="+mn-lt"/>
                          <a:ea typeface="+mn-ea"/>
                        </a:rPr>
                        <a:t>24</a:t>
                      </a:r>
                      <a:r>
                        <a:rPr kumimoji="1" lang="ja-JP" altLang="en-US" sz="1300" b="0" dirty="0">
                          <a:solidFill>
                            <a:schemeClr val="tx1"/>
                          </a:solidFill>
                          <a:latin typeface="+mn-lt"/>
                          <a:ea typeface="+mn-ea"/>
                        </a:rPr>
                        <a:t>区役所の区長</a:t>
                      </a:r>
                      <a:endParaRPr kumimoji="1" lang="en-US" altLang="ja-JP" sz="1300" b="0" dirty="0">
                        <a:solidFill>
                          <a:schemeClr val="tx1"/>
                        </a:solidFill>
                        <a:latin typeface="+mn-lt"/>
                        <a:ea typeface="+mn-ea"/>
                      </a:endParaRPr>
                    </a:p>
                    <a:p>
                      <a:pPr>
                        <a:lnSpc>
                          <a:spcPts val="1400"/>
                        </a:lnSpc>
                      </a:pPr>
                      <a:r>
                        <a:rPr kumimoji="1" lang="ja-JP" altLang="en-US" sz="1300" kern="1200" dirty="0">
                          <a:solidFill>
                            <a:schemeClr val="tx1"/>
                          </a:solidFill>
                          <a:latin typeface="+mn-lt"/>
                          <a:ea typeface="+mn-ea"/>
                          <a:cs typeface="+mn-cs"/>
                        </a:rPr>
                        <a:t>　・</a:t>
                      </a:r>
                      <a:r>
                        <a:rPr kumimoji="1" lang="en-US" altLang="ja-JP" sz="1300" kern="1200" dirty="0">
                          <a:solidFill>
                            <a:schemeClr val="tx1"/>
                          </a:solidFill>
                          <a:latin typeface="+mn-lt"/>
                          <a:ea typeface="+mn-ea"/>
                          <a:cs typeface="+mn-cs"/>
                        </a:rPr>
                        <a:t>2012</a:t>
                      </a:r>
                      <a:r>
                        <a:rPr kumimoji="1" lang="ja-JP" altLang="en-US" sz="1300" kern="1200" dirty="0">
                          <a:solidFill>
                            <a:schemeClr val="tx1"/>
                          </a:solidFill>
                          <a:latin typeface="+mn-lt"/>
                          <a:ea typeface="+mn-ea"/>
                          <a:cs typeface="+mn-cs"/>
                        </a:rPr>
                        <a:t>年度～</a:t>
                      </a:r>
                      <a:r>
                        <a:rPr kumimoji="1" lang="en-US" altLang="ja-JP" sz="1300" kern="1200" dirty="0">
                          <a:solidFill>
                            <a:schemeClr val="tx1"/>
                          </a:solidFill>
                          <a:latin typeface="+mn-lt"/>
                          <a:ea typeface="+mn-ea"/>
                          <a:cs typeface="+mn-cs"/>
                        </a:rPr>
                        <a:t>2013</a:t>
                      </a:r>
                      <a:r>
                        <a:rPr kumimoji="1" lang="ja-JP" altLang="en-US" sz="1300" kern="1200" dirty="0">
                          <a:solidFill>
                            <a:schemeClr val="tx1"/>
                          </a:solidFill>
                          <a:latin typeface="+mn-lt"/>
                          <a:ea typeface="+mn-ea"/>
                          <a:cs typeface="+mn-cs"/>
                        </a:rPr>
                        <a:t>年度</a:t>
                      </a:r>
                      <a:endParaRPr kumimoji="1" lang="en-US" altLang="ja-JP" sz="13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tx1"/>
                          </a:solidFill>
                          <a:latin typeface="+mn-lt"/>
                          <a:ea typeface="+mn-ea"/>
                          <a:cs typeface="+mn-cs"/>
                        </a:rPr>
                        <a:t>　　危機管理監、福祉局長、健康局長、　　</a:t>
                      </a:r>
                      <a:endParaRPr kumimoji="1" lang="en-US" altLang="ja-JP" sz="13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tx1"/>
                          </a:solidFill>
                          <a:latin typeface="+mn-lt"/>
                          <a:ea typeface="+mn-ea"/>
                          <a:cs typeface="+mn-cs"/>
                        </a:rPr>
                        <a:t>　　港湾局長、</a:t>
                      </a:r>
                      <a:r>
                        <a:rPr kumimoji="1" lang="zh-TW" altLang="en-US" sz="1300" kern="1200" dirty="0">
                          <a:solidFill>
                            <a:schemeClr val="tx1"/>
                          </a:solidFill>
                          <a:latin typeface="+mn-lt"/>
                          <a:ea typeface="+mn-ea"/>
                          <a:cs typeface="+mn-cs"/>
                        </a:rPr>
                        <a:t>行政委員会事務局長</a:t>
                      </a:r>
                      <a:r>
                        <a:rPr kumimoji="1" lang="ja-JP" altLang="en-US" sz="1300" kern="1200" dirty="0" err="1">
                          <a:solidFill>
                            <a:schemeClr val="tx1"/>
                          </a:solidFill>
                          <a:latin typeface="+mn-lt"/>
                          <a:ea typeface="+mn-ea"/>
                          <a:cs typeface="+mn-cs"/>
                        </a:rPr>
                        <a:t>、</a:t>
                      </a:r>
                      <a:endParaRPr kumimoji="1" lang="en-US" altLang="ja-JP" sz="13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tx1"/>
                          </a:solidFill>
                          <a:latin typeface="+mn-lt"/>
                          <a:ea typeface="+mn-ea"/>
                          <a:cs typeface="+mn-cs"/>
                        </a:rPr>
                        <a:t>　　経済戦略局長、</a:t>
                      </a:r>
                      <a:r>
                        <a:rPr kumimoji="1" lang="zh-TW" altLang="en-US" sz="1300" kern="1200" dirty="0">
                          <a:solidFill>
                            <a:schemeClr val="tx1"/>
                          </a:solidFill>
                          <a:latin typeface="+mn-lt"/>
                          <a:ea typeface="+mn-ea"/>
                          <a:cs typeface="+mn-cs"/>
                        </a:rPr>
                        <a:t>都市計画局長</a:t>
                      </a:r>
                      <a:r>
                        <a:rPr kumimoji="1" lang="ja-JP" altLang="en-US" sz="1300" kern="1200" dirty="0" err="1">
                          <a:solidFill>
                            <a:schemeClr val="tx1"/>
                          </a:solidFill>
                          <a:latin typeface="+mn-lt"/>
                          <a:ea typeface="+mn-ea"/>
                          <a:cs typeface="+mn-cs"/>
                        </a:rPr>
                        <a:t>、</a:t>
                      </a:r>
                      <a:endParaRPr kumimoji="1" lang="en-US" altLang="ja-JP" sz="13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tx1"/>
                          </a:solidFill>
                          <a:latin typeface="+mn-lt"/>
                          <a:ea typeface="+mn-ea"/>
                          <a:cs typeface="+mn-cs"/>
                        </a:rPr>
                        <a:t>　　</a:t>
                      </a:r>
                      <a:r>
                        <a:rPr kumimoji="1" lang="zh-TW" altLang="en-US" sz="1300" kern="1200" dirty="0">
                          <a:solidFill>
                            <a:schemeClr val="tx1"/>
                          </a:solidFill>
                          <a:latin typeface="+mn-lt"/>
                          <a:ea typeface="+mn-ea"/>
                          <a:cs typeface="+mn-cs"/>
                        </a:rPr>
                        <a:t>都市整備局長</a:t>
                      </a:r>
                      <a:r>
                        <a:rPr kumimoji="1" lang="ja-JP" altLang="en-US" sz="1300" kern="1200" dirty="0" err="1">
                          <a:solidFill>
                            <a:schemeClr val="tx1"/>
                          </a:solidFill>
                          <a:latin typeface="+mn-lt"/>
                          <a:ea typeface="+mn-ea"/>
                          <a:cs typeface="+mn-cs"/>
                        </a:rPr>
                        <a:t>、</a:t>
                      </a:r>
                      <a:r>
                        <a:rPr kumimoji="1" lang="ja-JP" altLang="en-US" sz="1300" kern="1200" dirty="0">
                          <a:solidFill>
                            <a:schemeClr val="tx1"/>
                          </a:solidFill>
                          <a:latin typeface="+mn-lt"/>
                          <a:ea typeface="+mn-ea"/>
                          <a:cs typeface="+mn-cs"/>
                        </a:rPr>
                        <a:t>建設局長（計</a:t>
                      </a:r>
                      <a:r>
                        <a:rPr kumimoji="1" lang="en-US" altLang="ja-JP" sz="1300" kern="1200" dirty="0">
                          <a:solidFill>
                            <a:schemeClr val="tx1"/>
                          </a:solidFill>
                          <a:latin typeface="+mn-lt"/>
                          <a:ea typeface="+mn-ea"/>
                          <a:cs typeface="+mn-cs"/>
                        </a:rPr>
                        <a:t>9</a:t>
                      </a:r>
                      <a:r>
                        <a:rPr kumimoji="1" lang="ja-JP" altLang="en-US" sz="1300" kern="1200" dirty="0">
                          <a:solidFill>
                            <a:schemeClr val="tx1"/>
                          </a:solidFill>
                          <a:latin typeface="+mn-lt"/>
                          <a:ea typeface="+mn-ea"/>
                          <a:cs typeface="+mn-cs"/>
                        </a:rPr>
                        <a:t>局長）</a:t>
                      </a:r>
                      <a:endParaRPr kumimoji="1" lang="en-US" altLang="ja-JP" sz="13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tx1"/>
                          </a:solidFill>
                          <a:latin typeface="+mn-lt"/>
                          <a:ea typeface="+mn-ea"/>
                          <a:cs typeface="+mn-cs"/>
                        </a:rPr>
                        <a:t>　　</a:t>
                      </a:r>
                      <a:r>
                        <a:rPr kumimoji="1" lang="en-US" altLang="ja-JP" sz="1300" kern="1200" dirty="0">
                          <a:solidFill>
                            <a:schemeClr val="tx1"/>
                          </a:solidFill>
                          <a:latin typeface="+mn-lt"/>
                          <a:ea typeface="+mn-ea"/>
                          <a:cs typeface="+mn-cs"/>
                        </a:rPr>
                        <a:t>119</a:t>
                      </a:r>
                      <a:r>
                        <a:rPr kumimoji="1" lang="ja-JP" altLang="en-US" sz="1300" kern="1200" dirty="0">
                          <a:solidFill>
                            <a:schemeClr val="tx1"/>
                          </a:solidFill>
                          <a:latin typeface="+mn-lt"/>
                          <a:ea typeface="+mn-ea"/>
                          <a:cs typeface="+mn-cs"/>
                        </a:rPr>
                        <a:t>校の校長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a:t>
                      </a:r>
                      <a:r>
                        <a:rPr kumimoji="1" lang="en-US" altLang="ja-JP" sz="1300" kern="1200" dirty="0">
                          <a:solidFill>
                            <a:schemeClr val="tx1"/>
                          </a:solidFill>
                          <a:latin typeface="+mn-lt"/>
                          <a:ea typeface="+mn-ea"/>
                          <a:cs typeface="+mn-cs"/>
                        </a:rPr>
                        <a:t>2014</a:t>
                      </a:r>
                      <a:r>
                        <a:rPr kumimoji="1" lang="ja-JP" altLang="en-US" sz="1300" kern="1200" dirty="0">
                          <a:solidFill>
                            <a:schemeClr val="tx1"/>
                          </a:solidFill>
                          <a:latin typeface="+mn-lt"/>
                          <a:ea typeface="+mn-ea"/>
                          <a:cs typeface="+mn-cs"/>
                        </a:rPr>
                        <a:t>年度～</a:t>
                      </a:r>
                      <a:r>
                        <a:rPr kumimoji="1" lang="en-US" altLang="ja-JP" sz="1300" kern="1200" dirty="0">
                          <a:solidFill>
                            <a:schemeClr val="tx1"/>
                          </a:solidFill>
                          <a:latin typeface="+mn-lt"/>
                          <a:ea typeface="+mn-ea"/>
                          <a:cs typeface="+mn-cs"/>
                        </a:rPr>
                        <a:t>2018</a:t>
                      </a:r>
                      <a:r>
                        <a:rPr kumimoji="1" lang="ja-JP" altLang="en-US" sz="1300" kern="1200" dirty="0">
                          <a:solidFill>
                            <a:schemeClr val="tx1"/>
                          </a:solidFill>
                          <a:latin typeface="+mn-lt"/>
                          <a:ea typeface="+mn-ea"/>
                          <a:cs typeface="+mn-cs"/>
                        </a:rPr>
                        <a:t>年度</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総務局長、環境局長、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会計管理者兼会計室長、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市政改革室長、経済戦略局長、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契約管財局長、福祉局長、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健康局長、建設局長、港湾局長、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行政委員会事務局長、交通局長、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危機管理監、経済戦略局長、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水道局長、政策企画室長、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財政局長、都市計画局長、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こども青少年局長、都市整備局長、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会計管理者兼会計室長、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行政委員会事務局長　（計</a:t>
                      </a:r>
                      <a:r>
                        <a:rPr kumimoji="1" lang="en-US" altLang="ja-JP" sz="1300" kern="1200" dirty="0">
                          <a:solidFill>
                            <a:schemeClr val="tx1"/>
                          </a:solidFill>
                          <a:latin typeface="+mn-lt"/>
                          <a:ea typeface="+mn-ea"/>
                          <a:cs typeface="+mn-cs"/>
                        </a:rPr>
                        <a:t>22</a:t>
                      </a:r>
                      <a:r>
                        <a:rPr kumimoji="1" lang="ja-JP" altLang="en-US" sz="1300" kern="1200" dirty="0">
                          <a:solidFill>
                            <a:schemeClr val="tx1"/>
                          </a:solidFill>
                          <a:latin typeface="+mn-lt"/>
                          <a:ea typeface="+mn-ea"/>
                          <a:cs typeface="+mn-cs"/>
                        </a:rPr>
                        <a:t>局長）</a:t>
                      </a:r>
                      <a:endParaRPr kumimoji="1" lang="en-US" altLang="ja-JP" sz="1300" kern="1200" dirty="0">
                        <a:solidFill>
                          <a:schemeClr val="tx1"/>
                        </a:solidFill>
                        <a:latin typeface="+mn-lt"/>
                        <a:ea typeface="+mn-ea"/>
                        <a:cs typeface="+mn-cs"/>
                      </a:endParaRPr>
                    </a:p>
                    <a:p>
                      <a:pPr>
                        <a:lnSpc>
                          <a:spcPts val="1400"/>
                        </a:lnSpc>
                      </a:pPr>
                      <a:r>
                        <a:rPr kumimoji="1" lang="ja-JP" altLang="en-US" sz="1300" kern="1200" dirty="0">
                          <a:solidFill>
                            <a:schemeClr val="tx1"/>
                          </a:solidFill>
                          <a:latin typeface="+mn-lt"/>
                          <a:ea typeface="+mn-ea"/>
                          <a:cs typeface="+mn-cs"/>
                        </a:rPr>
                        <a:t>　　</a:t>
                      </a:r>
                      <a:r>
                        <a:rPr kumimoji="1" lang="en-US" altLang="ja-JP" sz="1300" kern="1200" dirty="0">
                          <a:solidFill>
                            <a:schemeClr val="tx1"/>
                          </a:solidFill>
                          <a:latin typeface="+mn-lt"/>
                          <a:ea typeface="+mn-ea"/>
                          <a:cs typeface="+mn-cs"/>
                        </a:rPr>
                        <a:t>18</a:t>
                      </a:r>
                      <a:r>
                        <a:rPr kumimoji="1" lang="ja-JP" altLang="en-US" sz="1300" kern="1200" dirty="0">
                          <a:solidFill>
                            <a:schemeClr val="tx1"/>
                          </a:solidFill>
                          <a:latin typeface="+mn-lt"/>
                          <a:ea typeface="+mn-ea"/>
                          <a:cs typeface="+mn-cs"/>
                        </a:rPr>
                        <a:t>区役所の区長</a:t>
                      </a:r>
                      <a:endParaRPr kumimoji="1" lang="en-US" altLang="ja-JP" sz="1300" u="sng"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u="none" kern="1200" dirty="0">
                          <a:solidFill>
                            <a:schemeClr val="tx1"/>
                          </a:solidFill>
                          <a:latin typeface="+mn-lt"/>
                          <a:ea typeface="+mn-ea"/>
                          <a:cs typeface="+mn-cs"/>
                        </a:rPr>
                        <a:t>　　</a:t>
                      </a:r>
                      <a:r>
                        <a:rPr kumimoji="1" lang="en-US" altLang="ja-JP" sz="1300" u="none" kern="1200" baseline="0" dirty="0">
                          <a:solidFill>
                            <a:schemeClr val="tx1"/>
                          </a:solidFill>
                          <a:latin typeface="+mn-lt"/>
                          <a:ea typeface="+mn-ea"/>
                          <a:cs typeface="+mn-cs"/>
                        </a:rPr>
                        <a:t>270</a:t>
                      </a:r>
                      <a:r>
                        <a:rPr kumimoji="1" lang="ja-JP" altLang="en-US" sz="1300" u="none" kern="1200" dirty="0">
                          <a:solidFill>
                            <a:schemeClr val="tx1"/>
                          </a:solidFill>
                          <a:latin typeface="+mn-lt"/>
                          <a:ea typeface="+mn-ea"/>
                          <a:cs typeface="+mn-cs"/>
                        </a:rPr>
                        <a:t>校の校長</a:t>
                      </a:r>
                      <a:endParaRPr kumimoji="1" lang="en-US" altLang="ja-JP" sz="1300" kern="1200" dirty="0">
                        <a:solidFill>
                          <a:schemeClr val="tx1"/>
                        </a:solidFill>
                        <a:latin typeface="+mn-lt"/>
                        <a:ea typeface="+mn-ea"/>
                        <a:cs typeface="+mn-cs"/>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US" altLang="ja-JP" sz="1400" dirty="0">
                        <a:solidFill>
                          <a:schemeClr val="tx1"/>
                        </a:solidFill>
                        <a:latin typeface="+mn-lt"/>
                        <a:ea typeface="+mn-ea"/>
                      </a:endParaRPr>
                    </a:p>
                    <a:p>
                      <a:pPr>
                        <a:lnSpc>
                          <a:spcPts val="1400"/>
                        </a:lnSpc>
                      </a:pPr>
                      <a:r>
                        <a:rPr lang="en-US" altLang="ja-JP" sz="1400" dirty="0">
                          <a:solidFill>
                            <a:schemeClr val="tx1"/>
                          </a:solidFill>
                          <a:latin typeface="+mn-lt"/>
                          <a:ea typeface="+mn-ea"/>
                        </a:rPr>
                        <a:t>2012</a:t>
                      </a:r>
                      <a:r>
                        <a:rPr lang="ja-JP" altLang="en-US" sz="1400" dirty="0">
                          <a:solidFill>
                            <a:schemeClr val="tx1"/>
                          </a:solidFill>
                          <a:latin typeface="+mn-lt"/>
                          <a:ea typeface="+mn-ea"/>
                        </a:rPr>
                        <a:t>年度</a:t>
                      </a: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（区長）</a:t>
                      </a: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　・公募</a:t>
                      </a:r>
                      <a:r>
                        <a:rPr lang="en-US" altLang="ja-JP" sz="1400" dirty="0">
                          <a:solidFill>
                            <a:schemeClr val="tx1"/>
                          </a:solidFill>
                          <a:latin typeface="+mn-lt"/>
                          <a:ea typeface="+mn-ea"/>
                        </a:rPr>
                        <a:t>24</a:t>
                      </a:r>
                      <a:r>
                        <a:rPr lang="ja-JP" altLang="en-US" sz="1400" dirty="0">
                          <a:solidFill>
                            <a:schemeClr val="tx1"/>
                          </a:solidFill>
                          <a:latin typeface="+mn-lt"/>
                          <a:ea typeface="+mn-ea"/>
                        </a:rPr>
                        <a:t>区長中</a:t>
                      </a:r>
                      <a:r>
                        <a:rPr lang="en-US" altLang="ja-JP" sz="1400" dirty="0">
                          <a:solidFill>
                            <a:schemeClr val="tx1"/>
                          </a:solidFill>
                          <a:latin typeface="+mn-lt"/>
                          <a:ea typeface="+mn-ea"/>
                        </a:rPr>
                        <a:t>18</a:t>
                      </a:r>
                      <a:r>
                        <a:rPr lang="ja-JP" altLang="en-US" sz="1400" dirty="0">
                          <a:solidFill>
                            <a:schemeClr val="tx1"/>
                          </a:solidFill>
                          <a:latin typeface="+mn-lt"/>
                          <a:ea typeface="+mn-ea"/>
                        </a:rPr>
                        <a:t>名の外</a:t>
                      </a: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　　部人材が就任</a:t>
                      </a:r>
                      <a:endParaRPr lang="en-US" altLang="ja-JP" sz="1400" dirty="0">
                        <a:solidFill>
                          <a:schemeClr val="tx1"/>
                        </a:solidFill>
                        <a:latin typeface="+mn-lt"/>
                        <a:ea typeface="+mn-ea"/>
                      </a:endParaRPr>
                    </a:p>
                    <a:p>
                      <a:pPr>
                        <a:lnSpc>
                          <a:spcPts val="1400"/>
                        </a:lnSpc>
                      </a:pPr>
                      <a:r>
                        <a:rPr kumimoji="1" lang="ja-JP" altLang="en-US" sz="1100" kern="1200" dirty="0">
                          <a:solidFill>
                            <a:schemeClr val="tx1"/>
                          </a:solidFill>
                          <a:latin typeface="+mn-lt"/>
                          <a:ea typeface="+mn-ea"/>
                          <a:cs typeface="+mn-cs"/>
                        </a:rPr>
                        <a:t>（但し、後に</a:t>
                      </a: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名が分限免職となるほか、任期を待たず</a:t>
                      </a:r>
                      <a:r>
                        <a:rPr kumimoji="1" lang="en-US" altLang="ja-JP" sz="1100" kern="1200" dirty="0">
                          <a:solidFill>
                            <a:schemeClr val="tx1"/>
                          </a:solidFill>
                          <a:latin typeface="+mn-lt"/>
                          <a:ea typeface="+mn-ea"/>
                          <a:cs typeface="+mn-cs"/>
                        </a:rPr>
                        <a:t>2</a:t>
                      </a:r>
                      <a:r>
                        <a:rPr kumimoji="1" lang="ja-JP" altLang="en-US" sz="1100" kern="1200" dirty="0">
                          <a:solidFill>
                            <a:schemeClr val="tx1"/>
                          </a:solidFill>
                          <a:latin typeface="+mn-lt"/>
                          <a:ea typeface="+mn-ea"/>
                          <a:cs typeface="+mn-cs"/>
                        </a:rPr>
                        <a:t>名が退職、</a:t>
                      </a:r>
                      <a:r>
                        <a:rPr kumimoji="1" lang="en-US" altLang="ja-JP" sz="1100" kern="1200" dirty="0">
                          <a:solidFill>
                            <a:schemeClr val="tx1"/>
                          </a:solidFill>
                          <a:latin typeface="+mn-lt"/>
                          <a:ea typeface="+mn-ea"/>
                          <a:cs typeface="+mn-cs"/>
                        </a:rPr>
                        <a:t>2</a:t>
                      </a:r>
                      <a:r>
                        <a:rPr kumimoji="1" lang="ja-JP" altLang="en-US" sz="1100" kern="1200" dirty="0">
                          <a:solidFill>
                            <a:schemeClr val="tx1"/>
                          </a:solidFill>
                          <a:latin typeface="+mn-lt"/>
                          <a:ea typeface="+mn-ea"/>
                          <a:cs typeface="+mn-cs"/>
                        </a:rPr>
                        <a:t>名が異動）</a:t>
                      </a:r>
                      <a:endParaRPr kumimoji="1" lang="en-US" altLang="ja-JP" sz="1400" kern="1200" dirty="0">
                        <a:solidFill>
                          <a:schemeClr val="tx1"/>
                        </a:solidFill>
                        <a:latin typeface="+mn-lt"/>
                        <a:ea typeface="+mn-ea"/>
                        <a:cs typeface="+mn-cs"/>
                      </a:endParaRPr>
                    </a:p>
                    <a:p>
                      <a:pPr>
                        <a:lnSpc>
                          <a:spcPts val="1400"/>
                        </a:lnSpc>
                      </a:pPr>
                      <a:r>
                        <a:rPr kumimoji="1" lang="ja-JP" altLang="en-US" sz="1400" kern="1200" dirty="0">
                          <a:solidFill>
                            <a:schemeClr val="tx1"/>
                          </a:solidFill>
                          <a:latin typeface="+mn-lt"/>
                          <a:ea typeface="+mn-ea"/>
                          <a:cs typeface="+mn-cs"/>
                        </a:rPr>
                        <a:t>　　</a:t>
                      </a:r>
                      <a:endParaRPr kumimoji="1" lang="en-US" altLang="ja-JP" sz="1400" kern="1200" dirty="0">
                        <a:solidFill>
                          <a:schemeClr val="tx1"/>
                        </a:solidFill>
                        <a:latin typeface="+mn-lt"/>
                        <a:ea typeface="+mn-ea"/>
                        <a:cs typeface="+mn-cs"/>
                      </a:endParaRPr>
                    </a:p>
                    <a:p>
                      <a:pPr>
                        <a:lnSpc>
                          <a:spcPts val="1400"/>
                        </a:lnSpc>
                      </a:pPr>
                      <a:r>
                        <a:rPr lang="en-US" altLang="ja-JP" sz="1400" dirty="0">
                          <a:solidFill>
                            <a:schemeClr val="tx1"/>
                          </a:solidFill>
                          <a:latin typeface="+mn-lt"/>
                          <a:ea typeface="+mn-ea"/>
                        </a:rPr>
                        <a:t>2013</a:t>
                      </a:r>
                      <a:r>
                        <a:rPr lang="ja-JP" altLang="en-US" sz="1400" dirty="0">
                          <a:solidFill>
                            <a:schemeClr val="tx1"/>
                          </a:solidFill>
                          <a:latin typeface="+mn-lt"/>
                          <a:ea typeface="+mn-ea"/>
                        </a:rPr>
                        <a:t>年度～</a:t>
                      </a:r>
                      <a:r>
                        <a:rPr lang="en-US" altLang="ja-JP" sz="1400" u="none" dirty="0">
                          <a:solidFill>
                            <a:schemeClr val="tx1"/>
                          </a:solidFill>
                          <a:latin typeface="+mn-lt"/>
                          <a:ea typeface="+mn-ea"/>
                        </a:rPr>
                        <a:t>2014</a:t>
                      </a:r>
                      <a:r>
                        <a:rPr lang="ja-JP" altLang="en-US" sz="1400" u="none" dirty="0">
                          <a:solidFill>
                            <a:schemeClr val="tx1"/>
                          </a:solidFill>
                          <a:latin typeface="+mn-lt"/>
                          <a:ea typeface="+mn-ea"/>
                        </a:rPr>
                        <a:t>年度</a:t>
                      </a:r>
                      <a:endParaRPr lang="en-US" altLang="ja-JP" sz="1400" u="none" dirty="0">
                        <a:solidFill>
                          <a:schemeClr val="tx1"/>
                        </a:solidFill>
                        <a:latin typeface="+mn-lt"/>
                        <a:ea typeface="+mn-ea"/>
                      </a:endParaRPr>
                    </a:p>
                    <a:p>
                      <a:pPr>
                        <a:lnSpc>
                          <a:spcPts val="1400"/>
                        </a:lnSpc>
                      </a:pPr>
                      <a:r>
                        <a:rPr lang="ja-JP" altLang="en-US" sz="1400" dirty="0">
                          <a:solidFill>
                            <a:schemeClr val="tx1"/>
                          </a:solidFill>
                          <a:latin typeface="+mn-lt"/>
                          <a:ea typeface="+mn-ea"/>
                        </a:rPr>
                        <a:t>（局長）</a:t>
                      </a: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　・公募</a:t>
                      </a:r>
                      <a:r>
                        <a:rPr lang="en-US" altLang="ja-JP" sz="1400" dirty="0">
                          <a:solidFill>
                            <a:schemeClr val="tx1"/>
                          </a:solidFill>
                          <a:latin typeface="+mn-lt"/>
                          <a:ea typeface="+mn-ea"/>
                        </a:rPr>
                        <a:t>9</a:t>
                      </a:r>
                      <a:r>
                        <a:rPr lang="ja-JP" altLang="en-US" sz="1400" dirty="0">
                          <a:solidFill>
                            <a:schemeClr val="tx1"/>
                          </a:solidFill>
                          <a:latin typeface="+mn-lt"/>
                          <a:ea typeface="+mn-ea"/>
                        </a:rPr>
                        <a:t>局長中</a:t>
                      </a:r>
                      <a:r>
                        <a:rPr lang="en-US" altLang="ja-JP" sz="1400" dirty="0">
                          <a:solidFill>
                            <a:schemeClr val="tx1"/>
                          </a:solidFill>
                          <a:latin typeface="+mn-lt"/>
                          <a:ea typeface="+mn-ea"/>
                        </a:rPr>
                        <a:t>2</a:t>
                      </a:r>
                      <a:r>
                        <a:rPr lang="ja-JP" altLang="en-US" sz="1400" dirty="0">
                          <a:solidFill>
                            <a:schemeClr val="tx1"/>
                          </a:solidFill>
                          <a:latin typeface="+mn-lt"/>
                          <a:ea typeface="+mn-ea"/>
                        </a:rPr>
                        <a:t>名の外部</a:t>
                      </a: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　　人材が就任</a:t>
                      </a: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（校長）</a:t>
                      </a: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　・公募</a:t>
                      </a:r>
                      <a:r>
                        <a:rPr lang="en-US" altLang="ja-JP" sz="1400" dirty="0">
                          <a:solidFill>
                            <a:schemeClr val="tx1"/>
                          </a:solidFill>
                          <a:latin typeface="+mn-lt"/>
                          <a:ea typeface="+mn-ea"/>
                        </a:rPr>
                        <a:t>119</a:t>
                      </a:r>
                      <a:r>
                        <a:rPr lang="ja-JP" altLang="en-US" sz="1400" dirty="0">
                          <a:solidFill>
                            <a:schemeClr val="tx1"/>
                          </a:solidFill>
                          <a:latin typeface="+mn-lt"/>
                          <a:ea typeface="+mn-ea"/>
                        </a:rPr>
                        <a:t>校長中</a:t>
                      </a:r>
                      <a:r>
                        <a:rPr lang="en-US" altLang="ja-JP" sz="1400" dirty="0">
                          <a:solidFill>
                            <a:schemeClr val="tx1"/>
                          </a:solidFill>
                          <a:latin typeface="+mn-lt"/>
                          <a:ea typeface="+mn-ea"/>
                        </a:rPr>
                        <a:t>23</a:t>
                      </a:r>
                      <a:r>
                        <a:rPr lang="ja-JP" altLang="en-US" sz="1400" dirty="0">
                          <a:solidFill>
                            <a:schemeClr val="tx1"/>
                          </a:solidFill>
                          <a:latin typeface="+mn-lt"/>
                          <a:ea typeface="+mn-ea"/>
                        </a:rPr>
                        <a:t>名の</a:t>
                      </a:r>
                      <a:endParaRPr lang="en-US" altLang="ja-JP" sz="1400" dirty="0">
                        <a:solidFill>
                          <a:schemeClr val="tx1"/>
                        </a:solidFill>
                        <a:latin typeface="+mn-lt"/>
                        <a:ea typeface="+mn-ea"/>
                      </a:endParaRPr>
                    </a:p>
                    <a:p>
                      <a:pPr>
                        <a:lnSpc>
                          <a:spcPts val="1400"/>
                        </a:lnSpc>
                      </a:pPr>
                      <a:r>
                        <a:rPr lang="ja-JP" altLang="en-US" sz="1400" dirty="0">
                          <a:solidFill>
                            <a:schemeClr val="tx1"/>
                          </a:solidFill>
                          <a:latin typeface="+mn-lt"/>
                          <a:ea typeface="+mn-ea"/>
                        </a:rPr>
                        <a:t>　　外部人材の校長が就任</a:t>
                      </a:r>
                      <a:endParaRPr lang="en-US" altLang="ja-JP" sz="1400" dirty="0">
                        <a:solidFill>
                          <a:schemeClr val="tx1"/>
                        </a:solidFill>
                        <a:latin typeface="+mn-lt"/>
                        <a:ea typeface="+mn-ea"/>
                      </a:endParaRPr>
                    </a:p>
                    <a:p>
                      <a:pPr marL="0" algn="l" defTabSz="914400" rtl="0" eaLnBrk="1" latinLnBrk="0" hangingPunct="1">
                        <a:lnSpc>
                          <a:spcPts val="1400"/>
                        </a:lnSpc>
                      </a:pPr>
                      <a:r>
                        <a:rPr kumimoji="1" lang="ja-JP" altLang="en-US" sz="1100" kern="1200" dirty="0">
                          <a:solidFill>
                            <a:schemeClr val="tx1"/>
                          </a:solidFill>
                          <a:latin typeface="+mn-lt"/>
                          <a:ea typeface="+mn-ea"/>
                          <a:cs typeface="+mn-cs"/>
                        </a:rPr>
                        <a:t>（但し、後に </a:t>
                      </a: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名が懲戒免職となるほか、任期を待たず</a:t>
                      </a:r>
                      <a:r>
                        <a:rPr kumimoji="1" lang="en-US" altLang="ja-JP" sz="1100" kern="1200" dirty="0">
                          <a:solidFill>
                            <a:schemeClr val="tx1"/>
                          </a:solidFill>
                          <a:latin typeface="+mn-lt"/>
                          <a:ea typeface="+mn-ea"/>
                          <a:cs typeface="+mn-cs"/>
                        </a:rPr>
                        <a:t>3</a:t>
                      </a:r>
                      <a:r>
                        <a:rPr kumimoji="1" lang="ja-JP" altLang="en-US" sz="1100" kern="1200" dirty="0">
                          <a:solidFill>
                            <a:schemeClr val="tx1"/>
                          </a:solidFill>
                          <a:latin typeface="+mn-lt"/>
                          <a:ea typeface="+mn-ea"/>
                          <a:cs typeface="+mn-cs"/>
                        </a:rPr>
                        <a:t>名が退職）</a:t>
                      </a:r>
                      <a:endParaRPr kumimoji="1" lang="en-US" altLang="ja-JP" sz="1100" kern="1200" dirty="0">
                        <a:solidFill>
                          <a:schemeClr val="tx1"/>
                        </a:solidFill>
                        <a:latin typeface="+mn-lt"/>
                        <a:ea typeface="+mn-ea"/>
                        <a:cs typeface="+mn-cs"/>
                      </a:endParaRPr>
                    </a:p>
                    <a:p>
                      <a:pPr>
                        <a:lnSpc>
                          <a:spcPts val="1400"/>
                        </a:lnSpc>
                      </a:pPr>
                      <a:r>
                        <a:rPr lang="en-US" altLang="ja-JP" sz="1400" dirty="0">
                          <a:solidFill>
                            <a:schemeClr val="tx1"/>
                          </a:solidFill>
                          <a:latin typeface="+mn-lt"/>
                          <a:ea typeface="+mn-ea"/>
                        </a:rPr>
                        <a:t>2015</a:t>
                      </a:r>
                      <a:r>
                        <a:rPr lang="ja-JP" altLang="en-US" sz="1400" dirty="0">
                          <a:solidFill>
                            <a:schemeClr val="tx1"/>
                          </a:solidFill>
                          <a:latin typeface="+mn-lt"/>
                          <a:ea typeface="+mn-ea"/>
                        </a:rPr>
                        <a:t>年度～</a:t>
                      </a:r>
                      <a:r>
                        <a:rPr lang="en-US" altLang="ja-JP" sz="1400" u="none" dirty="0">
                          <a:solidFill>
                            <a:schemeClr val="tx1"/>
                          </a:solidFill>
                          <a:latin typeface="+mn-lt"/>
                          <a:ea typeface="+mn-ea"/>
                        </a:rPr>
                        <a:t>2018</a:t>
                      </a:r>
                      <a:r>
                        <a:rPr lang="ja-JP" altLang="en-US" sz="1400" u="none" dirty="0">
                          <a:solidFill>
                            <a:schemeClr val="tx1"/>
                          </a:solidFill>
                          <a:latin typeface="+mn-lt"/>
                          <a:ea typeface="+mn-ea"/>
                        </a:rPr>
                        <a:t>年度</a:t>
                      </a:r>
                      <a:endParaRPr lang="en-US" altLang="ja-JP" sz="1400" u="none" dirty="0">
                        <a:solidFill>
                          <a:schemeClr val="tx1"/>
                        </a:solidFill>
                        <a:latin typeface="+mn-lt"/>
                        <a:ea typeface="+mn-ea"/>
                      </a:endParaRPr>
                    </a:p>
                    <a:p>
                      <a:pPr>
                        <a:lnSpc>
                          <a:spcPct val="100000"/>
                        </a:lnSpc>
                      </a:pPr>
                      <a:r>
                        <a:rPr kumimoji="1" lang="ja-JP" altLang="en-US" sz="1300" kern="1200" dirty="0">
                          <a:solidFill>
                            <a:schemeClr val="tx1"/>
                          </a:solidFill>
                          <a:latin typeface="+mn-lt"/>
                          <a:ea typeface="+mn-ea"/>
                          <a:cs typeface="+mn-cs"/>
                        </a:rPr>
                        <a:t>（区長）</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　・公募</a:t>
                      </a:r>
                      <a:r>
                        <a:rPr kumimoji="1" lang="en-US" altLang="ja-JP" sz="1300" kern="1200" dirty="0">
                          <a:solidFill>
                            <a:schemeClr val="tx1"/>
                          </a:solidFill>
                          <a:latin typeface="+mn-lt"/>
                          <a:ea typeface="+mn-ea"/>
                          <a:cs typeface="+mn-cs"/>
                        </a:rPr>
                        <a:t>18</a:t>
                      </a:r>
                      <a:r>
                        <a:rPr kumimoji="1" lang="ja-JP" altLang="en-US" sz="1300" kern="1200" dirty="0">
                          <a:solidFill>
                            <a:schemeClr val="tx1"/>
                          </a:solidFill>
                          <a:latin typeface="+mn-lt"/>
                          <a:ea typeface="+mn-ea"/>
                          <a:cs typeface="+mn-cs"/>
                        </a:rPr>
                        <a:t>区長中</a:t>
                      </a:r>
                      <a:r>
                        <a:rPr kumimoji="1" lang="en-US" altLang="ja-JP" sz="1300" kern="1200" dirty="0">
                          <a:solidFill>
                            <a:schemeClr val="tx1"/>
                          </a:solidFill>
                          <a:latin typeface="+mn-lt"/>
                          <a:ea typeface="+mn-ea"/>
                          <a:cs typeface="+mn-cs"/>
                        </a:rPr>
                        <a:t>5</a:t>
                      </a:r>
                      <a:r>
                        <a:rPr kumimoji="1" lang="ja-JP" altLang="en-US" sz="1300" kern="1200" dirty="0">
                          <a:solidFill>
                            <a:schemeClr val="tx1"/>
                          </a:solidFill>
                          <a:latin typeface="+mn-lt"/>
                          <a:ea typeface="+mn-ea"/>
                          <a:cs typeface="+mn-cs"/>
                        </a:rPr>
                        <a:t>名の外部</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　  人材が就任</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（局長）</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　・公募</a:t>
                      </a:r>
                      <a:r>
                        <a:rPr kumimoji="1" lang="en-US" altLang="ja-JP" sz="1300" kern="1200" dirty="0">
                          <a:solidFill>
                            <a:schemeClr val="tx1"/>
                          </a:solidFill>
                          <a:latin typeface="+mn-lt"/>
                          <a:ea typeface="+mn-ea"/>
                          <a:cs typeface="+mn-cs"/>
                        </a:rPr>
                        <a:t>22</a:t>
                      </a:r>
                      <a:r>
                        <a:rPr kumimoji="1" lang="ja-JP" altLang="en-US" sz="1300" kern="1200" dirty="0">
                          <a:solidFill>
                            <a:schemeClr val="tx1"/>
                          </a:solidFill>
                          <a:latin typeface="+mn-lt"/>
                          <a:ea typeface="+mn-ea"/>
                          <a:cs typeface="+mn-cs"/>
                        </a:rPr>
                        <a:t>局長中</a:t>
                      </a:r>
                      <a:r>
                        <a:rPr kumimoji="1" lang="en-US" altLang="ja-JP" sz="1300" kern="1200" dirty="0">
                          <a:solidFill>
                            <a:schemeClr val="tx1"/>
                          </a:solidFill>
                          <a:latin typeface="+mn-lt"/>
                          <a:ea typeface="+mn-ea"/>
                          <a:cs typeface="+mn-cs"/>
                        </a:rPr>
                        <a:t>2</a:t>
                      </a:r>
                      <a:r>
                        <a:rPr kumimoji="1" lang="ja-JP" altLang="en-US" sz="1300" kern="1200" dirty="0">
                          <a:solidFill>
                            <a:schemeClr val="tx1"/>
                          </a:solidFill>
                          <a:latin typeface="+mn-lt"/>
                          <a:ea typeface="+mn-ea"/>
                          <a:cs typeface="+mn-cs"/>
                        </a:rPr>
                        <a:t>名の外部</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　　人材が就任（予定含む）</a:t>
                      </a:r>
                      <a:endParaRPr kumimoji="1" lang="en-US" altLang="ja-JP" sz="1300" u="sng" kern="1200" dirty="0">
                        <a:solidFill>
                          <a:schemeClr val="tx1"/>
                        </a:solidFill>
                        <a:latin typeface="+mn-lt"/>
                        <a:ea typeface="+mn-ea"/>
                        <a:cs typeface="+mn-cs"/>
                      </a:endParaRPr>
                    </a:p>
                    <a:p>
                      <a:pPr marL="0" algn="l" defTabSz="914400" rtl="0" eaLnBrk="1" latinLnBrk="0" hangingPunct="1">
                        <a:lnSpc>
                          <a:spcPts val="1400"/>
                        </a:lnSpc>
                      </a:pPr>
                      <a:r>
                        <a:rPr kumimoji="1" lang="ja-JP" altLang="en-US" sz="1300" u="none" kern="1200" dirty="0">
                          <a:solidFill>
                            <a:schemeClr val="tx1"/>
                          </a:solidFill>
                          <a:latin typeface="+mn-lt"/>
                          <a:ea typeface="+mn-ea"/>
                          <a:cs typeface="+mn-cs"/>
                        </a:rPr>
                        <a:t>（校長）</a:t>
                      </a:r>
                      <a:endParaRPr kumimoji="1" lang="en-US" altLang="ja-JP" sz="1300" u="none" kern="1200" dirty="0">
                        <a:solidFill>
                          <a:schemeClr val="tx1"/>
                        </a:solidFill>
                        <a:latin typeface="+mn-lt"/>
                        <a:ea typeface="+mn-ea"/>
                        <a:cs typeface="+mn-cs"/>
                      </a:endParaRPr>
                    </a:p>
                    <a:p>
                      <a:pPr marL="0" algn="l" defTabSz="914400" rtl="0" eaLnBrk="1" latinLnBrk="0" hangingPunct="1">
                        <a:lnSpc>
                          <a:spcPts val="1400"/>
                        </a:lnSpc>
                      </a:pPr>
                      <a:r>
                        <a:rPr kumimoji="1" lang="ja-JP" altLang="en-US" sz="1300" u="none" kern="1200" dirty="0">
                          <a:solidFill>
                            <a:schemeClr val="tx1"/>
                          </a:solidFill>
                          <a:latin typeface="+mn-lt"/>
                          <a:ea typeface="+mn-ea"/>
                          <a:cs typeface="+mn-cs"/>
                        </a:rPr>
                        <a:t>　・公募</a:t>
                      </a:r>
                      <a:r>
                        <a:rPr kumimoji="1" lang="en-US" altLang="ja-JP" sz="1300" u="none" kern="1200" dirty="0">
                          <a:solidFill>
                            <a:schemeClr val="tx1"/>
                          </a:solidFill>
                          <a:latin typeface="+mn-lt"/>
                          <a:ea typeface="+mn-ea"/>
                          <a:cs typeface="+mn-cs"/>
                        </a:rPr>
                        <a:t>270</a:t>
                      </a:r>
                      <a:r>
                        <a:rPr kumimoji="1" lang="ja-JP" altLang="en-US" sz="1300" u="none" kern="1200" dirty="0">
                          <a:solidFill>
                            <a:schemeClr val="tx1"/>
                          </a:solidFill>
                          <a:latin typeface="+mn-lt"/>
                          <a:ea typeface="+mn-ea"/>
                          <a:cs typeface="+mn-cs"/>
                        </a:rPr>
                        <a:t>校長中</a:t>
                      </a:r>
                      <a:r>
                        <a:rPr kumimoji="1" lang="en-US" altLang="ja-JP" sz="1300" u="none" kern="1200" dirty="0">
                          <a:solidFill>
                            <a:schemeClr val="tx1"/>
                          </a:solidFill>
                          <a:latin typeface="+mn-lt"/>
                          <a:ea typeface="+mn-ea"/>
                          <a:cs typeface="+mn-cs"/>
                        </a:rPr>
                        <a:t>11</a:t>
                      </a:r>
                      <a:r>
                        <a:rPr kumimoji="1" lang="ja-JP" altLang="en-US" sz="1300" u="none" kern="1200" dirty="0">
                          <a:solidFill>
                            <a:schemeClr val="tx1"/>
                          </a:solidFill>
                          <a:latin typeface="+mn-lt"/>
                          <a:ea typeface="+mn-ea"/>
                          <a:cs typeface="+mn-cs"/>
                        </a:rPr>
                        <a:t>名の</a:t>
                      </a:r>
                      <a:endParaRPr kumimoji="1" lang="en-US" altLang="ja-JP" sz="1300" u="none" kern="1200" dirty="0">
                        <a:solidFill>
                          <a:schemeClr val="tx1"/>
                        </a:solidFill>
                        <a:latin typeface="+mn-lt"/>
                        <a:ea typeface="+mn-ea"/>
                        <a:cs typeface="+mn-cs"/>
                      </a:endParaRPr>
                    </a:p>
                    <a:p>
                      <a:pPr marL="0" algn="l" defTabSz="914400" rtl="0" eaLnBrk="1" latinLnBrk="0" hangingPunct="1">
                        <a:lnSpc>
                          <a:spcPts val="1400"/>
                        </a:lnSpc>
                      </a:pPr>
                      <a:r>
                        <a:rPr kumimoji="1" lang="ja-JP" altLang="en-US" sz="1300" u="none" kern="1200" dirty="0">
                          <a:solidFill>
                            <a:schemeClr val="tx1"/>
                          </a:solidFill>
                          <a:latin typeface="+mn-lt"/>
                          <a:ea typeface="+mn-ea"/>
                          <a:cs typeface="+mn-cs"/>
                        </a:rPr>
                        <a:t>　  外部人材の校長が就任</a:t>
                      </a:r>
                      <a:endParaRPr kumimoji="1" lang="en-US" altLang="ja-JP" sz="1300" u="none" kern="1200" dirty="0">
                        <a:solidFill>
                          <a:schemeClr val="tx1"/>
                        </a:solidFill>
                        <a:latin typeface="+mn-lt"/>
                        <a:ea typeface="+mn-ea"/>
                        <a:cs typeface="+mn-cs"/>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0641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0"/>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Ⅲ</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lang="ja-JP" altLang="en-US" sz="2400" b="1" u="sng" dirty="0">
                <a:solidFill>
                  <a:schemeClr val="bg1"/>
                </a:solidFill>
                <a:latin typeface="BIZ UDゴシック" panose="020B0400000000000000" pitchFamily="49" charset="-128"/>
                <a:ea typeface="BIZ UDゴシック" panose="020B0400000000000000" pitchFamily="49" charset="-128"/>
              </a:rPr>
              <a:t>人事</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（４）</a:t>
            </a:r>
            <a:r>
              <a:rPr lang="ja-JP" altLang="en-US" sz="2400" b="1" u="sng" dirty="0">
                <a:solidFill>
                  <a:schemeClr val="bg1"/>
                </a:solidFill>
                <a:latin typeface="BIZ UDゴシック" panose="020B0400000000000000" pitchFamily="49" charset="-128"/>
                <a:ea typeface="BIZ UDゴシック" panose="020B0400000000000000" pitchFamily="49" charset="-128"/>
              </a:rPr>
              <a:t>公募制度</a:t>
            </a:r>
            <a:endParaRPr kumimoji="1" lang="ja-JP" altLang="en-US" sz="2400" b="1" u="sng" dirty="0">
              <a:solidFill>
                <a:schemeClr val="bg1"/>
              </a:solidFill>
              <a:latin typeface="BIZ UDゴシック" panose="020B0400000000000000" pitchFamily="49" charset="-128"/>
              <a:ea typeface="BIZ UDゴシック" panose="020B0400000000000000" pitchFamily="49" charset="-128"/>
            </a:endParaRPr>
          </a:p>
        </p:txBody>
      </p:sp>
      <p:pic>
        <p:nvPicPr>
          <p:cNvPr id="7" name="図 6"/>
          <p:cNvPicPr>
            <a:picLocks noChangeAspect="1"/>
          </p:cNvPicPr>
          <p:nvPr/>
        </p:nvPicPr>
        <p:blipFill>
          <a:blip r:embed="rId2"/>
          <a:stretch>
            <a:fillRect/>
          </a:stretch>
        </p:blipFill>
        <p:spPr>
          <a:xfrm>
            <a:off x="6660232" y="1124744"/>
            <a:ext cx="2278489" cy="2448272"/>
          </a:xfrm>
          <a:prstGeom prst="rect">
            <a:avLst/>
          </a:prstGeom>
        </p:spPr>
      </p:pic>
      <p:pic>
        <p:nvPicPr>
          <p:cNvPr id="8" name="図 7"/>
          <p:cNvPicPr>
            <a:picLocks noChangeAspect="1"/>
          </p:cNvPicPr>
          <p:nvPr/>
        </p:nvPicPr>
        <p:blipFill>
          <a:blip r:embed="rId2"/>
          <a:stretch>
            <a:fillRect/>
          </a:stretch>
        </p:blipFill>
        <p:spPr>
          <a:xfrm>
            <a:off x="3792363" y="1124744"/>
            <a:ext cx="2867869" cy="2016224"/>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206</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3503482729"/>
              </p:ext>
            </p:extLst>
          </p:nvPr>
        </p:nvGraphicFramePr>
        <p:xfrm>
          <a:off x="323528" y="648000"/>
          <a:ext cx="8640960" cy="5661320"/>
        </p:xfrm>
        <a:graphic>
          <a:graphicData uri="http://schemas.openxmlformats.org/drawingml/2006/table">
            <a:tbl>
              <a:tblPr firstRow="1">
                <a:tableStyleId>{5C22544A-7EE6-4342-B048-85BDC9FD1C3A}</a:tableStyleId>
              </a:tblPr>
              <a:tblGrid>
                <a:gridCol w="180020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436963">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Why</a:t>
                      </a:r>
                      <a:r>
                        <a:rPr kumimoji="1" lang="ja-JP" altLang="en-US" sz="1800" b="0" dirty="0">
                          <a:solidFill>
                            <a:schemeClr val="tx1"/>
                          </a:solidFill>
                          <a:latin typeface="+mn-lt"/>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Vision</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What</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800" b="0" dirty="0">
                          <a:solidFill>
                            <a:schemeClr val="tx1"/>
                          </a:solidFill>
                          <a:latin typeface="+mn-lt"/>
                        </a:rPr>
                        <a:t>＜</a:t>
                      </a:r>
                      <a:r>
                        <a:rPr kumimoji="1" lang="en-US" altLang="ja-JP" sz="1800" b="0" dirty="0">
                          <a:solidFill>
                            <a:schemeClr val="tx1"/>
                          </a:solidFill>
                          <a:latin typeface="+mn-lt"/>
                        </a:rPr>
                        <a:t>Outcome</a:t>
                      </a:r>
                      <a:r>
                        <a:rPr kumimoji="1" lang="ja-JP" altLang="en-US" sz="1800" b="0" dirty="0">
                          <a:solidFill>
                            <a:schemeClr val="tx1"/>
                          </a:solidFill>
                          <a:latin typeface="+mn-lt"/>
                        </a:rPr>
                        <a:t>＞</a:t>
                      </a:r>
                    </a:p>
                  </a:txBody>
                  <a:tcPr marL="36000" marR="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24357">
                <a:tc>
                  <a:txBody>
                    <a:bodyPr/>
                    <a:lstStyle/>
                    <a:p>
                      <a:pPr>
                        <a:lnSpc>
                          <a:spcPct val="100000"/>
                        </a:lnSpc>
                      </a:pPr>
                      <a:r>
                        <a:rPr lang="ja-JP" altLang="en-US" sz="1400" dirty="0">
                          <a:latin typeface="+mn-lt"/>
                          <a:ea typeface="+mn-ea"/>
                        </a:rPr>
                        <a:t>（前頁からの続き）</a:t>
                      </a:r>
                      <a:endParaRPr lang="en-US" altLang="ja-JP" sz="1400" dirty="0">
                        <a:latin typeface="+mn-lt"/>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US" altLang="ja-JP" sz="1400" dirty="0">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ja-JP" altLang="en-US" sz="1400" dirty="0">
                          <a:latin typeface="+mn-lt"/>
                          <a:ea typeface="+mn-ea"/>
                        </a:rPr>
                        <a:t>・</a:t>
                      </a:r>
                      <a:r>
                        <a:rPr lang="en-US" altLang="ja-JP" sz="1400" dirty="0">
                          <a:latin typeface="+mn-lt"/>
                          <a:ea typeface="+mn-ea"/>
                        </a:rPr>
                        <a:t>2019</a:t>
                      </a:r>
                      <a:r>
                        <a:rPr lang="ja-JP" altLang="ja-JP" sz="1400" dirty="0">
                          <a:latin typeface="+mn-lt"/>
                          <a:ea typeface="+mn-ea"/>
                        </a:rPr>
                        <a:t>年度～</a:t>
                      </a:r>
                      <a:r>
                        <a:rPr lang="en-US" altLang="ja-JP" sz="1400" dirty="0">
                          <a:latin typeface="+mn-lt"/>
                          <a:ea typeface="+mn-ea"/>
                        </a:rPr>
                        <a:t>2022</a:t>
                      </a:r>
                      <a:r>
                        <a:rPr lang="ja-JP" altLang="ja-JP" sz="1400" dirty="0">
                          <a:latin typeface="+mn-lt"/>
                          <a:ea typeface="+mn-ea"/>
                        </a:rPr>
                        <a:t>年度</a:t>
                      </a:r>
                    </a:p>
                    <a:p>
                      <a:pPr algn="just">
                        <a:spcAft>
                          <a:spcPts val="0"/>
                        </a:spcAft>
                      </a:pPr>
                      <a:r>
                        <a:rPr lang="ja-JP" altLang="ja-JP" sz="1400" dirty="0">
                          <a:latin typeface="+mn-lt"/>
                          <a:ea typeface="+mn-ea"/>
                        </a:rPr>
                        <a:t>　　人事室長、総務局長、</a:t>
                      </a:r>
                    </a:p>
                    <a:p>
                      <a:pPr algn="just">
                        <a:spcAft>
                          <a:spcPts val="0"/>
                        </a:spcAft>
                      </a:pPr>
                      <a:r>
                        <a:rPr lang="ja-JP" altLang="ja-JP" sz="1400" dirty="0">
                          <a:latin typeface="+mn-lt"/>
                          <a:ea typeface="+mn-ea"/>
                        </a:rPr>
                        <a:t>　　契約管財局長、福祉局長、</a:t>
                      </a:r>
                    </a:p>
                    <a:p>
                      <a:pPr algn="just">
                        <a:spcAft>
                          <a:spcPts val="0"/>
                        </a:spcAft>
                      </a:pPr>
                      <a:r>
                        <a:rPr lang="ja-JP" altLang="ja-JP" sz="1400" dirty="0">
                          <a:latin typeface="+mn-lt"/>
                          <a:ea typeface="+mn-ea"/>
                        </a:rPr>
                        <a:t>　　環境局長、建設局長、港湾局長、</a:t>
                      </a:r>
                    </a:p>
                    <a:p>
                      <a:pPr algn="just">
                        <a:spcAft>
                          <a:spcPts val="0"/>
                        </a:spcAft>
                      </a:pPr>
                      <a:r>
                        <a:rPr lang="ja-JP" altLang="ja-JP" sz="1400" dirty="0">
                          <a:latin typeface="+mn-lt"/>
                          <a:ea typeface="+mn-ea"/>
                        </a:rPr>
                        <a:t>　　健康局長、</a:t>
                      </a:r>
                      <a:r>
                        <a:rPr lang="en-US" altLang="ja-JP" sz="1400" dirty="0">
                          <a:latin typeface="+mn-lt"/>
                          <a:ea typeface="+mn-ea"/>
                        </a:rPr>
                        <a:t>ICT</a:t>
                      </a:r>
                      <a:r>
                        <a:rPr lang="ja-JP" altLang="ja-JP" sz="1400" dirty="0">
                          <a:latin typeface="+mn-lt"/>
                          <a:ea typeface="+mn-ea"/>
                        </a:rPr>
                        <a:t>戦略室長、</a:t>
                      </a:r>
                    </a:p>
                    <a:p>
                      <a:pPr algn="just">
                        <a:spcAft>
                          <a:spcPts val="0"/>
                        </a:spcAft>
                      </a:pPr>
                      <a:r>
                        <a:rPr lang="ja-JP" altLang="ja-JP" sz="1400" dirty="0">
                          <a:latin typeface="+mn-lt"/>
                          <a:ea typeface="+mn-ea"/>
                        </a:rPr>
                        <a:t>　　経済戦略局長、都市整備局長、</a:t>
                      </a:r>
                    </a:p>
                    <a:p>
                      <a:pPr algn="just">
                        <a:spcAft>
                          <a:spcPts val="0"/>
                        </a:spcAft>
                      </a:pPr>
                      <a:r>
                        <a:rPr lang="ja-JP" altLang="ja-JP" sz="1400" dirty="0">
                          <a:latin typeface="+mn-lt"/>
                          <a:ea typeface="+mn-ea"/>
                        </a:rPr>
                        <a:t>　　福祉局長、環境局長（計</a:t>
                      </a:r>
                      <a:r>
                        <a:rPr lang="en-US" altLang="ja-JP" sz="1400" dirty="0">
                          <a:latin typeface="+mn-lt"/>
                          <a:ea typeface="+mn-ea"/>
                        </a:rPr>
                        <a:t>13</a:t>
                      </a:r>
                      <a:r>
                        <a:rPr lang="ja-JP" altLang="ja-JP" sz="1400" dirty="0">
                          <a:latin typeface="+mn-lt"/>
                          <a:ea typeface="+mn-ea"/>
                        </a:rPr>
                        <a:t>局長）</a:t>
                      </a:r>
                    </a:p>
                    <a:p>
                      <a:pPr algn="just">
                        <a:spcAft>
                          <a:spcPts val="0"/>
                        </a:spcAft>
                      </a:pPr>
                      <a:r>
                        <a:rPr lang="ja-JP" altLang="ja-JP" sz="1400" dirty="0">
                          <a:latin typeface="+mn-lt"/>
                          <a:ea typeface="+mn-ea"/>
                        </a:rPr>
                        <a:t>　　</a:t>
                      </a:r>
                      <a:r>
                        <a:rPr lang="en-US" altLang="ja-JP" sz="1400" dirty="0">
                          <a:latin typeface="+mn-lt"/>
                          <a:ea typeface="+mn-ea"/>
                        </a:rPr>
                        <a:t>20</a:t>
                      </a:r>
                      <a:r>
                        <a:rPr lang="ja-JP" altLang="ja-JP" sz="1400" dirty="0">
                          <a:latin typeface="+mn-lt"/>
                          <a:ea typeface="+mn-ea"/>
                        </a:rPr>
                        <a:t>区役所の区長</a:t>
                      </a:r>
                    </a:p>
                    <a:p>
                      <a:pPr algn="just">
                        <a:spcAft>
                          <a:spcPts val="0"/>
                        </a:spcAft>
                      </a:pPr>
                      <a:r>
                        <a:rPr lang="ja-JP" altLang="ja-JP" sz="1400" dirty="0">
                          <a:latin typeface="+mn-lt"/>
                          <a:ea typeface="+mn-ea"/>
                        </a:rPr>
                        <a:t>　　</a:t>
                      </a:r>
                      <a:r>
                        <a:rPr lang="en-US" altLang="ja-JP" sz="1400" dirty="0">
                          <a:latin typeface="+mn-lt"/>
                          <a:ea typeface="+mn-ea"/>
                        </a:rPr>
                        <a:t>190</a:t>
                      </a:r>
                      <a:r>
                        <a:rPr lang="ja-JP" altLang="ja-JP" sz="1400" dirty="0">
                          <a:latin typeface="+mn-lt"/>
                          <a:ea typeface="+mn-ea"/>
                        </a:rPr>
                        <a:t>校の校長</a:t>
                      </a:r>
                    </a:p>
                    <a:p>
                      <a:pPr>
                        <a:lnSpc>
                          <a:spcPts val="1400"/>
                        </a:lnSpc>
                      </a:pPr>
                      <a:endParaRPr lang="en-US" altLang="ja-JP" sz="1400" dirty="0">
                        <a:latin typeface="+mn-lt"/>
                        <a:ea typeface="+mn-ea"/>
                      </a:endParaRPr>
                    </a:p>
                    <a:p>
                      <a:pPr marL="0" marR="0" indent="0" algn="l" defTabSz="914400" rtl="0" eaLnBrk="1" fontAlgn="auto" latinLnBrk="0" hangingPunct="1">
                        <a:lnSpc>
                          <a:spcPts val="1400"/>
                        </a:lnSpc>
                        <a:spcBef>
                          <a:spcPts val="0"/>
                        </a:spcBef>
                        <a:spcAft>
                          <a:spcPts val="0"/>
                        </a:spcAft>
                        <a:buClrTx/>
                        <a:buSzTx/>
                        <a:buFontTx/>
                        <a:buNone/>
                        <a:tabLst/>
                        <a:defRPr/>
                      </a:pPr>
                      <a:endParaRPr lang="en-US" altLang="ja-JP" sz="1400" dirty="0">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en-US" altLang="ja-JP" sz="1400" dirty="0">
                          <a:latin typeface="+mn-lt"/>
                          <a:ea typeface="+mn-ea"/>
                        </a:rPr>
                        <a:t>2019</a:t>
                      </a:r>
                      <a:r>
                        <a:rPr lang="ja-JP" altLang="ja-JP" sz="1400" dirty="0">
                          <a:latin typeface="+mn-lt"/>
                          <a:ea typeface="+mn-ea"/>
                        </a:rPr>
                        <a:t>年度～</a:t>
                      </a:r>
                      <a:r>
                        <a:rPr lang="en-US" altLang="ja-JP" sz="1400" dirty="0">
                          <a:latin typeface="+mn-lt"/>
                          <a:ea typeface="+mn-ea"/>
                        </a:rPr>
                        <a:t>2022</a:t>
                      </a:r>
                      <a:r>
                        <a:rPr lang="ja-JP" altLang="ja-JP" sz="1400" dirty="0">
                          <a:latin typeface="+mn-lt"/>
                          <a:ea typeface="+mn-ea"/>
                        </a:rPr>
                        <a:t>年度</a:t>
                      </a:r>
                    </a:p>
                    <a:p>
                      <a:pPr algn="just">
                        <a:spcAft>
                          <a:spcPts val="0"/>
                        </a:spcAft>
                      </a:pPr>
                      <a:r>
                        <a:rPr lang="ja-JP" altLang="ja-JP" sz="1400" dirty="0">
                          <a:latin typeface="+mn-lt"/>
                          <a:ea typeface="+mn-ea"/>
                        </a:rPr>
                        <a:t>（区長）</a:t>
                      </a:r>
                    </a:p>
                    <a:p>
                      <a:pPr algn="just">
                        <a:spcAft>
                          <a:spcPts val="0"/>
                        </a:spcAft>
                      </a:pPr>
                      <a:r>
                        <a:rPr lang="ja-JP" altLang="ja-JP" sz="1400" dirty="0">
                          <a:latin typeface="+mn-lt"/>
                          <a:ea typeface="+mn-ea"/>
                        </a:rPr>
                        <a:t>　・公募</a:t>
                      </a:r>
                      <a:r>
                        <a:rPr lang="en-US" altLang="ja-JP" sz="1400" dirty="0">
                          <a:latin typeface="+mn-lt"/>
                          <a:ea typeface="+mn-ea"/>
                        </a:rPr>
                        <a:t>20</a:t>
                      </a:r>
                      <a:r>
                        <a:rPr lang="ja-JP" altLang="ja-JP" sz="1400" dirty="0">
                          <a:latin typeface="+mn-lt"/>
                          <a:ea typeface="+mn-ea"/>
                        </a:rPr>
                        <a:t>区長中</a:t>
                      </a:r>
                      <a:r>
                        <a:rPr lang="en-US" altLang="ja-JP" sz="1400" dirty="0">
                          <a:latin typeface="+mn-lt"/>
                          <a:ea typeface="+mn-ea"/>
                        </a:rPr>
                        <a:t>10</a:t>
                      </a:r>
                      <a:r>
                        <a:rPr lang="ja-JP" altLang="ja-JP" sz="1400" dirty="0">
                          <a:latin typeface="+mn-lt"/>
                          <a:ea typeface="+mn-ea"/>
                        </a:rPr>
                        <a:t>名の外部</a:t>
                      </a:r>
                    </a:p>
                    <a:p>
                      <a:pPr algn="just">
                        <a:spcAft>
                          <a:spcPts val="0"/>
                        </a:spcAft>
                      </a:pPr>
                      <a:r>
                        <a:rPr lang="ja-JP" altLang="ja-JP" sz="1400" dirty="0">
                          <a:latin typeface="+mn-lt"/>
                          <a:ea typeface="+mn-ea"/>
                        </a:rPr>
                        <a:t>　</a:t>
                      </a:r>
                      <a:r>
                        <a:rPr lang="en-US" altLang="ja-JP" sz="1400" dirty="0">
                          <a:latin typeface="+mn-lt"/>
                          <a:ea typeface="+mn-ea"/>
                        </a:rPr>
                        <a:t>  </a:t>
                      </a:r>
                      <a:r>
                        <a:rPr lang="ja-JP" altLang="ja-JP" sz="1400" dirty="0">
                          <a:latin typeface="+mn-lt"/>
                          <a:ea typeface="+mn-ea"/>
                        </a:rPr>
                        <a:t>人材が就任</a:t>
                      </a:r>
                    </a:p>
                    <a:p>
                      <a:pPr algn="just">
                        <a:spcAft>
                          <a:spcPts val="0"/>
                        </a:spcAft>
                      </a:pPr>
                      <a:r>
                        <a:rPr lang="ja-JP" altLang="ja-JP" sz="1400" dirty="0">
                          <a:latin typeface="+mn-lt"/>
                          <a:ea typeface="+mn-ea"/>
                        </a:rPr>
                        <a:t>（局長）</a:t>
                      </a:r>
                    </a:p>
                    <a:p>
                      <a:pPr algn="just">
                        <a:spcAft>
                          <a:spcPts val="0"/>
                        </a:spcAft>
                      </a:pPr>
                      <a:r>
                        <a:rPr lang="ja-JP" altLang="ja-JP" sz="1400" dirty="0">
                          <a:latin typeface="+mn-lt"/>
                          <a:ea typeface="+mn-ea"/>
                        </a:rPr>
                        <a:t>　・公募</a:t>
                      </a:r>
                      <a:r>
                        <a:rPr lang="en-US" altLang="ja-JP" sz="1400" dirty="0">
                          <a:latin typeface="+mn-lt"/>
                          <a:ea typeface="+mn-ea"/>
                        </a:rPr>
                        <a:t>13</a:t>
                      </a:r>
                      <a:r>
                        <a:rPr lang="ja-JP" altLang="ja-JP" sz="1400" dirty="0">
                          <a:latin typeface="+mn-lt"/>
                          <a:ea typeface="+mn-ea"/>
                        </a:rPr>
                        <a:t>局長中</a:t>
                      </a:r>
                      <a:r>
                        <a:rPr lang="en-US" altLang="ja-JP" sz="1400" dirty="0">
                          <a:latin typeface="+mn-lt"/>
                          <a:ea typeface="+mn-ea"/>
                        </a:rPr>
                        <a:t>1</a:t>
                      </a:r>
                      <a:r>
                        <a:rPr lang="ja-JP" altLang="ja-JP" sz="1400" dirty="0">
                          <a:latin typeface="+mn-lt"/>
                          <a:ea typeface="+mn-ea"/>
                        </a:rPr>
                        <a:t>名の外部</a:t>
                      </a:r>
                    </a:p>
                    <a:p>
                      <a:pPr algn="just">
                        <a:spcAft>
                          <a:spcPts val="0"/>
                        </a:spcAft>
                      </a:pPr>
                      <a:r>
                        <a:rPr lang="ja-JP" altLang="ja-JP" sz="1400" dirty="0">
                          <a:latin typeface="+mn-lt"/>
                          <a:ea typeface="+mn-ea"/>
                        </a:rPr>
                        <a:t>　　人材が就任</a:t>
                      </a:r>
                    </a:p>
                    <a:p>
                      <a:pPr algn="just">
                        <a:spcAft>
                          <a:spcPts val="0"/>
                        </a:spcAft>
                      </a:pPr>
                      <a:r>
                        <a:rPr lang="ja-JP" altLang="ja-JP" sz="1400" dirty="0">
                          <a:latin typeface="+mn-lt"/>
                          <a:ea typeface="+mn-ea"/>
                        </a:rPr>
                        <a:t>（校長）</a:t>
                      </a:r>
                    </a:p>
                    <a:p>
                      <a:pPr algn="just">
                        <a:spcAft>
                          <a:spcPts val="0"/>
                        </a:spcAft>
                      </a:pPr>
                      <a:r>
                        <a:rPr lang="ja-JP" altLang="ja-JP" sz="1400" dirty="0">
                          <a:latin typeface="+mn-lt"/>
                          <a:ea typeface="+mn-ea"/>
                        </a:rPr>
                        <a:t>　・公募</a:t>
                      </a:r>
                      <a:r>
                        <a:rPr lang="en-US" altLang="ja-JP" sz="1400" dirty="0">
                          <a:latin typeface="+mn-lt"/>
                          <a:ea typeface="+mn-ea"/>
                        </a:rPr>
                        <a:t>190</a:t>
                      </a:r>
                      <a:r>
                        <a:rPr lang="ja-JP" altLang="ja-JP" sz="1400" dirty="0">
                          <a:latin typeface="+mn-lt"/>
                          <a:ea typeface="+mn-ea"/>
                        </a:rPr>
                        <a:t>校長中５名の</a:t>
                      </a:r>
                    </a:p>
                    <a:p>
                      <a:pPr algn="just">
                        <a:spcAft>
                          <a:spcPts val="0"/>
                        </a:spcAft>
                      </a:pPr>
                      <a:r>
                        <a:rPr lang="ja-JP" altLang="ja-JP" sz="1400" dirty="0">
                          <a:latin typeface="+mn-lt"/>
                          <a:ea typeface="+mn-ea"/>
                        </a:rPr>
                        <a:t>　</a:t>
                      </a:r>
                      <a:r>
                        <a:rPr lang="en-US" altLang="ja-JP" sz="1400" dirty="0">
                          <a:latin typeface="+mn-lt"/>
                          <a:ea typeface="+mn-ea"/>
                        </a:rPr>
                        <a:t>  </a:t>
                      </a:r>
                      <a:r>
                        <a:rPr lang="ja-JP" altLang="ja-JP" sz="1400" dirty="0">
                          <a:latin typeface="+mn-lt"/>
                          <a:ea typeface="+mn-ea"/>
                        </a:rPr>
                        <a:t>外部人材の校長が就任</a:t>
                      </a:r>
                    </a:p>
                    <a:p>
                      <a:pPr algn="just">
                        <a:spcAft>
                          <a:spcPts val="0"/>
                        </a:spcAft>
                      </a:pPr>
                      <a:r>
                        <a:rPr lang="ja-JP" altLang="ja-JP" sz="1400" dirty="0">
                          <a:latin typeface="+mn-lt"/>
                          <a:ea typeface="+mn-ea"/>
                        </a:rPr>
                        <a:t>　　　　　　　　　（予定含む）</a:t>
                      </a:r>
                    </a:p>
                    <a:p>
                      <a:pPr>
                        <a:lnSpc>
                          <a:spcPct val="100000"/>
                        </a:lnSpc>
                      </a:pPr>
                      <a:endParaRPr lang="en-US" altLang="ja-JP" sz="1400" dirty="0">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69198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11">
            <a:extLst>
              <a:ext uri="{FF2B5EF4-FFF2-40B4-BE49-F238E27FC236}">
                <a16:creationId xmlns:a16="http://schemas.microsoft.com/office/drawing/2014/main" id="{384C75FA-15AE-42A6-BC69-F457D3FB2CA4}"/>
              </a:ext>
            </a:extLst>
          </p:cNvPr>
          <p:cNvSpPr/>
          <p:nvPr/>
        </p:nvSpPr>
        <p:spPr>
          <a:xfrm>
            <a:off x="5350820" y="4288368"/>
            <a:ext cx="3416693" cy="1936474"/>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74" name="グラフ 73"/>
          <p:cNvGraphicFramePr>
            <a:graphicFrameLocks/>
          </p:cNvGraphicFramePr>
          <p:nvPr>
            <p:extLst>
              <p:ext uri="{D42A27DB-BD31-4B8C-83A1-F6EECF244321}">
                <p14:modId xmlns:p14="http://schemas.microsoft.com/office/powerpoint/2010/main" val="3232513251"/>
              </p:ext>
            </p:extLst>
          </p:nvPr>
        </p:nvGraphicFramePr>
        <p:xfrm>
          <a:off x="5390641" y="4210850"/>
          <a:ext cx="2491022" cy="207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5" name="グラフ 74"/>
          <p:cNvGraphicFramePr>
            <a:graphicFrameLocks/>
          </p:cNvGraphicFramePr>
          <p:nvPr>
            <p:extLst>
              <p:ext uri="{D42A27DB-BD31-4B8C-83A1-F6EECF244321}">
                <p14:modId xmlns:p14="http://schemas.microsoft.com/office/powerpoint/2010/main" val="1173622211"/>
              </p:ext>
            </p:extLst>
          </p:nvPr>
        </p:nvGraphicFramePr>
        <p:xfrm>
          <a:off x="6636152" y="4173916"/>
          <a:ext cx="2665492" cy="2074690"/>
        </p:xfrm>
        <a:graphic>
          <a:graphicData uri="http://schemas.openxmlformats.org/drawingml/2006/chart">
            <c:chart xmlns:c="http://schemas.openxmlformats.org/drawingml/2006/chart" xmlns:r="http://schemas.openxmlformats.org/officeDocument/2006/relationships" r:id="rId3"/>
          </a:graphicData>
        </a:graphic>
      </p:graphicFrame>
      <p:sp>
        <p:nvSpPr>
          <p:cNvPr id="65" name="角丸四角形 11">
            <a:extLst>
              <a:ext uri="{FF2B5EF4-FFF2-40B4-BE49-F238E27FC236}">
                <a16:creationId xmlns:a16="http://schemas.microsoft.com/office/drawing/2014/main" id="{59CE30A0-25E9-4BEA-9802-F871772D7DDA}"/>
              </a:ext>
            </a:extLst>
          </p:cNvPr>
          <p:cNvSpPr/>
          <p:nvPr/>
        </p:nvSpPr>
        <p:spPr>
          <a:xfrm>
            <a:off x="5350820" y="1580677"/>
            <a:ext cx="3416693" cy="2220684"/>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 name="グループ化 59"/>
          <p:cNvGrpSpPr/>
          <p:nvPr/>
        </p:nvGrpSpPr>
        <p:grpSpPr>
          <a:xfrm>
            <a:off x="6482892" y="6305849"/>
            <a:ext cx="2043326" cy="253643"/>
            <a:chOff x="5818589" y="6415717"/>
            <a:chExt cx="2043326" cy="253643"/>
          </a:xfrm>
        </p:grpSpPr>
        <p:sp>
          <p:nvSpPr>
            <p:cNvPr id="46" name="正方形/長方形 45"/>
            <p:cNvSpPr/>
            <p:nvPr/>
          </p:nvSpPr>
          <p:spPr>
            <a:xfrm>
              <a:off x="6948264" y="6453336"/>
              <a:ext cx="216024" cy="14401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正方形/長方形 46"/>
            <p:cNvSpPr/>
            <p:nvPr/>
          </p:nvSpPr>
          <p:spPr>
            <a:xfrm>
              <a:off x="5818589" y="6476097"/>
              <a:ext cx="216024" cy="144016"/>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テキスト ボックス 47"/>
            <p:cNvSpPr txBox="1"/>
            <p:nvPr/>
          </p:nvSpPr>
          <p:spPr>
            <a:xfrm>
              <a:off x="6034613" y="6423139"/>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外部人材</a:t>
              </a:r>
            </a:p>
          </p:txBody>
        </p:sp>
        <p:sp>
          <p:nvSpPr>
            <p:cNvPr id="49" name="テキスト ボックス 48"/>
            <p:cNvSpPr txBox="1"/>
            <p:nvPr/>
          </p:nvSpPr>
          <p:spPr>
            <a:xfrm>
              <a:off x="7164288" y="6415717"/>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内部人材</a:t>
              </a:r>
            </a:p>
          </p:txBody>
        </p:sp>
      </p:grpSp>
      <p:sp>
        <p:nvSpPr>
          <p:cNvPr id="54" name="テキスト ボックス 53"/>
          <p:cNvSpPr txBox="1"/>
          <p:nvPr/>
        </p:nvSpPr>
        <p:spPr>
          <a:xfrm>
            <a:off x="986369" y="2530659"/>
            <a:ext cx="3672408" cy="739552"/>
          </a:xfrm>
          <a:prstGeom prst="rect">
            <a:avLst/>
          </a:prstGeom>
          <a:noFill/>
          <a:ln>
            <a:solidFill>
              <a:schemeClr val="tx1"/>
            </a:solidFill>
            <a:prstDash val="dash"/>
          </a:ln>
        </p:spPr>
        <p:txBody>
          <a:bodyPr wrap="square" tIns="36000" bIns="36000" rtlCol="0">
            <a:spAutoFit/>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（参考）他都市の状況</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新潟市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区長の公募を実施</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名の外部人材を登用</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堺市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区長の公募を実施</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外部人材を登用</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その他　横浜市・川崎市・千葉市で庁内公募実績あり</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正方形/長方形 54"/>
          <p:cNvSpPr/>
          <p:nvPr/>
        </p:nvSpPr>
        <p:spPr>
          <a:xfrm>
            <a:off x="5316468" y="886664"/>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＜応募者数＞</a:t>
            </a:r>
          </a:p>
        </p:txBody>
      </p:sp>
      <p:sp>
        <p:nvSpPr>
          <p:cNvPr id="56" name="正方形/長方形 55"/>
          <p:cNvSpPr/>
          <p:nvPr/>
        </p:nvSpPr>
        <p:spPr>
          <a:xfrm>
            <a:off x="7236296" y="887226"/>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＜就任者数＞</a:t>
            </a:r>
          </a:p>
        </p:txBody>
      </p:sp>
      <p:sp>
        <p:nvSpPr>
          <p:cNvPr id="57" name="二等辺三角形 56"/>
          <p:cNvSpPr/>
          <p:nvPr/>
        </p:nvSpPr>
        <p:spPr>
          <a:xfrm rot="5400000">
            <a:off x="6860090" y="2445859"/>
            <a:ext cx="50405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二等辺三角形 57"/>
          <p:cNvSpPr/>
          <p:nvPr/>
        </p:nvSpPr>
        <p:spPr>
          <a:xfrm rot="5400000">
            <a:off x="6863055" y="5183501"/>
            <a:ext cx="50405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正方形/長方形 60"/>
          <p:cNvSpPr/>
          <p:nvPr/>
        </p:nvSpPr>
        <p:spPr>
          <a:xfrm>
            <a:off x="251520" y="251356"/>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人材の公募（１／２）</a:t>
            </a:r>
          </a:p>
        </p:txBody>
      </p:sp>
      <p:cxnSp>
        <p:nvCxnSpPr>
          <p:cNvPr id="62" name="直線コネクタ 61"/>
          <p:cNvCxnSpPr/>
          <p:nvPr/>
        </p:nvCxnSpPr>
        <p:spPr>
          <a:xfrm>
            <a:off x="179512" y="63897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251520" y="620688"/>
            <a:ext cx="889248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幹部ポストは市役所</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内部だけでなく、外部人材も対象として公募。</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テキスト ボックス 36"/>
          <p:cNvSpPr txBox="1"/>
          <p:nvPr/>
        </p:nvSpPr>
        <p:spPr>
          <a:xfrm>
            <a:off x="0" y="0"/>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人事</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・公募制度</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7" name="テキスト ボックス 36"/>
          <p:cNvSpPr txBox="1"/>
          <p:nvPr/>
        </p:nvSpPr>
        <p:spPr>
          <a:xfrm>
            <a:off x="1015343" y="5982037"/>
            <a:ext cx="3672408" cy="411257"/>
          </a:xfrm>
          <a:prstGeom prst="rect">
            <a:avLst/>
          </a:prstGeom>
          <a:noFill/>
          <a:ln>
            <a:solidFill>
              <a:schemeClr val="tx1"/>
            </a:solidFill>
            <a:prstDash val="dash"/>
          </a:ln>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（参考）他都市の状況</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政令市では大阪市のみ</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43" name="グラフ 42">
            <a:extLst>
              <a:ext uri="{FF2B5EF4-FFF2-40B4-BE49-F238E27FC236}">
                <a16:creationId xmlns:a16="http://schemas.microsoft.com/office/drawing/2014/main" id="{C22A189B-ECCB-4628-90CB-D6C32C178FDE}"/>
              </a:ext>
            </a:extLst>
          </p:cNvPr>
          <p:cNvGraphicFramePr>
            <a:graphicFrameLocks/>
          </p:cNvGraphicFramePr>
          <p:nvPr/>
        </p:nvGraphicFramePr>
        <p:xfrm>
          <a:off x="2760202" y="2323177"/>
          <a:ext cx="2124000" cy="1836000"/>
        </p:xfrm>
        <a:graphic>
          <a:graphicData uri="http://schemas.openxmlformats.org/drawingml/2006/chart">
            <c:chart xmlns:c="http://schemas.openxmlformats.org/drawingml/2006/chart" xmlns:r="http://schemas.openxmlformats.org/officeDocument/2006/relationships" r:id="rId4"/>
          </a:graphicData>
        </a:graphic>
      </p:graphicFrame>
      <p:sp>
        <p:nvSpPr>
          <p:cNvPr id="52" name="テキスト ボックス 5">
            <a:extLst>
              <a:ext uri="{FF2B5EF4-FFF2-40B4-BE49-F238E27FC236}">
                <a16:creationId xmlns:a16="http://schemas.microsoft.com/office/drawing/2014/main" id="{17BD2FB4-8754-43B1-BCF1-2C82FDBFB58C}"/>
              </a:ext>
            </a:extLst>
          </p:cNvPr>
          <p:cNvSpPr txBox="1"/>
          <p:nvPr/>
        </p:nvSpPr>
        <p:spPr>
          <a:xfrm>
            <a:off x="7775662" y="2405789"/>
            <a:ext cx="444352" cy="4001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合計</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55</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名</a:t>
            </a:r>
          </a:p>
        </p:txBody>
      </p:sp>
      <p:sp>
        <p:nvSpPr>
          <p:cNvPr id="60" name="テキスト ボックス 5">
            <a:extLst>
              <a:ext uri="{FF2B5EF4-FFF2-40B4-BE49-F238E27FC236}">
                <a16:creationId xmlns:a16="http://schemas.microsoft.com/office/drawing/2014/main" id="{8DB80054-7F2C-41F4-AD47-FDF37162D96A}"/>
              </a:ext>
            </a:extLst>
          </p:cNvPr>
          <p:cNvSpPr txBox="1"/>
          <p:nvPr/>
        </p:nvSpPr>
        <p:spPr>
          <a:xfrm>
            <a:off x="5939315" y="5143431"/>
            <a:ext cx="510076" cy="4001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合計</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614</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名</a:t>
            </a:r>
          </a:p>
        </p:txBody>
      </p:sp>
      <p:graphicFrame>
        <p:nvGraphicFramePr>
          <p:cNvPr id="40" name="グラフ 39"/>
          <p:cNvGraphicFramePr>
            <a:graphicFrameLocks/>
          </p:cNvGraphicFramePr>
          <p:nvPr/>
        </p:nvGraphicFramePr>
        <p:xfrm>
          <a:off x="5321567" y="1764474"/>
          <a:ext cx="2005838" cy="1870664"/>
        </p:xfrm>
        <a:graphic>
          <a:graphicData uri="http://schemas.openxmlformats.org/drawingml/2006/chart">
            <c:chart xmlns:c="http://schemas.openxmlformats.org/drawingml/2006/chart" xmlns:r="http://schemas.openxmlformats.org/officeDocument/2006/relationships" r:id="rId5"/>
          </a:graphicData>
        </a:graphic>
      </p:graphicFrame>
      <p:sp>
        <p:nvSpPr>
          <p:cNvPr id="3" name="テキスト ボックス 2"/>
          <p:cNvSpPr txBox="1"/>
          <p:nvPr/>
        </p:nvSpPr>
        <p:spPr>
          <a:xfrm>
            <a:off x="5775852" y="2405789"/>
            <a:ext cx="7288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合計</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1,875</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名</a:t>
            </a:r>
          </a:p>
        </p:txBody>
      </p:sp>
      <p:sp>
        <p:nvSpPr>
          <p:cNvPr id="4" name="テキスト ボックス 3"/>
          <p:cNvSpPr txBox="1"/>
          <p:nvPr/>
        </p:nvSpPr>
        <p:spPr>
          <a:xfrm>
            <a:off x="7680347" y="5091458"/>
            <a:ext cx="6033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合計</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41</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名</a:t>
            </a:r>
          </a:p>
        </p:txBody>
      </p:sp>
      <p:sp>
        <p:nvSpPr>
          <p:cNvPr id="34" name="テキスト ボックス 33"/>
          <p:cNvSpPr txBox="1"/>
          <p:nvPr/>
        </p:nvSpPr>
        <p:spPr>
          <a:xfrm>
            <a:off x="191717" y="6593695"/>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（次頁に続く）</a:t>
            </a:r>
          </a:p>
        </p:txBody>
      </p:sp>
      <p:pic>
        <p:nvPicPr>
          <p:cNvPr id="41" name="図 40"/>
          <p:cNvPicPr>
            <a:picLocks noChangeAspect="1"/>
          </p:cNvPicPr>
          <p:nvPr/>
        </p:nvPicPr>
        <p:blipFill>
          <a:blip r:embed="rId6"/>
          <a:stretch>
            <a:fillRect/>
          </a:stretch>
        </p:blipFill>
        <p:spPr>
          <a:xfrm>
            <a:off x="916243" y="2041525"/>
            <a:ext cx="3374103" cy="420315"/>
          </a:xfrm>
          <a:prstGeom prst="rect">
            <a:avLst/>
          </a:prstGeom>
        </p:spPr>
      </p:pic>
      <p:pic>
        <p:nvPicPr>
          <p:cNvPr id="42" name="図 41"/>
          <p:cNvPicPr>
            <a:picLocks noChangeAspect="1"/>
          </p:cNvPicPr>
          <p:nvPr/>
        </p:nvPicPr>
        <p:blipFill>
          <a:blip r:embed="rId6"/>
          <a:stretch>
            <a:fillRect/>
          </a:stretch>
        </p:blipFill>
        <p:spPr>
          <a:xfrm>
            <a:off x="1015343" y="5211261"/>
            <a:ext cx="3374103" cy="654024"/>
          </a:xfrm>
          <a:prstGeom prst="rect">
            <a:avLst/>
          </a:prstGeom>
        </p:spPr>
      </p:pic>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207</a:t>
            </a:fld>
            <a:endParaRPr kumimoji="1" lang="ja-JP" altLang="en-US"/>
          </a:p>
        </p:txBody>
      </p:sp>
      <p:pic>
        <p:nvPicPr>
          <p:cNvPr id="6" name="図 5"/>
          <p:cNvPicPr>
            <a:picLocks noChangeAspect="1"/>
          </p:cNvPicPr>
          <p:nvPr/>
        </p:nvPicPr>
        <p:blipFill>
          <a:blip r:embed="rId7"/>
          <a:stretch>
            <a:fillRect/>
          </a:stretch>
        </p:blipFill>
        <p:spPr>
          <a:xfrm>
            <a:off x="4837737" y="1556913"/>
            <a:ext cx="4419983" cy="2139881"/>
          </a:xfrm>
          <a:prstGeom prst="rect">
            <a:avLst/>
          </a:prstGeom>
        </p:spPr>
      </p:pic>
      <p:graphicFrame>
        <p:nvGraphicFramePr>
          <p:cNvPr id="77" name="表 76"/>
          <p:cNvGraphicFramePr>
            <a:graphicFrameLocks noGrp="1"/>
          </p:cNvGraphicFramePr>
          <p:nvPr>
            <p:extLst>
              <p:ext uri="{D42A27DB-BD31-4B8C-83A1-F6EECF244321}">
                <p14:modId xmlns:p14="http://schemas.microsoft.com/office/powerpoint/2010/main" val="2115587227"/>
              </p:ext>
            </p:extLst>
          </p:nvPr>
        </p:nvGraphicFramePr>
        <p:xfrm>
          <a:off x="251520" y="1256472"/>
          <a:ext cx="8568951" cy="5394960"/>
        </p:xfrm>
        <a:graphic>
          <a:graphicData uri="http://schemas.openxmlformats.org/drawingml/2006/table">
            <a:tbl>
              <a:tblPr firstRow="1" bandRow="1">
                <a:tableStyleId>{5C22544A-7EE6-4342-B048-85BDC9FD1C3A}</a:tableStyleId>
              </a:tblPr>
              <a:tblGrid>
                <a:gridCol w="664832">
                  <a:extLst>
                    <a:ext uri="{9D8B030D-6E8A-4147-A177-3AD203B41FA5}">
                      <a16:colId xmlns:a16="http://schemas.microsoft.com/office/drawing/2014/main" val="20000"/>
                    </a:ext>
                  </a:extLst>
                </a:gridCol>
                <a:gridCol w="4375728">
                  <a:extLst>
                    <a:ext uri="{9D8B030D-6E8A-4147-A177-3AD203B41FA5}">
                      <a16:colId xmlns:a16="http://schemas.microsoft.com/office/drawing/2014/main" val="20001"/>
                    </a:ext>
                  </a:extLst>
                </a:gridCol>
                <a:gridCol w="3528391">
                  <a:extLst>
                    <a:ext uri="{9D8B030D-6E8A-4147-A177-3AD203B41FA5}">
                      <a16:colId xmlns:a16="http://schemas.microsoft.com/office/drawing/2014/main" val="20002"/>
                    </a:ext>
                  </a:extLst>
                </a:gridCol>
              </a:tblGrid>
              <a:tr h="2737406">
                <a:tc>
                  <a:txBody>
                    <a:bodyPr/>
                    <a:lstStyle/>
                    <a:p>
                      <a:pPr algn="ctr"/>
                      <a:r>
                        <a:rPr kumimoji="1" lang="ja-JP" altLang="en-US" b="0" dirty="0">
                          <a:solidFill>
                            <a:schemeClr val="tx1"/>
                          </a:solidFill>
                        </a:rPr>
                        <a:t>区長</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kumimoji="1" lang="ja-JP" altLang="en-US" sz="1300" b="0" dirty="0">
                          <a:solidFill>
                            <a:schemeClr val="tx1"/>
                          </a:solidFill>
                        </a:rPr>
                        <a:t>・</a:t>
                      </a:r>
                      <a:r>
                        <a:rPr kumimoji="1" lang="en-US" altLang="ja-JP" sz="1300" b="0" dirty="0">
                          <a:solidFill>
                            <a:schemeClr val="tx1"/>
                          </a:solidFill>
                        </a:rPr>
                        <a:t>2011</a:t>
                      </a:r>
                      <a:r>
                        <a:rPr kumimoji="1" lang="ja-JP" altLang="en-US" sz="1300" b="0" dirty="0">
                          <a:solidFill>
                            <a:schemeClr val="tx1"/>
                          </a:solidFill>
                        </a:rPr>
                        <a:t>年度　　</a:t>
                      </a:r>
                      <a:r>
                        <a:rPr kumimoji="1" lang="en-US" altLang="ja-JP" sz="1300" b="0" dirty="0">
                          <a:solidFill>
                            <a:schemeClr val="tx1"/>
                          </a:solidFill>
                        </a:rPr>
                        <a:t>24</a:t>
                      </a:r>
                      <a:r>
                        <a:rPr kumimoji="1" lang="ja-JP" altLang="en-US" sz="1300" b="0" dirty="0">
                          <a:solidFill>
                            <a:schemeClr val="tx1"/>
                          </a:solidFill>
                        </a:rPr>
                        <a:t>区役所の全区長の公募を実施</a:t>
                      </a:r>
                    </a:p>
                    <a:p>
                      <a:pPr>
                        <a:lnSpc>
                          <a:spcPts val="1500"/>
                        </a:lnSpc>
                      </a:pPr>
                      <a:r>
                        <a:rPr kumimoji="1" lang="ja-JP" altLang="en-US" sz="1300" b="0" dirty="0">
                          <a:solidFill>
                            <a:schemeClr val="tx1"/>
                          </a:solidFill>
                        </a:rPr>
                        <a:t>・</a:t>
                      </a:r>
                      <a:r>
                        <a:rPr kumimoji="1" lang="en-US" altLang="ja-JP" sz="1300" b="0" dirty="0">
                          <a:solidFill>
                            <a:schemeClr val="tx1"/>
                          </a:solidFill>
                        </a:rPr>
                        <a:t>2012</a:t>
                      </a:r>
                      <a:r>
                        <a:rPr kumimoji="1" lang="ja-JP" altLang="en-US" sz="1300" b="0" dirty="0">
                          <a:solidFill>
                            <a:schemeClr val="tx1"/>
                          </a:solidFill>
                        </a:rPr>
                        <a:t>年度　　</a:t>
                      </a:r>
                      <a:r>
                        <a:rPr kumimoji="1" lang="en-US" altLang="ja-JP" sz="1300" b="0" dirty="0">
                          <a:solidFill>
                            <a:schemeClr val="tx1"/>
                          </a:solidFill>
                        </a:rPr>
                        <a:t>18</a:t>
                      </a:r>
                      <a:r>
                        <a:rPr kumimoji="1" lang="ja-JP" altLang="en-US" sz="1300" b="0" dirty="0">
                          <a:solidFill>
                            <a:schemeClr val="tx1"/>
                          </a:solidFill>
                        </a:rPr>
                        <a:t>名の外部人材が区長に就任</a:t>
                      </a:r>
                      <a:endParaRPr kumimoji="1" lang="en-US" altLang="ja-JP" sz="1300" b="0" dirty="0">
                        <a:solidFill>
                          <a:schemeClr val="tx1"/>
                        </a:solidFill>
                      </a:endParaRPr>
                    </a:p>
                    <a:p>
                      <a:pPr>
                        <a:lnSpc>
                          <a:spcPts val="1500"/>
                        </a:lnSpc>
                      </a:pPr>
                      <a:r>
                        <a:rPr kumimoji="1" lang="ja-JP" altLang="en-US" sz="1300" b="0" dirty="0">
                          <a:solidFill>
                            <a:schemeClr val="tx1"/>
                          </a:solidFill>
                        </a:rPr>
                        <a:t>・</a:t>
                      </a:r>
                      <a:r>
                        <a:rPr kumimoji="1" lang="en-US" altLang="ja-JP" sz="1300" b="0" dirty="0">
                          <a:solidFill>
                            <a:schemeClr val="tx1"/>
                          </a:solidFill>
                        </a:rPr>
                        <a:t>2015</a:t>
                      </a:r>
                      <a:r>
                        <a:rPr kumimoji="1" lang="ja-JP" altLang="en-US" sz="1300" b="0" dirty="0">
                          <a:solidFill>
                            <a:schemeClr val="tx1"/>
                          </a:solidFill>
                        </a:rPr>
                        <a:t>年度～　</a:t>
                      </a:r>
                      <a:r>
                        <a:rPr kumimoji="1" lang="en-US" altLang="ja-JP" sz="1300" b="0" dirty="0">
                          <a:solidFill>
                            <a:schemeClr val="tx1"/>
                          </a:solidFill>
                        </a:rPr>
                        <a:t>18</a:t>
                      </a:r>
                      <a:r>
                        <a:rPr kumimoji="1" lang="ja-JP" altLang="en-US" sz="1300" b="0" dirty="0">
                          <a:solidFill>
                            <a:schemeClr val="tx1"/>
                          </a:solidFill>
                        </a:rPr>
                        <a:t>区役所の区長の公募を実施</a:t>
                      </a:r>
                      <a:endParaRPr lang="en-US" altLang="ja-JP" sz="1300" b="0" dirty="0">
                        <a:solidFill>
                          <a:schemeClr val="tx1"/>
                        </a:solidFill>
                        <a:latin typeface="+mj-ea"/>
                        <a:ea typeface="+mj-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b="0" dirty="0">
                          <a:solidFill>
                            <a:schemeClr val="tx1"/>
                          </a:solidFill>
                          <a:latin typeface="+mj-ea"/>
                          <a:ea typeface="+mj-ea"/>
                        </a:rPr>
                        <a:t>・</a:t>
                      </a:r>
                      <a:r>
                        <a:rPr lang="en-US" altLang="ja-JP" sz="1300" b="0" dirty="0">
                          <a:solidFill>
                            <a:schemeClr val="tx1"/>
                          </a:solidFill>
                          <a:latin typeface="+mj-ea"/>
                          <a:ea typeface="+mj-ea"/>
                        </a:rPr>
                        <a:t>2016</a:t>
                      </a:r>
                      <a:r>
                        <a:rPr lang="ja-JP" altLang="en-US" sz="1300" b="0" dirty="0">
                          <a:solidFill>
                            <a:schemeClr val="tx1"/>
                          </a:solidFill>
                          <a:latin typeface="+mj-ea"/>
                          <a:ea typeface="+mj-ea"/>
                        </a:rPr>
                        <a:t>年度～　</a:t>
                      </a:r>
                      <a:r>
                        <a:rPr lang="en-US" altLang="ja-JP" sz="1300" b="0" dirty="0">
                          <a:solidFill>
                            <a:schemeClr val="tx1"/>
                          </a:solidFill>
                          <a:latin typeface="+mj-ea"/>
                          <a:ea typeface="+mj-ea"/>
                        </a:rPr>
                        <a:t>5</a:t>
                      </a:r>
                      <a:r>
                        <a:rPr lang="ja-JP" altLang="en-US" sz="1300" b="0" dirty="0">
                          <a:solidFill>
                            <a:schemeClr val="tx1"/>
                          </a:solidFill>
                          <a:latin typeface="+mj-ea"/>
                          <a:ea typeface="+mj-ea"/>
                        </a:rPr>
                        <a:t>名の外部人材が区長に就任</a:t>
                      </a:r>
                      <a:endParaRPr lang="en-US" altLang="ja-JP" sz="1300" b="0" dirty="0">
                        <a:solidFill>
                          <a:schemeClr val="tx1"/>
                        </a:solidFill>
                        <a:latin typeface="+mj-ea"/>
                        <a:ea typeface="+mj-ea"/>
                      </a:endParaRPr>
                    </a:p>
                    <a:p>
                      <a:pPr>
                        <a:lnSpc>
                          <a:spcPts val="1500"/>
                        </a:lnSpc>
                        <a:spcAft>
                          <a:spcPts val="0"/>
                        </a:spcAft>
                      </a:pPr>
                      <a:r>
                        <a:rPr lang="ja-JP" altLang="en-US" sz="1300" b="0" dirty="0">
                          <a:solidFill>
                            <a:schemeClr val="tx1"/>
                          </a:solidFill>
                          <a:latin typeface="+mj-ea"/>
                          <a:ea typeface="+mj-ea"/>
                        </a:rPr>
                        <a:t>・</a:t>
                      </a:r>
                      <a:r>
                        <a:rPr lang="en-US" altLang="ja-JP" sz="1300" b="0" dirty="0">
                          <a:solidFill>
                            <a:schemeClr val="tx1"/>
                          </a:solidFill>
                          <a:latin typeface="+mj-ea"/>
                          <a:ea typeface="+mj-ea"/>
                        </a:rPr>
                        <a:t>2018</a:t>
                      </a:r>
                      <a:r>
                        <a:rPr lang="ja-JP" altLang="ja-JP" sz="1300" b="0" dirty="0">
                          <a:solidFill>
                            <a:schemeClr val="tx1"/>
                          </a:solidFill>
                          <a:latin typeface="+mj-ea"/>
                          <a:ea typeface="+mj-ea"/>
                        </a:rPr>
                        <a:t>年度～　</a:t>
                      </a:r>
                      <a:r>
                        <a:rPr lang="en-US" altLang="ja-JP" sz="1300" b="0" dirty="0">
                          <a:solidFill>
                            <a:schemeClr val="tx1"/>
                          </a:solidFill>
                          <a:latin typeface="+mj-ea"/>
                          <a:ea typeface="+mj-ea"/>
                        </a:rPr>
                        <a:t>20</a:t>
                      </a:r>
                      <a:r>
                        <a:rPr lang="ja-JP" altLang="ja-JP" sz="1300" b="0" dirty="0">
                          <a:solidFill>
                            <a:schemeClr val="tx1"/>
                          </a:solidFill>
                          <a:latin typeface="+mj-ea"/>
                          <a:ea typeface="+mj-ea"/>
                        </a:rPr>
                        <a:t>区役所の区長の公募を実施</a:t>
                      </a:r>
                    </a:p>
                    <a:p>
                      <a:pPr>
                        <a:lnSpc>
                          <a:spcPts val="1500"/>
                        </a:lnSpc>
                        <a:spcAft>
                          <a:spcPts val="0"/>
                        </a:spcAft>
                      </a:pPr>
                      <a:r>
                        <a:rPr lang="ja-JP" altLang="ja-JP" sz="1300" b="0" dirty="0">
                          <a:solidFill>
                            <a:schemeClr val="tx1"/>
                          </a:solidFill>
                          <a:latin typeface="+mj-ea"/>
                          <a:ea typeface="+mj-ea"/>
                        </a:rPr>
                        <a:t>・</a:t>
                      </a:r>
                      <a:r>
                        <a:rPr lang="en-US" altLang="ja-JP" sz="1300" b="0" dirty="0">
                          <a:solidFill>
                            <a:schemeClr val="tx1"/>
                          </a:solidFill>
                          <a:latin typeface="+mj-ea"/>
                          <a:ea typeface="+mj-ea"/>
                        </a:rPr>
                        <a:t>2019</a:t>
                      </a:r>
                      <a:r>
                        <a:rPr lang="ja-JP" altLang="ja-JP" sz="1300" b="0" dirty="0">
                          <a:solidFill>
                            <a:schemeClr val="tx1"/>
                          </a:solidFill>
                          <a:latin typeface="+mj-ea"/>
                          <a:ea typeface="+mj-ea"/>
                        </a:rPr>
                        <a:t>年度～　</a:t>
                      </a:r>
                      <a:r>
                        <a:rPr lang="en-US" altLang="ja-JP" sz="1300" b="0" dirty="0">
                          <a:solidFill>
                            <a:schemeClr val="tx1"/>
                          </a:solidFill>
                          <a:latin typeface="+mj-ea"/>
                          <a:ea typeface="+mj-ea"/>
                        </a:rPr>
                        <a:t>10</a:t>
                      </a:r>
                      <a:r>
                        <a:rPr lang="ja-JP" altLang="ja-JP" sz="1300" b="0" dirty="0">
                          <a:solidFill>
                            <a:schemeClr val="tx1"/>
                          </a:solidFill>
                          <a:latin typeface="+mj-ea"/>
                          <a:ea typeface="+mj-ea"/>
                        </a:rPr>
                        <a:t>名の外部人材が区長に就任</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300" b="0" baseline="0" dirty="0">
                        <a:solidFill>
                          <a:srgbClr val="FF0000"/>
                        </a:solidFill>
                      </a:endParaRPr>
                    </a:p>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4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r>
                        <a:rPr kumimoji="1" lang="ja-JP" altLang="en-US" sz="1000" b="0" dirty="0">
                          <a:solidFill>
                            <a:schemeClr val="tx1"/>
                          </a:solidFill>
                        </a:rPr>
                        <a:t>　（但し、後に</a:t>
                      </a:r>
                      <a:r>
                        <a:rPr kumimoji="1" lang="en-US" altLang="ja-JP" sz="1000" b="0" dirty="0">
                          <a:solidFill>
                            <a:schemeClr val="tx1"/>
                          </a:solidFill>
                        </a:rPr>
                        <a:t>1</a:t>
                      </a:r>
                      <a:r>
                        <a:rPr kumimoji="1" lang="ja-JP" altLang="en-US" sz="1000" b="0" dirty="0">
                          <a:solidFill>
                            <a:schemeClr val="tx1"/>
                          </a:solidFill>
                        </a:rPr>
                        <a:t>名が分限免職となるほか、任期を待たず</a:t>
                      </a:r>
                      <a:r>
                        <a:rPr kumimoji="1" lang="en-US" altLang="ja-JP" sz="1000" b="0" dirty="0">
                          <a:solidFill>
                            <a:schemeClr val="tx1"/>
                          </a:solidFill>
                        </a:rPr>
                        <a:t>2</a:t>
                      </a:r>
                      <a:r>
                        <a:rPr kumimoji="1" lang="ja-JP" altLang="en-US" sz="1000" b="0" dirty="0">
                          <a:solidFill>
                            <a:schemeClr val="tx1"/>
                          </a:solidFill>
                        </a:rPr>
                        <a:t>名が退職、</a:t>
                      </a:r>
                      <a:r>
                        <a:rPr kumimoji="1" lang="en-US" altLang="ja-JP" sz="1000" b="0" dirty="0">
                          <a:solidFill>
                            <a:schemeClr val="tx1"/>
                          </a:solidFill>
                        </a:rPr>
                        <a:t>2</a:t>
                      </a:r>
                      <a:r>
                        <a:rPr kumimoji="1" lang="ja-JP" altLang="en-US" sz="1000" b="0" dirty="0">
                          <a:solidFill>
                            <a:schemeClr val="tx1"/>
                          </a:solidFill>
                        </a:rPr>
                        <a:t>名</a:t>
                      </a:r>
                      <a:endParaRPr kumimoji="1" lang="en-US" altLang="ja-JP" sz="1000" b="0" dirty="0">
                        <a:solidFill>
                          <a:schemeClr val="tx1"/>
                        </a:solidFill>
                      </a:endParaRPr>
                    </a:p>
                    <a:p>
                      <a:pPr>
                        <a:lnSpc>
                          <a:spcPts val="1500"/>
                        </a:lnSpc>
                      </a:pPr>
                      <a:r>
                        <a:rPr kumimoji="1" lang="ja-JP" altLang="en-US" sz="1000" b="0" dirty="0">
                          <a:solidFill>
                            <a:schemeClr val="tx1"/>
                          </a:solidFill>
                        </a:rPr>
                        <a:t>　　が異動）</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99817">
                <a:tc>
                  <a:txBody>
                    <a:bodyPr/>
                    <a:lstStyle/>
                    <a:p>
                      <a:pPr algn="ctr"/>
                      <a:r>
                        <a:rPr kumimoji="1" lang="ja-JP" altLang="en-US" b="0" dirty="0">
                          <a:solidFill>
                            <a:schemeClr val="tx1"/>
                          </a:solidFill>
                        </a:rPr>
                        <a:t>局長</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buNone/>
                      </a:pPr>
                      <a:r>
                        <a:rPr lang="ja-JP" altLang="en-US" sz="1300" dirty="0">
                          <a:solidFill>
                            <a:schemeClr val="tx1"/>
                          </a:solidFill>
                        </a:rPr>
                        <a:t>・</a:t>
                      </a:r>
                      <a:r>
                        <a:rPr lang="en-US" altLang="ja-JP" sz="1300" dirty="0">
                          <a:solidFill>
                            <a:schemeClr val="tx1"/>
                          </a:solidFill>
                        </a:rPr>
                        <a:t>2012</a:t>
                      </a:r>
                      <a:r>
                        <a:rPr lang="ja-JP" altLang="en-US" sz="1300" dirty="0">
                          <a:solidFill>
                            <a:schemeClr val="tx1"/>
                          </a:solidFill>
                        </a:rPr>
                        <a:t>年度～　</a:t>
                      </a:r>
                      <a:r>
                        <a:rPr lang="en-US" altLang="ja-JP" sz="1300" dirty="0">
                          <a:solidFill>
                            <a:schemeClr val="tx1"/>
                          </a:solidFill>
                        </a:rPr>
                        <a:t>26</a:t>
                      </a:r>
                      <a:r>
                        <a:rPr lang="ja-JP" altLang="en-US" sz="1300" dirty="0">
                          <a:solidFill>
                            <a:schemeClr val="tx1"/>
                          </a:solidFill>
                        </a:rPr>
                        <a:t>局中</a:t>
                      </a:r>
                      <a:r>
                        <a:rPr lang="en-US" altLang="ja-JP" sz="1300" dirty="0">
                          <a:solidFill>
                            <a:schemeClr val="tx1"/>
                          </a:solidFill>
                        </a:rPr>
                        <a:t>9</a:t>
                      </a:r>
                      <a:r>
                        <a:rPr lang="ja-JP" altLang="en-US" sz="1300" dirty="0">
                          <a:solidFill>
                            <a:schemeClr val="tx1"/>
                          </a:solidFill>
                        </a:rPr>
                        <a:t>局の局長の公募を実施</a:t>
                      </a:r>
                    </a:p>
                    <a:p>
                      <a:pPr>
                        <a:lnSpc>
                          <a:spcPts val="1500"/>
                        </a:lnSpc>
                        <a:buNone/>
                      </a:pPr>
                      <a:r>
                        <a:rPr lang="ja-JP" altLang="en-US" sz="1300" dirty="0">
                          <a:solidFill>
                            <a:schemeClr val="tx1"/>
                          </a:solidFill>
                        </a:rPr>
                        <a:t>・</a:t>
                      </a:r>
                      <a:r>
                        <a:rPr lang="en-US" altLang="ja-JP" sz="1300" dirty="0">
                          <a:solidFill>
                            <a:schemeClr val="tx1"/>
                          </a:solidFill>
                        </a:rPr>
                        <a:t>2013</a:t>
                      </a:r>
                      <a:r>
                        <a:rPr lang="ja-JP" altLang="en-US" sz="1300" dirty="0">
                          <a:solidFill>
                            <a:schemeClr val="tx1"/>
                          </a:solidFill>
                        </a:rPr>
                        <a:t>年度～　</a:t>
                      </a:r>
                      <a:r>
                        <a:rPr lang="en-US" altLang="ja-JP" sz="1300" dirty="0">
                          <a:solidFill>
                            <a:schemeClr val="tx1"/>
                          </a:solidFill>
                        </a:rPr>
                        <a:t>2</a:t>
                      </a:r>
                      <a:r>
                        <a:rPr lang="ja-JP" altLang="en-US" sz="1300" dirty="0">
                          <a:solidFill>
                            <a:schemeClr val="tx1"/>
                          </a:solidFill>
                        </a:rPr>
                        <a:t>名の外部人材が局長に就任</a:t>
                      </a:r>
                      <a:endParaRPr lang="en-US" altLang="ja-JP" sz="1300" dirty="0">
                        <a:solidFill>
                          <a:schemeClr val="tx1"/>
                        </a:solidFill>
                      </a:endParaRPr>
                    </a:p>
                    <a:p>
                      <a:pPr>
                        <a:lnSpc>
                          <a:spcPts val="1500"/>
                        </a:lnSpc>
                        <a:buNone/>
                      </a:pPr>
                      <a:r>
                        <a:rPr lang="ja-JP" altLang="en-US" sz="1300" dirty="0">
                          <a:solidFill>
                            <a:schemeClr val="tx1"/>
                          </a:solidFill>
                        </a:rPr>
                        <a:t>　　　　　　　　（行政委員会事務局長、経済戦略局長）</a:t>
                      </a:r>
                      <a:endParaRPr lang="en-US" altLang="ja-JP" sz="1300" dirty="0">
                        <a:solidFill>
                          <a:schemeClr val="tx1"/>
                        </a:solidFill>
                      </a:endParaRPr>
                    </a:p>
                    <a:p>
                      <a:pPr>
                        <a:lnSpc>
                          <a:spcPct val="100000"/>
                        </a:lnSpc>
                        <a:buNone/>
                      </a:pPr>
                      <a:r>
                        <a:rPr lang="ja-JP" altLang="en-US" sz="1300" dirty="0">
                          <a:solidFill>
                            <a:schemeClr val="tx1"/>
                          </a:solidFill>
                        </a:rPr>
                        <a:t>・</a:t>
                      </a:r>
                      <a:r>
                        <a:rPr lang="en-US" altLang="ja-JP" sz="1300" dirty="0">
                          <a:solidFill>
                            <a:schemeClr val="tx1"/>
                          </a:solidFill>
                        </a:rPr>
                        <a:t>2015</a:t>
                      </a:r>
                      <a:r>
                        <a:rPr lang="ja-JP" altLang="en-US" sz="1300" dirty="0">
                          <a:solidFill>
                            <a:schemeClr val="tx1"/>
                          </a:solidFill>
                        </a:rPr>
                        <a:t>年度～　　</a:t>
                      </a:r>
                      <a:r>
                        <a:rPr lang="en-US" altLang="ja-JP" sz="1300" dirty="0">
                          <a:solidFill>
                            <a:schemeClr val="tx1"/>
                          </a:solidFill>
                        </a:rPr>
                        <a:t>22</a:t>
                      </a:r>
                      <a:r>
                        <a:rPr lang="ja-JP" altLang="en-US" sz="1300" dirty="0">
                          <a:solidFill>
                            <a:schemeClr val="tx1"/>
                          </a:solidFill>
                        </a:rPr>
                        <a:t>局の局長の公募を実施</a:t>
                      </a:r>
                      <a:endParaRPr lang="en-US" altLang="ja-JP" sz="1300" dirty="0">
                        <a:solidFill>
                          <a:schemeClr val="tx1"/>
                        </a:solidFill>
                      </a:endParaRPr>
                    </a:p>
                    <a:p>
                      <a:pPr>
                        <a:lnSpc>
                          <a:spcPct val="100000"/>
                        </a:lnSpc>
                        <a:buNone/>
                      </a:pPr>
                      <a:r>
                        <a:rPr lang="ja-JP" altLang="en-US" sz="1300" dirty="0">
                          <a:solidFill>
                            <a:schemeClr val="tx1"/>
                          </a:solidFill>
                        </a:rPr>
                        <a:t>　　　　　　　　　　</a:t>
                      </a:r>
                      <a:r>
                        <a:rPr lang="en-US" altLang="ja-JP" sz="1300" dirty="0">
                          <a:solidFill>
                            <a:schemeClr val="tx1"/>
                          </a:solidFill>
                        </a:rPr>
                        <a:t>2</a:t>
                      </a:r>
                      <a:r>
                        <a:rPr lang="ja-JP" altLang="en-US" sz="1300" dirty="0">
                          <a:solidFill>
                            <a:schemeClr val="tx1"/>
                          </a:solidFill>
                        </a:rPr>
                        <a:t>名の外部人材が局長に就任</a:t>
                      </a:r>
                      <a:endParaRPr lang="en-US" altLang="ja-JP" sz="1300" dirty="0">
                        <a:solidFill>
                          <a:schemeClr val="tx1"/>
                        </a:solidFill>
                      </a:endParaRPr>
                    </a:p>
                    <a:p>
                      <a:pPr>
                        <a:lnSpc>
                          <a:spcPct val="100000"/>
                        </a:lnSpc>
                        <a:buNone/>
                      </a:pPr>
                      <a:r>
                        <a:rPr lang="ja-JP" altLang="en-US" sz="1300" dirty="0">
                          <a:solidFill>
                            <a:schemeClr val="tx1"/>
                          </a:solidFill>
                        </a:rPr>
                        <a:t>　　　　　　　　　　　（都市整備局長、行政委員会事務局長）</a:t>
                      </a:r>
                      <a:endParaRPr lang="en-US" altLang="ja-JP" sz="1300" dirty="0">
                        <a:solidFill>
                          <a:schemeClr val="tx1"/>
                        </a:solidFill>
                      </a:endParaRPr>
                    </a:p>
                    <a:p>
                      <a:pPr algn="l">
                        <a:spcAft>
                          <a:spcPts val="0"/>
                        </a:spcAft>
                      </a:pPr>
                      <a:r>
                        <a:rPr lang="ja-JP" altLang="en-US" sz="1300" dirty="0">
                          <a:solidFill>
                            <a:schemeClr val="tx1"/>
                          </a:solidFill>
                        </a:rPr>
                        <a:t>・</a:t>
                      </a:r>
                      <a:r>
                        <a:rPr lang="en-US" altLang="ja-JP" sz="1300" dirty="0">
                          <a:latin typeface="+mn-ea"/>
                          <a:ea typeface="+mn-ea"/>
                        </a:rPr>
                        <a:t>2018</a:t>
                      </a:r>
                      <a:r>
                        <a:rPr lang="ja-JP" altLang="ja-JP" sz="1300" dirty="0">
                          <a:latin typeface="+mn-ea"/>
                          <a:ea typeface="+mn-ea"/>
                        </a:rPr>
                        <a:t>年度～　　</a:t>
                      </a:r>
                      <a:r>
                        <a:rPr lang="en-US" altLang="ja-JP" sz="1300" dirty="0">
                          <a:latin typeface="+mn-ea"/>
                          <a:ea typeface="+mn-ea"/>
                        </a:rPr>
                        <a:t>13</a:t>
                      </a:r>
                      <a:r>
                        <a:rPr lang="ja-JP" altLang="ja-JP" sz="1300" dirty="0">
                          <a:latin typeface="+mn-ea"/>
                          <a:ea typeface="+mn-ea"/>
                        </a:rPr>
                        <a:t>局の局長の公募を実施</a:t>
                      </a:r>
                    </a:p>
                    <a:p>
                      <a:pPr algn="l">
                        <a:spcAft>
                          <a:spcPts val="0"/>
                        </a:spcAft>
                      </a:pPr>
                      <a:r>
                        <a:rPr lang="ja-JP" altLang="ja-JP" sz="1300" dirty="0">
                          <a:latin typeface="+mn-ea"/>
                          <a:ea typeface="+mn-ea"/>
                        </a:rPr>
                        <a:t>　　　　　　　　　　</a:t>
                      </a:r>
                      <a:r>
                        <a:rPr lang="en-US" altLang="ja-JP" sz="1300" dirty="0">
                          <a:latin typeface="+mn-ea"/>
                          <a:ea typeface="+mn-ea"/>
                        </a:rPr>
                        <a:t>1</a:t>
                      </a:r>
                      <a:r>
                        <a:rPr lang="ja-JP" altLang="ja-JP" sz="1300" dirty="0">
                          <a:latin typeface="+mn-ea"/>
                          <a:ea typeface="+mn-ea"/>
                        </a:rPr>
                        <a:t>名の外部人材が局長に就任</a:t>
                      </a:r>
                    </a:p>
                    <a:p>
                      <a:pPr algn="l">
                        <a:spcAft>
                          <a:spcPts val="0"/>
                        </a:spcAft>
                      </a:pPr>
                      <a:r>
                        <a:rPr lang="ja-JP" altLang="ja-JP" sz="1300" dirty="0">
                          <a:latin typeface="+mn-ea"/>
                          <a:ea typeface="+mn-ea"/>
                        </a:rPr>
                        <a:t>　　　　　　　　　　　（経済戦略局長）</a:t>
                      </a:r>
                    </a:p>
                    <a:p>
                      <a:pPr>
                        <a:lnSpc>
                          <a:spcPct val="100000"/>
                        </a:lnSpc>
                        <a:buNone/>
                      </a:pPr>
                      <a:endParaRPr lang="en-US" altLang="ja-JP" sz="1300" dirty="0">
                        <a:solidFill>
                          <a:srgbClr val="FF0000"/>
                        </a:solidFill>
                      </a:endParaRPr>
                    </a:p>
                    <a:p>
                      <a:pPr>
                        <a:lnSpc>
                          <a:spcPct val="100000"/>
                        </a:lnSpc>
                        <a:buNone/>
                      </a:pPr>
                      <a:endParaRPr lang="en-US" altLang="ja-JP" sz="1300" dirty="0">
                        <a:solidFill>
                          <a:schemeClr val="tx1"/>
                        </a:solidFill>
                      </a:endParaRPr>
                    </a:p>
                    <a:p>
                      <a:pPr>
                        <a:lnSpc>
                          <a:spcPct val="100000"/>
                        </a:lnSpc>
                        <a:buNone/>
                      </a:pPr>
                      <a:endParaRPr lang="en-US" altLang="ja-JP" sz="1300" dirty="0">
                        <a:solidFill>
                          <a:schemeClr val="tx1"/>
                        </a:solidFill>
                      </a:endParaRPr>
                    </a:p>
                    <a:p>
                      <a:pPr>
                        <a:lnSpc>
                          <a:spcPts val="1500"/>
                        </a:lnSpc>
                        <a:buNone/>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4077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5441336" y="1140219"/>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＜応募者数＞</a:t>
            </a:r>
          </a:p>
        </p:txBody>
      </p:sp>
      <p:sp>
        <p:nvSpPr>
          <p:cNvPr id="56" name="正方形/長方形 55"/>
          <p:cNvSpPr/>
          <p:nvPr/>
        </p:nvSpPr>
        <p:spPr>
          <a:xfrm>
            <a:off x="7349040" y="1144507"/>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＜就任者数＞</a:t>
            </a:r>
          </a:p>
        </p:txBody>
      </p:sp>
      <p:sp>
        <p:nvSpPr>
          <p:cNvPr id="61" name="正方形/長方形 60"/>
          <p:cNvSpPr/>
          <p:nvPr/>
        </p:nvSpPr>
        <p:spPr>
          <a:xfrm>
            <a:off x="251520" y="251356"/>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人材の公募（２／２）</a:t>
            </a:r>
          </a:p>
        </p:txBody>
      </p:sp>
      <p:cxnSp>
        <p:nvCxnSpPr>
          <p:cNvPr id="62" name="直線コネクタ 61"/>
          <p:cNvCxnSpPr/>
          <p:nvPr/>
        </p:nvCxnSpPr>
        <p:spPr>
          <a:xfrm>
            <a:off x="179512" y="63897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251520" y="620688"/>
            <a:ext cx="889248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幹部ポストは市役所</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内部だけでなく、外部人材も対象として公募。</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テキスト ボックス 36"/>
          <p:cNvSpPr txBox="1"/>
          <p:nvPr/>
        </p:nvSpPr>
        <p:spPr>
          <a:xfrm>
            <a:off x="0" y="0"/>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人事</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・公募制度</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1025352" y="2970217"/>
            <a:ext cx="3672408" cy="442035"/>
          </a:xfrm>
          <a:prstGeom prst="rect">
            <a:avLst/>
          </a:prstGeom>
          <a:noFill/>
          <a:ln>
            <a:solidFill>
              <a:schemeClr val="tx1"/>
            </a:solidFill>
            <a:prstDash val="dash"/>
          </a:ln>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（参考）他都市の状況</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横浜市・新潟市・堺市などで校長公募を実施</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テキスト ボックス 39"/>
          <p:cNvSpPr txBox="1"/>
          <p:nvPr/>
        </p:nvSpPr>
        <p:spPr>
          <a:xfrm>
            <a:off x="244158" y="1134910"/>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（前頁からの続き）</a:t>
            </a:r>
          </a:p>
        </p:txBody>
      </p:sp>
      <p:pic>
        <p:nvPicPr>
          <p:cNvPr id="25" name="図 24"/>
          <p:cNvPicPr>
            <a:picLocks noChangeAspect="1"/>
          </p:cNvPicPr>
          <p:nvPr/>
        </p:nvPicPr>
        <p:blipFill>
          <a:blip r:embed="rId2"/>
          <a:stretch>
            <a:fillRect/>
          </a:stretch>
        </p:blipFill>
        <p:spPr>
          <a:xfrm>
            <a:off x="935360" y="2133804"/>
            <a:ext cx="3708647" cy="401578"/>
          </a:xfrm>
          <a:prstGeom prst="rect">
            <a:avLst/>
          </a:prstGeom>
        </p:spPr>
      </p:pic>
      <p:pic>
        <p:nvPicPr>
          <p:cNvPr id="26" name="図 25"/>
          <p:cNvPicPr>
            <a:picLocks noChangeAspect="1"/>
          </p:cNvPicPr>
          <p:nvPr/>
        </p:nvPicPr>
        <p:blipFill>
          <a:blip r:embed="rId2"/>
          <a:stretch>
            <a:fillRect/>
          </a:stretch>
        </p:blipFill>
        <p:spPr>
          <a:xfrm>
            <a:off x="5217442" y="1712756"/>
            <a:ext cx="3572292" cy="1871653"/>
          </a:xfrm>
          <a:prstGeom prst="rect">
            <a:avLst/>
          </a:prstGeom>
        </p:spPr>
      </p:pic>
      <p:grpSp>
        <p:nvGrpSpPr>
          <p:cNvPr id="28" name="グループ化 59"/>
          <p:cNvGrpSpPr/>
          <p:nvPr/>
        </p:nvGrpSpPr>
        <p:grpSpPr>
          <a:xfrm>
            <a:off x="6349553" y="3210866"/>
            <a:ext cx="2043326" cy="253643"/>
            <a:chOff x="5818589" y="6415717"/>
            <a:chExt cx="2043326" cy="253643"/>
          </a:xfrm>
        </p:grpSpPr>
        <p:sp>
          <p:nvSpPr>
            <p:cNvPr id="30" name="正方形/長方形 29"/>
            <p:cNvSpPr/>
            <p:nvPr/>
          </p:nvSpPr>
          <p:spPr>
            <a:xfrm>
              <a:off x="6948264" y="6453336"/>
              <a:ext cx="216024" cy="14401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正方形/長方形 30"/>
            <p:cNvSpPr/>
            <p:nvPr/>
          </p:nvSpPr>
          <p:spPr>
            <a:xfrm>
              <a:off x="5818589" y="6476097"/>
              <a:ext cx="216024" cy="144016"/>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6034613" y="6423139"/>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外部人材</a:t>
              </a:r>
            </a:p>
          </p:txBody>
        </p:sp>
        <p:sp>
          <p:nvSpPr>
            <p:cNvPr id="33" name="テキスト ボックス 32"/>
            <p:cNvSpPr txBox="1"/>
            <p:nvPr/>
          </p:nvSpPr>
          <p:spPr>
            <a:xfrm>
              <a:off x="7164288" y="6415717"/>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内部人材</a:t>
              </a:r>
            </a:p>
          </p:txBody>
        </p:sp>
      </p:grpSp>
      <p:sp>
        <p:nvSpPr>
          <p:cNvPr id="34" name="二等辺三角形 33"/>
          <p:cNvSpPr/>
          <p:nvPr/>
        </p:nvSpPr>
        <p:spPr>
          <a:xfrm rot="5400000">
            <a:off x="6792249" y="2331902"/>
            <a:ext cx="50405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35" name="グラフ 34"/>
          <p:cNvGraphicFramePr/>
          <p:nvPr/>
        </p:nvGraphicFramePr>
        <p:xfrm>
          <a:off x="7022472" y="1591499"/>
          <a:ext cx="1836000"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208</a:t>
            </a:fld>
            <a:endParaRPr kumimoji="1" lang="ja-JP" altLang="en-US"/>
          </a:p>
        </p:txBody>
      </p:sp>
      <p:pic>
        <p:nvPicPr>
          <p:cNvPr id="3" name="図 2"/>
          <p:cNvPicPr>
            <a:picLocks noChangeAspect="1"/>
          </p:cNvPicPr>
          <p:nvPr/>
        </p:nvPicPr>
        <p:blipFill>
          <a:blip r:embed="rId4"/>
          <a:stretch>
            <a:fillRect/>
          </a:stretch>
        </p:blipFill>
        <p:spPr>
          <a:xfrm>
            <a:off x="5228466" y="1559735"/>
            <a:ext cx="3664014" cy="1871634"/>
          </a:xfrm>
          <a:prstGeom prst="rect">
            <a:avLst/>
          </a:prstGeom>
        </p:spPr>
      </p:pic>
      <p:graphicFrame>
        <p:nvGraphicFramePr>
          <p:cNvPr id="51" name="表 50"/>
          <p:cNvGraphicFramePr>
            <a:graphicFrameLocks noGrp="1"/>
          </p:cNvGraphicFramePr>
          <p:nvPr>
            <p:extLst>
              <p:ext uri="{D42A27DB-BD31-4B8C-83A1-F6EECF244321}">
                <p14:modId xmlns:p14="http://schemas.microsoft.com/office/powerpoint/2010/main" val="2879567880"/>
              </p:ext>
            </p:extLst>
          </p:nvPr>
        </p:nvGraphicFramePr>
        <p:xfrm>
          <a:off x="225540" y="1511628"/>
          <a:ext cx="8568951" cy="2431281"/>
        </p:xfrm>
        <a:graphic>
          <a:graphicData uri="http://schemas.openxmlformats.org/drawingml/2006/table">
            <a:tbl>
              <a:tblPr firstRow="1" bandRow="1">
                <a:tableStyleId>{5C22544A-7EE6-4342-B048-85BDC9FD1C3A}</a:tableStyleId>
              </a:tblPr>
              <a:tblGrid>
                <a:gridCol w="664832">
                  <a:extLst>
                    <a:ext uri="{9D8B030D-6E8A-4147-A177-3AD203B41FA5}">
                      <a16:colId xmlns:a16="http://schemas.microsoft.com/office/drawing/2014/main" val="20000"/>
                    </a:ext>
                  </a:extLst>
                </a:gridCol>
                <a:gridCol w="4375728">
                  <a:extLst>
                    <a:ext uri="{9D8B030D-6E8A-4147-A177-3AD203B41FA5}">
                      <a16:colId xmlns:a16="http://schemas.microsoft.com/office/drawing/2014/main" val="20001"/>
                    </a:ext>
                  </a:extLst>
                </a:gridCol>
                <a:gridCol w="3528391">
                  <a:extLst>
                    <a:ext uri="{9D8B030D-6E8A-4147-A177-3AD203B41FA5}">
                      <a16:colId xmlns:a16="http://schemas.microsoft.com/office/drawing/2014/main" val="20002"/>
                    </a:ext>
                  </a:extLst>
                </a:gridCol>
              </a:tblGrid>
              <a:tr h="2431281">
                <a:tc>
                  <a:txBody>
                    <a:bodyPr/>
                    <a:lstStyle/>
                    <a:p>
                      <a:pPr algn="ctr"/>
                      <a:r>
                        <a:rPr kumimoji="1" lang="ja-JP" altLang="en-US" b="0" dirty="0">
                          <a:solidFill>
                            <a:schemeClr val="tx1"/>
                          </a:solidFill>
                        </a:rPr>
                        <a:t>校長</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buNone/>
                      </a:pPr>
                      <a:r>
                        <a:rPr lang="ja-JP" altLang="en-US" sz="1400" b="0" dirty="0">
                          <a:solidFill>
                            <a:schemeClr val="tx1"/>
                          </a:solidFill>
                          <a:latin typeface="+mn-ea"/>
                          <a:ea typeface="+mn-ea"/>
                        </a:rPr>
                        <a:t>・</a:t>
                      </a:r>
                      <a:r>
                        <a:rPr lang="en-US" altLang="ja-JP" sz="1400" b="0" dirty="0">
                          <a:solidFill>
                            <a:schemeClr val="tx1"/>
                          </a:solidFill>
                          <a:latin typeface="+mn-ea"/>
                          <a:ea typeface="+mn-ea"/>
                        </a:rPr>
                        <a:t>2012</a:t>
                      </a:r>
                      <a:r>
                        <a:rPr lang="ja-JP" altLang="en-US" sz="1400" b="0" dirty="0">
                          <a:solidFill>
                            <a:schemeClr val="tx1"/>
                          </a:solidFill>
                          <a:latin typeface="+mn-ea"/>
                          <a:ea typeface="+mn-ea"/>
                        </a:rPr>
                        <a:t>年度～　</a:t>
                      </a:r>
                      <a:r>
                        <a:rPr lang="en-US" altLang="ja-JP" sz="1400" b="0" dirty="0">
                          <a:solidFill>
                            <a:schemeClr val="tx1"/>
                          </a:solidFill>
                          <a:latin typeface="+mn-ea"/>
                          <a:ea typeface="+mn-ea"/>
                        </a:rPr>
                        <a:t>443</a:t>
                      </a:r>
                      <a:r>
                        <a:rPr lang="ja-JP" altLang="en-US" sz="1400" b="0" dirty="0">
                          <a:solidFill>
                            <a:schemeClr val="tx1"/>
                          </a:solidFill>
                          <a:latin typeface="+mn-ea"/>
                          <a:ea typeface="+mn-ea"/>
                        </a:rPr>
                        <a:t>校長中</a:t>
                      </a:r>
                      <a:r>
                        <a:rPr lang="en-US" altLang="ja-JP" sz="1400" b="0" dirty="0">
                          <a:solidFill>
                            <a:schemeClr val="tx1"/>
                          </a:solidFill>
                          <a:latin typeface="+mn-ea"/>
                          <a:ea typeface="+mn-ea"/>
                        </a:rPr>
                        <a:t>119</a:t>
                      </a:r>
                      <a:r>
                        <a:rPr lang="ja-JP" altLang="en-US" sz="1400" b="0" dirty="0">
                          <a:solidFill>
                            <a:schemeClr val="tx1"/>
                          </a:solidFill>
                          <a:latin typeface="+mn-ea"/>
                          <a:ea typeface="+mn-ea"/>
                        </a:rPr>
                        <a:t>校の校長の公募を実施</a:t>
                      </a:r>
                    </a:p>
                    <a:p>
                      <a:pPr>
                        <a:lnSpc>
                          <a:spcPts val="1500"/>
                        </a:lnSpc>
                        <a:buNone/>
                      </a:pPr>
                      <a:r>
                        <a:rPr lang="ja-JP" altLang="en-US" sz="1400" b="0" dirty="0">
                          <a:solidFill>
                            <a:schemeClr val="tx1"/>
                          </a:solidFill>
                          <a:latin typeface="+mn-ea"/>
                          <a:ea typeface="+mn-ea"/>
                        </a:rPr>
                        <a:t>・</a:t>
                      </a:r>
                      <a:r>
                        <a:rPr lang="en-US" altLang="ja-JP" sz="1400" b="0" dirty="0">
                          <a:solidFill>
                            <a:schemeClr val="tx1"/>
                          </a:solidFill>
                          <a:latin typeface="+mn-ea"/>
                          <a:ea typeface="+mn-ea"/>
                        </a:rPr>
                        <a:t>2013</a:t>
                      </a:r>
                      <a:r>
                        <a:rPr lang="ja-JP" altLang="en-US" sz="1400" b="0" dirty="0">
                          <a:solidFill>
                            <a:schemeClr val="tx1"/>
                          </a:solidFill>
                          <a:latin typeface="+mn-ea"/>
                          <a:ea typeface="+mn-ea"/>
                        </a:rPr>
                        <a:t>年度～　</a:t>
                      </a:r>
                      <a:r>
                        <a:rPr lang="en-US" altLang="ja-JP" sz="1400" b="0" dirty="0">
                          <a:solidFill>
                            <a:schemeClr val="tx1"/>
                          </a:solidFill>
                          <a:latin typeface="+mn-ea"/>
                          <a:ea typeface="+mn-ea"/>
                        </a:rPr>
                        <a:t>23</a:t>
                      </a:r>
                      <a:r>
                        <a:rPr lang="ja-JP" altLang="en-US" sz="1400" b="0" dirty="0">
                          <a:solidFill>
                            <a:schemeClr val="tx1"/>
                          </a:solidFill>
                          <a:latin typeface="+mn-ea"/>
                          <a:ea typeface="+mn-ea"/>
                        </a:rPr>
                        <a:t>名の外部人材が校長に就任</a:t>
                      </a:r>
                      <a:endParaRPr lang="en-US" altLang="ja-JP" sz="1400" b="0" dirty="0">
                        <a:solidFill>
                          <a:schemeClr val="tx1"/>
                        </a:solidFill>
                        <a:latin typeface="+mn-ea"/>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b="0" dirty="0">
                          <a:solidFill>
                            <a:schemeClr val="tx1"/>
                          </a:solidFill>
                          <a:latin typeface="+mn-ea"/>
                          <a:ea typeface="+mn-ea"/>
                        </a:rPr>
                        <a:t>・</a:t>
                      </a:r>
                      <a:r>
                        <a:rPr lang="en-US" altLang="ja-JP" sz="1400" b="0" dirty="0">
                          <a:solidFill>
                            <a:schemeClr val="tx1"/>
                          </a:solidFill>
                          <a:latin typeface="+mn-ea"/>
                          <a:ea typeface="+mn-ea"/>
                        </a:rPr>
                        <a:t>2014</a:t>
                      </a:r>
                      <a:r>
                        <a:rPr lang="ja-JP" altLang="en-US" sz="1400" b="0" dirty="0">
                          <a:solidFill>
                            <a:schemeClr val="tx1"/>
                          </a:solidFill>
                          <a:latin typeface="+mn-ea"/>
                          <a:ea typeface="+mn-ea"/>
                        </a:rPr>
                        <a:t>年度～　</a:t>
                      </a:r>
                      <a:r>
                        <a:rPr lang="en-US" altLang="ja-JP" sz="1400" b="0" dirty="0">
                          <a:solidFill>
                            <a:schemeClr val="tx1"/>
                          </a:solidFill>
                          <a:latin typeface="+mn-ea"/>
                          <a:ea typeface="+mn-ea"/>
                        </a:rPr>
                        <a:t>11</a:t>
                      </a:r>
                      <a:r>
                        <a:rPr lang="ja-JP" altLang="en-US" sz="1400" b="0" dirty="0">
                          <a:solidFill>
                            <a:schemeClr val="tx1"/>
                          </a:solidFill>
                          <a:latin typeface="+mn-ea"/>
                          <a:ea typeface="+mn-ea"/>
                        </a:rPr>
                        <a:t>名の外部人材が校長に就任</a:t>
                      </a:r>
                      <a:endParaRPr lang="en-US" altLang="ja-JP" sz="1400" b="0" dirty="0">
                        <a:solidFill>
                          <a:schemeClr val="tx1"/>
                        </a:solidFill>
                        <a:latin typeface="+mn-ea"/>
                        <a:ea typeface="+mn-ea"/>
                      </a:endParaRPr>
                    </a:p>
                    <a:p>
                      <a:pPr algn="l">
                        <a:lnSpc>
                          <a:spcPts val="1500"/>
                        </a:lnSpc>
                        <a:spcAft>
                          <a:spcPts val="0"/>
                        </a:spcAft>
                      </a:pPr>
                      <a:r>
                        <a:rPr lang="ja-JP" altLang="en-US" sz="1400" b="0" dirty="0">
                          <a:solidFill>
                            <a:schemeClr val="tx1"/>
                          </a:solidFill>
                          <a:latin typeface="+mn-ea"/>
                          <a:ea typeface="+mn-ea"/>
                        </a:rPr>
                        <a:t>・</a:t>
                      </a:r>
                      <a:r>
                        <a:rPr lang="en-US" altLang="ja-JP" sz="1400" b="0" dirty="0">
                          <a:solidFill>
                            <a:schemeClr val="tx1"/>
                          </a:solidFill>
                          <a:latin typeface="+mn-ea"/>
                          <a:ea typeface="+mn-ea"/>
                        </a:rPr>
                        <a:t>2019</a:t>
                      </a:r>
                      <a:r>
                        <a:rPr lang="ja-JP" altLang="ja-JP" sz="1400" b="0" dirty="0">
                          <a:solidFill>
                            <a:schemeClr val="tx1"/>
                          </a:solidFill>
                          <a:latin typeface="+mn-ea"/>
                          <a:ea typeface="+mn-ea"/>
                        </a:rPr>
                        <a:t>年度～　</a:t>
                      </a:r>
                      <a:r>
                        <a:rPr lang="en-US" altLang="ja-JP" sz="1400" b="0" dirty="0">
                          <a:solidFill>
                            <a:schemeClr val="tx1"/>
                          </a:solidFill>
                          <a:latin typeface="+mn-ea"/>
                          <a:ea typeface="+mn-ea"/>
                        </a:rPr>
                        <a:t>5</a:t>
                      </a:r>
                      <a:r>
                        <a:rPr lang="ja-JP" altLang="ja-JP" sz="1400" b="0" dirty="0">
                          <a:solidFill>
                            <a:schemeClr val="tx1"/>
                          </a:solidFill>
                          <a:latin typeface="+mn-ea"/>
                          <a:ea typeface="+mn-ea"/>
                        </a:rPr>
                        <a:t>名の外部人材が校長に就任</a:t>
                      </a:r>
                    </a:p>
                    <a:p>
                      <a:pPr algn="l">
                        <a:lnSpc>
                          <a:spcPts val="1500"/>
                        </a:lnSpc>
                        <a:spcAft>
                          <a:spcPts val="0"/>
                        </a:spcAft>
                      </a:pPr>
                      <a:r>
                        <a:rPr lang="ja-JP" altLang="ja-JP" sz="1400" b="0" dirty="0">
                          <a:solidFill>
                            <a:schemeClr val="tx1"/>
                          </a:solidFill>
                          <a:latin typeface="+mn-ea"/>
                          <a:ea typeface="+mn-ea"/>
                        </a:rPr>
                        <a:t>　　　　　　　　　　　　　　　　　　　</a:t>
                      </a:r>
                      <a:r>
                        <a:rPr lang="ja-JP" altLang="ja-JP" sz="1300" b="0" dirty="0">
                          <a:solidFill>
                            <a:schemeClr val="tx1"/>
                          </a:solidFill>
                          <a:latin typeface="+mn-ea"/>
                          <a:ea typeface="+mn-ea"/>
                        </a:rPr>
                        <a:t>　　　　（予定含む）</a:t>
                      </a: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400" u="none" dirty="0">
                        <a:solidFill>
                          <a:schemeClr val="tx1"/>
                        </a:solidFill>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u="none" dirty="0">
                          <a:solidFill>
                            <a:schemeClr val="tx1"/>
                          </a:solidFill>
                        </a:rPr>
                        <a:t>　　　　　　　　　　　　　　　　　　　　　　　</a:t>
                      </a:r>
                      <a:endParaRPr lang="en-US" altLang="ja-JP" sz="1500" dirty="0">
                        <a:solidFill>
                          <a:schemeClr val="tx1"/>
                        </a:solidFill>
                      </a:endParaRPr>
                    </a:p>
                    <a:p>
                      <a:pPr>
                        <a:lnSpc>
                          <a:spcPts val="1500"/>
                        </a:lnSpc>
                        <a:buNone/>
                      </a:pPr>
                      <a:endParaRPr lang="en-US" altLang="ja-JP" sz="1500" dirty="0">
                        <a:solidFill>
                          <a:schemeClr val="tx1"/>
                        </a:solidFill>
                      </a:endParaRPr>
                    </a:p>
                    <a:p>
                      <a:pPr>
                        <a:lnSpc>
                          <a:spcPts val="1500"/>
                        </a:lnSpc>
                        <a:buNone/>
                      </a:pPr>
                      <a:endParaRPr lang="en-US" altLang="ja-JP" sz="1500" dirty="0">
                        <a:solidFill>
                          <a:schemeClr val="tx1"/>
                        </a:solidFill>
                      </a:endParaRPr>
                    </a:p>
                    <a:p>
                      <a:pPr>
                        <a:lnSpc>
                          <a:spcPts val="1500"/>
                        </a:lnSpc>
                        <a:buNone/>
                      </a:pPr>
                      <a:endParaRPr lang="en-US" altLang="ja-JP" sz="1500" dirty="0">
                        <a:solidFill>
                          <a:schemeClr val="tx1"/>
                        </a:solidFill>
                      </a:endParaRPr>
                    </a:p>
                    <a:p>
                      <a:pPr>
                        <a:lnSpc>
                          <a:spcPts val="1500"/>
                        </a:lnSpc>
                        <a:buNone/>
                      </a:pPr>
                      <a:r>
                        <a:rPr lang="ja-JP" altLang="en-US" sz="1000" dirty="0">
                          <a:solidFill>
                            <a:schemeClr val="tx1"/>
                          </a:solidFill>
                        </a:rPr>
                        <a:t>　　</a:t>
                      </a:r>
                      <a:endParaRPr lang="en-US" altLang="ja-JP" sz="1000" dirty="0">
                        <a:solidFill>
                          <a:schemeClr val="tx1"/>
                        </a:solidFill>
                      </a:endParaRPr>
                    </a:p>
                    <a:p>
                      <a:pPr>
                        <a:lnSpc>
                          <a:spcPts val="1500"/>
                        </a:lnSpc>
                        <a:buNone/>
                      </a:pPr>
                      <a:r>
                        <a:rPr lang="ja-JP" altLang="en-US" sz="1000" dirty="0">
                          <a:solidFill>
                            <a:schemeClr val="tx1"/>
                          </a:solidFill>
                        </a:rPr>
                        <a:t>　（但し、後に </a:t>
                      </a:r>
                      <a:r>
                        <a:rPr lang="en-US" altLang="ja-JP" sz="1000" dirty="0">
                          <a:solidFill>
                            <a:schemeClr val="tx1"/>
                          </a:solidFill>
                        </a:rPr>
                        <a:t>1</a:t>
                      </a:r>
                      <a:r>
                        <a:rPr lang="ja-JP" altLang="en-US" sz="1000" dirty="0">
                          <a:solidFill>
                            <a:schemeClr val="tx1"/>
                          </a:solidFill>
                        </a:rPr>
                        <a:t>名が懲戒免職となるほか、任期を待たず</a:t>
                      </a:r>
                      <a:r>
                        <a:rPr lang="en-US" altLang="ja-JP" sz="1200" u="none" dirty="0">
                          <a:solidFill>
                            <a:schemeClr val="tx1"/>
                          </a:solidFill>
                        </a:rPr>
                        <a:t>6</a:t>
                      </a:r>
                      <a:r>
                        <a:rPr lang="ja-JP" altLang="en-US" sz="1000" dirty="0">
                          <a:solidFill>
                            <a:schemeClr val="tx1"/>
                          </a:solidFill>
                        </a:rPr>
                        <a:t>名が退職）</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04471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51520" y="251356"/>
            <a:ext cx="4392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公募人材の成果</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・不祥事案</a:t>
            </a: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（１／２）</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p:txBody>
      </p:sp>
      <p:cxnSp>
        <p:nvCxnSpPr>
          <p:cNvPr id="15" name="直線コネクタ 14"/>
          <p:cNvCxnSpPr/>
          <p:nvPr/>
        </p:nvCxnSpPr>
        <p:spPr>
          <a:xfrm>
            <a:off x="179512" y="62242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0" y="0"/>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人事</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・公募制度</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正方形/長方形 15"/>
          <p:cNvSpPr>
            <a:spLocks noChangeArrowheads="1"/>
          </p:cNvSpPr>
          <p:nvPr/>
        </p:nvSpPr>
        <p:spPr bwMode="auto">
          <a:xfrm>
            <a:off x="311489" y="1412851"/>
            <a:ext cx="6804025" cy="30777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公募区長・公募校長の主な実績例</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正方形/長方形 21"/>
          <p:cNvSpPr>
            <a:spLocks noChangeArrowheads="1"/>
          </p:cNvSpPr>
          <p:nvPr/>
        </p:nvSpPr>
        <p:spPr bwMode="auto">
          <a:xfrm>
            <a:off x="395064" y="659855"/>
            <a:ext cx="8497887" cy="5847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メイリオ" pitchFamily="50" charset="-128"/>
              </a:rPr>
              <a:t>公募により任用された外部人材については、外部の視点や民間の経営感覚で様々な独自施策に取り組むなど、一定の成果。一方で、外部人材による不祥事案も発生。</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メイリオ" pitchFamily="50" charset="-128"/>
            </a:endParaRPr>
          </a:p>
        </p:txBody>
      </p:sp>
      <p:sp>
        <p:nvSpPr>
          <p:cNvPr id="10" name="テキスト ボックス 9"/>
          <p:cNvSpPr txBox="1"/>
          <p:nvPr/>
        </p:nvSpPr>
        <p:spPr>
          <a:xfrm>
            <a:off x="322346" y="6309320"/>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（次頁に続く）</a:t>
            </a:r>
          </a:p>
        </p:txBody>
      </p:sp>
      <p:pic>
        <p:nvPicPr>
          <p:cNvPr id="16" name="図 15"/>
          <p:cNvPicPr>
            <a:picLocks noChangeAspect="1"/>
          </p:cNvPicPr>
          <p:nvPr/>
        </p:nvPicPr>
        <p:blipFill>
          <a:blip r:embed="rId2"/>
          <a:stretch>
            <a:fillRect/>
          </a:stretch>
        </p:blipFill>
        <p:spPr>
          <a:xfrm>
            <a:off x="251520" y="2048872"/>
            <a:ext cx="8701430" cy="1941762"/>
          </a:xfrm>
          <a:prstGeom prst="rect">
            <a:avLst/>
          </a:prstGeom>
        </p:spPr>
      </p:pic>
      <p:pic>
        <p:nvPicPr>
          <p:cNvPr id="17" name="図 16"/>
          <p:cNvPicPr>
            <a:picLocks noChangeAspect="1"/>
          </p:cNvPicPr>
          <p:nvPr/>
        </p:nvPicPr>
        <p:blipFill>
          <a:blip r:embed="rId2"/>
          <a:stretch>
            <a:fillRect/>
          </a:stretch>
        </p:blipFill>
        <p:spPr>
          <a:xfrm>
            <a:off x="251269" y="5224123"/>
            <a:ext cx="8701430" cy="486343"/>
          </a:xfrm>
          <a:prstGeom prst="rect">
            <a:avLst/>
          </a:prstGeom>
        </p:spPr>
      </p:pic>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209</a:t>
            </a:fld>
            <a:endParaRPr kumimoji="1" lang="ja-JP" altLang="en-US" dirty="0"/>
          </a:p>
        </p:txBody>
      </p:sp>
      <p:graphicFrame>
        <p:nvGraphicFramePr>
          <p:cNvPr id="26" name="表 25"/>
          <p:cNvGraphicFramePr>
            <a:graphicFrameLocks noGrp="1"/>
          </p:cNvGraphicFramePr>
          <p:nvPr>
            <p:extLst>
              <p:ext uri="{D42A27DB-BD31-4B8C-83A1-F6EECF244321}">
                <p14:modId xmlns:p14="http://schemas.microsoft.com/office/powerpoint/2010/main" val="934082522"/>
              </p:ext>
            </p:extLst>
          </p:nvPr>
        </p:nvGraphicFramePr>
        <p:xfrm>
          <a:off x="311489" y="1769846"/>
          <a:ext cx="8580991" cy="3891402"/>
        </p:xfrm>
        <a:graphic>
          <a:graphicData uri="http://schemas.openxmlformats.org/drawingml/2006/table">
            <a:tbl>
              <a:tblPr firstRow="1" bandRow="1">
                <a:tableStyleId>{5C22544A-7EE6-4342-B048-85BDC9FD1C3A}</a:tableStyleId>
              </a:tblPr>
              <a:tblGrid>
                <a:gridCol w="2765770">
                  <a:extLst>
                    <a:ext uri="{9D8B030D-6E8A-4147-A177-3AD203B41FA5}">
                      <a16:colId xmlns:a16="http://schemas.microsoft.com/office/drawing/2014/main" val="20000"/>
                    </a:ext>
                  </a:extLst>
                </a:gridCol>
                <a:gridCol w="5815221">
                  <a:extLst>
                    <a:ext uri="{9D8B030D-6E8A-4147-A177-3AD203B41FA5}">
                      <a16:colId xmlns:a16="http://schemas.microsoft.com/office/drawing/2014/main" val="20001"/>
                    </a:ext>
                  </a:extLst>
                </a:gridCol>
              </a:tblGrid>
              <a:tr h="0">
                <a:tc>
                  <a:txBody>
                    <a:bodyPr/>
                    <a:lstStyle/>
                    <a:p>
                      <a:pPr algn="ctr"/>
                      <a:r>
                        <a:rPr kumimoji="1" lang="ja-JP" altLang="en-US" sz="1200" dirty="0">
                          <a:solidFill>
                            <a:schemeClr val="tx1"/>
                          </a:solidFill>
                          <a:latin typeface="ＭＳ ゴシック" pitchFamily="49" charset="-128"/>
                          <a:ea typeface="ＭＳ ゴシック" pitchFamily="49" charset="-128"/>
                        </a:rPr>
                        <a:t>主な実績例</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200" dirty="0">
                          <a:solidFill>
                            <a:schemeClr val="tx1"/>
                          </a:solidFill>
                          <a:latin typeface="ＭＳ ゴシック" pitchFamily="49" charset="-128"/>
                          <a:ea typeface="ＭＳ ゴシック" pitchFamily="49" charset="-128"/>
                        </a:rPr>
                        <a:t>取　組　内　容</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44514">
                <a:tc>
                  <a:txBody>
                    <a:bodyPr/>
                    <a:lstStyle/>
                    <a:p>
                      <a:pPr marL="0" marR="0" lvl="0" indent="0" algn="l" defTabSz="914400" rtl="0" eaLnBrk="1" fontAlgn="auto" latinLnBrk="0" hangingPunct="1">
                        <a:lnSpc>
                          <a:spcPts val="1330"/>
                        </a:lnSpc>
                        <a:spcBef>
                          <a:spcPts val="0"/>
                        </a:spcBef>
                        <a:spcAft>
                          <a:spcPts val="0"/>
                        </a:spcAft>
                        <a:buClrTx/>
                        <a:buSzTx/>
                        <a:buFontTx/>
                        <a:buNone/>
                        <a:tabLst/>
                        <a:defRPr/>
                      </a:pPr>
                      <a:r>
                        <a:rPr kumimoji="1" lang="ja-JP" altLang="en-US" sz="1200" u="none" dirty="0">
                          <a:solidFill>
                            <a:schemeClr val="tx1"/>
                          </a:solidFill>
                          <a:latin typeface="ＭＳ ゴシック" pitchFamily="49" charset="-128"/>
                          <a:ea typeface="ＭＳ ゴシック" pitchFamily="49" charset="-128"/>
                        </a:rPr>
                        <a:t>教育活動支援事業（北区）</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330"/>
                        </a:lnSpc>
                        <a:spcBef>
                          <a:spcPts val="0"/>
                        </a:spcBef>
                        <a:spcAft>
                          <a:spcPts val="0"/>
                        </a:spcAft>
                        <a:buClrTx/>
                        <a:buSzTx/>
                        <a:buFontTx/>
                        <a:buNone/>
                        <a:tabLst/>
                        <a:defRPr/>
                      </a:pPr>
                      <a:r>
                        <a:rPr kumimoji="1" lang="ja-JP" altLang="en-US" sz="1200" u="none" dirty="0">
                          <a:solidFill>
                            <a:schemeClr val="tx1"/>
                          </a:solidFill>
                          <a:latin typeface="ＭＳ ゴシック" pitchFamily="49" charset="-128"/>
                          <a:ea typeface="ＭＳ ゴシック" pitchFamily="49" charset="-128"/>
                        </a:rPr>
                        <a:t>中学校部活動に対し、プロスポーツ選手など各分野の専門家の派遣や、小・中学生を対象にクラシック、ミュージカル、能楽等の芸術鑑賞会を通じ、本物に触れる機会を提供し、自分の夢や目標を見つけ出し、未来につなげる人材育成を促進する。</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5288">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エリア価値の向上に向けた地域活性化事業（大正区）</a:t>
                      </a:r>
                      <a:endParaRPr kumimoji="1" lang="ja-JP" altLang="en-US" sz="1200" u="none"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地域資源である千島公園一帯を活用した定期的なマーケットの開催や、空き家リノベーションによる新たな魅力創出スポットを巡るまち歩き企画など、大正エリアの価値を向上させ持続可能なまちをめざす実証実験を実施。</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2174">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すみの</a:t>
                      </a:r>
                      <a:r>
                        <a:rPr kumimoji="1" lang="ja-JP" altLang="en-US" sz="1200" u="none" kern="1200" baseline="0" dirty="0" err="1">
                          <a:solidFill>
                            <a:schemeClr val="tx1"/>
                          </a:solidFill>
                          <a:latin typeface="ＭＳ ゴシック" pitchFamily="49" charset="-128"/>
                          <a:ea typeface="ＭＳ ゴシック" pitchFamily="49" charset="-128"/>
                          <a:cs typeface="+mn-cs"/>
                        </a:rPr>
                        <a:t>え</a:t>
                      </a:r>
                      <a:r>
                        <a:rPr kumimoji="1" lang="ja-JP" altLang="en-US" sz="1200" u="none" kern="1200" baseline="0" dirty="0">
                          <a:solidFill>
                            <a:schemeClr val="tx1"/>
                          </a:solidFill>
                          <a:latin typeface="ＭＳ ゴシック" pitchFamily="49" charset="-128"/>
                          <a:ea typeface="ＭＳ ゴシック" pitchFamily="49" charset="-128"/>
                          <a:cs typeface="+mn-cs"/>
                        </a:rPr>
                        <a:t>情報局の開設・運用</a:t>
                      </a:r>
                      <a:endParaRPr kumimoji="1" lang="en-US" altLang="ja-JP" sz="1200" u="none" kern="1200" baseline="0" dirty="0">
                        <a:solidFill>
                          <a:schemeClr val="tx1"/>
                        </a:solidFill>
                        <a:latin typeface="ＭＳ ゴシック" pitchFamily="49" charset="-128"/>
                        <a:ea typeface="ＭＳ ゴシック" pitchFamily="49" charset="-128"/>
                        <a:cs typeface="+mn-cs"/>
                      </a:endParaRPr>
                    </a:p>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（住之江区）</a:t>
                      </a:r>
                      <a:endParaRPr kumimoji="1" lang="ja-JP" altLang="en-US" sz="1200" u="none"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u="none" dirty="0">
                          <a:solidFill>
                            <a:schemeClr val="tx1"/>
                          </a:solidFill>
                          <a:latin typeface="ＭＳ ゴシック" pitchFamily="49" charset="-128"/>
                          <a:ea typeface="ＭＳ ゴシック" pitchFamily="49" charset="-128"/>
                        </a:rPr>
                        <a:t>区民や区内の多様な団体等が情報発信者となり、地域活動や地域の魅力などを動画、写真、記事等で発信できるポータルサイト「すみの</a:t>
                      </a:r>
                      <a:r>
                        <a:rPr kumimoji="1" lang="ja-JP" altLang="en-US" sz="1200" u="none" dirty="0" err="1">
                          <a:solidFill>
                            <a:schemeClr val="tx1"/>
                          </a:solidFill>
                          <a:latin typeface="ＭＳ ゴシック" pitchFamily="49" charset="-128"/>
                          <a:ea typeface="ＭＳ ゴシック" pitchFamily="49" charset="-128"/>
                        </a:rPr>
                        <a:t>え</a:t>
                      </a:r>
                      <a:r>
                        <a:rPr kumimoji="1" lang="ja-JP" altLang="en-US" sz="1200" u="none" dirty="0">
                          <a:solidFill>
                            <a:schemeClr val="tx1"/>
                          </a:solidFill>
                          <a:latin typeface="ＭＳ ゴシック" pitchFamily="49" charset="-128"/>
                          <a:ea typeface="ＭＳ ゴシック" pitchFamily="49" charset="-128"/>
                        </a:rPr>
                        <a:t>情報局」を運営し、新たな情報発信基盤として活用。</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7052">
                <a:tc>
                  <a:txBody>
                    <a:bodyPr/>
                    <a:lstStyle/>
                    <a:p>
                      <a:pPr>
                        <a:lnSpc>
                          <a:spcPts val="1330"/>
                        </a:lnSpc>
                      </a:pPr>
                      <a:r>
                        <a:rPr kumimoji="1" lang="ja-JP" altLang="en-US" sz="1200" kern="1200" baseline="0" dirty="0">
                          <a:solidFill>
                            <a:schemeClr val="tx1"/>
                          </a:solidFill>
                          <a:latin typeface="ＭＳ ゴシック" pitchFamily="49" charset="-128"/>
                          <a:ea typeface="ＭＳ ゴシック" pitchFamily="49" charset="-128"/>
                          <a:cs typeface="+mn-cs"/>
                        </a:rPr>
                        <a:t>梅香小学校（此花区）</a:t>
                      </a:r>
                      <a:endParaRPr kumimoji="1" lang="ja-JP" altLang="en-US" sz="1200"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kern="1200" baseline="0" dirty="0">
                          <a:solidFill>
                            <a:schemeClr val="tx1"/>
                          </a:solidFill>
                          <a:latin typeface="ＭＳ ゴシック" pitchFamily="49" charset="-128"/>
                          <a:ea typeface="ＭＳ ゴシック" pitchFamily="49" charset="-128"/>
                          <a:cs typeface="+mn-cs"/>
                        </a:rPr>
                        <a:t>英語力向上のため全学年で英語授業の実施、ＩＣＴ（電子黒板機能付き液晶プロジェクター）を活用した授業の実施</a:t>
                      </a:r>
                      <a:endParaRPr kumimoji="1" lang="ja-JP" altLang="en-US" sz="1200"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8585">
                <a:tc>
                  <a:txBody>
                    <a:bodyPr/>
                    <a:lstStyle/>
                    <a:p>
                      <a:pPr>
                        <a:lnSpc>
                          <a:spcPts val="1330"/>
                        </a:lnSpc>
                      </a:pPr>
                      <a:r>
                        <a:rPr kumimoji="1" lang="zh-CN" altLang="en-US" sz="1200" kern="1200" baseline="0" dirty="0">
                          <a:solidFill>
                            <a:schemeClr val="tx1"/>
                          </a:solidFill>
                          <a:latin typeface="ＭＳ ゴシック" pitchFamily="49" charset="-128"/>
                          <a:ea typeface="ＭＳ ゴシック" pitchFamily="49" charset="-128"/>
                          <a:cs typeface="+mn-cs"/>
                        </a:rPr>
                        <a:t>新高小学校（淀川区）</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kern="1200" baseline="0" dirty="0">
                          <a:solidFill>
                            <a:schemeClr val="tx1"/>
                          </a:solidFill>
                          <a:latin typeface="ＭＳ ゴシック" pitchFamily="49" charset="-128"/>
                          <a:ea typeface="ＭＳ ゴシック" pitchFamily="49" charset="-128"/>
                          <a:cs typeface="+mn-cs"/>
                        </a:rPr>
                        <a:t>「安心・安全な学校づくり」に向け、大学と連携を図り校内に安心委員会を設置し、児童が主体的にいじめについて考え行動するピアサポート活動を進めている</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8585">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東粉浜小学校（住吉区）</a:t>
                      </a:r>
                      <a:endParaRPr kumimoji="1" lang="ja-JP" altLang="en-US" sz="1200" u="none"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エネルギー教育として、「電気のはたらき」（南海電鉄）等の外部教育資源を活用した「社会に開かれた教育課程」による取り組みを進めている</a:t>
                      </a:r>
                      <a:endParaRPr kumimoji="1" lang="ja-JP" altLang="en-US" sz="1200" u="none"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8585">
                <a:tc>
                  <a:txBody>
                    <a:bodyPr/>
                    <a:lstStyle/>
                    <a:p>
                      <a:pPr marL="0" marR="0" lvl="0" indent="0" algn="l" defTabSz="914400" rtl="0" eaLnBrk="1" fontAlgn="auto" latinLnBrk="0" hangingPunct="1">
                        <a:lnSpc>
                          <a:spcPts val="1330"/>
                        </a:lnSpc>
                        <a:spcBef>
                          <a:spcPts val="0"/>
                        </a:spcBef>
                        <a:spcAft>
                          <a:spcPts val="0"/>
                        </a:spcAft>
                        <a:buClrTx/>
                        <a:buSzTx/>
                        <a:buFontTx/>
                        <a:buNone/>
                        <a:tabLst/>
                        <a:defRPr/>
                      </a:pPr>
                      <a:r>
                        <a:rPr kumimoji="1" lang="ja-JP" altLang="en-US" sz="1200" u="none" kern="1200" baseline="0" dirty="0">
                          <a:solidFill>
                            <a:schemeClr val="tx1"/>
                          </a:solidFill>
                          <a:latin typeface="ＭＳ ゴシック" pitchFamily="49" charset="-128"/>
                          <a:ea typeface="ＭＳ ゴシック" pitchFamily="49" charset="-128"/>
                          <a:cs typeface="+mn-cs"/>
                        </a:rPr>
                        <a:t>今津小学校（鶴見区）</a:t>
                      </a:r>
                      <a:endParaRPr kumimoji="1" lang="ja-JP" altLang="en-US" sz="1200" u="none"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u="none" dirty="0">
                          <a:solidFill>
                            <a:schemeClr val="tx1"/>
                          </a:solidFill>
                          <a:latin typeface="ＭＳ ゴシック" pitchFamily="49" charset="-128"/>
                          <a:ea typeface="ＭＳ ゴシック" pitchFamily="49" charset="-128"/>
                        </a:rPr>
                        <a:t>キャリア教育として、企業の協力を得て、仕事への憧れが持てるような体験活動や出前授業などを多く実施している</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7363845"/>
                  </a:ext>
                </a:extLst>
              </a:tr>
            </a:tbl>
          </a:graphicData>
        </a:graphic>
      </p:graphicFrame>
    </p:spTree>
    <p:extLst>
      <p:ext uri="{BB962C8B-B14F-4D97-AF65-F5344CB8AC3E}">
        <p14:creationId xmlns:p14="http://schemas.microsoft.com/office/powerpoint/2010/main" val="2317551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51520" y="251356"/>
            <a:ext cx="4392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公募人材の成果</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・不祥事案</a:t>
            </a: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（２／２）</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p:txBody>
      </p:sp>
      <p:cxnSp>
        <p:nvCxnSpPr>
          <p:cNvPr id="15" name="直線コネクタ 14"/>
          <p:cNvCxnSpPr/>
          <p:nvPr/>
        </p:nvCxnSpPr>
        <p:spPr>
          <a:xfrm>
            <a:off x="179512" y="62242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0" y="0"/>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人事</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・公募制度</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1"/>
          <p:cNvSpPr>
            <a:spLocks noChangeArrowheads="1"/>
          </p:cNvSpPr>
          <p:nvPr/>
        </p:nvSpPr>
        <p:spPr bwMode="auto">
          <a:xfrm>
            <a:off x="395536" y="605940"/>
            <a:ext cx="8497887" cy="5847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メイリオ" pitchFamily="50" charset="-128"/>
              </a:rPr>
              <a:t>公募により任用された外部人材については、外部の視点や民間の経営感覚で様々な独自施策に取り組むなど、一定の成果。一方で、外部人材による不祥事案も発生。</a:t>
            </a:r>
            <a:endParaRPr kumimoji="1" lang="en-US" altLang="ja-JP" sz="16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メイリオ" pitchFamily="50" charset="-128"/>
            </a:endParaRPr>
          </a:p>
        </p:txBody>
      </p:sp>
      <p:sp>
        <p:nvSpPr>
          <p:cNvPr id="16" name="正方形/長方形 15"/>
          <p:cNvSpPr>
            <a:spLocks noChangeArrowheads="1"/>
          </p:cNvSpPr>
          <p:nvPr/>
        </p:nvSpPr>
        <p:spPr bwMode="auto">
          <a:xfrm>
            <a:off x="233622" y="1555967"/>
            <a:ext cx="6804025" cy="30777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不祥事案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テキスト ボックス 9"/>
          <p:cNvSpPr txBox="1"/>
          <p:nvPr/>
        </p:nvSpPr>
        <p:spPr>
          <a:xfrm>
            <a:off x="218492" y="1278211"/>
            <a:ext cx="20162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（前頁からの続き）</a:t>
            </a:r>
          </a:p>
        </p:txBody>
      </p:sp>
      <p:pic>
        <p:nvPicPr>
          <p:cNvPr id="13" name="図 12"/>
          <p:cNvPicPr>
            <a:picLocks noChangeAspect="1"/>
          </p:cNvPicPr>
          <p:nvPr/>
        </p:nvPicPr>
        <p:blipFill>
          <a:blip r:embed="rId2"/>
          <a:stretch>
            <a:fillRect/>
          </a:stretch>
        </p:blipFill>
        <p:spPr>
          <a:xfrm>
            <a:off x="263058" y="3403968"/>
            <a:ext cx="8701430" cy="529087"/>
          </a:xfrm>
          <a:prstGeom prst="rect">
            <a:avLst/>
          </a:prstGeom>
        </p:spPr>
      </p:pic>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210</a:t>
            </a:fld>
            <a:endParaRPr kumimoji="1" lang="ja-JP" altLang="en-US" dirty="0"/>
          </a:p>
        </p:txBody>
      </p:sp>
      <p:graphicFrame>
        <p:nvGraphicFramePr>
          <p:cNvPr id="17" name="表 16"/>
          <p:cNvGraphicFramePr>
            <a:graphicFrameLocks noGrp="1"/>
          </p:cNvGraphicFramePr>
          <p:nvPr>
            <p:extLst>
              <p:ext uri="{D42A27DB-BD31-4B8C-83A1-F6EECF244321}">
                <p14:modId xmlns:p14="http://schemas.microsoft.com/office/powerpoint/2010/main" val="2499868152"/>
              </p:ext>
            </p:extLst>
          </p:nvPr>
        </p:nvGraphicFramePr>
        <p:xfrm>
          <a:off x="287523" y="1920462"/>
          <a:ext cx="8712969" cy="2535644"/>
        </p:xfrm>
        <a:graphic>
          <a:graphicData uri="http://schemas.openxmlformats.org/drawingml/2006/table">
            <a:tbl>
              <a:tblPr firstRow="1" bandRow="1">
                <a:tableStyleId>{5C22544A-7EE6-4342-B048-85BDC9FD1C3A}</a:tableStyleId>
              </a:tblPr>
              <a:tblGrid>
                <a:gridCol w="6912768">
                  <a:extLst>
                    <a:ext uri="{9D8B030D-6E8A-4147-A177-3AD203B41FA5}">
                      <a16:colId xmlns:a16="http://schemas.microsoft.com/office/drawing/2014/main" val="20000"/>
                    </a:ext>
                  </a:extLst>
                </a:gridCol>
                <a:gridCol w="1800201">
                  <a:extLst>
                    <a:ext uri="{9D8B030D-6E8A-4147-A177-3AD203B41FA5}">
                      <a16:colId xmlns:a16="http://schemas.microsoft.com/office/drawing/2014/main" val="20001"/>
                    </a:ext>
                  </a:extLst>
                </a:gridCol>
              </a:tblGrid>
              <a:tr h="2617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latin typeface="ＭＳ Ｐゴシック" pitchFamily="50" charset="-128"/>
                          <a:ea typeface="ＭＳ Ｐゴシック" pitchFamily="50" charset="-128"/>
                        </a:rPr>
                        <a:t>事</a:t>
                      </a:r>
                      <a:r>
                        <a:rPr lang="ja-JP" altLang="en-US" sz="1200" dirty="0">
                          <a:solidFill>
                            <a:schemeClr val="tx1"/>
                          </a:solidFill>
                          <a:latin typeface="ＭＳ Ｐゴシック" pitchFamily="50" charset="-128"/>
                          <a:ea typeface="ＭＳ Ｐゴシック" pitchFamily="50" charset="-128"/>
                        </a:rPr>
                        <a:t>　</a:t>
                      </a:r>
                      <a:r>
                        <a:rPr lang="zh-TW" altLang="en-US" sz="1200" dirty="0">
                          <a:solidFill>
                            <a:schemeClr val="tx1"/>
                          </a:solidFill>
                          <a:latin typeface="ＭＳ Ｐゴシック" pitchFamily="50" charset="-128"/>
                          <a:ea typeface="ＭＳ Ｐゴシック" pitchFamily="50" charset="-128"/>
                        </a:rPr>
                        <a:t>案</a:t>
                      </a:r>
                      <a:r>
                        <a:rPr lang="ja-JP" altLang="en-US" sz="1200" dirty="0">
                          <a:solidFill>
                            <a:schemeClr val="tx1"/>
                          </a:solidFill>
                          <a:latin typeface="ＭＳ Ｐゴシック" pitchFamily="50" charset="-128"/>
                          <a:ea typeface="ＭＳ Ｐゴシック" pitchFamily="50" charset="-128"/>
                        </a:rPr>
                        <a:t>　</a:t>
                      </a:r>
                      <a:r>
                        <a:rPr lang="zh-TW" altLang="en-US" sz="1200" dirty="0">
                          <a:solidFill>
                            <a:schemeClr val="tx1"/>
                          </a:solidFill>
                          <a:latin typeface="ＭＳ Ｐゴシック" pitchFamily="50" charset="-128"/>
                          <a:ea typeface="ＭＳ Ｐゴシック" pitchFamily="50" charset="-128"/>
                        </a:rPr>
                        <a:t>概</a:t>
                      </a:r>
                      <a:r>
                        <a:rPr lang="ja-JP" altLang="en-US" sz="1200" dirty="0">
                          <a:solidFill>
                            <a:schemeClr val="tx1"/>
                          </a:solidFill>
                          <a:latin typeface="ＭＳ Ｐゴシック" pitchFamily="50" charset="-128"/>
                          <a:ea typeface="ＭＳ Ｐゴシック" pitchFamily="50" charset="-128"/>
                        </a:rPr>
                        <a:t>　</a:t>
                      </a:r>
                      <a:r>
                        <a:rPr lang="zh-TW" altLang="en-US" sz="1200" dirty="0">
                          <a:solidFill>
                            <a:schemeClr val="tx1"/>
                          </a:solidFill>
                          <a:latin typeface="ＭＳ Ｐゴシック" pitchFamily="50" charset="-128"/>
                          <a:ea typeface="ＭＳ Ｐゴシック" pitchFamily="50" charset="-128"/>
                        </a:rPr>
                        <a:t>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200" dirty="0">
                          <a:solidFill>
                            <a:schemeClr val="tx1"/>
                          </a:solidFill>
                        </a:rPr>
                        <a:t>処分の内容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nSpc>
                          <a:spcPts val="1330"/>
                        </a:lnSpc>
                      </a:pPr>
                      <a:r>
                        <a:rPr kumimoji="1" lang="en-US" altLang="ja-JP" sz="1200" kern="1200" baseline="0" dirty="0">
                          <a:solidFill>
                            <a:schemeClr val="dk1"/>
                          </a:solidFill>
                          <a:latin typeface="+mn-lt"/>
                          <a:ea typeface="+mn-ea"/>
                          <a:cs typeface="+mn-cs"/>
                        </a:rPr>
                        <a:t>[</a:t>
                      </a:r>
                      <a:r>
                        <a:rPr lang="ja-JP" altLang="en-US" sz="1200" dirty="0"/>
                        <a:t>淀川区長</a:t>
                      </a:r>
                      <a:r>
                        <a:rPr kumimoji="1" lang="en-US" altLang="ja-JP" sz="1200" kern="1200" baseline="0" dirty="0">
                          <a:solidFill>
                            <a:schemeClr val="dk1"/>
                          </a:solidFill>
                          <a:latin typeface="+mn-lt"/>
                          <a:ea typeface="+mn-ea"/>
                          <a:cs typeface="+mn-cs"/>
                        </a:rPr>
                        <a:t>]</a:t>
                      </a:r>
                      <a:r>
                        <a:rPr kumimoji="1" lang="ja-JP" altLang="en-US" sz="1200" kern="1200" baseline="0" dirty="0">
                          <a:solidFill>
                            <a:schemeClr val="dk1"/>
                          </a:solidFill>
                          <a:latin typeface="+mn-lt"/>
                          <a:ea typeface="+mn-ea"/>
                          <a:cs typeface="+mn-cs"/>
                        </a:rPr>
                        <a:t>　</a:t>
                      </a:r>
                      <a:r>
                        <a:rPr kumimoji="1" lang="en-US" altLang="ja-JP" sz="1200" kern="1200" baseline="0" dirty="0">
                          <a:solidFill>
                            <a:schemeClr val="dk1"/>
                          </a:solidFill>
                          <a:latin typeface="+mn-lt"/>
                          <a:ea typeface="+mn-ea"/>
                          <a:cs typeface="+mn-cs"/>
                        </a:rPr>
                        <a:t>2012</a:t>
                      </a:r>
                      <a:r>
                        <a:rPr kumimoji="1" lang="ja-JP" altLang="en-US" sz="1200" kern="1200" baseline="0" dirty="0">
                          <a:solidFill>
                            <a:schemeClr val="dk1"/>
                          </a:solidFill>
                          <a:latin typeface="+mn-lt"/>
                          <a:ea typeface="+mn-ea"/>
                          <a:cs typeface="+mn-cs"/>
                        </a:rPr>
                        <a:t>年</a:t>
                      </a:r>
                      <a:r>
                        <a:rPr kumimoji="1" lang="en-US" altLang="ja-JP" sz="1200" kern="1200" baseline="0" dirty="0">
                          <a:solidFill>
                            <a:schemeClr val="dk1"/>
                          </a:solidFill>
                          <a:latin typeface="+mn-lt"/>
                          <a:ea typeface="+mn-ea"/>
                          <a:cs typeface="+mn-cs"/>
                        </a:rPr>
                        <a:t>8</a:t>
                      </a:r>
                      <a:r>
                        <a:rPr kumimoji="1" lang="ja-JP" altLang="en-US" sz="1200" kern="1200" baseline="0" dirty="0">
                          <a:solidFill>
                            <a:schemeClr val="dk1"/>
                          </a:solidFill>
                          <a:latin typeface="+mn-lt"/>
                          <a:ea typeface="+mn-ea"/>
                          <a:cs typeface="+mn-cs"/>
                        </a:rPr>
                        <a:t>月、</a:t>
                      </a:r>
                      <a:r>
                        <a:rPr lang="ja-JP" altLang="en-US" sz="1200" dirty="0"/>
                        <a:t>ツイッター上で、不適切な投稿を行った。　</a:t>
                      </a:r>
                    </a:p>
                    <a:p>
                      <a:pPr>
                        <a:lnSpc>
                          <a:spcPts val="1330"/>
                        </a:lnSpc>
                      </a:pPr>
                      <a:r>
                        <a:rPr lang="en-US" altLang="ja-JP" sz="1200" dirty="0"/>
                        <a:t>2013</a:t>
                      </a:r>
                      <a:r>
                        <a:rPr lang="ja-JP" altLang="en-US" sz="1200" dirty="0"/>
                        <a:t>年</a:t>
                      </a:r>
                      <a:r>
                        <a:rPr lang="en-US" altLang="ja-JP" sz="1200" dirty="0"/>
                        <a:t>10 </a:t>
                      </a:r>
                      <a:r>
                        <a:rPr lang="ja-JP" altLang="en-US" sz="1200" dirty="0"/>
                        <a:t>月、ツイッターに不適切な内容の投稿をし、本市の信用を失墜。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lang="en-US" altLang="ja-JP" sz="1200" dirty="0"/>
                        <a:t>2012</a:t>
                      </a:r>
                      <a:r>
                        <a:rPr lang="ja-JP" altLang="en-US" sz="1200" dirty="0"/>
                        <a:t>年</a:t>
                      </a:r>
                      <a:r>
                        <a:rPr lang="en-US" altLang="ja-JP" sz="1200" dirty="0"/>
                        <a:t>8 </a:t>
                      </a:r>
                      <a:r>
                        <a:rPr lang="ja-JP" altLang="en-US" sz="1200" dirty="0"/>
                        <a:t>月　口頭注意</a:t>
                      </a:r>
                      <a:endParaRPr lang="en-US" altLang="ja-JP" sz="1200" dirty="0"/>
                    </a:p>
                    <a:p>
                      <a:pPr>
                        <a:lnSpc>
                          <a:spcPts val="1330"/>
                        </a:lnSpc>
                      </a:pPr>
                      <a:r>
                        <a:rPr lang="en-US" altLang="ja-JP" sz="1200" dirty="0"/>
                        <a:t>2013</a:t>
                      </a:r>
                      <a:r>
                        <a:rPr lang="ja-JP" altLang="en-US" sz="1200" dirty="0"/>
                        <a:t>年</a:t>
                      </a:r>
                      <a:r>
                        <a:rPr lang="en-US" altLang="ja-JP" sz="1200" dirty="0"/>
                        <a:t>11 </a:t>
                      </a:r>
                      <a:r>
                        <a:rPr lang="ja-JP" altLang="en-US" sz="1200" dirty="0"/>
                        <a:t>月　減給</a:t>
                      </a:r>
                      <a:r>
                        <a:rPr lang="en-US" altLang="ja-JP" sz="1200" dirty="0"/>
                        <a:t>1</a:t>
                      </a:r>
                      <a:r>
                        <a:rPr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nSpc>
                          <a:spcPts val="1330"/>
                        </a:lnSpc>
                      </a:pPr>
                      <a:r>
                        <a:rPr kumimoji="1" lang="en-US" altLang="ja-JP" sz="1200" kern="1200" baseline="0" dirty="0">
                          <a:solidFill>
                            <a:schemeClr val="dk1"/>
                          </a:solidFill>
                          <a:latin typeface="+mn-lt"/>
                          <a:ea typeface="+mn-ea"/>
                          <a:cs typeface="+mn-cs"/>
                        </a:rPr>
                        <a:t>[</a:t>
                      </a:r>
                      <a:r>
                        <a:rPr lang="ja-JP" altLang="en-US" sz="1200" dirty="0"/>
                        <a:t>東住吉区長</a:t>
                      </a:r>
                      <a:r>
                        <a:rPr kumimoji="1" lang="en-US" altLang="ja-JP" sz="1200" kern="1200" baseline="0" dirty="0">
                          <a:solidFill>
                            <a:schemeClr val="dk1"/>
                          </a:solidFill>
                          <a:latin typeface="+mn-lt"/>
                          <a:ea typeface="+mn-ea"/>
                          <a:cs typeface="+mn-cs"/>
                        </a:rPr>
                        <a:t>]</a:t>
                      </a:r>
                      <a:r>
                        <a:rPr kumimoji="1" lang="ja-JP" altLang="en-US" sz="1200" kern="1200" baseline="0" dirty="0">
                          <a:solidFill>
                            <a:schemeClr val="dk1"/>
                          </a:solidFill>
                          <a:latin typeface="+mn-lt"/>
                          <a:ea typeface="+mn-ea"/>
                          <a:cs typeface="+mn-cs"/>
                        </a:rPr>
                        <a:t>　</a:t>
                      </a:r>
                      <a:r>
                        <a:rPr lang="ja-JP" altLang="en-US" sz="1200" dirty="0"/>
                        <a:t>経歴に関する情報提供があり、事実確認を行うなかで、本人が虚偽の回答を繰り返した。また、年金記録に係る文書を改ざんして本市に提出。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lang="en-US" altLang="ja-JP" sz="1200" dirty="0"/>
                        <a:t>2013</a:t>
                      </a:r>
                      <a:r>
                        <a:rPr lang="ja-JP" altLang="en-US" sz="1200" dirty="0"/>
                        <a:t>年</a:t>
                      </a:r>
                      <a:r>
                        <a:rPr lang="en-US" altLang="ja-JP" sz="1200" dirty="0"/>
                        <a:t>4 </a:t>
                      </a:r>
                      <a:r>
                        <a:rPr lang="ja-JP" altLang="en-US" sz="1200" dirty="0"/>
                        <a:t>月</a:t>
                      </a:r>
                      <a:r>
                        <a:rPr lang="zh-TW" altLang="en-US" sz="1200" dirty="0">
                          <a:latin typeface="ＭＳ Ｐゴシック" pitchFamily="50" charset="-128"/>
                          <a:ea typeface="ＭＳ Ｐゴシック" pitchFamily="50" charset="-128"/>
                        </a:rPr>
                        <a:t>分限免職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nSpc>
                          <a:spcPts val="1330"/>
                        </a:lnSpc>
                      </a:pPr>
                      <a:r>
                        <a:rPr kumimoji="1" lang="en-US" altLang="ja-JP" sz="1200" kern="1200" baseline="0" dirty="0">
                          <a:solidFill>
                            <a:schemeClr val="dk1"/>
                          </a:solidFill>
                          <a:latin typeface="+mn-lt"/>
                          <a:ea typeface="+mn-ea"/>
                          <a:cs typeface="+mn-cs"/>
                        </a:rPr>
                        <a:t>[</a:t>
                      </a:r>
                      <a:r>
                        <a:rPr kumimoji="1" lang="ja-JP" altLang="en-US" sz="1200" kern="1200" baseline="0" dirty="0">
                          <a:solidFill>
                            <a:schemeClr val="dk1"/>
                          </a:solidFill>
                          <a:latin typeface="+mn-lt"/>
                          <a:ea typeface="+mn-ea"/>
                          <a:cs typeface="+mn-cs"/>
                        </a:rPr>
                        <a:t>東成区長</a:t>
                      </a:r>
                      <a:r>
                        <a:rPr kumimoji="1" lang="en-US" altLang="ja-JP" sz="1200" kern="1200" baseline="0" dirty="0">
                          <a:solidFill>
                            <a:schemeClr val="dk1"/>
                          </a:solidFill>
                          <a:latin typeface="+mn-lt"/>
                          <a:ea typeface="+mn-ea"/>
                          <a:cs typeface="+mn-cs"/>
                        </a:rPr>
                        <a:t>]</a:t>
                      </a:r>
                      <a:r>
                        <a:rPr kumimoji="1" lang="ja-JP" altLang="en-US" sz="1200" kern="1200" baseline="0" dirty="0">
                          <a:solidFill>
                            <a:schemeClr val="dk1"/>
                          </a:solidFill>
                          <a:latin typeface="+mn-lt"/>
                          <a:ea typeface="+mn-ea"/>
                          <a:cs typeface="+mn-cs"/>
                        </a:rPr>
                        <a:t>　</a:t>
                      </a:r>
                      <a:r>
                        <a:rPr kumimoji="1" lang="en-US" altLang="ja-JP" sz="1200" kern="1200" baseline="0" dirty="0">
                          <a:solidFill>
                            <a:schemeClr val="dk1"/>
                          </a:solidFill>
                          <a:latin typeface="+mn-lt"/>
                          <a:ea typeface="+mn-ea"/>
                          <a:cs typeface="+mn-cs"/>
                        </a:rPr>
                        <a:t>2012 </a:t>
                      </a:r>
                      <a:r>
                        <a:rPr kumimoji="1" lang="ja-JP" altLang="en-US" sz="1200" kern="1200" baseline="0" dirty="0">
                          <a:solidFill>
                            <a:schemeClr val="dk1"/>
                          </a:solidFill>
                          <a:latin typeface="+mn-lt"/>
                          <a:ea typeface="+mn-ea"/>
                          <a:cs typeface="+mn-cs"/>
                        </a:rPr>
                        <a:t>年</a:t>
                      </a:r>
                      <a:r>
                        <a:rPr kumimoji="1" lang="en-US" altLang="ja-JP" sz="1200" kern="1200" baseline="0" dirty="0">
                          <a:solidFill>
                            <a:schemeClr val="dk1"/>
                          </a:solidFill>
                          <a:latin typeface="+mn-lt"/>
                          <a:ea typeface="+mn-ea"/>
                          <a:cs typeface="+mn-cs"/>
                        </a:rPr>
                        <a:t>10 </a:t>
                      </a:r>
                      <a:r>
                        <a:rPr kumimoji="1" lang="ja-JP" altLang="en-US" sz="1200" kern="1200" baseline="0" dirty="0">
                          <a:solidFill>
                            <a:schemeClr val="dk1"/>
                          </a:solidFill>
                          <a:latin typeface="+mn-lt"/>
                          <a:ea typeface="+mn-ea"/>
                          <a:cs typeface="+mn-cs"/>
                        </a:rPr>
                        <a:t>月から</a:t>
                      </a:r>
                      <a:r>
                        <a:rPr kumimoji="1" lang="en-US" altLang="ja-JP" sz="1200" kern="1200" baseline="0" dirty="0">
                          <a:solidFill>
                            <a:schemeClr val="dk1"/>
                          </a:solidFill>
                          <a:latin typeface="+mn-lt"/>
                          <a:ea typeface="+mn-ea"/>
                          <a:cs typeface="+mn-cs"/>
                        </a:rPr>
                        <a:t>12 </a:t>
                      </a:r>
                      <a:r>
                        <a:rPr kumimoji="1" lang="ja-JP" altLang="en-US" sz="1200" kern="1200" baseline="0" dirty="0">
                          <a:solidFill>
                            <a:schemeClr val="dk1"/>
                          </a:solidFill>
                          <a:latin typeface="+mn-lt"/>
                          <a:ea typeface="+mn-ea"/>
                          <a:cs typeface="+mn-cs"/>
                        </a:rPr>
                        <a:t>月までにかけて、女性部下職員の私生活等に関する不適切な発言を行うとともに、不適切な行為を行った。</a:t>
                      </a:r>
                      <a:endParaRPr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en-US" altLang="ja-JP" sz="1200" kern="1200" baseline="0" dirty="0">
                          <a:solidFill>
                            <a:schemeClr val="dk1"/>
                          </a:solidFill>
                          <a:latin typeface="+mn-lt"/>
                          <a:ea typeface="+mn-ea"/>
                          <a:cs typeface="+mn-cs"/>
                        </a:rPr>
                        <a:t>2013</a:t>
                      </a:r>
                      <a:r>
                        <a:rPr kumimoji="1" lang="ja-JP" altLang="en-US" sz="1200" kern="1200" baseline="0" dirty="0">
                          <a:solidFill>
                            <a:schemeClr val="dk1"/>
                          </a:solidFill>
                          <a:latin typeface="+mn-lt"/>
                          <a:ea typeface="+mn-ea"/>
                          <a:cs typeface="+mn-cs"/>
                        </a:rPr>
                        <a:t>年</a:t>
                      </a:r>
                      <a:r>
                        <a:rPr kumimoji="1" lang="en-US" altLang="ja-JP" sz="1200" kern="1200" baseline="0" dirty="0">
                          <a:solidFill>
                            <a:schemeClr val="dk1"/>
                          </a:solidFill>
                          <a:latin typeface="+mn-lt"/>
                          <a:ea typeface="+mn-ea"/>
                          <a:cs typeface="+mn-cs"/>
                        </a:rPr>
                        <a:t>9 </a:t>
                      </a:r>
                      <a:r>
                        <a:rPr kumimoji="1" lang="ja-JP" altLang="en-US" sz="1200" kern="1200" baseline="0" dirty="0">
                          <a:solidFill>
                            <a:schemeClr val="dk1"/>
                          </a:solidFill>
                          <a:latin typeface="+mn-lt"/>
                          <a:ea typeface="+mn-ea"/>
                          <a:cs typeface="+mn-cs"/>
                        </a:rPr>
                        <a:t>月　減給</a:t>
                      </a:r>
                      <a:r>
                        <a:rPr kumimoji="1" lang="en-US" altLang="ja-JP" sz="1200" kern="1200" baseline="0" dirty="0">
                          <a:solidFill>
                            <a:schemeClr val="dk1"/>
                          </a:solidFill>
                          <a:latin typeface="+mn-lt"/>
                          <a:ea typeface="+mn-ea"/>
                          <a:cs typeface="+mn-cs"/>
                        </a:rPr>
                        <a:t>1 </a:t>
                      </a:r>
                      <a:r>
                        <a:rPr kumimoji="1" lang="ja-JP" altLang="en-US" sz="1200" kern="1200" baseline="0" dirty="0">
                          <a:solidFill>
                            <a:schemeClr val="dk1"/>
                          </a:solidFill>
                          <a:latin typeface="+mn-lt"/>
                          <a:ea typeface="+mn-ea"/>
                          <a:cs typeface="+mn-cs"/>
                        </a:rPr>
                        <a:t>月</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9664">
                <a:tc>
                  <a:txBody>
                    <a:bodyPr/>
                    <a:lstStyle/>
                    <a:p>
                      <a:pPr marL="0" marR="0" lvl="0" indent="0" algn="l" defTabSz="914400" rtl="0" eaLnBrk="1" fontAlgn="auto" latinLnBrk="0" hangingPunct="1">
                        <a:lnSpc>
                          <a:spcPts val="1330"/>
                        </a:lnSpc>
                        <a:spcBef>
                          <a:spcPts val="0"/>
                        </a:spcBef>
                        <a:spcAft>
                          <a:spcPts val="0"/>
                        </a:spcAft>
                        <a:buClrTx/>
                        <a:buSzTx/>
                        <a:buFontTx/>
                        <a:buNone/>
                        <a:tabLst/>
                        <a:defRPr/>
                      </a:pPr>
                      <a:r>
                        <a:rPr kumimoji="1" lang="en-US" altLang="ja-JP" sz="1200" kern="1200" baseline="0" dirty="0">
                          <a:solidFill>
                            <a:schemeClr val="tx1"/>
                          </a:solidFill>
                          <a:latin typeface="+mn-lt"/>
                          <a:ea typeface="+mn-ea"/>
                          <a:cs typeface="+mn-cs"/>
                        </a:rPr>
                        <a:t>[</a:t>
                      </a:r>
                      <a:r>
                        <a:rPr kumimoji="1" lang="ja-JP" altLang="en-US" sz="1200" kern="1200" baseline="0" dirty="0">
                          <a:solidFill>
                            <a:schemeClr val="tx1"/>
                          </a:solidFill>
                          <a:latin typeface="+mn-lt"/>
                          <a:ea typeface="+mn-ea"/>
                          <a:cs typeface="+mn-cs"/>
                        </a:rPr>
                        <a:t>福島区長</a:t>
                      </a:r>
                      <a:r>
                        <a:rPr kumimoji="1" lang="en-US" altLang="ja-JP" sz="1200" kern="1200" baseline="0" dirty="0">
                          <a:solidFill>
                            <a:schemeClr val="tx1"/>
                          </a:solidFill>
                          <a:latin typeface="+mn-lt"/>
                          <a:ea typeface="+mn-ea"/>
                          <a:cs typeface="+mn-cs"/>
                        </a:rPr>
                        <a:t>]</a:t>
                      </a:r>
                      <a:r>
                        <a:rPr kumimoji="1" lang="ja-JP" altLang="en-US" sz="1200" kern="1200" baseline="0" dirty="0">
                          <a:solidFill>
                            <a:schemeClr val="tx1"/>
                          </a:solidFill>
                          <a:latin typeface="+mn-lt"/>
                          <a:ea typeface="+mn-ea"/>
                          <a:cs typeface="+mn-cs"/>
                        </a:rPr>
                        <a:t>　部下職員の不適正事務が発覚した際に、妥当な調査を行わず、適切な報告を怠った。</a:t>
                      </a:r>
                      <a:endParaRPr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lang="en-US" altLang="ja-JP" sz="1200" dirty="0">
                          <a:solidFill>
                            <a:schemeClr val="tx1"/>
                          </a:solidFill>
                        </a:rPr>
                        <a:t>2019</a:t>
                      </a:r>
                      <a:r>
                        <a:rPr lang="ja-JP" altLang="en-US" sz="1200" dirty="0">
                          <a:solidFill>
                            <a:schemeClr val="tx1"/>
                          </a:solidFill>
                        </a:rPr>
                        <a:t>年</a:t>
                      </a:r>
                      <a:r>
                        <a:rPr lang="en-US" altLang="ja-JP" sz="1200" dirty="0">
                          <a:solidFill>
                            <a:schemeClr val="tx1"/>
                          </a:solidFill>
                        </a:rPr>
                        <a:t>6</a:t>
                      </a:r>
                      <a:r>
                        <a:rPr lang="ja-JP" altLang="en-US" sz="1200" baseline="0" dirty="0">
                          <a:solidFill>
                            <a:schemeClr val="tx1"/>
                          </a:solidFill>
                        </a:rPr>
                        <a:t> </a:t>
                      </a:r>
                      <a:r>
                        <a:rPr lang="ja-JP" altLang="en-US" sz="1200" dirty="0">
                          <a:solidFill>
                            <a:schemeClr val="tx1"/>
                          </a:solidFill>
                        </a:rPr>
                        <a:t>月　戒告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880864"/>
                  </a:ext>
                </a:extLst>
              </a:tr>
              <a:tr h="370840">
                <a:tc>
                  <a:txBody>
                    <a:bodyPr/>
                    <a:lstStyle/>
                    <a:p>
                      <a:pPr>
                        <a:lnSpc>
                          <a:spcPts val="1330"/>
                        </a:lnSpc>
                      </a:pPr>
                      <a:r>
                        <a:rPr lang="en-US" altLang="ja-JP" sz="1200" dirty="0"/>
                        <a:t>[</a:t>
                      </a:r>
                      <a:r>
                        <a:rPr lang="ja-JP" altLang="en-US" sz="1200" dirty="0"/>
                        <a:t>大和田小学校長</a:t>
                      </a:r>
                      <a:r>
                        <a:rPr lang="en-US" altLang="ja-JP" sz="1200" dirty="0"/>
                        <a:t>]</a:t>
                      </a:r>
                      <a:r>
                        <a:rPr lang="ja-JP" altLang="en-US" sz="1200" dirty="0"/>
                        <a:t>　応募の際に虚偽の職歴を記載した受験申込書を提出し、選考合格後に偽造した職歴証明書を提出した。また、</a:t>
                      </a:r>
                      <a:r>
                        <a:rPr lang="en-US" altLang="ja-JP" sz="1200" dirty="0"/>
                        <a:t>PTA</a:t>
                      </a:r>
                      <a:r>
                        <a:rPr lang="ja-JP" altLang="en-US" sz="1200" dirty="0"/>
                        <a:t>会計預かり金を学校外に持ち出す不適正な金銭の取り扱いを行い、金銭の提示を命じた職務命令に違反した。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lang="en-US" altLang="ja-JP" sz="1200" dirty="0"/>
                        <a:t>2014</a:t>
                      </a:r>
                      <a:r>
                        <a:rPr lang="ja-JP" altLang="en-US" sz="1200" dirty="0"/>
                        <a:t>年</a:t>
                      </a:r>
                      <a:r>
                        <a:rPr lang="en-US" altLang="ja-JP" sz="1200" dirty="0"/>
                        <a:t>7 </a:t>
                      </a:r>
                      <a:r>
                        <a:rPr lang="ja-JP" altLang="en-US" sz="1200" dirty="0"/>
                        <a:t>月　懲戒免職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7644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51520" y="251356"/>
            <a:ext cx="4392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よりよい公募制度に向けた改善</a:t>
            </a:r>
          </a:p>
        </p:txBody>
      </p:sp>
      <p:cxnSp>
        <p:nvCxnSpPr>
          <p:cNvPr id="15" name="直線コネクタ 14"/>
          <p:cNvCxnSpPr/>
          <p:nvPr/>
        </p:nvCxnSpPr>
        <p:spPr>
          <a:xfrm>
            <a:off x="179512" y="62242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79512" y="692696"/>
            <a:ext cx="878497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不祥事や退職等の事態が発生したこと等を受け、</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2013</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月に市長を座長とする「公募制度のあり方検討プロジェクトチーム」を立ち上げ、</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2014</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6</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月に課題や対応策を盛り込んだ</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「公募制度のあり方について」を公表し、改善策に沿った運用を実施。</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37" name="テキスト ボックス 36"/>
          <p:cNvSpPr txBox="1"/>
          <p:nvPr/>
        </p:nvSpPr>
        <p:spPr>
          <a:xfrm>
            <a:off x="0" y="0"/>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zh-TW"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行財政改革</a:t>
            </a:r>
            <a:r>
              <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人事</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・公募制度</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198647" y="1192972"/>
            <a:ext cx="878497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主な改善策</a:t>
            </a:r>
            <a:r>
              <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p>
        </p:txBody>
      </p:sp>
      <p:sp>
        <p:nvSpPr>
          <p:cNvPr id="26" name="正方形/長方形 25"/>
          <p:cNvSpPr/>
          <p:nvPr/>
        </p:nvSpPr>
        <p:spPr>
          <a:xfrm>
            <a:off x="179512" y="1442125"/>
            <a:ext cx="8784976" cy="1754326"/>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①採用プロセスの改善等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選考方法（論文・面接手法）の改善や面接スキルの向上により、優秀な人材を見極めるとともに、効果的な広報戦略、採用基準の明確化等を図る。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②適格性を欠く場合の対応策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現に就いている職</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ポスト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にふさわしくない場合、内部人材、外部人材を問わず当該職</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ポスト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を解任する。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③優秀な人材確保に向けた対応策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特に優秀な外部人材の中途採用や任期延長などにより優秀な人材を確保していく。</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2" name="テキスト ボックス 1"/>
          <p:cNvSpPr txBox="1"/>
          <p:nvPr/>
        </p:nvSpPr>
        <p:spPr>
          <a:xfrm>
            <a:off x="524212" y="3471975"/>
            <a:ext cx="24434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外部人材の状況＜改善前＞</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7" name="表 6"/>
          <p:cNvGraphicFramePr>
            <a:graphicFrameLocks noGrp="1"/>
          </p:cNvGraphicFramePr>
          <p:nvPr/>
        </p:nvGraphicFramePr>
        <p:xfrm>
          <a:off x="3329978" y="3831051"/>
          <a:ext cx="5418180" cy="1483360"/>
        </p:xfrm>
        <a:graphic>
          <a:graphicData uri="http://schemas.openxmlformats.org/drawingml/2006/table">
            <a:tbl>
              <a:tblPr firstRow="1" bandRow="1">
                <a:tableStyleId>{5C22544A-7EE6-4342-B048-85BDC9FD1C3A}</a:tableStyleId>
              </a:tblPr>
              <a:tblGrid>
                <a:gridCol w="1354545">
                  <a:extLst>
                    <a:ext uri="{9D8B030D-6E8A-4147-A177-3AD203B41FA5}">
                      <a16:colId xmlns:a16="http://schemas.microsoft.com/office/drawing/2014/main" val="20000"/>
                    </a:ext>
                  </a:extLst>
                </a:gridCol>
                <a:gridCol w="1354545">
                  <a:extLst>
                    <a:ext uri="{9D8B030D-6E8A-4147-A177-3AD203B41FA5}">
                      <a16:colId xmlns:a16="http://schemas.microsoft.com/office/drawing/2014/main" val="20001"/>
                    </a:ext>
                  </a:extLst>
                </a:gridCol>
                <a:gridCol w="1354545">
                  <a:extLst>
                    <a:ext uri="{9D8B030D-6E8A-4147-A177-3AD203B41FA5}">
                      <a16:colId xmlns:a16="http://schemas.microsoft.com/office/drawing/2014/main" val="20002"/>
                    </a:ext>
                  </a:extLst>
                </a:gridCol>
                <a:gridCol w="1354545">
                  <a:extLst>
                    <a:ext uri="{9D8B030D-6E8A-4147-A177-3AD203B41FA5}">
                      <a16:colId xmlns:a16="http://schemas.microsoft.com/office/drawing/2014/main" val="20003"/>
                    </a:ext>
                  </a:extLst>
                </a:gridCol>
              </a:tblGrid>
              <a:tr h="370840">
                <a:tc>
                  <a:txBody>
                    <a:bodyPr/>
                    <a:lstStyle/>
                    <a:p>
                      <a:pPr algn="ctr"/>
                      <a:r>
                        <a:rPr kumimoji="1" lang="ja-JP" altLang="en-US" sz="1200" dirty="0"/>
                        <a:t>懲戒免職</a:t>
                      </a:r>
                    </a:p>
                  </a:txBody>
                  <a:tcPr anchor="ctr"/>
                </a:tc>
                <a:tc>
                  <a:txBody>
                    <a:bodyPr/>
                    <a:lstStyle/>
                    <a:p>
                      <a:pPr algn="ctr"/>
                      <a:r>
                        <a:rPr kumimoji="1" lang="ja-JP" altLang="en-US" sz="1200" dirty="0"/>
                        <a:t>分限免職</a:t>
                      </a:r>
                    </a:p>
                  </a:txBody>
                  <a:tcPr anchor="ctr"/>
                </a:tc>
                <a:tc>
                  <a:txBody>
                    <a:bodyPr/>
                    <a:lstStyle/>
                    <a:p>
                      <a:pPr algn="ctr"/>
                      <a:r>
                        <a:rPr kumimoji="1" lang="ja-JP" altLang="en-US" sz="1200" dirty="0"/>
                        <a:t>任期満了前退職</a:t>
                      </a:r>
                    </a:p>
                  </a:txBody>
                  <a:tcPr anchor="ctr"/>
                </a:tc>
                <a:tc>
                  <a:txBody>
                    <a:bodyPr/>
                    <a:lstStyle/>
                    <a:p>
                      <a:pPr algn="ctr"/>
                      <a:r>
                        <a:rPr kumimoji="1" lang="ja-JP" altLang="en-US" sz="1200" dirty="0"/>
                        <a:t>他の職へ異動</a:t>
                      </a:r>
                    </a:p>
                  </a:txBody>
                  <a:tcPr anchor="ctr"/>
                </a:tc>
                <a:extLst>
                  <a:ext uri="{0D108BD9-81ED-4DB2-BD59-A6C34878D82A}">
                    <a16:rowId xmlns:a16="http://schemas.microsoft.com/office/drawing/2014/main" val="10000"/>
                  </a:ext>
                </a:extLst>
              </a:tr>
              <a:tr h="370840">
                <a:tc>
                  <a:txBody>
                    <a:bodyPr/>
                    <a:lstStyle/>
                    <a:p>
                      <a:pPr algn="ctr"/>
                      <a:endParaRPr kumimoji="1" lang="ja-JP" altLang="en-US" sz="1200" dirty="0"/>
                    </a:p>
                  </a:txBody>
                  <a:tcPr anchor="ctr"/>
                </a:tc>
                <a:tc>
                  <a:txBody>
                    <a:bodyPr/>
                    <a:lstStyle/>
                    <a:p>
                      <a:pPr algn="ctr"/>
                      <a:r>
                        <a:rPr kumimoji="1" lang="en-US" altLang="ja-JP" sz="1200" dirty="0"/>
                        <a:t>1</a:t>
                      </a:r>
                      <a:r>
                        <a:rPr kumimoji="1" lang="ja-JP" altLang="en-US" sz="1200" dirty="0"/>
                        <a:t>名</a:t>
                      </a:r>
                    </a:p>
                  </a:txBody>
                  <a:tcPr anchor="ctr"/>
                </a:tc>
                <a:tc>
                  <a:txBody>
                    <a:bodyPr/>
                    <a:lstStyle/>
                    <a:p>
                      <a:pPr algn="ctr"/>
                      <a:r>
                        <a:rPr kumimoji="1" lang="en-US" altLang="ja-JP" sz="1200" dirty="0"/>
                        <a:t>2</a:t>
                      </a:r>
                      <a:r>
                        <a:rPr kumimoji="1" lang="ja-JP" altLang="en-US" sz="1200" dirty="0"/>
                        <a:t>名</a:t>
                      </a:r>
                    </a:p>
                  </a:txBody>
                  <a:tcPr anchor="ctr"/>
                </a:tc>
                <a:tc>
                  <a:txBody>
                    <a:bodyPr/>
                    <a:lstStyle/>
                    <a:p>
                      <a:pPr algn="ctr"/>
                      <a:r>
                        <a:rPr kumimoji="1" lang="en-US" altLang="ja-JP" sz="1200" dirty="0"/>
                        <a:t>2</a:t>
                      </a:r>
                      <a:r>
                        <a:rPr kumimoji="1" lang="ja-JP" altLang="en-US" sz="1200" dirty="0"/>
                        <a:t>名</a:t>
                      </a:r>
                    </a:p>
                  </a:txBody>
                  <a:tcPr anchor="ctr"/>
                </a:tc>
                <a:extLst>
                  <a:ext uri="{0D108BD9-81ED-4DB2-BD59-A6C34878D82A}">
                    <a16:rowId xmlns:a16="http://schemas.microsoft.com/office/drawing/2014/main" val="10001"/>
                  </a:ext>
                </a:extLst>
              </a:tr>
              <a:tr h="370840">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endParaRPr kumimoji="1" lang="ja-JP" altLang="en-US" sz="1200"/>
                    </a:p>
                  </a:txBody>
                  <a:tcPr anchor="ctr"/>
                </a:tc>
                <a:extLst>
                  <a:ext uri="{0D108BD9-81ED-4DB2-BD59-A6C34878D82A}">
                    <a16:rowId xmlns:a16="http://schemas.microsoft.com/office/drawing/2014/main" val="10002"/>
                  </a:ext>
                </a:extLst>
              </a:tr>
              <a:tr h="370840">
                <a:tc>
                  <a:txBody>
                    <a:bodyPr/>
                    <a:lstStyle/>
                    <a:p>
                      <a:pPr algn="ctr"/>
                      <a:r>
                        <a:rPr kumimoji="1" lang="en-US" altLang="ja-JP" sz="1200" dirty="0"/>
                        <a:t>1</a:t>
                      </a:r>
                      <a:r>
                        <a:rPr kumimoji="1" lang="ja-JP" altLang="en-US" sz="1200" dirty="0"/>
                        <a:t>名</a:t>
                      </a:r>
                    </a:p>
                  </a:txBody>
                  <a:tcPr anchor="ctr"/>
                </a:tc>
                <a:tc>
                  <a:txBody>
                    <a:bodyPr/>
                    <a:lstStyle/>
                    <a:p>
                      <a:pPr algn="ctr"/>
                      <a:endParaRPr kumimoji="1" lang="ja-JP" altLang="en-US" sz="1200" dirty="0"/>
                    </a:p>
                  </a:txBody>
                  <a:tcPr anchor="ctr"/>
                </a:tc>
                <a:tc>
                  <a:txBody>
                    <a:bodyPr/>
                    <a:lstStyle/>
                    <a:p>
                      <a:pPr algn="ctr"/>
                      <a:r>
                        <a:rPr kumimoji="1" lang="en-US" altLang="ja-JP" sz="1200" dirty="0"/>
                        <a:t>6</a:t>
                      </a:r>
                      <a:r>
                        <a:rPr kumimoji="1" lang="ja-JP" altLang="en-US" sz="1200" dirty="0"/>
                        <a:t>名</a:t>
                      </a:r>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10003"/>
                  </a:ext>
                </a:extLst>
              </a:tr>
            </a:tbl>
          </a:graphicData>
        </a:graphic>
      </p:graphicFrame>
      <p:sp>
        <p:nvSpPr>
          <p:cNvPr id="3" name="二等辺三角形 2"/>
          <p:cNvSpPr/>
          <p:nvPr/>
        </p:nvSpPr>
        <p:spPr>
          <a:xfrm rot="10800000">
            <a:off x="3059832" y="5530435"/>
            <a:ext cx="3024336"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855274" y="6016327"/>
            <a:ext cx="74334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運用の改善後は、区長及び局長については、公募により任用された外部人材の不祥事や退職等の事態は発生していない。</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4" name="表 3"/>
          <p:cNvGraphicFramePr>
            <a:graphicFrameLocks noGrp="1"/>
          </p:cNvGraphicFramePr>
          <p:nvPr/>
        </p:nvGraphicFramePr>
        <p:xfrm>
          <a:off x="524212" y="3851682"/>
          <a:ext cx="2223321" cy="1483360"/>
        </p:xfrm>
        <a:graphic>
          <a:graphicData uri="http://schemas.openxmlformats.org/drawingml/2006/table">
            <a:tbl>
              <a:tblPr firstRow="1" bandRow="1">
                <a:tableStyleId>{5C22544A-7EE6-4342-B048-85BDC9FD1C3A}</a:tableStyleId>
              </a:tblPr>
              <a:tblGrid>
                <a:gridCol w="873280">
                  <a:extLst>
                    <a:ext uri="{9D8B030D-6E8A-4147-A177-3AD203B41FA5}">
                      <a16:colId xmlns:a16="http://schemas.microsoft.com/office/drawing/2014/main" val="20000"/>
                    </a:ext>
                  </a:extLst>
                </a:gridCol>
                <a:gridCol w="1350041">
                  <a:extLst>
                    <a:ext uri="{9D8B030D-6E8A-4147-A177-3AD203B41FA5}">
                      <a16:colId xmlns:a16="http://schemas.microsoft.com/office/drawing/2014/main" val="20001"/>
                    </a:ext>
                  </a:extLst>
                </a:gridCol>
              </a:tblGrid>
              <a:tr h="370840">
                <a:tc>
                  <a:txBody>
                    <a:bodyPr/>
                    <a:lstStyle/>
                    <a:p>
                      <a:pPr algn="ctr"/>
                      <a:endParaRPr kumimoji="1" lang="ja-JP" altLang="en-US" sz="1200" dirty="0"/>
                    </a:p>
                  </a:txBody>
                  <a:tcPr anchor="ctr"/>
                </a:tc>
                <a:tc>
                  <a:txBody>
                    <a:bodyPr/>
                    <a:lstStyle/>
                    <a:p>
                      <a:pPr algn="ctr"/>
                      <a:r>
                        <a:rPr kumimoji="1" lang="ja-JP" altLang="en-US" sz="1200" dirty="0"/>
                        <a:t>採用</a:t>
                      </a:r>
                    </a:p>
                  </a:txBody>
                  <a:tcPr anchor="ctr"/>
                </a:tc>
                <a:extLst>
                  <a:ext uri="{0D108BD9-81ED-4DB2-BD59-A6C34878D82A}">
                    <a16:rowId xmlns:a16="http://schemas.microsoft.com/office/drawing/2014/main" val="10000"/>
                  </a:ext>
                </a:extLst>
              </a:tr>
              <a:tr h="370840">
                <a:tc>
                  <a:txBody>
                    <a:bodyPr/>
                    <a:lstStyle/>
                    <a:p>
                      <a:pPr algn="ctr"/>
                      <a:r>
                        <a:rPr kumimoji="1" lang="ja-JP" altLang="en-US" sz="1200" dirty="0"/>
                        <a:t>区長</a:t>
                      </a:r>
                    </a:p>
                  </a:txBody>
                  <a:tcPr anchor="ctr"/>
                </a:tc>
                <a:tc>
                  <a:txBody>
                    <a:bodyPr/>
                    <a:lstStyle/>
                    <a:p>
                      <a:pPr algn="ctr"/>
                      <a:r>
                        <a:rPr kumimoji="1" lang="en-US" altLang="ja-JP" sz="1200" dirty="0"/>
                        <a:t>18</a:t>
                      </a:r>
                      <a:r>
                        <a:rPr kumimoji="1" lang="ja-JP" altLang="en-US" sz="1200" dirty="0"/>
                        <a:t>名</a:t>
                      </a:r>
                    </a:p>
                  </a:txBody>
                  <a:tcPr anchor="ctr"/>
                </a:tc>
                <a:extLst>
                  <a:ext uri="{0D108BD9-81ED-4DB2-BD59-A6C34878D82A}">
                    <a16:rowId xmlns:a16="http://schemas.microsoft.com/office/drawing/2014/main" val="10001"/>
                  </a:ext>
                </a:extLst>
              </a:tr>
              <a:tr h="370840">
                <a:tc>
                  <a:txBody>
                    <a:bodyPr/>
                    <a:lstStyle/>
                    <a:p>
                      <a:pPr algn="ctr"/>
                      <a:r>
                        <a:rPr kumimoji="1" lang="ja-JP" altLang="en-US" sz="1200" dirty="0"/>
                        <a:t>局長</a:t>
                      </a:r>
                    </a:p>
                  </a:txBody>
                  <a:tcPr anchor="ctr"/>
                </a:tc>
                <a:tc>
                  <a:txBody>
                    <a:bodyPr/>
                    <a:lstStyle/>
                    <a:p>
                      <a:pPr algn="ctr"/>
                      <a:r>
                        <a:rPr kumimoji="1" lang="en-US" altLang="ja-JP" sz="1200" dirty="0"/>
                        <a:t>2</a:t>
                      </a:r>
                      <a:r>
                        <a:rPr kumimoji="1" lang="ja-JP" altLang="en-US" sz="1200" dirty="0"/>
                        <a:t>名</a:t>
                      </a:r>
                    </a:p>
                  </a:txBody>
                  <a:tcPr anchor="ctr"/>
                </a:tc>
                <a:extLst>
                  <a:ext uri="{0D108BD9-81ED-4DB2-BD59-A6C34878D82A}">
                    <a16:rowId xmlns:a16="http://schemas.microsoft.com/office/drawing/2014/main" val="10002"/>
                  </a:ext>
                </a:extLst>
              </a:tr>
              <a:tr h="370840">
                <a:tc>
                  <a:txBody>
                    <a:bodyPr/>
                    <a:lstStyle/>
                    <a:p>
                      <a:pPr algn="ctr"/>
                      <a:r>
                        <a:rPr kumimoji="1" lang="ja-JP" altLang="en-US" sz="1200" dirty="0"/>
                        <a:t>校長</a:t>
                      </a:r>
                    </a:p>
                  </a:txBody>
                  <a:tcPr anchor="ctr"/>
                </a:tc>
                <a:tc>
                  <a:txBody>
                    <a:bodyPr/>
                    <a:lstStyle/>
                    <a:p>
                      <a:pPr algn="ctr"/>
                      <a:r>
                        <a:rPr kumimoji="1" lang="en-US" altLang="ja-JP" sz="1200" dirty="0"/>
                        <a:t>23</a:t>
                      </a:r>
                      <a:r>
                        <a:rPr kumimoji="1" lang="ja-JP" altLang="en-US" sz="1200" dirty="0"/>
                        <a:t>名</a:t>
                      </a:r>
                    </a:p>
                  </a:txBody>
                  <a:tcPr anchor="ctr"/>
                </a:tc>
                <a:extLst>
                  <a:ext uri="{0D108BD9-81ED-4DB2-BD59-A6C34878D82A}">
                    <a16:rowId xmlns:a16="http://schemas.microsoft.com/office/drawing/2014/main" val="10003"/>
                  </a:ext>
                </a:extLst>
              </a:tr>
            </a:tbl>
          </a:graphicData>
        </a:graphic>
      </p:graphicFrame>
      <p:sp>
        <p:nvSpPr>
          <p:cNvPr id="28" name="二等辺三角形 27"/>
          <p:cNvSpPr/>
          <p:nvPr/>
        </p:nvSpPr>
        <p:spPr>
          <a:xfrm rot="5400000">
            <a:off x="2677453" y="4597829"/>
            <a:ext cx="716629" cy="1921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211</a:t>
            </a:fld>
            <a:endParaRPr kumimoji="1" lang="ja-JP" altLang="en-US" dirty="0"/>
          </a:p>
        </p:txBody>
      </p:sp>
    </p:spTree>
    <p:extLst>
      <p:ext uri="{BB962C8B-B14F-4D97-AF65-F5344CB8AC3E}">
        <p14:creationId xmlns:p14="http://schemas.microsoft.com/office/powerpoint/2010/main" val="122501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131254" y="1235097"/>
          <a:ext cx="8929616" cy="5362255"/>
        </p:xfrm>
        <a:graphic>
          <a:graphicData uri="http://schemas.openxmlformats.org/drawingml/2006/table">
            <a:tbl>
              <a:tblPr firstRow="1" firstCol="1" bandRow="1"/>
              <a:tblGrid>
                <a:gridCol w="2232404">
                  <a:extLst>
                    <a:ext uri="{9D8B030D-6E8A-4147-A177-3AD203B41FA5}">
                      <a16:colId xmlns:a16="http://schemas.microsoft.com/office/drawing/2014/main" val="838138467"/>
                    </a:ext>
                  </a:extLst>
                </a:gridCol>
                <a:gridCol w="2006168">
                  <a:extLst>
                    <a:ext uri="{9D8B030D-6E8A-4147-A177-3AD203B41FA5}">
                      <a16:colId xmlns:a16="http://schemas.microsoft.com/office/drawing/2014/main" val="1867253675"/>
                    </a:ext>
                  </a:extLst>
                </a:gridCol>
                <a:gridCol w="1872208">
                  <a:extLst>
                    <a:ext uri="{9D8B030D-6E8A-4147-A177-3AD203B41FA5}">
                      <a16:colId xmlns:a16="http://schemas.microsoft.com/office/drawing/2014/main" val="665385018"/>
                    </a:ext>
                  </a:extLst>
                </a:gridCol>
                <a:gridCol w="2818836">
                  <a:extLst>
                    <a:ext uri="{9D8B030D-6E8A-4147-A177-3AD203B41FA5}">
                      <a16:colId xmlns:a16="http://schemas.microsoft.com/office/drawing/2014/main" val="1580010884"/>
                    </a:ext>
                  </a:extLst>
                </a:gridCol>
              </a:tblGrid>
              <a:tr h="393703">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Why</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Vision</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What</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Outcome</a:t>
                      </a:r>
                      <a:r>
                        <a:rPr lang="ja-JP" sz="18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4968552">
                <a:tc>
                  <a:txBody>
                    <a:bodyPr/>
                    <a:lstStyle/>
                    <a:p>
                      <a:pPr marL="72000" indent="-457200" algn="l">
                        <a:lnSpc>
                          <a:spcPts val="1600"/>
                        </a:lnSpc>
                        <a:spcBef>
                          <a:spcPts val="0"/>
                        </a:spcBef>
                        <a:spcAft>
                          <a:spcPts val="0"/>
                        </a:spcAft>
                      </a:pPr>
                      <a:r>
                        <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史跡難波宮跡</a:t>
                      </a:r>
                      <a:r>
                        <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の知名度向上</a:t>
                      </a:r>
                      <a:r>
                        <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p>
                      <a:pPr marL="72000" indent="-457200" algn="l">
                        <a:lnSpc>
                          <a:spcPts val="1600"/>
                        </a:lnSpc>
                        <a:spcBef>
                          <a:spcPts val="0"/>
                        </a:spcBef>
                        <a:spcAft>
                          <a:spcPts val="0"/>
                        </a:spcAft>
                      </a:pP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600"/>
                        </a:lnSpc>
                        <a:spcBef>
                          <a:spcPts val="0"/>
                        </a:spcBef>
                        <a:spcAft>
                          <a:spcPts val="0"/>
                        </a:spcAft>
                        <a:buClrTx/>
                        <a:buSzTx/>
                        <a:buFontTx/>
                        <a:buNone/>
                        <a:tabLst/>
                        <a:defRPr/>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ja-JP"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『史跡難波宮跡』は、古代史上きわめて重要な史跡であ</a:t>
                      </a:r>
                      <a:r>
                        <a:rPr lang="ja-JP" altLang="en-US"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り、その知名度向上が望まれる。</a:t>
                      </a:r>
                    </a:p>
                    <a:p>
                      <a:pPr marL="72000" indent="-457200" algn="l">
                        <a:lnSpc>
                          <a:spcPts val="1600"/>
                        </a:lnSpc>
                        <a:spcBef>
                          <a:spcPts val="0"/>
                        </a:spcBef>
                        <a:spcAft>
                          <a:spcPts val="0"/>
                        </a:spcAft>
                      </a:pPr>
                      <a:endParaRPr 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lvl="0" indent="-457200" algn="l" defTabSz="914400" rtl="0" eaLnBrk="1" fontAlgn="auto" latinLnBrk="0" hangingPunct="1">
                        <a:lnSpc>
                          <a:spcPts val="1600"/>
                        </a:lnSpc>
                        <a:spcBef>
                          <a:spcPts val="0"/>
                        </a:spcBef>
                        <a:spcAft>
                          <a:spcPts val="0"/>
                        </a:spcAft>
                        <a:buClrTx/>
                        <a:buSzTx/>
                        <a:buFontTx/>
                        <a:buNone/>
                        <a:tabLst/>
                        <a:defRPr/>
                      </a:pPr>
                      <a:r>
                        <a:rPr lang="ja-JP" altLang="en-US"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・令和７（</a:t>
                      </a:r>
                      <a:r>
                        <a:rPr lang="en-US" altLang="ja-JP"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2025</a:t>
                      </a:r>
                      <a:r>
                        <a:rPr lang="ja-JP" altLang="en-US"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）年の大阪・関西万博開催を契機とし、貴重な歴史遺産である難波宮跡を確実に未来へ伝えていくため、難波宮跡一体で取組みを進めていく。</a:t>
                      </a:r>
                      <a:endParaRPr lang="en-US" altLang="ja-JP"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ts val="1600"/>
                        </a:lnSpc>
                        <a:spcBef>
                          <a:spcPts val="0"/>
                        </a:spcBef>
                        <a:spcAft>
                          <a:spcPts val="0"/>
                        </a:spcAft>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・難波宮の具体的な整備手法を定めた「史跡難波宮跡附法円坂遺跡整備基本計画」を策定。</a:t>
                      </a: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spcBef>
                          <a:spcPts val="0"/>
                        </a:spcBef>
                        <a:spcAft>
                          <a:spcPts val="0"/>
                        </a:spcAft>
                      </a:pP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spcBef>
                          <a:spcPts val="0"/>
                        </a:spcBef>
                        <a:spcAft>
                          <a:spcPts val="0"/>
                        </a:spcAft>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・北部ブロックの整備運営と、南部ブロックの管理運営を一体的に行う</a:t>
                      </a:r>
                      <a:r>
                        <a:rPr lang="ja-JP" altLang="en-US"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事業者公募を実施。</a:t>
                      </a:r>
                      <a:endParaRPr lang="en-US" altLang="ja-JP"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ts val="1600"/>
                        </a:lnSpc>
                        <a:spcBef>
                          <a:spcPts val="0"/>
                        </a:spcBef>
                        <a:spcAft>
                          <a:spcPts val="0"/>
                        </a:spcAft>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・南北ブロック一体で取組みを行う事業者を決定。</a:t>
                      </a: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spcBef>
                          <a:spcPts val="0"/>
                        </a:spcBef>
                        <a:spcAft>
                          <a:spcPts val="0"/>
                        </a:spcAft>
                      </a:pP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spcBef>
                          <a:spcPts val="0"/>
                        </a:spcBef>
                        <a:spcAft>
                          <a:spcPts val="0"/>
                        </a:spcAft>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・公園整備を行う北部ブロックでは、</a:t>
                      </a:r>
                      <a:r>
                        <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Park-</a:t>
                      </a:r>
                      <a:r>
                        <a:rPr lang="en-US" altLang="ja-JP" sz="1400" kern="100" dirty="0" err="1">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PFI</a:t>
                      </a: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制度を用い、</a:t>
                      </a:r>
                      <a:r>
                        <a:rPr lang="ja-JP" altLang="en-US"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難波宮跡のイメージを体感できる</a:t>
                      </a: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公園整備を行う。</a:t>
                      </a: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600"/>
                        </a:lnSpc>
                        <a:spcBef>
                          <a:spcPts val="0"/>
                        </a:spcBef>
                        <a:spcAft>
                          <a:spcPts val="0"/>
                        </a:spcAft>
                        <a:buClrTx/>
                        <a:buSzTx/>
                        <a:buFontTx/>
                        <a:buNone/>
                        <a:tabLst/>
                        <a:defRPr/>
                      </a:pP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600"/>
                        </a:lnSpc>
                        <a:spcBef>
                          <a:spcPts val="0"/>
                        </a:spcBef>
                        <a:spcAft>
                          <a:spcPts val="0"/>
                        </a:spcAft>
                        <a:buClrTx/>
                        <a:buSzTx/>
                        <a:buFontTx/>
                        <a:buNone/>
                        <a:tabLst/>
                        <a:defRPr/>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・財政的効果（北部ブロック）</a:t>
                      </a:r>
                    </a:p>
                    <a:p>
                      <a:pPr marL="72000" marR="0" lvl="0" indent="-457200" algn="l" defTabSz="914400" rtl="0" eaLnBrk="1" fontAlgn="auto" latinLnBrk="0" hangingPunct="1">
                        <a:lnSpc>
                          <a:spcPts val="1600"/>
                        </a:lnSpc>
                        <a:spcBef>
                          <a:spcPts val="0"/>
                        </a:spcBef>
                        <a:spcAft>
                          <a:spcPts val="0"/>
                        </a:spcAft>
                        <a:buClrTx/>
                        <a:buSzTx/>
                        <a:buFontTx/>
                        <a:buNone/>
                        <a:tabLst/>
                        <a:defRPr/>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公園管理費用の縮減</a:t>
                      </a:r>
                    </a:p>
                    <a:p>
                      <a:pPr marL="72000" marR="0" lvl="0" indent="-457200" algn="l" defTabSz="914400" rtl="0" eaLnBrk="1" fontAlgn="auto" latinLnBrk="0" hangingPunct="1">
                        <a:lnSpc>
                          <a:spcPts val="1600"/>
                        </a:lnSpc>
                        <a:spcBef>
                          <a:spcPts val="0"/>
                        </a:spcBef>
                        <a:spcAft>
                          <a:spcPts val="0"/>
                        </a:spcAft>
                        <a:buClrTx/>
                        <a:buSzTx/>
                        <a:buFontTx/>
                        <a:buNone/>
                        <a:tabLst/>
                        <a:defRPr/>
                      </a:pPr>
                      <a:r>
                        <a:rPr lang="ja-JP" altLang="en-US" sz="14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（参考：管理費　全額民間負担）</a:t>
                      </a:r>
                    </a:p>
                    <a:p>
                      <a:pPr marL="72000" marR="0" lvl="0" indent="-457200" algn="l" defTabSz="914400" rtl="0" eaLnBrk="1" fontAlgn="auto" latinLnBrk="0" hangingPunct="1">
                        <a:lnSpc>
                          <a:spcPts val="1600"/>
                        </a:lnSpc>
                        <a:spcBef>
                          <a:spcPts val="0"/>
                        </a:spcBef>
                        <a:spcAft>
                          <a:spcPts val="0"/>
                        </a:spcAft>
                        <a:buClrTx/>
                        <a:buSzTx/>
                        <a:buFontTx/>
                        <a:buNone/>
                        <a:tabLst/>
                        <a:defRPr/>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公園使用料収入の確保</a:t>
                      </a:r>
                    </a:p>
                    <a:p>
                      <a:pPr marL="72000" marR="0" lvl="0" indent="-457200" algn="l" defTabSz="914400" rtl="0" eaLnBrk="1" fontAlgn="auto" latinLnBrk="0" hangingPunct="1">
                        <a:lnSpc>
                          <a:spcPts val="1600"/>
                        </a:lnSpc>
                        <a:spcBef>
                          <a:spcPts val="0"/>
                        </a:spcBef>
                        <a:spcAft>
                          <a:spcPts val="0"/>
                        </a:spcAft>
                        <a:buClrTx/>
                        <a:buSzTx/>
                        <a:buFontTx/>
                        <a:buNone/>
                        <a:tabLst/>
                        <a:defRPr/>
                      </a:pP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600"/>
                        </a:lnSpc>
                        <a:spcBef>
                          <a:spcPts val="0"/>
                        </a:spcBef>
                        <a:spcAft>
                          <a:spcPts val="0"/>
                        </a:spcAft>
                        <a:buClrTx/>
                        <a:buSzTx/>
                        <a:buFontTx/>
                        <a:buNone/>
                        <a:tabLst/>
                        <a:defRPr/>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・周辺の歴史的観光資源である大阪城公園及び大阪歴史博物館、さらには大阪府内への文化財をはじめとした歴史的な観光資源とも連携し、難波宮跡への集客力を高める。</a:t>
                      </a: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600"/>
                        </a:lnSpc>
                        <a:spcBef>
                          <a:spcPts val="0"/>
                        </a:spcBef>
                        <a:spcAft>
                          <a:spcPts val="0"/>
                        </a:spcAft>
                        <a:buClrTx/>
                        <a:buSzTx/>
                        <a:buFontTx/>
                        <a:buNone/>
                        <a:tabLst/>
                        <a:defRPr/>
                      </a:pPr>
                      <a:endParaRPr lang="en-US" alt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600"/>
                        </a:lnSpc>
                        <a:spcBef>
                          <a:spcPts val="0"/>
                        </a:spcBef>
                        <a:spcAft>
                          <a:spcPts val="0"/>
                        </a:spcAft>
                        <a:buClrTx/>
                        <a:buSzTx/>
                        <a:buFontTx/>
                        <a:buNone/>
                        <a:tabLst/>
                        <a:defRPr/>
                      </a:pPr>
                      <a:r>
                        <a:rPr lang="ja-JP" altLang="en-US"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・万博開催後もその知名度向上に向けた取組を持続させ、「進化し続ける史跡」を目指して、将来にわたって多くの人が集まり交流する空間に育てていく。</a:t>
                      </a:r>
                      <a:endParaRPr lang="ja-JP" sz="14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16" name="正方形/長方形 15"/>
          <p:cNvSpPr/>
          <p:nvPr/>
        </p:nvSpPr>
        <p:spPr>
          <a:xfrm>
            <a:off x="131254" y="868207"/>
            <a:ext cx="9170828" cy="303536"/>
          </a:xfrm>
          <a:prstGeom prst="rect">
            <a:avLst/>
          </a:prstGeom>
        </p:spPr>
        <p:txBody>
          <a:bodyPr wrap="square" lIns="36000" tIns="36000" rIns="36000" bIns="36000">
            <a:spAutoFit/>
          </a:bodyPr>
          <a:lstStyle/>
          <a:p>
            <a:r>
              <a:rPr lang="ja-JP" altLang="en-US" sz="1500" dirty="0">
                <a:latin typeface="BIZ UDゴシック" panose="020B0400000000000000" pitchFamily="49" charset="-128"/>
                <a:ea typeface="BIZ UDゴシック" panose="020B0400000000000000" pitchFamily="49" charset="-128"/>
              </a:rPr>
              <a:t>③難波宮跡公園（北部ブロック）整備運営事業及び難波宮跡（南部ブロック）管理運営事業</a:t>
            </a:r>
            <a:r>
              <a:rPr lang="en-US" altLang="ja-JP" sz="1500" dirty="0">
                <a:latin typeface="BIZ UDゴシック" panose="020B0400000000000000" pitchFamily="49" charset="-128"/>
                <a:ea typeface="BIZ UDゴシック" panose="020B0400000000000000" pitchFamily="49" charset="-128"/>
              </a:rPr>
              <a:t>〔</a:t>
            </a:r>
            <a:r>
              <a:rPr lang="ja-JP" altLang="en-US" sz="1500" dirty="0">
                <a:latin typeface="BIZ UDゴシック" panose="020B0400000000000000" pitchFamily="49" charset="-128"/>
                <a:ea typeface="BIZ UDゴシック" panose="020B0400000000000000" pitchFamily="49" charset="-128"/>
              </a:rPr>
              <a:t>新規</a:t>
            </a:r>
            <a:r>
              <a:rPr lang="en-US" altLang="ja-JP" sz="1500" dirty="0">
                <a:latin typeface="BIZ UDゴシック" panose="020B0400000000000000" pitchFamily="49" charset="-128"/>
                <a:ea typeface="BIZ UDゴシック" panose="020B0400000000000000" pitchFamily="49" charset="-128"/>
              </a:rPr>
              <a:t>〕</a:t>
            </a:r>
            <a:endParaRPr lang="ja-JP" altLang="en-US" sz="1500" dirty="0">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0" y="0"/>
            <a:ext cx="9144000" cy="769441"/>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lang="ja-JP" altLang="en-US" sz="2400" b="1" u="sng" dirty="0">
                <a:solidFill>
                  <a:schemeClr val="bg1"/>
                </a:solidFill>
                <a:latin typeface="BIZ UDゴシック" panose="020B0400000000000000" pitchFamily="49" charset="-128"/>
                <a:ea typeface="BIZ UDゴシック" panose="020B0400000000000000" pitchFamily="49" charset="-128"/>
              </a:rPr>
              <a:t>公民連携の推進</a:t>
            </a:r>
            <a:r>
              <a:rPr lang="en-US" altLang="ja-JP" sz="2000" b="1" u="sng" dirty="0">
                <a:solidFill>
                  <a:schemeClr val="bg1"/>
                </a:solidFill>
                <a:latin typeface="BIZ UDゴシック" panose="020B0400000000000000" pitchFamily="49" charset="-128"/>
                <a:ea typeface="BIZ UDゴシック" panose="020B0400000000000000" pitchFamily="49" charset="-128"/>
              </a:rPr>
              <a:t>】</a:t>
            </a:r>
            <a:r>
              <a:rPr lang="ja-JP" altLang="en-US" sz="20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2000" b="1" u="sng" dirty="0" smtClean="0">
                <a:solidFill>
                  <a:schemeClr val="bg1"/>
                </a:solidFill>
                <a:latin typeface="BIZ UDゴシック" panose="020B0400000000000000" pitchFamily="49" charset="-128"/>
                <a:ea typeface="BIZ UDゴシック" panose="020B0400000000000000" pitchFamily="49" charset="-128"/>
              </a:rPr>
              <a:t>14</a:t>
            </a:r>
            <a:r>
              <a:rPr lang="ja-JP" altLang="en-US" sz="20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2000" b="1" u="sng" dirty="0">
                <a:solidFill>
                  <a:schemeClr val="bg1"/>
                </a:solidFill>
                <a:latin typeface="BIZ UDゴシック" panose="020B0400000000000000" pitchFamily="49" charset="-128"/>
                <a:ea typeface="BIZ UDゴシック" panose="020B0400000000000000" pitchFamily="49" charset="-128"/>
              </a:rPr>
              <a:t>天王寺公園ｴﾝﾄﾗﾝｽｴﾘｱ（愛称：てんしば）・</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a:p>
            <a:r>
              <a:rPr lang="ja-JP" altLang="en-US" sz="2000" b="1" dirty="0">
                <a:solidFill>
                  <a:schemeClr val="bg1"/>
                </a:solidFill>
                <a:latin typeface="BIZ UDゴシック" panose="020B0400000000000000" pitchFamily="49" charset="-128"/>
                <a:ea typeface="BIZ UDゴシック" panose="020B0400000000000000" pitchFamily="49" charset="-128"/>
              </a:rPr>
              <a:t>　　　　　　　　　　　　　　　</a:t>
            </a:r>
            <a:r>
              <a:rPr lang="ja-JP" altLang="en-US" sz="2000" b="1" u="sng" dirty="0">
                <a:solidFill>
                  <a:schemeClr val="bg1"/>
                </a:solidFill>
                <a:latin typeface="BIZ UDゴシック" panose="020B0400000000000000" pitchFamily="49" charset="-128"/>
                <a:ea typeface="BIZ UDゴシック" panose="020B0400000000000000" pitchFamily="49" charset="-128"/>
              </a:rPr>
              <a:t>大阪城公園</a:t>
            </a:r>
            <a:r>
              <a:rPr lang="en-US" altLang="ja-JP" sz="2000" b="1" u="sng" dirty="0">
                <a:solidFill>
                  <a:schemeClr val="bg1"/>
                </a:solidFill>
                <a:latin typeface="BIZ UDゴシック" panose="020B0400000000000000" pitchFamily="49" charset="-128"/>
                <a:ea typeface="BIZ UDゴシック" panose="020B0400000000000000" pitchFamily="49" charset="-128"/>
              </a:rPr>
              <a:t>PMO</a:t>
            </a:r>
            <a:r>
              <a:rPr lang="ja-JP" altLang="en-US" sz="2000" b="1" u="sng" dirty="0">
                <a:solidFill>
                  <a:schemeClr val="bg1"/>
                </a:solidFill>
                <a:latin typeface="BIZ UDゴシック" panose="020B0400000000000000" pitchFamily="49" charset="-128"/>
                <a:ea typeface="BIZ UDゴシック" panose="020B0400000000000000" pitchFamily="49" charset="-128"/>
              </a:rPr>
              <a:t>・難波宮跡公園</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167</a:t>
            </a:fld>
            <a:endParaRPr lang="ja-JP" altLang="en-US"/>
          </a:p>
        </p:txBody>
      </p:sp>
    </p:spTree>
    <p:extLst>
      <p:ext uri="{BB962C8B-B14F-4D97-AF65-F5344CB8AC3E}">
        <p14:creationId xmlns:p14="http://schemas.microsoft.com/office/powerpoint/2010/main" val="138828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48372" y="3689737"/>
            <a:ext cx="408701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1600" b="0" i="1" spc="-30" dirty="0">
                <a:latin typeface="Meiryo UI" panose="020B0604030504040204" pitchFamily="50" charset="-128"/>
                <a:ea typeface="Meiryo UI" panose="020B0604030504040204" pitchFamily="50" charset="-128"/>
              </a:rPr>
              <a:t>〇北部ブロック（担当：建設局）</a:t>
            </a:r>
            <a:endParaRPr lang="en-US" altLang="ja-JP" sz="1600" b="0" i="1" spc="-30" dirty="0">
              <a:latin typeface="Meiryo UI" panose="020B0604030504040204" pitchFamily="50" charset="-128"/>
              <a:ea typeface="Meiryo UI" panose="020B0604030504040204" pitchFamily="50" charset="-128"/>
            </a:endParaRPr>
          </a:p>
          <a:p>
            <a:r>
              <a:rPr lang="ja-JP" altLang="en-US" sz="1600" b="0" i="1" spc="-30" dirty="0">
                <a:latin typeface="Meiryo UI" panose="020B0604030504040204" pitchFamily="50" charset="-128"/>
                <a:ea typeface="Meiryo UI" panose="020B0604030504040204" pitchFamily="50" charset="-128"/>
              </a:rPr>
              <a:t>　➣</a:t>
            </a:r>
            <a:r>
              <a:rPr lang="ja-JP" altLang="en-US" sz="1600" b="0" spc="-30" dirty="0">
                <a:latin typeface="Meiryo UI" panose="020B0604030504040204" pitchFamily="50" charset="-128"/>
                <a:ea typeface="Meiryo UI" panose="020B0604030504040204" pitchFamily="50" charset="-128"/>
              </a:rPr>
              <a:t>事業概要：</a:t>
            </a:r>
            <a:r>
              <a:rPr lang="en-US" altLang="ja-JP" sz="1600" b="0" spc="-30" dirty="0">
                <a:latin typeface="Meiryo UI" panose="020B0604030504040204" pitchFamily="50" charset="-128"/>
                <a:ea typeface="Meiryo UI" panose="020B0604030504040204" pitchFamily="50" charset="-128"/>
              </a:rPr>
              <a:t>P-PFI</a:t>
            </a:r>
            <a:r>
              <a:rPr lang="ja-JP" altLang="en-US" sz="1600" b="0" spc="-30" dirty="0">
                <a:latin typeface="Meiryo UI" panose="020B0604030504040204" pitchFamily="50" charset="-128"/>
                <a:ea typeface="Meiryo UI" panose="020B0604030504040204" pitchFamily="50" charset="-128"/>
              </a:rPr>
              <a:t>制度を用いた公園整備、</a:t>
            </a:r>
            <a:endParaRPr lang="en-US" altLang="ja-JP" sz="1600" b="0" spc="-30" dirty="0">
              <a:latin typeface="Meiryo UI" panose="020B0604030504040204" pitchFamily="50" charset="-128"/>
              <a:ea typeface="Meiryo UI" panose="020B0604030504040204" pitchFamily="50" charset="-128"/>
            </a:endParaRPr>
          </a:p>
          <a:p>
            <a:r>
              <a:rPr lang="ja-JP" altLang="en-US" sz="1600" b="0" spc="-30" dirty="0">
                <a:latin typeface="Meiryo UI" panose="020B0604030504040204" pitchFamily="50" charset="-128"/>
                <a:ea typeface="Meiryo UI" panose="020B0604030504040204" pitchFamily="50" charset="-128"/>
              </a:rPr>
              <a:t>　　　　　　　　　　ソフト的な魅力向上業務の実施</a:t>
            </a:r>
            <a:endParaRPr lang="en-US" altLang="ja-JP" sz="1600" b="0" spc="-30" dirty="0">
              <a:latin typeface="Meiryo UI" panose="020B0604030504040204" pitchFamily="50" charset="-128"/>
              <a:ea typeface="Meiryo UI" panose="020B0604030504040204" pitchFamily="50" charset="-128"/>
            </a:endParaRPr>
          </a:p>
          <a:p>
            <a:r>
              <a:rPr lang="ja-JP" altLang="en-US" sz="1600" b="0" i="1" spc="-30" dirty="0">
                <a:latin typeface="Meiryo UI" panose="020B0604030504040204" pitchFamily="50" charset="-128"/>
                <a:ea typeface="Meiryo UI" panose="020B0604030504040204" pitchFamily="50" charset="-128"/>
              </a:rPr>
              <a:t>　➣</a:t>
            </a:r>
            <a:r>
              <a:rPr lang="ja-JP" altLang="en-US" sz="1600" b="0" spc="-30" dirty="0">
                <a:latin typeface="Meiryo UI" panose="020B0604030504040204" pitchFamily="50" charset="-128"/>
                <a:ea typeface="Meiryo UI" panose="020B0604030504040204" pitchFamily="50" charset="-128"/>
              </a:rPr>
              <a:t>維持管理：民間事業者の収益により実施</a:t>
            </a:r>
            <a:endParaRPr lang="en-US" altLang="ja-JP" sz="1600" b="0" spc="-30" dirty="0">
              <a:latin typeface="Meiryo UI" panose="020B0604030504040204" pitchFamily="50" charset="-128"/>
              <a:ea typeface="Meiryo UI" panose="020B0604030504040204" pitchFamily="50" charset="-128"/>
            </a:endParaRPr>
          </a:p>
          <a:p>
            <a:r>
              <a:rPr lang="ja-JP" altLang="en-US" sz="1600" b="0" spc="-30" dirty="0">
                <a:latin typeface="Meiryo UI" panose="020B0604030504040204" pitchFamily="50" charset="-128"/>
                <a:ea typeface="Meiryo UI" panose="020B0604030504040204" pitchFamily="50" charset="-128"/>
              </a:rPr>
              <a:t>　➣事業期間：</a:t>
            </a:r>
            <a:r>
              <a:rPr lang="en-US" altLang="ja-JP" sz="1600" b="0" spc="-30" dirty="0">
                <a:latin typeface="Meiryo UI" panose="020B0604030504040204" pitchFamily="50" charset="-128"/>
                <a:ea typeface="Meiryo UI" panose="020B0604030504040204" pitchFamily="50" charset="-128"/>
              </a:rPr>
              <a:t>20</a:t>
            </a:r>
            <a:r>
              <a:rPr lang="ja-JP" altLang="en-US" sz="1600" b="0" spc="-30" dirty="0">
                <a:latin typeface="Meiryo UI" panose="020B0604030504040204" pitchFamily="50" charset="-128"/>
                <a:ea typeface="Meiryo UI" panose="020B0604030504040204" pitchFamily="50" charset="-128"/>
              </a:rPr>
              <a:t>年間　</a:t>
            </a:r>
            <a:endParaRPr lang="en-US" altLang="ja-JP" sz="1600" b="0" spc="-30" dirty="0">
              <a:latin typeface="Meiryo UI" panose="020B0604030504040204" pitchFamily="50" charset="-128"/>
              <a:ea typeface="Meiryo UI" panose="020B0604030504040204" pitchFamily="50" charset="-128"/>
            </a:endParaRPr>
          </a:p>
        </p:txBody>
      </p:sp>
      <p:sp>
        <p:nvSpPr>
          <p:cNvPr id="6" name="Rectangle 4"/>
          <p:cNvSpPr>
            <a:spLocks noChangeArrowheads="1"/>
          </p:cNvSpPr>
          <p:nvPr/>
        </p:nvSpPr>
        <p:spPr bwMode="auto">
          <a:xfrm>
            <a:off x="244872" y="5246010"/>
            <a:ext cx="4637068" cy="13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1600" b="0" dirty="0">
                <a:latin typeface="Meiryo UI" panose="020B0604030504040204" pitchFamily="50" charset="-128"/>
                <a:ea typeface="Meiryo UI" panose="020B0604030504040204" pitchFamily="50" charset="-128"/>
              </a:rPr>
              <a:t>〇南部ブロック（担当：経済戦略局）</a:t>
            </a:r>
            <a:endParaRPr lang="en-US" altLang="ja-JP" sz="1600" b="0" dirty="0">
              <a:latin typeface="Meiryo UI" panose="020B0604030504040204" pitchFamily="50" charset="-128"/>
              <a:ea typeface="Meiryo UI" panose="020B0604030504040204" pitchFamily="50" charset="-128"/>
            </a:endParaRPr>
          </a:p>
          <a:p>
            <a:r>
              <a:rPr lang="ja-JP" altLang="en-US" sz="1600" b="0" i="1" spc="-30" dirty="0">
                <a:latin typeface="Meiryo UI" panose="020B0604030504040204" pitchFamily="50" charset="-128"/>
                <a:ea typeface="Meiryo UI" panose="020B0604030504040204" pitchFamily="50" charset="-128"/>
              </a:rPr>
              <a:t>　➣</a:t>
            </a:r>
            <a:r>
              <a:rPr lang="ja-JP" altLang="en-US" sz="1600" b="0" spc="-30" dirty="0">
                <a:latin typeface="Meiryo UI" panose="020B0604030504040204" pitchFamily="50" charset="-128"/>
                <a:ea typeface="Meiryo UI" panose="020B0604030504040204" pitchFamily="50" charset="-128"/>
              </a:rPr>
              <a:t>事業概要：ソフト的な魅力向上業務、</a:t>
            </a:r>
            <a:endParaRPr lang="en-US" altLang="ja-JP" sz="1600" b="0" spc="-30" dirty="0">
              <a:latin typeface="Meiryo UI" panose="020B0604030504040204" pitchFamily="50" charset="-128"/>
              <a:ea typeface="Meiryo UI" panose="020B0604030504040204" pitchFamily="50" charset="-128"/>
            </a:endParaRPr>
          </a:p>
          <a:p>
            <a:r>
              <a:rPr lang="ja-JP" altLang="en-US" sz="1600" b="0" spc="-30" dirty="0">
                <a:latin typeface="Meiryo UI" panose="020B0604030504040204" pitchFamily="50" charset="-128"/>
                <a:ea typeface="Meiryo UI" panose="020B0604030504040204" pitchFamily="50" charset="-128"/>
              </a:rPr>
              <a:t>　　　　　　　　　　維持管理・情報発信業務の実施</a:t>
            </a:r>
            <a:endParaRPr lang="en-US" altLang="ja-JP" sz="1600" b="0" spc="-30" dirty="0">
              <a:latin typeface="Meiryo UI" panose="020B0604030504040204" pitchFamily="50" charset="-128"/>
              <a:ea typeface="Meiryo UI" panose="020B0604030504040204" pitchFamily="50" charset="-128"/>
            </a:endParaRPr>
          </a:p>
          <a:p>
            <a:r>
              <a:rPr lang="ja-JP" altLang="en-US" sz="1600" b="0" i="1" spc="-30" dirty="0">
                <a:latin typeface="Meiryo UI" panose="020B0604030504040204" pitchFamily="50" charset="-128"/>
                <a:ea typeface="Meiryo UI" panose="020B0604030504040204" pitchFamily="50" charset="-128"/>
              </a:rPr>
              <a:t>　➣</a:t>
            </a:r>
            <a:r>
              <a:rPr lang="ja-JP" altLang="en-US" sz="1600" b="0" spc="-30" dirty="0">
                <a:latin typeface="Meiryo UI" panose="020B0604030504040204" pitchFamily="50" charset="-128"/>
                <a:ea typeface="Meiryo UI" panose="020B0604030504040204" pitchFamily="50" charset="-128"/>
              </a:rPr>
              <a:t>維持管理：</a:t>
            </a:r>
            <a:r>
              <a:rPr lang="ja-JP" altLang="en-US" sz="1600" b="0" dirty="0">
                <a:latin typeface="Meiryo UI" panose="020B0604030504040204" pitchFamily="50" charset="-128"/>
                <a:ea typeface="Meiryo UI" panose="020B0604030504040204" pitchFamily="50" charset="-128"/>
              </a:rPr>
              <a:t>現在の維持管理費にて実施</a:t>
            </a:r>
            <a:endParaRPr lang="en-US" altLang="ja-JP" sz="1600" b="0" dirty="0">
              <a:latin typeface="Meiryo UI" panose="020B0604030504040204" pitchFamily="50" charset="-128"/>
              <a:ea typeface="Meiryo UI" panose="020B0604030504040204" pitchFamily="50" charset="-128"/>
            </a:endParaRPr>
          </a:p>
          <a:p>
            <a:r>
              <a:rPr lang="ja-JP" altLang="en-US" sz="1600" b="0" spc="-30" dirty="0">
                <a:latin typeface="Meiryo UI" panose="020B0604030504040204" pitchFamily="50" charset="-128"/>
                <a:ea typeface="Meiryo UI" panose="020B0604030504040204" pitchFamily="50" charset="-128"/>
              </a:rPr>
              <a:t>　➣事業期間：</a:t>
            </a:r>
            <a:r>
              <a:rPr lang="en-US" altLang="ja-JP" sz="1600" b="0" spc="-30" dirty="0">
                <a:latin typeface="Meiryo UI" panose="020B0604030504040204" pitchFamily="50" charset="-128"/>
                <a:ea typeface="Meiryo UI" panose="020B0604030504040204" pitchFamily="50" charset="-128"/>
              </a:rPr>
              <a:t>20</a:t>
            </a:r>
            <a:r>
              <a:rPr lang="ja-JP" altLang="en-US" sz="1600" b="0" spc="-30" dirty="0">
                <a:latin typeface="Meiryo UI" panose="020B0604030504040204" pitchFamily="50" charset="-128"/>
                <a:ea typeface="Meiryo UI" panose="020B0604030504040204" pitchFamily="50" charset="-128"/>
              </a:rPr>
              <a:t>年間（北部ブロックに合わせる）</a:t>
            </a:r>
            <a:r>
              <a:rPr lang="ja-JP" altLang="en-US" sz="1600" b="0" dirty="0">
                <a:latin typeface="Meiryo UI" panose="020B0604030504040204" pitchFamily="50" charset="-128"/>
                <a:ea typeface="Meiryo UI" panose="020B0604030504040204" pitchFamily="50" charset="-128"/>
              </a:rPr>
              <a:t>　　</a:t>
            </a:r>
            <a:endParaRPr lang="en-US" altLang="ja-JP" sz="1600" b="0" dirty="0">
              <a:latin typeface="Meiryo UI" panose="020B0604030504040204" pitchFamily="50" charset="-128"/>
              <a:ea typeface="Meiryo UI" panose="020B0604030504040204" pitchFamily="50" charset="-128"/>
            </a:endParaRPr>
          </a:p>
        </p:txBody>
      </p:sp>
      <p:sp>
        <p:nvSpPr>
          <p:cNvPr id="9" name="Rectangle 4"/>
          <p:cNvSpPr>
            <a:spLocks noChangeArrowheads="1"/>
          </p:cNvSpPr>
          <p:nvPr/>
        </p:nvSpPr>
        <p:spPr bwMode="auto">
          <a:xfrm>
            <a:off x="213209" y="2779299"/>
            <a:ext cx="4273205" cy="58477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1600" b="0" u="sng" spc="-30" dirty="0">
                <a:latin typeface="Meiryo UI" panose="020B0604030504040204" pitchFamily="50" charset="-128"/>
                <a:ea typeface="Meiryo UI" panose="020B0604030504040204" pitchFamily="50" charset="-128"/>
              </a:rPr>
              <a:t>北部ブロックの整備と、北部ブロックと南部ブロック一体の管理運営（利活用）を行う事業者を公募</a:t>
            </a:r>
            <a:endParaRPr lang="en-US" altLang="ja-JP" sz="1600" b="0" u="sng" spc="-30" dirty="0">
              <a:latin typeface="Meiryo UI" panose="020B0604030504040204" pitchFamily="50" charset="-128"/>
              <a:ea typeface="Meiryo UI" panose="020B0604030504040204" pitchFamily="50" charset="-128"/>
            </a:endParaRPr>
          </a:p>
        </p:txBody>
      </p:sp>
      <p:sp>
        <p:nvSpPr>
          <p:cNvPr id="22" name="テキスト ボックス 17"/>
          <p:cNvSpPr txBox="1">
            <a:spLocks noChangeArrowheads="1"/>
          </p:cNvSpPr>
          <p:nvPr/>
        </p:nvSpPr>
        <p:spPr bwMode="auto">
          <a:xfrm>
            <a:off x="168139" y="2414478"/>
            <a:ext cx="1210566" cy="29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50000"/>
              </a:spcBef>
              <a:buFontTx/>
              <a:buNone/>
            </a:pPr>
            <a:r>
              <a:rPr lang="ja-JP" altLang="en-US" sz="1600" b="0" dirty="0">
                <a:latin typeface="Meiryo UI" panose="020B0604030504040204" pitchFamily="50" charset="-128"/>
                <a:ea typeface="Meiryo UI" panose="020B0604030504040204" pitchFamily="50" charset="-128"/>
              </a:rPr>
              <a:t>■公募概要</a:t>
            </a:r>
            <a:endParaRPr lang="en-US" altLang="ja-JP" sz="1600" b="0" dirty="0">
              <a:latin typeface="Meiryo UI" panose="020B0604030504040204" pitchFamily="50" charset="-128"/>
              <a:ea typeface="Meiryo UI" panose="020B0604030504040204" pitchFamily="50" charset="-128"/>
            </a:endParaRPr>
          </a:p>
        </p:txBody>
      </p:sp>
      <p:sp>
        <p:nvSpPr>
          <p:cNvPr id="23" name="AutoShape 6"/>
          <p:cNvSpPr>
            <a:spLocks noChangeArrowheads="1"/>
          </p:cNvSpPr>
          <p:nvPr/>
        </p:nvSpPr>
        <p:spPr bwMode="auto">
          <a:xfrm>
            <a:off x="186531" y="1087245"/>
            <a:ext cx="8699500" cy="1241335"/>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0" dirty="0">
                <a:latin typeface="Meiryo UI" panose="020B0604030504040204" pitchFamily="50" charset="-128"/>
                <a:ea typeface="Meiryo UI" panose="020B0604030504040204" pitchFamily="50" charset="-128"/>
              </a:rPr>
              <a:t>　大阪市の中心部に位置する難波宮跡公園は、歴史的資源を活かし、隣接する大阪城公園などと一体で、「世界第一級の文化・観光拠点の形成・発信をめざす重点エリア」に位置付けられている。</a:t>
            </a:r>
            <a:endParaRPr lang="en-US" altLang="ja-JP" sz="1600" b="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600" b="0" dirty="0">
                <a:latin typeface="Meiryo UI" panose="020B0604030504040204" pitchFamily="50" charset="-128"/>
                <a:ea typeface="Meiryo UI" panose="020B0604030504040204" pitchFamily="50" charset="-128"/>
              </a:rPr>
              <a:t>　令和</a:t>
            </a:r>
            <a:r>
              <a:rPr lang="en-US" altLang="ja-JP" sz="1600" b="0" dirty="0">
                <a:latin typeface="Meiryo UI" panose="020B0604030504040204" pitchFamily="50" charset="-128"/>
                <a:ea typeface="Meiryo UI" panose="020B0604030504040204" pitchFamily="50" charset="-128"/>
              </a:rPr>
              <a:t>7</a:t>
            </a:r>
            <a:r>
              <a:rPr lang="ja-JP" altLang="en-US" sz="1600" b="0" dirty="0">
                <a:latin typeface="Meiryo UI" panose="020B0604030504040204" pitchFamily="50" charset="-128"/>
                <a:ea typeface="Meiryo UI" panose="020B0604030504040204" pitchFamily="50" charset="-128"/>
              </a:rPr>
              <a:t>年の大阪・関西万博を契機に、北部・南部ブロック一体となった様々な取り組みを行い、難波宮跡への集客力を高め、難波宮の知名度向上を目指すため、難波宮跡のイメージを体感できる公園整備や賑わい創出を担う民間事業者を公募し、官民連携で取り組んでいく。</a:t>
            </a:r>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4310" y="2445359"/>
            <a:ext cx="4556598" cy="3914561"/>
          </a:xfrm>
          <a:prstGeom prst="rect">
            <a:avLst/>
          </a:prstGeom>
          <a:noFill/>
          <a:ln>
            <a:noFill/>
          </a:ln>
        </p:spPr>
      </p:pic>
      <p:sp>
        <p:nvSpPr>
          <p:cNvPr id="8" name="正方形/長方形 7"/>
          <p:cNvSpPr/>
          <p:nvPr/>
        </p:nvSpPr>
        <p:spPr bwMode="auto">
          <a:xfrm>
            <a:off x="173409" y="2365793"/>
            <a:ext cx="4313005" cy="4339571"/>
          </a:xfrm>
          <a:prstGeom prst="rect">
            <a:avLst/>
          </a:prstGeom>
          <a:noFill/>
          <a:ln w="9525">
            <a:solidFill>
              <a:schemeClr val="tx1"/>
            </a:solidFill>
            <a:prstDash val="dash"/>
            <a:round/>
            <a:headEnd/>
            <a:tailEnd/>
          </a:ln>
        </p:spPr>
        <p:txBody>
          <a:bodyPr rtlCol="0" anchor="ctr"/>
          <a:lstStyle/>
          <a:p>
            <a:pPr algn="ctr" eaLnBrk="1" hangingPunct="1">
              <a:spcBef>
                <a:spcPts val="0"/>
              </a:spcBef>
              <a:buFontTx/>
              <a:buNone/>
            </a:pPr>
            <a:endParaRPr kumimoji="1" lang="ja-JP" altLang="en-US" sz="1600" dirty="0">
              <a:latin typeface="ＭＳ Ｐゴシック" panose="020B0600070205080204" pitchFamily="50" charset="-128"/>
            </a:endParaRPr>
          </a:p>
        </p:txBody>
      </p:sp>
      <p:sp>
        <p:nvSpPr>
          <p:cNvPr id="30" name="Text Box 428"/>
          <p:cNvSpPr txBox="1">
            <a:spLocks noChangeArrowheads="1"/>
          </p:cNvSpPr>
          <p:nvPr/>
        </p:nvSpPr>
        <p:spPr bwMode="auto">
          <a:xfrm>
            <a:off x="168139" y="708770"/>
            <a:ext cx="9387055" cy="33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難波宮跡公園（北部ブロック）整備運営事業及び難波宮跡（南部ブロック）管理運営事業</a:t>
            </a:r>
            <a:endParaRPr lang="ja-JP"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3" name="テキスト ボックス 36"/>
          <p:cNvSpPr txBox="1"/>
          <p:nvPr/>
        </p:nvSpPr>
        <p:spPr>
          <a:xfrm>
            <a:off x="-2459" y="-23057"/>
            <a:ext cx="4915062"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公民連携の推進</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難波宮跡公園</a:t>
            </a:r>
          </a:p>
        </p:txBody>
      </p:sp>
      <p:sp>
        <p:nvSpPr>
          <p:cNvPr id="15" name="正方形/長方形 14"/>
          <p:cNvSpPr/>
          <p:nvPr/>
        </p:nvSpPr>
        <p:spPr>
          <a:xfrm>
            <a:off x="251519" y="251356"/>
            <a:ext cx="7848873" cy="369332"/>
          </a:xfrm>
          <a:prstGeom prst="rect">
            <a:avLst/>
          </a:prstGeom>
        </p:spPr>
        <p:txBody>
          <a:bodyPr wrap="square">
            <a:spAutoFit/>
          </a:bodyPr>
          <a:lstStyle/>
          <a:p>
            <a:r>
              <a:rPr lang="zh-TW" altLang="en-US" b="1" dirty="0">
                <a:solidFill>
                  <a:srgbClr val="000000"/>
                </a:solidFill>
                <a:latin typeface="ＭＳ ゴシック" panose="020B0609070205080204" pitchFamily="49" charset="-128"/>
                <a:ea typeface="ＭＳ ゴシック" panose="020B0609070205080204" pitchFamily="49" charset="-128"/>
              </a:rPr>
              <a:t>難波宮跡公園</a:t>
            </a:r>
            <a:endParaRPr lang="en-US" altLang="ja-JP" b="1" dirty="0">
              <a:solidFill>
                <a:srgbClr val="000000"/>
              </a:solidFill>
              <a:latin typeface="ＭＳ ゴシック" panose="020B0609070205080204" pitchFamily="49" charset="-128"/>
              <a:ea typeface="ＭＳ ゴシック" panose="020B0609070205080204" pitchFamily="49" charset="-128"/>
            </a:endParaRPr>
          </a:p>
        </p:txBody>
      </p:sp>
      <p:cxnSp>
        <p:nvCxnSpPr>
          <p:cNvPr id="16" name="直線コネクタ 15"/>
          <p:cNvCxnSpPr/>
          <p:nvPr/>
        </p:nvCxnSpPr>
        <p:spPr>
          <a:xfrm>
            <a:off x="218653"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168</a:t>
            </a:fld>
            <a:endParaRPr lang="ja-JP" altLang="en-US"/>
          </a:p>
        </p:txBody>
      </p:sp>
    </p:spTree>
    <p:extLst>
      <p:ext uri="{BB962C8B-B14F-4D97-AF65-F5344CB8AC3E}">
        <p14:creationId xmlns:p14="http://schemas.microsoft.com/office/powerpoint/2010/main" val="383204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1" name="テキスト ボックス 22"/>
          <p:cNvSpPr txBox="1">
            <a:spLocks noChangeArrowheads="1"/>
          </p:cNvSpPr>
          <p:nvPr/>
        </p:nvSpPr>
        <p:spPr bwMode="auto">
          <a:xfrm>
            <a:off x="7347332" y="3694775"/>
            <a:ext cx="1567850" cy="2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80000"/>
              </a:lnSpc>
              <a:spcBef>
                <a:spcPct val="0"/>
              </a:spcBef>
              <a:buNone/>
            </a:pPr>
            <a:r>
              <a:rPr lang="ja-JP" altLang="en-US" sz="1200" b="0" dirty="0">
                <a:latin typeface="Meiryo UI" panose="020B0604030504040204" pitchFamily="50" charset="-128"/>
                <a:ea typeface="Meiryo UI" panose="020B0604030504040204" pitchFamily="50" charset="-128"/>
              </a:rPr>
              <a:t>南方面からの鳥瞰図</a:t>
            </a:r>
          </a:p>
        </p:txBody>
      </p:sp>
      <p:cxnSp>
        <p:nvCxnSpPr>
          <p:cNvPr id="9" name="直線コネクタ 8"/>
          <p:cNvCxnSpPr>
            <a:stCxn id="85012" idx="2"/>
            <a:endCxn id="85012" idx="2"/>
          </p:cNvCxnSpPr>
          <p:nvPr/>
        </p:nvCxnSpPr>
        <p:spPr bwMode="auto">
          <a:xfrm>
            <a:off x="5055053" y="1360049"/>
            <a:ext cx="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0" name="テキスト ボックス 22"/>
          <p:cNvSpPr txBox="1">
            <a:spLocks noChangeArrowheads="1"/>
          </p:cNvSpPr>
          <p:nvPr/>
        </p:nvSpPr>
        <p:spPr bwMode="auto">
          <a:xfrm>
            <a:off x="6411470" y="6464213"/>
            <a:ext cx="2583159" cy="2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80000"/>
              </a:lnSpc>
              <a:spcBef>
                <a:spcPct val="0"/>
              </a:spcBef>
              <a:buFontTx/>
              <a:buNone/>
            </a:pPr>
            <a:r>
              <a:rPr lang="ja-JP" altLang="en-US" sz="1200" b="0" dirty="0">
                <a:latin typeface="Meiryo UI" panose="020B0604030504040204" pitchFamily="50" charset="-128"/>
                <a:ea typeface="Meiryo UI" panose="020B0604030504040204" pitchFamily="50" charset="-128"/>
              </a:rPr>
              <a:t>北部ブロックの公園整備（西側）</a:t>
            </a:r>
            <a:endParaRPr lang="en-US" altLang="ja-JP" sz="1200" b="0" dirty="0">
              <a:latin typeface="Meiryo UI" panose="020B0604030504040204" pitchFamily="50" charset="-128"/>
              <a:ea typeface="Meiryo UI" panose="020B0604030504040204" pitchFamily="50" charset="-128"/>
            </a:endParaRPr>
          </a:p>
        </p:txBody>
      </p:sp>
      <p:sp>
        <p:nvSpPr>
          <p:cNvPr id="41" name="テキスト ボックス 22"/>
          <p:cNvSpPr txBox="1">
            <a:spLocks noChangeArrowheads="1"/>
          </p:cNvSpPr>
          <p:nvPr/>
        </p:nvSpPr>
        <p:spPr bwMode="auto">
          <a:xfrm>
            <a:off x="5091417" y="6644312"/>
            <a:ext cx="4522123" cy="21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FontTx/>
              <a:buNone/>
            </a:pPr>
            <a:r>
              <a:rPr lang="en-US" altLang="ja-JP" sz="1000" b="0" dirty="0">
                <a:latin typeface="Meiryo UI" panose="020B0604030504040204" pitchFamily="50" charset="-128"/>
                <a:ea typeface="Meiryo UI" panose="020B0604030504040204" pitchFamily="50" charset="-128"/>
              </a:rPr>
              <a:t>※</a:t>
            </a:r>
            <a:r>
              <a:rPr lang="ja-JP" altLang="en-US" sz="1000" b="0" dirty="0">
                <a:latin typeface="Meiryo UI" panose="020B0604030504040204" pitchFamily="50" charset="-128"/>
                <a:ea typeface="Meiryo UI" panose="020B0604030504040204" pitchFamily="50" charset="-128"/>
              </a:rPr>
              <a:t>提案段階のものであり、今後の協議により変更となる場合があります。</a:t>
            </a:r>
          </a:p>
        </p:txBody>
      </p:sp>
      <p:sp>
        <p:nvSpPr>
          <p:cNvPr id="42" name="テキスト ボックス 22"/>
          <p:cNvSpPr txBox="1">
            <a:spLocks noChangeArrowheads="1"/>
          </p:cNvSpPr>
          <p:nvPr/>
        </p:nvSpPr>
        <p:spPr bwMode="auto">
          <a:xfrm>
            <a:off x="4004626" y="961770"/>
            <a:ext cx="2858241" cy="2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None/>
            </a:pPr>
            <a:r>
              <a:rPr lang="ja-JP" altLang="en-US" sz="1200" b="0" dirty="0">
                <a:latin typeface="Meiryo UI" panose="020B0604030504040204" pitchFamily="50" charset="-128"/>
                <a:ea typeface="Meiryo UI" panose="020B0604030504040204" pitchFamily="50" charset="-128"/>
              </a:rPr>
              <a:t>完成予想パース</a:t>
            </a:r>
            <a:r>
              <a:rPr lang="en-US" altLang="ja-JP" sz="1200" b="0" dirty="0">
                <a:latin typeface="Meiryo UI" panose="020B0604030504040204" pitchFamily="50" charset="-128"/>
                <a:ea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512" y="3918140"/>
            <a:ext cx="4451222" cy="2546073"/>
          </a:xfrm>
          <a:prstGeom prst="rect">
            <a:avLst/>
          </a:prstGeom>
          <a:ln>
            <a:noFill/>
          </a:ln>
          <a:effectLst/>
        </p:spPr>
      </p:pic>
      <p:sp>
        <p:nvSpPr>
          <p:cNvPr id="31" name="Rectangle 4">
            <a:extLst>
              <a:ext uri="{FF2B5EF4-FFF2-40B4-BE49-F238E27FC236}">
                <a16:creationId xmlns:a16="http://schemas.microsoft.com/office/drawing/2014/main" id="{21A1BB8A-6166-46A8-A58E-E0907A05742F}"/>
              </a:ext>
            </a:extLst>
          </p:cNvPr>
          <p:cNvSpPr>
            <a:spLocks noChangeArrowheads="1"/>
          </p:cNvSpPr>
          <p:nvPr/>
        </p:nvSpPr>
        <p:spPr bwMode="auto">
          <a:xfrm>
            <a:off x="222083" y="1188636"/>
            <a:ext cx="3760661" cy="5510868"/>
          </a:xfrm>
          <a:prstGeom prst="rect">
            <a:avLst/>
          </a:prstGeom>
          <a:noFill/>
          <a:ln>
            <a:solidFill>
              <a:srgbClr val="002060"/>
            </a:solidFill>
            <a:prstDash val="dash"/>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1400" b="1" dirty="0">
                <a:latin typeface="Meiryo UI" panose="020B0604030504040204" pitchFamily="50" charset="-128"/>
                <a:ea typeface="Meiryo UI" panose="020B0604030504040204" pitchFamily="50" charset="-128"/>
              </a:rPr>
              <a:t>■主な提案</a:t>
            </a:r>
            <a:endParaRPr lang="en-US" altLang="ja-JP" sz="1400" b="1" dirty="0">
              <a:latin typeface="Meiryo UI" panose="020B0604030504040204" pitchFamily="50" charset="-128"/>
              <a:ea typeface="Meiryo UI" panose="020B0604030504040204" pitchFamily="50" charset="-128"/>
            </a:endParaRPr>
          </a:p>
          <a:p>
            <a:pPr marL="180000"/>
            <a:r>
              <a:rPr lang="ja-JP" altLang="en-US" sz="1400" b="1" dirty="0">
                <a:latin typeface="Meiryo UI" panose="020B0604030504040204" pitchFamily="50" charset="-128"/>
                <a:ea typeface="Meiryo UI" panose="020B0604030504040204" pitchFamily="50" charset="-128"/>
              </a:rPr>
              <a:t>◇民間施設整備に関する提案</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北部ブロック</a:t>
            </a:r>
            <a:r>
              <a:rPr lang="en-US" altLang="ja-JP" sz="1400" b="1" dirty="0">
                <a:latin typeface="Meiryo UI" panose="020B0604030504040204" pitchFamily="50" charset="-128"/>
                <a:ea typeface="Meiryo UI" panose="020B0604030504040204" pitchFamily="50" charset="-128"/>
              </a:rPr>
              <a:t>】</a:t>
            </a:r>
          </a:p>
          <a:p>
            <a:pPr marL="360000"/>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・便益施設４棟の整備</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a:p>
            <a:pPr marL="360000"/>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（レストラン、カフェ、スイーツ店等）</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a:p>
            <a:pPr marL="360000"/>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・駐車場・駐輪場の整備</a:t>
            </a:r>
            <a:endParaRPr lang="en-US" altLang="ja-JP" sz="1400" b="0" dirty="0">
              <a:latin typeface="Meiryo UI" panose="020B0604030504040204" pitchFamily="50" charset="-128"/>
              <a:ea typeface="Meiryo UI" panose="020B0604030504040204" pitchFamily="50" charset="-128"/>
            </a:endParaRPr>
          </a:p>
          <a:p>
            <a:pPr marL="180000">
              <a:spcBef>
                <a:spcPts val="600"/>
              </a:spcBef>
            </a:pPr>
            <a:r>
              <a:rPr lang="ja-JP" altLang="en-US" sz="1400" b="1" dirty="0">
                <a:latin typeface="Meiryo UI" panose="020B0604030504040204" pitchFamily="50" charset="-128"/>
                <a:ea typeface="Meiryo UI" panose="020B0604030504040204" pitchFamily="50" charset="-128"/>
              </a:rPr>
              <a:t>◇園地整備に関する提案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北部ブロック</a:t>
            </a:r>
            <a:r>
              <a:rPr lang="en-US" altLang="ja-JP" sz="1400" b="1" dirty="0">
                <a:latin typeface="Meiryo UI" panose="020B0604030504040204" pitchFamily="50" charset="-128"/>
                <a:ea typeface="Meiryo UI" panose="020B0604030504040204" pitchFamily="50" charset="-128"/>
              </a:rPr>
              <a:t>】</a:t>
            </a:r>
          </a:p>
          <a:p>
            <a:pPr marL="180000">
              <a:spcBef>
                <a:spcPts val="600"/>
              </a:spcBef>
            </a:pPr>
            <a:r>
              <a:rPr lang="ja-JP" altLang="en-US" sz="1400" b="1" dirty="0">
                <a:latin typeface="Meiryo UI" panose="020B0604030504040204" pitchFamily="50" charset="-128"/>
                <a:ea typeface="Meiryo UI" panose="020B0604030504040204" pitchFamily="50" charset="-128"/>
              </a:rPr>
              <a:t>　</a:t>
            </a:r>
            <a:r>
              <a:rPr lang="ja-JP" altLang="en-US" sz="1400" b="0" dirty="0">
                <a:latin typeface="Meiryo UI" panose="020B0604030504040204" pitchFamily="50" charset="-128"/>
                <a:ea typeface="Meiryo UI" panose="020B0604030504040204" pitchFamily="50" charset="-128"/>
              </a:rPr>
              <a:t> ・</a:t>
            </a:r>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遺構表示、芝生広場</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a:p>
            <a:pPr marL="180000">
              <a:spcBef>
                <a:spcPts val="600"/>
              </a:spcBef>
            </a:pPr>
            <a:r>
              <a:rPr lang="ja-JP" altLang="en-US" sz="1400" b="1" dirty="0">
                <a:latin typeface="Meiryo UI" panose="020B0604030504040204" pitchFamily="50" charset="-128"/>
                <a:ea typeface="Meiryo UI" panose="020B0604030504040204" pitchFamily="50" charset="-128"/>
              </a:rPr>
              <a:t>◇魅力向上業務に関する提案</a:t>
            </a:r>
            <a:endParaRPr lang="en-US" altLang="ja-JP" sz="1400" b="1" dirty="0">
              <a:latin typeface="Meiryo UI" panose="020B0604030504040204" pitchFamily="50" charset="-128"/>
              <a:ea typeface="Meiryo UI" panose="020B0604030504040204" pitchFamily="50" charset="-128"/>
            </a:endParaRPr>
          </a:p>
          <a:p>
            <a:pPr marL="180000">
              <a:spcBef>
                <a:spcPts val="600"/>
              </a:spcBef>
            </a:pP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北部ブロック・南部ブロック</a:t>
            </a:r>
            <a:r>
              <a:rPr lang="en-US" altLang="ja-JP" sz="1400" b="1" dirty="0">
                <a:latin typeface="Meiryo UI" panose="020B0604030504040204" pitchFamily="50" charset="-128"/>
                <a:ea typeface="Meiryo UI" panose="020B0604030504040204" pitchFamily="50" charset="-128"/>
              </a:rPr>
              <a:t>】</a:t>
            </a:r>
          </a:p>
          <a:p>
            <a:pPr marL="360000"/>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・歴史ガイドツアー</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a:p>
            <a:pPr marL="360000"/>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・エクササイズ（ヨガ、太極拳等）関連</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a:p>
            <a:pPr marL="360000"/>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・伝統芸能特別公演</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a:p>
            <a:pPr marL="360000"/>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・フードフェス</a:t>
            </a:r>
            <a:r>
              <a:rPr lang="en-US" altLang="ja-JP" sz="1400" b="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など</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a:p>
            <a:pPr marL="360000"/>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dirty="0">
                <a:latin typeface="Meiryo UI" panose="020B0604030504040204" pitchFamily="50" charset="-128"/>
                <a:ea typeface="Meiryo UI" panose="020B0604030504040204" pitchFamily="50" charset="-128"/>
              </a:rPr>
              <a:t>■事業期間～</a:t>
            </a:r>
            <a:endParaRPr lang="en-US" altLang="ja-JP" sz="1400" b="1" dirty="0">
              <a:latin typeface="Meiryo UI" panose="020B0604030504040204" pitchFamily="50" charset="-128"/>
              <a:ea typeface="Meiryo UI" panose="020B0604030504040204" pitchFamily="50" charset="-128"/>
            </a:endParaRPr>
          </a:p>
          <a:p>
            <a:pPr marL="180000">
              <a:lnSpc>
                <a:spcPts val="2500"/>
              </a:lnSpc>
            </a:pPr>
            <a:r>
              <a:rPr lang="ja-JP" altLang="en-US" sz="1400" b="0" dirty="0">
                <a:latin typeface="Meiryo UI" panose="020B0604030504040204" pitchFamily="50" charset="-128"/>
                <a:ea typeface="Meiryo UI" panose="020B0604030504040204" pitchFamily="50" charset="-128"/>
              </a:rPr>
              <a:t>北部ブロックの工事着手から</a:t>
            </a:r>
            <a:r>
              <a:rPr lang="en-US" altLang="ja-JP" sz="1400" b="0" dirty="0">
                <a:latin typeface="Meiryo UI" panose="020B0604030504040204" pitchFamily="50" charset="-128"/>
                <a:ea typeface="Meiryo UI" panose="020B0604030504040204" pitchFamily="50" charset="-128"/>
              </a:rPr>
              <a:t>20</a:t>
            </a:r>
            <a:r>
              <a:rPr lang="ja-JP" altLang="en-US" sz="1400" b="0" dirty="0">
                <a:latin typeface="Meiryo UI" panose="020B0604030504040204" pitchFamily="50" charset="-128"/>
                <a:ea typeface="Meiryo UI" panose="020B0604030504040204" pitchFamily="50" charset="-128"/>
              </a:rPr>
              <a:t>年間</a:t>
            </a:r>
            <a:endParaRPr lang="en-US" altLang="ja-JP" sz="1400" b="0" dirty="0">
              <a:latin typeface="Meiryo UI" panose="020B0604030504040204" pitchFamily="50" charset="-128"/>
              <a:ea typeface="Meiryo UI" panose="020B0604030504040204" pitchFamily="50" charset="-128"/>
            </a:endParaRPr>
          </a:p>
          <a:p>
            <a:pPr marL="180000">
              <a:lnSpc>
                <a:spcPts val="2500"/>
              </a:lnSpc>
            </a:pP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500"/>
              </a:lnSpc>
            </a:pPr>
            <a:r>
              <a:rPr lang="ja-JP" altLang="en-US" sz="1400" b="1" dirty="0">
                <a:latin typeface="Meiryo UI" panose="020B0604030504040204" pitchFamily="50" charset="-128"/>
                <a:ea typeface="Meiryo UI" panose="020B0604030504040204" pitchFamily="50" charset="-128"/>
              </a:rPr>
              <a:t>■スケジュール（予定）</a:t>
            </a:r>
            <a:endParaRPr lang="en-US" altLang="ja-JP" sz="1400" b="1" dirty="0">
              <a:latin typeface="Meiryo UI" panose="020B0604030504040204" pitchFamily="50" charset="-128"/>
              <a:ea typeface="Meiryo UI" panose="020B0604030504040204" pitchFamily="50" charset="-128"/>
            </a:endParaRPr>
          </a:p>
          <a:p>
            <a:pPr>
              <a:lnSpc>
                <a:spcPts val="2500"/>
              </a:lnSpc>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令和５年春　　　　南部ブロック運営開始</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500"/>
              </a:lnSpc>
            </a:pPr>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　令和５年冬頃　　 北部ブロック工事着手</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500"/>
              </a:lnSpc>
            </a:pPr>
            <a:r>
              <a:rPr lang="ja-JP" altLang="en-US" sz="1400" b="0" dirty="0">
                <a:latin typeface="Meiryo UI" panose="020B0604030504040204" pitchFamily="50" charset="-128"/>
                <a:ea typeface="Meiryo UI" panose="020B0604030504040204" pitchFamily="50" charset="-128"/>
                <a:cs typeface="Times New Roman" panose="02020603050405020304" pitchFamily="18" charset="0"/>
              </a:rPr>
              <a:t>　令和７年春頃　　 北部ブロック運営開始 </a:t>
            </a:r>
            <a:endParaRPr lang="en-US" altLang="ja-JP" sz="1400" b="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7" name="図 36"/>
          <p:cNvPicPr>
            <a:picLocks noChangeAspect="1"/>
          </p:cNvPicPr>
          <p:nvPr/>
        </p:nvPicPr>
        <p:blipFill>
          <a:blip r:embed="rId4"/>
          <a:stretch>
            <a:fillRect/>
          </a:stretch>
        </p:blipFill>
        <p:spPr>
          <a:xfrm>
            <a:off x="4366550" y="1177383"/>
            <a:ext cx="4490113" cy="2550682"/>
          </a:xfrm>
          <a:prstGeom prst="rect">
            <a:avLst/>
          </a:prstGeom>
        </p:spPr>
      </p:pic>
      <p:sp>
        <p:nvSpPr>
          <p:cNvPr id="15" name="Text Box 428"/>
          <p:cNvSpPr txBox="1">
            <a:spLocks noChangeArrowheads="1"/>
          </p:cNvSpPr>
          <p:nvPr/>
        </p:nvSpPr>
        <p:spPr bwMode="auto">
          <a:xfrm>
            <a:off x="215900" y="649823"/>
            <a:ext cx="9387055" cy="33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None/>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難波宮跡公園（北部ブロック）整備運営事業及び難波宮跡（南部ブロック）管理運営事業</a:t>
            </a:r>
            <a:endParaRPr lang="ja-JP"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テキスト ボックス 36"/>
          <p:cNvSpPr txBox="1"/>
          <p:nvPr/>
        </p:nvSpPr>
        <p:spPr>
          <a:xfrm>
            <a:off x="-40891" y="0"/>
            <a:ext cx="4915062"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公民連携の推進</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難波宮跡公園</a:t>
            </a:r>
          </a:p>
        </p:txBody>
      </p:sp>
      <p:sp>
        <p:nvSpPr>
          <p:cNvPr id="17" name="正方形/長方形 16"/>
          <p:cNvSpPr/>
          <p:nvPr/>
        </p:nvSpPr>
        <p:spPr>
          <a:xfrm>
            <a:off x="251519" y="251356"/>
            <a:ext cx="7848873" cy="369332"/>
          </a:xfrm>
          <a:prstGeom prst="rect">
            <a:avLst/>
          </a:prstGeom>
        </p:spPr>
        <p:txBody>
          <a:bodyPr wrap="square">
            <a:spAutoFit/>
          </a:bodyPr>
          <a:lstStyle/>
          <a:p>
            <a:r>
              <a:rPr lang="zh-TW" altLang="en-US" b="1" dirty="0">
                <a:solidFill>
                  <a:srgbClr val="000000"/>
                </a:solidFill>
                <a:latin typeface="ＭＳ ゴシック" panose="020B0609070205080204" pitchFamily="49" charset="-128"/>
                <a:ea typeface="ＭＳ ゴシック" panose="020B0609070205080204" pitchFamily="49" charset="-128"/>
              </a:rPr>
              <a:t>難波宮跡公園</a:t>
            </a:r>
            <a:endParaRPr lang="en-US" altLang="ja-JP" b="1" dirty="0">
              <a:solidFill>
                <a:srgbClr val="000000"/>
              </a:solidFill>
              <a:latin typeface="ＭＳ ゴシック" panose="020B0609070205080204" pitchFamily="49" charset="-128"/>
              <a:ea typeface="ＭＳ ゴシック" panose="020B0609070205080204" pitchFamily="49" charset="-128"/>
            </a:endParaRPr>
          </a:p>
        </p:txBody>
      </p:sp>
      <p:cxnSp>
        <p:nvCxnSpPr>
          <p:cNvPr id="18" name="直線コネクタ 17"/>
          <p:cNvCxnSpPr/>
          <p:nvPr/>
        </p:nvCxnSpPr>
        <p:spPr>
          <a:xfrm>
            <a:off x="218653"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169</a:t>
            </a:fld>
            <a:endParaRPr kumimoji="1" lang="ja-JP" altLang="en-US"/>
          </a:p>
        </p:txBody>
      </p:sp>
    </p:spTree>
    <p:extLst>
      <p:ext uri="{BB962C8B-B14F-4D97-AF65-F5344CB8AC3E}">
        <p14:creationId xmlns:p14="http://schemas.microsoft.com/office/powerpoint/2010/main" val="423995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91633" y="2429610"/>
            <a:ext cx="4032000" cy="972000"/>
          </a:xfrm>
          <a:prstGeom prst="roundRect">
            <a:avLst>
              <a:gd name="adj" fmla="val 100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 name="表 11"/>
          <p:cNvGraphicFramePr>
            <a:graphicFrameLocks noGrp="1"/>
          </p:cNvGraphicFramePr>
          <p:nvPr>
            <p:extLst/>
          </p:nvPr>
        </p:nvGraphicFramePr>
        <p:xfrm>
          <a:off x="323528" y="620689"/>
          <a:ext cx="8424936" cy="5976663"/>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610903">
                <a:tc>
                  <a:txBody>
                    <a:bodyPr/>
                    <a:lstStyle/>
                    <a:p>
                      <a:pPr marL="72000" indent="-457200" algn="l">
                        <a:lnSpc>
                          <a:spcPts val="1200"/>
                        </a:lnSpc>
                        <a:spcBef>
                          <a:spcPts val="240"/>
                        </a:spcBef>
                        <a:spcAft>
                          <a:spcPts val="24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＜管路の耐震性の課題＞</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0"/>
                        </a:spcAft>
                      </a:pPr>
                      <a:r>
                        <a:rPr lang="ja-JP" altLang="en-US" sz="1200" kern="100" dirty="0">
                          <a:solidFill>
                            <a:schemeClr val="tx1"/>
                          </a:solidFill>
                          <a:effectLst/>
                          <a:latin typeface="+mn-lt"/>
                          <a:ea typeface="+mn-ea"/>
                          <a:cs typeface="Times New Roman" panose="02020603050405020304" pitchFamily="18" charset="0"/>
                        </a:rPr>
                        <a:t>・大阪市域内は管路の経年化が進行し、地震に対しても脆弱な鋳鉄管が多く残存するなど、管路網全体で十分な耐震性を備えているとはいえず、南海トラフ巨大地震の切迫性が高まる中、大規模な地震が発生した場合に管路が破損し、大規模漏水や断水を引き起こすリスクを抱えている。</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0"/>
                        </a:spcBef>
                        <a:spcAft>
                          <a:spcPts val="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a:t>
                      </a:r>
                      <a:r>
                        <a:rPr lang="en-US" altLang="ja-JP" sz="1200" kern="100" dirty="0">
                          <a:solidFill>
                            <a:schemeClr val="tx1"/>
                          </a:solidFill>
                          <a:effectLst/>
                          <a:latin typeface="+mn-lt"/>
                          <a:ea typeface="+mn-ea"/>
                          <a:cs typeface="Times New Roman" panose="02020603050405020304" pitchFamily="18" charset="0"/>
                        </a:rPr>
                        <a:t>PFI</a:t>
                      </a:r>
                      <a:r>
                        <a:rPr lang="ja-JP" altLang="en-US" sz="1200" kern="100" dirty="0">
                          <a:solidFill>
                            <a:schemeClr val="tx1"/>
                          </a:solidFill>
                          <a:effectLst/>
                          <a:latin typeface="+mn-lt"/>
                          <a:ea typeface="+mn-ea"/>
                          <a:cs typeface="Times New Roman" panose="02020603050405020304" pitchFamily="18" charset="0"/>
                        </a:rPr>
                        <a:t>管路更新事業の公募終了＞</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・上記の課題を</a:t>
                      </a:r>
                      <a:r>
                        <a:rPr lang="en-US" altLang="ja-JP" sz="1200" kern="100" dirty="0">
                          <a:solidFill>
                            <a:schemeClr val="tx1"/>
                          </a:solidFill>
                          <a:effectLst/>
                          <a:latin typeface="+mn-lt"/>
                          <a:ea typeface="+mn-ea"/>
                          <a:cs typeface="Times New Roman" panose="02020603050405020304" pitchFamily="18" charset="0"/>
                        </a:rPr>
                        <a:t>16</a:t>
                      </a:r>
                      <a:r>
                        <a:rPr lang="ja-JP" altLang="en-US" sz="1200" kern="100" dirty="0">
                          <a:solidFill>
                            <a:schemeClr val="tx1"/>
                          </a:solidFill>
                          <a:effectLst/>
                          <a:latin typeface="+mn-lt"/>
                          <a:ea typeface="+mn-ea"/>
                          <a:cs typeface="Times New Roman" panose="02020603050405020304" pitchFamily="18" charset="0"/>
                        </a:rPr>
                        <a:t>年の事業期間で一気呵成に解消するため、配水管更新事業に水道施設運営権を活用した</a:t>
                      </a:r>
                      <a:r>
                        <a:rPr lang="en-US" altLang="ja-JP" sz="1200" kern="100" dirty="0">
                          <a:solidFill>
                            <a:schemeClr val="tx1"/>
                          </a:solidFill>
                          <a:effectLst/>
                          <a:latin typeface="+mn-lt"/>
                          <a:ea typeface="+mn-ea"/>
                          <a:cs typeface="Times New Roman" panose="02020603050405020304" pitchFamily="18" charset="0"/>
                        </a:rPr>
                        <a:t>PFI</a:t>
                      </a:r>
                      <a:r>
                        <a:rPr lang="ja-JP" altLang="en-US" sz="1200" kern="100" dirty="0">
                          <a:solidFill>
                            <a:schemeClr val="tx1"/>
                          </a:solidFill>
                          <a:effectLst/>
                          <a:latin typeface="+mn-lt"/>
                          <a:ea typeface="+mn-ea"/>
                          <a:cs typeface="Times New Roman" panose="02020603050405020304" pitchFamily="18" charset="0"/>
                        </a:rPr>
                        <a:t>管路更新事業の実施をめざし、</a:t>
                      </a:r>
                      <a:r>
                        <a:rPr lang="en-US" altLang="ja-JP" sz="1200" kern="100" dirty="0">
                          <a:solidFill>
                            <a:schemeClr val="tx1"/>
                          </a:solidFill>
                          <a:effectLst/>
                          <a:latin typeface="+mn-lt"/>
                          <a:ea typeface="+mn-ea"/>
                          <a:cs typeface="Times New Roman" panose="02020603050405020304" pitchFamily="18" charset="0"/>
                        </a:rPr>
                        <a:t>2020</a:t>
                      </a:r>
                      <a:r>
                        <a:rPr lang="ja-JP" altLang="en-US" sz="1200" kern="100" dirty="0">
                          <a:solidFill>
                            <a:schemeClr val="tx1"/>
                          </a:solidFill>
                          <a:effectLst/>
                          <a:latin typeface="+mn-lt"/>
                          <a:ea typeface="+mn-ea"/>
                          <a:cs typeface="Times New Roman" panose="02020603050405020304" pitchFamily="18" charset="0"/>
                        </a:rPr>
                        <a:t>年</a:t>
                      </a:r>
                      <a:r>
                        <a:rPr lang="en-US" altLang="ja-JP" sz="1200" kern="100" dirty="0">
                          <a:solidFill>
                            <a:schemeClr val="tx1"/>
                          </a:solidFill>
                          <a:effectLst/>
                          <a:latin typeface="+mn-lt"/>
                          <a:ea typeface="+mn-ea"/>
                          <a:cs typeface="Times New Roman" panose="02020603050405020304" pitchFamily="18" charset="0"/>
                        </a:rPr>
                        <a:t>10</a:t>
                      </a:r>
                      <a:r>
                        <a:rPr lang="ja-JP" altLang="en-US" sz="1200" kern="100" dirty="0">
                          <a:solidFill>
                            <a:schemeClr val="tx1"/>
                          </a:solidFill>
                          <a:effectLst/>
                          <a:latin typeface="+mn-lt"/>
                          <a:ea typeface="+mn-ea"/>
                          <a:cs typeface="Times New Roman" panose="02020603050405020304" pitchFamily="18" charset="0"/>
                        </a:rPr>
                        <a:t>月から公募を開始したが、コンセッションとして事業者が負担する施工条件の不確実性によるコスト増の影響を正確に把握できない等の理由により、</a:t>
                      </a:r>
                      <a:r>
                        <a:rPr lang="en-US" altLang="ja-JP" sz="1200" kern="100" dirty="0">
                          <a:solidFill>
                            <a:schemeClr val="tx1"/>
                          </a:solidFill>
                          <a:effectLst/>
                          <a:latin typeface="+mn-lt"/>
                          <a:ea typeface="+mn-ea"/>
                          <a:cs typeface="Times New Roman" panose="02020603050405020304" pitchFamily="18" charset="0"/>
                        </a:rPr>
                        <a:t>2021</a:t>
                      </a:r>
                      <a:r>
                        <a:rPr lang="ja-JP" altLang="en-US" sz="1200" kern="100" dirty="0">
                          <a:solidFill>
                            <a:schemeClr val="tx1"/>
                          </a:solidFill>
                          <a:effectLst/>
                          <a:latin typeface="+mn-lt"/>
                          <a:ea typeface="+mn-ea"/>
                          <a:cs typeface="Times New Roman" panose="02020603050405020304" pitchFamily="18" charset="0"/>
                        </a:rPr>
                        <a:t>年９月に全ての応募者が辞退した。</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a:t>
                      </a:r>
                      <a:r>
                        <a:rPr lang="en-US" altLang="ja-JP" sz="1200" kern="100" dirty="0">
                          <a:solidFill>
                            <a:schemeClr val="tx1"/>
                          </a:solidFill>
                          <a:effectLst/>
                          <a:latin typeface="+mn-lt"/>
                          <a:ea typeface="+mn-ea"/>
                          <a:cs typeface="Times New Roman" panose="02020603050405020304" pitchFamily="18" charset="0"/>
                        </a:rPr>
                        <a:t>PFI</a:t>
                      </a:r>
                      <a:r>
                        <a:rPr lang="ja-JP" altLang="en-US" sz="1200" kern="100" dirty="0">
                          <a:solidFill>
                            <a:schemeClr val="tx1"/>
                          </a:solidFill>
                          <a:effectLst/>
                          <a:latin typeface="+mn-lt"/>
                          <a:ea typeface="+mn-ea"/>
                          <a:cs typeface="Times New Roman" panose="02020603050405020304" pitchFamily="18" charset="0"/>
                        </a:rPr>
                        <a:t>管路更新事業の事業規模で、施工条件の不確実性による事業費増加リスクを市が負担することは、将来の経営に大きな影響を与える懸念があることから、再公募を断念した。</a:t>
                      </a:r>
                      <a:endParaRPr lang="en-US" altLang="ja-JP" sz="12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gn="l">
                        <a:lnSpc>
                          <a:spcPts val="1200"/>
                        </a:lnSpc>
                        <a:spcBef>
                          <a:spcPts val="240"/>
                        </a:spcBef>
                        <a:spcAft>
                          <a:spcPts val="24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＜段階的な管路の耐震整備＞</a:t>
                      </a:r>
                      <a:endParaRPr lang="en-US" altLang="ja-JP" sz="1200" kern="100" dirty="0">
                        <a:solidFill>
                          <a:schemeClr val="tx1"/>
                        </a:solidFill>
                        <a:effectLst/>
                        <a:latin typeface="+mn-lt"/>
                        <a:ea typeface="+mn-ea"/>
                        <a:cs typeface="Times New Roman" panose="02020603050405020304" pitchFamily="18" charset="0"/>
                      </a:endParaRPr>
                    </a:p>
                    <a:p>
                      <a:pPr marL="72000" marR="0" lvl="0" indent="-457200" algn="l" defTabSz="914400" rtl="0" eaLnBrk="1" fontAlgn="auto" latinLnBrk="0" hangingPunct="1">
                        <a:lnSpc>
                          <a:spcPts val="1200"/>
                        </a:lnSpc>
                        <a:spcBef>
                          <a:spcPts val="240"/>
                        </a:spcBef>
                        <a:spcAft>
                          <a:spcPts val="240"/>
                        </a:spcAft>
                        <a:buClrTx/>
                        <a:buSzTx/>
                        <a:buFontTx/>
                        <a:buNone/>
                        <a:tabLst/>
                        <a:defRPr/>
                      </a:pPr>
                      <a:r>
                        <a:rPr lang="ja-JP" altLang="en-US" sz="1200" kern="100" dirty="0">
                          <a:solidFill>
                            <a:schemeClr val="tx1"/>
                          </a:solidFill>
                          <a:effectLst/>
                          <a:latin typeface="+mn-lt"/>
                          <a:ea typeface="+mn-ea"/>
                          <a:cs typeface="Times New Roman" panose="02020603050405020304" pitchFamily="18" charset="0"/>
                        </a:rPr>
                        <a:t>・</a:t>
                      </a:r>
                      <a:r>
                        <a:rPr lang="en-US" altLang="ja-JP" sz="1200" kern="100" dirty="0">
                          <a:solidFill>
                            <a:schemeClr val="tx1"/>
                          </a:solidFill>
                          <a:effectLst/>
                          <a:latin typeface="+mn-lt"/>
                          <a:ea typeface="+mn-ea"/>
                          <a:cs typeface="Times New Roman" panose="02020603050405020304" pitchFamily="18" charset="0"/>
                        </a:rPr>
                        <a:t>PFI</a:t>
                      </a:r>
                      <a:r>
                        <a:rPr lang="ja-JP" altLang="en-US" sz="1200" kern="100" dirty="0">
                          <a:solidFill>
                            <a:schemeClr val="tx1"/>
                          </a:solidFill>
                          <a:effectLst/>
                          <a:latin typeface="+mn-lt"/>
                          <a:ea typeface="+mn-ea"/>
                          <a:cs typeface="Times New Roman" panose="02020603050405020304" pitchFamily="18" charset="0"/>
                        </a:rPr>
                        <a:t>管路更新事業の公募終了を受けて、管路の耐震整備を段階的に進めることとし、まずは切迫性が指摘される南海トラフ巨大地震対策を優先し、同地震発生時に広域断水が回避できる状態をめざす。</a:t>
                      </a:r>
                      <a:endParaRPr lang="en-US" altLang="ja-JP" sz="1200" kern="100" dirty="0">
                        <a:solidFill>
                          <a:schemeClr val="tx1"/>
                        </a:solidFill>
                        <a:effectLst/>
                        <a:latin typeface="+mn-lt"/>
                        <a:ea typeface="+mn-ea"/>
                        <a:cs typeface="Times New Roman" panose="02020603050405020304" pitchFamily="18" charset="0"/>
                      </a:endParaRPr>
                    </a:p>
                    <a:p>
                      <a:pPr marL="72000" marR="0" lvl="0" indent="-457200" algn="l" defTabSz="914400" rtl="0" eaLnBrk="1" fontAlgn="auto" latinLnBrk="0" hangingPunct="1">
                        <a:lnSpc>
                          <a:spcPts val="1200"/>
                        </a:lnSpc>
                        <a:spcBef>
                          <a:spcPts val="240"/>
                        </a:spcBef>
                        <a:spcAft>
                          <a:spcPts val="240"/>
                        </a:spcAft>
                        <a:buClrTx/>
                        <a:buSzTx/>
                        <a:buFontTx/>
                        <a:buNone/>
                        <a:tabLst/>
                        <a:defRPr/>
                      </a:pPr>
                      <a:r>
                        <a:rPr lang="ja-JP" altLang="en-US" sz="1200" kern="100" dirty="0">
                          <a:solidFill>
                            <a:schemeClr val="tx1"/>
                          </a:solidFill>
                          <a:effectLst/>
                          <a:latin typeface="+mn-lt"/>
                          <a:ea typeface="+mn-ea"/>
                          <a:cs typeface="Times New Roman" panose="02020603050405020304" pitchFamily="18" charset="0"/>
                        </a:rPr>
                        <a:t>・具体的には、市内に</a:t>
                      </a:r>
                      <a:r>
                        <a:rPr lang="en-US" altLang="ja-JP" sz="1200" kern="100" dirty="0">
                          <a:solidFill>
                            <a:schemeClr val="tx1"/>
                          </a:solidFill>
                          <a:effectLst/>
                          <a:latin typeface="+mn-lt"/>
                          <a:ea typeface="+mn-ea"/>
                          <a:cs typeface="Times New Roman" panose="02020603050405020304" pitchFamily="18" charset="0"/>
                        </a:rPr>
                        <a:t>12</a:t>
                      </a:r>
                      <a:r>
                        <a:rPr lang="ja-JP" altLang="en-US" sz="1200" kern="100" dirty="0">
                          <a:solidFill>
                            <a:schemeClr val="tx1"/>
                          </a:solidFill>
                          <a:effectLst/>
                          <a:latin typeface="+mn-lt"/>
                          <a:ea typeface="+mn-ea"/>
                          <a:cs typeface="Times New Roman" panose="02020603050405020304" pitchFamily="18" charset="0"/>
                        </a:rPr>
                        <a:t>ある１次配水ブロックにおける全域断水の発生回避のために、基幹管路のうちの配水本管（鋳鉄管）や送水管の一部を耐震管に更新する。</a:t>
                      </a:r>
                      <a:endParaRPr lang="en-US" altLang="ja-JP" sz="1200" kern="100" dirty="0">
                        <a:solidFill>
                          <a:schemeClr val="tx1"/>
                        </a:solidFill>
                        <a:effectLst/>
                        <a:latin typeface="+mn-lt"/>
                        <a:ea typeface="+mn-ea"/>
                        <a:cs typeface="Times New Roman" panose="02020603050405020304" pitchFamily="18" charset="0"/>
                      </a:endParaRPr>
                    </a:p>
                    <a:p>
                      <a:pPr marL="72000" marR="0" lvl="0" indent="-457200" algn="l" defTabSz="914400" rtl="0" eaLnBrk="1" fontAlgn="auto" latinLnBrk="0" hangingPunct="1">
                        <a:lnSpc>
                          <a:spcPts val="1200"/>
                        </a:lnSpc>
                        <a:spcBef>
                          <a:spcPts val="240"/>
                        </a:spcBef>
                        <a:spcAft>
                          <a:spcPts val="240"/>
                        </a:spcAft>
                        <a:buClrTx/>
                        <a:buSzTx/>
                        <a:buFontTx/>
                        <a:buNone/>
                        <a:tabLst/>
                        <a:defRPr/>
                      </a:pPr>
                      <a:r>
                        <a:rPr lang="ja-JP" altLang="en-US" sz="1200" kern="100" dirty="0">
                          <a:solidFill>
                            <a:schemeClr val="tx1"/>
                          </a:solidFill>
                          <a:effectLst/>
                          <a:latin typeface="+mn-lt"/>
                          <a:ea typeface="+mn-ea"/>
                          <a:cs typeface="Times New Roman" panose="02020603050405020304" pitchFamily="18" charset="0"/>
                        </a:rPr>
                        <a:t>・南海トラフ巨大地震対策完了後は、引き続き、次に急がれる上町断層帯地震時の広域断水回避に向け、その対策の要となる大淀送水管の耐震管への更新に着手する。</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＜官民連携による更新のペースアップ＞</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・官民連携手法を活用して管路更新のペースアップを図ることによって、可能な限り早期に南海トラフ巨大地震発生時に広域断水が回避できる状態を実現する。</a:t>
                      </a:r>
                      <a:endParaRPr lang="en-US" altLang="ja-JP" sz="12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gn="l">
                        <a:lnSpc>
                          <a:spcPts val="1200"/>
                        </a:lnSpc>
                        <a:spcBef>
                          <a:spcPts val="240"/>
                        </a:spcBef>
                        <a:spcAft>
                          <a:spcPts val="24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＜基幹管路耐震化</a:t>
                      </a:r>
                      <a:r>
                        <a:rPr lang="en-US" altLang="ja-JP" sz="1200" kern="100" dirty="0">
                          <a:solidFill>
                            <a:schemeClr val="tx1"/>
                          </a:solidFill>
                          <a:effectLst/>
                          <a:latin typeface="+mn-lt"/>
                          <a:ea typeface="+mn-ea"/>
                          <a:cs typeface="Times New Roman" panose="02020603050405020304" pitchFamily="18" charset="0"/>
                        </a:rPr>
                        <a:t>PFI</a:t>
                      </a:r>
                      <a:r>
                        <a:rPr lang="ja-JP" altLang="en-US" sz="1200" kern="100" dirty="0">
                          <a:solidFill>
                            <a:schemeClr val="tx1"/>
                          </a:solidFill>
                          <a:effectLst/>
                          <a:latin typeface="+mn-lt"/>
                          <a:ea typeface="+mn-ea"/>
                          <a:cs typeface="Times New Roman" panose="02020603050405020304" pitchFamily="18" charset="0"/>
                        </a:rPr>
                        <a:t>事業＞</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a:t>
                      </a:r>
                      <a:r>
                        <a:rPr kumimoji="1" lang="ja-JP" altLang="en-US" sz="1200" b="0" i="0" u="none" strike="noStrike" kern="100" cap="none" spc="0" normalizeH="0" baseline="0" noProof="0" dirty="0">
                          <a:ln>
                            <a:noFill/>
                          </a:ln>
                          <a:solidFill>
                            <a:schemeClr val="tx1"/>
                          </a:solidFill>
                          <a:effectLst/>
                          <a:uLnTx/>
                          <a:uFillTx/>
                          <a:latin typeface="+mn-lt"/>
                          <a:ea typeface="+mn-ea"/>
                          <a:cs typeface="Times New Roman" panose="02020603050405020304" pitchFamily="18" charset="0"/>
                        </a:rPr>
                        <a:t>南海トラフ巨大地震発生時の広域断水を回避するための路線及びこれらと同時に施工することで効率的な更新が図れる路線を対象として</a:t>
                      </a:r>
                      <a:r>
                        <a:rPr lang="ja-JP" altLang="en-US" sz="1200" kern="100" dirty="0" err="1">
                          <a:solidFill>
                            <a:schemeClr val="tx1"/>
                          </a:solidFill>
                          <a:effectLst/>
                          <a:latin typeface="+mn-lt"/>
                          <a:ea typeface="+mn-ea"/>
                          <a:cs typeface="Times New Roman" panose="02020603050405020304" pitchFamily="18" charset="0"/>
                        </a:rPr>
                        <a:t>、</a:t>
                      </a:r>
                      <a:r>
                        <a:rPr lang="en-US" altLang="ja-JP" sz="1200" kern="100" dirty="0">
                          <a:solidFill>
                            <a:schemeClr val="tx1"/>
                          </a:solidFill>
                          <a:effectLst/>
                          <a:latin typeface="+mn-lt"/>
                          <a:ea typeface="+mn-ea"/>
                          <a:cs typeface="Times New Roman" panose="02020603050405020304" pitchFamily="18" charset="0"/>
                        </a:rPr>
                        <a:t>PFI</a:t>
                      </a:r>
                      <a:r>
                        <a:rPr lang="ja-JP" altLang="en-US" sz="1200" kern="100" dirty="0">
                          <a:solidFill>
                            <a:schemeClr val="tx1"/>
                          </a:solidFill>
                          <a:effectLst/>
                          <a:latin typeface="+mn-lt"/>
                          <a:ea typeface="+mn-ea"/>
                          <a:cs typeface="Times New Roman" panose="02020603050405020304" pitchFamily="18" charset="0"/>
                        </a:rPr>
                        <a:t>手法を活用し、計画・運営・設計・施工業務を一括して民間事業者に委ね、その技術力と創意工夫を最大限発揮させることにより、従来の公共発注の手法よりも更新ペースをアップさせる「基幹管路耐震化</a:t>
                      </a:r>
                      <a:r>
                        <a:rPr lang="en-US" altLang="ja-JP" sz="1200" kern="100" dirty="0">
                          <a:solidFill>
                            <a:schemeClr val="tx1"/>
                          </a:solidFill>
                          <a:effectLst/>
                          <a:latin typeface="+mn-lt"/>
                          <a:ea typeface="+mn-ea"/>
                          <a:cs typeface="Times New Roman" panose="02020603050405020304" pitchFamily="18" charset="0"/>
                        </a:rPr>
                        <a:t>PFI</a:t>
                      </a:r>
                      <a:r>
                        <a:rPr lang="ja-JP" altLang="en-US" sz="1200" kern="100" dirty="0">
                          <a:solidFill>
                            <a:schemeClr val="tx1"/>
                          </a:solidFill>
                          <a:effectLst/>
                          <a:latin typeface="+mn-lt"/>
                          <a:ea typeface="+mn-ea"/>
                          <a:cs typeface="Times New Roman" panose="02020603050405020304" pitchFamily="18" charset="0"/>
                        </a:rPr>
                        <a:t>事業」の実施をめざす。</a:t>
                      </a:r>
                      <a:endParaRPr lang="en-US" altLang="ja-JP" sz="12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457200" algn="l">
                        <a:lnSpc>
                          <a:spcPts val="1200"/>
                        </a:lnSpc>
                        <a:spcBef>
                          <a:spcPts val="240"/>
                        </a:spcBef>
                        <a:spcAft>
                          <a:spcPts val="240"/>
                        </a:spcAft>
                      </a:pP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＜事業実施効果＞</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○南海トラフ巨大地震発生時の広域断水回避の早期実現</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・南海トラフ巨大地震に対する耐震性を有する基幹管路による市内に</a:t>
                      </a:r>
                      <a:r>
                        <a:rPr lang="en-US" altLang="ja-JP" sz="1200" kern="100" dirty="0">
                          <a:solidFill>
                            <a:schemeClr val="tx1"/>
                          </a:solidFill>
                          <a:effectLst/>
                          <a:latin typeface="+mn-lt"/>
                          <a:ea typeface="+mn-ea"/>
                          <a:cs typeface="Times New Roman" panose="02020603050405020304" pitchFamily="18" charset="0"/>
                        </a:rPr>
                        <a:t>12</a:t>
                      </a:r>
                      <a:r>
                        <a:rPr lang="ja-JP" altLang="en-US" sz="1200" kern="100" dirty="0">
                          <a:solidFill>
                            <a:schemeClr val="tx1"/>
                          </a:solidFill>
                          <a:effectLst/>
                          <a:latin typeface="+mn-lt"/>
                          <a:ea typeface="+mn-ea"/>
                          <a:cs typeface="Times New Roman" panose="02020603050405020304" pitchFamily="18" charset="0"/>
                        </a:rPr>
                        <a:t>ある１次配水ブロックへの配水路線の構築を、従来の公共発注の手法による場合に比べて５年前倒しとなる令和</a:t>
                      </a:r>
                      <a:r>
                        <a:rPr lang="en-US" altLang="ja-JP" sz="1200" kern="100" dirty="0">
                          <a:solidFill>
                            <a:schemeClr val="tx1"/>
                          </a:solidFill>
                          <a:effectLst/>
                          <a:latin typeface="+mn-lt"/>
                          <a:ea typeface="+mn-ea"/>
                          <a:cs typeface="Times New Roman" panose="02020603050405020304" pitchFamily="18" charset="0"/>
                        </a:rPr>
                        <a:t>13</a:t>
                      </a:r>
                      <a:r>
                        <a:rPr lang="ja-JP" altLang="en-US" sz="1200" kern="100" dirty="0">
                          <a:solidFill>
                            <a:schemeClr val="tx1"/>
                          </a:solidFill>
                          <a:effectLst/>
                          <a:latin typeface="+mn-lt"/>
                          <a:ea typeface="+mn-ea"/>
                          <a:cs typeface="Times New Roman" panose="02020603050405020304" pitchFamily="18" charset="0"/>
                        </a:rPr>
                        <a:t>年度中に実現</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○コストメリット</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200" kern="100" dirty="0">
                          <a:solidFill>
                            <a:schemeClr val="tx1"/>
                          </a:solidFill>
                          <a:effectLst/>
                          <a:latin typeface="+mn-lt"/>
                          <a:ea typeface="+mn-ea"/>
                          <a:cs typeface="Times New Roman" panose="02020603050405020304" pitchFamily="18" charset="0"/>
                        </a:rPr>
                        <a:t>・</a:t>
                      </a:r>
                      <a:r>
                        <a:rPr lang="en-US" altLang="ja-JP" sz="1200" kern="100" dirty="0">
                          <a:solidFill>
                            <a:schemeClr val="tx1"/>
                          </a:solidFill>
                          <a:effectLst/>
                          <a:latin typeface="+mn-lt"/>
                          <a:ea typeface="+mn-ea"/>
                          <a:cs typeface="Times New Roman" panose="02020603050405020304" pitchFamily="18" charset="0"/>
                        </a:rPr>
                        <a:t>2023</a:t>
                      </a:r>
                      <a:r>
                        <a:rPr lang="ja-JP" altLang="en-US" sz="1200" kern="100" dirty="0">
                          <a:solidFill>
                            <a:schemeClr val="tx1"/>
                          </a:solidFill>
                          <a:effectLst/>
                          <a:latin typeface="+mn-lt"/>
                          <a:ea typeface="+mn-ea"/>
                          <a:cs typeface="Times New Roman" panose="02020603050405020304" pitchFamily="18" charset="0"/>
                        </a:rPr>
                        <a:t>年１月に</a:t>
                      </a:r>
                      <a:r>
                        <a:rPr lang="en-US" altLang="ja-JP" sz="1200" kern="100" dirty="0">
                          <a:solidFill>
                            <a:schemeClr val="tx1"/>
                          </a:solidFill>
                          <a:effectLst/>
                          <a:latin typeface="+mn-lt"/>
                          <a:ea typeface="+mn-ea"/>
                          <a:cs typeface="Times New Roman" panose="02020603050405020304" pitchFamily="18" charset="0"/>
                        </a:rPr>
                        <a:t>VFM</a:t>
                      </a:r>
                      <a:r>
                        <a:rPr lang="en-US" altLang="ja-JP" sz="1200" kern="100" baseline="30000" dirty="0">
                          <a:solidFill>
                            <a:schemeClr val="tx1"/>
                          </a:solidFill>
                          <a:effectLst/>
                          <a:latin typeface="+mn-lt"/>
                          <a:ea typeface="+mn-ea"/>
                          <a:cs typeface="Times New Roman" panose="02020603050405020304" pitchFamily="18" charset="0"/>
                        </a:rPr>
                        <a:t>※</a:t>
                      </a:r>
                      <a:r>
                        <a:rPr lang="ja-JP" altLang="en-US" sz="1200" kern="100" dirty="0">
                          <a:solidFill>
                            <a:schemeClr val="tx1"/>
                          </a:solidFill>
                          <a:effectLst/>
                          <a:latin typeface="+mn-lt"/>
                          <a:ea typeface="+mn-ea"/>
                          <a:cs typeface="Times New Roman" panose="02020603050405020304" pitchFamily="18" charset="0"/>
                        </a:rPr>
                        <a:t>を公表予定</a:t>
                      </a:r>
                      <a:endParaRPr lang="en-US" altLang="ja-JP" sz="12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endParaRPr lang="en-US" altLang="ja-JP" sz="1000" kern="100" dirty="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en-US" altLang="ja-JP" sz="1000" kern="100" dirty="0">
                          <a:solidFill>
                            <a:schemeClr val="tx1"/>
                          </a:solidFill>
                          <a:effectLst/>
                          <a:latin typeface="+mn-lt"/>
                          <a:ea typeface="+mn-ea"/>
                          <a:cs typeface="Times New Roman" panose="02020603050405020304" pitchFamily="18" charset="0"/>
                        </a:rPr>
                        <a:t>※</a:t>
                      </a:r>
                      <a:r>
                        <a:rPr lang="ja-JP" altLang="en-US" sz="1000" kern="100" dirty="0">
                          <a:solidFill>
                            <a:schemeClr val="tx1"/>
                          </a:solidFill>
                          <a:effectLst/>
                          <a:latin typeface="+mn-lt"/>
                          <a:ea typeface="+mn-ea"/>
                          <a:cs typeface="Times New Roman" panose="02020603050405020304" pitchFamily="18" charset="0"/>
                        </a:rPr>
                        <a:t>ＶＦＭ（</a:t>
                      </a:r>
                      <a:r>
                        <a:rPr lang="en-US" altLang="ja-JP" sz="1000" kern="100" dirty="0">
                          <a:solidFill>
                            <a:schemeClr val="tx1"/>
                          </a:solidFill>
                          <a:effectLst/>
                          <a:latin typeface="+mn-lt"/>
                          <a:ea typeface="+mn-ea"/>
                          <a:cs typeface="Times New Roman" panose="02020603050405020304" pitchFamily="18" charset="0"/>
                        </a:rPr>
                        <a:t>Value For Money</a:t>
                      </a:r>
                      <a:r>
                        <a:rPr lang="ja-JP" altLang="en-US" sz="1000" kern="100" dirty="0" smtClean="0">
                          <a:solidFill>
                            <a:schemeClr val="tx1"/>
                          </a:solidFill>
                          <a:effectLst/>
                          <a:latin typeface="+mn-lt"/>
                          <a:ea typeface="+mn-ea"/>
                          <a:cs typeface="Times New Roman" panose="02020603050405020304" pitchFamily="18" charset="0"/>
                        </a:rPr>
                        <a:t>）</a:t>
                      </a:r>
                      <a:endParaRPr lang="en-US" altLang="ja-JP" sz="1000" kern="100" dirty="0" smtClean="0">
                        <a:solidFill>
                          <a:schemeClr val="tx1"/>
                        </a:solidFill>
                        <a:effectLst/>
                        <a:latin typeface="+mn-lt"/>
                        <a:ea typeface="+mn-ea"/>
                        <a:cs typeface="Times New Roman" panose="02020603050405020304" pitchFamily="18" charset="0"/>
                      </a:endParaRPr>
                    </a:p>
                    <a:p>
                      <a:pPr marL="72000" indent="-457200" algn="l">
                        <a:lnSpc>
                          <a:spcPts val="1200"/>
                        </a:lnSpc>
                        <a:spcBef>
                          <a:spcPts val="240"/>
                        </a:spcBef>
                        <a:spcAft>
                          <a:spcPts val="240"/>
                        </a:spcAft>
                      </a:pPr>
                      <a:r>
                        <a:rPr lang="ja-JP" altLang="en-US" sz="1000" kern="100" dirty="0" smtClean="0">
                          <a:solidFill>
                            <a:schemeClr val="tx1"/>
                          </a:solidFill>
                          <a:effectLst/>
                          <a:latin typeface="+mn-lt"/>
                          <a:ea typeface="+mn-ea"/>
                          <a:cs typeface="Times New Roman" panose="02020603050405020304" pitchFamily="18" charset="0"/>
                        </a:rPr>
                        <a:t>　従来の方式と比べてＰＦＩの方が総事業費をどれだけ削減できるかを示す割合</a:t>
                      </a:r>
                      <a:endParaRPr lang="en-US" altLang="ja-JP" sz="10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27384"/>
            <a:ext cx="7668344" cy="430887"/>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22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公民連携の推進</a:t>
            </a:r>
            <a:r>
              <a:rPr kumimoji="1" lang="en-US" altLang="ja-JP" sz="22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2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2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15</a:t>
            </a:r>
            <a:r>
              <a:rPr kumimoji="1" lang="ja-JP" altLang="en-US" sz="22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zh-TW" altLang="en-US" sz="22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水道基幹管路</a:t>
            </a:r>
            <a:r>
              <a:rPr kumimoji="1" lang="en-US" altLang="ja-JP" sz="22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PFI</a:t>
            </a:r>
            <a:r>
              <a:rPr kumimoji="1" lang="en-US" altLang="ja-JP" sz="2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新規</a:t>
            </a:r>
            <a:r>
              <a:rPr kumimoji="1" lang="en-US" altLang="ja-JP" sz="2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2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170</a:t>
            </a:fld>
            <a:endParaRPr lang="ja-JP" altLang="en-US"/>
          </a:p>
        </p:txBody>
      </p:sp>
    </p:spTree>
    <p:extLst>
      <p:ext uri="{BB962C8B-B14F-4D97-AF65-F5344CB8AC3E}">
        <p14:creationId xmlns:p14="http://schemas.microsoft.com/office/powerpoint/2010/main" val="190088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19" y="213023"/>
            <a:ext cx="7093177"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2021</a:t>
            </a:r>
            <a:r>
              <a:rPr kumimoji="0" lang="ja-JP" altLang="en-US" sz="1800" b="1" i="0" u="none"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rPr>
              <a:t>年度末時点の管種別延長等</a:t>
            </a:r>
          </a:p>
        </p:txBody>
      </p:sp>
      <p:sp>
        <p:nvSpPr>
          <p:cNvPr id="6" name="正方形/長方形 5"/>
          <p:cNvSpPr/>
          <p:nvPr/>
        </p:nvSpPr>
        <p:spPr>
          <a:xfrm>
            <a:off x="7743718" y="234434"/>
            <a:ext cx="1073243"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Why</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cxnSp>
        <p:nvCxnSpPr>
          <p:cNvPr id="12" name="直線コネクタ 11"/>
          <p:cNvCxnSpPr/>
          <p:nvPr/>
        </p:nvCxnSpPr>
        <p:spPr>
          <a:xfrm>
            <a:off x="179512" y="840581"/>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nvGraphicFramePr>
        <p:xfrm>
          <a:off x="598041" y="1755058"/>
          <a:ext cx="8074012" cy="3539614"/>
        </p:xfrm>
        <a:graphic>
          <a:graphicData uri="http://schemas.openxmlformats.org/drawingml/2006/table">
            <a:tbl>
              <a:tblPr firstRow="1" bandRow="1">
                <a:tableStyleId>{5C22544A-7EE6-4342-B048-85BDC9FD1C3A}</a:tableStyleId>
              </a:tblPr>
              <a:tblGrid>
                <a:gridCol w="1061959">
                  <a:extLst>
                    <a:ext uri="{9D8B030D-6E8A-4147-A177-3AD203B41FA5}">
                      <a16:colId xmlns:a16="http://schemas.microsoft.com/office/drawing/2014/main" val="479605760"/>
                    </a:ext>
                  </a:extLst>
                </a:gridCol>
                <a:gridCol w="3162723">
                  <a:extLst>
                    <a:ext uri="{9D8B030D-6E8A-4147-A177-3AD203B41FA5}">
                      <a16:colId xmlns:a16="http://schemas.microsoft.com/office/drawing/2014/main" val="3598465844"/>
                    </a:ext>
                  </a:extLst>
                </a:gridCol>
                <a:gridCol w="1814051">
                  <a:extLst>
                    <a:ext uri="{9D8B030D-6E8A-4147-A177-3AD203B41FA5}">
                      <a16:colId xmlns:a16="http://schemas.microsoft.com/office/drawing/2014/main" val="998392524"/>
                    </a:ext>
                  </a:extLst>
                </a:gridCol>
                <a:gridCol w="2035279">
                  <a:extLst>
                    <a:ext uri="{9D8B030D-6E8A-4147-A177-3AD203B41FA5}">
                      <a16:colId xmlns:a16="http://schemas.microsoft.com/office/drawing/2014/main" val="927496940"/>
                    </a:ext>
                  </a:extLst>
                </a:gridCol>
              </a:tblGrid>
              <a:tr h="551006">
                <a:tc gridSpan="2">
                  <a:txBody>
                    <a:bodyPr/>
                    <a:lstStyle/>
                    <a:p>
                      <a:pPr algn="ctr"/>
                      <a:r>
                        <a:rPr kumimoji="1" lang="ja-JP" altLang="en-US" sz="1800" dirty="0">
                          <a:latin typeface="メイリオ" panose="020B0604030504040204" pitchFamily="50" charset="-128"/>
                          <a:ea typeface="メイリオ" panose="020B0604030504040204" pitchFamily="50" charset="-128"/>
                        </a:rPr>
                        <a:t>区分</a:t>
                      </a:r>
                    </a:p>
                  </a:txBody>
                  <a:tcPr anchor="ctr"/>
                </a:tc>
                <a:tc hMerge="1">
                  <a:txBody>
                    <a:bodyPr/>
                    <a:lstStyle/>
                    <a:p>
                      <a:endParaRPr kumimoji="1" lang="ja-JP" altLang="en-US" sz="1600" dirty="0"/>
                    </a:p>
                  </a:txBody>
                  <a:tcPr/>
                </a:tc>
                <a:tc>
                  <a:txBody>
                    <a:bodyPr/>
                    <a:lstStyle/>
                    <a:p>
                      <a:pPr algn="ctr"/>
                      <a:r>
                        <a:rPr kumimoji="1" lang="ja-JP" altLang="en-US" sz="1800" dirty="0">
                          <a:latin typeface="メイリオ" panose="020B0604030504040204" pitchFamily="50" charset="-128"/>
                          <a:ea typeface="メイリオ" panose="020B0604030504040204" pitchFamily="50" charset="-128"/>
                        </a:rPr>
                        <a:t>全管路延長</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うち基幹管路延長</a:t>
                      </a:r>
                    </a:p>
                  </a:txBody>
                  <a:tcPr anchor="ctr"/>
                </a:tc>
                <a:extLst>
                  <a:ext uri="{0D108BD9-81ED-4DB2-BD59-A6C34878D82A}">
                    <a16:rowId xmlns:a16="http://schemas.microsoft.com/office/drawing/2014/main" val="1661670483"/>
                  </a:ext>
                </a:extLst>
              </a:tr>
              <a:tr h="500914">
                <a:tc rowSpan="5">
                  <a:txBody>
                    <a:bodyPr/>
                    <a:lstStyle/>
                    <a:p>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管種内訳</a:t>
                      </a:r>
                    </a:p>
                  </a:txBody>
                  <a:tcPr/>
                </a:tc>
                <a:tc>
                  <a:txBody>
                    <a:bodyPr/>
                    <a:lstStyle/>
                    <a:p>
                      <a:r>
                        <a:rPr kumimoji="1" lang="ja-JP" altLang="en-US" sz="1600" dirty="0">
                          <a:latin typeface="メイリオ" panose="020B0604030504040204" pitchFamily="50" charset="-128"/>
                          <a:ea typeface="メイリオ" panose="020B0604030504040204" pitchFamily="50" charset="-128"/>
                        </a:rPr>
                        <a:t>鋳鉄管</a:t>
                      </a:r>
                    </a:p>
                  </a:txBody>
                  <a:tcPr anchor="ctr"/>
                </a:tc>
                <a:tc>
                  <a:txBody>
                    <a:bodyPr/>
                    <a:lstStyle/>
                    <a:p>
                      <a:pPr algn="r"/>
                      <a:r>
                        <a:rPr kumimoji="1" lang="en-US" altLang="ja-JP" sz="1600" dirty="0">
                          <a:latin typeface="メイリオ" panose="020B0604030504040204" pitchFamily="50" charset="-128"/>
                          <a:ea typeface="メイリオ" panose="020B0604030504040204" pitchFamily="50" charset="-128"/>
                        </a:rPr>
                        <a:t>401㎞</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400" dirty="0">
                          <a:latin typeface="メイリオ" panose="020B0604030504040204" pitchFamily="50" charset="-128"/>
                          <a:ea typeface="メイリオ" panose="020B0604030504040204" pitchFamily="50" charset="-128"/>
                        </a:rPr>
                        <a:t>52km</a:t>
                      </a:r>
                      <a:endParaRPr kumimoji="1" lang="ja-JP" altLang="en-US"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99808138"/>
                  </a:ext>
                </a:extLst>
              </a:tr>
              <a:tr h="484038">
                <a:tc vMerge="1">
                  <a:txBody>
                    <a:bodyPr/>
                    <a:lstStyle/>
                    <a:p>
                      <a:endParaRPr kumimoji="1" lang="ja-JP" altLang="en-US" sz="1600" dirty="0"/>
                    </a:p>
                  </a:txBody>
                  <a:tcPr/>
                </a:tc>
                <a:tc>
                  <a:txBody>
                    <a:bodyPr/>
                    <a:lstStyle/>
                    <a:p>
                      <a:r>
                        <a:rPr kumimoji="1" lang="ja-JP" altLang="en-US" sz="1600" dirty="0">
                          <a:latin typeface="メイリオ" panose="020B0604030504040204" pitchFamily="50" charset="-128"/>
                          <a:ea typeface="メイリオ" panose="020B0604030504040204" pitchFamily="50" charset="-128"/>
                        </a:rPr>
                        <a:t>ダクタイル鋳鉄管（一般継手）</a:t>
                      </a:r>
                    </a:p>
                  </a:txBody>
                  <a:tcPr anchor="ctr"/>
                </a:tc>
                <a:tc>
                  <a:txBody>
                    <a:bodyPr/>
                    <a:lstStyle/>
                    <a:p>
                      <a:pPr algn="r"/>
                      <a:r>
                        <a:rPr kumimoji="1" lang="en-US" altLang="ja-JP" sz="1600" dirty="0">
                          <a:latin typeface="メイリオ" panose="020B0604030504040204" pitchFamily="50" charset="-128"/>
                          <a:ea typeface="メイリオ" panose="020B0604030504040204" pitchFamily="50" charset="-128"/>
                        </a:rPr>
                        <a:t>2,673㎞</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400" dirty="0">
                          <a:latin typeface="メイリオ" panose="020B0604030504040204" pitchFamily="50" charset="-128"/>
                          <a:ea typeface="メイリオ" panose="020B0604030504040204" pitchFamily="50" charset="-128"/>
                        </a:rPr>
                        <a:t>358km</a:t>
                      </a:r>
                    </a:p>
                  </a:txBody>
                  <a:tcPr anchor="ctr"/>
                </a:tc>
                <a:extLst>
                  <a:ext uri="{0D108BD9-81ED-4DB2-BD59-A6C34878D82A}">
                    <a16:rowId xmlns:a16="http://schemas.microsoft.com/office/drawing/2014/main" val="1239658496"/>
                  </a:ext>
                </a:extLst>
              </a:tr>
              <a:tr h="500914">
                <a:tc vMerge="1">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ダクタイル鋳鉄管（耐震継手）</a:t>
                      </a:r>
                    </a:p>
                  </a:txBody>
                  <a:tcPr anchor="ctr"/>
                </a:tc>
                <a:tc>
                  <a:txBody>
                    <a:bodyPr/>
                    <a:lstStyle/>
                    <a:p>
                      <a:pPr algn="r"/>
                      <a:r>
                        <a:rPr kumimoji="1" lang="en-US" altLang="ja-JP" sz="1600" dirty="0">
                          <a:latin typeface="メイリオ" panose="020B0604030504040204" pitchFamily="50" charset="-128"/>
                          <a:ea typeface="メイリオ" panose="020B0604030504040204" pitchFamily="50" charset="-128"/>
                        </a:rPr>
                        <a:t>1,594㎞</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400" dirty="0">
                          <a:latin typeface="メイリオ" panose="020B0604030504040204" pitchFamily="50" charset="-128"/>
                          <a:ea typeface="メイリオ" panose="020B0604030504040204" pitchFamily="50" charset="-128"/>
                        </a:rPr>
                        <a:t>231km</a:t>
                      </a:r>
                      <a:endParaRPr kumimoji="1" lang="ja-JP" altLang="en-US"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71107606"/>
                  </a:ext>
                </a:extLst>
              </a:tr>
              <a:tr h="500914">
                <a:tc vMerge="1">
                  <a:txBody>
                    <a:bodyPr/>
                    <a:lstStyle/>
                    <a:p>
                      <a:endParaRPr kumimoji="1" lang="ja-JP" altLang="en-US" sz="1600" dirty="0"/>
                    </a:p>
                  </a:txBody>
                  <a:tcPr/>
                </a:tc>
                <a:tc>
                  <a:txBody>
                    <a:bodyPr/>
                    <a:lstStyle/>
                    <a:p>
                      <a:r>
                        <a:rPr kumimoji="1" lang="ja-JP" altLang="en-US" sz="1600" dirty="0">
                          <a:latin typeface="メイリオ" panose="020B0604030504040204" pitchFamily="50" charset="-128"/>
                          <a:ea typeface="メイリオ" panose="020B0604030504040204" pitchFamily="50" charset="-128"/>
                        </a:rPr>
                        <a:t>鋼管</a:t>
                      </a:r>
                    </a:p>
                  </a:txBody>
                  <a:tcPr anchor="ctr"/>
                </a:tc>
                <a:tc>
                  <a:txBody>
                    <a:bodyPr/>
                    <a:lstStyle/>
                    <a:p>
                      <a:pPr algn="r"/>
                      <a:r>
                        <a:rPr kumimoji="1" lang="en-US" altLang="ja-JP" sz="1600" dirty="0">
                          <a:latin typeface="メイリオ" panose="020B0604030504040204" pitchFamily="50" charset="-128"/>
                          <a:ea typeface="メイリオ" panose="020B0604030504040204" pitchFamily="50" charset="-128"/>
                        </a:rPr>
                        <a:t>112㎞</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400" dirty="0">
                          <a:latin typeface="メイリオ" panose="020B0604030504040204" pitchFamily="50" charset="-128"/>
                          <a:ea typeface="メイリオ" panose="020B0604030504040204" pitchFamily="50" charset="-128"/>
                        </a:rPr>
                        <a:t>107km</a:t>
                      </a:r>
                      <a:endParaRPr kumimoji="1" lang="ja-JP" altLang="en-US"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41330102"/>
                  </a:ext>
                </a:extLst>
              </a:tr>
              <a:tr h="500914">
                <a:tc vMerge="1">
                  <a:txBody>
                    <a:bodyPr/>
                    <a:lstStyle/>
                    <a:p>
                      <a:endParaRPr kumimoji="1" lang="ja-JP" altLang="en-US" sz="1600" dirty="0"/>
                    </a:p>
                  </a:txBody>
                  <a:tcPr/>
                </a:tc>
                <a:tc>
                  <a:txBody>
                    <a:bodyPr/>
                    <a:lstStyle/>
                    <a:p>
                      <a:r>
                        <a:rPr kumimoji="1" lang="ja-JP" altLang="en-US" sz="1600" dirty="0">
                          <a:latin typeface="メイリオ" panose="020B0604030504040204" pitchFamily="50" charset="-128"/>
                          <a:ea typeface="メイリオ" panose="020B0604030504040204" pitchFamily="50" charset="-128"/>
                        </a:rPr>
                        <a:t>その他（塩化ビニル管等）</a:t>
                      </a:r>
                    </a:p>
                  </a:txBody>
                  <a:tcPr anchor="ctr"/>
                </a:tc>
                <a:tc>
                  <a:txBody>
                    <a:bodyPr/>
                    <a:lstStyle/>
                    <a:p>
                      <a:pPr algn="r"/>
                      <a:r>
                        <a:rPr kumimoji="1" lang="en-US" altLang="ja-JP" sz="1600" dirty="0">
                          <a:latin typeface="メイリオ" panose="020B0604030504040204" pitchFamily="50" charset="-128"/>
                          <a:ea typeface="メイリオ" panose="020B0604030504040204" pitchFamily="50" charset="-128"/>
                        </a:rPr>
                        <a:t>441㎞</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r"/>
                      <a:r>
                        <a:rPr kumimoji="1" lang="ja-JP" altLang="en-US" sz="1400" dirty="0">
                          <a:latin typeface="メイリオ" panose="020B0604030504040204" pitchFamily="50" charset="-128"/>
                          <a:ea typeface="メイリオ" panose="020B0604030504040204" pitchFamily="50" charset="-128"/>
                        </a:rPr>
                        <a:t>０</a:t>
                      </a:r>
                      <a:r>
                        <a:rPr kumimoji="1" lang="en-US" altLang="ja-JP" sz="1400" dirty="0">
                          <a:latin typeface="メイリオ" panose="020B0604030504040204" pitchFamily="50" charset="-128"/>
                          <a:ea typeface="メイリオ" panose="020B0604030504040204" pitchFamily="50" charset="-128"/>
                        </a:rPr>
                        <a:t>km</a:t>
                      </a:r>
                      <a:endParaRPr kumimoji="1" lang="ja-JP" altLang="en-US" sz="1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291155809"/>
                  </a:ext>
                </a:extLst>
              </a:tr>
              <a:tr h="500914">
                <a:tc gridSpan="2">
                  <a:txBody>
                    <a:bodyPr/>
                    <a:lstStyle/>
                    <a:p>
                      <a:r>
                        <a:rPr kumimoji="1" lang="ja-JP" altLang="en-US" sz="1600" b="1" dirty="0">
                          <a:latin typeface="メイリオ" panose="020B0604030504040204" pitchFamily="50" charset="-128"/>
                          <a:ea typeface="メイリオ" panose="020B0604030504040204" pitchFamily="50" charset="-128"/>
                        </a:rPr>
                        <a:t>合　計</a:t>
                      </a:r>
                    </a:p>
                  </a:txBody>
                  <a:tcPr anchor="ctr"/>
                </a:tc>
                <a:tc hMerge="1">
                  <a:txBody>
                    <a:bodyPr/>
                    <a:lstStyle/>
                    <a:p>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r"/>
                      <a:r>
                        <a:rPr kumimoji="1" lang="en-US" altLang="ja-JP" sz="1600" b="1" dirty="0">
                          <a:latin typeface="メイリオ" panose="020B0604030504040204" pitchFamily="50" charset="-128"/>
                          <a:ea typeface="メイリオ" panose="020B0604030504040204" pitchFamily="50" charset="-128"/>
                        </a:rPr>
                        <a:t>5,221㎞</a:t>
                      </a:r>
                      <a:endParaRPr kumimoji="1" lang="ja-JP" altLang="en-US" sz="1600" b="1" dirty="0">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400" b="1" dirty="0">
                          <a:latin typeface="メイリオ" panose="020B0604030504040204" pitchFamily="50" charset="-128"/>
                          <a:ea typeface="メイリオ" panose="020B0604030504040204" pitchFamily="50" charset="-128"/>
                        </a:rPr>
                        <a:t>748km</a:t>
                      </a:r>
                      <a:endParaRPr kumimoji="1" lang="ja-JP" altLang="en-US" sz="1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60901483"/>
                  </a:ext>
                </a:extLst>
              </a:tr>
            </a:tbl>
          </a:graphicData>
        </a:graphic>
      </p:graphicFrame>
      <p:pic>
        <p:nvPicPr>
          <p:cNvPr id="9" name="図 8">
            <a:extLst>
              <a:ext uri="{FF2B5EF4-FFF2-40B4-BE49-F238E27FC236}">
                <a16:creationId xmlns:a16="http://schemas.microsoft.com/office/drawing/2014/main" id="{53042BAB-D850-9A66-7285-31A468B3CB28}"/>
              </a:ext>
            </a:extLst>
          </p:cNvPr>
          <p:cNvPicPr/>
          <p:nvPr/>
        </p:nvPicPr>
        <p:blipFill rotWithShape="1">
          <a:blip r:embed="rId3"/>
          <a:srcRect l="71944" t="20521" r="19787" b="73197"/>
          <a:stretch/>
        </p:blipFill>
        <p:spPr bwMode="auto">
          <a:xfrm>
            <a:off x="7002706" y="238099"/>
            <a:ext cx="818953" cy="355414"/>
          </a:xfrm>
          <a:prstGeom prst="rect">
            <a:avLst/>
          </a:prstGeom>
          <a:ln>
            <a:noFill/>
          </a:ln>
          <a:extLst>
            <a:ext uri="{53640926-AAD7-44D8-BBD7-CCE9431645EC}">
              <a14:shadowObscured xmlns:a14="http://schemas.microsoft.com/office/drawing/2010/main"/>
            </a:ext>
          </a:extLst>
        </p:spPr>
      </p:pic>
      <p:sp>
        <p:nvSpPr>
          <p:cNvPr id="10" name="正方形/長方形 9"/>
          <p:cNvSpPr/>
          <p:nvPr/>
        </p:nvSpPr>
        <p:spPr>
          <a:xfrm>
            <a:off x="6666271" y="2256503"/>
            <a:ext cx="2005782" cy="5456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36"/>
          <p:cNvSpPr txBox="1"/>
          <p:nvPr/>
        </p:nvSpPr>
        <p:spPr>
          <a:xfrm>
            <a:off x="-40891" y="0"/>
            <a:ext cx="4915062"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Ⅱ</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公民連携の推進</a:t>
            </a:r>
            <a:r>
              <a:rPr lang="en-US" altLang="ja-JP"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・水道基幹管路</a:t>
            </a:r>
            <a:r>
              <a:rPr lang="en-US" altLang="ja-JP" sz="11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PFI</a:t>
            </a:r>
            <a:endParaRPr lang="zh-TW"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a:lstStyle/>
          <a:p>
            <a:fld id="{77594F6A-A54B-438B-8D6E-C0576E169278}" type="slidenum">
              <a:rPr kumimoji="1" lang="ja-JP" altLang="en-US" smtClean="0"/>
              <a:t>171</a:t>
            </a:fld>
            <a:endParaRPr kumimoji="1" lang="ja-JP" altLang="en-US"/>
          </a:p>
        </p:txBody>
      </p:sp>
    </p:spTree>
    <p:extLst>
      <p:ext uri="{BB962C8B-B14F-4D97-AF65-F5344CB8AC3E}">
        <p14:creationId xmlns:p14="http://schemas.microsoft.com/office/powerpoint/2010/main" val="36730907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13474</Words>
  <Application>Microsoft Office PowerPoint</Application>
  <PresentationFormat>画面に合わせる (4:3)</PresentationFormat>
  <Paragraphs>1702</Paragraphs>
  <Slides>49</Slides>
  <Notes>22</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49</vt:i4>
      </vt:variant>
    </vt:vector>
  </HeadingPairs>
  <TitlesOfParts>
    <vt:vector size="65" baseType="lpstr">
      <vt:lpstr>BIZ UDゴシック</vt:lpstr>
      <vt:lpstr>HGPｺﾞｼｯｸE</vt:lpstr>
      <vt:lpstr>HG丸ｺﾞｼｯｸM-PRO</vt:lpstr>
      <vt:lpstr>Meiryo UI</vt:lpstr>
      <vt:lpstr>ＭＳ Ｐゴシック</vt:lpstr>
      <vt:lpstr>ＭＳ ゴシック</vt:lpstr>
      <vt:lpstr>新細明體</vt:lpstr>
      <vt:lpstr>宋体</vt:lpstr>
      <vt:lpstr>メイリオ</vt:lpstr>
      <vt:lpstr>游ゴシック</vt:lpstr>
      <vt:lpstr>Arial</vt:lpstr>
      <vt:lpstr>Calibri</vt:lpstr>
      <vt:lpstr>Times New Roman</vt:lpstr>
      <vt:lpstr>Wingdings</vt:lpstr>
      <vt:lpstr>Wingdings 3</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2023-06-16T04:23:16Z</dcterms:created>
  <dcterms:modified xsi:type="dcterms:W3CDTF">2023-06-16T05:14:18Z</dcterms:modified>
</cp:coreProperties>
</file>