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12" showSpecialPlsOnTitleSld="0" removePersonalInfoOnSave="1" saveSubsetFonts="1">
  <p:sldMasterIdLst>
    <p:sldMasterId id="2147483648" r:id="rId1"/>
    <p:sldMasterId id="2147483660" r:id="rId2"/>
  </p:sldMasterIdLst>
  <p:notesMasterIdLst>
    <p:notesMasterId r:id="rId48"/>
  </p:notesMasterIdLst>
  <p:handoutMasterIdLst>
    <p:handoutMasterId r:id="rId49"/>
  </p:handoutMasterIdLst>
  <p:sldIdLst>
    <p:sldId id="2412" r:id="rId3"/>
    <p:sldId id="2619" r:id="rId4"/>
    <p:sldId id="2955" r:id="rId5"/>
    <p:sldId id="2956" r:id="rId6"/>
    <p:sldId id="2957" r:id="rId7"/>
    <p:sldId id="2413" r:id="rId8"/>
    <p:sldId id="2685" r:id="rId9"/>
    <p:sldId id="2414" r:id="rId10"/>
    <p:sldId id="3095" r:id="rId11"/>
    <p:sldId id="3096" r:id="rId12"/>
    <p:sldId id="2927" r:id="rId13"/>
    <p:sldId id="2928" r:id="rId14"/>
    <p:sldId id="2415" r:id="rId15"/>
    <p:sldId id="2797" r:id="rId16"/>
    <p:sldId id="2798" r:id="rId17"/>
    <p:sldId id="2799" r:id="rId18"/>
    <p:sldId id="2416" r:id="rId19"/>
    <p:sldId id="2458" r:id="rId20"/>
    <p:sldId id="2459" r:id="rId21"/>
    <p:sldId id="2460" r:id="rId22"/>
    <p:sldId id="2461" r:id="rId23"/>
    <p:sldId id="2462" r:id="rId24"/>
    <p:sldId id="2463" r:id="rId25"/>
    <p:sldId id="2464" r:id="rId26"/>
    <p:sldId id="2417" r:id="rId27"/>
    <p:sldId id="2800" r:id="rId28"/>
    <p:sldId id="2801" r:id="rId29"/>
    <p:sldId id="2802" r:id="rId30"/>
    <p:sldId id="2974" r:id="rId31"/>
    <p:sldId id="2975" r:id="rId32"/>
    <p:sldId id="2976" r:id="rId33"/>
    <p:sldId id="2977" r:id="rId34"/>
    <p:sldId id="2978" r:id="rId35"/>
    <p:sldId id="2979" r:id="rId36"/>
    <p:sldId id="2980" r:id="rId37"/>
    <p:sldId id="2981" r:id="rId38"/>
    <p:sldId id="2982" r:id="rId39"/>
    <p:sldId id="2983" r:id="rId40"/>
    <p:sldId id="2984" r:id="rId41"/>
    <p:sldId id="2985" r:id="rId42"/>
    <p:sldId id="2986" r:id="rId43"/>
    <p:sldId id="2987" r:id="rId44"/>
    <p:sldId id="2988" r:id="rId45"/>
    <p:sldId id="2422" r:id="rId46"/>
    <p:sldId id="2524" r:id="rId4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412"/>
            <p14:sldId id="2619"/>
            <p14:sldId id="2955"/>
            <p14:sldId id="2956"/>
            <p14:sldId id="2957"/>
            <p14:sldId id="2413"/>
            <p14:sldId id="2685"/>
            <p14:sldId id="2414"/>
            <p14:sldId id="3095"/>
            <p14:sldId id="3096"/>
            <p14:sldId id="2927"/>
            <p14:sldId id="2928"/>
            <p14:sldId id="2415"/>
            <p14:sldId id="2797"/>
            <p14:sldId id="2798"/>
            <p14:sldId id="2799"/>
            <p14:sldId id="2416"/>
            <p14:sldId id="2458"/>
            <p14:sldId id="2459"/>
            <p14:sldId id="2460"/>
            <p14:sldId id="2461"/>
            <p14:sldId id="2462"/>
            <p14:sldId id="2463"/>
            <p14:sldId id="2464"/>
            <p14:sldId id="2417"/>
            <p14:sldId id="2800"/>
            <p14:sldId id="2801"/>
            <p14:sldId id="2802"/>
            <p14:sldId id="2974"/>
            <p14:sldId id="2975"/>
            <p14:sldId id="2976"/>
            <p14:sldId id="2977"/>
            <p14:sldId id="2978"/>
            <p14:sldId id="2979"/>
            <p14:sldId id="2980"/>
            <p14:sldId id="2981"/>
            <p14:sldId id="2982"/>
            <p14:sldId id="2983"/>
            <p14:sldId id="2984"/>
            <p14:sldId id="2985"/>
            <p14:sldId id="2986"/>
            <p14:sldId id="2987"/>
            <p14:sldId id="2988"/>
            <p14:sldId id="2422"/>
            <p14:sldId id="2524"/>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5A957-BCE6-4D64-A52A-CA549FA5C2F8}"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kumimoji="1" lang="ja-JP" altLang="en-US"/>
        </a:p>
      </dgm:t>
    </dgm:pt>
    <dgm:pt modelId="{C4CA4833-6356-4254-B1AF-89BF7B7FD065}">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気候変動による</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浸水被害の激化</a:t>
          </a:r>
          <a:endParaRPr kumimoji="1" lang="en-US" altLang="ja-JP" sz="800" dirty="0">
            <a:latin typeface="BIZ UDPゴシック" panose="020B0400000000000000" pitchFamily="50" charset="-128"/>
            <a:ea typeface="BIZ UDPゴシック" panose="020B0400000000000000" pitchFamily="50" charset="-128"/>
          </a:endParaRPr>
        </a:p>
      </dgm:t>
    </dgm:pt>
    <dgm:pt modelId="{60E6A0B3-01BE-4D17-A62D-F8731B89AC3C}" type="parTrans" cxnId="{54BCB6B6-D3BD-47BC-9F95-3F0F1A9F28AD}">
      <dgm:prSet/>
      <dgm:spPr/>
      <dgm:t>
        <a:bodyPr/>
        <a:lstStyle/>
        <a:p>
          <a:pPr algn="ctr"/>
          <a:endParaRPr kumimoji="1" lang="ja-JP" altLang="en-US" sz="800">
            <a:latin typeface="BIZ UDPゴシック" panose="020B0400000000000000" pitchFamily="50" charset="-128"/>
            <a:ea typeface="BIZ UDPゴシック" panose="020B0400000000000000" pitchFamily="50" charset="-128"/>
          </a:endParaRPr>
        </a:p>
      </dgm:t>
    </dgm:pt>
    <dgm:pt modelId="{71D457D9-6A15-41E9-87BF-9CB64F65E7A5}" type="sibTrans" cxnId="{54BCB6B6-D3BD-47BC-9F95-3F0F1A9F28AD}">
      <dgm:prSet/>
      <dgm:spPr/>
      <dgm:t>
        <a:bodyPr/>
        <a:lstStyle/>
        <a:p>
          <a:pPr algn="ctr"/>
          <a:endParaRPr kumimoji="1" lang="ja-JP" altLang="en-US" sz="800">
            <a:latin typeface="BIZ UDPゴシック" panose="020B0400000000000000" pitchFamily="50" charset="-128"/>
            <a:ea typeface="BIZ UDPゴシック" panose="020B0400000000000000" pitchFamily="50" charset="-128"/>
          </a:endParaRPr>
        </a:p>
      </dgm:t>
    </dgm:pt>
    <dgm:pt modelId="{F8AFF0B2-3CB4-4843-8741-B4F4BC45D1FE}">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大規模地震・津波等の懸念</a:t>
          </a:r>
        </a:p>
      </dgm:t>
    </dgm:pt>
    <dgm:pt modelId="{2F1ED5D7-9974-4A0A-BC68-F8130FA5C50D}" type="parTrans" cxnId="{4DB7E83F-6F17-47B5-BFB0-8BCCBCF37D23}">
      <dgm:prSet/>
      <dgm:spPr/>
      <dgm:t>
        <a:bodyPr/>
        <a:lstStyle/>
        <a:p>
          <a:pPr algn="ctr"/>
          <a:endParaRPr kumimoji="1" lang="ja-JP" altLang="en-US" sz="800"/>
        </a:p>
      </dgm:t>
    </dgm:pt>
    <dgm:pt modelId="{975B4AE8-85E7-4EB0-9B10-42390405867F}" type="sibTrans" cxnId="{4DB7E83F-6F17-47B5-BFB0-8BCCBCF37D23}">
      <dgm:prSet/>
      <dgm:spPr/>
      <dgm:t>
        <a:bodyPr/>
        <a:lstStyle/>
        <a:p>
          <a:pPr algn="ctr"/>
          <a:endParaRPr kumimoji="1" lang="ja-JP" altLang="en-US" sz="800"/>
        </a:p>
      </dgm:t>
    </dgm:pt>
    <dgm:pt modelId="{BB5153A2-9245-4B79-935A-B3A4C3C56081}">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人口減少</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600" dirty="0">
              <a:latin typeface="BIZ UDPゴシック" panose="020B0400000000000000" pitchFamily="50" charset="-128"/>
              <a:ea typeface="BIZ UDPゴシック" panose="020B0400000000000000" pitchFamily="50" charset="-128"/>
            </a:rPr>
            <a:t>（汚水量減少、使用料収入減少等）</a:t>
          </a:r>
        </a:p>
      </dgm:t>
    </dgm:pt>
    <dgm:pt modelId="{786AA993-ED1E-455E-B079-0B0F4B694560}" type="parTrans" cxnId="{09026807-E096-4ECF-879C-23F9F94F9780}">
      <dgm:prSet/>
      <dgm:spPr/>
      <dgm:t>
        <a:bodyPr/>
        <a:lstStyle/>
        <a:p>
          <a:pPr algn="ctr"/>
          <a:endParaRPr kumimoji="1" lang="ja-JP" altLang="en-US" sz="800"/>
        </a:p>
      </dgm:t>
    </dgm:pt>
    <dgm:pt modelId="{A0E68C05-AB7D-4D43-80BC-D82FBFE89A8F}" type="sibTrans" cxnId="{09026807-E096-4ECF-879C-23F9F94F9780}">
      <dgm:prSet/>
      <dgm:spPr/>
      <dgm:t>
        <a:bodyPr/>
        <a:lstStyle/>
        <a:p>
          <a:pPr algn="ctr"/>
          <a:endParaRPr kumimoji="1" lang="ja-JP" altLang="en-US" sz="800"/>
        </a:p>
      </dgm:t>
    </dgm:pt>
    <dgm:pt modelId="{B1A30ED0-EE56-4E6B-B3E0-3F122180D042}">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施設の老朽化</a:t>
          </a:r>
        </a:p>
      </dgm:t>
    </dgm:pt>
    <dgm:pt modelId="{68739ED8-29A0-4B4C-91A2-E9ED578A5FA3}" type="parTrans" cxnId="{603D1FFD-B181-4C56-B65A-5ADFA159BD48}">
      <dgm:prSet/>
      <dgm:spPr/>
      <dgm:t>
        <a:bodyPr/>
        <a:lstStyle/>
        <a:p>
          <a:pPr algn="ctr"/>
          <a:endParaRPr kumimoji="1" lang="ja-JP" altLang="en-US" sz="800"/>
        </a:p>
      </dgm:t>
    </dgm:pt>
    <dgm:pt modelId="{09955724-9746-4A3E-B6C8-AB7511733D5E}" type="sibTrans" cxnId="{603D1FFD-B181-4C56-B65A-5ADFA159BD48}">
      <dgm:prSet/>
      <dgm:spPr/>
      <dgm:t>
        <a:bodyPr/>
        <a:lstStyle/>
        <a:p>
          <a:pPr algn="ctr"/>
          <a:endParaRPr kumimoji="1" lang="ja-JP" altLang="en-US" sz="800"/>
        </a:p>
      </dgm:t>
    </dgm:pt>
    <dgm:pt modelId="{C1D769DC-39DB-4815-AA0D-7D89456D7032}">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担い手不足、技術力低下</a:t>
          </a:r>
        </a:p>
      </dgm:t>
    </dgm:pt>
    <dgm:pt modelId="{E5CFF4FC-8ED4-4B06-9996-0C7956722CFA}" type="parTrans" cxnId="{FEA5C385-9DFD-4C3E-86CF-41F6743401E1}">
      <dgm:prSet/>
      <dgm:spPr/>
      <dgm:t>
        <a:bodyPr/>
        <a:lstStyle/>
        <a:p>
          <a:pPr algn="ctr"/>
          <a:endParaRPr kumimoji="1" lang="ja-JP" altLang="en-US" sz="800"/>
        </a:p>
      </dgm:t>
    </dgm:pt>
    <dgm:pt modelId="{B32C54F1-E58D-46A2-A76C-FD171B594CC7}" type="sibTrans" cxnId="{FEA5C385-9DFD-4C3E-86CF-41F6743401E1}">
      <dgm:prSet/>
      <dgm:spPr/>
      <dgm:t>
        <a:bodyPr/>
        <a:lstStyle/>
        <a:p>
          <a:pPr algn="ctr"/>
          <a:endParaRPr kumimoji="1" lang="ja-JP" altLang="en-US" sz="800"/>
        </a:p>
      </dgm:t>
    </dgm:pt>
    <dgm:pt modelId="{775FD980-E8C5-4220-BFE4-152AE9E3E72D}">
      <dgm:prSet phldrT="[テキスト]" custT="1"/>
      <dgm:spPr>
        <a:solidFill>
          <a:schemeClr val="tx2"/>
        </a:solidFill>
      </dgm:spPr>
      <dgm:t>
        <a:bodyPr/>
        <a:lstStyle/>
        <a:p>
          <a:pPr algn="ctr"/>
          <a:r>
            <a:rPr kumimoji="1" lang="ja-JP" altLang="en-US" sz="800">
              <a:latin typeface="BIZ UDPゴシック" panose="020B0400000000000000" pitchFamily="50" charset="-128"/>
              <a:ea typeface="BIZ UDPゴシック" panose="020B0400000000000000" pitchFamily="50" charset="-128"/>
            </a:rPr>
            <a:t>公共用</a:t>
          </a:r>
          <a:r>
            <a:rPr kumimoji="1" lang="ja-JP" altLang="en-US" sz="800" dirty="0">
              <a:latin typeface="BIZ UDPゴシック" panose="020B0400000000000000" pitchFamily="50" charset="-128"/>
              <a:ea typeface="BIZ UDPゴシック" panose="020B0400000000000000" pitchFamily="50" charset="-128"/>
            </a:rPr>
            <a:t>水域に関する住民等のニーズの変化</a:t>
          </a:r>
        </a:p>
      </dgm:t>
    </dgm:pt>
    <dgm:pt modelId="{6BEE1D76-4BDF-472B-94C2-5DDCCE0E585B}" type="parTrans" cxnId="{0E7D83A7-9B43-4FAF-A4EC-BCF724D4DBE9}">
      <dgm:prSet/>
      <dgm:spPr/>
      <dgm:t>
        <a:bodyPr/>
        <a:lstStyle/>
        <a:p>
          <a:endParaRPr kumimoji="1" lang="ja-JP" altLang="en-US"/>
        </a:p>
      </dgm:t>
    </dgm:pt>
    <dgm:pt modelId="{11FFF4C5-3945-4E2A-A8B1-C9D6B62D2630}" type="sibTrans" cxnId="{0E7D83A7-9B43-4FAF-A4EC-BCF724D4DBE9}">
      <dgm:prSet/>
      <dgm:spPr/>
      <dgm:t>
        <a:bodyPr/>
        <a:lstStyle/>
        <a:p>
          <a:endParaRPr kumimoji="1" lang="ja-JP" altLang="en-US"/>
        </a:p>
      </dgm:t>
    </dgm:pt>
    <dgm:pt modelId="{419E4A0C-C056-4257-9B02-6A21B17F7EFA}">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さらに広がる下水道の役割</a:t>
          </a:r>
        </a:p>
      </dgm:t>
    </dgm:pt>
    <dgm:pt modelId="{B829313A-D067-4094-890E-17F043065EB0}" type="parTrans" cxnId="{3F6E2BB1-2208-4B91-B322-BAE70CCA9C8C}">
      <dgm:prSet/>
      <dgm:spPr/>
      <dgm:t>
        <a:bodyPr/>
        <a:lstStyle/>
        <a:p>
          <a:endParaRPr kumimoji="1" lang="ja-JP" altLang="en-US"/>
        </a:p>
      </dgm:t>
    </dgm:pt>
    <dgm:pt modelId="{2B537EF3-D305-49BC-A05C-6AAAEC7B73F5}" type="sibTrans" cxnId="{3F6E2BB1-2208-4B91-B322-BAE70CCA9C8C}">
      <dgm:prSet/>
      <dgm:spPr/>
      <dgm:t>
        <a:bodyPr/>
        <a:lstStyle/>
        <a:p>
          <a:endParaRPr kumimoji="1" lang="ja-JP" altLang="en-US"/>
        </a:p>
      </dgm:t>
    </dgm:pt>
    <dgm:pt modelId="{0261BC9C-9DDC-4B33-94A5-16AB3CA6DC01}" type="pres">
      <dgm:prSet presAssocID="{8B45A957-BCE6-4D64-A52A-CA549FA5C2F8}" presName="linear" presStyleCnt="0">
        <dgm:presLayoutVars>
          <dgm:animLvl val="lvl"/>
          <dgm:resizeHandles val="exact"/>
        </dgm:presLayoutVars>
      </dgm:prSet>
      <dgm:spPr/>
      <dgm:t>
        <a:bodyPr/>
        <a:lstStyle/>
        <a:p>
          <a:endParaRPr kumimoji="1" lang="ja-JP" altLang="en-US"/>
        </a:p>
      </dgm:t>
    </dgm:pt>
    <dgm:pt modelId="{FD4326EB-16BC-40A4-8EF1-7BAE48B67843}" type="pres">
      <dgm:prSet presAssocID="{B1A30ED0-EE56-4E6B-B3E0-3F122180D042}" presName="parentText" presStyleLbl="node1" presStyleIdx="0" presStyleCnt="7" custScaleY="40971">
        <dgm:presLayoutVars>
          <dgm:chMax val="0"/>
          <dgm:bulletEnabled val="1"/>
        </dgm:presLayoutVars>
      </dgm:prSet>
      <dgm:spPr/>
      <dgm:t>
        <a:bodyPr/>
        <a:lstStyle/>
        <a:p>
          <a:endParaRPr kumimoji="1" lang="ja-JP" altLang="en-US"/>
        </a:p>
      </dgm:t>
    </dgm:pt>
    <dgm:pt modelId="{FAE9E345-47EA-4213-B664-297E056791B3}" type="pres">
      <dgm:prSet presAssocID="{09955724-9746-4A3E-B6C8-AB7511733D5E}" presName="spacer" presStyleCnt="0"/>
      <dgm:spPr/>
    </dgm:pt>
    <dgm:pt modelId="{F4EDC43A-FC41-495E-B528-DB8D972C9AAD}" type="pres">
      <dgm:prSet presAssocID="{C1D769DC-39DB-4815-AA0D-7D89456D7032}" presName="parentText" presStyleLbl="node1" presStyleIdx="1" presStyleCnt="7" custScaleY="42937" custLinFactNeighborX="59" custLinFactNeighborY="40136">
        <dgm:presLayoutVars>
          <dgm:chMax val="0"/>
          <dgm:bulletEnabled val="1"/>
        </dgm:presLayoutVars>
      </dgm:prSet>
      <dgm:spPr/>
      <dgm:t>
        <a:bodyPr/>
        <a:lstStyle/>
        <a:p>
          <a:endParaRPr kumimoji="1" lang="ja-JP" altLang="en-US"/>
        </a:p>
      </dgm:t>
    </dgm:pt>
    <dgm:pt modelId="{9A5CB6A4-9E5E-43D0-812B-95603442F4F5}" type="pres">
      <dgm:prSet presAssocID="{B32C54F1-E58D-46A2-A76C-FD171B594CC7}" presName="spacer" presStyleCnt="0"/>
      <dgm:spPr/>
    </dgm:pt>
    <dgm:pt modelId="{BBAB0EB3-7A41-4D6C-98AD-ABF3C1F1F226}" type="pres">
      <dgm:prSet presAssocID="{775FD980-E8C5-4220-BFE4-152AE9E3E72D}" presName="parentText" presStyleLbl="node1" presStyleIdx="2" presStyleCnt="7" custScaleY="85787" custLinFactNeighborX="-30" custLinFactNeighborY="28285">
        <dgm:presLayoutVars>
          <dgm:chMax val="0"/>
          <dgm:bulletEnabled val="1"/>
        </dgm:presLayoutVars>
      </dgm:prSet>
      <dgm:spPr/>
      <dgm:t>
        <a:bodyPr/>
        <a:lstStyle/>
        <a:p>
          <a:endParaRPr kumimoji="1" lang="ja-JP" altLang="en-US"/>
        </a:p>
      </dgm:t>
    </dgm:pt>
    <dgm:pt modelId="{19DD32B9-6BE2-401E-8B15-6C97E739A9D4}" type="pres">
      <dgm:prSet presAssocID="{11FFF4C5-3945-4E2A-A8B1-C9D6B62D2630}" presName="spacer" presStyleCnt="0"/>
      <dgm:spPr/>
    </dgm:pt>
    <dgm:pt modelId="{B028C6C8-5C66-4594-AD84-AA82475B8462}" type="pres">
      <dgm:prSet presAssocID="{C4CA4833-6356-4254-B1AF-89BF7B7FD065}" presName="parentText" presStyleLbl="node1" presStyleIdx="3" presStyleCnt="7" custScaleY="79211" custLinFactNeighborX="-367" custLinFactNeighborY="222">
        <dgm:presLayoutVars>
          <dgm:chMax val="0"/>
          <dgm:bulletEnabled val="1"/>
        </dgm:presLayoutVars>
      </dgm:prSet>
      <dgm:spPr/>
      <dgm:t>
        <a:bodyPr/>
        <a:lstStyle/>
        <a:p>
          <a:endParaRPr kumimoji="1" lang="ja-JP" altLang="en-US"/>
        </a:p>
      </dgm:t>
    </dgm:pt>
    <dgm:pt modelId="{45BCC1A9-3FAA-4B05-8F3F-B57807454122}" type="pres">
      <dgm:prSet presAssocID="{71D457D9-6A15-41E9-87BF-9CB64F65E7A5}" presName="spacer" presStyleCnt="0"/>
      <dgm:spPr/>
    </dgm:pt>
    <dgm:pt modelId="{BA251DF4-72F3-4536-A35C-6EF595551287}" type="pres">
      <dgm:prSet presAssocID="{F8AFF0B2-3CB4-4843-8741-B4F4BC45D1FE}" presName="parentText" presStyleLbl="node1" presStyleIdx="4" presStyleCnt="7" custScaleY="40665" custLinFactNeighborX="59" custLinFactNeighborY="-21181">
        <dgm:presLayoutVars>
          <dgm:chMax val="0"/>
          <dgm:bulletEnabled val="1"/>
        </dgm:presLayoutVars>
      </dgm:prSet>
      <dgm:spPr/>
      <dgm:t>
        <a:bodyPr/>
        <a:lstStyle/>
        <a:p>
          <a:endParaRPr kumimoji="1" lang="ja-JP" altLang="en-US"/>
        </a:p>
      </dgm:t>
    </dgm:pt>
    <dgm:pt modelId="{853625DB-145D-431F-8336-DBD553B85490}" type="pres">
      <dgm:prSet presAssocID="{975B4AE8-85E7-4EB0-9B10-42390405867F}" presName="spacer" presStyleCnt="0"/>
      <dgm:spPr/>
    </dgm:pt>
    <dgm:pt modelId="{62B76AE0-2324-4C88-84B3-6AB95BF432A0}" type="pres">
      <dgm:prSet presAssocID="{BB5153A2-9245-4B79-935A-B3A4C3C56081}" presName="parentText" presStyleLbl="node1" presStyleIdx="5" presStyleCnt="7" custScaleY="63437" custLinFactNeighborX="298" custLinFactNeighborY="-49069">
        <dgm:presLayoutVars>
          <dgm:chMax val="0"/>
          <dgm:bulletEnabled val="1"/>
        </dgm:presLayoutVars>
      </dgm:prSet>
      <dgm:spPr/>
      <dgm:t>
        <a:bodyPr/>
        <a:lstStyle/>
        <a:p>
          <a:endParaRPr kumimoji="1" lang="ja-JP" altLang="en-US"/>
        </a:p>
      </dgm:t>
    </dgm:pt>
    <dgm:pt modelId="{6954566E-3561-40A0-BF3F-3F8344F62680}" type="pres">
      <dgm:prSet presAssocID="{A0E68C05-AB7D-4D43-80BC-D82FBFE89A8F}" presName="spacer" presStyleCnt="0"/>
      <dgm:spPr/>
    </dgm:pt>
    <dgm:pt modelId="{2D4AA195-2AD6-4807-9300-745CA039BFE3}" type="pres">
      <dgm:prSet presAssocID="{419E4A0C-C056-4257-9B02-6A21B17F7EFA}" presName="parentText" presStyleLbl="node1" presStyleIdx="6" presStyleCnt="7" custScaleY="48353" custLinFactNeighborY="-22050">
        <dgm:presLayoutVars>
          <dgm:chMax val="0"/>
          <dgm:bulletEnabled val="1"/>
        </dgm:presLayoutVars>
      </dgm:prSet>
      <dgm:spPr/>
      <dgm:t>
        <a:bodyPr/>
        <a:lstStyle/>
        <a:p>
          <a:endParaRPr kumimoji="1" lang="ja-JP" altLang="en-US"/>
        </a:p>
      </dgm:t>
    </dgm:pt>
  </dgm:ptLst>
  <dgm:cxnLst>
    <dgm:cxn modelId="{5C275616-5705-4A2A-912C-A6EDF5CF3958}" type="presOf" srcId="{C4CA4833-6356-4254-B1AF-89BF7B7FD065}" destId="{B028C6C8-5C66-4594-AD84-AA82475B8462}" srcOrd="0" destOrd="0" presId="urn:microsoft.com/office/officeart/2005/8/layout/vList2"/>
    <dgm:cxn modelId="{6085B04D-6E51-45EF-B7CC-ABABDAF40545}" type="presOf" srcId="{8B45A957-BCE6-4D64-A52A-CA549FA5C2F8}" destId="{0261BC9C-9DDC-4B33-94A5-16AB3CA6DC01}" srcOrd="0" destOrd="0" presId="urn:microsoft.com/office/officeart/2005/8/layout/vList2"/>
    <dgm:cxn modelId="{FEA5C385-9DFD-4C3E-86CF-41F6743401E1}" srcId="{8B45A957-BCE6-4D64-A52A-CA549FA5C2F8}" destId="{C1D769DC-39DB-4815-AA0D-7D89456D7032}" srcOrd="1" destOrd="0" parTransId="{E5CFF4FC-8ED4-4B06-9996-0C7956722CFA}" sibTransId="{B32C54F1-E58D-46A2-A76C-FD171B594CC7}"/>
    <dgm:cxn modelId="{A9D48BE4-6D90-4460-86B9-81CAD400C789}" type="presOf" srcId="{B1A30ED0-EE56-4E6B-B3E0-3F122180D042}" destId="{FD4326EB-16BC-40A4-8EF1-7BAE48B67843}" srcOrd="0" destOrd="0" presId="urn:microsoft.com/office/officeart/2005/8/layout/vList2"/>
    <dgm:cxn modelId="{603D1FFD-B181-4C56-B65A-5ADFA159BD48}" srcId="{8B45A957-BCE6-4D64-A52A-CA549FA5C2F8}" destId="{B1A30ED0-EE56-4E6B-B3E0-3F122180D042}" srcOrd="0" destOrd="0" parTransId="{68739ED8-29A0-4B4C-91A2-E9ED578A5FA3}" sibTransId="{09955724-9746-4A3E-B6C8-AB7511733D5E}"/>
    <dgm:cxn modelId="{3E402498-C250-4328-9F1D-CB281A778F94}" type="presOf" srcId="{F8AFF0B2-3CB4-4843-8741-B4F4BC45D1FE}" destId="{BA251DF4-72F3-4536-A35C-6EF595551287}" srcOrd="0" destOrd="0" presId="urn:microsoft.com/office/officeart/2005/8/layout/vList2"/>
    <dgm:cxn modelId="{F78EBCF9-3A25-4FA0-82A3-FCF5B7EC2B50}" type="presOf" srcId="{C1D769DC-39DB-4815-AA0D-7D89456D7032}" destId="{F4EDC43A-FC41-495E-B528-DB8D972C9AAD}" srcOrd="0" destOrd="0" presId="urn:microsoft.com/office/officeart/2005/8/layout/vList2"/>
    <dgm:cxn modelId="{4DB7E83F-6F17-47B5-BFB0-8BCCBCF37D23}" srcId="{8B45A957-BCE6-4D64-A52A-CA549FA5C2F8}" destId="{F8AFF0B2-3CB4-4843-8741-B4F4BC45D1FE}" srcOrd="4" destOrd="0" parTransId="{2F1ED5D7-9974-4A0A-BC68-F8130FA5C50D}" sibTransId="{975B4AE8-85E7-4EB0-9B10-42390405867F}"/>
    <dgm:cxn modelId="{EDE38B27-DF2A-458E-B6FB-A2F6929BD192}" type="presOf" srcId="{419E4A0C-C056-4257-9B02-6A21B17F7EFA}" destId="{2D4AA195-2AD6-4807-9300-745CA039BFE3}" srcOrd="0" destOrd="0" presId="urn:microsoft.com/office/officeart/2005/8/layout/vList2"/>
    <dgm:cxn modelId="{94F5D081-BE9E-4EEA-98C9-C967AF0C0EF1}" type="presOf" srcId="{775FD980-E8C5-4220-BFE4-152AE9E3E72D}" destId="{BBAB0EB3-7A41-4D6C-98AD-ABF3C1F1F226}" srcOrd="0" destOrd="0" presId="urn:microsoft.com/office/officeart/2005/8/layout/vList2"/>
    <dgm:cxn modelId="{54BCB6B6-D3BD-47BC-9F95-3F0F1A9F28AD}" srcId="{8B45A957-BCE6-4D64-A52A-CA549FA5C2F8}" destId="{C4CA4833-6356-4254-B1AF-89BF7B7FD065}" srcOrd="3" destOrd="0" parTransId="{60E6A0B3-01BE-4D17-A62D-F8731B89AC3C}" sibTransId="{71D457D9-6A15-41E9-87BF-9CB64F65E7A5}"/>
    <dgm:cxn modelId="{3F6E2BB1-2208-4B91-B322-BAE70CCA9C8C}" srcId="{8B45A957-BCE6-4D64-A52A-CA549FA5C2F8}" destId="{419E4A0C-C056-4257-9B02-6A21B17F7EFA}" srcOrd="6" destOrd="0" parTransId="{B829313A-D067-4094-890E-17F043065EB0}" sibTransId="{2B537EF3-D305-49BC-A05C-6AAAEC7B73F5}"/>
    <dgm:cxn modelId="{ACE3205A-F910-41C4-A424-A5BE2FB01C69}" type="presOf" srcId="{BB5153A2-9245-4B79-935A-B3A4C3C56081}" destId="{62B76AE0-2324-4C88-84B3-6AB95BF432A0}" srcOrd="0" destOrd="0" presId="urn:microsoft.com/office/officeart/2005/8/layout/vList2"/>
    <dgm:cxn modelId="{0E7D83A7-9B43-4FAF-A4EC-BCF724D4DBE9}" srcId="{8B45A957-BCE6-4D64-A52A-CA549FA5C2F8}" destId="{775FD980-E8C5-4220-BFE4-152AE9E3E72D}" srcOrd="2" destOrd="0" parTransId="{6BEE1D76-4BDF-472B-94C2-5DDCCE0E585B}" sibTransId="{11FFF4C5-3945-4E2A-A8B1-C9D6B62D2630}"/>
    <dgm:cxn modelId="{09026807-E096-4ECF-879C-23F9F94F9780}" srcId="{8B45A957-BCE6-4D64-A52A-CA549FA5C2F8}" destId="{BB5153A2-9245-4B79-935A-B3A4C3C56081}" srcOrd="5" destOrd="0" parTransId="{786AA993-ED1E-455E-B079-0B0F4B694560}" sibTransId="{A0E68C05-AB7D-4D43-80BC-D82FBFE89A8F}"/>
    <dgm:cxn modelId="{9F1C8243-B1AB-4C0D-988F-D37D151DA6A2}" type="presParOf" srcId="{0261BC9C-9DDC-4B33-94A5-16AB3CA6DC01}" destId="{FD4326EB-16BC-40A4-8EF1-7BAE48B67843}" srcOrd="0" destOrd="0" presId="urn:microsoft.com/office/officeart/2005/8/layout/vList2"/>
    <dgm:cxn modelId="{9D208ACB-48FB-44DF-B3A4-66D6BA639EA7}" type="presParOf" srcId="{0261BC9C-9DDC-4B33-94A5-16AB3CA6DC01}" destId="{FAE9E345-47EA-4213-B664-297E056791B3}" srcOrd="1" destOrd="0" presId="urn:microsoft.com/office/officeart/2005/8/layout/vList2"/>
    <dgm:cxn modelId="{21790408-A5B0-41BA-BE86-4F09ABF69F5A}" type="presParOf" srcId="{0261BC9C-9DDC-4B33-94A5-16AB3CA6DC01}" destId="{F4EDC43A-FC41-495E-B528-DB8D972C9AAD}" srcOrd="2" destOrd="0" presId="urn:microsoft.com/office/officeart/2005/8/layout/vList2"/>
    <dgm:cxn modelId="{527DCC41-3F3C-4625-86C9-C4EA6A17AAE3}" type="presParOf" srcId="{0261BC9C-9DDC-4B33-94A5-16AB3CA6DC01}" destId="{9A5CB6A4-9E5E-43D0-812B-95603442F4F5}" srcOrd="3" destOrd="0" presId="urn:microsoft.com/office/officeart/2005/8/layout/vList2"/>
    <dgm:cxn modelId="{926EED92-6501-4964-B2D3-7C1B54E948D1}" type="presParOf" srcId="{0261BC9C-9DDC-4B33-94A5-16AB3CA6DC01}" destId="{BBAB0EB3-7A41-4D6C-98AD-ABF3C1F1F226}" srcOrd="4" destOrd="0" presId="urn:microsoft.com/office/officeart/2005/8/layout/vList2"/>
    <dgm:cxn modelId="{2D5B8961-9EB6-4AE6-8E9F-8CBEC99AE53F}" type="presParOf" srcId="{0261BC9C-9DDC-4B33-94A5-16AB3CA6DC01}" destId="{19DD32B9-6BE2-401E-8B15-6C97E739A9D4}" srcOrd="5" destOrd="0" presId="urn:microsoft.com/office/officeart/2005/8/layout/vList2"/>
    <dgm:cxn modelId="{7B7C2639-04C7-447D-9641-F800C2D28C80}" type="presParOf" srcId="{0261BC9C-9DDC-4B33-94A5-16AB3CA6DC01}" destId="{B028C6C8-5C66-4594-AD84-AA82475B8462}" srcOrd="6" destOrd="0" presId="urn:microsoft.com/office/officeart/2005/8/layout/vList2"/>
    <dgm:cxn modelId="{31F1681E-71CE-46C3-80B4-B28F9E7F4E5A}" type="presParOf" srcId="{0261BC9C-9DDC-4B33-94A5-16AB3CA6DC01}" destId="{45BCC1A9-3FAA-4B05-8F3F-B57807454122}" srcOrd="7" destOrd="0" presId="urn:microsoft.com/office/officeart/2005/8/layout/vList2"/>
    <dgm:cxn modelId="{F86326BB-E0F4-4389-AFE9-D360B63F94AC}" type="presParOf" srcId="{0261BC9C-9DDC-4B33-94A5-16AB3CA6DC01}" destId="{BA251DF4-72F3-4536-A35C-6EF595551287}" srcOrd="8" destOrd="0" presId="urn:microsoft.com/office/officeart/2005/8/layout/vList2"/>
    <dgm:cxn modelId="{94FC3F36-3E80-4CC3-AECF-57EF0A63E18D}" type="presParOf" srcId="{0261BC9C-9DDC-4B33-94A5-16AB3CA6DC01}" destId="{853625DB-145D-431F-8336-DBD553B85490}" srcOrd="9" destOrd="0" presId="urn:microsoft.com/office/officeart/2005/8/layout/vList2"/>
    <dgm:cxn modelId="{5F943589-FDF0-413B-AA29-D3C8DB18E32D}" type="presParOf" srcId="{0261BC9C-9DDC-4B33-94A5-16AB3CA6DC01}" destId="{62B76AE0-2324-4C88-84B3-6AB95BF432A0}" srcOrd="10" destOrd="0" presId="urn:microsoft.com/office/officeart/2005/8/layout/vList2"/>
    <dgm:cxn modelId="{111B24FC-4176-466D-9295-AEA3168EC2F8}" type="presParOf" srcId="{0261BC9C-9DDC-4B33-94A5-16AB3CA6DC01}" destId="{6954566E-3561-40A0-BF3F-3F8344F62680}" srcOrd="11" destOrd="0" presId="urn:microsoft.com/office/officeart/2005/8/layout/vList2"/>
    <dgm:cxn modelId="{E21FBE24-69F2-49EF-938B-06231433DE57}" type="presParOf" srcId="{0261BC9C-9DDC-4B33-94A5-16AB3CA6DC01}" destId="{2D4AA195-2AD6-4807-9300-745CA039BFE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326EB-16BC-40A4-8EF1-7BAE48B67843}">
      <dsp:nvSpPr>
        <dsp:cNvPr id="0" name=""/>
        <dsp:cNvSpPr/>
      </dsp:nvSpPr>
      <dsp:spPr>
        <a:xfrm>
          <a:off x="0" y="8399"/>
          <a:ext cx="1518976" cy="161065"/>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施設の老朽化</a:t>
          </a:r>
        </a:p>
      </dsp:txBody>
      <dsp:txXfrm>
        <a:off x="7863" y="16262"/>
        <a:ext cx="1503250" cy="145339"/>
      </dsp:txXfrm>
    </dsp:sp>
    <dsp:sp modelId="{F4EDC43A-FC41-495E-B528-DB8D972C9AAD}">
      <dsp:nvSpPr>
        <dsp:cNvPr id="0" name=""/>
        <dsp:cNvSpPr/>
      </dsp:nvSpPr>
      <dsp:spPr>
        <a:xfrm>
          <a:off x="0" y="254219"/>
          <a:ext cx="1518976" cy="168793"/>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担い手不足、技術力低下</a:t>
          </a:r>
        </a:p>
      </dsp:txBody>
      <dsp:txXfrm>
        <a:off x="8240" y="262459"/>
        <a:ext cx="1502496" cy="152313"/>
      </dsp:txXfrm>
    </dsp:sp>
    <dsp:sp modelId="{BBAB0EB3-7A41-4D6C-98AD-ABF3C1F1F226}">
      <dsp:nvSpPr>
        <dsp:cNvPr id="0" name=""/>
        <dsp:cNvSpPr/>
      </dsp:nvSpPr>
      <dsp:spPr>
        <a:xfrm>
          <a:off x="0" y="476325"/>
          <a:ext cx="1518976" cy="337245"/>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a:latin typeface="BIZ UDPゴシック" panose="020B0400000000000000" pitchFamily="50" charset="-128"/>
              <a:ea typeface="BIZ UDPゴシック" panose="020B0400000000000000" pitchFamily="50" charset="-128"/>
            </a:rPr>
            <a:t>公共用</a:t>
          </a:r>
          <a:r>
            <a:rPr kumimoji="1" lang="ja-JP" altLang="en-US" sz="800" kern="1200" dirty="0">
              <a:latin typeface="BIZ UDPゴシック" panose="020B0400000000000000" pitchFamily="50" charset="-128"/>
              <a:ea typeface="BIZ UDPゴシック" panose="020B0400000000000000" pitchFamily="50" charset="-128"/>
            </a:rPr>
            <a:t>水域に関する住民等のニーズの変化</a:t>
          </a:r>
        </a:p>
      </dsp:txBody>
      <dsp:txXfrm>
        <a:off x="16463" y="492788"/>
        <a:ext cx="1486050" cy="304319"/>
      </dsp:txXfrm>
    </dsp:sp>
    <dsp:sp modelId="{B028C6C8-5C66-4594-AD84-AA82475B8462}">
      <dsp:nvSpPr>
        <dsp:cNvPr id="0" name=""/>
        <dsp:cNvSpPr/>
      </dsp:nvSpPr>
      <dsp:spPr>
        <a:xfrm>
          <a:off x="0" y="857079"/>
          <a:ext cx="1518976" cy="311394"/>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気候変動による</a:t>
          </a:r>
          <a:endParaRPr kumimoji="1" lang="en-US" altLang="ja-JP" sz="800" kern="1200" dirty="0">
            <a:latin typeface="BIZ UDPゴシック" panose="020B0400000000000000" pitchFamily="50" charset="-128"/>
            <a:ea typeface="BIZ UDPゴシック" panose="020B0400000000000000" pitchFamily="50" charset="-128"/>
          </a:endParaRPr>
        </a:p>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浸水被害の激化</a:t>
          </a:r>
          <a:endParaRPr kumimoji="1" lang="en-US" altLang="ja-JP" sz="800" kern="1200" dirty="0">
            <a:latin typeface="BIZ UDPゴシック" panose="020B0400000000000000" pitchFamily="50" charset="-128"/>
            <a:ea typeface="BIZ UDPゴシック" panose="020B0400000000000000" pitchFamily="50" charset="-128"/>
          </a:endParaRPr>
        </a:p>
      </dsp:txBody>
      <dsp:txXfrm>
        <a:off x="15201" y="872280"/>
        <a:ext cx="1488574" cy="280992"/>
      </dsp:txXfrm>
    </dsp:sp>
    <dsp:sp modelId="{BA251DF4-72F3-4536-A35C-6EF595551287}">
      <dsp:nvSpPr>
        <dsp:cNvPr id="0" name=""/>
        <dsp:cNvSpPr/>
      </dsp:nvSpPr>
      <dsp:spPr>
        <a:xfrm>
          <a:off x="0" y="1216008"/>
          <a:ext cx="1518976" cy="159862"/>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大規模地震・津波等の懸念</a:t>
          </a:r>
        </a:p>
      </dsp:txBody>
      <dsp:txXfrm>
        <a:off x="7804" y="1223812"/>
        <a:ext cx="1503368" cy="144254"/>
      </dsp:txXfrm>
    </dsp:sp>
    <dsp:sp modelId="{62B76AE0-2324-4C88-84B3-6AB95BF432A0}">
      <dsp:nvSpPr>
        <dsp:cNvPr id="0" name=""/>
        <dsp:cNvSpPr/>
      </dsp:nvSpPr>
      <dsp:spPr>
        <a:xfrm>
          <a:off x="0" y="1419484"/>
          <a:ext cx="1518976" cy="249383"/>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人口減少</a:t>
          </a:r>
          <a:endParaRPr kumimoji="1" lang="en-US" altLang="ja-JP" sz="800" kern="1200" dirty="0">
            <a:latin typeface="BIZ UDPゴシック" panose="020B0400000000000000" pitchFamily="50" charset="-128"/>
            <a:ea typeface="BIZ UDPゴシック" panose="020B0400000000000000" pitchFamily="50" charset="-128"/>
          </a:endParaRPr>
        </a:p>
        <a:p>
          <a:pPr lvl="0" algn="ctr" defTabSz="355600">
            <a:lnSpc>
              <a:spcPct val="90000"/>
            </a:lnSpc>
            <a:spcBef>
              <a:spcPct val="0"/>
            </a:spcBef>
            <a:spcAft>
              <a:spcPct val="35000"/>
            </a:spcAft>
          </a:pPr>
          <a:r>
            <a:rPr kumimoji="1" lang="ja-JP" altLang="en-US" sz="600" kern="1200" dirty="0">
              <a:latin typeface="BIZ UDPゴシック" panose="020B0400000000000000" pitchFamily="50" charset="-128"/>
              <a:ea typeface="BIZ UDPゴシック" panose="020B0400000000000000" pitchFamily="50" charset="-128"/>
            </a:rPr>
            <a:t>（汚水量減少、使用料収入減少等）</a:t>
          </a:r>
        </a:p>
      </dsp:txBody>
      <dsp:txXfrm>
        <a:off x="12174" y="1431658"/>
        <a:ext cx="1494628" cy="225035"/>
      </dsp:txXfrm>
    </dsp:sp>
    <dsp:sp modelId="{2D4AA195-2AD6-4807-9300-745CA039BFE3}">
      <dsp:nvSpPr>
        <dsp:cNvPr id="0" name=""/>
        <dsp:cNvSpPr/>
      </dsp:nvSpPr>
      <dsp:spPr>
        <a:xfrm>
          <a:off x="0" y="1745689"/>
          <a:ext cx="1518976" cy="190085"/>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さらに広がる下水道の役割</a:t>
          </a:r>
        </a:p>
      </dsp:txBody>
      <dsp:txXfrm>
        <a:off x="9279" y="1754968"/>
        <a:ext cx="1500418" cy="1715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215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6369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6DE47704-DA29-41EA-9615-E30FD9C8010D}" type="slidenum">
              <a:rPr lang="ja-JP" altLang="en-US">
                <a:solidFill>
                  <a:prstClr val="black"/>
                </a:solidFill>
                <a:latin typeface="Calibri"/>
                <a:ea typeface="ＭＳ Ｐゴシック" panose="020B0600070205080204" pitchFamily="50" charset="-128"/>
              </a:rPr>
              <a:pPr defTabSz="915459">
                <a:defRPr/>
              </a:pPr>
              <a:t>243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7790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824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8642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78">
              <a:defRPr/>
            </a:pPr>
            <a:endParaRPr kumimoji="1" lang="en-US" altLang="ja-JP"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450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8665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7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248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4490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4660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2645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6019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78">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3427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222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61838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1076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9093A18-FE34-4818-9990-B075A8E4C57A}" type="slidenum">
              <a:rPr lang="ja-JP" altLang="en-US">
                <a:solidFill>
                  <a:prstClr val="black"/>
                </a:solidFill>
                <a:latin typeface="Calibri"/>
                <a:ea typeface="ＭＳ Ｐゴシック" panose="020B0600070205080204" pitchFamily="50" charset="-128"/>
              </a:rPr>
              <a:pPr defTabSz="915459">
                <a:defRPr/>
              </a:pPr>
              <a:t>254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5470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76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223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4374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184A2563-D352-43D6-99D2-62CD02BE4922}" type="slidenum">
              <a:rPr lang="ja-JP" altLang="en-US">
                <a:solidFill>
                  <a:prstClr val="black"/>
                </a:solidFill>
                <a:latin typeface="Calibri"/>
                <a:ea typeface="ＭＳ Ｐゴシック" panose="020B0600070205080204" pitchFamily="50" charset="-128"/>
              </a:rPr>
              <a:pPr defTabSz="914178">
                <a:defRPr/>
              </a:pPr>
              <a:t>237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7486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184A2563-D352-43D6-99D2-62CD02BE4922}" type="slidenum">
              <a:rPr lang="ja-JP" altLang="en-US">
                <a:solidFill>
                  <a:prstClr val="black"/>
                </a:solidFill>
                <a:latin typeface="Calibri"/>
                <a:ea typeface="ＭＳ Ｐゴシック" panose="020B0600070205080204" pitchFamily="50" charset="-128"/>
              </a:rPr>
              <a:pPr defTabSz="914178">
                <a:defRPr/>
              </a:pPr>
              <a:t>238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04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184A2563-D352-43D6-99D2-62CD02BE4922}" type="slidenum">
              <a:rPr lang="ja-JP" altLang="en-US">
                <a:solidFill>
                  <a:prstClr val="black"/>
                </a:solidFill>
                <a:latin typeface="Calibri"/>
                <a:ea typeface="ＭＳ Ｐゴシック" panose="020B0600070205080204" pitchFamily="50" charset="-128"/>
              </a:rPr>
              <a:pPr defTabSz="914178">
                <a:defRPr/>
              </a:pPr>
              <a:t>239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436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6DE47704-DA29-41EA-9615-E30FD9C8010D}" type="slidenum">
              <a:rPr lang="ja-JP" altLang="en-US">
                <a:solidFill>
                  <a:prstClr val="black"/>
                </a:solidFill>
                <a:latin typeface="Calibri"/>
                <a:ea typeface="ＭＳ Ｐゴシック" panose="020B0600070205080204" pitchFamily="50" charset="-128"/>
              </a:rPr>
              <a:pPr defTabSz="915459">
                <a:defRPr/>
              </a:pPr>
              <a:t>240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0267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6DE47704-DA29-41EA-9615-E30FD9C8010D}" type="slidenum">
              <a:rPr lang="ja-JP" altLang="en-US">
                <a:solidFill>
                  <a:prstClr val="black"/>
                </a:solidFill>
                <a:latin typeface="Calibri"/>
                <a:ea typeface="ＭＳ Ｐゴシック" panose="020B0600070205080204" pitchFamily="50" charset="-128"/>
              </a:rPr>
              <a:pPr defTabSz="915459">
                <a:defRPr/>
              </a:pPr>
              <a:t>241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911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6DE47704-DA29-41EA-9615-E30FD9C8010D}" type="slidenum">
              <a:rPr lang="ja-JP" altLang="en-US">
                <a:solidFill>
                  <a:prstClr val="black"/>
                </a:solidFill>
                <a:latin typeface="Calibri"/>
                <a:ea typeface="ＭＳ Ｐゴシック" panose="020B0600070205080204" pitchFamily="50" charset="-128"/>
              </a:rPr>
              <a:pPr defTabSz="915459">
                <a:defRPr/>
              </a:pPr>
              <a:t>242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738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AEA7A03-5B8A-4571-A39C-78130EFB3BF4}"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16974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7098BD-4296-4836-B6D2-2E36E1E85029}"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40773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BE3DF-FB17-4510-A552-D8507E8AE374}"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44985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4A5FA37-610C-404E-9437-8C8EB4304F22}"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50210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E4DC867-E4CF-4639-A7BE-8CBA0DD06118}"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80211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47AC9A2-36CF-4E5D-BF2F-21AC27039DB3}"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515010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413986-C8A7-4380-9E79-04C1FA3122FB}" type="datetime1">
              <a:rPr kumimoji="1" lang="ja-JP" altLang="en-US" smtClean="0"/>
              <a:t>2023/6/16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539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0372F3-B6E5-4C40-8243-1F28D8D2CF7C}"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423388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4DFB38-16BF-433A-975F-A9042B9D453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569631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020298-1E42-409B-B08B-9568A8461A4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05602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316326-E981-44C4-83D1-CBBDD9501A0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21757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C7B9D-9499-47E4-9F26-89BF11050A29}"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407474" y="6669360"/>
            <a:ext cx="720080" cy="177924"/>
          </a:xfrm>
          <a:prstGeom prst="rect">
            <a:avLst/>
          </a:prstGeom>
        </p:spPr>
        <p:txBody>
          <a:bodyPr vert="horz" lIns="91440" tIns="45720" rIns="91440" bIns="45720" rtlCol="0" anchor="ctr"/>
          <a:lstStyle>
            <a:lvl1pPr algn="r">
              <a:defRPr sz="1200">
                <a:solidFill>
                  <a:schemeClr val="tx1">
                    <a:tint val="75000"/>
                  </a:schemeClr>
                </a:solidFill>
              </a:defRPr>
            </a:lvl1p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67305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8.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51520" y="-7805"/>
            <a:ext cx="9505056" cy="6806852"/>
          </a:xfrm>
          <a:prstGeom prst="rect">
            <a:avLst/>
          </a:prstGeom>
        </p:spPr>
        <p:txBody>
          <a:bodyPr vert="horz" lIns="91440" tIns="4572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en-US" altLang="ja-JP" sz="3600" b="1" dirty="0">
                <a:latin typeface="BIZ UDゴシック" panose="020B0400000000000000" pitchFamily="49" charset="-128"/>
                <a:ea typeface="BIZ UDゴシック" panose="020B0400000000000000" pitchFamily="49" charset="-128"/>
                <a:cs typeface="+mj-cs"/>
              </a:rPr>
              <a:t>Ⅲ</a:t>
            </a:r>
            <a:r>
              <a:rPr lang="ja-JP" altLang="en-US" sz="3600" b="1" dirty="0">
                <a:latin typeface="BIZ UDゴシック" panose="020B0400000000000000" pitchFamily="49" charset="-128"/>
                <a:ea typeface="BIZ UDゴシック" panose="020B0400000000000000" pitchFamily="49" charset="-128"/>
                <a:cs typeface="+mj-cs"/>
              </a:rPr>
              <a:t>　行財政改革</a:t>
            </a:r>
            <a:endParaRPr lang="en-US" altLang="ja-JP" sz="3600" b="1" dirty="0">
              <a:latin typeface="BIZ UDゴシック" panose="020B0400000000000000" pitchFamily="49" charset="-128"/>
              <a:ea typeface="BIZ UDゴシック" panose="020B0400000000000000" pitchFamily="49" charset="-128"/>
              <a:cs typeface="+mj-cs"/>
            </a:endParaRPr>
          </a:p>
          <a:p>
            <a:pPr lvl="0">
              <a:spcBef>
                <a:spcPct val="0"/>
              </a:spcBef>
              <a:defRPr/>
            </a:pPr>
            <a:endParaRPr lang="en-US" altLang="ja-JP" sz="3000" b="1" dirty="0">
              <a:latin typeface="BIZ UDゴシック" panose="020B0400000000000000" pitchFamily="49" charset="-128"/>
              <a:ea typeface="BIZ UDゴシック" panose="020B0400000000000000" pitchFamily="49" charset="-128"/>
              <a:cs typeface="+mj-cs"/>
            </a:endParaRPr>
          </a:p>
          <a:p>
            <a:pPr lvl="0">
              <a:spcBef>
                <a:spcPct val="0"/>
              </a:spcBef>
              <a:defRPr/>
            </a:pP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業務執行の刷新</a:t>
            </a:r>
            <a:r>
              <a:rPr lang="en-US" altLang="ja-JP" sz="3000" b="1" dirty="0">
                <a:latin typeface="BIZ UDゴシック" panose="020B0400000000000000" pitchFamily="49" charset="-128"/>
                <a:ea typeface="BIZ UDゴシック" panose="020B0400000000000000" pitchFamily="49" charset="-128"/>
                <a:cs typeface="+mj-cs"/>
              </a:rPr>
              <a:t>】</a:t>
            </a:r>
            <a:r>
              <a:rPr kumimoji="1" lang="en-US" altLang="ja-JP" sz="3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
            </a:r>
            <a:br>
              <a:rPr kumimoji="1" lang="en-US" altLang="ja-JP" sz="3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br>
            <a:r>
              <a:rPr kumimoji="1" lang="en-US" altLang="ja-JP" sz="3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rPr>
              <a:t> </a:t>
            </a: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５</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　</a:t>
            </a:r>
            <a:r>
              <a:rPr lang="ja-JP" altLang="en-US" sz="3000" b="1" dirty="0" smtClean="0">
                <a:latin typeface="BIZ UDゴシック" panose="020B0400000000000000" pitchFamily="49" charset="-128"/>
                <a:ea typeface="BIZ UDゴシック" panose="020B0400000000000000" pitchFamily="49" charset="-128"/>
                <a:cs typeface="+mj-cs"/>
              </a:rPr>
              <a:t>市町村</a:t>
            </a:r>
            <a:r>
              <a:rPr lang="ja-JP" altLang="en-US" sz="3000" b="1" dirty="0">
                <a:latin typeface="BIZ UDゴシック" panose="020B0400000000000000" pitchFamily="49" charset="-128"/>
                <a:ea typeface="BIZ UDゴシック" panose="020B0400000000000000" pitchFamily="49" charset="-128"/>
                <a:cs typeface="+mj-cs"/>
              </a:rPr>
              <a:t>との連携強化、市町村支援等</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６</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　サービス改善（動物園など）</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７</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　区役所への権限移譲</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８</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　補助金等の見直し</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９</a:t>
            </a:r>
            <a:r>
              <a:rPr lang="en-US" altLang="ja-JP" sz="3000" b="1" dirty="0">
                <a:latin typeface="BIZ UDゴシック" panose="020B0400000000000000" pitchFamily="49" charset="-128"/>
                <a:ea typeface="BIZ UDゴシック" panose="020B0400000000000000" pitchFamily="49" charset="-128"/>
                <a:cs typeface="+mj-cs"/>
              </a:rPr>
              <a:t>)</a:t>
            </a:r>
            <a:r>
              <a:rPr lang="ja-JP" altLang="en-US" sz="3000" b="1" dirty="0">
                <a:latin typeface="BIZ UDゴシック" panose="020B0400000000000000" pitchFamily="49" charset="-128"/>
                <a:ea typeface="BIZ UDゴシック" panose="020B0400000000000000" pitchFamily="49" charset="-128"/>
                <a:cs typeface="+mj-cs"/>
              </a:rPr>
              <a:t>　市民利用施設の見直し</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(10)</a:t>
            </a:r>
            <a:r>
              <a:rPr lang="ja-JP" altLang="en-US" sz="3000" b="1" dirty="0">
                <a:latin typeface="BIZ UDゴシック" panose="020B0400000000000000" pitchFamily="49" charset="-128"/>
                <a:ea typeface="BIZ UDゴシック" panose="020B0400000000000000" pitchFamily="49" charset="-128"/>
                <a:cs typeface="+mj-cs"/>
              </a:rPr>
              <a:t>　ＩＣＴの徹底活用</a:t>
            </a:r>
          </a:p>
          <a:p>
            <a:pPr lvl="0">
              <a:spcBef>
                <a:spcPct val="0"/>
              </a:spcBef>
              <a:defRPr/>
            </a:pPr>
            <a:r>
              <a:rPr lang="ja-JP" altLang="en-US" sz="3000" b="1" dirty="0">
                <a:latin typeface="BIZ UDゴシック" panose="020B0400000000000000" pitchFamily="49" charset="-128"/>
                <a:ea typeface="BIZ UDゴシック" panose="020B0400000000000000" pitchFamily="49" charset="-128"/>
                <a:cs typeface="+mj-cs"/>
              </a:rPr>
              <a:t>　</a:t>
            </a:r>
            <a:r>
              <a:rPr lang="en-US" altLang="ja-JP" sz="3000" b="1" dirty="0">
                <a:latin typeface="BIZ UDゴシック" panose="020B0400000000000000" pitchFamily="49" charset="-128"/>
                <a:ea typeface="BIZ UDゴシック" panose="020B0400000000000000" pitchFamily="49" charset="-128"/>
                <a:cs typeface="+mj-cs"/>
              </a:rPr>
              <a:t>(11)</a:t>
            </a:r>
            <a:r>
              <a:rPr lang="ja-JP" altLang="en-US" sz="3000" b="1" dirty="0">
                <a:latin typeface="BIZ UDゴシック" panose="020B0400000000000000" pitchFamily="49" charset="-128"/>
                <a:ea typeface="BIZ UDゴシック" panose="020B0400000000000000" pitchFamily="49" charset="-128"/>
                <a:cs typeface="+mj-cs"/>
              </a:rPr>
              <a:t>　働き方改革</a:t>
            </a:r>
            <a:endParaRPr kumimoji="1" lang="en-US" altLang="ja-JP" sz="3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j-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212</a:t>
            </a:fld>
            <a:endParaRPr lang="ja-JP" altLang="en-US"/>
          </a:p>
        </p:txBody>
      </p:sp>
    </p:spTree>
    <p:extLst>
      <p:ext uri="{BB962C8B-B14F-4D97-AF65-F5344CB8AC3E}">
        <p14:creationId xmlns:p14="http://schemas.microsoft.com/office/powerpoint/2010/main" val="98306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71661" y="1199014"/>
            <a:ext cx="2359116" cy="10778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7570982" y="4163980"/>
            <a:ext cx="427210" cy="3229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6330777" y="2934367"/>
            <a:ext cx="2247192" cy="2786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1907704" y="2574826"/>
            <a:ext cx="1722079" cy="3595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3885656" y="1254384"/>
            <a:ext cx="2445121" cy="11490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209006" y="4588308"/>
            <a:ext cx="8624227" cy="22589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6" name="表 15"/>
          <p:cNvGraphicFramePr>
            <a:graphicFrameLocks noGrp="1"/>
          </p:cNvGraphicFramePr>
          <p:nvPr/>
        </p:nvGraphicFramePr>
        <p:xfrm>
          <a:off x="101123" y="527395"/>
          <a:ext cx="8653721" cy="6229839"/>
        </p:xfrm>
        <a:graphic>
          <a:graphicData uri="http://schemas.openxmlformats.org/drawingml/2006/table">
            <a:tbl>
              <a:tblPr firstRow="1" bandRow="1">
                <a:tableStyleId>{BDBED569-4797-4DF1-A0F4-6AAB3CD982D8}</a:tableStyleId>
              </a:tblPr>
              <a:tblGrid>
                <a:gridCol w="1627195">
                  <a:extLst>
                    <a:ext uri="{9D8B030D-6E8A-4147-A177-3AD203B41FA5}">
                      <a16:colId xmlns:a16="http://schemas.microsoft.com/office/drawing/2014/main" val="20000"/>
                    </a:ext>
                  </a:extLst>
                </a:gridCol>
                <a:gridCol w="2131832">
                  <a:extLst>
                    <a:ext uri="{9D8B030D-6E8A-4147-A177-3AD203B41FA5}">
                      <a16:colId xmlns:a16="http://schemas.microsoft.com/office/drawing/2014/main" val="20001"/>
                    </a:ext>
                  </a:extLst>
                </a:gridCol>
                <a:gridCol w="2449194">
                  <a:extLst>
                    <a:ext uri="{9D8B030D-6E8A-4147-A177-3AD203B41FA5}">
                      <a16:colId xmlns:a16="http://schemas.microsoft.com/office/drawing/2014/main" val="20002"/>
                    </a:ext>
                  </a:extLst>
                </a:gridCol>
                <a:gridCol w="2445500">
                  <a:extLst>
                    <a:ext uri="{9D8B030D-6E8A-4147-A177-3AD203B41FA5}">
                      <a16:colId xmlns:a16="http://schemas.microsoft.com/office/drawing/2014/main" val="20003"/>
                    </a:ext>
                  </a:extLst>
                </a:gridCol>
              </a:tblGrid>
              <a:tr h="378053">
                <a:tc rowSpan="2">
                  <a:txBody>
                    <a:bodyPr/>
                    <a:lstStyle/>
                    <a:p>
                      <a:pPr algn="ctr">
                        <a:lnSpc>
                          <a:spcPts val="1400"/>
                        </a:lnSpc>
                      </a:pPr>
                      <a:endParaRPr kumimoji="1" lang="en-US" altLang="ja-JP" sz="14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lnSpc>
                          <a:spcPts val="1400"/>
                        </a:lnSpc>
                      </a:pPr>
                      <a:r>
                        <a:rPr lang="ja-JP" altLang="en-US" sz="1200" b="1" dirty="0">
                          <a:solidFill>
                            <a:schemeClr val="tx1"/>
                          </a:solidFill>
                        </a:rPr>
                        <a:t>主なサービス向上の取組（予定を含む）</a:t>
                      </a:r>
                      <a:endParaRPr lang="en-US" altLang="ja-JP" sz="12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2780">
                <a:tc vMerge="1">
                  <a:txBody>
                    <a:bodyPr/>
                    <a:lstStyle/>
                    <a:p>
                      <a:pPr algn="ctr"/>
                      <a:endParaRPr kumimoji="1" lang="en-US" altLang="ja-JP" sz="1400" b="0" dirty="0"/>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トイレの改修</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開館日・開館時間の延長等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案内表示の改善・設置等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204054">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b="0" dirty="0">
                          <a:solidFill>
                            <a:schemeClr val="tx1"/>
                          </a:solidFill>
                        </a:rPr>
                        <a:t>④東洋陶磁美術館</a:t>
                      </a:r>
                      <a:endParaRPr kumimoji="1" lang="en-US" altLang="ja-JP" sz="1400" b="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地下</a:t>
                      </a:r>
                      <a:r>
                        <a:rPr kumimoji="1" lang="en-US" altLang="ja-JP" sz="1100" b="0" kern="1200" dirty="0">
                          <a:solidFill>
                            <a:schemeClr val="tx1"/>
                          </a:solidFill>
                          <a:latin typeface="+mn-lt"/>
                          <a:ea typeface="+mn-ea"/>
                          <a:cs typeface="+mn-cs"/>
                        </a:rPr>
                        <a:t>1</a:t>
                      </a:r>
                      <a:r>
                        <a:rPr kumimoji="1" lang="ja-JP" altLang="ja-JP" sz="1100" b="0" kern="1200" dirty="0">
                          <a:solidFill>
                            <a:schemeClr val="tx1"/>
                          </a:solidFill>
                          <a:latin typeface="+mn-lt"/>
                          <a:ea typeface="+mn-ea"/>
                          <a:cs typeface="+mn-cs"/>
                        </a:rPr>
                        <a:t>階、</a:t>
                      </a:r>
                      <a:r>
                        <a:rPr kumimoji="1" lang="en-US" altLang="ja-JP" sz="1100" b="0" kern="1200" dirty="0">
                          <a:solidFill>
                            <a:schemeClr val="tx1"/>
                          </a:solidFill>
                          <a:latin typeface="+mn-lt"/>
                          <a:ea typeface="+mn-ea"/>
                          <a:cs typeface="+mn-cs"/>
                        </a:rPr>
                        <a:t>1</a:t>
                      </a:r>
                      <a:r>
                        <a:rPr kumimoji="1" lang="ja-JP" altLang="ja-JP" sz="1100" b="0" kern="1200" dirty="0">
                          <a:solidFill>
                            <a:schemeClr val="tx1"/>
                          </a:solidFill>
                          <a:latin typeface="+mn-lt"/>
                          <a:ea typeface="+mn-ea"/>
                          <a:cs typeface="+mn-cs"/>
                        </a:rPr>
                        <a:t>階、</a:t>
                      </a:r>
                      <a:r>
                        <a:rPr kumimoji="1" lang="en-US" altLang="ja-JP" sz="1100" b="0" kern="1200" dirty="0">
                          <a:solidFill>
                            <a:schemeClr val="tx1"/>
                          </a:solidFill>
                          <a:latin typeface="+mn-lt"/>
                          <a:ea typeface="+mn-ea"/>
                          <a:cs typeface="+mn-cs"/>
                        </a:rPr>
                        <a:t>2</a:t>
                      </a:r>
                      <a:r>
                        <a:rPr kumimoji="1" lang="ja-JP" altLang="ja-JP" sz="1100" b="0" kern="1200" dirty="0">
                          <a:solidFill>
                            <a:schemeClr val="tx1"/>
                          </a:solidFill>
                          <a:latin typeface="+mn-lt"/>
                          <a:ea typeface="+mn-ea"/>
                          <a:cs typeface="+mn-cs"/>
                        </a:rPr>
                        <a:t>階和式トイレの洋式化（</a:t>
                      </a:r>
                      <a:r>
                        <a:rPr kumimoji="1" lang="en-US" altLang="ja-JP" sz="1100" b="0" kern="1200" dirty="0">
                          <a:solidFill>
                            <a:schemeClr val="tx1"/>
                          </a:solidFill>
                          <a:latin typeface="+mn-lt"/>
                          <a:ea typeface="+mn-ea"/>
                          <a:cs typeface="+mn-cs"/>
                        </a:rPr>
                        <a:t>2013</a:t>
                      </a:r>
                      <a:r>
                        <a:rPr kumimoji="1" lang="ja-JP" altLang="en-US" sz="1100" b="0" kern="1200" dirty="0">
                          <a:solidFill>
                            <a:schemeClr val="tx1"/>
                          </a:solidFill>
                          <a:latin typeface="+mn-lt"/>
                          <a:ea typeface="+mn-ea"/>
                          <a:cs typeface="+mn-cs"/>
                        </a:rPr>
                        <a:t>年度</a:t>
                      </a:r>
                      <a:r>
                        <a:rPr kumimoji="1" lang="ja-JP" altLang="ja-JP" sz="1100" b="0" kern="1200" dirty="0">
                          <a:solidFill>
                            <a:schemeClr val="tx1"/>
                          </a:solidFill>
                          <a:latin typeface="+mn-lt"/>
                          <a:ea typeface="+mn-ea"/>
                          <a:cs typeface="+mn-cs"/>
                        </a:rPr>
                        <a:t>）</a:t>
                      </a:r>
                    </a:p>
                    <a:p>
                      <a:pPr marL="0" marR="0" indent="0" algn="l" defTabSz="914400" rtl="0" eaLnBrk="1" fontAlgn="auto" latinLnBrk="0" hangingPunct="1">
                        <a:lnSpc>
                          <a:spcPts val="1400"/>
                        </a:lnSpc>
                        <a:spcBef>
                          <a:spcPts val="0"/>
                        </a:spcBef>
                        <a:spcAft>
                          <a:spcPts val="0"/>
                        </a:spcAft>
                        <a:buClrTx/>
                        <a:buSzTx/>
                        <a:buFontTx/>
                        <a:buNone/>
                        <a:tabLst/>
                        <a:defRPr/>
                      </a:pPr>
                      <a:endParaRPr lang="ja-JP" altLang="en-US"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・ゴールデンウィーク期間中の臨時開館</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2014</a:t>
                      </a:r>
                      <a:r>
                        <a:rPr kumimoji="1" lang="ja-JP" altLang="en-US" sz="1100" kern="1200" dirty="0">
                          <a:solidFill>
                            <a:schemeClr val="tx1"/>
                          </a:solidFill>
                          <a:latin typeface="+mn-lt"/>
                          <a:ea typeface="+mn-ea"/>
                          <a:cs typeface="+mn-cs"/>
                        </a:rPr>
                        <a:t>年度～</a:t>
                      </a:r>
                      <a:r>
                        <a:rPr kumimoji="1" lang="en-US" altLang="ja-JP" sz="1100" kern="1200" dirty="0">
                          <a:solidFill>
                            <a:schemeClr val="tx1"/>
                          </a:solidFill>
                          <a:latin typeface="+mn-lt"/>
                          <a:ea typeface="+mn-ea"/>
                          <a:cs typeface="+mn-cs"/>
                        </a:rPr>
                        <a:t>2019</a:t>
                      </a:r>
                      <a:r>
                        <a:rPr kumimoji="1" lang="ja-JP" altLang="en-US" sz="1100" kern="1200" dirty="0">
                          <a:solidFill>
                            <a:schemeClr val="tx1"/>
                          </a:solidFill>
                          <a:latin typeface="+mn-lt"/>
                          <a:ea typeface="+mn-ea"/>
                          <a:cs typeface="+mn-cs"/>
                        </a:rPr>
                        <a:t>年度</a:t>
                      </a:r>
                      <a:r>
                        <a:rPr kumimoji="1" lang="ja-JP" altLang="en-US" sz="1100" b="0" kern="1200" dirty="0">
                          <a:solidFill>
                            <a:schemeClr val="tx1"/>
                          </a:solidFill>
                          <a:latin typeface="+mn-lt"/>
                          <a:ea typeface="+mn-ea"/>
                          <a:cs typeface="+mn-cs"/>
                        </a:rPr>
                        <a:t>）</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2016</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2017</a:t>
                      </a:r>
                      <a:r>
                        <a:rPr kumimoji="1" lang="ja-JP" altLang="en-US" sz="1100" i="0" kern="1200" dirty="0">
                          <a:solidFill>
                            <a:schemeClr val="tx1"/>
                          </a:solidFill>
                          <a:latin typeface="+mn-lt"/>
                          <a:ea typeface="+mn-ea"/>
                          <a:cs typeface="+mn-cs"/>
                        </a:rPr>
                        <a:t>年度）</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光のルネサンス会期中の夜間延長</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　</a:t>
                      </a:r>
                      <a:r>
                        <a:rPr kumimoji="1" lang="ja-JP" altLang="ja-JP" sz="1100" b="0" kern="1200" dirty="0">
                          <a:solidFill>
                            <a:schemeClr val="tx1"/>
                          </a:solidFill>
                          <a:latin typeface="+mn-lt"/>
                          <a:ea typeface="+mn-ea"/>
                          <a:cs typeface="+mn-cs"/>
                        </a:rPr>
                        <a:t>（午後</a:t>
                      </a:r>
                      <a:r>
                        <a:rPr kumimoji="1" lang="en-US" altLang="ja-JP" sz="1100" b="0" kern="1200" dirty="0">
                          <a:solidFill>
                            <a:schemeClr val="tx1"/>
                          </a:solidFill>
                          <a:latin typeface="+mn-lt"/>
                          <a:ea typeface="+mn-ea"/>
                          <a:cs typeface="+mn-cs"/>
                        </a:rPr>
                        <a:t>7</a:t>
                      </a:r>
                      <a:r>
                        <a:rPr kumimoji="1" lang="ja-JP" altLang="ja-JP" sz="1100" b="0" kern="1200" dirty="0">
                          <a:solidFill>
                            <a:schemeClr val="tx1"/>
                          </a:solidFill>
                          <a:latin typeface="+mn-lt"/>
                          <a:ea typeface="+mn-ea"/>
                          <a:cs typeface="+mn-cs"/>
                        </a:rPr>
                        <a:t>時まで</a:t>
                      </a:r>
                      <a:r>
                        <a:rPr kumimoji="1" lang="ja-JP" altLang="en-US" sz="1100" b="0" kern="1200" dirty="0">
                          <a:solidFill>
                            <a:schemeClr val="tx1"/>
                          </a:solidFill>
                          <a:latin typeface="+mn-lt"/>
                          <a:ea typeface="+mn-ea"/>
                          <a:cs typeface="+mn-cs"/>
                        </a:rPr>
                        <a:t>、</a:t>
                      </a:r>
                      <a:r>
                        <a:rPr kumimoji="1" lang="en-US" altLang="ja-JP" sz="1100" b="0" kern="1200" dirty="0">
                          <a:solidFill>
                            <a:schemeClr val="tx1"/>
                          </a:solidFill>
                          <a:latin typeface="+mn-lt"/>
                          <a:ea typeface="+mn-ea"/>
                          <a:cs typeface="+mn-cs"/>
                        </a:rPr>
                        <a:t>2014</a:t>
                      </a:r>
                      <a:r>
                        <a:rPr kumimoji="1" lang="ja-JP" altLang="en-US" sz="1100" b="0" kern="1200" dirty="0">
                          <a:solidFill>
                            <a:schemeClr val="tx1"/>
                          </a:solidFill>
                          <a:latin typeface="+mn-lt"/>
                          <a:ea typeface="+mn-ea"/>
                          <a:cs typeface="+mn-cs"/>
                        </a:rPr>
                        <a:t>年度～</a:t>
                      </a:r>
                      <a:r>
                        <a:rPr kumimoji="1" lang="en-US" altLang="ja-JP" sz="1100" b="0" kern="1200" dirty="0">
                          <a:solidFill>
                            <a:schemeClr val="tx1"/>
                          </a:solidFill>
                          <a:latin typeface="+mn-lt"/>
                          <a:ea typeface="+mn-ea"/>
                          <a:cs typeface="+mn-cs"/>
                        </a:rPr>
                        <a:t>2019</a:t>
                      </a:r>
                      <a:r>
                        <a:rPr kumimoji="1" lang="ja-JP" altLang="en-US" sz="1100" b="0" kern="1200" dirty="0">
                          <a:solidFill>
                            <a:schemeClr val="tx1"/>
                          </a:solidFill>
                          <a:latin typeface="+mn-lt"/>
                          <a:ea typeface="+mn-ea"/>
                          <a:cs typeface="+mn-cs"/>
                        </a:rPr>
                        <a:t>年度）</a:t>
                      </a:r>
                      <a:endParaRPr kumimoji="1" lang="en-US" altLang="ja-JP" sz="11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館内案内表示の充実</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kern="1200" dirty="0">
                          <a:solidFill>
                            <a:schemeClr val="tx1"/>
                          </a:solidFill>
                          <a:latin typeface="+mn-lt"/>
                          <a:ea typeface="+mn-ea"/>
                          <a:cs typeface="+mn-cs"/>
                        </a:rPr>
                        <a:t>・屋外固定看板・移動式看板の充実（</a:t>
                      </a:r>
                      <a:r>
                        <a:rPr kumimoji="1" lang="en-US" altLang="ja-JP" sz="1100" b="0" i="0" kern="1200" dirty="0">
                          <a:solidFill>
                            <a:schemeClr val="tx1"/>
                          </a:solidFill>
                          <a:latin typeface="+mn-lt"/>
                          <a:ea typeface="+mn-ea"/>
                          <a:cs typeface="+mn-cs"/>
                        </a:rPr>
                        <a:t>2015</a:t>
                      </a:r>
                      <a:r>
                        <a:rPr kumimoji="1" lang="ja-JP" altLang="en-US" sz="1100" b="0" i="0" kern="1200" dirty="0">
                          <a:solidFill>
                            <a:schemeClr val="tx1"/>
                          </a:solidFill>
                          <a:latin typeface="+mn-lt"/>
                          <a:ea typeface="+mn-ea"/>
                          <a:cs typeface="+mn-cs"/>
                        </a:rPr>
                        <a:t>年度）</a:t>
                      </a:r>
                      <a:endParaRPr kumimoji="1" lang="en-US" altLang="ja-JP" sz="1100" b="0" i="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strike="noStrike" kern="1200" baseline="0" dirty="0">
                          <a:solidFill>
                            <a:schemeClr val="tx1"/>
                          </a:solidFill>
                          <a:latin typeface="+mn-lt"/>
                          <a:ea typeface="+mn-ea"/>
                          <a:cs typeface="+mn-cs"/>
                        </a:rPr>
                        <a:t>・館周辺での案内看板の充実（</a:t>
                      </a:r>
                      <a:r>
                        <a:rPr kumimoji="1" lang="en-US" altLang="ja-JP" sz="1100" b="0" i="0" strike="noStrike" kern="1200" baseline="0" dirty="0">
                          <a:solidFill>
                            <a:schemeClr val="tx1"/>
                          </a:solidFill>
                          <a:latin typeface="+mn-lt"/>
                          <a:ea typeface="+mn-ea"/>
                          <a:cs typeface="+mn-cs"/>
                        </a:rPr>
                        <a:t>2017</a:t>
                      </a:r>
                      <a:r>
                        <a:rPr kumimoji="1" lang="ja-JP" altLang="en-US" sz="1100" b="0" i="0" strike="noStrike" kern="1200" baseline="0" dirty="0">
                          <a:solidFill>
                            <a:schemeClr val="tx1"/>
                          </a:solidFill>
                          <a:latin typeface="+mn-lt"/>
                          <a:ea typeface="+mn-ea"/>
                          <a:cs typeface="+mn-cs"/>
                        </a:rPr>
                        <a:t>年度）</a:t>
                      </a:r>
                      <a:endParaRPr kumimoji="1" lang="en-US" altLang="ja-JP" sz="1100" b="0" strike="noStrike" kern="120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833974"/>
                  </a:ext>
                </a:extLst>
              </a:tr>
              <a:tr h="2150199">
                <a:tc>
                  <a:txBody>
                    <a:bodyPr/>
                    <a:lstStyle/>
                    <a:p>
                      <a:pPr algn="l">
                        <a:lnSpc>
                          <a:spcPts val="1400"/>
                        </a:lnSpc>
                      </a:pPr>
                      <a:r>
                        <a:rPr kumimoji="1" lang="ja-JP" altLang="en-US" sz="1400" b="0" dirty="0">
                          <a:solidFill>
                            <a:schemeClr val="tx1"/>
                          </a:solidFill>
                        </a:rPr>
                        <a:t>⑤中央図書館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lang="en-US" altLang="ja-JP" sz="1100" b="0" dirty="0">
                          <a:solidFill>
                            <a:schemeClr val="tx1"/>
                          </a:solidFill>
                        </a:rPr>
                        <a:t>1</a:t>
                      </a:r>
                      <a:r>
                        <a:rPr lang="ja-JP" altLang="en-US" sz="1100" b="0" dirty="0">
                          <a:solidFill>
                            <a:schemeClr val="tx1"/>
                          </a:solidFill>
                        </a:rPr>
                        <a:t>階・地下</a:t>
                      </a:r>
                      <a:r>
                        <a:rPr lang="en-US" altLang="ja-JP" sz="1100" b="0" dirty="0">
                          <a:solidFill>
                            <a:schemeClr val="tx1"/>
                          </a:solidFill>
                        </a:rPr>
                        <a:t>1</a:t>
                      </a:r>
                      <a:r>
                        <a:rPr lang="ja-JP" altLang="en-US" sz="1100" b="0" dirty="0">
                          <a:solidFill>
                            <a:schemeClr val="tx1"/>
                          </a:solidFill>
                        </a:rPr>
                        <a:t>階女子トイレの洋式化・地下</a:t>
                      </a:r>
                      <a:r>
                        <a:rPr lang="en-US" altLang="ja-JP" sz="1100" b="0" dirty="0">
                          <a:solidFill>
                            <a:schemeClr val="tx1"/>
                          </a:solidFill>
                        </a:rPr>
                        <a:t>1</a:t>
                      </a:r>
                      <a:r>
                        <a:rPr lang="ja-JP" altLang="en-US" sz="1100" b="0" dirty="0">
                          <a:solidFill>
                            <a:schemeClr val="tx1"/>
                          </a:solidFill>
                        </a:rPr>
                        <a:t>階男子トイレの洋式化</a:t>
                      </a:r>
                    </a:p>
                    <a:p>
                      <a:pPr marL="0" marR="0" indent="0" algn="l" defTabSz="914400" rtl="0" eaLnBrk="1" fontAlgn="auto" latinLnBrk="0" hangingPunct="1">
                        <a:lnSpc>
                          <a:spcPts val="1400"/>
                        </a:lnSpc>
                        <a:spcBef>
                          <a:spcPts val="0"/>
                        </a:spcBef>
                        <a:spcAft>
                          <a:spcPts val="0"/>
                        </a:spcAft>
                        <a:buClrTx/>
                        <a:buSzTx/>
                        <a:buFontTx/>
                        <a:buNone/>
                        <a:tabLst/>
                        <a:defRPr/>
                      </a:pPr>
                      <a:endParaRPr lang="ja-JP" altLang="en-US"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spc="-40" baseline="0" dirty="0">
                          <a:solidFill>
                            <a:schemeClr val="tx1"/>
                          </a:solidFill>
                          <a:latin typeface="+mn-lt"/>
                          <a:ea typeface="+mn-ea"/>
                          <a:cs typeface="+mn-cs"/>
                        </a:rPr>
                        <a:t>・開館日の増</a:t>
                      </a:r>
                    </a:p>
                    <a:p>
                      <a:pPr>
                        <a:lnSpc>
                          <a:spcPts val="1400"/>
                        </a:lnSpc>
                      </a:pPr>
                      <a:r>
                        <a:rPr kumimoji="1" lang="ja-JP" altLang="en-US" sz="1100" kern="1200" spc="-40" baseline="0" dirty="0">
                          <a:solidFill>
                            <a:schemeClr val="tx1"/>
                          </a:solidFill>
                          <a:latin typeface="+mn-lt"/>
                          <a:ea typeface="+mn-ea"/>
                          <a:cs typeface="+mn-cs"/>
                        </a:rPr>
                        <a:t>　　中央図書館：</a:t>
                      </a:r>
                      <a:r>
                        <a:rPr kumimoji="1" lang="en-US" altLang="ja-JP" sz="1100" kern="1200" spc="-40" baseline="0" dirty="0">
                          <a:solidFill>
                            <a:schemeClr val="tx1"/>
                          </a:solidFill>
                          <a:latin typeface="+mn-lt"/>
                          <a:ea typeface="+mn-ea"/>
                          <a:cs typeface="+mn-cs"/>
                        </a:rPr>
                        <a:t>4</a:t>
                      </a:r>
                      <a:r>
                        <a:rPr kumimoji="1" lang="ja-JP" altLang="en-US" sz="1100" kern="1200" spc="-40" baseline="0" dirty="0">
                          <a:solidFill>
                            <a:schemeClr val="tx1"/>
                          </a:solidFill>
                          <a:latin typeface="+mn-lt"/>
                          <a:ea typeface="+mn-ea"/>
                          <a:cs typeface="+mn-cs"/>
                        </a:rPr>
                        <a:t>日間</a:t>
                      </a:r>
                    </a:p>
                    <a:p>
                      <a:pPr>
                        <a:lnSpc>
                          <a:spcPts val="1400"/>
                        </a:lnSpc>
                      </a:pPr>
                      <a:r>
                        <a:rPr kumimoji="1" lang="ja-JP" altLang="en-US" sz="1100" kern="1200" spc="-40" baseline="0" dirty="0">
                          <a:solidFill>
                            <a:schemeClr val="tx1"/>
                          </a:solidFill>
                          <a:latin typeface="+mn-lt"/>
                          <a:ea typeface="+mn-ea"/>
                          <a:cs typeface="+mn-cs"/>
                        </a:rPr>
                        <a:t>　　地域図書館：</a:t>
                      </a:r>
                      <a:r>
                        <a:rPr kumimoji="1" lang="en-US" altLang="ja-JP" sz="1100" kern="1200" spc="-40" baseline="0" dirty="0">
                          <a:solidFill>
                            <a:schemeClr val="tx1"/>
                          </a:solidFill>
                          <a:latin typeface="+mn-lt"/>
                          <a:ea typeface="+mn-ea"/>
                          <a:cs typeface="+mn-cs"/>
                        </a:rPr>
                        <a:t>2</a:t>
                      </a:r>
                      <a:r>
                        <a:rPr kumimoji="1" lang="ja-JP" altLang="en-US" sz="1100" kern="1200" spc="-40" baseline="0" dirty="0">
                          <a:solidFill>
                            <a:schemeClr val="tx1"/>
                          </a:solidFill>
                          <a:latin typeface="+mn-lt"/>
                          <a:ea typeface="+mn-ea"/>
                          <a:cs typeface="+mn-cs"/>
                        </a:rPr>
                        <a:t>日間</a:t>
                      </a:r>
                    </a:p>
                    <a:p>
                      <a:pPr>
                        <a:lnSpc>
                          <a:spcPts val="1400"/>
                        </a:lnSpc>
                      </a:pPr>
                      <a:r>
                        <a:rPr kumimoji="1" lang="ja-JP" altLang="en-US" sz="1100" kern="1200" spc="-40" baseline="0" dirty="0">
                          <a:solidFill>
                            <a:schemeClr val="tx1"/>
                          </a:solidFill>
                          <a:latin typeface="+mn-lt"/>
                          <a:ea typeface="+mn-ea"/>
                          <a:cs typeface="+mn-cs"/>
                        </a:rPr>
                        <a:t>・年末開館（</a:t>
                      </a:r>
                      <a:r>
                        <a:rPr kumimoji="1" lang="en-US" altLang="ja-JP" sz="1100" kern="1200" spc="-40" baseline="0" dirty="0">
                          <a:solidFill>
                            <a:schemeClr val="tx1"/>
                          </a:solidFill>
                          <a:latin typeface="+mn-lt"/>
                          <a:ea typeface="+mn-ea"/>
                          <a:cs typeface="+mn-cs"/>
                        </a:rPr>
                        <a:t>12</a:t>
                      </a:r>
                      <a:r>
                        <a:rPr kumimoji="1" lang="ja-JP" altLang="en-US" sz="1100" kern="1200" spc="-40" baseline="0" dirty="0">
                          <a:solidFill>
                            <a:schemeClr val="tx1"/>
                          </a:solidFill>
                          <a:latin typeface="+mn-lt"/>
                          <a:ea typeface="+mn-ea"/>
                          <a:cs typeface="+mn-cs"/>
                        </a:rPr>
                        <a:t>月</a:t>
                      </a:r>
                      <a:r>
                        <a:rPr kumimoji="1" lang="en-US" altLang="ja-JP" sz="1100" kern="1200" spc="-40" baseline="0" dirty="0">
                          <a:solidFill>
                            <a:schemeClr val="tx1"/>
                          </a:solidFill>
                          <a:latin typeface="+mn-lt"/>
                          <a:ea typeface="+mn-ea"/>
                          <a:cs typeface="+mn-cs"/>
                        </a:rPr>
                        <a:t>28</a:t>
                      </a:r>
                      <a:r>
                        <a:rPr kumimoji="1" lang="ja-JP" altLang="en-US" sz="1100" kern="1200" spc="-40" baseline="0" dirty="0">
                          <a:solidFill>
                            <a:schemeClr val="tx1"/>
                          </a:solidFill>
                          <a:latin typeface="+mn-lt"/>
                          <a:ea typeface="+mn-ea"/>
                          <a:cs typeface="+mn-cs"/>
                        </a:rPr>
                        <a:t>日）</a:t>
                      </a:r>
                      <a:r>
                        <a:rPr kumimoji="1" lang="en-US" altLang="ja-JP" sz="1100" kern="1200" spc="-40" baseline="0" dirty="0">
                          <a:solidFill>
                            <a:schemeClr val="tx1"/>
                          </a:solidFill>
                          <a:latin typeface="+mn-lt"/>
                          <a:ea typeface="+mn-ea"/>
                          <a:cs typeface="+mn-cs"/>
                        </a:rPr>
                        <a:t>:2014</a:t>
                      </a:r>
                      <a:r>
                        <a:rPr kumimoji="1" lang="ja-JP" altLang="en-US" sz="1100" kern="1200" spc="-40" baseline="0" dirty="0">
                          <a:solidFill>
                            <a:schemeClr val="tx1"/>
                          </a:solidFill>
                          <a:latin typeface="+mn-lt"/>
                          <a:ea typeface="+mn-ea"/>
                          <a:cs typeface="+mn-cs"/>
                        </a:rPr>
                        <a:t>年～</a:t>
                      </a:r>
                    </a:p>
                    <a:p>
                      <a:pPr>
                        <a:lnSpc>
                          <a:spcPts val="1400"/>
                        </a:lnSpc>
                      </a:pPr>
                      <a:r>
                        <a:rPr kumimoji="1" lang="ja-JP" altLang="en-US" sz="1100" kern="1200" spc="-40" baseline="0" dirty="0">
                          <a:solidFill>
                            <a:schemeClr val="tx1"/>
                          </a:solidFill>
                          <a:latin typeface="+mn-lt"/>
                          <a:ea typeface="+mn-ea"/>
                          <a:cs typeface="+mn-cs"/>
                        </a:rPr>
                        <a:t>・蔵書点検日の見直し</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・子ども向け表示の設置</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階休憩スペース案内表示の設置</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・外国語案内の追加</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en-US" sz="1100" kern="1200" dirty="0" err="1">
                          <a:solidFill>
                            <a:schemeClr val="tx1"/>
                          </a:solidFill>
                          <a:latin typeface="+mn-lt"/>
                          <a:ea typeface="+mn-ea"/>
                          <a:cs typeface="+mn-cs"/>
                        </a:rPr>
                        <a:t>障がい</a:t>
                      </a:r>
                      <a:r>
                        <a:rPr kumimoji="1" lang="ja-JP" altLang="en-US" sz="1100" kern="1200" dirty="0">
                          <a:solidFill>
                            <a:schemeClr val="tx1"/>
                          </a:solidFill>
                          <a:latin typeface="+mn-lt"/>
                          <a:ea typeface="+mn-ea"/>
                          <a:cs typeface="+mn-cs"/>
                        </a:rPr>
                        <a:t>者向けサービス案内の追加</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・公衆無線</a:t>
                      </a:r>
                      <a:r>
                        <a:rPr kumimoji="1" lang="en-US" altLang="ja-JP" sz="1100" kern="1200" dirty="0">
                          <a:solidFill>
                            <a:schemeClr val="tx1"/>
                          </a:solidFill>
                          <a:latin typeface="+mn-lt"/>
                          <a:ea typeface="+mn-ea"/>
                          <a:cs typeface="+mn-cs"/>
                        </a:rPr>
                        <a:t>LAN</a:t>
                      </a:r>
                      <a:r>
                        <a:rPr kumimoji="1" lang="ja-JP" altLang="en-US" sz="1100" kern="1200" dirty="0">
                          <a:solidFill>
                            <a:schemeClr val="tx1"/>
                          </a:solidFill>
                          <a:latin typeface="+mn-lt"/>
                          <a:ea typeface="+mn-ea"/>
                          <a:cs typeface="+mn-cs"/>
                        </a:rPr>
                        <a:t>環境の整備・充実（中央図書館ほか</a:t>
                      </a:r>
                      <a:r>
                        <a:rPr kumimoji="1" lang="en-US" altLang="ja-JP" sz="1100" kern="1200" dirty="0">
                          <a:solidFill>
                            <a:schemeClr val="tx1"/>
                          </a:solidFill>
                          <a:latin typeface="+mn-lt"/>
                          <a:ea typeface="+mn-ea"/>
                          <a:cs typeface="+mn-cs"/>
                        </a:rPr>
                        <a:t>23</a:t>
                      </a:r>
                      <a:r>
                        <a:rPr kumimoji="1" lang="ja-JP" altLang="en-US" sz="1100" kern="1200" dirty="0">
                          <a:solidFill>
                            <a:schemeClr val="tx1"/>
                          </a:solidFill>
                          <a:latin typeface="+mn-lt"/>
                          <a:ea typeface="+mn-ea"/>
                          <a:cs typeface="+mn-cs"/>
                        </a:rPr>
                        <a:t>館）</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・図書館返却ポストの設置（市役所・平野区役所）</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・飲み物の利用緩和</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・情報発信の充実（デジタルアーカイブのオープンデータ化、</a:t>
                      </a:r>
                      <a:r>
                        <a:rPr kumimoji="1" lang="en-US" altLang="ja-JP" sz="1100" kern="1200" dirty="0">
                          <a:solidFill>
                            <a:schemeClr val="tx1"/>
                          </a:solidFill>
                          <a:latin typeface="+mn-lt"/>
                          <a:ea typeface="+mn-ea"/>
                          <a:cs typeface="+mn-cs"/>
                        </a:rPr>
                        <a:t>Twitter</a:t>
                      </a:r>
                      <a:r>
                        <a:rPr kumimoji="1" lang="ja-JP" altLang="en-US" sz="1100" kern="1200" dirty="0" err="1">
                          <a:solidFill>
                            <a:schemeClr val="tx1"/>
                          </a:solidFill>
                          <a:latin typeface="+mn-lt"/>
                          <a:ea typeface="+mn-ea"/>
                          <a:cs typeface="+mn-cs"/>
                        </a:rPr>
                        <a:t>、</a:t>
                      </a:r>
                      <a:r>
                        <a:rPr kumimoji="1" lang="en-US" altLang="ja-JP" sz="1100" kern="1200" dirty="0">
                          <a:solidFill>
                            <a:schemeClr val="tx1"/>
                          </a:solidFill>
                          <a:latin typeface="+mn-lt"/>
                          <a:ea typeface="+mn-ea"/>
                          <a:cs typeface="+mn-cs"/>
                        </a:rPr>
                        <a:t>Facebook</a:t>
                      </a:r>
                      <a:r>
                        <a:rPr kumimoji="1" lang="ja-JP" altLang="en-US" sz="1100" kern="1200" dirty="0" err="1">
                          <a:solidFill>
                            <a:schemeClr val="tx1"/>
                          </a:solidFill>
                          <a:latin typeface="+mn-lt"/>
                          <a:ea typeface="+mn-ea"/>
                          <a:cs typeface="+mn-cs"/>
                        </a:rPr>
                        <a:t>での</a:t>
                      </a:r>
                      <a:r>
                        <a:rPr kumimoji="1" lang="ja-JP" altLang="en-US" sz="1100" kern="1200" dirty="0">
                          <a:solidFill>
                            <a:schemeClr val="tx1"/>
                          </a:solidFill>
                          <a:latin typeface="+mn-lt"/>
                          <a:ea typeface="+mn-ea"/>
                          <a:cs typeface="+mn-cs"/>
                        </a:rPr>
                        <a:t>情報発信の開始）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50199">
                <a:tc>
                  <a:txBody>
                    <a:bodyPr/>
                    <a:lstStyle/>
                    <a:p>
                      <a:pPr algn="l">
                        <a:lnSpc>
                          <a:spcPts val="1400"/>
                        </a:lnSpc>
                      </a:pPr>
                      <a:r>
                        <a:rPr kumimoji="1" lang="ja-JP" altLang="en-US" sz="1400" b="0" dirty="0">
                          <a:solidFill>
                            <a:schemeClr val="tx1"/>
                          </a:solidFill>
                        </a:rPr>
                        <a:t>⑥大阪公立大学</a:t>
                      </a:r>
                      <a:endParaRPr kumimoji="1" lang="en-US" altLang="ja-JP" sz="1400" b="0" dirty="0">
                        <a:solidFill>
                          <a:schemeClr val="tx1"/>
                        </a:solidFill>
                      </a:endParaRPr>
                    </a:p>
                    <a:p>
                      <a:pPr algn="l">
                        <a:lnSpc>
                          <a:spcPts val="1400"/>
                        </a:lnSpc>
                      </a:pPr>
                      <a:r>
                        <a:rPr kumimoji="1" lang="ja-JP" altLang="en-US" sz="1400" b="0" dirty="0">
                          <a:solidFill>
                            <a:schemeClr val="tx1"/>
                          </a:solidFill>
                        </a:rPr>
                        <a:t>　 図書館</a:t>
                      </a:r>
                      <a:endParaRPr kumimoji="1" lang="en-US" altLang="ja-JP" sz="1400" b="0" dirty="0">
                        <a:solidFill>
                          <a:schemeClr val="tx1"/>
                        </a:solidFill>
                      </a:endParaRPr>
                    </a:p>
                    <a:p>
                      <a:pPr algn="l">
                        <a:lnSpc>
                          <a:spcPts val="1400"/>
                        </a:lnSpc>
                      </a:pPr>
                      <a:r>
                        <a:rPr kumimoji="1" lang="ja-JP" altLang="en-US" sz="1400" b="0" dirty="0">
                          <a:solidFill>
                            <a:schemeClr val="tx1"/>
                          </a:solidFill>
                        </a:rPr>
                        <a:t>　</a:t>
                      </a:r>
                      <a:r>
                        <a:rPr kumimoji="1" lang="ja-JP" altLang="en-US" sz="1200" b="0" dirty="0">
                          <a:solidFill>
                            <a:schemeClr val="tx1"/>
                          </a:solidFill>
                        </a:rPr>
                        <a:t>  </a:t>
                      </a:r>
                      <a:endParaRPr kumimoji="1" lang="en-US" altLang="ja-JP" sz="1200" b="0" dirty="0">
                        <a:solidFill>
                          <a:srgbClr val="FF0000"/>
                        </a:solidFill>
                      </a:endParaRPr>
                    </a:p>
                    <a:p>
                      <a:pPr marL="285750" indent="-285750" algn="l">
                        <a:lnSpc>
                          <a:spcPts val="1400"/>
                        </a:lnSpc>
                        <a:buFont typeface="Meiryo UI" panose="020B0604030504040204" pitchFamily="50" charset="-128"/>
                        <a:buChar char="※"/>
                      </a:pPr>
                      <a:r>
                        <a:rPr kumimoji="1" lang="en-US" altLang="ja-JP" sz="1200" b="0" dirty="0">
                          <a:solidFill>
                            <a:schemeClr val="tx1"/>
                          </a:solidFill>
                        </a:rPr>
                        <a:t>2021</a:t>
                      </a:r>
                      <a:r>
                        <a:rPr kumimoji="1" lang="ja-JP" altLang="en-US" sz="1200" b="0" dirty="0">
                          <a:solidFill>
                            <a:schemeClr val="tx1"/>
                          </a:solidFill>
                        </a:rPr>
                        <a:t>年度まで：市立大学学術情報総合センター</a:t>
                      </a:r>
                      <a:endParaRPr kumimoji="1" lang="en-US" altLang="ja-JP" sz="1200" b="0" dirty="0">
                        <a:solidFill>
                          <a:schemeClr val="tx1"/>
                        </a:solidFill>
                      </a:endParaRPr>
                    </a:p>
                    <a:p>
                      <a:pPr marL="285750" indent="-285750" algn="l">
                        <a:lnSpc>
                          <a:spcPts val="1400"/>
                        </a:lnSpc>
                        <a:buFont typeface="Meiryo UI" panose="020B0604030504040204" pitchFamily="50" charset="-128"/>
                        <a:buChar char="※"/>
                      </a:pPr>
                      <a:r>
                        <a:rPr kumimoji="1" lang="ja-JP" altLang="en-US" sz="1200" b="0" dirty="0">
                          <a:solidFill>
                            <a:schemeClr val="tx1"/>
                          </a:solidFill>
                        </a:rPr>
                        <a:t>一般利用者登録制度の対象である杉本キャンパスと中百舌キャンパスの図書館情報を記載</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（杉本）</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lang="ja-JP" altLang="en-US" sz="1100" b="0" dirty="0" err="1">
                          <a:solidFill>
                            <a:schemeClr val="tx1"/>
                          </a:solidFill>
                        </a:rPr>
                        <a:t>障がい</a:t>
                      </a:r>
                      <a:r>
                        <a:rPr lang="ja-JP" altLang="en-US" sz="1100" b="0" dirty="0">
                          <a:solidFill>
                            <a:schemeClr val="tx1"/>
                          </a:solidFill>
                        </a:rPr>
                        <a:t>者用トイレへの洗浄トイレの設置（</a:t>
                      </a:r>
                      <a:r>
                        <a:rPr lang="en-US" altLang="ja-JP" sz="1100" b="0" dirty="0">
                          <a:solidFill>
                            <a:schemeClr val="tx1"/>
                          </a:solidFill>
                        </a:rPr>
                        <a:t>10</a:t>
                      </a:r>
                      <a:r>
                        <a:rPr lang="ja-JP" altLang="en-US" sz="1100" b="0" dirty="0">
                          <a:solidFill>
                            <a:schemeClr val="tx1"/>
                          </a:solidFill>
                        </a:rPr>
                        <a:t>か所）</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・ユニバーサルシート設置（1台）</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4000" marR="0" lvl="0" indent="-45720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（杉本）</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・早朝開館（午前</a:t>
                      </a:r>
                      <a:r>
                        <a:rPr kumimoji="1" lang="en-US" altLang="ja-JP" sz="1100" i="0" kern="1200" dirty="0">
                          <a:solidFill>
                            <a:schemeClr val="tx1"/>
                          </a:solidFill>
                          <a:latin typeface="+mn-lt"/>
                          <a:ea typeface="+mn-ea"/>
                          <a:cs typeface="+mn-cs"/>
                        </a:rPr>
                        <a:t>8</a:t>
                      </a:r>
                      <a:r>
                        <a:rPr kumimoji="1" lang="ja-JP" altLang="en-US" sz="1100" i="0" kern="1200" dirty="0">
                          <a:solidFill>
                            <a:schemeClr val="tx1"/>
                          </a:solidFill>
                          <a:latin typeface="+mn-lt"/>
                          <a:ea typeface="+mn-ea"/>
                          <a:cs typeface="+mn-cs"/>
                        </a:rPr>
                        <a:t>時</a:t>
                      </a:r>
                      <a:r>
                        <a:rPr kumimoji="1" lang="en-US" altLang="ja-JP" sz="1100" i="0" kern="1200" dirty="0">
                          <a:solidFill>
                            <a:schemeClr val="tx1"/>
                          </a:solidFill>
                          <a:latin typeface="+mn-lt"/>
                          <a:ea typeface="+mn-ea"/>
                          <a:cs typeface="+mn-cs"/>
                        </a:rPr>
                        <a:t>30</a:t>
                      </a:r>
                      <a:r>
                        <a:rPr kumimoji="1" lang="ja-JP" altLang="en-US" sz="1100" i="0" kern="1200" dirty="0">
                          <a:solidFill>
                            <a:schemeClr val="tx1"/>
                          </a:solidFill>
                          <a:latin typeface="+mn-lt"/>
                          <a:ea typeface="+mn-ea"/>
                          <a:cs typeface="+mn-cs"/>
                        </a:rPr>
                        <a:t>分～）</a:t>
                      </a: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・土曜日の開館時間延長（午後</a:t>
                      </a:r>
                      <a:r>
                        <a:rPr kumimoji="1" lang="en-US" altLang="ja-JP" sz="1100" i="0" kern="1200" dirty="0">
                          <a:solidFill>
                            <a:schemeClr val="tx1"/>
                          </a:solidFill>
                          <a:latin typeface="+mn-lt"/>
                          <a:ea typeface="+mn-ea"/>
                          <a:cs typeface="+mn-cs"/>
                        </a:rPr>
                        <a:t>7</a:t>
                      </a:r>
                      <a:r>
                        <a:rPr kumimoji="1" lang="ja-JP" altLang="en-US" sz="1100" i="0" kern="1200" dirty="0">
                          <a:solidFill>
                            <a:schemeClr val="tx1"/>
                          </a:solidFill>
                          <a:latin typeface="+mn-lt"/>
                          <a:ea typeface="+mn-ea"/>
                          <a:cs typeface="+mn-cs"/>
                        </a:rPr>
                        <a:t>時まで）</a:t>
                      </a: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・日曜日の開館</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（午前</a:t>
                      </a:r>
                      <a:r>
                        <a:rPr kumimoji="1" lang="en-US" altLang="ja-JP" sz="1100" i="0" kern="1200" dirty="0">
                          <a:solidFill>
                            <a:schemeClr val="tx1"/>
                          </a:solidFill>
                          <a:latin typeface="+mn-lt"/>
                          <a:ea typeface="+mn-ea"/>
                          <a:cs typeface="+mn-cs"/>
                        </a:rPr>
                        <a:t>10</a:t>
                      </a:r>
                      <a:r>
                        <a:rPr kumimoji="1" lang="ja-JP" altLang="en-US" sz="1100" i="0" kern="1200" dirty="0">
                          <a:solidFill>
                            <a:schemeClr val="tx1"/>
                          </a:solidFill>
                          <a:latin typeface="+mn-lt"/>
                          <a:ea typeface="+mn-ea"/>
                          <a:cs typeface="+mn-cs"/>
                        </a:rPr>
                        <a:t>時～午後</a:t>
                      </a:r>
                      <a:r>
                        <a:rPr kumimoji="1" lang="en-US" altLang="ja-JP" sz="1100" i="0" kern="1200" dirty="0">
                          <a:solidFill>
                            <a:schemeClr val="tx1"/>
                          </a:solidFill>
                          <a:latin typeface="+mn-lt"/>
                          <a:ea typeface="+mn-ea"/>
                          <a:cs typeface="+mn-cs"/>
                        </a:rPr>
                        <a:t>5</a:t>
                      </a:r>
                      <a:r>
                        <a:rPr kumimoji="1" lang="ja-JP" altLang="en-US" sz="1100" i="0" kern="1200" dirty="0">
                          <a:solidFill>
                            <a:schemeClr val="tx1"/>
                          </a:solidFill>
                          <a:latin typeface="+mn-lt"/>
                          <a:ea typeface="+mn-ea"/>
                          <a:cs typeface="+mn-cs"/>
                        </a:rPr>
                        <a:t>時まで）</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endParaRPr kumimoji="1" lang="en-US" altLang="ja-JP" sz="1100" i="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（中百舌鳥）</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・早朝開館（</a:t>
                      </a:r>
                      <a:r>
                        <a:rPr kumimoji="1" lang="ja-JP" altLang="en-US" sz="1100" i="0" kern="1200" dirty="0">
                          <a:solidFill>
                            <a:schemeClr val="tx1"/>
                          </a:solidFill>
                          <a:latin typeface="+mn-lt"/>
                          <a:ea typeface="+mn-ea"/>
                          <a:cs typeface="+mn-cs"/>
                        </a:rPr>
                        <a:t>午前</a:t>
                      </a:r>
                      <a:r>
                        <a:rPr kumimoji="1" lang="en-US" altLang="ja-JP" sz="1100" i="0" kern="1200" dirty="0">
                          <a:solidFill>
                            <a:schemeClr val="tx1"/>
                          </a:solidFill>
                          <a:latin typeface="+mn-lt"/>
                          <a:ea typeface="+mn-ea"/>
                          <a:cs typeface="+mn-cs"/>
                        </a:rPr>
                        <a:t>8</a:t>
                      </a:r>
                      <a:r>
                        <a:rPr kumimoji="1" lang="ja-JP" altLang="en-US" sz="1100" i="0" kern="1200" dirty="0">
                          <a:solidFill>
                            <a:schemeClr val="tx1"/>
                          </a:solidFill>
                          <a:latin typeface="+mn-lt"/>
                          <a:ea typeface="+mn-ea"/>
                          <a:cs typeface="+mn-cs"/>
                        </a:rPr>
                        <a:t>時</a:t>
                      </a:r>
                      <a:r>
                        <a:rPr kumimoji="1" lang="en-US" altLang="ja-JP" sz="1100" i="0" kern="1200" dirty="0">
                          <a:solidFill>
                            <a:schemeClr val="tx1"/>
                          </a:solidFill>
                          <a:latin typeface="+mn-lt"/>
                          <a:ea typeface="+mn-ea"/>
                          <a:cs typeface="+mn-cs"/>
                        </a:rPr>
                        <a:t>30</a:t>
                      </a:r>
                      <a:r>
                        <a:rPr kumimoji="1" lang="ja-JP" altLang="en-US" sz="1100" i="0" kern="1200" dirty="0">
                          <a:solidFill>
                            <a:schemeClr val="tx1"/>
                          </a:solidFill>
                          <a:latin typeface="+mn-lt"/>
                          <a:ea typeface="+mn-ea"/>
                          <a:cs typeface="+mn-cs"/>
                        </a:rPr>
                        <a:t>分～</a:t>
                      </a:r>
                      <a:r>
                        <a:rPr lang="ja-JP" altLang="en-US" sz="1100" b="0" dirty="0">
                          <a:solidFill>
                            <a:schemeClr val="tx1"/>
                          </a:solidFill>
                        </a:rPr>
                        <a:t>）</a:t>
                      </a:r>
                      <a:endParaRPr lang="en-US" altLang="ja-JP" sz="1100" b="0" dirty="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kumimoji="1" lang="ja-JP" altLang="en-US" sz="1100" i="0" kern="1200" dirty="0">
                          <a:solidFill>
                            <a:schemeClr val="tx1"/>
                          </a:solidFill>
                          <a:latin typeface="+mn-lt"/>
                          <a:ea typeface="+mn-ea"/>
                          <a:cs typeface="+mn-cs"/>
                        </a:rPr>
                        <a:t>日曜日の開館　</a:t>
                      </a:r>
                      <a:endParaRPr kumimoji="1" lang="en-US" altLang="ja-JP" sz="1100" i="0" kern="1200" dirty="0">
                        <a:solidFill>
                          <a:schemeClr val="tx1"/>
                        </a:solidFill>
                        <a:latin typeface="+mn-lt"/>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（午前</a:t>
                      </a:r>
                      <a:r>
                        <a:rPr kumimoji="1" lang="en-US" altLang="ja-JP" sz="1100" i="0" kern="1200" dirty="0">
                          <a:solidFill>
                            <a:schemeClr val="tx1"/>
                          </a:solidFill>
                          <a:latin typeface="+mn-lt"/>
                          <a:ea typeface="+mn-ea"/>
                          <a:cs typeface="+mn-cs"/>
                        </a:rPr>
                        <a:t>10</a:t>
                      </a:r>
                      <a:r>
                        <a:rPr kumimoji="1" lang="ja-JP" altLang="en-US" sz="1100" i="0" kern="1200" dirty="0">
                          <a:solidFill>
                            <a:schemeClr val="tx1"/>
                          </a:solidFill>
                          <a:latin typeface="+mn-lt"/>
                          <a:ea typeface="+mn-ea"/>
                          <a:cs typeface="+mn-cs"/>
                        </a:rPr>
                        <a:t>時～午後</a:t>
                      </a:r>
                      <a:r>
                        <a:rPr kumimoji="1" lang="en-US" altLang="ja-JP" sz="1100" i="0" kern="1200" dirty="0">
                          <a:solidFill>
                            <a:schemeClr val="tx1"/>
                          </a:solidFill>
                          <a:latin typeface="+mn-lt"/>
                          <a:ea typeface="+mn-ea"/>
                          <a:cs typeface="+mn-cs"/>
                        </a:rPr>
                        <a:t>5</a:t>
                      </a:r>
                      <a:r>
                        <a:rPr kumimoji="1" lang="ja-JP" altLang="en-US" sz="1100" i="0" kern="1200" dirty="0">
                          <a:solidFill>
                            <a:schemeClr val="tx1"/>
                          </a:solidFill>
                          <a:latin typeface="+mn-lt"/>
                          <a:ea typeface="+mn-ea"/>
                          <a:cs typeface="+mn-cs"/>
                        </a:rPr>
                        <a:t>時まで）</a:t>
                      </a: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（杉本）</a:t>
                      </a:r>
                      <a:endParaRPr kumimoji="1" lang="en-US" altLang="ja-JP" sz="1100" kern="1200" dirty="0">
                        <a:solidFill>
                          <a:schemeClr val="tx1"/>
                        </a:solidFill>
                        <a:latin typeface="+mn-lt"/>
                        <a:ea typeface="+mn-ea"/>
                        <a:cs typeface="+mn-cs"/>
                      </a:endParaRPr>
                    </a:p>
                    <a:p>
                      <a:pPr>
                        <a:lnSpc>
                          <a:spcPts val="1400"/>
                        </a:lnSpc>
                      </a:pPr>
                      <a:r>
                        <a:rPr kumimoji="1" lang="ja-JP" altLang="en-US" sz="1100" kern="1200" dirty="0">
                          <a:solidFill>
                            <a:schemeClr val="tx1"/>
                          </a:solidFill>
                          <a:latin typeface="+mn-lt"/>
                          <a:ea typeface="+mn-ea"/>
                          <a:cs typeface="+mn-cs"/>
                        </a:rPr>
                        <a:t>・エレベータ前サインの充実</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strike="noStrike" kern="1200" dirty="0">
                          <a:solidFill>
                            <a:schemeClr val="tx1"/>
                          </a:solidFill>
                          <a:latin typeface="+mn-lt"/>
                          <a:ea typeface="+mn-ea"/>
                          <a:cs typeface="+mn-cs"/>
                        </a:rPr>
                        <a:t>・Twitterで開館情報等を発信</a:t>
                      </a:r>
                      <a:endParaRPr lang="en-US" altLang="ja-JP" sz="1100" strike="noStrike" kern="1200" dirty="0">
                        <a:solidFill>
                          <a:schemeClr val="tx1"/>
                        </a:solidFill>
                        <a:latin typeface="+mn-lt"/>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・図書館返却ポストの利用可能時間拡大(開館中も投函可)</a:t>
                      </a: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251520" y="146620"/>
            <a:ext cx="73448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①～⑥　モデル施設におけるサービス向上の取組　（２／２）</a:t>
            </a:r>
            <a:endPar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11" name="スライド番号プレースホルダ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t>223</a:t>
            </a:r>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Ⅳ</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・サービス改善（動物園など）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 name="直線コネクタ 13"/>
          <p:cNvCxnSpPr/>
          <p:nvPr/>
        </p:nvCxnSpPr>
        <p:spPr>
          <a:xfrm>
            <a:off x="-2890822" y="52167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46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251520" y="251356"/>
            <a:ext cx="561662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⑦ 天王寺公園</a:t>
            </a:r>
            <a:endPar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cxnSp>
        <p:nvCxnSpPr>
          <p:cNvPr id="109" name="直線コネクタ 108"/>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2" name="Object 8"/>
          <p:cNvGraphicFramePr>
            <a:graphicFrameLocks noChangeAspect="1"/>
          </p:cNvGraphicFramePr>
          <p:nvPr/>
        </p:nvGraphicFramePr>
        <p:xfrm>
          <a:off x="542925" y="1196752"/>
          <a:ext cx="7864549" cy="5604489"/>
        </p:xfrm>
        <a:graphic>
          <a:graphicData uri="http://schemas.openxmlformats.org/presentationml/2006/ole">
            <mc:AlternateContent xmlns:mc="http://schemas.openxmlformats.org/markup-compatibility/2006">
              <mc:Choice xmlns:v="urn:schemas-microsoft-com:vml" Requires="v">
                <p:oleObj spid="_x0000_s3193" name="文書" r:id="rId4" imgW="10118432" imgH="7223924" progId="Word.Document.12">
                  <p:embed/>
                </p:oleObj>
              </mc:Choice>
              <mc:Fallback>
                <p:oleObj name="文書" r:id="rId4" imgW="10118432" imgH="7223924" progId="Word.Document.12">
                  <p:embed/>
                  <p:pic>
                    <p:nvPicPr>
                      <p:cNvPr id="112" name="Object 8"/>
                      <p:cNvPicPr>
                        <a:picLocks noChangeAspect="1" noChangeArrowheads="1"/>
                      </p:cNvPicPr>
                      <p:nvPr/>
                    </p:nvPicPr>
                    <p:blipFill>
                      <a:blip r:embed="rId5"/>
                      <a:srcRect/>
                      <a:stretch>
                        <a:fillRect/>
                      </a:stretch>
                    </p:blipFill>
                    <p:spPr bwMode="auto">
                      <a:xfrm>
                        <a:off x="542925" y="1196752"/>
                        <a:ext cx="7864549" cy="5604489"/>
                      </a:xfrm>
                      <a:prstGeom prst="rect">
                        <a:avLst/>
                      </a:prstGeom>
                      <a:solidFill>
                        <a:schemeClr val="bg1"/>
                      </a:solidFill>
                      <a:ln>
                        <a:noFill/>
                      </a:ln>
                      <a:effectLst/>
                    </p:spPr>
                  </p:pic>
                </p:oleObj>
              </mc:Fallback>
            </mc:AlternateContent>
          </a:graphicData>
        </a:graphic>
      </p:graphicFrame>
      <p:sp>
        <p:nvSpPr>
          <p:cNvPr id="113" name="正方形/長方形 112"/>
          <p:cNvSpPr/>
          <p:nvPr/>
        </p:nvSpPr>
        <p:spPr>
          <a:xfrm>
            <a:off x="323528" y="692696"/>
            <a:ext cx="864096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「天王寺・阿倍野地区」の核となる天王寺公園において、官民連携の取組みなどにより公園全体の魅力を向上させ、</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エリア全体の集客力を強化する。</a:t>
            </a:r>
            <a:endParaRPr kumimoji="1" lang="en-US" altLang="ja-JP" sz="13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9"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・サービス改善（動物園など）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222</a:t>
            </a:fld>
            <a:endParaRPr kumimoji="1" lang="ja-JP" altLang="en-US" dirty="0"/>
          </a:p>
        </p:txBody>
      </p:sp>
    </p:spTree>
    <p:extLst>
      <p:ext uri="{BB962C8B-B14F-4D97-AF65-F5344CB8AC3E}">
        <p14:creationId xmlns:p14="http://schemas.microsoft.com/office/powerpoint/2010/main" val="11488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602562" y="3791640"/>
            <a:ext cx="3025643" cy="1690203"/>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2546536" y="3808017"/>
            <a:ext cx="2169480" cy="202712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465350" y="3267958"/>
            <a:ext cx="8681456" cy="2609314"/>
          </a:xfrm>
          <a:prstGeom prst="rect">
            <a:avLst/>
          </a:prstGeom>
        </p:spPr>
      </p:pic>
      <p:sp>
        <p:nvSpPr>
          <p:cNvPr id="8" name="テキスト ボックス 7"/>
          <p:cNvSpPr txBox="1"/>
          <p:nvPr/>
        </p:nvSpPr>
        <p:spPr>
          <a:xfrm>
            <a:off x="508007" y="5661250"/>
            <a:ext cx="38361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エントランスエリア</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無料化：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2015.4.1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再整備工事のため閉鎖：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2015.4.1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2015.9.30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リニューアルオープン：</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2015.10.1</a:t>
            </a:r>
          </a:p>
        </p:txBody>
      </p:sp>
      <p:pic>
        <p:nvPicPr>
          <p:cNvPr id="1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971600" y="1048934"/>
            <a:ext cx="2925860" cy="194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二等辺三角形 10"/>
          <p:cNvSpPr/>
          <p:nvPr/>
        </p:nvSpPr>
        <p:spPr>
          <a:xfrm rot="5400000">
            <a:off x="4220856" y="1698908"/>
            <a:ext cx="648072" cy="576064"/>
          </a:xfrm>
          <a:prstGeom prst="triangl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5834716" y="711223"/>
            <a:ext cx="1656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リニューアル後</a:t>
            </a:r>
          </a:p>
        </p:txBody>
      </p:sp>
      <p:sp>
        <p:nvSpPr>
          <p:cNvPr id="13" name="テキスト ボックス 12"/>
          <p:cNvSpPr txBox="1"/>
          <p:nvPr/>
        </p:nvSpPr>
        <p:spPr>
          <a:xfrm>
            <a:off x="1512948" y="711223"/>
            <a:ext cx="1656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リニューアル前</a:t>
            </a:r>
          </a:p>
        </p:txBody>
      </p:sp>
      <p:pic>
        <p:nvPicPr>
          <p:cNvPr id="14" name="図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78632" y="1048936"/>
            <a:ext cx="3024336" cy="1957966"/>
          </a:xfrm>
          <a:prstGeom prst="rect">
            <a:avLst/>
          </a:prstGeom>
          <a:ln w="3175">
            <a:solidFill>
              <a:schemeClr val="tx1"/>
            </a:solidFill>
          </a:ln>
        </p:spPr>
      </p:pic>
      <p:sp>
        <p:nvSpPr>
          <p:cNvPr id="26" name="テキスト ボックス 25"/>
          <p:cNvSpPr txBox="1"/>
          <p:nvPr/>
        </p:nvSpPr>
        <p:spPr>
          <a:xfrm>
            <a:off x="323223" y="3481619"/>
            <a:ext cx="10081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単位：千人</a:t>
            </a:r>
          </a:p>
        </p:txBody>
      </p:sp>
      <p:sp>
        <p:nvSpPr>
          <p:cNvPr id="32" name="正方形/長方形 31"/>
          <p:cNvSpPr/>
          <p:nvPr/>
        </p:nvSpPr>
        <p:spPr>
          <a:xfrm>
            <a:off x="251519" y="251356"/>
            <a:ext cx="788933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⑦ 天王寺公園　エントランスエリア魅力創出・管理運営事業 　取組みの効果</a:t>
            </a:r>
            <a:endPar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cxnSp>
        <p:nvCxnSpPr>
          <p:cNvPr id="34" name="直線コネクタ 33"/>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・サービス改善（動物園など）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7699128" y="341098"/>
            <a:ext cx="11750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P123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の再掲）</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正方形/長方形 51"/>
          <p:cNvSpPr/>
          <p:nvPr/>
        </p:nvSpPr>
        <p:spPr>
          <a:xfrm>
            <a:off x="6694592" y="4890372"/>
            <a:ext cx="96372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3399"/>
                </a:solidFill>
                <a:effectLst/>
                <a:uLnTx/>
                <a:uFillTx/>
                <a:latin typeface="Calibri"/>
                <a:ea typeface="ＭＳ Ｐゴシック" panose="020B0600070205080204" pitchFamily="50" charset="-128"/>
                <a:cs typeface="+mn-cs"/>
              </a:rPr>
              <a:t>30,000</a:t>
            </a:r>
            <a:r>
              <a:rPr kumimoji="1" lang="ja-JP" altLang="en-US" sz="900" b="0" i="0" u="none" strike="noStrike" kern="1200" cap="none" spc="0" normalizeH="0" baseline="0" noProof="0" dirty="0">
                <a:ln>
                  <a:noFill/>
                </a:ln>
                <a:solidFill>
                  <a:srgbClr val="FF3399"/>
                </a:solidFill>
                <a:effectLst/>
                <a:uLnTx/>
                <a:uFillTx/>
                <a:latin typeface="Calibri"/>
                <a:ea typeface="ＭＳ Ｐゴシック" panose="020B0600070205080204" pitchFamily="50" charset="-128"/>
                <a:cs typeface="+mn-cs"/>
              </a:rPr>
              <a:t>千円削減</a:t>
            </a:r>
          </a:p>
        </p:txBody>
      </p:sp>
      <p:sp>
        <p:nvSpPr>
          <p:cNvPr id="53" name="正方形/長方形 52"/>
          <p:cNvSpPr/>
          <p:nvPr/>
        </p:nvSpPr>
        <p:spPr>
          <a:xfrm>
            <a:off x="6363512" y="5157192"/>
            <a:ext cx="2026052"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歳出（維持管理費）</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年度以降は警備費分担金のみ</a:t>
            </a:r>
          </a:p>
        </p:txBody>
      </p:sp>
      <p:sp>
        <p:nvSpPr>
          <p:cNvPr id="54" name="正方形/長方形 53"/>
          <p:cNvSpPr/>
          <p:nvPr/>
        </p:nvSpPr>
        <p:spPr>
          <a:xfrm>
            <a:off x="7930420" y="3567401"/>
            <a:ext cx="95410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歳入（使用料）</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正方形/長方形 54"/>
          <p:cNvSpPr/>
          <p:nvPr/>
        </p:nvSpPr>
        <p:spPr>
          <a:xfrm>
            <a:off x="6749051" y="4134963"/>
            <a:ext cx="96372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6699"/>
                </a:solidFill>
                <a:effectLst/>
                <a:uLnTx/>
                <a:uFillTx/>
                <a:latin typeface="Calibri"/>
                <a:ea typeface="ＭＳ Ｐゴシック" panose="020B0600070205080204" pitchFamily="50" charset="-128"/>
                <a:cs typeface="+mn-cs"/>
              </a:rPr>
              <a:t>40,000</a:t>
            </a:r>
            <a:r>
              <a:rPr kumimoji="1" lang="ja-JP" altLang="en-US" sz="900" b="0" i="0" u="none" strike="noStrike" kern="1200" cap="none" spc="0" normalizeH="0" baseline="0" noProof="0" dirty="0">
                <a:ln>
                  <a:noFill/>
                </a:ln>
                <a:solidFill>
                  <a:srgbClr val="FF6699"/>
                </a:solidFill>
                <a:effectLst/>
                <a:uLnTx/>
                <a:uFillTx/>
                <a:latin typeface="Calibri"/>
                <a:ea typeface="ＭＳ Ｐゴシック" panose="020B0600070205080204" pitchFamily="50" charset="-128"/>
                <a:cs typeface="+mn-cs"/>
              </a:rPr>
              <a:t>千円増収</a:t>
            </a:r>
          </a:p>
        </p:txBody>
      </p:sp>
      <p:sp>
        <p:nvSpPr>
          <p:cNvPr id="56" name="テキスト ボックス 55"/>
          <p:cNvSpPr txBox="1"/>
          <p:nvPr/>
        </p:nvSpPr>
        <p:spPr>
          <a:xfrm>
            <a:off x="4716016" y="3427217"/>
            <a:ext cx="12913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単位：千円</a:t>
            </a:r>
          </a:p>
        </p:txBody>
      </p:sp>
      <p:cxnSp>
        <p:nvCxnSpPr>
          <p:cNvPr id="57" name="直線矢印コネクタ 56"/>
          <p:cNvCxnSpPr/>
          <p:nvPr/>
        </p:nvCxnSpPr>
        <p:spPr>
          <a:xfrm>
            <a:off x="7726095" y="4032000"/>
            <a:ext cx="0" cy="549128"/>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6D48F47-5514-429F-ADFD-4CAEDE4E45FB}"/>
              </a:ext>
            </a:extLst>
          </p:cNvPr>
          <p:cNvCxnSpPr/>
          <p:nvPr/>
        </p:nvCxnSpPr>
        <p:spPr>
          <a:xfrm flipH="1">
            <a:off x="5587600" y="5148000"/>
            <a:ext cx="11722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6D48F47-5514-429F-ADFD-4CAEDE4E45FB}"/>
              </a:ext>
            </a:extLst>
          </p:cNvPr>
          <p:cNvCxnSpPr/>
          <p:nvPr/>
        </p:nvCxnSpPr>
        <p:spPr>
          <a:xfrm flipH="1">
            <a:off x="6220392" y="4702828"/>
            <a:ext cx="5394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6D48F47-5514-429F-ADFD-4CAEDE4E45FB}"/>
              </a:ext>
            </a:extLst>
          </p:cNvPr>
          <p:cNvCxnSpPr/>
          <p:nvPr/>
        </p:nvCxnSpPr>
        <p:spPr>
          <a:xfrm flipH="1" flipV="1">
            <a:off x="7573516" y="4581128"/>
            <a:ext cx="1054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6D48F47-5514-429F-ADFD-4CAEDE4E45FB}"/>
              </a:ext>
            </a:extLst>
          </p:cNvPr>
          <p:cNvCxnSpPr/>
          <p:nvPr/>
        </p:nvCxnSpPr>
        <p:spPr>
          <a:xfrm flipH="1" flipV="1">
            <a:off x="7549758" y="4032000"/>
            <a:ext cx="1054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6730894" y="4709536"/>
            <a:ext cx="0" cy="438464"/>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223</a:t>
            </a:fld>
            <a:endParaRPr kumimoji="1" lang="ja-JP" altLang="en-US" dirty="0"/>
          </a:p>
        </p:txBody>
      </p:sp>
    </p:spTree>
    <p:extLst>
      <p:ext uri="{BB962C8B-B14F-4D97-AF65-F5344CB8AC3E}">
        <p14:creationId xmlns:p14="http://schemas.microsoft.com/office/powerpoint/2010/main" val="307776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899170" y="3627843"/>
            <a:ext cx="921301" cy="1078441"/>
          </a:xfrm>
          <a:prstGeom prst="roundRect">
            <a:avLst>
              <a:gd name="adj" fmla="val 7724"/>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 name="表 5"/>
          <p:cNvGraphicFramePr>
            <a:graphicFrameLocks noGrp="1"/>
          </p:cNvGraphicFramePr>
          <p:nvPr/>
        </p:nvGraphicFramePr>
        <p:xfrm>
          <a:off x="107504" y="764704"/>
          <a:ext cx="8856984" cy="5334877"/>
        </p:xfrm>
        <a:graphic>
          <a:graphicData uri="http://schemas.openxmlformats.org/drawingml/2006/table">
            <a:tbl>
              <a:tblPr firstRow="1">
                <a:tableStyleId>{5C22544A-7EE6-4342-B048-85BDC9FD1C3A}</a:tableStyleId>
              </a:tblPr>
              <a:tblGrid>
                <a:gridCol w="1672505">
                  <a:extLst>
                    <a:ext uri="{9D8B030D-6E8A-4147-A177-3AD203B41FA5}">
                      <a16:colId xmlns:a16="http://schemas.microsoft.com/office/drawing/2014/main" val="20000"/>
                    </a:ext>
                  </a:extLst>
                </a:gridCol>
                <a:gridCol w="1567855">
                  <a:extLst>
                    <a:ext uri="{9D8B030D-6E8A-4147-A177-3AD203B41FA5}">
                      <a16:colId xmlns:a16="http://schemas.microsoft.com/office/drawing/2014/main" val="20001"/>
                    </a:ext>
                  </a:extLst>
                </a:gridCol>
                <a:gridCol w="1927628">
                  <a:extLst>
                    <a:ext uri="{9D8B030D-6E8A-4147-A177-3AD203B41FA5}">
                      <a16:colId xmlns:a16="http://schemas.microsoft.com/office/drawing/2014/main" val="20002"/>
                    </a:ext>
                  </a:extLst>
                </a:gridCol>
                <a:gridCol w="3688996">
                  <a:extLst>
                    <a:ext uri="{9D8B030D-6E8A-4147-A177-3AD203B41FA5}">
                      <a16:colId xmlns:a16="http://schemas.microsoft.com/office/drawing/2014/main" val="20003"/>
                    </a:ext>
                  </a:extLst>
                </a:gridCol>
              </a:tblGrid>
              <a:tr h="491518">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6935">
                <a:tc rowSpan="3">
                  <a:txBody>
                    <a:bodyPr/>
                    <a:lstStyle/>
                    <a:p>
                      <a:pPr marL="72000" indent="-457200">
                        <a:lnSpc>
                          <a:spcPts val="2300"/>
                        </a:lnSpc>
                      </a:pPr>
                      <a:r>
                        <a:rPr lang="en-US" altLang="ja-JP" sz="1200" dirty="0">
                          <a:latin typeface="Calibri" panose="020F0502020204030204" pitchFamily="34" charset="0"/>
                          <a:ea typeface="ＭＳ Ｐゴシック" panose="020B0600070205080204" pitchFamily="50" charset="-128"/>
                          <a:cs typeface="Calibri" panose="020F0502020204030204" pitchFamily="34" charset="0"/>
                        </a:rPr>
                        <a:t>  </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各区役所の予算編成や組織編成は、市役所（局）主導。</a:t>
                      </a:r>
                      <a:endParaRPr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2300"/>
                        </a:lnSpc>
                      </a:pP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　このため、各区の住民に身近な施策・事業が全区一律になりがちであり、必ずしも地域の実情に合った区政の展開とはなっていなかった。</a:t>
                      </a:r>
                      <a:endParaRPr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72000" indent="-457200">
                        <a:lnSpc>
                          <a:spcPts val="2300"/>
                        </a:lnSpc>
                      </a:pP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　地域の実情をよく知る区役所が、自らの権限と責任のもと、区の特性や実情に合った施策・事業を決定・展開できるようにする。</a:t>
                      </a:r>
                      <a:endParaRPr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300"/>
                        </a:lnSpc>
                      </a:pP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①区長の位置付けの変更</a:t>
                      </a:r>
                      <a:endParaRPr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300"/>
                        </a:lnSpc>
                      </a:pPr>
                      <a:r>
                        <a:rPr kumimoji="1" lang="ja-JP" altLang="en-US" sz="1200" kern="1200" spc="-6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・区長が住民に身近な施策・事業の実質的な責任者となり、局長を指導監督</a:t>
                      </a:r>
                      <a:endParaRPr kumimoji="1" lang="en-US" altLang="ja-JP" sz="1200" kern="1200" spc="-6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23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（区シティ・マネージャー制の導入）</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280">
                <a:tc vMerge="1">
                  <a:txBody>
                    <a:bodyPr/>
                    <a:lstStyle/>
                    <a:p>
                      <a:endParaRPr kumimoji="1" lang="ja-JP" altLang="en-US"/>
                    </a:p>
                  </a:txBody>
                  <a:tcPr/>
                </a:tc>
                <a:tc vMerge="1">
                  <a:txBody>
                    <a:bodyPr/>
                    <a:lstStyle/>
                    <a:p>
                      <a:endParaRPr kumimoji="1" lang="ja-JP" altLang="en-US"/>
                    </a:p>
                  </a:txBody>
                  <a:tcPr/>
                </a:tc>
                <a:tc>
                  <a:txBody>
                    <a:bodyPr/>
                    <a:lstStyle/>
                    <a:p>
                      <a:pPr marL="72000" indent="-457200">
                        <a:lnSpc>
                          <a:spcPts val="23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②区長の予算編成権の強化</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・区長のマネジメントのもと、区の特性や地域の実情に応じた予算が編成できる仕組みを構築</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2300"/>
                        </a:lnSpc>
                        <a:spcBef>
                          <a:spcPts val="0"/>
                        </a:spcBef>
                        <a:spcAft>
                          <a:spcPts val="0"/>
                        </a:spcAft>
                        <a:buClrTx/>
                        <a:buSzTx/>
                        <a:buFontTx/>
                        <a:buNone/>
                        <a:tabLst/>
                        <a:defRPr/>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2300"/>
                        </a:lnSpc>
                        <a:spcBef>
                          <a:spcPts val="0"/>
                        </a:spcBef>
                        <a:spcAft>
                          <a:spcPts val="0"/>
                        </a:spcAft>
                        <a:buClrTx/>
                        <a:buSzTx/>
                        <a:buFontTx/>
                        <a:buNone/>
                        <a:tabLst/>
                        <a:defRPr/>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・区長が編成した予算</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en-US" altLang="ja-JP"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05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marR="0" indent="-457200" algn="l" defTabSz="914400" rtl="0" eaLnBrk="1" fontAlgn="auto" latinLnBrk="0" hangingPunct="1">
                        <a:lnSpc>
                          <a:spcPts val="1700"/>
                        </a:lnSpc>
                        <a:spcBef>
                          <a:spcPts val="0"/>
                        </a:spcBef>
                        <a:spcAft>
                          <a:spcPts val="0"/>
                        </a:spcAft>
                        <a:buClrTx/>
                        <a:buSzTx/>
                        <a:buFontTx/>
                        <a:buNone/>
                        <a:tabLst/>
                        <a:defRPr/>
                      </a:pP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約</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50</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　　　　約</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270</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　　　約</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260</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　　</a:t>
                      </a:r>
                      <a:r>
                        <a:rPr kumimoji="1" lang="ja-JP" altLang="en-US" sz="105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約</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290</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（一般会計　　　（一般会計　　　（一般会計　　　（一般会計</a:t>
                      </a:r>
                      <a:endPar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予算の</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0.3%</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予算の</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1.6%</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予算の</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1.5%</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予算の</a:t>
                      </a:r>
                      <a:r>
                        <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1.6%</a:t>
                      </a:r>
                      <a:r>
                        <a:rPr kumimoji="1" lang="ja-JP" altLang="en-US"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05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6144">
                <a:tc vMerge="1">
                  <a:txBody>
                    <a:bodyPr/>
                    <a:lstStyle/>
                    <a:p>
                      <a:pPr>
                        <a:lnSpc>
                          <a:spcPct val="150000"/>
                        </a:lnSpc>
                      </a:pPr>
                      <a:endParaRPr lang="en-US" altLang="ja-JP" sz="13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ct val="150000"/>
                        </a:lnSpc>
                      </a:pPr>
                      <a:endParaRPr kumimoji="1" lang="ja-JP" altLang="en-US"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3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③区長の組織編成権の強化</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・区長のマネジメントのもと、区の特性や地域の実情に応じた施策・事業が展開できる区役所組織を編成できる仕組みを構築</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lang="ja-JP" altLang="en-US" sz="2400" b="1" u="sng" dirty="0">
                <a:solidFill>
                  <a:schemeClr val="bg1"/>
                </a:solidFill>
                <a:latin typeface="BIZ UDゴシック" panose="020B0400000000000000" pitchFamily="49" charset="-128"/>
                <a:ea typeface="BIZ UDゴシック" panose="020B0400000000000000" pitchFamily="49" charset="-128"/>
              </a:rPr>
              <a:t>業務執行の刷新</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７）区役所への権限移譲</a:t>
            </a:r>
          </a:p>
        </p:txBody>
      </p:sp>
      <p:sp>
        <p:nvSpPr>
          <p:cNvPr id="12" name="二等辺三角形 11"/>
          <p:cNvSpPr/>
          <p:nvPr/>
        </p:nvSpPr>
        <p:spPr>
          <a:xfrm rot="5400000">
            <a:off x="5886164" y="413106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1" name="二等辺三角形 10"/>
          <p:cNvSpPr/>
          <p:nvPr/>
        </p:nvSpPr>
        <p:spPr>
          <a:xfrm rot="5400000">
            <a:off x="6822268" y="413106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0" name="二等辺三角形 9"/>
          <p:cNvSpPr/>
          <p:nvPr/>
        </p:nvSpPr>
        <p:spPr>
          <a:xfrm rot="5400000">
            <a:off x="7686364" y="413106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224</a:t>
            </a:fld>
            <a:endParaRPr lang="ja-JP" altLang="en-US"/>
          </a:p>
        </p:txBody>
      </p:sp>
    </p:spTree>
    <p:extLst>
      <p:ext uri="{BB962C8B-B14F-4D97-AF65-F5344CB8AC3E}">
        <p14:creationId xmlns:p14="http://schemas.microsoft.com/office/powerpoint/2010/main" val="40815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　区長の位置付けの変更　</a:t>
            </a:r>
          </a:p>
        </p:txBody>
      </p:sp>
      <p:sp>
        <p:nvSpPr>
          <p:cNvPr id="10" name="正方形/長方形 9"/>
          <p:cNvSpPr/>
          <p:nvPr/>
        </p:nvSpPr>
        <p:spPr>
          <a:xfrm>
            <a:off x="251520" y="764704"/>
            <a:ext cx="8712968" cy="168507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8</a:t>
            </a: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266700" marR="0" lvl="0" indent="-266700" algn="l" defTabSz="914400" rtl="0" eaLnBrk="1" fontAlgn="auto" latinLnBrk="0" hangingPunct="1">
              <a:lnSpc>
                <a:spcPct val="15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・区長を</a:t>
            </a:r>
            <a:r>
              <a:rPr kumimoji="1" lang="ja-JP" altLang="en-US" sz="1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住民に身近な施策・事業の実質的な責任者に位置付け、区の区域内の基礎自治に関する施策・事業について、局は区長（区シティ・マネージャー（区</a:t>
            </a:r>
            <a:r>
              <a:rPr kumimoji="1" lang="en-US" altLang="ja-JP"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CM </a:t>
            </a:r>
            <a:r>
              <a:rPr kumimoji="1" lang="ja-JP" altLang="en-US" sz="1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））の補助組織として、区長（区</a:t>
            </a:r>
            <a:r>
              <a:rPr kumimoji="1" lang="en-US" altLang="ja-JP"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CM </a:t>
            </a:r>
            <a:r>
              <a:rPr kumimoji="1" lang="ja-JP" altLang="en-US" sz="1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）の指揮監督を受ける。（「</a:t>
            </a:r>
            <a:r>
              <a:rPr kumimoji="1" lang="ja-JP" altLang="en-US"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区</a:t>
            </a:r>
            <a:r>
              <a:rPr kumimoji="1" lang="en-US" altLang="ja-JP"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CM</a:t>
            </a:r>
            <a:r>
              <a:rPr kumimoji="1" lang="ja-JP" altLang="en-US"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制」の導入）</a:t>
            </a:r>
            <a:r>
              <a:rPr kumimoji="1" lang="en-US" altLang="ja-JP"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ja-JP" altLang="en-US" sz="17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大阪市事務分掌規則</a:t>
            </a:r>
            <a:r>
              <a:rPr kumimoji="1" lang="ja-JP" altLang="en-US"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第</a:t>
            </a:r>
            <a:r>
              <a:rPr kumimoji="1" lang="en-US" altLang="ja-JP"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a:t>
            </a:r>
            <a:r>
              <a:rPr kumimoji="1" lang="ja-JP" altLang="en-US"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条の</a:t>
            </a:r>
            <a:r>
              <a:rPr kumimoji="1" lang="en-US" altLang="ja-JP"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a:t>
            </a:r>
          </a:p>
        </p:txBody>
      </p:sp>
      <p:sp>
        <p:nvSpPr>
          <p:cNvPr id="14" name="テキスト ボックス 13"/>
          <p:cNvSpPr txBox="1"/>
          <p:nvPr/>
        </p:nvSpPr>
        <p:spPr>
          <a:xfrm>
            <a:off x="1259632" y="2339588"/>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Before</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5940152" y="2339588"/>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After</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5148064" y="2924944"/>
            <a:ext cx="3600400" cy="237626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区　　　　長</a:t>
            </a:r>
            <a:endParaRPr kumimoji="1" lang="zh-CN"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20" name="正方形/長方形 19"/>
          <p:cNvSpPr/>
          <p:nvPr/>
        </p:nvSpPr>
        <p:spPr>
          <a:xfrm>
            <a:off x="5292080" y="4398203"/>
            <a:ext cx="1008112"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「区ＣＭ」</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として</a:t>
            </a:r>
          </a:p>
        </p:txBody>
      </p:sp>
      <p:sp>
        <p:nvSpPr>
          <p:cNvPr id="24" name="正方形/長方形 23"/>
          <p:cNvSpPr/>
          <p:nvPr/>
        </p:nvSpPr>
        <p:spPr>
          <a:xfrm>
            <a:off x="6300192" y="3429000"/>
            <a:ext cx="244827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区役所事務を指揮監督</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例</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地域振興、戸籍・住民基本台帳事務、国民健康保険事務、老人・</a:t>
            </a:r>
            <a:r>
              <a:rPr kumimoji="1" lang="ja-JP" altLang="en-US" sz="12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50" charset="-128"/>
                <a:cs typeface="+mn-cs"/>
              </a:rPr>
              <a:t>障がい</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者福祉に関する事務</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25" name="正方形/長方形 24"/>
          <p:cNvSpPr/>
          <p:nvPr/>
        </p:nvSpPr>
        <p:spPr>
          <a:xfrm>
            <a:off x="6300192" y="4365104"/>
            <a:ext cx="2448272" cy="954107"/>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・住民に身近な施策・事業全般を指揮監督</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例</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防災、防犯、子育て支援、道路や公園の維持管理</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43" name="正方形/長方形 42"/>
          <p:cNvSpPr/>
          <p:nvPr/>
        </p:nvSpPr>
        <p:spPr>
          <a:xfrm>
            <a:off x="395536" y="4221088"/>
            <a:ext cx="3600400" cy="230425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区　　　　長</a:t>
            </a:r>
            <a:endParaRPr kumimoji="1" lang="zh-CN"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45" name="正方形/長方形 44"/>
          <p:cNvSpPr/>
          <p:nvPr/>
        </p:nvSpPr>
        <p:spPr>
          <a:xfrm>
            <a:off x="467544" y="4797152"/>
            <a:ext cx="338437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区役所事務を指揮監督</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例</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地域振興、戸籍・住民基本台帳事務、国民健康保険事務、老人・</a:t>
            </a:r>
            <a:r>
              <a:rPr kumimoji="1" lang="ja-JP" altLang="en-US" sz="12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50" charset="-128"/>
                <a:cs typeface="+mn-cs"/>
              </a:rPr>
              <a:t>障がい</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者福祉に関する事務</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48" name="正方形/長方形 47"/>
          <p:cNvSpPr/>
          <p:nvPr/>
        </p:nvSpPr>
        <p:spPr>
          <a:xfrm>
            <a:off x="5148064" y="5445223"/>
            <a:ext cx="3600400" cy="1263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局長（各局）</a:t>
            </a:r>
            <a:endParaRPr kumimoji="1" lang="zh-CN"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49" name="正方形/長方形 48"/>
          <p:cNvSpPr/>
          <p:nvPr/>
        </p:nvSpPr>
        <p:spPr>
          <a:xfrm>
            <a:off x="5220072" y="5877272"/>
            <a:ext cx="345638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・局長</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は区域内の基礎自治に関し区長（区</a:t>
            </a:r>
            <a:r>
              <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CM</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）の補助</a:t>
            </a: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組織として、区長の指揮監督を受ける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二等辺三角形 49"/>
          <p:cNvSpPr/>
          <p:nvPr/>
        </p:nvSpPr>
        <p:spPr>
          <a:xfrm rot="5400000">
            <a:off x="2955434" y="4541510"/>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正方形/長方形 52"/>
          <p:cNvSpPr/>
          <p:nvPr/>
        </p:nvSpPr>
        <p:spPr>
          <a:xfrm>
            <a:off x="395536" y="2924944"/>
            <a:ext cx="3600400" cy="1080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局長（各局）</a:t>
            </a:r>
            <a:endParaRPr kumimoji="1" lang="zh-CN" altLang="en-US" sz="1800" b="1" i="0" u="sng"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54" name="正方形/長方形 53"/>
          <p:cNvSpPr/>
          <p:nvPr/>
        </p:nvSpPr>
        <p:spPr>
          <a:xfrm>
            <a:off x="467544" y="3356992"/>
            <a:ext cx="309634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・局長は区長より上位の格付け</a:t>
            </a:r>
            <a:endParaRPr kumimoji="1" lang="en-US" altLang="ja-JP"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57" name="正方形/長方形 56"/>
          <p:cNvSpPr/>
          <p:nvPr/>
        </p:nvSpPr>
        <p:spPr>
          <a:xfrm>
            <a:off x="467544" y="5661248"/>
            <a:ext cx="345638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区長は局長より下位の格付け</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（北区・中央区・西成区を除く）</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5292080" y="3429000"/>
            <a:ext cx="1008112"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「区長」</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として</a:t>
            </a:r>
          </a:p>
        </p:txBody>
      </p:sp>
      <p:sp>
        <p:nvSpPr>
          <p:cNvPr id="26" name="テキスト ボックス 36"/>
          <p:cNvSpPr txBox="1"/>
          <p:nvPr/>
        </p:nvSpPr>
        <p:spPr>
          <a:xfrm>
            <a:off x="0" y="3258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・区役所への権限移譲</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225</a:t>
            </a:fld>
            <a:endParaRPr lang="ja-JP" altLang="en-US"/>
          </a:p>
        </p:txBody>
      </p:sp>
    </p:spTree>
    <p:extLst>
      <p:ext uri="{BB962C8B-B14F-4D97-AF65-F5344CB8AC3E}">
        <p14:creationId xmlns:p14="http://schemas.microsoft.com/office/powerpoint/2010/main" val="20678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4573289" y="1076552"/>
            <a:ext cx="2942428" cy="2868797"/>
          </a:xfrm>
          <a:prstGeom prst="roundRect">
            <a:avLst>
              <a:gd name="adj" fmla="val 7724"/>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角丸四角形 50"/>
          <p:cNvSpPr/>
          <p:nvPr/>
        </p:nvSpPr>
        <p:spPr>
          <a:xfrm>
            <a:off x="2447944" y="5616517"/>
            <a:ext cx="1620000" cy="195213"/>
          </a:xfrm>
          <a:prstGeom prst="roundRect">
            <a:avLst>
              <a:gd name="adj" fmla="val 7724"/>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2153554" y="5266723"/>
            <a:ext cx="208823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0.338%</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0.397%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0.556%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に上昇）</a:t>
            </a:r>
          </a:p>
        </p:txBody>
      </p:sp>
      <p:sp>
        <p:nvSpPr>
          <p:cNvPr id="15" name="正方形/長方形 14"/>
          <p:cNvSpPr/>
          <p:nvPr/>
        </p:nvSpPr>
        <p:spPr>
          <a:xfrm>
            <a:off x="305283" y="3997220"/>
            <a:ext cx="8640960" cy="2646878"/>
          </a:xfrm>
          <a:prstGeom prst="rect">
            <a:avLst/>
          </a:prstGeom>
          <a:ln>
            <a:solidFill>
              <a:schemeClr val="tx1"/>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（参考）他都市の状況　</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○区役所自主事業予算が 一般会計予算に占める割合</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角丸四角形 36"/>
          <p:cNvSpPr/>
          <p:nvPr/>
        </p:nvSpPr>
        <p:spPr>
          <a:xfrm>
            <a:off x="4345544" y="6062714"/>
            <a:ext cx="4402920" cy="462630"/>
          </a:xfrm>
          <a:prstGeom prst="roundRect">
            <a:avLst>
              <a:gd name="adj" fmla="val 7724"/>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377060" y="4850168"/>
            <a:ext cx="372965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年度予算</a:t>
            </a:r>
            <a:endPar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①横浜市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0.159%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a:t>
            </a:r>
            <a:r>
              <a:rPr kumimoji="1" lang="ja-JP" altLang="en-US"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0.101%</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③川崎市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0.092%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④堺市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⑤さいたま市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0.060%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⑤福岡市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「区役所のあり方について」（新潟市</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月より）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0" name="表 39"/>
          <p:cNvGraphicFramePr>
            <a:graphicFrameLocks noGrp="1"/>
          </p:cNvGraphicFramePr>
          <p:nvPr>
            <p:extLst>
              <p:ext uri="{D42A27DB-BD31-4B8C-83A1-F6EECF244321}">
                <p14:modId xmlns:p14="http://schemas.microsoft.com/office/powerpoint/2010/main" val="352362055"/>
              </p:ext>
            </p:extLst>
          </p:nvPr>
        </p:nvGraphicFramePr>
        <p:xfrm>
          <a:off x="4283968" y="4383187"/>
          <a:ext cx="4499204" cy="2184400"/>
        </p:xfrm>
        <a:graphic>
          <a:graphicData uri="http://schemas.openxmlformats.org/drawingml/2006/table">
            <a:tbl>
              <a:tblPr firstRow="1" bandRow="1">
                <a:tableStyleId>{5940675A-B579-460E-94D1-54222C63F5DA}</a:tableStyleId>
              </a:tblPr>
              <a:tblGrid>
                <a:gridCol w="262699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61635">
                <a:tc>
                  <a:txBody>
                    <a:bodyPr/>
                    <a:lstStyle/>
                    <a:p>
                      <a:pPr algn="ctr">
                        <a:lnSpc>
                          <a:spcPts val="1680"/>
                        </a:lnSpc>
                      </a:pPr>
                      <a:r>
                        <a:rPr kumimoji="1" lang="ja-JP" altLang="en-US" sz="1200" dirty="0"/>
                        <a:t>年度</a:t>
                      </a:r>
                    </a:p>
                  </a:txBody>
                  <a:tcPr/>
                </a:tc>
                <a:tc>
                  <a:txBody>
                    <a:bodyPr/>
                    <a:lstStyle/>
                    <a:p>
                      <a:pPr algn="ctr">
                        <a:lnSpc>
                          <a:spcPts val="1680"/>
                        </a:lnSpc>
                      </a:pPr>
                      <a:r>
                        <a:rPr kumimoji="1" lang="ja-JP" altLang="en-US" sz="1200" dirty="0"/>
                        <a:t>自主事業予算額</a:t>
                      </a:r>
                    </a:p>
                  </a:txBody>
                  <a:tcPr/>
                </a:tc>
                <a:extLst>
                  <a:ext uri="{0D108BD9-81ED-4DB2-BD59-A6C34878D82A}">
                    <a16:rowId xmlns:a16="http://schemas.microsoft.com/office/drawing/2014/main" val="10000"/>
                  </a:ext>
                </a:extLst>
              </a:tr>
              <a:tr h="262132">
                <a:tc>
                  <a:txBody>
                    <a:bodyPr/>
                    <a:lstStyle/>
                    <a:p>
                      <a:pPr>
                        <a:lnSpc>
                          <a:spcPts val="1680"/>
                        </a:lnSpc>
                      </a:pPr>
                      <a:r>
                        <a:rPr kumimoji="1" lang="en-US" altLang="ja-JP" sz="1200" dirty="0"/>
                        <a:t>2012</a:t>
                      </a:r>
                      <a:r>
                        <a:rPr kumimoji="1" lang="ja-JP" altLang="en-US" sz="1200" dirty="0"/>
                        <a:t>年度</a:t>
                      </a:r>
                    </a:p>
                  </a:txBody>
                  <a:tcPr/>
                </a:tc>
                <a:tc>
                  <a:txBody>
                    <a:bodyPr/>
                    <a:lstStyle/>
                    <a:p>
                      <a:pPr algn="ctr">
                        <a:lnSpc>
                          <a:spcPts val="1680"/>
                        </a:lnSpc>
                      </a:pPr>
                      <a:r>
                        <a:rPr lang="en-US" altLang="ja-JP" sz="1200" dirty="0"/>
                        <a:t>1,530</a:t>
                      </a:r>
                      <a:r>
                        <a:rPr lang="ja-JP" altLang="en-US" sz="1200" dirty="0"/>
                        <a:t>百万円（</a:t>
                      </a:r>
                      <a:r>
                        <a:rPr lang="en-US" altLang="ja-JP" sz="1200" dirty="0"/>
                        <a:t>0.101</a:t>
                      </a:r>
                      <a:r>
                        <a:rPr lang="ja-JP" altLang="en-US" sz="1200" dirty="0"/>
                        <a:t>％）</a:t>
                      </a:r>
                      <a:endParaRPr kumimoji="1" lang="ja-JP" altLang="en-US" sz="1200" dirty="0"/>
                    </a:p>
                  </a:txBody>
                  <a:tcPr/>
                </a:tc>
                <a:extLst>
                  <a:ext uri="{0D108BD9-81ED-4DB2-BD59-A6C34878D82A}">
                    <a16:rowId xmlns:a16="http://schemas.microsoft.com/office/drawing/2014/main" val="10001"/>
                  </a:ext>
                </a:extLst>
              </a:tr>
              <a:tr h="455989">
                <a:tc>
                  <a:txBody>
                    <a:bodyPr/>
                    <a:lstStyle/>
                    <a:p>
                      <a:pPr>
                        <a:lnSpc>
                          <a:spcPts val="1680"/>
                        </a:lnSpc>
                      </a:pPr>
                      <a:r>
                        <a:rPr kumimoji="1" lang="en-US" altLang="ja-JP" sz="1200" dirty="0"/>
                        <a:t>2014</a:t>
                      </a:r>
                      <a:r>
                        <a:rPr kumimoji="1" lang="ja-JP" altLang="en-US" sz="1200" dirty="0"/>
                        <a:t>年度</a:t>
                      </a:r>
                      <a:endParaRPr kumimoji="1" lang="en-US" altLang="ja-JP" sz="1200" dirty="0"/>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200" dirty="0"/>
                        <a:t>区</a:t>
                      </a:r>
                      <a:r>
                        <a:rPr kumimoji="1" lang="en-US" altLang="ja-JP" sz="1200" dirty="0"/>
                        <a:t>CM</a:t>
                      </a:r>
                      <a:r>
                        <a:rPr kumimoji="1" lang="ja-JP" altLang="en-US" sz="1200" dirty="0"/>
                        <a:t>自由経費（</a:t>
                      </a:r>
                      <a:r>
                        <a:rPr kumimoji="1" lang="en-US" altLang="ja-JP" sz="1200" dirty="0"/>
                        <a:t>19,092</a:t>
                      </a:r>
                      <a:r>
                        <a:rPr kumimoji="1" lang="ja-JP" altLang="en-US" sz="1200" dirty="0"/>
                        <a:t>百万円）を含む</a:t>
                      </a:r>
                    </a:p>
                  </a:txBody>
                  <a:tcPr/>
                </a:tc>
                <a:tc>
                  <a:txBody>
                    <a:bodyPr/>
                    <a:lstStyle/>
                    <a:p>
                      <a:pPr algn="ctr">
                        <a:lnSpc>
                          <a:spcPts val="1680"/>
                        </a:lnSpc>
                      </a:pPr>
                      <a:r>
                        <a:rPr lang="en-US" altLang="ja-JP" sz="1200" dirty="0"/>
                        <a:t>5,679</a:t>
                      </a:r>
                      <a:r>
                        <a:rPr lang="ja-JP" altLang="en-US" sz="1200" dirty="0"/>
                        <a:t>百万円（</a:t>
                      </a:r>
                      <a:r>
                        <a:rPr lang="en-US" altLang="ja-JP" sz="1200" dirty="0"/>
                        <a:t>0.338</a:t>
                      </a:r>
                      <a:r>
                        <a:rPr lang="ja-JP" altLang="en-US" sz="1200" dirty="0"/>
                        <a:t>％）</a:t>
                      </a:r>
                      <a:endParaRPr kumimoji="1" lang="en-US" altLang="ja-JP" sz="1200" dirty="0"/>
                    </a:p>
                    <a:p>
                      <a:pPr algn="ctr">
                        <a:lnSpc>
                          <a:spcPts val="1680"/>
                        </a:lnSpc>
                      </a:pPr>
                      <a:r>
                        <a:rPr kumimoji="1" lang="en-US" altLang="ja-JP" sz="1200" dirty="0"/>
                        <a:t>24,771</a:t>
                      </a:r>
                      <a:r>
                        <a:rPr kumimoji="1" lang="ja-JP" altLang="en-US" sz="1200" dirty="0"/>
                        <a:t>百万円（</a:t>
                      </a:r>
                      <a:r>
                        <a:rPr kumimoji="1" lang="en-US" altLang="ja-JP" sz="1200" dirty="0"/>
                        <a:t>1.473</a:t>
                      </a:r>
                      <a:r>
                        <a:rPr kumimoji="1" lang="ja-JP" altLang="en-US" sz="1200" dirty="0"/>
                        <a:t>％）</a:t>
                      </a:r>
                    </a:p>
                  </a:txBody>
                  <a:tcPr/>
                </a:tc>
                <a:extLst>
                  <a:ext uri="{0D108BD9-81ED-4DB2-BD59-A6C34878D82A}">
                    <a16:rowId xmlns:a16="http://schemas.microsoft.com/office/drawing/2014/main" val="10002"/>
                  </a:ext>
                </a:extLst>
              </a:tr>
              <a:tr h="455989">
                <a:tc>
                  <a:txBody>
                    <a:bodyPr/>
                    <a:lstStyle/>
                    <a:p>
                      <a:pPr>
                        <a:lnSpc>
                          <a:spcPts val="1680"/>
                        </a:lnSpc>
                      </a:pPr>
                      <a:r>
                        <a:rPr kumimoji="1" lang="en-US" altLang="ja-JP" sz="1200" dirty="0">
                          <a:solidFill>
                            <a:schemeClr val="tx1"/>
                          </a:solidFill>
                        </a:rPr>
                        <a:t>2017</a:t>
                      </a:r>
                      <a:r>
                        <a:rPr kumimoji="1" lang="ja-JP" altLang="en-US" sz="1200" dirty="0">
                          <a:solidFill>
                            <a:schemeClr val="tx1"/>
                          </a:solidFill>
                        </a:rPr>
                        <a:t>年度</a:t>
                      </a:r>
                      <a:endParaRPr kumimoji="1" lang="en-US" altLang="ja-JP" sz="1200" dirty="0">
                        <a:solidFill>
                          <a:schemeClr val="tx1"/>
                        </a:solidFill>
                      </a:endParaRPr>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200" dirty="0">
                          <a:solidFill>
                            <a:schemeClr val="tx1"/>
                          </a:solidFill>
                        </a:rPr>
                        <a:t>区</a:t>
                      </a:r>
                      <a:r>
                        <a:rPr kumimoji="1" lang="en-US" altLang="ja-JP" sz="1200" dirty="0">
                          <a:solidFill>
                            <a:schemeClr val="tx1"/>
                          </a:solidFill>
                        </a:rPr>
                        <a:t>CM</a:t>
                      </a:r>
                      <a:r>
                        <a:rPr kumimoji="1" lang="ja-JP" altLang="en-US" sz="1200" dirty="0">
                          <a:solidFill>
                            <a:schemeClr val="tx1"/>
                          </a:solidFill>
                        </a:rPr>
                        <a:t>自由経費（</a:t>
                      </a:r>
                      <a:r>
                        <a:rPr kumimoji="1" lang="en-US" altLang="ja-JP" sz="1200" dirty="0">
                          <a:solidFill>
                            <a:schemeClr val="tx1"/>
                          </a:solidFill>
                        </a:rPr>
                        <a:t>16,272</a:t>
                      </a:r>
                      <a:r>
                        <a:rPr kumimoji="1" lang="ja-JP" altLang="en-US" sz="1200" dirty="0">
                          <a:solidFill>
                            <a:schemeClr val="tx1"/>
                          </a:solidFill>
                        </a:rPr>
                        <a:t>百万円）を含む</a:t>
                      </a:r>
                      <a:endParaRPr kumimoji="1" lang="en-US" altLang="ja-JP" sz="1200" dirty="0">
                        <a:solidFill>
                          <a:schemeClr val="tx1"/>
                        </a:solidFill>
                      </a:endParaRPr>
                    </a:p>
                  </a:txBody>
                  <a:tcPr/>
                </a:tc>
                <a:tc>
                  <a:txBody>
                    <a:bodyPr/>
                    <a:lstStyle/>
                    <a:p>
                      <a:pPr algn="ctr">
                        <a:lnSpc>
                          <a:spcPts val="1680"/>
                        </a:lnSpc>
                      </a:pPr>
                      <a:r>
                        <a:rPr lang="en-US" altLang="ja-JP" sz="1200" dirty="0">
                          <a:solidFill>
                            <a:schemeClr val="tx1"/>
                          </a:solidFill>
                        </a:rPr>
                        <a:t>6,989</a:t>
                      </a:r>
                      <a:r>
                        <a:rPr lang="ja-JP" altLang="en-US" sz="1200" dirty="0">
                          <a:solidFill>
                            <a:schemeClr val="tx1"/>
                          </a:solidFill>
                        </a:rPr>
                        <a:t>百万円（</a:t>
                      </a:r>
                      <a:r>
                        <a:rPr lang="en-US" altLang="ja-JP" sz="1200" dirty="0">
                          <a:solidFill>
                            <a:schemeClr val="tx1"/>
                          </a:solidFill>
                        </a:rPr>
                        <a:t>0.397</a:t>
                      </a:r>
                      <a:r>
                        <a:rPr lang="ja-JP" altLang="en-US" sz="1200" dirty="0">
                          <a:solidFill>
                            <a:schemeClr val="tx1"/>
                          </a:solidFill>
                        </a:rPr>
                        <a:t>％）</a:t>
                      </a:r>
                      <a:endParaRPr kumimoji="1" lang="en-US" altLang="ja-JP" sz="1200" dirty="0">
                        <a:solidFill>
                          <a:schemeClr val="tx1"/>
                        </a:solidFill>
                      </a:endParaRPr>
                    </a:p>
                    <a:p>
                      <a:pPr algn="ctr">
                        <a:lnSpc>
                          <a:spcPts val="1680"/>
                        </a:lnSpc>
                      </a:pPr>
                      <a:r>
                        <a:rPr kumimoji="1" lang="en-US" altLang="ja-JP" sz="1200" dirty="0">
                          <a:solidFill>
                            <a:schemeClr val="tx1"/>
                          </a:solidFill>
                        </a:rPr>
                        <a:t>23,261</a:t>
                      </a:r>
                      <a:r>
                        <a:rPr kumimoji="1" lang="ja-JP" altLang="en-US" sz="1200" dirty="0">
                          <a:solidFill>
                            <a:schemeClr val="tx1"/>
                          </a:solidFill>
                        </a:rPr>
                        <a:t>百万円（</a:t>
                      </a:r>
                      <a:r>
                        <a:rPr kumimoji="1" lang="en-US" altLang="ja-JP" sz="1200" dirty="0">
                          <a:solidFill>
                            <a:schemeClr val="tx1"/>
                          </a:solidFill>
                        </a:rPr>
                        <a:t>1.320</a:t>
                      </a:r>
                      <a:r>
                        <a:rPr kumimoji="1" lang="ja-JP" altLang="en-US" sz="1200" dirty="0">
                          <a:solidFill>
                            <a:schemeClr val="tx1"/>
                          </a:solidFill>
                        </a:rPr>
                        <a:t>％）</a:t>
                      </a:r>
                    </a:p>
                  </a:txBody>
                  <a:tcPr/>
                </a:tc>
                <a:extLst>
                  <a:ext uri="{0D108BD9-81ED-4DB2-BD59-A6C34878D82A}">
                    <a16:rowId xmlns:a16="http://schemas.microsoft.com/office/drawing/2014/main" val="10003"/>
                  </a:ext>
                </a:extLst>
              </a:tr>
              <a:tr h="513366">
                <a:tc>
                  <a:txBody>
                    <a:bodyPr/>
                    <a:lstStyle/>
                    <a:p>
                      <a:pPr marL="0" marR="0" indent="0" algn="l" defTabSz="914400" rtl="0" eaLnBrk="1" fontAlgn="auto" latinLnBrk="0" hangingPunct="1">
                        <a:lnSpc>
                          <a:spcPts val="1680"/>
                        </a:lnSpc>
                        <a:spcBef>
                          <a:spcPts val="0"/>
                        </a:spcBef>
                        <a:spcAft>
                          <a:spcPts val="0"/>
                        </a:spcAft>
                        <a:buClrTx/>
                        <a:buSzTx/>
                        <a:buFontTx/>
                        <a:buNone/>
                        <a:tabLst/>
                        <a:defRPr/>
                      </a:pPr>
                      <a:r>
                        <a:rPr kumimoji="1" lang="en-US" altLang="ja-JP" sz="1200" dirty="0">
                          <a:solidFill>
                            <a:schemeClr val="tx1"/>
                          </a:solidFill>
                        </a:rPr>
                        <a:t>2022</a:t>
                      </a:r>
                      <a:r>
                        <a:rPr kumimoji="1" lang="ja-JP" altLang="en-US" sz="1200" dirty="0">
                          <a:solidFill>
                            <a:schemeClr val="tx1"/>
                          </a:solidFill>
                        </a:rPr>
                        <a:t>年度</a:t>
                      </a:r>
                      <a:endParaRPr kumimoji="1" lang="en-US" altLang="ja-JP" sz="1200" dirty="0">
                        <a:solidFill>
                          <a:schemeClr val="tx1"/>
                        </a:solidFill>
                      </a:endParaRPr>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200" dirty="0">
                          <a:solidFill>
                            <a:schemeClr val="tx1"/>
                          </a:solidFill>
                        </a:rPr>
                        <a:t>区</a:t>
                      </a:r>
                      <a:r>
                        <a:rPr kumimoji="1" lang="en-US" altLang="ja-JP" sz="1200" dirty="0">
                          <a:solidFill>
                            <a:schemeClr val="tx1"/>
                          </a:solidFill>
                        </a:rPr>
                        <a:t>CM</a:t>
                      </a:r>
                      <a:r>
                        <a:rPr kumimoji="1" lang="ja-JP" altLang="en-US" sz="1200" dirty="0">
                          <a:solidFill>
                            <a:schemeClr val="tx1"/>
                          </a:solidFill>
                        </a:rPr>
                        <a:t>自由経費（</a:t>
                      </a:r>
                      <a:r>
                        <a:rPr kumimoji="1" lang="en-US" altLang="ja-JP" sz="1200" dirty="0">
                          <a:solidFill>
                            <a:schemeClr val="tx1"/>
                          </a:solidFill>
                        </a:rPr>
                        <a:t>16,175</a:t>
                      </a:r>
                      <a:r>
                        <a:rPr kumimoji="1" lang="ja-JP" altLang="en-US" sz="1200" dirty="0">
                          <a:solidFill>
                            <a:schemeClr val="tx1"/>
                          </a:solidFill>
                        </a:rPr>
                        <a:t>百万円）を含む</a:t>
                      </a:r>
                    </a:p>
                  </a:txBody>
                  <a:tcPr/>
                </a:tc>
                <a:tc>
                  <a:txBody>
                    <a:bodyPr/>
                    <a:lstStyle/>
                    <a:p>
                      <a:pPr algn="ctr">
                        <a:lnSpc>
                          <a:spcPts val="1680"/>
                        </a:lnSpc>
                      </a:pPr>
                      <a:r>
                        <a:rPr kumimoji="1" lang="en-US" altLang="ja-JP" sz="1200" dirty="0">
                          <a:solidFill>
                            <a:schemeClr val="tx1"/>
                          </a:solidFill>
                        </a:rPr>
                        <a:t>10,247</a:t>
                      </a:r>
                      <a:r>
                        <a:rPr kumimoji="1" lang="ja-JP" altLang="en-US" sz="1200" dirty="0">
                          <a:solidFill>
                            <a:schemeClr val="tx1"/>
                          </a:solidFill>
                        </a:rPr>
                        <a:t>百万円（</a:t>
                      </a:r>
                      <a:r>
                        <a:rPr kumimoji="1" lang="en-US" altLang="ja-JP" sz="1200" dirty="0">
                          <a:solidFill>
                            <a:schemeClr val="tx1"/>
                          </a:solidFill>
                        </a:rPr>
                        <a:t>0.556</a:t>
                      </a:r>
                      <a:r>
                        <a:rPr kumimoji="1" lang="ja-JP" altLang="en-US" sz="1200" dirty="0">
                          <a:solidFill>
                            <a:schemeClr val="tx1"/>
                          </a:solidFill>
                        </a:rPr>
                        <a:t>％）</a:t>
                      </a:r>
                      <a:endParaRPr kumimoji="1" lang="en-US" altLang="ja-JP" sz="1200" dirty="0">
                        <a:solidFill>
                          <a:schemeClr val="tx1"/>
                        </a:solidFill>
                      </a:endParaRPr>
                    </a:p>
                    <a:p>
                      <a:pPr marL="0" marR="0" lvl="0" indent="0" algn="ctr" defTabSz="914400" rtl="0" eaLnBrk="1" fontAlgn="auto" latinLnBrk="0" hangingPunct="1">
                        <a:lnSpc>
                          <a:spcPts val="1680"/>
                        </a:lnSpc>
                        <a:spcBef>
                          <a:spcPts val="0"/>
                        </a:spcBef>
                        <a:spcAft>
                          <a:spcPts val="0"/>
                        </a:spcAft>
                        <a:buClrTx/>
                        <a:buSzTx/>
                        <a:buFontTx/>
                        <a:buNone/>
                        <a:tabLst/>
                        <a:defRPr/>
                      </a:pPr>
                      <a:r>
                        <a:rPr kumimoji="1" lang="en-US" altLang="ja-JP" sz="1200" dirty="0">
                          <a:solidFill>
                            <a:schemeClr val="tx1"/>
                          </a:solidFill>
                        </a:rPr>
                        <a:t>26,422</a:t>
                      </a:r>
                      <a:r>
                        <a:rPr kumimoji="1" lang="ja-JP" altLang="en-US" sz="1200" dirty="0">
                          <a:solidFill>
                            <a:schemeClr val="tx1"/>
                          </a:solidFill>
                        </a:rPr>
                        <a:t>百万円（</a:t>
                      </a:r>
                      <a:r>
                        <a:rPr kumimoji="1" lang="en-US" altLang="ja-JP" sz="1200" dirty="0">
                          <a:solidFill>
                            <a:schemeClr val="tx1"/>
                          </a:solidFill>
                        </a:rPr>
                        <a:t>1.434</a:t>
                      </a:r>
                      <a:r>
                        <a:rPr kumimoji="1" lang="ja-JP" altLang="en-US" sz="1200" dirty="0">
                          <a:solidFill>
                            <a:schemeClr val="tx1"/>
                          </a:solidFill>
                        </a:rPr>
                        <a:t>％）</a:t>
                      </a:r>
                      <a:endParaRPr kumimoji="1" lang="en-US" altLang="ja-JP" sz="1200" dirty="0">
                        <a:solidFill>
                          <a:schemeClr val="tx1"/>
                        </a:solidFill>
                      </a:endParaRPr>
                    </a:p>
                  </a:txBody>
                  <a:tcPr/>
                </a:tc>
                <a:extLst>
                  <a:ext uri="{0D108BD9-81ED-4DB2-BD59-A6C34878D82A}">
                    <a16:rowId xmlns:a16="http://schemas.microsoft.com/office/drawing/2014/main" val="1693332945"/>
                  </a:ext>
                </a:extLst>
              </a:tr>
            </a:tbl>
          </a:graphicData>
        </a:graphic>
      </p:graphicFrame>
      <p:sp>
        <p:nvSpPr>
          <p:cNvPr id="32" name="上矢印 31"/>
          <p:cNvSpPr/>
          <p:nvPr/>
        </p:nvSpPr>
        <p:spPr>
          <a:xfrm rot="5086414">
            <a:off x="4034603" y="-1394488"/>
            <a:ext cx="360040" cy="584818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②　区長の予算編成権の強化</a:t>
            </a:r>
          </a:p>
        </p:txBody>
      </p:sp>
      <p:cxnSp>
        <p:nvCxnSpPr>
          <p:cNvPr id="13" name="直線コネクタ 12"/>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14586" y="591805"/>
            <a:ext cx="8712968"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区の施策・事業に係る財源を区に配分し、区長（区ＣＭ）が地域の特性に応じた予算を編成。　　　　　　　　　</a:t>
            </a:r>
          </a:p>
        </p:txBody>
      </p:sp>
      <p:sp>
        <p:nvSpPr>
          <p:cNvPr id="28" name="テキスト ボックス 27"/>
          <p:cNvSpPr txBox="1"/>
          <p:nvPr/>
        </p:nvSpPr>
        <p:spPr>
          <a:xfrm>
            <a:off x="888775" y="2993548"/>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50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3,400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31" name="テキスト ボックス 30"/>
          <p:cNvSpPr txBox="1"/>
          <p:nvPr/>
        </p:nvSpPr>
        <p:spPr>
          <a:xfrm>
            <a:off x="1080585" y="1104999"/>
            <a:ext cx="32082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区長（区</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CM</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）が編成した予算は約</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倍に</a:t>
            </a:r>
          </a:p>
        </p:txBody>
      </p:sp>
      <p:sp>
        <p:nvSpPr>
          <p:cNvPr id="35" name="正方形/長方形 34"/>
          <p:cNvSpPr/>
          <p:nvPr/>
        </p:nvSpPr>
        <p:spPr>
          <a:xfrm>
            <a:off x="2555776" y="4010785"/>
            <a:ext cx="6721613"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区長自由経費のうち施設維持管理経費を除いた区役所自主事業予算の比較</a:t>
            </a: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7472411" y="1840650"/>
            <a:ext cx="153598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（注１）区役所が自ら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事業を</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実施す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るための経費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（注２）区長（区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の決定権のも</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と局が区内で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事業を実施す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るための経費</a:t>
            </a:r>
          </a:p>
        </p:txBody>
      </p:sp>
      <p:sp>
        <p:nvSpPr>
          <p:cNvPr id="56" name="テキスト ボックス 55"/>
          <p:cNvSpPr txBox="1"/>
          <p:nvPr/>
        </p:nvSpPr>
        <p:spPr>
          <a:xfrm>
            <a:off x="1390588" y="2190056"/>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219</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2,600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7" name="テキスト ボックス 56"/>
          <p:cNvSpPr txBox="1"/>
          <p:nvPr/>
        </p:nvSpPr>
        <p:spPr>
          <a:xfrm>
            <a:off x="2032266" y="1783485"/>
            <a:ext cx="134086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269</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7,100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8" name="テキスト ボックス 57"/>
          <p:cNvSpPr txBox="1"/>
          <p:nvPr/>
        </p:nvSpPr>
        <p:spPr>
          <a:xfrm>
            <a:off x="2537599" y="2023210"/>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252</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6,200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9" name="テキスト ボックス 58"/>
          <p:cNvSpPr txBox="1"/>
          <p:nvPr/>
        </p:nvSpPr>
        <p:spPr>
          <a:xfrm>
            <a:off x="3216447" y="1829817"/>
            <a:ext cx="10939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244</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8,800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60" name="テキスト ボックス 59"/>
          <p:cNvSpPr txBox="1"/>
          <p:nvPr/>
        </p:nvSpPr>
        <p:spPr>
          <a:xfrm>
            <a:off x="5469990" y="1628800"/>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278</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9,500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26" name="テキスト ボックス 25"/>
          <p:cNvSpPr txBox="1"/>
          <p:nvPr/>
        </p:nvSpPr>
        <p:spPr>
          <a:xfrm>
            <a:off x="899592" y="3429000"/>
            <a:ext cx="148047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区長自由経費（注１）</a:t>
            </a:r>
          </a:p>
        </p:txBody>
      </p:sp>
      <p:sp>
        <p:nvSpPr>
          <p:cNvPr id="27" name="テキスト ボックス 26"/>
          <p:cNvSpPr txBox="1"/>
          <p:nvPr/>
        </p:nvSpPr>
        <p:spPr>
          <a:xfrm>
            <a:off x="1389784" y="2767684"/>
            <a:ext cx="158417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区</a:t>
            </a:r>
            <a:r>
              <a:rPr kumimoji="1" lang="en-US" altLang="ja-JP"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CM</a:t>
            </a:r>
            <a:r>
              <a:rPr kumimoji="1" lang="ja-JP" altLang="en-US"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自由経費（注</a:t>
            </a:r>
            <a:r>
              <a:rPr kumimoji="1" lang="en-US" altLang="ja-JP"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p:txBody>
      </p:sp>
      <p:sp>
        <p:nvSpPr>
          <p:cNvPr id="50" name="テキスト ボックス 49"/>
          <p:cNvSpPr txBox="1"/>
          <p:nvPr/>
        </p:nvSpPr>
        <p:spPr>
          <a:xfrm>
            <a:off x="4353698" y="1760265"/>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262</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8,600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2" name="テキスト ボックス 51"/>
          <p:cNvSpPr txBox="1"/>
          <p:nvPr/>
        </p:nvSpPr>
        <p:spPr>
          <a:xfrm>
            <a:off x="4967186" y="1902024"/>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266</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9,100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3" name="テキスト ボックス 52"/>
          <p:cNvSpPr txBox="1"/>
          <p:nvPr/>
        </p:nvSpPr>
        <p:spPr>
          <a:xfrm>
            <a:off x="6095633" y="1817839"/>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274</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2,200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sp>
        <p:nvSpPr>
          <p:cNvPr id="54" name="テキスト ボックス 53"/>
          <p:cNvSpPr txBox="1"/>
          <p:nvPr/>
        </p:nvSpPr>
        <p:spPr>
          <a:xfrm>
            <a:off x="6639775" y="1537770"/>
            <a:ext cx="13767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287</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億</a:t>
            </a:r>
            <a:r>
              <a:rPr kumimoji="1" lang="en-US" altLang="ja-JP"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9,800</a:t>
            </a:r>
            <a:r>
              <a:rPr kumimoji="1" lang="ja-JP" altLang="en-US" sz="9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万円</a:t>
            </a:r>
          </a:p>
        </p:txBody>
      </p:sp>
      <p:grpSp>
        <p:nvGrpSpPr>
          <p:cNvPr id="2" name="グループ化 1"/>
          <p:cNvGrpSpPr/>
          <p:nvPr/>
        </p:nvGrpSpPr>
        <p:grpSpPr>
          <a:xfrm>
            <a:off x="4575262" y="1078390"/>
            <a:ext cx="288032" cy="2818586"/>
            <a:chOff x="4575262" y="1005390"/>
            <a:chExt cx="288032" cy="2818586"/>
          </a:xfrm>
        </p:grpSpPr>
        <p:cxnSp>
          <p:nvCxnSpPr>
            <p:cNvPr id="33" name="直線コネクタ 32"/>
            <p:cNvCxnSpPr/>
            <p:nvPr/>
          </p:nvCxnSpPr>
          <p:spPr>
            <a:xfrm flipV="1">
              <a:off x="4575262" y="1005390"/>
              <a:ext cx="0" cy="2808312"/>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575262" y="3823976"/>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42" name="テキスト ボックス 41"/>
          <p:cNvSpPr txBox="1"/>
          <p:nvPr/>
        </p:nvSpPr>
        <p:spPr>
          <a:xfrm>
            <a:off x="4807706" y="3780618"/>
            <a:ext cx="8192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前回以降</a:t>
            </a:r>
          </a:p>
        </p:txBody>
      </p:sp>
      <p:sp>
        <p:nvSpPr>
          <p:cNvPr id="43" name="テキスト ボックス 42"/>
          <p:cNvSpPr txBox="1"/>
          <p:nvPr/>
        </p:nvSpPr>
        <p:spPr>
          <a:xfrm>
            <a:off x="539552" y="1367190"/>
            <a:ext cx="95265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（百万円）</a:t>
            </a:r>
          </a:p>
        </p:txBody>
      </p:sp>
      <p:cxnSp>
        <p:nvCxnSpPr>
          <p:cNvPr id="4" name="直線コネクタ 3"/>
          <p:cNvCxnSpPr/>
          <p:nvPr/>
        </p:nvCxnSpPr>
        <p:spPr>
          <a:xfrm>
            <a:off x="1111662" y="3837166"/>
            <a:ext cx="504000" cy="0"/>
          </a:xfrm>
          <a:prstGeom prst="line">
            <a:avLst/>
          </a:prstGeom>
          <a:ln w="28575"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265553" y="3837166"/>
            <a:ext cx="504000" cy="0"/>
          </a:xfrm>
          <a:prstGeom prst="line">
            <a:avLst/>
          </a:prstGeom>
          <a:ln w="28575"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020025" y="3837166"/>
            <a:ext cx="504000" cy="0"/>
          </a:xfrm>
          <a:prstGeom prst="line">
            <a:avLst/>
          </a:prstGeom>
          <a:ln w="28575"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924894" y="3837166"/>
            <a:ext cx="504000" cy="0"/>
          </a:xfrm>
          <a:prstGeom prst="line">
            <a:avLst/>
          </a:prstGeom>
          <a:ln w="28575"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36"/>
          <p:cNvSpPr txBox="1"/>
          <p:nvPr/>
        </p:nvSpPr>
        <p:spPr>
          <a:xfrm>
            <a:off x="50497" y="61542"/>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・区役所への権限移譲</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226</a:t>
            </a:fld>
            <a:endParaRPr lang="ja-JP" altLang="en-US"/>
          </a:p>
        </p:txBody>
      </p:sp>
      <p:pic>
        <p:nvPicPr>
          <p:cNvPr id="7" name="図 6"/>
          <p:cNvPicPr>
            <a:picLocks noChangeAspect="1"/>
          </p:cNvPicPr>
          <p:nvPr/>
        </p:nvPicPr>
        <p:blipFill>
          <a:blip r:embed="rId2"/>
          <a:stretch>
            <a:fillRect/>
          </a:stretch>
        </p:blipFill>
        <p:spPr>
          <a:xfrm>
            <a:off x="539552" y="1620761"/>
            <a:ext cx="6864691" cy="2231329"/>
          </a:xfrm>
          <a:prstGeom prst="rect">
            <a:avLst/>
          </a:prstGeom>
        </p:spPr>
      </p:pic>
    </p:spTree>
    <p:extLst>
      <p:ext uri="{BB962C8B-B14F-4D97-AF65-F5344CB8AC3E}">
        <p14:creationId xmlns:p14="http://schemas.microsoft.com/office/powerpoint/2010/main" val="341430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4932040" y="1700808"/>
            <a:ext cx="3888432" cy="31683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区長の裁量を拡大。</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447675" marR="0" lvl="0" indent="-447675"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課や職（ポスト）の新設・改廃、名称・事務分担の変更</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例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200" b="0" i="0" u="none" strike="noStrike" kern="1200" cap="none" spc="0" normalizeH="0" baseline="0" noProof="0" dirty="0">
                <a:ln>
                  <a:noFill/>
                </a:ln>
                <a:solidFill>
                  <a:srgbClr val="FF0000"/>
                </a:solidFill>
                <a:effectLst/>
                <a:uLnTx/>
                <a:uFillTx/>
                <a:latin typeface="ＭＳ Ｐゴシック" pitchFamily="50" charset="-128"/>
                <a:ea typeface="ＭＳ Ｐゴシック"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政策共創課（西淀川区）</a:t>
            </a:r>
            <a:endParaRPr kumimoji="1" lang="en-US" altLang="ja-JP" sz="1200" b="0" i="0" u="none" strike="noStrike" kern="1200" cap="none" spc="0" normalizeH="0" baseline="0" noProof="0" dirty="0">
              <a:ln>
                <a:noFill/>
              </a:ln>
              <a:solidFill>
                <a:srgbClr val="FF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　　　　　・まち魅力課（旭区）</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　　　　　・教育文化課（住吉区）</a:t>
            </a:r>
            <a:endPar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区役所内の人事異動</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例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542925" marR="0" lvl="0" indent="-542925"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・住民ニーズに対応するため保健福祉課の体制を強化する必要が生じた場合、区長の裁量により総務課の職員を異動させることが可能となった</a:t>
            </a:r>
            <a:endPar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25" name="正方形/長方形 24"/>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③　区長の組織編成権の強化</a:t>
            </a:r>
          </a:p>
        </p:txBody>
      </p:sp>
      <p:cxnSp>
        <p:nvCxnSpPr>
          <p:cNvPr id="26" name="直線コネクタ 25"/>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51520" y="836712"/>
            <a:ext cx="8712968" cy="4603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区役所の組織編成や人事に関する区長の裁量を拡大。</a:t>
            </a: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33" name="テキスト ボックス 32"/>
          <p:cNvSpPr txBox="1"/>
          <p:nvPr/>
        </p:nvSpPr>
        <p:spPr>
          <a:xfrm>
            <a:off x="5724128" y="1340768"/>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After</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1043608" y="1340768"/>
            <a:ext cx="1944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Before</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95536" y="1700808"/>
            <a:ext cx="3528392" cy="21509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２４区役所とも、画一的な４課体制。</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（全区共通）</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総務課</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市民協働課</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窓口サービス課</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 保健福祉課</a:t>
            </a:r>
            <a:endParaRPr kumimoji="1" lang="zh-CN"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47" name="二等辺三角形 46"/>
          <p:cNvSpPr/>
          <p:nvPr/>
        </p:nvSpPr>
        <p:spPr>
          <a:xfrm rot="5400000">
            <a:off x="3527884" y="2600908"/>
            <a:ext cx="180020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5004048" y="4869160"/>
            <a:ext cx="381642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ただし、職の新設・改廃は各区に配分された数の枠内に限る。また、人事異動においては、昇任や所属間での異動は除く。</a:t>
            </a:r>
          </a:p>
        </p:txBody>
      </p:sp>
      <p:sp>
        <p:nvSpPr>
          <p:cNvPr id="18" name="大かっこ 17"/>
          <p:cNvSpPr/>
          <p:nvPr/>
        </p:nvSpPr>
        <p:spPr>
          <a:xfrm>
            <a:off x="5004048" y="4869160"/>
            <a:ext cx="3816424" cy="432048"/>
          </a:xfrm>
          <a:prstGeom prst="bracketPair">
            <a:avLst>
              <a:gd name="adj" fmla="val 14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5364088" y="5445224"/>
            <a:ext cx="3024336" cy="1177245"/>
          </a:xfrm>
          <a:prstGeom prst="rect">
            <a:avLst/>
          </a:prstGeom>
          <a:noFill/>
          <a:ln w="12700">
            <a:solidFill>
              <a:schemeClr val="tx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r>
              <a:rPr kumimoji="1"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人員配置</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に関する他都市の状況</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横浜市：係員のみ配置権あり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名古屋市：係員のみ配置権あり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京都市：係員のみ配置権あり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神戸市：係員の配置権あり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2022</a:t>
            </a:r>
            <a:r>
              <a:rPr kumimoji="1" lang="ja-JP" altLang="ja-JP" sz="1050" b="0" i="0" u="none" strike="noStrike" kern="1200" cap="none" spc="0" normalizeH="0" baseline="0" noProof="0" dirty="0">
                <a:ln>
                  <a:noFill/>
                </a:ln>
                <a:solidFill>
                  <a:prstClr val="black"/>
                </a:solidFill>
                <a:effectLst/>
                <a:uLnTx/>
                <a:uFillTx/>
                <a:latin typeface="Calibri" panose="020F0502020204030204" pitchFamily="34" charset="0"/>
                <a:ea typeface="ＭＳ ゴシック" panose="020B0609070205080204" pitchFamily="49" charset="-128"/>
                <a:cs typeface="Times New Roman" panose="02020603050405020304" pitchFamily="18" charset="0"/>
              </a:rPr>
              <a:t>年</a:t>
            </a:r>
            <a:r>
              <a:rPr kumimoji="1" lang="en-US" altLang="ja-JP" sz="1050" b="0" i="0" u="none" strike="noStrike" kern="1200" cap="none" spc="0" normalizeH="0" baseline="0" noProof="0" dirty="0">
                <a:ln>
                  <a:noFill/>
                </a:ln>
                <a:solidFill>
                  <a:prstClr val="black"/>
                </a:solidFill>
                <a:effectLst/>
                <a:uLnTx/>
                <a:uFillTx/>
                <a:latin typeface="Calibri" panose="020F0502020204030204" pitchFamily="34" charset="0"/>
                <a:ea typeface="ＭＳ ゴシック" panose="020B0609070205080204" pitchFamily="49" charset="-128"/>
                <a:cs typeface="Times New Roman" panose="02020603050405020304" pitchFamily="18" charset="0"/>
              </a:rPr>
              <a:t>11</a:t>
            </a:r>
            <a:r>
              <a:rPr kumimoji="1" lang="ja-JP" altLang="ja-JP" sz="1050" b="0" i="0" u="none" strike="noStrike" kern="1200" cap="none" spc="0" normalizeH="0" baseline="0" noProof="0" dirty="0">
                <a:ln>
                  <a:noFill/>
                </a:ln>
                <a:solidFill>
                  <a:prstClr val="black"/>
                </a:solidFill>
                <a:effectLst/>
                <a:uLnTx/>
                <a:uFillTx/>
                <a:latin typeface="Calibri" panose="020F0502020204030204" pitchFamily="34" charset="0"/>
                <a:ea typeface="ＭＳ ゴシック" panose="020B0609070205080204" pitchFamily="49" charset="-128"/>
                <a:cs typeface="Times New Roman" panose="02020603050405020304" pitchFamily="18" charset="0"/>
              </a:rPr>
              <a:t>月大阪市調べ</a:t>
            </a:r>
            <a:endParaRPr kumimoji="1" lang="ja-JP" altLang="en-US" sz="105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2" name="テキスト ボックス 36"/>
          <p:cNvSpPr txBox="1"/>
          <p:nvPr/>
        </p:nvSpPr>
        <p:spPr>
          <a:xfrm>
            <a:off x="18821" y="51202"/>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・区役所への権限移譲</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227</a:t>
            </a:fld>
            <a:endParaRPr lang="ja-JP" altLang="en-US"/>
          </a:p>
        </p:txBody>
      </p:sp>
    </p:spTree>
    <p:extLst>
      <p:ext uri="{BB962C8B-B14F-4D97-AF65-F5344CB8AC3E}">
        <p14:creationId xmlns:p14="http://schemas.microsoft.com/office/powerpoint/2010/main" val="309342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lang="ja-JP" altLang="en-US" sz="2400" b="1" u="sng" dirty="0">
                <a:solidFill>
                  <a:schemeClr val="bg1"/>
                </a:solidFill>
                <a:latin typeface="BIZ UDゴシック" panose="020B0400000000000000" pitchFamily="49" charset="-128"/>
                <a:ea typeface="BIZ UDゴシック" panose="020B0400000000000000" pitchFamily="49" charset="-128"/>
              </a:rPr>
              <a:t>業務執行の刷新</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（８）</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補助金等の見直し</a:t>
            </a:r>
          </a:p>
        </p:txBody>
      </p:sp>
      <p:graphicFrame>
        <p:nvGraphicFramePr>
          <p:cNvPr id="10" name="表 9"/>
          <p:cNvGraphicFramePr>
            <a:graphicFrameLocks noGrp="1"/>
          </p:cNvGraphicFramePr>
          <p:nvPr/>
        </p:nvGraphicFramePr>
        <p:xfrm>
          <a:off x="166368" y="745721"/>
          <a:ext cx="8798120" cy="5680703"/>
        </p:xfrm>
        <a:graphic>
          <a:graphicData uri="http://schemas.openxmlformats.org/drawingml/2006/table">
            <a:tbl>
              <a:tblPr firstRow="1">
                <a:tableStyleId>{5C22544A-7EE6-4342-B048-85BDC9FD1C3A}</a:tableStyleId>
              </a:tblPr>
              <a:tblGrid>
                <a:gridCol w="2070603">
                  <a:extLst>
                    <a:ext uri="{9D8B030D-6E8A-4147-A177-3AD203B41FA5}">
                      <a16:colId xmlns:a16="http://schemas.microsoft.com/office/drawing/2014/main" val="20000"/>
                    </a:ext>
                  </a:extLst>
                </a:gridCol>
                <a:gridCol w="2191013">
                  <a:extLst>
                    <a:ext uri="{9D8B030D-6E8A-4147-A177-3AD203B41FA5}">
                      <a16:colId xmlns:a16="http://schemas.microsoft.com/office/drawing/2014/main" val="20001"/>
                    </a:ext>
                  </a:extLst>
                </a:gridCol>
                <a:gridCol w="2259491">
                  <a:extLst>
                    <a:ext uri="{9D8B030D-6E8A-4147-A177-3AD203B41FA5}">
                      <a16:colId xmlns:a16="http://schemas.microsoft.com/office/drawing/2014/main" val="20002"/>
                    </a:ext>
                  </a:extLst>
                </a:gridCol>
                <a:gridCol w="2277013">
                  <a:extLst>
                    <a:ext uri="{9D8B030D-6E8A-4147-A177-3AD203B41FA5}">
                      <a16:colId xmlns:a16="http://schemas.microsoft.com/office/drawing/2014/main" val="20003"/>
                    </a:ext>
                  </a:extLst>
                </a:gridCol>
              </a:tblGrid>
              <a:tr h="479703">
                <a:tc>
                  <a:txBody>
                    <a:bodyPr/>
                    <a:lstStyle/>
                    <a:p>
                      <a:pPr algn="ctr">
                        <a:lnSpc>
                          <a:spcPts val="18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201000">
                <a:tc>
                  <a:txBody>
                    <a:bodyPr/>
                    <a:lstStyle/>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・補助金等の財源の多くは市民の税金であり、選択と集中により、使い方を政策目的にあわせて最適化することが求められている。</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・必要性・妥当性・有効性・公平性といった視点から、補助金等のあり方を見直す。</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・「補助」とは、あくまで自主的に公益的事業を行うことに対する行政からの「支援」であるという考え方を明確化してあり方を見直す。</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・交付手続は補助金等交付規則を制定して明確化した（</a:t>
                      </a:r>
                      <a:r>
                        <a:rPr lang="en-US" altLang="ja-JP" sz="1300" dirty="0">
                          <a:latin typeface="Calibri" panose="020F0502020204030204" pitchFamily="34" charset="0"/>
                          <a:ea typeface="ＭＳ Ｐゴシック" panose="020B0600070205080204" pitchFamily="50" charset="-128"/>
                          <a:cs typeface="Calibri" panose="020F0502020204030204" pitchFamily="34" charset="0"/>
                        </a:rPr>
                        <a:t>2006</a:t>
                      </a: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年度～）。</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・しかし、補助金等全般がどうあるべきか、統一的な観点から論じられたことはなかった。</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・そこで、「補助金等のあり方に関するガイドライン」をとりまとめた（</a:t>
                      </a:r>
                      <a:r>
                        <a:rPr lang="en-US" altLang="ja-JP" sz="1300" dirty="0">
                          <a:latin typeface="Calibri" panose="020F0502020204030204" pitchFamily="34" charset="0"/>
                          <a:ea typeface="ＭＳ Ｐゴシック" panose="020B0600070205080204" pitchFamily="50" charset="-128"/>
                          <a:cs typeface="Calibri" panose="020F0502020204030204" pitchFamily="34" charset="0"/>
                        </a:rPr>
                        <a:t>2007</a:t>
                      </a: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年３月）。</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・さらに、「市政改革プラン（</a:t>
                      </a:r>
                      <a:r>
                        <a:rPr lang="en-US" altLang="ja-JP" sz="1300" dirty="0">
                          <a:latin typeface="Calibri" panose="020F0502020204030204" pitchFamily="34" charset="0"/>
                          <a:ea typeface="ＭＳ Ｐゴシック" panose="020B0600070205080204" pitchFamily="50" charset="-128"/>
                          <a:cs typeface="Calibri" panose="020F0502020204030204" pitchFamily="34" charset="0"/>
                        </a:rPr>
                        <a:t>2012</a:t>
                      </a: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年７月策定）」に基づき、</a:t>
                      </a:r>
                      <a:r>
                        <a:rPr lang="en-US" altLang="ja-JP" sz="1300" dirty="0">
                          <a:latin typeface="Calibri" panose="020F0502020204030204" pitchFamily="34" charset="0"/>
                          <a:ea typeface="ＭＳ Ｐゴシック" panose="020B0600070205080204" pitchFamily="50" charset="-128"/>
                          <a:cs typeface="Calibri" panose="020F0502020204030204" pitchFamily="34" charset="0"/>
                        </a:rPr>
                        <a:t>80</a:t>
                      </a:r>
                      <a:r>
                        <a:rPr lang="ja-JP" altLang="en-US" sz="1300" dirty="0">
                          <a:latin typeface="Calibri" panose="020F0502020204030204" pitchFamily="34" charset="0"/>
                          <a:ea typeface="ＭＳ Ｐゴシック" panose="020B0600070205080204" pitchFamily="50" charset="-128"/>
                          <a:cs typeface="Calibri" panose="020F0502020204030204" pitchFamily="34" charset="0"/>
                        </a:rPr>
                        <a:t>項目の補助金等について、有効性・妥当性、特定の団体の既得権になっていないか等を検証。</a:t>
                      </a:r>
                      <a:endParaRPr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1600"/>
                        </a:lnSpc>
                        <a:spcBef>
                          <a:spcPts val="0"/>
                        </a:spcBef>
                        <a:spcAft>
                          <a:spcPts val="0"/>
                        </a:spcAft>
                        <a:buClrTx/>
                        <a:buSzTx/>
                        <a:buFontTx/>
                        <a:buNone/>
                        <a:tabLst/>
                        <a:defRPr/>
                      </a:pP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見直し額</a:t>
                      </a: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p>
                    <a:p>
                      <a:pPr marL="72000" marR="0" indent="-457200" algn="l" defTabSz="914400" rtl="0" eaLnBrk="1" fontAlgn="auto" latinLnBrk="0" hangingPunct="1">
                        <a:lnSpc>
                          <a:spcPts val="1600"/>
                        </a:lnSpc>
                        <a:spcBef>
                          <a:spcPts val="0"/>
                        </a:spcBef>
                        <a:spcAft>
                          <a:spcPts val="0"/>
                        </a:spcAft>
                        <a:buClrTx/>
                        <a:buSzTx/>
                        <a:buFontTx/>
                        <a:buNone/>
                        <a:tabLst/>
                        <a:defRPr/>
                      </a:pP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約</a:t>
                      </a: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5.31</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億円のうち約</a:t>
                      </a: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3.87</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a:t>
                      </a: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72.9</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p>
                    <a:p>
                      <a:pPr marL="72000" marR="0" indent="-457200" algn="l" defTabSz="914400" rtl="0" eaLnBrk="1" fontAlgn="auto" latinLnBrk="0" hangingPunct="1">
                        <a:lnSpc>
                          <a:spcPts val="1600"/>
                        </a:lnSpc>
                        <a:spcBef>
                          <a:spcPts val="0"/>
                        </a:spcBef>
                        <a:spcAft>
                          <a:spcPts val="0"/>
                        </a:spcAft>
                        <a:buClrTx/>
                        <a:buSzTx/>
                        <a:buFontTx/>
                        <a:buNone/>
                        <a:tabLst/>
                        <a:defRPr/>
                      </a:pPr>
                      <a:r>
                        <a:rPr kumimoji="1" lang="ja-JP" altLang="en-US" sz="1300" kern="120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⇒３年間の見直し額</a:t>
                      </a:r>
                      <a:r>
                        <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9.3</a:t>
                      </a:r>
                      <a:r>
                        <a:rPr kumimoji="1" lang="ja-JP" altLang="en-US"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3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228</a:t>
            </a:fld>
            <a:endParaRPr lang="ja-JP" altLang="en-US"/>
          </a:p>
        </p:txBody>
      </p:sp>
    </p:spTree>
    <p:extLst>
      <p:ext uri="{BB962C8B-B14F-4D97-AF65-F5344CB8AC3E}">
        <p14:creationId xmlns:p14="http://schemas.microsoft.com/office/powerpoint/2010/main" val="12509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355976" y="1700808"/>
            <a:ext cx="1572866" cy="338554"/>
          </a:xfrm>
          <a:prstGeom prst="rect">
            <a:avLst/>
          </a:prstGeom>
        </p:spPr>
        <p:txBody>
          <a:bodyPr wrap="none">
            <a:spAutoFit/>
          </a:bodyPr>
          <a:lstStyle/>
          <a:p>
            <a:r>
              <a:rPr lang="ja-JP" altLang="en-US" sz="1600" dirty="0"/>
              <a:t>○見直し項目数</a:t>
            </a:r>
          </a:p>
        </p:txBody>
      </p:sp>
      <p:sp>
        <p:nvSpPr>
          <p:cNvPr id="18" name="正方形/長方形 17"/>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補助金等の見直し（１／３）</a:t>
            </a:r>
          </a:p>
        </p:txBody>
      </p:sp>
      <p:cxnSp>
        <p:nvCxnSpPr>
          <p:cNvPr id="19" name="直線コネクタ 1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51520" y="836712"/>
            <a:ext cx="8748464" cy="830997"/>
          </a:xfrm>
          <a:prstGeom prst="rect">
            <a:avLst/>
          </a:prstGeom>
          <a:noFill/>
        </p:spPr>
        <p:txBody>
          <a:bodyPr wrap="square" rtlCol="0">
            <a:spAutoFit/>
          </a:bodyPr>
          <a:lstStyle/>
          <a:p>
            <a:r>
              <a:rPr lang="ja-JP" altLang="en-US" sz="1600" dirty="0">
                <a:latin typeface="+mn-ea"/>
              </a:rPr>
              <a:t>　「補助金等のあり方に関するガイドライン」（</a:t>
            </a:r>
            <a:r>
              <a:rPr lang="en-US" altLang="ja-JP" sz="1600" dirty="0">
                <a:latin typeface="+mn-ea"/>
              </a:rPr>
              <a:t>2007</a:t>
            </a:r>
            <a:r>
              <a:rPr lang="ja-JP" altLang="en-US" sz="1600" dirty="0">
                <a:latin typeface="+mn-ea"/>
              </a:rPr>
              <a:t>年</a:t>
            </a:r>
            <a:r>
              <a:rPr lang="en-US" altLang="ja-JP" sz="1600" dirty="0">
                <a:latin typeface="+mn-ea"/>
              </a:rPr>
              <a:t>3</a:t>
            </a:r>
            <a:r>
              <a:rPr lang="ja-JP" altLang="en-US" sz="1600" dirty="0">
                <a:latin typeface="+mn-ea"/>
              </a:rPr>
              <a:t>月策定）に基づき補助金等の見直しを行ってきたが、さらに市政改革プラン（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月策定）に基づき、団体運営補助等の補助金等（８０項目）について見直しを実施。</a:t>
            </a:r>
            <a:endParaRPr lang="ja-JP" altLang="en-US" sz="1700" dirty="0"/>
          </a:p>
        </p:txBody>
      </p:sp>
      <p:graphicFrame>
        <p:nvGraphicFramePr>
          <p:cNvPr id="22" name="表 21"/>
          <p:cNvGraphicFramePr>
            <a:graphicFrameLocks noGrp="1"/>
          </p:cNvGraphicFramePr>
          <p:nvPr/>
        </p:nvGraphicFramePr>
        <p:xfrm>
          <a:off x="4932040" y="2636912"/>
          <a:ext cx="4032448" cy="3219832"/>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tblGrid>
              <a:tr h="274320">
                <a:tc>
                  <a:txBody>
                    <a:bodyPr/>
                    <a:lstStyle/>
                    <a:p>
                      <a:pPr algn="ctr"/>
                      <a:endParaRPr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a:r>
                        <a:rPr lang="ja-JP" altLang="en-US" sz="1200" b="0" dirty="0">
                          <a:solidFill>
                            <a:schemeClr val="tx1"/>
                          </a:solidFill>
                        </a:rPr>
                        <a:t>種　　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rPr>
                        <a:t>項目数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ja-JP" altLang="en-US" sz="1200" b="0" dirty="0">
                          <a:solidFill>
                            <a:schemeClr val="tx1"/>
                          </a:solidFill>
                        </a:rPr>
                        <a:t>見直し結果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rowSpan="2">
                  <a:txBody>
                    <a:bodyPr/>
                    <a:lstStyle/>
                    <a:p>
                      <a:pPr algn="ctr"/>
                      <a:r>
                        <a:rPr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200" b="0" dirty="0">
                          <a:solidFill>
                            <a:schemeClr val="tx1"/>
                          </a:solidFill>
                        </a:rPr>
                        <a:t>（団体運営補助）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14</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12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r>
                        <a:rPr lang="ja-JP" altLang="en-US" sz="1200" b="0" dirty="0">
                          <a:solidFill>
                            <a:schemeClr val="tx1"/>
                          </a:solidFill>
                        </a:rPr>
                        <a:t>（</a:t>
                      </a:r>
                      <a:r>
                        <a:rPr lang="ja-JP" sz="1200" b="0" dirty="0">
                          <a:solidFill>
                            <a:schemeClr val="tx1"/>
                          </a:solidFill>
                        </a:rPr>
                        <a:t>事業補助に転換</a:t>
                      </a:r>
                      <a:r>
                        <a:rPr lang="ja-JP" altLang="en-US" sz="1200" b="0" dirty="0">
                          <a:solidFill>
                            <a:schemeClr val="tx1"/>
                          </a:solidFill>
                        </a:rPr>
                        <a:t>）</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rowSpan="4">
                  <a:txBody>
                    <a:bodyPr/>
                    <a:lstStyle/>
                    <a:p>
                      <a:pPr algn="ctr"/>
                      <a:r>
                        <a:rPr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200" b="0" dirty="0">
                          <a:solidFill>
                            <a:schemeClr val="tx1"/>
                          </a:solidFill>
                        </a:rPr>
                        <a:t>（施設運営補助）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spcAft>
                          <a:spcPts val="0"/>
                        </a:spcAft>
                      </a:pPr>
                      <a:r>
                        <a:rPr lang="en-US" sz="1200" b="0" dirty="0">
                          <a:solidFill>
                            <a:schemeClr val="tx1"/>
                          </a:solidFill>
                        </a:rPr>
                        <a:t>11</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見直し済</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6</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補助率等の見直し</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他制度への移行</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1</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rowSpan="2">
                  <a:txBody>
                    <a:bodyPr/>
                    <a:lstStyle/>
                    <a:p>
                      <a:pPr algn="ctr"/>
                      <a:r>
                        <a:rPr lang="ja-JP" altLang="en-US" sz="1200" b="0"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分担金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5</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3</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存続</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76632">
                <a:tc>
                  <a:txBody>
                    <a:bodyPr/>
                    <a:lstStyle/>
                    <a:p>
                      <a:pPr algn="ctr"/>
                      <a:r>
                        <a:rPr lang="ja-JP" altLang="en-US" sz="1200" b="0"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国関係法人等</a:t>
                      </a:r>
                      <a:endParaRPr lang="en-US" altLang="ja-JP" sz="1200" b="0" dirty="0">
                        <a:solidFill>
                          <a:schemeClr val="tx1"/>
                        </a:solidFill>
                      </a:endParaRPr>
                    </a:p>
                    <a:p>
                      <a:pPr algn="just">
                        <a:spcAft>
                          <a:spcPts val="0"/>
                        </a:spcAft>
                      </a:pPr>
                      <a:r>
                        <a:rPr lang="ja-JP" sz="1200" b="0" dirty="0" err="1">
                          <a:solidFill>
                            <a:schemeClr val="tx1"/>
                          </a:solidFill>
                        </a:rPr>
                        <a:t>への</a:t>
                      </a:r>
                      <a:r>
                        <a:rPr lang="ja-JP" sz="1200" b="0" dirty="0">
                          <a:solidFill>
                            <a:schemeClr val="tx1"/>
                          </a:solidFill>
                        </a:rPr>
                        <a:t>支出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rPr>
                        <a:t>50</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50</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gridSpan="2">
                  <a:txBody>
                    <a:bodyPr/>
                    <a:lstStyle/>
                    <a:p>
                      <a:pPr algn="ctr"/>
                      <a:r>
                        <a:rPr lang="ja-JP" altLang="en-US" sz="12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rPr>
                        <a:t>80</a:t>
                      </a:r>
                      <a:endParaRPr lang="ja-JP" sz="14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dirty="0">
                          <a:solidFill>
                            <a:schemeClr val="tx1"/>
                          </a:solidFill>
                        </a:rPr>
                        <a:t>80</a:t>
                      </a:r>
                      <a:endParaRPr lang="ja-JP" sz="14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9" name="正方形/長方形 8"/>
          <p:cNvSpPr/>
          <p:nvPr/>
        </p:nvSpPr>
        <p:spPr>
          <a:xfrm>
            <a:off x="251520" y="1700808"/>
            <a:ext cx="1415772" cy="338554"/>
          </a:xfrm>
          <a:prstGeom prst="rect">
            <a:avLst/>
          </a:prstGeom>
        </p:spPr>
        <p:txBody>
          <a:bodyPr wrap="none">
            <a:spAutoFit/>
          </a:bodyPr>
          <a:lstStyle/>
          <a:p>
            <a:r>
              <a:rPr lang="ja-JP" altLang="en-US" sz="1600" dirty="0"/>
              <a:t>○削減効果額</a:t>
            </a:r>
          </a:p>
        </p:txBody>
      </p:sp>
      <p:sp>
        <p:nvSpPr>
          <p:cNvPr id="17" name="正方形/長方形 16"/>
          <p:cNvSpPr/>
          <p:nvPr/>
        </p:nvSpPr>
        <p:spPr>
          <a:xfrm>
            <a:off x="251520" y="5949280"/>
            <a:ext cx="4572000" cy="553998"/>
          </a:xfrm>
          <a:prstGeom prst="rect">
            <a:avLst/>
          </a:prstGeom>
        </p:spPr>
        <p:txBody>
          <a:bodyPr>
            <a:spAutoFit/>
          </a:bodyPr>
          <a:lstStyle/>
          <a:p>
            <a:pPr>
              <a:lnSpc>
                <a:spcPts val="1800"/>
              </a:lnSpc>
            </a:pPr>
            <a:r>
              <a:rPr lang="en-US" altLang="ja-JP" dirty="0">
                <a:latin typeface="+mj-ea"/>
              </a:rPr>
              <a:t>※</a:t>
            </a:r>
            <a:r>
              <a:rPr lang="ja-JP" altLang="en-US" dirty="0">
                <a:latin typeface="+mj-ea"/>
              </a:rPr>
              <a:t>　</a:t>
            </a:r>
            <a:r>
              <a:rPr lang="en-US" altLang="ja-JP" dirty="0">
                <a:latin typeface="+mj-ea"/>
              </a:rPr>
              <a:t>2014</a:t>
            </a:r>
            <a:r>
              <a:rPr lang="ja-JP" altLang="en-US" dirty="0">
                <a:latin typeface="+mj-ea"/>
              </a:rPr>
              <a:t>年度削減効果額　</a:t>
            </a:r>
            <a:r>
              <a:rPr lang="en-US" altLang="ja-JP" dirty="0">
                <a:latin typeface="+mj-ea"/>
              </a:rPr>
              <a:t>3.87</a:t>
            </a:r>
            <a:r>
              <a:rPr lang="ja-JP" altLang="en-US" dirty="0">
                <a:latin typeface="+mj-ea"/>
              </a:rPr>
              <a:t>億円は</a:t>
            </a:r>
            <a:r>
              <a:rPr lang="en-US" altLang="ja-JP" dirty="0">
                <a:latin typeface="+mj-ea"/>
              </a:rPr>
              <a:t>2014</a:t>
            </a:r>
            <a:r>
              <a:rPr lang="ja-JP" altLang="en-US" dirty="0">
                <a:latin typeface="+mj-ea"/>
              </a:rPr>
              <a:t>年度補助金等予算額（</a:t>
            </a:r>
            <a:r>
              <a:rPr lang="en-US" altLang="ja-JP" dirty="0">
                <a:latin typeface="+mj-ea"/>
              </a:rPr>
              <a:t>394</a:t>
            </a:r>
            <a:r>
              <a:rPr lang="ja-JP" altLang="en-US" dirty="0">
                <a:latin typeface="+mj-ea"/>
              </a:rPr>
              <a:t>億円）の</a:t>
            </a:r>
            <a:r>
              <a:rPr lang="en-US" altLang="ja-JP" dirty="0">
                <a:latin typeface="+mj-ea"/>
              </a:rPr>
              <a:t>0.98%</a:t>
            </a:r>
            <a:r>
              <a:rPr lang="ja-JP" altLang="en-US" dirty="0">
                <a:latin typeface="+mj-ea"/>
              </a:rPr>
              <a:t>に相当</a:t>
            </a:r>
            <a:endParaRPr lang="en-US" altLang="ja-JP" dirty="0">
              <a:latin typeface="+mj-ea"/>
            </a:endParaRPr>
          </a:p>
        </p:txBody>
      </p:sp>
      <p:sp>
        <p:nvSpPr>
          <p:cNvPr id="24" name="テキスト ボックス 36"/>
          <p:cNvSpPr txBox="1"/>
          <p:nvPr/>
        </p:nvSpPr>
        <p:spPr>
          <a:xfrm>
            <a:off x="35496" y="6175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229</a:t>
            </a:fld>
            <a:endParaRPr lang="ja-JP" altLang="en-US"/>
          </a:p>
        </p:txBody>
      </p:sp>
      <p:pic>
        <p:nvPicPr>
          <p:cNvPr id="4" name="図 3"/>
          <p:cNvPicPr>
            <a:picLocks noChangeAspect="1"/>
          </p:cNvPicPr>
          <p:nvPr/>
        </p:nvPicPr>
        <p:blipFill>
          <a:blip r:embed="rId2"/>
          <a:stretch>
            <a:fillRect/>
          </a:stretch>
        </p:blipFill>
        <p:spPr>
          <a:xfrm>
            <a:off x="251520" y="2088687"/>
            <a:ext cx="4163929" cy="3743268"/>
          </a:xfrm>
          <a:prstGeom prst="rect">
            <a:avLst/>
          </a:prstGeom>
        </p:spPr>
      </p:pic>
    </p:spTree>
    <p:extLst>
      <p:ext uri="{BB962C8B-B14F-4D97-AF65-F5344CB8AC3E}">
        <p14:creationId xmlns:p14="http://schemas.microsoft.com/office/powerpoint/2010/main" val="414790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　補助金等の見直し（２／３）</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23528" y="770994"/>
            <a:ext cx="7848872" cy="425758"/>
          </a:xfrm>
          <a:prstGeom prst="rect">
            <a:avLst/>
          </a:prstGeom>
        </p:spPr>
        <p:txBody>
          <a:bodyPr wrap="square">
            <a:spAutoFit/>
          </a:bodyPr>
          <a:lstStyle/>
          <a:p>
            <a:pPr>
              <a:lnSpc>
                <a:spcPts val="2600"/>
              </a:lnSpc>
            </a:pPr>
            <a:r>
              <a:rPr lang="ja-JP" altLang="en-US" dirty="0">
                <a:latin typeface="+mn-ea"/>
              </a:rPr>
              <a:t>■ 補助金等の見直し</a:t>
            </a:r>
            <a:endParaRPr lang="en-US" altLang="ja-JP" dirty="0">
              <a:latin typeface="+mn-ea"/>
            </a:endParaRPr>
          </a:p>
        </p:txBody>
      </p:sp>
      <p:graphicFrame>
        <p:nvGraphicFramePr>
          <p:cNvPr id="15" name="表 14"/>
          <p:cNvGraphicFramePr>
            <a:graphicFrameLocks noGrp="1"/>
          </p:cNvGraphicFramePr>
          <p:nvPr/>
        </p:nvGraphicFramePr>
        <p:xfrm>
          <a:off x="827582" y="2132856"/>
          <a:ext cx="8064896" cy="131328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val="20000"/>
                    </a:ext>
                  </a:extLst>
                </a:gridCol>
                <a:gridCol w="707447">
                  <a:extLst>
                    <a:ext uri="{9D8B030D-6E8A-4147-A177-3AD203B41FA5}">
                      <a16:colId xmlns:a16="http://schemas.microsoft.com/office/drawing/2014/main" val="20001"/>
                    </a:ext>
                  </a:extLst>
                </a:gridCol>
                <a:gridCol w="705943">
                  <a:extLst>
                    <a:ext uri="{9D8B030D-6E8A-4147-A177-3AD203B41FA5}">
                      <a16:colId xmlns:a16="http://schemas.microsoft.com/office/drawing/2014/main" val="20002"/>
                    </a:ext>
                  </a:extLst>
                </a:gridCol>
                <a:gridCol w="968395">
                  <a:extLst>
                    <a:ext uri="{9D8B030D-6E8A-4147-A177-3AD203B41FA5}">
                      <a16:colId xmlns:a16="http://schemas.microsoft.com/office/drawing/2014/main" val="20003"/>
                    </a:ext>
                  </a:extLst>
                </a:gridCol>
                <a:gridCol w="2075131">
                  <a:extLst>
                    <a:ext uri="{9D8B030D-6E8A-4147-A177-3AD203B41FA5}">
                      <a16:colId xmlns:a16="http://schemas.microsoft.com/office/drawing/2014/main" val="20004"/>
                    </a:ext>
                  </a:extLst>
                </a:gridCol>
              </a:tblGrid>
              <a:tr h="21602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見直し時期</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98023">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（公財）大阪市中小企業勤労者福祉サービスセンター管理運営事業補助金</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zh-TW"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大阪市中小企業</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勤労者福祉サービスセンター</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52</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endParaRPr kumimoji="1" lang="en-US" altLang="ja-JP" sz="1200" dirty="0">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latin typeface="ＭＳ Ｐゴシック" pitchFamily="50" charset="-128"/>
                          <a:ea typeface="ＭＳ Ｐゴシック" pitchFamily="50" charset="-128"/>
                          <a:cs typeface="メイリオ" panose="020B0604030504040204" pitchFamily="50" charset="-128"/>
                        </a:rPr>
                        <a:t>　</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r>
                        <a:rPr kumimoji="1" lang="en-US" altLang="ja-JP" sz="1200" dirty="0">
                          <a:latin typeface="ＭＳ Ｐゴシック" pitchFamily="50" charset="-128"/>
                          <a:ea typeface="ＭＳ Ｐゴシック" pitchFamily="50" charset="-128"/>
                          <a:cs typeface="メイリオ" panose="020B0604030504040204" pitchFamily="50" charset="-128"/>
                        </a:rPr>
                        <a:t>2013</a:t>
                      </a:r>
                      <a:r>
                        <a:rPr kumimoji="1" lang="ja-JP" altLang="en-US" sz="1200" dirty="0">
                          <a:latin typeface="ＭＳ Ｐゴシック" pitchFamily="50" charset="-128"/>
                          <a:ea typeface="ＭＳ Ｐゴシック" pitchFamily="50" charset="-128"/>
                          <a:cs typeface="メイリオ" panose="020B0604030504040204" pitchFamily="50" charset="-128"/>
                        </a:rPr>
                        <a:t>年度は経過措置として減額のうえ継続</a:t>
                      </a:r>
                      <a:r>
                        <a:rPr kumimoji="1" lang="en-US" altLang="ja-JP"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0947">
                <a:tc>
                  <a:txBody>
                    <a:bodyPr/>
                    <a:lstStyle/>
                    <a:p>
                      <a:r>
                        <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rPr>
                        <a:t>UNEP</a:t>
                      </a:r>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支援事業補助金</a:t>
                      </a:r>
                      <a:endPar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（公財）地球環境センター</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35</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endParaRPr kumimoji="1" lang="en-US" altLang="ja-JP" sz="1200" dirty="0">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latin typeface="ＭＳ Ｐゴシック" pitchFamily="50" charset="-128"/>
                          <a:ea typeface="ＭＳ Ｐゴシック" pitchFamily="50" charset="-128"/>
                          <a:cs typeface="メイリオ" panose="020B0604030504040204" pitchFamily="50" charset="-128"/>
                        </a:rPr>
                        <a:t>　</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年度に事業補助に転換</a:t>
                      </a:r>
                      <a:r>
                        <a:rPr kumimoji="1" lang="en-US" altLang="ja-JP"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557567" y="3501008"/>
            <a:ext cx="5094553"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 </a:t>
            </a:r>
            <a:r>
              <a:rPr kumimoji="1" lang="ja-JP" altLang="en-US" sz="1400" dirty="0">
                <a:latin typeface="ＭＳ Ｐゴシック" pitchFamily="50" charset="-128"/>
                <a:ea typeface="ＭＳ Ｐゴシック" pitchFamily="50" charset="-128"/>
                <a:cs typeface="メイリオ" panose="020B0604030504040204" pitchFamily="50" charset="-128"/>
              </a:rPr>
              <a:t>施設運営補助</a:t>
            </a:r>
            <a:r>
              <a:rPr kumimoji="1" lang="en-US" altLang="ja-JP" sz="1400" dirty="0">
                <a:latin typeface="ＭＳ Ｐゴシック" pitchFamily="50" charset="-128"/>
                <a:ea typeface="ＭＳ Ｐゴシック" pitchFamily="50" charset="-128"/>
                <a:cs typeface="メイリオ" panose="020B0604030504040204" pitchFamily="50" charset="-128"/>
              </a:rPr>
              <a:t>【</a:t>
            </a:r>
            <a:r>
              <a:rPr kumimoji="1" lang="ja-JP" altLang="en-US" sz="1400" dirty="0">
                <a:latin typeface="ＭＳ Ｐゴシック" pitchFamily="50" charset="-128"/>
                <a:ea typeface="ＭＳ Ｐゴシック" pitchFamily="50" charset="-128"/>
                <a:cs typeface="メイリオ" panose="020B0604030504040204" pitchFamily="50" charset="-128"/>
              </a:rPr>
              <a:t>全</a:t>
            </a:r>
            <a:r>
              <a:rPr kumimoji="1" lang="en-US" altLang="ja-JP" sz="1400" dirty="0">
                <a:latin typeface="ＭＳ Ｐゴシック" pitchFamily="50" charset="-128"/>
                <a:ea typeface="ＭＳ Ｐゴシック" pitchFamily="50" charset="-128"/>
                <a:cs typeface="メイリオ" panose="020B0604030504040204" pitchFamily="50" charset="-128"/>
              </a:rPr>
              <a:t>11</a:t>
            </a:r>
            <a:r>
              <a:rPr kumimoji="1" lang="ja-JP" altLang="en-US" sz="1400" dirty="0">
                <a:latin typeface="ＭＳ Ｐゴシック" pitchFamily="50" charset="-128"/>
                <a:ea typeface="ＭＳ Ｐゴシック" pitchFamily="50" charset="-128"/>
                <a:cs typeface="メイリオ" panose="020B0604030504040204" pitchFamily="50" charset="-128"/>
              </a:rPr>
              <a:t>項目　▲</a:t>
            </a:r>
            <a:r>
              <a:rPr kumimoji="1" lang="en-US" altLang="ja-JP" sz="1400" dirty="0">
                <a:latin typeface="ＭＳ Ｐゴシック" pitchFamily="50" charset="-128"/>
                <a:ea typeface="ＭＳ Ｐゴシック" pitchFamily="50" charset="-128"/>
                <a:cs typeface="メイリオ" panose="020B0604030504040204" pitchFamily="50" charset="-128"/>
              </a:rPr>
              <a:t>175</a:t>
            </a:r>
            <a:r>
              <a:rPr lang="ja-JP" altLang="en-US" sz="1400" dirty="0">
                <a:latin typeface="ＭＳ Ｐゴシック" pitchFamily="50" charset="-128"/>
                <a:ea typeface="ＭＳ Ｐゴシック" pitchFamily="50" charset="-128"/>
                <a:cs typeface="メイリオ" panose="020B0604030504040204" pitchFamily="50" charset="-128"/>
              </a:rPr>
              <a:t>百万</a:t>
            </a:r>
            <a:r>
              <a:rPr kumimoji="1" lang="ja-JP" altLang="en-US" sz="1400" dirty="0">
                <a:latin typeface="ＭＳ Ｐゴシック" pitchFamily="50" charset="-128"/>
                <a:ea typeface="ＭＳ Ｐゴシック" pitchFamily="50" charset="-128"/>
                <a:cs typeface="メイリオ" panose="020B0604030504040204" pitchFamily="50" charset="-128"/>
              </a:rPr>
              <a:t>円</a:t>
            </a:r>
            <a:r>
              <a:rPr kumimoji="1" lang="en-US" altLang="ja-JP" sz="1400" dirty="0">
                <a:latin typeface="ＭＳ Ｐゴシック" pitchFamily="50" charset="-128"/>
                <a:ea typeface="ＭＳ Ｐゴシック" pitchFamily="50" charset="-128"/>
                <a:cs typeface="メイリオ" panose="020B0604030504040204" pitchFamily="50" charset="-128"/>
              </a:rPr>
              <a:t>】</a:t>
            </a:r>
            <a:endParaRPr kumimoji="1" lang="ja-JP" altLang="en-US" sz="1400" dirty="0">
              <a:latin typeface="ＭＳ Ｐゴシック" pitchFamily="50" charset="-128"/>
              <a:ea typeface="ＭＳ Ｐゴシック" pitchFamily="50" charset="-128"/>
              <a:cs typeface="メイリオ" panose="020B0604030504040204" pitchFamily="50" charset="-128"/>
            </a:endParaRPr>
          </a:p>
        </p:txBody>
      </p:sp>
      <p:graphicFrame>
        <p:nvGraphicFramePr>
          <p:cNvPr id="22" name="表 21"/>
          <p:cNvGraphicFramePr>
            <a:graphicFrameLocks noGrp="1"/>
          </p:cNvGraphicFramePr>
          <p:nvPr/>
        </p:nvGraphicFramePr>
        <p:xfrm>
          <a:off x="827583" y="3789040"/>
          <a:ext cx="8064897" cy="131328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val="20000"/>
                    </a:ext>
                  </a:extLst>
                </a:gridCol>
                <a:gridCol w="707447">
                  <a:extLst>
                    <a:ext uri="{9D8B030D-6E8A-4147-A177-3AD203B41FA5}">
                      <a16:colId xmlns:a16="http://schemas.microsoft.com/office/drawing/2014/main" val="20001"/>
                    </a:ext>
                  </a:extLst>
                </a:gridCol>
                <a:gridCol w="716516">
                  <a:extLst>
                    <a:ext uri="{9D8B030D-6E8A-4147-A177-3AD203B41FA5}">
                      <a16:colId xmlns:a16="http://schemas.microsoft.com/office/drawing/2014/main" val="20002"/>
                    </a:ext>
                  </a:extLst>
                </a:gridCol>
                <a:gridCol w="965031">
                  <a:extLst>
                    <a:ext uri="{9D8B030D-6E8A-4147-A177-3AD203B41FA5}">
                      <a16:colId xmlns:a16="http://schemas.microsoft.com/office/drawing/2014/main" val="20003"/>
                    </a:ext>
                  </a:extLst>
                </a:gridCol>
                <a:gridCol w="2067923">
                  <a:extLst>
                    <a:ext uri="{9D8B030D-6E8A-4147-A177-3AD203B41FA5}">
                      <a16:colId xmlns:a16="http://schemas.microsoft.com/office/drawing/2014/main" val="20004"/>
                    </a:ext>
                  </a:extLst>
                </a:gridCol>
              </a:tblGrid>
              <a:tr h="18174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a:solidFill>
                            <a:schemeClr val="tx1"/>
                          </a:solidFill>
                          <a:latin typeface="ＭＳ Ｐゴシック" pitchFamily="50" charset="-128"/>
                          <a:ea typeface="ＭＳ Ｐゴシック" pitchFamily="50" charset="-128"/>
                          <a:cs typeface="メイリオ" panose="020B0604030504040204" pitchFamily="50" charset="-128"/>
                        </a:rPr>
                        <a:t>見直し時期</a:t>
                      </a:r>
                      <a:endPar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10947">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家庭保育・ベビーセンター助成事業補助金</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家庭保育及びベビーセンター実施者</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99</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100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2013</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保育ママ事業</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個人実施型</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へ移行</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年度は経過措置として減額のうえ継続</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0947">
                <a:tc>
                  <a:txBody>
                    <a:bodyPr/>
                    <a:lstStyle/>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大阪人権博物館運営費補助</a:t>
                      </a:r>
                      <a:endPar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（公財）大阪人権博物館</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51</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100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2013</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年度は経過措置として継続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3" name="テキスト ボックス 22"/>
          <p:cNvSpPr txBox="1"/>
          <p:nvPr/>
        </p:nvSpPr>
        <p:spPr>
          <a:xfrm>
            <a:off x="5292080" y="1783849"/>
            <a:ext cx="3672408" cy="276999"/>
          </a:xfrm>
          <a:prstGeom prst="rect">
            <a:avLst/>
          </a:prstGeom>
          <a:noFill/>
        </p:spPr>
        <p:txBody>
          <a:bodyPr wrap="square" rtlCol="0">
            <a:spAutoFit/>
          </a:bodyPr>
          <a:lstStyle/>
          <a:p>
            <a:r>
              <a:rPr lang="en-US" altLang="ja-JP" sz="1200" dirty="0">
                <a:latin typeface="ＭＳ Ｐゴシック" pitchFamily="50" charset="-128"/>
                <a:ea typeface="ＭＳ Ｐゴシック" pitchFamily="50" charset="-128"/>
                <a:cs typeface="メイリオ" panose="020B0604030504040204" pitchFamily="50" charset="-128"/>
              </a:rPr>
              <a:t>※</a:t>
            </a:r>
            <a:r>
              <a:rPr kumimoji="1" lang="ja-JP" altLang="en-US" sz="1200" dirty="0">
                <a:latin typeface="ＭＳ Ｐゴシック" pitchFamily="50" charset="-128"/>
                <a:ea typeface="ＭＳ Ｐゴシック" pitchFamily="50" charset="-128"/>
                <a:cs typeface="メイリオ" panose="020B0604030504040204" pitchFamily="50" charset="-128"/>
              </a:rPr>
              <a:t>削減額は</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年度一般財源ベース（単位：百万円）</a:t>
            </a:r>
          </a:p>
        </p:txBody>
      </p:sp>
      <p:sp>
        <p:nvSpPr>
          <p:cNvPr id="26" name="テキスト ボックス 25"/>
          <p:cNvSpPr txBox="1"/>
          <p:nvPr/>
        </p:nvSpPr>
        <p:spPr>
          <a:xfrm>
            <a:off x="557567" y="1844824"/>
            <a:ext cx="5094553"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 </a:t>
            </a:r>
            <a:r>
              <a:rPr kumimoji="1" lang="ja-JP" altLang="en-US" sz="1400" dirty="0">
                <a:latin typeface="ＭＳ Ｐゴシック" pitchFamily="50" charset="-128"/>
                <a:ea typeface="ＭＳ Ｐゴシック" pitchFamily="50" charset="-128"/>
                <a:cs typeface="メイリオ" panose="020B0604030504040204" pitchFamily="50" charset="-128"/>
              </a:rPr>
              <a:t>団体運営補助</a:t>
            </a:r>
            <a:r>
              <a:rPr kumimoji="1" lang="en-US" altLang="ja-JP" sz="1400" dirty="0">
                <a:latin typeface="ＭＳ Ｐゴシック" pitchFamily="50" charset="-128"/>
                <a:ea typeface="ＭＳ Ｐゴシック" pitchFamily="50" charset="-128"/>
                <a:cs typeface="メイリオ" panose="020B0604030504040204" pitchFamily="50" charset="-128"/>
              </a:rPr>
              <a:t>【</a:t>
            </a:r>
            <a:r>
              <a:rPr kumimoji="1" lang="ja-JP" altLang="en-US" sz="1400" dirty="0">
                <a:latin typeface="ＭＳ Ｐゴシック" pitchFamily="50" charset="-128"/>
                <a:ea typeface="ＭＳ Ｐゴシック" pitchFamily="50" charset="-128"/>
                <a:cs typeface="メイリオ" panose="020B0604030504040204" pitchFamily="50" charset="-128"/>
              </a:rPr>
              <a:t>全</a:t>
            </a:r>
            <a:r>
              <a:rPr kumimoji="1" lang="en-US" altLang="ja-JP" sz="1400" dirty="0">
                <a:latin typeface="ＭＳ Ｐゴシック" pitchFamily="50" charset="-128"/>
                <a:ea typeface="ＭＳ Ｐゴシック" pitchFamily="50" charset="-128"/>
                <a:cs typeface="メイリオ" panose="020B0604030504040204" pitchFamily="50" charset="-128"/>
              </a:rPr>
              <a:t>14</a:t>
            </a:r>
            <a:r>
              <a:rPr kumimoji="1" lang="ja-JP" altLang="en-US" sz="1400" dirty="0">
                <a:latin typeface="ＭＳ Ｐゴシック" pitchFamily="50" charset="-128"/>
                <a:ea typeface="ＭＳ Ｐゴシック" pitchFamily="50" charset="-128"/>
                <a:cs typeface="メイリオ" panose="020B0604030504040204" pitchFamily="50" charset="-128"/>
              </a:rPr>
              <a:t>項目 </a:t>
            </a:r>
            <a:r>
              <a:rPr lang="ja-JP" altLang="en-US" sz="1400" dirty="0">
                <a:latin typeface="ＭＳ Ｐゴシック" pitchFamily="50" charset="-128"/>
                <a:ea typeface="ＭＳ Ｐゴシック" pitchFamily="50" charset="-128"/>
                <a:cs typeface="メイリオ" panose="020B0604030504040204" pitchFamily="50" charset="-128"/>
              </a:rPr>
              <a:t>▲</a:t>
            </a:r>
            <a:r>
              <a:rPr lang="en-US" altLang="ja-JP" sz="1400" dirty="0">
                <a:latin typeface="ＭＳ Ｐゴシック" pitchFamily="50" charset="-128"/>
                <a:ea typeface="ＭＳ Ｐゴシック" pitchFamily="50" charset="-128"/>
                <a:cs typeface="メイリオ" panose="020B0604030504040204" pitchFamily="50" charset="-128"/>
              </a:rPr>
              <a:t>190</a:t>
            </a:r>
            <a:r>
              <a:rPr lang="ja-JP" altLang="en-US" sz="1400" dirty="0">
                <a:latin typeface="ＭＳ Ｐゴシック" pitchFamily="50" charset="-128"/>
                <a:ea typeface="ＭＳ Ｐゴシック" pitchFamily="50" charset="-128"/>
                <a:cs typeface="メイリオ" panose="020B0604030504040204" pitchFamily="50" charset="-128"/>
              </a:rPr>
              <a:t>百万円</a:t>
            </a:r>
            <a:r>
              <a:rPr kumimoji="1" lang="en-US" altLang="ja-JP" sz="1400" dirty="0">
                <a:latin typeface="ＭＳ Ｐゴシック" pitchFamily="50" charset="-128"/>
                <a:ea typeface="ＭＳ Ｐゴシック" pitchFamily="50" charset="-128"/>
                <a:cs typeface="メイリオ" panose="020B0604030504040204" pitchFamily="50" charset="-128"/>
              </a:rPr>
              <a:t>】</a:t>
            </a:r>
          </a:p>
        </p:txBody>
      </p:sp>
      <p:sp>
        <p:nvSpPr>
          <p:cNvPr id="27" name="テキスト ボックス 26"/>
          <p:cNvSpPr txBox="1"/>
          <p:nvPr/>
        </p:nvSpPr>
        <p:spPr>
          <a:xfrm>
            <a:off x="467544" y="1202849"/>
            <a:ext cx="8352928" cy="600164"/>
          </a:xfrm>
          <a:prstGeom prst="rect">
            <a:avLst/>
          </a:prstGeom>
          <a:noFill/>
        </p:spPr>
        <p:txBody>
          <a:bodyPr wrap="square" rtlCol="0">
            <a:spAutoFit/>
          </a:bodyPr>
          <a:lstStyle/>
          <a:p>
            <a:r>
              <a:rPr kumimoji="1" lang="ja-JP" altLang="en-US" sz="1700" dirty="0"/>
              <a:t>○ 公益法人等の</a:t>
            </a:r>
            <a:r>
              <a:rPr lang="ja-JP" altLang="en-US" sz="1600" dirty="0">
                <a:latin typeface="+mn-ea"/>
              </a:rPr>
              <a:t>団体に対する運営補助、施設運営に対する補助等（８０項目）について、透明性の確保の観点などから見直しを実施し、</a:t>
            </a:r>
            <a:r>
              <a:rPr lang="en-US" altLang="ja-JP" sz="1600" dirty="0">
                <a:latin typeface="+mn-ea"/>
              </a:rPr>
              <a:t> 2014</a:t>
            </a:r>
            <a:r>
              <a:rPr lang="ja-JP" altLang="en-US" sz="1600" dirty="0">
                <a:latin typeface="+mn-ea"/>
              </a:rPr>
              <a:t>年度には</a:t>
            </a:r>
            <a:r>
              <a:rPr lang="en-US" altLang="ja-JP" sz="1600" dirty="0">
                <a:latin typeface="+mn-ea"/>
              </a:rPr>
              <a:t>2012</a:t>
            </a:r>
            <a:r>
              <a:rPr lang="ja-JP" altLang="en-US" sz="1600" dirty="0">
                <a:latin typeface="+mn-ea"/>
              </a:rPr>
              <a:t>年度と比較して</a:t>
            </a:r>
            <a:r>
              <a:rPr lang="en-US" altLang="ja-JP" sz="1600" dirty="0">
                <a:latin typeface="+mn-ea"/>
              </a:rPr>
              <a:t>3.9</a:t>
            </a:r>
            <a:r>
              <a:rPr lang="ja-JP" altLang="en-US" sz="1600" dirty="0">
                <a:latin typeface="+mn-ea"/>
              </a:rPr>
              <a:t>億円を削減。</a:t>
            </a:r>
            <a:endParaRPr kumimoji="1" lang="ja-JP" altLang="en-US" sz="1700" dirty="0"/>
          </a:p>
        </p:txBody>
      </p:sp>
      <p:sp>
        <p:nvSpPr>
          <p:cNvPr id="28" name="テキスト ボックス 27"/>
          <p:cNvSpPr txBox="1"/>
          <p:nvPr/>
        </p:nvSpPr>
        <p:spPr>
          <a:xfrm>
            <a:off x="557567" y="5157192"/>
            <a:ext cx="6390697"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・その他、 国関係法人等への支出（賛助会費）等</a:t>
            </a:r>
            <a:r>
              <a:rPr lang="en-US" altLang="ja-JP" sz="1400" dirty="0">
                <a:latin typeface="ＭＳ Ｐゴシック" pitchFamily="50" charset="-128"/>
                <a:ea typeface="ＭＳ Ｐゴシック" pitchFamily="50" charset="-128"/>
                <a:cs typeface="メイリオ" panose="020B0604030504040204" pitchFamily="50" charset="-128"/>
              </a:rPr>
              <a:t>【</a:t>
            </a:r>
            <a:r>
              <a:rPr lang="ja-JP" altLang="en-US" sz="1400" dirty="0">
                <a:latin typeface="ＭＳ Ｐゴシック" pitchFamily="50" charset="-128"/>
                <a:ea typeface="ＭＳ Ｐゴシック" pitchFamily="50" charset="-128"/>
                <a:cs typeface="メイリオ" panose="020B0604030504040204" pitchFamily="50" charset="-128"/>
              </a:rPr>
              <a:t>全</a:t>
            </a:r>
            <a:r>
              <a:rPr lang="en-US" altLang="ja-JP" sz="1400" dirty="0">
                <a:latin typeface="ＭＳ Ｐゴシック" pitchFamily="50" charset="-128"/>
                <a:ea typeface="ＭＳ Ｐゴシック" pitchFamily="50" charset="-128"/>
                <a:cs typeface="メイリオ" panose="020B0604030504040204" pitchFamily="50" charset="-128"/>
              </a:rPr>
              <a:t>55</a:t>
            </a:r>
            <a:r>
              <a:rPr lang="ja-JP" altLang="en-US" sz="1400" dirty="0">
                <a:latin typeface="ＭＳ Ｐゴシック" pitchFamily="50" charset="-128"/>
                <a:ea typeface="ＭＳ Ｐゴシック" pitchFamily="50" charset="-128"/>
                <a:cs typeface="メイリオ" panose="020B0604030504040204" pitchFamily="50" charset="-128"/>
              </a:rPr>
              <a:t>項目　▲</a:t>
            </a:r>
            <a:r>
              <a:rPr lang="en-US" altLang="ja-JP" sz="1400" dirty="0">
                <a:latin typeface="ＭＳ Ｐゴシック" pitchFamily="50" charset="-128"/>
                <a:ea typeface="ＭＳ Ｐゴシック" pitchFamily="50" charset="-128"/>
                <a:cs typeface="メイリオ" panose="020B0604030504040204" pitchFamily="50" charset="-128"/>
              </a:rPr>
              <a:t>22</a:t>
            </a:r>
            <a:r>
              <a:rPr lang="ja-JP" altLang="en-US" sz="1400" dirty="0">
                <a:latin typeface="ＭＳ Ｐゴシック" pitchFamily="50" charset="-128"/>
                <a:ea typeface="ＭＳ Ｐゴシック" pitchFamily="50" charset="-128"/>
                <a:cs typeface="メイリオ" panose="020B0604030504040204" pitchFamily="50" charset="-128"/>
              </a:rPr>
              <a:t>百万円</a:t>
            </a:r>
            <a:r>
              <a:rPr lang="en-US" altLang="ja-JP" sz="1400" dirty="0">
                <a:latin typeface="ＭＳ Ｐゴシック" pitchFamily="50" charset="-128"/>
                <a:ea typeface="ＭＳ Ｐゴシック" pitchFamily="50" charset="-128"/>
                <a:cs typeface="メイリオ" panose="020B0604030504040204" pitchFamily="50" charset="-128"/>
              </a:rPr>
              <a:t>】</a:t>
            </a:r>
            <a:endParaRPr kumimoji="1" lang="ja-JP" altLang="en-US" sz="1400" dirty="0">
              <a:latin typeface="ＭＳ Ｐゴシック" pitchFamily="50" charset="-128"/>
              <a:ea typeface="ＭＳ Ｐゴシック" pitchFamily="50" charset="-128"/>
              <a:cs typeface="メイリオ" panose="020B0604030504040204" pitchFamily="50" charset="-128"/>
            </a:endParaRPr>
          </a:p>
        </p:txBody>
      </p:sp>
      <p:graphicFrame>
        <p:nvGraphicFramePr>
          <p:cNvPr id="29" name="表 28"/>
          <p:cNvGraphicFramePr>
            <a:graphicFrameLocks noGrp="1"/>
          </p:cNvGraphicFramePr>
          <p:nvPr/>
        </p:nvGraphicFramePr>
        <p:xfrm>
          <a:off x="827584" y="5445224"/>
          <a:ext cx="8064897" cy="69264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val="20000"/>
                    </a:ext>
                  </a:extLst>
                </a:gridCol>
                <a:gridCol w="707447">
                  <a:extLst>
                    <a:ext uri="{9D8B030D-6E8A-4147-A177-3AD203B41FA5}">
                      <a16:colId xmlns:a16="http://schemas.microsoft.com/office/drawing/2014/main" val="20001"/>
                    </a:ext>
                  </a:extLst>
                </a:gridCol>
                <a:gridCol w="716516">
                  <a:extLst>
                    <a:ext uri="{9D8B030D-6E8A-4147-A177-3AD203B41FA5}">
                      <a16:colId xmlns:a16="http://schemas.microsoft.com/office/drawing/2014/main" val="20002"/>
                    </a:ext>
                  </a:extLst>
                </a:gridCol>
                <a:gridCol w="965031">
                  <a:extLst>
                    <a:ext uri="{9D8B030D-6E8A-4147-A177-3AD203B41FA5}">
                      <a16:colId xmlns:a16="http://schemas.microsoft.com/office/drawing/2014/main" val="20003"/>
                    </a:ext>
                  </a:extLst>
                </a:gridCol>
                <a:gridCol w="2067923">
                  <a:extLst>
                    <a:ext uri="{9D8B030D-6E8A-4147-A177-3AD203B41FA5}">
                      <a16:colId xmlns:a16="http://schemas.microsoft.com/office/drawing/2014/main" val="20004"/>
                    </a:ext>
                  </a:extLst>
                </a:gridCol>
              </a:tblGrid>
              <a:tr h="18174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a:solidFill>
                            <a:schemeClr val="tx1"/>
                          </a:solidFill>
                          <a:latin typeface="ＭＳ Ｐゴシック" pitchFamily="50" charset="-128"/>
                          <a:ea typeface="ＭＳ Ｐゴシック" pitchFamily="50" charset="-128"/>
                          <a:cs typeface="メイリオ" panose="020B0604030504040204" pitchFamily="50" charset="-128"/>
                        </a:rPr>
                        <a:t>見直し時期</a:t>
                      </a:r>
                      <a:endPar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10947">
                <a:tc>
                  <a:txBody>
                    <a:bodyPr/>
                    <a:lstStyle/>
                    <a:p>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財</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アジア太平洋観光交流センター会費等</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項目</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dirty="0">
                          <a:solidFill>
                            <a:schemeClr val="tx1"/>
                          </a:solidFill>
                          <a:latin typeface="ＭＳ Ｐゴシック" pitchFamily="50" charset="-128"/>
                          <a:ea typeface="ＭＳ Ｐゴシック" pitchFamily="50" charset="-128"/>
                          <a:cs typeface="メイリオ" panose="020B0604030504040204" pitchFamily="50" charset="-128"/>
                        </a:rPr>
                        <a:t>財</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dirty="0">
                          <a:solidFill>
                            <a:schemeClr val="tx1"/>
                          </a:solidFill>
                          <a:latin typeface="ＭＳ Ｐゴシック" pitchFamily="50" charset="-128"/>
                          <a:ea typeface="ＭＳ Ｐゴシック" pitchFamily="50" charset="-128"/>
                          <a:cs typeface="メイリオ" panose="020B0604030504040204" pitchFamily="50" charset="-128"/>
                        </a:rPr>
                        <a:t>アジア太平洋観光交流センター</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11</a:t>
                      </a:r>
                      <a:endParaRPr kumimoji="1" lang="ja-JP" altLang="en-US" sz="1200" dirty="0">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テキスト ボックス 36"/>
          <p:cNvSpPr txBox="1"/>
          <p:nvPr/>
        </p:nvSpPr>
        <p:spPr>
          <a:xfrm>
            <a:off x="0" y="45205"/>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230</a:t>
            </a:fld>
            <a:endParaRPr lang="ja-JP" altLang="en-US"/>
          </a:p>
        </p:txBody>
      </p:sp>
    </p:spTree>
    <p:extLst>
      <p:ext uri="{BB962C8B-B14F-4D97-AF65-F5344CB8AC3E}">
        <p14:creationId xmlns:p14="http://schemas.microsoft.com/office/powerpoint/2010/main" val="147034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1584313"/>
              </p:ext>
            </p:extLst>
          </p:nvPr>
        </p:nvGraphicFramePr>
        <p:xfrm>
          <a:off x="117404" y="836712"/>
          <a:ext cx="8929616" cy="5688632"/>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437038">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Outcome</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251594">
                <a:tc>
                  <a:txBody>
                    <a:bodyPr/>
                    <a:lstStyle/>
                    <a:p>
                      <a:pPr marL="72000" indent="-457200" algn="just">
                        <a:lnSpc>
                          <a:spcPts val="1500"/>
                        </a:lnSpc>
                        <a:spcBef>
                          <a:spcPts val="0"/>
                        </a:spcBef>
                        <a:spcAft>
                          <a:spcPts val="0"/>
                        </a:spcAft>
                        <a:buFontTx/>
                        <a:buNone/>
                      </a:pPr>
                      <a:r>
                        <a:rPr lang="en-US" altLang="ja-JP" sz="1300" kern="100" dirty="0">
                          <a:solidFill>
                            <a:schemeClr val="tx1"/>
                          </a:solidFill>
                          <a:effectLst/>
                          <a:latin typeface="Calibri" panose="020F0502020204030204" pitchFamily="34" charset="0"/>
                          <a:ea typeface="+mn-ea"/>
                          <a:cs typeface="Calibri" panose="020F0502020204030204" pitchFamily="34" charset="0"/>
                        </a:rPr>
                        <a:t>【</a:t>
                      </a:r>
                      <a:r>
                        <a:rPr lang="ja-JP" altLang="en-US" sz="1300" kern="100" dirty="0">
                          <a:solidFill>
                            <a:schemeClr val="tx1"/>
                          </a:solidFill>
                          <a:effectLst/>
                          <a:latin typeface="Calibri" panose="020F0502020204030204" pitchFamily="34" charset="0"/>
                          <a:ea typeface="+mn-ea"/>
                          <a:cs typeface="Calibri" panose="020F0502020204030204" pitchFamily="34" charset="0"/>
                        </a:rPr>
                        <a:t>府域水道の現状</a:t>
                      </a:r>
                      <a:r>
                        <a:rPr lang="en-US" altLang="ja-JP" sz="1300" kern="100" dirty="0">
                          <a:solidFill>
                            <a:schemeClr val="tx1"/>
                          </a:solidFill>
                          <a:effectLst/>
                          <a:latin typeface="Calibri" panose="020F0502020204030204" pitchFamily="34" charset="0"/>
                          <a:ea typeface="+mn-ea"/>
                          <a:cs typeface="Calibri" panose="020F0502020204030204" pitchFamily="34" charset="0"/>
                        </a:rPr>
                        <a:t>】</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・節水型社会の進展等により、多量使用者を中心に水需要の減少傾向が続いており、今後も、本格的な人口減少社会の到来等により、需要増は見込みがたい状況</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・このため、施設能力と水需要とのかい離が拡大</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・府域内の各水道事業体では、本市に限らず、他の地域においても、人口減による水需要の減少に加え、施設の老朽化の進行に伴う更新需要の増加から、経営環境の悪化が想定</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・将来にわたり水道サービスを持続可能なものとするためには、地域の実情に応じた広域連携を推進することが重要</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en-US" altLang="ja-JP" sz="1300" kern="100" dirty="0">
                          <a:solidFill>
                            <a:schemeClr val="tx1"/>
                          </a:solidFill>
                          <a:effectLst/>
                          <a:latin typeface="Calibri" panose="020F0502020204030204" pitchFamily="34" charset="0"/>
                          <a:ea typeface="+mn-ea"/>
                          <a:cs typeface="Calibri" panose="020F0502020204030204" pitchFamily="34" charset="0"/>
                        </a:rPr>
                        <a:t>【</a:t>
                      </a:r>
                      <a:r>
                        <a:rPr lang="ja-JP" altLang="en-US" sz="1300" kern="100" dirty="0">
                          <a:solidFill>
                            <a:schemeClr val="tx1"/>
                          </a:solidFill>
                          <a:effectLst/>
                          <a:latin typeface="Calibri" panose="020F0502020204030204" pitchFamily="34" charset="0"/>
                          <a:ea typeface="+mn-ea"/>
                          <a:cs typeface="Calibri" panose="020F0502020204030204" pitchFamily="34" charset="0"/>
                        </a:rPr>
                        <a:t>広域化（府域一水道）</a:t>
                      </a:r>
                      <a:r>
                        <a:rPr lang="en-US" altLang="ja-JP" sz="1300" kern="100" dirty="0">
                          <a:solidFill>
                            <a:schemeClr val="tx1"/>
                          </a:solidFill>
                          <a:effectLst/>
                          <a:latin typeface="Calibri" panose="020F0502020204030204" pitchFamily="34" charset="0"/>
                          <a:ea typeface="+mn-ea"/>
                          <a:cs typeface="Calibri" panose="020F0502020204030204" pitchFamily="34" charset="0"/>
                        </a:rPr>
                        <a:t>】</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府域の中核となる水道事業体として、水道施設の老朽化に伴う更新費用の増大や人材不足による技術継承の困難さなど様々な課題を抱える他の水道事業体に対し、ハード・ソフトの両面において必要な支援を行うことで、府域の水道事業の基盤強化に寄与</a:t>
                      </a:r>
                    </a:p>
                    <a:p>
                      <a:pPr marL="72000" indent="-457200" algn="just">
                        <a:lnSpc>
                          <a:spcPts val="1500"/>
                        </a:lnSpc>
                        <a:spcBef>
                          <a:spcPts val="0"/>
                        </a:spcBef>
                        <a:spcAft>
                          <a:spcPts val="0"/>
                        </a:spcAft>
                        <a:buFontTx/>
                        <a:buNone/>
                      </a:pPr>
                      <a:endParaRPr lang="ja-JP" altLang="en-US" sz="1300" kern="100" dirty="0">
                        <a:solidFill>
                          <a:schemeClr val="tx1"/>
                        </a:solidFill>
                        <a:effectLst/>
                        <a:latin typeface="Calibri" panose="020F0502020204030204" pitchFamily="34" charset="0"/>
                        <a:ea typeface="+mn-ea"/>
                        <a:cs typeface="Calibri" panose="020F0502020204030204" pitchFamily="34" charset="0"/>
                      </a:endParaRPr>
                    </a:p>
                    <a:p>
                      <a:pPr marL="72000" indent="-457200" algn="just">
                        <a:lnSpc>
                          <a:spcPts val="1500"/>
                        </a:lnSpc>
                        <a:spcBef>
                          <a:spcPts val="0"/>
                        </a:spcBef>
                        <a:spcAft>
                          <a:spcPts val="0"/>
                        </a:spcAft>
                        <a:buFontTx/>
                        <a:buNone/>
                      </a:pPr>
                      <a:r>
                        <a:rPr lang="en-US" altLang="ja-JP" sz="1300" kern="100" dirty="0">
                          <a:solidFill>
                            <a:schemeClr val="tx1"/>
                          </a:solidFill>
                          <a:effectLst/>
                          <a:latin typeface="Calibri" panose="020F0502020204030204" pitchFamily="34" charset="0"/>
                          <a:ea typeface="+mn-ea"/>
                          <a:cs typeface="Calibri" panose="020F0502020204030204" pitchFamily="34" charset="0"/>
                        </a:rPr>
                        <a:t>【</a:t>
                      </a:r>
                      <a:r>
                        <a:rPr lang="ja-JP" altLang="en-US" sz="1300" kern="100" dirty="0">
                          <a:solidFill>
                            <a:schemeClr val="tx1"/>
                          </a:solidFill>
                          <a:effectLst/>
                          <a:latin typeface="Calibri" panose="020F0502020204030204" pitchFamily="34" charset="0"/>
                          <a:ea typeface="+mn-ea"/>
                          <a:cs typeface="Calibri" panose="020F0502020204030204" pitchFamily="34" charset="0"/>
                        </a:rPr>
                        <a:t>浄水場の施設能力の適正規模化</a:t>
                      </a:r>
                      <a:r>
                        <a:rPr lang="en-US" altLang="ja-JP" sz="1300" kern="100" dirty="0">
                          <a:solidFill>
                            <a:schemeClr val="tx1"/>
                          </a:solidFill>
                          <a:effectLst/>
                          <a:latin typeface="Calibri" panose="020F0502020204030204" pitchFamily="34" charset="0"/>
                          <a:ea typeface="+mn-ea"/>
                          <a:cs typeface="Calibri" panose="020F0502020204030204" pitchFamily="34" charset="0"/>
                        </a:rPr>
                        <a:t>】</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・効率的な事業運営の観点から、浄水施設の耐震化の進展に合わせて施設能力の適正規模化を図る</a:t>
                      </a:r>
                    </a:p>
                    <a:p>
                      <a:pPr marL="72000" indent="-457200" algn="just">
                        <a:lnSpc>
                          <a:spcPts val="1500"/>
                        </a:lnSpc>
                        <a:spcBef>
                          <a:spcPts val="0"/>
                        </a:spcBef>
                        <a:spcAft>
                          <a:spcPts val="0"/>
                        </a:spcAft>
                        <a:buFontTx/>
                        <a:buNone/>
                      </a:pP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・大阪府及び府内全水道事業者、水道用水供給事業者が参画する「府域一水道に向けた水道のあり方協議会」において、府域一水道に向けた水道のあり方について検討・協議</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・本市浄水場の施設能力の適正規模化と府域内の他の浄水場との連携について検討</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・持続可能な府域水道事業の構築に向けた府と府内の全水道事業体の共通認識として「府域一水道に向けた水道のあり方に関する検討報告書」をとりまとめ（</a:t>
                      </a:r>
                      <a:r>
                        <a:rPr lang="en-US" altLang="ja-JP" sz="1300" kern="100" dirty="0">
                          <a:solidFill>
                            <a:schemeClr val="tx1"/>
                          </a:solidFill>
                          <a:effectLst/>
                          <a:latin typeface="Calibri" panose="020F0502020204030204" pitchFamily="34" charset="0"/>
                          <a:ea typeface="+mn-ea"/>
                          <a:cs typeface="Calibri" panose="020F0502020204030204" pitchFamily="34" charset="0"/>
                        </a:rPr>
                        <a:t>2020</a:t>
                      </a:r>
                      <a:r>
                        <a:rPr lang="ja-JP" altLang="en-US" sz="1300" kern="100" dirty="0">
                          <a:solidFill>
                            <a:schemeClr val="tx1"/>
                          </a:solidFill>
                          <a:effectLst/>
                          <a:latin typeface="Calibri" panose="020F0502020204030204" pitchFamily="34" charset="0"/>
                          <a:ea typeface="+mn-ea"/>
                          <a:cs typeface="Calibri" panose="020F0502020204030204" pitchFamily="34" charset="0"/>
                        </a:rPr>
                        <a:t>年</a:t>
                      </a:r>
                      <a:r>
                        <a:rPr lang="en-US" altLang="ja-JP" sz="1300" kern="100" dirty="0">
                          <a:solidFill>
                            <a:schemeClr val="tx1"/>
                          </a:solidFill>
                          <a:effectLst/>
                          <a:latin typeface="Calibri" panose="020F0502020204030204" pitchFamily="34" charset="0"/>
                          <a:ea typeface="+mn-ea"/>
                          <a:cs typeface="Calibri" panose="020F0502020204030204" pitchFamily="34" charset="0"/>
                        </a:rPr>
                        <a:t>3</a:t>
                      </a:r>
                      <a:r>
                        <a:rPr lang="ja-JP" altLang="en-US" sz="1300" kern="100" dirty="0">
                          <a:solidFill>
                            <a:schemeClr val="tx1"/>
                          </a:solidFill>
                          <a:effectLst/>
                          <a:latin typeface="Calibri" panose="020F0502020204030204" pitchFamily="34" charset="0"/>
                          <a:ea typeface="+mn-ea"/>
                          <a:cs typeface="Calibri" panose="020F0502020204030204" pitchFamily="34" charset="0"/>
                        </a:rPr>
                        <a:t>月）</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・上記報告書を踏まえ、府域水道の基盤強化のための実施計画として、大阪府が「大阪府水道基盤強化計画（仮称）」を策定予定（</a:t>
                      </a:r>
                      <a:r>
                        <a:rPr lang="en-US" altLang="ja-JP" sz="1300" kern="100" dirty="0">
                          <a:solidFill>
                            <a:schemeClr val="tx1"/>
                          </a:solidFill>
                          <a:effectLst/>
                          <a:latin typeface="Calibri" panose="020F0502020204030204" pitchFamily="34" charset="0"/>
                          <a:ea typeface="+mn-ea"/>
                          <a:cs typeface="Calibri" panose="020F0502020204030204" pitchFamily="34" charset="0"/>
                        </a:rPr>
                        <a:t>2023</a:t>
                      </a:r>
                      <a:r>
                        <a:rPr lang="ja-JP" altLang="en-US" sz="1300" kern="100" dirty="0">
                          <a:solidFill>
                            <a:schemeClr val="tx1"/>
                          </a:solidFill>
                          <a:effectLst/>
                          <a:latin typeface="Calibri" panose="020F0502020204030204" pitchFamily="34" charset="0"/>
                          <a:ea typeface="+mn-ea"/>
                          <a:cs typeface="Calibri" panose="020F0502020204030204" pitchFamily="34" charset="0"/>
                        </a:rPr>
                        <a:t>年</a:t>
                      </a:r>
                      <a:r>
                        <a:rPr lang="en-US" altLang="ja-JP" sz="1300" kern="100" dirty="0">
                          <a:solidFill>
                            <a:schemeClr val="tx1"/>
                          </a:solidFill>
                          <a:effectLst/>
                          <a:latin typeface="Calibri" panose="020F0502020204030204" pitchFamily="34" charset="0"/>
                          <a:ea typeface="+mn-ea"/>
                          <a:cs typeface="Calibri" panose="020F0502020204030204" pitchFamily="34" charset="0"/>
                        </a:rPr>
                        <a:t>3</a:t>
                      </a:r>
                      <a:r>
                        <a:rPr lang="ja-JP" altLang="en-US" sz="1300" kern="100" dirty="0">
                          <a:solidFill>
                            <a:schemeClr val="tx1"/>
                          </a:solidFill>
                          <a:effectLst/>
                          <a:latin typeface="Calibri" panose="020F0502020204030204" pitchFamily="34" charset="0"/>
                          <a:ea typeface="+mn-ea"/>
                          <a:cs typeface="Calibri" panose="020F0502020204030204" pitchFamily="34" charset="0"/>
                        </a:rPr>
                        <a:t>月予定）</a:t>
                      </a: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mn-ea"/>
                          <a:cs typeface="Calibri" panose="020F0502020204030204" pitchFamily="34" charset="0"/>
                        </a:rPr>
                        <a:t>・施設の有効活用を図る観点から、守口市と庭窪浄水場を共同化するため「庭窪浄水場施設共同化に関する基本協定書」を締結（</a:t>
                      </a:r>
                      <a:r>
                        <a:rPr lang="en-US" altLang="ja-JP" sz="1300" kern="100" dirty="0">
                          <a:solidFill>
                            <a:schemeClr val="tx1"/>
                          </a:solidFill>
                          <a:effectLst/>
                          <a:latin typeface="Calibri" panose="020F0502020204030204" pitchFamily="34" charset="0"/>
                          <a:ea typeface="+mn-ea"/>
                          <a:cs typeface="Calibri" panose="020F0502020204030204" pitchFamily="34" charset="0"/>
                        </a:rPr>
                        <a:t>2019</a:t>
                      </a:r>
                      <a:r>
                        <a:rPr lang="ja-JP" altLang="en-US" sz="1300" kern="100" dirty="0">
                          <a:solidFill>
                            <a:schemeClr val="tx1"/>
                          </a:solidFill>
                          <a:effectLst/>
                          <a:latin typeface="Calibri" panose="020F0502020204030204" pitchFamily="34" charset="0"/>
                          <a:ea typeface="+mn-ea"/>
                          <a:cs typeface="Calibri" panose="020F0502020204030204" pitchFamily="34" charset="0"/>
                        </a:rPr>
                        <a:t>年</a:t>
                      </a:r>
                      <a:r>
                        <a:rPr lang="en-US" altLang="ja-JP" sz="1300" kern="100" dirty="0">
                          <a:solidFill>
                            <a:schemeClr val="tx1"/>
                          </a:solidFill>
                          <a:effectLst/>
                          <a:latin typeface="Calibri" panose="020F0502020204030204" pitchFamily="34" charset="0"/>
                          <a:ea typeface="+mn-ea"/>
                          <a:cs typeface="Calibri" panose="020F0502020204030204" pitchFamily="34" charset="0"/>
                        </a:rPr>
                        <a:t>12</a:t>
                      </a:r>
                      <a:r>
                        <a:rPr lang="ja-JP" altLang="en-US" sz="1300" kern="100" dirty="0">
                          <a:solidFill>
                            <a:schemeClr val="tx1"/>
                          </a:solidFill>
                          <a:effectLst/>
                          <a:latin typeface="Calibri" panose="020F0502020204030204" pitchFamily="34" charset="0"/>
                          <a:ea typeface="+mn-ea"/>
                          <a:cs typeface="Calibri" panose="020F0502020204030204" pitchFamily="34" charset="0"/>
                        </a:rPr>
                        <a:t>月）</a:t>
                      </a: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6" name="テキスト ボックス 5"/>
          <p:cNvSpPr txBox="1"/>
          <p:nvPr/>
        </p:nvSpPr>
        <p:spPr>
          <a:xfrm>
            <a:off x="0" y="0"/>
            <a:ext cx="9144000" cy="400110"/>
          </a:xfrm>
          <a:prstGeom prst="rect">
            <a:avLst/>
          </a:prstGeom>
          <a:solidFill>
            <a:srgbClr val="0070C0"/>
          </a:solidFill>
        </p:spPr>
        <p:txBody>
          <a:bodyPr wrap="square" rtlCol="0">
            <a:spAutoFit/>
          </a:bodyPr>
          <a:lstStyle/>
          <a:p>
            <a:pPr lvl="0">
              <a:defRPr/>
            </a:pPr>
            <a:r>
              <a:rPr kumimoji="1" lang="en-US" altLang="ja-JP" sz="20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Ⅲ【</a:t>
            </a:r>
            <a:r>
              <a:rPr kumimoji="1" lang="ja-JP" altLang="en-US" sz="20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業務執行の刷新</a:t>
            </a:r>
            <a:r>
              <a:rPr kumimoji="1" lang="en-US" altLang="ja-JP" sz="20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20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（５</a:t>
            </a:r>
            <a:r>
              <a:rPr lang="ja-JP" altLang="en-US" sz="2000" b="1" u="sng" dirty="0">
                <a:solidFill>
                  <a:prstClr val="white"/>
                </a:solidFill>
                <a:latin typeface="BIZ UDゴシック" panose="020B0400000000000000" pitchFamily="49" charset="-128"/>
                <a:ea typeface="BIZ UDゴシック" panose="020B0400000000000000" pitchFamily="49" charset="-128"/>
              </a:rPr>
              <a:t>）市町村との連携強化、市町村支援等</a:t>
            </a:r>
            <a:r>
              <a:rPr kumimoji="1" lang="en-US" altLang="ja-JP" sz="20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新規</a:t>
            </a:r>
            <a:r>
              <a:rPr kumimoji="1" lang="en-US" altLang="ja-JP" sz="2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en-US" altLang="ja-JP" sz="20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117404" y="480561"/>
            <a:ext cx="8748464" cy="338554"/>
          </a:xfrm>
          <a:prstGeom prst="rect">
            <a:avLst/>
          </a:prstGeom>
          <a:noFill/>
        </p:spPr>
        <p:txBody>
          <a:bodyPr wrap="square" rtlCol="0">
            <a:spAutoFit/>
          </a:bodyPr>
          <a:lstStyle/>
          <a:p>
            <a:pPr lvl="0"/>
            <a:r>
              <a:rPr lang="ja-JP" altLang="en-US" sz="1600" dirty="0">
                <a:solidFill>
                  <a:prstClr val="black"/>
                </a:solidFill>
                <a:latin typeface="BIZ UDゴシック" panose="020B0400000000000000" pitchFamily="49" charset="-128"/>
                <a:ea typeface="BIZ UDゴシック" panose="020B0400000000000000" pitchFamily="49" charset="-128"/>
              </a:rPr>
              <a:t>①水道の基盤強化</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213</a:t>
            </a:fld>
            <a:endParaRPr lang="ja-JP" altLang="en-US"/>
          </a:p>
        </p:txBody>
      </p:sp>
    </p:spTree>
    <p:extLst>
      <p:ext uri="{BB962C8B-B14F-4D97-AF65-F5344CB8AC3E}">
        <p14:creationId xmlns:p14="http://schemas.microsoft.com/office/powerpoint/2010/main" val="76482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755576" y="1638647"/>
          <a:ext cx="7992888" cy="3374529"/>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82575">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7091">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学校法人に対する補助金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mj-ea"/>
                          <a:ea typeface="+mj-ea"/>
                        </a:rPr>
                        <a:t>(</a:t>
                      </a:r>
                      <a:r>
                        <a:rPr lang="ja-JP" altLang="en-US" sz="1000" b="0" i="0" u="none" strike="noStrike" dirty="0">
                          <a:solidFill>
                            <a:schemeClr val="tx1"/>
                          </a:solidFill>
                          <a:latin typeface="+mj-ea"/>
                          <a:ea typeface="+mj-ea"/>
                        </a:rPr>
                        <a:t>財</a:t>
                      </a:r>
                      <a:r>
                        <a:rPr lang="en-US" altLang="ja-JP" sz="1000" b="0" i="0" u="none" strike="noStrike" dirty="0">
                          <a:solidFill>
                            <a:schemeClr val="tx1"/>
                          </a:solidFill>
                          <a:latin typeface="+mj-ea"/>
                          <a:ea typeface="+mj-ea"/>
                        </a:rPr>
                        <a:t>)</a:t>
                      </a:r>
                      <a:r>
                        <a:rPr lang="ja-JP" altLang="en-US" sz="1000" b="0" i="0" u="none" strike="noStrike" dirty="0">
                          <a:solidFill>
                            <a:schemeClr val="tx1"/>
                          </a:solidFill>
                          <a:latin typeface="+mj-ea"/>
                          <a:ea typeface="+mj-ea"/>
                        </a:rPr>
                        <a:t>大阪府私学総連合会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26,500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2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義務教育に準ずる教育を実施する各種学校を設置する学校法人に対する補助金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chemeClr val="tx1"/>
                          </a:solidFill>
                          <a:latin typeface="ＭＳ Ｐゴシック" pitchFamily="50" charset="-128"/>
                          <a:ea typeface="ＭＳ Ｐゴシック" pitchFamily="50" charset="-128"/>
                        </a:rPr>
                        <a:t>学</a:t>
                      </a:r>
                      <a:r>
                        <a:rPr lang="en-US" altLang="zh-CN" sz="1000" b="0" i="0" u="none" strike="noStrike" dirty="0">
                          <a:solidFill>
                            <a:schemeClr val="tx1"/>
                          </a:solidFill>
                          <a:latin typeface="ＭＳ Ｐゴシック" pitchFamily="50" charset="-128"/>
                          <a:ea typeface="ＭＳ Ｐゴシック" pitchFamily="50" charset="-128"/>
                        </a:rPr>
                        <a:t>)</a:t>
                      </a:r>
                      <a:r>
                        <a:rPr lang="zh-CN" altLang="en-US" sz="1000" b="0" i="0" u="none" strike="noStrike" dirty="0">
                          <a:solidFill>
                            <a:schemeClr val="tx1"/>
                          </a:solidFill>
                          <a:latin typeface="ＭＳ Ｐゴシック" pitchFamily="50" charset="-128"/>
                          <a:ea typeface="ＭＳ Ｐゴシック" pitchFamily="50" charset="-128"/>
                        </a:rPr>
                        <a:t>大阪中華学校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27,500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02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大阪市消費生活合理化協会運営補助金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大阪市消費生活合理化協会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1,230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大阪ホームレス就業支援センター事業補助金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大阪ホームレス就業支援センター運営協議会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4,500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1481">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私立保育園連盟運営補助金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a:t>
                      </a:r>
                      <a:r>
                        <a:rPr lang="zh-TW" altLang="en-US" sz="1000" b="0" i="0" u="none" strike="noStrike" dirty="0">
                          <a:solidFill>
                            <a:schemeClr val="tx1"/>
                          </a:solidFill>
                          <a:latin typeface="ＭＳ Ｐゴシック" pitchFamily="50" charset="-128"/>
                          <a:ea typeface="ＭＳ Ｐゴシック" pitchFamily="50" charset="-128"/>
                        </a:rPr>
                        <a:t>社</a:t>
                      </a:r>
                      <a:r>
                        <a:rPr lang="en-US" altLang="zh-TW" sz="1000" b="0" i="0" u="none" strike="noStrike" dirty="0">
                          <a:solidFill>
                            <a:schemeClr val="tx1"/>
                          </a:solidFill>
                          <a:latin typeface="ＭＳ Ｐゴシック" pitchFamily="50" charset="-128"/>
                          <a:ea typeface="ＭＳ Ｐゴシック" pitchFamily="50" charset="-128"/>
                        </a:rPr>
                        <a:t>)</a:t>
                      </a:r>
                      <a:r>
                        <a:rPr lang="zh-TW" altLang="en-US" sz="1000" b="0" i="0" u="none" strike="noStrike" dirty="0">
                          <a:solidFill>
                            <a:schemeClr val="tx1"/>
                          </a:solidFill>
                          <a:latin typeface="ＭＳ Ｐゴシック" pitchFamily="50" charset="-128"/>
                          <a:ea typeface="ＭＳ Ｐゴシック" pitchFamily="50" charset="-128"/>
                        </a:rPr>
                        <a:t>大阪市私立保育園連盟</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14,700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6024">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大阪市ユースオーケストラ運営補助金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大阪市ユースオーケストラ</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1,840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7</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公財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大阪市中小企業勤労者福祉サービスセンター管理運営事業補助金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大阪市中小企業勤労者福祉サービスセンター</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52,000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8</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住民参加による街づくりの促進のための助成</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フレッシュ鶴橋再開発連絡協議会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693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ＰＴＡ協議会運営補助金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大阪市ＰＴＡ協議会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1,200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6024">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10</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男女共同参画推進にかかる地域女性団体活動補助金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大阪市地域女性団体協議会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3,354</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602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大阪第一人権擁護委員協議会事業補助金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大阪第一人権擁護委員協議会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2,300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6024">
                <a:tc>
                  <a:txBody>
                    <a:bodyPr/>
                    <a:lstStyle/>
                    <a:p>
                      <a:pPr algn="ctr" fontAlgn="ctr">
                        <a:lnSpc>
                          <a:spcPts val="1100"/>
                        </a:lnSpc>
                      </a:pPr>
                      <a:r>
                        <a:rPr lang="en-US" altLang="ja-JP" sz="1000" b="0" i="0" u="none" strike="noStrike" dirty="0">
                          <a:solidFill>
                            <a:schemeClr val="tx1"/>
                          </a:solidFill>
                          <a:latin typeface="+mn-ea"/>
                          <a:ea typeface="+mn-ea"/>
                        </a:rPr>
                        <a:t>12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ＵＮＥＰ支援事業補助金（</a:t>
                      </a:r>
                      <a:r>
                        <a:rPr lang="en-US" altLang="ja-JP" sz="1000" b="0" i="0" u="none" strike="noStrike" dirty="0">
                          <a:solidFill>
                            <a:schemeClr val="tx1"/>
                          </a:solidFill>
                          <a:latin typeface="+mn-ea"/>
                          <a:ea typeface="+mn-ea"/>
                        </a:rPr>
                        <a:t>(</a:t>
                      </a:r>
                      <a:r>
                        <a:rPr lang="ja-JP" altLang="en-US" sz="1000" b="0" i="0" u="none" strike="noStrike" dirty="0">
                          <a:solidFill>
                            <a:schemeClr val="tx1"/>
                          </a:solidFill>
                          <a:latin typeface="+mn-ea"/>
                          <a:ea typeface="+mn-ea"/>
                        </a:rPr>
                        <a:t>公財</a:t>
                      </a:r>
                      <a:r>
                        <a:rPr lang="en-US" altLang="ja-JP" sz="1000" b="0" i="0" u="none" strike="noStrike" dirty="0">
                          <a:solidFill>
                            <a:schemeClr val="tx1"/>
                          </a:solidFill>
                          <a:latin typeface="+mn-ea"/>
                          <a:ea typeface="+mn-ea"/>
                        </a:rPr>
                        <a:t>)</a:t>
                      </a:r>
                      <a:r>
                        <a:rPr lang="ja-JP" altLang="en-US" sz="1000" b="0" i="0" u="none" strike="noStrike" dirty="0">
                          <a:solidFill>
                            <a:schemeClr val="tx1"/>
                          </a:solidFill>
                          <a:latin typeface="+mn-ea"/>
                          <a:ea typeface="+mn-ea"/>
                        </a:rPr>
                        <a:t>地球環境センター活動支援補助金）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公財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地球環境センター</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34,749</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82575">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170,373</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bl>
          </a:graphicData>
        </a:graphic>
      </p:graphicFrame>
      <p:sp>
        <p:nvSpPr>
          <p:cNvPr id="5" name="テキスト ボックス 1"/>
          <p:cNvSpPr txBox="1"/>
          <p:nvPr/>
        </p:nvSpPr>
        <p:spPr>
          <a:xfrm>
            <a:off x="4076700" y="20002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ja-JP" altLang="en-US" sz="1100"/>
          </a:p>
        </p:txBody>
      </p:sp>
      <p:sp>
        <p:nvSpPr>
          <p:cNvPr id="10" name="正方形/長方形 9"/>
          <p:cNvSpPr/>
          <p:nvPr/>
        </p:nvSpPr>
        <p:spPr>
          <a:xfrm>
            <a:off x="179512" y="719639"/>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（１／５）</a:t>
            </a:r>
          </a:p>
        </p:txBody>
      </p:sp>
      <p:sp>
        <p:nvSpPr>
          <p:cNvPr id="11" name="正方形/長方形 10"/>
          <p:cNvSpPr/>
          <p:nvPr/>
        </p:nvSpPr>
        <p:spPr>
          <a:xfrm>
            <a:off x="323528" y="1120388"/>
            <a:ext cx="3312368" cy="292388"/>
          </a:xfrm>
          <a:prstGeom prst="rect">
            <a:avLst/>
          </a:prstGeom>
        </p:spPr>
        <p:txBody>
          <a:bodyPr wrap="square">
            <a:spAutoFit/>
          </a:bodyPr>
          <a:lstStyle/>
          <a:p>
            <a:r>
              <a:rPr lang="ja-JP" altLang="en-US" sz="1300" b="1" dirty="0">
                <a:latin typeface="+mn-ea"/>
              </a:rPr>
              <a:t>Ａ．補助金（団体運営補助）　　</a:t>
            </a:r>
            <a:r>
              <a:rPr lang="en-US" altLang="ja-JP" sz="1300" b="1" dirty="0">
                <a:latin typeface="+mn-ea"/>
              </a:rPr>
              <a:t>【14</a:t>
            </a:r>
            <a:r>
              <a:rPr lang="ja-JP" altLang="en-US" sz="1300" b="1" dirty="0">
                <a:latin typeface="+mn-ea"/>
              </a:rPr>
              <a:t>項目</a:t>
            </a:r>
            <a:r>
              <a:rPr lang="en-US" altLang="ja-JP" sz="1300" b="1" dirty="0">
                <a:latin typeface="+mn-ea"/>
              </a:rPr>
              <a:t>】</a:t>
            </a:r>
            <a:endParaRPr lang="ja-JP" altLang="en-US" sz="1300" b="1" dirty="0">
              <a:latin typeface="+mn-ea"/>
            </a:endParaRPr>
          </a:p>
        </p:txBody>
      </p:sp>
      <p:sp>
        <p:nvSpPr>
          <p:cNvPr id="12" name="正方形/長方形 11"/>
          <p:cNvSpPr/>
          <p:nvPr/>
        </p:nvSpPr>
        <p:spPr>
          <a:xfrm>
            <a:off x="467544" y="1341869"/>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12</a:t>
            </a:r>
            <a:r>
              <a:rPr lang="ja-JP" altLang="en-US" sz="1300" dirty="0">
                <a:latin typeface="+mn-ea"/>
              </a:rPr>
              <a:t>項目）</a:t>
            </a:r>
          </a:p>
        </p:txBody>
      </p:sp>
      <p:sp>
        <p:nvSpPr>
          <p:cNvPr id="13" name="正方形/長方形 12"/>
          <p:cNvSpPr/>
          <p:nvPr/>
        </p:nvSpPr>
        <p:spPr>
          <a:xfrm>
            <a:off x="7956376" y="1274217"/>
            <a:ext cx="1008112" cy="246221"/>
          </a:xfrm>
          <a:prstGeom prst="rect">
            <a:avLst/>
          </a:prstGeom>
        </p:spPr>
        <p:txBody>
          <a:bodyPr wrap="square">
            <a:spAutoFit/>
          </a:bodyPr>
          <a:lstStyle/>
          <a:p>
            <a:r>
              <a:rPr lang="ja-JP" altLang="en-US" sz="1000" dirty="0">
                <a:latin typeface="+mn-ea"/>
              </a:rPr>
              <a:t>（単位：千円）</a:t>
            </a:r>
          </a:p>
        </p:txBody>
      </p:sp>
      <p:sp>
        <p:nvSpPr>
          <p:cNvPr id="15" name="正方形/長方形 14"/>
          <p:cNvSpPr/>
          <p:nvPr/>
        </p:nvSpPr>
        <p:spPr>
          <a:xfrm>
            <a:off x="467544" y="5229200"/>
            <a:ext cx="3744416" cy="292388"/>
          </a:xfrm>
          <a:prstGeom prst="rect">
            <a:avLst/>
          </a:prstGeom>
        </p:spPr>
        <p:txBody>
          <a:bodyPr wrap="square">
            <a:spAutoFit/>
          </a:bodyPr>
          <a:lstStyle/>
          <a:p>
            <a:r>
              <a:rPr lang="ja-JP" altLang="en-US" sz="1300" dirty="0">
                <a:latin typeface="+mn-ea"/>
              </a:rPr>
              <a:t>■廃止のうえ、事業補助に転換　（</a:t>
            </a:r>
            <a:r>
              <a:rPr lang="en-US" altLang="ja-JP" sz="1300" dirty="0">
                <a:latin typeface="+mn-ea"/>
              </a:rPr>
              <a:t>2</a:t>
            </a:r>
            <a:r>
              <a:rPr lang="ja-JP" altLang="en-US" sz="1300" dirty="0">
                <a:latin typeface="+mn-ea"/>
              </a:rPr>
              <a:t>項目）</a:t>
            </a:r>
          </a:p>
        </p:txBody>
      </p:sp>
      <p:graphicFrame>
        <p:nvGraphicFramePr>
          <p:cNvPr id="16" name="表 15"/>
          <p:cNvGraphicFramePr>
            <a:graphicFrameLocks noGrp="1"/>
          </p:cNvGraphicFramePr>
          <p:nvPr/>
        </p:nvGraphicFramePr>
        <p:xfrm>
          <a:off x="755576" y="5517232"/>
          <a:ext cx="7992888" cy="1152128"/>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88032">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88032">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児童遊園活動費補助金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a:rPr>
                        <a:t>関係児童遊園及びちびっこ広場運営委員会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4,240</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a:rPr>
                        <a:t>住宅地区改良事業等におけるまちづくり協議会助成</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a:rPr>
                        <a:t>各住宅改良地区まちづくり協議会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14,735</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a:rPr>
                        <a:t>50%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8032">
                <a:tc gridSpan="2">
                  <a:txBody>
                    <a:bodyPr/>
                    <a:lstStyle/>
                    <a:p>
                      <a:pPr algn="ctr" fontAlgn="ctr">
                        <a:lnSpc>
                          <a:spcPts val="1100"/>
                        </a:lnSpc>
                      </a:pPr>
                      <a:r>
                        <a:rPr lang="ja-JP" altLang="en-US" sz="1000" b="0" i="0" u="none" strike="noStrike" dirty="0">
                          <a:solidFill>
                            <a:srgbClr val="000000"/>
                          </a:solidFill>
                          <a:latin typeface="ＭＳ Ｐゴシック"/>
                        </a:rPr>
                        <a:t>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rgbClr val="000000"/>
                        </a:solidFill>
                        <a:latin typeface="ＭＳ Ｐゴシック"/>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rgbClr val="000000"/>
                          </a:solidFill>
                          <a:latin typeface="ＭＳ Ｐゴシック"/>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18,975</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17" name="正方形/長方形 16"/>
          <p:cNvSpPr/>
          <p:nvPr/>
        </p:nvSpPr>
        <p:spPr>
          <a:xfrm>
            <a:off x="7956376" y="5301208"/>
            <a:ext cx="1008112" cy="246221"/>
          </a:xfrm>
          <a:prstGeom prst="rect">
            <a:avLst/>
          </a:prstGeom>
        </p:spPr>
        <p:txBody>
          <a:bodyPr wrap="square">
            <a:spAutoFit/>
          </a:bodyPr>
          <a:lstStyle/>
          <a:p>
            <a:r>
              <a:rPr lang="ja-JP" altLang="en-US" sz="1000" dirty="0">
                <a:latin typeface="+mn-ea"/>
              </a:rPr>
              <a:t>（単位：千円）</a:t>
            </a:r>
          </a:p>
        </p:txBody>
      </p:sp>
      <p:sp>
        <p:nvSpPr>
          <p:cNvPr id="18" name="正方形/長方形 17"/>
          <p:cNvSpPr/>
          <p:nvPr/>
        </p:nvSpPr>
        <p:spPr>
          <a:xfrm>
            <a:off x="71500" y="345331"/>
            <a:ext cx="7128792" cy="369332"/>
          </a:xfrm>
          <a:prstGeom prst="rect">
            <a:avLst/>
          </a:prstGeom>
        </p:spPr>
        <p:txBody>
          <a:bodyPr wrap="square">
            <a:spAutoFit/>
          </a:bodyPr>
          <a:lstStyle/>
          <a:p>
            <a:r>
              <a:rPr lang="ja-JP" altLang="en-US" b="1" dirty="0">
                <a:solidFill>
                  <a:srgbClr val="000000"/>
                </a:solidFill>
                <a:latin typeface="Calibri" pitchFamily="34" charset="0"/>
              </a:rPr>
              <a:t>　補助金等の見直し（３／３）</a:t>
            </a:r>
          </a:p>
        </p:txBody>
      </p:sp>
      <p:cxnSp>
        <p:nvCxnSpPr>
          <p:cNvPr id="19" name="直線コネクタ 18"/>
          <p:cNvCxnSpPr/>
          <p:nvPr/>
        </p:nvCxnSpPr>
        <p:spPr>
          <a:xfrm>
            <a:off x="179512" y="714137"/>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36"/>
          <p:cNvSpPr txBox="1"/>
          <p:nvPr/>
        </p:nvSpPr>
        <p:spPr>
          <a:xfrm>
            <a:off x="82911" y="89594"/>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231</a:t>
            </a:fld>
            <a:endParaRPr lang="ja-JP" altLang="en-US"/>
          </a:p>
        </p:txBody>
      </p:sp>
    </p:spTree>
    <p:extLst>
      <p:ext uri="{BB962C8B-B14F-4D97-AF65-F5344CB8AC3E}">
        <p14:creationId xmlns:p14="http://schemas.microsoft.com/office/powerpoint/2010/main" val="130385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4" y="386650"/>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（２／５）</a:t>
            </a:r>
          </a:p>
        </p:txBody>
      </p:sp>
      <p:sp>
        <p:nvSpPr>
          <p:cNvPr id="11" name="正方形/長方形 10"/>
          <p:cNvSpPr/>
          <p:nvPr/>
        </p:nvSpPr>
        <p:spPr>
          <a:xfrm>
            <a:off x="251520" y="702809"/>
            <a:ext cx="5112568" cy="292388"/>
          </a:xfrm>
          <a:prstGeom prst="rect">
            <a:avLst/>
          </a:prstGeom>
        </p:spPr>
        <p:txBody>
          <a:bodyPr wrap="square">
            <a:spAutoFit/>
          </a:bodyPr>
          <a:lstStyle/>
          <a:p>
            <a:r>
              <a:rPr lang="ja-JP" altLang="en-US" sz="1300" b="1" dirty="0">
                <a:latin typeface="+mn-ea"/>
              </a:rPr>
              <a:t>Ｂ．補助金（施設運営補助）　　</a:t>
            </a:r>
            <a:r>
              <a:rPr lang="en-US" altLang="ja-JP" sz="1300" b="1" dirty="0">
                <a:latin typeface="+mn-ea"/>
              </a:rPr>
              <a:t>【11</a:t>
            </a:r>
            <a:r>
              <a:rPr lang="ja-JP" altLang="en-US" sz="1300" b="1" dirty="0">
                <a:latin typeface="+mn-ea"/>
              </a:rPr>
              <a:t>項目</a:t>
            </a:r>
            <a:r>
              <a:rPr lang="en-US" altLang="ja-JP" sz="1300" b="1" dirty="0">
                <a:latin typeface="+mn-ea"/>
              </a:rPr>
              <a:t>】</a:t>
            </a:r>
            <a:r>
              <a:rPr lang="ja-JP" altLang="en-US" sz="1300" dirty="0">
                <a:latin typeface="+mn-ea"/>
              </a:rPr>
              <a:t>　 </a:t>
            </a:r>
            <a:r>
              <a:rPr lang="en-US" altLang="ja-JP" sz="1300" dirty="0">
                <a:latin typeface="+mn-ea"/>
              </a:rPr>
              <a:t>(</a:t>
            </a:r>
            <a:r>
              <a:rPr lang="ja-JP" altLang="en-US" sz="1300" dirty="0">
                <a:latin typeface="+mn-ea"/>
              </a:rPr>
              <a:t>うち</a:t>
            </a:r>
            <a:r>
              <a:rPr lang="en-US" altLang="ja-JP" sz="1300" dirty="0">
                <a:latin typeface="+mn-ea"/>
              </a:rPr>
              <a:t>2</a:t>
            </a:r>
            <a:r>
              <a:rPr lang="ja-JP" altLang="en-US" sz="1300" dirty="0">
                <a:latin typeface="+mn-ea"/>
              </a:rPr>
              <a:t>項目は見直し済）</a:t>
            </a:r>
          </a:p>
        </p:txBody>
      </p:sp>
      <p:sp>
        <p:nvSpPr>
          <p:cNvPr id="12" name="正方形/長方形 11"/>
          <p:cNvSpPr/>
          <p:nvPr/>
        </p:nvSpPr>
        <p:spPr>
          <a:xfrm>
            <a:off x="467544" y="975868"/>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6</a:t>
            </a:r>
            <a:r>
              <a:rPr lang="ja-JP" altLang="en-US" sz="1300" dirty="0">
                <a:latin typeface="+mn-ea"/>
              </a:rPr>
              <a:t>項目）</a:t>
            </a:r>
          </a:p>
        </p:txBody>
      </p:sp>
      <p:graphicFrame>
        <p:nvGraphicFramePr>
          <p:cNvPr id="13" name="表 12"/>
          <p:cNvGraphicFramePr>
            <a:graphicFrameLocks noGrp="1"/>
          </p:cNvGraphicFramePr>
          <p:nvPr/>
        </p:nvGraphicFramePr>
        <p:xfrm>
          <a:off x="755576" y="1273301"/>
          <a:ext cx="7992888" cy="2371723"/>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93914">
                <a:tc>
                  <a:txBody>
                    <a:bodyPr/>
                    <a:lstStyle/>
                    <a:p>
                      <a:pPr algn="ctr" fontAlgn="ctr">
                        <a:lnSpc>
                          <a:spcPts val="10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0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93914">
                <a:tc>
                  <a:txBody>
                    <a:bodyPr/>
                    <a:lstStyle/>
                    <a:p>
                      <a:pPr algn="ctr" fontAlgn="ctr">
                        <a:lnSpc>
                          <a:spcPts val="10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大阪人権博物館運営費補助</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a:solidFill>
                            <a:srgbClr val="000000"/>
                          </a:solidFill>
                          <a:latin typeface="ＭＳ Ｐゴシック"/>
                          <a:ea typeface="ＭＳ 明朝"/>
                          <a:cs typeface="Arial"/>
                        </a:rPr>
                        <a:t>(</a:t>
                      </a:r>
                      <a:r>
                        <a:rPr kumimoji="1" lang="zh-TW" sz="1000" kern="1200">
                          <a:solidFill>
                            <a:srgbClr val="000000"/>
                          </a:solidFill>
                          <a:latin typeface="ＭＳ 明朝"/>
                          <a:ea typeface="ＭＳ Ｐゴシック"/>
                          <a:cs typeface="Arial"/>
                        </a:rPr>
                        <a:t>財</a:t>
                      </a:r>
                      <a:r>
                        <a:rPr kumimoji="1" lang="en-US" sz="1000" kern="1200">
                          <a:solidFill>
                            <a:srgbClr val="000000"/>
                          </a:solidFill>
                          <a:latin typeface="ＭＳ Ｐゴシック"/>
                          <a:ea typeface="ＭＳ 明朝"/>
                          <a:cs typeface="Arial"/>
                        </a:rPr>
                        <a:t>)</a:t>
                      </a:r>
                      <a:r>
                        <a:rPr kumimoji="1" lang="zh-TW" sz="1000" kern="1200">
                          <a:solidFill>
                            <a:srgbClr val="000000"/>
                          </a:solidFill>
                          <a:latin typeface="ＭＳ 明朝"/>
                          <a:ea typeface="ＭＳ Ｐゴシック"/>
                          <a:cs typeface="Arial"/>
                        </a:rPr>
                        <a:t>大阪市人権博物館</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51,323</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14">
                <a:tc>
                  <a:txBody>
                    <a:bodyPr/>
                    <a:lstStyle/>
                    <a:p>
                      <a:pPr algn="ctr" fontAlgn="ctr">
                        <a:lnSpc>
                          <a:spcPts val="10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指定老人憩の家運営補助金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ja-JP" sz="1000" kern="1200">
                          <a:solidFill>
                            <a:srgbClr val="000000"/>
                          </a:solidFill>
                          <a:latin typeface="ＭＳ 明朝"/>
                          <a:ea typeface="ＭＳ Ｐゴシック"/>
                          <a:cs typeface="Arial"/>
                        </a:rPr>
                        <a:t>老人憩の家運営委員会委員長</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255</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914">
                <a:tc>
                  <a:txBody>
                    <a:bodyPr/>
                    <a:lstStyle/>
                    <a:p>
                      <a:pPr algn="ctr" fontAlgn="ctr">
                        <a:lnSpc>
                          <a:spcPts val="10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家庭保育・ベビーセンター助成事業補助金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ja-JP" sz="1000" kern="1200">
                          <a:solidFill>
                            <a:srgbClr val="000000"/>
                          </a:solidFill>
                          <a:latin typeface="ＭＳ 明朝"/>
                          <a:ea typeface="ＭＳ Ｐゴシック"/>
                          <a:cs typeface="Arial"/>
                        </a:rPr>
                        <a:t>家庭保育及びベビーセンター実施者</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98,639</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914">
                <a:tc>
                  <a:txBody>
                    <a:bodyPr/>
                    <a:lstStyle/>
                    <a:p>
                      <a:pPr algn="ctr" fontAlgn="ctr">
                        <a:lnSpc>
                          <a:spcPts val="10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民間保育所賃料等補助金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zh-CN" sz="1000" kern="1200">
                          <a:solidFill>
                            <a:srgbClr val="000000"/>
                          </a:solidFill>
                          <a:latin typeface="ＭＳ 明朝"/>
                          <a:ea typeface="ＭＳ Ｐゴシック"/>
                          <a:cs typeface="Arial"/>
                        </a:rPr>
                        <a:t>社会福祉法人　外</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7,180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914">
                <a:tc>
                  <a:txBody>
                    <a:bodyPr/>
                    <a:lstStyle/>
                    <a:p>
                      <a:pPr algn="ctr" fontAlgn="ctr">
                        <a:lnSpc>
                          <a:spcPts val="10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港湾労働者福利厚生事業補助金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財</a:t>
                      </a: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大阪港湾福利厚生協会</a:t>
                      </a:r>
                      <a:endParaRPr lang="ja-JP" sz="1000" kern="100" dirty="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3,000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914">
                <a:tc>
                  <a:txBody>
                    <a:bodyPr/>
                    <a:lstStyle/>
                    <a:p>
                      <a:pPr algn="ctr" fontAlgn="ctr">
                        <a:lnSpc>
                          <a:spcPts val="1000"/>
                        </a:lnSpc>
                      </a:pPr>
                      <a:r>
                        <a:rPr lang="en-US" altLang="ja-JP" sz="1000" b="0" i="0" u="none" strike="noStrike" dirty="0">
                          <a:solidFill>
                            <a:schemeClr val="tx1"/>
                          </a:solidFill>
                          <a:latin typeface="ＭＳ Ｐゴシック" pitchFamily="50" charset="-128"/>
                          <a:ea typeface="ＭＳ Ｐゴシック" pitchFamily="50" charset="-128"/>
                        </a:rPr>
                        <a:t>6</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シルバーボランティアセンター運営事業補助金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社</a:t>
                      </a: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大阪市老人クラブ連合会</a:t>
                      </a:r>
                      <a:endParaRPr lang="ja-JP" sz="1000" kern="100" dirty="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2,815</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914">
                <a:tc gridSpan="2">
                  <a:txBody>
                    <a:bodyPr/>
                    <a:lstStyle/>
                    <a:p>
                      <a:pPr algn="ctr" fontAlgn="ctr">
                        <a:lnSpc>
                          <a:spcPts val="10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0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163,212</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bl>
          </a:graphicData>
        </a:graphic>
      </p:graphicFrame>
      <p:sp>
        <p:nvSpPr>
          <p:cNvPr id="15" name="正方形/長方形 14"/>
          <p:cNvSpPr/>
          <p:nvPr/>
        </p:nvSpPr>
        <p:spPr>
          <a:xfrm>
            <a:off x="467544" y="3761156"/>
            <a:ext cx="3312368" cy="292388"/>
          </a:xfrm>
          <a:prstGeom prst="rect">
            <a:avLst/>
          </a:prstGeom>
        </p:spPr>
        <p:txBody>
          <a:bodyPr wrap="square">
            <a:spAutoFit/>
          </a:bodyPr>
          <a:lstStyle/>
          <a:p>
            <a:r>
              <a:rPr lang="ja-JP" altLang="en-US" sz="1300" dirty="0">
                <a:latin typeface="+mn-ea"/>
              </a:rPr>
              <a:t>■補助率等を見直し　（</a:t>
            </a:r>
            <a:r>
              <a:rPr lang="en-US" altLang="ja-JP" sz="1300" dirty="0">
                <a:latin typeface="+mn-ea"/>
              </a:rPr>
              <a:t>2</a:t>
            </a:r>
            <a:r>
              <a:rPr lang="ja-JP" altLang="en-US" sz="1300" dirty="0">
                <a:latin typeface="+mn-ea"/>
              </a:rPr>
              <a:t>項目）</a:t>
            </a:r>
          </a:p>
        </p:txBody>
      </p:sp>
      <p:sp>
        <p:nvSpPr>
          <p:cNvPr id="16" name="正方形/長方形 15"/>
          <p:cNvSpPr/>
          <p:nvPr/>
        </p:nvSpPr>
        <p:spPr>
          <a:xfrm>
            <a:off x="7956376" y="1017679"/>
            <a:ext cx="1008112" cy="246221"/>
          </a:xfrm>
          <a:prstGeom prst="rect">
            <a:avLst/>
          </a:prstGeom>
        </p:spPr>
        <p:txBody>
          <a:bodyPr wrap="square">
            <a:spAutoFit/>
          </a:bodyPr>
          <a:lstStyle/>
          <a:p>
            <a:r>
              <a:rPr lang="ja-JP" altLang="en-US" sz="1000" dirty="0">
                <a:latin typeface="+mn-ea"/>
              </a:rPr>
              <a:t>（単位：千円）</a:t>
            </a:r>
          </a:p>
        </p:txBody>
      </p:sp>
      <p:graphicFrame>
        <p:nvGraphicFramePr>
          <p:cNvPr id="17" name="表 16"/>
          <p:cNvGraphicFramePr>
            <a:graphicFrameLocks noGrp="1"/>
          </p:cNvGraphicFramePr>
          <p:nvPr/>
        </p:nvGraphicFramePr>
        <p:xfrm>
          <a:off x="755576" y="4053544"/>
          <a:ext cx="7992888" cy="1175656"/>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err="1">
                          <a:solidFill>
                            <a:srgbClr val="000000"/>
                          </a:solidFill>
                          <a:latin typeface="+mn-ea"/>
                          <a:ea typeface="+mn-ea"/>
                        </a:rPr>
                        <a:t>障がい</a:t>
                      </a:r>
                      <a:r>
                        <a:rPr lang="ja-JP" altLang="en-US" sz="1000" b="0" i="0" u="none" strike="noStrike" dirty="0">
                          <a:solidFill>
                            <a:srgbClr val="000000"/>
                          </a:solidFill>
                          <a:latin typeface="+mn-ea"/>
                          <a:ea typeface="+mn-ea"/>
                        </a:rPr>
                        <a:t>者職業能力開発訓練施設運営助成</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社福</a:t>
                      </a: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大阪市障害者福祉・スポーツ協会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7,464</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mn-ea"/>
                          <a:ea typeface="+mn-ea"/>
                        </a:rPr>
                        <a:t>点字図書館運営補助金（情報文化センター）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社福</a:t>
                      </a: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日本ライトハウス</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4,663</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12,127</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467544" y="5345332"/>
            <a:ext cx="3312368" cy="292388"/>
          </a:xfrm>
          <a:prstGeom prst="rect">
            <a:avLst/>
          </a:prstGeom>
        </p:spPr>
        <p:txBody>
          <a:bodyPr wrap="square">
            <a:spAutoFit/>
          </a:bodyPr>
          <a:lstStyle/>
          <a:p>
            <a:r>
              <a:rPr lang="ja-JP" altLang="en-US" sz="1300" dirty="0">
                <a:latin typeface="+mn-ea"/>
              </a:rPr>
              <a:t>■他制度に移行　（</a:t>
            </a:r>
            <a:r>
              <a:rPr lang="en-US" altLang="ja-JP" sz="1300" dirty="0">
                <a:latin typeface="+mn-ea"/>
              </a:rPr>
              <a:t>1</a:t>
            </a:r>
            <a:r>
              <a:rPr lang="ja-JP" altLang="en-US" sz="1300" dirty="0">
                <a:latin typeface="+mn-ea"/>
              </a:rPr>
              <a:t>項目）</a:t>
            </a:r>
          </a:p>
        </p:txBody>
      </p:sp>
      <p:graphicFrame>
        <p:nvGraphicFramePr>
          <p:cNvPr id="19" name="表 18"/>
          <p:cNvGraphicFramePr>
            <a:graphicFrameLocks noGrp="1"/>
          </p:cNvGraphicFramePr>
          <p:nvPr/>
        </p:nvGraphicFramePr>
        <p:xfrm>
          <a:off x="755576" y="5637720"/>
          <a:ext cx="7992888" cy="881742"/>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kumimoji="1" lang="ja-JP" altLang="en-US" sz="1000" b="0" i="0" u="none" strike="noStrike" kern="1200" dirty="0" err="1">
                          <a:solidFill>
                            <a:srgbClr val="000000"/>
                          </a:solidFill>
                          <a:latin typeface="+mj-ea"/>
                          <a:ea typeface="+mn-ea"/>
                          <a:cs typeface="+mn-cs"/>
                        </a:rPr>
                        <a:t>精神障がい</a:t>
                      </a:r>
                      <a:r>
                        <a:rPr kumimoji="1" lang="ja-JP" altLang="en-US" sz="1000" b="0" i="0" u="none" strike="noStrike" kern="1200" dirty="0">
                          <a:solidFill>
                            <a:srgbClr val="000000"/>
                          </a:solidFill>
                          <a:latin typeface="+mj-ea"/>
                          <a:ea typeface="+mn-ea"/>
                          <a:cs typeface="+mn-cs"/>
                        </a:rPr>
                        <a:t>者社会復帰施設運営補助金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大阪市管轄社会復帰施設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mn-ea"/>
                          <a:ea typeface="+mn-ea"/>
                        </a:rPr>
                        <a:t>0</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rgbClr val="000000"/>
                          </a:solidFill>
                          <a:latin typeface="+mn-ea"/>
                          <a:ea typeface="+mn-ea"/>
                        </a:rPr>
                        <a:t>0</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20" name="正方形/長方形 19"/>
          <p:cNvSpPr/>
          <p:nvPr/>
        </p:nvSpPr>
        <p:spPr>
          <a:xfrm>
            <a:off x="7956376" y="3807323"/>
            <a:ext cx="1008112" cy="246221"/>
          </a:xfrm>
          <a:prstGeom prst="rect">
            <a:avLst/>
          </a:prstGeom>
        </p:spPr>
        <p:txBody>
          <a:bodyPr wrap="square">
            <a:spAutoFit/>
          </a:bodyPr>
          <a:lstStyle/>
          <a:p>
            <a:r>
              <a:rPr lang="ja-JP" altLang="en-US" sz="1000" dirty="0">
                <a:latin typeface="+mn-ea"/>
              </a:rPr>
              <a:t>（単位：千円）</a:t>
            </a:r>
          </a:p>
        </p:txBody>
      </p:sp>
      <p:sp>
        <p:nvSpPr>
          <p:cNvPr id="21" name="正方形/長方形 20"/>
          <p:cNvSpPr/>
          <p:nvPr/>
        </p:nvSpPr>
        <p:spPr>
          <a:xfrm>
            <a:off x="7956376" y="5415027"/>
            <a:ext cx="1008112" cy="246221"/>
          </a:xfrm>
          <a:prstGeom prst="rect">
            <a:avLst/>
          </a:prstGeom>
        </p:spPr>
        <p:txBody>
          <a:bodyPr wrap="square">
            <a:spAutoFit/>
          </a:bodyPr>
          <a:lstStyle/>
          <a:p>
            <a:r>
              <a:rPr lang="ja-JP" altLang="en-US" sz="1000" dirty="0">
                <a:latin typeface="+mn-ea"/>
              </a:rPr>
              <a:t>（単位：千円）</a:t>
            </a:r>
          </a:p>
        </p:txBody>
      </p:sp>
      <p:sp>
        <p:nvSpPr>
          <p:cNvPr id="22" name="テキスト ボックス 36"/>
          <p:cNvSpPr txBox="1"/>
          <p:nvPr/>
        </p:nvSpPr>
        <p:spPr>
          <a:xfrm>
            <a:off x="109527" y="116657"/>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232</a:t>
            </a:fld>
            <a:endParaRPr lang="ja-JP" altLang="en-US"/>
          </a:p>
        </p:txBody>
      </p:sp>
    </p:spTree>
    <p:extLst>
      <p:ext uri="{BB962C8B-B14F-4D97-AF65-F5344CB8AC3E}">
        <p14:creationId xmlns:p14="http://schemas.microsoft.com/office/powerpoint/2010/main" val="108512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439879"/>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（３／５）</a:t>
            </a:r>
          </a:p>
        </p:txBody>
      </p:sp>
      <p:sp>
        <p:nvSpPr>
          <p:cNvPr id="11" name="正方形/長方形 10"/>
          <p:cNvSpPr/>
          <p:nvPr/>
        </p:nvSpPr>
        <p:spPr>
          <a:xfrm>
            <a:off x="323528" y="812294"/>
            <a:ext cx="5112568" cy="292388"/>
          </a:xfrm>
          <a:prstGeom prst="rect">
            <a:avLst/>
          </a:prstGeom>
        </p:spPr>
        <p:txBody>
          <a:bodyPr wrap="square">
            <a:spAutoFit/>
          </a:bodyPr>
          <a:lstStyle/>
          <a:p>
            <a:r>
              <a:rPr lang="ja-JP" altLang="en-US" sz="1300" b="1" dirty="0">
                <a:latin typeface="+mn-ea"/>
              </a:rPr>
              <a:t>Ｃ．分担金　　</a:t>
            </a:r>
            <a:r>
              <a:rPr lang="en-US" altLang="ja-JP" sz="1300" b="1" dirty="0">
                <a:latin typeface="+mn-ea"/>
              </a:rPr>
              <a:t>【5</a:t>
            </a:r>
            <a:r>
              <a:rPr lang="ja-JP" altLang="en-US" sz="1300" b="1" dirty="0">
                <a:latin typeface="+mn-ea"/>
              </a:rPr>
              <a:t>項目</a:t>
            </a:r>
            <a:r>
              <a:rPr lang="en-US" altLang="ja-JP" sz="1300" b="1" dirty="0">
                <a:latin typeface="+mn-ea"/>
              </a:rPr>
              <a:t>】</a:t>
            </a:r>
            <a:r>
              <a:rPr lang="ja-JP" altLang="en-US" sz="1300" dirty="0">
                <a:latin typeface="+mn-ea"/>
              </a:rPr>
              <a:t>　</a:t>
            </a:r>
          </a:p>
        </p:txBody>
      </p:sp>
      <p:sp>
        <p:nvSpPr>
          <p:cNvPr id="12" name="正方形/長方形 11"/>
          <p:cNvSpPr/>
          <p:nvPr/>
        </p:nvSpPr>
        <p:spPr>
          <a:xfrm>
            <a:off x="467544" y="1197774"/>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3</a:t>
            </a:r>
            <a:r>
              <a:rPr lang="ja-JP" altLang="en-US" sz="1300" dirty="0">
                <a:latin typeface="+mn-ea"/>
              </a:rPr>
              <a:t>項目）</a:t>
            </a:r>
          </a:p>
        </p:txBody>
      </p:sp>
      <p:graphicFrame>
        <p:nvGraphicFramePr>
          <p:cNvPr id="13" name="表 12"/>
          <p:cNvGraphicFramePr>
            <a:graphicFrameLocks noGrp="1"/>
          </p:cNvGraphicFramePr>
          <p:nvPr/>
        </p:nvGraphicFramePr>
        <p:xfrm>
          <a:off x="755576" y="1495207"/>
          <a:ext cx="7992888" cy="1469570"/>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600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近畿地区幹線道路協議会分担金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近畿地区幹線道路協議会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91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一財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アジア太平洋観光交流センター事業にかかる分担金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一財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アジア太平洋観光交流センター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10,647</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11,347</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正方形/長方形 15"/>
          <p:cNvSpPr/>
          <p:nvPr/>
        </p:nvSpPr>
        <p:spPr>
          <a:xfrm>
            <a:off x="7956376" y="1239585"/>
            <a:ext cx="1008112" cy="246221"/>
          </a:xfrm>
          <a:prstGeom prst="rect">
            <a:avLst/>
          </a:prstGeom>
        </p:spPr>
        <p:txBody>
          <a:bodyPr wrap="square">
            <a:spAutoFit/>
          </a:bodyPr>
          <a:lstStyle/>
          <a:p>
            <a:r>
              <a:rPr lang="ja-JP" altLang="en-US" sz="1000" dirty="0">
                <a:latin typeface="+mn-ea"/>
              </a:rPr>
              <a:t>（単位：千円）</a:t>
            </a:r>
          </a:p>
        </p:txBody>
      </p:sp>
      <p:sp>
        <p:nvSpPr>
          <p:cNvPr id="23" name="正方形/長方形 22"/>
          <p:cNvSpPr/>
          <p:nvPr/>
        </p:nvSpPr>
        <p:spPr>
          <a:xfrm>
            <a:off x="467544" y="3324063"/>
            <a:ext cx="3312368" cy="292388"/>
          </a:xfrm>
          <a:prstGeom prst="rect">
            <a:avLst/>
          </a:prstGeom>
        </p:spPr>
        <p:txBody>
          <a:bodyPr wrap="square">
            <a:spAutoFit/>
          </a:bodyPr>
          <a:lstStyle/>
          <a:p>
            <a:r>
              <a:rPr lang="ja-JP" altLang="en-US" sz="1300" dirty="0">
                <a:latin typeface="+mn-ea"/>
              </a:rPr>
              <a:t>■存続　（</a:t>
            </a:r>
            <a:r>
              <a:rPr lang="en-US" altLang="ja-JP" sz="1300" dirty="0">
                <a:latin typeface="+mn-ea"/>
              </a:rPr>
              <a:t>2</a:t>
            </a:r>
            <a:r>
              <a:rPr lang="ja-JP" altLang="en-US" sz="1300" dirty="0">
                <a:latin typeface="+mn-ea"/>
              </a:rPr>
              <a:t>項目）</a:t>
            </a:r>
          </a:p>
        </p:txBody>
      </p:sp>
      <p:graphicFrame>
        <p:nvGraphicFramePr>
          <p:cNvPr id="24" name="表 23"/>
          <p:cNvGraphicFramePr>
            <a:graphicFrameLocks noGrp="1"/>
          </p:cNvGraphicFramePr>
          <p:nvPr>
            <p:extLst>
              <p:ext uri="{D42A27DB-BD31-4B8C-83A1-F6EECF244321}">
                <p14:modId xmlns:p14="http://schemas.microsoft.com/office/powerpoint/2010/main" val="317344131"/>
              </p:ext>
            </p:extLst>
          </p:nvPr>
        </p:nvGraphicFramePr>
        <p:xfrm>
          <a:off x="755576" y="3621496"/>
          <a:ext cx="7992888" cy="1175656"/>
        </p:xfrm>
        <a:graphic>
          <a:graphicData uri="http://schemas.openxmlformats.org/drawingml/2006/table">
            <a:tbl>
              <a:tblPr/>
              <a:tblGrid>
                <a:gridCol w="2160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smtClean="0">
                          <a:solidFill>
                            <a:srgbClr val="000000"/>
                          </a:solidFill>
                          <a:latin typeface="ＭＳ Ｐゴシック" pitchFamily="50" charset="-128"/>
                          <a:ea typeface="+mn-ea"/>
                        </a:rPr>
                        <a:t>（財）自治体国際化協会への分担金</a:t>
                      </a:r>
                      <a:endParaRPr lang="zh-TW"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smtClean="0">
                          <a:solidFill>
                            <a:srgbClr val="000000"/>
                          </a:solidFill>
                          <a:latin typeface="ＭＳ Ｐゴシック" pitchFamily="50" charset="-128"/>
                          <a:ea typeface="ＭＳ Ｐゴシック" pitchFamily="50" charset="-128"/>
                        </a:rPr>
                        <a:t>（財）自治体国際化協会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smtClean="0">
                          <a:solidFill>
                            <a:srgbClr val="000000"/>
                          </a:solidFill>
                          <a:latin typeface="ＭＳ Ｐゴシック" pitchFamily="50" charset="-128"/>
                          <a:ea typeface="ＭＳ Ｐゴシック" pitchFamily="50" charset="-128"/>
                        </a:rPr>
                        <a:t>（財）地域創造分担金</a:t>
                      </a:r>
                      <a:endParaRPr lang="zh-TW"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smtClean="0">
                          <a:solidFill>
                            <a:srgbClr val="000000"/>
                          </a:solidFill>
                          <a:latin typeface="ＭＳ Ｐゴシック" pitchFamily="50" charset="-128"/>
                          <a:ea typeface="ＭＳ Ｐゴシック" pitchFamily="50" charset="-128"/>
                        </a:rPr>
                        <a:t>（財）地域創造</a:t>
                      </a:r>
                      <a:endParaRPr lang="zh-TW"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5" name="正方形/長方形 24"/>
          <p:cNvSpPr/>
          <p:nvPr/>
        </p:nvSpPr>
        <p:spPr>
          <a:xfrm>
            <a:off x="7956376" y="3365874"/>
            <a:ext cx="1008112" cy="246221"/>
          </a:xfrm>
          <a:prstGeom prst="rect">
            <a:avLst/>
          </a:prstGeom>
        </p:spPr>
        <p:txBody>
          <a:bodyPr wrap="square">
            <a:spAutoFit/>
          </a:bodyPr>
          <a:lstStyle/>
          <a:p>
            <a:r>
              <a:rPr lang="ja-JP" altLang="en-US" sz="1000" dirty="0">
                <a:latin typeface="+mn-ea"/>
              </a:rPr>
              <a:t>（単位：千円）</a:t>
            </a:r>
          </a:p>
        </p:txBody>
      </p:sp>
      <p:sp>
        <p:nvSpPr>
          <p:cNvPr id="15" name="テキスト ボックス 36"/>
          <p:cNvSpPr txBox="1"/>
          <p:nvPr/>
        </p:nvSpPr>
        <p:spPr>
          <a:xfrm>
            <a:off x="179512" y="8878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233</a:t>
            </a:fld>
            <a:endParaRPr lang="ja-JP" altLang="en-US"/>
          </a:p>
        </p:txBody>
      </p:sp>
    </p:spTree>
    <p:extLst>
      <p:ext uri="{BB962C8B-B14F-4D97-AF65-F5344CB8AC3E}">
        <p14:creationId xmlns:p14="http://schemas.microsoft.com/office/powerpoint/2010/main" val="172487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（４／５）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Ｄ．国関係法人等への支出　　</a:t>
            </a:r>
            <a:r>
              <a:rPr lang="en-US" altLang="ja-JP" sz="1300" b="1" dirty="0">
                <a:latin typeface="+mn-ea"/>
              </a:rPr>
              <a:t>【50</a:t>
            </a:r>
            <a:r>
              <a:rPr lang="ja-JP" altLang="en-US" sz="1300" b="1" dirty="0">
                <a:latin typeface="+mn-ea"/>
              </a:rPr>
              <a:t>項目</a:t>
            </a:r>
            <a:r>
              <a:rPr lang="en-US" altLang="ja-JP" sz="1300" b="1" dirty="0">
                <a:latin typeface="+mn-ea"/>
              </a:rPr>
              <a:t>】</a:t>
            </a:r>
            <a:r>
              <a:rPr lang="ja-JP" altLang="en-US" sz="1300" dirty="0">
                <a:latin typeface="+mn-ea"/>
              </a:rPr>
              <a:t>　</a:t>
            </a:r>
          </a:p>
        </p:txBody>
      </p:sp>
      <p:graphicFrame>
        <p:nvGraphicFramePr>
          <p:cNvPr id="14" name="表 13"/>
          <p:cNvGraphicFramePr>
            <a:graphicFrameLocks noGrp="1"/>
          </p:cNvGraphicFramePr>
          <p:nvPr/>
        </p:nvGraphicFramePr>
        <p:xfrm>
          <a:off x="755576" y="1196752"/>
          <a:ext cx="7992888" cy="4896554"/>
        </p:xfrm>
        <a:graphic>
          <a:graphicData uri="http://schemas.openxmlformats.org/drawingml/2006/table">
            <a:tbl>
              <a:tblPr/>
              <a:tblGrid>
                <a:gridCol w="504056">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8329">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地方自治研究機構会費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地方自治研究機構会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135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329">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公務人材開発協会会費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公務人材開発協会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人権教育啓発推進センター会費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人権教育啓発推進センター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日本租税研究協会年会費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日本租税研究協会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全国収用委員会連絡協議会賛助会費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全国収用委員会連絡協議会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a:solidFill>
                            <a:srgbClr val="000000"/>
                          </a:solidFill>
                          <a:latin typeface="ＭＳ Ｐゴシック" pitchFamily="50" charset="-128"/>
                          <a:ea typeface="ＭＳ Ｐゴシック" pitchFamily="50" charset="-128"/>
                        </a:rPr>
                        <a:t>全国土地収用研究会会費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全国土地収用研究会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35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財</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関西空港調査会会費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関西空港調査会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150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統計研究会会費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統計研究会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59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都市みらい推進機構会費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都市みらい推進機構</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都市計画協会会費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財</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都市計画協会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380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r>
                        <a:rPr lang="ja-JP" altLang="en-US" sz="1000" b="0" i="0" u="none" strike="noStrike" dirty="0">
                          <a:solidFill>
                            <a:schemeClr val="tx1"/>
                          </a:solidFill>
                          <a:latin typeface="ＭＳ Ｐゴシック" pitchFamily="50" charset="-128"/>
                          <a:ea typeface="ＭＳ Ｐゴシック" pitchFamily="50" charset="-128"/>
                        </a:rPr>
                        <a:t>～</a:t>
                      </a: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土木学会会費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土木学会会費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90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r>
                        <a:rPr lang="ja-JP" altLang="en-US" sz="1000" b="0" i="0" u="none" strike="noStrike" dirty="0">
                          <a:solidFill>
                            <a:schemeClr val="tx1"/>
                          </a:solidFill>
                          <a:latin typeface="ＭＳ Ｐゴシック" pitchFamily="50" charset="-128"/>
                          <a:ea typeface="ＭＳ Ｐゴシック" pitchFamily="50" charset="-128"/>
                        </a:rPr>
                        <a:t>・</a:t>
                      </a: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関西ライフライン研究会法人会費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関西ライフライン研究会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日本国民年金協会普通会員費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a:solidFill>
                            <a:srgbClr val="000000"/>
                          </a:solidFill>
                          <a:latin typeface="ＭＳ Ｐゴシック" pitchFamily="50" charset="-128"/>
                          <a:ea typeface="ＭＳ Ｐゴシック" pitchFamily="50" charset="-128"/>
                        </a:rPr>
                        <a:t>日本国民年金協会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財</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アジア太平洋観光交流センターにかかる会費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財</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アジア太平洋観光交流センター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日本観光振興協会にかかる会費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社</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日本観光振興協会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703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社</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日本公園緑地協会 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日本公園緑地協会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独</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国際観光振興機構にかかる会費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独</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国際観光振興機構</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全国都市公園整備促進協議会会費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全国都市公園整備促進協議会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22</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大阪都市公園協議会　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大阪都市公園協議会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大都市公園緑地問題協議会会費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大都市公園緑地問題協議会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公財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廃棄物・３</a:t>
                      </a:r>
                      <a:r>
                        <a:rPr lang="en-US" altLang="ja-JP" sz="1000" b="0" i="0" u="none" strike="noStrike" dirty="0">
                          <a:solidFill>
                            <a:srgbClr val="000000"/>
                          </a:solidFill>
                          <a:latin typeface="ＭＳ Ｐゴシック" pitchFamily="50" charset="-128"/>
                          <a:ea typeface="ＭＳ Ｐゴシック" pitchFamily="50" charset="-128"/>
                        </a:rPr>
                        <a:t>R</a:t>
                      </a:r>
                      <a:r>
                        <a:rPr lang="ja-JP" altLang="en-US" sz="1000" b="0" i="0" u="none" strike="noStrike" dirty="0">
                          <a:solidFill>
                            <a:srgbClr val="000000"/>
                          </a:solidFill>
                          <a:latin typeface="ＭＳ Ｐゴシック" pitchFamily="50" charset="-128"/>
                          <a:ea typeface="ＭＳ Ｐゴシック" pitchFamily="50" charset="-128"/>
                        </a:rPr>
                        <a:t>研究財団への会費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公財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廃棄物・３</a:t>
                      </a:r>
                      <a:r>
                        <a:rPr lang="en-US" altLang="ja-JP" sz="1000" b="0" i="0" u="none" strike="noStrike" dirty="0">
                          <a:solidFill>
                            <a:srgbClr val="000000"/>
                          </a:solidFill>
                          <a:latin typeface="ＭＳ Ｐゴシック" pitchFamily="50" charset="-128"/>
                          <a:ea typeface="ＭＳ Ｐゴシック" pitchFamily="50" charset="-128"/>
                        </a:rPr>
                        <a:t>R</a:t>
                      </a:r>
                      <a:r>
                        <a:rPr lang="ja-JP" altLang="en-US" sz="1000" b="0" i="0" u="none" strike="noStrike" dirty="0">
                          <a:solidFill>
                            <a:srgbClr val="000000"/>
                          </a:solidFill>
                          <a:latin typeface="ＭＳ Ｐゴシック" pitchFamily="50" charset="-128"/>
                          <a:ea typeface="ＭＳ Ｐゴシック" pitchFamily="50" charset="-128"/>
                        </a:rPr>
                        <a:t>研究財団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火力原子力発電技術協会会費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火力原子力発電技術協会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日本ボイラ協会会費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日本ボイラ協会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日本博物館協会会費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日本博物館協会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公共建築協会会費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公共建築協会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15" name="正方形/長方形 14"/>
          <p:cNvSpPr/>
          <p:nvPr/>
        </p:nvSpPr>
        <p:spPr>
          <a:xfrm>
            <a:off x="467544" y="849412"/>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50</a:t>
            </a:r>
            <a:r>
              <a:rPr lang="ja-JP" altLang="en-US" sz="1300" dirty="0">
                <a:latin typeface="+mn-ea"/>
              </a:rPr>
              <a:t>項目）</a:t>
            </a:r>
          </a:p>
        </p:txBody>
      </p:sp>
      <p:sp>
        <p:nvSpPr>
          <p:cNvPr id="18" name="正方形/長方形 17"/>
          <p:cNvSpPr/>
          <p:nvPr/>
        </p:nvSpPr>
        <p:spPr>
          <a:xfrm>
            <a:off x="7452320" y="6237312"/>
            <a:ext cx="1296144" cy="261610"/>
          </a:xfrm>
          <a:prstGeom prst="rect">
            <a:avLst/>
          </a:prstGeom>
        </p:spPr>
        <p:txBody>
          <a:bodyPr wrap="square">
            <a:spAutoFit/>
          </a:bodyPr>
          <a:lstStyle/>
          <a:p>
            <a:r>
              <a:rPr lang="ja-JP" altLang="en-US" sz="1100" dirty="0">
                <a:latin typeface="+mn-ea"/>
              </a:rPr>
              <a:t>（次ページに続く）</a:t>
            </a:r>
          </a:p>
        </p:txBody>
      </p:sp>
      <p:sp>
        <p:nvSpPr>
          <p:cNvPr id="19" name="正方形/長方形 18"/>
          <p:cNvSpPr/>
          <p:nvPr/>
        </p:nvSpPr>
        <p:spPr>
          <a:xfrm>
            <a:off x="7956376" y="950531"/>
            <a:ext cx="1008112" cy="246221"/>
          </a:xfrm>
          <a:prstGeom prst="rect">
            <a:avLst/>
          </a:prstGeom>
        </p:spPr>
        <p:txBody>
          <a:bodyPr wrap="square">
            <a:spAutoFit/>
          </a:bodyPr>
          <a:lstStyle/>
          <a:p>
            <a:r>
              <a:rPr lang="ja-JP" altLang="en-US" sz="1000" dirty="0">
                <a:latin typeface="+mn-ea"/>
              </a:rPr>
              <a:t>（単位：千円）</a:t>
            </a:r>
          </a:p>
        </p:txBody>
      </p:sp>
      <p:sp>
        <p:nvSpPr>
          <p:cNvPr id="9" name="テキスト ボックス 36"/>
          <p:cNvSpPr txBox="1"/>
          <p:nvPr/>
        </p:nvSpPr>
        <p:spPr>
          <a:xfrm>
            <a:off x="179512" y="33559"/>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234</a:t>
            </a:fld>
            <a:endParaRPr lang="ja-JP" altLang="en-US"/>
          </a:p>
        </p:txBody>
      </p:sp>
    </p:spTree>
    <p:extLst>
      <p:ext uri="{BB962C8B-B14F-4D97-AF65-F5344CB8AC3E}">
        <p14:creationId xmlns:p14="http://schemas.microsoft.com/office/powerpoint/2010/main" val="21806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（５／５）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Ｄ．国関係法人等への支出　　</a:t>
            </a:r>
            <a:r>
              <a:rPr lang="en-US" altLang="ja-JP" sz="1300" b="1" dirty="0">
                <a:latin typeface="+mn-ea"/>
              </a:rPr>
              <a:t>【50</a:t>
            </a:r>
            <a:r>
              <a:rPr lang="ja-JP" altLang="en-US" sz="1300" b="1" dirty="0">
                <a:latin typeface="+mn-ea"/>
              </a:rPr>
              <a:t>項目</a:t>
            </a:r>
            <a:r>
              <a:rPr lang="en-US" altLang="ja-JP" sz="1300" b="1" dirty="0">
                <a:latin typeface="+mn-ea"/>
              </a:rPr>
              <a:t>】</a:t>
            </a:r>
            <a:r>
              <a:rPr lang="ja-JP" altLang="en-US" sz="1300" dirty="0">
                <a:latin typeface="+mn-ea"/>
              </a:rPr>
              <a:t>　</a:t>
            </a:r>
          </a:p>
        </p:txBody>
      </p:sp>
      <p:graphicFrame>
        <p:nvGraphicFramePr>
          <p:cNvPr id="14" name="表 13"/>
          <p:cNvGraphicFramePr>
            <a:graphicFrameLocks noGrp="1"/>
          </p:cNvGraphicFramePr>
          <p:nvPr/>
        </p:nvGraphicFramePr>
        <p:xfrm>
          <a:off x="755576" y="1412785"/>
          <a:ext cx="7992888" cy="4176455"/>
        </p:xfrm>
        <a:graphic>
          <a:graphicData uri="http://schemas.openxmlformats.org/drawingml/2006/table">
            <a:tbl>
              <a:tblPr/>
              <a:tblGrid>
                <a:gridCol w="504056">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181585">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全国市街地再開発協会会費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全国市街地再開発協会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240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日本電気協会年会費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日本電気協会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近畿旅客船協会会費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近畿旅客船協会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25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33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地盤工学会会費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地盤工学会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日本交通計画協会会費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日本交通計画協会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日本河川協会会費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日本河川協会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日本道路協会会費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日本道路協会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海上保安協会会費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海上保安協会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海難防止研究会会費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海難防止研究会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ウォーターフロント開発協会会費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ウォーターフロント開発協会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42</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日本外航客船協会会費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日本外航客船協会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300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日本港湾協会会費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日本港湾協会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900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近畿港湾協議会会費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近畿港湾協議会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96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港湾海岸防災協議会会費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港湾海岸防災協議会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380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港湾都市協議会会費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港湾都市協議会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 </a:t>
                      </a:r>
                      <a:r>
                        <a:rPr lang="en-US" altLang="ja-JP" sz="1000" b="0" i="0" u="none" strike="noStrike" dirty="0">
                          <a:solidFill>
                            <a:srgbClr val="000000"/>
                          </a:solidFill>
                          <a:latin typeface="+mn-ea"/>
                          <a:ea typeface="+mn-ea"/>
                        </a:rPr>
                        <a:t>176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1,047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158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49</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国際港湾協会日本会議会費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国際港湾協会日本会議会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158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50</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国際航路協会日本支部会費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国際航路協会日本支部会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153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1585">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11,296</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2"/>
                  </a:ext>
                </a:extLst>
              </a:tr>
            </a:tbl>
          </a:graphicData>
        </a:graphic>
      </p:graphicFrame>
      <p:sp>
        <p:nvSpPr>
          <p:cNvPr id="15" name="正方形/長方形 14"/>
          <p:cNvSpPr/>
          <p:nvPr/>
        </p:nvSpPr>
        <p:spPr>
          <a:xfrm>
            <a:off x="611560" y="1151174"/>
            <a:ext cx="1800200" cy="261610"/>
          </a:xfrm>
          <a:prstGeom prst="rect">
            <a:avLst/>
          </a:prstGeom>
        </p:spPr>
        <p:txBody>
          <a:bodyPr wrap="square">
            <a:spAutoFit/>
          </a:bodyPr>
          <a:lstStyle/>
          <a:p>
            <a:r>
              <a:rPr lang="ja-JP" altLang="en-US" sz="1100" dirty="0">
                <a:latin typeface="+mn-ea"/>
              </a:rPr>
              <a:t>（前ページからの続き）</a:t>
            </a:r>
          </a:p>
        </p:txBody>
      </p:sp>
      <p:sp>
        <p:nvSpPr>
          <p:cNvPr id="12" name="正方形/長方形 11"/>
          <p:cNvSpPr/>
          <p:nvPr/>
        </p:nvSpPr>
        <p:spPr>
          <a:xfrm>
            <a:off x="7956376" y="1166563"/>
            <a:ext cx="1008112" cy="246221"/>
          </a:xfrm>
          <a:prstGeom prst="rect">
            <a:avLst/>
          </a:prstGeom>
        </p:spPr>
        <p:txBody>
          <a:bodyPr wrap="square">
            <a:spAutoFit/>
          </a:bodyPr>
          <a:lstStyle/>
          <a:p>
            <a:r>
              <a:rPr lang="ja-JP" altLang="en-US" sz="1000" dirty="0">
                <a:latin typeface="+mn-ea"/>
              </a:rPr>
              <a:t>（単位：千円）</a:t>
            </a:r>
          </a:p>
        </p:txBody>
      </p:sp>
      <p:graphicFrame>
        <p:nvGraphicFramePr>
          <p:cNvPr id="13" name="表 12"/>
          <p:cNvGraphicFramePr>
            <a:graphicFrameLocks noGrp="1"/>
          </p:cNvGraphicFramePr>
          <p:nvPr/>
        </p:nvGraphicFramePr>
        <p:xfrm>
          <a:off x="755576" y="6165304"/>
          <a:ext cx="7992888" cy="288032"/>
        </p:xfrm>
        <a:graphic>
          <a:graphicData uri="http://schemas.openxmlformats.org/drawingml/2006/table">
            <a:tbl>
              <a:tblPr/>
              <a:tblGrid>
                <a:gridCol w="648072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2014</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r>
                        <a:rPr lang="ja-JP" altLang="en-US" sz="1300" b="1" i="0" u="none" strike="noStrike" dirty="0">
                          <a:solidFill>
                            <a:schemeClr val="tx1"/>
                          </a:solidFill>
                          <a:latin typeface="ＭＳ Ｐゴシック" pitchFamily="50" charset="-128"/>
                          <a:ea typeface="ＭＳ Ｐゴシック" pitchFamily="50" charset="-128"/>
                        </a:rPr>
                        <a:t>　（Ａ～Ｄ合計）</a:t>
                      </a:r>
                      <a:endParaRPr lang="zh-TW" altLang="en-US" sz="1300" b="1" i="0" u="none" strike="noStrike" dirty="0">
                        <a:solidFill>
                          <a:schemeClr val="tx1"/>
                        </a:solidFill>
                        <a:latin typeface="ＭＳ Ｐゴシック" pitchFamily="50" charset="-128"/>
                        <a:ea typeface="ＭＳ Ｐゴシック"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3</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8,700 </a:t>
                      </a:r>
                      <a:r>
                        <a:rPr lang="ja-JP" altLang="en-US" sz="1300" b="1" i="0" u="none" strike="noStrike" dirty="0">
                          <a:solidFill>
                            <a:schemeClr val="tx1"/>
                          </a:solidFill>
                          <a:latin typeface="ＭＳ Ｐゴシック"/>
                        </a:rPr>
                        <a:t>万円</a:t>
                      </a:r>
                      <a:endParaRPr lang="en-US" altLang="ja-JP" sz="1300" b="1" i="0" u="none" strike="noStrike" dirty="0">
                        <a:solidFill>
                          <a:schemeClr val="tx1"/>
                        </a:solidFill>
                        <a:latin typeface="ＭＳ Ｐゴシック"/>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467544" y="849412"/>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50</a:t>
            </a:r>
            <a:r>
              <a:rPr lang="ja-JP" altLang="en-US" sz="1300" dirty="0">
                <a:latin typeface="+mn-ea"/>
              </a:rPr>
              <a:t>項目）</a:t>
            </a:r>
          </a:p>
        </p:txBody>
      </p:sp>
      <p:sp>
        <p:nvSpPr>
          <p:cNvPr id="17" name="テキスト ボックス 36"/>
          <p:cNvSpPr txBox="1"/>
          <p:nvPr/>
        </p:nvSpPr>
        <p:spPr>
          <a:xfrm>
            <a:off x="179512" y="55619"/>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・補助金等の見直し</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235</a:t>
            </a:fld>
            <a:endParaRPr lang="ja-JP" altLang="en-US"/>
          </a:p>
        </p:txBody>
      </p:sp>
    </p:spTree>
    <p:extLst>
      <p:ext uri="{BB962C8B-B14F-4D97-AF65-F5344CB8AC3E}">
        <p14:creationId xmlns:p14="http://schemas.microsoft.com/office/powerpoint/2010/main" val="226578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755972" y="5811226"/>
            <a:ext cx="688839" cy="28207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6588224" y="5301208"/>
            <a:ext cx="2232247" cy="511766"/>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6773006" y="2218257"/>
            <a:ext cx="1358627" cy="314819"/>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8131632" y="3023738"/>
            <a:ext cx="688839" cy="261245"/>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7740352" y="1484784"/>
            <a:ext cx="720080" cy="242811"/>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0" y="0"/>
            <a:ext cx="745232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lang="ja-JP" altLang="en-US" sz="2400" b="1" u="sng" dirty="0">
                <a:solidFill>
                  <a:schemeClr val="bg1"/>
                </a:solidFill>
                <a:latin typeface="BIZ UDゴシック" panose="020B0400000000000000" pitchFamily="49" charset="-128"/>
                <a:ea typeface="BIZ UDゴシック" panose="020B0400000000000000" pitchFamily="49" charset="-128"/>
              </a:rPr>
              <a:t>業務執行の刷新</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９）市民利用施設の見直し</a:t>
            </a:r>
          </a:p>
        </p:txBody>
      </p:sp>
      <p:graphicFrame>
        <p:nvGraphicFramePr>
          <p:cNvPr id="7" name="表 6"/>
          <p:cNvGraphicFramePr>
            <a:graphicFrameLocks noGrp="1"/>
          </p:cNvGraphicFramePr>
          <p:nvPr>
            <p:extLst>
              <p:ext uri="{D42A27DB-BD31-4B8C-83A1-F6EECF244321}">
                <p14:modId xmlns:p14="http://schemas.microsoft.com/office/powerpoint/2010/main" val="3570737980"/>
              </p:ext>
            </p:extLst>
          </p:nvPr>
        </p:nvGraphicFramePr>
        <p:xfrm>
          <a:off x="323528" y="836712"/>
          <a:ext cx="8496944" cy="5540480"/>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69040">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31360">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・社会福祉施設や地域利用施設等を含む一般施設は、築後</a:t>
                      </a:r>
                      <a:r>
                        <a:rPr lang="en-US" altLang="ja-JP" sz="1200" dirty="0">
                          <a:solidFill>
                            <a:schemeClr val="tx1"/>
                          </a:solidFill>
                          <a:latin typeface="+mn-lt"/>
                        </a:rPr>
                        <a:t>30</a:t>
                      </a:r>
                      <a:r>
                        <a:rPr lang="ja-JP" altLang="en-US" sz="1200" dirty="0">
                          <a:solidFill>
                            <a:schemeClr val="tx1"/>
                          </a:solidFill>
                          <a:latin typeface="+mn-lt"/>
                        </a:rPr>
                        <a:t>年以上経過したものが約</a:t>
                      </a:r>
                      <a:r>
                        <a:rPr lang="en-US" altLang="ja-JP" sz="1200" dirty="0">
                          <a:solidFill>
                            <a:schemeClr val="tx1"/>
                          </a:solidFill>
                          <a:latin typeface="+mn-lt"/>
                        </a:rPr>
                        <a:t>4</a:t>
                      </a:r>
                      <a:r>
                        <a:rPr lang="ja-JP" altLang="en-US" sz="1200" dirty="0">
                          <a:solidFill>
                            <a:schemeClr val="tx1"/>
                          </a:solidFill>
                          <a:latin typeface="+mn-lt"/>
                        </a:rPr>
                        <a:t>割以上。</a:t>
                      </a:r>
                      <a:endParaRPr lang="en-US" altLang="ja-JP" sz="1200" dirty="0">
                        <a:solidFill>
                          <a:schemeClr val="tx1"/>
                        </a:solidFill>
                        <a:latin typeface="+mn-lt"/>
                      </a:endParaRPr>
                    </a:p>
                    <a:p>
                      <a:pPr marL="72000" marR="0" indent="-457200" algn="l" defTabSz="914400" rtl="0" eaLnBrk="1" fontAlgn="auto" latinLnBrk="0" hangingPunct="1">
                        <a:lnSpc>
                          <a:spcPts val="2000"/>
                        </a:lnSpc>
                        <a:spcBef>
                          <a:spcPts val="0"/>
                        </a:spcBef>
                        <a:spcAft>
                          <a:spcPts val="0"/>
                        </a:spcAft>
                        <a:buClrTx/>
                        <a:buSzTx/>
                        <a:buFontTx/>
                        <a:buNone/>
                        <a:tabLst/>
                        <a:defRPr/>
                      </a:pPr>
                      <a:endParaRPr lang="en-US" altLang="ja-JP" sz="1200" dirty="0">
                        <a:solidFill>
                          <a:schemeClr val="tx1"/>
                        </a:solidFill>
                        <a:latin typeface="+mn-lt"/>
                      </a:endParaRP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・今後、設備更新や大規模改修など維持保全経費の負担が、本市財政の大きな課題。</a:t>
                      </a:r>
                      <a:endParaRPr lang="en-US" altLang="ja-JP" sz="1200" dirty="0">
                        <a:solidFill>
                          <a:schemeClr val="tx1"/>
                        </a:solidFill>
                        <a:latin typeface="+mn-lt"/>
                      </a:endParaRPr>
                    </a:p>
                    <a:p>
                      <a:pPr marL="72000" marR="0" indent="-457200" algn="l" defTabSz="914400" rtl="0" eaLnBrk="1" fontAlgn="auto" latinLnBrk="0" hangingPunct="1">
                        <a:lnSpc>
                          <a:spcPts val="2000"/>
                        </a:lnSpc>
                        <a:spcBef>
                          <a:spcPts val="0"/>
                        </a:spcBef>
                        <a:spcAft>
                          <a:spcPts val="0"/>
                        </a:spcAft>
                        <a:buClrTx/>
                        <a:buSzTx/>
                        <a:buFontTx/>
                        <a:buNone/>
                        <a:tabLst/>
                        <a:defRPr/>
                      </a:pPr>
                      <a:endParaRPr lang="en-US" altLang="ja-JP" sz="1200" dirty="0">
                        <a:solidFill>
                          <a:schemeClr val="tx1"/>
                        </a:solidFill>
                        <a:latin typeface="+mn-lt"/>
                      </a:endParaRP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・特に、市民利用施設（全</a:t>
                      </a:r>
                      <a:r>
                        <a:rPr lang="en-US" altLang="ja-JP" sz="1200" dirty="0">
                          <a:solidFill>
                            <a:schemeClr val="tx1"/>
                          </a:solidFill>
                          <a:latin typeface="+mn-lt"/>
                        </a:rPr>
                        <a:t>286</a:t>
                      </a:r>
                      <a:r>
                        <a:rPr lang="ja-JP" altLang="en-US" sz="1200" dirty="0">
                          <a:solidFill>
                            <a:schemeClr val="tx1"/>
                          </a:solidFill>
                          <a:latin typeface="+mn-lt"/>
                        </a:rPr>
                        <a:t>施設）については、比較</a:t>
                      </a:r>
                      <a:r>
                        <a:rPr lang="en-US" altLang="ja-JP" sz="1200" dirty="0">
                          <a:solidFill>
                            <a:schemeClr val="tx1"/>
                          </a:solidFill>
                          <a:latin typeface="+mn-lt"/>
                        </a:rPr>
                        <a:t>4</a:t>
                      </a:r>
                      <a:r>
                        <a:rPr lang="ja-JP" altLang="en-US" sz="1200" dirty="0">
                          <a:solidFill>
                            <a:schemeClr val="tx1"/>
                          </a:solidFill>
                          <a:latin typeface="+mn-lt"/>
                        </a:rPr>
                        <a:t>都市（神戸市・京都市・名古屋市・横浜市）の人口あたりの施設規模（床面積や収容人数など）の平均値と比べると、屋内プールやスポーツセンターなど、過剰な水準となっている施設も多々あり、必要性や有効性を見直すべき。</a:t>
                      </a:r>
                      <a:endParaRPr lang="en-US" altLang="ja-JP" sz="1300" dirty="0">
                        <a:solidFill>
                          <a:schemeClr val="tx1"/>
                        </a:solidFill>
                        <a:latin typeface="+mn-lt"/>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200" dirty="0">
                          <a:solidFill>
                            <a:schemeClr val="tx1"/>
                          </a:solidFill>
                          <a:latin typeface="+mn-lt"/>
                        </a:rPr>
                        <a:t>・「比較</a:t>
                      </a:r>
                      <a:r>
                        <a:rPr lang="en-US" altLang="ja-JP" sz="1200" dirty="0">
                          <a:solidFill>
                            <a:schemeClr val="tx1"/>
                          </a:solidFill>
                          <a:latin typeface="+mn-lt"/>
                        </a:rPr>
                        <a:t>4</a:t>
                      </a:r>
                      <a:r>
                        <a:rPr lang="ja-JP" altLang="en-US" sz="1200" dirty="0">
                          <a:solidFill>
                            <a:schemeClr val="tx1"/>
                          </a:solidFill>
                          <a:latin typeface="+mn-lt"/>
                        </a:rPr>
                        <a:t>都市の水準並みに」、「民間にできることは民間に」、「施策目的ごとの施設提供から施設の全体最適化」などの観点から、施設の必要性・有効性、行政と民間の役割分担等を点検・精査。</a:t>
                      </a: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p>
                      <a:pPr marL="72000" indent="-457200">
                        <a:lnSpc>
                          <a:spcPts val="2000"/>
                        </a:lnSpc>
                      </a:pPr>
                      <a:r>
                        <a:rPr lang="ja-JP" altLang="en-US" sz="1200" dirty="0">
                          <a:solidFill>
                            <a:schemeClr val="tx1"/>
                          </a:solidFill>
                          <a:latin typeface="+mn-lt"/>
                        </a:rPr>
                        <a:t>・施設の廃止・縮小・転用や機能統合など抜本的な見直しを行い、維持管理費の縮減や効率化を図る。</a:t>
                      </a: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200" dirty="0">
                          <a:solidFill>
                            <a:schemeClr val="tx1"/>
                          </a:solidFill>
                          <a:latin typeface="+mn-lt"/>
                        </a:rPr>
                        <a:t>・比較</a:t>
                      </a:r>
                      <a:r>
                        <a:rPr lang="en-US" altLang="ja-JP" sz="1200" dirty="0">
                          <a:solidFill>
                            <a:schemeClr val="tx1"/>
                          </a:solidFill>
                          <a:latin typeface="+mn-lt"/>
                        </a:rPr>
                        <a:t>4</a:t>
                      </a:r>
                      <a:r>
                        <a:rPr lang="ja-JP" altLang="en-US" sz="1200" dirty="0">
                          <a:solidFill>
                            <a:schemeClr val="tx1"/>
                          </a:solidFill>
                          <a:latin typeface="+mn-lt"/>
                        </a:rPr>
                        <a:t>都市と①施設規模の状況、②施設の設置目的の達成状況、③官民の役割分担、④施設間での機能重複、⑤施設配置の妥当性などを検証し、見直し対象施設（</a:t>
                      </a:r>
                      <a:r>
                        <a:rPr lang="en-US" altLang="ja-JP" sz="1200" dirty="0">
                          <a:solidFill>
                            <a:schemeClr val="tx1"/>
                          </a:solidFill>
                          <a:latin typeface="+mn-lt"/>
                        </a:rPr>
                        <a:t>74</a:t>
                      </a:r>
                      <a:r>
                        <a:rPr lang="ja-JP" altLang="en-US" sz="1200" dirty="0">
                          <a:solidFill>
                            <a:schemeClr val="tx1"/>
                          </a:solidFill>
                          <a:latin typeface="+mn-lt"/>
                        </a:rPr>
                        <a:t>施設）をリストアップ。</a:t>
                      </a: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p>
                      <a:pPr marL="72000" indent="-457200">
                        <a:lnSpc>
                          <a:spcPts val="2000"/>
                        </a:lnSpc>
                      </a:pPr>
                      <a:r>
                        <a:rPr lang="ja-JP" altLang="en-US" sz="1200" dirty="0">
                          <a:solidFill>
                            <a:schemeClr val="tx1"/>
                          </a:solidFill>
                          <a:latin typeface="+mn-lt"/>
                        </a:rPr>
                        <a:t>・必要に応じて各施設の設置条例を改正し、見直しを実施。</a:t>
                      </a: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p>
                      <a:pPr marL="72000" indent="-457200">
                        <a:lnSpc>
                          <a:spcPts val="2000"/>
                        </a:lnSpc>
                      </a:pPr>
                      <a:endParaRPr lang="en-US" altLang="ja-JP" sz="1200" dirty="0">
                        <a:solidFill>
                          <a:schemeClr val="tx1"/>
                        </a:solidFill>
                        <a:latin typeface="+mn-lt"/>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・見直し対象施設（</a:t>
                      </a:r>
                      <a:r>
                        <a:rPr lang="en-US" altLang="ja-JP" sz="1200" dirty="0">
                          <a:solidFill>
                            <a:schemeClr val="tx1"/>
                          </a:solidFill>
                          <a:latin typeface="+mn-lt"/>
                        </a:rPr>
                        <a:t>74</a:t>
                      </a:r>
                      <a:r>
                        <a:rPr lang="ja-JP" altLang="en-US" sz="1200" dirty="0">
                          <a:solidFill>
                            <a:schemeClr val="tx1"/>
                          </a:solidFill>
                          <a:latin typeface="+mn-lt"/>
                        </a:rPr>
                        <a:t>施設）のうち、（Ａ：</a:t>
                      </a:r>
                      <a:r>
                        <a:rPr lang="en-US" altLang="ja-JP" sz="1200" dirty="0">
                          <a:solidFill>
                            <a:schemeClr val="tx1"/>
                          </a:solidFill>
                          <a:latin typeface="+mn-lt"/>
                        </a:rPr>
                        <a:t>27</a:t>
                      </a:r>
                      <a:r>
                        <a:rPr lang="ja-JP" altLang="en-US" sz="1200" dirty="0">
                          <a:solidFill>
                            <a:schemeClr val="tx1"/>
                          </a:solidFill>
                          <a:latin typeface="+mn-lt"/>
                        </a:rPr>
                        <a:t>施設　Ｂ：</a:t>
                      </a:r>
                      <a:r>
                        <a:rPr lang="en-US" altLang="ja-JP" sz="1200" dirty="0">
                          <a:solidFill>
                            <a:schemeClr val="tx1"/>
                          </a:solidFill>
                          <a:latin typeface="+mn-lt"/>
                        </a:rPr>
                        <a:t>29</a:t>
                      </a:r>
                      <a:r>
                        <a:rPr lang="ja-JP" altLang="en-US" sz="1200" dirty="0">
                          <a:solidFill>
                            <a:schemeClr val="tx1"/>
                          </a:solidFill>
                          <a:latin typeface="+mn-lt"/>
                        </a:rPr>
                        <a:t>施設）を見直し済。</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　　Ａ：</a:t>
                      </a:r>
                      <a:r>
                        <a:rPr lang="en-US" altLang="ja-JP" sz="1200" dirty="0">
                          <a:solidFill>
                            <a:schemeClr val="tx1"/>
                          </a:solidFill>
                          <a:latin typeface="+mn-lt"/>
                        </a:rPr>
                        <a:t>2012</a:t>
                      </a:r>
                      <a:r>
                        <a:rPr lang="ja-JP" altLang="en-US" sz="1200" dirty="0">
                          <a:solidFill>
                            <a:schemeClr val="tx1"/>
                          </a:solidFill>
                          <a:latin typeface="+mn-lt"/>
                        </a:rPr>
                        <a:t>～</a:t>
                      </a:r>
                      <a:r>
                        <a:rPr lang="en-US" altLang="ja-JP" sz="1200" dirty="0">
                          <a:solidFill>
                            <a:schemeClr val="tx1"/>
                          </a:solidFill>
                          <a:latin typeface="+mn-lt"/>
                        </a:rPr>
                        <a:t>2017</a:t>
                      </a:r>
                      <a:r>
                        <a:rPr lang="ja-JP" altLang="en-US" sz="1200" dirty="0">
                          <a:solidFill>
                            <a:schemeClr val="tx1"/>
                          </a:solidFill>
                          <a:latin typeface="+mn-lt"/>
                        </a:rPr>
                        <a:t>年度</a:t>
                      </a:r>
                      <a:endParaRPr lang="en-US" altLang="ja-JP" sz="1200" dirty="0">
                        <a:solidFill>
                          <a:schemeClr val="tx1"/>
                        </a:solidFill>
                        <a:latin typeface="+mn-lt"/>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lt"/>
                        </a:rPr>
                        <a:t>　　Ｂ：</a:t>
                      </a:r>
                      <a:r>
                        <a:rPr lang="en-US" altLang="ja-JP" sz="1200" dirty="0">
                          <a:solidFill>
                            <a:schemeClr val="tx1"/>
                          </a:solidFill>
                          <a:latin typeface="+mn-lt"/>
                        </a:rPr>
                        <a:t>2012</a:t>
                      </a:r>
                      <a:r>
                        <a:rPr lang="ja-JP" altLang="en-US" sz="1200" dirty="0">
                          <a:solidFill>
                            <a:schemeClr val="tx1"/>
                          </a:solidFill>
                          <a:latin typeface="+mn-lt"/>
                        </a:rPr>
                        <a:t>～</a:t>
                      </a:r>
                      <a:r>
                        <a:rPr lang="en-US" altLang="ja-JP" sz="1200" dirty="0">
                          <a:solidFill>
                            <a:schemeClr val="tx1"/>
                          </a:solidFill>
                          <a:latin typeface="+mn-lt"/>
                        </a:rPr>
                        <a:t>2022</a:t>
                      </a:r>
                      <a:r>
                        <a:rPr lang="ja-JP" altLang="en-US" sz="1200" dirty="0">
                          <a:solidFill>
                            <a:schemeClr val="tx1"/>
                          </a:solidFill>
                          <a:latin typeface="+mn-lt"/>
                        </a:rPr>
                        <a:t>年度</a:t>
                      </a:r>
                    </a:p>
                    <a:p>
                      <a:pPr>
                        <a:lnSpc>
                          <a:spcPts val="2000"/>
                        </a:lnSpc>
                      </a:pPr>
                      <a:r>
                        <a:rPr lang="ja-JP" altLang="en-US" sz="1200" dirty="0">
                          <a:solidFill>
                            <a:schemeClr val="tx1"/>
                          </a:solidFill>
                          <a:latin typeface="+mn-lt"/>
                        </a:rPr>
                        <a:t>①廃止 　　Ａ：</a:t>
                      </a:r>
                      <a:r>
                        <a:rPr lang="en-US" altLang="ja-JP" sz="1200" dirty="0">
                          <a:solidFill>
                            <a:schemeClr val="tx1"/>
                          </a:solidFill>
                          <a:latin typeface="+mn-lt"/>
                        </a:rPr>
                        <a:t>16</a:t>
                      </a:r>
                      <a:r>
                        <a:rPr lang="ja-JP" altLang="en-US" sz="1200" dirty="0">
                          <a:solidFill>
                            <a:schemeClr val="tx1"/>
                          </a:solidFill>
                          <a:latin typeface="+mn-lt"/>
                        </a:rPr>
                        <a:t>施設　Ｂ：</a:t>
                      </a:r>
                      <a:r>
                        <a:rPr lang="en-US" altLang="ja-JP" sz="1200" dirty="0">
                          <a:solidFill>
                            <a:schemeClr val="tx1"/>
                          </a:solidFill>
                          <a:latin typeface="+mn-lt"/>
                        </a:rPr>
                        <a:t>16</a:t>
                      </a:r>
                      <a:r>
                        <a:rPr lang="ja-JP" altLang="en-US" sz="1200" dirty="0">
                          <a:solidFill>
                            <a:schemeClr val="tx1"/>
                          </a:solidFill>
                          <a:latin typeface="+mn-lt"/>
                        </a:rPr>
                        <a:t>施設</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②民間事業者による運営 </a:t>
                      </a:r>
                    </a:p>
                    <a:p>
                      <a:pPr>
                        <a:lnSpc>
                          <a:spcPts val="2000"/>
                        </a:lnSpc>
                      </a:pPr>
                      <a:r>
                        <a:rPr lang="ja-JP" altLang="en-US" sz="1200" dirty="0">
                          <a:solidFill>
                            <a:schemeClr val="tx1"/>
                          </a:solidFill>
                          <a:latin typeface="+mn-lt"/>
                        </a:rPr>
                        <a:t>　　　　　　　　Ａ：</a:t>
                      </a:r>
                      <a:r>
                        <a:rPr lang="en-US" altLang="ja-JP" sz="1200" dirty="0">
                          <a:solidFill>
                            <a:schemeClr val="tx1"/>
                          </a:solidFill>
                          <a:latin typeface="+mn-lt"/>
                        </a:rPr>
                        <a:t>3</a:t>
                      </a:r>
                      <a:r>
                        <a:rPr lang="ja-JP" altLang="en-US" sz="1200" dirty="0">
                          <a:solidFill>
                            <a:schemeClr val="tx1"/>
                          </a:solidFill>
                          <a:latin typeface="+mn-lt"/>
                        </a:rPr>
                        <a:t>施設　Ｂ：</a:t>
                      </a:r>
                      <a:r>
                        <a:rPr lang="en-US" altLang="ja-JP" sz="1200" dirty="0">
                          <a:solidFill>
                            <a:schemeClr val="tx1"/>
                          </a:solidFill>
                          <a:latin typeface="+mn-lt"/>
                        </a:rPr>
                        <a:t>4</a:t>
                      </a:r>
                      <a:r>
                        <a:rPr lang="ja-JP" altLang="en-US" sz="1200" dirty="0">
                          <a:solidFill>
                            <a:schemeClr val="tx1"/>
                          </a:solidFill>
                          <a:latin typeface="+mn-lt"/>
                        </a:rPr>
                        <a:t>施設</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③施設の位置付け変更による</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　管理負担抑制 </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　　　　　　　　Ａ：</a:t>
                      </a:r>
                      <a:r>
                        <a:rPr lang="en-US" altLang="ja-JP" sz="1200" dirty="0">
                          <a:solidFill>
                            <a:schemeClr val="tx1"/>
                          </a:solidFill>
                          <a:latin typeface="+mn-lt"/>
                        </a:rPr>
                        <a:t>2</a:t>
                      </a:r>
                      <a:r>
                        <a:rPr lang="ja-JP" altLang="en-US" sz="1200" dirty="0">
                          <a:solidFill>
                            <a:schemeClr val="tx1"/>
                          </a:solidFill>
                          <a:latin typeface="+mn-lt"/>
                        </a:rPr>
                        <a:t>施設　Ｂ：</a:t>
                      </a:r>
                      <a:r>
                        <a:rPr lang="en-US" altLang="ja-JP" sz="1200" dirty="0">
                          <a:solidFill>
                            <a:schemeClr val="tx1"/>
                          </a:solidFill>
                          <a:latin typeface="+mn-lt"/>
                        </a:rPr>
                        <a:t>2</a:t>
                      </a:r>
                      <a:r>
                        <a:rPr lang="ja-JP" altLang="en-US" sz="1200" dirty="0">
                          <a:solidFill>
                            <a:schemeClr val="tx1"/>
                          </a:solidFill>
                          <a:latin typeface="+mn-lt"/>
                        </a:rPr>
                        <a:t>施設</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④受益者負担（利用料金）</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　の引き上げ等 　　　</a:t>
                      </a:r>
                      <a:endParaRPr lang="en-US" altLang="ja-JP" sz="1200" baseline="0" dirty="0">
                        <a:solidFill>
                          <a:schemeClr val="tx1"/>
                        </a:solidFill>
                        <a:latin typeface="+mn-lt"/>
                      </a:endParaRPr>
                    </a:p>
                    <a:p>
                      <a:pPr>
                        <a:lnSpc>
                          <a:spcPts val="2000"/>
                        </a:lnSpc>
                      </a:pPr>
                      <a:r>
                        <a:rPr lang="ja-JP" altLang="en-US" sz="1200" baseline="0" dirty="0">
                          <a:solidFill>
                            <a:schemeClr val="tx1"/>
                          </a:solidFill>
                          <a:latin typeface="+mn-lt"/>
                        </a:rPr>
                        <a:t>　　　　　　　　Ａ：</a:t>
                      </a:r>
                      <a:r>
                        <a:rPr lang="en-US" altLang="ja-JP" sz="1200" dirty="0">
                          <a:solidFill>
                            <a:schemeClr val="tx1"/>
                          </a:solidFill>
                          <a:latin typeface="+mn-lt"/>
                        </a:rPr>
                        <a:t>3</a:t>
                      </a:r>
                      <a:r>
                        <a:rPr lang="ja-JP" altLang="en-US" sz="1200" dirty="0">
                          <a:solidFill>
                            <a:schemeClr val="tx1"/>
                          </a:solidFill>
                          <a:latin typeface="+mn-lt"/>
                        </a:rPr>
                        <a:t>施設　Ｂ：</a:t>
                      </a:r>
                      <a:r>
                        <a:rPr lang="en-US" altLang="ja-JP" sz="1200" dirty="0">
                          <a:solidFill>
                            <a:schemeClr val="tx1"/>
                          </a:solidFill>
                          <a:latin typeface="+mn-lt"/>
                        </a:rPr>
                        <a:t>3</a:t>
                      </a:r>
                      <a:r>
                        <a:rPr lang="ja-JP" altLang="en-US" sz="1200" dirty="0">
                          <a:solidFill>
                            <a:schemeClr val="tx1"/>
                          </a:solidFill>
                          <a:latin typeface="+mn-lt"/>
                        </a:rPr>
                        <a:t>施設</a:t>
                      </a:r>
                      <a:endParaRPr lang="en-US" altLang="ja-JP" sz="1200" dirty="0">
                        <a:solidFill>
                          <a:schemeClr val="tx1"/>
                        </a:solidFill>
                        <a:latin typeface="+mn-lt"/>
                      </a:endParaRPr>
                    </a:p>
                    <a:p>
                      <a:pPr>
                        <a:lnSpc>
                          <a:spcPts val="2000"/>
                        </a:lnSpc>
                      </a:pPr>
                      <a:r>
                        <a:rPr lang="ja-JP" altLang="en-US" sz="1200" strike="noStrike" dirty="0">
                          <a:solidFill>
                            <a:schemeClr val="tx1"/>
                          </a:solidFill>
                          <a:latin typeface="+mn-lt"/>
                        </a:rPr>
                        <a:t>⑤機能集約等</a:t>
                      </a:r>
                      <a:endParaRPr lang="en-US" altLang="ja-JP" sz="1200" strike="noStrike" dirty="0">
                        <a:solidFill>
                          <a:schemeClr val="tx1"/>
                        </a:solidFill>
                        <a:latin typeface="+mn-l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200" baseline="0" dirty="0">
                          <a:solidFill>
                            <a:schemeClr val="tx1"/>
                          </a:solidFill>
                          <a:latin typeface="+mn-lt"/>
                        </a:rPr>
                        <a:t>　　　　　　　　Ａ：</a:t>
                      </a:r>
                      <a:r>
                        <a:rPr lang="en-US" altLang="ja-JP" sz="1200" baseline="0" dirty="0">
                          <a:solidFill>
                            <a:schemeClr val="tx1"/>
                          </a:solidFill>
                          <a:latin typeface="+mn-lt"/>
                        </a:rPr>
                        <a:t>3</a:t>
                      </a:r>
                      <a:r>
                        <a:rPr lang="ja-JP" altLang="en-US" sz="1200" dirty="0">
                          <a:solidFill>
                            <a:schemeClr val="tx1"/>
                          </a:solidFill>
                          <a:latin typeface="+mn-lt"/>
                        </a:rPr>
                        <a:t>施設　Ｂ：</a:t>
                      </a:r>
                      <a:r>
                        <a:rPr lang="en-US" altLang="ja-JP" sz="1200" dirty="0">
                          <a:solidFill>
                            <a:schemeClr val="tx1"/>
                          </a:solidFill>
                          <a:latin typeface="+mn-lt"/>
                        </a:rPr>
                        <a:t>3</a:t>
                      </a:r>
                      <a:r>
                        <a:rPr lang="ja-JP" altLang="en-US" sz="1200" dirty="0">
                          <a:solidFill>
                            <a:schemeClr val="tx1"/>
                          </a:solidFill>
                          <a:latin typeface="+mn-lt"/>
                        </a:rPr>
                        <a:t>施設</a:t>
                      </a:r>
                      <a:endParaRPr lang="en-US" altLang="ja-JP" sz="1200" dirty="0">
                        <a:solidFill>
                          <a:schemeClr val="tx1"/>
                        </a:solidFill>
                        <a:latin typeface="+mn-lt"/>
                      </a:endParaRPr>
                    </a:p>
                    <a:p>
                      <a:pPr>
                        <a:lnSpc>
                          <a:spcPts val="2000"/>
                        </a:lnSpc>
                      </a:pPr>
                      <a:r>
                        <a:rPr lang="ja-JP" altLang="en-US" sz="1200" dirty="0">
                          <a:solidFill>
                            <a:schemeClr val="tx1"/>
                          </a:solidFill>
                          <a:latin typeface="+mn-lt"/>
                        </a:rPr>
                        <a:t>⑥収支改善等</a:t>
                      </a:r>
                      <a:endParaRPr lang="en-US" altLang="ja-JP" sz="1200" dirty="0">
                        <a:solidFill>
                          <a:schemeClr val="tx1"/>
                        </a:solidFill>
                        <a:latin typeface="+mn-l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200" baseline="0" dirty="0">
                          <a:solidFill>
                            <a:schemeClr val="tx1"/>
                          </a:solidFill>
                          <a:latin typeface="+mn-lt"/>
                        </a:rPr>
                        <a:t>　　　　　　　　Ａ：</a:t>
                      </a:r>
                      <a:r>
                        <a:rPr lang="en-US" altLang="ja-JP" sz="1200" baseline="0" dirty="0">
                          <a:solidFill>
                            <a:schemeClr val="tx1"/>
                          </a:solidFill>
                          <a:latin typeface="+mn-lt"/>
                        </a:rPr>
                        <a:t>0</a:t>
                      </a:r>
                      <a:r>
                        <a:rPr lang="ja-JP" altLang="en-US" sz="1200" dirty="0">
                          <a:solidFill>
                            <a:schemeClr val="tx1"/>
                          </a:solidFill>
                          <a:latin typeface="+mn-lt"/>
                        </a:rPr>
                        <a:t>施設　Ｂ：</a:t>
                      </a:r>
                      <a:r>
                        <a:rPr lang="en-US" altLang="ja-JP" sz="1200" dirty="0">
                          <a:solidFill>
                            <a:schemeClr val="tx1"/>
                          </a:solidFill>
                          <a:latin typeface="+mn-lt"/>
                        </a:rPr>
                        <a:t>1</a:t>
                      </a:r>
                      <a:r>
                        <a:rPr lang="ja-JP" altLang="en-US" sz="1200" dirty="0">
                          <a:solidFill>
                            <a:schemeClr val="tx1"/>
                          </a:solidFill>
                          <a:latin typeface="+mn-lt"/>
                        </a:rPr>
                        <a:t>施設</a:t>
                      </a:r>
                      <a:endParaRPr lang="en-US" altLang="ja-JP" sz="1200" dirty="0">
                        <a:solidFill>
                          <a:schemeClr val="tx1"/>
                        </a:solidFill>
                        <a:latin typeface="+mn-lt"/>
                      </a:endParaRPr>
                    </a:p>
                    <a:p>
                      <a:pPr marL="72000" indent="-457200">
                        <a:lnSpc>
                          <a:spcPts val="2000"/>
                        </a:lnSpc>
                      </a:pPr>
                      <a:r>
                        <a:rPr lang="ja-JP" altLang="en-US" sz="1200" dirty="0">
                          <a:solidFill>
                            <a:schemeClr val="tx1"/>
                          </a:solidFill>
                          <a:latin typeface="+mn-lt"/>
                        </a:rPr>
                        <a:t>・残る（Ａ：</a:t>
                      </a:r>
                      <a:r>
                        <a:rPr lang="en-US" altLang="ja-JP" sz="1200" dirty="0">
                          <a:solidFill>
                            <a:schemeClr val="tx1"/>
                          </a:solidFill>
                          <a:latin typeface="+mn-lt"/>
                        </a:rPr>
                        <a:t>47</a:t>
                      </a:r>
                      <a:r>
                        <a:rPr lang="ja-JP" altLang="en-US" sz="1200" dirty="0">
                          <a:solidFill>
                            <a:schemeClr val="tx1"/>
                          </a:solidFill>
                          <a:latin typeface="+mn-lt"/>
                        </a:rPr>
                        <a:t>施設　Ｂ：</a:t>
                      </a:r>
                      <a:r>
                        <a:rPr lang="en-US" altLang="ja-JP" sz="1200" dirty="0">
                          <a:solidFill>
                            <a:schemeClr val="tx1"/>
                          </a:solidFill>
                          <a:latin typeface="+mn-lt"/>
                        </a:rPr>
                        <a:t>45</a:t>
                      </a:r>
                      <a:r>
                        <a:rPr lang="ja-JP" altLang="en-US" sz="1200" dirty="0">
                          <a:solidFill>
                            <a:schemeClr val="tx1"/>
                          </a:solidFill>
                          <a:latin typeface="+mn-lt"/>
                        </a:rPr>
                        <a:t>施設）についても、引き続き検討中。</a:t>
                      </a:r>
                      <a:endParaRPr lang="en-US" altLang="ja-JP" sz="1200" dirty="0">
                        <a:solidFill>
                          <a:schemeClr val="tx1"/>
                        </a:solidFill>
                        <a:latin typeface="+mn-lt"/>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236</a:t>
            </a:fld>
            <a:endParaRPr lang="ja-JP" altLang="en-US"/>
          </a:p>
        </p:txBody>
      </p:sp>
    </p:spTree>
    <p:extLst>
      <p:ext uri="{BB962C8B-B14F-4D97-AF65-F5344CB8AC3E}">
        <p14:creationId xmlns:p14="http://schemas.microsoft.com/office/powerpoint/2010/main" val="2192187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3934912" y="3344762"/>
            <a:ext cx="2858351" cy="2763093"/>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3"/>
          <a:stretch>
            <a:fillRect/>
          </a:stretch>
        </p:blipFill>
        <p:spPr>
          <a:xfrm>
            <a:off x="297929" y="2969368"/>
            <a:ext cx="8437595" cy="3273836"/>
          </a:xfrm>
          <a:prstGeom prst="rect">
            <a:avLst/>
          </a:prstGeom>
        </p:spPr>
      </p:pic>
      <p:cxnSp>
        <p:nvCxnSpPr>
          <p:cNvPr id="27" name="直線コネクタ 26"/>
          <p:cNvCxnSpPr/>
          <p:nvPr/>
        </p:nvCxnSpPr>
        <p:spPr>
          <a:xfrm flipV="1">
            <a:off x="1691680" y="3372966"/>
            <a:ext cx="367240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71800" y="4957142"/>
            <a:ext cx="2088232" cy="992138"/>
          </a:xfrm>
          <a:prstGeom prst="line">
            <a:avLst/>
          </a:prstGeom>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51520" y="260648"/>
            <a:ext cx="381642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見直し対象施設と進捗状況</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0" name="直線コネクタ 19"/>
          <p:cNvCxnSpPr/>
          <p:nvPr/>
        </p:nvCxnSpPr>
        <p:spPr>
          <a:xfrm>
            <a:off x="323528" y="620688"/>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124986" y="4665619"/>
            <a:ext cx="1107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市民利用施設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1043608" y="6381328"/>
            <a:ext cx="792088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注：比較４都市（横浜市・名古屋市・京都市・神戸市）における人口当たりの施設規模（床面積や収容人数など）の平均規模と同等のもの</a:t>
            </a:r>
          </a:p>
        </p:txBody>
      </p:sp>
      <p:sp>
        <p:nvSpPr>
          <p:cNvPr id="18"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Calibri"/>
                <a:ea typeface="ＭＳ Ｐゴシック" panose="020B0600070205080204" pitchFamily="50" charset="-128"/>
              </a:rPr>
              <a:t>Ⅲ</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・市民利用施設の見直し</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4878495" y="4495477"/>
            <a:ext cx="1107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見直し対象</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324770" y="2466205"/>
            <a:ext cx="2735062" cy="216298"/>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7806977" y="2226153"/>
            <a:ext cx="876853" cy="240052"/>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237</a:t>
            </a:fld>
            <a:endParaRPr kumimoji="1" lang="ja-JP" altLang="en-US"/>
          </a:p>
        </p:txBody>
      </p:sp>
      <p:sp>
        <p:nvSpPr>
          <p:cNvPr id="21" name="正方形/長方形 20"/>
          <p:cNvSpPr/>
          <p:nvPr/>
        </p:nvSpPr>
        <p:spPr>
          <a:xfrm>
            <a:off x="251520" y="799543"/>
            <a:ext cx="8640960" cy="21698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本市市設建築物のファシリティマネジメント推進のため、従来から資産流動化プロジェクト施設チームにより見直しを進めてきたが、</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月以降は改革プロジェクトチームを中心に市民利用施設のあり方を検討。</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市民利用施設全</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286</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施設から　</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「比較</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都市の水準並み</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に」、「民間にできることは民間に」、「施策目的ごとの施設提供から施設の全体最適化」などの観点から、施設の必要性・有効性、行政と民間の役割分担等を点検・精査し、</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見直し対象施設</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74</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施設を抽出。うち</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年３月末時点で</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施設を見直し済、</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月末時点で</a:t>
            </a:r>
            <a:r>
              <a:rPr kumimoji="1" lang="en-US" altLang="ja-JP"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施設を見直し済み。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564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23528" y="3146329"/>
            <a:ext cx="8568952" cy="178466"/>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846691383"/>
              </p:ext>
            </p:extLst>
          </p:nvPr>
        </p:nvGraphicFramePr>
        <p:xfrm>
          <a:off x="323529" y="2420888"/>
          <a:ext cx="8568951" cy="897854"/>
        </p:xfrm>
        <a:graphic>
          <a:graphicData uri="http://schemas.openxmlformats.org/drawingml/2006/table">
            <a:tbl>
              <a:tblPr/>
              <a:tblGrid>
                <a:gridCol w="50405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024337">
                  <a:extLst>
                    <a:ext uri="{9D8B030D-6E8A-4147-A177-3AD203B41FA5}">
                      <a16:colId xmlns:a16="http://schemas.microsoft.com/office/drawing/2014/main" val="20003"/>
                    </a:ext>
                  </a:extLst>
                </a:gridCol>
              </a:tblGrid>
              <a:tr h="144016">
                <a:tc>
                  <a:txBody>
                    <a:bodyPr/>
                    <a:lstStyle/>
                    <a:p>
                      <a:pPr algn="ctr" fontAlgn="ctr">
                        <a:lnSpc>
                          <a:spcPts val="1140"/>
                        </a:lnSpc>
                      </a:pPr>
                      <a:endParaRPr lang="ja-JP" altLang="en-US" sz="105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050" b="0" i="0" u="none" strike="noStrike" dirty="0">
                          <a:solidFill>
                            <a:schemeClr val="tx1"/>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chemeClr val="tx1"/>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chemeClr val="tx1"/>
                          </a:solidFill>
                          <a:latin typeface="+mn-ea"/>
                          <a:ea typeface="+mn-ea"/>
                        </a:rPr>
                        <a:t>見直し済みの状況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95054">
                <a:tc>
                  <a:txBody>
                    <a:bodyPr/>
                    <a:lstStyle/>
                    <a:p>
                      <a:pPr algn="ctr" fontAlgn="ctr">
                        <a:lnSpc>
                          <a:spcPts val="1140"/>
                        </a:lnSpc>
                      </a:pPr>
                      <a:r>
                        <a:rPr lang="en-US" altLang="ja-JP" sz="900" b="0" i="0" u="none" strike="noStrike" dirty="0">
                          <a:solidFill>
                            <a:schemeClr val="tx1"/>
                          </a:solidFill>
                          <a:latin typeface="+mn-ea"/>
                          <a:ea typeface="+mn-ea"/>
                        </a:rPr>
                        <a:t>17</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ja-JP" altLang="en-US" sz="900" b="0" i="0" u="none" strike="noStrike" dirty="0">
                          <a:solidFill>
                            <a:schemeClr val="tx1"/>
                          </a:solidFill>
                          <a:latin typeface="ＭＳ Ｐゴシック" pitchFamily="50" charset="-128"/>
                          <a:ea typeface="ＭＳ Ｐゴシック" pitchFamily="50" charset="-128"/>
                        </a:rPr>
                        <a:t>びわ湖青少年の家</a:t>
                      </a:r>
                      <a:endParaRPr lang="ja-JP" altLang="en-US" sz="900" dirty="0">
                        <a:solidFill>
                          <a:schemeClr val="tx1"/>
                        </a:solidFill>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chemeClr val="tx1"/>
                          </a:solidFill>
                          <a:latin typeface="+mn-ea"/>
                          <a:ea typeface="+mn-ea"/>
                        </a:rPr>
                        <a:t>廃止</a:t>
                      </a:r>
                      <a:endParaRPr lang="en-US" altLang="ja-JP"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民間事業者による運営（廃止、売却）</a:t>
                      </a:r>
                      <a:endParaRPr kumimoji="1" lang="en-US" altLang="ja-JP" sz="9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val="10001"/>
                  </a:ext>
                </a:extLst>
              </a:tr>
              <a:tr h="174982">
                <a:tc>
                  <a:txBody>
                    <a:bodyPr/>
                    <a:lstStyle/>
                    <a:p>
                      <a:pPr algn="ctr" fontAlgn="ctr">
                        <a:lnSpc>
                          <a:spcPts val="1140"/>
                        </a:lnSpc>
                      </a:pPr>
                      <a:r>
                        <a:rPr lang="en-US" altLang="ja-JP" sz="900" b="0" i="0" u="none" strike="noStrike" dirty="0">
                          <a:solidFill>
                            <a:schemeClr val="tx1"/>
                          </a:solidFill>
                          <a:latin typeface="+mn-ea"/>
                          <a:ea typeface="+mn-ea"/>
                        </a:rPr>
                        <a:t>18</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zh-TW" altLang="en-US" sz="900" b="0" i="0" u="none" strike="noStrike" dirty="0">
                          <a:solidFill>
                            <a:schemeClr val="tx1"/>
                          </a:solidFill>
                          <a:latin typeface="ＭＳ Ｐゴシック" pitchFamily="50" charset="-128"/>
                          <a:ea typeface="ＭＳ Ｐゴシック" pitchFamily="50" charset="-128"/>
                        </a:rPr>
                        <a:t>舞洲野外活動施設</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chemeClr val="tx1"/>
                          </a:solidFill>
                          <a:latin typeface="ＭＳ Ｐゴシック"/>
                        </a:rPr>
                        <a:t>廃止し、売却等を実施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lang="ja-JP" altLang="en-US" sz="900" dirty="0">
                          <a:solidFill>
                            <a:schemeClr val="tx1"/>
                          </a:solidFill>
                          <a:latin typeface="+mn-ea"/>
                          <a:ea typeface="+mn-ea"/>
                        </a:rPr>
                        <a:t>民間事業者による運営廃止（廃止、売却・賃貸）</a:t>
                      </a:r>
                      <a:endParaRPr kumimoji="1" lang="en-US" altLang="ja-JP" sz="9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val="10002"/>
                  </a:ext>
                </a:extLst>
              </a:tr>
              <a:tr h="174982">
                <a:tc>
                  <a:txBody>
                    <a:bodyPr/>
                    <a:lstStyle/>
                    <a:p>
                      <a:pPr algn="ctr" fontAlgn="ctr">
                        <a:lnSpc>
                          <a:spcPts val="1140"/>
                        </a:lnSpc>
                      </a:pPr>
                      <a:r>
                        <a:rPr lang="en-US" altLang="ja-JP" sz="900" b="0" i="0" u="none" strike="noStrike" dirty="0">
                          <a:solidFill>
                            <a:schemeClr val="tx1"/>
                          </a:solidFill>
                          <a:latin typeface="+mn-ea"/>
                          <a:ea typeface="+mn-ea"/>
                        </a:rPr>
                        <a:t>19</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a:rPr>
                        <a:t>北港ヨットハーバー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a:rPr>
                        <a:t>条例施設としては廃止し、収支均衡させ民間移管</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dirty="0">
                          <a:solidFill>
                            <a:schemeClr val="tx1"/>
                          </a:solidFill>
                          <a:latin typeface="+mn-ea"/>
                          <a:ea typeface="+mn-ea"/>
                        </a:rPr>
                        <a:t>民間事業者による運営廃止（廃止、売却・賃貸）</a:t>
                      </a:r>
                      <a:endParaRPr kumimoji="1" lang="en-US" altLang="ja-JP" sz="9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val="10003"/>
                  </a:ext>
                </a:extLst>
              </a:tr>
              <a:tr h="174982">
                <a:tc>
                  <a:txBody>
                    <a:bodyPr/>
                    <a:lstStyle/>
                    <a:p>
                      <a:pPr algn="ctr" fontAlgn="ctr">
                        <a:lnSpc>
                          <a:spcPts val="1140"/>
                        </a:lnSpc>
                      </a:pPr>
                      <a:r>
                        <a:rPr lang="en-US" altLang="ja-JP" sz="900" b="0" i="0" u="none" strike="noStrike" dirty="0">
                          <a:solidFill>
                            <a:schemeClr val="tx1"/>
                          </a:solidFill>
                          <a:latin typeface="+mn-ea"/>
                          <a:ea typeface="+mn-ea"/>
                        </a:rPr>
                        <a:t>20</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a:rPr>
                        <a:t>リフレうりわり</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a:rPr>
                        <a:t>有償貸付で民間経営に委ねるスキームの実現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chemeClr val="tx1"/>
                      </a:fgClr>
                      <a:bgClr>
                        <a:schemeClr val="accent1">
                          <a:lumMod val="40000"/>
                          <a:lumOff val="60000"/>
                        </a:schemeClr>
                      </a:bgClr>
                    </a:patt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a:rPr>
                        <a:t>民間事業者による運営（廃止、有償貸付）</a:t>
                      </a:r>
                      <a:endParaRPr kumimoji="1" lang="en-US" altLang="ja-JP" sz="9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accent1">
                          <a:lumMod val="40000"/>
                          <a:lumOff val="60000"/>
                        </a:schemeClr>
                      </a:bgClr>
                    </a:pattFill>
                  </a:tcPr>
                </a:tc>
                <a:extLst>
                  <a:ext uri="{0D108BD9-81ED-4DB2-BD59-A6C34878D82A}">
                    <a16:rowId xmlns:a16="http://schemas.microsoft.com/office/drawing/2014/main" val="2134093374"/>
                  </a:ext>
                </a:extLst>
              </a:tr>
            </a:tbl>
          </a:graphicData>
        </a:graphic>
      </p:graphicFrame>
      <p:sp>
        <p:nvSpPr>
          <p:cNvPr id="33" name="角丸四角形 32"/>
          <p:cNvSpPr/>
          <p:nvPr/>
        </p:nvSpPr>
        <p:spPr>
          <a:xfrm>
            <a:off x="1930723" y="202994"/>
            <a:ext cx="913086" cy="27464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51520" y="179348"/>
            <a:ext cx="619268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見直し実施済み施設</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年度末は</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323528" y="476672"/>
            <a:ext cx="26997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①廃止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34" name="表 33"/>
          <p:cNvGraphicFramePr>
            <a:graphicFrameLocks noGrp="1"/>
          </p:cNvGraphicFramePr>
          <p:nvPr/>
        </p:nvGraphicFramePr>
        <p:xfrm>
          <a:off x="323528" y="5461740"/>
          <a:ext cx="8568952" cy="842500"/>
        </p:xfrm>
        <a:graphic>
          <a:graphicData uri="http://schemas.openxmlformats.org/drawingml/2006/table">
            <a:tbl>
              <a:tblPr/>
              <a:tblGrid>
                <a:gridCol w="5040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174982">
                <a:tc>
                  <a:txBody>
                    <a:bodyPr/>
                    <a:lstStyle/>
                    <a:p>
                      <a:pPr algn="ctr" fontAlgn="ctr">
                        <a:lnSpc>
                          <a:spcPts val="1140"/>
                        </a:lnSpc>
                      </a:pPr>
                      <a:endParaRPr lang="ja-JP" altLang="en-US" sz="105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見直し済みの状況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4982">
                <a:tc>
                  <a:txBody>
                    <a:bodyPr/>
                    <a:lstStyle/>
                    <a:p>
                      <a:pPr algn="ctr" fontAlgn="ctr">
                        <a:lnSpc>
                          <a:spcPts val="1140"/>
                        </a:lnSpc>
                      </a:pPr>
                      <a:r>
                        <a:rPr lang="en-US" altLang="ja-JP" sz="900" b="0" i="0" u="none" strike="noStrike" dirty="0">
                          <a:solidFill>
                            <a:schemeClr val="tx1"/>
                          </a:solidFill>
                          <a:latin typeface="+mn-ea"/>
                          <a:ea typeface="+mn-ea"/>
                        </a:rPr>
                        <a:t>26</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kumimoji="1" lang="ja-JP" altLang="en-US" sz="900" b="0" i="0" u="none" strike="noStrike" dirty="0">
                          <a:solidFill>
                            <a:schemeClr val="tx1"/>
                          </a:solidFill>
                          <a:latin typeface="ＭＳ Ｐゴシック" pitchFamily="50" charset="-128"/>
                          <a:ea typeface="ＭＳ Ｐゴシック" pitchFamily="50" charset="-128"/>
                        </a:rPr>
                        <a:t>こども文化センター</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pitchFamily="50" charset="-128"/>
                          <a:ea typeface="ＭＳ Ｐゴシック" pitchFamily="50" charset="-128"/>
                        </a:rPr>
                        <a:t>施設のあり方や他の施設への機能集約等を検討</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en-US" altLang="ja-JP" sz="900" b="0" i="0" u="none" strike="noStrike" dirty="0">
                          <a:solidFill>
                            <a:schemeClr val="tx1"/>
                          </a:solidFill>
                          <a:latin typeface="ＭＳ Ｐゴシック" pitchFamily="50" charset="-128"/>
                          <a:ea typeface="ＭＳ Ｐゴシック" pitchFamily="50" charset="-128"/>
                        </a:rPr>
                        <a:t>2016</a:t>
                      </a:r>
                      <a:r>
                        <a:rPr lang="ja-JP" altLang="en-US" sz="900" b="0" i="0" u="none" strike="noStrike" dirty="0">
                          <a:solidFill>
                            <a:schemeClr val="tx1"/>
                          </a:solidFill>
                          <a:latin typeface="ＭＳ Ｐゴシック" pitchFamily="50" charset="-128"/>
                          <a:ea typeface="ＭＳ Ｐゴシック" pitchFamily="50" charset="-128"/>
                        </a:rPr>
                        <a:t>年</a:t>
                      </a:r>
                      <a:r>
                        <a:rPr lang="en-US" altLang="ja-JP" sz="900" b="0" i="0" u="none" strike="noStrike" dirty="0">
                          <a:solidFill>
                            <a:schemeClr val="tx1"/>
                          </a:solidFill>
                          <a:latin typeface="ＭＳ Ｐゴシック" pitchFamily="50" charset="-128"/>
                          <a:ea typeface="ＭＳ Ｐゴシック" pitchFamily="50" charset="-128"/>
                        </a:rPr>
                        <a:t>4</a:t>
                      </a:r>
                      <a:r>
                        <a:rPr lang="ja-JP" altLang="en-US" sz="900" b="0" i="0" u="none" strike="noStrike" dirty="0">
                          <a:solidFill>
                            <a:schemeClr val="tx1"/>
                          </a:solidFill>
                          <a:latin typeface="ＭＳ Ｐゴシック" pitchFamily="50" charset="-128"/>
                          <a:ea typeface="ＭＳ Ｐゴシック" pitchFamily="50" charset="-128"/>
                        </a:rPr>
                        <a:t>月移転（クレオ大阪西）</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4982">
                <a:tc>
                  <a:txBody>
                    <a:bodyPr/>
                    <a:lstStyle/>
                    <a:p>
                      <a:pPr algn="ctr" fontAlgn="ctr">
                        <a:lnSpc>
                          <a:spcPts val="1140"/>
                        </a:lnSpc>
                      </a:pPr>
                      <a:r>
                        <a:rPr lang="en-US" altLang="ja-JP" sz="900" b="0" i="0" u="none" strike="noStrike" dirty="0">
                          <a:solidFill>
                            <a:schemeClr val="tx1"/>
                          </a:solidFill>
                          <a:latin typeface="+mn-ea"/>
                          <a:ea typeface="+mn-ea"/>
                        </a:rPr>
                        <a:t>27</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chemeClr val="tx1"/>
                          </a:solidFill>
                          <a:latin typeface="+mn-ea"/>
                          <a:ea typeface="+mn-ea"/>
                        </a:rPr>
                        <a:t>クレオ大阪（北）</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pitchFamily="50" charset="-128"/>
                          <a:ea typeface="ＭＳ Ｐゴシック" pitchFamily="50" charset="-128"/>
                        </a:rPr>
                        <a:t>廃止（業務は区役所・区民センター等で実施）</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900" b="0" i="0" u="none" strike="noStrike" dirty="0">
                          <a:solidFill>
                            <a:schemeClr val="tx1"/>
                          </a:solidFill>
                          <a:latin typeface="ＭＳ Ｐゴシック" pitchFamily="50" charset="-128"/>
                          <a:ea typeface="ＭＳ Ｐゴシック" pitchFamily="50" charset="-128"/>
                        </a:rPr>
                        <a:t>2015</a:t>
                      </a:r>
                      <a:r>
                        <a:rPr lang="ja-JP" altLang="en-US" sz="900" b="0" i="0" u="none" strike="noStrike" dirty="0">
                          <a:solidFill>
                            <a:schemeClr val="tx1"/>
                          </a:solidFill>
                          <a:latin typeface="ＭＳ Ｐゴシック" pitchFamily="50" charset="-128"/>
                          <a:ea typeface="ＭＳ Ｐゴシック" pitchFamily="50" charset="-128"/>
                        </a:rPr>
                        <a:t>年</a:t>
                      </a:r>
                      <a:r>
                        <a:rPr lang="en-US" altLang="ja-JP" sz="900" b="0" i="0" u="none" strike="noStrike" dirty="0">
                          <a:solidFill>
                            <a:schemeClr val="tx1"/>
                          </a:solidFill>
                          <a:latin typeface="ＭＳ Ｐゴシック" pitchFamily="50" charset="-128"/>
                          <a:ea typeface="ＭＳ Ｐゴシック" pitchFamily="50" charset="-128"/>
                        </a:rPr>
                        <a:t>4</a:t>
                      </a:r>
                      <a:r>
                        <a:rPr lang="ja-JP" altLang="en-US" sz="900" b="0" i="0" u="none" strike="noStrike" dirty="0">
                          <a:solidFill>
                            <a:schemeClr val="tx1"/>
                          </a:solidFill>
                          <a:latin typeface="ＭＳ Ｐゴシック" pitchFamily="50" charset="-128"/>
                          <a:ea typeface="ＭＳ Ｐゴシック" pitchFamily="50" charset="-128"/>
                        </a:rPr>
                        <a:t>月より男女共同参画と子育て支援を推進する「男女共同参画センター子育て活動支援館」として移転オープン</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982">
                <a:tc>
                  <a:txBody>
                    <a:bodyPr/>
                    <a:lstStyle/>
                    <a:p>
                      <a:pPr algn="ctr" fontAlgn="ctr">
                        <a:lnSpc>
                          <a:spcPts val="1140"/>
                        </a:lnSpc>
                      </a:pPr>
                      <a:r>
                        <a:rPr lang="en-US" altLang="ja-JP" sz="900" b="0" i="0" u="none" strike="noStrike" dirty="0">
                          <a:solidFill>
                            <a:schemeClr val="tx1"/>
                          </a:solidFill>
                          <a:latin typeface="+mn-ea"/>
                          <a:ea typeface="+mn-ea"/>
                        </a:rPr>
                        <a:t>28</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chemeClr val="tx1"/>
                          </a:solidFill>
                          <a:latin typeface="+mn-ea"/>
                          <a:ea typeface="+mn-ea"/>
                        </a:rPr>
                        <a:t>クレオ大阪（西）</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pitchFamily="50" charset="-128"/>
                          <a:ea typeface="ＭＳ Ｐゴシック" pitchFamily="50" charset="-128"/>
                        </a:rPr>
                        <a:t>廃止（業務は区役所・区民センター等で実施）</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ＭＳ Ｐゴシック" pitchFamily="50" charset="-128"/>
                          <a:ea typeface="ＭＳ Ｐゴシック" pitchFamily="50" charset="-128"/>
                        </a:rPr>
                        <a:t>こども文化ｾﾝﾀｰを移転させたうえで業務継続</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6" name="表 25"/>
          <p:cNvGraphicFramePr>
            <a:graphicFrameLocks noGrp="1"/>
          </p:cNvGraphicFramePr>
          <p:nvPr/>
        </p:nvGraphicFramePr>
        <p:xfrm>
          <a:off x="323528" y="692696"/>
          <a:ext cx="8568952" cy="1510672"/>
        </p:xfrm>
        <a:graphic>
          <a:graphicData uri="http://schemas.openxmlformats.org/drawingml/2006/table">
            <a:tbl>
              <a:tblPr/>
              <a:tblGrid>
                <a:gridCol w="5040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193867">
                <a:tc>
                  <a:txBody>
                    <a:bodyPr/>
                    <a:lstStyle/>
                    <a:p>
                      <a:pPr algn="ctr" fontAlgn="ctr">
                        <a:lnSpc>
                          <a:spcPts val="1140"/>
                        </a:lnSpc>
                      </a:pPr>
                      <a:endParaRPr lang="ja-JP" altLang="en-US" sz="105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施設名</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市政改革プラン策定時（</a:t>
                      </a:r>
                      <a:r>
                        <a:rPr lang="en-US" altLang="ja-JP" sz="1050" b="0" i="0" u="none" strike="noStrike" dirty="0">
                          <a:solidFill>
                            <a:srgbClr val="000000"/>
                          </a:solidFill>
                          <a:latin typeface="+mn-ea"/>
                          <a:ea typeface="+mn-ea"/>
                        </a:rPr>
                        <a:t>2012</a:t>
                      </a:r>
                      <a:r>
                        <a:rPr lang="ja-JP" altLang="en-US" sz="1050" b="0" i="0" u="none" strike="noStrike" dirty="0">
                          <a:solidFill>
                            <a:srgbClr val="000000"/>
                          </a:solidFill>
                          <a:latin typeface="+mn-ea"/>
                          <a:ea typeface="+mn-ea"/>
                        </a:rPr>
                        <a:t>年）の見直し計画</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見直し済みの状況</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66682">
                <a:tc>
                  <a:txBody>
                    <a:bodyPr/>
                    <a:lstStyle/>
                    <a:p>
                      <a:pPr algn="ctr" fontAlgn="ctr">
                        <a:lnSpc>
                          <a:spcPts val="1140"/>
                        </a:lnSpc>
                      </a:pPr>
                      <a:r>
                        <a:rPr lang="en-US" altLang="ja-JP" sz="900" b="0" i="0" u="none" strike="noStrike" dirty="0">
                          <a:solidFill>
                            <a:srgbClr val="000000"/>
                          </a:solidFill>
                          <a:latin typeface="+mn-ea"/>
                          <a:ea typeface="+mn-ea"/>
                        </a:rPr>
                        <a:t>1</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rgbClr val="000000"/>
                          </a:solidFill>
                          <a:latin typeface="ＭＳ Ｐゴシック" pitchFamily="50" charset="-128"/>
                          <a:ea typeface="ＭＳ Ｐゴシック" pitchFamily="50" charset="-128"/>
                        </a:rPr>
                        <a:t>弁天町市民学習センター</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a:t>
                      </a:r>
                      <a:endParaRPr kumimoji="1" lang="en-US" altLang="ja-JP" sz="9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1"/>
                  </a:ext>
                </a:extLst>
              </a:tr>
              <a:tr h="193867">
                <a:tc>
                  <a:txBody>
                    <a:bodyPr/>
                    <a:lstStyle/>
                    <a:p>
                      <a:pPr algn="ctr" fontAlgn="ctr">
                        <a:lnSpc>
                          <a:spcPts val="1140"/>
                        </a:lnSpc>
                      </a:pPr>
                      <a:r>
                        <a:rPr lang="en-US" altLang="ja-JP" sz="900" b="0" i="0" u="none" strike="noStrike" dirty="0">
                          <a:solidFill>
                            <a:srgbClr val="000000"/>
                          </a:solidFill>
                          <a:latin typeface="+mn-ea"/>
                          <a:ea typeface="+mn-ea"/>
                        </a:rPr>
                        <a:t>2</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rgbClr val="000000"/>
                          </a:solidFill>
                          <a:latin typeface="ＭＳ Ｐゴシック" pitchFamily="50" charset="-128"/>
                          <a:ea typeface="ＭＳ Ｐゴシック" pitchFamily="50" charset="-128"/>
                        </a:rPr>
                        <a:t>城北市民学習センター</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a:t>
                      </a:r>
                      <a:endParaRPr kumimoji="1" lang="en-US" altLang="ja-JP" sz="9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2"/>
                  </a:ext>
                </a:extLst>
              </a:tr>
              <a:tr h="193867">
                <a:tc>
                  <a:txBody>
                    <a:bodyPr/>
                    <a:lstStyle/>
                    <a:p>
                      <a:pPr algn="ctr" fontAlgn="ctr">
                        <a:lnSpc>
                          <a:spcPts val="1140"/>
                        </a:lnSpc>
                      </a:pPr>
                      <a:r>
                        <a:rPr lang="en-US" altLang="ja-JP" sz="900" b="0" i="0" u="none" strike="noStrike" dirty="0">
                          <a:solidFill>
                            <a:srgbClr val="000000"/>
                          </a:solidFill>
                          <a:latin typeface="+mn-ea"/>
                          <a:ea typeface="+mn-ea"/>
                        </a:rPr>
                        <a:t>3</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rgbClr val="000000"/>
                          </a:solidFill>
                          <a:latin typeface="ＭＳ Ｐゴシック" pitchFamily="50" charset="-128"/>
                          <a:ea typeface="ＭＳ Ｐゴシック" pitchFamily="50" charset="-128"/>
                        </a:rPr>
                        <a:t>伊賀青少年野外活動センター</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a:t>
                      </a:r>
                      <a:endParaRPr kumimoji="1" lang="en-US" altLang="ja-JP" sz="9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3"/>
                  </a:ext>
                </a:extLst>
              </a:tr>
              <a:tr h="161145">
                <a:tc>
                  <a:txBody>
                    <a:bodyPr/>
                    <a:lstStyle/>
                    <a:p>
                      <a:pPr algn="ctr" fontAlgn="ctr">
                        <a:lnSpc>
                          <a:spcPts val="1140"/>
                        </a:lnSpc>
                      </a:pPr>
                      <a:r>
                        <a:rPr lang="en-US" altLang="ja-JP" sz="900" b="0" i="0" u="none" strike="noStrike" dirty="0">
                          <a:solidFill>
                            <a:srgbClr val="000000"/>
                          </a:solidFill>
                          <a:latin typeface="+mn-ea"/>
                          <a:ea typeface="+mn-ea"/>
                        </a:rPr>
                        <a:t>4</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rgbClr val="000000"/>
                          </a:solidFill>
                          <a:latin typeface="ＭＳ Ｐゴシック"/>
                        </a:rPr>
                        <a:t>環境学習センター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　（ただし、自然体験観察園は維持）</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　（自然体験観察園と別館は、本市で活用）</a:t>
                      </a:r>
                      <a:endParaRPr kumimoji="1" lang="en-US" altLang="ja-JP" sz="9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4"/>
                  </a:ext>
                </a:extLst>
              </a:tr>
              <a:tr h="193867">
                <a:tc>
                  <a:txBody>
                    <a:bodyPr/>
                    <a:lstStyle/>
                    <a:p>
                      <a:pPr algn="ctr" fontAlgn="ctr">
                        <a:lnSpc>
                          <a:spcPts val="1140"/>
                        </a:lnSpc>
                      </a:pPr>
                      <a:r>
                        <a:rPr lang="en-US" altLang="ja-JP" sz="900" b="0" i="0" u="none" strike="noStrike" dirty="0">
                          <a:solidFill>
                            <a:srgbClr val="000000"/>
                          </a:solidFill>
                          <a:latin typeface="+mn-ea"/>
                          <a:ea typeface="+mn-ea"/>
                        </a:rPr>
                        <a:t>5</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rgbClr val="000000"/>
                          </a:solidFill>
                          <a:latin typeface="ＭＳ Ｐゴシック"/>
                        </a:rPr>
                        <a:t>いきいきエイジングセンター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a:t>
                      </a:r>
                      <a:endParaRPr kumimoji="1" lang="en-US" altLang="ja-JP" sz="9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5"/>
                  </a:ext>
                </a:extLst>
              </a:tr>
              <a:tr h="190847">
                <a:tc>
                  <a:txBody>
                    <a:bodyPr/>
                    <a:lstStyle/>
                    <a:p>
                      <a:pPr algn="ctr" fontAlgn="ctr">
                        <a:lnSpc>
                          <a:spcPts val="1140"/>
                        </a:lnSpc>
                      </a:pPr>
                      <a:r>
                        <a:rPr lang="en-US" altLang="ja-JP" sz="900" b="0" i="0" u="none" strike="noStrike" dirty="0">
                          <a:solidFill>
                            <a:srgbClr val="000000"/>
                          </a:solidFill>
                          <a:latin typeface="+mn-ea"/>
                          <a:ea typeface="+mn-ea"/>
                        </a:rPr>
                        <a:t>6</a:t>
                      </a:r>
                      <a:r>
                        <a:rPr lang="ja-JP" altLang="en-US" sz="900" b="0" i="0" u="none" strike="noStrike" dirty="0">
                          <a:solidFill>
                            <a:srgbClr val="000000"/>
                          </a:solidFill>
                          <a:latin typeface="+mn-ea"/>
                          <a:ea typeface="+mn-ea"/>
                        </a:rPr>
                        <a:t>～</a:t>
                      </a:r>
                      <a:r>
                        <a:rPr lang="en-US" altLang="ja-JP" sz="900" b="0" i="0" u="none" strike="noStrike" dirty="0">
                          <a:solidFill>
                            <a:srgbClr val="000000"/>
                          </a:solidFill>
                          <a:latin typeface="+mn-ea"/>
                          <a:ea typeface="+mn-ea"/>
                        </a:rPr>
                        <a:t>15</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rgbClr val="000000"/>
                          </a:solidFill>
                          <a:latin typeface="+mn-ea"/>
                          <a:ea typeface="+mn-ea"/>
                        </a:rPr>
                        <a:t>市民交流センター（</a:t>
                      </a:r>
                      <a:r>
                        <a:rPr lang="en-US" altLang="ja-JP" sz="900" b="0" i="0" u="none" strike="noStrike" dirty="0">
                          <a:solidFill>
                            <a:srgbClr val="000000"/>
                          </a:solidFill>
                          <a:latin typeface="+mn-ea"/>
                          <a:ea typeface="+mn-ea"/>
                        </a:rPr>
                        <a:t>10</a:t>
                      </a:r>
                      <a:r>
                        <a:rPr lang="ja-JP" altLang="en-US" sz="900" b="0" i="0" u="none" strike="noStrike" dirty="0">
                          <a:solidFill>
                            <a:srgbClr val="000000"/>
                          </a:solidFill>
                          <a:latin typeface="+mn-ea"/>
                          <a:ea typeface="+mn-ea"/>
                        </a:rPr>
                        <a:t>カ所）</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latin typeface="+mn-ea"/>
                          <a:ea typeface="+mn-ea"/>
                        </a:rPr>
                        <a:t>廃止</a:t>
                      </a:r>
                      <a:r>
                        <a:rPr kumimoji="1" lang="ja-JP" altLang="en-US" sz="900" dirty="0">
                          <a:solidFill>
                            <a:schemeClr val="tx1"/>
                          </a:solidFill>
                          <a:latin typeface="+mn-ea"/>
                          <a:ea typeface="+mn-ea"/>
                        </a:rPr>
                        <a:t>（</a:t>
                      </a:r>
                      <a:r>
                        <a:rPr kumimoji="1" lang="en-US" altLang="ja-JP" sz="900" dirty="0">
                          <a:solidFill>
                            <a:schemeClr val="tx1"/>
                          </a:solidFill>
                          <a:latin typeface="+mn-ea"/>
                          <a:ea typeface="+mn-ea"/>
                        </a:rPr>
                        <a:t>2016</a:t>
                      </a:r>
                      <a:r>
                        <a:rPr kumimoji="1" lang="ja-JP" altLang="en-US" sz="900" dirty="0">
                          <a:solidFill>
                            <a:schemeClr val="tx1"/>
                          </a:solidFill>
                          <a:latin typeface="+mn-ea"/>
                          <a:ea typeface="+mn-ea"/>
                        </a:rPr>
                        <a:t>年度から）</a:t>
                      </a:r>
                      <a:endParaRPr kumimoji="1" lang="en-US" altLang="ja-JP" sz="900" dirty="0">
                        <a:solidFill>
                          <a:schemeClr val="tx1"/>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6"/>
                  </a:ext>
                </a:extLst>
              </a:tr>
              <a:tr h="192957">
                <a:tc>
                  <a:txBody>
                    <a:bodyPr/>
                    <a:lstStyle/>
                    <a:p>
                      <a:pPr algn="ctr" fontAlgn="ctr">
                        <a:lnSpc>
                          <a:spcPts val="1140"/>
                        </a:lnSpc>
                      </a:pPr>
                      <a:r>
                        <a:rPr lang="en-US" altLang="ja-JP" sz="900" b="0" i="0" u="none" strike="noStrike" dirty="0">
                          <a:solidFill>
                            <a:srgbClr val="000000"/>
                          </a:solidFill>
                          <a:latin typeface="+mn-ea"/>
                          <a:ea typeface="+mn-ea"/>
                        </a:rPr>
                        <a:t>16</a:t>
                      </a:r>
                      <a:endParaRPr lang="ja-JP" altLang="en-US"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rgbClr val="000000"/>
                          </a:solidFill>
                          <a:latin typeface="+mn-ea"/>
                          <a:ea typeface="+mn-ea"/>
                        </a:rPr>
                        <a:t>子育ていろいろ相談センター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rgbClr val="000000"/>
                          </a:solidFill>
                          <a:latin typeface="+mn-ea"/>
                          <a:ea typeface="+mn-ea"/>
                        </a:rPr>
                        <a:t>廃止</a:t>
                      </a:r>
                      <a:endParaRPr lang="en-US" altLang="ja-JP" sz="9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900" dirty="0">
                          <a:solidFill>
                            <a:schemeClr val="tx1"/>
                          </a:solidFill>
                          <a:latin typeface="+mn-ea"/>
                          <a:ea typeface="+mn-ea"/>
                        </a:rPr>
                        <a:t>廃止（</a:t>
                      </a:r>
                      <a:r>
                        <a:rPr kumimoji="1" lang="en-US" altLang="ja-JP" sz="900" dirty="0">
                          <a:solidFill>
                            <a:schemeClr val="tx1"/>
                          </a:solidFill>
                          <a:latin typeface="+mn-ea"/>
                          <a:ea typeface="+mn-ea"/>
                        </a:rPr>
                        <a:t>2015</a:t>
                      </a:r>
                      <a:r>
                        <a:rPr kumimoji="1" lang="ja-JP" altLang="en-US" sz="900" dirty="0">
                          <a:solidFill>
                            <a:schemeClr val="tx1"/>
                          </a:solidFill>
                          <a:latin typeface="+mn-ea"/>
                          <a:ea typeface="+mn-ea"/>
                        </a:rPr>
                        <a:t>年</a:t>
                      </a:r>
                      <a:r>
                        <a:rPr kumimoji="1" lang="en-US" altLang="ja-JP" sz="900" dirty="0">
                          <a:solidFill>
                            <a:schemeClr val="tx1"/>
                          </a:solidFill>
                          <a:latin typeface="+mn-ea"/>
                          <a:ea typeface="+mn-ea"/>
                        </a:rPr>
                        <a:t>3</a:t>
                      </a:r>
                      <a:r>
                        <a:rPr kumimoji="1" lang="ja-JP" altLang="en-US" sz="900" dirty="0">
                          <a:solidFill>
                            <a:schemeClr val="tx1"/>
                          </a:solidFill>
                          <a:latin typeface="+mn-ea"/>
                          <a:ea typeface="+mn-ea"/>
                        </a:rPr>
                        <a:t>月末閉鎖）</a:t>
                      </a:r>
                      <a:endParaRPr kumimoji="1" lang="en-US" altLang="ja-JP" sz="900" dirty="0">
                        <a:solidFill>
                          <a:schemeClr val="tx1"/>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val="10007"/>
                  </a:ext>
                </a:extLst>
              </a:tr>
            </a:tbl>
          </a:graphicData>
        </a:graphic>
      </p:graphicFrame>
      <p:graphicFrame>
        <p:nvGraphicFramePr>
          <p:cNvPr id="24" name="表 23"/>
          <p:cNvGraphicFramePr>
            <a:graphicFrameLocks noGrp="1"/>
          </p:cNvGraphicFramePr>
          <p:nvPr/>
        </p:nvGraphicFramePr>
        <p:xfrm>
          <a:off x="323528" y="3608300"/>
          <a:ext cx="8568952" cy="540000"/>
        </p:xfrm>
        <a:graphic>
          <a:graphicData uri="http://schemas.openxmlformats.org/drawingml/2006/table">
            <a:tbl>
              <a:tblPr/>
              <a:tblGrid>
                <a:gridCol w="5040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180000">
                <a:tc>
                  <a:txBody>
                    <a:bodyPr/>
                    <a:lstStyle/>
                    <a:p>
                      <a:pPr algn="ctr" fontAlgn="ctr">
                        <a:lnSpc>
                          <a:spcPts val="1140"/>
                        </a:lnSpc>
                      </a:pPr>
                      <a:endParaRPr lang="ja-JP" altLang="en-US" sz="105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見直し済みの状況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0000">
                <a:tc>
                  <a:txBody>
                    <a:bodyPr/>
                    <a:lstStyle/>
                    <a:p>
                      <a:pPr algn="ctr" fontAlgn="ctr">
                        <a:lnSpc>
                          <a:spcPts val="1140"/>
                        </a:lnSpc>
                      </a:pPr>
                      <a:r>
                        <a:rPr lang="en-US" altLang="ja-JP" sz="900" b="0" i="0" u="none" strike="noStrike" dirty="0">
                          <a:solidFill>
                            <a:schemeClr val="tx1"/>
                          </a:solidFill>
                          <a:latin typeface="+mn-ea"/>
                          <a:ea typeface="+mn-ea"/>
                        </a:rPr>
                        <a:t>21</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chemeClr val="tx1"/>
                          </a:solidFill>
                          <a:latin typeface="+mn-ea"/>
                          <a:ea typeface="+mn-ea"/>
                        </a:rPr>
                        <a:t>南港魚つり園</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条例施設としては廃止</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algn="l" fontAlgn="ctr">
                        <a:lnSpc>
                          <a:spcPts val="1140"/>
                        </a:lnSpc>
                      </a:pPr>
                      <a:r>
                        <a:rPr lang="ja-JP" altLang="en-US" sz="800" b="0" i="0" u="none" strike="noStrike" dirty="0">
                          <a:solidFill>
                            <a:srgbClr val="000000"/>
                          </a:solidFill>
                          <a:latin typeface="+mn-ea"/>
                          <a:ea typeface="+mn-ea"/>
                        </a:rPr>
                        <a:t>施設の位置付け変更（設置条例の廃止）による管理負担抑制</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000">
                <a:tc>
                  <a:txBody>
                    <a:bodyPr/>
                    <a:lstStyle/>
                    <a:p>
                      <a:pPr algn="ctr" fontAlgn="ctr">
                        <a:lnSpc>
                          <a:spcPts val="1140"/>
                        </a:lnSpc>
                      </a:pPr>
                      <a:r>
                        <a:rPr lang="en-US" altLang="ja-JP" sz="900" b="0" i="0" u="none" strike="noStrike" dirty="0">
                          <a:solidFill>
                            <a:schemeClr val="tx1"/>
                          </a:solidFill>
                          <a:latin typeface="+mn-ea"/>
                          <a:ea typeface="+mn-ea"/>
                        </a:rPr>
                        <a:t>22</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chemeClr val="tx1"/>
                          </a:solidFill>
                          <a:latin typeface="+mn-ea"/>
                          <a:ea typeface="+mn-ea"/>
                        </a:rPr>
                        <a:t>南港野鳥園</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900" b="0" i="0" u="none" strike="noStrike" dirty="0">
                          <a:solidFill>
                            <a:srgbClr val="000000"/>
                          </a:solidFill>
                          <a:latin typeface="+mn-ea"/>
                          <a:ea typeface="+mn-ea"/>
                        </a:rPr>
                        <a:t>条例施設としては廃止</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algn="l" fontAlgn="ctr">
                        <a:lnSpc>
                          <a:spcPts val="1140"/>
                        </a:lnSpc>
                      </a:pPr>
                      <a:r>
                        <a:rPr lang="ja-JP" altLang="en-US" sz="800" b="0" i="0" u="none" strike="noStrike" dirty="0">
                          <a:solidFill>
                            <a:srgbClr val="000000"/>
                          </a:solidFill>
                          <a:latin typeface="+mn-ea"/>
                          <a:ea typeface="+mn-ea"/>
                        </a:rPr>
                        <a:t>施設の位置付け変更（設置条例の廃止）による管理負担抑制</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直線コネクタ 10"/>
          <p:cNvCxnSpPr/>
          <p:nvPr/>
        </p:nvCxnSpPr>
        <p:spPr>
          <a:xfrm>
            <a:off x="323528" y="476672"/>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89620" y="4221088"/>
            <a:ext cx="464400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④受益者負担（利用料金）の引き上げ等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6" name="表 15"/>
          <p:cNvGraphicFramePr>
            <a:graphicFrameLocks noGrp="1"/>
          </p:cNvGraphicFramePr>
          <p:nvPr/>
        </p:nvGraphicFramePr>
        <p:xfrm>
          <a:off x="323528" y="4437112"/>
          <a:ext cx="8568952" cy="722154"/>
        </p:xfrm>
        <a:graphic>
          <a:graphicData uri="http://schemas.openxmlformats.org/drawingml/2006/table">
            <a:tbl>
              <a:tblPr/>
              <a:tblGrid>
                <a:gridCol w="5040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174982">
                <a:tc>
                  <a:txBody>
                    <a:bodyPr/>
                    <a:lstStyle/>
                    <a:p>
                      <a:pPr algn="ctr" fontAlgn="ctr">
                        <a:lnSpc>
                          <a:spcPts val="1140"/>
                        </a:lnSpc>
                      </a:pPr>
                      <a:endParaRPr lang="ja-JP" altLang="en-US" sz="105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050" b="0" i="0" u="none" strike="noStrike" dirty="0">
                          <a:solidFill>
                            <a:srgbClr val="000000"/>
                          </a:solidFill>
                          <a:latin typeface="+mn-ea"/>
                          <a:ea typeface="+mn-ea"/>
                        </a:rPr>
                        <a:t>見直し済みの状況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4982">
                <a:tc>
                  <a:txBody>
                    <a:bodyPr/>
                    <a:lstStyle/>
                    <a:p>
                      <a:pPr algn="ctr" fontAlgn="ctr">
                        <a:lnSpc>
                          <a:spcPts val="1140"/>
                        </a:lnSpc>
                      </a:pPr>
                      <a:r>
                        <a:rPr lang="en-US" altLang="ja-JP" sz="900" b="0" i="0" u="none" strike="noStrike" dirty="0">
                          <a:solidFill>
                            <a:schemeClr val="tx1"/>
                          </a:solidFill>
                          <a:latin typeface="+mn-ea"/>
                          <a:ea typeface="+mn-ea"/>
                        </a:rPr>
                        <a:t>23</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kumimoji="1" lang="ja-JP" altLang="en-US" sz="900" dirty="0">
                          <a:solidFill>
                            <a:schemeClr val="tx1"/>
                          </a:solidFill>
                          <a:latin typeface="ＭＳ Ｐゴシック" pitchFamily="50" charset="-128"/>
                          <a:ea typeface="ＭＳ Ｐゴシック" pitchFamily="50" charset="-128"/>
                        </a:rPr>
                        <a:t>総合生涯学習センター</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dirty="0">
                          <a:solidFill>
                            <a:schemeClr val="tx1"/>
                          </a:solidFill>
                        </a:rPr>
                        <a:t>受益者負担（利用料金）の引き上げ等を検討</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900" dirty="0">
                          <a:solidFill>
                            <a:schemeClr val="tx1"/>
                          </a:solidFill>
                        </a:rPr>
                        <a:t>2014</a:t>
                      </a:r>
                      <a:r>
                        <a:rPr lang="ja-JP" altLang="en-US" sz="900" dirty="0">
                          <a:solidFill>
                            <a:schemeClr val="tx1"/>
                          </a:solidFill>
                        </a:rPr>
                        <a:t>年</a:t>
                      </a:r>
                      <a:r>
                        <a:rPr lang="en-US" altLang="ja-JP" sz="900" dirty="0">
                          <a:solidFill>
                            <a:schemeClr val="tx1"/>
                          </a:solidFill>
                        </a:rPr>
                        <a:t>4</a:t>
                      </a:r>
                      <a:r>
                        <a:rPr lang="ja-JP" altLang="en-US" sz="900" dirty="0">
                          <a:solidFill>
                            <a:schemeClr val="tx1"/>
                          </a:solidFill>
                        </a:rPr>
                        <a:t>月より、受益者負担（利用料金）の引き上げ等</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5054">
                <a:tc>
                  <a:txBody>
                    <a:bodyPr/>
                    <a:lstStyle/>
                    <a:p>
                      <a:pPr algn="ctr" fontAlgn="ctr">
                        <a:lnSpc>
                          <a:spcPts val="1140"/>
                        </a:lnSpc>
                      </a:pPr>
                      <a:r>
                        <a:rPr lang="en-US" altLang="ja-JP" sz="900" b="0" i="0" u="none" strike="noStrike" dirty="0">
                          <a:solidFill>
                            <a:schemeClr val="tx1"/>
                          </a:solidFill>
                          <a:latin typeface="+mn-ea"/>
                          <a:ea typeface="+mn-ea"/>
                        </a:rPr>
                        <a:t>24</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kumimoji="1" lang="ja-JP" altLang="en-US" sz="900" dirty="0">
                          <a:solidFill>
                            <a:schemeClr val="tx1"/>
                          </a:solidFill>
                          <a:latin typeface="ＭＳ Ｐゴシック" pitchFamily="50" charset="-128"/>
                          <a:ea typeface="ＭＳ Ｐゴシック" pitchFamily="50" charset="-128"/>
                        </a:rPr>
                        <a:t>阿倍野市民学習センター</a:t>
                      </a:r>
                      <a:endParaRPr lang="ja-JP" altLang="en-US" sz="900" dirty="0">
                        <a:solidFill>
                          <a:schemeClr val="tx1"/>
                        </a:solidFill>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dirty="0">
                          <a:solidFill>
                            <a:schemeClr val="tx1"/>
                          </a:solidFill>
                        </a:rPr>
                        <a:t>受益者負担（利用料金）の引き上げ等を検討</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900" dirty="0">
                          <a:solidFill>
                            <a:schemeClr val="tx1"/>
                          </a:solidFill>
                        </a:rPr>
                        <a:t>2014</a:t>
                      </a:r>
                      <a:r>
                        <a:rPr lang="ja-JP" altLang="en-US" sz="900" dirty="0">
                          <a:solidFill>
                            <a:schemeClr val="tx1"/>
                          </a:solidFill>
                        </a:rPr>
                        <a:t>年</a:t>
                      </a:r>
                      <a:r>
                        <a:rPr lang="en-US" altLang="ja-JP" sz="900" dirty="0">
                          <a:solidFill>
                            <a:schemeClr val="tx1"/>
                          </a:solidFill>
                        </a:rPr>
                        <a:t>4</a:t>
                      </a:r>
                      <a:r>
                        <a:rPr lang="ja-JP" altLang="en-US" sz="900" dirty="0">
                          <a:solidFill>
                            <a:schemeClr val="tx1"/>
                          </a:solidFill>
                        </a:rPr>
                        <a:t>月より、受益者負担（利用料金）の引き上げ等</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982">
                <a:tc>
                  <a:txBody>
                    <a:bodyPr/>
                    <a:lstStyle/>
                    <a:p>
                      <a:pPr algn="ctr" fontAlgn="ctr">
                        <a:lnSpc>
                          <a:spcPts val="1140"/>
                        </a:lnSpc>
                      </a:pPr>
                      <a:r>
                        <a:rPr lang="en-US" altLang="ja-JP" sz="900" b="0" i="0" u="none" strike="noStrike" dirty="0">
                          <a:solidFill>
                            <a:schemeClr val="tx1"/>
                          </a:solidFill>
                          <a:latin typeface="+mn-ea"/>
                          <a:ea typeface="+mn-ea"/>
                        </a:rPr>
                        <a:t>25</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kumimoji="1" lang="ja-JP" altLang="en-US" sz="900" dirty="0">
                          <a:solidFill>
                            <a:schemeClr val="tx1"/>
                          </a:solidFill>
                          <a:latin typeface="ＭＳ Ｐゴシック" pitchFamily="50" charset="-128"/>
                          <a:ea typeface="ＭＳ Ｐゴシック" pitchFamily="50" charset="-128"/>
                        </a:rPr>
                        <a:t>難波市民学習センター</a:t>
                      </a:r>
                      <a:endParaRPr lang="zh-TW" altLang="en-US"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900" b="0" i="0" u="none" strike="noStrike" dirty="0">
                          <a:solidFill>
                            <a:schemeClr val="tx1"/>
                          </a:solidFill>
                          <a:latin typeface="+mn-lt"/>
                          <a:ea typeface="+mn-ea"/>
                        </a:rPr>
                        <a:t>廃止</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900" dirty="0">
                          <a:solidFill>
                            <a:schemeClr val="tx1"/>
                          </a:solidFill>
                        </a:rPr>
                        <a:t>2014</a:t>
                      </a:r>
                      <a:r>
                        <a:rPr lang="ja-JP" altLang="en-US" sz="900" dirty="0">
                          <a:solidFill>
                            <a:schemeClr val="tx1"/>
                          </a:solidFill>
                        </a:rPr>
                        <a:t>年</a:t>
                      </a:r>
                      <a:r>
                        <a:rPr lang="en-US" altLang="ja-JP" sz="900" dirty="0">
                          <a:solidFill>
                            <a:schemeClr val="tx1"/>
                          </a:solidFill>
                        </a:rPr>
                        <a:t>4</a:t>
                      </a:r>
                      <a:r>
                        <a:rPr lang="ja-JP" altLang="en-US" sz="900" dirty="0">
                          <a:solidFill>
                            <a:schemeClr val="tx1"/>
                          </a:solidFill>
                        </a:rPr>
                        <a:t>月より、受益者負担（利用料金）の引き上げ等</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正方形/長方形 12"/>
          <p:cNvSpPr/>
          <p:nvPr/>
        </p:nvSpPr>
        <p:spPr>
          <a:xfrm>
            <a:off x="323528" y="3356992"/>
            <a:ext cx="305983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③施設の位置付け変更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323528" y="2204864"/>
            <a:ext cx="334786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②民間事業者による運営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31" name="Rectangle 7" descr="右上がり対角線 (太)"/>
          <p:cNvSpPr>
            <a:spLocks noChangeArrowheads="1"/>
          </p:cNvSpPr>
          <p:nvPr/>
        </p:nvSpPr>
        <p:spPr bwMode="auto">
          <a:xfrm>
            <a:off x="4860033" y="6597352"/>
            <a:ext cx="576063" cy="216024"/>
          </a:xfrm>
          <a:prstGeom prst="rect">
            <a:avLst/>
          </a:prstGeom>
          <a:pattFill prst="wdUpDiag">
            <a:fgClr>
              <a:schemeClr val="bg1">
                <a:lumMod val="75000"/>
                <a:alpha val="67000"/>
              </a:schemeClr>
            </a:fgClr>
            <a:bgClr>
              <a:srgbClr val="FFFFFF">
                <a:alpha val="67000"/>
              </a:srgbClr>
            </a:bgClr>
          </a:pattFill>
          <a:ln w="317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Rectangle 9" descr="10%"/>
          <p:cNvSpPr>
            <a:spLocks noChangeArrowheads="1"/>
          </p:cNvSpPr>
          <p:nvPr/>
        </p:nvSpPr>
        <p:spPr bwMode="auto">
          <a:xfrm>
            <a:off x="6084168" y="6597352"/>
            <a:ext cx="576064" cy="216024"/>
          </a:xfrm>
          <a:prstGeom prst="rect">
            <a:avLst/>
          </a:prstGeom>
          <a:pattFill prst="pct10">
            <a:fgClr>
              <a:srgbClr val="000000">
                <a:alpha val="67000"/>
              </a:srgbClr>
            </a:fgClr>
            <a:bgClr>
              <a:srgbClr val="FFFFFF">
                <a:alpha val="67000"/>
              </a:srgbClr>
            </a:bgClr>
          </a:pattFill>
          <a:ln w="317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5399583" y="6603404"/>
            <a:ext cx="75659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：廃止</a:t>
            </a:r>
          </a:p>
        </p:txBody>
      </p:sp>
      <p:sp>
        <p:nvSpPr>
          <p:cNvPr id="29" name="正方形/長方形 28"/>
          <p:cNvSpPr/>
          <p:nvPr/>
        </p:nvSpPr>
        <p:spPr>
          <a:xfrm>
            <a:off x="6588224" y="6597352"/>
            <a:ext cx="2232248"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：民間事業者による運営（廃止、売却等）</a:t>
            </a:r>
          </a:p>
        </p:txBody>
      </p:sp>
      <p:sp>
        <p:nvSpPr>
          <p:cNvPr id="31"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・市民利用施設の見直し</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288032" y="5229200"/>
            <a:ext cx="464400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⑤機能集約等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238</a:t>
            </a:fld>
            <a:endParaRPr kumimoji="1" lang="ja-JP" altLang="en-US"/>
          </a:p>
        </p:txBody>
      </p:sp>
    </p:spTree>
    <p:extLst>
      <p:ext uri="{BB962C8B-B14F-4D97-AF65-F5344CB8AC3E}">
        <p14:creationId xmlns:p14="http://schemas.microsoft.com/office/powerpoint/2010/main" val="48795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85838" y="517903"/>
            <a:ext cx="8778650" cy="674649"/>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5652120" y="1843324"/>
            <a:ext cx="3384376" cy="1009612"/>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5644604" y="5301208"/>
            <a:ext cx="3384376" cy="452783"/>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3707904" y="1843324"/>
            <a:ext cx="1983085" cy="1873708"/>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3669035" y="4850681"/>
            <a:ext cx="1983085" cy="450527"/>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角丸四角形 23"/>
          <p:cNvSpPr/>
          <p:nvPr/>
        </p:nvSpPr>
        <p:spPr>
          <a:xfrm>
            <a:off x="5644604" y="4333661"/>
            <a:ext cx="3391892" cy="535499"/>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角丸四角形 20"/>
          <p:cNvSpPr/>
          <p:nvPr/>
        </p:nvSpPr>
        <p:spPr>
          <a:xfrm>
            <a:off x="1930723" y="202994"/>
            <a:ext cx="913086" cy="27464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1757449" y="1229616"/>
            <a:ext cx="913086" cy="27464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25910" y="1177007"/>
            <a:ext cx="866657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見直し検討中施設　</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【45</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年度末は</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施設</a:t>
            </a:r>
          </a:p>
        </p:txBody>
      </p:sp>
      <p:sp>
        <p:nvSpPr>
          <p:cNvPr id="10" name="正方形/長方形 9"/>
          <p:cNvSpPr/>
          <p:nvPr/>
        </p:nvSpPr>
        <p:spPr>
          <a:xfrm>
            <a:off x="251520" y="210126"/>
            <a:ext cx="619268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見直し実施済み施設</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年度末は</a:t>
            </a:r>
            <a:r>
              <a:rPr kumimoji="1" lang="en-US" altLang="ja-JP"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1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705163941"/>
              </p:ext>
            </p:extLst>
          </p:nvPr>
        </p:nvGraphicFramePr>
        <p:xfrm>
          <a:off x="179120" y="692696"/>
          <a:ext cx="8795254" cy="491100"/>
        </p:xfrm>
        <a:graphic>
          <a:graphicData uri="http://schemas.openxmlformats.org/drawingml/2006/table">
            <a:tbl>
              <a:tblPr/>
              <a:tblGrid>
                <a:gridCol w="5044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3029902">
                  <a:extLst>
                    <a:ext uri="{9D8B030D-6E8A-4147-A177-3AD203B41FA5}">
                      <a16:colId xmlns:a16="http://schemas.microsoft.com/office/drawing/2014/main" val="20002"/>
                    </a:ext>
                  </a:extLst>
                </a:gridCol>
                <a:gridCol w="3748736">
                  <a:extLst>
                    <a:ext uri="{9D8B030D-6E8A-4147-A177-3AD203B41FA5}">
                      <a16:colId xmlns:a16="http://schemas.microsoft.com/office/drawing/2014/main" val="20003"/>
                    </a:ext>
                  </a:extLst>
                </a:gridCol>
              </a:tblGrid>
              <a:tr h="174982">
                <a:tc>
                  <a:txBody>
                    <a:bodyPr/>
                    <a:lstStyle/>
                    <a:p>
                      <a:pPr algn="ctr" fontAlgn="ctr">
                        <a:lnSpc>
                          <a:spcPts val="1140"/>
                        </a:lnSpc>
                      </a:pPr>
                      <a:endParaRPr lang="ja-JP" altLang="en-US" sz="11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chemeClr val="tx1"/>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chemeClr val="tx1"/>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chemeClr val="tx1"/>
                          </a:solidFill>
                          <a:latin typeface="+mn-ea"/>
                          <a:ea typeface="+mn-ea"/>
                        </a:rPr>
                        <a:t>見直し済みの状況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75076">
                <a:tc>
                  <a:txBody>
                    <a:bodyPr/>
                    <a:lstStyle/>
                    <a:p>
                      <a:pPr algn="ctr" fontAlgn="ctr">
                        <a:lnSpc>
                          <a:spcPts val="1140"/>
                        </a:lnSpc>
                      </a:pPr>
                      <a:r>
                        <a:rPr lang="en-US" altLang="ja-JP" sz="900" b="0" i="0" u="none" strike="noStrike" dirty="0">
                          <a:solidFill>
                            <a:schemeClr val="tx1"/>
                          </a:solidFill>
                          <a:latin typeface="+mn-ea"/>
                          <a:ea typeface="+mn-ea"/>
                        </a:rPr>
                        <a:t>29</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900" b="0" i="0" u="none" strike="noStrike" dirty="0">
                          <a:solidFill>
                            <a:schemeClr val="tx1"/>
                          </a:solidFill>
                          <a:latin typeface="+mn-ea"/>
                          <a:ea typeface="+mn-ea"/>
                        </a:rPr>
                        <a:t>クラフトパーク</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ja-JP" altLang="en-US" sz="900" b="0" i="0" u="none" strike="noStrike" dirty="0">
                          <a:solidFill>
                            <a:schemeClr val="tx1"/>
                          </a:solidFill>
                          <a:latin typeface="ＭＳ Ｐゴシック"/>
                        </a:rPr>
                        <a:t>収支均衡、できない場合は普通財産で貸付</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en-US" altLang="ja-JP" sz="900" b="0" i="0" u="none" strike="noStrike" dirty="0">
                          <a:solidFill>
                            <a:schemeClr val="tx1"/>
                          </a:solidFill>
                          <a:latin typeface="ＭＳ Ｐゴシック" pitchFamily="50" charset="-128"/>
                          <a:ea typeface="ＭＳ Ｐゴシック" pitchFamily="50" charset="-128"/>
                        </a:rPr>
                        <a:t>2015</a:t>
                      </a:r>
                      <a:r>
                        <a:rPr lang="ja-JP" altLang="en-US" sz="900" b="0" i="0" u="none" strike="noStrike" dirty="0">
                          <a:solidFill>
                            <a:schemeClr val="tx1"/>
                          </a:solidFill>
                          <a:latin typeface="ＭＳ Ｐゴシック" pitchFamily="50" charset="-128"/>
                          <a:ea typeface="ＭＳ Ｐゴシック" pitchFamily="50" charset="-128"/>
                        </a:rPr>
                        <a:t>年度から、収支均衡での施設経営を実施</a:t>
                      </a:r>
                    </a:p>
                    <a:p>
                      <a:pPr marL="0" marR="0" indent="0" algn="ctr" defTabSz="914400" rtl="0" eaLnBrk="1" fontAlgn="ctr" latinLnBrk="0" hangingPunct="1">
                        <a:lnSpc>
                          <a:spcPts val="1140"/>
                        </a:lnSpc>
                        <a:spcBef>
                          <a:spcPts val="0"/>
                        </a:spcBef>
                        <a:spcAft>
                          <a:spcPts val="0"/>
                        </a:spcAft>
                        <a:buClrTx/>
                        <a:buSzTx/>
                        <a:buFontTx/>
                        <a:buNone/>
                        <a:tabLst/>
                        <a:defRPr/>
                      </a:pPr>
                      <a:r>
                        <a:rPr lang="en-US" altLang="ja-JP" sz="800" b="0" i="0" u="none" strike="noStrike" dirty="0">
                          <a:solidFill>
                            <a:schemeClr val="tx1"/>
                          </a:solidFill>
                          <a:latin typeface="ＭＳ Ｐゴシック" pitchFamily="50" charset="-128"/>
                          <a:ea typeface="ＭＳ Ｐゴシック" pitchFamily="50" charset="-128"/>
                        </a:rPr>
                        <a:t>※2020</a:t>
                      </a:r>
                      <a:r>
                        <a:rPr lang="ja-JP" altLang="en-US" sz="800" b="0" i="0" u="none" strike="noStrike" dirty="0">
                          <a:solidFill>
                            <a:schemeClr val="tx1"/>
                          </a:solidFill>
                          <a:latin typeface="ＭＳ Ｐゴシック" pitchFamily="50" charset="-128"/>
                          <a:ea typeface="+mn-ea"/>
                        </a:rPr>
                        <a:t>年度以降は新型コロナウイルス感染症の影響による減収補填あり</a:t>
                      </a:r>
                      <a:endParaRPr lang="en-US" altLang="ja-JP" sz="8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090490475"/>
              </p:ext>
            </p:extLst>
          </p:nvPr>
        </p:nvGraphicFramePr>
        <p:xfrm>
          <a:off x="169234" y="1507751"/>
          <a:ext cx="8867262" cy="5305625"/>
        </p:xfrm>
        <a:graphic>
          <a:graphicData uri="http://schemas.openxmlformats.org/drawingml/2006/table">
            <a:tbl>
              <a:tblPr/>
              <a:tblGrid>
                <a:gridCol w="44232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944216">
                  <a:extLst>
                    <a:ext uri="{9D8B030D-6E8A-4147-A177-3AD203B41FA5}">
                      <a16:colId xmlns:a16="http://schemas.microsoft.com/office/drawing/2014/main" val="554523817"/>
                    </a:ext>
                  </a:extLst>
                </a:gridCol>
                <a:gridCol w="3384376">
                  <a:extLst>
                    <a:ext uri="{9D8B030D-6E8A-4147-A177-3AD203B41FA5}">
                      <a16:colId xmlns:a16="http://schemas.microsoft.com/office/drawing/2014/main" val="20003"/>
                    </a:ext>
                  </a:extLst>
                </a:gridCol>
              </a:tblGrid>
              <a:tr h="145567">
                <a:tc>
                  <a:txBody>
                    <a:bodyPr/>
                    <a:lstStyle/>
                    <a:p>
                      <a:pPr algn="ctr" fontAlgn="ctr">
                        <a:lnSpc>
                          <a:spcPts val="1100"/>
                        </a:lnSpc>
                      </a:pP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ja-JP" altLang="en-US" sz="1100" b="0" i="0" u="none" strike="noStrike" dirty="0">
                          <a:solidFill>
                            <a:schemeClr val="tx1"/>
                          </a:solidFill>
                          <a:latin typeface="ＭＳ Ｐゴシック"/>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100" b="0" i="0" u="none" strike="noStrike" dirty="0">
                          <a:solidFill>
                            <a:schemeClr val="tx1"/>
                          </a:solidFill>
                          <a:latin typeface="ＭＳ Ｐゴシック"/>
                        </a:rPr>
                        <a:t>市政改革プラン策定時（</a:t>
                      </a:r>
                      <a:r>
                        <a:rPr lang="en-US" altLang="ja-JP" sz="1100" b="0" i="0" u="none" strike="noStrike" dirty="0">
                          <a:solidFill>
                            <a:schemeClr val="tx1"/>
                          </a:solidFill>
                          <a:latin typeface="ＭＳ Ｐゴシック"/>
                        </a:rPr>
                        <a:t>2012</a:t>
                      </a:r>
                      <a:r>
                        <a:rPr lang="ja-JP" altLang="en-US" sz="1100" b="0" i="0" u="none" strike="noStrike" dirty="0">
                          <a:solidFill>
                            <a:schemeClr val="tx1"/>
                          </a:solidFill>
                          <a:latin typeface="ＭＳ Ｐゴシック"/>
                        </a:rPr>
                        <a:t>年）の見直し計画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100" b="0" i="0" u="none" strike="noStrike" dirty="0">
                          <a:solidFill>
                            <a:schemeClr val="tx1"/>
                          </a:solidFill>
                          <a:latin typeface="ＭＳ Ｐゴシック"/>
                        </a:rPr>
                        <a:t>見直し計画の変更内容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100" b="0" i="0" u="none" strike="noStrike" dirty="0">
                          <a:solidFill>
                            <a:schemeClr val="tx1"/>
                          </a:solidFill>
                          <a:latin typeface="ＭＳ Ｐゴシック"/>
                        </a:rPr>
                        <a:t>見直しの検討状況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81091">
                <a:tc>
                  <a:txBody>
                    <a:bodyPr/>
                    <a:lstStyle/>
                    <a:p>
                      <a:pPr algn="ctr" fontAlgn="ctr">
                        <a:lnSpc>
                          <a:spcPts val="1100"/>
                        </a:lnSpc>
                      </a:pPr>
                      <a:r>
                        <a:rPr lang="ja-JP" altLang="en-US" sz="900" b="0" i="0" u="none" strike="noStrike" dirty="0">
                          <a:solidFill>
                            <a:schemeClr val="tx1"/>
                          </a:solidFill>
                          <a:latin typeface="ＭＳ Ｐゴシック"/>
                        </a:rPr>
                        <a:t>１～</a:t>
                      </a:r>
                      <a:r>
                        <a:rPr lang="en-US" altLang="ja-JP" sz="900" b="0" i="0" u="none" strike="noStrike" dirty="0">
                          <a:solidFill>
                            <a:schemeClr val="tx1"/>
                          </a:solidFill>
                          <a:latin typeface="ＭＳ Ｐゴシック"/>
                        </a:rPr>
                        <a:t>15</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屋内プール（</a:t>
                      </a:r>
                      <a:r>
                        <a:rPr lang="en-US" altLang="ja-JP" sz="900" b="0" i="0" u="none" strike="noStrike" dirty="0">
                          <a:solidFill>
                            <a:schemeClr val="tx1"/>
                          </a:solidFill>
                          <a:latin typeface="ＭＳ Ｐゴシック"/>
                        </a:rPr>
                        <a:t>15</a:t>
                      </a:r>
                      <a:r>
                        <a:rPr lang="ja-JP" altLang="en-US" sz="900" b="0" i="0" u="none" strike="noStrike" dirty="0">
                          <a:solidFill>
                            <a:schemeClr val="tx1"/>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900" b="0" i="0" u="none" strike="noStrike" dirty="0">
                          <a:solidFill>
                            <a:schemeClr val="tx1"/>
                          </a:solidFill>
                          <a:latin typeface="ＭＳ Ｐゴシック"/>
                        </a:rPr>
                        <a:t>24</a:t>
                      </a:r>
                      <a:r>
                        <a:rPr lang="ja-JP" altLang="en-US" sz="900" b="0" i="0" u="none" strike="noStrike" dirty="0">
                          <a:solidFill>
                            <a:schemeClr val="tx1"/>
                          </a:solidFill>
                          <a:latin typeface="ＭＳ Ｐゴシック"/>
                        </a:rPr>
                        <a:t>カ所　⇒　</a:t>
                      </a:r>
                      <a:r>
                        <a:rPr lang="en-US" altLang="ja-JP" sz="900" b="0" i="0" u="none" strike="noStrike" dirty="0">
                          <a:solidFill>
                            <a:schemeClr val="tx1"/>
                          </a:solidFill>
                          <a:latin typeface="ＭＳ Ｐゴシック"/>
                        </a:rPr>
                        <a:t>9</a:t>
                      </a:r>
                      <a:r>
                        <a:rPr lang="ja-JP" altLang="en-US" sz="900" b="0" i="0" u="none" strike="noStrike" dirty="0">
                          <a:solidFill>
                            <a:schemeClr val="tx1"/>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「一般施設の将来ビジョン」（</a:t>
                      </a:r>
                      <a:r>
                        <a:rPr lang="en-US" altLang="ja-JP" sz="900" b="0" i="0" u="none" strike="noStrike" dirty="0">
                          <a:solidFill>
                            <a:schemeClr val="tx1"/>
                          </a:solidFill>
                          <a:latin typeface="ＭＳ Ｐゴシック"/>
                        </a:rPr>
                        <a:t>2018</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3</a:t>
                      </a:r>
                      <a:r>
                        <a:rPr lang="ja-JP" altLang="en-US" sz="900" b="0" i="0" u="none" strike="noStrike" dirty="0">
                          <a:solidFill>
                            <a:schemeClr val="tx1"/>
                          </a:solidFill>
                          <a:latin typeface="ＭＳ Ｐゴシック"/>
                        </a:rPr>
                        <a:t>月策定）を踏まえ、施設総量の抑制から、持続可能な施設マネジメントに向けた取組に転換。</a:t>
                      </a:r>
                      <a:r>
                        <a:rPr lang="en-US" altLang="ja-JP" sz="900" b="0" i="0" u="none" strike="noStrike" dirty="0">
                          <a:solidFill>
                            <a:schemeClr val="tx1"/>
                          </a:solidFill>
                          <a:latin typeface="ＭＳ Ｐゴシック"/>
                        </a:rPr>
                        <a:t>(2018</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7</a:t>
                      </a:r>
                      <a:r>
                        <a:rPr lang="ja-JP" altLang="en-US" sz="900" b="0" i="0" u="none" strike="noStrike" dirty="0">
                          <a:solidFill>
                            <a:schemeClr val="tx1"/>
                          </a:solidFill>
                          <a:latin typeface="ＭＳ Ｐゴシック"/>
                        </a:rPr>
                        <a:t>月</a:t>
                      </a:r>
                      <a:r>
                        <a:rPr lang="en-US" altLang="ja-JP" sz="9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marL="82550" indent="-82550" algn="l" fontAlgn="ctr">
                        <a:lnSpc>
                          <a:spcPts val="1100"/>
                        </a:lnSpc>
                      </a:pPr>
                      <a:r>
                        <a:rPr lang="ja-JP" altLang="en-US" sz="900" b="0" i="0" u="none" strike="noStrike" dirty="0">
                          <a:solidFill>
                            <a:schemeClr val="tx1"/>
                          </a:solidFill>
                          <a:latin typeface="ＭＳ Ｐゴシック"/>
                        </a:rPr>
                        <a:t>・今後は、「市政改革プラン</a:t>
                      </a:r>
                      <a:r>
                        <a:rPr lang="en-US" altLang="ja-JP" sz="900" b="0" i="0" u="none" strike="noStrike" dirty="0">
                          <a:solidFill>
                            <a:schemeClr val="tx1"/>
                          </a:solidFill>
                          <a:latin typeface="ＭＳ Ｐゴシック"/>
                        </a:rPr>
                        <a:t>3.1</a:t>
                      </a:r>
                      <a:r>
                        <a:rPr lang="ja-JP" altLang="en-US" sz="900" b="0" i="0" u="none" strike="noStrike" dirty="0">
                          <a:solidFill>
                            <a:schemeClr val="tx1"/>
                          </a:solidFill>
                          <a:latin typeface="ＭＳ Ｐゴシック"/>
                        </a:rPr>
                        <a:t>」の取組である、「施設のあり方検討のためのガイドライン」に基づき、施設のあり方を検討。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1091">
                <a:tc>
                  <a:txBody>
                    <a:bodyPr/>
                    <a:lstStyle/>
                    <a:p>
                      <a:pPr algn="ctr" fontAlgn="ctr">
                        <a:lnSpc>
                          <a:spcPts val="1100"/>
                        </a:lnSpc>
                      </a:pPr>
                      <a:r>
                        <a:rPr lang="en-US" altLang="ja-JP" sz="900" b="0" i="0" u="none" strike="noStrike" dirty="0">
                          <a:solidFill>
                            <a:schemeClr val="tx1"/>
                          </a:solidFill>
                          <a:latin typeface="ＭＳ Ｐゴシック"/>
                        </a:rPr>
                        <a:t>16</a:t>
                      </a:r>
                      <a:r>
                        <a:rPr lang="ja-JP" altLang="en-US" sz="900" b="0" i="0" u="none" strike="noStrike" dirty="0">
                          <a:solidFill>
                            <a:schemeClr val="tx1"/>
                          </a:solidFill>
                          <a:latin typeface="ＭＳ Ｐゴシック"/>
                        </a:rPr>
                        <a:t>～</a:t>
                      </a:r>
                      <a:r>
                        <a:rPr lang="en-US" altLang="ja-JP" sz="900" b="0" i="0" u="none" strike="noStrike" dirty="0">
                          <a:solidFill>
                            <a:schemeClr val="tx1"/>
                          </a:solidFill>
                          <a:latin typeface="ＭＳ Ｐゴシック"/>
                        </a:rPr>
                        <a:t>21</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スポーツセンター（６カ所）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900" b="0" i="0" u="none" strike="noStrike" dirty="0">
                          <a:solidFill>
                            <a:schemeClr val="tx1"/>
                          </a:solidFill>
                          <a:latin typeface="ＭＳ Ｐゴシック"/>
                        </a:rPr>
                        <a:t>24</a:t>
                      </a:r>
                      <a:r>
                        <a:rPr lang="ja-JP" altLang="en-US" sz="900" b="0" i="0" u="none" strike="noStrike" dirty="0">
                          <a:solidFill>
                            <a:schemeClr val="tx1"/>
                          </a:solidFill>
                          <a:latin typeface="ＭＳ Ｐゴシック"/>
                        </a:rPr>
                        <a:t>カ所　⇒ </a:t>
                      </a:r>
                      <a:r>
                        <a:rPr lang="en-US" altLang="ja-JP" sz="900" b="0" i="0" u="none" strike="noStrike" dirty="0">
                          <a:solidFill>
                            <a:schemeClr val="tx1"/>
                          </a:solidFill>
                          <a:latin typeface="ＭＳ Ｐゴシック"/>
                        </a:rPr>
                        <a:t>18</a:t>
                      </a:r>
                      <a:r>
                        <a:rPr lang="ja-JP" altLang="en-US" sz="900" b="0" i="0" u="none" strike="noStrike" dirty="0">
                          <a:solidFill>
                            <a:schemeClr val="tx1"/>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lnSpc>
                          <a:spcPts val="1100"/>
                        </a:lnSpc>
                      </a:pP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marL="0" marR="0" indent="0" algn="ctr" defTabSz="914400" rtl="0" eaLnBrk="1" fontAlgn="ctr" latinLnBrk="0" hangingPunct="1">
                        <a:lnSpc>
                          <a:spcPts val="1100"/>
                        </a:lnSpc>
                        <a:spcBef>
                          <a:spcPts val="0"/>
                        </a:spcBef>
                        <a:spcAft>
                          <a:spcPts val="0"/>
                        </a:spcAft>
                        <a:buClrTx/>
                        <a:buSzTx/>
                        <a:buFontTx/>
                        <a:buNone/>
                        <a:tabLst/>
                        <a:defRPr/>
                      </a:pPr>
                      <a:endParaRPr lang="ja-JP" altLang="en-US" sz="1000" b="0" i="0" u="none" strike="noStrike" dirty="0">
                        <a:solidFill>
                          <a:srgbClr val="FF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45567">
                <a:tc>
                  <a:txBody>
                    <a:bodyPr/>
                    <a:lstStyle/>
                    <a:p>
                      <a:pPr algn="ctr" fontAlgn="ctr">
                        <a:lnSpc>
                          <a:spcPts val="1100"/>
                        </a:lnSpc>
                      </a:pPr>
                      <a:r>
                        <a:rPr lang="en-US" altLang="ja-JP" sz="900" b="0" i="0" u="none" strike="noStrike" dirty="0">
                          <a:solidFill>
                            <a:schemeClr val="tx1"/>
                          </a:solidFill>
                          <a:latin typeface="ＭＳ Ｐゴシック"/>
                        </a:rPr>
                        <a:t>22</a:t>
                      </a:r>
                      <a:r>
                        <a:rPr lang="ja-JP" altLang="en-US" sz="900" b="0" i="0" u="none" strike="noStrike" dirty="0">
                          <a:solidFill>
                            <a:schemeClr val="tx1"/>
                          </a:solidFill>
                          <a:latin typeface="ＭＳ Ｐゴシック"/>
                        </a:rPr>
                        <a:t>～</a:t>
                      </a:r>
                      <a:r>
                        <a:rPr lang="en-US" altLang="ja-JP" sz="900" b="0" i="0" u="none" strike="noStrike" dirty="0">
                          <a:solidFill>
                            <a:schemeClr val="tx1"/>
                          </a:solidFill>
                          <a:latin typeface="ＭＳ Ｐゴシック"/>
                        </a:rPr>
                        <a:t>27</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子ども・子育てプラザ</a:t>
                      </a:r>
                      <a:endParaRPr lang="en-US" altLang="ja-JP" sz="900" b="0" i="0" u="none" strike="noStrike" dirty="0">
                        <a:solidFill>
                          <a:schemeClr val="tx1"/>
                        </a:solidFill>
                        <a:latin typeface="ＭＳ Ｐゴシック"/>
                      </a:endParaRPr>
                    </a:p>
                    <a:p>
                      <a:pPr algn="l" fontAlgn="ctr">
                        <a:lnSpc>
                          <a:spcPts val="1100"/>
                        </a:lnSpc>
                      </a:pPr>
                      <a:r>
                        <a:rPr lang="ja-JP" altLang="en-US" sz="900" b="0" i="0" u="none" strike="noStrike" dirty="0">
                          <a:solidFill>
                            <a:schemeClr val="tx1"/>
                          </a:solidFill>
                          <a:latin typeface="ＭＳ Ｐゴシック"/>
                        </a:rPr>
                        <a:t>（６カ所）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900" b="0" i="0" u="none" strike="noStrike" dirty="0">
                          <a:solidFill>
                            <a:schemeClr val="tx1"/>
                          </a:solidFill>
                          <a:latin typeface="ＭＳ Ｐゴシック"/>
                        </a:rPr>
                        <a:t>24</a:t>
                      </a:r>
                      <a:r>
                        <a:rPr lang="ja-JP" altLang="en-US" sz="900" b="0" i="0" u="none" strike="noStrike" dirty="0">
                          <a:solidFill>
                            <a:schemeClr val="tx1"/>
                          </a:solidFill>
                          <a:latin typeface="ＭＳ Ｐゴシック"/>
                        </a:rPr>
                        <a:t>カ所　⇒ </a:t>
                      </a:r>
                      <a:r>
                        <a:rPr lang="en-US" altLang="ja-JP" sz="900" b="0" i="0" u="none" strike="noStrike" dirty="0">
                          <a:solidFill>
                            <a:schemeClr val="tx1"/>
                          </a:solidFill>
                          <a:latin typeface="ＭＳ Ｐゴシック"/>
                        </a:rPr>
                        <a:t>18</a:t>
                      </a:r>
                      <a:r>
                        <a:rPr lang="ja-JP" altLang="en-US" sz="900" b="0" i="0" u="none" strike="noStrike" dirty="0">
                          <a:solidFill>
                            <a:schemeClr val="tx1"/>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lnSpc>
                          <a:spcPts val="1100"/>
                        </a:lnSpc>
                      </a:pP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marL="0" marR="0" indent="0" algn="ctr" defTabSz="914400" rtl="0" eaLnBrk="1" fontAlgn="ctr" latinLnBrk="0" hangingPunct="1">
                        <a:lnSpc>
                          <a:spcPts val="1100"/>
                        </a:lnSpc>
                        <a:spcBef>
                          <a:spcPts val="0"/>
                        </a:spcBef>
                        <a:spcAft>
                          <a:spcPts val="0"/>
                        </a:spcAft>
                        <a:buClrTx/>
                        <a:buSzTx/>
                        <a:buFontTx/>
                        <a:buNone/>
                        <a:tabLst/>
                        <a:defRPr/>
                      </a:pPr>
                      <a:endParaRPr lang="ja-JP" altLang="en-US" sz="1000" b="0" i="0" u="none" strike="noStrike" dirty="0">
                        <a:solidFill>
                          <a:srgbClr val="FF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45567">
                <a:tc>
                  <a:txBody>
                    <a:bodyPr/>
                    <a:lstStyle/>
                    <a:p>
                      <a:pPr algn="ctr" fontAlgn="ctr">
                        <a:lnSpc>
                          <a:spcPts val="1100"/>
                        </a:lnSpc>
                      </a:pPr>
                      <a:r>
                        <a:rPr lang="en-US" altLang="ja-JP" sz="900" b="0" i="0" u="none" strike="noStrike" dirty="0">
                          <a:solidFill>
                            <a:schemeClr val="tx1"/>
                          </a:solidFill>
                          <a:latin typeface="ＭＳ Ｐゴシック"/>
                        </a:rPr>
                        <a:t>28</a:t>
                      </a:r>
                      <a:r>
                        <a:rPr lang="ja-JP" altLang="en-US" sz="900" b="0" i="0" u="none" strike="noStrike" dirty="0">
                          <a:solidFill>
                            <a:schemeClr val="tx1"/>
                          </a:solidFill>
                          <a:latin typeface="ＭＳ Ｐゴシック"/>
                        </a:rPr>
                        <a:t>～</a:t>
                      </a:r>
                      <a:r>
                        <a:rPr lang="en-US" altLang="ja-JP" sz="900" b="0" i="0" u="none" strike="noStrike" dirty="0">
                          <a:solidFill>
                            <a:schemeClr val="tx1"/>
                          </a:solidFill>
                          <a:latin typeface="ＭＳ Ｐゴシック"/>
                        </a:rPr>
                        <a:t>35</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老人福祉センター</a:t>
                      </a:r>
                      <a:endParaRPr lang="en-US" altLang="ja-JP" sz="900" b="0" i="0" u="none" strike="noStrike" dirty="0">
                        <a:solidFill>
                          <a:schemeClr val="tx1"/>
                        </a:solidFill>
                        <a:latin typeface="ＭＳ Ｐゴシック"/>
                      </a:endParaRPr>
                    </a:p>
                    <a:p>
                      <a:pPr algn="l" fontAlgn="ctr">
                        <a:lnSpc>
                          <a:spcPts val="1100"/>
                        </a:lnSpc>
                      </a:pPr>
                      <a:r>
                        <a:rPr lang="ja-JP" altLang="en-US" sz="900" b="0" i="0" u="none" strike="noStrike" dirty="0">
                          <a:solidFill>
                            <a:schemeClr val="tx1"/>
                          </a:solidFill>
                          <a:latin typeface="ＭＳ Ｐゴシック"/>
                        </a:rPr>
                        <a:t>（８カ所）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900" b="0" i="0" u="none" strike="noStrike" dirty="0">
                          <a:solidFill>
                            <a:schemeClr val="tx1"/>
                          </a:solidFill>
                          <a:latin typeface="ＭＳ Ｐゴシック"/>
                        </a:rPr>
                        <a:t>26</a:t>
                      </a:r>
                      <a:r>
                        <a:rPr lang="ja-JP" altLang="en-US" sz="900" b="0" i="0" u="none" strike="noStrike" dirty="0">
                          <a:solidFill>
                            <a:schemeClr val="tx1"/>
                          </a:solidFill>
                          <a:latin typeface="ＭＳ Ｐゴシック"/>
                        </a:rPr>
                        <a:t>カ所　⇒ </a:t>
                      </a:r>
                      <a:r>
                        <a:rPr lang="en-US" altLang="ja-JP" sz="900" b="0" i="0" u="none" strike="noStrike" dirty="0">
                          <a:solidFill>
                            <a:schemeClr val="tx1"/>
                          </a:solidFill>
                          <a:latin typeface="ＭＳ Ｐゴシック"/>
                        </a:rPr>
                        <a:t>18</a:t>
                      </a:r>
                      <a:r>
                        <a:rPr lang="ja-JP" altLang="en-US" sz="900" b="0" i="0" u="none" strike="noStrike" dirty="0">
                          <a:solidFill>
                            <a:schemeClr val="tx1"/>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lnSpc>
                          <a:spcPts val="1100"/>
                        </a:lnSpc>
                      </a:pP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marL="0" marR="0" indent="0" algn="ctr" defTabSz="914400" rtl="0" eaLnBrk="1" fontAlgn="ctr" latinLnBrk="0" hangingPunct="1">
                        <a:lnSpc>
                          <a:spcPts val="1100"/>
                        </a:lnSpc>
                        <a:spcBef>
                          <a:spcPts val="0"/>
                        </a:spcBef>
                        <a:spcAft>
                          <a:spcPts val="0"/>
                        </a:spcAft>
                        <a:buClrTx/>
                        <a:buSzTx/>
                        <a:buFontTx/>
                        <a:buNone/>
                        <a:tabLst/>
                        <a:defRPr/>
                      </a:pPr>
                      <a:endParaRPr lang="ja-JP" altLang="en-US" sz="1000" b="0" i="0" u="none" strike="noStrike" dirty="0">
                        <a:solidFill>
                          <a:srgbClr val="FF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10043">
                <a:tc>
                  <a:txBody>
                    <a:bodyPr/>
                    <a:lstStyle/>
                    <a:p>
                      <a:pPr algn="ctr" fontAlgn="ctr">
                        <a:lnSpc>
                          <a:spcPts val="1100"/>
                        </a:lnSpc>
                      </a:pPr>
                      <a:r>
                        <a:rPr lang="en-US" altLang="ja-JP" sz="900" b="0" i="0" u="none" strike="noStrike" dirty="0">
                          <a:solidFill>
                            <a:schemeClr val="tx1"/>
                          </a:solidFill>
                          <a:latin typeface="ＭＳ Ｐゴシック"/>
                        </a:rPr>
                        <a:t>36</a:t>
                      </a:r>
                      <a:r>
                        <a:rPr lang="ja-JP" altLang="en-US" sz="900" b="0" i="0" u="none" strike="noStrike" dirty="0" err="1">
                          <a:solidFill>
                            <a:schemeClr val="tx1"/>
                          </a:solidFill>
                          <a:latin typeface="ＭＳ Ｐゴシック"/>
                        </a:rPr>
                        <a:t>、</a:t>
                      </a:r>
                      <a:r>
                        <a:rPr lang="en-US" altLang="ja-JP" sz="900" b="0" i="0" u="none" strike="noStrike" dirty="0">
                          <a:solidFill>
                            <a:schemeClr val="tx1"/>
                          </a:solidFill>
                          <a:latin typeface="ＭＳ Ｐゴシック"/>
                        </a:rPr>
                        <a:t>37</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クレオ大阪（４カ所）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900" b="0" i="0" u="none" strike="noStrike" dirty="0">
                          <a:solidFill>
                            <a:schemeClr val="tx1"/>
                          </a:solidFill>
                          <a:latin typeface="ＭＳ Ｐゴシック"/>
                        </a:rPr>
                        <a:t>5</a:t>
                      </a:r>
                      <a:r>
                        <a:rPr lang="ja-JP" altLang="en-US" sz="900" b="0" i="0" u="none" strike="noStrike" dirty="0">
                          <a:solidFill>
                            <a:schemeClr val="tx1"/>
                          </a:solidFill>
                          <a:latin typeface="ＭＳ Ｐゴシック"/>
                        </a:rPr>
                        <a:t>カ所　⇒ </a:t>
                      </a:r>
                      <a:r>
                        <a:rPr lang="en-US" altLang="ja-JP" sz="900" b="0" i="0" u="none" strike="noStrike" dirty="0">
                          <a:solidFill>
                            <a:schemeClr val="tx1"/>
                          </a:solidFill>
                          <a:latin typeface="ＭＳ Ｐゴシック"/>
                        </a:rPr>
                        <a:t>1</a:t>
                      </a:r>
                      <a:r>
                        <a:rPr lang="ja-JP" altLang="en-US" sz="900" b="0" i="0" u="none" strike="noStrike" dirty="0">
                          <a:solidFill>
                            <a:schemeClr val="tx1"/>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中央館以外の４館については、市の施設の全体最適化の中で、多機能化・複合化による活用を図る。（</a:t>
                      </a:r>
                      <a:r>
                        <a:rPr lang="en-US" altLang="ja-JP" sz="900" b="0" i="0" u="none" strike="noStrike" dirty="0">
                          <a:solidFill>
                            <a:schemeClr val="tx1"/>
                          </a:solidFill>
                          <a:latin typeface="ＭＳ Ｐゴシック"/>
                        </a:rPr>
                        <a:t>2015</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2</a:t>
                      </a:r>
                      <a:r>
                        <a:rPr lang="ja-JP" altLang="en-US" sz="900" b="0" i="0" u="none" strike="noStrike" dirty="0">
                          <a:solidFill>
                            <a:schemeClr val="tx1"/>
                          </a:solidFill>
                          <a:latin typeface="ＭＳ Ｐゴシック"/>
                        </a:rPr>
                        <a:t>月）</a:t>
                      </a:r>
                      <a:endParaRPr lang="en-US" altLang="ja-JP"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8900" marR="0" indent="-8890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・北部・西部館（クレオ大阪北・西）は、見直し済。（見直し済施設⑤）</a:t>
                      </a:r>
                      <a:endParaRPr lang="en-US" altLang="ja-JP" sz="900" b="0" i="0" u="none" strike="noStrike" dirty="0">
                        <a:solidFill>
                          <a:schemeClr val="tx1"/>
                        </a:solidFill>
                        <a:latin typeface="ＭＳ Ｐゴシック"/>
                      </a:endParaRPr>
                    </a:p>
                    <a:p>
                      <a:pPr marL="88900" marR="0" indent="-8890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・南部・東部館（クレオ大阪南・東）は、多機能化・複合化を検討。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10043">
                <a:tc>
                  <a:txBody>
                    <a:bodyPr/>
                    <a:lstStyle/>
                    <a:p>
                      <a:pPr algn="ctr" fontAlgn="ctr">
                        <a:lnSpc>
                          <a:spcPts val="1100"/>
                        </a:lnSpc>
                      </a:pPr>
                      <a:r>
                        <a:rPr lang="en-US" altLang="ja-JP" sz="900" b="0" i="0" u="none" strike="noStrike" dirty="0">
                          <a:solidFill>
                            <a:schemeClr val="tx1"/>
                          </a:solidFill>
                          <a:latin typeface="ＭＳ Ｐゴシック"/>
                        </a:rPr>
                        <a:t>38</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青少年センター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施設のあり方や他の施設への機能集約等を検討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料金改定や供用時間の変更等により、業務代行料を負担しない形で施設運営を行う。（</a:t>
                      </a:r>
                      <a:r>
                        <a:rPr lang="en-US" altLang="ja-JP" sz="900" b="0" i="0" u="none" strike="noStrike" dirty="0">
                          <a:solidFill>
                            <a:schemeClr val="tx1"/>
                          </a:solidFill>
                          <a:latin typeface="ＭＳ Ｐゴシック"/>
                        </a:rPr>
                        <a:t>2015</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2</a:t>
                      </a:r>
                      <a:r>
                        <a:rPr lang="ja-JP" altLang="en-US" sz="900" b="0" i="0" u="none" strike="noStrike" dirty="0">
                          <a:solidFill>
                            <a:schemeClr val="tx1"/>
                          </a:solidFill>
                          <a:latin typeface="ＭＳ Ｐゴシック"/>
                        </a:rPr>
                        <a:t>月）</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2550" marR="0" indent="-8255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・マーケットサウンディングの状況を踏まえ、行政財産として存続し、指定管理者への業務代行料を負担しない形で施設運営を実施。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4518">
                <a:tc>
                  <a:txBody>
                    <a:bodyPr/>
                    <a:lstStyle/>
                    <a:p>
                      <a:pPr algn="ctr" fontAlgn="ctr">
                        <a:lnSpc>
                          <a:spcPts val="1100"/>
                        </a:lnSpc>
                      </a:pPr>
                      <a:r>
                        <a:rPr lang="en-US" altLang="ja-JP" sz="900" b="0" i="0" u="none" strike="noStrike" dirty="0">
                          <a:solidFill>
                            <a:schemeClr val="tx1"/>
                          </a:solidFill>
                          <a:latin typeface="ＭＳ Ｐゴシック"/>
                        </a:rPr>
                        <a:t>39</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住まい情報センター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区レベルでの実施の観点で整理。センター機能は、施設の全体最適化の中で検討。住まいのミュージアムは効果的・効率的運営を図る。</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9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2550" indent="-82550" algn="l" fontAlgn="ctr">
                        <a:lnSpc>
                          <a:spcPts val="1100"/>
                        </a:lnSpc>
                      </a:pPr>
                      <a:r>
                        <a:rPr lang="ja-JP" altLang="en-US" sz="900" b="0" i="0" u="none" strike="noStrike" dirty="0">
                          <a:solidFill>
                            <a:schemeClr val="tx1"/>
                          </a:solidFill>
                          <a:latin typeface="ＭＳ Ｐゴシック"/>
                        </a:rPr>
                        <a:t>・住まい情報センターの機能について整理し、全体最適化を図り効果的・効率的な運営を実施。</a:t>
                      </a:r>
                      <a:endParaRPr lang="en-US" altLang="ja-JP" sz="900" b="0" i="0" u="none" strike="noStrike" dirty="0">
                        <a:solidFill>
                          <a:schemeClr val="tx1"/>
                        </a:solidFill>
                        <a:latin typeface="ＭＳ Ｐゴシック"/>
                      </a:endParaRPr>
                    </a:p>
                    <a:p>
                      <a:pPr marL="82550" indent="-82550" algn="l" fontAlgn="ctr">
                        <a:lnSpc>
                          <a:spcPts val="1100"/>
                        </a:lnSpc>
                      </a:pPr>
                      <a:r>
                        <a:rPr lang="ja-JP" altLang="en-US" sz="900" b="0" i="0" u="none" strike="noStrike" dirty="0">
                          <a:solidFill>
                            <a:schemeClr val="tx1"/>
                          </a:solidFill>
                          <a:latin typeface="ＭＳ Ｐゴシック"/>
                        </a:rPr>
                        <a:t>・住まいのミュージアムについては、都市魅力創造戦略に資する施設として効果的・効率的運営を実施。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4518">
                <a:tc>
                  <a:txBody>
                    <a:bodyPr/>
                    <a:lstStyle/>
                    <a:p>
                      <a:pPr algn="ctr" fontAlgn="ctr"/>
                      <a:r>
                        <a:rPr lang="en-US" altLang="ja-JP" sz="900" b="0" i="0" u="none" strike="noStrike" dirty="0">
                          <a:solidFill>
                            <a:schemeClr val="tx1"/>
                          </a:solidFill>
                          <a:latin typeface="ＭＳ Ｐゴシック"/>
                        </a:rPr>
                        <a:t>40</a:t>
                      </a:r>
                      <a:r>
                        <a:rPr lang="ja-JP" altLang="en-US" sz="900" b="0" i="0" u="none" strike="noStrike" dirty="0" err="1">
                          <a:solidFill>
                            <a:schemeClr val="tx1"/>
                          </a:solidFill>
                          <a:latin typeface="ＭＳ Ｐゴシック"/>
                        </a:rPr>
                        <a:t>、</a:t>
                      </a:r>
                      <a:r>
                        <a:rPr lang="en-US" altLang="ja-JP" sz="900" b="0" i="0" u="none" strike="noStrike" dirty="0">
                          <a:solidFill>
                            <a:schemeClr val="tx1"/>
                          </a:solidFill>
                          <a:latin typeface="ＭＳ Ｐゴシック"/>
                        </a:rPr>
                        <a:t>41</a:t>
                      </a:r>
                      <a:endParaRPr lang="ja-JP" altLang="en-US" sz="9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latin typeface="ＭＳ Ｐゴシック"/>
                        </a:rPr>
                        <a:t>水の館ホール、陳列館ホール</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ja-JP" altLang="en-US" sz="900" b="0" i="0" u="none" strike="noStrike" dirty="0">
                          <a:solidFill>
                            <a:schemeClr val="tx1"/>
                          </a:solidFill>
                          <a:latin typeface="ＭＳ Ｐゴシック"/>
                        </a:rPr>
                        <a:t>収支改善策と併せて、存廃も検討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40"/>
                        </a:lnSpc>
                        <a:spcBef>
                          <a:spcPts val="0"/>
                        </a:spcBef>
                        <a:spcAft>
                          <a:spcPts val="0"/>
                        </a:spcAft>
                        <a:buClrTx/>
                        <a:buSzTx/>
                        <a:buFontTx/>
                        <a:buNone/>
                        <a:tabLst/>
                        <a:defRPr/>
                      </a:pPr>
                      <a:r>
                        <a:rPr lang="en-US" altLang="ja-JP" sz="8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8900" indent="-88900" algn="l" fontAlgn="ctr"/>
                      <a:r>
                        <a:rPr lang="ja-JP" altLang="en-US" sz="900" b="0" i="0" u="none" strike="noStrike" dirty="0">
                          <a:solidFill>
                            <a:schemeClr val="tx1"/>
                          </a:solidFill>
                          <a:latin typeface="ＭＳ Ｐゴシック"/>
                        </a:rPr>
                        <a:t>・収支均衡の実現（公園全体での指定管理者によりホールの管理運営にかかる業務代行料を負担しない形で施設運営を実施（</a:t>
                      </a:r>
                      <a:r>
                        <a:rPr lang="en-US" altLang="ja-JP" sz="900" b="0" i="0" u="none" strike="noStrike" dirty="0">
                          <a:solidFill>
                            <a:schemeClr val="tx1"/>
                          </a:solidFill>
                          <a:latin typeface="ＭＳ Ｐゴシック"/>
                        </a:rPr>
                        <a:t>2020</a:t>
                      </a:r>
                      <a:r>
                        <a:rPr lang="ja-JP" altLang="en-US" sz="900" b="0" i="0" u="none" strike="noStrike" dirty="0">
                          <a:solidFill>
                            <a:schemeClr val="tx1"/>
                          </a:solidFill>
                          <a:latin typeface="ＭＳ Ｐゴシック"/>
                        </a:rPr>
                        <a:t>年度～）</a:t>
                      </a:r>
                      <a:r>
                        <a:rPr lang="ja-JP" altLang="en-US" sz="800" b="0" i="0" u="none" strike="noStrike" dirty="0">
                          <a:solidFill>
                            <a:schemeClr val="tx1"/>
                          </a:solidFill>
                          <a:latin typeface="ＭＳ Ｐゴシック"/>
                        </a:rPr>
                        <a:t>）</a:t>
                      </a:r>
                      <a:r>
                        <a:rPr lang="en-US" altLang="ja-JP" sz="800" b="0" i="0" u="none" strike="noStrike" dirty="0">
                          <a:solidFill>
                            <a:schemeClr val="tx1"/>
                          </a:solidFill>
                          <a:latin typeface="ＭＳ Ｐゴシック"/>
                        </a:rPr>
                        <a:t>※2020</a:t>
                      </a:r>
                      <a:r>
                        <a:rPr lang="ja-JP" altLang="en-US" sz="800" b="0" i="0" u="none" strike="noStrike" dirty="0">
                          <a:solidFill>
                            <a:schemeClr val="tx1"/>
                          </a:solidFill>
                          <a:latin typeface="ＭＳ Ｐゴシック"/>
                        </a:rPr>
                        <a:t>年度以降は新型コロナウイルス感染症の影響による休業指示に伴う補填あり</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2048022"/>
                  </a:ext>
                </a:extLst>
              </a:tr>
              <a:tr h="231908">
                <a:tc>
                  <a:txBody>
                    <a:bodyPr/>
                    <a:lstStyle/>
                    <a:p>
                      <a:pPr algn="ctr" fontAlgn="ctr"/>
                      <a:r>
                        <a:rPr lang="en-US" altLang="ja-JP" sz="900" b="0" i="0" u="none" strike="noStrike" dirty="0">
                          <a:solidFill>
                            <a:schemeClr val="tx1"/>
                          </a:solidFill>
                          <a:latin typeface="ＭＳ Ｐゴシック"/>
                        </a:rPr>
                        <a:t>42</a:t>
                      </a:r>
                      <a:endParaRPr lang="ja-JP" altLang="en-US" sz="9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latin typeface="ＭＳ Ｐゴシック"/>
                        </a:rPr>
                        <a:t>芸術創造館</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青少年センターとの統合、フルコストでの収支均衡を検討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コスト縮減や利用促進策等を実施し、フルコストでの事業設計を検討する。（</a:t>
                      </a:r>
                      <a:r>
                        <a:rPr lang="en-US" altLang="ja-JP" sz="900" b="0" i="0" u="none" strike="noStrike" dirty="0">
                          <a:solidFill>
                            <a:schemeClr val="tx1"/>
                          </a:solidFill>
                          <a:latin typeface="ＭＳ Ｐゴシック"/>
                        </a:rPr>
                        <a:t>2015</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2</a:t>
                      </a:r>
                      <a:r>
                        <a:rPr lang="ja-JP" altLang="en-US" sz="900" b="0" i="0" u="none" strike="noStrike" dirty="0">
                          <a:solidFill>
                            <a:schemeClr val="tx1"/>
                          </a:solidFill>
                          <a:latin typeface="ＭＳ Ｐゴシック"/>
                        </a:rPr>
                        <a:t>月）</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・新たな利用促進策による収入増の取組などにより、収支改善。</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10043">
                <a:tc>
                  <a:txBody>
                    <a:bodyPr/>
                    <a:lstStyle/>
                    <a:p>
                      <a:pPr algn="ctr" fontAlgn="ctr"/>
                      <a:r>
                        <a:rPr lang="en-US" altLang="ja-JP" sz="900" b="0" i="0" u="none" strike="noStrike" dirty="0">
                          <a:solidFill>
                            <a:schemeClr val="tx1"/>
                          </a:solidFill>
                          <a:latin typeface="ＭＳ Ｐゴシック"/>
                        </a:rPr>
                        <a:t>43</a:t>
                      </a:r>
                      <a:endParaRPr lang="ja-JP" altLang="en-US" sz="9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latin typeface="ＭＳ Ｐゴシック"/>
                        </a:rPr>
                        <a:t>社会福祉研修・情報センター</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府市における社会福祉研修事業等の事業統合、財政負担の縮減にむけた事業スキームを検討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900" b="0" i="0" u="none" strike="noStrike" dirty="0">
                          <a:solidFill>
                            <a:schemeClr val="tx1"/>
                          </a:solidFill>
                          <a:latin typeface="ＭＳ Ｐゴシック"/>
                        </a:rPr>
                        <a:t>―</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2550" marR="0" indent="-8255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・余裕床の活用に向け、本市事業への活用や一部有償貸付（</a:t>
                      </a:r>
                      <a:r>
                        <a:rPr lang="en-US" altLang="ja-JP" sz="900" b="0" i="0" u="none" strike="noStrike" dirty="0">
                          <a:solidFill>
                            <a:schemeClr val="tx1"/>
                          </a:solidFill>
                          <a:latin typeface="ＭＳ Ｐゴシック"/>
                        </a:rPr>
                        <a:t>2015</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4</a:t>
                      </a:r>
                      <a:r>
                        <a:rPr lang="ja-JP" altLang="en-US" sz="900" b="0" i="0" u="none" strike="noStrike" dirty="0">
                          <a:solidFill>
                            <a:schemeClr val="tx1"/>
                          </a:solidFill>
                          <a:latin typeface="ＭＳ Ｐゴシック"/>
                        </a:rPr>
                        <a:t>月から</a:t>
                      </a:r>
                      <a:r>
                        <a:rPr lang="en-US" altLang="ja-JP" sz="900" b="0" i="0" u="none" strike="noStrike" dirty="0">
                          <a:solidFill>
                            <a:schemeClr val="tx1"/>
                          </a:solidFill>
                          <a:latin typeface="ＭＳ Ｐゴシック"/>
                        </a:rPr>
                        <a:t>2016</a:t>
                      </a:r>
                      <a:r>
                        <a:rPr lang="ja-JP" altLang="en-US" sz="900" b="0" i="0" u="none" strike="noStrike" dirty="0">
                          <a:solidFill>
                            <a:schemeClr val="tx1"/>
                          </a:solidFill>
                          <a:latin typeface="ＭＳ Ｐゴシック"/>
                        </a:rPr>
                        <a:t>年</a:t>
                      </a:r>
                      <a:r>
                        <a:rPr lang="en-US" altLang="ja-JP" sz="900" b="0" i="0" u="none" strike="noStrike" dirty="0">
                          <a:solidFill>
                            <a:schemeClr val="tx1"/>
                          </a:solidFill>
                          <a:latin typeface="ＭＳ Ｐゴシック"/>
                        </a:rPr>
                        <a:t>12</a:t>
                      </a:r>
                      <a:r>
                        <a:rPr lang="ja-JP" altLang="en-US" sz="900" b="0" i="0" u="none" strike="noStrike" dirty="0">
                          <a:solidFill>
                            <a:schemeClr val="tx1"/>
                          </a:solidFill>
                          <a:latin typeface="ＭＳ Ｐゴシック"/>
                        </a:rPr>
                        <a:t>月まで）を実施。</a:t>
                      </a:r>
                    </a:p>
                    <a:p>
                      <a:pPr marL="82550" marR="0" indent="-8255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a:t>
                      </a:r>
                      <a:r>
                        <a:rPr lang="en-US" altLang="ja-JP" sz="900" b="0" i="0" u="none" strike="noStrike" dirty="0">
                          <a:solidFill>
                            <a:schemeClr val="tx1"/>
                          </a:solidFill>
                          <a:latin typeface="ＭＳ Ｐゴシック"/>
                        </a:rPr>
                        <a:t>2022</a:t>
                      </a:r>
                      <a:r>
                        <a:rPr lang="ja-JP" altLang="en-US" sz="900" b="0" i="0" u="none" strike="noStrike" dirty="0">
                          <a:solidFill>
                            <a:schemeClr val="tx1"/>
                          </a:solidFill>
                          <a:latin typeface="ＭＳ Ｐゴシック"/>
                        </a:rPr>
                        <a:t>年度現在、他部局への使用承認含め活用を実施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4518">
                <a:tc>
                  <a:txBody>
                    <a:bodyPr/>
                    <a:lstStyle/>
                    <a:p>
                      <a:pPr algn="ctr" fontAlgn="ctr"/>
                      <a:r>
                        <a:rPr lang="en-US" altLang="ja-JP" sz="900" b="0" i="0" u="none" strike="noStrike" dirty="0">
                          <a:solidFill>
                            <a:schemeClr val="tx1"/>
                          </a:solidFill>
                          <a:latin typeface="ＭＳ Ｐゴシック"/>
                        </a:rPr>
                        <a:t>44</a:t>
                      </a:r>
                      <a:endParaRPr lang="ja-JP" altLang="en-US" sz="9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latin typeface="ＭＳ Ｐゴシック"/>
                        </a:rPr>
                        <a:t>愛光会館</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大阪府母子福祉センターとの統合検討</a:t>
                      </a:r>
                      <a:endParaRPr lang="en-US" altLang="ja-JP" sz="900" b="0" i="0" u="none" strike="noStrike" dirty="0">
                        <a:solidFill>
                          <a:schemeClr val="tx1"/>
                        </a:solidFill>
                        <a:latin typeface="ＭＳ Ｐゴシック"/>
                      </a:endParaRPr>
                    </a:p>
                    <a:p>
                      <a:pPr marL="0" marR="0" lvl="0" indent="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区保険福祉センター等へ機能移転</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900" b="0" i="0" u="none" strike="noStrike" dirty="0">
                          <a:solidFill>
                            <a:schemeClr val="tx1"/>
                          </a:solidFill>
                          <a:latin typeface="ＭＳ Ｐゴシック"/>
                        </a:rPr>
                        <a:t>―</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2550" marR="0" indent="-8255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・大阪府母子福祉センターが愛光会館以外の施設へ移転するため機能統合しない。</a:t>
                      </a:r>
                      <a:endParaRPr lang="en-US" altLang="ja-JP" sz="900" b="0" i="0" u="none" strike="noStrike" dirty="0">
                        <a:solidFill>
                          <a:schemeClr val="tx1"/>
                        </a:solidFill>
                        <a:latin typeface="ＭＳ Ｐゴシック"/>
                      </a:endParaRPr>
                    </a:p>
                    <a:p>
                      <a:pPr marL="82550" marR="0" indent="-82550" algn="l" defTabSz="914400" rtl="0" eaLnBrk="1" fontAlgn="ctr" latinLnBrk="0" hangingPunct="1">
                        <a:lnSpc>
                          <a:spcPts val="1100"/>
                        </a:lnSpc>
                        <a:spcBef>
                          <a:spcPts val="0"/>
                        </a:spcBef>
                        <a:spcAft>
                          <a:spcPts val="0"/>
                        </a:spcAft>
                        <a:buClrTx/>
                        <a:buSzTx/>
                        <a:buFontTx/>
                        <a:buNone/>
                        <a:tabLst/>
                        <a:defRPr/>
                      </a:pPr>
                      <a:r>
                        <a:rPr lang="ja-JP" altLang="en-US" sz="900" b="0" i="0" u="none" strike="noStrike" dirty="0">
                          <a:solidFill>
                            <a:schemeClr val="tx1"/>
                          </a:solidFill>
                          <a:latin typeface="ＭＳ Ｐゴシック"/>
                        </a:rPr>
                        <a:t>・区保健福祉センターへの機能移転はせず、</a:t>
                      </a:r>
                      <a:r>
                        <a:rPr lang="en-US" altLang="ja-JP" sz="900" b="0" i="0" u="none" strike="noStrike" dirty="0">
                          <a:solidFill>
                            <a:schemeClr val="tx1"/>
                          </a:solidFill>
                          <a:latin typeface="ＭＳ Ｐゴシック"/>
                        </a:rPr>
                        <a:t>2016</a:t>
                      </a:r>
                      <a:r>
                        <a:rPr lang="ja-JP" altLang="en-US" sz="900" b="0" i="0" u="none" strike="noStrike" dirty="0">
                          <a:solidFill>
                            <a:schemeClr val="tx1"/>
                          </a:solidFill>
                          <a:latin typeface="ＭＳ Ｐゴシック"/>
                        </a:rPr>
                        <a:t>年度以降も指定管理施設として事業を継続し、局事業として実施</a:t>
                      </a:r>
                      <a:endParaRPr lang="en-US" altLang="ja-JP"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0043">
                <a:tc>
                  <a:txBody>
                    <a:bodyPr/>
                    <a:lstStyle/>
                    <a:p>
                      <a:pPr algn="ctr" fontAlgn="ctr">
                        <a:lnSpc>
                          <a:spcPts val="1140"/>
                        </a:lnSpc>
                      </a:pPr>
                      <a:r>
                        <a:rPr lang="en-US" altLang="ja-JP" sz="900" b="0" i="0" u="none" strike="noStrike" dirty="0">
                          <a:solidFill>
                            <a:schemeClr val="tx1"/>
                          </a:solidFill>
                          <a:latin typeface="+mn-ea"/>
                          <a:ea typeface="+mn-ea"/>
                        </a:rPr>
                        <a:t>45</a:t>
                      </a:r>
                      <a:endParaRPr lang="ja-JP" altLang="en-US" sz="9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latin typeface="ＭＳ Ｐゴシック"/>
                        </a:rPr>
                        <a:t>社会福祉センター</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900" b="0" i="0" u="none" strike="noStrike" dirty="0">
                          <a:solidFill>
                            <a:schemeClr val="tx1"/>
                          </a:solidFill>
                          <a:latin typeface="ＭＳ Ｐゴシック"/>
                        </a:rPr>
                        <a:t>増収策や管理経費の縮減を図る。</a:t>
                      </a:r>
                      <a:endParaRPr lang="en-US" altLang="ja-JP" sz="900" b="0" i="0" u="none" strike="noStrike" dirty="0">
                        <a:solidFill>
                          <a:schemeClr val="tx1"/>
                        </a:solidFill>
                        <a:latin typeface="ＭＳ Ｐゴシック"/>
                      </a:endParaRPr>
                    </a:p>
                    <a:p>
                      <a:pPr algn="l" fontAlgn="ctr">
                        <a:lnSpc>
                          <a:spcPts val="1100"/>
                        </a:lnSpc>
                      </a:pPr>
                      <a:r>
                        <a:rPr lang="ja-JP" altLang="en-US" sz="900" b="0" i="0" u="none" strike="noStrike" dirty="0">
                          <a:solidFill>
                            <a:schemeClr val="tx1"/>
                          </a:solidFill>
                          <a:latin typeface="ＭＳ Ｐゴシック"/>
                        </a:rPr>
                        <a:t>有償貸付で民間経営に委ねるスキームの検討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900" b="0" i="0" u="none" strike="noStrike" dirty="0">
                          <a:solidFill>
                            <a:schemeClr val="tx1"/>
                          </a:solidFill>
                          <a:latin typeface="ＭＳ Ｐゴシック"/>
                        </a:rPr>
                        <a:t>―</a:t>
                      </a:r>
                      <a:endParaRPr lang="ja-JP" altLang="en-US" sz="9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88900" indent="-88900" algn="l" fontAlgn="ctr">
                        <a:lnSpc>
                          <a:spcPts val="1100"/>
                        </a:lnSpc>
                      </a:pPr>
                      <a:r>
                        <a:rPr lang="ja-JP" altLang="en-US" sz="900" b="0" i="0" u="none" strike="noStrike" dirty="0">
                          <a:solidFill>
                            <a:schemeClr val="tx1"/>
                          </a:solidFill>
                          <a:latin typeface="ＭＳ Ｐゴシック"/>
                        </a:rPr>
                        <a:t>・増収策として、</a:t>
                      </a:r>
                      <a:r>
                        <a:rPr lang="en-US" altLang="ja-JP" sz="900" b="0" i="0" u="none" strike="noStrike" dirty="0">
                          <a:solidFill>
                            <a:schemeClr val="tx1"/>
                          </a:solidFill>
                          <a:latin typeface="ＭＳ Ｐゴシック"/>
                        </a:rPr>
                        <a:t>2014</a:t>
                      </a:r>
                      <a:r>
                        <a:rPr lang="ja-JP" altLang="en-US" sz="900" b="0" i="0" u="none" strike="noStrike" dirty="0">
                          <a:solidFill>
                            <a:schemeClr val="tx1"/>
                          </a:solidFill>
                          <a:latin typeface="ＭＳ Ｐゴシック"/>
                        </a:rPr>
                        <a:t>年度より可能な団体に使用料負担の有償化を実施。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962981"/>
                  </a:ext>
                </a:extLst>
              </a:tr>
            </a:tbl>
          </a:graphicData>
        </a:graphic>
      </p:graphicFrame>
      <p:cxnSp>
        <p:nvCxnSpPr>
          <p:cNvPr id="11" name="直線コネクタ 10"/>
          <p:cNvCxnSpPr/>
          <p:nvPr/>
        </p:nvCxnSpPr>
        <p:spPr>
          <a:xfrm>
            <a:off x="179512" y="1484784"/>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・市民利用施設の見直し</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2" name="直線コネクタ 11"/>
          <p:cNvCxnSpPr/>
          <p:nvPr/>
        </p:nvCxnSpPr>
        <p:spPr>
          <a:xfrm>
            <a:off x="323528" y="476672"/>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79512" y="487705"/>
            <a:ext cx="26997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⑥収支改善等　</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239</a:t>
            </a:fld>
            <a:endParaRPr kumimoji="1" lang="ja-JP" altLang="en-US"/>
          </a:p>
        </p:txBody>
      </p:sp>
    </p:spTree>
    <p:extLst>
      <p:ext uri="{BB962C8B-B14F-4D97-AF65-F5344CB8AC3E}">
        <p14:creationId xmlns:p14="http://schemas.microsoft.com/office/powerpoint/2010/main" val="363906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p:cNvPicPr>
          <p:nvPr/>
        </p:nvPicPr>
        <p:blipFill>
          <a:blip r:embed="rId3"/>
          <a:stretch>
            <a:fillRect/>
          </a:stretch>
        </p:blipFill>
        <p:spPr>
          <a:xfrm>
            <a:off x="5887452" y="5717295"/>
            <a:ext cx="2933019" cy="464046"/>
          </a:xfrm>
          <a:prstGeom prst="rect">
            <a:avLst/>
          </a:prstGeom>
        </p:spPr>
      </p:pic>
      <p:pic>
        <p:nvPicPr>
          <p:cNvPr id="12" name="図 11"/>
          <p:cNvPicPr>
            <a:picLocks/>
          </p:cNvPicPr>
          <p:nvPr/>
        </p:nvPicPr>
        <p:blipFill>
          <a:blip r:embed="rId3"/>
          <a:stretch>
            <a:fillRect/>
          </a:stretch>
        </p:blipFill>
        <p:spPr>
          <a:xfrm>
            <a:off x="5887452" y="4365104"/>
            <a:ext cx="2861012" cy="432047"/>
          </a:xfrm>
          <a:prstGeom prst="rect">
            <a:avLst/>
          </a:prstGeom>
        </p:spPr>
      </p:pic>
      <p:pic>
        <p:nvPicPr>
          <p:cNvPr id="11" name="図 10"/>
          <p:cNvPicPr>
            <a:picLocks/>
          </p:cNvPicPr>
          <p:nvPr/>
        </p:nvPicPr>
        <p:blipFill>
          <a:blip r:embed="rId3"/>
          <a:stretch>
            <a:fillRect/>
          </a:stretch>
        </p:blipFill>
        <p:spPr>
          <a:xfrm>
            <a:off x="5861944" y="1567424"/>
            <a:ext cx="2886520" cy="1027962"/>
          </a:xfrm>
          <a:prstGeom prst="rect">
            <a:avLst/>
          </a:prstGeom>
        </p:spPr>
      </p:pic>
      <p:graphicFrame>
        <p:nvGraphicFramePr>
          <p:cNvPr id="7" name="表 6"/>
          <p:cNvGraphicFramePr>
            <a:graphicFrameLocks noGrp="1"/>
          </p:cNvGraphicFramePr>
          <p:nvPr>
            <p:extLst/>
          </p:nvPr>
        </p:nvGraphicFramePr>
        <p:xfrm>
          <a:off x="323528" y="620688"/>
          <a:ext cx="8496944" cy="603578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369040">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056">
                <a:tc row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　活力と魅力のある大阪を実現するためには、急速に普及が進むＩＣＴの活用が有効であり、ＩＣＴを徹底活用し、市民サービス向上と行政運営の効率化の取組を進めること必要である。</a:t>
                      </a: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　これまでの実績として、ほぼ全ての定型業務にシステムの導入を行い、併せて庁内パソコンの整備も行ってきたが、クラウド、モバイルなどといった近年のＩＣＴの発展によって、ペーパーレス化やテレワークなどのより一層のＩＣＴ活用による業務改善・効率化を行うことが可能となっている。</a:t>
                      </a: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　また、システムの安全性・信頼性を確保しつつ、投資効果を高めていく取組も進めていく必要がある。</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（次頁に続く）</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ts val="1500"/>
                        </a:lnSpc>
                      </a:pPr>
                      <a:r>
                        <a:rPr lang="ja-JP" altLang="en-US" sz="1300" dirty="0">
                          <a:solidFill>
                            <a:schemeClr val="tx1"/>
                          </a:solidFill>
                          <a:latin typeface="+mn-lt"/>
                          <a:ea typeface="+mn-ea"/>
                        </a:rPr>
                        <a:t>・「大阪市ＩＣＴ戦略」及び「大阪市ＩＣＴ戦略アクションプラン」に基づき全庁的なＩＣＴ活用を推進する。</a:t>
                      </a:r>
                    </a:p>
                    <a:p>
                      <a:pPr>
                        <a:lnSpc>
                          <a:spcPts val="1500"/>
                        </a:lnSpc>
                      </a:pPr>
                      <a:endParaRPr lang="ja-JP" altLang="en-US" sz="1300" dirty="0">
                        <a:solidFill>
                          <a:schemeClr val="tx1"/>
                        </a:solidFill>
                        <a:latin typeface="+mn-lt"/>
                        <a:ea typeface="+mn-ea"/>
                      </a:endParaRPr>
                    </a:p>
                    <a:p>
                      <a:pPr>
                        <a:lnSpc>
                          <a:spcPts val="1500"/>
                        </a:lnSpc>
                      </a:pPr>
                      <a:r>
                        <a:rPr lang="ja-JP" altLang="en-US" sz="1300" dirty="0">
                          <a:solidFill>
                            <a:schemeClr val="tx1"/>
                          </a:solidFill>
                          <a:latin typeface="+mn-lt"/>
                          <a:ea typeface="+mn-ea"/>
                        </a:rPr>
                        <a:t>・行政運営にかかる業務遂行においてＩＣＴの徹底活用を進め、効果的・効率的な行政運営をめざす。</a:t>
                      </a:r>
                    </a:p>
                    <a:p>
                      <a:pPr>
                        <a:lnSpc>
                          <a:spcPts val="1500"/>
                        </a:lnSpc>
                      </a:pPr>
                      <a:endParaRPr lang="ja-JP" altLang="en-US" sz="1300" dirty="0">
                        <a:solidFill>
                          <a:schemeClr val="tx1"/>
                        </a:solidFill>
                        <a:latin typeface="+mn-lt"/>
                        <a:ea typeface="+mn-ea"/>
                      </a:endParaRPr>
                    </a:p>
                    <a:p>
                      <a:pPr>
                        <a:lnSpc>
                          <a:spcPts val="1500"/>
                        </a:lnSpc>
                      </a:pPr>
                      <a:r>
                        <a:rPr lang="ja-JP" altLang="en-US" sz="1300" dirty="0">
                          <a:solidFill>
                            <a:schemeClr val="tx1"/>
                          </a:solidFill>
                          <a:latin typeface="+mn-lt"/>
                          <a:ea typeface="+mn-ea"/>
                        </a:rPr>
                        <a:t>・システムの集約の実現性を検討して、効率的なシステム運用及び経常経費の圧縮をめざす。</a:t>
                      </a:r>
                    </a:p>
                    <a:p>
                      <a:pPr>
                        <a:lnSpc>
                          <a:spcPts val="1500"/>
                        </a:lnSpc>
                      </a:pPr>
                      <a:endParaRPr lang="en-US" altLang="ja-JP" sz="1300" dirty="0">
                        <a:solidFill>
                          <a:srgbClr val="FF0000"/>
                        </a:solidFill>
                        <a:latin typeface="+mn-lt"/>
                        <a:ea typeface="+mn-ea"/>
                      </a:endParaRPr>
                    </a:p>
                    <a:p>
                      <a:pPr>
                        <a:lnSpc>
                          <a:spcPts val="1300"/>
                        </a:lnSpc>
                      </a:pPr>
                      <a:r>
                        <a:rPr lang="en-US" altLang="ja-JP" sz="1100" dirty="0">
                          <a:solidFill>
                            <a:schemeClr val="tx1"/>
                          </a:solidFill>
                          <a:latin typeface="+mn-lt"/>
                          <a:ea typeface="+mn-ea"/>
                        </a:rPr>
                        <a:t>ICT</a:t>
                      </a:r>
                      <a:r>
                        <a:rPr lang="ja-JP" altLang="en-US" sz="1100" dirty="0">
                          <a:solidFill>
                            <a:schemeClr val="tx1"/>
                          </a:solidFill>
                          <a:latin typeface="+mn-lt"/>
                          <a:ea typeface="+mn-ea"/>
                        </a:rPr>
                        <a:t>戦略　第１版</a:t>
                      </a:r>
                      <a:endParaRPr lang="en-US" altLang="ja-JP" sz="1100" dirty="0">
                        <a:solidFill>
                          <a:schemeClr val="tx1"/>
                        </a:solidFill>
                        <a:latin typeface="+mn-lt"/>
                        <a:ea typeface="+mn-ea"/>
                      </a:endParaRPr>
                    </a:p>
                    <a:p>
                      <a:pPr>
                        <a:lnSpc>
                          <a:spcPts val="1300"/>
                        </a:lnSpc>
                      </a:pPr>
                      <a:r>
                        <a:rPr lang="ja-JP" altLang="en-US" sz="1100" dirty="0">
                          <a:solidFill>
                            <a:schemeClr val="tx1"/>
                          </a:solidFill>
                          <a:latin typeface="+mn-lt"/>
                          <a:ea typeface="+mn-ea"/>
                        </a:rPr>
                        <a:t>　</a:t>
                      </a:r>
                      <a:r>
                        <a:rPr lang="en-US" altLang="ja-JP" sz="1100" dirty="0">
                          <a:solidFill>
                            <a:schemeClr val="tx1"/>
                          </a:solidFill>
                          <a:latin typeface="+mn-lt"/>
                          <a:ea typeface="+mn-ea"/>
                        </a:rPr>
                        <a:t>2015</a:t>
                      </a:r>
                      <a:r>
                        <a:rPr lang="ja-JP" altLang="en-US" sz="1100" dirty="0">
                          <a:solidFill>
                            <a:schemeClr val="tx1"/>
                          </a:solidFill>
                          <a:latin typeface="+mn-lt"/>
                          <a:ea typeface="+mn-ea"/>
                        </a:rPr>
                        <a:t>年度策定</a:t>
                      </a:r>
                      <a:endParaRPr lang="en-US" altLang="ja-JP" sz="1100" dirty="0">
                        <a:solidFill>
                          <a:schemeClr val="tx1"/>
                        </a:solidFill>
                        <a:latin typeface="+mn-lt"/>
                        <a:ea typeface="+mn-ea"/>
                      </a:endParaRPr>
                    </a:p>
                    <a:p>
                      <a:pPr>
                        <a:lnSpc>
                          <a:spcPts val="1300"/>
                        </a:lnSpc>
                      </a:pPr>
                      <a:r>
                        <a:rPr lang="ja-JP" altLang="en-US" sz="1100" dirty="0">
                          <a:solidFill>
                            <a:schemeClr val="tx1"/>
                          </a:solidFill>
                          <a:latin typeface="+mn-lt"/>
                          <a:ea typeface="+mn-ea"/>
                        </a:rPr>
                        <a:t>　</a:t>
                      </a:r>
                      <a:r>
                        <a:rPr lang="en-US" altLang="ja-JP" sz="1100" dirty="0">
                          <a:solidFill>
                            <a:schemeClr val="tx1"/>
                          </a:solidFill>
                          <a:latin typeface="+mn-lt"/>
                          <a:ea typeface="+mn-ea"/>
                        </a:rPr>
                        <a:t>ICT</a:t>
                      </a:r>
                      <a:r>
                        <a:rPr lang="ja-JP" altLang="en-US" sz="1100" dirty="0">
                          <a:solidFill>
                            <a:schemeClr val="tx1"/>
                          </a:solidFill>
                          <a:latin typeface="+mn-lt"/>
                          <a:ea typeface="+mn-ea"/>
                        </a:rPr>
                        <a:t>戦略アクションプラン</a:t>
                      </a:r>
                      <a:endParaRPr lang="en-US" altLang="ja-JP" sz="1100" dirty="0">
                        <a:solidFill>
                          <a:schemeClr val="tx1"/>
                        </a:solidFill>
                        <a:latin typeface="+mn-lt"/>
                        <a:ea typeface="+mn-ea"/>
                      </a:endParaRPr>
                    </a:p>
                    <a:p>
                      <a:pPr>
                        <a:lnSpc>
                          <a:spcPts val="1300"/>
                        </a:lnSpc>
                      </a:pPr>
                      <a:r>
                        <a:rPr lang="ja-JP" altLang="en-US" sz="1100" dirty="0">
                          <a:solidFill>
                            <a:schemeClr val="tx1"/>
                          </a:solidFill>
                          <a:latin typeface="+mn-lt"/>
                          <a:ea typeface="+mn-ea"/>
                        </a:rPr>
                        <a:t>　（</a:t>
                      </a:r>
                      <a:r>
                        <a:rPr lang="en-US" altLang="ja-JP" sz="1100" dirty="0">
                          <a:solidFill>
                            <a:schemeClr val="tx1"/>
                          </a:solidFill>
                          <a:latin typeface="+mn-lt"/>
                          <a:ea typeface="+mn-ea"/>
                        </a:rPr>
                        <a:t>2015</a:t>
                      </a:r>
                      <a:r>
                        <a:rPr lang="ja-JP" altLang="en-US" sz="1100" dirty="0">
                          <a:solidFill>
                            <a:schemeClr val="tx1"/>
                          </a:solidFill>
                          <a:latin typeface="+mn-lt"/>
                          <a:ea typeface="+mn-ea"/>
                        </a:rPr>
                        <a:t>年度～</a:t>
                      </a:r>
                      <a:r>
                        <a:rPr lang="en-US" altLang="ja-JP" sz="1100" dirty="0">
                          <a:solidFill>
                            <a:schemeClr val="tx1"/>
                          </a:solidFill>
                          <a:latin typeface="+mn-lt"/>
                          <a:ea typeface="+mn-ea"/>
                        </a:rPr>
                        <a:t>2017</a:t>
                      </a:r>
                      <a:r>
                        <a:rPr lang="ja-JP" altLang="en-US" sz="1100" dirty="0">
                          <a:solidFill>
                            <a:schemeClr val="tx1"/>
                          </a:solidFill>
                          <a:latin typeface="+mn-lt"/>
                          <a:ea typeface="+mn-ea"/>
                        </a:rPr>
                        <a:t>年度）</a:t>
                      </a:r>
                      <a:endParaRPr lang="en-US" altLang="ja-JP" sz="1100" dirty="0">
                        <a:solidFill>
                          <a:schemeClr val="tx1"/>
                        </a:solidFill>
                        <a:latin typeface="+mn-lt"/>
                        <a:ea typeface="+mn-ea"/>
                      </a:endParaRPr>
                    </a:p>
                    <a:p>
                      <a:pPr>
                        <a:lnSpc>
                          <a:spcPts val="1300"/>
                        </a:lnSpc>
                      </a:pPr>
                      <a:r>
                        <a:rPr lang="en-US" altLang="ja-JP" sz="1100" dirty="0">
                          <a:solidFill>
                            <a:schemeClr val="tx1"/>
                          </a:solidFill>
                          <a:latin typeface="+mn-lt"/>
                          <a:ea typeface="+mn-ea"/>
                        </a:rPr>
                        <a:t>ICT</a:t>
                      </a:r>
                      <a:r>
                        <a:rPr lang="ja-JP" altLang="en-US" sz="1100" dirty="0">
                          <a:solidFill>
                            <a:schemeClr val="tx1"/>
                          </a:solidFill>
                          <a:latin typeface="+mn-lt"/>
                          <a:ea typeface="+mn-ea"/>
                        </a:rPr>
                        <a:t>戦略　第２版</a:t>
                      </a:r>
                      <a:endParaRPr lang="en-US" altLang="ja-JP" sz="1100" dirty="0">
                        <a:solidFill>
                          <a:schemeClr val="tx1"/>
                        </a:solidFill>
                        <a:latin typeface="+mn-lt"/>
                        <a:ea typeface="+mn-ea"/>
                      </a:endParaRPr>
                    </a:p>
                    <a:p>
                      <a:pPr>
                        <a:lnSpc>
                          <a:spcPts val="1300"/>
                        </a:lnSpc>
                      </a:pPr>
                      <a:r>
                        <a:rPr lang="ja-JP" altLang="en-US" sz="1100" dirty="0">
                          <a:solidFill>
                            <a:schemeClr val="tx1"/>
                          </a:solidFill>
                          <a:latin typeface="+mn-lt"/>
                          <a:ea typeface="+mn-ea"/>
                        </a:rPr>
                        <a:t>　</a:t>
                      </a:r>
                      <a:r>
                        <a:rPr lang="en-US" altLang="ja-JP" sz="1100" dirty="0">
                          <a:solidFill>
                            <a:schemeClr val="tx1"/>
                          </a:solidFill>
                          <a:latin typeface="+mn-lt"/>
                          <a:ea typeface="+mn-ea"/>
                        </a:rPr>
                        <a:t>2018</a:t>
                      </a:r>
                      <a:r>
                        <a:rPr lang="ja-JP" altLang="en-US" sz="1100" dirty="0">
                          <a:solidFill>
                            <a:schemeClr val="tx1"/>
                          </a:solidFill>
                          <a:latin typeface="+mn-lt"/>
                          <a:ea typeface="+mn-ea"/>
                        </a:rPr>
                        <a:t>年度策定</a:t>
                      </a:r>
                      <a:endParaRPr lang="en-US" altLang="ja-JP" sz="1100" dirty="0">
                        <a:solidFill>
                          <a:schemeClr val="tx1"/>
                        </a:solidFill>
                        <a:latin typeface="+mn-lt"/>
                        <a:ea typeface="+mn-ea"/>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ICT</a:t>
                      </a:r>
                      <a:r>
                        <a:rPr kumimoji="1" lang="ja-JP" altLang="en-US" sz="1100" kern="1200" dirty="0">
                          <a:solidFill>
                            <a:schemeClr val="tx1"/>
                          </a:solidFill>
                          <a:latin typeface="+mn-lt"/>
                          <a:ea typeface="+mn-ea"/>
                          <a:cs typeface="+mn-cs"/>
                        </a:rPr>
                        <a:t>戦略アクションプラン</a:t>
                      </a:r>
                      <a:endParaRPr kumimoji="1" lang="en-US" altLang="ja-JP" sz="1100" kern="1200" dirty="0">
                        <a:solidFill>
                          <a:schemeClr val="tx1"/>
                        </a:solidFill>
                        <a:latin typeface="+mn-lt"/>
                        <a:ea typeface="+mn-ea"/>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lang="ja-JP" altLang="en-US" sz="1100" dirty="0">
                          <a:solidFill>
                            <a:schemeClr val="tx1"/>
                          </a:solidFill>
                          <a:latin typeface="+mn-lt"/>
                          <a:ea typeface="+mn-ea"/>
                        </a:rPr>
                        <a:t>（</a:t>
                      </a:r>
                      <a:r>
                        <a:rPr lang="en-US" altLang="ja-JP" sz="1100" dirty="0">
                          <a:solidFill>
                            <a:schemeClr val="tx1"/>
                          </a:solidFill>
                          <a:latin typeface="+mn-lt"/>
                          <a:ea typeface="+mn-ea"/>
                        </a:rPr>
                        <a:t>2018</a:t>
                      </a:r>
                      <a:r>
                        <a:rPr lang="ja-JP" altLang="en-US" sz="1100" dirty="0">
                          <a:solidFill>
                            <a:schemeClr val="tx1"/>
                          </a:solidFill>
                          <a:latin typeface="+mn-lt"/>
                          <a:ea typeface="+mn-ea"/>
                        </a:rPr>
                        <a:t>年度～</a:t>
                      </a:r>
                      <a:r>
                        <a:rPr lang="en-US" altLang="ja-JP" sz="1100" dirty="0">
                          <a:solidFill>
                            <a:schemeClr val="tx1"/>
                          </a:solidFill>
                          <a:latin typeface="+mn-lt"/>
                          <a:ea typeface="+mn-ea"/>
                        </a:rPr>
                        <a:t>2020</a:t>
                      </a:r>
                      <a:r>
                        <a:rPr lang="ja-JP" altLang="en-US" sz="1100" dirty="0">
                          <a:solidFill>
                            <a:schemeClr val="tx1"/>
                          </a:solidFill>
                          <a:latin typeface="+mn-lt"/>
                          <a:ea typeface="+mn-ea"/>
                        </a:rPr>
                        <a:t>年度）</a:t>
                      </a:r>
                      <a:endParaRPr lang="en-US" altLang="ja-JP" sz="1100" dirty="0">
                        <a:solidFill>
                          <a:schemeClr val="tx1"/>
                        </a:solidFill>
                        <a:latin typeface="+mn-lt"/>
                        <a:ea typeface="+mn-ea"/>
                      </a:endParaRPr>
                    </a:p>
                    <a:p>
                      <a:pPr>
                        <a:lnSpc>
                          <a:spcPts val="1300"/>
                        </a:lnSpc>
                      </a:pPr>
                      <a:r>
                        <a:rPr lang="en-US" altLang="ja-JP" sz="1100" dirty="0">
                          <a:solidFill>
                            <a:schemeClr val="tx1"/>
                          </a:solidFill>
                          <a:latin typeface="+mn-lt"/>
                          <a:ea typeface="+mn-ea"/>
                        </a:rPr>
                        <a:t>ICT</a:t>
                      </a:r>
                      <a:r>
                        <a:rPr lang="ja-JP" altLang="en-US" sz="1100" dirty="0">
                          <a:solidFill>
                            <a:schemeClr val="tx1"/>
                          </a:solidFill>
                          <a:latin typeface="+mn-lt"/>
                          <a:ea typeface="+mn-ea"/>
                        </a:rPr>
                        <a:t>戦略　第３版</a:t>
                      </a:r>
                      <a:endParaRPr lang="en-US" altLang="ja-JP" sz="1100" dirty="0">
                        <a:solidFill>
                          <a:schemeClr val="tx1"/>
                        </a:solidFill>
                        <a:latin typeface="+mn-lt"/>
                        <a:ea typeface="+mn-ea"/>
                      </a:endParaRPr>
                    </a:p>
                    <a:p>
                      <a:pPr>
                        <a:lnSpc>
                          <a:spcPts val="1300"/>
                        </a:lnSpc>
                      </a:pPr>
                      <a:r>
                        <a:rPr lang="ja-JP" altLang="en-US" sz="1100" dirty="0">
                          <a:solidFill>
                            <a:schemeClr val="tx1"/>
                          </a:solidFill>
                          <a:latin typeface="+mn-lt"/>
                          <a:ea typeface="+mn-ea"/>
                        </a:rPr>
                        <a:t>　</a:t>
                      </a:r>
                      <a:r>
                        <a:rPr lang="en-US" altLang="ja-JP" sz="1100" dirty="0">
                          <a:solidFill>
                            <a:schemeClr val="tx1"/>
                          </a:solidFill>
                          <a:latin typeface="+mn-lt"/>
                          <a:ea typeface="+mn-ea"/>
                        </a:rPr>
                        <a:t>2021</a:t>
                      </a:r>
                      <a:r>
                        <a:rPr lang="ja-JP" altLang="en-US" sz="1100" dirty="0">
                          <a:solidFill>
                            <a:schemeClr val="tx1"/>
                          </a:solidFill>
                          <a:latin typeface="+mn-lt"/>
                          <a:ea typeface="+mn-ea"/>
                        </a:rPr>
                        <a:t>年度策定</a:t>
                      </a:r>
                      <a:endParaRPr lang="en-US" altLang="ja-JP" sz="1100" dirty="0">
                        <a:solidFill>
                          <a:schemeClr val="tx1"/>
                        </a:solidFill>
                        <a:latin typeface="+mn-lt"/>
                        <a:ea typeface="+mn-ea"/>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100" dirty="0">
                          <a:solidFill>
                            <a:schemeClr val="tx1"/>
                          </a:solidFill>
                          <a:latin typeface="+mn-lt"/>
                          <a:ea typeface="+mn-ea"/>
                        </a:rPr>
                        <a:t>　</a:t>
                      </a:r>
                      <a:r>
                        <a:rPr lang="en-US" altLang="ja-JP" sz="1100" dirty="0">
                          <a:solidFill>
                            <a:schemeClr val="tx1"/>
                          </a:solidFill>
                          <a:latin typeface="+mn-lt"/>
                          <a:ea typeface="+mn-ea"/>
                        </a:rPr>
                        <a:t>ICT</a:t>
                      </a:r>
                      <a:r>
                        <a:rPr lang="ja-JP" altLang="en-US" sz="1100" dirty="0">
                          <a:solidFill>
                            <a:schemeClr val="tx1"/>
                          </a:solidFill>
                          <a:latin typeface="+mn-lt"/>
                          <a:ea typeface="+mn-ea"/>
                        </a:rPr>
                        <a:t>戦略アクションプラン</a:t>
                      </a:r>
                      <a:endParaRPr lang="en-US" altLang="ja-JP" sz="1100" dirty="0">
                        <a:solidFill>
                          <a:schemeClr val="tx1"/>
                        </a:solidFill>
                        <a:latin typeface="+mn-lt"/>
                        <a:ea typeface="+mn-ea"/>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100" dirty="0">
                          <a:solidFill>
                            <a:schemeClr val="tx1"/>
                          </a:solidFill>
                          <a:latin typeface="+mn-lt"/>
                          <a:ea typeface="+mn-ea"/>
                        </a:rPr>
                        <a:t>　（</a:t>
                      </a:r>
                      <a:r>
                        <a:rPr lang="en-US" altLang="ja-JP" sz="1100" dirty="0">
                          <a:solidFill>
                            <a:schemeClr val="tx1"/>
                          </a:solidFill>
                          <a:latin typeface="+mn-lt"/>
                          <a:ea typeface="+mn-ea"/>
                        </a:rPr>
                        <a:t>2021</a:t>
                      </a:r>
                      <a:r>
                        <a:rPr lang="ja-JP" altLang="en-US" sz="1100" dirty="0">
                          <a:solidFill>
                            <a:schemeClr val="tx1"/>
                          </a:solidFill>
                          <a:latin typeface="+mn-lt"/>
                          <a:ea typeface="+mn-ea"/>
                        </a:rPr>
                        <a:t>年度～</a:t>
                      </a:r>
                      <a:r>
                        <a:rPr lang="en-US" altLang="ja-JP" sz="1100" dirty="0">
                          <a:solidFill>
                            <a:schemeClr val="tx1"/>
                          </a:solidFill>
                          <a:latin typeface="+mn-lt"/>
                          <a:ea typeface="+mn-ea"/>
                        </a:rPr>
                        <a:t>2023</a:t>
                      </a:r>
                      <a:r>
                        <a:rPr lang="ja-JP" altLang="en-US" sz="1100" dirty="0">
                          <a:solidFill>
                            <a:schemeClr val="tx1"/>
                          </a:solidFill>
                          <a:latin typeface="+mn-lt"/>
                          <a:ea typeface="+mn-ea"/>
                        </a:rPr>
                        <a:t>年度）</a:t>
                      </a:r>
                      <a:endParaRPr lang="en-US" altLang="ja-JP" sz="1100" dirty="0">
                        <a:solidFill>
                          <a:schemeClr val="tx1"/>
                        </a:solidFill>
                        <a:latin typeface="+mn-lt"/>
                        <a:ea typeface="+mn-ea"/>
                      </a:endParaRPr>
                    </a:p>
                    <a:p>
                      <a:pPr marL="0" marR="0" lvl="0" indent="0" algn="l" defTabSz="914400" rtl="0" eaLnBrk="1" fontAlgn="auto" latinLnBrk="0" hangingPunct="1">
                        <a:lnSpc>
                          <a:spcPts val="1300"/>
                        </a:lnSpc>
                        <a:spcBef>
                          <a:spcPts val="0"/>
                        </a:spcBef>
                        <a:spcAft>
                          <a:spcPts val="0"/>
                        </a:spcAft>
                        <a:buClrTx/>
                        <a:buSzTx/>
                        <a:buFontTx/>
                        <a:buNone/>
                        <a:tabLst/>
                        <a:defRPr/>
                      </a:pP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300" dirty="0">
                          <a:solidFill>
                            <a:schemeClr val="tx1"/>
                          </a:solidFill>
                          <a:latin typeface="+mn-lt"/>
                          <a:ea typeface="+mn-ea"/>
                        </a:rPr>
                        <a:t>①アクションプランの策定・進捗管理</a:t>
                      </a:r>
                      <a:endParaRPr lang="ja-JP" altLang="en-US" sz="1300" strike="sngStrike"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アクションプラン</a:t>
                      </a:r>
                      <a:r>
                        <a:rPr lang="ja-JP" altLang="en-US" sz="1300" strike="noStrike" dirty="0">
                          <a:solidFill>
                            <a:schemeClr val="tx1"/>
                          </a:solidFill>
                          <a:latin typeface="+mn-lt"/>
                          <a:ea typeface="+mn-ea"/>
                        </a:rPr>
                        <a:t>（</a:t>
                      </a:r>
                      <a:r>
                        <a:rPr lang="en-US" altLang="ja-JP" sz="1300" strike="noStrike" dirty="0">
                          <a:solidFill>
                            <a:schemeClr val="tx1"/>
                          </a:solidFill>
                          <a:latin typeface="+mn-lt"/>
                          <a:ea typeface="+mn-ea"/>
                        </a:rPr>
                        <a:t>2015</a:t>
                      </a:r>
                      <a:r>
                        <a:rPr lang="ja-JP" altLang="en-US" sz="1300" strike="noStrike" dirty="0">
                          <a:solidFill>
                            <a:schemeClr val="tx1"/>
                          </a:solidFill>
                          <a:latin typeface="+mn-lt"/>
                          <a:ea typeface="+mn-ea"/>
                        </a:rPr>
                        <a:t>年度～</a:t>
                      </a:r>
                      <a:r>
                        <a:rPr lang="en-US" altLang="ja-JP" sz="1300" strike="noStrike" dirty="0">
                          <a:solidFill>
                            <a:schemeClr val="tx1"/>
                          </a:solidFill>
                          <a:latin typeface="+mn-lt"/>
                          <a:ea typeface="+mn-ea"/>
                        </a:rPr>
                        <a:t>2017</a:t>
                      </a:r>
                      <a:r>
                        <a:rPr lang="ja-JP" altLang="en-US" sz="1300" strike="noStrike" dirty="0">
                          <a:solidFill>
                            <a:schemeClr val="tx1"/>
                          </a:solidFill>
                          <a:latin typeface="+mn-lt"/>
                          <a:ea typeface="+mn-ea"/>
                        </a:rPr>
                        <a:t>年度）</a:t>
                      </a:r>
                      <a:r>
                        <a:rPr lang="ja-JP" altLang="en-US" sz="1300" dirty="0">
                          <a:solidFill>
                            <a:schemeClr val="tx1"/>
                          </a:solidFill>
                          <a:latin typeface="+mn-lt"/>
                          <a:ea typeface="+mn-ea"/>
                        </a:rPr>
                        <a:t>取組件数目標達成</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目標：</a:t>
                      </a:r>
                      <a:r>
                        <a:rPr lang="en-US" altLang="ja-JP" sz="1300" dirty="0">
                          <a:solidFill>
                            <a:schemeClr val="tx1"/>
                          </a:solidFill>
                          <a:latin typeface="+mn-lt"/>
                          <a:ea typeface="+mn-ea"/>
                        </a:rPr>
                        <a:t>70</a:t>
                      </a:r>
                      <a:r>
                        <a:rPr lang="ja-JP" altLang="en-US" sz="1300" dirty="0">
                          <a:solidFill>
                            <a:schemeClr val="tx1"/>
                          </a:solidFill>
                          <a:latin typeface="+mn-lt"/>
                          <a:ea typeface="+mn-ea"/>
                        </a:rPr>
                        <a:t>件⇒達成：</a:t>
                      </a:r>
                      <a:r>
                        <a:rPr lang="en-US" altLang="ja-JP" sz="1300" dirty="0">
                          <a:solidFill>
                            <a:schemeClr val="tx1"/>
                          </a:solidFill>
                          <a:latin typeface="+mn-lt"/>
                          <a:ea typeface="+mn-ea"/>
                        </a:rPr>
                        <a:t>74</a:t>
                      </a:r>
                      <a:r>
                        <a:rPr lang="ja-JP" altLang="en-US" sz="1300" dirty="0">
                          <a:solidFill>
                            <a:schemeClr val="tx1"/>
                          </a:solidFill>
                          <a:latin typeface="+mn-lt"/>
                          <a:ea typeface="+mn-ea"/>
                        </a:rPr>
                        <a:t>件（</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アクションプラン（</a:t>
                      </a:r>
                      <a:r>
                        <a:rPr lang="en-US" altLang="ja-JP" sz="1300" dirty="0">
                          <a:solidFill>
                            <a:schemeClr val="tx1"/>
                          </a:solidFill>
                          <a:latin typeface="+mn-lt"/>
                          <a:ea typeface="+mn-ea"/>
                        </a:rPr>
                        <a:t>2018</a:t>
                      </a:r>
                      <a:r>
                        <a:rPr lang="ja-JP" altLang="en-US" sz="1300" dirty="0">
                          <a:solidFill>
                            <a:schemeClr val="tx1"/>
                          </a:solidFill>
                          <a:latin typeface="+mn-lt"/>
                          <a:ea typeface="+mn-ea"/>
                        </a:rPr>
                        <a:t>年度～</a:t>
                      </a:r>
                      <a:r>
                        <a:rPr lang="en-US" altLang="ja-JP" sz="1300" dirty="0">
                          <a:solidFill>
                            <a:schemeClr val="tx1"/>
                          </a:solidFill>
                          <a:latin typeface="+mn-lt"/>
                          <a:ea typeface="+mn-ea"/>
                        </a:rPr>
                        <a:t>2020</a:t>
                      </a:r>
                      <a:r>
                        <a:rPr lang="ja-JP" altLang="en-US" sz="1300" dirty="0">
                          <a:solidFill>
                            <a:schemeClr val="tx1"/>
                          </a:solidFill>
                          <a:latin typeface="+mn-lt"/>
                          <a:ea typeface="+mn-ea"/>
                        </a:rPr>
                        <a:t>年度）取組件数目標達成</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目標：</a:t>
                      </a:r>
                      <a:r>
                        <a:rPr lang="en-US" altLang="ja-JP" sz="1300" dirty="0">
                          <a:solidFill>
                            <a:schemeClr val="tx1"/>
                          </a:solidFill>
                          <a:latin typeface="+mn-lt"/>
                          <a:ea typeface="+mn-ea"/>
                        </a:rPr>
                        <a:t>29</a:t>
                      </a:r>
                      <a:r>
                        <a:rPr lang="ja-JP" altLang="en-US" sz="1300" dirty="0">
                          <a:solidFill>
                            <a:schemeClr val="tx1"/>
                          </a:solidFill>
                          <a:latin typeface="+mn-lt"/>
                          <a:ea typeface="+mn-ea"/>
                        </a:rPr>
                        <a:t>件⇒達成</a:t>
                      </a:r>
                      <a:r>
                        <a:rPr lang="en-US" altLang="ja-JP" sz="1300" dirty="0">
                          <a:solidFill>
                            <a:schemeClr val="tx1"/>
                          </a:solidFill>
                          <a:latin typeface="+mn-lt"/>
                          <a:ea typeface="+mn-ea"/>
                        </a:rPr>
                        <a:t>26</a:t>
                      </a:r>
                      <a:r>
                        <a:rPr lang="ja-JP" altLang="en-US" sz="1300" dirty="0">
                          <a:solidFill>
                            <a:schemeClr val="tx1"/>
                          </a:solidFill>
                          <a:latin typeface="+mn-lt"/>
                          <a:ea typeface="+mn-ea"/>
                        </a:rPr>
                        <a:t>件（</a:t>
                      </a:r>
                      <a:r>
                        <a:rPr lang="en-US" altLang="ja-JP" sz="1300" dirty="0">
                          <a:solidFill>
                            <a:schemeClr val="tx1"/>
                          </a:solidFill>
                          <a:latin typeface="+mn-lt"/>
                          <a:ea typeface="+mn-ea"/>
                        </a:rPr>
                        <a:t>2020</a:t>
                      </a:r>
                      <a:r>
                        <a:rPr lang="ja-JP" altLang="en-US" sz="1300" dirty="0">
                          <a:solidFill>
                            <a:schemeClr val="tx1"/>
                          </a:solidFill>
                          <a:latin typeface="+mn-lt"/>
                          <a:ea typeface="+mn-ea"/>
                        </a:rPr>
                        <a:t>年度）</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アクションプラン（</a:t>
                      </a:r>
                      <a:r>
                        <a:rPr lang="en-US" altLang="ja-JP" sz="1300" dirty="0">
                          <a:solidFill>
                            <a:schemeClr val="tx1"/>
                          </a:solidFill>
                          <a:latin typeface="+mn-lt"/>
                          <a:ea typeface="+mn-ea"/>
                        </a:rPr>
                        <a:t>2021</a:t>
                      </a:r>
                      <a:r>
                        <a:rPr lang="ja-JP" altLang="en-US" sz="1300" dirty="0">
                          <a:solidFill>
                            <a:schemeClr val="tx1"/>
                          </a:solidFill>
                          <a:latin typeface="+mn-lt"/>
                          <a:ea typeface="+mn-ea"/>
                        </a:rPr>
                        <a:t>～</a:t>
                      </a:r>
                      <a:r>
                        <a:rPr lang="en-US" altLang="ja-JP" sz="1300" dirty="0">
                          <a:solidFill>
                            <a:schemeClr val="tx1"/>
                          </a:solidFill>
                          <a:latin typeface="+mn-lt"/>
                          <a:ea typeface="+mn-ea"/>
                        </a:rPr>
                        <a:t>2023</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取組中：</a:t>
                      </a:r>
                      <a:r>
                        <a:rPr lang="en-US" altLang="ja-JP" sz="1300" dirty="0">
                          <a:solidFill>
                            <a:schemeClr val="tx1"/>
                          </a:solidFill>
                          <a:latin typeface="+mn-lt"/>
                          <a:ea typeface="+mn-ea"/>
                        </a:rPr>
                        <a:t>31</a:t>
                      </a:r>
                      <a:r>
                        <a:rPr lang="ja-JP" altLang="en-US" sz="1300" dirty="0">
                          <a:solidFill>
                            <a:schemeClr val="tx1"/>
                          </a:solidFill>
                          <a:latin typeface="+mn-lt"/>
                          <a:ea typeface="+mn-ea"/>
                        </a:rPr>
                        <a:t>件（</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rgbClr val="FF0000"/>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rgbClr val="FF0000"/>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7306">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lt"/>
                          <a:ea typeface="+mn-ea"/>
                        </a:rPr>
                        <a:t>②データ活用の推進</a:t>
                      </a:r>
                      <a:endParaRPr lang="en-US" altLang="ja-JP" sz="1300" dirty="0">
                        <a:solidFill>
                          <a:schemeClr val="tx1"/>
                        </a:solidFill>
                        <a:latin typeface="+mn-lt"/>
                        <a:ea typeface="+mn-ea"/>
                      </a:endParaRPr>
                    </a:p>
                    <a:p>
                      <a:pPr>
                        <a:lnSpc>
                          <a:spcPts val="1500"/>
                        </a:lnSpc>
                      </a:pPr>
                      <a:r>
                        <a:rPr lang="ja-JP" altLang="en-US" sz="1300" dirty="0">
                          <a:solidFill>
                            <a:schemeClr val="tx1"/>
                          </a:solidFill>
                          <a:latin typeface="+mn-lt"/>
                          <a:ea typeface="+mn-ea"/>
                        </a:rPr>
                        <a:t>・オープンデータの取組</a:t>
                      </a:r>
                      <a:endParaRPr lang="ja-JP" altLang="en-US" sz="1300" strike="sngStrike" baseline="0" dirty="0">
                        <a:solidFill>
                          <a:srgbClr val="FF0000"/>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strike="noStrike" dirty="0">
                        <a:solidFill>
                          <a:srgbClr val="FF0000"/>
                        </a:solidFill>
                        <a:latin typeface="+mn-lt"/>
                        <a:ea typeface="+mn-ea"/>
                      </a:endParaRPr>
                    </a:p>
                    <a:p>
                      <a:pPr>
                        <a:lnSpc>
                          <a:spcPts val="1500"/>
                        </a:lnSpc>
                      </a:pPr>
                      <a:r>
                        <a:rPr lang="ja-JP" altLang="en-US" sz="1300" strike="noStrike" dirty="0">
                          <a:solidFill>
                            <a:schemeClr val="tx1"/>
                          </a:solidFill>
                          <a:latin typeface="+mn-lt"/>
                          <a:ea typeface="+mn-ea"/>
                        </a:rPr>
                        <a:t>・</a:t>
                      </a:r>
                      <a:r>
                        <a:rPr kumimoji="1" lang="en-US" altLang="ja-JP" sz="1300" kern="1200" dirty="0">
                          <a:solidFill>
                            <a:schemeClr val="tx1"/>
                          </a:solidFill>
                          <a:latin typeface="+mn-lt"/>
                          <a:ea typeface="+mn-ea"/>
                          <a:cs typeface="+mn-cs"/>
                        </a:rPr>
                        <a:t>EBPM</a:t>
                      </a:r>
                      <a:r>
                        <a:rPr kumimoji="1" lang="ja-JP" altLang="en-US" sz="1300" kern="1200" dirty="0">
                          <a:solidFill>
                            <a:schemeClr val="tx1"/>
                          </a:solidFill>
                          <a:latin typeface="+mn-lt"/>
                          <a:ea typeface="+mn-ea"/>
                          <a:cs typeface="+mn-cs"/>
                        </a:rPr>
                        <a:t>の推進</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オープンデータ専用サイトの構築</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a:t>
                      </a:r>
                      <a:r>
                        <a:rPr lang="en-US" altLang="ja-JP" sz="1300" dirty="0">
                          <a:solidFill>
                            <a:schemeClr val="tx1"/>
                          </a:solidFill>
                          <a:latin typeface="+mn-lt"/>
                          <a:ea typeface="+mn-ea"/>
                        </a:rPr>
                        <a:t>2015</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オープンデータデータセット数　</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112</a:t>
                      </a:r>
                      <a:r>
                        <a:rPr lang="ja-JP" altLang="en-US" sz="1300" dirty="0">
                          <a:solidFill>
                            <a:schemeClr val="tx1"/>
                          </a:solidFill>
                          <a:latin typeface="+mn-lt"/>
                          <a:ea typeface="+mn-ea"/>
                        </a:rPr>
                        <a:t>セット（</a:t>
                      </a:r>
                      <a:r>
                        <a:rPr lang="en-US" altLang="ja-JP" sz="1300" dirty="0">
                          <a:solidFill>
                            <a:schemeClr val="tx1"/>
                          </a:solidFill>
                          <a:latin typeface="+mn-lt"/>
                          <a:ea typeface="+mn-ea"/>
                        </a:rPr>
                        <a:t>2015</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19,605</a:t>
                      </a:r>
                      <a:r>
                        <a:rPr lang="ja-JP" altLang="en-US" sz="1300" dirty="0">
                          <a:solidFill>
                            <a:schemeClr val="tx1"/>
                          </a:solidFill>
                          <a:latin typeface="+mn-lt"/>
                          <a:ea typeface="+mn-ea"/>
                        </a:rPr>
                        <a:t>セット（</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70</a:t>
                      </a:r>
                      <a:r>
                        <a:rPr lang="ja-JP" altLang="en-US" sz="1300" dirty="0">
                          <a:solidFill>
                            <a:schemeClr val="tx1"/>
                          </a:solidFill>
                          <a:latin typeface="+mn-lt"/>
                          <a:ea typeface="+mn-ea"/>
                        </a:rPr>
                        <a:t>セット（</a:t>
                      </a:r>
                      <a:r>
                        <a:rPr lang="en-US" altLang="ja-JP" sz="1300" dirty="0">
                          <a:solidFill>
                            <a:schemeClr val="tx1"/>
                          </a:solidFill>
                          <a:latin typeface="+mn-lt"/>
                          <a:ea typeface="+mn-ea"/>
                        </a:rPr>
                        <a:t>2018</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a:t>
                      </a:r>
                      <a:r>
                        <a:rPr lang="ja-JP" altLang="en-US" sz="1300" dirty="0">
                          <a:solidFill>
                            <a:schemeClr val="tx1"/>
                          </a:solidFill>
                          <a:latin typeface="+mn-lt"/>
                        </a:rPr>
                        <a:t>機械判読性の高いデータのみに精査</a:t>
                      </a:r>
                      <a:endParaRPr lang="en-US" altLang="ja-JP" sz="1300" dirty="0">
                        <a:solidFill>
                          <a:schemeClr val="tx1"/>
                        </a:solidFill>
                        <a:latin typeface="+mn-lt"/>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オープンデータ専用サイトの再構築</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263</a:t>
                      </a:r>
                      <a:r>
                        <a:rPr lang="ja-JP" altLang="en-US" sz="1300" dirty="0">
                          <a:solidFill>
                            <a:schemeClr val="tx1"/>
                          </a:solidFill>
                          <a:latin typeface="+mn-lt"/>
                          <a:ea typeface="+mn-ea"/>
                        </a:rPr>
                        <a:t>セット（</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rgbClr val="FF0000"/>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クルマのビッグデータを活用した実証実験（</a:t>
                      </a:r>
                      <a:r>
                        <a:rPr lang="en-US" altLang="ja-JP" sz="1300" dirty="0">
                          <a:solidFill>
                            <a:schemeClr val="tx1"/>
                          </a:solidFill>
                          <a:latin typeface="+mn-lt"/>
                          <a:ea typeface="+mn-ea"/>
                        </a:rPr>
                        <a:t>2015</a:t>
                      </a:r>
                      <a:r>
                        <a:rPr lang="ja-JP" altLang="en-US" sz="1300" dirty="0">
                          <a:solidFill>
                            <a:schemeClr val="tx1"/>
                          </a:solidFill>
                          <a:latin typeface="+mn-lt"/>
                          <a:ea typeface="+mn-ea"/>
                        </a:rPr>
                        <a:t>年度～</a:t>
                      </a:r>
                      <a:r>
                        <a:rPr lang="en-US" altLang="ja-JP" sz="1300" dirty="0">
                          <a:solidFill>
                            <a:schemeClr val="tx1"/>
                          </a:solidFill>
                          <a:latin typeface="+mn-lt"/>
                          <a:ea typeface="+mn-ea"/>
                        </a:rPr>
                        <a:t>2016</a:t>
                      </a:r>
                      <a:r>
                        <a:rPr lang="ja-JP" altLang="en-US" sz="1300" dirty="0">
                          <a:solidFill>
                            <a:schemeClr val="tx1"/>
                          </a:solidFill>
                          <a:latin typeface="+mn-lt"/>
                          <a:ea typeface="+mn-ea"/>
                        </a:rPr>
                        <a:t>年度）</a:t>
                      </a:r>
                      <a:endParaRPr lang="en-US" altLang="ja-JP" sz="1300" strike="sngStrike" dirty="0">
                        <a:solidFill>
                          <a:srgbClr val="FF0000"/>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生活保護のビッグデータ分析</a:t>
                      </a:r>
                      <a:r>
                        <a:rPr lang="ja-JP" altLang="en-US" sz="1300" strike="noStrike" dirty="0">
                          <a:solidFill>
                            <a:schemeClr val="tx1"/>
                          </a:solidFill>
                          <a:latin typeface="+mn-lt"/>
                          <a:ea typeface="+mn-ea"/>
                        </a:rPr>
                        <a:t>の実施</a:t>
                      </a:r>
                      <a:endParaRPr lang="en-US" altLang="ja-JP" sz="1300" strike="noStrike"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a:t>
                      </a:r>
                      <a:r>
                        <a:rPr lang="en-US" altLang="ja-JP" sz="1300" dirty="0">
                          <a:solidFill>
                            <a:schemeClr val="tx1"/>
                          </a:solidFill>
                          <a:latin typeface="+mn-lt"/>
                          <a:ea typeface="+mn-ea"/>
                        </a:rPr>
                        <a:t>2016</a:t>
                      </a:r>
                      <a:r>
                        <a:rPr lang="ja-JP" altLang="en-US" sz="1300" dirty="0">
                          <a:solidFill>
                            <a:schemeClr val="tx1"/>
                          </a:solidFill>
                          <a:latin typeface="+mn-lt"/>
                          <a:ea typeface="+mn-ea"/>
                        </a:rPr>
                        <a:t>年度～</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strike="sngStrike" dirty="0">
                        <a:solidFill>
                          <a:srgbClr val="FF0000"/>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データ可視化結果をオープンデータ専用サイトへ掲載</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r>
                        <a:rPr lang="en-US" altLang="ja-JP" sz="1300" dirty="0">
                          <a:solidFill>
                            <a:schemeClr val="tx1"/>
                          </a:solidFill>
                          <a:latin typeface="+mn-lt"/>
                          <a:ea typeface="+mn-ea"/>
                        </a:rPr>
                        <a:t>)</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0" y="0"/>
            <a:ext cx="745232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業務執行の刷新</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240</a:t>
            </a:fld>
            <a:endParaRPr lang="ja-JP" altLang="en-US"/>
          </a:p>
        </p:txBody>
      </p:sp>
    </p:spTree>
    <p:extLst>
      <p:ext uri="{BB962C8B-B14F-4D97-AF65-F5344CB8AC3E}">
        <p14:creationId xmlns:p14="http://schemas.microsoft.com/office/powerpoint/2010/main" val="1549230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63640" y="2199933"/>
            <a:ext cx="7925487" cy="3883489"/>
          </a:xfrm>
          <a:prstGeom prst="rect">
            <a:avLst/>
          </a:prstGeom>
        </p:spPr>
      </p:pic>
      <p:sp>
        <p:nvSpPr>
          <p:cNvPr id="6" name="正方形/長方形 5"/>
          <p:cNvSpPr/>
          <p:nvPr/>
        </p:nvSpPr>
        <p:spPr>
          <a:xfrm>
            <a:off x="251520" y="378215"/>
            <a:ext cx="383715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厳しい水需要の動向　（１／２）</a:t>
            </a:r>
          </a:p>
        </p:txBody>
      </p:sp>
      <p:cxnSp>
        <p:nvCxnSpPr>
          <p:cNvPr id="28" name="直線コネクタ 27"/>
          <p:cNvCxnSpPr/>
          <p:nvPr/>
        </p:nvCxnSpPr>
        <p:spPr>
          <a:xfrm>
            <a:off x="196874" y="72133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03132" y="800100"/>
            <a:ext cx="84012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長引く景気低迷と節水意識の浸透により、水需要は減少傾向。</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今後もこの傾向は続くものと見込まれる。</a:t>
            </a:r>
          </a:p>
        </p:txBody>
      </p:sp>
      <p:sp>
        <p:nvSpPr>
          <p:cNvPr id="48" name="テキスト ボックス 47"/>
          <p:cNvSpPr txBox="1"/>
          <p:nvPr/>
        </p:nvSpPr>
        <p:spPr>
          <a:xfrm>
            <a:off x="3860800" y="1778000"/>
            <a:ext cx="18034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給水量の推移</a:t>
            </a:r>
          </a:p>
        </p:txBody>
      </p:sp>
      <p:sp>
        <p:nvSpPr>
          <p:cNvPr id="14" name="正方形/長方形 13"/>
          <p:cNvSpPr/>
          <p:nvPr/>
        </p:nvSpPr>
        <p:spPr>
          <a:xfrm>
            <a:off x="7858078" y="352001"/>
            <a:ext cx="1073243"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8" name="テキスト ボックス 17"/>
          <p:cNvSpPr txBox="1"/>
          <p:nvPr/>
        </p:nvSpPr>
        <p:spPr>
          <a:xfrm>
            <a:off x="4726384" y="3246016"/>
            <a:ext cx="12961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一日最大給水量</a:t>
            </a:r>
          </a:p>
        </p:txBody>
      </p:sp>
      <p:sp>
        <p:nvSpPr>
          <p:cNvPr id="19" name="テキスト ボックス 18"/>
          <p:cNvSpPr txBox="1"/>
          <p:nvPr/>
        </p:nvSpPr>
        <p:spPr>
          <a:xfrm>
            <a:off x="4368056" y="4425668"/>
            <a:ext cx="12961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一日平均給水量</a:t>
            </a:r>
          </a:p>
        </p:txBody>
      </p:sp>
      <p:sp>
        <p:nvSpPr>
          <p:cNvPr id="20" name="Text Box 143"/>
          <p:cNvSpPr txBox="1">
            <a:spLocks noChangeArrowheads="1"/>
          </p:cNvSpPr>
          <p:nvPr/>
        </p:nvSpPr>
        <p:spPr bwMode="auto">
          <a:xfrm>
            <a:off x="8277471" y="6165304"/>
            <a:ext cx="653850" cy="201732"/>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1050" b="0" i="0" u="none" strike="noStrike" kern="1200" cap="none" spc="0" normalizeH="0" baseline="0" noProof="0" dirty="0">
                <a:ln>
                  <a:noFill/>
                </a:ln>
                <a:solidFill>
                  <a:srgbClr val="000000"/>
                </a:solidFill>
                <a:effectLst/>
                <a:uLnTx/>
                <a:uFillTx/>
                <a:latin typeface="ＭＳ 明朝"/>
                <a:ea typeface="ＭＳ 明朝"/>
                <a:cs typeface="+mn-cs"/>
              </a:rPr>
              <a:t>(</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050" b="0" i="0" u="none" strike="noStrike" kern="1200" cap="none" spc="0" normalizeH="0" baseline="0" noProof="0" dirty="0">
                <a:ln>
                  <a:noFill/>
                </a:ln>
                <a:solidFill>
                  <a:srgbClr val="000000"/>
                </a:solidFill>
                <a:effectLst/>
                <a:uLnTx/>
                <a:uFillTx/>
                <a:latin typeface="ＭＳ 明朝"/>
                <a:ea typeface="ＭＳ 明朝"/>
                <a:cs typeface="+mn-cs"/>
              </a:rPr>
              <a:t>)</a:t>
            </a:r>
          </a:p>
        </p:txBody>
      </p:sp>
      <p:sp>
        <p:nvSpPr>
          <p:cNvPr id="22" name="Text Box 143"/>
          <p:cNvSpPr txBox="1">
            <a:spLocks noChangeArrowheads="1"/>
          </p:cNvSpPr>
          <p:nvPr/>
        </p:nvSpPr>
        <p:spPr bwMode="auto">
          <a:xfrm>
            <a:off x="683568" y="2062642"/>
            <a:ext cx="653850" cy="201732"/>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1050" b="0" i="0" u="none" strike="noStrike" kern="1200" cap="none" spc="0" normalizeH="0" baseline="0" noProof="0" dirty="0">
                <a:ln>
                  <a:noFill/>
                </a:ln>
                <a:solidFill>
                  <a:srgbClr val="000000"/>
                </a:solidFill>
                <a:effectLst/>
                <a:uLnTx/>
                <a:uFillTx/>
                <a:latin typeface="ＭＳ 明朝"/>
                <a:ea typeface="ＭＳ 明朝"/>
                <a:cs typeface="+mn-cs"/>
              </a:rPr>
              <a:t>(</a:t>
            </a:r>
            <a:r>
              <a:rPr kumimoji="1" lang="ja-JP" altLang="en-US" sz="1050" b="0" i="0" u="none" strike="noStrike" kern="1200" cap="none" spc="0" normalizeH="0" baseline="0" noProof="0" dirty="0">
                <a:ln>
                  <a:noFill/>
                </a:ln>
                <a:solidFill>
                  <a:srgbClr val="000000"/>
                </a:solidFill>
                <a:effectLst/>
                <a:uLnTx/>
                <a:uFillTx/>
                <a:latin typeface="ＭＳ 明朝"/>
                <a:ea typeface="ＭＳ 明朝"/>
                <a:cs typeface="+mn-cs"/>
              </a:rPr>
              <a:t>万㎥</a:t>
            </a:r>
            <a:r>
              <a:rPr kumimoji="1" lang="en-US" altLang="ja-JP" sz="1050" b="0" i="0" u="none" strike="noStrike" kern="1200" cap="none" spc="0" normalizeH="0" baseline="0" noProof="0" dirty="0">
                <a:ln>
                  <a:noFill/>
                </a:ln>
                <a:solidFill>
                  <a:srgbClr val="000000"/>
                </a:solidFill>
                <a:effectLst/>
                <a:uLnTx/>
                <a:uFillTx/>
                <a:latin typeface="ＭＳ 明朝"/>
                <a:ea typeface="ＭＳ 明朝"/>
                <a:cs typeface="+mn-cs"/>
              </a:rPr>
              <a:t>/</a:t>
            </a:r>
            <a:r>
              <a:rPr kumimoji="1" lang="ja-JP" altLang="en-US" sz="1050" b="0" i="0" u="none" strike="noStrike" kern="1200" cap="none" spc="0" normalizeH="0" baseline="0" noProof="0" dirty="0">
                <a:ln>
                  <a:noFill/>
                </a:ln>
                <a:solidFill>
                  <a:srgbClr val="000000"/>
                </a:solidFill>
                <a:effectLst/>
                <a:uLnTx/>
                <a:uFillTx/>
                <a:latin typeface="ＭＳ 明朝"/>
                <a:ea typeface="ＭＳ 明朝"/>
                <a:cs typeface="+mn-cs"/>
              </a:rPr>
              <a:t>日</a:t>
            </a:r>
            <a:r>
              <a:rPr kumimoji="1" lang="en-US" altLang="ja-JP" sz="1050" b="0" i="0" u="none" strike="noStrike" kern="1200" cap="none" spc="0" normalizeH="0" baseline="0" noProof="0" dirty="0">
                <a:ln>
                  <a:noFill/>
                </a:ln>
                <a:solidFill>
                  <a:srgbClr val="000000"/>
                </a:solidFill>
                <a:effectLst/>
                <a:uLnTx/>
                <a:uFillTx/>
                <a:latin typeface="ＭＳ 明朝"/>
                <a:ea typeface="ＭＳ 明朝"/>
                <a:cs typeface="+mn-cs"/>
              </a:rPr>
              <a:t>)</a:t>
            </a:r>
          </a:p>
        </p:txBody>
      </p:sp>
      <p:sp>
        <p:nvSpPr>
          <p:cNvPr id="2" name="テキスト ボックス 1"/>
          <p:cNvSpPr txBox="1"/>
          <p:nvPr/>
        </p:nvSpPr>
        <p:spPr>
          <a:xfrm>
            <a:off x="1010493" y="5883498"/>
            <a:ext cx="8088033"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1965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70  72</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16" name="テキスト ボックス 36"/>
          <p:cNvSpPr txBox="1"/>
          <p:nvPr/>
        </p:nvSpPr>
        <p:spPr>
          <a:xfrm>
            <a:off x="196874" y="75851"/>
            <a:ext cx="4529510"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・市町村との連携強化、市町村支援等</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214</a:t>
            </a:fld>
            <a:endParaRPr lang="ja-JP" altLang="en-US"/>
          </a:p>
        </p:txBody>
      </p:sp>
    </p:spTree>
    <p:extLst>
      <p:ext uri="{BB962C8B-B14F-4D97-AF65-F5344CB8AC3E}">
        <p14:creationId xmlns:p14="http://schemas.microsoft.com/office/powerpoint/2010/main" val="124080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p:cNvPicPr>
          <p:nvPr/>
        </p:nvPicPr>
        <p:blipFill>
          <a:blip r:embed="rId3"/>
          <a:stretch>
            <a:fillRect/>
          </a:stretch>
        </p:blipFill>
        <p:spPr>
          <a:xfrm>
            <a:off x="5845160" y="1790700"/>
            <a:ext cx="2975312" cy="198140"/>
          </a:xfrm>
          <a:prstGeom prst="rect">
            <a:avLst/>
          </a:prstGeom>
        </p:spPr>
      </p:pic>
      <p:pic>
        <p:nvPicPr>
          <p:cNvPr id="12" name="図 11"/>
          <p:cNvPicPr>
            <a:picLocks/>
          </p:cNvPicPr>
          <p:nvPr/>
        </p:nvPicPr>
        <p:blipFill>
          <a:blip r:embed="rId3"/>
          <a:stretch>
            <a:fillRect/>
          </a:stretch>
        </p:blipFill>
        <p:spPr>
          <a:xfrm>
            <a:off x="5845160" y="3288682"/>
            <a:ext cx="2759288" cy="1004413"/>
          </a:xfrm>
          <a:prstGeom prst="rect">
            <a:avLst/>
          </a:prstGeom>
        </p:spPr>
      </p:pic>
      <p:pic>
        <p:nvPicPr>
          <p:cNvPr id="13" name="図 12"/>
          <p:cNvPicPr>
            <a:picLocks/>
          </p:cNvPicPr>
          <p:nvPr/>
        </p:nvPicPr>
        <p:blipFill>
          <a:blip r:embed="rId3"/>
          <a:stretch>
            <a:fillRect/>
          </a:stretch>
        </p:blipFill>
        <p:spPr>
          <a:xfrm>
            <a:off x="5845160" y="5270501"/>
            <a:ext cx="2615271" cy="1222374"/>
          </a:xfrm>
          <a:prstGeom prst="rect">
            <a:avLst/>
          </a:prstGeom>
        </p:spPr>
      </p:pic>
      <p:pic>
        <p:nvPicPr>
          <p:cNvPr id="10" name="図 9"/>
          <p:cNvPicPr>
            <a:picLocks/>
          </p:cNvPicPr>
          <p:nvPr/>
        </p:nvPicPr>
        <p:blipFill>
          <a:blip r:embed="rId3"/>
          <a:stretch>
            <a:fillRect/>
          </a:stretch>
        </p:blipFill>
        <p:spPr>
          <a:xfrm>
            <a:off x="3920108" y="5301206"/>
            <a:ext cx="1925052" cy="360042"/>
          </a:xfrm>
          <a:prstGeom prst="rect">
            <a:avLst/>
          </a:prstGeom>
        </p:spPr>
      </p:pic>
      <p:graphicFrame>
        <p:nvGraphicFramePr>
          <p:cNvPr id="7" name="表 6"/>
          <p:cNvGraphicFramePr>
            <a:graphicFrameLocks noGrp="1"/>
          </p:cNvGraphicFramePr>
          <p:nvPr>
            <p:extLst/>
          </p:nvPr>
        </p:nvGraphicFramePr>
        <p:xfrm>
          <a:off x="323528" y="620688"/>
          <a:ext cx="8496944" cy="598498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369040">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1236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　（前頁からの続き）</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（次頁に続く）</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300" dirty="0">
                        <a:solidFill>
                          <a:schemeClr val="tx1"/>
                        </a:solidFill>
                        <a:latin typeface="+mn-lt"/>
                        <a:ea typeface="+mn-ea"/>
                      </a:endParaRPr>
                    </a:p>
                    <a:p>
                      <a:pPr marL="0" marR="0" lvl="0" indent="0" algn="l" defTabSz="914400" rtl="0" eaLnBrk="1" fontAlgn="auto" latinLnBrk="0" hangingPunct="1">
                        <a:lnSpc>
                          <a:spcPts val="1300"/>
                        </a:lnSpc>
                        <a:spcBef>
                          <a:spcPts val="0"/>
                        </a:spcBef>
                        <a:spcAft>
                          <a:spcPts val="0"/>
                        </a:spcAft>
                        <a:buClrTx/>
                        <a:buSzTx/>
                        <a:buFontTx/>
                        <a:buNone/>
                        <a:tabLst/>
                        <a:defRPr/>
                      </a:pPr>
                      <a:endParaRPr lang="en-US" altLang="ja-JP" sz="1100" dirty="0">
                        <a:solidFill>
                          <a:srgbClr val="FF0000"/>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③行政のデジタル化</a:t>
                      </a:r>
                    </a:p>
                    <a:p>
                      <a:pPr>
                        <a:lnSpc>
                          <a:spcPts val="1500"/>
                        </a:lnSpc>
                      </a:pPr>
                      <a:r>
                        <a:rPr lang="ja-JP" altLang="en-US" sz="1300" dirty="0">
                          <a:solidFill>
                            <a:schemeClr val="tx1"/>
                          </a:solidFill>
                          <a:latin typeface="+mn-lt"/>
                          <a:ea typeface="+mn-ea"/>
                        </a:rPr>
                        <a:t>・タブレット端末の短期貸与及びタブレット端末の活用方法を各所属で検討</a:t>
                      </a: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a:lnSpc>
                          <a:spcPts val="1500"/>
                        </a:lnSpc>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a:t>
                      </a:r>
                      <a:r>
                        <a:rPr lang="ja-JP" altLang="ja-JP" sz="1300" dirty="0">
                          <a:solidFill>
                            <a:schemeClr val="tx1"/>
                          </a:solidFill>
                          <a:latin typeface="+mn-lt"/>
                        </a:rPr>
                        <a:t>庁外からのメール・スケジュール等の確認環境の構築</a:t>
                      </a:r>
                      <a:endParaRPr lang="en-US" altLang="ja-JP" sz="1300" strike="sngStrike"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strike="sngStrike"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strike="sngStrike"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strike="sngStrike"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・「大阪市統合基盤システム等整備計画」に基づいた住民情報系基幹システムの基盤統合の完了</a:t>
                      </a:r>
                    </a:p>
                    <a:p>
                      <a:pPr>
                        <a:lnSpc>
                          <a:spcPts val="1500"/>
                        </a:lnSpc>
                      </a:pPr>
                      <a:endParaRPr lang="en-US" altLang="ja-JP" sz="1300" strike="noStrike" dirty="0">
                        <a:solidFill>
                          <a:schemeClr val="tx1"/>
                        </a:solidFill>
                        <a:latin typeface="+mn-lt"/>
                        <a:ea typeface="+mn-ea"/>
                      </a:endParaRPr>
                    </a:p>
                    <a:p>
                      <a:pPr>
                        <a:lnSpc>
                          <a:spcPts val="1500"/>
                        </a:lnSpc>
                      </a:pPr>
                      <a:r>
                        <a:rPr lang="ja-JP" altLang="en-US" sz="1300" strike="noStrike" dirty="0">
                          <a:solidFill>
                            <a:schemeClr val="tx1"/>
                          </a:solidFill>
                          <a:latin typeface="+mn-lt"/>
                          <a:ea typeface="+mn-ea"/>
                        </a:rPr>
                        <a:t>・テレワーク環境の構築</a:t>
                      </a:r>
                      <a:endParaRPr lang="en-US" altLang="ja-JP" sz="1300" strike="noStrike" dirty="0">
                        <a:solidFill>
                          <a:schemeClr val="tx1"/>
                        </a:solidFill>
                        <a:latin typeface="+mn-lt"/>
                        <a:ea typeface="+mn-ea"/>
                      </a:endParaRPr>
                    </a:p>
                    <a:p>
                      <a:pPr>
                        <a:lnSpc>
                          <a:spcPts val="1500"/>
                        </a:lnSpc>
                      </a:pPr>
                      <a:endParaRPr lang="en-US" altLang="ja-JP" sz="1300" strike="sngStrike"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タブレット端末短期貸与事業稼働率</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目標：</a:t>
                      </a:r>
                      <a:r>
                        <a:rPr lang="en-US" altLang="ja-JP" sz="1300" dirty="0">
                          <a:solidFill>
                            <a:schemeClr val="tx1"/>
                          </a:solidFill>
                          <a:latin typeface="+mn-lt"/>
                          <a:ea typeface="+mn-ea"/>
                        </a:rPr>
                        <a:t>60</a:t>
                      </a:r>
                      <a:r>
                        <a:rPr lang="ja-JP" altLang="en-US" sz="1300" dirty="0">
                          <a:solidFill>
                            <a:schemeClr val="tx1"/>
                          </a:solidFill>
                          <a:latin typeface="+mn-lt"/>
                          <a:ea typeface="+mn-ea"/>
                        </a:rPr>
                        <a:t>％⇒達成：約</a:t>
                      </a:r>
                      <a:r>
                        <a:rPr lang="en-US" altLang="ja-JP" sz="1300" dirty="0">
                          <a:solidFill>
                            <a:schemeClr val="tx1"/>
                          </a:solidFill>
                          <a:latin typeface="+mn-lt"/>
                          <a:ea typeface="+mn-ea"/>
                        </a:rPr>
                        <a:t>70</a:t>
                      </a:r>
                      <a:r>
                        <a:rPr lang="ja-JP" altLang="en-US" sz="1300" dirty="0">
                          <a:solidFill>
                            <a:schemeClr val="tx1"/>
                          </a:solidFill>
                          <a:latin typeface="+mn-lt"/>
                          <a:ea typeface="+mn-ea"/>
                        </a:rPr>
                        <a:t>％（</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タブレット端末導入所属数</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全</a:t>
                      </a:r>
                      <a:r>
                        <a:rPr lang="en-US" altLang="ja-JP" sz="1300" dirty="0">
                          <a:solidFill>
                            <a:schemeClr val="tx1"/>
                          </a:solidFill>
                          <a:latin typeface="+mn-lt"/>
                          <a:ea typeface="+mn-ea"/>
                        </a:rPr>
                        <a:t>51</a:t>
                      </a:r>
                      <a:r>
                        <a:rPr lang="ja-JP" altLang="en-US" sz="1300" dirty="0">
                          <a:solidFill>
                            <a:schemeClr val="tx1"/>
                          </a:solidFill>
                          <a:latin typeface="+mn-lt"/>
                          <a:ea typeface="+mn-ea"/>
                        </a:rPr>
                        <a:t>所属中</a:t>
                      </a:r>
                      <a:r>
                        <a:rPr lang="en-US" altLang="ja-JP" sz="1300" dirty="0">
                          <a:solidFill>
                            <a:schemeClr val="tx1"/>
                          </a:solidFill>
                          <a:latin typeface="+mn-lt"/>
                          <a:ea typeface="+mn-ea"/>
                        </a:rPr>
                        <a:t>30</a:t>
                      </a:r>
                      <a:r>
                        <a:rPr lang="ja-JP" altLang="en-US" sz="1300" dirty="0">
                          <a:solidFill>
                            <a:schemeClr val="tx1"/>
                          </a:solidFill>
                          <a:latin typeface="+mn-lt"/>
                          <a:ea typeface="+mn-ea"/>
                        </a:rPr>
                        <a:t>所属（</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全</a:t>
                      </a:r>
                      <a:r>
                        <a:rPr lang="en-US" altLang="ja-JP" sz="1300" dirty="0">
                          <a:solidFill>
                            <a:schemeClr val="tx1"/>
                          </a:solidFill>
                          <a:latin typeface="+mn-lt"/>
                          <a:ea typeface="+mn-ea"/>
                        </a:rPr>
                        <a:t>53</a:t>
                      </a:r>
                      <a:r>
                        <a:rPr lang="ja-JP" altLang="en-US" sz="1300" dirty="0">
                          <a:solidFill>
                            <a:schemeClr val="tx1"/>
                          </a:solidFill>
                          <a:latin typeface="+mn-lt"/>
                          <a:ea typeface="+mn-ea"/>
                        </a:rPr>
                        <a:t>所属中</a:t>
                      </a:r>
                      <a:r>
                        <a:rPr lang="en-US" altLang="ja-JP" sz="1300" dirty="0">
                          <a:solidFill>
                            <a:schemeClr val="tx1"/>
                          </a:solidFill>
                          <a:latin typeface="+mn-lt"/>
                          <a:ea typeface="+mn-ea"/>
                        </a:rPr>
                        <a:t>34</a:t>
                      </a:r>
                      <a:r>
                        <a:rPr lang="ja-JP" altLang="en-US" sz="1300" dirty="0">
                          <a:solidFill>
                            <a:schemeClr val="tx1"/>
                          </a:solidFill>
                          <a:latin typeface="+mn-lt"/>
                          <a:ea typeface="+mn-ea"/>
                        </a:rPr>
                        <a:t>所属（</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a:t>
                      </a:r>
                      <a:r>
                        <a:rPr lang="ja-JP" altLang="en-US" sz="1300" dirty="0">
                          <a:solidFill>
                            <a:schemeClr val="tx1"/>
                          </a:solidFill>
                          <a:latin typeface="+mn-lt"/>
                          <a:ea typeface="+mn-ea"/>
                        </a:rPr>
                        <a:t>タブレットが必要な所属での導入が概ね完了したことから、</a:t>
                      </a:r>
                      <a:r>
                        <a:rPr lang="en-US" altLang="ja-JP" sz="1300" dirty="0">
                          <a:solidFill>
                            <a:schemeClr val="tx1"/>
                          </a:solidFill>
                          <a:latin typeface="+mn-lt"/>
                          <a:ea typeface="+mn-ea"/>
                        </a:rPr>
                        <a:t>2021</a:t>
                      </a:r>
                      <a:r>
                        <a:rPr lang="ja-JP" altLang="en-US" sz="1300" dirty="0">
                          <a:solidFill>
                            <a:schemeClr val="tx1"/>
                          </a:solidFill>
                          <a:latin typeface="+mn-lt"/>
                          <a:ea typeface="+mn-ea"/>
                        </a:rPr>
                        <a:t>年</a:t>
                      </a:r>
                      <a:r>
                        <a:rPr lang="en-US" altLang="ja-JP" sz="1300" dirty="0">
                          <a:solidFill>
                            <a:schemeClr val="tx1"/>
                          </a:solidFill>
                          <a:latin typeface="+mn-lt"/>
                          <a:ea typeface="+mn-ea"/>
                        </a:rPr>
                        <a:t>7</a:t>
                      </a:r>
                      <a:r>
                        <a:rPr lang="ja-JP" altLang="en-US" sz="1300" dirty="0">
                          <a:solidFill>
                            <a:schemeClr val="tx1"/>
                          </a:solidFill>
                          <a:latin typeface="+mn-lt"/>
                          <a:ea typeface="+mn-ea"/>
                        </a:rPr>
                        <a:t>月末をもって短期貸与を終了。</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Outlook</a:t>
                      </a:r>
                      <a:r>
                        <a:rPr lang="ja-JP" altLang="en-US" sz="1300" dirty="0">
                          <a:solidFill>
                            <a:schemeClr val="tx1"/>
                          </a:solidFill>
                          <a:latin typeface="+mn-lt"/>
                          <a:ea typeface="+mn-ea"/>
                        </a:rPr>
                        <a:t>スケジューラー活用推進の取組み率：約</a:t>
                      </a:r>
                      <a:r>
                        <a:rPr lang="en-US" altLang="ja-JP" sz="1300" dirty="0">
                          <a:solidFill>
                            <a:schemeClr val="tx1"/>
                          </a:solidFill>
                          <a:latin typeface="+mn-lt"/>
                          <a:ea typeface="+mn-ea"/>
                        </a:rPr>
                        <a:t>80%</a:t>
                      </a:r>
                      <a:r>
                        <a:rPr lang="ja-JP" altLang="en-US" sz="1300" dirty="0" err="1">
                          <a:solidFill>
                            <a:schemeClr val="tx1"/>
                          </a:solidFill>
                          <a:latin typeface="+mn-lt"/>
                          <a:ea typeface="+mn-ea"/>
                        </a:rPr>
                        <a:t>、</a:t>
                      </a:r>
                      <a:r>
                        <a:rPr lang="ja-JP" altLang="en-US" sz="1300" dirty="0">
                          <a:solidFill>
                            <a:schemeClr val="tx1"/>
                          </a:solidFill>
                          <a:latin typeface="+mn-lt"/>
                          <a:ea typeface="+mn-ea"/>
                        </a:rPr>
                        <a:t>活用による業務効率化（職員アンケート）</a:t>
                      </a:r>
                      <a:r>
                        <a:rPr lang="en-US" altLang="ja-JP" sz="1300" dirty="0">
                          <a:solidFill>
                            <a:schemeClr val="tx1"/>
                          </a:solidFill>
                          <a:latin typeface="+mn-lt"/>
                          <a:ea typeface="+mn-ea"/>
                        </a:rPr>
                        <a:t>91%</a:t>
                      </a: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rPr>
                        <a:t>コミュニケーション基盤（メール、スケジュール、チャット、</a:t>
                      </a:r>
                      <a:r>
                        <a:rPr lang="en-US" altLang="ja-JP" sz="1300" dirty="0">
                          <a:solidFill>
                            <a:schemeClr val="tx1"/>
                          </a:solidFill>
                          <a:latin typeface="+mn-lt"/>
                        </a:rPr>
                        <a:t>Web</a:t>
                      </a:r>
                      <a:r>
                        <a:rPr lang="ja-JP" altLang="en-US" sz="1300" dirty="0">
                          <a:solidFill>
                            <a:schemeClr val="tx1"/>
                          </a:solidFill>
                          <a:latin typeface="+mn-lt"/>
                        </a:rPr>
                        <a:t>会議）の更新</a:t>
                      </a:r>
                      <a:r>
                        <a:rPr lang="ja-JP" altLang="en-US" sz="1300" dirty="0">
                          <a:solidFill>
                            <a:schemeClr val="tx1"/>
                          </a:solidFill>
                          <a:latin typeface="+mn-lt"/>
                          <a:ea typeface="+mn-ea"/>
                        </a:rPr>
                        <a:t>（</a:t>
                      </a:r>
                      <a:r>
                        <a:rPr lang="en-US" altLang="ja-JP" sz="1300" dirty="0">
                          <a:solidFill>
                            <a:schemeClr val="tx1"/>
                          </a:solidFill>
                          <a:latin typeface="+mn-lt"/>
                          <a:ea typeface="+mn-ea"/>
                        </a:rPr>
                        <a:t>2018</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BYOD</a:t>
                      </a:r>
                      <a:r>
                        <a:rPr lang="ja-JP" altLang="en-US" sz="1300" dirty="0">
                          <a:solidFill>
                            <a:schemeClr val="tx1"/>
                          </a:solidFill>
                          <a:latin typeface="+mn-lt"/>
                          <a:ea typeface="+mn-ea"/>
                        </a:rPr>
                        <a:t>の導入　課長級以上の導入率：</a:t>
                      </a:r>
                      <a:r>
                        <a:rPr lang="en-US" altLang="ja-JP" sz="1300" dirty="0">
                          <a:solidFill>
                            <a:schemeClr val="tx1"/>
                          </a:solidFill>
                          <a:latin typeface="+mn-lt"/>
                          <a:ea typeface="+mn-ea"/>
                        </a:rPr>
                        <a:t>78.7</a:t>
                      </a:r>
                      <a:r>
                        <a:rPr lang="ja-JP" altLang="en-US" sz="1300" dirty="0">
                          <a:solidFill>
                            <a:schemeClr val="tx1"/>
                          </a:solidFill>
                          <a:latin typeface="+mn-lt"/>
                          <a:ea typeface="+mn-ea"/>
                        </a:rPr>
                        <a:t>％（</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大阪市統合基盤システム等整備効果額（住民情報系基幹システムの経常経費削減額）</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約</a:t>
                      </a:r>
                      <a:r>
                        <a:rPr lang="en-US" altLang="ja-JP" sz="1300" dirty="0">
                          <a:solidFill>
                            <a:schemeClr val="tx1"/>
                          </a:solidFill>
                          <a:latin typeface="+mn-lt"/>
                          <a:ea typeface="+mn-ea"/>
                        </a:rPr>
                        <a:t>4.2</a:t>
                      </a:r>
                      <a:r>
                        <a:rPr lang="ja-JP" altLang="en-US" sz="1300" dirty="0">
                          <a:solidFill>
                            <a:schemeClr val="tx1"/>
                          </a:solidFill>
                          <a:latin typeface="+mn-lt"/>
                          <a:ea typeface="+mn-ea"/>
                        </a:rPr>
                        <a:t>億円（</a:t>
                      </a:r>
                      <a:r>
                        <a:rPr lang="en-US" altLang="ja-JP" sz="1300" dirty="0">
                          <a:solidFill>
                            <a:schemeClr val="tx1"/>
                          </a:solidFill>
                          <a:latin typeface="+mn-lt"/>
                          <a:ea typeface="+mn-ea"/>
                        </a:rPr>
                        <a:t>2011</a:t>
                      </a:r>
                      <a:r>
                        <a:rPr lang="ja-JP" altLang="en-US" sz="1300" dirty="0">
                          <a:solidFill>
                            <a:schemeClr val="tx1"/>
                          </a:solidFill>
                          <a:latin typeface="+mn-lt"/>
                          <a:ea typeface="+mn-ea"/>
                        </a:rPr>
                        <a:t>年度～</a:t>
                      </a:r>
                      <a:r>
                        <a:rPr lang="en-US" altLang="ja-JP" sz="1300" dirty="0">
                          <a:solidFill>
                            <a:schemeClr val="tx1"/>
                          </a:solidFill>
                          <a:latin typeface="+mn-lt"/>
                          <a:ea typeface="+mn-ea"/>
                        </a:rPr>
                        <a:t>2017</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テレワーク環境の導入（</a:t>
                      </a:r>
                      <a:r>
                        <a:rPr lang="en-US" altLang="ja-JP" sz="1300" dirty="0">
                          <a:solidFill>
                            <a:schemeClr val="tx1"/>
                          </a:solidFill>
                          <a:latin typeface="+mn-lt"/>
                          <a:ea typeface="+mn-ea"/>
                        </a:rPr>
                        <a:t>2018</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テレワーク可能ユーザ数</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50</a:t>
                      </a:r>
                      <a:r>
                        <a:rPr lang="ja-JP" altLang="en-US" sz="1300" dirty="0">
                          <a:solidFill>
                            <a:schemeClr val="tx1"/>
                          </a:solidFill>
                          <a:latin typeface="+mn-lt"/>
                          <a:ea typeface="+mn-ea"/>
                        </a:rPr>
                        <a:t>人（</a:t>
                      </a:r>
                      <a:r>
                        <a:rPr lang="en-US" altLang="ja-JP" sz="1300" dirty="0">
                          <a:solidFill>
                            <a:schemeClr val="tx1"/>
                          </a:solidFill>
                          <a:latin typeface="+mn-lt"/>
                          <a:ea typeface="+mn-ea"/>
                        </a:rPr>
                        <a:t>2018</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4,600</a:t>
                      </a:r>
                      <a:r>
                        <a:rPr lang="ja-JP" altLang="en-US" sz="1300" dirty="0">
                          <a:solidFill>
                            <a:schemeClr val="tx1"/>
                          </a:solidFill>
                          <a:latin typeface="+mn-lt"/>
                          <a:ea typeface="+mn-ea"/>
                        </a:rPr>
                        <a:t>人（</a:t>
                      </a:r>
                      <a:r>
                        <a:rPr lang="en-US" altLang="ja-JP" sz="1300" dirty="0">
                          <a:solidFill>
                            <a:schemeClr val="tx1"/>
                          </a:solidFill>
                          <a:latin typeface="+mn-lt"/>
                          <a:ea typeface="+mn-ea"/>
                        </a:rPr>
                        <a:t>2020</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lt"/>
                          <a:ea typeface="+mn-ea"/>
                        </a:rPr>
                        <a:t>9,000</a:t>
                      </a:r>
                      <a:r>
                        <a:rPr lang="ja-JP" altLang="en-US" sz="1300" dirty="0">
                          <a:solidFill>
                            <a:schemeClr val="tx1"/>
                          </a:solidFill>
                          <a:latin typeface="+mn-lt"/>
                          <a:ea typeface="+mn-ea"/>
                        </a:rPr>
                        <a:t>人（</a:t>
                      </a:r>
                      <a:r>
                        <a:rPr lang="en-US" altLang="ja-JP" sz="1300" dirty="0">
                          <a:solidFill>
                            <a:schemeClr val="tx1"/>
                          </a:solidFill>
                          <a:latin typeface="+mn-lt"/>
                          <a:ea typeface="+mn-ea"/>
                        </a:rPr>
                        <a:t>2021</a:t>
                      </a:r>
                      <a:r>
                        <a:rPr lang="ja-JP" altLang="en-US" sz="1300" dirty="0">
                          <a:solidFill>
                            <a:schemeClr val="tx1"/>
                          </a:solidFill>
                          <a:latin typeface="+mn-lt"/>
                          <a:ea typeface="+mn-ea"/>
                        </a:rPr>
                        <a:t>年度）</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0" y="0"/>
            <a:ext cx="745232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業務執行の刷新</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241</a:t>
            </a:fld>
            <a:endParaRPr lang="ja-JP" altLang="en-US"/>
          </a:p>
        </p:txBody>
      </p:sp>
    </p:spTree>
    <p:extLst>
      <p:ext uri="{BB962C8B-B14F-4D97-AF65-F5344CB8AC3E}">
        <p14:creationId xmlns:p14="http://schemas.microsoft.com/office/powerpoint/2010/main" val="300316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p:cNvPicPr>
          <p:nvPr/>
        </p:nvPicPr>
        <p:blipFill>
          <a:blip r:embed="rId3"/>
          <a:stretch>
            <a:fillRect/>
          </a:stretch>
        </p:blipFill>
        <p:spPr>
          <a:xfrm>
            <a:off x="3889308" y="5707915"/>
            <a:ext cx="1925052" cy="385381"/>
          </a:xfrm>
          <a:prstGeom prst="rect">
            <a:avLst/>
          </a:prstGeom>
        </p:spPr>
      </p:pic>
      <p:pic>
        <p:nvPicPr>
          <p:cNvPr id="13" name="図 12"/>
          <p:cNvPicPr>
            <a:picLocks/>
          </p:cNvPicPr>
          <p:nvPr/>
        </p:nvPicPr>
        <p:blipFill>
          <a:blip r:embed="rId3"/>
          <a:stretch>
            <a:fillRect/>
          </a:stretch>
        </p:blipFill>
        <p:spPr>
          <a:xfrm>
            <a:off x="5831306" y="5707917"/>
            <a:ext cx="2845150" cy="565884"/>
          </a:xfrm>
          <a:prstGeom prst="rect">
            <a:avLst/>
          </a:prstGeom>
        </p:spPr>
      </p:pic>
      <p:pic>
        <p:nvPicPr>
          <p:cNvPr id="12" name="図 11"/>
          <p:cNvPicPr>
            <a:picLocks/>
          </p:cNvPicPr>
          <p:nvPr/>
        </p:nvPicPr>
        <p:blipFill>
          <a:blip r:embed="rId3"/>
          <a:stretch>
            <a:fillRect/>
          </a:stretch>
        </p:blipFill>
        <p:spPr>
          <a:xfrm>
            <a:off x="5887452" y="4581128"/>
            <a:ext cx="2933019" cy="821988"/>
          </a:xfrm>
          <a:prstGeom prst="rect">
            <a:avLst/>
          </a:prstGeom>
        </p:spPr>
      </p:pic>
      <p:pic>
        <p:nvPicPr>
          <p:cNvPr id="11" name="図 10"/>
          <p:cNvPicPr>
            <a:picLocks/>
          </p:cNvPicPr>
          <p:nvPr/>
        </p:nvPicPr>
        <p:blipFill>
          <a:blip r:embed="rId3"/>
          <a:stretch>
            <a:fillRect/>
          </a:stretch>
        </p:blipFill>
        <p:spPr>
          <a:xfrm>
            <a:off x="5887451" y="987619"/>
            <a:ext cx="2933019" cy="1577286"/>
          </a:xfrm>
          <a:prstGeom prst="rect">
            <a:avLst/>
          </a:prstGeom>
        </p:spPr>
      </p:pic>
      <p:pic>
        <p:nvPicPr>
          <p:cNvPr id="8" name="図 7"/>
          <p:cNvPicPr>
            <a:picLocks/>
          </p:cNvPicPr>
          <p:nvPr/>
        </p:nvPicPr>
        <p:blipFill>
          <a:blip r:embed="rId3"/>
          <a:stretch>
            <a:fillRect/>
          </a:stretch>
        </p:blipFill>
        <p:spPr>
          <a:xfrm>
            <a:off x="3962401" y="1003731"/>
            <a:ext cx="1925052" cy="394039"/>
          </a:xfrm>
          <a:prstGeom prst="rect">
            <a:avLst/>
          </a:prstGeom>
        </p:spPr>
      </p:pic>
      <p:sp>
        <p:nvSpPr>
          <p:cNvPr id="6" name="テキスト ボックス 5"/>
          <p:cNvSpPr txBox="1"/>
          <p:nvPr/>
        </p:nvSpPr>
        <p:spPr>
          <a:xfrm>
            <a:off x="0" y="0"/>
            <a:ext cx="745232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業務執行の刷新</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）ＩＣＴの徹底活用</a:t>
            </a:r>
          </a:p>
        </p:txBody>
      </p:sp>
      <p:pic>
        <p:nvPicPr>
          <p:cNvPr id="14" name="図 13"/>
          <p:cNvPicPr>
            <a:picLocks/>
          </p:cNvPicPr>
          <p:nvPr/>
        </p:nvPicPr>
        <p:blipFill>
          <a:blip r:embed="rId3"/>
          <a:stretch>
            <a:fillRect/>
          </a:stretch>
        </p:blipFill>
        <p:spPr>
          <a:xfrm>
            <a:off x="3950070" y="2637283"/>
            <a:ext cx="1925052" cy="394039"/>
          </a:xfrm>
          <a:prstGeom prst="rect">
            <a:avLst/>
          </a:prstGeom>
        </p:spPr>
      </p:pic>
      <p:pic>
        <p:nvPicPr>
          <p:cNvPr id="15" name="図 14"/>
          <p:cNvPicPr>
            <a:picLocks/>
          </p:cNvPicPr>
          <p:nvPr/>
        </p:nvPicPr>
        <p:blipFill>
          <a:blip r:embed="rId3"/>
          <a:stretch>
            <a:fillRect/>
          </a:stretch>
        </p:blipFill>
        <p:spPr>
          <a:xfrm>
            <a:off x="5854126" y="2625350"/>
            <a:ext cx="2933019" cy="941821"/>
          </a:xfrm>
          <a:prstGeom prst="rect">
            <a:avLst/>
          </a:prstGeom>
        </p:spPr>
      </p:pic>
      <p:graphicFrame>
        <p:nvGraphicFramePr>
          <p:cNvPr id="7" name="表 6"/>
          <p:cNvGraphicFramePr>
            <a:graphicFrameLocks noGrp="1"/>
          </p:cNvGraphicFramePr>
          <p:nvPr>
            <p:extLst/>
          </p:nvPr>
        </p:nvGraphicFramePr>
        <p:xfrm>
          <a:off x="323528" y="620688"/>
          <a:ext cx="8496944" cy="591640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369040">
                <a:tc>
                  <a:txBody>
                    <a:bodyPr/>
                    <a:lstStyle/>
                    <a:p>
                      <a:pPr algn="ctr">
                        <a:lnSpc>
                          <a:spcPct val="100000"/>
                        </a:lnSpc>
                      </a:pPr>
                      <a:r>
                        <a:rPr kumimoji="1" lang="ja-JP" altLang="en-US" sz="1800" b="0" dirty="0">
                          <a:solidFill>
                            <a:schemeClr val="tx1"/>
                          </a:solidFill>
                          <a:latin typeface="+mj-lt"/>
                        </a:rPr>
                        <a:t>＜</a:t>
                      </a:r>
                      <a:r>
                        <a:rPr kumimoji="1" lang="en-US" altLang="ja-JP" sz="1800" b="0" dirty="0">
                          <a:solidFill>
                            <a:schemeClr val="tx1"/>
                          </a:solidFill>
                          <a:latin typeface="+mj-lt"/>
                        </a:rPr>
                        <a:t>Why</a:t>
                      </a:r>
                      <a:r>
                        <a:rPr kumimoji="1" lang="ja-JP" altLang="en-US" sz="1800" b="0" dirty="0">
                          <a:solidFill>
                            <a:schemeClr val="tx1"/>
                          </a:solidFill>
                          <a:latin typeface="+mj-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j-lt"/>
                        </a:rPr>
                        <a:t>＜</a:t>
                      </a:r>
                      <a:r>
                        <a:rPr kumimoji="1" lang="en-US" altLang="ja-JP" sz="1800" b="0" dirty="0">
                          <a:solidFill>
                            <a:schemeClr val="tx1"/>
                          </a:solidFill>
                          <a:latin typeface="+mj-lt"/>
                        </a:rPr>
                        <a:t>Vision</a:t>
                      </a:r>
                      <a:r>
                        <a:rPr kumimoji="1" lang="ja-JP" altLang="en-US" sz="1800" b="0" dirty="0">
                          <a:solidFill>
                            <a:schemeClr val="tx1"/>
                          </a:solidFill>
                          <a:latin typeface="+mj-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j-lt"/>
                        </a:rPr>
                        <a:t>＜</a:t>
                      </a:r>
                      <a:r>
                        <a:rPr kumimoji="1" lang="en-US" altLang="ja-JP" sz="1800" b="0" dirty="0">
                          <a:solidFill>
                            <a:schemeClr val="tx1"/>
                          </a:solidFill>
                          <a:latin typeface="+mj-lt"/>
                        </a:rPr>
                        <a:t>What</a:t>
                      </a:r>
                      <a:r>
                        <a:rPr kumimoji="1" lang="ja-JP" altLang="en-US" sz="1800" b="0" dirty="0">
                          <a:solidFill>
                            <a:schemeClr val="tx1"/>
                          </a:solidFill>
                          <a:latin typeface="+mj-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j-lt"/>
                        </a:rPr>
                        <a:t>＜</a:t>
                      </a:r>
                      <a:r>
                        <a:rPr kumimoji="1" lang="en-US" altLang="ja-JP" sz="1800" b="0" dirty="0">
                          <a:solidFill>
                            <a:schemeClr val="tx1"/>
                          </a:solidFill>
                          <a:latin typeface="+mj-lt"/>
                        </a:rPr>
                        <a:t>Outcome</a:t>
                      </a:r>
                      <a:r>
                        <a:rPr kumimoji="1" lang="ja-JP" altLang="en-US" sz="1800" b="0" dirty="0">
                          <a:solidFill>
                            <a:schemeClr val="tx1"/>
                          </a:solidFill>
                          <a:latin typeface="+mj-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5056">
                <a:tc rowSpan="2">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　（前頁からの続き）</a:t>
                      </a: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（次頁に続く）</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ts val="1500"/>
                        </a:lnSpc>
                      </a:pPr>
                      <a:endParaRPr lang="en-US" altLang="ja-JP" sz="1100" dirty="0">
                        <a:solidFill>
                          <a:srgbClr val="FF0000"/>
                        </a:solidFill>
                        <a:latin typeface="+mj-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・行政手続きのオンライン化</a:t>
                      </a: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a:t>
                      </a:r>
                      <a:r>
                        <a:rPr lang="en-US" altLang="ja-JP" sz="1300" dirty="0">
                          <a:solidFill>
                            <a:schemeClr val="tx1"/>
                          </a:solidFill>
                          <a:latin typeface="+mj-lt"/>
                          <a:ea typeface="+mn-ea"/>
                        </a:rPr>
                        <a:t>AI</a:t>
                      </a:r>
                      <a:r>
                        <a:rPr lang="ja-JP" altLang="en-US" sz="1300" dirty="0">
                          <a:solidFill>
                            <a:schemeClr val="tx1"/>
                          </a:solidFill>
                          <a:latin typeface="+mj-lt"/>
                          <a:ea typeface="+mn-ea"/>
                        </a:rPr>
                        <a:t>等の最先端技術の活用</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大阪市行政オンラインシステムの運用開始（</a:t>
                      </a:r>
                      <a:r>
                        <a:rPr lang="en-US" altLang="ja-JP" sz="1300" dirty="0">
                          <a:solidFill>
                            <a:schemeClr val="tx1"/>
                          </a:solidFill>
                          <a:latin typeface="+mj-lt"/>
                          <a:ea typeface="+mn-ea"/>
                        </a:rPr>
                        <a:t>2020</a:t>
                      </a:r>
                      <a:r>
                        <a:rPr lang="ja-JP" altLang="en-US" sz="1300" dirty="0">
                          <a:solidFill>
                            <a:schemeClr val="tx1"/>
                          </a:solidFill>
                          <a:latin typeface="+mj-lt"/>
                          <a:ea typeface="+mn-ea"/>
                        </a:rPr>
                        <a:t>年度）</a:t>
                      </a:r>
                      <a:endParaRPr lang="en-US" altLang="ja-JP" sz="1300" dirty="0">
                        <a:solidFill>
                          <a:schemeClr val="tx1"/>
                        </a:solidFill>
                        <a:latin typeface="+mj-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オンライン化手続き数</a:t>
                      </a:r>
                      <a:endParaRPr lang="en-US" altLang="ja-JP" sz="1300" dirty="0">
                        <a:solidFill>
                          <a:schemeClr val="tx1"/>
                        </a:solidFill>
                        <a:latin typeface="+mj-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約</a:t>
                      </a:r>
                      <a:r>
                        <a:rPr lang="en-US" altLang="ja-JP" sz="1300" dirty="0">
                          <a:solidFill>
                            <a:schemeClr val="tx1"/>
                          </a:solidFill>
                          <a:latin typeface="+mj-lt"/>
                          <a:ea typeface="+mn-ea"/>
                        </a:rPr>
                        <a:t>300</a:t>
                      </a:r>
                      <a:r>
                        <a:rPr lang="ja-JP" altLang="en-US" sz="1300" dirty="0">
                          <a:solidFill>
                            <a:schemeClr val="tx1"/>
                          </a:solidFill>
                          <a:latin typeface="+mj-lt"/>
                          <a:ea typeface="+mn-ea"/>
                        </a:rPr>
                        <a:t>件（</a:t>
                      </a:r>
                      <a:r>
                        <a:rPr lang="en-US" altLang="ja-JP" sz="1300" dirty="0">
                          <a:solidFill>
                            <a:schemeClr val="tx1"/>
                          </a:solidFill>
                          <a:latin typeface="+mj-lt"/>
                          <a:ea typeface="+mn-ea"/>
                        </a:rPr>
                        <a:t>2020</a:t>
                      </a:r>
                      <a:r>
                        <a:rPr lang="ja-JP" altLang="en-US" sz="1300" dirty="0">
                          <a:solidFill>
                            <a:schemeClr val="tx1"/>
                          </a:solidFill>
                          <a:latin typeface="+mj-lt"/>
                          <a:ea typeface="+mn-ea"/>
                        </a:rPr>
                        <a:t>年度）</a:t>
                      </a:r>
                      <a:endParaRPr lang="en-US" altLang="ja-JP" sz="1300" dirty="0">
                        <a:solidFill>
                          <a:schemeClr val="tx1"/>
                        </a:solidFill>
                        <a:latin typeface="+mj-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約</a:t>
                      </a:r>
                      <a:r>
                        <a:rPr lang="en-US" altLang="ja-JP" sz="1300" dirty="0">
                          <a:solidFill>
                            <a:schemeClr val="tx1"/>
                          </a:solidFill>
                          <a:latin typeface="+mj-lt"/>
                          <a:ea typeface="+mn-ea"/>
                        </a:rPr>
                        <a:t>600</a:t>
                      </a:r>
                      <a:r>
                        <a:rPr lang="ja-JP" altLang="en-US" sz="1300" dirty="0">
                          <a:solidFill>
                            <a:schemeClr val="tx1"/>
                          </a:solidFill>
                          <a:latin typeface="+mj-lt"/>
                          <a:ea typeface="+mn-ea"/>
                        </a:rPr>
                        <a:t>件（</a:t>
                      </a:r>
                      <a:r>
                        <a:rPr lang="en-US" altLang="ja-JP" sz="1300" dirty="0">
                          <a:solidFill>
                            <a:schemeClr val="tx1"/>
                          </a:solidFill>
                          <a:latin typeface="+mj-lt"/>
                          <a:ea typeface="+mn-ea"/>
                        </a:rPr>
                        <a:t>2021</a:t>
                      </a:r>
                      <a:r>
                        <a:rPr lang="ja-JP" altLang="en-US" sz="1300" dirty="0">
                          <a:solidFill>
                            <a:schemeClr val="tx1"/>
                          </a:solidFill>
                          <a:latin typeface="+mj-lt"/>
                          <a:ea typeface="+mn-ea"/>
                        </a:rPr>
                        <a:t>年度）</a:t>
                      </a: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300" kern="1200" dirty="0">
                          <a:solidFill>
                            <a:schemeClr val="tx1"/>
                          </a:solidFill>
                          <a:latin typeface="+mj-lt"/>
                          <a:ea typeface="+mn-ea"/>
                          <a:cs typeface="+mn-cs"/>
                        </a:rPr>
                        <a:t>スマートフォン専用アプリ</a:t>
                      </a:r>
                      <a:endParaRPr kumimoji="1" lang="en-US" altLang="ja-JP" sz="1300" kern="1200" dirty="0">
                        <a:solidFill>
                          <a:schemeClr val="tx1"/>
                        </a:solidFill>
                        <a:latin typeface="+mj-lt"/>
                        <a:ea typeface="+mn-ea"/>
                        <a:cs typeface="+mn-cs"/>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300" kern="1200" dirty="0">
                          <a:solidFill>
                            <a:schemeClr val="tx1"/>
                          </a:solidFill>
                          <a:latin typeface="+mj-lt"/>
                          <a:ea typeface="+mn-ea"/>
                          <a:cs typeface="+mn-cs"/>
                        </a:rPr>
                        <a:t>「スマート</a:t>
                      </a:r>
                      <a:r>
                        <a:rPr kumimoji="1" lang="en-US" altLang="ja-JP" sz="1300" kern="1200" dirty="0">
                          <a:solidFill>
                            <a:schemeClr val="tx1"/>
                          </a:solidFill>
                          <a:latin typeface="+mj-lt"/>
                          <a:ea typeface="+mn-ea"/>
                          <a:cs typeface="+mn-cs"/>
                        </a:rPr>
                        <a:t>OSAKA</a:t>
                      </a:r>
                      <a:r>
                        <a:rPr kumimoji="1" lang="ja-JP" altLang="en-US" sz="1300" kern="1200" dirty="0">
                          <a:solidFill>
                            <a:schemeClr val="tx1"/>
                          </a:solidFill>
                          <a:latin typeface="+mj-lt"/>
                          <a:ea typeface="+mn-ea"/>
                          <a:cs typeface="+mn-cs"/>
                        </a:rPr>
                        <a:t>」の運用を開始（</a:t>
                      </a:r>
                      <a:r>
                        <a:rPr kumimoji="1" lang="en-US" altLang="ja-JP" sz="1300" kern="1200" dirty="0">
                          <a:solidFill>
                            <a:schemeClr val="tx1"/>
                          </a:solidFill>
                          <a:latin typeface="+mj-lt"/>
                          <a:ea typeface="+mn-ea"/>
                          <a:cs typeface="+mn-cs"/>
                        </a:rPr>
                        <a:t>2021</a:t>
                      </a:r>
                      <a:r>
                        <a:rPr kumimoji="1" lang="ja-JP" altLang="en-US" sz="1300" kern="1200" dirty="0">
                          <a:solidFill>
                            <a:schemeClr val="tx1"/>
                          </a:solidFill>
                          <a:latin typeface="+mj-lt"/>
                          <a:ea typeface="+mn-ea"/>
                          <a:cs typeface="+mn-cs"/>
                        </a:rPr>
                        <a:t>年度）</a:t>
                      </a:r>
                      <a:endParaRPr kumimoji="1" lang="en-US" altLang="ja-JP" sz="1300" kern="1200" dirty="0">
                        <a:solidFill>
                          <a:schemeClr val="tx1"/>
                        </a:solidFill>
                        <a:latin typeface="+mj-lt"/>
                        <a:ea typeface="+mn-ea"/>
                        <a:cs typeface="+mn-cs"/>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ＡＩを活用した音声認識ツールの検証・導入（</a:t>
                      </a:r>
                      <a:r>
                        <a:rPr lang="en-US" altLang="ja-JP" sz="1300" dirty="0">
                          <a:solidFill>
                            <a:schemeClr val="tx1"/>
                          </a:solidFill>
                          <a:latin typeface="+mj-lt"/>
                          <a:ea typeface="+mn-ea"/>
                        </a:rPr>
                        <a:t>2017</a:t>
                      </a:r>
                      <a:r>
                        <a:rPr lang="ja-JP" altLang="en-US" sz="1300" dirty="0">
                          <a:solidFill>
                            <a:schemeClr val="tx1"/>
                          </a:solidFill>
                          <a:latin typeface="+mj-lt"/>
                          <a:ea typeface="+mn-ea"/>
                        </a:rPr>
                        <a:t>年度～）</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・ＡＩを活用したファイル高速検索システムの検証（</a:t>
                      </a:r>
                      <a:r>
                        <a:rPr lang="en-US" altLang="ja-JP" sz="1300" dirty="0">
                          <a:solidFill>
                            <a:schemeClr val="tx1"/>
                          </a:solidFill>
                          <a:latin typeface="+mj-lt"/>
                          <a:ea typeface="+mn-ea"/>
                        </a:rPr>
                        <a:t>2019</a:t>
                      </a:r>
                      <a:r>
                        <a:rPr lang="ja-JP" altLang="en-US" sz="1300" dirty="0">
                          <a:solidFill>
                            <a:schemeClr val="tx1"/>
                          </a:solidFill>
                          <a:latin typeface="+mj-lt"/>
                          <a:ea typeface="+mn-ea"/>
                        </a:rPr>
                        <a:t>年度～）</a:t>
                      </a: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j-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7306">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ea"/>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500"/>
                        </a:lnSpc>
                      </a:pPr>
                      <a:endParaRPr lang="en-US" altLang="ja-JP" sz="1300" dirty="0">
                        <a:solidFill>
                          <a:schemeClr val="tx1"/>
                        </a:solidFill>
                        <a:latin typeface="+mn-ea"/>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300" dirty="0">
                          <a:solidFill>
                            <a:schemeClr val="tx1"/>
                          </a:solidFill>
                          <a:latin typeface="+mj-lt"/>
                          <a:ea typeface="+mn-ea"/>
                        </a:rPr>
                        <a:t>④ＩＣＴを利用した行政サービスの強靭化</a:t>
                      </a:r>
                      <a:endParaRPr lang="en-US" altLang="ja-JP" sz="1300" dirty="0">
                        <a:solidFill>
                          <a:schemeClr val="tx1"/>
                        </a:solidFill>
                        <a:latin typeface="+mj-lt"/>
                        <a:ea typeface="+mn-ea"/>
                      </a:endParaRPr>
                    </a:p>
                    <a:p>
                      <a:pPr>
                        <a:lnSpc>
                          <a:spcPts val="1500"/>
                        </a:lnSpc>
                      </a:pPr>
                      <a:r>
                        <a:rPr lang="ja-JP" altLang="en-US" sz="1300" strike="noStrike" dirty="0">
                          <a:solidFill>
                            <a:schemeClr val="tx1"/>
                          </a:solidFill>
                          <a:latin typeface="+mj-lt"/>
                          <a:ea typeface="+mn-ea"/>
                        </a:rPr>
                        <a:t>・無線</a:t>
                      </a:r>
                      <a:r>
                        <a:rPr lang="en-US" altLang="ja-JP" sz="1300" strike="noStrike" dirty="0">
                          <a:solidFill>
                            <a:schemeClr val="tx1"/>
                          </a:solidFill>
                          <a:latin typeface="+mj-lt"/>
                          <a:ea typeface="+mn-ea"/>
                        </a:rPr>
                        <a:t>LAN</a:t>
                      </a:r>
                      <a:r>
                        <a:rPr lang="ja-JP" altLang="en-US" sz="1300" strike="noStrike" dirty="0">
                          <a:solidFill>
                            <a:schemeClr val="tx1"/>
                          </a:solidFill>
                          <a:latin typeface="+mj-lt"/>
                          <a:ea typeface="+mn-ea"/>
                        </a:rPr>
                        <a:t>アクセスポイントの設置を開始</a:t>
                      </a: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r>
                        <a:rPr lang="ja-JP" altLang="en-US" sz="1300" strike="noStrike" dirty="0">
                          <a:solidFill>
                            <a:schemeClr val="tx1"/>
                          </a:solidFill>
                          <a:latin typeface="+mj-lt"/>
                          <a:ea typeface="+mn-ea"/>
                        </a:rPr>
                        <a:t>・ネットワーク基盤の再整備</a:t>
                      </a: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p>
                      <a:pPr>
                        <a:lnSpc>
                          <a:spcPts val="1500"/>
                        </a:lnSpc>
                      </a:pPr>
                      <a:endParaRPr lang="en-US" altLang="ja-JP" sz="1300" strike="noStrike" dirty="0">
                        <a:solidFill>
                          <a:schemeClr val="tx1"/>
                        </a:solidFill>
                        <a:latin typeface="+mj-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j-lt"/>
                          <a:ea typeface="+mn-ea"/>
                        </a:rPr>
                        <a:t>無線</a:t>
                      </a:r>
                      <a:r>
                        <a:rPr lang="en-US" altLang="ja-JP" sz="1300" dirty="0">
                          <a:solidFill>
                            <a:schemeClr val="tx1"/>
                          </a:solidFill>
                          <a:latin typeface="+mj-lt"/>
                          <a:ea typeface="+mn-ea"/>
                        </a:rPr>
                        <a:t>LAN</a:t>
                      </a:r>
                      <a:r>
                        <a:rPr lang="ja-JP" altLang="en-US" sz="1300" dirty="0">
                          <a:solidFill>
                            <a:schemeClr val="tx1"/>
                          </a:solidFill>
                          <a:latin typeface="+mj-lt"/>
                          <a:ea typeface="+mn-ea"/>
                        </a:rPr>
                        <a:t>アクセスポイント設置数</a:t>
                      </a:r>
                    </a:p>
                    <a:p>
                      <a:r>
                        <a:rPr kumimoji="1" lang="ja-JP" altLang="ja-JP" sz="1300" kern="1200" dirty="0">
                          <a:solidFill>
                            <a:schemeClr val="tx1"/>
                          </a:solidFill>
                          <a:effectLst/>
                          <a:latin typeface="+mj-lt"/>
                          <a:ea typeface="+mn-ea"/>
                          <a:cs typeface="+mn-cs"/>
                        </a:rPr>
                        <a:t>本庁舎：</a:t>
                      </a:r>
                      <a:r>
                        <a:rPr kumimoji="1" lang="en-US" altLang="ja-JP" sz="1300" kern="1200" dirty="0">
                          <a:solidFill>
                            <a:schemeClr val="tx1"/>
                          </a:solidFill>
                          <a:effectLst/>
                          <a:latin typeface="+mj-lt"/>
                          <a:ea typeface="+mn-ea"/>
                          <a:cs typeface="+mn-cs"/>
                        </a:rPr>
                        <a:t>1</a:t>
                      </a:r>
                      <a:r>
                        <a:rPr kumimoji="1" lang="ja-JP" altLang="ja-JP" sz="1300" kern="1200" dirty="0">
                          <a:solidFill>
                            <a:schemeClr val="tx1"/>
                          </a:solidFill>
                          <a:effectLst/>
                          <a:latin typeface="+mj-lt"/>
                          <a:ea typeface="+mn-ea"/>
                          <a:cs typeface="+mn-cs"/>
                        </a:rPr>
                        <a:t>拠点（</a:t>
                      </a:r>
                      <a:r>
                        <a:rPr kumimoji="1" lang="en-US" altLang="ja-JP" sz="1300" kern="1200" dirty="0">
                          <a:solidFill>
                            <a:schemeClr val="tx1"/>
                          </a:solidFill>
                          <a:effectLst/>
                          <a:latin typeface="+mj-lt"/>
                          <a:ea typeface="+mn-ea"/>
                          <a:cs typeface="+mn-cs"/>
                        </a:rPr>
                        <a:t>47</a:t>
                      </a:r>
                      <a:r>
                        <a:rPr kumimoji="1" lang="ja-JP" altLang="ja-JP" sz="1300" kern="1200" dirty="0">
                          <a:solidFill>
                            <a:schemeClr val="tx1"/>
                          </a:solidFill>
                          <a:effectLst/>
                          <a:latin typeface="+mj-lt"/>
                          <a:ea typeface="+mn-ea"/>
                          <a:cs typeface="+mn-cs"/>
                        </a:rPr>
                        <a:t>か所）、区役所：</a:t>
                      </a:r>
                      <a:r>
                        <a:rPr kumimoji="1" lang="en-US" altLang="ja-JP" sz="1300" kern="1200" dirty="0">
                          <a:solidFill>
                            <a:schemeClr val="tx1"/>
                          </a:solidFill>
                          <a:effectLst/>
                          <a:latin typeface="+mj-lt"/>
                          <a:ea typeface="+mn-ea"/>
                          <a:cs typeface="+mn-cs"/>
                        </a:rPr>
                        <a:t>4</a:t>
                      </a:r>
                      <a:r>
                        <a:rPr kumimoji="1" lang="ja-JP" altLang="ja-JP" sz="1300" kern="1200" dirty="0">
                          <a:solidFill>
                            <a:schemeClr val="tx1"/>
                          </a:solidFill>
                          <a:effectLst/>
                          <a:latin typeface="+mj-lt"/>
                          <a:ea typeface="+mn-ea"/>
                          <a:cs typeface="+mn-cs"/>
                        </a:rPr>
                        <a:t>拠点（</a:t>
                      </a:r>
                      <a:r>
                        <a:rPr kumimoji="1" lang="en-US" altLang="ja-JP" sz="1300" kern="1200" dirty="0">
                          <a:solidFill>
                            <a:schemeClr val="tx1"/>
                          </a:solidFill>
                          <a:effectLst/>
                          <a:latin typeface="+mj-lt"/>
                          <a:ea typeface="+mn-ea"/>
                          <a:cs typeface="+mn-cs"/>
                        </a:rPr>
                        <a:t>10</a:t>
                      </a:r>
                      <a:r>
                        <a:rPr kumimoji="1" lang="ja-JP" altLang="ja-JP" sz="1300" kern="1200" dirty="0">
                          <a:solidFill>
                            <a:schemeClr val="tx1"/>
                          </a:solidFill>
                          <a:effectLst/>
                          <a:latin typeface="+mj-lt"/>
                          <a:ea typeface="+mn-ea"/>
                          <a:cs typeface="+mn-cs"/>
                        </a:rPr>
                        <a:t>か所）</a:t>
                      </a:r>
                      <a:r>
                        <a:rPr kumimoji="1" lang="ja-JP" altLang="en-US" sz="1300" kern="1200" dirty="0">
                          <a:solidFill>
                            <a:schemeClr val="tx1"/>
                          </a:solidFill>
                          <a:effectLst/>
                          <a:latin typeface="+mj-lt"/>
                          <a:ea typeface="+mn-ea"/>
                          <a:cs typeface="+mn-cs"/>
                        </a:rPr>
                        <a:t>、</a:t>
                      </a:r>
                      <a:r>
                        <a:rPr kumimoji="1" lang="ja-JP" altLang="ja-JP" sz="1300" kern="1200" dirty="0">
                          <a:solidFill>
                            <a:schemeClr val="tx1"/>
                          </a:solidFill>
                          <a:effectLst/>
                          <a:latin typeface="+mj-lt"/>
                          <a:ea typeface="+mn-ea"/>
                          <a:cs typeface="+mn-cs"/>
                        </a:rPr>
                        <a:t>分庁舎：</a:t>
                      </a:r>
                      <a:r>
                        <a:rPr kumimoji="1" lang="en-US" altLang="ja-JP" sz="1300" kern="1200" dirty="0">
                          <a:solidFill>
                            <a:schemeClr val="tx1"/>
                          </a:solidFill>
                          <a:effectLst/>
                          <a:latin typeface="+mj-lt"/>
                          <a:ea typeface="+mn-ea"/>
                          <a:cs typeface="+mn-cs"/>
                        </a:rPr>
                        <a:t>2</a:t>
                      </a:r>
                      <a:r>
                        <a:rPr kumimoji="1" lang="ja-JP" altLang="ja-JP" sz="1300" kern="1200" dirty="0">
                          <a:solidFill>
                            <a:schemeClr val="tx1"/>
                          </a:solidFill>
                          <a:effectLst/>
                          <a:latin typeface="+mj-lt"/>
                          <a:ea typeface="+mn-ea"/>
                          <a:cs typeface="+mn-cs"/>
                        </a:rPr>
                        <a:t>拠点（</a:t>
                      </a:r>
                      <a:r>
                        <a:rPr kumimoji="1" lang="en-US" altLang="ja-JP" sz="1300" kern="1200" dirty="0">
                          <a:solidFill>
                            <a:schemeClr val="tx1"/>
                          </a:solidFill>
                          <a:effectLst/>
                          <a:latin typeface="+mj-lt"/>
                          <a:ea typeface="+mn-ea"/>
                          <a:cs typeface="+mn-cs"/>
                        </a:rPr>
                        <a:t>9</a:t>
                      </a:r>
                      <a:r>
                        <a:rPr kumimoji="1" lang="ja-JP" altLang="ja-JP" sz="1300" kern="1200" dirty="0">
                          <a:solidFill>
                            <a:schemeClr val="tx1"/>
                          </a:solidFill>
                          <a:effectLst/>
                          <a:latin typeface="+mj-lt"/>
                          <a:ea typeface="+mn-ea"/>
                          <a:cs typeface="+mn-cs"/>
                        </a:rPr>
                        <a:t>か所）</a:t>
                      </a:r>
                      <a:endParaRPr kumimoji="1" lang="en-US" altLang="ja-JP" sz="1300" kern="1200" dirty="0">
                        <a:solidFill>
                          <a:schemeClr val="tx1"/>
                        </a:solidFill>
                        <a:effectLst/>
                        <a:latin typeface="+mj-lt"/>
                        <a:ea typeface="+mn-ea"/>
                        <a:cs typeface="+mn-cs"/>
                      </a:endParaRPr>
                    </a:p>
                    <a:p>
                      <a:r>
                        <a:rPr kumimoji="1" lang="ja-JP" altLang="ja-JP" sz="1300" kern="1200" dirty="0">
                          <a:solidFill>
                            <a:schemeClr val="tx1"/>
                          </a:solidFill>
                          <a:effectLst/>
                          <a:latin typeface="+mj-lt"/>
                          <a:ea typeface="+mn-ea"/>
                          <a:cs typeface="+mn-cs"/>
                        </a:rPr>
                        <a:t>（</a:t>
                      </a:r>
                      <a:r>
                        <a:rPr kumimoji="1" lang="en-US" altLang="ja-JP" sz="1300" kern="1200" dirty="0">
                          <a:solidFill>
                            <a:schemeClr val="tx1"/>
                          </a:solidFill>
                          <a:effectLst/>
                          <a:latin typeface="+mj-lt"/>
                          <a:ea typeface="+mn-ea"/>
                          <a:cs typeface="+mn-cs"/>
                        </a:rPr>
                        <a:t>2016</a:t>
                      </a:r>
                      <a:r>
                        <a:rPr kumimoji="1" lang="ja-JP" altLang="en-US" sz="1300" kern="1200" dirty="0">
                          <a:solidFill>
                            <a:schemeClr val="tx1"/>
                          </a:solidFill>
                          <a:effectLst/>
                          <a:latin typeface="+mj-lt"/>
                          <a:ea typeface="+mn-ea"/>
                          <a:cs typeface="+mn-cs"/>
                        </a:rPr>
                        <a:t>～</a:t>
                      </a:r>
                      <a:r>
                        <a:rPr kumimoji="1" lang="en-US" altLang="ja-JP" sz="1300" kern="1200" dirty="0">
                          <a:solidFill>
                            <a:schemeClr val="tx1"/>
                          </a:solidFill>
                          <a:effectLst/>
                          <a:latin typeface="+mj-lt"/>
                          <a:ea typeface="+mn-ea"/>
                          <a:cs typeface="+mn-cs"/>
                        </a:rPr>
                        <a:t>2017</a:t>
                      </a:r>
                      <a:r>
                        <a:rPr kumimoji="1" lang="ja-JP" altLang="ja-JP" sz="1300" kern="1200" dirty="0">
                          <a:solidFill>
                            <a:schemeClr val="tx1"/>
                          </a:solidFill>
                          <a:effectLst/>
                          <a:latin typeface="+mj-lt"/>
                          <a:ea typeface="+mn-ea"/>
                          <a:cs typeface="+mn-cs"/>
                        </a:rPr>
                        <a:t>年度）</a:t>
                      </a:r>
                    </a:p>
                    <a:p>
                      <a:r>
                        <a:rPr kumimoji="1" lang="ja-JP" altLang="en-US" sz="1300" kern="1200" dirty="0">
                          <a:solidFill>
                            <a:schemeClr val="tx1"/>
                          </a:solidFill>
                          <a:effectLst/>
                          <a:latin typeface="+mj-lt"/>
                          <a:ea typeface="+mn-ea"/>
                          <a:cs typeface="+mn-cs"/>
                        </a:rPr>
                        <a:t>分庁舎：</a:t>
                      </a:r>
                      <a:r>
                        <a:rPr kumimoji="1" lang="en-US" altLang="ja-JP" sz="1300" kern="1200" dirty="0">
                          <a:solidFill>
                            <a:schemeClr val="tx1"/>
                          </a:solidFill>
                          <a:effectLst/>
                          <a:latin typeface="+mj-lt"/>
                          <a:ea typeface="+mn-ea"/>
                          <a:cs typeface="+mn-cs"/>
                        </a:rPr>
                        <a:t>4</a:t>
                      </a:r>
                      <a:r>
                        <a:rPr kumimoji="1" lang="ja-JP" altLang="en-US" sz="1300" kern="1200" dirty="0">
                          <a:solidFill>
                            <a:schemeClr val="tx1"/>
                          </a:solidFill>
                          <a:effectLst/>
                          <a:latin typeface="+mj-lt"/>
                          <a:ea typeface="+mn-ea"/>
                          <a:cs typeface="+mn-cs"/>
                        </a:rPr>
                        <a:t>拠点</a:t>
                      </a:r>
                      <a:r>
                        <a:rPr kumimoji="1" lang="ja-JP" altLang="ja-JP" sz="1300" kern="1200" dirty="0">
                          <a:solidFill>
                            <a:schemeClr val="tx1"/>
                          </a:solidFill>
                          <a:effectLst/>
                          <a:latin typeface="+mj-lt"/>
                          <a:ea typeface="+mn-ea"/>
                          <a:cs typeface="+mn-cs"/>
                        </a:rPr>
                        <a:t>（</a:t>
                      </a:r>
                      <a:r>
                        <a:rPr kumimoji="1" lang="en-US" altLang="ja-JP" sz="1300" kern="1200" dirty="0">
                          <a:solidFill>
                            <a:schemeClr val="tx1"/>
                          </a:solidFill>
                          <a:effectLst/>
                          <a:latin typeface="+mj-lt"/>
                          <a:ea typeface="+mn-ea"/>
                          <a:cs typeface="+mn-cs"/>
                        </a:rPr>
                        <a:t>2018</a:t>
                      </a:r>
                      <a:r>
                        <a:rPr kumimoji="1" lang="ja-JP" altLang="ja-JP" sz="1300" kern="1200" dirty="0">
                          <a:solidFill>
                            <a:schemeClr val="tx1"/>
                          </a:solidFill>
                          <a:effectLst/>
                          <a:latin typeface="+mj-lt"/>
                          <a:ea typeface="+mn-ea"/>
                          <a:cs typeface="+mn-cs"/>
                        </a:rPr>
                        <a:t>年度）</a:t>
                      </a:r>
                    </a:p>
                    <a:p>
                      <a:r>
                        <a:rPr kumimoji="1" lang="ja-JP" altLang="ja-JP" sz="1250" kern="1200" dirty="0">
                          <a:solidFill>
                            <a:schemeClr val="tx1"/>
                          </a:solidFill>
                          <a:effectLst/>
                          <a:latin typeface="+mj-lt"/>
                          <a:ea typeface="+mn-ea"/>
                          <a:cs typeface="+mn-cs"/>
                        </a:rPr>
                        <a:t>区役所：</a:t>
                      </a:r>
                      <a:r>
                        <a:rPr kumimoji="1" lang="en-US" altLang="ja-JP" sz="1250" strike="noStrike" kern="1200" dirty="0">
                          <a:solidFill>
                            <a:schemeClr val="tx1"/>
                          </a:solidFill>
                          <a:effectLst/>
                          <a:latin typeface="+mj-lt"/>
                          <a:ea typeface="+mn-ea"/>
                          <a:cs typeface="+mn-cs"/>
                        </a:rPr>
                        <a:t>11</a:t>
                      </a:r>
                      <a:r>
                        <a:rPr kumimoji="1" lang="ja-JP" altLang="ja-JP" sz="1250" kern="1200" dirty="0">
                          <a:solidFill>
                            <a:schemeClr val="tx1"/>
                          </a:solidFill>
                          <a:effectLst/>
                          <a:latin typeface="+mj-lt"/>
                          <a:ea typeface="+mn-ea"/>
                          <a:cs typeface="+mn-cs"/>
                        </a:rPr>
                        <a:t>拠点、分庁舎：</a:t>
                      </a:r>
                      <a:r>
                        <a:rPr kumimoji="1" lang="en-US" altLang="ja-JP" sz="1250" kern="1200" dirty="0">
                          <a:solidFill>
                            <a:schemeClr val="tx1"/>
                          </a:solidFill>
                          <a:effectLst/>
                          <a:latin typeface="+mj-lt"/>
                          <a:ea typeface="+mn-ea"/>
                          <a:cs typeface="+mn-cs"/>
                        </a:rPr>
                        <a:t>6</a:t>
                      </a:r>
                      <a:r>
                        <a:rPr kumimoji="1" lang="ja-JP" altLang="ja-JP" sz="1250" kern="1200" dirty="0">
                          <a:solidFill>
                            <a:schemeClr val="tx1"/>
                          </a:solidFill>
                          <a:effectLst/>
                          <a:latin typeface="+mj-lt"/>
                          <a:ea typeface="+mn-ea"/>
                          <a:cs typeface="+mn-cs"/>
                        </a:rPr>
                        <a:t>拠点（</a:t>
                      </a:r>
                      <a:r>
                        <a:rPr kumimoji="1" lang="en-US" altLang="ja-JP" sz="1250" kern="1200" dirty="0">
                          <a:solidFill>
                            <a:schemeClr val="tx1"/>
                          </a:solidFill>
                          <a:effectLst/>
                          <a:latin typeface="+mj-lt"/>
                          <a:ea typeface="+mn-ea"/>
                          <a:cs typeface="+mn-cs"/>
                        </a:rPr>
                        <a:t>2019</a:t>
                      </a:r>
                      <a:r>
                        <a:rPr kumimoji="1" lang="ja-JP" altLang="ja-JP" sz="1250" kern="1200" dirty="0">
                          <a:solidFill>
                            <a:schemeClr val="tx1"/>
                          </a:solidFill>
                          <a:effectLst/>
                          <a:latin typeface="+mj-lt"/>
                          <a:ea typeface="+mn-ea"/>
                          <a:cs typeface="+mn-cs"/>
                        </a:rPr>
                        <a:t>年度）</a:t>
                      </a:r>
                    </a:p>
                    <a:p>
                      <a:r>
                        <a:rPr kumimoji="1" lang="ja-JP" altLang="ja-JP" sz="1250" kern="1200" dirty="0">
                          <a:solidFill>
                            <a:schemeClr val="tx1"/>
                          </a:solidFill>
                          <a:effectLst/>
                          <a:latin typeface="+mj-lt"/>
                          <a:ea typeface="+mn-ea"/>
                          <a:cs typeface="+mn-cs"/>
                        </a:rPr>
                        <a:t>区役所：</a:t>
                      </a:r>
                      <a:r>
                        <a:rPr kumimoji="1" lang="en-US" altLang="ja-JP" sz="1250" kern="1200" dirty="0">
                          <a:solidFill>
                            <a:schemeClr val="tx1"/>
                          </a:solidFill>
                          <a:effectLst/>
                          <a:latin typeface="+mj-lt"/>
                          <a:ea typeface="+mn-ea"/>
                          <a:cs typeface="+mn-cs"/>
                        </a:rPr>
                        <a:t>9</a:t>
                      </a:r>
                      <a:r>
                        <a:rPr kumimoji="1" lang="ja-JP" altLang="ja-JP" sz="1250" kern="1200" dirty="0">
                          <a:solidFill>
                            <a:schemeClr val="tx1"/>
                          </a:solidFill>
                          <a:effectLst/>
                          <a:latin typeface="+mj-lt"/>
                          <a:ea typeface="+mn-ea"/>
                          <a:cs typeface="+mn-cs"/>
                        </a:rPr>
                        <a:t>拠点、分庁舎：</a:t>
                      </a:r>
                      <a:r>
                        <a:rPr kumimoji="1" lang="en-US" altLang="ja-JP" sz="1250" kern="1200" dirty="0">
                          <a:solidFill>
                            <a:schemeClr val="tx1"/>
                          </a:solidFill>
                          <a:effectLst/>
                          <a:latin typeface="+mj-lt"/>
                          <a:ea typeface="+mn-ea"/>
                          <a:cs typeface="+mn-cs"/>
                        </a:rPr>
                        <a:t>4</a:t>
                      </a:r>
                      <a:r>
                        <a:rPr kumimoji="1" lang="ja-JP" altLang="ja-JP" sz="1250" kern="1200" dirty="0">
                          <a:solidFill>
                            <a:schemeClr val="tx1"/>
                          </a:solidFill>
                          <a:effectLst/>
                          <a:latin typeface="+mj-lt"/>
                          <a:ea typeface="+mn-ea"/>
                          <a:cs typeface="+mn-cs"/>
                        </a:rPr>
                        <a:t>拠点（</a:t>
                      </a:r>
                      <a:r>
                        <a:rPr kumimoji="1" lang="en-US" altLang="ja-JP" sz="1250" kern="1200" dirty="0">
                          <a:solidFill>
                            <a:schemeClr val="tx1"/>
                          </a:solidFill>
                          <a:effectLst/>
                          <a:latin typeface="+mj-lt"/>
                          <a:ea typeface="+mn-ea"/>
                          <a:cs typeface="+mn-cs"/>
                        </a:rPr>
                        <a:t>2020</a:t>
                      </a:r>
                      <a:r>
                        <a:rPr kumimoji="1" lang="ja-JP" altLang="ja-JP" sz="1250" kern="1200" dirty="0">
                          <a:solidFill>
                            <a:schemeClr val="tx1"/>
                          </a:solidFill>
                          <a:effectLst/>
                          <a:latin typeface="+mj-lt"/>
                          <a:ea typeface="+mn-ea"/>
                          <a:cs typeface="+mn-cs"/>
                        </a:rPr>
                        <a:t>年度）</a:t>
                      </a:r>
                    </a:p>
                    <a:p>
                      <a:pPr>
                        <a:spcAft>
                          <a:spcPts val="1200"/>
                        </a:spcAft>
                      </a:pPr>
                      <a:r>
                        <a:rPr kumimoji="1" lang="en-US" altLang="ja-JP" sz="1300" kern="1200" dirty="0">
                          <a:solidFill>
                            <a:schemeClr val="tx1"/>
                          </a:solidFill>
                          <a:effectLst/>
                          <a:latin typeface="+mj-lt"/>
                          <a:ea typeface="+mn-ea"/>
                          <a:cs typeface="+mn-cs"/>
                        </a:rPr>
                        <a:t> </a:t>
                      </a:r>
                    </a:p>
                    <a:p>
                      <a:pPr>
                        <a:spcAft>
                          <a:spcPts val="0"/>
                        </a:spcAft>
                      </a:pPr>
                      <a:r>
                        <a:rPr kumimoji="1" lang="ja-JP" altLang="ja-JP" sz="1300" kern="1200" dirty="0">
                          <a:solidFill>
                            <a:schemeClr val="tx1"/>
                          </a:solidFill>
                          <a:effectLst/>
                          <a:latin typeface="+mj-lt"/>
                          <a:ea typeface="+mn-ea"/>
                          <a:cs typeface="+mn-cs"/>
                        </a:rPr>
                        <a:t>ネットワーク基盤の設計完了・機器入替</a:t>
                      </a:r>
                      <a:endParaRPr kumimoji="1" lang="en-US" altLang="ja-JP" sz="1300" kern="1200" dirty="0">
                        <a:solidFill>
                          <a:schemeClr val="tx1"/>
                        </a:solidFill>
                        <a:effectLst/>
                        <a:latin typeface="+mj-lt"/>
                        <a:ea typeface="+mn-ea"/>
                        <a:cs typeface="+mn-cs"/>
                      </a:endParaRPr>
                    </a:p>
                    <a:p>
                      <a:r>
                        <a:rPr kumimoji="1" lang="en-US" altLang="ja-JP" sz="1300" kern="1200" dirty="0">
                          <a:solidFill>
                            <a:schemeClr val="tx1"/>
                          </a:solidFill>
                          <a:effectLst/>
                          <a:latin typeface="+mj-lt"/>
                          <a:ea typeface="+mn-ea"/>
                          <a:cs typeface="+mn-cs"/>
                        </a:rPr>
                        <a:t>22</a:t>
                      </a:r>
                      <a:r>
                        <a:rPr kumimoji="1" lang="ja-JP" altLang="ja-JP" sz="1300" kern="1200" dirty="0">
                          <a:solidFill>
                            <a:schemeClr val="tx1"/>
                          </a:solidFill>
                          <a:effectLst/>
                          <a:latin typeface="+mj-lt"/>
                          <a:ea typeface="+mn-ea"/>
                          <a:cs typeface="+mn-cs"/>
                        </a:rPr>
                        <a:t>拠点（</a:t>
                      </a:r>
                      <a:r>
                        <a:rPr kumimoji="1" lang="en-US" altLang="ja-JP" sz="1300" kern="1200" dirty="0">
                          <a:solidFill>
                            <a:schemeClr val="tx1"/>
                          </a:solidFill>
                          <a:effectLst/>
                          <a:latin typeface="+mj-lt"/>
                          <a:ea typeface="+mn-ea"/>
                          <a:cs typeface="+mn-cs"/>
                        </a:rPr>
                        <a:t>2021</a:t>
                      </a:r>
                      <a:r>
                        <a:rPr kumimoji="1" lang="ja-JP" altLang="ja-JP" sz="1300" kern="1200" dirty="0">
                          <a:solidFill>
                            <a:schemeClr val="tx1"/>
                          </a:solidFill>
                          <a:effectLst/>
                          <a:latin typeface="+mj-lt"/>
                          <a:ea typeface="+mn-ea"/>
                          <a:cs typeface="+mn-cs"/>
                        </a:rPr>
                        <a:t>年度）</a:t>
                      </a:r>
                    </a:p>
                    <a:p>
                      <a:r>
                        <a:rPr kumimoji="1" lang="en-US" altLang="ja-JP" sz="1300" kern="1200" dirty="0">
                          <a:solidFill>
                            <a:schemeClr val="tx1"/>
                          </a:solidFill>
                          <a:effectLst/>
                          <a:latin typeface="+mj-lt"/>
                          <a:ea typeface="+mn-ea"/>
                          <a:cs typeface="+mn-cs"/>
                        </a:rPr>
                        <a:t>40</a:t>
                      </a:r>
                      <a:r>
                        <a:rPr kumimoji="1" lang="ja-JP" altLang="ja-JP" sz="1300" kern="1200" dirty="0">
                          <a:solidFill>
                            <a:schemeClr val="tx1"/>
                          </a:solidFill>
                          <a:effectLst/>
                          <a:latin typeface="+mj-lt"/>
                          <a:ea typeface="+mn-ea"/>
                          <a:cs typeface="+mn-cs"/>
                        </a:rPr>
                        <a:t>拠点（</a:t>
                      </a:r>
                      <a:r>
                        <a:rPr kumimoji="1" lang="en-US" altLang="ja-JP" sz="1300" kern="1200" dirty="0">
                          <a:solidFill>
                            <a:schemeClr val="tx1"/>
                          </a:solidFill>
                          <a:effectLst/>
                          <a:latin typeface="+mj-lt"/>
                          <a:ea typeface="+mn-ea"/>
                          <a:cs typeface="+mn-cs"/>
                        </a:rPr>
                        <a:t>2022</a:t>
                      </a:r>
                      <a:r>
                        <a:rPr kumimoji="1" lang="ja-JP" altLang="ja-JP" sz="1300" kern="1200" dirty="0">
                          <a:solidFill>
                            <a:schemeClr val="tx1"/>
                          </a:solidFill>
                          <a:effectLst/>
                          <a:latin typeface="+mj-lt"/>
                          <a:ea typeface="+mn-ea"/>
                          <a:cs typeface="+mn-cs"/>
                        </a:rPr>
                        <a:t>年度</a:t>
                      </a:r>
                      <a:r>
                        <a:rPr kumimoji="1" lang="ja-JP" altLang="en-US" sz="1300" kern="1200" dirty="0">
                          <a:solidFill>
                            <a:schemeClr val="tx1"/>
                          </a:solidFill>
                          <a:effectLst/>
                          <a:latin typeface="+mj-lt"/>
                          <a:ea typeface="+mn-ea"/>
                          <a:cs typeface="+mn-cs"/>
                        </a:rPr>
                        <a:t>見込み</a:t>
                      </a:r>
                      <a:r>
                        <a:rPr kumimoji="1" lang="ja-JP" altLang="ja-JP" sz="1300" kern="1200" dirty="0">
                          <a:solidFill>
                            <a:schemeClr val="tx1"/>
                          </a:solidFill>
                          <a:effectLst/>
                          <a:latin typeface="+mj-lt"/>
                          <a:ea typeface="+mn-ea"/>
                          <a:cs typeface="+mn-cs"/>
                        </a:rPr>
                        <a:t>）</a:t>
                      </a:r>
                      <a:endParaRPr kumimoji="1" lang="en-US" altLang="ja-JP" sz="1300" kern="1200" dirty="0">
                        <a:solidFill>
                          <a:schemeClr val="tx1"/>
                        </a:solidFill>
                        <a:effectLst/>
                        <a:latin typeface="+mj-lt"/>
                        <a:ea typeface="+mn-ea"/>
                        <a:cs typeface="+mn-cs"/>
                      </a:endParaRPr>
                    </a:p>
                    <a:p>
                      <a:endParaRPr lang="ja-JP" altLang="en-US" sz="1300" dirty="0">
                        <a:solidFill>
                          <a:schemeClr val="tx1"/>
                        </a:solidFill>
                        <a:latin typeface="+mj-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242</a:t>
            </a:fld>
            <a:endParaRPr lang="ja-JP" altLang="en-US"/>
          </a:p>
        </p:txBody>
      </p:sp>
    </p:spTree>
    <p:extLst>
      <p:ext uri="{BB962C8B-B14F-4D97-AF65-F5344CB8AC3E}">
        <p14:creationId xmlns:p14="http://schemas.microsoft.com/office/powerpoint/2010/main" val="2624944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p:cNvPicPr>
          <p:nvPr/>
        </p:nvPicPr>
        <p:blipFill>
          <a:blip r:embed="rId3"/>
          <a:stretch>
            <a:fillRect/>
          </a:stretch>
        </p:blipFill>
        <p:spPr>
          <a:xfrm>
            <a:off x="5887452" y="1003730"/>
            <a:ext cx="2933019" cy="1273142"/>
          </a:xfrm>
          <a:prstGeom prst="rect">
            <a:avLst/>
          </a:prstGeom>
        </p:spPr>
      </p:pic>
      <p:pic>
        <p:nvPicPr>
          <p:cNvPr id="8" name="図 7"/>
          <p:cNvPicPr>
            <a:picLocks/>
          </p:cNvPicPr>
          <p:nvPr/>
        </p:nvPicPr>
        <p:blipFill>
          <a:blip r:embed="rId3"/>
          <a:stretch>
            <a:fillRect/>
          </a:stretch>
        </p:blipFill>
        <p:spPr>
          <a:xfrm>
            <a:off x="3962401" y="1003730"/>
            <a:ext cx="1925052" cy="697077"/>
          </a:xfrm>
          <a:prstGeom prst="rect">
            <a:avLst/>
          </a:prstGeom>
        </p:spPr>
      </p:pic>
      <p:sp>
        <p:nvSpPr>
          <p:cNvPr id="6" name="テキスト ボックス 5"/>
          <p:cNvSpPr txBox="1"/>
          <p:nvPr/>
        </p:nvSpPr>
        <p:spPr>
          <a:xfrm>
            <a:off x="0" y="0"/>
            <a:ext cx="745232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業務執行の刷新</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）ＩＣＴの徹底活用</a:t>
            </a:r>
          </a:p>
        </p:txBody>
      </p:sp>
      <p:graphicFrame>
        <p:nvGraphicFramePr>
          <p:cNvPr id="7" name="表 6"/>
          <p:cNvGraphicFramePr>
            <a:graphicFrameLocks noGrp="1"/>
          </p:cNvGraphicFramePr>
          <p:nvPr>
            <p:extLst/>
          </p:nvPr>
        </p:nvGraphicFramePr>
        <p:xfrm>
          <a:off x="323528" y="620688"/>
          <a:ext cx="8496944" cy="579448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369040">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31720">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　（前頁からの続き）</a:t>
                      </a: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smtClean="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en-US" altLang="ja-JP" sz="1300" dirty="0" smtClean="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lang="ja-JP" altLang="en-US" sz="1300" strike="sngStrike" baseline="0" dirty="0">
                        <a:solidFill>
                          <a:srgbClr val="FF0000"/>
                        </a:solidFill>
                        <a:latin typeface="+mn-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100" dirty="0">
                        <a:solidFill>
                          <a:srgbClr val="FF0000"/>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300" kern="1200" dirty="0">
                          <a:solidFill>
                            <a:schemeClr val="tx1"/>
                          </a:solidFill>
                          <a:latin typeface="+mn-lt"/>
                          <a:ea typeface="+mn-ea"/>
                          <a:cs typeface="+mn-cs"/>
                        </a:rPr>
                        <a:t>⑤まちのスマート化</a:t>
                      </a:r>
                      <a:endParaRPr kumimoji="1" lang="en-US" altLang="ja-JP" sz="1300" kern="1200" dirty="0">
                        <a:solidFill>
                          <a:schemeClr val="tx1"/>
                        </a:solidFill>
                        <a:latin typeface="+mn-lt"/>
                        <a:ea typeface="+mn-ea"/>
                        <a:cs typeface="+mn-cs"/>
                      </a:endParaRPr>
                    </a:p>
                    <a:p>
                      <a:r>
                        <a:rPr kumimoji="1" lang="ja-JP" altLang="en-US" sz="1300" kern="1200" dirty="0">
                          <a:solidFill>
                            <a:schemeClr val="tx1"/>
                          </a:solidFill>
                          <a:latin typeface="+mn-lt"/>
                          <a:ea typeface="+mn-ea"/>
                          <a:cs typeface="+mn-cs"/>
                        </a:rPr>
                        <a:t>・</a:t>
                      </a:r>
                      <a:r>
                        <a:rPr lang="ja-JP" altLang="en-US" sz="1300" dirty="0">
                          <a:solidFill>
                            <a:schemeClr val="tx1"/>
                          </a:solidFill>
                          <a:latin typeface="+mn-lt"/>
                        </a:rPr>
                        <a:t>都市インフラのデジタル化の推進</a:t>
                      </a:r>
                      <a:endParaRPr kumimoji="1" lang="ja-JP" altLang="en-US" sz="1300"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300" kern="1200" dirty="0">
                        <a:solidFill>
                          <a:schemeClr val="tx1"/>
                        </a:solidFill>
                        <a:latin typeface="+mn-lt"/>
                        <a:ea typeface="+mn-ea"/>
                        <a:cs typeface="+mn-cs"/>
                      </a:endParaRPr>
                    </a:p>
                    <a:p>
                      <a:r>
                        <a:rPr kumimoji="1" lang="ja-JP" altLang="en-US" sz="1300" kern="1200" dirty="0">
                          <a:solidFill>
                            <a:schemeClr val="tx1"/>
                          </a:solidFill>
                          <a:latin typeface="+mn-lt"/>
                          <a:ea typeface="+mn-ea"/>
                          <a:cs typeface="+mn-cs"/>
                        </a:rPr>
                        <a:t>インフラ施設の維持管理・施⼯監理等における</a:t>
                      </a:r>
                      <a:r>
                        <a:rPr kumimoji="1" lang="en-US" altLang="ja-JP" sz="1300" kern="1200" dirty="0">
                          <a:solidFill>
                            <a:schemeClr val="tx1"/>
                          </a:solidFill>
                          <a:latin typeface="+mn-lt"/>
                          <a:ea typeface="+mn-ea"/>
                          <a:cs typeface="+mn-cs"/>
                        </a:rPr>
                        <a:t>ICT</a:t>
                      </a:r>
                      <a:r>
                        <a:rPr kumimoji="1" lang="ja-JP" altLang="en-US" sz="1300" kern="1200" dirty="0">
                          <a:solidFill>
                            <a:schemeClr val="tx1"/>
                          </a:solidFill>
                          <a:latin typeface="+mn-lt"/>
                          <a:ea typeface="+mn-ea"/>
                          <a:cs typeface="+mn-cs"/>
                        </a:rPr>
                        <a:t>活⽤（</a:t>
                      </a:r>
                      <a:r>
                        <a:rPr kumimoji="1" lang="en-US" altLang="ja-JP" sz="1300" kern="1200" dirty="0">
                          <a:solidFill>
                            <a:schemeClr val="tx1"/>
                          </a:solidFill>
                          <a:latin typeface="+mn-lt"/>
                          <a:ea typeface="+mn-ea"/>
                          <a:cs typeface="+mn-cs"/>
                        </a:rPr>
                        <a:t>2021</a:t>
                      </a:r>
                      <a:r>
                        <a:rPr kumimoji="1" lang="ja-JP" altLang="en-US" sz="1300" kern="1200" dirty="0">
                          <a:solidFill>
                            <a:schemeClr val="tx1"/>
                          </a:solidFill>
                          <a:latin typeface="+mn-lt"/>
                          <a:ea typeface="+mn-ea"/>
                          <a:cs typeface="+mn-cs"/>
                        </a:rPr>
                        <a:t>年度）</a:t>
                      </a:r>
                      <a:endParaRPr kumimoji="1" lang="en-US" altLang="ja-JP" sz="1300" kern="1200" dirty="0">
                        <a:solidFill>
                          <a:schemeClr val="tx1"/>
                        </a:solidFill>
                        <a:latin typeface="+mn-lt"/>
                        <a:ea typeface="+mn-ea"/>
                        <a:cs typeface="+mn-cs"/>
                      </a:endParaRPr>
                    </a:p>
                    <a:p>
                      <a:endParaRPr kumimoji="1" lang="en-US" altLang="ja-JP" sz="1300" kern="1200" dirty="0">
                        <a:solidFill>
                          <a:schemeClr val="tx1"/>
                        </a:solidFill>
                        <a:latin typeface="+mn-lt"/>
                        <a:ea typeface="+mn-ea"/>
                        <a:cs typeface="+mn-cs"/>
                      </a:endParaRPr>
                    </a:p>
                    <a:p>
                      <a:r>
                        <a:rPr kumimoji="1" lang="ja-JP" altLang="en-US" sz="1300" kern="1200" dirty="0">
                          <a:solidFill>
                            <a:schemeClr val="tx1"/>
                          </a:solidFill>
                          <a:latin typeface="+mn-lt"/>
                          <a:ea typeface="+mn-ea"/>
                          <a:cs typeface="+mn-cs"/>
                        </a:rPr>
                        <a:t>インフラ部局横断的な連携の推進</a:t>
                      </a:r>
                      <a:endParaRPr kumimoji="1" lang="en-US" altLang="ja-JP" sz="1300" kern="1200" dirty="0">
                        <a:solidFill>
                          <a:schemeClr val="tx1"/>
                        </a:solidFill>
                        <a:latin typeface="+mn-lt"/>
                        <a:ea typeface="+mn-ea"/>
                        <a:cs typeface="+mn-cs"/>
                      </a:endParaRPr>
                    </a:p>
                    <a:p>
                      <a:r>
                        <a:rPr kumimoji="1" lang="ja-JP" altLang="en-US" sz="1300" kern="1200" dirty="0">
                          <a:solidFill>
                            <a:schemeClr val="tx1"/>
                          </a:solidFill>
                          <a:latin typeface="+mn-lt"/>
                          <a:ea typeface="+mn-ea"/>
                          <a:cs typeface="+mn-cs"/>
                        </a:rPr>
                        <a:t>（</a:t>
                      </a:r>
                      <a:r>
                        <a:rPr kumimoji="1" lang="en-US" altLang="ja-JP" sz="1300" kern="1200" dirty="0">
                          <a:solidFill>
                            <a:schemeClr val="tx1"/>
                          </a:solidFill>
                          <a:latin typeface="+mn-lt"/>
                          <a:ea typeface="+mn-ea"/>
                          <a:cs typeface="+mn-cs"/>
                        </a:rPr>
                        <a:t>2021</a:t>
                      </a:r>
                      <a:r>
                        <a:rPr kumimoji="1" lang="ja-JP" altLang="en-US" sz="1300" kern="1200" dirty="0">
                          <a:solidFill>
                            <a:schemeClr val="tx1"/>
                          </a:solidFill>
                          <a:latin typeface="+mn-lt"/>
                          <a:ea typeface="+mn-ea"/>
                          <a:cs typeface="+mn-cs"/>
                        </a:rPr>
                        <a:t>年度）</a:t>
                      </a:r>
                      <a:endParaRPr kumimoji="1" lang="en-US" altLang="ja-JP" sz="1300" kern="1200" dirty="0">
                        <a:solidFill>
                          <a:schemeClr val="tx1"/>
                        </a:solidFill>
                        <a:latin typeface="+mn-lt"/>
                        <a:ea typeface="+mn-ea"/>
                        <a:cs typeface="+mn-cs"/>
                      </a:endParaRPr>
                    </a:p>
                    <a:p>
                      <a:endParaRPr kumimoji="1" lang="en-US" altLang="ja-JP" sz="1300"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066775"/>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243</a:t>
            </a:fld>
            <a:endParaRPr lang="ja-JP" altLang="en-US"/>
          </a:p>
        </p:txBody>
      </p:sp>
    </p:spTree>
    <p:extLst>
      <p:ext uri="{BB962C8B-B14F-4D97-AF65-F5344CB8AC3E}">
        <p14:creationId xmlns:p14="http://schemas.microsoft.com/office/powerpoint/2010/main" val="3224087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02412" y="2188659"/>
            <a:ext cx="7651143" cy="4310246"/>
          </a:xfrm>
          <a:prstGeom prst="rect">
            <a:avLst/>
          </a:prstGeom>
        </p:spPr>
      </p:pic>
      <p:pic>
        <p:nvPicPr>
          <p:cNvPr id="27" name="図 26"/>
          <p:cNvPicPr>
            <a:picLocks/>
          </p:cNvPicPr>
          <p:nvPr/>
        </p:nvPicPr>
        <p:blipFill>
          <a:blip r:embed="rId4"/>
          <a:stretch>
            <a:fillRect/>
          </a:stretch>
        </p:blipFill>
        <p:spPr>
          <a:xfrm>
            <a:off x="278418" y="1342420"/>
            <a:ext cx="8449946" cy="272861"/>
          </a:xfrm>
          <a:prstGeom prst="rect">
            <a:avLst/>
          </a:prstGeom>
        </p:spPr>
      </p:pic>
      <p:sp>
        <p:nvSpPr>
          <p:cNvPr id="59" name="正方形/長方形 58"/>
          <p:cNvSpPr/>
          <p:nvPr/>
        </p:nvSpPr>
        <p:spPr>
          <a:xfrm>
            <a:off x="323528" y="323364"/>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アクションプランの策定・進捗管理</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79512" y="764706"/>
            <a:ext cx="889248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アクションプラン（</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年度）に設定した合計</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74</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件を実施。期間中に設定した目標件数</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件を上回った。</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年度以降５回にわたりアクションプランの見直しを行い、新たな取組を実施している。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984989" y="4487411"/>
            <a:ext cx="56425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2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実施済</a:t>
            </a:r>
          </a:p>
        </p:txBody>
      </p:sp>
      <p:sp>
        <p:nvSpPr>
          <p:cNvPr id="15" name="テキスト ボックス 14"/>
          <p:cNvSpPr txBox="1"/>
          <p:nvPr/>
        </p:nvSpPr>
        <p:spPr>
          <a:xfrm>
            <a:off x="4200372" y="4462983"/>
            <a:ext cx="56425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2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実施済</a:t>
            </a:r>
          </a:p>
        </p:txBody>
      </p:sp>
      <p:sp>
        <p:nvSpPr>
          <p:cNvPr id="17" name="テキスト ボックス 16"/>
          <p:cNvSpPr txBox="1"/>
          <p:nvPr/>
        </p:nvSpPr>
        <p:spPr>
          <a:xfrm>
            <a:off x="6415756" y="3119023"/>
            <a:ext cx="56425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2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取組中</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6415755" y="4200153"/>
            <a:ext cx="56425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2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実施済</a:t>
            </a:r>
          </a:p>
        </p:txBody>
      </p:sp>
      <p:cxnSp>
        <p:nvCxnSpPr>
          <p:cNvPr id="18" name="直線コネクタ 17"/>
          <p:cNvCxnSpPr/>
          <p:nvPr/>
        </p:nvCxnSpPr>
        <p:spPr>
          <a:xfrm flipV="1">
            <a:off x="2950234" y="3614468"/>
            <a:ext cx="802257" cy="571024"/>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22" name="直線コネクタ 21"/>
          <p:cNvCxnSpPr/>
          <p:nvPr/>
        </p:nvCxnSpPr>
        <p:spPr>
          <a:xfrm flipV="1">
            <a:off x="5201728" y="3079632"/>
            <a:ext cx="793630" cy="534836"/>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23" name="テキスト ボックス 22"/>
          <p:cNvSpPr txBox="1"/>
          <p:nvPr/>
        </p:nvSpPr>
        <p:spPr>
          <a:xfrm>
            <a:off x="4219609" y="3781121"/>
            <a:ext cx="525785"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l" defTabSz="58422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実施済</a:t>
            </a:r>
            <a:endPar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正方形/長方形 20"/>
          <p:cNvSpPr/>
          <p:nvPr/>
        </p:nvSpPr>
        <p:spPr>
          <a:xfrm>
            <a:off x="6876258" y="402658"/>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9" name="テキスト ボックス 36"/>
          <p:cNvSpPr txBox="1"/>
          <p:nvPr/>
        </p:nvSpPr>
        <p:spPr>
          <a:xfrm>
            <a:off x="29910" y="20344"/>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244</a:t>
            </a:fld>
            <a:endParaRPr lang="ja-JP" altLang="en-US"/>
          </a:p>
        </p:txBody>
      </p:sp>
    </p:spTree>
    <p:extLst>
      <p:ext uri="{BB962C8B-B14F-4D97-AF65-F5344CB8AC3E}">
        <p14:creationId xmlns:p14="http://schemas.microsoft.com/office/powerpoint/2010/main" val="327112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40036" y="3987787"/>
            <a:ext cx="3511600" cy="2530059"/>
          </a:xfrm>
          <a:prstGeom prst="rect">
            <a:avLst/>
          </a:prstGeom>
        </p:spPr>
      </p:pic>
      <p:pic>
        <p:nvPicPr>
          <p:cNvPr id="20" name="図 19"/>
          <p:cNvPicPr>
            <a:picLocks/>
          </p:cNvPicPr>
          <p:nvPr/>
        </p:nvPicPr>
        <p:blipFill>
          <a:blip r:embed="rId4"/>
          <a:stretch>
            <a:fillRect/>
          </a:stretch>
        </p:blipFill>
        <p:spPr>
          <a:xfrm>
            <a:off x="301243" y="2780928"/>
            <a:ext cx="7583125" cy="514645"/>
          </a:xfrm>
          <a:prstGeom prst="rect">
            <a:avLst/>
          </a:prstGeom>
        </p:spPr>
      </p:pic>
      <p:sp>
        <p:nvSpPr>
          <p:cNvPr id="59" name="正方形/長方形 58"/>
          <p:cNvSpPr/>
          <p:nvPr/>
        </p:nvSpPr>
        <p:spPr>
          <a:xfrm>
            <a:off x="323528" y="323364"/>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データ活用の推進（オープンデータの推進）</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91857" y="832628"/>
            <a:ext cx="8568952"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　「大阪市オープンデータの取り組みに関する指針」策定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　大阪市オープンデータポータルサイト開設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　大阪市ホームページリニューアルに合わせ、ＣＭＳと連携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データセット数は約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件から約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件へ大幅増加（ただし、主に機械判読性が低い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PDF</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ファイル等）</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CSV</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を中心とした機械判読性の高いデータに特化したポータルサイトとして</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リニューアル（データセット数は</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件に精査）</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オープンデータの質・量を向上させる研修等を実施（データセット数は</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件に増加）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大阪市オープンデータポータルサイト再構築（データセット数は</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件に増加）</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ポータルサイトの再構築に伴い経年の推移を動的に閲覧することが可能となった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 name="グループ化 3"/>
          <p:cNvGrpSpPr/>
          <p:nvPr/>
        </p:nvGrpSpPr>
        <p:grpSpPr>
          <a:xfrm>
            <a:off x="6024282" y="3618895"/>
            <a:ext cx="2619386" cy="2986858"/>
            <a:chOff x="5985626" y="3400654"/>
            <a:chExt cx="2940031" cy="3205099"/>
          </a:xfrm>
        </p:grpSpPr>
        <p:pic>
          <p:nvPicPr>
            <p:cNvPr id="12" name="図 11"/>
            <p:cNvPicPr>
              <a:picLocks noChangeAspect="1"/>
            </p:cNvPicPr>
            <p:nvPr/>
          </p:nvPicPr>
          <p:blipFill>
            <a:blip r:embed="rId5"/>
            <a:stretch>
              <a:fillRect/>
            </a:stretch>
          </p:blipFill>
          <p:spPr>
            <a:xfrm>
              <a:off x="5985626" y="3400654"/>
              <a:ext cx="2940031" cy="2034028"/>
            </a:xfrm>
            <a:prstGeom prst="rect">
              <a:avLst/>
            </a:prstGeom>
          </p:spPr>
        </p:pic>
        <p:pic>
          <p:nvPicPr>
            <p:cNvPr id="31" name="図 30"/>
            <p:cNvPicPr>
              <a:picLocks noChangeAspect="1"/>
            </p:cNvPicPr>
            <p:nvPr/>
          </p:nvPicPr>
          <p:blipFill rotWithShape="1">
            <a:blip r:embed="rId6"/>
            <a:srcRect b="28632"/>
            <a:stretch/>
          </p:blipFill>
          <p:spPr>
            <a:xfrm>
              <a:off x="6028633" y="5303389"/>
              <a:ext cx="2820840" cy="1302364"/>
            </a:xfrm>
            <a:prstGeom prst="rect">
              <a:avLst/>
            </a:prstGeom>
          </p:spPr>
        </p:pic>
      </p:grpSp>
      <p:sp>
        <p:nvSpPr>
          <p:cNvPr id="19" name="正方形/長方形 18"/>
          <p:cNvSpPr/>
          <p:nvPr/>
        </p:nvSpPr>
        <p:spPr>
          <a:xfrm>
            <a:off x="5911151" y="3435505"/>
            <a:ext cx="298132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▼オープンデータポータルサイト</a:t>
            </a:r>
            <a:r>
              <a:rPr kumimoji="1" lang="en-US" altLang="ja-JP"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再構築後</a:t>
            </a:r>
            <a:r>
              <a:rPr kumimoji="1" lang="en-US" altLang="ja-JP"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1282531" y="3752048"/>
            <a:ext cx="3030524"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データセット数の推移（</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年度精査後）</a:t>
            </a:r>
          </a:p>
        </p:txBody>
      </p:sp>
      <p:sp>
        <p:nvSpPr>
          <p:cNvPr id="18" name="正方形/長方形 17"/>
          <p:cNvSpPr/>
          <p:nvPr/>
        </p:nvSpPr>
        <p:spPr>
          <a:xfrm>
            <a:off x="6876258" y="402658"/>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1" name="テキスト ボックス 36"/>
          <p:cNvSpPr txBox="1"/>
          <p:nvPr/>
        </p:nvSpPr>
        <p:spPr>
          <a:xfrm>
            <a:off x="0" y="30598"/>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245</a:t>
            </a:fld>
            <a:endParaRPr lang="ja-JP" altLang="en-US"/>
          </a:p>
        </p:txBody>
      </p:sp>
    </p:spTree>
    <p:extLst>
      <p:ext uri="{BB962C8B-B14F-4D97-AF65-F5344CB8AC3E}">
        <p14:creationId xmlns:p14="http://schemas.microsoft.com/office/powerpoint/2010/main" val="3979866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p:cNvPicPr>
          <p:nvPr/>
        </p:nvPicPr>
        <p:blipFill>
          <a:blip r:embed="rId3"/>
          <a:stretch>
            <a:fillRect/>
          </a:stretch>
        </p:blipFill>
        <p:spPr>
          <a:xfrm>
            <a:off x="279855" y="3955153"/>
            <a:ext cx="3932106" cy="2423201"/>
          </a:xfrm>
          <a:prstGeom prst="rect">
            <a:avLst/>
          </a:prstGeom>
        </p:spPr>
      </p:pic>
      <p:pic>
        <p:nvPicPr>
          <p:cNvPr id="25" name="図 24"/>
          <p:cNvPicPr>
            <a:picLocks/>
          </p:cNvPicPr>
          <p:nvPr/>
        </p:nvPicPr>
        <p:blipFill>
          <a:blip r:embed="rId3"/>
          <a:stretch>
            <a:fillRect/>
          </a:stretch>
        </p:blipFill>
        <p:spPr>
          <a:xfrm>
            <a:off x="252670" y="2369096"/>
            <a:ext cx="5279509" cy="1555485"/>
          </a:xfrm>
          <a:prstGeom prst="rect">
            <a:avLst/>
          </a:prstGeom>
        </p:spPr>
      </p:pic>
      <p:pic>
        <p:nvPicPr>
          <p:cNvPr id="5" name="図 4"/>
          <p:cNvPicPr>
            <a:picLocks noChangeAspect="1"/>
          </p:cNvPicPr>
          <p:nvPr/>
        </p:nvPicPr>
        <p:blipFill>
          <a:blip r:embed="rId4"/>
          <a:stretch>
            <a:fillRect/>
          </a:stretch>
        </p:blipFill>
        <p:spPr>
          <a:xfrm>
            <a:off x="4149306" y="4088841"/>
            <a:ext cx="2541462" cy="2247083"/>
          </a:xfrm>
          <a:prstGeom prst="rect">
            <a:avLst/>
          </a:prstGeom>
        </p:spPr>
      </p:pic>
      <p:sp>
        <p:nvSpPr>
          <p:cNvPr id="59" name="正方形/長方形 58"/>
          <p:cNvSpPr/>
          <p:nvPr/>
        </p:nvSpPr>
        <p:spPr>
          <a:xfrm>
            <a:off x="323528" y="323364"/>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データ活用の推進（</a:t>
            </a:r>
            <a:r>
              <a:rPr kumimoji="1" lang="en-US" altLang="ja-JP" sz="18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EBPM</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2670" y="1141322"/>
            <a:ext cx="8568953"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これまでの主な取組</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・クルマのビッグデータを活用した実証実験（</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・生活保護のビッグデータ分析（</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（全国初）</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p:cNvPicPr>
            <a:picLocks noChangeAspect="1"/>
          </p:cNvPicPr>
          <p:nvPr/>
        </p:nvPicPr>
        <p:blipFill>
          <a:blip r:embed="rId5"/>
          <a:stretch>
            <a:fillRect/>
          </a:stretch>
        </p:blipFill>
        <p:spPr>
          <a:xfrm>
            <a:off x="6051212" y="1493114"/>
            <a:ext cx="2694127" cy="2566224"/>
          </a:xfrm>
          <a:prstGeom prst="rect">
            <a:avLst/>
          </a:prstGeom>
        </p:spPr>
      </p:pic>
      <p:sp>
        <p:nvSpPr>
          <p:cNvPr id="15" name="テキスト ボックス 14"/>
          <p:cNvSpPr txBox="1"/>
          <p:nvPr/>
        </p:nvSpPr>
        <p:spPr>
          <a:xfrm>
            <a:off x="252670" y="4152776"/>
            <a:ext cx="525232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▼可視化例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区別人口</a:t>
            </a:r>
            <a:r>
              <a:rPr kumimoji="1" lang="en-US" altLang="zh-TW"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国勢調査 </a:t>
            </a:r>
            <a:r>
              <a:rPr kumimoji="1" lang="en-US" altLang="zh-TW"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- 2020</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区別年齢</a:t>
            </a:r>
            <a:r>
              <a:rPr kumimoji="1" lang="en-US" altLang="zh-TW"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5</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歳階級別人口 </a:t>
            </a:r>
            <a:r>
              <a:rPr kumimoji="1" lang="en-US" altLang="zh-TW"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 </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国勢調査</a:t>
            </a:r>
            <a:r>
              <a:rPr kumimoji="1" lang="en-US" altLang="zh-TW"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2020</a:t>
            </a:r>
            <a:r>
              <a:rPr kumimoji="1" lang="zh-TW"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・区別人口</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世帯数 </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国勢調査</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・人口ピラミッド</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9854" y="2700460"/>
            <a:ext cx="5820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BI</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ツールによるデータ可視化を実施</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2" name="テキスト ボックス 21"/>
          <p:cNvSpPr txBox="1"/>
          <p:nvPr/>
        </p:nvSpPr>
        <p:spPr>
          <a:xfrm>
            <a:off x="279854" y="3339806"/>
            <a:ext cx="52523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・データを可視化し、経年の推移を動的に閲覧する等、深掘り分析をすることで、</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EBPM</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の浸透に向けて活用</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279854" y="2430446"/>
            <a:ext cx="85689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新たな取組例</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7" name="図 6"/>
          <p:cNvPicPr>
            <a:picLocks noChangeAspect="1"/>
          </p:cNvPicPr>
          <p:nvPr/>
        </p:nvPicPr>
        <p:blipFill>
          <a:blip r:embed="rId6"/>
          <a:stretch>
            <a:fillRect/>
          </a:stretch>
        </p:blipFill>
        <p:spPr>
          <a:xfrm>
            <a:off x="6767246" y="4153086"/>
            <a:ext cx="2246997" cy="2225268"/>
          </a:xfrm>
          <a:prstGeom prst="rect">
            <a:avLst/>
          </a:prstGeom>
        </p:spPr>
      </p:pic>
      <p:sp>
        <p:nvSpPr>
          <p:cNvPr id="18" name="正方形/長方形 17"/>
          <p:cNvSpPr/>
          <p:nvPr/>
        </p:nvSpPr>
        <p:spPr>
          <a:xfrm>
            <a:off x="147141" y="6500184"/>
            <a:ext cx="8745339"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※EBPM</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Evidence Based Policy Making</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）・・・施策の企画及び立案において、データを客観的な証拠として、施策の効果指標や科学的根拠等として活用すること</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6876258" y="402658"/>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4" name="テキスト ボックス 36"/>
          <p:cNvSpPr txBox="1"/>
          <p:nvPr/>
        </p:nvSpPr>
        <p:spPr>
          <a:xfrm>
            <a:off x="21526" y="3435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246</a:t>
            </a:fld>
            <a:endParaRPr lang="ja-JP" altLang="en-US"/>
          </a:p>
        </p:txBody>
      </p:sp>
    </p:spTree>
    <p:extLst>
      <p:ext uri="{BB962C8B-B14F-4D97-AF65-F5344CB8AC3E}">
        <p14:creationId xmlns:p14="http://schemas.microsoft.com/office/powerpoint/2010/main" val="952323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p:cNvPicPr>
          <p:nvPr/>
        </p:nvPicPr>
        <p:blipFill>
          <a:blip r:embed="rId3"/>
          <a:stretch>
            <a:fillRect/>
          </a:stretch>
        </p:blipFill>
        <p:spPr>
          <a:xfrm>
            <a:off x="2539073" y="3140968"/>
            <a:ext cx="1888912" cy="2386996"/>
          </a:xfrm>
          <a:prstGeom prst="rect">
            <a:avLst/>
          </a:prstGeom>
        </p:spPr>
      </p:pic>
      <p:pic>
        <p:nvPicPr>
          <p:cNvPr id="3" name="図 2"/>
          <p:cNvPicPr>
            <a:picLocks noChangeAspect="1"/>
          </p:cNvPicPr>
          <p:nvPr/>
        </p:nvPicPr>
        <p:blipFill>
          <a:blip r:embed="rId4"/>
          <a:stretch>
            <a:fillRect/>
          </a:stretch>
        </p:blipFill>
        <p:spPr>
          <a:xfrm>
            <a:off x="-418069" y="2309997"/>
            <a:ext cx="9382557" cy="3999323"/>
          </a:xfrm>
          <a:prstGeom prst="rect">
            <a:avLst/>
          </a:prstGeom>
        </p:spPr>
      </p:pic>
      <p:sp>
        <p:nvSpPr>
          <p:cNvPr id="9" name="正方形/長方形 8"/>
          <p:cNvSpPr/>
          <p:nvPr/>
        </p:nvSpPr>
        <p:spPr>
          <a:xfrm>
            <a:off x="151689" y="1099058"/>
            <a:ext cx="8892480"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タブレット端末短期貸与事業及び、所属における活用を促すためのモデル事業の取組みにより、タブレットが必要な</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所属での導入が概ね完了したことから、</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年度をもって両事業を終了。今後は各所属において自律的にタブレットの活用に</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よりデジタル化</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を推進。</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正方形/長方形 58"/>
          <p:cNvSpPr/>
          <p:nvPr/>
        </p:nvSpPr>
        <p:spPr>
          <a:xfrm>
            <a:off x="323527" y="373418"/>
            <a:ext cx="702320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行政のデジタル化　</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（タブレット端末の短期貸与及びタブレット端末の活用検討（各所属）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60" name="直線コネクタ 59"/>
          <p:cNvCxnSpPr/>
          <p:nvPr/>
        </p:nvCxnSpPr>
        <p:spPr>
          <a:xfrm>
            <a:off x="313453" y="978997"/>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170336" y="2849318"/>
            <a:ext cx="7120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60%</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1"/>
          <p:cNvSpPr txBox="1"/>
          <p:nvPr/>
        </p:nvSpPr>
        <p:spPr>
          <a:xfrm>
            <a:off x="4957526" y="4274325"/>
            <a:ext cx="3312368" cy="24616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日より貸与台数を</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台→</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台へ変更</a:t>
            </a:r>
          </a:p>
        </p:txBody>
      </p:sp>
      <p:sp>
        <p:nvSpPr>
          <p:cNvPr id="15" name="四角形吹き出し 14"/>
          <p:cNvSpPr/>
          <p:nvPr/>
        </p:nvSpPr>
        <p:spPr>
          <a:xfrm>
            <a:off x="4891724" y="6243235"/>
            <a:ext cx="4235830" cy="426125"/>
          </a:xfrm>
          <a:prstGeom prst="wedgeRectCallout">
            <a:avLst>
              <a:gd name="adj1" fmla="val -38601"/>
              <a:gd name="adj2" fmla="val -2276"/>
            </a:avLst>
          </a:prstGeom>
          <a:ln w="381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モデル事業：</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戦略室の行っている短期貸与を利用し、各所属が自発的に担当業務でのタブレット端末の使い方を検討した事業</a:t>
            </a:r>
          </a:p>
        </p:txBody>
      </p:sp>
      <p:sp>
        <p:nvSpPr>
          <p:cNvPr id="5" name="テキスト ボックス 4"/>
          <p:cNvSpPr txBox="1"/>
          <p:nvPr/>
        </p:nvSpPr>
        <p:spPr>
          <a:xfrm>
            <a:off x="740809" y="2666389"/>
            <a:ext cx="26965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タブレット端末所属導入率</a:t>
            </a:r>
          </a:p>
        </p:txBody>
      </p:sp>
      <p:sp>
        <p:nvSpPr>
          <p:cNvPr id="19" name="右矢印 18"/>
          <p:cNvSpPr/>
          <p:nvPr/>
        </p:nvSpPr>
        <p:spPr bwMode="auto">
          <a:xfrm>
            <a:off x="1788444" y="4172371"/>
            <a:ext cx="658180" cy="553915"/>
          </a:xfrm>
          <a:prstGeom prst="rightArrow">
            <a:avLst/>
          </a:prstGeom>
          <a:solidFill>
            <a:srgbClr val="DF5327">
              <a:alpha val="50196"/>
            </a:srgbClr>
          </a:solidFill>
          <a:ln w="190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
        <p:nvSpPr>
          <p:cNvPr id="22" name="正方形/長方形 21"/>
          <p:cNvSpPr/>
          <p:nvPr/>
        </p:nvSpPr>
        <p:spPr>
          <a:xfrm>
            <a:off x="6993834" y="604267"/>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3" name="テキスト ボックス 36"/>
          <p:cNvSpPr txBox="1"/>
          <p:nvPr/>
        </p:nvSpPr>
        <p:spPr>
          <a:xfrm>
            <a:off x="48464" y="6227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247</a:t>
            </a:fld>
            <a:endParaRPr lang="ja-JP" altLang="en-US"/>
          </a:p>
        </p:txBody>
      </p:sp>
    </p:spTree>
    <p:extLst>
      <p:ext uri="{BB962C8B-B14F-4D97-AF65-F5344CB8AC3E}">
        <p14:creationId xmlns:p14="http://schemas.microsoft.com/office/powerpoint/2010/main" val="2388751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086186" y="3109407"/>
            <a:ext cx="3950550" cy="3694496"/>
          </a:xfrm>
          <a:prstGeom prst="rect">
            <a:avLst/>
          </a:prstGeom>
        </p:spPr>
      </p:pic>
      <p:pic>
        <p:nvPicPr>
          <p:cNvPr id="4" name="図 3"/>
          <p:cNvPicPr>
            <a:picLocks noChangeAspect="1"/>
          </p:cNvPicPr>
          <p:nvPr/>
        </p:nvPicPr>
        <p:blipFill>
          <a:blip r:embed="rId4"/>
          <a:stretch>
            <a:fillRect/>
          </a:stretch>
        </p:blipFill>
        <p:spPr>
          <a:xfrm>
            <a:off x="-136620" y="4218317"/>
            <a:ext cx="3011685" cy="2810500"/>
          </a:xfrm>
          <a:prstGeom prst="rect">
            <a:avLst/>
          </a:prstGeom>
        </p:spPr>
      </p:pic>
      <p:pic>
        <p:nvPicPr>
          <p:cNvPr id="31" name="図 30"/>
          <p:cNvPicPr>
            <a:picLocks/>
          </p:cNvPicPr>
          <p:nvPr/>
        </p:nvPicPr>
        <p:blipFill>
          <a:blip r:embed="rId5"/>
          <a:stretch>
            <a:fillRect/>
          </a:stretch>
        </p:blipFill>
        <p:spPr>
          <a:xfrm>
            <a:off x="267255" y="1531619"/>
            <a:ext cx="8533845" cy="635337"/>
          </a:xfrm>
          <a:prstGeom prst="rect">
            <a:avLst/>
          </a:prstGeom>
        </p:spPr>
      </p:pic>
      <p:sp>
        <p:nvSpPr>
          <p:cNvPr id="7" name="正方形/長方形 6"/>
          <p:cNvSpPr/>
          <p:nvPr/>
        </p:nvSpPr>
        <p:spPr>
          <a:xfrm>
            <a:off x="218210" y="1031449"/>
            <a:ext cx="8864229" cy="1400383"/>
          </a:xfrm>
          <a:prstGeom prst="rect">
            <a:avLst/>
          </a:prstGeom>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各局のスケジューラ活用は</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を超えており、進んでいる。</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・効率化の実感は高く、単なる作業効率化だけでなく、マネジメントの観点でも効果が出でいる。</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2018</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年度からは、災害発生時にも確実かつ迅速に連絡を取り合える環境を整備することを踏まえ、</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コミュニケーション基盤の更新に併せて、自身のスマートフォン（</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BYOD</a:t>
            </a:r>
            <a:r>
              <a:rPr kumimoji="1" lang="en-US" altLang="ja-JP" sz="16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）からでも庁内のメール、</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スケジュール等を確認できる仕組みや</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会議機能（</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オンライン上での会議</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）を構築した。</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ts val="17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Arial" charset="0"/>
                <a:ea typeface="メイリオ" pitchFamily="50" charset="-128"/>
                <a:cs typeface="メイリオ" pitchFamily="50" charset="-128"/>
              </a:rPr>
              <a:t>BYOD(Bring Your Own Device)</a:t>
            </a:r>
            <a:r>
              <a:rPr kumimoji="1" lang="ja-JP" altLang="en-US" sz="1000" b="0" i="0" u="none" strike="noStrike" kern="1200" cap="none" spc="0" normalizeH="0" baseline="0" noProof="0" dirty="0">
                <a:ln>
                  <a:noFill/>
                </a:ln>
                <a:solidFill>
                  <a:prstClr val="black"/>
                </a:solidFill>
                <a:effectLst/>
                <a:uLnTx/>
                <a:uFillTx/>
                <a:latin typeface="Arial" charset="0"/>
                <a:ea typeface="メイリオ" pitchFamily="50" charset="-128"/>
                <a:cs typeface="メイリオ" pitchFamily="50" charset="-128"/>
              </a:rPr>
              <a:t>･･･個人所有端末（個人で所有しているスマートフォンなどの情報端末）を業務で使用する行為</a:t>
            </a:r>
            <a:endParaRPr kumimoji="1" lang="en-US" altLang="ja-JP" sz="1050" b="0" i="0" u="none" strike="noStrike" kern="1200" cap="none" spc="0" normalizeH="0" baseline="0" noProof="0" dirty="0">
              <a:ln>
                <a:noFill/>
              </a:ln>
              <a:solidFill>
                <a:prstClr val="black"/>
              </a:solidFill>
              <a:effectLst/>
              <a:uLnTx/>
              <a:uFillTx/>
              <a:latin typeface="Arial" charset="0"/>
              <a:ea typeface="メイリオ" pitchFamily="50" charset="-128"/>
              <a:cs typeface="メイリオ" pitchFamily="50" charset="-128"/>
            </a:endParaRPr>
          </a:p>
        </p:txBody>
      </p:sp>
      <p:pic>
        <p:nvPicPr>
          <p:cNvPr id="32" name="図 31"/>
          <p:cNvPicPr>
            <a:picLocks/>
          </p:cNvPicPr>
          <p:nvPr/>
        </p:nvPicPr>
        <p:blipFill>
          <a:blip r:embed="rId5"/>
          <a:stretch>
            <a:fillRect/>
          </a:stretch>
        </p:blipFill>
        <p:spPr>
          <a:xfrm>
            <a:off x="72009" y="3789040"/>
            <a:ext cx="4283968" cy="504056"/>
          </a:xfrm>
          <a:prstGeom prst="rect">
            <a:avLst/>
          </a:prstGeom>
        </p:spPr>
      </p:pic>
      <p:sp>
        <p:nvSpPr>
          <p:cNvPr id="12" name="Shape 128"/>
          <p:cNvSpPr/>
          <p:nvPr/>
        </p:nvSpPr>
        <p:spPr>
          <a:xfrm>
            <a:off x="31269" y="3143336"/>
            <a:ext cx="4834046"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スケジューラ利用の推進、ルール整備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全課アンケート実施（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利用状況調査（システムより）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コミュニケーション基盤の更新</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BYOD</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運用開始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2600"/>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会議運用開始</a:t>
            </a:r>
            <a:r>
              <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59" name="正方形/長方形 58"/>
          <p:cNvSpPr/>
          <p:nvPr/>
        </p:nvSpPr>
        <p:spPr>
          <a:xfrm>
            <a:off x="323528" y="323364"/>
            <a:ext cx="586148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行政のデジタル化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（庁外からのメール・スケジュール等の確認環境の構築）</a:t>
            </a:r>
          </a:p>
        </p:txBody>
      </p:sp>
      <p:cxnSp>
        <p:nvCxnSpPr>
          <p:cNvPr id="60" name="直線コネクタ 59"/>
          <p:cNvCxnSpPr/>
          <p:nvPr/>
        </p:nvCxnSpPr>
        <p:spPr>
          <a:xfrm>
            <a:off x="323528" y="959100"/>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510" y="2662745"/>
            <a:ext cx="246737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Helvetica Light"/>
              </a:rPr>
              <a:t>これまでの主な取り組み</a:t>
            </a:r>
          </a:p>
        </p:txBody>
      </p:sp>
      <p:cxnSp>
        <p:nvCxnSpPr>
          <p:cNvPr id="14" name="直線コネクタ 13"/>
          <p:cNvCxnSpPr/>
          <p:nvPr/>
        </p:nvCxnSpPr>
        <p:spPr>
          <a:xfrm>
            <a:off x="65175" y="2971526"/>
            <a:ext cx="3985083" cy="11301"/>
          </a:xfrm>
          <a:prstGeom prst="line">
            <a:avLst/>
          </a:prstGeom>
          <a:noFill/>
          <a:ln w="19050" cap="flat">
            <a:solidFill>
              <a:srgbClr val="000000"/>
            </a:solidFill>
            <a:prstDash val="dash"/>
            <a:miter lim="400000"/>
          </a:ln>
          <a:effectLst/>
          <a:sp3d/>
        </p:spPr>
        <p:style>
          <a:lnRef idx="0">
            <a:scrgbClr r="0" g="0" b="0"/>
          </a:lnRef>
          <a:fillRef idx="0">
            <a:scrgbClr r="0" g="0" b="0"/>
          </a:fillRef>
          <a:effectRef idx="0">
            <a:scrgbClr r="0" g="0" b="0"/>
          </a:effectRef>
          <a:fontRef idx="none"/>
        </p:style>
      </p:cxnSp>
      <p:pic>
        <p:nvPicPr>
          <p:cNvPr id="43" name="図 42"/>
          <p:cNvPicPr>
            <a:picLocks noChangeAspect="1"/>
          </p:cNvPicPr>
          <p:nvPr/>
        </p:nvPicPr>
        <p:blipFill>
          <a:blip r:embed="rId6"/>
          <a:stretch>
            <a:fillRect/>
          </a:stretch>
        </p:blipFill>
        <p:spPr>
          <a:xfrm>
            <a:off x="2596551" y="4406057"/>
            <a:ext cx="2094022" cy="2389813"/>
          </a:xfrm>
          <a:prstGeom prst="rect">
            <a:avLst/>
          </a:prstGeom>
        </p:spPr>
      </p:pic>
      <p:pic>
        <p:nvPicPr>
          <p:cNvPr id="58" name="図 57"/>
          <p:cNvPicPr>
            <a:picLocks noChangeAspect="1"/>
          </p:cNvPicPr>
          <p:nvPr/>
        </p:nvPicPr>
        <p:blipFill>
          <a:blip r:embed="rId7"/>
          <a:stretch>
            <a:fillRect/>
          </a:stretch>
        </p:blipFill>
        <p:spPr>
          <a:xfrm>
            <a:off x="4650324" y="3012605"/>
            <a:ext cx="4557812" cy="1437363"/>
          </a:xfrm>
          <a:prstGeom prst="rect">
            <a:avLst/>
          </a:prstGeom>
        </p:spPr>
      </p:pic>
      <p:sp>
        <p:nvSpPr>
          <p:cNvPr id="27" name="テキスト ボックス 26">
            <a:extLst>
              <a:ext uri="{FF2B5EF4-FFF2-40B4-BE49-F238E27FC236}">
                <a16:creationId xmlns:a16="http://schemas.microsoft.com/office/drawing/2014/main" id="{2FF33D26-FF44-44D9-BA02-0E4CC6CBF6C0}"/>
              </a:ext>
            </a:extLst>
          </p:cNvPr>
          <p:cNvSpPr txBox="1"/>
          <p:nvPr/>
        </p:nvSpPr>
        <p:spPr>
          <a:xfrm>
            <a:off x="4690573" y="2778508"/>
            <a:ext cx="13974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BYOD</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の概念図</a:t>
            </a:r>
          </a:p>
        </p:txBody>
      </p:sp>
      <p:sp>
        <p:nvSpPr>
          <p:cNvPr id="28" name="テキスト ボックス 56"/>
          <p:cNvSpPr txBox="1"/>
          <p:nvPr/>
        </p:nvSpPr>
        <p:spPr>
          <a:xfrm>
            <a:off x="6385487" y="5307328"/>
            <a:ext cx="487313"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sym typeface="Helvetica Light"/>
              </a:rPr>
              <a:t>未導入</a:t>
            </a:r>
            <a:endParaRPr kumimoji="0"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sym typeface="Helvetica Light"/>
            </a:endParaRPr>
          </a:p>
        </p:txBody>
      </p:sp>
      <p:sp>
        <p:nvSpPr>
          <p:cNvPr id="29" name="正方形/長方形 28"/>
          <p:cNvSpPr/>
          <p:nvPr/>
        </p:nvSpPr>
        <p:spPr>
          <a:xfrm>
            <a:off x="6827214" y="552345"/>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5" name="テキスト ボックス 36"/>
          <p:cNvSpPr txBox="1"/>
          <p:nvPr/>
        </p:nvSpPr>
        <p:spPr>
          <a:xfrm>
            <a:off x="72008" y="50021"/>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248</a:t>
            </a:fld>
            <a:endParaRPr lang="ja-JP" altLang="en-US"/>
          </a:p>
        </p:txBody>
      </p:sp>
    </p:spTree>
    <p:extLst>
      <p:ext uri="{BB962C8B-B14F-4D97-AF65-F5344CB8AC3E}">
        <p14:creationId xmlns:p14="http://schemas.microsoft.com/office/powerpoint/2010/main" val="2089943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280239" y="2160000"/>
            <a:ext cx="7126842" cy="4462659"/>
          </a:xfrm>
          <a:prstGeom prst="rect">
            <a:avLst/>
          </a:prstGeom>
        </p:spPr>
      </p:pic>
      <p:sp>
        <p:nvSpPr>
          <p:cNvPr id="14" name="正方形/長方形 13"/>
          <p:cNvSpPr/>
          <p:nvPr/>
        </p:nvSpPr>
        <p:spPr>
          <a:xfrm>
            <a:off x="348800" y="341176"/>
            <a:ext cx="587223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行政のデジタル化</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（「大阪市統合基盤システム等整備計画」に基づいた </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住民情報系基幹システムの基盤統合）</a:t>
            </a:r>
          </a:p>
        </p:txBody>
      </p:sp>
      <p:cxnSp>
        <p:nvCxnSpPr>
          <p:cNvPr id="60" name="直線コネクタ 59"/>
          <p:cNvCxnSpPr/>
          <p:nvPr/>
        </p:nvCxnSpPr>
        <p:spPr>
          <a:xfrm>
            <a:off x="143508" y="132180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48800" y="1444607"/>
            <a:ext cx="857352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大阪市統合基盤システム等整備効果額（住民情報系基幹システムの経常経費削減額）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は予算額比較で、</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億円であった。</a:t>
            </a:r>
          </a:p>
        </p:txBody>
      </p:sp>
      <p:cxnSp>
        <p:nvCxnSpPr>
          <p:cNvPr id="17" name="直線コネクタ 16"/>
          <p:cNvCxnSpPr/>
          <p:nvPr/>
        </p:nvCxnSpPr>
        <p:spPr>
          <a:xfrm>
            <a:off x="3869850" y="4056072"/>
            <a:ext cx="2232248" cy="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6853285" y="933148"/>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2" name="テキスト ボックス 36"/>
          <p:cNvSpPr txBox="1"/>
          <p:nvPr/>
        </p:nvSpPr>
        <p:spPr>
          <a:xfrm>
            <a:off x="143508" y="222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249</a:t>
            </a:fld>
            <a:endParaRPr lang="ja-JP" altLang="en-US"/>
          </a:p>
        </p:txBody>
      </p:sp>
    </p:spTree>
    <p:extLst>
      <p:ext uri="{BB962C8B-B14F-4D97-AF65-F5344CB8AC3E}">
        <p14:creationId xmlns:p14="http://schemas.microsoft.com/office/powerpoint/2010/main" val="3404271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stretch>
            <a:fillRect/>
          </a:stretch>
        </p:blipFill>
        <p:spPr>
          <a:xfrm>
            <a:off x="5902536" y="2922992"/>
            <a:ext cx="2773920" cy="3706689"/>
          </a:xfrm>
          <a:prstGeom prst="rect">
            <a:avLst/>
          </a:prstGeom>
        </p:spPr>
      </p:pic>
      <p:sp>
        <p:nvSpPr>
          <p:cNvPr id="68" name="角丸四角形 67"/>
          <p:cNvSpPr/>
          <p:nvPr/>
        </p:nvSpPr>
        <p:spPr>
          <a:xfrm>
            <a:off x="7616358" y="110078"/>
            <a:ext cx="1300662"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9" name="正方形/長方形 58"/>
          <p:cNvSpPr/>
          <p:nvPr/>
        </p:nvSpPr>
        <p:spPr>
          <a:xfrm>
            <a:off x="323528" y="323366"/>
            <a:ext cx="55446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行政のデジタル化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（テレワーク環境の構築）</a:t>
            </a:r>
          </a:p>
        </p:txBody>
      </p:sp>
      <p:cxnSp>
        <p:nvCxnSpPr>
          <p:cNvPr id="60" name="直線コネクタ 59"/>
          <p:cNvCxnSpPr/>
          <p:nvPr/>
        </p:nvCxnSpPr>
        <p:spPr>
          <a:xfrm>
            <a:off x="323528" y="105273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E2FF1A7-1AB2-44DC-A003-D99602FDB68E}"/>
              </a:ext>
            </a:extLst>
          </p:cNvPr>
          <p:cNvSpPr txBox="1"/>
          <p:nvPr/>
        </p:nvSpPr>
        <p:spPr>
          <a:xfrm>
            <a:off x="371092" y="1104860"/>
            <a:ext cx="84953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テレワーク制度の導入に伴い、庁外から安全に庁内情報ネットワークにアクセスするテレワーク環境を</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年度に構築した。</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年度には、場所に制約されない柔軟な働き方の実現のため、本格的なテレワーク基盤を構築し、運用している。</a:t>
            </a:r>
          </a:p>
        </p:txBody>
      </p:sp>
      <p:grpSp>
        <p:nvGrpSpPr>
          <p:cNvPr id="117" name="グループ化 116">
            <a:extLst>
              <a:ext uri="{FF2B5EF4-FFF2-40B4-BE49-F238E27FC236}">
                <a16:creationId xmlns:a16="http://schemas.microsoft.com/office/drawing/2014/main" id="{05B9B77D-81B3-4FFE-BD78-11F1436DEB56}"/>
              </a:ext>
            </a:extLst>
          </p:cNvPr>
          <p:cNvGrpSpPr/>
          <p:nvPr/>
        </p:nvGrpSpPr>
        <p:grpSpPr>
          <a:xfrm>
            <a:off x="155575" y="2761893"/>
            <a:ext cx="5539727" cy="4068081"/>
            <a:chOff x="693422" y="1465794"/>
            <a:chExt cx="7712347" cy="5569040"/>
          </a:xfrm>
        </p:grpSpPr>
        <p:sp>
          <p:nvSpPr>
            <p:cNvPr id="118" name="雲 117">
              <a:extLst>
                <a:ext uri="{FF2B5EF4-FFF2-40B4-BE49-F238E27FC236}">
                  <a16:creationId xmlns:a16="http://schemas.microsoft.com/office/drawing/2014/main" id="{782307CF-1E28-44FB-B6BC-2D5B1FC8CC4C}"/>
                </a:ext>
              </a:extLst>
            </p:cNvPr>
            <p:cNvSpPr/>
            <p:nvPr/>
          </p:nvSpPr>
          <p:spPr>
            <a:xfrm>
              <a:off x="4243878" y="1562993"/>
              <a:ext cx="3834719" cy="1502090"/>
            </a:xfrm>
            <a:prstGeom prst="cloud">
              <a:avLst/>
            </a:prstGeom>
            <a:solidFill>
              <a:schemeClr val="accent1">
                <a:lumMod val="20000"/>
                <a:lumOff val="80000"/>
              </a:schemeClr>
            </a:solidFill>
            <a:ln>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19" name="グループ化 118">
              <a:extLst>
                <a:ext uri="{FF2B5EF4-FFF2-40B4-BE49-F238E27FC236}">
                  <a16:creationId xmlns:a16="http://schemas.microsoft.com/office/drawing/2014/main" id="{6026B8DA-B1C6-48BB-8100-FB5C06652374}"/>
                </a:ext>
              </a:extLst>
            </p:cNvPr>
            <p:cNvGrpSpPr/>
            <p:nvPr/>
          </p:nvGrpSpPr>
          <p:grpSpPr>
            <a:xfrm>
              <a:off x="693422" y="1465794"/>
              <a:ext cx="7712347" cy="5569040"/>
              <a:chOff x="693422" y="1440628"/>
              <a:chExt cx="7712347" cy="5569040"/>
            </a:xfrm>
          </p:grpSpPr>
          <p:sp>
            <p:nvSpPr>
              <p:cNvPr id="125" name="正方形/長方形 124">
                <a:extLst>
                  <a:ext uri="{FF2B5EF4-FFF2-40B4-BE49-F238E27FC236}">
                    <a16:creationId xmlns:a16="http://schemas.microsoft.com/office/drawing/2014/main" id="{5F27605A-8EFF-4708-9EF6-064833BFF79A}"/>
                  </a:ext>
                </a:extLst>
              </p:cNvPr>
              <p:cNvSpPr/>
              <p:nvPr/>
            </p:nvSpPr>
            <p:spPr>
              <a:xfrm>
                <a:off x="4272053" y="3185590"/>
                <a:ext cx="3919869" cy="34045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フリーフォーム 73">
                <a:extLst>
                  <a:ext uri="{FF2B5EF4-FFF2-40B4-BE49-F238E27FC236}">
                    <a16:creationId xmlns:a16="http://schemas.microsoft.com/office/drawing/2014/main" id="{8D64DB45-352D-452B-8C20-0358FD76345E}"/>
                  </a:ext>
                </a:extLst>
              </p:cNvPr>
              <p:cNvSpPr/>
              <p:nvPr/>
            </p:nvSpPr>
            <p:spPr>
              <a:xfrm rot="2140911">
                <a:off x="2373878" y="3543227"/>
                <a:ext cx="1090128" cy="171880"/>
              </a:xfrm>
              <a:custGeom>
                <a:avLst/>
                <a:gdLst>
                  <a:gd name="connsiteX0" fmla="*/ 0 w 5363308"/>
                  <a:gd name="connsiteY0" fmla="*/ 386862 h 386862"/>
                  <a:gd name="connsiteX1" fmla="*/ 4237893 w 5363308"/>
                  <a:gd name="connsiteY1" fmla="*/ 360485 h 386862"/>
                  <a:gd name="connsiteX2" fmla="*/ 5363308 w 5363308"/>
                  <a:gd name="connsiteY2" fmla="*/ 0 h 386862"/>
                  <a:gd name="connsiteX3" fmla="*/ 5363308 w 5363308"/>
                  <a:gd name="connsiteY3" fmla="*/ 0 h 386862"/>
                </a:gdLst>
                <a:ahLst/>
                <a:cxnLst>
                  <a:cxn ang="0">
                    <a:pos x="connsiteX0" y="connsiteY0"/>
                  </a:cxn>
                  <a:cxn ang="0">
                    <a:pos x="connsiteX1" y="connsiteY1"/>
                  </a:cxn>
                  <a:cxn ang="0">
                    <a:pos x="connsiteX2" y="connsiteY2"/>
                  </a:cxn>
                  <a:cxn ang="0">
                    <a:pos x="connsiteX3" y="connsiteY3"/>
                  </a:cxn>
                </a:cxnLst>
                <a:rect l="l" t="t" r="r" b="b"/>
                <a:pathLst>
                  <a:path w="5363308" h="386862">
                    <a:moveTo>
                      <a:pt x="0" y="386862"/>
                    </a:moveTo>
                    <a:lnTo>
                      <a:pt x="4237893" y="360485"/>
                    </a:lnTo>
                    <a:cubicBezTo>
                      <a:pt x="5131778" y="296008"/>
                      <a:pt x="5363308" y="0"/>
                      <a:pt x="5363308" y="0"/>
                    </a:cubicBezTo>
                    <a:lnTo>
                      <a:pt x="5363308" y="0"/>
                    </a:lnTo>
                  </a:path>
                </a:pathLst>
              </a:custGeom>
              <a:ln w="3810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7" name="楕円 126">
                <a:extLst>
                  <a:ext uri="{FF2B5EF4-FFF2-40B4-BE49-F238E27FC236}">
                    <a16:creationId xmlns:a16="http://schemas.microsoft.com/office/drawing/2014/main" id="{2B35773D-5C8E-4241-A892-8E34225D48BF}"/>
                  </a:ext>
                </a:extLst>
              </p:cNvPr>
              <p:cNvSpPr/>
              <p:nvPr/>
            </p:nvSpPr>
            <p:spPr bwMode="auto">
              <a:xfrm>
                <a:off x="5448026" y="5550574"/>
                <a:ext cx="1903485" cy="653968"/>
              </a:xfrm>
              <a:prstGeom prst="ellipse">
                <a:avLst/>
              </a:prstGeom>
              <a:solidFill>
                <a:schemeClr val="accent6">
                  <a:lumMod val="40000"/>
                  <a:lumOff val="60000"/>
                </a:schemeClr>
              </a:solidFill>
              <a:ln w="9525">
                <a:noFill/>
                <a:miter lim="800000"/>
                <a:headEnd/>
                <a:tailEnd/>
              </a:ln>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28" name="直線コネクタ 127">
                <a:extLst>
                  <a:ext uri="{FF2B5EF4-FFF2-40B4-BE49-F238E27FC236}">
                    <a16:creationId xmlns:a16="http://schemas.microsoft.com/office/drawing/2014/main" id="{586613A2-DBB6-4568-B09C-86666EE1746F}"/>
                  </a:ext>
                </a:extLst>
              </p:cNvPr>
              <p:cNvCxnSpPr>
                <a:cxnSpLocks/>
              </p:cNvCxnSpPr>
              <p:nvPr/>
            </p:nvCxnSpPr>
            <p:spPr bwMode="auto">
              <a:xfrm flipV="1">
                <a:off x="6530823" y="4107390"/>
                <a:ext cx="3305" cy="1427633"/>
              </a:xfrm>
              <a:prstGeom prst="line">
                <a:avLst/>
              </a:prstGeom>
              <a:noFill/>
              <a:ln w="25400" cap="flat" cmpd="sng" algn="ctr">
                <a:solidFill>
                  <a:schemeClr val="tx1"/>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30E771C9-B989-4A34-9A4C-FB736D491E4C}"/>
                  </a:ext>
                </a:extLst>
              </p:cNvPr>
              <p:cNvCxnSpPr>
                <a:cxnSpLocks/>
              </p:cNvCxnSpPr>
              <p:nvPr/>
            </p:nvCxnSpPr>
            <p:spPr bwMode="auto">
              <a:xfrm>
                <a:off x="3557017" y="3922533"/>
                <a:ext cx="3240000" cy="0"/>
              </a:xfrm>
              <a:prstGeom prst="line">
                <a:avLst/>
              </a:prstGeom>
              <a:noFill/>
              <a:ln w="25400" cap="flat" cmpd="sng" algn="ctr">
                <a:solidFill>
                  <a:schemeClr val="tx1"/>
                </a:solidFill>
                <a:prstDash val="solid"/>
                <a:round/>
                <a:headEnd type="none" w="med" len="med"/>
                <a:tailEnd type="none" w="med" len="med"/>
              </a:ln>
              <a:effectLst/>
            </p:spPr>
          </p:cxnSp>
          <p:sp>
            <p:nvSpPr>
              <p:cNvPr id="130" name="ホームベース 270">
                <a:extLst>
                  <a:ext uri="{FF2B5EF4-FFF2-40B4-BE49-F238E27FC236}">
                    <a16:creationId xmlns:a16="http://schemas.microsoft.com/office/drawing/2014/main" id="{60BA1C79-48AD-421F-A6A9-BECE7CCD0E3E}"/>
                  </a:ext>
                </a:extLst>
              </p:cNvPr>
              <p:cNvSpPr/>
              <p:nvPr/>
            </p:nvSpPr>
            <p:spPr bwMode="auto">
              <a:xfrm rot="16200000">
                <a:off x="1278213" y="2438382"/>
                <a:ext cx="1028178" cy="1099817"/>
              </a:xfrm>
              <a:prstGeom prst="homePlate">
                <a:avLst/>
              </a:prstGeom>
              <a:solidFill>
                <a:schemeClr val="accent6">
                  <a:lumMod val="20000"/>
                  <a:lumOff val="80000"/>
                </a:schemeClr>
              </a:solidFill>
              <a:ln>
                <a:headEnd type="none" w="med" len="med"/>
                <a:tailEnd type="oval" w="sm" len="s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山形 271">
                <a:extLst>
                  <a:ext uri="{FF2B5EF4-FFF2-40B4-BE49-F238E27FC236}">
                    <a16:creationId xmlns:a16="http://schemas.microsoft.com/office/drawing/2014/main" id="{AE137DFA-3836-4888-91F0-89125AEDDFAD}"/>
                  </a:ext>
                </a:extLst>
              </p:cNvPr>
              <p:cNvSpPr/>
              <p:nvPr/>
            </p:nvSpPr>
            <p:spPr bwMode="auto">
              <a:xfrm rot="16200000">
                <a:off x="1420802" y="2075487"/>
                <a:ext cx="742999" cy="1353306"/>
              </a:xfrm>
              <a:prstGeom prst="chevron">
                <a:avLst>
                  <a:gd name="adj" fmla="val 63908"/>
                </a:avLst>
              </a:prstGeom>
              <a:solidFill>
                <a:srgbClr val="DA7972"/>
              </a:solidFill>
              <a:ln w="3175" cap="flat" cmpd="sng" algn="ctr">
                <a:noFill/>
                <a:prstDash val="solid"/>
                <a:round/>
                <a:headEnd type="none" w="med" len="med"/>
                <a:tailEnd type="oval"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プレースホルダー 2">
                <a:extLst>
                  <a:ext uri="{FF2B5EF4-FFF2-40B4-BE49-F238E27FC236}">
                    <a16:creationId xmlns:a16="http://schemas.microsoft.com/office/drawing/2014/main" id="{2F1B44AB-2711-4915-B28D-6951F30891A4}"/>
                  </a:ext>
                </a:extLst>
              </p:cNvPr>
              <p:cNvSpPr txBox="1">
                <a:spLocks/>
              </p:cNvSpPr>
              <p:nvPr/>
            </p:nvSpPr>
            <p:spPr>
              <a:xfrm>
                <a:off x="6059085" y="3721029"/>
                <a:ext cx="651733" cy="4030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endPar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endParaRPr>
              </a:p>
            </p:txBody>
          </p:sp>
          <p:sp>
            <p:nvSpPr>
              <p:cNvPr id="134" name="四角形: 角を丸くする 1030">
                <a:extLst>
                  <a:ext uri="{FF2B5EF4-FFF2-40B4-BE49-F238E27FC236}">
                    <a16:creationId xmlns:a16="http://schemas.microsoft.com/office/drawing/2014/main" id="{9403E7FE-0481-49B5-825C-033284FBB7B7}"/>
                  </a:ext>
                </a:extLst>
              </p:cNvPr>
              <p:cNvSpPr/>
              <p:nvPr/>
            </p:nvSpPr>
            <p:spPr bwMode="auto">
              <a:xfrm>
                <a:off x="4072621" y="1440628"/>
                <a:ext cx="4333148" cy="5329288"/>
              </a:xfrm>
              <a:prstGeom prst="roundRect">
                <a:avLst>
                  <a:gd name="adj" fmla="val 4861"/>
                </a:avLst>
              </a:prstGeom>
              <a:noFill/>
              <a:ln>
                <a:solidFill>
                  <a:schemeClr val="accent1">
                    <a:lumMod val="75000"/>
                  </a:schemeClr>
                </a:solidFill>
                <a:headEnd/>
                <a:tailEnd/>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5" name="テキスト ボックス 134">
                <a:extLst>
                  <a:ext uri="{FF2B5EF4-FFF2-40B4-BE49-F238E27FC236}">
                    <a16:creationId xmlns:a16="http://schemas.microsoft.com/office/drawing/2014/main" id="{C4647546-6221-40E6-8628-BF300FC286AB}"/>
                  </a:ext>
                </a:extLst>
              </p:cNvPr>
              <p:cNvSpPr txBox="1"/>
              <p:nvPr/>
            </p:nvSpPr>
            <p:spPr>
              <a:xfrm>
                <a:off x="3800161" y="1516336"/>
                <a:ext cx="1601986" cy="289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仮想環境</a:t>
                </a:r>
              </a:p>
            </p:txBody>
          </p:sp>
          <p:sp>
            <p:nvSpPr>
              <p:cNvPr id="136" name="テキスト ボックス 135">
                <a:extLst>
                  <a:ext uri="{FF2B5EF4-FFF2-40B4-BE49-F238E27FC236}">
                    <a16:creationId xmlns:a16="http://schemas.microsoft.com/office/drawing/2014/main" id="{0A0267F4-DBD7-47CE-899B-8BD91CB9C3B0}"/>
                  </a:ext>
                </a:extLst>
              </p:cNvPr>
              <p:cNvSpPr txBox="1"/>
              <p:nvPr/>
            </p:nvSpPr>
            <p:spPr>
              <a:xfrm>
                <a:off x="5540601" y="1933837"/>
                <a:ext cx="1256416" cy="470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仮想端末</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7" name="Object 8">
                <a:extLst>
                  <a:ext uri="{FF2B5EF4-FFF2-40B4-BE49-F238E27FC236}">
                    <a16:creationId xmlns:a16="http://schemas.microsoft.com/office/drawing/2014/main" id="{EA9FE7C6-50F1-42CE-8B4E-CA74DFF0B6FE}"/>
                  </a:ext>
                </a:extLst>
              </p:cNvPr>
              <p:cNvGraphicFramePr>
                <a:graphicFrameLocks noChangeAspect="1"/>
              </p:cNvGraphicFramePr>
              <p:nvPr/>
            </p:nvGraphicFramePr>
            <p:xfrm>
              <a:off x="4743976" y="1853177"/>
              <a:ext cx="809160" cy="751923"/>
            </p:xfrm>
            <a:graphic>
              <a:graphicData uri="http://schemas.openxmlformats.org/presentationml/2006/ole">
                <mc:AlternateContent xmlns:mc="http://schemas.openxmlformats.org/markup-compatibility/2006">
                  <mc:Choice xmlns:v="urn:schemas-microsoft-com:vml" Requires="v">
                    <p:oleObj spid="_x0000_s5637" name="Visio" r:id="rId5" imgW="987857" imgH="916838" progId="Visio.Drawing.11">
                      <p:embed/>
                    </p:oleObj>
                  </mc:Choice>
                  <mc:Fallback>
                    <p:oleObj name="Visio" r:id="rId5" imgW="987857" imgH="916838" progId="Visio.Drawing.11">
                      <p:embed/>
                      <p:pic>
                        <p:nvPicPr>
                          <p:cNvPr id="137" name="Object 8">
                            <a:extLst>
                              <a:ext uri="{FF2B5EF4-FFF2-40B4-BE49-F238E27FC236}">
                                <a16:creationId xmlns:a16="http://schemas.microsoft.com/office/drawing/2014/main" id="{EA9FE7C6-50F1-42CE-8B4E-CA74DFF0B6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976" y="1853177"/>
                            <a:ext cx="809160" cy="751923"/>
                          </a:xfrm>
                          <a:prstGeom prst="rect">
                            <a:avLst/>
                          </a:prstGeom>
                          <a:noFill/>
                          <a:ln>
                            <a:noFill/>
                          </a:ln>
                          <a:effectLst/>
                        </p:spPr>
                      </p:pic>
                    </p:oleObj>
                  </mc:Fallback>
                </mc:AlternateContent>
              </a:graphicData>
            </a:graphic>
          </p:graphicFrame>
          <p:sp>
            <p:nvSpPr>
              <p:cNvPr id="138" name="正方形/長方形 137">
                <a:extLst>
                  <a:ext uri="{FF2B5EF4-FFF2-40B4-BE49-F238E27FC236}">
                    <a16:creationId xmlns:a16="http://schemas.microsoft.com/office/drawing/2014/main" id="{5E1F9324-852E-42F8-9707-6D078350502D}"/>
                  </a:ext>
                </a:extLst>
              </p:cNvPr>
              <p:cNvSpPr/>
              <p:nvPr/>
            </p:nvSpPr>
            <p:spPr>
              <a:xfrm>
                <a:off x="6240268" y="3267992"/>
                <a:ext cx="594343" cy="876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39" name="グループ化 138">
                <a:extLst>
                  <a:ext uri="{FF2B5EF4-FFF2-40B4-BE49-F238E27FC236}">
                    <a16:creationId xmlns:a16="http://schemas.microsoft.com/office/drawing/2014/main" id="{5917F7F9-DBEF-4FF1-B44C-006D91779EC3}"/>
                  </a:ext>
                </a:extLst>
              </p:cNvPr>
              <p:cNvGrpSpPr/>
              <p:nvPr/>
            </p:nvGrpSpPr>
            <p:grpSpPr>
              <a:xfrm>
                <a:off x="6356262" y="3372507"/>
                <a:ext cx="379250" cy="437579"/>
                <a:chOff x="3971135" y="2214193"/>
                <a:chExt cx="406682" cy="286947"/>
              </a:xfrm>
            </p:grpSpPr>
            <p:grpSp>
              <p:nvGrpSpPr>
                <p:cNvPr id="160" name="グループ化 159">
                  <a:extLst>
                    <a:ext uri="{FF2B5EF4-FFF2-40B4-BE49-F238E27FC236}">
                      <a16:creationId xmlns:a16="http://schemas.microsoft.com/office/drawing/2014/main" id="{FA6D1AEA-4969-4207-B654-368698BBDB9E}"/>
                    </a:ext>
                  </a:extLst>
                </p:cNvPr>
                <p:cNvGrpSpPr/>
                <p:nvPr/>
              </p:nvGrpSpPr>
              <p:grpSpPr>
                <a:xfrm>
                  <a:off x="3971213" y="2214193"/>
                  <a:ext cx="406604" cy="116833"/>
                  <a:chOff x="3971213" y="2214193"/>
                  <a:chExt cx="406604" cy="116833"/>
                </a:xfrm>
              </p:grpSpPr>
              <p:sp>
                <p:nvSpPr>
                  <p:cNvPr id="165" name="正方形/長方形 164">
                    <a:extLst>
                      <a:ext uri="{FF2B5EF4-FFF2-40B4-BE49-F238E27FC236}">
                        <a16:creationId xmlns:a16="http://schemas.microsoft.com/office/drawing/2014/main" id="{6A82AC0B-E0A8-427D-8C94-137FB433D73A}"/>
                      </a:ext>
                    </a:extLst>
                  </p:cNvPr>
                  <p:cNvSpPr/>
                  <p:nvPr/>
                </p:nvSpPr>
                <p:spPr>
                  <a:xfrm>
                    <a:off x="3971213" y="2214193"/>
                    <a:ext cx="101770"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正方形/長方形 165">
                    <a:extLst>
                      <a:ext uri="{FF2B5EF4-FFF2-40B4-BE49-F238E27FC236}">
                        <a16:creationId xmlns:a16="http://schemas.microsoft.com/office/drawing/2014/main" id="{A1FC1A47-F834-4A5D-BF72-79061102FA42}"/>
                      </a:ext>
                    </a:extLst>
                  </p:cNvPr>
                  <p:cNvSpPr/>
                  <p:nvPr/>
                </p:nvSpPr>
                <p:spPr>
                  <a:xfrm>
                    <a:off x="4123653" y="2214193"/>
                    <a:ext cx="101770"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正方形/長方形 166">
                    <a:extLst>
                      <a:ext uri="{FF2B5EF4-FFF2-40B4-BE49-F238E27FC236}">
                        <a16:creationId xmlns:a16="http://schemas.microsoft.com/office/drawing/2014/main" id="{73D985DE-92CB-4C0B-9ABC-6254A6354F00}"/>
                      </a:ext>
                    </a:extLst>
                  </p:cNvPr>
                  <p:cNvSpPr/>
                  <p:nvPr/>
                </p:nvSpPr>
                <p:spPr>
                  <a:xfrm>
                    <a:off x="4276047" y="2214193"/>
                    <a:ext cx="101770"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161" name="グループ化 160">
                  <a:extLst>
                    <a:ext uri="{FF2B5EF4-FFF2-40B4-BE49-F238E27FC236}">
                      <a16:creationId xmlns:a16="http://schemas.microsoft.com/office/drawing/2014/main" id="{658C1121-E45D-4229-A7C7-95A78B053F7E}"/>
                    </a:ext>
                  </a:extLst>
                </p:cNvPr>
                <p:cNvGrpSpPr/>
                <p:nvPr/>
              </p:nvGrpSpPr>
              <p:grpSpPr>
                <a:xfrm>
                  <a:off x="3971135" y="2384307"/>
                  <a:ext cx="406667" cy="116833"/>
                  <a:chOff x="3971135" y="2214193"/>
                  <a:chExt cx="406667" cy="116833"/>
                </a:xfrm>
              </p:grpSpPr>
              <p:sp>
                <p:nvSpPr>
                  <p:cNvPr id="162" name="正方形/長方形 161">
                    <a:extLst>
                      <a:ext uri="{FF2B5EF4-FFF2-40B4-BE49-F238E27FC236}">
                        <a16:creationId xmlns:a16="http://schemas.microsoft.com/office/drawing/2014/main" id="{8A1CA3C5-2AFE-4ABA-BB1F-27C5AA99190B}"/>
                      </a:ext>
                    </a:extLst>
                  </p:cNvPr>
                  <p:cNvSpPr/>
                  <p:nvPr/>
                </p:nvSpPr>
                <p:spPr>
                  <a:xfrm>
                    <a:off x="3971135" y="2214193"/>
                    <a:ext cx="101771"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3" name="正方形/長方形 162">
                    <a:extLst>
                      <a:ext uri="{FF2B5EF4-FFF2-40B4-BE49-F238E27FC236}">
                        <a16:creationId xmlns:a16="http://schemas.microsoft.com/office/drawing/2014/main" id="{D3705D82-038E-4DD4-8668-8E407AD31E5B}"/>
                      </a:ext>
                    </a:extLst>
                  </p:cNvPr>
                  <p:cNvSpPr/>
                  <p:nvPr/>
                </p:nvSpPr>
                <p:spPr>
                  <a:xfrm>
                    <a:off x="4123531" y="2214193"/>
                    <a:ext cx="101771"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4" name="正方形/長方形 163">
                    <a:extLst>
                      <a:ext uri="{FF2B5EF4-FFF2-40B4-BE49-F238E27FC236}">
                        <a16:creationId xmlns:a16="http://schemas.microsoft.com/office/drawing/2014/main" id="{500A6686-C92B-43B5-9D1B-E169F1B71DAB}"/>
                      </a:ext>
                    </a:extLst>
                  </p:cNvPr>
                  <p:cNvSpPr/>
                  <p:nvPr/>
                </p:nvSpPr>
                <p:spPr>
                  <a:xfrm>
                    <a:off x="4276035" y="2214193"/>
                    <a:ext cx="101767" cy="1168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sp>
            <p:nvSpPr>
              <p:cNvPr id="140" name="円柱 139">
                <a:extLst>
                  <a:ext uri="{FF2B5EF4-FFF2-40B4-BE49-F238E27FC236}">
                    <a16:creationId xmlns:a16="http://schemas.microsoft.com/office/drawing/2014/main" id="{F0745E0F-5A2C-455C-9A36-199327F6E393}"/>
                  </a:ext>
                </a:extLst>
              </p:cNvPr>
              <p:cNvSpPr/>
              <p:nvPr/>
            </p:nvSpPr>
            <p:spPr>
              <a:xfrm>
                <a:off x="6723268" y="3762180"/>
                <a:ext cx="514462" cy="607723"/>
              </a:xfrm>
              <a:prstGeom prst="can">
                <a:avLst/>
              </a:prstGeom>
              <a:solidFill>
                <a:schemeClr val="bg2">
                  <a:lumMod val="75000"/>
                </a:schemeClr>
              </a:solidFill>
              <a:ln>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41" name="Object 8">
                <a:extLst>
                  <a:ext uri="{FF2B5EF4-FFF2-40B4-BE49-F238E27FC236}">
                    <a16:creationId xmlns:a16="http://schemas.microsoft.com/office/drawing/2014/main" id="{51811A9A-4A4C-40CF-B717-CB021567C5E3}"/>
                  </a:ext>
                </a:extLst>
              </p:cNvPr>
              <p:cNvGraphicFramePr>
                <a:graphicFrameLocks noChangeAspect="1"/>
              </p:cNvGraphicFramePr>
              <p:nvPr/>
            </p:nvGraphicFramePr>
            <p:xfrm>
              <a:off x="5683453" y="5768400"/>
              <a:ext cx="809160" cy="751923"/>
            </p:xfrm>
            <a:graphic>
              <a:graphicData uri="http://schemas.openxmlformats.org/presentationml/2006/ole">
                <mc:AlternateContent xmlns:mc="http://schemas.openxmlformats.org/markup-compatibility/2006">
                  <mc:Choice xmlns:v="urn:schemas-microsoft-com:vml" Requires="v">
                    <p:oleObj spid="_x0000_s5638" name="Visio" r:id="rId7" imgW="987857" imgH="916838" progId="Visio.Drawing.11">
                      <p:embed/>
                    </p:oleObj>
                  </mc:Choice>
                  <mc:Fallback>
                    <p:oleObj name="Visio" r:id="rId7" imgW="987857" imgH="916838" progId="Visio.Drawing.11">
                      <p:embed/>
                      <p:pic>
                        <p:nvPicPr>
                          <p:cNvPr id="141" name="Object 8">
                            <a:extLst>
                              <a:ext uri="{FF2B5EF4-FFF2-40B4-BE49-F238E27FC236}">
                                <a16:creationId xmlns:a16="http://schemas.microsoft.com/office/drawing/2014/main" id="{51811A9A-4A4C-40CF-B717-CB021567C5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453" y="5768400"/>
                            <a:ext cx="809160" cy="751923"/>
                          </a:xfrm>
                          <a:prstGeom prst="rect">
                            <a:avLst/>
                          </a:prstGeom>
                          <a:noFill/>
                          <a:ln>
                            <a:noFill/>
                          </a:ln>
                          <a:effectLst/>
                        </p:spPr>
                      </p:pic>
                    </p:oleObj>
                  </mc:Fallback>
                </mc:AlternateContent>
              </a:graphicData>
            </a:graphic>
          </p:graphicFrame>
          <p:sp>
            <p:nvSpPr>
              <p:cNvPr id="142" name="上下矢印 325">
                <a:extLst>
                  <a:ext uri="{FF2B5EF4-FFF2-40B4-BE49-F238E27FC236}">
                    <a16:creationId xmlns:a16="http://schemas.microsoft.com/office/drawing/2014/main" id="{0459CA9B-CEB0-4F37-874B-92B775C876D5}"/>
                  </a:ext>
                </a:extLst>
              </p:cNvPr>
              <p:cNvSpPr/>
              <p:nvPr/>
            </p:nvSpPr>
            <p:spPr>
              <a:xfrm rot="10800000">
                <a:off x="6939448" y="2533353"/>
                <a:ext cx="347521" cy="1173417"/>
              </a:xfrm>
              <a:prstGeom prst="upDownArrow">
                <a:avLst/>
              </a:prstGeom>
              <a:solidFill>
                <a:srgbClr val="FFCC00"/>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3" name="フリーフォーム 326">
                <a:extLst>
                  <a:ext uri="{FF2B5EF4-FFF2-40B4-BE49-F238E27FC236}">
                    <a16:creationId xmlns:a16="http://schemas.microsoft.com/office/drawing/2014/main" id="{7393D069-A70A-4F14-B660-ED1F9953DA4F}"/>
                  </a:ext>
                </a:extLst>
              </p:cNvPr>
              <p:cNvSpPr/>
              <p:nvPr/>
            </p:nvSpPr>
            <p:spPr>
              <a:xfrm>
                <a:off x="3597600" y="3012154"/>
                <a:ext cx="2994688" cy="802154"/>
              </a:xfrm>
              <a:custGeom>
                <a:avLst/>
                <a:gdLst>
                  <a:gd name="connsiteX0" fmla="*/ 0 w 5363308"/>
                  <a:gd name="connsiteY0" fmla="*/ 386862 h 386862"/>
                  <a:gd name="connsiteX1" fmla="*/ 4237893 w 5363308"/>
                  <a:gd name="connsiteY1" fmla="*/ 360485 h 386862"/>
                  <a:gd name="connsiteX2" fmla="*/ 5363308 w 5363308"/>
                  <a:gd name="connsiteY2" fmla="*/ 0 h 386862"/>
                  <a:gd name="connsiteX3" fmla="*/ 5363308 w 5363308"/>
                  <a:gd name="connsiteY3" fmla="*/ 0 h 386862"/>
                </a:gdLst>
                <a:ahLst/>
                <a:cxnLst>
                  <a:cxn ang="0">
                    <a:pos x="connsiteX0" y="connsiteY0"/>
                  </a:cxn>
                  <a:cxn ang="0">
                    <a:pos x="connsiteX1" y="connsiteY1"/>
                  </a:cxn>
                  <a:cxn ang="0">
                    <a:pos x="connsiteX2" y="connsiteY2"/>
                  </a:cxn>
                  <a:cxn ang="0">
                    <a:pos x="connsiteX3" y="connsiteY3"/>
                  </a:cxn>
                </a:cxnLst>
                <a:rect l="l" t="t" r="r" b="b"/>
                <a:pathLst>
                  <a:path w="5363308" h="386862">
                    <a:moveTo>
                      <a:pt x="0" y="386862"/>
                    </a:moveTo>
                    <a:lnTo>
                      <a:pt x="4237893" y="360485"/>
                    </a:lnTo>
                    <a:cubicBezTo>
                      <a:pt x="5131778" y="296008"/>
                      <a:pt x="5363308" y="0"/>
                      <a:pt x="5363308" y="0"/>
                    </a:cubicBezTo>
                    <a:lnTo>
                      <a:pt x="5363308" y="0"/>
                    </a:lnTo>
                  </a:path>
                </a:pathLst>
              </a:custGeom>
              <a:ln w="3810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4" name="テキスト プレースホルダー 2">
                <a:extLst>
                  <a:ext uri="{FF2B5EF4-FFF2-40B4-BE49-F238E27FC236}">
                    <a16:creationId xmlns:a16="http://schemas.microsoft.com/office/drawing/2014/main" id="{F510F522-3267-40B4-999C-6D7F345E89EA}"/>
                  </a:ext>
                </a:extLst>
              </p:cNvPr>
              <p:cNvSpPr txBox="1">
                <a:spLocks/>
              </p:cNvSpPr>
              <p:nvPr/>
            </p:nvSpPr>
            <p:spPr>
              <a:xfrm>
                <a:off x="5898651" y="6273387"/>
                <a:ext cx="1516168" cy="73628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庁内パソコン</a:t>
                </a:r>
              </a:p>
            </p:txBody>
          </p:sp>
          <p:sp>
            <p:nvSpPr>
              <p:cNvPr id="145" name="テキスト プレースホルダー 2">
                <a:extLst>
                  <a:ext uri="{FF2B5EF4-FFF2-40B4-BE49-F238E27FC236}">
                    <a16:creationId xmlns:a16="http://schemas.microsoft.com/office/drawing/2014/main" id="{250DBDF8-2887-46B8-A3B7-12E177317241}"/>
                  </a:ext>
                </a:extLst>
              </p:cNvPr>
              <p:cNvSpPr txBox="1">
                <a:spLocks/>
              </p:cNvSpPr>
              <p:nvPr/>
            </p:nvSpPr>
            <p:spPr>
              <a:xfrm>
                <a:off x="6092306" y="5325076"/>
                <a:ext cx="858884"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各拠点</a:t>
                </a:r>
              </a:p>
            </p:txBody>
          </p:sp>
          <p:cxnSp>
            <p:nvCxnSpPr>
              <p:cNvPr id="146" name="直線コネクタ 145">
                <a:extLst>
                  <a:ext uri="{FF2B5EF4-FFF2-40B4-BE49-F238E27FC236}">
                    <a16:creationId xmlns:a16="http://schemas.microsoft.com/office/drawing/2014/main" id="{B1FF805D-916D-4C57-9135-51948D01C339}"/>
                  </a:ext>
                </a:extLst>
              </p:cNvPr>
              <p:cNvCxnSpPr>
                <a:cxnSpLocks/>
              </p:cNvCxnSpPr>
              <p:nvPr/>
            </p:nvCxnSpPr>
            <p:spPr bwMode="auto">
              <a:xfrm flipH="1">
                <a:off x="2372598" y="3941498"/>
                <a:ext cx="777816" cy="62702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直線コネクタ 146">
                <a:extLst>
                  <a:ext uri="{FF2B5EF4-FFF2-40B4-BE49-F238E27FC236}">
                    <a16:creationId xmlns:a16="http://schemas.microsoft.com/office/drawing/2014/main" id="{4814A15F-C51D-4075-B0CA-A6AEA1BDF484}"/>
                  </a:ext>
                </a:extLst>
              </p:cNvPr>
              <p:cNvCxnSpPr>
                <a:cxnSpLocks/>
              </p:cNvCxnSpPr>
              <p:nvPr/>
            </p:nvCxnSpPr>
            <p:spPr bwMode="auto">
              <a:xfrm flipH="1" flipV="1">
                <a:off x="2340314" y="3438708"/>
                <a:ext cx="717687" cy="51052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8" name="図 147">
                <a:extLst>
                  <a:ext uri="{FF2B5EF4-FFF2-40B4-BE49-F238E27FC236}">
                    <a16:creationId xmlns:a16="http://schemas.microsoft.com/office/drawing/2014/main" id="{5F30255F-C27B-42C3-83B3-1D0042BC5E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68" y="3636771"/>
                <a:ext cx="620131" cy="620131"/>
              </a:xfrm>
              <a:prstGeom prst="rect">
                <a:avLst/>
              </a:prstGeom>
            </p:spPr>
          </p:pic>
          <p:sp>
            <p:nvSpPr>
              <p:cNvPr id="149" name="テキスト プレースホルダー 2">
                <a:extLst>
                  <a:ext uri="{FF2B5EF4-FFF2-40B4-BE49-F238E27FC236}">
                    <a16:creationId xmlns:a16="http://schemas.microsoft.com/office/drawing/2014/main" id="{64D7A57D-FBC7-4B86-BAB1-5731417C828C}"/>
                  </a:ext>
                </a:extLst>
              </p:cNvPr>
              <p:cNvSpPr txBox="1">
                <a:spLocks/>
              </p:cNvSpPr>
              <p:nvPr/>
            </p:nvSpPr>
            <p:spPr>
              <a:xfrm>
                <a:off x="983445" y="3727941"/>
                <a:ext cx="1264341" cy="38359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自宅</a:t>
                </a:r>
                <a:r>
                  <a:rPr kumimoji="1" lang="en-US" altLang="ja-JP"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PC</a:t>
                </a:r>
              </a:p>
            </p:txBody>
          </p:sp>
          <p:sp>
            <p:nvSpPr>
              <p:cNvPr id="150" name="テキスト プレースホルダー 2">
                <a:extLst>
                  <a:ext uri="{FF2B5EF4-FFF2-40B4-BE49-F238E27FC236}">
                    <a16:creationId xmlns:a16="http://schemas.microsoft.com/office/drawing/2014/main" id="{6FAF45FE-1787-4BC6-88AC-AF2B08C23875}"/>
                  </a:ext>
                </a:extLst>
              </p:cNvPr>
              <p:cNvSpPr txBox="1">
                <a:spLocks/>
              </p:cNvSpPr>
              <p:nvPr/>
            </p:nvSpPr>
            <p:spPr>
              <a:xfrm>
                <a:off x="1079065" y="5129405"/>
                <a:ext cx="1901495"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タブレットなど</a:t>
                </a:r>
              </a:p>
            </p:txBody>
          </p:sp>
          <p:sp>
            <p:nvSpPr>
              <p:cNvPr id="151" name="テキスト プレースホルダー 2">
                <a:extLst>
                  <a:ext uri="{FF2B5EF4-FFF2-40B4-BE49-F238E27FC236}">
                    <a16:creationId xmlns:a16="http://schemas.microsoft.com/office/drawing/2014/main" id="{E3C6D999-290A-4326-B3F6-B8A88AB0AD50}"/>
                  </a:ext>
                </a:extLst>
              </p:cNvPr>
              <p:cNvSpPr txBox="1">
                <a:spLocks/>
              </p:cNvSpPr>
              <p:nvPr/>
            </p:nvSpPr>
            <p:spPr>
              <a:xfrm>
                <a:off x="2650552" y="4160041"/>
                <a:ext cx="1580834" cy="6201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インターネット</a:t>
                </a:r>
              </a:p>
            </p:txBody>
          </p:sp>
          <p:sp>
            <p:nvSpPr>
              <p:cNvPr id="152" name="テキスト プレースホルダー 2">
                <a:extLst>
                  <a:ext uri="{FF2B5EF4-FFF2-40B4-BE49-F238E27FC236}">
                    <a16:creationId xmlns:a16="http://schemas.microsoft.com/office/drawing/2014/main" id="{7AE7B1E4-E6BD-425A-BB3A-E61FE61144AA}"/>
                  </a:ext>
                </a:extLst>
              </p:cNvPr>
              <p:cNvSpPr txBox="1">
                <a:spLocks/>
              </p:cNvSpPr>
              <p:nvPr/>
            </p:nvSpPr>
            <p:spPr>
              <a:xfrm>
                <a:off x="6897036" y="3992568"/>
                <a:ext cx="811863" cy="5071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r>
                  <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rPr>
                  <a:t>データ</a:t>
                </a:r>
              </a:p>
            </p:txBody>
          </p:sp>
          <p:sp>
            <p:nvSpPr>
              <p:cNvPr id="153" name="テキスト プレースホルダー 2">
                <a:extLst>
                  <a:ext uri="{FF2B5EF4-FFF2-40B4-BE49-F238E27FC236}">
                    <a16:creationId xmlns:a16="http://schemas.microsoft.com/office/drawing/2014/main" id="{DF5C2ED5-0EB7-4B73-8A38-7B9F43008FD3}"/>
                  </a:ext>
                </a:extLst>
              </p:cNvPr>
              <p:cNvSpPr txBox="1">
                <a:spLocks/>
              </p:cNvSpPr>
              <p:nvPr/>
            </p:nvSpPr>
            <p:spPr>
              <a:xfrm>
                <a:off x="693422" y="3912399"/>
                <a:ext cx="2082366" cy="4582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b="1"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None/>
                  <a:tabLst/>
                  <a:defRPr/>
                </a:pPr>
                <a:endParaRPr kumimoji="1" lang="ja-JP" altLang="en-US" sz="1000" b="0" i="0" u="none" strike="noStrike" kern="1200" cap="all" spc="0" normalizeH="0" baseline="0" noProof="0" dirty="0">
                  <a:ln>
                    <a:noFill/>
                  </a:ln>
                  <a:solidFill>
                    <a:srgbClr val="1F497D"/>
                  </a:solidFill>
                  <a:effectLst/>
                  <a:uLnTx/>
                  <a:uFillTx/>
                  <a:latin typeface="メイリオ" panose="020B0604030504040204" pitchFamily="50" charset="-128"/>
                  <a:ea typeface="メイリオ" panose="020B0604030504040204" pitchFamily="50" charset="-128"/>
                  <a:cs typeface="+mn-cs"/>
                </a:endParaRPr>
              </a:p>
            </p:txBody>
          </p:sp>
          <p:sp>
            <p:nvSpPr>
              <p:cNvPr id="154" name="フリーフォーム 72">
                <a:extLst>
                  <a:ext uri="{FF2B5EF4-FFF2-40B4-BE49-F238E27FC236}">
                    <a16:creationId xmlns:a16="http://schemas.microsoft.com/office/drawing/2014/main" id="{6F866F7E-05A0-4564-A8F4-6A9457DA9140}"/>
                  </a:ext>
                </a:extLst>
              </p:cNvPr>
              <p:cNvSpPr/>
              <p:nvPr/>
            </p:nvSpPr>
            <p:spPr>
              <a:xfrm rot="8168350" flipH="1">
                <a:off x="2243613" y="4050656"/>
                <a:ext cx="1076587" cy="154332"/>
              </a:xfrm>
              <a:custGeom>
                <a:avLst/>
                <a:gdLst>
                  <a:gd name="connsiteX0" fmla="*/ 0 w 5363308"/>
                  <a:gd name="connsiteY0" fmla="*/ 386862 h 386862"/>
                  <a:gd name="connsiteX1" fmla="*/ 4237893 w 5363308"/>
                  <a:gd name="connsiteY1" fmla="*/ 360485 h 386862"/>
                  <a:gd name="connsiteX2" fmla="*/ 5363308 w 5363308"/>
                  <a:gd name="connsiteY2" fmla="*/ 0 h 386862"/>
                  <a:gd name="connsiteX3" fmla="*/ 5363308 w 5363308"/>
                  <a:gd name="connsiteY3" fmla="*/ 0 h 386862"/>
                </a:gdLst>
                <a:ahLst/>
                <a:cxnLst>
                  <a:cxn ang="0">
                    <a:pos x="connsiteX0" y="connsiteY0"/>
                  </a:cxn>
                  <a:cxn ang="0">
                    <a:pos x="connsiteX1" y="connsiteY1"/>
                  </a:cxn>
                  <a:cxn ang="0">
                    <a:pos x="connsiteX2" y="connsiteY2"/>
                  </a:cxn>
                  <a:cxn ang="0">
                    <a:pos x="connsiteX3" y="connsiteY3"/>
                  </a:cxn>
                </a:cxnLst>
                <a:rect l="l" t="t" r="r" b="b"/>
                <a:pathLst>
                  <a:path w="5363308" h="386862">
                    <a:moveTo>
                      <a:pt x="0" y="386862"/>
                    </a:moveTo>
                    <a:lnTo>
                      <a:pt x="4237893" y="360485"/>
                    </a:lnTo>
                    <a:cubicBezTo>
                      <a:pt x="5131778" y="296008"/>
                      <a:pt x="5363308" y="0"/>
                      <a:pt x="5363308" y="0"/>
                    </a:cubicBezTo>
                    <a:lnTo>
                      <a:pt x="5363308" y="0"/>
                    </a:lnTo>
                  </a:path>
                </a:pathLst>
              </a:custGeom>
              <a:ln w="3810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5" name="テキスト ボックス 154">
                <a:extLst>
                  <a:ext uri="{FF2B5EF4-FFF2-40B4-BE49-F238E27FC236}">
                    <a16:creationId xmlns:a16="http://schemas.microsoft.com/office/drawing/2014/main" id="{A1EDE203-1056-46E7-9710-2FEFDF16DF56}"/>
                  </a:ext>
                </a:extLst>
              </p:cNvPr>
              <p:cNvSpPr txBox="1"/>
              <p:nvPr/>
            </p:nvSpPr>
            <p:spPr>
              <a:xfrm>
                <a:off x="2320629" y="3105169"/>
                <a:ext cx="1398290" cy="2895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SSL</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暗号通信</a:t>
                </a:r>
              </a:p>
            </p:txBody>
          </p:sp>
          <p:sp>
            <p:nvSpPr>
              <p:cNvPr id="157" name="楕円 156">
                <a:extLst>
                  <a:ext uri="{FF2B5EF4-FFF2-40B4-BE49-F238E27FC236}">
                    <a16:creationId xmlns:a16="http://schemas.microsoft.com/office/drawing/2014/main" id="{2333D45F-7537-40E5-B855-EA052C822441}"/>
                  </a:ext>
                </a:extLst>
              </p:cNvPr>
              <p:cNvSpPr/>
              <p:nvPr/>
            </p:nvSpPr>
            <p:spPr bwMode="auto">
              <a:xfrm>
                <a:off x="6107687" y="4810862"/>
                <a:ext cx="848781" cy="332658"/>
              </a:xfrm>
              <a:prstGeom prst="ellipse">
                <a:avLst/>
              </a:prstGeom>
              <a:solidFill>
                <a:schemeClr val="bg1"/>
              </a:solidFill>
              <a:ln w="9525">
                <a:solidFill>
                  <a:schemeClr val="tx1"/>
                </a:solidFill>
                <a:miter lim="800000"/>
                <a:headEnd/>
                <a:tailEnd/>
              </a:ln>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58" name="直線コネクタ 157">
                <a:extLst>
                  <a:ext uri="{FF2B5EF4-FFF2-40B4-BE49-F238E27FC236}">
                    <a16:creationId xmlns:a16="http://schemas.microsoft.com/office/drawing/2014/main" id="{0184A505-456E-4184-8DCA-208E88D4CFE8}"/>
                  </a:ext>
                </a:extLst>
              </p:cNvPr>
              <p:cNvCxnSpPr>
                <a:cxnSpLocks/>
                <a:stCxn id="157" idx="1"/>
                <a:endCxn id="157" idx="5"/>
              </p:cNvCxnSpPr>
              <p:nvPr/>
            </p:nvCxnSpPr>
            <p:spPr bwMode="auto">
              <a:xfrm>
                <a:off x="6231988" y="4859579"/>
                <a:ext cx="600179" cy="235224"/>
              </a:xfrm>
              <a:prstGeom prst="line">
                <a:avLst/>
              </a:prstGeom>
              <a:noFill/>
              <a:ln w="9525" cap="flat" cmpd="sng" algn="ctr">
                <a:solidFill>
                  <a:schemeClr val="tx1"/>
                </a:solidFill>
                <a:prstDash val="solid"/>
                <a:round/>
                <a:headEnd type="none" w="med" len="med"/>
                <a:tailEnd type="none" w="med" len="med"/>
              </a:ln>
              <a:effectLst/>
            </p:spPr>
          </p:cxnSp>
          <p:cxnSp>
            <p:nvCxnSpPr>
              <p:cNvPr id="159" name="直線コネクタ 158">
                <a:extLst>
                  <a:ext uri="{FF2B5EF4-FFF2-40B4-BE49-F238E27FC236}">
                    <a16:creationId xmlns:a16="http://schemas.microsoft.com/office/drawing/2014/main" id="{D6ABF2AB-F8B1-4AB8-A3F6-7509902F2D55}"/>
                  </a:ext>
                </a:extLst>
              </p:cNvPr>
              <p:cNvCxnSpPr>
                <a:cxnSpLocks/>
                <a:stCxn id="157" idx="3"/>
                <a:endCxn id="157" idx="7"/>
              </p:cNvCxnSpPr>
              <p:nvPr/>
            </p:nvCxnSpPr>
            <p:spPr bwMode="auto">
              <a:xfrm flipV="1">
                <a:off x="6231988" y="4859579"/>
                <a:ext cx="600179" cy="235224"/>
              </a:xfrm>
              <a:prstGeom prst="line">
                <a:avLst/>
              </a:prstGeom>
              <a:noFill/>
              <a:ln w="9525" cap="flat" cmpd="sng" algn="ctr">
                <a:solidFill>
                  <a:schemeClr val="tx1"/>
                </a:solidFill>
                <a:prstDash val="solid"/>
                <a:round/>
                <a:headEnd type="none" w="med" len="med"/>
                <a:tailEnd type="none" w="med" len="med"/>
              </a:ln>
              <a:effectLst/>
            </p:spPr>
          </p:cxnSp>
        </p:grpSp>
        <p:sp>
          <p:nvSpPr>
            <p:cNvPr id="120" name="上下矢印 325">
              <a:extLst>
                <a:ext uri="{FF2B5EF4-FFF2-40B4-BE49-F238E27FC236}">
                  <a16:creationId xmlns:a16="http://schemas.microsoft.com/office/drawing/2014/main" id="{447A1F1E-ADB4-4469-A7ED-8CB275D3E556}"/>
                </a:ext>
              </a:extLst>
            </p:cNvPr>
            <p:cNvSpPr/>
            <p:nvPr/>
          </p:nvSpPr>
          <p:spPr>
            <a:xfrm rot="10800000">
              <a:off x="6907007" y="4439816"/>
              <a:ext cx="347521" cy="1227314"/>
            </a:xfrm>
            <a:prstGeom prst="upDownArrow">
              <a:avLst/>
            </a:prstGeom>
            <a:solidFill>
              <a:srgbClr val="FFCC00"/>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1" name="Object 8">
              <a:extLst>
                <a:ext uri="{FF2B5EF4-FFF2-40B4-BE49-F238E27FC236}">
                  <a16:creationId xmlns:a16="http://schemas.microsoft.com/office/drawing/2014/main" id="{370D68E1-F414-4FDA-ABF8-399C31C6CC38}"/>
                </a:ext>
              </a:extLst>
            </p:cNvPr>
            <p:cNvGraphicFramePr>
              <a:graphicFrameLocks noChangeAspect="1"/>
            </p:cNvGraphicFramePr>
            <p:nvPr/>
          </p:nvGraphicFramePr>
          <p:xfrm>
            <a:off x="5955047" y="2286662"/>
            <a:ext cx="809160" cy="751923"/>
          </p:xfrm>
          <a:graphic>
            <a:graphicData uri="http://schemas.openxmlformats.org/presentationml/2006/ole">
              <mc:AlternateContent xmlns:mc="http://schemas.openxmlformats.org/markup-compatibility/2006">
                <mc:Choice xmlns:v="urn:schemas-microsoft-com:vml" Requires="v">
                  <p:oleObj spid="_x0000_s5639" name="Visio" r:id="rId5" imgW="987857" imgH="916838" progId="Visio.Drawing.11">
                    <p:embed/>
                  </p:oleObj>
                </mc:Choice>
                <mc:Fallback>
                  <p:oleObj name="Visio" r:id="rId5" imgW="987857" imgH="916838" progId="Visio.Drawing.11">
                    <p:embed/>
                    <p:pic>
                      <p:nvPicPr>
                        <p:cNvPr id="121" name="Object 8">
                          <a:extLst>
                            <a:ext uri="{FF2B5EF4-FFF2-40B4-BE49-F238E27FC236}">
                              <a16:creationId xmlns:a16="http://schemas.microsoft.com/office/drawing/2014/main" id="{370D68E1-F414-4FDA-ABF8-399C31C6C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5047" y="2286662"/>
                          <a:ext cx="809160" cy="751923"/>
                        </a:xfrm>
                        <a:prstGeom prst="rect">
                          <a:avLst/>
                        </a:prstGeom>
                        <a:noFill/>
                        <a:ln>
                          <a:noFill/>
                        </a:ln>
                        <a:effectLst/>
                      </p:spPr>
                    </p:pic>
                  </p:oleObj>
                </mc:Fallback>
              </mc:AlternateContent>
            </a:graphicData>
          </a:graphic>
        </p:graphicFrame>
        <p:graphicFrame>
          <p:nvGraphicFramePr>
            <p:cNvPr id="122" name="Object 8">
              <a:extLst>
                <a:ext uri="{FF2B5EF4-FFF2-40B4-BE49-F238E27FC236}">
                  <a16:creationId xmlns:a16="http://schemas.microsoft.com/office/drawing/2014/main" id="{2980F54E-4FD8-4BFF-AF13-FF5C14612BD7}"/>
                </a:ext>
              </a:extLst>
            </p:cNvPr>
            <p:cNvGraphicFramePr>
              <a:graphicFrameLocks noChangeAspect="1"/>
            </p:cNvGraphicFramePr>
            <p:nvPr/>
          </p:nvGraphicFramePr>
          <p:xfrm>
            <a:off x="6914174" y="1724530"/>
            <a:ext cx="809160" cy="751923"/>
          </p:xfrm>
          <a:graphic>
            <a:graphicData uri="http://schemas.openxmlformats.org/presentationml/2006/ole">
              <mc:AlternateContent xmlns:mc="http://schemas.openxmlformats.org/markup-compatibility/2006">
                <mc:Choice xmlns:v="urn:schemas-microsoft-com:vml" Requires="v">
                  <p:oleObj spid="_x0000_s5640" name="Visio" r:id="rId5" imgW="987857" imgH="916838" progId="Visio.Drawing.11">
                    <p:embed/>
                  </p:oleObj>
                </mc:Choice>
                <mc:Fallback>
                  <p:oleObj name="Visio" r:id="rId5" imgW="987857" imgH="916838" progId="Visio.Drawing.11">
                    <p:embed/>
                    <p:pic>
                      <p:nvPicPr>
                        <p:cNvPr id="122" name="Object 8">
                          <a:extLst>
                            <a:ext uri="{FF2B5EF4-FFF2-40B4-BE49-F238E27FC236}">
                              <a16:creationId xmlns:a16="http://schemas.microsoft.com/office/drawing/2014/main" id="{2980F54E-4FD8-4BFF-AF13-FF5C14612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4174" y="1724530"/>
                          <a:ext cx="809160" cy="751923"/>
                        </a:xfrm>
                        <a:prstGeom prst="rect">
                          <a:avLst/>
                        </a:prstGeom>
                        <a:noFill/>
                        <a:ln>
                          <a:noFill/>
                        </a:ln>
                        <a:effectLst/>
                      </p:spPr>
                    </p:pic>
                  </p:oleObj>
                </mc:Fallback>
              </mc:AlternateContent>
            </a:graphicData>
          </a:graphic>
        </p:graphicFrame>
        <p:graphicFrame>
          <p:nvGraphicFramePr>
            <p:cNvPr id="123" name="Object 8">
              <a:extLst>
                <a:ext uri="{FF2B5EF4-FFF2-40B4-BE49-F238E27FC236}">
                  <a16:creationId xmlns:a16="http://schemas.microsoft.com/office/drawing/2014/main" id="{F49EBDB5-657B-4136-A8FD-3816A4FA27CC}"/>
                </a:ext>
              </a:extLst>
            </p:cNvPr>
            <p:cNvGraphicFramePr>
              <a:graphicFrameLocks noChangeAspect="1"/>
            </p:cNvGraphicFramePr>
            <p:nvPr/>
          </p:nvGraphicFramePr>
          <p:xfrm>
            <a:off x="6477003" y="5843299"/>
            <a:ext cx="809160" cy="751923"/>
          </p:xfrm>
          <a:graphic>
            <a:graphicData uri="http://schemas.openxmlformats.org/presentationml/2006/ole">
              <mc:AlternateContent xmlns:mc="http://schemas.openxmlformats.org/markup-compatibility/2006">
                <mc:Choice xmlns:v="urn:schemas-microsoft-com:vml" Requires="v">
                  <p:oleObj spid="_x0000_s5641" name="Visio" r:id="rId7" imgW="987857" imgH="916838" progId="Visio.Drawing.11">
                    <p:embed/>
                  </p:oleObj>
                </mc:Choice>
                <mc:Fallback>
                  <p:oleObj name="Visio" r:id="rId7" imgW="987857" imgH="916838" progId="Visio.Drawing.11">
                    <p:embed/>
                    <p:pic>
                      <p:nvPicPr>
                        <p:cNvPr id="123" name="Object 8">
                          <a:extLst>
                            <a:ext uri="{FF2B5EF4-FFF2-40B4-BE49-F238E27FC236}">
                              <a16:creationId xmlns:a16="http://schemas.microsoft.com/office/drawing/2014/main" id="{F49EBDB5-657B-4136-A8FD-3816A4FA2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3" y="5843299"/>
                          <a:ext cx="809160" cy="751923"/>
                        </a:xfrm>
                        <a:prstGeom prst="rect">
                          <a:avLst/>
                        </a:prstGeom>
                        <a:noFill/>
                        <a:ln>
                          <a:noFill/>
                        </a:ln>
                        <a:effectLst/>
                      </p:spPr>
                    </p:pic>
                  </p:oleObj>
                </mc:Fallback>
              </mc:AlternateContent>
            </a:graphicData>
          </a:graphic>
        </p:graphicFrame>
        <p:sp>
          <p:nvSpPr>
            <p:cNvPr id="124" name="テキスト ボックス 123">
              <a:extLst>
                <a:ext uri="{FF2B5EF4-FFF2-40B4-BE49-F238E27FC236}">
                  <a16:creationId xmlns:a16="http://schemas.microsoft.com/office/drawing/2014/main" id="{E06862A6-D630-406E-B756-57152CB1C0C8}"/>
                </a:ext>
              </a:extLst>
            </p:cNvPr>
            <p:cNvSpPr txBox="1"/>
            <p:nvPr/>
          </p:nvSpPr>
          <p:spPr>
            <a:xfrm>
              <a:off x="3849396" y="3193150"/>
              <a:ext cx="1601986" cy="289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物理環境</a:t>
              </a:r>
            </a:p>
          </p:txBody>
        </p:sp>
      </p:grpSp>
      <p:pic>
        <p:nvPicPr>
          <p:cNvPr id="5" name="図 4">
            <a:extLst>
              <a:ext uri="{FF2B5EF4-FFF2-40B4-BE49-F238E27FC236}">
                <a16:creationId xmlns:a16="http://schemas.microsoft.com/office/drawing/2014/main" id="{88164E70-D167-C8C7-B81E-DCA304236208}"/>
              </a:ext>
            </a:extLst>
          </p:cNvPr>
          <p:cNvPicPr>
            <a:picLocks noChangeAspect="1"/>
          </p:cNvPicPr>
          <p:nvPr/>
        </p:nvPicPr>
        <p:blipFill>
          <a:blip r:embed="rId9" cstate="print"/>
          <a:srcRect/>
          <a:stretch>
            <a:fillRect/>
          </a:stretch>
        </p:blipFill>
        <p:spPr bwMode="auto">
          <a:xfrm flipH="1">
            <a:off x="393379" y="3798519"/>
            <a:ext cx="702830" cy="662998"/>
          </a:xfrm>
          <a:prstGeom prst="rect">
            <a:avLst/>
          </a:prstGeom>
          <a:noFill/>
          <a:ln w="9525">
            <a:noFill/>
            <a:miter lim="800000"/>
            <a:headEnd/>
            <a:tailEnd/>
          </a:ln>
        </p:spPr>
      </p:pic>
      <p:pic>
        <p:nvPicPr>
          <p:cNvPr id="7" name="図 6">
            <a:extLst>
              <a:ext uri="{FF2B5EF4-FFF2-40B4-BE49-F238E27FC236}">
                <a16:creationId xmlns:a16="http://schemas.microsoft.com/office/drawing/2014/main" id="{4617B740-FA3C-49B9-1C6B-21C233F3F57F}"/>
              </a:ext>
            </a:extLst>
          </p:cNvPr>
          <p:cNvPicPr>
            <a:picLocks noChangeAspect="1"/>
          </p:cNvPicPr>
          <p:nvPr/>
        </p:nvPicPr>
        <p:blipFill>
          <a:blip r:embed="rId10"/>
          <a:stretch>
            <a:fillRect/>
          </a:stretch>
        </p:blipFill>
        <p:spPr>
          <a:xfrm>
            <a:off x="705308" y="4863191"/>
            <a:ext cx="628096" cy="628096"/>
          </a:xfrm>
          <a:prstGeom prst="rect">
            <a:avLst/>
          </a:prstGeom>
        </p:spPr>
      </p:pic>
      <p:sp>
        <p:nvSpPr>
          <p:cNvPr id="63" name="テキスト ボックス 62">
            <a:extLst>
              <a:ext uri="{FF2B5EF4-FFF2-40B4-BE49-F238E27FC236}">
                <a16:creationId xmlns:a16="http://schemas.microsoft.com/office/drawing/2014/main" id="{2FF33D26-FF44-44D9-BA02-0E4CC6CBF6C0}"/>
              </a:ext>
            </a:extLst>
          </p:cNvPr>
          <p:cNvSpPr txBox="1"/>
          <p:nvPr/>
        </p:nvSpPr>
        <p:spPr>
          <a:xfrm>
            <a:off x="117630" y="2364903"/>
            <a:ext cx="13974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▼テレワーク概念図</a:t>
            </a:r>
          </a:p>
        </p:txBody>
      </p:sp>
      <p:sp>
        <p:nvSpPr>
          <p:cNvPr id="64" name="テキスト ボックス 63">
            <a:extLst>
              <a:ext uri="{FF2B5EF4-FFF2-40B4-BE49-F238E27FC236}">
                <a16:creationId xmlns:a16="http://schemas.microsoft.com/office/drawing/2014/main" id="{2FF33D26-FF44-44D9-BA02-0E4CC6CBF6C0}"/>
              </a:ext>
            </a:extLst>
          </p:cNvPr>
          <p:cNvSpPr txBox="1"/>
          <p:nvPr/>
        </p:nvSpPr>
        <p:spPr>
          <a:xfrm>
            <a:off x="4504523" y="6333665"/>
            <a:ext cx="13974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庁舎内</a:t>
            </a:r>
          </a:p>
        </p:txBody>
      </p:sp>
      <p:sp>
        <p:nvSpPr>
          <p:cNvPr id="8" name="AutoShape 8" descr="ソース画像を表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3278" y="4251728"/>
            <a:ext cx="227856" cy="228568"/>
          </a:xfrm>
          <a:prstGeom prst="rect">
            <a:avLst/>
          </a:prstGeom>
        </p:spPr>
      </p:pic>
      <p:sp>
        <p:nvSpPr>
          <p:cNvPr id="172" name="テキスト ボックス 171">
            <a:extLst>
              <a:ext uri="{FF2B5EF4-FFF2-40B4-BE49-F238E27FC236}">
                <a16:creationId xmlns:a16="http://schemas.microsoft.com/office/drawing/2014/main" id="{2FF33D26-FF44-44D9-BA02-0E4CC6CBF6C0}"/>
              </a:ext>
            </a:extLst>
          </p:cNvPr>
          <p:cNvSpPr txBox="1"/>
          <p:nvPr/>
        </p:nvSpPr>
        <p:spPr>
          <a:xfrm>
            <a:off x="5860872" y="2369157"/>
            <a:ext cx="2719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テレワーク可能ユーザ数の推移</a:t>
            </a:r>
          </a:p>
        </p:txBody>
      </p:sp>
      <p:sp>
        <p:nvSpPr>
          <p:cNvPr id="69" name="正方形/長方形 68"/>
          <p:cNvSpPr/>
          <p:nvPr/>
        </p:nvSpPr>
        <p:spPr>
          <a:xfrm>
            <a:off x="6833167" y="659425"/>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70" name="テキスト ボックス 36"/>
          <p:cNvSpPr txBox="1"/>
          <p:nvPr/>
        </p:nvSpPr>
        <p:spPr>
          <a:xfrm>
            <a:off x="81215" y="21208"/>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250</a:t>
            </a:fld>
            <a:endParaRPr lang="ja-JP" altLang="en-US"/>
          </a:p>
        </p:txBody>
      </p:sp>
    </p:spTree>
    <p:extLst>
      <p:ext uri="{BB962C8B-B14F-4D97-AF65-F5344CB8AC3E}">
        <p14:creationId xmlns:p14="http://schemas.microsoft.com/office/powerpoint/2010/main" val="1266371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00" y="1556792"/>
            <a:ext cx="9102117" cy="4310246"/>
          </a:xfrm>
          <a:prstGeom prst="rect">
            <a:avLst/>
          </a:prstGeom>
        </p:spPr>
      </p:pic>
      <p:cxnSp>
        <p:nvCxnSpPr>
          <p:cNvPr id="28" name="直線コネクタ 27"/>
          <p:cNvCxnSpPr/>
          <p:nvPr/>
        </p:nvCxnSpPr>
        <p:spPr>
          <a:xfrm>
            <a:off x="179512" y="70405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上下矢印 13"/>
          <p:cNvSpPr/>
          <p:nvPr/>
        </p:nvSpPr>
        <p:spPr>
          <a:xfrm>
            <a:off x="5899252" y="3042537"/>
            <a:ext cx="435022" cy="865483"/>
          </a:xfrm>
          <a:prstGeom prst="upDownArrow">
            <a:avLst>
              <a:gd name="adj1" fmla="val 50000"/>
              <a:gd name="adj2" fmla="val 27324"/>
            </a:avLst>
          </a:prstGeom>
          <a:solidFill>
            <a:srgbClr val="FF00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17" name="テキスト ボックス 3"/>
          <p:cNvSpPr txBox="1">
            <a:spLocks noChangeArrowheads="1"/>
          </p:cNvSpPr>
          <p:nvPr/>
        </p:nvSpPr>
        <p:spPr bwMode="auto">
          <a:xfrm>
            <a:off x="4907806" y="3026305"/>
            <a:ext cx="1152127"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Calibri"/>
                <a:ea typeface="ＭＳ Ｐゴシック"/>
                <a:cs typeface="+mn-cs"/>
              </a:rPr>
              <a:t>かい離拡大</a:t>
            </a:r>
          </a:p>
        </p:txBody>
      </p:sp>
      <p:sp>
        <p:nvSpPr>
          <p:cNvPr id="19" name="テキスト ボックス 18"/>
          <p:cNvSpPr txBox="1"/>
          <p:nvPr/>
        </p:nvSpPr>
        <p:spPr>
          <a:xfrm>
            <a:off x="4813522" y="3298802"/>
            <a:ext cx="1248999" cy="47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ﾀﾞｳﾝｻｲｼﾞﾝｸﾞ</a:t>
            </a:r>
            <a:endParaRPr kumimoji="1" lang="en-US" altLang="ja-JP" sz="14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する必要あり</a:t>
            </a:r>
          </a:p>
        </p:txBody>
      </p:sp>
      <p:sp>
        <p:nvSpPr>
          <p:cNvPr id="23" name="テキスト ボックス 30"/>
          <p:cNvSpPr txBox="1">
            <a:spLocks noChangeArrowheads="1"/>
          </p:cNvSpPr>
          <p:nvPr/>
        </p:nvSpPr>
        <p:spPr bwMode="auto">
          <a:xfrm>
            <a:off x="1292989" y="1740403"/>
            <a:ext cx="4054475"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施設能力と給水量の推移</a:t>
            </a:r>
          </a:p>
        </p:txBody>
      </p:sp>
      <p:sp>
        <p:nvSpPr>
          <p:cNvPr id="24" name="正方形/長方形 23"/>
          <p:cNvSpPr/>
          <p:nvPr/>
        </p:nvSpPr>
        <p:spPr>
          <a:xfrm>
            <a:off x="179512" y="390335"/>
            <a:ext cx="40353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厳しい水需要の動向　（２／２）</a:t>
            </a:r>
          </a:p>
        </p:txBody>
      </p:sp>
      <p:sp>
        <p:nvSpPr>
          <p:cNvPr id="25" name="テキスト ボックス 24"/>
          <p:cNvSpPr txBox="1"/>
          <p:nvPr/>
        </p:nvSpPr>
        <p:spPr>
          <a:xfrm>
            <a:off x="520700" y="800100"/>
            <a:ext cx="8242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水需要の減少傾向が続き、施設能力との差（＝最大施設稼働率）がかい離。</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需要に見合った施設能力へとダウンサイジングする必要がある。</a:t>
            </a:r>
          </a:p>
        </p:txBody>
      </p:sp>
      <p:sp>
        <p:nvSpPr>
          <p:cNvPr id="26" name="正方形/長方形 25"/>
          <p:cNvSpPr/>
          <p:nvPr/>
        </p:nvSpPr>
        <p:spPr>
          <a:xfrm>
            <a:off x="7858078" y="378127"/>
            <a:ext cx="1073243"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0" name="テキスト ボックス 29"/>
          <p:cNvSpPr txBox="1"/>
          <p:nvPr/>
        </p:nvSpPr>
        <p:spPr>
          <a:xfrm>
            <a:off x="2824071" y="6381328"/>
            <a:ext cx="6212425" cy="246221"/>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＊対象は、規模、事業内容から東京都とおおむね給水人口</a:t>
            </a:r>
            <a:r>
              <a:rPr kumimoji="0" lang="en-US" altLang="ja-JP"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100</a:t>
            </a:r>
            <a:r>
              <a:rPr kumimoji="0"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万人以上の</a:t>
            </a:r>
            <a:r>
              <a:rPr kumimoji="0" lang="en-US" altLang="ja-JP"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12</a:t>
            </a:r>
            <a:r>
              <a:rPr kumimoji="0"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政令指定都市の</a:t>
            </a:r>
            <a:r>
              <a:rPr kumimoji="0" lang="en-US" altLang="ja-JP"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13</a:t>
            </a:r>
            <a:r>
              <a:rPr kumimoji="0"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都市としている。</a:t>
            </a:r>
          </a:p>
        </p:txBody>
      </p:sp>
      <p:sp>
        <p:nvSpPr>
          <p:cNvPr id="35" name="角丸四角形 34"/>
          <p:cNvSpPr/>
          <p:nvPr/>
        </p:nvSpPr>
        <p:spPr bwMode="auto">
          <a:xfrm>
            <a:off x="6714545" y="4718398"/>
            <a:ext cx="718767" cy="227121"/>
          </a:xfrm>
          <a:prstGeom prst="roundRect">
            <a:avLst>
              <a:gd name="adj" fmla="val 50000"/>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36" name="テキスト ボックス 30"/>
          <p:cNvSpPr txBox="1">
            <a:spLocks noChangeArrowheads="1"/>
          </p:cNvSpPr>
          <p:nvPr/>
        </p:nvSpPr>
        <p:spPr bwMode="auto">
          <a:xfrm>
            <a:off x="8655096" y="5693530"/>
            <a:ext cx="552449"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Calibri"/>
                <a:ea typeface="ＭＳ Ｐゴシック"/>
                <a:cs typeface="+mn-cs"/>
              </a:rPr>
              <a:t>（％）</a:t>
            </a:r>
          </a:p>
        </p:txBody>
      </p:sp>
      <p:sp>
        <p:nvSpPr>
          <p:cNvPr id="38" name="テキスト ボックス 37"/>
          <p:cNvSpPr txBox="1"/>
          <p:nvPr/>
        </p:nvSpPr>
        <p:spPr>
          <a:xfrm>
            <a:off x="7191600" y="4949414"/>
            <a:ext cx="312906" cy="246221"/>
          </a:xfrm>
          <a:prstGeom prst="rect">
            <a:avLst/>
          </a:prstGeom>
          <a:noFill/>
        </p:spPr>
        <p:txBody>
          <a:bodyPr wrap="non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a:t>
            </a:r>
          </a:p>
        </p:txBody>
      </p:sp>
      <p:sp>
        <p:nvSpPr>
          <p:cNvPr id="43" name="テキスト ボックス 2"/>
          <p:cNvSpPr txBox="1">
            <a:spLocks noChangeArrowheads="1"/>
          </p:cNvSpPr>
          <p:nvPr/>
        </p:nvSpPr>
        <p:spPr bwMode="auto">
          <a:xfrm>
            <a:off x="3608900" y="2595722"/>
            <a:ext cx="1088153"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施設能力</a:t>
            </a:r>
          </a:p>
        </p:txBody>
      </p:sp>
      <p:sp>
        <p:nvSpPr>
          <p:cNvPr id="44" name="テキスト ボックス 13"/>
          <p:cNvSpPr txBox="1">
            <a:spLocks noChangeArrowheads="1"/>
          </p:cNvSpPr>
          <p:nvPr/>
        </p:nvSpPr>
        <p:spPr bwMode="auto">
          <a:xfrm>
            <a:off x="1985250" y="2997433"/>
            <a:ext cx="1414119"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一日最大配水量</a:t>
            </a:r>
          </a:p>
        </p:txBody>
      </p:sp>
      <p:sp>
        <p:nvSpPr>
          <p:cNvPr id="45" name="テキスト ボックス 44"/>
          <p:cNvSpPr txBox="1"/>
          <p:nvPr/>
        </p:nvSpPr>
        <p:spPr>
          <a:xfrm>
            <a:off x="1129939" y="2154203"/>
            <a:ext cx="7648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S48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6" name="テキスト ボックス 45"/>
          <p:cNvSpPr txBox="1"/>
          <p:nvPr/>
        </p:nvSpPr>
        <p:spPr>
          <a:xfrm>
            <a:off x="1129939" y="3451760"/>
            <a:ext cx="5870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233</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p:cNvSpPr txBox="1"/>
          <p:nvPr/>
        </p:nvSpPr>
        <p:spPr>
          <a:xfrm>
            <a:off x="987295" y="3706205"/>
            <a:ext cx="8424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S48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8" name="正方形/長方形 47"/>
          <p:cNvSpPr/>
          <p:nvPr/>
        </p:nvSpPr>
        <p:spPr>
          <a:xfrm>
            <a:off x="1446646" y="5207060"/>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(S50)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p:cNvSpPr/>
          <p:nvPr/>
        </p:nvSpPr>
        <p:spPr>
          <a:xfrm>
            <a:off x="2423008" y="5207060"/>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(S60)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3690577" y="5210069"/>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(H10)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4671131" y="5207060"/>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5647493" y="5207060"/>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p:cNvSpPr/>
          <p:nvPr/>
        </p:nvSpPr>
        <p:spPr>
          <a:xfrm>
            <a:off x="466092" y="5207060"/>
            <a:ext cx="7088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(S40)</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p:cNvCxnSpPr/>
          <p:nvPr/>
        </p:nvCxnSpPr>
        <p:spPr>
          <a:xfrm flipV="1">
            <a:off x="6153034" y="4079609"/>
            <a:ext cx="88926"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1441857" y="2967852"/>
            <a:ext cx="114770" cy="532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129939" y="2734221"/>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511102" y="2745408"/>
            <a:ext cx="7200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大かっこ 57"/>
          <p:cNvSpPr/>
          <p:nvPr/>
        </p:nvSpPr>
        <p:spPr>
          <a:xfrm>
            <a:off x="1687691" y="3645826"/>
            <a:ext cx="891582" cy="34211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最大稼働率</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95.9</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9" name="大かっこ 58"/>
          <p:cNvSpPr/>
          <p:nvPr/>
        </p:nvSpPr>
        <p:spPr>
          <a:xfrm>
            <a:off x="4982128" y="4464625"/>
            <a:ext cx="891582" cy="34211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最大稼働率</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0" name="テキスト ボックス 59"/>
          <p:cNvSpPr txBox="1"/>
          <p:nvPr/>
        </p:nvSpPr>
        <p:spPr>
          <a:xfrm>
            <a:off x="5731786" y="4529079"/>
            <a:ext cx="8424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 name="テキスト ボックス 20"/>
          <p:cNvSpPr txBox="1">
            <a:spLocks noChangeArrowheads="1"/>
          </p:cNvSpPr>
          <p:nvPr/>
        </p:nvSpPr>
        <p:spPr bwMode="auto">
          <a:xfrm>
            <a:off x="6218692" y="5646972"/>
            <a:ext cx="635369" cy="24622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a:ea typeface="ＭＳ Ｐゴシック"/>
                <a:cs typeface="+mn-cs"/>
              </a:rPr>
              <a:t>（年度）</a:t>
            </a:r>
          </a:p>
        </p:txBody>
      </p:sp>
      <p:sp>
        <p:nvSpPr>
          <p:cNvPr id="39" name="テキスト ボックス 36"/>
          <p:cNvSpPr txBox="1"/>
          <p:nvPr/>
        </p:nvSpPr>
        <p:spPr>
          <a:xfrm>
            <a:off x="196874" y="75851"/>
            <a:ext cx="4529510"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・市町村との連携強化、市町村支援等</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215</a:t>
            </a:fld>
            <a:endParaRPr lang="ja-JP" altLang="en-US"/>
          </a:p>
        </p:txBody>
      </p:sp>
    </p:spTree>
    <p:extLst>
      <p:ext uri="{BB962C8B-B14F-4D97-AF65-F5344CB8AC3E}">
        <p14:creationId xmlns:p14="http://schemas.microsoft.com/office/powerpoint/2010/main" val="1486805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496" y="3645024"/>
            <a:ext cx="8760711" cy="3267739"/>
          </a:xfrm>
          <a:prstGeom prst="rect">
            <a:avLst/>
          </a:prstGeom>
        </p:spPr>
      </p:pic>
      <p:sp>
        <p:nvSpPr>
          <p:cNvPr id="17" name="角丸四角形 16"/>
          <p:cNvSpPr/>
          <p:nvPr/>
        </p:nvSpPr>
        <p:spPr>
          <a:xfrm>
            <a:off x="7617668" y="96251"/>
            <a:ext cx="1300662"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9" name="正方形/長方形 58"/>
          <p:cNvSpPr/>
          <p:nvPr/>
        </p:nvSpPr>
        <p:spPr>
          <a:xfrm>
            <a:off x="323528" y="323366"/>
            <a:ext cx="55446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行政のデジタル化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行政手続きのオンライン化</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60" name="直線コネクタ 59"/>
          <p:cNvCxnSpPr/>
          <p:nvPr/>
        </p:nvCxnSpPr>
        <p:spPr>
          <a:xfrm>
            <a:off x="323528" y="105273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23528" y="1060609"/>
            <a:ext cx="85689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多くの行政手続きをいつでも自宅等から簡単に申請できるシステムとして、</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月より「大阪市行政オンラインシステム」の運用を開始。</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100235" y="1855119"/>
            <a:ext cx="5094921" cy="1169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「大阪市行政手続きオンライン化推進計画」策定</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「大阪市行政オンラインシステム」運用開始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「大阪市行政手続きオンライン化推進計画（別冊）</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リモートでの行政サービスの実現に向 けて」を策定</a:t>
            </a:r>
            <a:endParaRPr kumimoji="1" lang="en-US" altLang="ja-JP" sz="1400" b="0"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スマートフォン専用アプリ「スマート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OSAKA</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」運用開始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30" name="表 29"/>
          <p:cNvGraphicFramePr>
            <a:graphicFrameLocks noGrp="1"/>
          </p:cNvGraphicFramePr>
          <p:nvPr/>
        </p:nvGraphicFramePr>
        <p:xfrm>
          <a:off x="5316944" y="1814493"/>
          <a:ext cx="3738100" cy="1658823"/>
        </p:xfrm>
        <a:graphic>
          <a:graphicData uri="http://schemas.openxmlformats.org/drawingml/2006/table">
            <a:tbl>
              <a:tblPr firstRow="1" bandRow="1">
                <a:tableStyleId>{7DF18680-E054-41AD-8BC1-D1AEF772440D}</a:tableStyleId>
              </a:tblPr>
              <a:tblGrid>
                <a:gridCol w="3005700">
                  <a:extLst>
                    <a:ext uri="{9D8B030D-6E8A-4147-A177-3AD203B41FA5}">
                      <a16:colId xmlns:a16="http://schemas.microsoft.com/office/drawing/2014/main" val="1514418330"/>
                    </a:ext>
                  </a:extLst>
                </a:gridCol>
                <a:gridCol w="732400">
                  <a:extLst>
                    <a:ext uri="{9D8B030D-6E8A-4147-A177-3AD203B41FA5}">
                      <a16:colId xmlns:a16="http://schemas.microsoft.com/office/drawing/2014/main" val="2905529012"/>
                    </a:ext>
                  </a:extLst>
                </a:gridCol>
              </a:tblGrid>
              <a:tr h="214465">
                <a:tc>
                  <a:txBody>
                    <a:bodyPr/>
                    <a:lstStyle/>
                    <a:p>
                      <a:pPr algn="ctr">
                        <a:lnSpc>
                          <a:spcPts val="1600"/>
                        </a:lnSpc>
                      </a:pPr>
                      <a:r>
                        <a:rPr kumimoji="1" lang="ja-JP" altLang="en-US" sz="1200" dirty="0">
                          <a:solidFill>
                            <a:schemeClr val="tx1"/>
                          </a:solidFill>
                        </a:rPr>
                        <a:t>主な手続き内容（</a:t>
                      </a:r>
                      <a:r>
                        <a:rPr kumimoji="1" lang="en-US" altLang="ja-JP" sz="1200" dirty="0">
                          <a:solidFill>
                            <a:schemeClr val="tx1"/>
                          </a:solidFill>
                        </a:rPr>
                        <a:t>2021.4</a:t>
                      </a:r>
                      <a:r>
                        <a:rPr kumimoji="1" lang="ja-JP" altLang="en-US" sz="1200" dirty="0">
                          <a:solidFill>
                            <a:schemeClr val="tx1"/>
                          </a:solidFill>
                        </a:rPr>
                        <a:t>～</a:t>
                      </a:r>
                      <a:r>
                        <a:rPr kumimoji="1" lang="en-US" altLang="ja-JP" sz="1200" dirty="0">
                          <a:solidFill>
                            <a:schemeClr val="tx1"/>
                          </a:solidFill>
                        </a:rPr>
                        <a:t>2022.3</a:t>
                      </a:r>
                      <a:r>
                        <a:rPr kumimoji="1" lang="ja-JP" altLang="en-US" sz="1200" dirty="0">
                          <a:solidFill>
                            <a:schemeClr val="tx1"/>
                          </a:solidFill>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algn="ctr">
                        <a:lnSpc>
                          <a:spcPts val="1600"/>
                        </a:lnSpc>
                      </a:pPr>
                      <a:r>
                        <a:rPr kumimoji="1" lang="ja-JP" altLang="en-US" sz="1200" dirty="0">
                          <a:solidFill>
                            <a:schemeClr val="tx1"/>
                          </a:solidFill>
                        </a:rPr>
                        <a:t>申請件数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520950328"/>
                  </a:ext>
                </a:extLst>
              </a:tr>
              <a:tr h="282823">
                <a:tc>
                  <a:txBody>
                    <a:bodyPr/>
                    <a:lstStyle/>
                    <a:p>
                      <a:pPr>
                        <a:lnSpc>
                          <a:spcPts val="1600"/>
                        </a:lnSpc>
                      </a:pPr>
                      <a:r>
                        <a:rPr kumimoji="1" lang="ja-JP" altLang="en-US" sz="1200" kern="1200" dirty="0">
                          <a:solidFill>
                            <a:schemeClr val="tx1"/>
                          </a:solidFill>
                        </a:rPr>
                        <a:t>水道使用開始・中止申込</a:t>
                      </a:r>
                      <a:endParaRPr kumimoji="1" lang="ja-JP" altLang="en-US" sz="1200" kern="1200" dirty="0">
                        <a:solidFill>
                          <a:schemeClr val="tx1"/>
                        </a:solidFill>
                        <a:latin typeface="+mn-lt"/>
                        <a:ea typeface="Meiryo UI" panose="020B0604030504040204" pitchFamily="50" charset="-128"/>
                        <a:cs typeface="+mn-cs"/>
                      </a:endParaRPr>
                    </a:p>
                  </a:txBody>
                  <a:tcPr marL="36000" marR="36000" marT="36000" marB="36000"/>
                </a:tc>
                <a:tc>
                  <a:txBody>
                    <a:bodyPr/>
                    <a:lstStyle/>
                    <a:p>
                      <a:pPr algn="r">
                        <a:lnSpc>
                          <a:spcPts val="1600"/>
                        </a:lnSpc>
                      </a:pPr>
                      <a:r>
                        <a:rPr kumimoji="1" lang="ja-JP" altLang="en-US" sz="1200" dirty="0">
                          <a:solidFill>
                            <a:schemeClr val="tx1"/>
                          </a:solidFill>
                        </a:rPr>
                        <a:t>約</a:t>
                      </a:r>
                      <a:r>
                        <a:rPr kumimoji="1" lang="en-US" altLang="ja-JP" sz="1200" dirty="0">
                          <a:solidFill>
                            <a:schemeClr val="tx1"/>
                          </a:solidFill>
                        </a:rPr>
                        <a:t>61,000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470388542"/>
                  </a:ext>
                </a:extLst>
              </a:tr>
              <a:tr h="0">
                <a:tc>
                  <a:txBody>
                    <a:bodyPr/>
                    <a:lstStyle/>
                    <a:p>
                      <a:pPr>
                        <a:lnSpc>
                          <a:spcPts val="1600"/>
                        </a:lnSpc>
                      </a:pPr>
                      <a:r>
                        <a:rPr kumimoji="1" lang="ja-JP" altLang="en-US" sz="1200" kern="1200" dirty="0">
                          <a:solidFill>
                            <a:schemeClr val="tx1"/>
                          </a:solidFill>
                        </a:rPr>
                        <a:t>コロナ営業時間短縮金関連申請</a:t>
                      </a:r>
                      <a:endParaRPr kumimoji="1" lang="ja-JP" altLang="en-US" sz="1200" kern="1200" dirty="0">
                        <a:solidFill>
                          <a:schemeClr val="tx1"/>
                        </a:solidFill>
                        <a:latin typeface="+mn-lt"/>
                        <a:ea typeface="Meiryo UI" panose="020B0604030504040204" pitchFamily="50" charset="-128"/>
                        <a:cs typeface="+mn-cs"/>
                      </a:endParaRPr>
                    </a:p>
                  </a:txBody>
                  <a:tcPr marL="36000" marR="36000" marT="36000" marB="36000"/>
                </a:tc>
                <a:tc>
                  <a:txBody>
                    <a:bodyPr/>
                    <a:lstStyle/>
                    <a:p>
                      <a:pPr algn="r">
                        <a:lnSpc>
                          <a:spcPts val="1600"/>
                        </a:lnSpc>
                      </a:pPr>
                      <a:r>
                        <a:rPr kumimoji="1" lang="ja-JP" altLang="en-US" sz="1200" dirty="0">
                          <a:solidFill>
                            <a:schemeClr val="tx1"/>
                          </a:solidFill>
                        </a:rPr>
                        <a:t>約</a:t>
                      </a:r>
                      <a:r>
                        <a:rPr kumimoji="1" lang="en-US" altLang="ja-JP" sz="1200" dirty="0">
                          <a:solidFill>
                            <a:schemeClr val="tx1"/>
                          </a:solidFill>
                        </a:rPr>
                        <a:t>39,000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479345231"/>
                  </a:ext>
                </a:extLst>
              </a:tr>
              <a:tr h="13679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rPr>
                        <a:t>子育て世帯への臨時特別給付</a:t>
                      </a:r>
                      <a:r>
                        <a:rPr kumimoji="1" lang="zh-TW" altLang="en-US" sz="1200" kern="1200" dirty="0">
                          <a:solidFill>
                            <a:schemeClr val="tx1"/>
                          </a:solidFill>
                        </a:rPr>
                        <a:t>（一括給付金）</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algn="r">
                        <a:lnSpc>
                          <a:spcPts val="1600"/>
                        </a:lnSpc>
                      </a:pPr>
                      <a:r>
                        <a:rPr kumimoji="1" lang="ja-JP" altLang="en-US" sz="1200" dirty="0">
                          <a:solidFill>
                            <a:schemeClr val="tx1"/>
                          </a:solidFill>
                        </a:rPr>
                        <a:t>約</a:t>
                      </a:r>
                      <a:r>
                        <a:rPr kumimoji="1" lang="en-US" altLang="ja-JP" sz="1200" dirty="0">
                          <a:solidFill>
                            <a:schemeClr val="tx1"/>
                          </a:solidFill>
                        </a:rPr>
                        <a:t>12,000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419700356"/>
                  </a:ext>
                </a:extLst>
              </a:tr>
              <a:tr h="215776">
                <a:tc>
                  <a:txBody>
                    <a:bodyPr/>
                    <a:lstStyle/>
                    <a:p>
                      <a:pPr>
                        <a:lnSpc>
                          <a:spcPts val="1600"/>
                        </a:lnSpc>
                      </a:pPr>
                      <a:r>
                        <a:rPr kumimoji="1" lang="ja-JP" altLang="en-US" sz="1200" dirty="0">
                          <a:solidFill>
                            <a:schemeClr val="tx1"/>
                          </a:solidFill>
                        </a:rPr>
                        <a:t>保育施設等利用申込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algn="r">
                        <a:lnSpc>
                          <a:spcPts val="1600"/>
                        </a:lnSpc>
                      </a:pPr>
                      <a:r>
                        <a:rPr kumimoji="1" lang="ja-JP" altLang="en-US" sz="1200" dirty="0">
                          <a:solidFill>
                            <a:schemeClr val="tx1"/>
                          </a:solidFill>
                        </a:rPr>
                        <a:t>約</a:t>
                      </a:r>
                      <a:r>
                        <a:rPr kumimoji="1" lang="en-US" altLang="ja-JP" sz="1200" dirty="0">
                          <a:solidFill>
                            <a:schemeClr val="tx1"/>
                          </a:solidFill>
                        </a:rPr>
                        <a:t>12,000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229695973"/>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200" dirty="0">
                          <a:solidFill>
                            <a:schemeClr val="tx1"/>
                          </a:solidFill>
                        </a:rPr>
                        <a:t>福祉関連事業者等集団指導関連手続き</a:t>
                      </a:r>
                      <a:endParaRPr kumimoji="1" lang="ja-JP" altLang="en-US" sz="1200" kern="1200" dirty="0">
                        <a:solidFill>
                          <a:schemeClr val="tx1"/>
                        </a:solidFill>
                        <a:latin typeface="+mn-lt"/>
                        <a:ea typeface="Meiryo UI" panose="020B0604030504040204" pitchFamily="50" charset="-128"/>
                        <a:cs typeface="+mn-cs"/>
                      </a:endParaRPr>
                    </a:p>
                  </a:txBody>
                  <a:tcPr marL="36000" marR="36000" marT="36000" marB="36000"/>
                </a:tc>
                <a:tc>
                  <a:txBody>
                    <a:bodyPr/>
                    <a:lstStyle/>
                    <a:p>
                      <a:pPr algn="r">
                        <a:lnSpc>
                          <a:spcPts val="1600"/>
                        </a:lnSpc>
                      </a:pPr>
                      <a:r>
                        <a:rPr kumimoji="1" lang="ja-JP" altLang="en-US" sz="1200" dirty="0">
                          <a:solidFill>
                            <a:schemeClr val="tx1"/>
                          </a:solidFill>
                        </a:rPr>
                        <a:t>約</a:t>
                      </a:r>
                      <a:r>
                        <a:rPr kumimoji="1" lang="en-US" altLang="ja-JP" sz="1200" dirty="0">
                          <a:solidFill>
                            <a:schemeClr val="tx1"/>
                          </a:solidFill>
                        </a:rPr>
                        <a:t>10,000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993008793"/>
                  </a:ext>
                </a:extLst>
              </a:tr>
            </a:tbl>
          </a:graphicData>
        </a:graphic>
      </p:graphicFrame>
      <p:sp>
        <p:nvSpPr>
          <p:cNvPr id="16" name="正方形/長方形 15"/>
          <p:cNvSpPr/>
          <p:nvPr/>
        </p:nvSpPr>
        <p:spPr>
          <a:xfrm>
            <a:off x="6909592" y="584693"/>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8" name="テキスト ボックス 36"/>
          <p:cNvSpPr txBox="1"/>
          <p:nvPr/>
        </p:nvSpPr>
        <p:spPr>
          <a:xfrm>
            <a:off x="100235" y="-2128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251</a:t>
            </a:fld>
            <a:endParaRPr lang="ja-JP" altLang="en-US"/>
          </a:p>
        </p:txBody>
      </p:sp>
    </p:spTree>
    <p:extLst>
      <p:ext uri="{BB962C8B-B14F-4D97-AF65-F5344CB8AC3E}">
        <p14:creationId xmlns:p14="http://schemas.microsoft.com/office/powerpoint/2010/main" val="910832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7555431" y="83240"/>
            <a:ext cx="1300662"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9" name="正方形/長方形 58"/>
          <p:cNvSpPr/>
          <p:nvPr/>
        </p:nvSpPr>
        <p:spPr>
          <a:xfrm>
            <a:off x="323528" y="323366"/>
            <a:ext cx="554461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行政のデジタル化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AI</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等の最先端技術の活用</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20" name="直線コネクタ 19"/>
          <p:cNvCxnSpPr/>
          <p:nvPr/>
        </p:nvCxnSpPr>
        <p:spPr>
          <a:xfrm>
            <a:off x="323528" y="959100"/>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41092" y="1530918"/>
            <a:ext cx="8568950" cy="338554"/>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自然言語処理や機械学習等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を活用したツール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rPr>
              <a:t>による実証実験及び導入を行っている。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42" name="正方形/長方形 41"/>
          <p:cNvSpPr/>
          <p:nvPr/>
        </p:nvSpPr>
        <p:spPr>
          <a:xfrm>
            <a:off x="320114" y="1988092"/>
            <a:ext cx="8568950" cy="1692771"/>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取組事例</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・音声認識・多言語翻訳アプリの検証・導入（</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2017</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年度～） </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・戸籍事務における業務支援</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AI</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の検証（</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・音声認識ツールによる議事録作成支援の検証・導入（</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2018</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年度～）</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・高速ファイル検索システムの検証（</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2019</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年度～</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92075" marR="0" lvl="0" indent="-92075" algn="just" defTabSz="914400" rtl="0" eaLnBrk="1" fontAlgn="base" latinLnBrk="0" hangingPunct="1">
              <a:lnSpc>
                <a:spcPct val="100000"/>
              </a:lnSpc>
              <a:spcBef>
                <a:spcPct val="1000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43" name="正方形/長方形 42"/>
          <p:cNvSpPr/>
          <p:nvPr/>
        </p:nvSpPr>
        <p:spPr>
          <a:xfrm>
            <a:off x="541136" y="3577910"/>
            <a:ext cx="3446215" cy="276999"/>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▼高速ファイル検索システム</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22" name="正方形/長方形 21"/>
          <p:cNvSpPr/>
          <p:nvPr/>
        </p:nvSpPr>
        <p:spPr>
          <a:xfrm>
            <a:off x="550984" y="3940825"/>
            <a:ext cx="8259057" cy="584775"/>
          </a:xfrm>
          <a:prstGeom prst="rect">
            <a:avLst/>
          </a:prstGeom>
        </p:spPr>
        <p:txBody>
          <a:bodyPr wrap="square">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ＡＩを活用したツールにより、所属内のファイルサーバ等の大容量なデータの中から検索ワードの関連性や類似性を学習しながら目的のフォルダ・ファイルを高速に検索するシステム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255" y="4837128"/>
            <a:ext cx="768327" cy="768327"/>
          </a:xfrm>
          <a:prstGeom prst="rect">
            <a:avLst/>
          </a:prstGeom>
        </p:spPr>
      </p:pic>
      <p:pic>
        <p:nvPicPr>
          <p:cNvPr id="25" name="図 24"/>
          <p:cNvPicPr>
            <a:picLocks noChangeAspect="1"/>
          </p:cNvPicPr>
          <p:nvPr/>
        </p:nvPicPr>
        <p:blipFill>
          <a:blip r:embed="rId4"/>
          <a:stretch>
            <a:fillRect/>
          </a:stretch>
        </p:blipFill>
        <p:spPr>
          <a:xfrm>
            <a:off x="3193078" y="5590267"/>
            <a:ext cx="306148" cy="306148"/>
          </a:xfrm>
          <a:prstGeom prst="rect">
            <a:avLst/>
          </a:prstGeom>
        </p:spPr>
      </p:pic>
      <p:pic>
        <p:nvPicPr>
          <p:cNvPr id="26" name="図 25"/>
          <p:cNvPicPr>
            <a:picLocks noChangeAspect="1"/>
          </p:cNvPicPr>
          <p:nvPr/>
        </p:nvPicPr>
        <p:blipFill>
          <a:blip r:embed="rId4"/>
          <a:stretch>
            <a:fillRect/>
          </a:stretch>
        </p:blipFill>
        <p:spPr>
          <a:xfrm>
            <a:off x="3547691" y="5619818"/>
            <a:ext cx="306148" cy="306148"/>
          </a:xfrm>
          <a:prstGeom prst="rect">
            <a:avLst/>
          </a:prstGeom>
        </p:spPr>
      </p:pic>
      <p:pic>
        <p:nvPicPr>
          <p:cNvPr id="27" name="図 26"/>
          <p:cNvPicPr>
            <a:picLocks noChangeAspect="1"/>
          </p:cNvPicPr>
          <p:nvPr/>
        </p:nvPicPr>
        <p:blipFill>
          <a:blip r:embed="rId4"/>
          <a:stretch>
            <a:fillRect/>
          </a:stretch>
        </p:blipFill>
        <p:spPr>
          <a:xfrm>
            <a:off x="3133976" y="4792389"/>
            <a:ext cx="601658" cy="601658"/>
          </a:xfrm>
          <a:prstGeom prst="rect">
            <a:avLst/>
          </a:prstGeom>
        </p:spPr>
      </p:pic>
      <p:pic>
        <p:nvPicPr>
          <p:cNvPr id="28" name="図 27"/>
          <p:cNvPicPr>
            <a:picLocks noChangeAspect="1"/>
          </p:cNvPicPr>
          <p:nvPr/>
        </p:nvPicPr>
        <p:blipFill>
          <a:blip r:embed="rId4"/>
          <a:stretch>
            <a:fillRect/>
          </a:stretch>
        </p:blipFill>
        <p:spPr>
          <a:xfrm>
            <a:off x="3754548" y="5235655"/>
            <a:ext cx="453903" cy="453903"/>
          </a:xfrm>
          <a:prstGeom prst="rect">
            <a:avLst/>
          </a:prstGeom>
        </p:spPr>
      </p:pic>
      <p:pic>
        <p:nvPicPr>
          <p:cNvPr id="32" name="図 31"/>
          <p:cNvPicPr>
            <a:picLocks noChangeAspect="1"/>
          </p:cNvPicPr>
          <p:nvPr/>
        </p:nvPicPr>
        <p:blipFill>
          <a:blip r:embed="rId4"/>
          <a:stretch>
            <a:fillRect/>
          </a:stretch>
        </p:blipFill>
        <p:spPr>
          <a:xfrm>
            <a:off x="2749813" y="5324308"/>
            <a:ext cx="453903" cy="453903"/>
          </a:xfrm>
          <a:prstGeom prst="rect">
            <a:avLst/>
          </a:prstGeom>
        </p:spPr>
      </p:pic>
      <p:pic>
        <p:nvPicPr>
          <p:cNvPr id="33" name="図 32"/>
          <p:cNvPicPr>
            <a:picLocks noChangeAspect="1"/>
          </p:cNvPicPr>
          <p:nvPr/>
        </p:nvPicPr>
        <p:blipFill>
          <a:blip r:embed="rId4"/>
          <a:stretch>
            <a:fillRect/>
          </a:stretch>
        </p:blipFill>
        <p:spPr>
          <a:xfrm>
            <a:off x="4050059" y="5619818"/>
            <a:ext cx="306148" cy="306148"/>
          </a:xfrm>
          <a:prstGeom prst="rect">
            <a:avLst/>
          </a:prstGeom>
        </p:spPr>
      </p:pic>
      <p:cxnSp>
        <p:nvCxnSpPr>
          <p:cNvPr id="34" name="直線コネクタ 33"/>
          <p:cNvCxnSpPr/>
          <p:nvPr/>
        </p:nvCxnSpPr>
        <p:spPr bwMode="auto">
          <a:xfrm>
            <a:off x="3547691" y="5058348"/>
            <a:ext cx="384164" cy="29551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p:nvPr/>
        </p:nvCxnSpPr>
        <p:spPr bwMode="auto">
          <a:xfrm flipV="1">
            <a:off x="3074874" y="5058348"/>
            <a:ext cx="472817" cy="35461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コネクタ 35"/>
          <p:cNvCxnSpPr/>
          <p:nvPr/>
        </p:nvCxnSpPr>
        <p:spPr bwMode="auto">
          <a:xfrm>
            <a:off x="3931855" y="5353859"/>
            <a:ext cx="265959" cy="384163"/>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3754548" y="5738022"/>
            <a:ext cx="413715" cy="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p:cNvCxnSpPr/>
          <p:nvPr/>
        </p:nvCxnSpPr>
        <p:spPr bwMode="auto">
          <a:xfrm flipV="1">
            <a:off x="3754548" y="5353859"/>
            <a:ext cx="177306" cy="384163"/>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p:nvPr/>
        </p:nvCxnSpPr>
        <p:spPr bwMode="auto">
          <a:xfrm>
            <a:off x="3074874" y="5412961"/>
            <a:ext cx="265959" cy="265959"/>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flipH="1" flipV="1">
            <a:off x="3547691" y="5058348"/>
            <a:ext cx="206857" cy="679674"/>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 name="図 43"/>
          <p:cNvPicPr>
            <a:picLocks noChangeAspect="1"/>
          </p:cNvPicPr>
          <p:nvPr/>
        </p:nvPicPr>
        <p:blipFill rotWithShape="1">
          <a:blip r:embed="rId5"/>
          <a:srcRect l="16541" b="12910"/>
          <a:stretch/>
        </p:blipFill>
        <p:spPr>
          <a:xfrm>
            <a:off x="2808915" y="4821940"/>
            <a:ext cx="369943" cy="386036"/>
          </a:xfrm>
          <a:prstGeom prst="rect">
            <a:avLst/>
          </a:prstGeom>
        </p:spPr>
      </p:pic>
      <p:pic>
        <p:nvPicPr>
          <p:cNvPr id="45" name="図 44"/>
          <p:cNvPicPr>
            <a:picLocks noChangeAspect="1"/>
          </p:cNvPicPr>
          <p:nvPr/>
        </p:nvPicPr>
        <p:blipFill>
          <a:blip r:embed="rId6"/>
          <a:stretch>
            <a:fillRect/>
          </a:stretch>
        </p:blipFill>
        <p:spPr>
          <a:xfrm>
            <a:off x="4345569" y="4821940"/>
            <a:ext cx="797878" cy="797878"/>
          </a:xfrm>
          <a:prstGeom prst="rect">
            <a:avLst/>
          </a:prstGeom>
        </p:spPr>
      </p:pic>
      <p:pic>
        <p:nvPicPr>
          <p:cNvPr id="46" name="図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005" y="5001068"/>
            <a:ext cx="762708" cy="762708"/>
          </a:xfrm>
          <a:prstGeom prst="rect">
            <a:avLst/>
          </a:prstGeom>
        </p:spPr>
      </p:pic>
      <p:sp>
        <p:nvSpPr>
          <p:cNvPr id="47" name="正方形/長方形 46"/>
          <p:cNvSpPr/>
          <p:nvPr/>
        </p:nvSpPr>
        <p:spPr>
          <a:xfrm>
            <a:off x="766828" y="5960909"/>
            <a:ext cx="1633460" cy="161583"/>
          </a:xfrm>
          <a:prstGeom prst="rect">
            <a:avLst/>
          </a:prstGeom>
        </p:spPr>
        <p:txBody>
          <a:bodyPr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膨大な過去事例から探し出す</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右矢印 47"/>
          <p:cNvSpPr/>
          <p:nvPr/>
        </p:nvSpPr>
        <p:spPr bwMode="auto">
          <a:xfrm>
            <a:off x="2216936" y="5147001"/>
            <a:ext cx="531919"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dirty="0">
              <a:ln>
                <a:noFill/>
              </a:ln>
              <a:solidFill>
                <a:srgbClr val="4D4D4D"/>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49" name="正方形/長方形 48"/>
          <p:cNvSpPr/>
          <p:nvPr/>
        </p:nvSpPr>
        <p:spPr>
          <a:xfrm>
            <a:off x="4423585" y="5806291"/>
            <a:ext cx="2481449" cy="323165"/>
          </a:xfrm>
          <a:prstGeom prst="rect">
            <a:avLst/>
          </a:prstGeom>
        </p:spPr>
        <p:txBody>
          <a:bodyPr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により文書や単語の関連性や</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類似性を学習したファイル検索エンジンを活用</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0" name="図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3866" y="4975313"/>
            <a:ext cx="875294" cy="875293"/>
          </a:xfrm>
          <a:prstGeom prst="rect">
            <a:avLst/>
          </a:prstGeom>
        </p:spPr>
      </p:pic>
      <p:sp>
        <p:nvSpPr>
          <p:cNvPr id="51" name="正方形/長方形 50"/>
          <p:cNvSpPr/>
          <p:nvPr/>
        </p:nvSpPr>
        <p:spPr>
          <a:xfrm>
            <a:off x="7555431" y="5865769"/>
            <a:ext cx="917193" cy="161583"/>
          </a:xfrm>
          <a:prstGeom prst="rect">
            <a:avLst/>
          </a:prstGeom>
        </p:spPr>
        <p:txBody>
          <a:bodyPr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業務の質の向上</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52A9FCFC-1D3B-4857-8144-4F7A71AC7255}"/>
              </a:ext>
            </a:extLst>
          </p:cNvPr>
          <p:cNvSpPr/>
          <p:nvPr/>
        </p:nvSpPr>
        <p:spPr>
          <a:xfrm>
            <a:off x="6626323" y="4962306"/>
            <a:ext cx="538609" cy="161583"/>
          </a:xfrm>
          <a:prstGeom prst="rect">
            <a:avLst/>
          </a:prstGeom>
        </p:spPr>
        <p:txBody>
          <a:bodyPr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時間短縮</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右矢印 52"/>
          <p:cNvSpPr/>
          <p:nvPr/>
        </p:nvSpPr>
        <p:spPr bwMode="auto">
          <a:xfrm>
            <a:off x="6686741" y="5147001"/>
            <a:ext cx="531919"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dirty="0">
              <a:ln>
                <a:noFill/>
              </a:ln>
              <a:solidFill>
                <a:srgbClr val="4D4D4D"/>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55" name="正方形/長方形 54"/>
          <p:cNvSpPr/>
          <p:nvPr/>
        </p:nvSpPr>
        <p:spPr>
          <a:xfrm>
            <a:off x="6853951" y="548847"/>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6" name="テキスト ボックス 36"/>
          <p:cNvSpPr txBox="1"/>
          <p:nvPr/>
        </p:nvSpPr>
        <p:spPr>
          <a:xfrm>
            <a:off x="99018" y="-8123"/>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252</a:t>
            </a:fld>
            <a:endParaRPr lang="ja-JP" altLang="en-US"/>
          </a:p>
        </p:txBody>
      </p:sp>
    </p:spTree>
    <p:extLst>
      <p:ext uri="{BB962C8B-B14F-4D97-AF65-F5344CB8AC3E}">
        <p14:creationId xmlns:p14="http://schemas.microsoft.com/office/powerpoint/2010/main" val="3136263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p:cNvPicPr>
          <p:nvPr/>
        </p:nvPicPr>
        <p:blipFill>
          <a:blip r:embed="rId3"/>
          <a:stretch>
            <a:fillRect/>
          </a:stretch>
        </p:blipFill>
        <p:spPr>
          <a:xfrm>
            <a:off x="254389" y="1416673"/>
            <a:ext cx="8638091" cy="831300"/>
          </a:xfrm>
          <a:prstGeom prst="rect">
            <a:avLst/>
          </a:prstGeom>
        </p:spPr>
      </p:pic>
      <p:sp>
        <p:nvSpPr>
          <p:cNvPr id="59" name="正方形/長方形 58"/>
          <p:cNvSpPr/>
          <p:nvPr/>
        </p:nvSpPr>
        <p:spPr>
          <a:xfrm>
            <a:off x="323527" y="288722"/>
            <a:ext cx="69565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ＩＣＴを利用した行政サービスの強靭化</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（無線</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LAN</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アクセスポイントの設置及びネットワーク基盤の再整備）</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60" name="直線コネクタ 59"/>
          <p:cNvCxnSpPr/>
          <p:nvPr/>
        </p:nvCxnSpPr>
        <p:spPr>
          <a:xfrm>
            <a:off x="390905" y="88505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DF02262-7E99-667D-5E28-EEB4549067E9}"/>
              </a:ext>
            </a:extLst>
          </p:cNvPr>
          <p:cNvSpPr/>
          <p:nvPr/>
        </p:nvSpPr>
        <p:spPr>
          <a:xfrm>
            <a:off x="174881" y="1089123"/>
            <a:ext cx="878497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無線</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LAN</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アクセスポイントの設置は</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年度から整備を開始し、所属庁舎の整備を完了。また、無線</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LAN</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環境の拡大に伴い、</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Helvetica Light"/>
              </a:rPr>
              <a:t>大容量かつ高速な通信に対応できる新たなネットワーク基盤の</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設計に着手し、</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年度から本庁舎・区役所等で機器の更新を行い、整備範囲を拡大中である。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 name="直線コネクタ 12"/>
          <p:cNvCxnSpPr/>
          <p:nvPr/>
        </p:nvCxnSpPr>
        <p:spPr>
          <a:xfrm flipV="1">
            <a:off x="1112470" y="5648146"/>
            <a:ext cx="501177" cy="258950"/>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16" name="直線コネクタ 15"/>
          <p:cNvCxnSpPr/>
          <p:nvPr/>
        </p:nvCxnSpPr>
        <p:spPr>
          <a:xfrm flipV="1">
            <a:off x="1878696" y="5361275"/>
            <a:ext cx="487986" cy="286872"/>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17" name="直線コネクタ 16"/>
          <p:cNvCxnSpPr/>
          <p:nvPr/>
        </p:nvCxnSpPr>
        <p:spPr>
          <a:xfrm flipV="1">
            <a:off x="2608729" y="4222758"/>
            <a:ext cx="490909" cy="1111623"/>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18" name="直線コネクタ 17"/>
          <p:cNvCxnSpPr/>
          <p:nvPr/>
        </p:nvCxnSpPr>
        <p:spPr>
          <a:xfrm flipV="1">
            <a:off x="3361765" y="3305605"/>
            <a:ext cx="440048" cy="845436"/>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27" name="直線コネクタ 26"/>
          <p:cNvCxnSpPr/>
          <p:nvPr/>
        </p:nvCxnSpPr>
        <p:spPr>
          <a:xfrm flipV="1">
            <a:off x="5930078" y="3643200"/>
            <a:ext cx="874170" cy="1541276"/>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29" name="直線コネクタ 28"/>
          <p:cNvCxnSpPr/>
          <p:nvPr/>
        </p:nvCxnSpPr>
        <p:spPr>
          <a:xfrm flipV="1">
            <a:off x="7164288" y="3212976"/>
            <a:ext cx="792088" cy="430224"/>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19" name="正方形/長方形 18"/>
          <p:cNvSpPr/>
          <p:nvPr/>
        </p:nvSpPr>
        <p:spPr>
          <a:xfrm>
            <a:off x="6930049" y="565721"/>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2" name="テキスト ボックス 36"/>
          <p:cNvSpPr txBox="1"/>
          <p:nvPr/>
        </p:nvSpPr>
        <p:spPr>
          <a:xfrm>
            <a:off x="52163" y="-8335"/>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253</a:t>
            </a:fld>
            <a:endParaRPr lang="ja-JP" altLang="en-US"/>
          </a:p>
        </p:txBody>
      </p:sp>
      <p:pic>
        <p:nvPicPr>
          <p:cNvPr id="4" name="図 3"/>
          <p:cNvPicPr>
            <a:picLocks noChangeAspect="1"/>
          </p:cNvPicPr>
          <p:nvPr/>
        </p:nvPicPr>
        <p:blipFill>
          <a:blip r:embed="rId4"/>
          <a:stretch>
            <a:fillRect/>
          </a:stretch>
        </p:blipFill>
        <p:spPr>
          <a:xfrm>
            <a:off x="288000" y="2268000"/>
            <a:ext cx="8644877" cy="4608975"/>
          </a:xfrm>
          <a:prstGeom prst="rect">
            <a:avLst/>
          </a:prstGeom>
        </p:spPr>
      </p:pic>
    </p:spTree>
    <p:extLst>
      <p:ext uri="{BB962C8B-B14F-4D97-AF65-F5344CB8AC3E}">
        <p14:creationId xmlns:p14="http://schemas.microsoft.com/office/powerpoint/2010/main" val="1672252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7659195" y="69931"/>
            <a:ext cx="1300662"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9" name="正方形/長方形 58"/>
          <p:cNvSpPr/>
          <p:nvPr/>
        </p:nvSpPr>
        <p:spPr>
          <a:xfrm>
            <a:off x="323528" y="323364"/>
            <a:ext cx="554461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　まちのスマート化</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都市インフラのデジタル化の推進）</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60" name="直線コネクタ 59"/>
          <p:cNvCxnSpPr/>
          <p:nvPr/>
        </p:nvCxnSpPr>
        <p:spPr>
          <a:xfrm>
            <a:off x="390905" y="99935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6044" y="1120390"/>
            <a:ext cx="8568950" cy="338554"/>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インフラ施設の維持管理・施⼯監理等における</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活⽤</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15" name="テキスト ボックス 14"/>
          <p:cNvSpPr txBox="1"/>
          <p:nvPr/>
        </p:nvSpPr>
        <p:spPr>
          <a:xfrm>
            <a:off x="323528" y="4933097"/>
            <a:ext cx="8083946" cy="14896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・インフラ分野の関係部局による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「都市インフラへの</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活用を検討するワーキンググループ（</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WG</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）」を設置</a:t>
            </a:r>
          </a:p>
          <a:p>
            <a:pPr marL="0" marR="0" lvl="0" indent="0" algn="l" defTabSz="914400" rtl="0" eaLnBrk="1" fontAlgn="auto" latinLnBrk="0" hangingPunct="1">
              <a:lnSpc>
                <a:spcPct val="12000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取組み項目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インフラ分野関係局におけるデジタル技術を活用した取組の情報共有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都市・まち</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の推進に向けた新たな取組みの検討・推進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176044" y="4467942"/>
            <a:ext cx="8568950" cy="338554"/>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インフラ部局横断的な連携の推進</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17" name="正方形/長方形 16"/>
          <p:cNvSpPr/>
          <p:nvPr/>
        </p:nvSpPr>
        <p:spPr>
          <a:xfrm>
            <a:off x="390905" y="1511378"/>
            <a:ext cx="5477239" cy="289925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・ドローン活用による安全かつ効率的な維持管理</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立ち入り困難な場所（大阪港の防潮堤等）の安全かつ効率的な維持管理作業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・移動三次元測量（</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MMS</a:t>
            </a:r>
            <a:r>
              <a:rPr kumimoji="1" lang="en-US" altLang="ja-JP" sz="1600" b="0" i="0" u="none" strike="noStrike" kern="1200" cap="none" spc="0" normalizeH="0" baseline="30000" noProof="0" dirty="0" smtClean="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）を活用した道路現況の測量</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モービルマッピングシステムを活用した道路現況の測量による、区域線測量等にかかる維持管理業務の効率化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・配水管布設工事施工監理システムの構築</a:t>
            </a: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タブレット等を用いた遠隔でのリアルタイムな施工状況の確認や関係書類の作成・通知の効率化</a:t>
            </a:r>
          </a:p>
        </p:txBody>
      </p:sp>
      <p:pic>
        <p:nvPicPr>
          <p:cNvPr id="19" name="図 18"/>
          <p:cNvPicPr>
            <a:picLocks noChangeAspect="1"/>
          </p:cNvPicPr>
          <p:nvPr/>
        </p:nvPicPr>
        <p:blipFill>
          <a:blip r:embed="rId3"/>
          <a:stretch>
            <a:fillRect/>
          </a:stretch>
        </p:blipFill>
        <p:spPr>
          <a:xfrm>
            <a:off x="6370241" y="1114439"/>
            <a:ext cx="1490572" cy="1069920"/>
          </a:xfrm>
          <a:prstGeom prst="rect">
            <a:avLst/>
          </a:prstGeom>
        </p:spPr>
      </p:pic>
      <p:pic>
        <p:nvPicPr>
          <p:cNvPr id="20" name="図 19"/>
          <p:cNvPicPr>
            <a:picLocks noChangeAspect="1"/>
          </p:cNvPicPr>
          <p:nvPr/>
        </p:nvPicPr>
        <p:blipFill>
          <a:blip r:embed="rId4"/>
          <a:stretch>
            <a:fillRect/>
          </a:stretch>
        </p:blipFill>
        <p:spPr>
          <a:xfrm>
            <a:off x="6370241" y="2293562"/>
            <a:ext cx="1104900" cy="1143000"/>
          </a:xfrm>
          <a:prstGeom prst="rect">
            <a:avLst/>
          </a:prstGeom>
        </p:spPr>
      </p:pic>
      <p:pic>
        <p:nvPicPr>
          <p:cNvPr id="21" name="図 20"/>
          <p:cNvPicPr>
            <a:picLocks noChangeAspect="1"/>
          </p:cNvPicPr>
          <p:nvPr/>
        </p:nvPicPr>
        <p:blipFill>
          <a:blip r:embed="rId5"/>
          <a:stretch>
            <a:fillRect/>
          </a:stretch>
        </p:blipFill>
        <p:spPr>
          <a:xfrm>
            <a:off x="7718208" y="2290441"/>
            <a:ext cx="1028700" cy="1143000"/>
          </a:xfrm>
          <a:prstGeom prst="rect">
            <a:avLst/>
          </a:prstGeom>
        </p:spPr>
      </p:pic>
      <p:pic>
        <p:nvPicPr>
          <p:cNvPr id="22" name="図 21"/>
          <p:cNvPicPr>
            <a:picLocks noChangeAspect="1"/>
          </p:cNvPicPr>
          <p:nvPr/>
        </p:nvPicPr>
        <p:blipFill>
          <a:blip r:embed="rId6"/>
          <a:stretch>
            <a:fillRect/>
          </a:stretch>
        </p:blipFill>
        <p:spPr>
          <a:xfrm>
            <a:off x="6092852" y="3558657"/>
            <a:ext cx="2978522" cy="1687548"/>
          </a:xfrm>
          <a:prstGeom prst="rect">
            <a:avLst/>
          </a:prstGeom>
        </p:spPr>
      </p:pic>
      <p:sp>
        <p:nvSpPr>
          <p:cNvPr id="23" name="正方形/長方形 22"/>
          <p:cNvSpPr/>
          <p:nvPr/>
        </p:nvSpPr>
        <p:spPr>
          <a:xfrm>
            <a:off x="6911612" y="567188"/>
            <a:ext cx="2206181"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5" name="テキスト ボックス 36"/>
          <p:cNvSpPr txBox="1"/>
          <p:nvPr/>
        </p:nvSpPr>
        <p:spPr>
          <a:xfrm>
            <a:off x="49235" y="5662"/>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Ⅲ</a:t>
            </a:r>
            <a:r>
              <a:rPr kumimoji="1" lang="zh-TW"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・ＩＣＴの徹底活用</a:t>
            </a:r>
          </a:p>
        </p:txBody>
      </p:sp>
      <p:sp>
        <p:nvSpPr>
          <p:cNvPr id="26" name="正方形/長方形 25"/>
          <p:cNvSpPr/>
          <p:nvPr/>
        </p:nvSpPr>
        <p:spPr>
          <a:xfrm>
            <a:off x="302711" y="6498543"/>
            <a:ext cx="8745339" cy="4078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※MMS</a:t>
            </a:r>
            <a:r>
              <a:rPr kumimoji="1" lang="ja-JP" altLang="en-US" sz="10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Mobile Mapping System</a:t>
            </a:r>
            <a:r>
              <a:rPr kumimoji="1" lang="ja-JP" altLang="en-US" sz="10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・・車載装置（レーザ測距装置、デジタルカメラ等）により周辺地物の３次元データを連続的に取得できるシステム</a:t>
            </a:r>
            <a:endPar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254</a:t>
            </a:fld>
            <a:endParaRPr lang="ja-JP" altLang="en-US"/>
          </a:p>
        </p:txBody>
      </p:sp>
    </p:spTree>
    <p:extLst>
      <p:ext uri="{BB962C8B-B14F-4D97-AF65-F5344CB8AC3E}">
        <p14:creationId xmlns:p14="http://schemas.microsoft.com/office/powerpoint/2010/main" val="3420042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868144" y="6086760"/>
            <a:ext cx="2808312" cy="410972"/>
          </a:xfrm>
          <a:prstGeom prst="rect">
            <a:avLst/>
          </a:prstGeom>
        </p:spPr>
      </p:pic>
      <p:pic>
        <p:nvPicPr>
          <p:cNvPr id="7" name="図 6"/>
          <p:cNvPicPr>
            <a:picLocks noChangeAspect="1"/>
          </p:cNvPicPr>
          <p:nvPr/>
        </p:nvPicPr>
        <p:blipFill>
          <a:blip r:embed="rId2"/>
          <a:stretch>
            <a:fillRect/>
          </a:stretch>
        </p:blipFill>
        <p:spPr>
          <a:xfrm>
            <a:off x="5868144" y="2636912"/>
            <a:ext cx="2952328" cy="432048"/>
          </a:xfrm>
          <a:prstGeom prst="rect">
            <a:avLst/>
          </a:prstGeom>
        </p:spPr>
      </p:pic>
      <p:sp>
        <p:nvSpPr>
          <p:cNvPr id="6" name="テキスト ボックス 5"/>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lang="ja-JP" altLang="en-US" sz="2400" b="1" u="sng" dirty="0">
                <a:solidFill>
                  <a:schemeClr val="bg1"/>
                </a:solidFill>
                <a:latin typeface="BIZ UDゴシック" panose="020B0400000000000000" pitchFamily="49" charset="-128"/>
                <a:ea typeface="BIZ UDゴシック" panose="020B0400000000000000" pitchFamily="49" charset="-128"/>
              </a:rPr>
              <a:t>業務執行の刷新</a:t>
            </a:r>
            <a:r>
              <a:rPr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11</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働き方改革</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8" name="表 7"/>
          <p:cNvGraphicFramePr>
            <a:graphicFrameLocks noGrp="1"/>
          </p:cNvGraphicFramePr>
          <p:nvPr/>
        </p:nvGraphicFramePr>
        <p:xfrm>
          <a:off x="323528" y="764704"/>
          <a:ext cx="8496944" cy="5754104"/>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387723">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0498">
                <a:tc rowSpan="4">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a:t>
                      </a:r>
                      <a:r>
                        <a:rPr lang="en-US" altLang="ja-JP" sz="1300" dirty="0">
                          <a:solidFill>
                            <a:schemeClr val="tx1"/>
                          </a:solidFill>
                          <a:latin typeface="+mn-lt"/>
                          <a:ea typeface="+mn-ea"/>
                        </a:rPr>
                        <a:t>2003</a:t>
                      </a:r>
                      <a:r>
                        <a:rPr lang="ja-JP" altLang="en-US" sz="1300" dirty="0">
                          <a:solidFill>
                            <a:schemeClr val="tx1"/>
                          </a:solidFill>
                          <a:latin typeface="+mn-lt"/>
                          <a:ea typeface="+mn-ea"/>
                        </a:rPr>
                        <a:t>年の次世代育成支援対策推進法や</a:t>
                      </a:r>
                      <a:r>
                        <a:rPr lang="en-US" altLang="ja-JP" sz="1300" dirty="0">
                          <a:solidFill>
                            <a:schemeClr val="tx1"/>
                          </a:solidFill>
                          <a:latin typeface="+mn-lt"/>
                          <a:ea typeface="+mn-ea"/>
                        </a:rPr>
                        <a:t>2015</a:t>
                      </a:r>
                      <a:r>
                        <a:rPr lang="ja-JP" altLang="en-US" sz="1300" dirty="0">
                          <a:solidFill>
                            <a:schemeClr val="tx1"/>
                          </a:solidFill>
                          <a:latin typeface="+mn-lt"/>
                          <a:ea typeface="+mn-ea"/>
                        </a:rPr>
                        <a:t>年の女性活躍推進法などの制定に伴い、職員が働きやすい職場づくりが必要。</a:t>
                      </a:r>
                      <a:endParaRPr lang="en-US" altLang="ja-JP" sz="1300" dirty="0">
                        <a:solidFill>
                          <a:schemeClr val="tx1"/>
                        </a:solidFill>
                        <a:latin typeface="+mn-lt"/>
                        <a:ea typeface="+mn-ea"/>
                      </a:endParaRP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・国においても働き方改革実行計画が取りまとめられた。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72000" indent="-457200">
                        <a:lnSpc>
                          <a:spcPts val="2000"/>
                        </a:lnSpc>
                      </a:pPr>
                      <a:r>
                        <a:rPr lang="ja-JP" altLang="en-US" sz="1300" dirty="0">
                          <a:solidFill>
                            <a:schemeClr val="tx1"/>
                          </a:solidFill>
                          <a:latin typeface="+mn-lt"/>
                          <a:ea typeface="+mn-ea"/>
                        </a:rPr>
                        <a:t>・全ての職員が「仕事と生活の調和（ワーク・ライフ・バランス）」を確保でき、育児や介護をしながらでも職業生活との両立ができ、働きやすいと実感できる職場環境づくりを実施していく。</a:t>
                      </a: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300" dirty="0">
                          <a:solidFill>
                            <a:schemeClr val="tx1"/>
                          </a:solidFill>
                          <a:latin typeface="+mn-lt"/>
                          <a:ea typeface="+mn-ea"/>
                        </a:rPr>
                        <a:t>①トップからのメッセージ発信</a:t>
                      </a: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・イクボス宣言</a:t>
                      </a:r>
                      <a:r>
                        <a:rPr lang="ja-JP" altLang="en-US" sz="1300" dirty="0">
                          <a:latin typeface="+mn-lt"/>
                          <a:ea typeface="+mn-ea"/>
                        </a:rPr>
                        <a:t>（</a:t>
                      </a:r>
                      <a:r>
                        <a:rPr lang="en-US" altLang="ja-JP" sz="1300" dirty="0">
                          <a:latin typeface="+mn-lt"/>
                          <a:ea typeface="+mn-ea"/>
                        </a:rPr>
                        <a:t>2016</a:t>
                      </a:r>
                      <a:r>
                        <a:rPr lang="ja-JP" altLang="en-US" sz="1300" dirty="0">
                          <a:latin typeface="+mn-lt"/>
                          <a:ea typeface="+mn-ea"/>
                        </a:rPr>
                        <a:t>年</a:t>
                      </a:r>
                      <a:r>
                        <a:rPr lang="en-US" altLang="ja-JP" sz="1300" dirty="0">
                          <a:latin typeface="+mn-lt"/>
                          <a:ea typeface="+mn-ea"/>
                        </a:rPr>
                        <a:t>5</a:t>
                      </a:r>
                      <a:r>
                        <a:rPr lang="ja-JP" altLang="en-US" sz="1300" dirty="0">
                          <a:latin typeface="+mn-lt"/>
                          <a:ea typeface="+mn-ea"/>
                        </a:rPr>
                        <a:t>月）</a:t>
                      </a:r>
                      <a:endParaRPr lang="ja-JP" altLang="en-US" sz="1300" dirty="0">
                        <a:solidFill>
                          <a:schemeClr val="tx1"/>
                        </a:solidFill>
                        <a:highlight>
                          <a:srgbClr val="FFFF00"/>
                        </a:highlight>
                        <a:latin typeface="+mn-lt"/>
                        <a:ea typeface="+mn-ea"/>
                      </a:endParaRP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→市長、副市長、所属長一同が実施</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44107">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300" dirty="0">
                          <a:solidFill>
                            <a:schemeClr val="tx1"/>
                          </a:solidFill>
                          <a:latin typeface="+mn-lt"/>
                          <a:ea typeface="+mn-ea"/>
                        </a:rPr>
                        <a:t>②多様化するニーズに合わせた柔軟な働き方の推進</a:t>
                      </a:r>
                      <a:endParaRPr lang="en-US" altLang="ja-JP" sz="1300" dirty="0">
                        <a:solidFill>
                          <a:schemeClr val="tx1"/>
                        </a:solidFill>
                        <a:latin typeface="+mn-lt"/>
                        <a:ea typeface="+mn-ea"/>
                      </a:endParaRPr>
                    </a:p>
                    <a:p>
                      <a:pPr marL="72000" indent="-457200">
                        <a:lnSpc>
                          <a:spcPts val="2000"/>
                        </a:lnSpc>
                      </a:pPr>
                      <a:endParaRPr lang="ja-JP" altLang="en-US"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・時差勤務制度の導入</a:t>
                      </a:r>
                      <a:r>
                        <a:rPr lang="ja-JP" altLang="en-US" sz="1300" dirty="0">
                          <a:latin typeface="+mn-lt"/>
                          <a:ea typeface="+mn-ea"/>
                        </a:rPr>
                        <a:t>（</a:t>
                      </a:r>
                      <a:r>
                        <a:rPr lang="en-US" altLang="ja-JP" sz="1300" dirty="0">
                          <a:latin typeface="+mn-lt"/>
                          <a:ea typeface="+mn-ea"/>
                        </a:rPr>
                        <a:t>2016</a:t>
                      </a:r>
                      <a:r>
                        <a:rPr lang="ja-JP" altLang="en-US" sz="1300" dirty="0">
                          <a:latin typeface="+mn-lt"/>
                          <a:ea typeface="+mn-ea"/>
                        </a:rPr>
                        <a:t>年</a:t>
                      </a:r>
                      <a:r>
                        <a:rPr lang="en-US" altLang="ja-JP" sz="1300" dirty="0">
                          <a:latin typeface="+mn-lt"/>
                          <a:ea typeface="+mn-ea"/>
                        </a:rPr>
                        <a:t>7</a:t>
                      </a:r>
                      <a:r>
                        <a:rPr lang="ja-JP" altLang="en-US" sz="1300" dirty="0">
                          <a:latin typeface="+mn-lt"/>
                          <a:ea typeface="+mn-ea"/>
                        </a:rPr>
                        <a:t>月）</a:t>
                      </a:r>
                    </a:p>
                    <a:p>
                      <a:pPr marL="72000" indent="-457200" algn="just">
                        <a:spcAft>
                          <a:spcPts val="0"/>
                        </a:spcAft>
                      </a:pPr>
                      <a:r>
                        <a:rPr lang="ja-JP" altLang="en-US" sz="1300" dirty="0">
                          <a:latin typeface="+mn-lt"/>
                          <a:ea typeface="+mn-ea"/>
                        </a:rPr>
                        <a:t>・テレワークのモデル実施</a:t>
                      </a:r>
                      <a:r>
                        <a:rPr lang="ja-JP" altLang="ja-JP" sz="1300" dirty="0">
                          <a:latin typeface="+mn-lt"/>
                          <a:ea typeface="+mn-ea"/>
                        </a:rPr>
                        <a:t>（</a:t>
                      </a:r>
                      <a:r>
                        <a:rPr lang="en-US" altLang="ja-JP" sz="1300" dirty="0">
                          <a:latin typeface="+mn-lt"/>
                          <a:ea typeface="+mn-ea"/>
                        </a:rPr>
                        <a:t>2020</a:t>
                      </a:r>
                      <a:r>
                        <a:rPr lang="ja-JP" altLang="ja-JP" sz="1300" dirty="0">
                          <a:latin typeface="+mn-lt"/>
                          <a:ea typeface="+mn-ea"/>
                        </a:rPr>
                        <a:t>年度から本格実施）</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latin typeface="+mn-lt"/>
                          <a:ea typeface="+mn-ea"/>
                        </a:rPr>
                        <a:t>・休憩時間の選択制の導入（</a:t>
                      </a:r>
                      <a:r>
                        <a:rPr lang="en-US" altLang="ja-JP" sz="1300" dirty="0">
                          <a:latin typeface="+mn-lt"/>
                          <a:ea typeface="+mn-ea"/>
                        </a:rPr>
                        <a:t>2020</a:t>
                      </a:r>
                      <a:r>
                        <a:rPr lang="ja-JP" altLang="en-US" sz="1300" dirty="0">
                          <a:latin typeface="+mn-lt"/>
                          <a:ea typeface="+mn-ea"/>
                        </a:rPr>
                        <a:t>年度から全庁舎に拡充）</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6647">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300" dirty="0">
                          <a:solidFill>
                            <a:schemeClr val="tx1"/>
                          </a:solidFill>
                          <a:latin typeface="+mn-lt"/>
                          <a:ea typeface="+mn-ea"/>
                        </a:rPr>
                        <a:t>③管理職の意識啓発</a:t>
                      </a: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・イクボス研修、階層別研修の</a:t>
                      </a:r>
                      <a:r>
                        <a:rPr lang="ja-JP" altLang="en-US" sz="1300" dirty="0">
                          <a:latin typeface="+mn-lt"/>
                          <a:ea typeface="+mn-ea"/>
                        </a:rPr>
                        <a:t>実施（</a:t>
                      </a:r>
                      <a:r>
                        <a:rPr lang="en-US" altLang="ja-JP" sz="1300" dirty="0">
                          <a:latin typeface="+mn-lt"/>
                          <a:ea typeface="+mn-ea"/>
                        </a:rPr>
                        <a:t>2016</a:t>
                      </a:r>
                      <a:r>
                        <a:rPr lang="ja-JP" altLang="en-US" sz="1300" dirty="0">
                          <a:latin typeface="+mn-lt"/>
                          <a:ea typeface="+mn-ea"/>
                        </a:rPr>
                        <a:t>年～）</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latin typeface="+mn-lt"/>
                          <a:ea typeface="+mn-ea"/>
                        </a:rPr>
                        <a:t>・イクボス説明書の発行（</a:t>
                      </a:r>
                      <a:r>
                        <a:rPr lang="en-US" altLang="ja-JP" sz="1300" dirty="0">
                          <a:latin typeface="+mn-lt"/>
                          <a:ea typeface="+mn-ea"/>
                        </a:rPr>
                        <a:t>2017</a:t>
                      </a:r>
                      <a:r>
                        <a:rPr lang="ja-JP" altLang="en-US" sz="1300" dirty="0">
                          <a:latin typeface="+mn-lt"/>
                          <a:ea typeface="+mn-ea"/>
                        </a:rPr>
                        <a:t>年</a:t>
                      </a:r>
                      <a:r>
                        <a:rPr lang="en-US" altLang="ja-JP" sz="1300" dirty="0">
                          <a:latin typeface="+mn-lt"/>
                          <a:ea typeface="+mn-ea"/>
                        </a:rPr>
                        <a:t>1</a:t>
                      </a:r>
                      <a:r>
                        <a:rPr lang="ja-JP" altLang="en-US" sz="1300" dirty="0">
                          <a:latin typeface="+mn-lt"/>
                          <a:ea typeface="+mn-ea"/>
                        </a:rPr>
                        <a:t>月）</a:t>
                      </a:r>
                    </a:p>
                    <a:p>
                      <a:pPr marL="72000" marR="0" indent="-45720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4336">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2000"/>
                        </a:lnSpc>
                      </a:pPr>
                      <a:r>
                        <a:rPr lang="ja-JP" altLang="en-US" sz="1300" dirty="0">
                          <a:solidFill>
                            <a:schemeClr val="tx1"/>
                          </a:solidFill>
                          <a:latin typeface="+mn-lt"/>
                          <a:ea typeface="+mn-ea"/>
                        </a:rPr>
                        <a:t>④長時間労働の是正</a:t>
                      </a: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・時間外勤務縮減の指針の改訂（</a:t>
                      </a:r>
                      <a:r>
                        <a:rPr lang="en-US" altLang="ja-JP" sz="1300" dirty="0">
                          <a:solidFill>
                            <a:schemeClr val="tx1"/>
                          </a:solidFill>
                          <a:latin typeface="+mn-lt"/>
                          <a:ea typeface="+mn-ea"/>
                        </a:rPr>
                        <a:t>2016</a:t>
                      </a:r>
                      <a:r>
                        <a:rPr lang="ja-JP" altLang="en-US" sz="1300" dirty="0">
                          <a:solidFill>
                            <a:schemeClr val="tx1"/>
                          </a:solidFill>
                          <a:latin typeface="+mn-lt"/>
                          <a:ea typeface="+mn-ea"/>
                        </a:rPr>
                        <a:t>年</a:t>
                      </a:r>
                      <a:r>
                        <a:rPr lang="en-US" altLang="ja-JP" sz="1300" dirty="0">
                          <a:solidFill>
                            <a:schemeClr val="tx1"/>
                          </a:solidFill>
                          <a:latin typeface="+mn-lt"/>
                          <a:ea typeface="+mn-ea"/>
                        </a:rPr>
                        <a:t>6</a:t>
                      </a:r>
                      <a:r>
                        <a:rPr lang="ja-JP" altLang="en-US" sz="1300" dirty="0">
                          <a:solidFill>
                            <a:schemeClr val="tx1"/>
                          </a:solidFill>
                          <a:latin typeface="+mn-lt"/>
                          <a:ea typeface="+mn-ea"/>
                        </a:rPr>
                        <a:t>月、</a:t>
                      </a:r>
                      <a:r>
                        <a:rPr lang="en-US" altLang="ja-JP" sz="1300" dirty="0">
                          <a:solidFill>
                            <a:schemeClr val="tx1"/>
                          </a:solidFill>
                          <a:latin typeface="+mn-lt"/>
                          <a:ea typeface="+mn-ea"/>
                        </a:rPr>
                        <a:t>2019</a:t>
                      </a:r>
                      <a:r>
                        <a:rPr lang="ja-JP" altLang="en-US" sz="1300" dirty="0">
                          <a:solidFill>
                            <a:schemeClr val="tx1"/>
                          </a:solidFill>
                          <a:latin typeface="+mn-lt"/>
                          <a:ea typeface="+mn-ea"/>
                        </a:rPr>
                        <a:t>年</a:t>
                      </a:r>
                      <a:r>
                        <a:rPr lang="en-US" altLang="ja-JP" sz="1300" dirty="0">
                          <a:solidFill>
                            <a:schemeClr val="tx1"/>
                          </a:solidFill>
                          <a:latin typeface="+mn-lt"/>
                          <a:ea typeface="+mn-ea"/>
                        </a:rPr>
                        <a:t>4</a:t>
                      </a:r>
                      <a:r>
                        <a:rPr lang="ja-JP" altLang="en-US" sz="1300" dirty="0">
                          <a:solidFill>
                            <a:schemeClr val="tx1"/>
                          </a:solidFill>
                          <a:latin typeface="+mn-lt"/>
                          <a:ea typeface="+mn-ea"/>
                        </a:rPr>
                        <a:t>月）</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・ノー残業デーの追加</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・ワーク・ライフ・バランス推進期間</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latin typeface="+mn-lt"/>
                          <a:ea typeface="+mn-ea"/>
                        </a:rPr>
                        <a:t>の設定（</a:t>
                      </a:r>
                      <a:r>
                        <a:rPr lang="en-US" altLang="ja-JP" sz="1300" dirty="0">
                          <a:solidFill>
                            <a:schemeClr val="tx1"/>
                          </a:solidFill>
                          <a:latin typeface="+mn-lt"/>
                          <a:ea typeface="+mn-ea"/>
                        </a:rPr>
                        <a:t>2015</a:t>
                      </a:r>
                      <a:r>
                        <a:rPr lang="ja-JP" altLang="en-US" sz="1300" dirty="0">
                          <a:solidFill>
                            <a:schemeClr val="tx1"/>
                          </a:solidFill>
                          <a:latin typeface="+mn-lt"/>
                          <a:ea typeface="+mn-ea"/>
                        </a:rPr>
                        <a:t>年～）</a:t>
                      </a:r>
                    </a:p>
                    <a:p>
                      <a:pPr marL="72000" marR="0" indent="-457200" algn="l" defTabSz="914400" rtl="0" eaLnBrk="1" fontAlgn="auto" latinLnBrk="0" hangingPunct="1">
                        <a:lnSpc>
                          <a:spcPts val="2000"/>
                        </a:lnSpc>
                        <a:spcBef>
                          <a:spcPts val="0"/>
                        </a:spcBef>
                        <a:spcAft>
                          <a:spcPts val="0"/>
                        </a:spcAft>
                        <a:buClrTx/>
                        <a:buSzTx/>
                        <a:buFontTx/>
                        <a:buNone/>
                        <a:tabLst/>
                        <a:defRPr/>
                      </a:pPr>
                      <a:r>
                        <a:rPr lang="ja-JP" altLang="ja-JP" sz="1300" dirty="0">
                          <a:latin typeface="+mn-lt"/>
                          <a:ea typeface="+mn-ea"/>
                        </a:rPr>
                        <a:t>・時間外勤務の上限規制</a:t>
                      </a:r>
                      <a:r>
                        <a:rPr lang="ja-JP" altLang="en-US" sz="1300" dirty="0">
                          <a:latin typeface="+mn-lt"/>
                          <a:ea typeface="+mn-ea"/>
                        </a:rPr>
                        <a:t>（</a:t>
                      </a:r>
                      <a:r>
                        <a:rPr lang="en-US" altLang="ja-JP" sz="1300" dirty="0">
                          <a:latin typeface="+mn-lt"/>
                          <a:ea typeface="+mn-ea"/>
                        </a:rPr>
                        <a:t>2019</a:t>
                      </a:r>
                      <a:r>
                        <a:rPr lang="ja-JP" altLang="en-US" sz="1300" dirty="0">
                          <a:latin typeface="+mn-lt"/>
                          <a:ea typeface="+mn-ea"/>
                        </a:rPr>
                        <a:t>年</a:t>
                      </a:r>
                      <a:r>
                        <a:rPr lang="en-US" altLang="ja-JP" sz="1300" dirty="0">
                          <a:latin typeface="+mn-lt"/>
                          <a:ea typeface="+mn-ea"/>
                        </a:rPr>
                        <a:t>4</a:t>
                      </a:r>
                      <a:r>
                        <a:rPr lang="ja-JP" altLang="en-US" sz="1300" dirty="0">
                          <a:latin typeface="+mn-lt"/>
                          <a:ea typeface="+mn-ea"/>
                        </a:rPr>
                        <a:t>月）</a:t>
                      </a:r>
                      <a:endParaRPr lang="en-US" altLang="ja-JP" sz="1300" dirty="0">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255</a:t>
            </a:fld>
            <a:endParaRPr lang="ja-JP" altLang="en-US"/>
          </a:p>
        </p:txBody>
      </p:sp>
    </p:spTree>
    <p:extLst>
      <p:ext uri="{BB962C8B-B14F-4D97-AF65-F5344CB8AC3E}">
        <p14:creationId xmlns:p14="http://schemas.microsoft.com/office/powerpoint/2010/main" val="1114935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stretch>
            <a:fillRect/>
          </a:stretch>
        </p:blipFill>
        <p:spPr>
          <a:xfrm>
            <a:off x="6141838" y="3378300"/>
            <a:ext cx="2908788" cy="1560909"/>
          </a:xfrm>
          <a:prstGeom prst="rect">
            <a:avLst/>
          </a:prstGeom>
        </p:spPr>
      </p:pic>
      <p:pic>
        <p:nvPicPr>
          <p:cNvPr id="30" name="図 29"/>
          <p:cNvPicPr>
            <a:picLocks noChangeAspect="1"/>
          </p:cNvPicPr>
          <p:nvPr/>
        </p:nvPicPr>
        <p:blipFill>
          <a:blip r:embed="rId2"/>
          <a:stretch>
            <a:fillRect/>
          </a:stretch>
        </p:blipFill>
        <p:spPr>
          <a:xfrm>
            <a:off x="598251" y="1564014"/>
            <a:ext cx="2416144" cy="1057896"/>
          </a:xfrm>
          <a:prstGeom prst="rect">
            <a:avLst/>
          </a:prstGeom>
        </p:spPr>
      </p:pic>
      <p:pic>
        <p:nvPicPr>
          <p:cNvPr id="29" name="図 28"/>
          <p:cNvPicPr>
            <a:picLocks noChangeAspect="1"/>
          </p:cNvPicPr>
          <p:nvPr/>
        </p:nvPicPr>
        <p:blipFill>
          <a:blip r:embed="rId2"/>
          <a:stretch>
            <a:fillRect/>
          </a:stretch>
        </p:blipFill>
        <p:spPr>
          <a:xfrm>
            <a:off x="13024" y="3335573"/>
            <a:ext cx="3160482" cy="3045755"/>
          </a:xfrm>
          <a:prstGeom prst="rect">
            <a:avLst/>
          </a:prstGeom>
        </p:spPr>
      </p:pic>
      <p:sp>
        <p:nvSpPr>
          <p:cNvPr id="53" name="正方形/長方形 52"/>
          <p:cNvSpPr/>
          <p:nvPr/>
        </p:nvSpPr>
        <p:spPr>
          <a:xfrm>
            <a:off x="7814824" y="402658"/>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働き方改革（ワーク・ライフ・バランスの推進）</a:t>
            </a:r>
            <a:endParaRPr lang="ja-JP" altLang="en-US" b="1" dirty="0"/>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23528" y="828001"/>
            <a:ext cx="8568952" cy="338554"/>
          </a:xfrm>
          <a:prstGeom prst="rect">
            <a:avLst/>
          </a:prstGeom>
        </p:spPr>
        <p:txBody>
          <a:bodyPr wrap="square">
            <a:spAutoFit/>
          </a:bodyPr>
          <a:lstStyle/>
          <a:p>
            <a:r>
              <a:rPr lang="ja-JP" altLang="en-US" sz="1600" dirty="0"/>
              <a:t>　職員のワーク・ライフ・バランスの推進を図るため、全庁をあげて働き方改革を推進	</a:t>
            </a:r>
          </a:p>
        </p:txBody>
      </p:sp>
      <p:sp>
        <p:nvSpPr>
          <p:cNvPr id="63" name="正方形/長方形 62"/>
          <p:cNvSpPr/>
          <p:nvPr/>
        </p:nvSpPr>
        <p:spPr>
          <a:xfrm>
            <a:off x="537797" y="1504738"/>
            <a:ext cx="8136904" cy="112565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4" name="角丸四角形 63"/>
          <p:cNvSpPr/>
          <p:nvPr/>
        </p:nvSpPr>
        <p:spPr>
          <a:xfrm>
            <a:off x="3234085" y="1794497"/>
            <a:ext cx="2318633"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イクボス宣言</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年５月）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a:t>
            </a:r>
            <a:r>
              <a:rPr lang="zh-TW"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市長、副市長、所属長一同</a:t>
            </a:r>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に</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よる宣言を実施。</a:t>
            </a:r>
            <a:endPar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5" name="角丸四角形 64"/>
          <p:cNvSpPr/>
          <p:nvPr/>
        </p:nvSpPr>
        <p:spPr>
          <a:xfrm>
            <a:off x="5859052" y="1794497"/>
            <a:ext cx="2628274"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プランの策定</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年５月）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・市全体で実施するワーク・ライフ・</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バランスに関する取組みを策定。</a:t>
            </a:r>
          </a:p>
        </p:txBody>
      </p:sp>
      <p:sp>
        <p:nvSpPr>
          <p:cNvPr id="70" name="角丸四角形 69"/>
          <p:cNvSpPr/>
          <p:nvPr/>
        </p:nvSpPr>
        <p:spPr>
          <a:xfrm>
            <a:off x="619114" y="1768227"/>
            <a:ext cx="2243439"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100" dirty="0">
                <a:latin typeface="ＭＳ ゴシック" panose="020B0609070205080204" pitchFamily="49" charset="-128"/>
                <a:ea typeface="ＭＳ ゴシック" panose="020B0609070205080204" pitchFamily="49" charset="-128"/>
              </a:rPr>
              <a:t>特定事業主行動計画の改訂</a:t>
            </a:r>
            <a:endParaRPr lang="en-US" altLang="ja-JP" sz="1100" dirty="0">
              <a:latin typeface="ＭＳ ゴシック" panose="020B0609070205080204" pitchFamily="49" charset="-128"/>
              <a:ea typeface="ＭＳ ゴシック" panose="020B0609070205080204" pitchFamily="49" charset="-128"/>
            </a:endParaRPr>
          </a:p>
          <a:p>
            <a:pPr algn="just">
              <a:spcAft>
                <a:spcPts val="0"/>
              </a:spcAft>
            </a:pPr>
            <a:r>
              <a:rPr lang="ja-JP" altLang="en-US" sz="1100" dirty="0">
                <a:latin typeface="ＭＳ ゴシック" panose="020B0609070205080204" pitchFamily="49" charset="-128"/>
                <a:ea typeface="ＭＳ ゴシック" panose="020B0609070205080204" pitchFamily="49" charset="-128"/>
              </a:rPr>
              <a:t>（</a:t>
            </a:r>
            <a:r>
              <a:rPr lang="en-US" altLang="ja-JP" sz="1100" dirty="0">
                <a:latin typeface="ＭＳ ゴシック" panose="020B0609070205080204" pitchFamily="49" charset="-128"/>
                <a:ea typeface="ＭＳ ゴシック" panose="020B0609070205080204" pitchFamily="49" charset="-128"/>
              </a:rPr>
              <a:t> 2021</a:t>
            </a:r>
            <a:r>
              <a:rPr lang="ja-JP" altLang="ja-JP" sz="1100" dirty="0">
                <a:latin typeface="ＭＳ ゴシック" panose="020B0609070205080204" pitchFamily="49" charset="-128"/>
                <a:ea typeface="ＭＳ ゴシック" panose="020B0609070205080204" pitchFamily="49" charset="-128"/>
              </a:rPr>
              <a:t>年３月</a:t>
            </a:r>
            <a:r>
              <a:rPr lang="ja-JP" altLang="en-US" sz="1100" dirty="0">
                <a:latin typeface="ＭＳ ゴシック" panose="020B0609070205080204" pitchFamily="49" charset="-128"/>
                <a:ea typeface="ＭＳ ゴシック" panose="020B0609070205080204" pitchFamily="49" charset="-128"/>
              </a:rPr>
              <a:t>）</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・次世代育成支援法、女性活躍</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推進法の取組みを記載。</a:t>
            </a:r>
          </a:p>
        </p:txBody>
      </p:sp>
      <p:sp>
        <p:nvSpPr>
          <p:cNvPr id="71" name="円/楕円 70"/>
          <p:cNvSpPr/>
          <p:nvPr/>
        </p:nvSpPr>
        <p:spPr>
          <a:xfrm>
            <a:off x="3024993" y="1164646"/>
            <a:ext cx="2785739" cy="56123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全体方針等</a:t>
            </a:r>
          </a:p>
        </p:txBody>
      </p:sp>
      <p:sp>
        <p:nvSpPr>
          <p:cNvPr id="72" name="角丸四角形 71"/>
          <p:cNvSpPr/>
          <p:nvPr/>
        </p:nvSpPr>
        <p:spPr>
          <a:xfrm>
            <a:off x="38018" y="3442285"/>
            <a:ext cx="3071721" cy="8024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時差勤務制度</a:t>
            </a:r>
            <a:r>
              <a:rPr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の導入</a:t>
            </a:r>
            <a:r>
              <a:rPr kumimoji="1"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年７月）</a:t>
            </a:r>
            <a:endParaRPr kumimoji="1" lang="en-US" altLang="ja-JP"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・職員の希望に</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2020</a:t>
            </a:r>
            <a:r>
              <a:rPr lang="ja-JP" altLang="ja-JP" sz="1050" dirty="0">
                <a:latin typeface="ＭＳ ゴシック" panose="020B0609070205080204" pitchFamily="49" charset="-128"/>
                <a:ea typeface="ＭＳ ゴシック" panose="020B0609070205080204" pitchFamily="49" charset="-128"/>
              </a:rPr>
              <a:t>年度からは最大１時間の</a:t>
            </a:r>
          </a:p>
          <a:p>
            <a:pPr algn="just">
              <a:spcAft>
                <a:spcPts val="0"/>
              </a:spcAft>
            </a:pPr>
            <a:r>
              <a:rPr lang="ja-JP" altLang="ja-JP" sz="1050" dirty="0">
                <a:latin typeface="ＭＳ ゴシック" panose="020B0609070205080204" pitchFamily="49" charset="-128"/>
                <a:ea typeface="ＭＳ ゴシック" panose="020B0609070205080204" pitchFamily="49" charset="-128"/>
              </a:rPr>
              <a:t>　範囲で９種類）</a:t>
            </a:r>
            <a:r>
              <a:rPr lang="ja-JP" altLang="en-US"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応じて、公務に支障のない</a:t>
            </a:r>
            <a:endParaRPr lang="en-US" altLang="ja-JP"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範囲で５種類の勤務時間を選択可能とする。</a:t>
            </a:r>
            <a:endParaRPr lang="en-US" altLang="ja-JP" sz="105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3" name="角丸四角形 72"/>
          <p:cNvSpPr/>
          <p:nvPr/>
        </p:nvSpPr>
        <p:spPr>
          <a:xfrm>
            <a:off x="38018" y="4312369"/>
            <a:ext cx="3086101" cy="9203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ja-JP" altLang="en-US" sz="1050" dirty="0">
                <a:latin typeface="ＭＳ ゴシック" panose="020B0609070205080204" pitchFamily="49" charset="-128"/>
                <a:ea typeface="ＭＳ ゴシック" panose="020B0609070205080204" pitchFamily="49" charset="-128"/>
              </a:rPr>
              <a:t>テレワークの推進（</a:t>
            </a:r>
            <a:r>
              <a:rPr lang="en-US" altLang="ja-JP" sz="1050" dirty="0">
                <a:latin typeface="ＭＳ ゴシック" panose="020B0609070205080204" pitchFamily="49" charset="-128"/>
                <a:ea typeface="ＭＳ ゴシック" panose="020B0609070205080204" pitchFamily="49" charset="-128"/>
              </a:rPr>
              <a:t>2015</a:t>
            </a:r>
            <a:r>
              <a:rPr lang="ja-JP" altLang="en-US" sz="1050" dirty="0">
                <a:latin typeface="ＭＳ ゴシック" panose="020B0609070205080204" pitchFamily="49" charset="-128"/>
                <a:ea typeface="ＭＳ ゴシック" panose="020B0609070205080204" pitchFamily="49" charset="-128"/>
              </a:rPr>
              <a:t>年～人事室、</a:t>
            </a:r>
            <a:r>
              <a:rPr lang="en-US" altLang="ja-JP" sz="1050" dirty="0">
                <a:latin typeface="ＭＳ ゴシック" panose="020B0609070205080204" pitchFamily="49" charset="-128"/>
                <a:ea typeface="ＭＳ ゴシック" panose="020B0609070205080204" pitchFamily="49" charset="-128"/>
              </a:rPr>
              <a:t>2017</a:t>
            </a:r>
            <a:r>
              <a:rPr lang="ja-JP" altLang="en-US" sz="1050" dirty="0">
                <a:latin typeface="ＭＳ ゴシック" panose="020B0609070205080204" pitchFamily="49" charset="-128"/>
                <a:ea typeface="ＭＳ ゴシック" panose="020B0609070205080204" pitchFamily="49" charset="-128"/>
              </a:rPr>
              <a:t>年～全所属モデル実施</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2020</a:t>
            </a:r>
            <a:r>
              <a:rPr lang="ja-JP" altLang="ja-JP" sz="1050" dirty="0">
                <a:latin typeface="ＭＳ ゴシック" panose="020B0609070205080204" pitchFamily="49" charset="-128"/>
                <a:ea typeface="ＭＳ ゴシック" panose="020B0609070205080204" pitchFamily="49" charset="-128"/>
              </a:rPr>
              <a:t>年～本格実施</a:t>
            </a:r>
            <a:r>
              <a:rPr lang="ja-JP" altLang="en-US" sz="1050" dirty="0">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・育児、介護などの理由がある職員について、</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2020</a:t>
            </a:r>
            <a:r>
              <a:rPr lang="ja-JP" altLang="ja-JP" sz="1050" dirty="0">
                <a:latin typeface="ＭＳ ゴシック" panose="020B0609070205080204" pitchFamily="49" charset="-128"/>
                <a:ea typeface="ＭＳ ゴシック" panose="020B0609070205080204" pitchFamily="49" charset="-128"/>
              </a:rPr>
              <a:t>年度からは理由を問わず）</a:t>
            </a:r>
            <a:r>
              <a:rPr lang="ja-JP" altLang="en-US" sz="1050" dirty="0">
                <a:latin typeface="ＭＳ ゴシック" panose="020B0609070205080204" pitchFamily="49" charset="-128"/>
                <a:ea typeface="ＭＳ ゴシック" panose="020B0609070205080204" pitchFamily="49" charset="-128"/>
              </a:rPr>
              <a:t>在宅勤務を可能とする。</a:t>
            </a:r>
          </a:p>
        </p:txBody>
      </p:sp>
      <p:sp>
        <p:nvSpPr>
          <p:cNvPr id="74" name="角丸四角形 73"/>
          <p:cNvSpPr/>
          <p:nvPr/>
        </p:nvSpPr>
        <p:spPr>
          <a:xfrm>
            <a:off x="53576" y="5293110"/>
            <a:ext cx="3054984" cy="8721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050" dirty="0">
                <a:latin typeface="ＭＳ ゴシック" panose="020B0609070205080204" pitchFamily="49" charset="-128"/>
                <a:ea typeface="ＭＳ ゴシック" panose="020B0609070205080204" pitchFamily="49" charset="-128"/>
              </a:rPr>
              <a:t>休憩時間の選択制の導入（</a:t>
            </a:r>
            <a:r>
              <a:rPr lang="en-US" altLang="ja-JP" sz="1050" dirty="0">
                <a:latin typeface="ＭＳ ゴシック" panose="020B0609070205080204" pitchFamily="49" charset="-128"/>
                <a:ea typeface="ＭＳ ゴシック" panose="020B0609070205080204" pitchFamily="49" charset="-128"/>
              </a:rPr>
              <a:t>2018</a:t>
            </a:r>
            <a:r>
              <a:rPr lang="ja-JP" altLang="en-US" sz="1050" dirty="0">
                <a:latin typeface="ＭＳ ゴシック" panose="020B0609070205080204" pitchFamily="49" charset="-128"/>
                <a:ea typeface="ＭＳ ゴシック" panose="020B0609070205080204" pitchFamily="49" charset="-128"/>
              </a:rPr>
              <a:t>年２月）</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・職員の希望に応じて、公務に支障のない</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範囲で３種類</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2020</a:t>
            </a:r>
            <a:r>
              <a:rPr lang="ja-JP" altLang="ja-JP" sz="1050" dirty="0">
                <a:latin typeface="ＭＳ ゴシック" panose="020B0609070205080204" pitchFamily="49" charset="-128"/>
                <a:ea typeface="ＭＳ ゴシック" panose="020B0609070205080204" pitchFamily="49" charset="-128"/>
              </a:rPr>
              <a:t>年度からは７種類）</a:t>
            </a:r>
            <a:r>
              <a:rPr lang="ja-JP" altLang="en-US" sz="1050" dirty="0">
                <a:latin typeface="ＭＳ ゴシック" panose="020B0609070205080204" pitchFamily="49" charset="-128"/>
                <a:ea typeface="ＭＳ ゴシック" panose="020B0609070205080204" pitchFamily="49" charset="-128"/>
              </a:rPr>
              <a:t>の</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休憩時間を選択可能とする。</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市役所本庁</a:t>
            </a:r>
            <a:endParaRPr lang="en-US" altLang="ja-JP" sz="1050" dirty="0">
              <a:latin typeface="ＭＳ ゴシック" panose="020B0609070205080204" pitchFamily="49" charset="-128"/>
              <a:ea typeface="ＭＳ ゴシック" panose="020B0609070205080204" pitchFamily="49" charset="-128"/>
            </a:endParaRPr>
          </a:p>
          <a:p>
            <a:pPr algn="just">
              <a:spcAft>
                <a:spcPts val="0"/>
              </a:spcAft>
            </a:pPr>
            <a:r>
              <a:rPr lang="ja-JP" altLang="en-US" sz="1050" dirty="0">
                <a:latin typeface="ＭＳ ゴシック" panose="020B0609070205080204" pitchFamily="49" charset="-128"/>
                <a:ea typeface="ＭＳ ゴシック" panose="020B0609070205080204" pitchFamily="49" charset="-128"/>
              </a:rPr>
              <a:t>　舎のみ</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2020</a:t>
            </a:r>
            <a:r>
              <a:rPr lang="ja-JP" altLang="ja-JP" sz="1050" dirty="0">
                <a:latin typeface="ＭＳ ゴシック" panose="020B0609070205080204" pitchFamily="49" charset="-128"/>
                <a:ea typeface="ＭＳ ゴシック" panose="020B0609070205080204" pitchFamily="49" charset="-128"/>
              </a:rPr>
              <a:t>年度から全庁舎に拡充）</a:t>
            </a:r>
          </a:p>
          <a:p>
            <a:endParaRPr lang="en-US" altLang="ja-JP" sz="1050" dirty="0">
              <a:latin typeface="ＭＳ ゴシック" panose="020B0609070205080204" pitchFamily="49" charset="-128"/>
              <a:ea typeface="ＭＳ ゴシック" panose="020B0609070205080204" pitchFamily="49" charset="-128"/>
            </a:endParaRPr>
          </a:p>
        </p:txBody>
      </p:sp>
      <p:sp>
        <p:nvSpPr>
          <p:cNvPr id="75" name="円/楕円 74"/>
          <p:cNvSpPr/>
          <p:nvPr/>
        </p:nvSpPr>
        <p:spPr>
          <a:xfrm>
            <a:off x="253172" y="2710814"/>
            <a:ext cx="2675488" cy="64256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多様化するニーズに</a:t>
            </a:r>
            <a:endParaRPr kumimoji="1" lang="en-US" altLang="ja-JP" sz="1200" dirty="0">
              <a:latin typeface="ＭＳ ゴシック" panose="020B0609070205080204" pitchFamily="49" charset="-128"/>
              <a:ea typeface="ＭＳ ゴシック" panose="020B0609070205080204" pitchFamily="49" charset="-128"/>
            </a:endParaRPr>
          </a:p>
          <a:p>
            <a:pPr algn="ctr"/>
            <a:r>
              <a:rPr kumimoji="1" lang="ja-JP" altLang="en-US" sz="1200" dirty="0">
                <a:latin typeface="ＭＳ ゴシック" panose="020B0609070205080204" pitchFamily="49" charset="-128"/>
                <a:ea typeface="ＭＳ ゴシック" panose="020B0609070205080204" pitchFamily="49" charset="-128"/>
              </a:rPr>
              <a:t>合わせた柔軟な</a:t>
            </a:r>
            <a:endParaRPr kumimoji="1" lang="en-US" altLang="ja-JP" sz="1200" dirty="0">
              <a:latin typeface="ＭＳ ゴシック" panose="020B0609070205080204" pitchFamily="49" charset="-128"/>
              <a:ea typeface="ＭＳ ゴシック" panose="020B0609070205080204" pitchFamily="49" charset="-128"/>
            </a:endParaRPr>
          </a:p>
          <a:p>
            <a:pPr algn="ctr"/>
            <a:r>
              <a:rPr kumimoji="1" lang="ja-JP" altLang="en-US" sz="1200" dirty="0">
                <a:latin typeface="ＭＳ ゴシック" panose="020B0609070205080204" pitchFamily="49" charset="-128"/>
                <a:ea typeface="ＭＳ ゴシック" panose="020B0609070205080204" pitchFamily="49" charset="-128"/>
              </a:rPr>
              <a:t>働き方の推進</a:t>
            </a:r>
          </a:p>
        </p:txBody>
      </p:sp>
      <p:sp>
        <p:nvSpPr>
          <p:cNvPr id="76" name="角丸四角形 75"/>
          <p:cNvSpPr/>
          <p:nvPr/>
        </p:nvSpPr>
        <p:spPr>
          <a:xfrm>
            <a:off x="3173506" y="3429358"/>
            <a:ext cx="2904565" cy="15098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イクボス研修</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・階層別研修</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・課長級に対して、イクボスの意識を醸成</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するため、新規で研修を実施。</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各階別研修でワーク・ライフ・バランス</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に関する研修を実施。</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角丸四角形 76"/>
          <p:cNvSpPr/>
          <p:nvPr/>
        </p:nvSpPr>
        <p:spPr>
          <a:xfrm>
            <a:off x="3179379" y="5020453"/>
            <a:ext cx="2898692" cy="11804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イクボス説明書</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2017</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年１月）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・上司と部下とのコミュニケーションを</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促進するための手引書を作成し、庁内</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ポータルに掲載。</a:t>
            </a:r>
          </a:p>
        </p:txBody>
      </p:sp>
      <p:sp>
        <p:nvSpPr>
          <p:cNvPr id="78" name="円/楕円 77"/>
          <p:cNvSpPr/>
          <p:nvPr/>
        </p:nvSpPr>
        <p:spPr>
          <a:xfrm>
            <a:off x="3332617" y="2710814"/>
            <a:ext cx="2545524" cy="64256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ＭＳ ゴシック" panose="020B0609070205080204" pitchFamily="49" charset="-128"/>
                <a:ea typeface="ＭＳ ゴシック" panose="020B0609070205080204" pitchFamily="49" charset="-128"/>
              </a:rPr>
              <a:t>管理職の</a:t>
            </a:r>
            <a:endParaRPr lang="en-US" altLang="ja-JP" sz="1200" dirty="0">
              <a:latin typeface="ＭＳ ゴシック" panose="020B0609070205080204" pitchFamily="49" charset="-128"/>
              <a:ea typeface="ＭＳ ゴシック" panose="020B0609070205080204" pitchFamily="49" charset="-128"/>
            </a:endParaRPr>
          </a:p>
          <a:p>
            <a:pPr algn="ctr"/>
            <a:r>
              <a:rPr lang="ja-JP" altLang="en-US" sz="1200" dirty="0">
                <a:latin typeface="ＭＳ ゴシック" panose="020B0609070205080204" pitchFamily="49" charset="-128"/>
                <a:ea typeface="ＭＳ ゴシック" panose="020B0609070205080204" pitchFamily="49" charset="-128"/>
              </a:rPr>
              <a:t>意識啓発</a:t>
            </a:r>
          </a:p>
        </p:txBody>
      </p:sp>
      <p:sp>
        <p:nvSpPr>
          <p:cNvPr id="79" name="角丸四角形 78"/>
          <p:cNvSpPr/>
          <p:nvPr/>
        </p:nvSpPr>
        <p:spPr>
          <a:xfrm>
            <a:off x="6163808" y="4988852"/>
            <a:ext cx="2886818" cy="12197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ワーク・ライフ・バランス推進期間の設定</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2015</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・７</a:t>
            </a:r>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８月を推進期間として設定し、定時</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退庁の促進ややむを得ない時間外勤務に</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ついて朝への振替を推進。</a:t>
            </a:r>
          </a:p>
        </p:txBody>
      </p:sp>
      <p:sp>
        <p:nvSpPr>
          <p:cNvPr id="80" name="角丸四角形 79"/>
          <p:cNvSpPr/>
          <p:nvPr/>
        </p:nvSpPr>
        <p:spPr>
          <a:xfrm>
            <a:off x="6146959" y="3443293"/>
            <a:ext cx="2886818" cy="14662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a:latin typeface="ＭＳ ゴシック" panose="020B0609070205080204" pitchFamily="49" charset="-128"/>
                <a:ea typeface="ＭＳ ゴシック" panose="020B0609070205080204" pitchFamily="49" charset="-128"/>
              </a:rPr>
              <a:t>時間外勤務の縮減にかかる指針の改訂（</a:t>
            </a:r>
            <a:r>
              <a:rPr lang="en-US" altLang="ja-JP" sz="1050" dirty="0">
                <a:latin typeface="ＭＳ ゴシック" panose="020B0609070205080204" pitchFamily="49" charset="-128"/>
                <a:ea typeface="ＭＳ ゴシック" panose="020B0609070205080204" pitchFamily="49" charset="-128"/>
              </a:rPr>
              <a:t>2016</a:t>
            </a:r>
            <a:r>
              <a:rPr lang="ja-JP" altLang="en-US" sz="1050" dirty="0">
                <a:latin typeface="ＭＳ ゴシック" panose="020B0609070205080204" pitchFamily="49" charset="-128"/>
                <a:ea typeface="ＭＳ ゴシック" panose="020B0609070205080204" pitchFamily="49" charset="-128"/>
              </a:rPr>
              <a:t>年６月、</a:t>
            </a:r>
            <a:r>
              <a:rPr lang="en-US" altLang="ja-JP" sz="1050" dirty="0">
                <a:latin typeface="ＭＳ ゴシック" panose="020B0609070205080204" pitchFamily="49" charset="-128"/>
                <a:ea typeface="ＭＳ ゴシック" panose="020B0609070205080204" pitchFamily="49" charset="-128"/>
              </a:rPr>
              <a:t> 2019</a:t>
            </a:r>
            <a:r>
              <a:rPr lang="ja-JP" altLang="ja-JP" sz="1050" dirty="0">
                <a:latin typeface="ＭＳ ゴシック" panose="020B0609070205080204" pitchFamily="49" charset="-128"/>
                <a:ea typeface="ＭＳ ゴシック" panose="020B0609070205080204" pitchFamily="49" charset="-128"/>
              </a:rPr>
              <a:t>年４月</a:t>
            </a:r>
            <a:r>
              <a:rPr lang="ja-JP" altLang="en-US" sz="1050" dirty="0">
                <a:latin typeface="ＭＳ ゴシック" panose="020B0609070205080204" pitchFamily="49" charset="-128"/>
                <a:ea typeface="ＭＳ ゴシック" panose="020B0609070205080204" pitchFamily="49" charset="-128"/>
              </a:rPr>
              <a:t>）</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・ノー残業デーの追加のほか、一定の時間</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外勤務をした職員に対する所属長の報告</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　義務等を記載。</a:t>
            </a:r>
            <a:endParaRPr lang="en-US" altLang="ja-JP" sz="1050" dirty="0">
              <a:latin typeface="ＭＳ ゴシック" panose="020B0609070205080204" pitchFamily="49" charset="-128"/>
              <a:ea typeface="ＭＳ ゴシック" panose="020B0609070205080204" pitchFamily="49" charset="-128"/>
            </a:endParaRPr>
          </a:p>
          <a:p>
            <a:r>
              <a:rPr lang="ja-JP" altLang="ja-JP" sz="1050" dirty="0">
                <a:latin typeface="ＭＳ ゴシック" panose="020B0609070205080204" pitchFamily="49" charset="-128"/>
                <a:ea typeface="ＭＳ ゴシック" panose="020B0609070205080204" pitchFamily="49" charset="-128"/>
              </a:rPr>
              <a:t> ・時間外勤務に上限時間を設けるとともに総務局によるモニタリングを制度化</a:t>
            </a:r>
          </a:p>
          <a:p>
            <a:pPr algn="just">
              <a:spcAft>
                <a:spcPts val="0"/>
              </a:spcAft>
            </a:pPr>
            <a:r>
              <a:rPr lang="ja-JP" altLang="ja-JP" sz="1050" dirty="0">
                <a:latin typeface="ＭＳ ゴシック" panose="020B0609070205080204" pitchFamily="49" charset="-128"/>
                <a:ea typeface="ＭＳ ゴシック" panose="020B0609070205080204" pitchFamily="49" charset="-128"/>
              </a:rPr>
              <a:t>　</a:t>
            </a:r>
            <a:r>
              <a:rPr lang="ja-JP" altLang="en-US" sz="1050" dirty="0">
                <a:latin typeface="ＭＳ ゴシック" panose="020B0609070205080204" pitchFamily="49" charset="-128"/>
                <a:ea typeface="ＭＳ ゴシック" panose="020B0609070205080204" pitchFamily="49" charset="-128"/>
              </a:rPr>
              <a:t>　　　　　　　　　</a:t>
            </a:r>
            <a:r>
              <a:rPr lang="ja-JP" altLang="ja-JP"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2019</a:t>
            </a:r>
            <a:r>
              <a:rPr lang="ja-JP" altLang="ja-JP" sz="1050" dirty="0">
                <a:latin typeface="ＭＳ ゴシック" panose="020B0609070205080204" pitchFamily="49" charset="-128"/>
                <a:ea typeface="ＭＳ ゴシック" panose="020B0609070205080204" pitchFamily="49" charset="-128"/>
              </a:rPr>
              <a:t>年４月）</a:t>
            </a:r>
          </a:p>
        </p:txBody>
      </p:sp>
      <p:sp>
        <p:nvSpPr>
          <p:cNvPr id="81" name="円/楕円 80"/>
          <p:cNvSpPr/>
          <p:nvPr/>
        </p:nvSpPr>
        <p:spPr>
          <a:xfrm>
            <a:off x="6254830" y="2741779"/>
            <a:ext cx="2679033" cy="6393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ＭＳ ゴシック" panose="020B0609070205080204" pitchFamily="49" charset="-128"/>
                <a:ea typeface="ＭＳ ゴシック" panose="020B0609070205080204" pitchFamily="49" charset="-128"/>
              </a:rPr>
              <a:t>長時間労働の是正</a:t>
            </a:r>
          </a:p>
        </p:txBody>
      </p:sp>
      <p:sp>
        <p:nvSpPr>
          <p:cNvPr id="82" name="角丸四角形 81"/>
          <p:cNvSpPr/>
          <p:nvPr/>
        </p:nvSpPr>
        <p:spPr>
          <a:xfrm>
            <a:off x="57109" y="6276242"/>
            <a:ext cx="8976668" cy="389261"/>
          </a:xfrm>
          <a:prstGeom prst="roundRect">
            <a:avLst/>
          </a:prstGeom>
          <a:ln w="63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各所属においても独自の取組みを実施</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（ノー残業デーの追加、休暇促進のための記念日休暇の設定など）</a:t>
            </a:r>
            <a:endPar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7"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・働き方改革</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256</a:t>
            </a:fld>
            <a:endParaRPr lang="ja-JP" altLang="en-US"/>
          </a:p>
        </p:txBody>
      </p:sp>
    </p:spTree>
    <p:extLst>
      <p:ext uri="{BB962C8B-B14F-4D97-AF65-F5344CB8AC3E}">
        <p14:creationId xmlns:p14="http://schemas.microsoft.com/office/powerpoint/2010/main" val="275624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01746" y="1951742"/>
            <a:ext cx="4305818" cy="2064736"/>
            <a:chOff x="213896" y="2214368"/>
            <a:chExt cx="3960000" cy="1767614"/>
          </a:xfrm>
        </p:grpSpPr>
        <p:sp>
          <p:nvSpPr>
            <p:cNvPr id="8" name="正方形/長方形 7"/>
            <p:cNvSpPr/>
            <p:nvPr/>
          </p:nvSpPr>
          <p:spPr>
            <a:xfrm>
              <a:off x="213896" y="2502647"/>
              <a:ext cx="3960000" cy="1479335"/>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tlCol="0" anchor="ctr"/>
            <a:lstStyle/>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庭窪浄水場の施設は、</a:t>
              </a: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両市で</a:t>
              </a: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共同所有</a:t>
              </a: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し、</a:t>
              </a: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取水から浄水処理までを行う</a:t>
              </a: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a:t>
              </a:r>
              <a:endParaRPr kumimoji="0" lang="en-US"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守口市の浄水施設は整備を行わず配水場化する。</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送水管を新設し、庭窪浄水場から守口市</a:t>
              </a: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の</a:t>
              </a: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配水場へ送水する</a:t>
              </a: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運転・維持管理等は大阪市が代表して行う</a:t>
              </a:r>
              <a:endParaRPr kumimoji="0" lang="en-US"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213896" y="2214368"/>
              <a:ext cx="3960000" cy="288279"/>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ctr"/>
            <a:lstStyle/>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rPr>
                <a:t>事業スキーム</a:t>
              </a:r>
              <a:endParaRPr kumimoji="0" lang="ja-JP" altLang="ja-JP"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28" name="グループ化 27"/>
          <p:cNvGrpSpPr/>
          <p:nvPr/>
        </p:nvGrpSpPr>
        <p:grpSpPr>
          <a:xfrm>
            <a:off x="301746" y="5552225"/>
            <a:ext cx="4314506" cy="896925"/>
            <a:chOff x="675708" y="5431795"/>
            <a:chExt cx="3960000" cy="896925"/>
          </a:xfrm>
        </p:grpSpPr>
        <p:sp>
          <p:nvSpPr>
            <p:cNvPr id="15" name="正方形/長方形 14"/>
            <p:cNvSpPr/>
            <p:nvPr/>
          </p:nvSpPr>
          <p:spPr>
            <a:xfrm>
              <a:off x="675708" y="5716720"/>
              <a:ext cx="3960000" cy="612000"/>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tlCol="0" anchor="ctr"/>
            <a:lstStyle/>
            <a:p>
              <a:pPr marL="285750" marR="0" lvl="0" indent="-285750" algn="l" defTabSz="964441"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0" lang="ja-JP"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年度の共同化開始を</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目途として、整備や手続きを実施する。</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6" name="正方形/長方形 15"/>
            <p:cNvSpPr/>
            <p:nvPr/>
          </p:nvSpPr>
          <p:spPr>
            <a:xfrm>
              <a:off x="675708" y="5431795"/>
              <a:ext cx="3960000" cy="314008"/>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t"/>
            <a:lstStyle/>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rPr>
                <a:t>今後のスケジュール</a:t>
              </a:r>
              <a:endParaRPr kumimoji="0" lang="ja-JP" altLang="ja-JP"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29" name="グループ化 28"/>
          <p:cNvGrpSpPr/>
          <p:nvPr/>
        </p:nvGrpSpPr>
        <p:grpSpPr>
          <a:xfrm>
            <a:off x="301746" y="4228912"/>
            <a:ext cx="4314506" cy="1156622"/>
            <a:chOff x="675708" y="3994436"/>
            <a:chExt cx="3960000" cy="1156622"/>
          </a:xfrm>
        </p:grpSpPr>
        <p:sp>
          <p:nvSpPr>
            <p:cNvPr id="17" name="正方形/長方形 16"/>
            <p:cNvSpPr/>
            <p:nvPr/>
          </p:nvSpPr>
          <p:spPr>
            <a:xfrm>
              <a:off x="675708" y="4323058"/>
              <a:ext cx="3960000" cy="828000"/>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Ins="36000" rtlCol="0" anchor="ctr"/>
            <a:lstStyle/>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両市において、投資及び維持管理コストの削減等のメリットが得られる。</a:t>
              </a:r>
              <a:endPar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964441" rtl="0" eaLnBrk="1" fontAlgn="auto" latinLnBrk="0" hangingPunct="1">
                <a:lnSpc>
                  <a:spcPct val="100000"/>
                </a:lnSpc>
                <a:spcBef>
                  <a:spcPts val="0"/>
                </a:spcBef>
                <a:spcAft>
                  <a:spcPts val="30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事業基盤の強化や広域化の推進につながる。</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675708" y="3994436"/>
              <a:ext cx="3960000" cy="314008"/>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ctr"/>
            <a:lstStyle/>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rPr>
                <a:t>想定メリット</a:t>
              </a:r>
              <a:endParaRPr kumimoji="0" lang="ja-JP" altLang="ja-JP" sz="1600" b="1" i="0" u="none" strike="noStrike" kern="0" cap="none" spc="0" normalizeH="0" baseline="0" noProof="0" dirty="0">
                <a:ln>
                  <a:noFill/>
                </a:ln>
                <a:solidFill>
                  <a:prstClr val="white">
                    <a:lumMod val="9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9" name="テキスト ボックス 18"/>
          <p:cNvSpPr txBox="1"/>
          <p:nvPr/>
        </p:nvSpPr>
        <p:spPr>
          <a:xfrm>
            <a:off x="457200" y="1018856"/>
            <a:ext cx="8422566" cy="523220"/>
          </a:xfrm>
          <a:prstGeom prst="rect">
            <a:avLst/>
          </a:prstGeom>
          <a:noFill/>
        </p:spPr>
        <p:txBody>
          <a:bodyPr wrap="square" rtlCol="0">
            <a:spAutoFit/>
          </a:bodyPr>
          <a:lstStyle/>
          <a:p>
            <a:pPr marL="0" marR="0" lvl="0" indent="0" algn="l" defTabSz="964441"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　淀川系浄水場最適配置の最初の具体的取組みとして、大阪市の庭窪浄水場施設を守口市と共同化する</a:t>
            </a:r>
            <a:endPar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l" defTabSz="964441" rtl="0" eaLnBrk="1" fontAlgn="auto" latinLnBrk="0" hangingPunct="1">
              <a:lnSpc>
                <a:spcPct val="100000"/>
              </a:lnSpc>
              <a:spcBef>
                <a:spcPts val="0"/>
              </a:spcBef>
              <a:spcAft>
                <a:spcPts val="633"/>
              </a:spcAft>
              <a:buClr>
                <a:prstClr val="black"/>
              </a:buClr>
              <a:buSzTx/>
              <a:buFontTx/>
              <a:buNone/>
              <a:tabLst/>
              <a:defRPr/>
            </a:pP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　ための基本協定書を</a:t>
            </a: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2019</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年</a:t>
            </a: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12</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月に締結し、</a:t>
            </a: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2024</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年度の共同化開始を目指す。</a:t>
            </a:r>
            <a:endPar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graphicFrame>
        <p:nvGraphicFramePr>
          <p:cNvPr id="20" name="表 19"/>
          <p:cNvGraphicFramePr>
            <a:graphicFrameLocks noGrp="1"/>
          </p:cNvGraphicFramePr>
          <p:nvPr/>
        </p:nvGraphicFramePr>
        <p:xfrm>
          <a:off x="4778677" y="5725759"/>
          <a:ext cx="3990159" cy="723396"/>
        </p:xfrm>
        <a:graphic>
          <a:graphicData uri="http://schemas.openxmlformats.org/drawingml/2006/table">
            <a:tbl>
              <a:tblPr firstRow="1" bandRow="1">
                <a:tableStyleId>{68D230F3-CF80-4859-8CE7-A43EE81993B5}</a:tableStyleId>
              </a:tblPr>
              <a:tblGrid>
                <a:gridCol w="1702497">
                  <a:extLst>
                    <a:ext uri="{9D8B030D-6E8A-4147-A177-3AD203B41FA5}">
                      <a16:colId xmlns:a16="http://schemas.microsoft.com/office/drawing/2014/main" val="20000"/>
                    </a:ext>
                  </a:extLst>
                </a:gridCol>
                <a:gridCol w="2287662">
                  <a:extLst>
                    <a:ext uri="{9D8B030D-6E8A-4147-A177-3AD203B41FA5}">
                      <a16:colId xmlns:a16="http://schemas.microsoft.com/office/drawing/2014/main" val="20001"/>
                    </a:ext>
                  </a:extLst>
                </a:gridCol>
              </a:tblGrid>
              <a:tr h="247020">
                <a:tc>
                  <a:txBody>
                    <a:bodyPr/>
                    <a:lstStyle/>
                    <a:p>
                      <a:pPr algn="ctr"/>
                      <a:r>
                        <a:rPr kumimoji="1" lang="ja-JP" altLang="en-US" sz="1050" dirty="0">
                          <a:solidFill>
                            <a:schemeClr val="accent6">
                              <a:lumMod val="50000"/>
                            </a:schemeClr>
                          </a:solidFill>
                          <a:latin typeface="+mn-ea"/>
                          <a:ea typeface="+mn-ea"/>
                        </a:rPr>
                        <a:t>現在</a:t>
                      </a:r>
                    </a:p>
                  </a:txBody>
                  <a:tcPr marL="0" marR="0" marT="49404" marB="49404"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050" dirty="0">
                          <a:solidFill>
                            <a:schemeClr val="accent6">
                              <a:lumMod val="50000"/>
                            </a:schemeClr>
                          </a:solidFill>
                          <a:latin typeface="+mn-ea"/>
                          <a:ea typeface="+mn-ea"/>
                        </a:rPr>
                        <a:t>　共同化後</a:t>
                      </a:r>
                    </a:p>
                  </a:txBody>
                  <a:tcPr marL="0" marR="0" marT="49404" marB="49404"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8169">
                <a:tc>
                  <a:txBody>
                    <a:bodyPr/>
                    <a:lstStyle/>
                    <a:p>
                      <a:pPr algn="ctr"/>
                      <a:r>
                        <a:rPr kumimoji="1" lang="ja-JP" altLang="en-US" sz="1200" dirty="0">
                          <a:solidFill>
                            <a:schemeClr val="accent6">
                              <a:lumMod val="50000"/>
                            </a:schemeClr>
                          </a:solidFill>
                          <a:latin typeface="+mn-ea"/>
                          <a:ea typeface="+mn-ea"/>
                        </a:rPr>
                        <a:t>大阪市</a:t>
                      </a:r>
                      <a:r>
                        <a:rPr kumimoji="1" lang="ja-JP" altLang="en-US" sz="1200" baseline="0" dirty="0">
                          <a:solidFill>
                            <a:schemeClr val="accent6">
                              <a:lumMod val="50000"/>
                            </a:schemeClr>
                          </a:solidFill>
                          <a:latin typeface="+mn-ea"/>
                          <a:ea typeface="+mn-ea"/>
                        </a:rPr>
                        <a:t> </a:t>
                      </a:r>
                      <a:r>
                        <a:rPr kumimoji="1" lang="en-US" altLang="ja-JP" sz="1200" dirty="0">
                          <a:solidFill>
                            <a:schemeClr val="accent6">
                              <a:lumMod val="50000"/>
                            </a:schemeClr>
                          </a:solidFill>
                          <a:latin typeface="+mn-ea"/>
                          <a:ea typeface="+mn-ea"/>
                        </a:rPr>
                        <a:t>80</a:t>
                      </a:r>
                      <a:r>
                        <a:rPr kumimoji="1" lang="ja-JP" altLang="en-US" sz="1200" dirty="0">
                          <a:solidFill>
                            <a:schemeClr val="accent6">
                              <a:lumMod val="50000"/>
                            </a:schemeClr>
                          </a:solidFill>
                          <a:latin typeface="+mn-ea"/>
                          <a:ea typeface="+mn-ea"/>
                        </a:rPr>
                        <a:t>万</a:t>
                      </a:r>
                      <a:r>
                        <a:rPr kumimoji="1" lang="en-US" altLang="ja-JP" sz="1200" dirty="0">
                          <a:solidFill>
                            <a:schemeClr val="accent6">
                              <a:lumMod val="50000"/>
                            </a:schemeClr>
                          </a:solidFill>
                          <a:latin typeface="+mn-ea"/>
                          <a:ea typeface="+mn-ea"/>
                        </a:rPr>
                        <a:t>m</a:t>
                      </a:r>
                      <a:r>
                        <a:rPr kumimoji="1" lang="ja-JP" altLang="en-US" sz="1200" baseline="30000" dirty="0">
                          <a:solidFill>
                            <a:schemeClr val="accent6">
                              <a:lumMod val="50000"/>
                            </a:schemeClr>
                          </a:solidFill>
                          <a:latin typeface="+mn-ea"/>
                          <a:ea typeface="+mn-ea"/>
                        </a:rPr>
                        <a:t>３</a:t>
                      </a:r>
                      <a:r>
                        <a:rPr kumimoji="1" lang="en-US" altLang="ja-JP" sz="1200" baseline="0" dirty="0">
                          <a:solidFill>
                            <a:schemeClr val="accent6">
                              <a:lumMod val="50000"/>
                            </a:schemeClr>
                          </a:solidFill>
                          <a:latin typeface="+mn-ea"/>
                          <a:ea typeface="+mn-ea"/>
                        </a:rPr>
                        <a:t>/</a:t>
                      </a:r>
                      <a:r>
                        <a:rPr kumimoji="1" lang="ja-JP" altLang="en-US" sz="1200" baseline="0" dirty="0">
                          <a:solidFill>
                            <a:schemeClr val="accent6">
                              <a:lumMod val="50000"/>
                            </a:schemeClr>
                          </a:solidFill>
                          <a:latin typeface="+mn-ea"/>
                          <a:ea typeface="+mn-ea"/>
                        </a:rPr>
                        <a:t>日</a:t>
                      </a:r>
                    </a:p>
                  </a:txBody>
                  <a:tcPr marL="0" marR="0" marT="49404" marB="49404"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marL="468000" algn="l">
                        <a:lnSpc>
                          <a:spcPct val="100000"/>
                        </a:lnSpc>
                        <a:spcBef>
                          <a:spcPts val="0"/>
                        </a:spcBef>
                        <a:spcAft>
                          <a:spcPts val="0"/>
                        </a:spcAft>
                      </a:pPr>
                      <a:r>
                        <a:rPr kumimoji="1" lang="ja-JP" altLang="en-US" sz="1200" dirty="0">
                          <a:solidFill>
                            <a:schemeClr val="accent6">
                              <a:lumMod val="50000"/>
                            </a:schemeClr>
                          </a:solidFill>
                          <a:latin typeface="+mn-ea"/>
                          <a:ea typeface="+mn-ea"/>
                        </a:rPr>
                        <a:t>大阪市</a:t>
                      </a:r>
                      <a:r>
                        <a:rPr kumimoji="1" lang="ja-JP" altLang="en-US" sz="1200" baseline="0" dirty="0">
                          <a:solidFill>
                            <a:schemeClr val="accent6">
                              <a:lumMod val="50000"/>
                            </a:schemeClr>
                          </a:solidFill>
                          <a:latin typeface="+mn-ea"/>
                          <a:ea typeface="+mn-ea"/>
                        </a:rPr>
                        <a:t> </a:t>
                      </a:r>
                      <a:r>
                        <a:rPr kumimoji="1" lang="en-US" altLang="ja-JP" sz="1200" dirty="0">
                          <a:solidFill>
                            <a:schemeClr val="accent6">
                              <a:lumMod val="50000"/>
                            </a:schemeClr>
                          </a:solidFill>
                          <a:latin typeface="+mn-ea"/>
                          <a:ea typeface="+mn-ea"/>
                        </a:rPr>
                        <a:t>74.07</a:t>
                      </a:r>
                      <a:r>
                        <a:rPr kumimoji="1" lang="ja-JP" altLang="en-US" sz="1200" dirty="0">
                          <a:solidFill>
                            <a:schemeClr val="accent6">
                              <a:lumMod val="50000"/>
                            </a:schemeClr>
                          </a:solidFill>
                          <a:latin typeface="+mn-ea"/>
                          <a:ea typeface="+mn-ea"/>
                        </a:rPr>
                        <a:t>万</a:t>
                      </a:r>
                      <a:r>
                        <a:rPr kumimoji="1" lang="en-US" altLang="ja-JP" sz="1200" dirty="0">
                          <a:solidFill>
                            <a:schemeClr val="accent6">
                              <a:lumMod val="50000"/>
                            </a:schemeClr>
                          </a:solidFill>
                          <a:latin typeface="+mn-ea"/>
                          <a:ea typeface="+mn-ea"/>
                        </a:rPr>
                        <a:t>m</a:t>
                      </a:r>
                      <a:r>
                        <a:rPr kumimoji="1" lang="ja-JP" altLang="en-US" sz="1200" baseline="30000" dirty="0">
                          <a:solidFill>
                            <a:schemeClr val="accent6">
                              <a:lumMod val="50000"/>
                            </a:schemeClr>
                          </a:solidFill>
                          <a:latin typeface="+mn-ea"/>
                          <a:ea typeface="+mn-ea"/>
                        </a:rPr>
                        <a:t>３</a:t>
                      </a:r>
                      <a:r>
                        <a:rPr kumimoji="1" lang="en-US" altLang="ja-JP" sz="1200" baseline="0" dirty="0">
                          <a:solidFill>
                            <a:schemeClr val="accent6">
                              <a:lumMod val="50000"/>
                            </a:schemeClr>
                          </a:solidFill>
                          <a:latin typeface="+mn-ea"/>
                          <a:ea typeface="+mn-ea"/>
                        </a:rPr>
                        <a:t>/</a:t>
                      </a:r>
                      <a:r>
                        <a:rPr kumimoji="1" lang="ja-JP" altLang="en-US" sz="1200" baseline="0" dirty="0">
                          <a:solidFill>
                            <a:schemeClr val="accent6">
                              <a:lumMod val="50000"/>
                            </a:schemeClr>
                          </a:solidFill>
                          <a:latin typeface="+mn-ea"/>
                          <a:ea typeface="+mn-ea"/>
                        </a:rPr>
                        <a:t>日</a:t>
                      </a:r>
                      <a:endParaRPr kumimoji="1" lang="en-US" altLang="ja-JP" sz="1200" baseline="30000" dirty="0">
                        <a:solidFill>
                          <a:schemeClr val="accent6">
                            <a:lumMod val="50000"/>
                          </a:schemeClr>
                        </a:solidFill>
                        <a:latin typeface="+mn-ea"/>
                        <a:ea typeface="+mn-ea"/>
                      </a:endParaRPr>
                    </a:p>
                    <a:p>
                      <a:pPr marL="468000" algn="l">
                        <a:lnSpc>
                          <a:spcPct val="100000"/>
                        </a:lnSpc>
                        <a:spcBef>
                          <a:spcPts val="0"/>
                        </a:spcBef>
                        <a:spcAft>
                          <a:spcPts val="0"/>
                        </a:spcAft>
                      </a:pPr>
                      <a:r>
                        <a:rPr kumimoji="1" lang="ja-JP" altLang="en-US" sz="1200" dirty="0">
                          <a:solidFill>
                            <a:schemeClr val="accent6">
                              <a:lumMod val="50000"/>
                            </a:schemeClr>
                          </a:solidFill>
                          <a:latin typeface="+mn-ea"/>
                          <a:ea typeface="+mn-ea"/>
                        </a:rPr>
                        <a:t>守口市</a:t>
                      </a:r>
                      <a:r>
                        <a:rPr kumimoji="1" lang="ja-JP" altLang="en-US" sz="1200" baseline="0" dirty="0">
                          <a:solidFill>
                            <a:schemeClr val="accent6">
                              <a:lumMod val="50000"/>
                            </a:schemeClr>
                          </a:solidFill>
                          <a:latin typeface="+mn-ea"/>
                          <a:ea typeface="+mn-ea"/>
                        </a:rPr>
                        <a:t> </a:t>
                      </a:r>
                      <a:r>
                        <a:rPr kumimoji="1" lang="ja-JP" altLang="en-US" sz="1200" dirty="0">
                          <a:solidFill>
                            <a:schemeClr val="accent6">
                              <a:lumMod val="50000"/>
                            </a:schemeClr>
                          </a:solidFill>
                          <a:latin typeface="+mn-ea"/>
                          <a:ea typeface="+mn-ea"/>
                        </a:rPr>
                        <a:t> </a:t>
                      </a:r>
                      <a:r>
                        <a:rPr kumimoji="1" lang="en-US" altLang="ja-JP" sz="1200" dirty="0">
                          <a:solidFill>
                            <a:schemeClr val="accent6">
                              <a:lumMod val="50000"/>
                            </a:schemeClr>
                          </a:solidFill>
                          <a:latin typeface="+mn-ea"/>
                          <a:ea typeface="+mn-ea"/>
                        </a:rPr>
                        <a:t>5.93</a:t>
                      </a:r>
                      <a:r>
                        <a:rPr kumimoji="1" lang="ja-JP" altLang="en-US" sz="1200" dirty="0">
                          <a:solidFill>
                            <a:schemeClr val="accent6">
                              <a:lumMod val="50000"/>
                            </a:schemeClr>
                          </a:solidFill>
                          <a:latin typeface="+mn-ea"/>
                          <a:ea typeface="+mn-ea"/>
                        </a:rPr>
                        <a:t>万</a:t>
                      </a:r>
                      <a:r>
                        <a:rPr kumimoji="1" lang="en-US" altLang="ja-JP" sz="1200" dirty="0">
                          <a:solidFill>
                            <a:schemeClr val="accent6">
                              <a:lumMod val="50000"/>
                            </a:schemeClr>
                          </a:solidFill>
                          <a:latin typeface="+mn-ea"/>
                          <a:ea typeface="+mn-ea"/>
                        </a:rPr>
                        <a:t>m</a:t>
                      </a:r>
                      <a:r>
                        <a:rPr kumimoji="1" lang="ja-JP" altLang="en-US" sz="1200" baseline="30000" dirty="0">
                          <a:solidFill>
                            <a:schemeClr val="accent6">
                              <a:lumMod val="50000"/>
                            </a:schemeClr>
                          </a:solidFill>
                          <a:latin typeface="+mn-ea"/>
                          <a:ea typeface="+mn-ea"/>
                        </a:rPr>
                        <a:t>３</a:t>
                      </a:r>
                      <a:r>
                        <a:rPr kumimoji="1" lang="en-US" altLang="ja-JP" sz="1200" baseline="0" dirty="0">
                          <a:solidFill>
                            <a:schemeClr val="accent6">
                              <a:lumMod val="50000"/>
                            </a:schemeClr>
                          </a:solidFill>
                          <a:latin typeface="+mn-ea"/>
                          <a:ea typeface="+mn-ea"/>
                        </a:rPr>
                        <a:t>/</a:t>
                      </a:r>
                      <a:r>
                        <a:rPr kumimoji="1" lang="ja-JP" altLang="en-US" sz="1200" baseline="0" dirty="0">
                          <a:solidFill>
                            <a:schemeClr val="accent6">
                              <a:lumMod val="50000"/>
                            </a:schemeClr>
                          </a:solidFill>
                          <a:latin typeface="+mn-ea"/>
                          <a:ea typeface="+mn-ea"/>
                        </a:rPr>
                        <a:t>日</a:t>
                      </a:r>
                      <a:endParaRPr kumimoji="1" lang="ja-JP" altLang="en-US" sz="1200" baseline="30000" dirty="0">
                        <a:solidFill>
                          <a:schemeClr val="accent6">
                            <a:lumMod val="50000"/>
                          </a:schemeClr>
                        </a:solidFill>
                        <a:latin typeface="+mn-ea"/>
                        <a:ea typeface="+mn-ea"/>
                      </a:endParaRPr>
                    </a:p>
                  </a:txBody>
                  <a:tcPr marL="0" marR="0" marT="49404" marB="49404">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1" name="角丸四角形 20"/>
          <p:cNvSpPr/>
          <p:nvPr/>
        </p:nvSpPr>
        <p:spPr>
          <a:xfrm>
            <a:off x="4778677" y="5527805"/>
            <a:ext cx="2097436" cy="175220"/>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70AD47">
                    <a:lumMod val="50000"/>
                  </a:srgbClr>
                </a:solidFill>
                <a:effectLst/>
                <a:uLnTx/>
                <a:uFillTx/>
                <a:latin typeface="游ゴシック" panose="020B0400000000000000" pitchFamily="50" charset="-128"/>
                <a:ea typeface="游ゴシック" panose="020B0400000000000000" pitchFamily="50" charset="-128"/>
                <a:cs typeface="+mn-cs"/>
              </a:rPr>
              <a:t>■庭窪浄水場の施設能力</a:t>
            </a:r>
            <a:endParaRPr kumimoji="1" lang="ja-JP" altLang="en-US" sz="1100" b="1" i="0" u="none" strike="noStrike" kern="1200" cap="none" spc="0" normalizeH="0" baseline="0" noProof="0" dirty="0">
              <a:ln>
                <a:noFill/>
              </a:ln>
              <a:solidFill>
                <a:srgbClr val="70AD47">
                  <a:lumMod val="50000"/>
                </a:srgbClr>
              </a:solidFill>
              <a:effectLst/>
              <a:uLnTx/>
              <a:uFillTx/>
              <a:latin typeface="游ゴシック" panose="020B0400000000000000" pitchFamily="50" charset="-128"/>
              <a:ea typeface="游ゴシック" panose="020B0400000000000000" pitchFamily="50" charset="-128"/>
              <a:cs typeface="+mn-cs"/>
            </a:endParaRPr>
          </a:p>
        </p:txBody>
      </p:sp>
      <p:sp>
        <p:nvSpPr>
          <p:cNvPr id="22" name="二等辺三角形 21"/>
          <p:cNvSpPr/>
          <p:nvPr/>
        </p:nvSpPr>
        <p:spPr>
          <a:xfrm rot="5400000">
            <a:off x="6499744" y="6120130"/>
            <a:ext cx="225344" cy="97974"/>
          </a:xfrm>
          <a:prstGeom prst="triangle">
            <a:avLst/>
          </a:prstGeom>
          <a:solidFill>
            <a:srgbClr val="C4E59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30" name="グループ化 29"/>
          <p:cNvGrpSpPr/>
          <p:nvPr/>
        </p:nvGrpSpPr>
        <p:grpSpPr>
          <a:xfrm>
            <a:off x="4798133" y="1757809"/>
            <a:ext cx="3990159" cy="3735853"/>
            <a:chOff x="4875957" y="1647107"/>
            <a:chExt cx="3990159" cy="3735853"/>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a:ext>
              </a:extLst>
            </a:blip>
            <a:srcRect l="29832" t="41368" r="36652" b="17511"/>
            <a:stretch/>
          </p:blipFill>
          <p:spPr>
            <a:xfrm>
              <a:off x="4875957" y="1647107"/>
              <a:ext cx="3990159" cy="3735853"/>
            </a:xfrm>
            <a:prstGeom prst="rect">
              <a:avLst/>
            </a:prstGeom>
          </p:spPr>
        </p:pic>
        <p:sp>
          <p:nvSpPr>
            <p:cNvPr id="10" name="フリーフォーム 9"/>
            <p:cNvSpPr/>
            <p:nvPr/>
          </p:nvSpPr>
          <p:spPr>
            <a:xfrm>
              <a:off x="5278670" y="2526096"/>
              <a:ext cx="709926" cy="505122"/>
            </a:xfrm>
            <a:custGeom>
              <a:avLst/>
              <a:gdLst>
                <a:gd name="connsiteX0" fmla="*/ 738188 w 738188"/>
                <a:gd name="connsiteY0" fmla="*/ 0 h 569118"/>
                <a:gd name="connsiteX1" fmla="*/ 266700 w 738188"/>
                <a:gd name="connsiteY1" fmla="*/ 0 h 569118"/>
                <a:gd name="connsiteX2" fmla="*/ 230981 w 738188"/>
                <a:gd name="connsiteY2" fmla="*/ 111918 h 569118"/>
                <a:gd name="connsiteX3" fmla="*/ 0 w 738188"/>
                <a:gd name="connsiteY3" fmla="*/ 171450 h 569118"/>
                <a:gd name="connsiteX4" fmla="*/ 142875 w 738188"/>
                <a:gd name="connsiteY4" fmla="*/ 561975 h 569118"/>
                <a:gd name="connsiteX5" fmla="*/ 452438 w 738188"/>
                <a:gd name="connsiteY5" fmla="*/ 569118 h 569118"/>
                <a:gd name="connsiteX6" fmla="*/ 738188 w 738188"/>
                <a:gd name="connsiteY6" fmla="*/ 0 h 569118"/>
                <a:gd name="connsiteX0" fmla="*/ 738188 w 738188"/>
                <a:gd name="connsiteY0" fmla="*/ 0 h 569118"/>
                <a:gd name="connsiteX1" fmla="*/ 266700 w 738188"/>
                <a:gd name="connsiteY1" fmla="*/ 0 h 569118"/>
                <a:gd name="connsiteX2" fmla="*/ 230981 w 738188"/>
                <a:gd name="connsiteY2" fmla="*/ 111918 h 569118"/>
                <a:gd name="connsiteX3" fmla="*/ 0 w 738188"/>
                <a:gd name="connsiteY3" fmla="*/ 171450 h 569118"/>
                <a:gd name="connsiteX4" fmla="*/ 142875 w 738188"/>
                <a:gd name="connsiteY4" fmla="*/ 561975 h 569118"/>
                <a:gd name="connsiteX5" fmla="*/ 361413 w 738188"/>
                <a:gd name="connsiteY5" fmla="*/ 558019 h 569118"/>
                <a:gd name="connsiteX6" fmla="*/ 452438 w 738188"/>
                <a:gd name="connsiteY6" fmla="*/ 569118 h 569118"/>
                <a:gd name="connsiteX7" fmla="*/ 738188 w 738188"/>
                <a:gd name="connsiteY7" fmla="*/ 0 h 569118"/>
                <a:gd name="connsiteX0" fmla="*/ 738188 w 738188"/>
                <a:gd name="connsiteY0" fmla="*/ 0 h 608498"/>
                <a:gd name="connsiteX1" fmla="*/ 266700 w 738188"/>
                <a:gd name="connsiteY1" fmla="*/ 0 h 608498"/>
                <a:gd name="connsiteX2" fmla="*/ 230981 w 738188"/>
                <a:gd name="connsiteY2" fmla="*/ 111918 h 608498"/>
                <a:gd name="connsiteX3" fmla="*/ 0 w 738188"/>
                <a:gd name="connsiteY3" fmla="*/ 171450 h 608498"/>
                <a:gd name="connsiteX4" fmla="*/ 142875 w 738188"/>
                <a:gd name="connsiteY4" fmla="*/ 561975 h 608498"/>
                <a:gd name="connsiteX5" fmla="*/ 386174 w 738188"/>
                <a:gd name="connsiteY5" fmla="*/ 608498 h 608498"/>
                <a:gd name="connsiteX6" fmla="*/ 452438 w 738188"/>
                <a:gd name="connsiteY6" fmla="*/ 569118 h 608498"/>
                <a:gd name="connsiteX7" fmla="*/ 738188 w 738188"/>
                <a:gd name="connsiteY7" fmla="*/ 0 h 608498"/>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452438 w 738188"/>
                <a:gd name="connsiteY6" fmla="*/ 569118 h 669243"/>
                <a:gd name="connsiteX7" fmla="*/ 738188 w 738188"/>
                <a:gd name="connsiteY7"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452438 w 738188"/>
                <a:gd name="connsiteY6" fmla="*/ 569118 h 669243"/>
                <a:gd name="connsiteX7" fmla="*/ 738188 w 738188"/>
                <a:gd name="connsiteY7"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358348 w 738188"/>
                <a:gd name="connsiteY6" fmla="*/ 499708 h 669243"/>
                <a:gd name="connsiteX7" fmla="*/ 738188 w 738188"/>
                <a:gd name="connsiteY7"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358348 w 738188"/>
                <a:gd name="connsiteY6" fmla="*/ 499708 h 669243"/>
                <a:gd name="connsiteX7" fmla="*/ 430742 w 738188"/>
                <a:gd name="connsiteY7" fmla="*/ 406580 h 669243"/>
                <a:gd name="connsiteX8" fmla="*/ 738188 w 738188"/>
                <a:gd name="connsiteY8"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358348 w 738188"/>
                <a:gd name="connsiteY6" fmla="*/ 499708 h 669243"/>
                <a:gd name="connsiteX7" fmla="*/ 485215 w 738188"/>
                <a:gd name="connsiteY7" fmla="*/ 431820 h 669243"/>
                <a:gd name="connsiteX8" fmla="*/ 738188 w 738188"/>
                <a:gd name="connsiteY8"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358348 w 738188"/>
                <a:gd name="connsiteY6" fmla="*/ 499708 h 669243"/>
                <a:gd name="connsiteX7" fmla="*/ 485215 w 738188"/>
                <a:gd name="connsiteY7" fmla="*/ 431820 h 669243"/>
                <a:gd name="connsiteX8" fmla="*/ 505024 w 738188"/>
                <a:gd name="connsiteY8" fmla="*/ 381341 h 669243"/>
                <a:gd name="connsiteX9" fmla="*/ 738188 w 738188"/>
                <a:gd name="connsiteY9" fmla="*/ 0 h 669243"/>
                <a:gd name="connsiteX0" fmla="*/ 738188 w 738188"/>
                <a:gd name="connsiteY0" fmla="*/ 0 h 669243"/>
                <a:gd name="connsiteX1" fmla="*/ 266700 w 738188"/>
                <a:gd name="connsiteY1" fmla="*/ 0 h 669243"/>
                <a:gd name="connsiteX2" fmla="*/ 230981 w 738188"/>
                <a:gd name="connsiteY2" fmla="*/ 111918 h 669243"/>
                <a:gd name="connsiteX3" fmla="*/ 0 w 738188"/>
                <a:gd name="connsiteY3" fmla="*/ 171450 h 669243"/>
                <a:gd name="connsiteX4" fmla="*/ 152779 w 738188"/>
                <a:gd name="connsiteY4" fmla="*/ 669243 h 669243"/>
                <a:gd name="connsiteX5" fmla="*/ 386174 w 738188"/>
                <a:gd name="connsiteY5" fmla="*/ 608498 h 669243"/>
                <a:gd name="connsiteX6" fmla="*/ 358348 w 738188"/>
                <a:gd name="connsiteY6" fmla="*/ 499708 h 669243"/>
                <a:gd name="connsiteX7" fmla="*/ 485215 w 738188"/>
                <a:gd name="connsiteY7" fmla="*/ 431820 h 669243"/>
                <a:gd name="connsiteX8" fmla="*/ 539688 w 738188"/>
                <a:gd name="connsiteY8" fmla="*/ 482299 h 669243"/>
                <a:gd name="connsiteX9" fmla="*/ 738188 w 738188"/>
                <a:gd name="connsiteY9" fmla="*/ 0 h 66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188" h="669243">
                  <a:moveTo>
                    <a:pt x="738188" y="0"/>
                  </a:moveTo>
                  <a:lnTo>
                    <a:pt x="266700" y="0"/>
                  </a:lnTo>
                  <a:lnTo>
                    <a:pt x="230981" y="111918"/>
                  </a:lnTo>
                  <a:lnTo>
                    <a:pt x="0" y="171450"/>
                  </a:lnTo>
                  <a:lnTo>
                    <a:pt x="152779" y="669243"/>
                  </a:lnTo>
                  <a:lnTo>
                    <a:pt x="386174" y="608498"/>
                  </a:lnTo>
                  <a:lnTo>
                    <a:pt x="358348" y="499708"/>
                  </a:lnTo>
                  <a:lnTo>
                    <a:pt x="485215" y="431820"/>
                  </a:lnTo>
                  <a:lnTo>
                    <a:pt x="539688" y="482299"/>
                  </a:lnTo>
                  <a:lnTo>
                    <a:pt x="738188" y="0"/>
                  </a:lnTo>
                  <a:close/>
                </a:path>
              </a:pathLst>
            </a:custGeom>
            <a:solidFill>
              <a:srgbClr val="ED7D31">
                <a:lumMod val="60000"/>
                <a:lumOff val="40000"/>
                <a:alpha val="50000"/>
              </a:srgbClr>
            </a:solidFill>
            <a:ln w="28575" cap="flat" cmpd="sng" algn="ctr">
              <a:solidFill>
                <a:srgbClr val="ED7D31">
                  <a:alpha val="99000"/>
                </a:srgbClr>
              </a:solidFill>
              <a:prstDash val="sysDot"/>
              <a:miter lim="800000"/>
            </a:ln>
            <a:effectLst/>
          </p:spPr>
          <p:txBody>
            <a:bodyPr rtlCol="0" anchor="ctr"/>
            <a:lstStyle/>
            <a:p>
              <a:pPr marL="0" marR="0" lvl="0" indent="0" algn="ctr" defTabSz="964441" rtl="0"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フリーフォーム 10"/>
            <p:cNvSpPr/>
            <p:nvPr/>
          </p:nvSpPr>
          <p:spPr>
            <a:xfrm>
              <a:off x="5064771" y="1968958"/>
              <a:ext cx="1019980" cy="500596"/>
            </a:xfrm>
            <a:custGeom>
              <a:avLst/>
              <a:gdLst>
                <a:gd name="connsiteX0" fmla="*/ 981075 w 981075"/>
                <a:gd name="connsiteY0" fmla="*/ 333375 h 523875"/>
                <a:gd name="connsiteX1" fmla="*/ 879475 w 981075"/>
                <a:gd name="connsiteY1" fmla="*/ 273050 h 523875"/>
                <a:gd name="connsiteX2" fmla="*/ 831850 w 981075"/>
                <a:gd name="connsiteY2" fmla="*/ 174625 h 523875"/>
                <a:gd name="connsiteX3" fmla="*/ 749300 w 981075"/>
                <a:gd name="connsiteY3" fmla="*/ 158750 h 523875"/>
                <a:gd name="connsiteX4" fmla="*/ 692150 w 981075"/>
                <a:gd name="connsiteY4" fmla="*/ 53975 h 523875"/>
                <a:gd name="connsiteX5" fmla="*/ 561975 w 981075"/>
                <a:gd name="connsiteY5" fmla="*/ 0 h 523875"/>
                <a:gd name="connsiteX6" fmla="*/ 479425 w 981075"/>
                <a:gd name="connsiteY6" fmla="*/ 120650 h 523875"/>
                <a:gd name="connsiteX7" fmla="*/ 441325 w 981075"/>
                <a:gd name="connsiteY7" fmla="*/ 168275 h 523875"/>
                <a:gd name="connsiteX8" fmla="*/ 34925 w 981075"/>
                <a:gd name="connsiteY8" fmla="*/ 200025 h 523875"/>
                <a:gd name="connsiteX9" fmla="*/ 0 w 981075"/>
                <a:gd name="connsiteY9" fmla="*/ 460375 h 523875"/>
                <a:gd name="connsiteX10" fmla="*/ 76200 w 981075"/>
                <a:gd name="connsiteY10" fmla="*/ 469900 h 523875"/>
                <a:gd name="connsiteX11" fmla="*/ 85725 w 981075"/>
                <a:gd name="connsiteY11" fmla="*/ 520700 h 523875"/>
                <a:gd name="connsiteX12" fmla="*/ 139700 w 981075"/>
                <a:gd name="connsiteY12" fmla="*/ 523875 h 523875"/>
                <a:gd name="connsiteX0" fmla="*/ 1089025 w 1089025"/>
                <a:gd name="connsiteY0" fmla="*/ 333375 h 523875"/>
                <a:gd name="connsiteX1" fmla="*/ 987425 w 1089025"/>
                <a:gd name="connsiteY1" fmla="*/ 273050 h 523875"/>
                <a:gd name="connsiteX2" fmla="*/ 939800 w 1089025"/>
                <a:gd name="connsiteY2" fmla="*/ 174625 h 523875"/>
                <a:gd name="connsiteX3" fmla="*/ 857250 w 1089025"/>
                <a:gd name="connsiteY3" fmla="*/ 158750 h 523875"/>
                <a:gd name="connsiteX4" fmla="*/ 800100 w 1089025"/>
                <a:gd name="connsiteY4" fmla="*/ 53975 h 523875"/>
                <a:gd name="connsiteX5" fmla="*/ 669925 w 1089025"/>
                <a:gd name="connsiteY5" fmla="*/ 0 h 523875"/>
                <a:gd name="connsiteX6" fmla="*/ 587375 w 1089025"/>
                <a:gd name="connsiteY6" fmla="*/ 120650 h 523875"/>
                <a:gd name="connsiteX7" fmla="*/ 549275 w 1089025"/>
                <a:gd name="connsiteY7" fmla="*/ 168275 h 523875"/>
                <a:gd name="connsiteX8" fmla="*/ 0 w 1089025"/>
                <a:gd name="connsiteY8" fmla="*/ 200025 h 523875"/>
                <a:gd name="connsiteX9" fmla="*/ 107950 w 1089025"/>
                <a:gd name="connsiteY9" fmla="*/ 460375 h 523875"/>
                <a:gd name="connsiteX10" fmla="*/ 184150 w 1089025"/>
                <a:gd name="connsiteY10" fmla="*/ 469900 h 523875"/>
                <a:gd name="connsiteX11" fmla="*/ 193675 w 1089025"/>
                <a:gd name="connsiteY11" fmla="*/ 520700 h 523875"/>
                <a:gd name="connsiteX12" fmla="*/ 247650 w 1089025"/>
                <a:gd name="connsiteY12" fmla="*/ 523875 h 523875"/>
                <a:gd name="connsiteX0" fmla="*/ 1089025 w 1089025"/>
                <a:gd name="connsiteY0" fmla="*/ 333375 h 523875"/>
                <a:gd name="connsiteX1" fmla="*/ 987425 w 1089025"/>
                <a:gd name="connsiteY1" fmla="*/ 273050 h 523875"/>
                <a:gd name="connsiteX2" fmla="*/ 939800 w 1089025"/>
                <a:gd name="connsiteY2" fmla="*/ 174625 h 523875"/>
                <a:gd name="connsiteX3" fmla="*/ 857250 w 1089025"/>
                <a:gd name="connsiteY3" fmla="*/ 158750 h 523875"/>
                <a:gd name="connsiteX4" fmla="*/ 800100 w 1089025"/>
                <a:gd name="connsiteY4" fmla="*/ 53975 h 523875"/>
                <a:gd name="connsiteX5" fmla="*/ 669925 w 1089025"/>
                <a:gd name="connsiteY5" fmla="*/ 0 h 523875"/>
                <a:gd name="connsiteX6" fmla="*/ 587375 w 1089025"/>
                <a:gd name="connsiteY6" fmla="*/ 120650 h 523875"/>
                <a:gd name="connsiteX7" fmla="*/ 530225 w 1089025"/>
                <a:gd name="connsiteY7" fmla="*/ 203200 h 523875"/>
                <a:gd name="connsiteX8" fmla="*/ 0 w 1089025"/>
                <a:gd name="connsiteY8" fmla="*/ 200025 h 523875"/>
                <a:gd name="connsiteX9" fmla="*/ 107950 w 1089025"/>
                <a:gd name="connsiteY9" fmla="*/ 460375 h 523875"/>
                <a:gd name="connsiteX10" fmla="*/ 184150 w 1089025"/>
                <a:gd name="connsiteY10" fmla="*/ 469900 h 523875"/>
                <a:gd name="connsiteX11" fmla="*/ 193675 w 1089025"/>
                <a:gd name="connsiteY11" fmla="*/ 520700 h 523875"/>
                <a:gd name="connsiteX12" fmla="*/ 247650 w 108902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203200 w 1108075"/>
                <a:gd name="connsiteY10" fmla="*/ 469900 h 523875"/>
                <a:gd name="connsiteX11" fmla="*/ 212725 w 1108075"/>
                <a:gd name="connsiteY11" fmla="*/ 520700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01600 w 1108075"/>
                <a:gd name="connsiteY10" fmla="*/ 447675 h 523875"/>
                <a:gd name="connsiteX11" fmla="*/ 212725 w 1108075"/>
                <a:gd name="connsiteY11" fmla="*/ 520700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01600 w 1108075"/>
                <a:gd name="connsiteY10" fmla="*/ 447675 h 523875"/>
                <a:gd name="connsiteX11" fmla="*/ 123825 w 1108075"/>
                <a:gd name="connsiteY11" fmla="*/ 498475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17475 w 1108075"/>
                <a:gd name="connsiteY10" fmla="*/ 460375 h 523875"/>
                <a:gd name="connsiteX11" fmla="*/ 123825 w 1108075"/>
                <a:gd name="connsiteY11" fmla="*/ 498475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17475 w 1108075"/>
                <a:gd name="connsiteY10" fmla="*/ 460375 h 523875"/>
                <a:gd name="connsiteX11" fmla="*/ 123825 w 1108075"/>
                <a:gd name="connsiteY11" fmla="*/ 498475 h 523875"/>
                <a:gd name="connsiteX12" fmla="*/ 203200 w 1108075"/>
                <a:gd name="connsiteY12" fmla="*/ 511175 h 523875"/>
                <a:gd name="connsiteX13" fmla="*/ 266700 w 1108075"/>
                <a:gd name="connsiteY13" fmla="*/ 523875 h 523875"/>
                <a:gd name="connsiteX0" fmla="*/ 1108075 w 1108075"/>
                <a:gd name="connsiteY0" fmla="*/ 333375 h 596900"/>
                <a:gd name="connsiteX1" fmla="*/ 1006475 w 1108075"/>
                <a:gd name="connsiteY1" fmla="*/ 273050 h 596900"/>
                <a:gd name="connsiteX2" fmla="*/ 958850 w 1108075"/>
                <a:gd name="connsiteY2" fmla="*/ 174625 h 596900"/>
                <a:gd name="connsiteX3" fmla="*/ 876300 w 1108075"/>
                <a:gd name="connsiteY3" fmla="*/ 158750 h 596900"/>
                <a:gd name="connsiteX4" fmla="*/ 819150 w 1108075"/>
                <a:gd name="connsiteY4" fmla="*/ 53975 h 596900"/>
                <a:gd name="connsiteX5" fmla="*/ 688975 w 1108075"/>
                <a:gd name="connsiteY5" fmla="*/ 0 h 596900"/>
                <a:gd name="connsiteX6" fmla="*/ 606425 w 1108075"/>
                <a:gd name="connsiteY6" fmla="*/ 120650 h 596900"/>
                <a:gd name="connsiteX7" fmla="*/ 549275 w 1108075"/>
                <a:gd name="connsiteY7" fmla="*/ 203200 h 596900"/>
                <a:gd name="connsiteX8" fmla="*/ 19050 w 1108075"/>
                <a:gd name="connsiteY8" fmla="*/ 200025 h 596900"/>
                <a:gd name="connsiteX9" fmla="*/ 0 w 1108075"/>
                <a:gd name="connsiteY9" fmla="*/ 450850 h 596900"/>
                <a:gd name="connsiteX10" fmla="*/ 117475 w 1108075"/>
                <a:gd name="connsiteY10" fmla="*/ 460375 h 596900"/>
                <a:gd name="connsiteX11" fmla="*/ 123825 w 1108075"/>
                <a:gd name="connsiteY11" fmla="*/ 498475 h 596900"/>
                <a:gd name="connsiteX12" fmla="*/ 203200 w 1108075"/>
                <a:gd name="connsiteY12" fmla="*/ 511175 h 596900"/>
                <a:gd name="connsiteX13" fmla="*/ 352425 w 1108075"/>
                <a:gd name="connsiteY13" fmla="*/ 596900 h 596900"/>
                <a:gd name="connsiteX0" fmla="*/ 1108075 w 1108075"/>
                <a:gd name="connsiteY0" fmla="*/ 333375 h 596900"/>
                <a:gd name="connsiteX1" fmla="*/ 1006475 w 1108075"/>
                <a:gd name="connsiteY1" fmla="*/ 273050 h 596900"/>
                <a:gd name="connsiteX2" fmla="*/ 958850 w 1108075"/>
                <a:gd name="connsiteY2" fmla="*/ 174625 h 596900"/>
                <a:gd name="connsiteX3" fmla="*/ 876300 w 1108075"/>
                <a:gd name="connsiteY3" fmla="*/ 158750 h 596900"/>
                <a:gd name="connsiteX4" fmla="*/ 819150 w 1108075"/>
                <a:gd name="connsiteY4" fmla="*/ 53975 h 596900"/>
                <a:gd name="connsiteX5" fmla="*/ 688975 w 1108075"/>
                <a:gd name="connsiteY5" fmla="*/ 0 h 596900"/>
                <a:gd name="connsiteX6" fmla="*/ 606425 w 1108075"/>
                <a:gd name="connsiteY6" fmla="*/ 120650 h 596900"/>
                <a:gd name="connsiteX7" fmla="*/ 549275 w 1108075"/>
                <a:gd name="connsiteY7" fmla="*/ 203200 h 596900"/>
                <a:gd name="connsiteX8" fmla="*/ 19050 w 1108075"/>
                <a:gd name="connsiteY8" fmla="*/ 200025 h 596900"/>
                <a:gd name="connsiteX9" fmla="*/ 0 w 1108075"/>
                <a:gd name="connsiteY9" fmla="*/ 450850 h 596900"/>
                <a:gd name="connsiteX10" fmla="*/ 117475 w 1108075"/>
                <a:gd name="connsiteY10" fmla="*/ 460375 h 596900"/>
                <a:gd name="connsiteX11" fmla="*/ 123825 w 1108075"/>
                <a:gd name="connsiteY11" fmla="*/ 498475 h 596900"/>
                <a:gd name="connsiteX12" fmla="*/ 203200 w 1108075"/>
                <a:gd name="connsiteY12" fmla="*/ 511175 h 596900"/>
                <a:gd name="connsiteX13" fmla="*/ 226219 w 1108075"/>
                <a:gd name="connsiteY13" fmla="*/ 569912 h 596900"/>
                <a:gd name="connsiteX14" fmla="*/ 352425 w 1108075"/>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460375 h 596900"/>
                <a:gd name="connsiteX11" fmla="*/ 133350 w 1117600"/>
                <a:gd name="connsiteY11" fmla="*/ 498475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460375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27012 w 1117600"/>
                <a:gd name="connsiteY12" fmla="*/ 539750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7051 h 596900"/>
                <a:gd name="connsiteX12" fmla="*/ 227012 w 1117600"/>
                <a:gd name="connsiteY12" fmla="*/ 539750 h 596900"/>
                <a:gd name="connsiteX13" fmla="*/ 235744 w 1117600"/>
                <a:gd name="connsiteY13" fmla="*/ 569912 h 596900"/>
                <a:gd name="connsiteX14" fmla="*/ 361950 w 1117600"/>
                <a:gd name="connsiteY14" fmla="*/ 596900 h 596900"/>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21444 w 1117600"/>
                <a:gd name="connsiteY11" fmla="*/ 527051 h 582612"/>
                <a:gd name="connsiteX12" fmla="*/ 227012 w 1117600"/>
                <a:gd name="connsiteY12" fmla="*/ 539750 h 582612"/>
                <a:gd name="connsiteX13" fmla="*/ 235744 w 1117600"/>
                <a:gd name="connsiteY13" fmla="*/ 569912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21444 w 1117600"/>
                <a:gd name="connsiteY11" fmla="*/ 527051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42876 w 1117600"/>
                <a:gd name="connsiteY11" fmla="*/ 543720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42876 w 1117600"/>
                <a:gd name="connsiteY11" fmla="*/ 543720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42876 w 1117600"/>
                <a:gd name="connsiteY11" fmla="*/ 543720 h 582612"/>
                <a:gd name="connsiteX12" fmla="*/ 229394 w 1117600"/>
                <a:gd name="connsiteY12" fmla="*/ 556419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35732 w 1117600"/>
                <a:gd name="connsiteY11" fmla="*/ 541339 h 582612"/>
                <a:gd name="connsiteX12" fmla="*/ 229394 w 1117600"/>
                <a:gd name="connsiteY12" fmla="*/ 556419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35732 w 1117600"/>
                <a:gd name="connsiteY11" fmla="*/ 541339 h 582612"/>
                <a:gd name="connsiteX12" fmla="*/ 229394 w 1117600"/>
                <a:gd name="connsiteY12" fmla="*/ 556419 h 582612"/>
                <a:gd name="connsiteX13" fmla="*/ 233363 w 1117600"/>
                <a:gd name="connsiteY13" fmla="*/ 581818 h 582612"/>
                <a:gd name="connsiteX14" fmla="*/ 364331 w 1117600"/>
                <a:gd name="connsiteY14" fmla="*/ 581818 h 582612"/>
                <a:gd name="connsiteX15" fmla="*/ 988219 w 1117600"/>
                <a:gd name="connsiteY15" fmla="*/ 582612 h 582612"/>
                <a:gd name="connsiteX0" fmla="*/ 1117600 w 1117600"/>
                <a:gd name="connsiteY0" fmla="*/ 333375 h 591343"/>
                <a:gd name="connsiteX1" fmla="*/ 1016000 w 1117600"/>
                <a:gd name="connsiteY1" fmla="*/ 273050 h 591343"/>
                <a:gd name="connsiteX2" fmla="*/ 968375 w 1117600"/>
                <a:gd name="connsiteY2" fmla="*/ 174625 h 591343"/>
                <a:gd name="connsiteX3" fmla="*/ 885825 w 1117600"/>
                <a:gd name="connsiteY3" fmla="*/ 158750 h 591343"/>
                <a:gd name="connsiteX4" fmla="*/ 828675 w 1117600"/>
                <a:gd name="connsiteY4" fmla="*/ 53975 h 591343"/>
                <a:gd name="connsiteX5" fmla="*/ 698500 w 1117600"/>
                <a:gd name="connsiteY5" fmla="*/ 0 h 591343"/>
                <a:gd name="connsiteX6" fmla="*/ 615950 w 1117600"/>
                <a:gd name="connsiteY6" fmla="*/ 120650 h 591343"/>
                <a:gd name="connsiteX7" fmla="*/ 558800 w 1117600"/>
                <a:gd name="connsiteY7" fmla="*/ 203200 h 591343"/>
                <a:gd name="connsiteX8" fmla="*/ 28575 w 1117600"/>
                <a:gd name="connsiteY8" fmla="*/ 200025 h 591343"/>
                <a:gd name="connsiteX9" fmla="*/ 0 w 1117600"/>
                <a:gd name="connsiteY9" fmla="*/ 498475 h 591343"/>
                <a:gd name="connsiteX10" fmla="*/ 138906 w 1117600"/>
                <a:gd name="connsiteY10" fmla="*/ 515144 h 591343"/>
                <a:gd name="connsiteX11" fmla="*/ 135732 w 1117600"/>
                <a:gd name="connsiteY11" fmla="*/ 541339 h 591343"/>
                <a:gd name="connsiteX12" fmla="*/ 229394 w 1117600"/>
                <a:gd name="connsiteY12" fmla="*/ 556419 h 591343"/>
                <a:gd name="connsiteX13" fmla="*/ 235744 w 1117600"/>
                <a:gd name="connsiteY13" fmla="*/ 591343 h 591343"/>
                <a:gd name="connsiteX14" fmla="*/ 364331 w 1117600"/>
                <a:gd name="connsiteY14" fmla="*/ 581818 h 591343"/>
                <a:gd name="connsiteX15" fmla="*/ 988219 w 1117600"/>
                <a:gd name="connsiteY15" fmla="*/ 582612 h 591343"/>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64331 w 1117600"/>
                <a:gd name="connsiteY14" fmla="*/ 581818 h 605631"/>
                <a:gd name="connsiteX15" fmla="*/ 988219 w 1117600"/>
                <a:gd name="connsiteY15" fmla="*/ 582612 h 605631"/>
                <a:gd name="connsiteX0" fmla="*/ 1117600 w 1117600"/>
                <a:gd name="connsiteY0" fmla="*/ 333375 h 606304"/>
                <a:gd name="connsiteX1" fmla="*/ 1016000 w 1117600"/>
                <a:gd name="connsiteY1" fmla="*/ 273050 h 606304"/>
                <a:gd name="connsiteX2" fmla="*/ 968375 w 1117600"/>
                <a:gd name="connsiteY2" fmla="*/ 174625 h 606304"/>
                <a:gd name="connsiteX3" fmla="*/ 885825 w 1117600"/>
                <a:gd name="connsiteY3" fmla="*/ 158750 h 606304"/>
                <a:gd name="connsiteX4" fmla="*/ 828675 w 1117600"/>
                <a:gd name="connsiteY4" fmla="*/ 53975 h 606304"/>
                <a:gd name="connsiteX5" fmla="*/ 698500 w 1117600"/>
                <a:gd name="connsiteY5" fmla="*/ 0 h 606304"/>
                <a:gd name="connsiteX6" fmla="*/ 615950 w 1117600"/>
                <a:gd name="connsiteY6" fmla="*/ 120650 h 606304"/>
                <a:gd name="connsiteX7" fmla="*/ 558800 w 1117600"/>
                <a:gd name="connsiteY7" fmla="*/ 203200 h 606304"/>
                <a:gd name="connsiteX8" fmla="*/ 28575 w 1117600"/>
                <a:gd name="connsiteY8" fmla="*/ 200025 h 606304"/>
                <a:gd name="connsiteX9" fmla="*/ 0 w 1117600"/>
                <a:gd name="connsiteY9" fmla="*/ 498475 h 606304"/>
                <a:gd name="connsiteX10" fmla="*/ 138906 w 1117600"/>
                <a:gd name="connsiteY10" fmla="*/ 515144 h 606304"/>
                <a:gd name="connsiteX11" fmla="*/ 135732 w 1117600"/>
                <a:gd name="connsiteY11" fmla="*/ 541339 h 606304"/>
                <a:gd name="connsiteX12" fmla="*/ 229394 w 1117600"/>
                <a:gd name="connsiteY12" fmla="*/ 556419 h 606304"/>
                <a:gd name="connsiteX13" fmla="*/ 233363 w 1117600"/>
                <a:gd name="connsiteY13" fmla="*/ 605631 h 606304"/>
                <a:gd name="connsiteX14" fmla="*/ 345281 w 1117600"/>
                <a:gd name="connsiteY14" fmla="*/ 588962 h 606304"/>
                <a:gd name="connsiteX15" fmla="*/ 364331 w 1117600"/>
                <a:gd name="connsiteY15" fmla="*/ 581818 h 606304"/>
                <a:gd name="connsiteX16" fmla="*/ 988219 w 1117600"/>
                <a:gd name="connsiteY16" fmla="*/ 582612 h 606304"/>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45281 w 1117600"/>
                <a:gd name="connsiteY14" fmla="*/ 588962 h 605631"/>
                <a:gd name="connsiteX15" fmla="*/ 364331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292893 w 1117600"/>
                <a:gd name="connsiteY14" fmla="*/ 591343 h 605631"/>
                <a:gd name="connsiteX15" fmla="*/ 364331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292893 w 1117600"/>
                <a:gd name="connsiteY14" fmla="*/ 591343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90488 w 1117600"/>
                <a:gd name="connsiteY11" fmla="*/ 536576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90488 w 1117600"/>
                <a:gd name="connsiteY11" fmla="*/ 536576 h 605631"/>
                <a:gd name="connsiteX12" fmla="*/ 172244 w 1117600"/>
                <a:gd name="connsiteY12" fmla="*/ 549275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36576 h 593725"/>
                <a:gd name="connsiteX12" fmla="*/ 172244 w 1117600"/>
                <a:gd name="connsiteY12" fmla="*/ 549275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72244 w 1117600"/>
                <a:gd name="connsiteY12" fmla="*/ 549275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1114425 w 1117600"/>
                <a:gd name="connsiteY16" fmla="*/ 334962 h 593725"/>
                <a:gd name="connsiteX0" fmla="*/ 1117600 w 1117600"/>
                <a:gd name="connsiteY0" fmla="*/ 333375 h 596253"/>
                <a:gd name="connsiteX1" fmla="*/ 1016000 w 1117600"/>
                <a:gd name="connsiteY1" fmla="*/ 273050 h 596253"/>
                <a:gd name="connsiteX2" fmla="*/ 968375 w 1117600"/>
                <a:gd name="connsiteY2" fmla="*/ 174625 h 596253"/>
                <a:gd name="connsiteX3" fmla="*/ 885825 w 1117600"/>
                <a:gd name="connsiteY3" fmla="*/ 158750 h 596253"/>
                <a:gd name="connsiteX4" fmla="*/ 828675 w 1117600"/>
                <a:gd name="connsiteY4" fmla="*/ 53975 h 596253"/>
                <a:gd name="connsiteX5" fmla="*/ 698500 w 1117600"/>
                <a:gd name="connsiteY5" fmla="*/ 0 h 596253"/>
                <a:gd name="connsiteX6" fmla="*/ 615950 w 1117600"/>
                <a:gd name="connsiteY6" fmla="*/ 120650 h 596253"/>
                <a:gd name="connsiteX7" fmla="*/ 558800 w 1117600"/>
                <a:gd name="connsiteY7" fmla="*/ 203200 h 596253"/>
                <a:gd name="connsiteX8" fmla="*/ 28575 w 1117600"/>
                <a:gd name="connsiteY8" fmla="*/ 200025 h 596253"/>
                <a:gd name="connsiteX9" fmla="*/ 0 w 1117600"/>
                <a:gd name="connsiteY9" fmla="*/ 498475 h 596253"/>
                <a:gd name="connsiteX10" fmla="*/ 96043 w 1117600"/>
                <a:gd name="connsiteY10" fmla="*/ 508001 h 596253"/>
                <a:gd name="connsiteX11" fmla="*/ 90488 w 1117600"/>
                <a:gd name="connsiteY11" fmla="*/ 546101 h 596253"/>
                <a:gd name="connsiteX12" fmla="*/ 162719 w 1117600"/>
                <a:gd name="connsiteY12" fmla="*/ 565944 h 596253"/>
                <a:gd name="connsiteX13" fmla="*/ 159544 w 1117600"/>
                <a:gd name="connsiteY13" fmla="*/ 593725 h 596253"/>
                <a:gd name="connsiteX14" fmla="*/ 371475 w 1117600"/>
                <a:gd name="connsiteY14" fmla="*/ 586581 h 596253"/>
                <a:gd name="connsiteX15" fmla="*/ 492918 w 1117600"/>
                <a:gd name="connsiteY15" fmla="*/ 581818 h 596253"/>
                <a:gd name="connsiteX16" fmla="*/ 990600 w 1117600"/>
                <a:gd name="connsiteY16" fmla="*/ 581818 h 596253"/>
                <a:gd name="connsiteX17" fmla="*/ 1114425 w 1117600"/>
                <a:gd name="connsiteY17" fmla="*/ 334962 h 596253"/>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90600 w 1117600"/>
                <a:gd name="connsiteY16" fmla="*/ 581818 h 593725"/>
                <a:gd name="connsiteX17" fmla="*/ 1114425 w 1117600"/>
                <a:gd name="connsiteY17" fmla="*/ 33496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90600 w 1117600"/>
                <a:gd name="connsiteY16" fmla="*/ 581818 h 593725"/>
                <a:gd name="connsiteX17" fmla="*/ 1114425 w 1117600"/>
                <a:gd name="connsiteY17" fmla="*/ 334962 h 593725"/>
                <a:gd name="connsiteX18" fmla="*/ 1117600 w 1117600"/>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652015 w 1153665"/>
                <a:gd name="connsiteY6" fmla="*/ 120650 h 593725"/>
                <a:gd name="connsiteX7" fmla="*/ 594865 w 1153665"/>
                <a:gd name="connsiteY7" fmla="*/ 203200 h 593725"/>
                <a:gd name="connsiteX8" fmla="*/ 0 w 1153665"/>
                <a:gd name="connsiteY8" fmla="*/ 290401 h 593725"/>
                <a:gd name="connsiteX9" fmla="*/ 36065 w 1153665"/>
                <a:gd name="connsiteY9" fmla="*/ 498475 h 593725"/>
                <a:gd name="connsiteX10" fmla="*/ 132108 w 1153665"/>
                <a:gd name="connsiteY10" fmla="*/ 508001 h 593725"/>
                <a:gd name="connsiteX11" fmla="*/ 126553 w 1153665"/>
                <a:gd name="connsiteY11" fmla="*/ 546101 h 593725"/>
                <a:gd name="connsiteX12" fmla="*/ 198784 w 1153665"/>
                <a:gd name="connsiteY12" fmla="*/ 565944 h 593725"/>
                <a:gd name="connsiteX13" fmla="*/ 195609 w 1153665"/>
                <a:gd name="connsiteY13" fmla="*/ 593725 h 593725"/>
                <a:gd name="connsiteX14" fmla="*/ 407540 w 1153665"/>
                <a:gd name="connsiteY14" fmla="*/ 586581 h 593725"/>
                <a:gd name="connsiteX15" fmla="*/ 528983 w 1153665"/>
                <a:gd name="connsiteY15" fmla="*/ 581818 h 593725"/>
                <a:gd name="connsiteX16" fmla="*/ 1026665 w 1153665"/>
                <a:gd name="connsiteY16" fmla="*/ 581818 h 593725"/>
                <a:gd name="connsiteX17" fmla="*/ 1150490 w 1153665"/>
                <a:gd name="connsiteY17" fmla="*/ 334962 h 593725"/>
                <a:gd name="connsiteX18" fmla="*/ 1153665 w 1153665"/>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652015 w 1153665"/>
                <a:gd name="connsiteY6" fmla="*/ 120650 h 593725"/>
                <a:gd name="connsiteX7" fmla="*/ 609230 w 1153665"/>
                <a:gd name="connsiteY7" fmla="*/ 150481 h 593725"/>
                <a:gd name="connsiteX8" fmla="*/ 0 w 1153665"/>
                <a:gd name="connsiteY8" fmla="*/ 290401 h 593725"/>
                <a:gd name="connsiteX9" fmla="*/ 36065 w 1153665"/>
                <a:gd name="connsiteY9" fmla="*/ 498475 h 593725"/>
                <a:gd name="connsiteX10" fmla="*/ 132108 w 1153665"/>
                <a:gd name="connsiteY10" fmla="*/ 508001 h 593725"/>
                <a:gd name="connsiteX11" fmla="*/ 126553 w 1153665"/>
                <a:gd name="connsiteY11" fmla="*/ 546101 h 593725"/>
                <a:gd name="connsiteX12" fmla="*/ 198784 w 1153665"/>
                <a:gd name="connsiteY12" fmla="*/ 565944 h 593725"/>
                <a:gd name="connsiteX13" fmla="*/ 195609 w 1153665"/>
                <a:gd name="connsiteY13" fmla="*/ 593725 h 593725"/>
                <a:gd name="connsiteX14" fmla="*/ 407540 w 1153665"/>
                <a:gd name="connsiteY14" fmla="*/ 586581 h 593725"/>
                <a:gd name="connsiteX15" fmla="*/ 528983 w 1153665"/>
                <a:gd name="connsiteY15" fmla="*/ 581818 h 593725"/>
                <a:gd name="connsiteX16" fmla="*/ 1026665 w 1153665"/>
                <a:gd name="connsiteY16" fmla="*/ 581818 h 593725"/>
                <a:gd name="connsiteX17" fmla="*/ 1150490 w 1153665"/>
                <a:gd name="connsiteY17" fmla="*/ 334962 h 593725"/>
                <a:gd name="connsiteX18" fmla="*/ 1153665 w 1153665"/>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652015 w 1153665"/>
                <a:gd name="connsiteY6" fmla="*/ 120650 h 593725"/>
                <a:gd name="connsiteX7" fmla="*/ 512269 w 1153665"/>
                <a:gd name="connsiteY7" fmla="*/ 195669 h 593725"/>
                <a:gd name="connsiteX8" fmla="*/ 0 w 1153665"/>
                <a:gd name="connsiteY8" fmla="*/ 290401 h 593725"/>
                <a:gd name="connsiteX9" fmla="*/ 36065 w 1153665"/>
                <a:gd name="connsiteY9" fmla="*/ 498475 h 593725"/>
                <a:gd name="connsiteX10" fmla="*/ 132108 w 1153665"/>
                <a:gd name="connsiteY10" fmla="*/ 508001 h 593725"/>
                <a:gd name="connsiteX11" fmla="*/ 126553 w 1153665"/>
                <a:gd name="connsiteY11" fmla="*/ 546101 h 593725"/>
                <a:gd name="connsiteX12" fmla="*/ 198784 w 1153665"/>
                <a:gd name="connsiteY12" fmla="*/ 565944 h 593725"/>
                <a:gd name="connsiteX13" fmla="*/ 195609 w 1153665"/>
                <a:gd name="connsiteY13" fmla="*/ 593725 h 593725"/>
                <a:gd name="connsiteX14" fmla="*/ 407540 w 1153665"/>
                <a:gd name="connsiteY14" fmla="*/ 586581 h 593725"/>
                <a:gd name="connsiteX15" fmla="*/ 528983 w 1153665"/>
                <a:gd name="connsiteY15" fmla="*/ 581818 h 593725"/>
                <a:gd name="connsiteX16" fmla="*/ 1026665 w 1153665"/>
                <a:gd name="connsiteY16" fmla="*/ 581818 h 593725"/>
                <a:gd name="connsiteX17" fmla="*/ 1150490 w 1153665"/>
                <a:gd name="connsiteY17" fmla="*/ 334962 h 593725"/>
                <a:gd name="connsiteX18" fmla="*/ 1153665 w 1153665"/>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652014 w 1153665"/>
                <a:gd name="connsiteY6" fmla="*/ 120650 h 593725"/>
                <a:gd name="connsiteX7" fmla="*/ 512269 w 1153665"/>
                <a:gd name="connsiteY7" fmla="*/ 195669 h 593725"/>
                <a:gd name="connsiteX8" fmla="*/ 0 w 1153665"/>
                <a:gd name="connsiteY8" fmla="*/ 290401 h 593725"/>
                <a:gd name="connsiteX9" fmla="*/ 36065 w 1153665"/>
                <a:gd name="connsiteY9" fmla="*/ 498475 h 593725"/>
                <a:gd name="connsiteX10" fmla="*/ 132108 w 1153665"/>
                <a:gd name="connsiteY10" fmla="*/ 508001 h 593725"/>
                <a:gd name="connsiteX11" fmla="*/ 126553 w 1153665"/>
                <a:gd name="connsiteY11" fmla="*/ 546101 h 593725"/>
                <a:gd name="connsiteX12" fmla="*/ 198784 w 1153665"/>
                <a:gd name="connsiteY12" fmla="*/ 565944 h 593725"/>
                <a:gd name="connsiteX13" fmla="*/ 195609 w 1153665"/>
                <a:gd name="connsiteY13" fmla="*/ 593725 h 593725"/>
                <a:gd name="connsiteX14" fmla="*/ 407540 w 1153665"/>
                <a:gd name="connsiteY14" fmla="*/ 586581 h 593725"/>
                <a:gd name="connsiteX15" fmla="*/ 528983 w 1153665"/>
                <a:gd name="connsiteY15" fmla="*/ 581818 h 593725"/>
                <a:gd name="connsiteX16" fmla="*/ 1026665 w 1153665"/>
                <a:gd name="connsiteY16" fmla="*/ 581818 h 593725"/>
                <a:gd name="connsiteX17" fmla="*/ 1150490 w 1153665"/>
                <a:gd name="connsiteY17" fmla="*/ 334962 h 593725"/>
                <a:gd name="connsiteX18" fmla="*/ 1153665 w 1153665"/>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662788 w 1153665"/>
                <a:gd name="connsiteY6" fmla="*/ 109353 h 593725"/>
                <a:gd name="connsiteX7" fmla="*/ 512269 w 1153665"/>
                <a:gd name="connsiteY7" fmla="*/ 195669 h 593725"/>
                <a:gd name="connsiteX8" fmla="*/ 0 w 1153665"/>
                <a:gd name="connsiteY8" fmla="*/ 290401 h 593725"/>
                <a:gd name="connsiteX9" fmla="*/ 36065 w 1153665"/>
                <a:gd name="connsiteY9" fmla="*/ 498475 h 593725"/>
                <a:gd name="connsiteX10" fmla="*/ 132108 w 1153665"/>
                <a:gd name="connsiteY10" fmla="*/ 508001 h 593725"/>
                <a:gd name="connsiteX11" fmla="*/ 126553 w 1153665"/>
                <a:gd name="connsiteY11" fmla="*/ 546101 h 593725"/>
                <a:gd name="connsiteX12" fmla="*/ 198784 w 1153665"/>
                <a:gd name="connsiteY12" fmla="*/ 565944 h 593725"/>
                <a:gd name="connsiteX13" fmla="*/ 195609 w 1153665"/>
                <a:gd name="connsiteY13" fmla="*/ 593725 h 593725"/>
                <a:gd name="connsiteX14" fmla="*/ 407540 w 1153665"/>
                <a:gd name="connsiteY14" fmla="*/ 586581 h 593725"/>
                <a:gd name="connsiteX15" fmla="*/ 528983 w 1153665"/>
                <a:gd name="connsiteY15" fmla="*/ 581818 h 593725"/>
                <a:gd name="connsiteX16" fmla="*/ 1026665 w 1153665"/>
                <a:gd name="connsiteY16" fmla="*/ 581818 h 593725"/>
                <a:gd name="connsiteX17" fmla="*/ 1150490 w 1153665"/>
                <a:gd name="connsiteY17" fmla="*/ 334962 h 593725"/>
                <a:gd name="connsiteX18" fmla="*/ 1153665 w 1153665"/>
                <a:gd name="connsiteY18" fmla="*/ 333375 h 593725"/>
                <a:gd name="connsiteX0" fmla="*/ 1153665 w 1153665"/>
                <a:gd name="connsiteY0" fmla="*/ 333375 h 593725"/>
                <a:gd name="connsiteX1" fmla="*/ 1052065 w 1153665"/>
                <a:gd name="connsiteY1" fmla="*/ 273050 h 593725"/>
                <a:gd name="connsiteX2" fmla="*/ 1004440 w 1153665"/>
                <a:gd name="connsiteY2" fmla="*/ 174625 h 593725"/>
                <a:gd name="connsiteX3" fmla="*/ 921890 w 1153665"/>
                <a:gd name="connsiteY3" fmla="*/ 158750 h 593725"/>
                <a:gd name="connsiteX4" fmla="*/ 864740 w 1153665"/>
                <a:gd name="connsiteY4" fmla="*/ 53975 h 593725"/>
                <a:gd name="connsiteX5" fmla="*/ 734565 w 1153665"/>
                <a:gd name="connsiteY5" fmla="*/ 0 h 593725"/>
                <a:gd name="connsiteX6" fmla="*/ 512269 w 1153665"/>
                <a:gd name="connsiteY6" fmla="*/ 195669 h 593725"/>
                <a:gd name="connsiteX7" fmla="*/ 0 w 1153665"/>
                <a:gd name="connsiteY7" fmla="*/ 290401 h 593725"/>
                <a:gd name="connsiteX8" fmla="*/ 36065 w 1153665"/>
                <a:gd name="connsiteY8" fmla="*/ 498475 h 593725"/>
                <a:gd name="connsiteX9" fmla="*/ 132108 w 1153665"/>
                <a:gd name="connsiteY9" fmla="*/ 508001 h 593725"/>
                <a:gd name="connsiteX10" fmla="*/ 126553 w 1153665"/>
                <a:gd name="connsiteY10" fmla="*/ 546101 h 593725"/>
                <a:gd name="connsiteX11" fmla="*/ 198784 w 1153665"/>
                <a:gd name="connsiteY11" fmla="*/ 565944 h 593725"/>
                <a:gd name="connsiteX12" fmla="*/ 195609 w 1153665"/>
                <a:gd name="connsiteY12" fmla="*/ 593725 h 593725"/>
                <a:gd name="connsiteX13" fmla="*/ 407540 w 1153665"/>
                <a:gd name="connsiteY13" fmla="*/ 586581 h 593725"/>
                <a:gd name="connsiteX14" fmla="*/ 528983 w 1153665"/>
                <a:gd name="connsiteY14" fmla="*/ 581818 h 593725"/>
                <a:gd name="connsiteX15" fmla="*/ 1026665 w 1153665"/>
                <a:gd name="connsiteY15" fmla="*/ 581818 h 593725"/>
                <a:gd name="connsiteX16" fmla="*/ 1150490 w 1153665"/>
                <a:gd name="connsiteY16" fmla="*/ 334962 h 593725"/>
                <a:gd name="connsiteX17" fmla="*/ 1153665 w 1153665"/>
                <a:gd name="connsiteY17" fmla="*/ 333375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3665" h="593725">
                  <a:moveTo>
                    <a:pt x="1153665" y="333375"/>
                  </a:moveTo>
                  <a:lnTo>
                    <a:pt x="1052065" y="273050"/>
                  </a:lnTo>
                  <a:lnTo>
                    <a:pt x="1004440" y="174625"/>
                  </a:lnTo>
                  <a:lnTo>
                    <a:pt x="921890" y="158750"/>
                  </a:lnTo>
                  <a:lnTo>
                    <a:pt x="864740" y="53975"/>
                  </a:lnTo>
                  <a:lnTo>
                    <a:pt x="734565" y="0"/>
                  </a:lnTo>
                  <a:lnTo>
                    <a:pt x="512269" y="195669"/>
                  </a:lnTo>
                  <a:lnTo>
                    <a:pt x="0" y="290401"/>
                  </a:lnTo>
                  <a:lnTo>
                    <a:pt x="36065" y="498475"/>
                  </a:lnTo>
                  <a:lnTo>
                    <a:pt x="132108" y="508001"/>
                  </a:lnTo>
                  <a:lnTo>
                    <a:pt x="126553" y="546101"/>
                  </a:lnTo>
                  <a:lnTo>
                    <a:pt x="198784" y="565944"/>
                  </a:lnTo>
                  <a:lnTo>
                    <a:pt x="195609" y="593725"/>
                  </a:lnTo>
                  <a:lnTo>
                    <a:pt x="407540" y="586581"/>
                  </a:lnTo>
                  <a:cubicBezTo>
                    <a:pt x="429368" y="582612"/>
                    <a:pt x="422224" y="581686"/>
                    <a:pt x="528983" y="581818"/>
                  </a:cubicBezTo>
                  <a:lnTo>
                    <a:pt x="1026665" y="581818"/>
                  </a:lnTo>
                  <a:lnTo>
                    <a:pt x="1150490" y="334962"/>
                  </a:lnTo>
                  <a:lnTo>
                    <a:pt x="1153665" y="333375"/>
                  </a:lnTo>
                  <a:close/>
                </a:path>
              </a:pathLst>
            </a:custGeom>
            <a:solidFill>
              <a:srgbClr val="ED7D31">
                <a:lumMod val="60000"/>
                <a:lumOff val="40000"/>
                <a:alpha val="50000"/>
              </a:srgbClr>
            </a:solidFill>
            <a:ln w="28575" cap="flat" cmpd="sng" algn="ctr">
              <a:solidFill>
                <a:srgbClr val="ED7D31"/>
              </a:solidFill>
              <a:prstDash val="sysDot"/>
              <a:miter lim="800000"/>
            </a:ln>
            <a:effectLst/>
          </p:spPr>
          <p:txBody>
            <a:bodyPr rtlCol="0" anchor="ctr"/>
            <a:lstStyle/>
            <a:p>
              <a:pPr marL="0" marR="0" lvl="0" indent="0" algn="ctr" defTabSz="964441" rtl="0"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フリーフォーム 11"/>
            <p:cNvSpPr/>
            <p:nvPr/>
          </p:nvSpPr>
          <p:spPr>
            <a:xfrm>
              <a:off x="5646298" y="2628942"/>
              <a:ext cx="2942678" cy="2666409"/>
            </a:xfrm>
            <a:custGeom>
              <a:avLst/>
              <a:gdLst>
                <a:gd name="connsiteX0" fmla="*/ 2559050 w 3162300"/>
                <a:gd name="connsiteY0" fmla="*/ 0 h 3079750"/>
                <a:gd name="connsiteX1" fmla="*/ 2235200 w 3162300"/>
                <a:gd name="connsiteY1" fmla="*/ 533400 h 3079750"/>
                <a:gd name="connsiteX2" fmla="*/ 1936750 w 3162300"/>
                <a:gd name="connsiteY2" fmla="*/ 793750 h 3079750"/>
                <a:gd name="connsiteX3" fmla="*/ 1600200 w 3162300"/>
                <a:gd name="connsiteY3" fmla="*/ 971550 h 3079750"/>
                <a:gd name="connsiteX4" fmla="*/ 69850 w 3162300"/>
                <a:gd name="connsiteY4" fmla="*/ 1346200 h 3079750"/>
                <a:gd name="connsiteX5" fmla="*/ 0 w 3162300"/>
                <a:gd name="connsiteY5" fmla="*/ 3009900 h 3079750"/>
                <a:gd name="connsiteX6" fmla="*/ 3162300 w 3162300"/>
                <a:gd name="connsiteY6" fmla="*/ 3079750 h 3079750"/>
                <a:gd name="connsiteX7" fmla="*/ 2559050 w 3162300"/>
                <a:gd name="connsiteY7" fmla="*/ 0 h 3079750"/>
                <a:gd name="connsiteX0" fmla="*/ 2489200 w 3092450"/>
                <a:gd name="connsiteY0" fmla="*/ 0 h 3079750"/>
                <a:gd name="connsiteX1" fmla="*/ 2165350 w 3092450"/>
                <a:gd name="connsiteY1" fmla="*/ 533400 h 3079750"/>
                <a:gd name="connsiteX2" fmla="*/ 1866900 w 3092450"/>
                <a:gd name="connsiteY2" fmla="*/ 793750 h 3079750"/>
                <a:gd name="connsiteX3" fmla="*/ 1530350 w 3092450"/>
                <a:gd name="connsiteY3" fmla="*/ 971550 h 3079750"/>
                <a:gd name="connsiteX4" fmla="*/ 0 w 3092450"/>
                <a:gd name="connsiteY4" fmla="*/ 1346200 h 3079750"/>
                <a:gd name="connsiteX5" fmla="*/ 24490 w 3092450"/>
                <a:gd name="connsiteY5" fmla="*/ 3004399 h 3079750"/>
                <a:gd name="connsiteX6" fmla="*/ 3092450 w 3092450"/>
                <a:gd name="connsiteY6" fmla="*/ 3079750 h 3079750"/>
                <a:gd name="connsiteX7" fmla="*/ 2489200 w 3092450"/>
                <a:gd name="connsiteY7" fmla="*/ 0 h 3079750"/>
                <a:gd name="connsiteX0" fmla="*/ 2464710 w 3067960"/>
                <a:gd name="connsiteY0" fmla="*/ 0 h 3079750"/>
                <a:gd name="connsiteX1" fmla="*/ 2140860 w 3067960"/>
                <a:gd name="connsiteY1" fmla="*/ 533400 h 3079750"/>
                <a:gd name="connsiteX2" fmla="*/ 1842410 w 3067960"/>
                <a:gd name="connsiteY2" fmla="*/ 793750 h 3079750"/>
                <a:gd name="connsiteX3" fmla="*/ 1505860 w 3067960"/>
                <a:gd name="connsiteY3" fmla="*/ 971550 h 3079750"/>
                <a:gd name="connsiteX4" fmla="*/ 49988 w 3067960"/>
                <a:gd name="connsiteY4" fmla="*/ 1346200 h 3079750"/>
                <a:gd name="connsiteX5" fmla="*/ 0 w 3067960"/>
                <a:gd name="connsiteY5" fmla="*/ 3004399 h 3079750"/>
                <a:gd name="connsiteX6" fmla="*/ 3067960 w 3067960"/>
                <a:gd name="connsiteY6" fmla="*/ 3079750 h 3079750"/>
                <a:gd name="connsiteX7" fmla="*/ 2464710 w 3067960"/>
                <a:gd name="connsiteY7" fmla="*/ 0 h 307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960" h="3079750">
                  <a:moveTo>
                    <a:pt x="2464710" y="0"/>
                  </a:moveTo>
                  <a:lnTo>
                    <a:pt x="2140860" y="533400"/>
                  </a:lnTo>
                  <a:lnTo>
                    <a:pt x="1842410" y="793750"/>
                  </a:lnTo>
                  <a:lnTo>
                    <a:pt x="1505860" y="971550"/>
                  </a:lnTo>
                  <a:lnTo>
                    <a:pt x="49988" y="1346200"/>
                  </a:lnTo>
                  <a:lnTo>
                    <a:pt x="0" y="3004399"/>
                  </a:lnTo>
                  <a:lnTo>
                    <a:pt x="3067960" y="3079750"/>
                  </a:lnTo>
                  <a:lnTo>
                    <a:pt x="2464710" y="0"/>
                  </a:lnTo>
                  <a:close/>
                </a:path>
              </a:pathLst>
            </a:custGeom>
            <a:solidFill>
              <a:srgbClr val="5B9BD5">
                <a:lumMod val="60000"/>
                <a:lumOff val="40000"/>
                <a:alpha val="50000"/>
              </a:srgbClr>
            </a:solidFill>
            <a:ln w="25400" cap="flat" cmpd="sng" algn="ctr">
              <a:solidFill>
                <a:srgbClr val="00B0F0"/>
              </a:solidFill>
              <a:prstDash val="sysDot"/>
              <a:miter lim="800000"/>
            </a:ln>
            <a:effectLst/>
          </p:spPr>
          <p:txBody>
            <a:bodyPr rtlCol="0" anchor="ctr"/>
            <a:lstStyle/>
            <a:p>
              <a:pPr marL="0" marR="0" lvl="0" indent="0" algn="ctr" defTabSz="964441" rtl="0"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p:cNvSpPr txBox="1"/>
            <p:nvPr/>
          </p:nvSpPr>
          <p:spPr>
            <a:xfrm>
              <a:off x="6132646" y="1730713"/>
              <a:ext cx="1974525"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守口市浄水場</a:t>
              </a:r>
              <a:endParaRPr kumimoji="0" lang="en-US"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（施設能力約</a:t>
              </a:r>
              <a:r>
                <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a:t>
              </a:r>
              <a:r>
                <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a:t>
              </a:r>
            </a:p>
          </p:txBody>
        </p:sp>
        <p:sp>
          <p:nvSpPr>
            <p:cNvPr id="14" name="テキスト ボックス 13"/>
            <p:cNvSpPr txBox="1"/>
            <p:nvPr/>
          </p:nvSpPr>
          <p:spPr>
            <a:xfrm>
              <a:off x="6361837" y="2264590"/>
              <a:ext cx="1316117" cy="307777"/>
            </a:xfrm>
            <a:prstGeom prst="rect">
              <a:avLst/>
            </a:prstGeom>
            <a:solidFill>
              <a:sysClr val="window" lastClr="FFFFFF">
                <a:alpha val="42000"/>
              </a:sysClr>
            </a:solidFill>
          </p:spPr>
          <p:txBody>
            <a:bodyPr wrap="square" lIns="0" tIns="0" rIns="0" bIns="0" rtlCol="0">
              <a:spAutoFit/>
            </a:bodyPr>
            <a:lstStyle/>
            <a:p>
              <a:pPr marL="0" marR="0" lvl="0" indent="0" algn="l" defTabSz="964441"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glow rad="203200">
                      <a:prstClr val="white"/>
                    </a:glow>
                  </a:effectLst>
                  <a:uLnTx/>
                  <a:uFillTx/>
                  <a:latin typeface="游ゴシック" panose="020B0400000000000000" pitchFamily="50" charset="-128"/>
                  <a:ea typeface="游ゴシック" panose="020B0400000000000000" pitchFamily="50" charset="-128"/>
                  <a:cs typeface="+mn-cs"/>
                </a:rPr>
                <a:t>➡配水場化</a:t>
              </a:r>
            </a:p>
          </p:txBody>
        </p:sp>
        <p:sp>
          <p:nvSpPr>
            <p:cNvPr id="23" name="テキスト ボックス 22"/>
            <p:cNvSpPr txBox="1"/>
            <p:nvPr/>
          </p:nvSpPr>
          <p:spPr>
            <a:xfrm>
              <a:off x="5901902" y="3923612"/>
              <a:ext cx="2246314"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64441"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大阪市庭窪浄水場</a:t>
              </a:r>
              <a:endParaRPr kumimoji="0" lang="en-US"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64441"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施設能力</a:t>
              </a:r>
              <a:r>
                <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a:t>
              </a: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a:t>
              </a:r>
              <a:r>
                <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a:t>
              </a:r>
            </a:p>
          </p:txBody>
        </p:sp>
        <p:sp>
          <p:nvSpPr>
            <p:cNvPr id="24" name="テキスト ボックス 23"/>
            <p:cNvSpPr txBox="1"/>
            <p:nvPr/>
          </p:nvSpPr>
          <p:spPr>
            <a:xfrm>
              <a:off x="5724552" y="4518469"/>
              <a:ext cx="2864424" cy="656590"/>
            </a:xfrm>
            <a:prstGeom prst="rect">
              <a:avLst/>
            </a:prstGeom>
            <a:noFill/>
          </p:spPr>
          <p:txBody>
            <a:bodyPr wrap="square" rtlCol="0">
              <a:spAutoFit/>
            </a:bodyPr>
            <a:lstStyle/>
            <a:p>
              <a:pPr marL="0" marR="0" lvl="0" indent="0" algn="l" defTabSz="964441" rtl="0" eaLnBrk="1" fontAlgn="auto" latinLnBrk="0" hangingPunct="1">
                <a:lnSpc>
                  <a:spcPts val="22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glow rad="203200">
                      <a:prstClr val="white"/>
                    </a:glow>
                  </a:effectLst>
                  <a:uLnTx/>
                  <a:uFillTx/>
                  <a:latin typeface="游ゴシック" panose="020B0400000000000000" pitchFamily="50" charset="-128"/>
                  <a:ea typeface="游ゴシック" panose="020B0400000000000000" pitchFamily="50" charset="-128"/>
                  <a:cs typeface="+mn-cs"/>
                </a:rPr>
                <a:t>➡施設を２市共同で</a:t>
              </a:r>
              <a:endParaRPr kumimoji="0" lang="en-US" altLang="ja-JP" sz="2000" b="1" i="0" u="none" strike="noStrike" kern="0" cap="none" spc="0" normalizeH="0" baseline="0" noProof="0" dirty="0">
                <a:ln>
                  <a:noFill/>
                </a:ln>
                <a:solidFill>
                  <a:srgbClr val="FF0000"/>
                </a:solidFill>
                <a:effectLst>
                  <a:glow rad="2032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64441" rtl="0" eaLnBrk="1" fontAlgn="auto" latinLnBrk="0" hangingPunct="1">
                <a:lnSpc>
                  <a:spcPts val="22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glow rad="203200">
                      <a:prstClr val="white"/>
                    </a:glow>
                  </a:effectLst>
                  <a:uLnTx/>
                  <a:uFillTx/>
                  <a:latin typeface="游ゴシック" panose="020B0400000000000000" pitchFamily="50" charset="-128"/>
                  <a:ea typeface="游ゴシック" panose="020B0400000000000000" pitchFamily="50" charset="-128"/>
                  <a:cs typeface="+mn-cs"/>
                </a:rPr>
                <a:t>所有・管理</a:t>
              </a:r>
            </a:p>
          </p:txBody>
        </p:sp>
        <p:sp>
          <p:nvSpPr>
            <p:cNvPr id="26" name="テキスト ボックス 25"/>
            <p:cNvSpPr txBox="1"/>
            <p:nvPr/>
          </p:nvSpPr>
          <p:spPr>
            <a:xfrm>
              <a:off x="6115645" y="2924265"/>
              <a:ext cx="1814683" cy="3119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0000"/>
                  </a:solidFill>
                  <a:effectLst>
                    <a:glow rad="190500">
                      <a:prstClr val="white"/>
                    </a:glow>
                  </a:effectLst>
                  <a:uLnTx/>
                  <a:uFillTx/>
                  <a:latin typeface="游ゴシック" panose="020B0400000000000000" pitchFamily="50" charset="-128"/>
                  <a:ea typeface="游ゴシック" panose="020B0400000000000000" pitchFamily="50" charset="-128"/>
                  <a:cs typeface="+mn-cs"/>
                </a:rPr>
                <a:t>送 水</a:t>
              </a:r>
              <a:r>
                <a:rPr kumimoji="0" lang="ja-JP" altLang="en-US" sz="900" b="1" i="0" u="none" strike="noStrike" kern="1200" cap="none" spc="0" normalizeH="0" baseline="0" noProof="0" dirty="0">
                  <a:ln>
                    <a:noFill/>
                  </a:ln>
                  <a:solidFill>
                    <a:srgbClr val="FF0000"/>
                  </a:solidFill>
                  <a:effectLst>
                    <a:glow rad="190500">
                      <a:prstClr val="white"/>
                    </a:glow>
                  </a:effectLst>
                  <a:uLnTx/>
                  <a:uFillTx/>
                  <a:latin typeface="游ゴシック" panose="020B0400000000000000" pitchFamily="50" charset="-128"/>
                  <a:ea typeface="游ゴシック" panose="020B0400000000000000" pitchFamily="50" charset="-128"/>
                  <a:cs typeface="+mn-cs"/>
                </a:rPr>
                <a:t>（送水管の新設）</a:t>
              </a:r>
            </a:p>
          </p:txBody>
        </p:sp>
        <p:sp>
          <p:nvSpPr>
            <p:cNvPr id="27" name="右矢印 26"/>
            <p:cNvSpPr/>
            <p:nvPr/>
          </p:nvSpPr>
          <p:spPr>
            <a:xfrm rot="15358244">
              <a:off x="5424054" y="3072085"/>
              <a:ext cx="1309116" cy="191427"/>
            </a:xfrm>
            <a:prstGeom prst="rightArrow">
              <a:avLst>
                <a:gd name="adj1" fmla="val 50000"/>
                <a:gd name="adj2" fmla="val 108620"/>
              </a:avLst>
            </a:prstGeom>
            <a:solidFill>
              <a:srgbClr val="FFD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31" name="正方形/長方形 30"/>
          <p:cNvSpPr/>
          <p:nvPr/>
        </p:nvSpPr>
        <p:spPr>
          <a:xfrm>
            <a:off x="301746" y="442943"/>
            <a:ext cx="647201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大阪市と守口市による浄水場の共同化</a:t>
            </a:r>
          </a:p>
        </p:txBody>
      </p:sp>
      <p:cxnSp>
        <p:nvCxnSpPr>
          <p:cNvPr id="32" name="直線コネクタ 31"/>
          <p:cNvCxnSpPr/>
          <p:nvPr/>
        </p:nvCxnSpPr>
        <p:spPr>
          <a:xfrm>
            <a:off x="179512" y="815267"/>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537575" y="450008"/>
            <a:ext cx="1512017"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Outcome</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34" name="テキスト ボックス 36"/>
          <p:cNvSpPr txBox="1"/>
          <p:nvPr/>
        </p:nvSpPr>
        <p:spPr>
          <a:xfrm>
            <a:off x="196874" y="75851"/>
            <a:ext cx="4529510"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・市町村との連携強化、市町村支援等</a:t>
            </a:r>
          </a:p>
        </p:txBody>
      </p:sp>
      <p:sp>
        <p:nvSpPr>
          <p:cNvPr id="3" name="スライド番号プレースホルダー 2"/>
          <p:cNvSpPr>
            <a:spLocks noGrp="1"/>
          </p:cNvSpPr>
          <p:nvPr>
            <p:ph type="sldNum" sz="quarter" idx="12"/>
          </p:nvPr>
        </p:nvSpPr>
        <p:spPr/>
        <p:txBody>
          <a:bodyPr/>
          <a:lstStyle/>
          <a:p>
            <a:fld id="{F4D41CAA-70A0-4D92-B05A-2A3559014A83}" type="slidenum">
              <a:rPr kumimoji="1" lang="ja-JP" altLang="en-US" smtClean="0"/>
              <a:t>216</a:t>
            </a:fld>
            <a:endParaRPr kumimoji="1" lang="ja-JP" altLang="en-US"/>
          </a:p>
        </p:txBody>
      </p:sp>
    </p:spTree>
    <p:extLst>
      <p:ext uri="{BB962C8B-B14F-4D97-AF65-F5344CB8AC3E}">
        <p14:creationId xmlns:p14="http://schemas.microsoft.com/office/powerpoint/2010/main" val="13847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117404" y="836712"/>
          <a:ext cx="8929616" cy="5688632"/>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437038">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Outcome</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251594">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・大阪府内の下水道事業は、市町村と協力しながら広域的・効果的に事業展開を進めてきた結果、下水道普及率は</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96.9%</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（令和３年度末）に達しており、住民の安全で快適な暮らしを支えている。</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一方、多くの府内市町村で下水道施設が概成しているが、今後、人口減少に伴う下水道使用料収入の減少、施設老朽化に伴う改築更新事業の増大、職員数の減少等により、下水道事業の経営環境はさらに厳しさを増すことが想定される。</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大阪府と大阪市（以下、府市）が連携し、府市それぞれの強みを生かすことにより、「府市の下水道事業の更なる発展」と「府内市町村の下水道事業の持続性確保に貢献」により、府域全体の下水道事業の発展を目指す。</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・令和３年</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月に、府市が連携して行う府内市町村への支援を含めた今後</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30</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年の下水道事業実施の方向性を定めた「大阪府市下水道ビジョン」を策定。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・令和４年２月に、ビジョンに掲げた取組を着実に推進するとともに、必要に応じてビジョンの内容を見直すため、「大阪府市下水道ビジョン推進会議」を設置。同推進会議には、</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のテーマ別のＷＧを設け、府市連携して取り組んでいる。</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のテーマ</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①官民連携、②府内市町村下水道事業の持続性確保、③ストックマネジメント、④技術力向上、⑤下水道ＰＲ、⑥治水対策、⑦地震対策、⑧部品共有化、⑨下水道用地のまちづくりへの活用、⑩技術開発、⑪処理場空間の多様な活用、⑫国際貢献・海外展開</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今後、ビジョンに定めた</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の</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テーマについて議論し、取り</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組んでいく。</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（めざすアウトカム）</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・民間活用の推進</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・広域化・共同化の推進（事務の共同発注等）</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・職員技術力向上（府・市町村）</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・施設の強靭化（浸水、地震）</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ts val="1500"/>
                        </a:lnSpc>
                        <a:spcBef>
                          <a:spcPts val="0"/>
                        </a:spcBef>
                        <a:spcAft>
                          <a:spcPts val="0"/>
                        </a:spcAft>
                        <a:buFontTx/>
                        <a:buNone/>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等</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6" name="テキスト ボックス 5"/>
          <p:cNvSpPr txBox="1"/>
          <p:nvPr/>
        </p:nvSpPr>
        <p:spPr>
          <a:xfrm>
            <a:off x="0" y="0"/>
            <a:ext cx="9144000" cy="400110"/>
          </a:xfrm>
          <a:prstGeom prst="rect">
            <a:avLst/>
          </a:prstGeom>
          <a:solidFill>
            <a:srgbClr val="0070C0"/>
          </a:solidFill>
        </p:spPr>
        <p:txBody>
          <a:bodyPr wrap="square" rtlCol="0">
            <a:spAutoFit/>
          </a:bodyPr>
          <a:lstStyle/>
          <a:p>
            <a:pPr lvl="0">
              <a:defRPr/>
            </a:pPr>
            <a:r>
              <a:rPr lang="en-US" altLang="ja-JP" sz="2000" b="1" u="sng" dirty="0">
                <a:solidFill>
                  <a:prstClr val="white"/>
                </a:solidFill>
                <a:latin typeface="BIZ UDゴシック" panose="020B0400000000000000" pitchFamily="49" charset="-128"/>
                <a:ea typeface="BIZ UDゴシック" panose="020B0400000000000000" pitchFamily="49" charset="-128"/>
              </a:rPr>
              <a:t>Ⅲ【</a:t>
            </a:r>
            <a:r>
              <a:rPr lang="ja-JP" altLang="en-US" sz="2000" b="1" u="sng" dirty="0">
                <a:solidFill>
                  <a:prstClr val="white"/>
                </a:solidFill>
                <a:latin typeface="BIZ UDゴシック" panose="020B0400000000000000" pitchFamily="49" charset="-128"/>
                <a:ea typeface="BIZ UDゴシック" panose="020B0400000000000000" pitchFamily="49" charset="-128"/>
              </a:rPr>
              <a:t>業務執行の刷新</a:t>
            </a:r>
            <a:r>
              <a:rPr lang="en-US" altLang="ja-JP" sz="2000" b="1" u="sng" dirty="0">
                <a:solidFill>
                  <a:prstClr val="white"/>
                </a:solidFill>
                <a:latin typeface="BIZ UDゴシック" panose="020B0400000000000000" pitchFamily="49" charset="-128"/>
                <a:ea typeface="BIZ UDゴシック" panose="020B0400000000000000" pitchFamily="49" charset="-128"/>
              </a:rPr>
              <a:t>】</a:t>
            </a:r>
            <a:r>
              <a:rPr lang="ja-JP" altLang="en-US" sz="2000" b="1" u="sng" dirty="0">
                <a:solidFill>
                  <a:prstClr val="white"/>
                </a:solidFill>
                <a:latin typeface="BIZ UDゴシック" panose="020B0400000000000000" pitchFamily="49" charset="-128"/>
                <a:ea typeface="BIZ UDゴシック" panose="020B0400000000000000" pitchFamily="49" charset="-128"/>
              </a:rPr>
              <a:t>（５）市町村との連携強化、市町村支援等</a:t>
            </a:r>
            <a:r>
              <a:rPr lang="en-US" altLang="ja-JP" sz="2000" b="1" dirty="0">
                <a:solidFill>
                  <a:prstClr val="white"/>
                </a:solidFill>
                <a:latin typeface="BIZ UDゴシック" panose="020B0400000000000000" pitchFamily="49" charset="-128"/>
                <a:ea typeface="BIZ UDゴシック" panose="020B0400000000000000" pitchFamily="49" charset="-128"/>
              </a:rPr>
              <a:t>〔</a:t>
            </a:r>
            <a:r>
              <a:rPr lang="ja-JP" altLang="en-US" sz="2000" b="1" dirty="0">
                <a:solidFill>
                  <a:prstClr val="white"/>
                </a:solidFill>
                <a:latin typeface="BIZ UDゴシック" panose="020B0400000000000000" pitchFamily="49" charset="-128"/>
                <a:ea typeface="BIZ UDゴシック" panose="020B0400000000000000" pitchFamily="49" charset="-128"/>
              </a:rPr>
              <a:t>新規</a:t>
            </a:r>
            <a:r>
              <a:rPr lang="en-US" altLang="ja-JP" sz="2000" b="1" dirty="0">
                <a:solidFill>
                  <a:prstClr val="white"/>
                </a:solidFill>
                <a:latin typeface="BIZ UDゴシック" panose="020B0400000000000000" pitchFamily="49" charset="-128"/>
                <a:ea typeface="BIZ UDゴシック" panose="020B0400000000000000" pitchFamily="49" charset="-128"/>
              </a:rPr>
              <a:t>〕</a:t>
            </a:r>
            <a:endParaRPr lang="en-US" altLang="ja-JP" sz="2000" b="1" u="sng" dirty="0">
              <a:solidFill>
                <a:prstClr val="white"/>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117404" y="480561"/>
            <a:ext cx="8748464" cy="338554"/>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②大阪府市下水道ビジョンの取組（府市連携した市町村支援等）</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217</a:t>
            </a:fld>
            <a:endParaRPr lang="ja-JP" altLang="en-US"/>
          </a:p>
        </p:txBody>
      </p:sp>
    </p:spTree>
    <p:extLst>
      <p:ext uri="{BB962C8B-B14F-4D97-AF65-F5344CB8AC3E}">
        <p14:creationId xmlns:p14="http://schemas.microsoft.com/office/powerpoint/2010/main" val="37231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9809" y="227116"/>
            <a:ext cx="7474403" cy="338554"/>
          </a:xfrm>
          <a:prstGeom prst="rect">
            <a:avLst/>
          </a:prstGeom>
          <a:noFill/>
          <a:ln w="6350" cmpd="sng">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■大阪府市下水道ビジョンについて</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p:cNvSpPr txBox="1"/>
          <p:nvPr/>
        </p:nvSpPr>
        <p:spPr>
          <a:xfrm>
            <a:off x="179967" y="497900"/>
            <a:ext cx="844006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＜ビジョンの目的＞</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府市の下水道事業の更なる発展</a:t>
            </a: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とともに、</a:t>
            </a:r>
            <a:r>
              <a:rPr kumimoji="0" lang="ja-JP" altLang="en-US" sz="1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府内市町村の下水道事業の持続性確保に貢献</a:t>
            </a: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a:t>
            </a:r>
            <a:endParaRPr kumimoji="0"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600" b="1" i="0" u="sng"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府域全体の下水道事業の発展を目指す。</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55" name="グループ化 54"/>
          <p:cNvGrpSpPr/>
          <p:nvPr/>
        </p:nvGrpSpPr>
        <p:grpSpPr>
          <a:xfrm>
            <a:off x="1220509" y="1436867"/>
            <a:ext cx="6481997" cy="1637210"/>
            <a:chOff x="3098809" y="895680"/>
            <a:chExt cx="6481997" cy="1637210"/>
          </a:xfrm>
        </p:grpSpPr>
        <p:sp>
          <p:nvSpPr>
            <p:cNvPr id="56" name="正方形/長方形 55"/>
            <p:cNvSpPr/>
            <p:nvPr/>
          </p:nvSpPr>
          <p:spPr>
            <a:xfrm>
              <a:off x="3192893" y="953996"/>
              <a:ext cx="2304386" cy="136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大阪府の強み</a:t>
              </a:r>
            </a:p>
          </p:txBody>
        </p:sp>
        <p:sp>
          <p:nvSpPr>
            <p:cNvPr id="57" name="正方形/長方形 56"/>
            <p:cNvSpPr/>
            <p:nvPr/>
          </p:nvSpPr>
          <p:spPr>
            <a:xfrm>
              <a:off x="3192893" y="1093090"/>
              <a:ext cx="2304386" cy="13885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日本初の流域下水道を整備、運営してきた実績</a:t>
              </a:r>
              <a:endPar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昭和</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年代から全国に先駆けて事業を実施。これまで、市町村の管</a:t>
              </a:r>
              <a:r>
                <a:rPr kumimoji="1" lang="ja-JP" altLang="en-US" sz="6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きょ</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整備と連携しながら整備エリアを拡大。</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全国最大規模の流域下水道</a:t>
              </a:r>
              <a:endPar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流域下水道としては、全国一位の規模（総投資額、総資産）。</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府内市町村とのネットワーク</a:t>
              </a:r>
              <a:endPar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大阪府下水道事業促進協議会をはじめ、市町村とさまざまな形で強固なネットワークを構築。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正方形/長方形 57"/>
            <p:cNvSpPr/>
            <p:nvPr/>
          </p:nvSpPr>
          <p:spPr>
            <a:xfrm>
              <a:off x="7135195" y="952874"/>
              <a:ext cx="2344708" cy="140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大阪市の強み</a:t>
              </a:r>
            </a:p>
          </p:txBody>
        </p:sp>
        <p:sp>
          <p:nvSpPr>
            <p:cNvPr id="59" name="正方形/長方形 58"/>
            <p:cNvSpPr/>
            <p:nvPr/>
          </p:nvSpPr>
          <p:spPr>
            <a:xfrm>
              <a:off x="7135194" y="1090821"/>
              <a:ext cx="2344708" cy="13985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古くから下水道事業を整備・運営してきた実績</a:t>
              </a:r>
              <a:endPar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明治</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年に近代的下水道事業に着手し、昭和</a:t>
              </a:r>
              <a:r>
                <a:rPr kumimoji="1" lang="en-US"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年には津守・海老江の両下水処理場で処理を開始。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管きょから処理場までの総合的な下水道システムのノウハウを蓄積</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処理技術の開発（合流式下水道改善技術など）。</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管</a:t>
              </a:r>
              <a:r>
                <a:rPr kumimoji="1" lang="ja-JP" altLang="en-US" sz="6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きょ</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・処理場等の改築更新実績。</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上下分離方式で効率化した事業方式</a:t>
              </a:r>
              <a:endPar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クリアウォーター</a:t>
              </a:r>
              <a:r>
                <a:rPr kumimoji="1" lang="en-US"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株式会社</a:t>
              </a:r>
              <a:r>
                <a:rPr kumimoji="1" lang="en-US" altLang="ja-JP" sz="6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を活用した新たな事業運営制度を採用。　　</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％出資の株式会社</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正方形/長方形 59"/>
            <p:cNvSpPr/>
            <p:nvPr/>
          </p:nvSpPr>
          <p:spPr>
            <a:xfrm>
              <a:off x="5565637" y="1939266"/>
              <a:ext cx="1488537" cy="174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府内市町村が抱える課題</a:t>
              </a:r>
            </a:p>
          </p:txBody>
        </p:sp>
        <p:sp>
          <p:nvSpPr>
            <p:cNvPr id="61" name="正方形/長方形 60"/>
            <p:cNvSpPr/>
            <p:nvPr/>
          </p:nvSpPr>
          <p:spPr>
            <a:xfrm>
              <a:off x="5565637" y="2111326"/>
              <a:ext cx="1488537" cy="37328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担い手不足による事業の持続性や</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技術力の継承への懸念</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a:t>
              </a:r>
              <a:r>
                <a:rPr kumimoji="1" lang="ja-JP" altLang="en-US" sz="6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きょ</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等の老朽化</a:t>
              </a:r>
            </a:p>
          </p:txBody>
        </p:sp>
        <p:sp>
          <p:nvSpPr>
            <p:cNvPr id="62" name="下矢印 61"/>
            <p:cNvSpPr/>
            <p:nvPr/>
          </p:nvSpPr>
          <p:spPr>
            <a:xfrm>
              <a:off x="6230943" y="1512584"/>
              <a:ext cx="183987" cy="40750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角丸四角形 62"/>
            <p:cNvSpPr/>
            <p:nvPr/>
          </p:nvSpPr>
          <p:spPr>
            <a:xfrm>
              <a:off x="3098809" y="895680"/>
              <a:ext cx="6481997" cy="1637210"/>
            </a:xfrm>
            <a:prstGeom prst="roundRect">
              <a:avLst>
                <a:gd name="adj" fmla="val 952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左右矢印 63"/>
            <p:cNvSpPr/>
            <p:nvPr/>
          </p:nvSpPr>
          <p:spPr>
            <a:xfrm>
              <a:off x="5532413" y="1190645"/>
              <a:ext cx="1566211" cy="27953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楕円 64"/>
            <p:cNvSpPr/>
            <p:nvPr/>
          </p:nvSpPr>
          <p:spPr>
            <a:xfrm>
              <a:off x="5833280" y="1177813"/>
              <a:ext cx="958061" cy="292546"/>
            </a:xfrm>
            <a:prstGeom prst="ellipse">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府市連携</a:t>
              </a:r>
            </a:p>
          </p:txBody>
        </p:sp>
      </p:grpSp>
      <p:sp>
        <p:nvSpPr>
          <p:cNvPr id="66" name="二等辺三角形 65"/>
          <p:cNvSpPr/>
          <p:nvPr/>
        </p:nvSpPr>
        <p:spPr>
          <a:xfrm flipV="1">
            <a:off x="4029447" y="3105923"/>
            <a:ext cx="860896" cy="1260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角丸四角形 66"/>
          <p:cNvSpPr/>
          <p:nvPr/>
        </p:nvSpPr>
        <p:spPr>
          <a:xfrm>
            <a:off x="1235425" y="3394995"/>
            <a:ext cx="6467081" cy="94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68" name="楕円 67"/>
          <p:cNvSpPr/>
          <p:nvPr/>
        </p:nvSpPr>
        <p:spPr>
          <a:xfrm>
            <a:off x="3350122" y="3277527"/>
            <a:ext cx="2189028" cy="220712"/>
          </a:xfrm>
          <a:prstGeom prst="ellipse">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p:cNvSpPr txBox="1"/>
          <p:nvPr/>
        </p:nvSpPr>
        <p:spPr>
          <a:xfrm>
            <a:off x="3493525" y="3271177"/>
            <a:ext cx="1899227"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w="0"/>
                <a:solidFill>
                  <a:prstClr val="black"/>
                </a:solidFill>
                <a:effectLst/>
                <a:uLnTx/>
                <a:uFillTx/>
                <a:latin typeface="Meiryo UI" panose="020B0604030504040204" pitchFamily="50" charset="-128"/>
                <a:ea typeface="Meiryo UI" panose="020B0604030504040204" pitchFamily="50" charset="-128"/>
                <a:cs typeface="+mn-cs"/>
              </a:rPr>
              <a:t>府域全体の下水道事業の発展</a:t>
            </a:r>
          </a:p>
        </p:txBody>
      </p:sp>
      <p:sp>
        <p:nvSpPr>
          <p:cNvPr id="70" name="正方形/長方形 69"/>
          <p:cNvSpPr/>
          <p:nvPr/>
        </p:nvSpPr>
        <p:spPr>
          <a:xfrm>
            <a:off x="2164167" y="3775894"/>
            <a:ext cx="4552893" cy="5260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正方形/長方形 70"/>
          <p:cNvSpPr/>
          <p:nvPr/>
        </p:nvSpPr>
        <p:spPr>
          <a:xfrm>
            <a:off x="2406035" y="3928235"/>
            <a:ext cx="1899158" cy="32950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府市下水道</a:t>
            </a: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更なる発展</a:t>
            </a:r>
          </a:p>
        </p:txBody>
      </p:sp>
      <p:sp>
        <p:nvSpPr>
          <p:cNvPr id="72" name="正方形/長方形 71"/>
          <p:cNvSpPr/>
          <p:nvPr/>
        </p:nvSpPr>
        <p:spPr>
          <a:xfrm>
            <a:off x="4606208" y="3928524"/>
            <a:ext cx="1906197" cy="32950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府内市町村下水道</a:t>
            </a:r>
            <a:r>
              <a:rPr kumimoji="0"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持続性確保に向けた貢献</a:t>
            </a:r>
          </a:p>
        </p:txBody>
      </p:sp>
      <p:sp>
        <p:nvSpPr>
          <p:cNvPr id="76" name="正方形/長方形 75"/>
          <p:cNvSpPr/>
          <p:nvPr/>
        </p:nvSpPr>
        <p:spPr>
          <a:xfrm>
            <a:off x="1321963" y="4701349"/>
            <a:ext cx="1352875" cy="1192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下水道を取り巻く状況</a:t>
            </a:r>
          </a:p>
        </p:txBody>
      </p:sp>
      <p:sp>
        <p:nvSpPr>
          <p:cNvPr id="77" name="角丸四角形 76"/>
          <p:cNvSpPr/>
          <p:nvPr/>
        </p:nvSpPr>
        <p:spPr>
          <a:xfrm>
            <a:off x="3661166" y="5097060"/>
            <a:ext cx="4041340" cy="521741"/>
          </a:xfrm>
          <a:prstGeom prst="roundRect">
            <a:avLst/>
          </a:prstGeom>
        </p:spPr>
        <p:style>
          <a:lnRef idx="0">
            <a:schemeClr val="lt1">
              <a:hueOff val="0"/>
              <a:satOff val="0"/>
              <a:lumOff val="0"/>
              <a:alphaOff val="0"/>
            </a:schemeClr>
          </a:lnRef>
          <a:fillRef idx="1002">
            <a:schemeClr val="lt2"/>
          </a:fillRef>
          <a:effectRef idx="3">
            <a:schemeClr val="accent5">
              <a:hueOff val="0"/>
              <a:satOff val="0"/>
              <a:lumOff val="0"/>
              <a:alphaOff val="0"/>
            </a:schemeClr>
          </a:effectRef>
          <a:fontRef idx="minor">
            <a:schemeClr val="lt1"/>
          </a:fontRef>
        </p:style>
      </p:sp>
      <p:sp>
        <p:nvSpPr>
          <p:cNvPr id="78" name="正方形/長方形 77"/>
          <p:cNvSpPr/>
          <p:nvPr/>
        </p:nvSpPr>
        <p:spPr>
          <a:xfrm>
            <a:off x="3653281" y="4706512"/>
            <a:ext cx="4189136" cy="10822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めざす姿（ビジョン）</a:t>
            </a:r>
          </a:p>
        </p:txBody>
      </p:sp>
      <p:sp>
        <p:nvSpPr>
          <p:cNvPr id="79" name="角丸四角形 78"/>
          <p:cNvSpPr/>
          <p:nvPr/>
        </p:nvSpPr>
        <p:spPr>
          <a:xfrm>
            <a:off x="3661165" y="5799126"/>
            <a:ext cx="4041341" cy="377690"/>
          </a:xfrm>
          <a:prstGeom prst="roundRect">
            <a:avLst/>
          </a:prstGeom>
        </p:spPr>
        <p:style>
          <a:lnRef idx="0">
            <a:schemeClr val="lt1">
              <a:hueOff val="0"/>
              <a:satOff val="0"/>
              <a:lumOff val="0"/>
              <a:alphaOff val="0"/>
            </a:schemeClr>
          </a:lnRef>
          <a:fillRef idx="1002">
            <a:schemeClr val="lt2"/>
          </a:fillRef>
          <a:effectRef idx="3">
            <a:schemeClr val="accent5">
              <a:hueOff val="-2451115"/>
              <a:satOff val="-3409"/>
              <a:lumOff val="-1307"/>
              <a:alphaOff val="0"/>
            </a:schemeClr>
          </a:effectRef>
          <a:fontRef idx="minor">
            <a:schemeClr val="lt1"/>
          </a:fontRef>
        </p:style>
      </p:sp>
      <p:sp>
        <p:nvSpPr>
          <p:cNvPr id="80" name="角丸四角形 4"/>
          <p:cNvSpPr txBox="1"/>
          <p:nvPr/>
        </p:nvSpPr>
        <p:spPr>
          <a:xfrm>
            <a:off x="3689194" y="5860534"/>
            <a:ext cx="4055990" cy="333256"/>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77047" tIns="77047" rIns="77047" bIns="77047" numCol="1" spcCol="1270" anchor="ctr" anchorCtr="0">
            <a:noAutofit/>
          </a:bodyPr>
          <a:lstStyle/>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・気候変動を見据えた流域治水の推進</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・優先順位をつけた地震対策　　　　　　　等</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角丸四角形 80"/>
          <p:cNvSpPr/>
          <p:nvPr/>
        </p:nvSpPr>
        <p:spPr>
          <a:xfrm>
            <a:off x="3653281" y="6331690"/>
            <a:ext cx="4049225" cy="429067"/>
          </a:xfrm>
          <a:prstGeom prst="roundRect">
            <a:avLst/>
          </a:prstGeom>
        </p:spPr>
        <p:style>
          <a:lnRef idx="0">
            <a:schemeClr val="lt1">
              <a:hueOff val="0"/>
              <a:satOff val="0"/>
              <a:lumOff val="0"/>
              <a:alphaOff val="0"/>
            </a:schemeClr>
          </a:lnRef>
          <a:fillRef idx="1002">
            <a:schemeClr val="lt2"/>
          </a:fillRef>
          <a:effectRef idx="3">
            <a:schemeClr val="accent5">
              <a:hueOff val="-4902230"/>
              <a:satOff val="-6819"/>
              <a:lumOff val="-2615"/>
              <a:alphaOff val="0"/>
            </a:schemeClr>
          </a:effectRef>
          <a:fontRef idx="minor">
            <a:schemeClr val="lt1"/>
          </a:fontRef>
        </p:style>
      </p:sp>
      <p:cxnSp>
        <p:nvCxnSpPr>
          <p:cNvPr id="82" name="直線矢印コネクタ 81"/>
          <p:cNvCxnSpPr>
            <a:endCxn id="90" idx="1"/>
          </p:cNvCxnSpPr>
          <p:nvPr/>
        </p:nvCxnSpPr>
        <p:spPr>
          <a:xfrm>
            <a:off x="2762474" y="4985750"/>
            <a:ext cx="812923" cy="23106"/>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2816378" y="5127304"/>
            <a:ext cx="736434" cy="70919"/>
          </a:xfrm>
          <a:prstGeom prst="straightConnector1">
            <a:avLst/>
          </a:prstGeom>
          <a:ln w="19050">
            <a:solidFill>
              <a:schemeClr val="tx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2807475" y="5869987"/>
            <a:ext cx="794544" cy="7049"/>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2807475" y="5981812"/>
            <a:ext cx="794544" cy="161620"/>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2813412" y="5381099"/>
            <a:ext cx="726377" cy="1021456"/>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2816378" y="6532979"/>
            <a:ext cx="777200" cy="183863"/>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a:endCxn id="94" idx="1"/>
          </p:cNvCxnSpPr>
          <p:nvPr/>
        </p:nvCxnSpPr>
        <p:spPr>
          <a:xfrm>
            <a:off x="2762474" y="4985750"/>
            <a:ext cx="812923" cy="1333456"/>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89" name="角丸四角形 88"/>
          <p:cNvSpPr/>
          <p:nvPr/>
        </p:nvSpPr>
        <p:spPr>
          <a:xfrm>
            <a:off x="3662572" y="4908501"/>
            <a:ext cx="3334475" cy="189252"/>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90" name="角丸四角形 4"/>
          <p:cNvSpPr txBox="1"/>
          <p:nvPr/>
        </p:nvSpPr>
        <p:spPr>
          <a:xfrm>
            <a:off x="3575397" y="4880975"/>
            <a:ext cx="3139546" cy="255761"/>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solidFill>
                  <a:prstClr val="black"/>
                </a:solidFill>
                <a:effectLst/>
                <a:uLnTx/>
                <a:uFillTx/>
                <a:latin typeface="Calibri" panose="020F0502020204030204"/>
                <a:ea typeface="游ゴシック" panose="020B0400000000000000" pitchFamily="50" charset="-128"/>
                <a:cs typeface="+mn-cs"/>
              </a:rPr>
              <a:t>　ビジョン①　将来にわたり安定的に機能する下水道</a:t>
            </a:r>
          </a:p>
        </p:txBody>
      </p:sp>
      <p:sp>
        <p:nvSpPr>
          <p:cNvPr id="91" name="角丸四角形 90"/>
          <p:cNvSpPr/>
          <p:nvPr/>
        </p:nvSpPr>
        <p:spPr>
          <a:xfrm>
            <a:off x="3667102" y="5658267"/>
            <a:ext cx="3334475" cy="189252"/>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92" name="角丸四角形 4"/>
          <p:cNvSpPr txBox="1"/>
          <p:nvPr/>
        </p:nvSpPr>
        <p:spPr>
          <a:xfrm>
            <a:off x="3575397" y="5617402"/>
            <a:ext cx="3144285" cy="255761"/>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solidFill>
                  <a:prstClr val="black"/>
                </a:solidFill>
                <a:effectLst/>
                <a:uLnTx/>
                <a:uFillTx/>
                <a:latin typeface="Calibri" panose="020F0502020204030204"/>
                <a:ea typeface="游ゴシック" panose="020B0400000000000000" pitchFamily="50" charset="-128"/>
                <a:cs typeface="+mn-cs"/>
              </a:rPr>
              <a:t>　ビジョン②　安心して暮らせるまちを支える下水道</a:t>
            </a:r>
          </a:p>
        </p:txBody>
      </p:sp>
      <p:sp>
        <p:nvSpPr>
          <p:cNvPr id="93" name="角丸四角形 92"/>
          <p:cNvSpPr/>
          <p:nvPr/>
        </p:nvSpPr>
        <p:spPr>
          <a:xfrm>
            <a:off x="3659469" y="6213302"/>
            <a:ext cx="3334475" cy="189252"/>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94" name="角丸四角形 4"/>
          <p:cNvSpPr txBox="1"/>
          <p:nvPr/>
        </p:nvSpPr>
        <p:spPr>
          <a:xfrm>
            <a:off x="3575397" y="6191325"/>
            <a:ext cx="3144285" cy="255761"/>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solidFill>
                  <a:prstClr val="black"/>
                </a:solidFill>
                <a:effectLst/>
                <a:uLnTx/>
                <a:uFillTx/>
                <a:latin typeface="Calibri" panose="020F0502020204030204"/>
                <a:ea typeface="游ゴシック" panose="020B0400000000000000" pitchFamily="50" charset="-128"/>
                <a:cs typeface="+mn-cs"/>
              </a:rPr>
              <a:t>　ビジョン③　ストックを活用し社会へ貢献する下水道</a:t>
            </a:r>
          </a:p>
        </p:txBody>
      </p:sp>
      <p:sp>
        <p:nvSpPr>
          <p:cNvPr id="95" name="角丸四角形 4"/>
          <p:cNvSpPr txBox="1"/>
          <p:nvPr/>
        </p:nvSpPr>
        <p:spPr>
          <a:xfrm>
            <a:off x="3689194" y="5101082"/>
            <a:ext cx="3769515" cy="543845"/>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・府市の官民連携の取組</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・市町村公共下水道持続性確保（広域化・共同化計画の推進等）</a:t>
            </a:r>
            <a:endParaRPr kumimoji="0" lang="en-US" altLang="ja-JP" sz="8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・ストックマネジメント手法に基づく計画的改築、施設の再構築</a:t>
            </a:r>
            <a:endParaRPr kumimoji="0" lang="en-US" altLang="ja-JP" sz="8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98850" rtl="0" eaLnBrk="1" fontAlgn="auto" latinLnBrk="0" hangingPunct="1">
              <a:lnSpc>
                <a:spcPts val="6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・職員の技術力向上に向けた</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人材育成　　　　　　　　　　　　　　　　　等</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6" name="角丸四角形 4"/>
          <p:cNvSpPr txBox="1"/>
          <p:nvPr/>
        </p:nvSpPr>
        <p:spPr>
          <a:xfrm>
            <a:off x="3689194" y="6428539"/>
            <a:ext cx="4071503" cy="323545"/>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0" tIns="77047" rIns="0" bIns="77047" numCol="1" spcCol="1270" anchor="ctr" anchorCtr="0">
            <a:spAutoFit/>
          </a:bodyPr>
          <a:lstStyle/>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・処理場再構築に合わせた下水道用地のまちづくりへの活用　</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98850" rtl="0" eaLnBrk="1" fontAlgn="auto" latinLnBrk="0" hangingPunct="1">
              <a:lnSpc>
                <a:spcPts val="600"/>
              </a:lnSpc>
              <a:spcBef>
                <a:spcPct val="0"/>
              </a:spcBef>
              <a:spcAft>
                <a:spcPct val="3500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・新技術開発のためのフィールド提供、技術の発信　　　　　　　等</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97" name="図表 96"/>
          <p:cNvGraphicFramePr/>
          <p:nvPr/>
        </p:nvGraphicFramePr>
        <p:xfrm>
          <a:off x="1288499" y="4857531"/>
          <a:ext cx="1518976" cy="195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8" name="直線矢印コネクタ 97"/>
          <p:cNvCxnSpPr/>
          <p:nvPr/>
        </p:nvCxnSpPr>
        <p:spPr>
          <a:xfrm flipV="1">
            <a:off x="2807475" y="5282888"/>
            <a:ext cx="732314" cy="204494"/>
          </a:xfrm>
          <a:prstGeom prst="straightConnector1">
            <a:avLst/>
          </a:prstGeom>
          <a:ln w="19050">
            <a:solidFill>
              <a:schemeClr val="tx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2816378" y="6059354"/>
            <a:ext cx="759019" cy="631837"/>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2782247" y="5524355"/>
            <a:ext cx="802053" cy="1141186"/>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3860455" y="3738982"/>
            <a:ext cx="13273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府市連携の方向性</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2" name="テキスト ボックス 101"/>
          <p:cNvSpPr txBox="1"/>
          <p:nvPr/>
        </p:nvSpPr>
        <p:spPr>
          <a:xfrm>
            <a:off x="1341047" y="3481179"/>
            <a:ext cx="623769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府市の下水道が有する強みを生かして連携することにより、社会情勢の変化に効率的に対応し、府市が更なる発展を</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めざす</a:t>
            </a:r>
            <a:r>
              <a:rPr kumimoji="1" lang="ja-JP" altLang="en-US" sz="800" b="0" i="0" u="none" strike="noStrike" kern="120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とともに、府内市町村の下水道事業の持続的な事業運営に貢献していく。</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 name="テキスト ボックス 102"/>
          <p:cNvSpPr txBox="1"/>
          <p:nvPr/>
        </p:nvSpPr>
        <p:spPr>
          <a:xfrm>
            <a:off x="179968" y="4346996"/>
            <a:ext cx="844006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＜府域全体の下水道事業の発展のための３つのビジョン＞</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テキスト ボックス 36"/>
          <p:cNvSpPr txBox="1"/>
          <p:nvPr/>
        </p:nvSpPr>
        <p:spPr>
          <a:xfrm>
            <a:off x="196874" y="75851"/>
            <a:ext cx="4529510"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業務執行の刷新</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・市町村との連携強化、市町村支援等</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218</a:t>
            </a:fld>
            <a:endParaRPr lang="ja-JP" altLang="en-US"/>
          </a:p>
        </p:txBody>
      </p:sp>
    </p:spTree>
    <p:extLst>
      <p:ext uri="{BB962C8B-B14F-4D97-AF65-F5344CB8AC3E}">
        <p14:creationId xmlns:p14="http://schemas.microsoft.com/office/powerpoint/2010/main" val="125998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011228" y="3140968"/>
            <a:ext cx="2721011" cy="866420"/>
          </a:xfrm>
          <a:prstGeom prst="roundRect">
            <a:avLst>
              <a:gd name="adj" fmla="val 20227"/>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 5"/>
          <p:cNvSpPr/>
          <p:nvPr/>
        </p:nvSpPr>
        <p:spPr>
          <a:xfrm>
            <a:off x="6732239" y="6028662"/>
            <a:ext cx="2160240" cy="539527"/>
          </a:xfrm>
          <a:prstGeom prst="roundRect">
            <a:avLst>
              <a:gd name="adj" fmla="val 20227"/>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 y="0"/>
            <a:ext cx="8316417" cy="461665"/>
          </a:xfrm>
          <a:prstGeom prst="rect">
            <a:avLst/>
          </a:prstGeom>
          <a:solidFill>
            <a:srgbClr val="0070C0"/>
          </a:solidFill>
        </p:spPr>
        <p:txBody>
          <a:bodyPr wrap="square" rtlCol="0">
            <a:spAutoFit/>
          </a:bodyPr>
          <a:lstStyle/>
          <a:p>
            <a:r>
              <a:rPr lang="en-US" altLang="ja-JP" sz="2400" b="1" u="sng" dirty="0">
                <a:solidFill>
                  <a:prstClr val="white"/>
                </a:solidFill>
                <a:latin typeface="BIZ UDゴシック" panose="020B0400000000000000" pitchFamily="49" charset="-128"/>
                <a:ea typeface="BIZ UDゴシック" panose="020B0400000000000000" pitchFamily="49" charset="-128"/>
              </a:rPr>
              <a:t>Ⅲ【</a:t>
            </a:r>
            <a:r>
              <a:rPr lang="ja-JP" altLang="en-US" sz="2400" b="1" u="sng" dirty="0">
                <a:solidFill>
                  <a:prstClr val="white"/>
                </a:solidFill>
                <a:latin typeface="BIZ UDゴシック" panose="020B0400000000000000" pitchFamily="49" charset="-128"/>
                <a:ea typeface="BIZ UDゴシック" panose="020B0400000000000000" pitchFamily="49" charset="-128"/>
              </a:rPr>
              <a:t>業務執行の刷新</a:t>
            </a:r>
            <a:r>
              <a:rPr lang="en-US" altLang="ja-JP" sz="2400" b="1" u="sng" dirty="0">
                <a:solidFill>
                  <a:prstClr val="white"/>
                </a:solidFill>
                <a:latin typeface="BIZ UDゴシック" panose="020B0400000000000000" pitchFamily="49" charset="-128"/>
                <a:ea typeface="BIZ UDゴシック" panose="020B0400000000000000" pitchFamily="49" charset="-128"/>
              </a:rPr>
              <a:t>】</a:t>
            </a:r>
            <a:r>
              <a:rPr lang="ja-JP" altLang="en-US" sz="2400" b="1" u="sng" dirty="0">
                <a:solidFill>
                  <a:prstClr val="white"/>
                </a:solidFill>
                <a:latin typeface="BIZ UDゴシック" panose="020B0400000000000000" pitchFamily="49" charset="-128"/>
                <a:ea typeface="BIZ UDゴシック" panose="020B0400000000000000" pitchFamily="49" charset="-128"/>
              </a:rPr>
              <a:t>（６）サービス改善（動物園など）</a:t>
            </a:r>
          </a:p>
        </p:txBody>
      </p:sp>
      <p:graphicFrame>
        <p:nvGraphicFramePr>
          <p:cNvPr id="7" name="表 6"/>
          <p:cNvGraphicFramePr>
            <a:graphicFrameLocks noGrp="1"/>
          </p:cNvGraphicFramePr>
          <p:nvPr>
            <p:extLst>
              <p:ext uri="{D42A27DB-BD31-4B8C-83A1-F6EECF244321}">
                <p14:modId xmlns:p14="http://schemas.microsoft.com/office/powerpoint/2010/main" val="3635461208"/>
              </p:ext>
            </p:extLst>
          </p:nvPr>
        </p:nvGraphicFramePr>
        <p:xfrm>
          <a:off x="323528" y="583949"/>
          <a:ext cx="8568951" cy="5984240"/>
        </p:xfrm>
        <a:graphic>
          <a:graphicData uri="http://schemas.openxmlformats.org/drawingml/2006/table">
            <a:tbl>
              <a:tblPr firstRow="1" bandRow="1">
                <a:tableStyleId>{5940675A-B579-460E-94D1-54222C63F5DA}</a:tableStyleId>
              </a:tblPr>
              <a:tblGrid>
                <a:gridCol w="1171822">
                  <a:extLst>
                    <a:ext uri="{9D8B030D-6E8A-4147-A177-3AD203B41FA5}">
                      <a16:colId xmlns:a16="http://schemas.microsoft.com/office/drawing/2014/main" val="20000"/>
                    </a:ext>
                  </a:extLst>
                </a:gridCol>
                <a:gridCol w="2563362">
                  <a:extLst>
                    <a:ext uri="{9D8B030D-6E8A-4147-A177-3AD203B41FA5}">
                      <a16:colId xmlns:a16="http://schemas.microsoft.com/office/drawing/2014/main" val="20001"/>
                    </a:ext>
                  </a:extLst>
                </a:gridCol>
                <a:gridCol w="2709231">
                  <a:extLst>
                    <a:ext uri="{9D8B030D-6E8A-4147-A177-3AD203B41FA5}">
                      <a16:colId xmlns:a16="http://schemas.microsoft.com/office/drawing/2014/main" val="20002"/>
                    </a:ext>
                  </a:extLst>
                </a:gridCol>
                <a:gridCol w="708178">
                  <a:extLst>
                    <a:ext uri="{9D8B030D-6E8A-4147-A177-3AD203B41FA5}">
                      <a16:colId xmlns:a16="http://schemas.microsoft.com/office/drawing/2014/main" val="20003"/>
                    </a:ext>
                  </a:extLst>
                </a:gridCol>
                <a:gridCol w="708178">
                  <a:extLst>
                    <a:ext uri="{9D8B030D-6E8A-4147-A177-3AD203B41FA5}">
                      <a16:colId xmlns:a16="http://schemas.microsoft.com/office/drawing/2014/main" val="20004"/>
                    </a:ext>
                  </a:extLst>
                </a:gridCol>
                <a:gridCol w="708180">
                  <a:extLst>
                    <a:ext uri="{9D8B030D-6E8A-4147-A177-3AD203B41FA5}">
                      <a16:colId xmlns:a16="http://schemas.microsoft.com/office/drawing/2014/main" val="20005"/>
                    </a:ext>
                  </a:extLst>
                </a:gridCol>
              </a:tblGrid>
              <a:tr h="264880">
                <a:tc>
                  <a:txBody>
                    <a:bodyPr/>
                    <a:lstStyle/>
                    <a:p>
                      <a:pPr marL="72000" indent="-457200" algn="ctr">
                        <a:lnSpc>
                          <a:spcPct val="100000"/>
                        </a:lnSpc>
                      </a:pPr>
                      <a:r>
                        <a:rPr kumimoji="1" lang="ja-JP" altLang="en-US" sz="1600" dirty="0">
                          <a:solidFill>
                            <a:schemeClr val="tx1"/>
                          </a:solidFill>
                          <a:latin typeface="+mj-lt"/>
                          <a:ea typeface="+mn-ea"/>
                        </a:rPr>
                        <a:t>＜</a:t>
                      </a:r>
                      <a:r>
                        <a:rPr kumimoji="1" lang="en-US" altLang="ja-JP" sz="1600" dirty="0">
                          <a:solidFill>
                            <a:schemeClr val="tx1"/>
                          </a:solidFill>
                          <a:latin typeface="+mj-lt"/>
                          <a:ea typeface="+mn-ea"/>
                        </a:rPr>
                        <a:t>Why</a:t>
                      </a:r>
                      <a:r>
                        <a:rPr kumimoji="1" lang="ja-JP" altLang="en-US" sz="1600" dirty="0">
                          <a:solidFill>
                            <a:schemeClr val="tx1"/>
                          </a:solidFill>
                          <a:latin typeface="+mj-lt"/>
                          <a:ea typeface="+mn-ea"/>
                        </a:rPr>
                        <a:t>＞</a:t>
                      </a:r>
                    </a:p>
                  </a:txBody>
                  <a:tcPr marL="36000" marR="36000" anchor="ctr">
                    <a:lnR w="12700" cap="flat" cmpd="sng" algn="ctr">
                      <a:solidFill>
                        <a:schemeClr val="tx1"/>
                      </a:solidFill>
                      <a:prstDash val="solid"/>
                      <a:round/>
                      <a:headEnd type="none" w="med" len="med"/>
                      <a:tailEnd type="none" w="med" len="med"/>
                    </a:lnR>
                    <a:noFill/>
                  </a:tcPr>
                </a:tc>
                <a:tc>
                  <a:txBody>
                    <a:bodyPr/>
                    <a:lstStyle/>
                    <a:p>
                      <a:pPr marL="72000" indent="-457200" algn="ctr">
                        <a:lnSpc>
                          <a:spcPct val="100000"/>
                        </a:lnSpc>
                      </a:pPr>
                      <a:r>
                        <a:rPr kumimoji="1" lang="ja-JP" altLang="en-US" sz="1600" dirty="0">
                          <a:solidFill>
                            <a:schemeClr val="tx1"/>
                          </a:solidFill>
                          <a:latin typeface="+mj-lt"/>
                          <a:ea typeface="+mn-ea"/>
                        </a:rPr>
                        <a:t>＜</a:t>
                      </a:r>
                      <a:r>
                        <a:rPr kumimoji="1" lang="en-US" altLang="ja-JP" sz="1600" dirty="0">
                          <a:solidFill>
                            <a:schemeClr val="tx1"/>
                          </a:solidFill>
                          <a:latin typeface="+mj-lt"/>
                          <a:ea typeface="+mn-ea"/>
                        </a:rPr>
                        <a:t>Vision</a:t>
                      </a:r>
                      <a:r>
                        <a:rPr kumimoji="1" lang="ja-JP" altLang="en-US" sz="1600" dirty="0">
                          <a:solidFill>
                            <a:schemeClr val="tx1"/>
                          </a:solidFill>
                          <a:latin typeface="+mj-lt"/>
                          <a:ea typeface="+mn-ea"/>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72000" indent="-457200" algn="ctr">
                        <a:lnSpc>
                          <a:spcPct val="100000"/>
                        </a:lnSpc>
                      </a:pPr>
                      <a:r>
                        <a:rPr kumimoji="1" lang="ja-JP" altLang="en-US" sz="1600" dirty="0">
                          <a:solidFill>
                            <a:schemeClr val="tx1"/>
                          </a:solidFill>
                          <a:latin typeface="+mj-lt"/>
                          <a:ea typeface="+mn-ea"/>
                        </a:rPr>
                        <a:t>＜</a:t>
                      </a:r>
                      <a:r>
                        <a:rPr kumimoji="1" lang="en-US" altLang="ja-JP" sz="1600" dirty="0">
                          <a:solidFill>
                            <a:schemeClr val="tx1"/>
                          </a:solidFill>
                          <a:latin typeface="+mj-lt"/>
                          <a:ea typeface="+mn-ea"/>
                        </a:rPr>
                        <a:t>What</a:t>
                      </a:r>
                      <a:r>
                        <a:rPr kumimoji="1" lang="ja-JP" altLang="en-US" sz="1600" dirty="0">
                          <a:solidFill>
                            <a:schemeClr val="tx1"/>
                          </a:solidFill>
                          <a:latin typeface="+mj-lt"/>
                          <a:ea typeface="+mn-ea"/>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3">
                  <a:txBody>
                    <a:bodyPr/>
                    <a:lstStyle/>
                    <a:p>
                      <a:pPr marL="72000" indent="-457200" algn="ctr">
                        <a:lnSpc>
                          <a:spcPct val="100000"/>
                        </a:lnSpc>
                      </a:pPr>
                      <a:r>
                        <a:rPr kumimoji="1" lang="ja-JP" altLang="en-US" sz="1600" dirty="0">
                          <a:solidFill>
                            <a:schemeClr val="tx1"/>
                          </a:solidFill>
                          <a:latin typeface="+mj-lt"/>
                          <a:ea typeface="+mn-ea"/>
                        </a:rPr>
                        <a:t>＜</a:t>
                      </a:r>
                      <a:r>
                        <a:rPr kumimoji="1" lang="en-US" altLang="ja-JP" sz="1600" dirty="0">
                          <a:solidFill>
                            <a:schemeClr val="tx1"/>
                          </a:solidFill>
                          <a:latin typeface="+mj-lt"/>
                          <a:ea typeface="+mn-ea"/>
                        </a:rPr>
                        <a:t>Outcome</a:t>
                      </a:r>
                      <a:r>
                        <a:rPr kumimoji="1" lang="ja-JP" altLang="en-US" sz="1600" dirty="0">
                          <a:solidFill>
                            <a:schemeClr val="tx1"/>
                          </a:solidFill>
                          <a:latin typeface="+mj-lt"/>
                          <a:ea typeface="+mn-ea"/>
                        </a:rPr>
                        <a:t>＞</a:t>
                      </a:r>
                    </a:p>
                  </a:txBody>
                  <a:tcPr marL="36000" marR="36000" anchor="ctr">
                    <a:lnL w="12700" cap="flat" cmpd="sng" algn="ctr">
                      <a:solidFill>
                        <a:schemeClr val="tx1"/>
                      </a:solidFill>
                      <a:prstDash val="solid"/>
                      <a:round/>
                      <a:headEnd type="none" w="med" len="med"/>
                      <a:tailEnd type="none" w="med" len="med"/>
                    </a:lnL>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15177">
                <a:tc rowSpan="10">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・市民利用施設において、利用者の視点でサービスが提供されていない。</a:t>
                      </a: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・サービス水準が低い。</a:t>
                      </a: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latin typeface="+mj-lt"/>
                        <a:ea typeface="+mn-ea"/>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7">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j-lt"/>
                          <a:ea typeface="+mn-ea"/>
                          <a:cs typeface="+mn-cs"/>
                        </a:rPr>
                        <a:t>【</a:t>
                      </a:r>
                      <a:r>
                        <a:rPr kumimoji="1" lang="ja-JP" altLang="en-US" sz="1200" kern="1200" dirty="0">
                          <a:solidFill>
                            <a:schemeClr val="tx1"/>
                          </a:solidFill>
                          <a:latin typeface="+mj-lt"/>
                          <a:ea typeface="+mn-ea"/>
                          <a:cs typeface="+mn-cs"/>
                        </a:rPr>
                        <a:t>「規制・サービス改革部会」の設置</a:t>
                      </a:r>
                      <a:r>
                        <a:rPr kumimoji="1" lang="en-US" altLang="ja-JP" sz="1200" kern="1200" dirty="0">
                          <a:solidFill>
                            <a:schemeClr val="tx1"/>
                          </a:solidFill>
                          <a:latin typeface="+mj-lt"/>
                          <a:ea typeface="+mn-ea"/>
                          <a:cs typeface="+mn-cs"/>
                        </a:rPr>
                        <a:t>】</a:t>
                      </a: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r>
                        <a:rPr kumimoji="1" lang="en-US" altLang="ja-JP" sz="1200" kern="1200" dirty="0">
                          <a:solidFill>
                            <a:schemeClr val="tx1"/>
                          </a:solidFill>
                          <a:latin typeface="+mj-lt"/>
                          <a:ea typeface="+mn-ea"/>
                          <a:cs typeface="+mn-cs"/>
                        </a:rPr>
                        <a:t>2013</a:t>
                      </a:r>
                      <a:r>
                        <a:rPr kumimoji="1" lang="ja-JP" altLang="en-US" sz="1200" kern="1200" dirty="0">
                          <a:solidFill>
                            <a:schemeClr val="tx1"/>
                          </a:solidFill>
                          <a:latin typeface="+mj-lt"/>
                          <a:ea typeface="+mn-ea"/>
                          <a:cs typeface="+mn-cs"/>
                        </a:rPr>
                        <a:t>年</a:t>
                      </a:r>
                      <a:r>
                        <a:rPr kumimoji="1" lang="en-US" altLang="ja-JP" sz="1200" kern="1200" dirty="0">
                          <a:solidFill>
                            <a:schemeClr val="tx1"/>
                          </a:solidFill>
                          <a:latin typeface="+mj-lt"/>
                          <a:ea typeface="+mn-ea"/>
                          <a:cs typeface="+mn-cs"/>
                        </a:rPr>
                        <a:t>2</a:t>
                      </a:r>
                      <a:r>
                        <a:rPr kumimoji="1" lang="ja-JP" altLang="en-US" sz="1200" kern="1200" dirty="0">
                          <a:solidFill>
                            <a:schemeClr val="tx1"/>
                          </a:solidFill>
                          <a:latin typeface="+mj-lt"/>
                          <a:ea typeface="+mn-ea"/>
                          <a:cs typeface="+mn-cs"/>
                        </a:rPr>
                        <a:t>月に府市統合本部に「規制・サービス改善部会」が設置され、サービス改善の取組を実施する。</a:t>
                      </a: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j-lt"/>
                          <a:ea typeface="+mn-ea"/>
                          <a:cs typeface="+mn-cs"/>
                        </a:rPr>
                        <a:t>【</a:t>
                      </a:r>
                      <a:r>
                        <a:rPr kumimoji="1" lang="ja-JP" altLang="en-US" sz="1200" kern="1200" dirty="0">
                          <a:solidFill>
                            <a:schemeClr val="tx1"/>
                          </a:solidFill>
                          <a:latin typeface="+mj-lt"/>
                          <a:ea typeface="+mn-ea"/>
                          <a:cs typeface="+mn-cs"/>
                        </a:rPr>
                        <a:t>アンケートの実施</a:t>
                      </a:r>
                      <a:r>
                        <a:rPr kumimoji="1" lang="en-US" altLang="ja-JP" sz="1200" kern="1200" dirty="0">
                          <a:solidFill>
                            <a:schemeClr val="tx1"/>
                          </a:solidFill>
                          <a:latin typeface="+mj-lt"/>
                          <a:ea typeface="+mn-ea"/>
                          <a:cs typeface="+mn-cs"/>
                        </a:rPr>
                        <a:t>】</a:t>
                      </a:r>
                    </a:p>
                    <a:p>
                      <a:pPr marL="72000" marR="0" lvl="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・天王寺動物園、美術館、自然史博物館、東洋陶磁美術館、中央図書館、市立大学学術情報総合センターをモデル施設として、利用者アンケートを実施</a:t>
                      </a:r>
                      <a:r>
                        <a:rPr kumimoji="1" lang="en-US" altLang="ja-JP" sz="1200" kern="1200" dirty="0">
                          <a:solidFill>
                            <a:schemeClr val="tx1"/>
                          </a:solidFill>
                          <a:latin typeface="+mj-lt"/>
                          <a:ea typeface="+mn-ea"/>
                          <a:cs typeface="+mn-cs"/>
                        </a:rPr>
                        <a:t>(2013</a:t>
                      </a:r>
                      <a:r>
                        <a:rPr kumimoji="1" lang="ja-JP" altLang="en-US" sz="1200" kern="1200" dirty="0">
                          <a:solidFill>
                            <a:schemeClr val="tx1"/>
                          </a:solidFill>
                          <a:latin typeface="+mj-lt"/>
                          <a:ea typeface="+mn-ea"/>
                          <a:cs typeface="+mn-cs"/>
                        </a:rPr>
                        <a:t>年</a:t>
                      </a:r>
                      <a:r>
                        <a:rPr kumimoji="1" lang="en-US" altLang="ja-JP" sz="1200" kern="1200" dirty="0">
                          <a:solidFill>
                            <a:schemeClr val="tx1"/>
                          </a:solidFill>
                          <a:latin typeface="+mj-lt"/>
                          <a:ea typeface="+mn-ea"/>
                          <a:cs typeface="+mn-cs"/>
                        </a:rPr>
                        <a:t>3</a:t>
                      </a:r>
                      <a:r>
                        <a:rPr kumimoji="1" lang="ja-JP" altLang="en-US" sz="1200" kern="1200" dirty="0">
                          <a:solidFill>
                            <a:schemeClr val="tx1"/>
                          </a:solidFill>
                          <a:latin typeface="+mj-lt"/>
                          <a:ea typeface="+mn-ea"/>
                          <a:cs typeface="+mn-cs"/>
                        </a:rPr>
                        <a:t>月～</a:t>
                      </a:r>
                      <a:r>
                        <a:rPr kumimoji="1" lang="en-US" altLang="ja-JP" sz="1200" kern="1200" dirty="0">
                          <a:solidFill>
                            <a:schemeClr val="tx1"/>
                          </a:solidFill>
                          <a:latin typeface="+mj-lt"/>
                          <a:ea typeface="+mn-ea"/>
                          <a:cs typeface="+mn-cs"/>
                        </a:rPr>
                        <a:t>4</a:t>
                      </a:r>
                      <a:r>
                        <a:rPr kumimoji="1" lang="ja-JP" altLang="en-US" sz="1200" kern="1200" dirty="0">
                          <a:solidFill>
                            <a:schemeClr val="tx1"/>
                          </a:solidFill>
                          <a:latin typeface="+mj-lt"/>
                          <a:ea typeface="+mn-ea"/>
                          <a:cs typeface="+mn-cs"/>
                        </a:rPr>
                        <a:t>月</a:t>
                      </a:r>
                      <a:r>
                        <a:rPr kumimoji="1" lang="en-US" altLang="ja-JP" sz="1200" kern="1200" dirty="0">
                          <a:solidFill>
                            <a:schemeClr val="tx1"/>
                          </a:solidFill>
                          <a:latin typeface="+mj-lt"/>
                          <a:ea typeface="+mn-ea"/>
                          <a:cs typeface="+mn-cs"/>
                        </a:rPr>
                        <a:t>)</a:t>
                      </a: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・利用者アンケートで寄せられた意見の整理等を通して、現場主体による自己点検を行い、サービス改善を実施</a:t>
                      </a: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kumimoji="1" lang="en-US" altLang="ja-JP" sz="1200" kern="1200" dirty="0">
                        <a:solidFill>
                          <a:schemeClr val="tx1"/>
                        </a:solidFill>
                        <a:latin typeface="+mj-lt"/>
                        <a:ea typeface="+mn-ea"/>
                        <a:cs typeface="+mn-cs"/>
                      </a:endParaRP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j-lt"/>
                          <a:ea typeface="+mn-ea"/>
                          <a:cs typeface="+mn-cs"/>
                        </a:rPr>
                        <a:t>【</a:t>
                      </a:r>
                      <a:r>
                        <a:rPr kumimoji="1" lang="ja-JP" altLang="en-US" sz="1200" kern="1200" dirty="0">
                          <a:solidFill>
                            <a:schemeClr val="tx1"/>
                          </a:solidFill>
                          <a:latin typeface="+mj-lt"/>
                          <a:ea typeface="+mn-ea"/>
                          <a:cs typeface="+mn-cs"/>
                        </a:rPr>
                        <a:t>今後の展開</a:t>
                      </a:r>
                      <a:r>
                        <a:rPr kumimoji="1" lang="en-US" altLang="ja-JP" sz="1200" kern="1200" dirty="0">
                          <a:solidFill>
                            <a:schemeClr val="tx1"/>
                          </a:solidFill>
                          <a:latin typeface="+mj-lt"/>
                          <a:ea typeface="+mn-ea"/>
                          <a:cs typeface="+mn-cs"/>
                        </a:rPr>
                        <a:t>】</a:t>
                      </a: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・府と市で情報共有しながら、他施設におけるサービス改善にも活かしていく。　　　　　　　</a:t>
                      </a:r>
                      <a:endParaRPr kumimoji="1" lang="en-US" altLang="ja-JP" sz="1200" kern="1200" dirty="0">
                        <a:solidFill>
                          <a:schemeClr val="tx1"/>
                        </a:solidFill>
                        <a:latin typeface="+mj-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j-lt"/>
                          <a:ea typeface="+mn-ea"/>
                          <a:cs typeface="+mn-cs"/>
                        </a:rPr>
                        <a:t>【</a:t>
                      </a:r>
                      <a:r>
                        <a:rPr kumimoji="1" lang="ja-JP" altLang="en-US" sz="1200" kern="1200" dirty="0">
                          <a:solidFill>
                            <a:schemeClr val="tx1"/>
                          </a:solidFill>
                          <a:latin typeface="+mj-lt"/>
                          <a:ea typeface="+mn-ea"/>
                          <a:cs typeface="+mn-cs"/>
                        </a:rPr>
                        <a:t>サービス改善策</a:t>
                      </a:r>
                      <a:r>
                        <a:rPr kumimoji="1" lang="en-US" altLang="ja-JP" sz="1200" kern="1200" dirty="0">
                          <a:solidFill>
                            <a:schemeClr val="tx1"/>
                          </a:solidFill>
                          <a:latin typeface="+mj-lt"/>
                          <a:ea typeface="+mn-ea"/>
                          <a:cs typeface="+mn-cs"/>
                        </a:rPr>
                        <a:t>( </a:t>
                      </a:r>
                      <a:r>
                        <a:rPr kumimoji="1" lang="ja-JP" altLang="en-US" sz="1200" kern="1200" dirty="0">
                          <a:solidFill>
                            <a:schemeClr val="tx1"/>
                          </a:solidFill>
                          <a:latin typeface="+mj-lt"/>
                          <a:ea typeface="+mn-ea"/>
                          <a:cs typeface="+mn-cs"/>
                        </a:rPr>
                        <a:t>別紙</a:t>
                      </a:r>
                      <a:r>
                        <a:rPr kumimoji="1" lang="en-US" altLang="ja-JP" sz="1200" kern="1200" dirty="0">
                          <a:solidFill>
                            <a:schemeClr val="tx1"/>
                          </a:solidFill>
                          <a:latin typeface="+mj-lt"/>
                          <a:ea typeface="+mn-ea"/>
                          <a:cs typeface="+mn-cs"/>
                        </a:rPr>
                        <a:t>)】</a:t>
                      </a:r>
                    </a:p>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・利用者のアメニティに関わるトイレ、開館日・開館時間、案内表示のサービス改善を実施</a:t>
                      </a:r>
                      <a:endParaRPr kumimoji="1" lang="en-US" altLang="ja-JP" sz="1200" b="0" baseline="0" dirty="0">
                        <a:solidFill>
                          <a:sysClr val="windowText" lastClr="000000"/>
                        </a:solidFill>
                        <a:latin typeface="+mj-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  トイレの改修</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  開館日・開館時間の延長等</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  案内表示の改善・設置</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755">
                <a:tc vMerge="1">
                  <a:txBody>
                    <a:bodyPr/>
                    <a:lstStyle/>
                    <a:p>
                      <a:endParaRPr kumimoji="1" lang="ja-JP" altLang="en-US"/>
                    </a:p>
                  </a:txBody>
                  <a:tcPr/>
                </a:tc>
                <a:tc vMerge="1">
                  <a:txBody>
                    <a:bodyPr/>
                    <a:lstStyle/>
                    <a:p>
                      <a:endParaRPr kumimoji="1" lang="ja-JP" altLang="en-US"/>
                    </a:p>
                  </a:txBody>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b="0" baseline="0" dirty="0">
                          <a:solidFill>
                            <a:sysClr val="windowText" lastClr="000000"/>
                          </a:solidFill>
                          <a:latin typeface="+mj-lt"/>
                          <a:ea typeface="+mn-ea"/>
                        </a:rPr>
                        <a:t>①天王寺動物園</a:t>
                      </a:r>
                      <a:endParaRPr kumimoji="1" lang="en-US" altLang="ja-JP" sz="1200" b="0" baseline="0" dirty="0">
                        <a:solidFill>
                          <a:sysClr val="windowText" lastClr="000000"/>
                        </a:solidFill>
                        <a:latin typeface="+mj-lt"/>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endParaRPr kumimoji="1" lang="en-US" altLang="ja-JP" sz="1200" kern="1200" dirty="0">
                        <a:solidFill>
                          <a:schemeClr val="tx1"/>
                        </a:solidFill>
                        <a:latin typeface="+mj-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278755">
                <a:tc vMerge="1">
                  <a:txBody>
                    <a:bodyPr/>
                    <a:lstStyle/>
                    <a:p>
                      <a:endParaRPr kumimoji="1" lang="ja-JP" altLang="en-US"/>
                    </a:p>
                  </a:txBody>
                  <a:tcPr/>
                </a:tc>
                <a:tc vMerge="1">
                  <a:txBody>
                    <a:bodyPr/>
                    <a:lstStyle/>
                    <a:p>
                      <a:endParaRPr kumimoji="1" lang="ja-JP" altLang="en-US"/>
                    </a:p>
                  </a:txBody>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b="0" baseline="0" dirty="0">
                          <a:solidFill>
                            <a:sysClr val="windowText" lastClr="000000"/>
                          </a:solidFill>
                          <a:latin typeface="+mj-lt"/>
                          <a:ea typeface="+mn-ea"/>
                        </a:rPr>
                        <a:t>②美術館</a:t>
                      </a:r>
                      <a:endParaRPr kumimoji="1" lang="en-US" altLang="ja-JP" sz="1200" b="0" baseline="0" dirty="0">
                        <a:solidFill>
                          <a:sysClr val="windowText" lastClr="000000"/>
                        </a:solidFill>
                        <a:latin typeface="+mj-lt"/>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strike="noStrike" kern="1200" dirty="0">
                          <a:solidFill>
                            <a:schemeClr val="tx1"/>
                          </a:solidFill>
                          <a:latin typeface="+mj-lt"/>
                          <a:ea typeface="+mn-ea"/>
                          <a:cs typeface="+mn-cs"/>
                        </a:rPr>
                        <a:t>◎</a:t>
                      </a:r>
                      <a:endParaRPr kumimoji="1" lang="en-US" altLang="ja-JP" sz="1200" strike="noStrike" kern="1200" dirty="0">
                        <a:solidFill>
                          <a:schemeClr val="tx1"/>
                        </a:solidFill>
                        <a:latin typeface="+mj-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278755">
                <a:tc vMerge="1">
                  <a:txBody>
                    <a:bodyPr/>
                    <a:lstStyle/>
                    <a:p>
                      <a:endParaRPr kumimoji="1" lang="ja-JP" altLang="en-US"/>
                    </a:p>
                  </a:txBody>
                  <a:tcPr/>
                </a:tc>
                <a:tc vMerge="1">
                  <a:txBody>
                    <a:bodyPr/>
                    <a:lstStyle/>
                    <a:p>
                      <a:endParaRPr kumimoji="1" lang="ja-JP" altLang="en-US"/>
                    </a:p>
                  </a:txBody>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b="0" baseline="0" dirty="0">
                          <a:solidFill>
                            <a:sysClr val="windowText" lastClr="000000"/>
                          </a:solidFill>
                          <a:latin typeface="+mj-lt"/>
                          <a:ea typeface="+mn-ea"/>
                        </a:rPr>
                        <a:t>③自然史博物館</a:t>
                      </a:r>
                      <a:endParaRPr kumimoji="1" lang="en-US" altLang="ja-JP" sz="1200" b="0" baseline="0" dirty="0">
                        <a:solidFill>
                          <a:sysClr val="windowText" lastClr="000000"/>
                        </a:solidFill>
                        <a:latin typeface="+mj-lt"/>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r h="278755">
                <a:tc vMerge="1">
                  <a:txBody>
                    <a:bodyPr/>
                    <a:lstStyle/>
                    <a:p>
                      <a:endParaRPr kumimoji="1" lang="ja-JP" altLang="en-US"/>
                    </a:p>
                  </a:txBody>
                  <a:tcPr/>
                </a:tc>
                <a:tc vMerge="1">
                  <a:txBody>
                    <a:bodyPr/>
                    <a:lstStyle/>
                    <a:p>
                      <a:endParaRPr kumimoji="1" lang="ja-JP" altLang="en-US"/>
                    </a:p>
                  </a:txBody>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b="0" baseline="0" dirty="0">
                          <a:solidFill>
                            <a:sysClr val="windowText" lastClr="000000"/>
                          </a:solidFill>
                          <a:latin typeface="+mj-lt"/>
                          <a:ea typeface="+mn-ea"/>
                        </a:rPr>
                        <a:t>④東洋陶磁美術館</a:t>
                      </a:r>
                      <a:endParaRPr kumimoji="1" lang="en-US" altLang="ja-JP" sz="1200" b="0" baseline="0" dirty="0">
                        <a:solidFill>
                          <a:sysClr val="windowText" lastClr="000000"/>
                        </a:solidFill>
                        <a:latin typeface="+mj-lt"/>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5"/>
                  </a:ext>
                </a:extLst>
              </a:tr>
              <a:tr h="278755">
                <a:tc vMerge="1">
                  <a:txBody>
                    <a:bodyPr/>
                    <a:lstStyle/>
                    <a:p>
                      <a:endParaRPr kumimoji="1" lang="ja-JP" altLang="en-US"/>
                    </a:p>
                  </a:txBody>
                  <a:tcPr/>
                </a:tc>
                <a:tc vMerge="1">
                  <a:txBody>
                    <a:bodyPr/>
                    <a:lstStyle/>
                    <a:p>
                      <a:endParaRPr kumimoji="1" lang="ja-JP" altLang="en-US"/>
                    </a:p>
                  </a:txBody>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⑤中央図書館</a:t>
                      </a:r>
                      <a:endParaRPr kumimoji="1" lang="en-US" altLang="ja-JP" sz="1200" kern="1200" dirty="0">
                        <a:solidFill>
                          <a:schemeClr val="tx1"/>
                        </a:solidFill>
                        <a:latin typeface="+mj-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6"/>
                  </a:ext>
                </a:extLst>
              </a:tr>
              <a:tr h="914656">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ts val="1300"/>
                        </a:lnSpc>
                      </a:pPr>
                      <a:r>
                        <a:rPr kumimoji="1" lang="ja-JP" altLang="en-US" sz="1200" b="0" baseline="0" dirty="0">
                          <a:solidFill>
                            <a:sysClr val="windowText" lastClr="000000"/>
                          </a:solidFill>
                          <a:latin typeface="+mj-lt"/>
                          <a:ea typeface="+mn-ea"/>
                        </a:rPr>
                        <a:t>⑥</a:t>
                      </a:r>
                      <a:r>
                        <a:rPr kumimoji="1" lang="ja-JP" altLang="en-US" sz="1200" b="0" dirty="0">
                          <a:solidFill>
                            <a:schemeClr val="tx1"/>
                          </a:solidFill>
                          <a:latin typeface="+mj-lt"/>
                          <a:ea typeface="+mn-ea"/>
                        </a:rPr>
                        <a:t>大阪公立大学</a:t>
                      </a:r>
                      <a:r>
                        <a:rPr kumimoji="1" lang="ja-JP" altLang="en-US" sz="1200" b="0" dirty="0" smtClean="0">
                          <a:solidFill>
                            <a:schemeClr val="tx1"/>
                          </a:solidFill>
                          <a:latin typeface="+mj-lt"/>
                          <a:ea typeface="+mn-ea"/>
                        </a:rPr>
                        <a:t>図書館</a:t>
                      </a:r>
                      <a:endParaRPr kumimoji="1" lang="en-US" altLang="ja-JP" sz="1200" b="0" dirty="0" smtClean="0">
                        <a:solidFill>
                          <a:schemeClr val="tx1"/>
                        </a:solidFill>
                        <a:latin typeface="+mj-lt"/>
                        <a:ea typeface="+mn-ea"/>
                      </a:endParaRPr>
                    </a:p>
                    <a:p>
                      <a:pPr marL="72000" indent="-457200" algn="l">
                        <a:lnSpc>
                          <a:spcPts val="1300"/>
                        </a:lnSpc>
                      </a:pPr>
                      <a:r>
                        <a:rPr kumimoji="1" lang="en-US" altLang="ja-JP" sz="1200" b="0" baseline="0" dirty="0" smtClean="0">
                          <a:solidFill>
                            <a:schemeClr val="tx1"/>
                          </a:solidFill>
                          <a:latin typeface="+mj-lt"/>
                          <a:ea typeface="+mn-ea"/>
                        </a:rPr>
                        <a:t>※</a:t>
                      </a:r>
                      <a:r>
                        <a:rPr kumimoji="1" lang="en-US" altLang="ja-JP" sz="1200" b="0" baseline="0" dirty="0">
                          <a:solidFill>
                            <a:schemeClr val="tx1"/>
                          </a:solidFill>
                          <a:latin typeface="+mj-lt"/>
                          <a:ea typeface="+mn-ea"/>
                        </a:rPr>
                        <a:t>2021</a:t>
                      </a:r>
                      <a:r>
                        <a:rPr kumimoji="1" lang="ja-JP" altLang="en-US" sz="1200" b="0" baseline="0" dirty="0">
                          <a:solidFill>
                            <a:schemeClr val="tx1"/>
                          </a:solidFill>
                          <a:latin typeface="+mj-lt"/>
                          <a:ea typeface="+mn-ea"/>
                        </a:rPr>
                        <a:t>年度まで：市立大学学術情報総</a:t>
                      </a:r>
                      <a:endParaRPr kumimoji="1" lang="en-US" altLang="ja-JP" sz="1200" b="0" baseline="0" dirty="0">
                        <a:solidFill>
                          <a:schemeClr val="tx1"/>
                        </a:solidFill>
                        <a:latin typeface="+mj-lt"/>
                        <a:ea typeface="+mn-ea"/>
                      </a:endParaRPr>
                    </a:p>
                    <a:p>
                      <a:pPr marL="0" indent="0" algn="l">
                        <a:lnSpc>
                          <a:spcPts val="1300"/>
                        </a:lnSpc>
                        <a:buFont typeface="Meiryo UI" panose="020B0604030504040204" pitchFamily="50" charset="-128"/>
                        <a:buNone/>
                      </a:pPr>
                      <a:r>
                        <a:rPr kumimoji="1" lang="ja-JP" altLang="en-US" sz="1200" b="0" baseline="0" dirty="0">
                          <a:solidFill>
                            <a:schemeClr val="tx1"/>
                          </a:solidFill>
                          <a:latin typeface="+mj-lt"/>
                          <a:ea typeface="+mn-ea"/>
                        </a:rPr>
                        <a:t>　　合センター</a:t>
                      </a:r>
                      <a:endParaRPr kumimoji="1" lang="en-US" altLang="ja-JP" sz="1200" b="0" baseline="0" dirty="0">
                        <a:solidFill>
                          <a:schemeClr val="tx1"/>
                        </a:solidFill>
                        <a:latin typeface="+mj-lt"/>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ctr"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j-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0330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latin typeface="+mj-lt"/>
                          <a:ea typeface="+mn-ea"/>
                        </a:rPr>
                        <a:t>・「職員による課題改善タスクフォース」を設置し、職員で改善の取組を実施する。</a:t>
                      </a:r>
                      <a:endParaRPr lang="en-US" altLang="ja-JP" sz="1200" dirty="0">
                        <a:solidFill>
                          <a:schemeClr val="tx1"/>
                        </a:solidFill>
                        <a:latin typeface="+mj-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⑦天王寺公園</a:t>
                      </a:r>
                      <a:endParaRPr lang="en-US" altLang="ja-JP" sz="1200" dirty="0">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r>
                        <a:rPr lang="en-US" altLang="ja-JP" sz="1200" dirty="0">
                          <a:latin typeface="+mj-lt"/>
                          <a:ea typeface="+mn-ea"/>
                        </a:rPr>
                        <a:t>【</a:t>
                      </a:r>
                      <a:r>
                        <a:rPr lang="ja-JP" altLang="en-US" sz="1200" dirty="0">
                          <a:latin typeface="+mj-lt"/>
                          <a:ea typeface="+mn-ea"/>
                        </a:rPr>
                        <a:t>サービス改善策</a:t>
                      </a:r>
                      <a:r>
                        <a:rPr lang="en-US" altLang="ja-JP" sz="1200" dirty="0">
                          <a:latin typeface="+mj-lt"/>
                          <a:ea typeface="+mn-ea"/>
                        </a:rPr>
                        <a:t>(2014</a:t>
                      </a:r>
                      <a:r>
                        <a:rPr lang="ja-JP" altLang="en-US" sz="1200" dirty="0">
                          <a:latin typeface="+mj-lt"/>
                          <a:ea typeface="+mn-ea"/>
                        </a:rPr>
                        <a:t>年度～</a:t>
                      </a:r>
                      <a:r>
                        <a:rPr lang="ja-JP" altLang="en-US" sz="1200" dirty="0" err="1">
                          <a:latin typeface="+mj-lt"/>
                          <a:ea typeface="+mn-ea"/>
                        </a:rPr>
                        <a:t>の</a:t>
                      </a:r>
                      <a:r>
                        <a:rPr lang="ja-JP" altLang="en-US" sz="1200" dirty="0">
                          <a:latin typeface="+mj-lt"/>
                          <a:ea typeface="+mn-ea"/>
                        </a:rPr>
                        <a:t>取組は別紙</a:t>
                      </a:r>
                      <a:r>
                        <a:rPr lang="en-US" altLang="ja-JP" sz="1200" dirty="0">
                          <a:latin typeface="+mj-lt"/>
                          <a:ea typeface="+mn-ea"/>
                        </a:rPr>
                        <a:t>)】</a:t>
                      </a: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・すぐできる日常的な改善を職員が実施</a:t>
                      </a:r>
                      <a:endParaRPr lang="en-US" altLang="ja-JP" sz="1200" dirty="0">
                        <a:latin typeface="+mj-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rgbClr val="FF0000"/>
                        </a:solidFill>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latin typeface="+mj-lt"/>
                          <a:ea typeface="+mn-ea"/>
                        </a:rPr>
                        <a:t>・開園時間の延長</a:t>
                      </a:r>
                      <a:endParaRPr lang="en-US" altLang="ja-JP" sz="1200" dirty="0">
                        <a:solidFill>
                          <a:schemeClr val="tx1"/>
                        </a:solidFill>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・園路補修、不用物撤去など</a:t>
                      </a:r>
                      <a:endParaRPr lang="en-US" altLang="ja-JP" sz="1200" dirty="0">
                        <a:latin typeface="+mj-lt"/>
                        <a:ea typeface="+mn-ea"/>
                      </a:endParaRP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latin typeface="+mj-lt"/>
                        <a:ea typeface="+mn-ea"/>
                      </a:endParaRPr>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1033033">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tcPr>
                </a:tc>
                <a:tc rowSpan="2">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latin typeface="+mj-lt"/>
                          <a:ea typeface="+mn-ea"/>
                        </a:rPr>
                        <a:t>・官民連携手法を導入する。</a:t>
                      </a: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latin typeface="+mj-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・エントランスエリアを魅力創造・管理運営する民間事業者を募集</a:t>
                      </a:r>
                      <a:r>
                        <a:rPr lang="en-US" altLang="ja-JP" sz="1200" dirty="0">
                          <a:latin typeface="+mj-lt"/>
                          <a:ea typeface="+mn-ea"/>
                        </a:rPr>
                        <a:t>(2014</a:t>
                      </a:r>
                      <a:r>
                        <a:rPr lang="ja-JP" altLang="en-US" sz="1200" dirty="0">
                          <a:latin typeface="+mj-lt"/>
                          <a:ea typeface="+mn-ea"/>
                        </a:rPr>
                        <a:t>年</a:t>
                      </a:r>
                      <a:r>
                        <a:rPr lang="en-US" altLang="ja-JP" sz="1200" dirty="0">
                          <a:latin typeface="+mj-lt"/>
                          <a:ea typeface="+mn-ea"/>
                        </a:rPr>
                        <a:t>1</a:t>
                      </a:r>
                      <a:r>
                        <a:rPr lang="ja-JP" altLang="en-US" sz="1200" dirty="0">
                          <a:latin typeface="+mj-lt"/>
                          <a:ea typeface="+mn-ea"/>
                        </a:rPr>
                        <a:t>月</a:t>
                      </a:r>
                      <a:r>
                        <a:rPr lang="en-US" altLang="ja-JP" sz="1200" dirty="0">
                          <a:latin typeface="+mj-lt"/>
                          <a:ea typeface="+mn-ea"/>
                        </a:rPr>
                        <a:t>)</a:t>
                      </a:r>
                    </a:p>
                    <a:p>
                      <a:pPr marL="72000" marR="0" indent="-457200" algn="l" defTabSz="914400" rtl="0" eaLnBrk="1" fontAlgn="auto" latinLnBrk="0" hangingPunct="1">
                        <a:lnSpc>
                          <a:spcPts val="1300"/>
                        </a:lnSpc>
                        <a:spcBef>
                          <a:spcPts val="0"/>
                        </a:spcBef>
                        <a:spcAft>
                          <a:spcPts val="0"/>
                        </a:spcAft>
                        <a:buClrTx/>
                        <a:buSzTx/>
                        <a:buFontTx/>
                        <a:buNone/>
                        <a:tabLst/>
                        <a:defRPr/>
                      </a:pPr>
                      <a:endParaRPr lang="en-US" altLang="ja-JP" sz="1200" dirty="0">
                        <a:latin typeface="+mj-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・エントランスエリアの無料化（</a:t>
                      </a:r>
                      <a:r>
                        <a:rPr lang="en-US" altLang="ja-JP" sz="1200" dirty="0">
                          <a:latin typeface="+mj-lt"/>
                          <a:ea typeface="+mn-ea"/>
                        </a:rPr>
                        <a:t>2015</a:t>
                      </a:r>
                      <a:r>
                        <a:rPr lang="ja-JP" altLang="en-US" sz="1200" dirty="0">
                          <a:latin typeface="+mj-lt"/>
                          <a:ea typeface="+mn-ea"/>
                        </a:rPr>
                        <a:t>年</a:t>
                      </a:r>
                      <a:r>
                        <a:rPr lang="en-US" altLang="ja-JP" sz="1200" dirty="0">
                          <a:latin typeface="+mj-lt"/>
                          <a:ea typeface="+mn-ea"/>
                        </a:rPr>
                        <a:t>4</a:t>
                      </a:r>
                      <a:r>
                        <a:rPr lang="ja-JP" altLang="en-US" sz="1200" dirty="0">
                          <a:latin typeface="+mj-lt"/>
                          <a:ea typeface="+mn-ea"/>
                        </a:rPr>
                        <a:t>月～）</a:t>
                      </a: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・エントランスエリア開園時間の延長（</a:t>
                      </a:r>
                      <a:r>
                        <a:rPr lang="en-US" altLang="ja-JP" sz="1200" dirty="0">
                          <a:latin typeface="+mj-lt"/>
                          <a:ea typeface="+mn-ea"/>
                        </a:rPr>
                        <a:t>2015</a:t>
                      </a:r>
                      <a:r>
                        <a:rPr lang="ja-JP" altLang="en-US" sz="1200" dirty="0">
                          <a:latin typeface="+mj-lt"/>
                          <a:ea typeface="+mn-ea"/>
                        </a:rPr>
                        <a:t>年</a:t>
                      </a:r>
                      <a:r>
                        <a:rPr lang="en-US" altLang="ja-JP" sz="1200" dirty="0">
                          <a:latin typeface="+mj-lt"/>
                          <a:ea typeface="+mn-ea"/>
                        </a:rPr>
                        <a:t>10</a:t>
                      </a:r>
                      <a:r>
                        <a:rPr lang="ja-JP" altLang="en-US" sz="1200" dirty="0">
                          <a:latin typeface="+mj-lt"/>
                          <a:ea typeface="+mn-ea"/>
                        </a:rPr>
                        <a:t>月～）</a:t>
                      </a: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・民間事業者による運営</a:t>
                      </a:r>
                    </a:p>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a:t>
                      </a:r>
                      <a:r>
                        <a:rPr lang="en-US" altLang="ja-JP" sz="1200" dirty="0">
                          <a:latin typeface="+mj-lt"/>
                          <a:ea typeface="+mn-ea"/>
                        </a:rPr>
                        <a:t>2015</a:t>
                      </a:r>
                      <a:r>
                        <a:rPr lang="ja-JP" altLang="en-US" sz="1200" dirty="0">
                          <a:latin typeface="+mj-lt"/>
                          <a:ea typeface="+mn-ea"/>
                        </a:rPr>
                        <a:t>年</a:t>
                      </a:r>
                      <a:r>
                        <a:rPr lang="en-US" altLang="ja-JP" sz="1200" dirty="0">
                          <a:latin typeface="+mj-lt"/>
                          <a:ea typeface="+mn-ea"/>
                        </a:rPr>
                        <a:t>10</a:t>
                      </a:r>
                      <a:r>
                        <a:rPr lang="ja-JP" altLang="en-US" sz="1200" dirty="0">
                          <a:latin typeface="+mj-lt"/>
                          <a:ea typeface="+mn-ea"/>
                        </a:rPr>
                        <a:t>月～）</a:t>
                      </a:r>
                    </a:p>
                  </a:txBody>
                  <a:tcPr marL="36000" marR="36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397320">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・動物園ゲートエリア魅力向上事業を実施する民間事業者を募集（</a:t>
                      </a:r>
                      <a:r>
                        <a:rPr lang="en-US" altLang="ja-JP" sz="1200" dirty="0">
                          <a:latin typeface="+mj-lt"/>
                          <a:ea typeface="+mn-ea"/>
                        </a:rPr>
                        <a:t>2017</a:t>
                      </a:r>
                      <a:r>
                        <a:rPr lang="ja-JP" altLang="en-US" sz="1200" dirty="0">
                          <a:latin typeface="+mj-lt"/>
                          <a:ea typeface="+mn-ea"/>
                        </a:rPr>
                        <a:t>年</a:t>
                      </a:r>
                      <a:r>
                        <a:rPr lang="en-US" altLang="ja-JP" sz="1200" dirty="0">
                          <a:latin typeface="+mj-lt"/>
                          <a:ea typeface="+mn-ea"/>
                        </a:rPr>
                        <a:t>3</a:t>
                      </a:r>
                      <a:r>
                        <a:rPr lang="ja-JP" altLang="en-US" sz="1200" dirty="0">
                          <a:latin typeface="+mj-lt"/>
                          <a:ea typeface="+mn-ea"/>
                        </a:rPr>
                        <a:t>月）</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72000" marR="0" indent="-457200" algn="l" defTabSz="914400" rtl="0" eaLnBrk="1" fontAlgn="auto" latinLnBrk="0" hangingPunct="1">
                        <a:lnSpc>
                          <a:spcPts val="1300"/>
                        </a:lnSpc>
                        <a:spcBef>
                          <a:spcPts val="0"/>
                        </a:spcBef>
                        <a:spcAft>
                          <a:spcPts val="0"/>
                        </a:spcAft>
                        <a:buClrTx/>
                        <a:buSzTx/>
                        <a:buFontTx/>
                        <a:buNone/>
                        <a:tabLst/>
                        <a:defRPr/>
                      </a:pPr>
                      <a:r>
                        <a:rPr lang="ja-JP" altLang="en-US" sz="1200" dirty="0">
                          <a:latin typeface="+mj-lt"/>
                          <a:ea typeface="+mn-ea"/>
                        </a:rPr>
                        <a:t>・</a:t>
                      </a:r>
                      <a:r>
                        <a:rPr lang="ja-JP" altLang="en-US" sz="1200" dirty="0">
                          <a:solidFill>
                            <a:schemeClr val="tx1"/>
                          </a:solidFill>
                          <a:latin typeface="+mj-lt"/>
                          <a:ea typeface="+mn-ea"/>
                        </a:rPr>
                        <a:t>民間事業者による運営（</a:t>
                      </a:r>
                      <a:r>
                        <a:rPr lang="en-US" altLang="ja-JP" sz="1200" dirty="0">
                          <a:solidFill>
                            <a:schemeClr val="tx1"/>
                          </a:solidFill>
                          <a:latin typeface="+mj-lt"/>
                          <a:ea typeface="+mn-ea"/>
                        </a:rPr>
                        <a:t>2019</a:t>
                      </a:r>
                      <a:r>
                        <a:rPr lang="ja-JP" altLang="en-US" sz="1200" dirty="0">
                          <a:solidFill>
                            <a:schemeClr val="tx1"/>
                          </a:solidFill>
                          <a:latin typeface="+mj-lt"/>
                          <a:ea typeface="+mn-ea"/>
                        </a:rPr>
                        <a:t>年</a:t>
                      </a:r>
                      <a:r>
                        <a:rPr lang="en-US" altLang="ja-JP" sz="1200" dirty="0">
                          <a:solidFill>
                            <a:schemeClr val="tx1"/>
                          </a:solidFill>
                          <a:latin typeface="+mj-lt"/>
                          <a:ea typeface="+mn-ea"/>
                        </a:rPr>
                        <a:t>4</a:t>
                      </a:r>
                      <a:r>
                        <a:rPr lang="ja-JP" altLang="en-US" sz="1200" dirty="0">
                          <a:solidFill>
                            <a:schemeClr val="tx1"/>
                          </a:solidFill>
                          <a:latin typeface="+mj-lt"/>
                          <a:ea typeface="+mn-ea"/>
                        </a:rPr>
                        <a:t>月～）</a:t>
                      </a:r>
                    </a:p>
                  </a:txBody>
                  <a:tcPr marL="36000" marR="36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219</a:t>
            </a:fld>
            <a:endParaRPr lang="ja-JP" altLang="en-US"/>
          </a:p>
        </p:txBody>
      </p:sp>
    </p:spTree>
    <p:extLst>
      <p:ext uri="{BB962C8B-B14F-4D97-AF65-F5344CB8AC3E}">
        <p14:creationId xmlns:p14="http://schemas.microsoft.com/office/powerpoint/2010/main" val="359566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145372" y="5314677"/>
            <a:ext cx="2378671" cy="15063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1763688" y="2924943"/>
            <a:ext cx="4289420" cy="38826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Ⅳ</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業務執行の刷新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・サービス改善（動物園など）</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251520" y="251356"/>
            <a:ext cx="73448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①～⑥　モデル施設におけるサービス向上の取組　（１／２）</a:t>
            </a:r>
            <a:endPar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cxnSp>
        <p:nvCxnSpPr>
          <p:cNvPr id="10" name="直線コネクタ 9"/>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23569" y="680510"/>
            <a:ext cx="79928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アンケートと「職員による課題改善タスクフォース」を経て、以下の見直しを行った。</a:t>
            </a:r>
          </a:p>
        </p:txBody>
      </p:sp>
      <p:sp>
        <p:nvSpPr>
          <p:cNvPr id="11" name="スライド番号プレースホルダ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t>222</a:t>
            </a:r>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229517909"/>
              </p:ext>
            </p:extLst>
          </p:nvPr>
        </p:nvGraphicFramePr>
        <p:xfrm>
          <a:off x="149665" y="1029817"/>
          <a:ext cx="8424936" cy="5791200"/>
        </p:xfrm>
        <a:graphic>
          <a:graphicData uri="http://schemas.openxmlformats.org/drawingml/2006/table">
            <a:tbl>
              <a:tblPr firstRow="1" bandRow="1">
                <a:tableStyleId>{BDBED569-4797-4DF1-A0F4-6AAB3CD982D8}</a:tableStyleId>
              </a:tblPr>
              <a:tblGrid>
                <a:gridCol w="158417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232296">
                <a:tc rowSpan="2">
                  <a:txBody>
                    <a:bodyPr/>
                    <a:lstStyle/>
                    <a:p>
                      <a:pPr algn="ctr">
                        <a:lnSpc>
                          <a:spcPts val="1400"/>
                        </a:lnSpc>
                      </a:pPr>
                      <a:endParaRPr kumimoji="1" lang="en-US" altLang="ja-JP" sz="14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lnSpc>
                          <a:spcPts val="1400"/>
                        </a:lnSpc>
                      </a:pPr>
                      <a:r>
                        <a:rPr lang="ja-JP" altLang="en-US" sz="1200" b="1" dirty="0">
                          <a:solidFill>
                            <a:schemeClr val="tx1"/>
                          </a:solidFill>
                        </a:rPr>
                        <a:t>主なサービス向上の取組（予定を含む）</a:t>
                      </a:r>
                      <a:endParaRPr lang="en-US" altLang="ja-JP" sz="12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2296">
                <a:tc vMerge="1">
                  <a:txBody>
                    <a:bodyPr/>
                    <a:lstStyle/>
                    <a:p>
                      <a:pPr algn="ctr"/>
                      <a:endParaRPr kumimoji="1" lang="en-US" altLang="ja-JP" sz="1400" b="0" dirty="0"/>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トイレの改修</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開館日・開館時間の延長等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案内表示の改善・設置等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968285">
                <a:tc>
                  <a:txBody>
                    <a:bodyPr/>
                    <a:lstStyle/>
                    <a:p>
                      <a:pPr algn="l">
                        <a:lnSpc>
                          <a:spcPts val="1400"/>
                        </a:lnSpc>
                      </a:pPr>
                      <a:r>
                        <a:rPr kumimoji="1" lang="ja-JP" altLang="en-US" sz="1400" b="0" dirty="0">
                          <a:solidFill>
                            <a:schemeClr val="tx1"/>
                          </a:solidFill>
                        </a:rPr>
                        <a:t>①天王寺動物園</a:t>
                      </a:r>
                      <a:endParaRPr kumimoji="1" lang="en-US" altLang="ja-JP" sz="1400" b="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・先行改修整備・建替</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・整備基本計画の策定</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整備基本計画に基づく</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改修整備</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lang="ja-JP" altLang="en-US" sz="1100" b="0" dirty="0">
                          <a:solidFill>
                            <a:schemeClr val="tx1"/>
                          </a:solidFill>
                        </a:rPr>
                        <a:t>・</a:t>
                      </a:r>
                      <a:r>
                        <a:rPr kumimoji="1" lang="en-US" altLang="ja-JP" sz="1100" kern="1200" dirty="0">
                          <a:solidFill>
                            <a:schemeClr val="tx1"/>
                          </a:solidFill>
                          <a:latin typeface="+mn-lt"/>
                          <a:ea typeface="+mn-ea"/>
                          <a:cs typeface="+mn-cs"/>
                        </a:rPr>
                        <a:t>5</a:t>
                      </a:r>
                      <a:r>
                        <a:rPr kumimoji="1" lang="ja-JP" altLang="ja-JP" sz="1100" kern="1200" dirty="0">
                          <a:solidFill>
                            <a:schemeClr val="tx1"/>
                          </a:solidFill>
                          <a:latin typeface="+mn-lt"/>
                          <a:ea typeface="+mn-ea"/>
                          <a:cs typeface="+mn-cs"/>
                        </a:rPr>
                        <a:t>月・</a:t>
                      </a:r>
                      <a:r>
                        <a:rPr kumimoji="1" lang="en-US" altLang="ja-JP" sz="1100" kern="1200" dirty="0">
                          <a:solidFill>
                            <a:schemeClr val="tx1"/>
                          </a:solidFill>
                          <a:latin typeface="+mn-lt"/>
                          <a:ea typeface="+mn-ea"/>
                          <a:cs typeface="+mn-cs"/>
                        </a:rPr>
                        <a:t>9</a:t>
                      </a:r>
                      <a:r>
                        <a:rPr kumimoji="1" lang="ja-JP" altLang="ja-JP" sz="1100" kern="1200" dirty="0">
                          <a:solidFill>
                            <a:schemeClr val="tx1"/>
                          </a:solidFill>
                          <a:latin typeface="+mn-lt"/>
                          <a:ea typeface="+mn-ea"/>
                          <a:cs typeface="+mn-cs"/>
                        </a:rPr>
                        <a:t>月の土日祝時間延長</a:t>
                      </a:r>
                      <a:endParaRPr kumimoji="1" lang="en-US" altLang="ja-JP" sz="1100" kern="1200" dirty="0">
                        <a:solidFill>
                          <a:schemeClr val="tx1"/>
                        </a:solidFill>
                        <a:latin typeface="+mn-lt"/>
                        <a:ea typeface="+mn-ea"/>
                        <a:cs typeface="+mn-cs"/>
                      </a:endParaRPr>
                    </a:p>
                    <a:p>
                      <a:pPr>
                        <a:lnSpc>
                          <a:spcPts val="1400"/>
                        </a:lnSpc>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（午後</a:t>
                      </a:r>
                      <a:r>
                        <a:rPr kumimoji="1" lang="en-US" altLang="ja-JP" sz="1100" kern="1200" dirty="0">
                          <a:solidFill>
                            <a:schemeClr val="tx1"/>
                          </a:solidFill>
                          <a:latin typeface="+mn-lt"/>
                          <a:ea typeface="+mn-ea"/>
                          <a:cs typeface="+mn-cs"/>
                        </a:rPr>
                        <a:t>6</a:t>
                      </a:r>
                      <a:r>
                        <a:rPr kumimoji="1" lang="ja-JP" altLang="ja-JP" sz="1100" kern="1200" dirty="0">
                          <a:solidFill>
                            <a:schemeClr val="tx1"/>
                          </a:solidFill>
                          <a:latin typeface="+mn-lt"/>
                          <a:ea typeface="+mn-ea"/>
                          <a:cs typeface="+mn-cs"/>
                        </a:rPr>
                        <a:t>時まで）</a:t>
                      </a:r>
                      <a:endParaRPr kumimoji="1" lang="en-US" altLang="ja-JP" sz="1100" kern="1200" dirty="0">
                        <a:solidFill>
                          <a:schemeClr val="tx1"/>
                        </a:solidFill>
                        <a:latin typeface="+mn-lt"/>
                        <a:ea typeface="+mn-ea"/>
                        <a:cs typeface="+mn-cs"/>
                      </a:endParaRPr>
                    </a:p>
                    <a:p>
                      <a:pPr>
                        <a:lnSpc>
                          <a:spcPts val="1400"/>
                        </a:lnSpc>
                      </a:pPr>
                      <a:r>
                        <a:rPr kumimoji="1" lang="ja-JP" altLang="en-US" sz="1100" strike="noStrike" kern="1200" dirty="0">
                          <a:solidFill>
                            <a:schemeClr val="tx1"/>
                          </a:solidFill>
                          <a:latin typeface="+mn-lt"/>
                          <a:ea typeface="+mn-ea"/>
                          <a:cs typeface="+mn-cs"/>
                        </a:rPr>
                        <a:t>・ナイト</a:t>
                      </a:r>
                      <a:r>
                        <a:rPr kumimoji="1" lang="en-US" altLang="ja-JP" sz="1100" strike="noStrike" kern="1200" dirty="0">
                          <a:solidFill>
                            <a:schemeClr val="tx1"/>
                          </a:solidFill>
                          <a:latin typeface="+mn-lt"/>
                          <a:ea typeface="+mn-ea"/>
                          <a:cs typeface="+mn-cs"/>
                        </a:rPr>
                        <a:t>ZOO</a:t>
                      </a:r>
                      <a:r>
                        <a:rPr kumimoji="1" lang="ja-JP" altLang="en-US" sz="1100" strike="noStrike" kern="1200" dirty="0">
                          <a:solidFill>
                            <a:schemeClr val="tx1"/>
                          </a:solidFill>
                          <a:latin typeface="+mn-lt"/>
                          <a:ea typeface="+mn-ea"/>
                          <a:cs typeface="+mn-cs"/>
                        </a:rPr>
                        <a:t>の開催</a:t>
                      </a:r>
                      <a:endParaRPr kumimoji="1" lang="en-US" altLang="ja-JP" sz="1100" strike="noStrike" kern="1200" dirty="0">
                        <a:solidFill>
                          <a:schemeClr val="tx1"/>
                        </a:solidFill>
                        <a:latin typeface="+mn-lt"/>
                        <a:ea typeface="+mn-ea"/>
                        <a:cs typeface="+mn-cs"/>
                      </a:endParaRPr>
                    </a:p>
                    <a:p>
                      <a:pPr>
                        <a:lnSpc>
                          <a:spcPts val="1400"/>
                        </a:lnSpc>
                      </a:pPr>
                      <a:r>
                        <a:rPr kumimoji="1" lang="ja-JP" altLang="en-US" sz="1100" strike="noStrike" kern="1200" dirty="0">
                          <a:solidFill>
                            <a:schemeClr val="tx1"/>
                          </a:solidFill>
                          <a:latin typeface="+mn-lt"/>
                          <a:ea typeface="+mn-ea"/>
                          <a:cs typeface="+mn-cs"/>
                        </a:rPr>
                        <a:t>　（</a:t>
                      </a:r>
                      <a:r>
                        <a:rPr kumimoji="1" lang="en-US" altLang="ja-JP" sz="1100" strike="noStrike" kern="1200" dirty="0">
                          <a:solidFill>
                            <a:schemeClr val="tx1"/>
                          </a:solidFill>
                          <a:latin typeface="+mn-lt"/>
                          <a:ea typeface="+mn-ea"/>
                          <a:cs typeface="+mn-cs"/>
                        </a:rPr>
                        <a:t>2015</a:t>
                      </a:r>
                      <a:r>
                        <a:rPr kumimoji="1" lang="ja-JP" altLang="en-US" sz="1100" strike="noStrike" kern="1200" dirty="0">
                          <a:solidFill>
                            <a:schemeClr val="tx1"/>
                          </a:solidFill>
                          <a:latin typeface="+mn-lt"/>
                          <a:ea typeface="+mn-ea"/>
                          <a:cs typeface="+mn-cs"/>
                        </a:rPr>
                        <a:t>年度～、年間約</a:t>
                      </a:r>
                      <a:r>
                        <a:rPr kumimoji="1" lang="en-US" altLang="ja-JP" sz="1100" strike="noStrike" kern="1200" dirty="0">
                          <a:solidFill>
                            <a:schemeClr val="tx1"/>
                          </a:solidFill>
                          <a:latin typeface="+mn-lt"/>
                          <a:ea typeface="+mn-ea"/>
                          <a:cs typeface="+mn-cs"/>
                        </a:rPr>
                        <a:t>15</a:t>
                      </a:r>
                      <a:r>
                        <a:rPr kumimoji="1" lang="ja-JP" altLang="en-US" sz="1100" strike="noStrike" kern="1200" dirty="0">
                          <a:solidFill>
                            <a:schemeClr val="tx1"/>
                          </a:solidFill>
                          <a:latin typeface="+mn-lt"/>
                          <a:ea typeface="+mn-ea"/>
                          <a:cs typeface="+mn-cs"/>
                        </a:rPr>
                        <a:t>日間）</a:t>
                      </a:r>
                      <a:endParaRPr kumimoji="1" lang="en-US" altLang="ja-JP" sz="1100" strike="noStrike" kern="1200" dirty="0">
                        <a:solidFill>
                          <a:schemeClr val="tx1"/>
                        </a:solidFill>
                        <a:latin typeface="+mn-lt"/>
                        <a:ea typeface="+mn-ea"/>
                        <a:cs typeface="+mn-cs"/>
                      </a:endParaRPr>
                    </a:p>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元日の臨時開園</a:t>
                      </a:r>
                      <a:endParaRPr kumimoji="1" lang="en-US" altLang="ja-JP" sz="1100" kern="1200" dirty="0">
                        <a:solidFill>
                          <a:schemeClr val="tx1"/>
                        </a:solidFill>
                        <a:latin typeface="+mn-lt"/>
                        <a:ea typeface="+mn-ea"/>
                        <a:cs typeface="+mn-cs"/>
                      </a:endParaRPr>
                    </a:p>
                    <a:p>
                      <a:pPr>
                        <a:lnSpc>
                          <a:spcPts val="1400"/>
                        </a:lnSpc>
                      </a:pPr>
                      <a:r>
                        <a:rPr kumimoji="1" lang="ja-JP" altLang="en-US" sz="1100" kern="1200" spc="-40" baseline="0" dirty="0">
                          <a:solidFill>
                            <a:schemeClr val="tx1"/>
                          </a:solidFill>
                          <a:latin typeface="+mn-lt"/>
                          <a:ea typeface="+mn-ea"/>
                          <a:cs typeface="+mn-cs"/>
                        </a:rPr>
                        <a:t>・</a:t>
                      </a:r>
                      <a:r>
                        <a:rPr kumimoji="1" lang="ja-JP" altLang="ja-JP" sz="1100" kern="1200" spc="-40" baseline="0" dirty="0">
                          <a:solidFill>
                            <a:schemeClr val="tx1"/>
                          </a:solidFill>
                          <a:latin typeface="+mn-lt"/>
                          <a:ea typeface="+mn-ea"/>
                          <a:cs typeface="+mn-cs"/>
                        </a:rPr>
                        <a:t>ゴールデンウィーク期間中等の臨時開園</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わかりやすい案内</a:t>
                      </a:r>
                      <a:r>
                        <a:rPr kumimoji="1" lang="ja-JP" altLang="en-US" sz="1100" kern="1200" dirty="0">
                          <a:solidFill>
                            <a:schemeClr val="tx1"/>
                          </a:solidFill>
                          <a:latin typeface="+mn-lt"/>
                          <a:ea typeface="+mn-ea"/>
                          <a:cs typeface="+mn-cs"/>
                        </a:rPr>
                        <a:t>表示</a:t>
                      </a:r>
                      <a:r>
                        <a:rPr kumimoji="1" lang="ja-JP" altLang="ja-JP" sz="1100" kern="1200" dirty="0">
                          <a:solidFill>
                            <a:schemeClr val="tx1"/>
                          </a:solidFill>
                          <a:latin typeface="+mn-lt"/>
                          <a:ea typeface="+mn-ea"/>
                          <a:cs typeface="+mn-cs"/>
                        </a:rPr>
                        <a:t>の設計</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kumimoji="1" lang="ja-JP" altLang="ja-JP" sz="1100" kern="1200" dirty="0">
                          <a:solidFill>
                            <a:schemeClr val="tx1"/>
                          </a:solidFill>
                          <a:latin typeface="+mn-lt"/>
                          <a:ea typeface="+mn-ea"/>
                          <a:cs typeface="+mn-cs"/>
                        </a:rPr>
                        <a:t>トイレの案内表示の改善</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喫煙スペースの明示</a:t>
                      </a:r>
                      <a:r>
                        <a:rPr kumimoji="1" lang="ja-JP" altLang="en-US" sz="1100" kern="1200" dirty="0">
                          <a:solidFill>
                            <a:schemeClr val="tx1"/>
                          </a:solidFill>
                          <a:latin typeface="+mn-lt"/>
                          <a:ea typeface="+mn-ea"/>
                          <a:cs typeface="+mn-cs"/>
                        </a:rPr>
                        <a:t>等の</a:t>
                      </a:r>
                      <a:r>
                        <a:rPr kumimoji="1" lang="ja-JP" altLang="ja-JP" sz="1100" kern="1200" dirty="0">
                          <a:solidFill>
                            <a:schemeClr val="tx1"/>
                          </a:solidFill>
                          <a:latin typeface="+mn-lt"/>
                          <a:ea typeface="+mn-ea"/>
                          <a:cs typeface="+mn-cs"/>
                        </a:rPr>
                        <a:t>改善</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わかりやすい案内</a:t>
                      </a:r>
                      <a:r>
                        <a:rPr kumimoji="1" lang="ja-JP" altLang="en-US" sz="1100" kern="1200" dirty="0">
                          <a:solidFill>
                            <a:schemeClr val="tx1"/>
                          </a:solidFill>
                          <a:latin typeface="+mn-lt"/>
                          <a:ea typeface="+mn-ea"/>
                          <a:cs typeface="+mn-cs"/>
                        </a:rPr>
                        <a:t>表示</a:t>
                      </a:r>
                      <a:r>
                        <a:rPr kumimoji="1" lang="ja-JP" altLang="ja-JP" sz="1100" kern="1200" dirty="0">
                          <a:solidFill>
                            <a:schemeClr val="tx1"/>
                          </a:solidFill>
                          <a:latin typeface="+mn-lt"/>
                          <a:ea typeface="+mn-ea"/>
                          <a:cs typeface="+mn-cs"/>
                        </a:rPr>
                        <a:t>の</a:t>
                      </a:r>
                      <a:r>
                        <a:rPr kumimoji="1" lang="ja-JP" altLang="en-US"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kumimoji="1" lang="en-US"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96871">
                <a:tc>
                  <a:txBody>
                    <a:bodyPr/>
                    <a:lstStyle/>
                    <a:p>
                      <a:pPr algn="l">
                        <a:lnSpc>
                          <a:spcPts val="1400"/>
                        </a:lnSpc>
                      </a:pPr>
                      <a:r>
                        <a:rPr kumimoji="1" lang="ja-JP" altLang="en-US" sz="1400" b="0" dirty="0">
                          <a:solidFill>
                            <a:schemeClr val="tx1"/>
                          </a:solidFill>
                        </a:rPr>
                        <a:t>②美術館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rgbClr val="FF0000"/>
                          </a:solidFill>
                          <a:latin typeface="+mn-lt"/>
                          <a:ea typeface="+mn-ea"/>
                          <a:cs typeface="+mn-cs"/>
                        </a:rPr>
                        <a:t>・</a:t>
                      </a:r>
                      <a:r>
                        <a:rPr kumimoji="1" lang="ja-JP" altLang="en-US" sz="1100" b="0" kern="1200" dirty="0">
                          <a:solidFill>
                            <a:schemeClr val="tx1"/>
                          </a:solidFill>
                          <a:latin typeface="+mn-lt"/>
                          <a:ea typeface="+mn-ea"/>
                          <a:cs typeface="+mn-cs"/>
                        </a:rPr>
                        <a:t>地下展覧会室の和式トイレの洋式化（</a:t>
                      </a:r>
                      <a:r>
                        <a:rPr kumimoji="1" lang="en-US" altLang="ja-JP" sz="1100" b="0" kern="1200" dirty="0">
                          <a:solidFill>
                            <a:schemeClr val="tx1"/>
                          </a:solidFill>
                          <a:latin typeface="+mn-lt"/>
                          <a:ea typeface="+mn-ea"/>
                          <a:cs typeface="+mn-cs"/>
                        </a:rPr>
                        <a:t>2021</a:t>
                      </a:r>
                      <a:r>
                        <a:rPr kumimoji="1" lang="ja-JP" altLang="en-US" sz="1100" b="0" kern="1200" dirty="0">
                          <a:solidFill>
                            <a:schemeClr val="tx1"/>
                          </a:solidFill>
                          <a:latin typeface="+mn-lt"/>
                          <a:ea typeface="+mn-ea"/>
                          <a:cs typeface="+mn-cs"/>
                        </a:rPr>
                        <a:t>年度）</a:t>
                      </a:r>
                      <a:endParaRPr lang="en-US" altLang="ja-JP" sz="1100" b="0" dirty="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・美術館の</a:t>
                      </a:r>
                      <a:r>
                        <a:rPr kumimoji="1" lang="ja-JP" altLang="ja-JP" sz="1100" kern="1200" dirty="0">
                          <a:solidFill>
                            <a:schemeClr val="tx1"/>
                          </a:solidFill>
                          <a:latin typeface="+mn-lt"/>
                          <a:ea typeface="+mn-ea"/>
                          <a:cs typeface="+mn-cs"/>
                        </a:rPr>
                        <a:t>大改修</a:t>
                      </a:r>
                      <a:r>
                        <a:rPr kumimoji="1" lang="ja-JP" altLang="en-US" sz="1100" kern="1200" dirty="0">
                          <a:solidFill>
                            <a:schemeClr val="tx1"/>
                          </a:solidFill>
                          <a:latin typeface="+mn-lt"/>
                          <a:ea typeface="+mn-ea"/>
                          <a:cs typeface="+mn-cs"/>
                        </a:rPr>
                        <a:t>に合わせた</a:t>
                      </a:r>
                      <a:r>
                        <a:rPr kumimoji="1" lang="ja-JP" altLang="ja-JP" sz="1100" kern="1200" dirty="0">
                          <a:solidFill>
                            <a:schemeClr val="tx1"/>
                          </a:solidFill>
                          <a:latin typeface="+mn-lt"/>
                          <a:ea typeface="+mn-ea"/>
                          <a:cs typeface="+mn-cs"/>
                        </a:rPr>
                        <a:t>改修</a:t>
                      </a:r>
                      <a:r>
                        <a:rPr kumimoji="1" lang="ja-JP" altLang="en-US" sz="1100" kern="1200" dirty="0">
                          <a:solidFill>
                            <a:schemeClr val="tx1"/>
                          </a:solidFill>
                          <a:latin typeface="+mn-lt"/>
                          <a:ea typeface="+mn-ea"/>
                          <a:cs typeface="+mn-cs"/>
                        </a:rPr>
                        <a:t>（工事予定期間：</a:t>
                      </a: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年度～</a:t>
                      </a:r>
                      <a:r>
                        <a:rPr kumimoji="1" lang="en-US" altLang="ja-JP" sz="1100" kern="1200" dirty="0">
                          <a:solidFill>
                            <a:schemeClr val="tx1"/>
                          </a:solidFill>
                          <a:latin typeface="+mn-lt"/>
                          <a:ea typeface="+mn-ea"/>
                          <a:cs typeface="+mn-cs"/>
                        </a:rPr>
                        <a:t>2023</a:t>
                      </a:r>
                      <a:r>
                        <a:rPr kumimoji="1" lang="ja-JP" altLang="en-US" sz="1100" kern="1200" dirty="0">
                          <a:solidFill>
                            <a:schemeClr val="tx1"/>
                          </a:solidFill>
                          <a:latin typeface="+mn-lt"/>
                          <a:ea typeface="+mn-ea"/>
                          <a:cs typeface="+mn-cs"/>
                        </a:rPr>
                        <a:t>年度）</a:t>
                      </a:r>
                      <a:endParaRPr kumimoji="1" lang="en-US"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4000" marR="0" indent="-457200" algn="l" defTabSz="914400" rtl="0" eaLnBrk="1" fontAlgn="auto" latinLnBrk="0" hangingPunct="1">
                        <a:lnSpc>
                          <a:spcPts val="1400"/>
                        </a:lnSpc>
                        <a:spcBef>
                          <a:spcPts val="0"/>
                        </a:spcBef>
                        <a:spcAft>
                          <a:spcPts val="0"/>
                        </a:spcAft>
                        <a:buClrTx/>
                        <a:buSzTx/>
                        <a:buFontTx/>
                        <a:buNone/>
                        <a:tabLst/>
                        <a:defRPr/>
                      </a:pPr>
                      <a:r>
                        <a:rPr lang="ja-JP" altLang="en-US" sz="1100" b="0" i="0" dirty="0">
                          <a:solidFill>
                            <a:schemeClr val="tx1"/>
                          </a:solidFill>
                        </a:rPr>
                        <a:t>・</a:t>
                      </a:r>
                      <a:r>
                        <a:rPr kumimoji="1" lang="ja-JP" altLang="ja-JP" sz="1100" i="0" kern="1200" dirty="0">
                          <a:solidFill>
                            <a:schemeClr val="tx1"/>
                          </a:solidFill>
                          <a:latin typeface="+mn-lt"/>
                          <a:ea typeface="+mn-ea"/>
                          <a:cs typeface="+mn-cs"/>
                        </a:rPr>
                        <a:t>夜間</a:t>
                      </a:r>
                      <a:r>
                        <a:rPr kumimoji="1" lang="ja-JP" altLang="en-US" sz="1100" i="0" kern="1200" dirty="0">
                          <a:solidFill>
                            <a:schemeClr val="tx1"/>
                          </a:solidFill>
                          <a:latin typeface="+mn-lt"/>
                          <a:ea typeface="+mn-ea"/>
                          <a:cs typeface="+mn-cs"/>
                        </a:rPr>
                        <a:t>開館</a:t>
                      </a:r>
                      <a:r>
                        <a:rPr kumimoji="1" lang="ja-JP" altLang="ja-JP" sz="1100" i="0" kern="1200" dirty="0">
                          <a:solidFill>
                            <a:schemeClr val="tx1"/>
                          </a:solidFill>
                          <a:latin typeface="+mn-lt"/>
                          <a:ea typeface="+mn-ea"/>
                          <a:cs typeface="+mn-cs"/>
                        </a:rPr>
                        <a:t>の実施</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2017</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2021</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2022</a:t>
                      </a:r>
                      <a:r>
                        <a:rPr kumimoji="1" lang="ja-JP" altLang="en-US" sz="1100" i="0" kern="1200" dirty="0">
                          <a:solidFill>
                            <a:schemeClr val="tx1"/>
                          </a:solidFill>
                          <a:latin typeface="+mn-lt"/>
                          <a:ea typeface="+mn-ea"/>
                          <a:cs typeface="+mn-cs"/>
                        </a:rPr>
                        <a:t>年度）</a:t>
                      </a:r>
                      <a:endParaRPr kumimoji="1" lang="en-US" altLang="ja-JP" sz="1100" i="0" strike="sngStrike"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strike="noStrike" kern="1200" dirty="0">
                          <a:solidFill>
                            <a:schemeClr val="tx1"/>
                          </a:solidFill>
                          <a:latin typeface="+mn-lt"/>
                          <a:ea typeface="+mn-ea"/>
                          <a:cs typeface="+mn-cs"/>
                        </a:rPr>
                        <a:t>・</a:t>
                      </a:r>
                      <a:r>
                        <a:rPr kumimoji="1" lang="ja-JP" altLang="ja-JP" sz="1100" i="0" strike="noStrike" kern="1200" dirty="0">
                          <a:solidFill>
                            <a:schemeClr val="tx1"/>
                          </a:solidFill>
                          <a:latin typeface="+mn-lt"/>
                          <a:ea typeface="+mn-ea"/>
                          <a:cs typeface="+mn-cs"/>
                        </a:rPr>
                        <a:t>ゴールデンウィーク</a:t>
                      </a:r>
                      <a:r>
                        <a:rPr kumimoji="1" lang="ja-JP" altLang="en-US" sz="1100" i="0" strike="noStrike" kern="1200" dirty="0">
                          <a:solidFill>
                            <a:schemeClr val="tx1"/>
                          </a:solidFill>
                          <a:latin typeface="+mn-lt"/>
                          <a:ea typeface="+mn-ea"/>
                          <a:cs typeface="+mn-cs"/>
                        </a:rPr>
                        <a:t>期間中の</a:t>
                      </a:r>
                      <a:r>
                        <a:rPr kumimoji="1" lang="ja-JP" altLang="en-US" sz="1100" i="0" kern="1200" dirty="0">
                          <a:solidFill>
                            <a:schemeClr val="tx1"/>
                          </a:solidFill>
                          <a:latin typeface="+mn-lt"/>
                          <a:ea typeface="+mn-ea"/>
                          <a:cs typeface="+mn-cs"/>
                        </a:rPr>
                        <a:t>臨時開館</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年度～</a:t>
                      </a:r>
                      <a:r>
                        <a:rPr kumimoji="1" lang="en-US" altLang="ja-JP" sz="1100" i="0" kern="1200" dirty="0">
                          <a:solidFill>
                            <a:schemeClr val="tx1"/>
                          </a:solidFill>
                          <a:latin typeface="+mn-lt"/>
                          <a:ea typeface="+mn-ea"/>
                          <a:cs typeface="+mn-cs"/>
                        </a:rPr>
                        <a:t>2019</a:t>
                      </a:r>
                      <a:r>
                        <a:rPr kumimoji="1" lang="ja-JP" altLang="en-US" sz="1100" i="0" kern="1200" dirty="0" err="1">
                          <a:solidFill>
                            <a:schemeClr val="tx1"/>
                          </a:solidFill>
                          <a:latin typeface="+mn-lt"/>
                          <a:ea typeface="+mn-ea"/>
                          <a:cs typeface="+mn-cs"/>
                        </a:rPr>
                        <a:t>・</a:t>
                      </a:r>
                      <a:r>
                        <a:rPr kumimoji="1" lang="en-US" altLang="ja-JP" sz="1100" i="0" kern="1200" dirty="0">
                          <a:solidFill>
                            <a:schemeClr val="tx1"/>
                          </a:solidFill>
                          <a:latin typeface="+mn-lt"/>
                          <a:ea typeface="+mn-ea"/>
                          <a:cs typeface="+mn-cs"/>
                        </a:rPr>
                        <a:t>2022</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・早朝開館（</a:t>
                      </a:r>
                      <a:r>
                        <a:rPr kumimoji="1" lang="en-US" altLang="ja-JP" sz="1100" i="0" kern="1200" dirty="0">
                          <a:solidFill>
                            <a:schemeClr val="tx1"/>
                          </a:solidFill>
                          <a:latin typeface="+mn-lt"/>
                          <a:ea typeface="+mn-ea"/>
                          <a:cs typeface="+mn-cs"/>
                        </a:rPr>
                        <a:t>2018</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・年末年始臨時開館（</a:t>
                      </a:r>
                      <a:r>
                        <a:rPr kumimoji="1" lang="en-US" altLang="ja-JP" sz="1100" i="0" kern="1200" dirty="0">
                          <a:solidFill>
                            <a:schemeClr val="tx1"/>
                          </a:solidFill>
                          <a:latin typeface="+mn-lt"/>
                          <a:ea typeface="+mn-ea"/>
                          <a:cs typeface="+mn-cs"/>
                        </a:rPr>
                        <a:t>2018</a:t>
                      </a:r>
                      <a:r>
                        <a:rPr kumimoji="1" lang="ja-JP" altLang="en-US" sz="1100" i="0" kern="1200" dirty="0" err="1">
                          <a:solidFill>
                            <a:schemeClr val="tx1"/>
                          </a:solidFill>
                          <a:latin typeface="+mn-lt"/>
                          <a:ea typeface="+mn-ea"/>
                          <a:cs typeface="+mn-cs"/>
                        </a:rPr>
                        <a:t>・</a:t>
                      </a:r>
                      <a:r>
                        <a:rPr kumimoji="1" lang="en-US" altLang="ja-JP" sz="1100" i="0" kern="1200" dirty="0">
                          <a:solidFill>
                            <a:schemeClr val="tx1"/>
                          </a:solidFill>
                          <a:latin typeface="+mn-lt"/>
                          <a:ea typeface="+mn-ea"/>
                          <a:cs typeface="+mn-cs"/>
                        </a:rPr>
                        <a:t>2021</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・シルバーウィーク期間中等の臨時開館（</a:t>
                      </a:r>
                      <a:r>
                        <a:rPr kumimoji="1" lang="en-US" altLang="ja-JP" sz="1100" i="0" kern="1200" dirty="0">
                          <a:solidFill>
                            <a:schemeClr val="tx1"/>
                          </a:solidFill>
                          <a:latin typeface="+mn-lt"/>
                          <a:ea typeface="+mn-ea"/>
                          <a:cs typeface="+mn-cs"/>
                        </a:rPr>
                        <a:t>2021</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2022</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・クリスマス期間の臨時開館（</a:t>
                      </a:r>
                      <a:r>
                        <a:rPr kumimoji="1" lang="en-US" altLang="ja-JP" sz="1100" i="0" kern="1200" dirty="0">
                          <a:solidFill>
                            <a:schemeClr val="tx1"/>
                          </a:solidFill>
                          <a:latin typeface="+mn-lt"/>
                          <a:ea typeface="+mn-ea"/>
                          <a:cs typeface="+mn-cs"/>
                        </a:rPr>
                        <a:t>2018</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・春休み期間の臨時開館（</a:t>
                      </a:r>
                      <a:r>
                        <a:rPr kumimoji="1" lang="en-US" altLang="ja-JP" sz="1100" i="0" kern="1200" dirty="0">
                          <a:solidFill>
                            <a:schemeClr val="tx1"/>
                          </a:solidFill>
                          <a:latin typeface="+mn-lt"/>
                          <a:ea typeface="+mn-ea"/>
                          <a:cs typeface="+mn-cs"/>
                        </a:rPr>
                        <a:t>2018</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天王寺ゲートに案内</a:t>
                      </a:r>
                      <a:r>
                        <a:rPr kumimoji="1" lang="ja-JP" altLang="en-US" sz="1100" kern="1200" dirty="0">
                          <a:solidFill>
                            <a:schemeClr val="tx1"/>
                          </a:solidFill>
                          <a:latin typeface="+mn-lt"/>
                          <a:ea typeface="+mn-ea"/>
                          <a:cs typeface="+mn-cs"/>
                        </a:rPr>
                        <a:t>表示の</a:t>
                      </a:r>
                      <a:r>
                        <a:rPr kumimoji="1" lang="ja-JP" altLang="ja-JP"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館内案内板の一部改修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JR</a:t>
                      </a:r>
                      <a:r>
                        <a:rPr kumimoji="1" lang="ja-JP" altLang="ja-JP" sz="1100" kern="1200" dirty="0">
                          <a:solidFill>
                            <a:schemeClr val="tx1"/>
                          </a:solidFill>
                          <a:latin typeface="+mn-lt"/>
                          <a:ea typeface="+mn-ea"/>
                          <a:cs typeface="+mn-cs"/>
                        </a:rPr>
                        <a:t>天王寺駅の美術館案内表示の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エリアにおける統一的な案内表示</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の作成</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kumimoji="1" lang="ja-JP"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01362">
                <a:tc>
                  <a:txBody>
                    <a:bodyPr/>
                    <a:lstStyle/>
                    <a:p>
                      <a:pPr algn="l">
                        <a:lnSpc>
                          <a:spcPts val="1400"/>
                        </a:lnSpc>
                      </a:pPr>
                      <a:r>
                        <a:rPr kumimoji="1" lang="ja-JP" altLang="en-US" sz="1400" b="0" dirty="0">
                          <a:solidFill>
                            <a:schemeClr val="tx1"/>
                          </a:solidFill>
                        </a:rPr>
                        <a:t>③自然史博物館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1</a:t>
                      </a:r>
                      <a:r>
                        <a:rPr kumimoji="1" lang="ja-JP" altLang="ja-JP" sz="1100" kern="1200" dirty="0">
                          <a:solidFill>
                            <a:schemeClr val="tx1"/>
                          </a:solidFill>
                          <a:latin typeface="+mn-lt"/>
                          <a:ea typeface="+mn-ea"/>
                          <a:cs typeface="+mn-cs"/>
                        </a:rPr>
                        <a:t>階・</a:t>
                      </a:r>
                      <a:r>
                        <a:rPr kumimoji="1" lang="en-US" altLang="ja-JP" sz="1100" kern="1200" dirty="0">
                          <a:solidFill>
                            <a:schemeClr val="tx1"/>
                          </a:solidFill>
                          <a:latin typeface="+mn-lt"/>
                          <a:ea typeface="+mn-ea"/>
                          <a:cs typeface="+mn-cs"/>
                        </a:rPr>
                        <a:t>2</a:t>
                      </a:r>
                      <a:r>
                        <a:rPr kumimoji="1" lang="ja-JP" altLang="ja-JP" sz="1100" kern="1200" dirty="0">
                          <a:solidFill>
                            <a:schemeClr val="tx1"/>
                          </a:solidFill>
                          <a:latin typeface="+mn-lt"/>
                          <a:ea typeface="+mn-ea"/>
                          <a:cs typeface="+mn-cs"/>
                        </a:rPr>
                        <a:t>階トイレの改装及び</a:t>
                      </a:r>
                      <a:endParaRPr kumimoji="1" lang="en-US" altLang="ja-JP" sz="1100" kern="1200" dirty="0">
                        <a:solidFill>
                          <a:schemeClr val="tx1"/>
                        </a:solidFill>
                        <a:latin typeface="+mn-lt"/>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洋式化</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2014</a:t>
                      </a:r>
                      <a:r>
                        <a:rPr kumimoji="1" lang="ja-JP" altLang="en-US" sz="1100" kern="1200" dirty="0">
                          <a:solidFill>
                            <a:schemeClr val="tx1"/>
                          </a:solidFill>
                          <a:latin typeface="+mn-lt"/>
                          <a:ea typeface="+mn-ea"/>
                          <a:cs typeface="+mn-cs"/>
                        </a:rPr>
                        <a:t>年度）</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endParaRPr kumimoji="1" lang="ja-JP"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春休み期間の臨時開館</a:t>
                      </a:r>
                      <a:endParaRPr kumimoji="1" lang="en-US" altLang="ja-JP" sz="1100" kern="1200" dirty="0">
                        <a:solidFill>
                          <a:schemeClr val="tx1"/>
                        </a:solidFill>
                        <a:latin typeface="+mn-lt"/>
                        <a:ea typeface="+mn-ea"/>
                        <a:cs typeface="+mn-cs"/>
                      </a:endParaRPr>
                    </a:p>
                    <a:p>
                      <a:pPr marL="54000" indent="-457200">
                        <a:lnSpc>
                          <a:spcPts val="1400"/>
                        </a:lnSpc>
                      </a:pPr>
                      <a:r>
                        <a:rPr kumimoji="1" lang="ja-JP" altLang="en-US" sz="1100" kern="1200" dirty="0">
                          <a:solidFill>
                            <a:schemeClr val="tx1"/>
                          </a:solidFill>
                          <a:latin typeface="+mn-lt"/>
                          <a:ea typeface="+mn-ea"/>
                          <a:cs typeface="+mn-cs"/>
                        </a:rPr>
                        <a:t>　</a:t>
                      </a:r>
                      <a:r>
                        <a:rPr kumimoji="1" lang="ja-JP" altLang="ja-JP"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2018</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2021</a:t>
                      </a:r>
                      <a:r>
                        <a:rPr kumimoji="1" lang="ja-JP" altLang="en-US" sz="1100" i="0" kern="1200" dirty="0">
                          <a:solidFill>
                            <a:schemeClr val="tx1"/>
                          </a:solidFill>
                          <a:latin typeface="+mn-lt"/>
                          <a:ea typeface="+mn-ea"/>
                          <a:cs typeface="+mn-cs"/>
                        </a:rPr>
                        <a:t>年度</a:t>
                      </a:r>
                      <a:r>
                        <a:rPr kumimoji="1" lang="ja-JP" altLang="ja-JP" sz="1100" i="0" kern="1200" dirty="0">
                          <a:solidFill>
                            <a:schemeClr val="tx1"/>
                          </a:solidFill>
                          <a:latin typeface="+mn-lt"/>
                          <a:ea typeface="+mn-ea"/>
                          <a:cs typeface="+mn-cs"/>
                        </a:rPr>
                        <a:t>）</a:t>
                      </a:r>
                    </a:p>
                    <a:p>
                      <a:pPr marL="54000" indent="-457200">
                        <a:lnSpc>
                          <a:spcPts val="1400"/>
                        </a:lnSpc>
                      </a:pPr>
                      <a:r>
                        <a:rPr kumimoji="1" lang="ja-JP" altLang="en-US" sz="1100" i="0" kern="1200" dirty="0">
                          <a:solidFill>
                            <a:schemeClr val="tx1"/>
                          </a:solidFill>
                          <a:latin typeface="+mn-lt"/>
                          <a:ea typeface="+mn-ea"/>
                          <a:cs typeface="+mn-cs"/>
                        </a:rPr>
                        <a:t>・</a:t>
                      </a:r>
                      <a:r>
                        <a:rPr kumimoji="1" lang="ja-JP" altLang="ja-JP" sz="1100" i="0" kern="1200" dirty="0">
                          <a:solidFill>
                            <a:schemeClr val="tx1"/>
                          </a:solidFill>
                          <a:latin typeface="+mn-lt"/>
                          <a:ea typeface="+mn-ea"/>
                          <a:cs typeface="+mn-cs"/>
                        </a:rPr>
                        <a:t>ゴールデンウィーク期間中の臨時開館</a:t>
                      </a:r>
                      <a:endParaRPr kumimoji="1" lang="en-US" altLang="ja-JP" sz="1100" i="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年度～</a:t>
                      </a:r>
                      <a:r>
                        <a:rPr kumimoji="1" lang="en-US" altLang="ja-JP" sz="1100" i="0" kern="1200" dirty="0">
                          <a:solidFill>
                            <a:schemeClr val="tx1"/>
                          </a:solidFill>
                          <a:latin typeface="+mn-lt"/>
                          <a:ea typeface="+mn-ea"/>
                          <a:cs typeface="+mn-cs"/>
                        </a:rPr>
                        <a:t>※</a:t>
                      </a:r>
                      <a:r>
                        <a:rPr kumimoji="1" lang="ja-JP" altLang="en-US" sz="1100" i="0" kern="1200" dirty="0">
                          <a:solidFill>
                            <a:schemeClr val="tx1"/>
                          </a:solidFill>
                          <a:latin typeface="+mn-lt"/>
                          <a:ea typeface="+mn-ea"/>
                          <a:cs typeface="+mn-cs"/>
                        </a:rPr>
                        <a:t>コロナ感染拡大防止対策のための臨時休館年度を除く）</a:t>
                      </a:r>
                      <a:endParaRPr kumimoji="1" lang="en-US" altLang="ja-JP" sz="1100" i="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2016</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公園内案内図の充実</a:t>
                      </a:r>
                      <a:endParaRPr kumimoji="1" lang="en-US" altLang="ja-JP" sz="110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ea"/>
                          <a:ea typeface="+mn-ea"/>
                          <a:cs typeface="+mn-cs"/>
                        </a:rPr>
                        <a:t>・南門・西門のイベント看板の更新、地下鉄長居駅</a:t>
                      </a:r>
                      <a:r>
                        <a:rPr kumimoji="1" lang="en-US" altLang="ja-JP" sz="1100" i="0" kern="1200" dirty="0">
                          <a:solidFill>
                            <a:schemeClr val="tx1"/>
                          </a:solidFill>
                          <a:latin typeface="+mn-ea"/>
                          <a:ea typeface="+mn-ea"/>
                          <a:cs typeface="+mn-cs"/>
                        </a:rPr>
                        <a:t>3</a:t>
                      </a:r>
                      <a:r>
                        <a:rPr kumimoji="1" lang="ja-JP" altLang="en-US" sz="1100" i="0" kern="1200" dirty="0">
                          <a:solidFill>
                            <a:schemeClr val="tx1"/>
                          </a:solidFill>
                          <a:latin typeface="+mn-ea"/>
                          <a:ea typeface="+mn-ea"/>
                          <a:cs typeface="+mn-cs"/>
                        </a:rPr>
                        <a:t>号出口看板改修　（</a:t>
                      </a:r>
                      <a:r>
                        <a:rPr kumimoji="1" lang="en-US" altLang="ja-JP" sz="1100" i="0" kern="1200" dirty="0">
                          <a:solidFill>
                            <a:schemeClr val="tx1"/>
                          </a:solidFill>
                          <a:latin typeface="+mn-ea"/>
                          <a:ea typeface="+mn-ea"/>
                          <a:cs typeface="+mn-cs"/>
                        </a:rPr>
                        <a:t>2015</a:t>
                      </a:r>
                      <a:r>
                        <a:rPr kumimoji="1" lang="ja-JP" altLang="en-US" sz="1100" i="0" kern="1200" dirty="0">
                          <a:solidFill>
                            <a:schemeClr val="tx1"/>
                          </a:solidFill>
                          <a:latin typeface="+mn-ea"/>
                          <a:ea typeface="+mn-ea"/>
                          <a:cs typeface="+mn-cs"/>
                        </a:rPr>
                        <a:t>・</a:t>
                      </a:r>
                      <a:r>
                        <a:rPr kumimoji="1" lang="en-US" altLang="ja-JP" sz="1100" i="0" kern="1200" dirty="0">
                          <a:solidFill>
                            <a:schemeClr val="tx1"/>
                          </a:solidFill>
                          <a:latin typeface="+mn-ea"/>
                          <a:ea typeface="+mn-ea"/>
                          <a:cs typeface="+mn-cs"/>
                        </a:rPr>
                        <a:t>2022</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ea"/>
                        <a:ea typeface="+mn-ea"/>
                        <a:cs typeface="+mn-cs"/>
                      </a:endParaRPr>
                    </a:p>
                    <a:p>
                      <a:pPr marL="54000" indent="-457200">
                        <a:lnSpc>
                          <a:spcPts val="1400"/>
                        </a:lnSpc>
                      </a:pPr>
                      <a:r>
                        <a:rPr kumimoji="1" lang="ja-JP" altLang="en-US" sz="1100" i="0" kern="1200" dirty="0">
                          <a:solidFill>
                            <a:schemeClr val="tx1"/>
                          </a:solidFill>
                          <a:latin typeface="+mn-ea"/>
                          <a:ea typeface="+mn-ea"/>
                          <a:cs typeface="+mn-cs"/>
                        </a:rPr>
                        <a:t>・花と緑と自然の情報センター内外　の案内表示の充実および改修（</a:t>
                      </a:r>
                      <a:r>
                        <a:rPr kumimoji="1" lang="en-US" altLang="ja-JP" sz="1100" i="0" kern="1200" dirty="0">
                          <a:solidFill>
                            <a:schemeClr val="tx1"/>
                          </a:solidFill>
                          <a:latin typeface="+mn-ea"/>
                          <a:ea typeface="+mn-ea"/>
                          <a:cs typeface="+mn-cs"/>
                        </a:rPr>
                        <a:t>2017</a:t>
                      </a:r>
                      <a:r>
                        <a:rPr kumimoji="1" lang="ja-JP" altLang="en-US" sz="1100" i="0" kern="1200" dirty="0">
                          <a:solidFill>
                            <a:schemeClr val="tx1"/>
                          </a:solidFill>
                          <a:latin typeface="+mn-ea"/>
                          <a:ea typeface="+mn-ea"/>
                          <a:cs typeface="+mn-cs"/>
                        </a:rPr>
                        <a:t>・</a:t>
                      </a:r>
                      <a:r>
                        <a:rPr kumimoji="1" lang="en-US" altLang="ja-JP" sz="1100" i="0" kern="1200" dirty="0">
                          <a:solidFill>
                            <a:schemeClr val="tx1"/>
                          </a:solidFill>
                          <a:latin typeface="+mn-ea"/>
                          <a:ea typeface="+mn-ea"/>
                          <a:cs typeface="+mn-cs"/>
                        </a:rPr>
                        <a:t>2021</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ea"/>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ea"/>
                          <a:ea typeface="+mn-ea"/>
                          <a:cs typeface="+mn-cs"/>
                        </a:rPr>
                        <a:t>・公園内の案内看板の充実（</a:t>
                      </a:r>
                      <a:r>
                        <a:rPr kumimoji="1" lang="en-US" altLang="ja-JP" sz="1100" i="0" kern="1200" dirty="0">
                          <a:solidFill>
                            <a:schemeClr val="tx1"/>
                          </a:solidFill>
                          <a:latin typeface="+mn-ea"/>
                          <a:ea typeface="+mn-ea"/>
                          <a:cs typeface="+mn-cs"/>
                        </a:rPr>
                        <a:t>2017</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519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13815</Words>
  <Application>Microsoft Office PowerPoint</Application>
  <PresentationFormat>画面に合わせる (4:3)</PresentationFormat>
  <Paragraphs>1884</Paragraphs>
  <Slides>45</Slides>
  <Notes>21</Notes>
  <HiddenSlides>0</HiddenSlides>
  <MMClips>0</MMClips>
  <ScaleCrop>false</ScaleCrop>
  <HeadingPairs>
    <vt:vector size="8" baseType="variant">
      <vt:variant>
        <vt:lpstr>使用されているフォント</vt:lpstr>
      </vt:variant>
      <vt:variant>
        <vt:i4>16</vt:i4>
      </vt:variant>
      <vt:variant>
        <vt:lpstr>テーマ</vt:lpstr>
      </vt:variant>
      <vt:variant>
        <vt:i4>2</vt:i4>
      </vt:variant>
      <vt:variant>
        <vt:lpstr>埋め込まれた OLE サーバー</vt:lpstr>
      </vt:variant>
      <vt:variant>
        <vt:i4>2</vt:i4>
      </vt:variant>
      <vt:variant>
        <vt:lpstr>スライド タイトル</vt:lpstr>
      </vt:variant>
      <vt:variant>
        <vt:i4>45</vt:i4>
      </vt:variant>
    </vt:vector>
  </HeadingPairs>
  <TitlesOfParts>
    <vt:vector size="65" baseType="lpstr">
      <vt:lpstr>BIZ UDPゴシック</vt:lpstr>
      <vt:lpstr>BIZ UDゴシック</vt:lpstr>
      <vt:lpstr>Helvetica Light</vt:lpstr>
      <vt:lpstr>HGPｺﾞｼｯｸE</vt:lpstr>
      <vt:lpstr>HGP創英角ﾎﾟｯﾌﾟ体</vt:lpstr>
      <vt:lpstr>Meiryo UI</vt:lpstr>
      <vt:lpstr>ＭＳ Ｐゴシック</vt:lpstr>
      <vt:lpstr>ＭＳ ゴシック</vt:lpstr>
      <vt:lpstr>ＭＳ 明朝</vt:lpstr>
      <vt:lpstr>新細明體</vt:lpstr>
      <vt:lpstr>メイリオ</vt:lpstr>
      <vt:lpstr>游ゴシック</vt:lpstr>
      <vt:lpstr>Arial</vt:lpstr>
      <vt:lpstr>Calibri</vt:lpstr>
      <vt:lpstr>Times New Roman</vt:lpstr>
      <vt:lpstr>Wingdings</vt:lpstr>
      <vt:lpstr>Office ​​テーマ</vt:lpstr>
      <vt:lpstr>1_Office ​​テーマ</vt:lpstr>
      <vt:lpstr>文書</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2023-06-16T05:14:04Z</dcterms:modified>
</cp:coreProperties>
</file>