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7" showSpecialPlsOnTitleSld="0" removePersonalInfoOnSave="1" saveSubsetFonts="1">
  <p:sldMasterIdLst>
    <p:sldMasterId id="2147483648" r:id="rId1"/>
  </p:sldMasterIdLst>
  <p:notesMasterIdLst>
    <p:notesMasterId r:id="rId83"/>
  </p:notesMasterIdLst>
  <p:handoutMasterIdLst>
    <p:handoutMasterId r:id="rId84"/>
  </p:handoutMasterIdLst>
  <p:sldIdLst>
    <p:sldId id="3098" r:id="rId2"/>
    <p:sldId id="3099" r:id="rId3"/>
    <p:sldId id="3100" r:id="rId4"/>
    <p:sldId id="3101" r:id="rId5"/>
    <p:sldId id="3102" r:id="rId6"/>
    <p:sldId id="3103" r:id="rId7"/>
    <p:sldId id="3104" r:id="rId8"/>
    <p:sldId id="3105" r:id="rId9"/>
    <p:sldId id="3106" r:id="rId10"/>
    <p:sldId id="3107" r:id="rId11"/>
    <p:sldId id="3108" r:id="rId12"/>
    <p:sldId id="3109" r:id="rId13"/>
    <p:sldId id="3110" r:id="rId14"/>
    <p:sldId id="3111" r:id="rId15"/>
    <p:sldId id="3112" r:id="rId16"/>
    <p:sldId id="3113" r:id="rId17"/>
    <p:sldId id="3114" r:id="rId18"/>
    <p:sldId id="3115" r:id="rId19"/>
    <p:sldId id="3116" r:id="rId20"/>
    <p:sldId id="3117" r:id="rId21"/>
    <p:sldId id="3118" r:id="rId22"/>
    <p:sldId id="3119" r:id="rId23"/>
    <p:sldId id="3120" r:id="rId24"/>
    <p:sldId id="3121" r:id="rId25"/>
    <p:sldId id="3122" r:id="rId26"/>
    <p:sldId id="3123" r:id="rId27"/>
    <p:sldId id="3124" r:id="rId28"/>
    <p:sldId id="3125" r:id="rId29"/>
    <p:sldId id="3126" r:id="rId30"/>
    <p:sldId id="3127" r:id="rId31"/>
    <p:sldId id="3128" r:id="rId32"/>
    <p:sldId id="3129" r:id="rId33"/>
    <p:sldId id="3130" r:id="rId34"/>
    <p:sldId id="3131" r:id="rId35"/>
    <p:sldId id="3132" r:id="rId36"/>
    <p:sldId id="3133" r:id="rId37"/>
    <p:sldId id="3134" r:id="rId38"/>
    <p:sldId id="3135" r:id="rId39"/>
    <p:sldId id="3136" r:id="rId40"/>
    <p:sldId id="3137" r:id="rId41"/>
    <p:sldId id="3138" r:id="rId42"/>
    <p:sldId id="3139" r:id="rId43"/>
    <p:sldId id="3140" r:id="rId44"/>
    <p:sldId id="3141" r:id="rId45"/>
    <p:sldId id="3142" r:id="rId46"/>
    <p:sldId id="3143" r:id="rId47"/>
    <p:sldId id="3144" r:id="rId48"/>
    <p:sldId id="3145" r:id="rId49"/>
    <p:sldId id="3146" r:id="rId50"/>
    <p:sldId id="3147" r:id="rId51"/>
    <p:sldId id="3148" r:id="rId52"/>
    <p:sldId id="3149" r:id="rId53"/>
    <p:sldId id="3150" r:id="rId54"/>
    <p:sldId id="3151" r:id="rId55"/>
    <p:sldId id="3152" r:id="rId56"/>
    <p:sldId id="3153" r:id="rId57"/>
    <p:sldId id="3154" r:id="rId58"/>
    <p:sldId id="3155" r:id="rId59"/>
    <p:sldId id="3156" r:id="rId60"/>
    <p:sldId id="3157" r:id="rId61"/>
    <p:sldId id="3158" r:id="rId62"/>
    <p:sldId id="3159" r:id="rId63"/>
    <p:sldId id="3160" r:id="rId64"/>
    <p:sldId id="3161" r:id="rId65"/>
    <p:sldId id="3162" r:id="rId66"/>
    <p:sldId id="3163" r:id="rId67"/>
    <p:sldId id="3164" r:id="rId68"/>
    <p:sldId id="3165" r:id="rId69"/>
    <p:sldId id="3166" r:id="rId70"/>
    <p:sldId id="3167" r:id="rId71"/>
    <p:sldId id="3168" r:id="rId72"/>
    <p:sldId id="3169" r:id="rId73"/>
    <p:sldId id="3170" r:id="rId74"/>
    <p:sldId id="3171" r:id="rId75"/>
    <p:sldId id="3172" r:id="rId76"/>
    <p:sldId id="3173" r:id="rId77"/>
    <p:sldId id="3174" r:id="rId78"/>
    <p:sldId id="3175" r:id="rId79"/>
    <p:sldId id="3176" r:id="rId80"/>
    <p:sldId id="3177" r:id="rId81"/>
    <p:sldId id="3178" r:id="rId8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3098"/>
            <p14:sldId id="3099"/>
            <p14:sldId id="3100"/>
            <p14:sldId id="3101"/>
            <p14:sldId id="3102"/>
            <p14:sldId id="3103"/>
            <p14:sldId id="3104"/>
            <p14:sldId id="3105"/>
            <p14:sldId id="3106"/>
            <p14:sldId id="3107"/>
            <p14:sldId id="3108"/>
            <p14:sldId id="3109"/>
            <p14:sldId id="3110"/>
            <p14:sldId id="3111"/>
            <p14:sldId id="3112"/>
            <p14:sldId id="3113"/>
            <p14:sldId id="3114"/>
            <p14:sldId id="3115"/>
            <p14:sldId id="3116"/>
            <p14:sldId id="3117"/>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 id="3146"/>
            <p14:sldId id="3147"/>
            <p14:sldId id="3148"/>
            <p14:sldId id="3149"/>
            <p14:sldId id="3150"/>
            <p14:sldId id="3151"/>
            <p14:sldId id="3152"/>
            <p14:sldId id="3153"/>
            <p14:sldId id="3154"/>
            <p14:sldId id="3155"/>
            <p14:sldId id="3156"/>
            <p14:sldId id="3157"/>
            <p14:sldId id="3158"/>
            <p14:sldId id="3159"/>
            <p14:sldId id="3160"/>
            <p14:sldId id="3161"/>
            <p14:sldId id="3162"/>
            <p14:sldId id="3163"/>
            <p14:sldId id="3164"/>
            <p14:sldId id="3165"/>
            <p14:sldId id="3166"/>
            <p14:sldId id="3167"/>
            <p14:sldId id="3168"/>
            <p14:sldId id="3169"/>
            <p14:sldId id="3170"/>
            <p14:sldId id="3171"/>
            <p14:sldId id="3172"/>
            <p14:sldId id="3173"/>
            <p14:sldId id="3174"/>
            <p14:sldId id="3175"/>
            <p14:sldId id="3176"/>
            <p14:sldId id="3177"/>
            <p14:sldId id="3178"/>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1" autoAdjust="0"/>
    <p:restoredTop sz="69653" autoAdjust="0"/>
  </p:normalViewPr>
  <p:slideViewPr>
    <p:cSldViewPr>
      <p:cViewPr varScale="1">
        <p:scale>
          <a:sx n="73" d="100"/>
          <a:sy n="73" d="100"/>
        </p:scale>
        <p:origin x="158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668338" y="269875"/>
            <a:ext cx="5399087" cy="4049713"/>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8845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7208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268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5307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269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681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1288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8259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2117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3017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6484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5776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795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259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4872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9135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278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2924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279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636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17390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04249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84996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91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53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9036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9931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03984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289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9942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41174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2088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71912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62115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65635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00782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98923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298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43591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300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5263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95447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301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79120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48172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99048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2220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3459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91166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309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59221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6637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3141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800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5646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02679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37504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19661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79227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73546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319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67433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17165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44471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322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91506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80"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69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093" indent="-271397" defTabSz="85969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312"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436"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558" indent="-218065" defTabSz="85969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37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184"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7993"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69811" indent="-218065" defTabSz="85969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699"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699" rtl="0" eaLnBrk="1" fontAlgn="base" latinLnBrk="0" hangingPunct="1">
                <a:lnSpc>
                  <a:spcPct val="100000"/>
                </a:lnSpc>
                <a:spcBef>
                  <a:spcPct val="0"/>
                </a:spcBef>
                <a:spcAft>
                  <a:spcPct val="0"/>
                </a:spcAft>
                <a:buClrTx/>
                <a:buSzTx/>
                <a:buFontTx/>
                <a:buNone/>
                <a:tabLst/>
                <a:defRPr/>
              </a:pPr>
              <a:t>323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710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67561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23643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3634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81653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327</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81202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06946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329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56401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330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441049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331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6205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332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761035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333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5757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05863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668338" y="269875"/>
            <a:ext cx="5399087" cy="4049713"/>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7081910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336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4242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04875" y="276225"/>
            <a:ext cx="4921250" cy="3690938"/>
          </a:xfrm>
          <a:ln/>
        </p:spPr>
      </p:sp>
      <p:sp>
        <p:nvSpPr>
          <p:cNvPr id="4099" name="ノート プレースホルダ 2"/>
          <p:cNvSpPr>
            <a:spLocks noGrp="1"/>
          </p:cNvSpPr>
          <p:nvPr>
            <p:ph type="body" idx="1"/>
          </p:nvPr>
        </p:nvSpPr>
        <p:spPr>
          <a:xfrm>
            <a:off x="671379" y="5229818"/>
            <a:ext cx="5590641" cy="27431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978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165" indent="-271425" defTabSz="85978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0423"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6591"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2757" indent="-218087" defTabSz="85978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1461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6477"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18331"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70194" indent="-218087" defTabSz="85978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59786" rtl="0" eaLnBrk="1" fontAlgn="base" latinLnBrk="0" hangingPunct="1">
              <a:lnSpc>
                <a:spcPct val="100000"/>
              </a:lnSpc>
              <a:spcBef>
                <a:spcPct val="0"/>
              </a:spcBef>
              <a:spcAft>
                <a:spcPct val="0"/>
              </a:spcAft>
              <a:buClrTx/>
              <a:buSzTx/>
              <a:buFontTx/>
              <a:buNone/>
              <a:tabLst/>
              <a:defRPr/>
            </a:pPr>
            <a:fld id="{AFD168A8-42E3-4E59-A19B-9754ED260CD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859786" rtl="0" eaLnBrk="1" fontAlgn="base" latinLnBrk="0" hangingPunct="1">
                <a:lnSpc>
                  <a:spcPct val="100000"/>
                </a:lnSpc>
                <a:spcBef>
                  <a:spcPct val="0"/>
                </a:spcBef>
                <a:spcAft>
                  <a:spcPct val="0"/>
                </a:spcAft>
                <a:buClrTx/>
                <a:buSzTx/>
                <a:buFontTx/>
                <a:buNone/>
                <a:tabLst/>
                <a:defRPr/>
              </a:pPr>
              <a:t>265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23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668338" y="269875"/>
            <a:ext cx="5399087" cy="4049713"/>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293825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257</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タイトル 1"/>
          <p:cNvSpPr>
            <a:spLocks noGrp="1"/>
          </p:cNvSpPr>
          <p:nvPr>
            <p:ph type="title" idx="4294967295"/>
          </p:nvPr>
        </p:nvSpPr>
        <p:spPr>
          <a:xfrm>
            <a:off x="0" y="908050"/>
            <a:ext cx="8577263" cy="720725"/>
          </a:xfrm>
        </p:spPr>
        <p:txBody>
          <a:bodyPr>
            <a:normAutofit fontScale="90000"/>
          </a:bodyPr>
          <a:lstStyle/>
          <a:p>
            <a:r>
              <a:rPr kumimoji="1" lang="en-US" altLang="ja-JP" dirty="0">
                <a:latin typeface="BIZ UDゴシック" panose="020B0400000000000000" pitchFamily="49" charset="-128"/>
                <a:ea typeface="BIZ UDゴシック" panose="020B0400000000000000" pitchFamily="49" charset="-128"/>
              </a:rPr>
              <a:t>Ⅳ</a:t>
            </a:r>
            <a:r>
              <a:rPr kumimoji="1" lang="ja-JP" altLang="en-US" dirty="0">
                <a:latin typeface="BIZ UDゴシック" panose="020B0400000000000000" pitchFamily="49" charset="-128"/>
                <a:ea typeface="BIZ UDゴシック" panose="020B0400000000000000" pitchFamily="49" charset="-128"/>
              </a:rPr>
              <a:t>　新型コロナウイルス感染症対策</a:t>
            </a:r>
          </a:p>
        </p:txBody>
      </p:sp>
      <p:sp>
        <p:nvSpPr>
          <p:cNvPr id="3" name="正方形/長方形 2"/>
          <p:cNvSpPr/>
          <p:nvPr/>
        </p:nvSpPr>
        <p:spPr>
          <a:xfrm>
            <a:off x="-180115" y="2392608"/>
            <a:ext cx="9540551"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１　新型コロナウイルス感染症対策 主な取組み</a:t>
            </a:r>
            <a:endParaRPr kumimoji="1" lang="en-US" altLang="ja-JP" sz="3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２　各年度の取組み（令和２年度～４年度）</a:t>
            </a:r>
            <a:endParaRPr kumimoji="1" lang="en-US" altLang="ja-JP" sz="3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（参考）新型コロナウイルス感染症対策における財政規模</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&lt;</a:t>
            </a: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一般会計</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&gt;</a:t>
            </a:r>
            <a:endPar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1962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693" y="2469176"/>
            <a:ext cx="8440615" cy="1097573"/>
          </a:xfrm>
          <a:prstGeom prst="rect">
            <a:avLst/>
          </a:prstGeom>
          <a:solidFill>
            <a:schemeClr val="accent5">
              <a:lumMod val="75000"/>
            </a:schemeClr>
          </a:solidFill>
          <a:ln w="38100" algn="ctr">
            <a:noFill/>
            <a:miter lim="800000"/>
            <a:headEnd/>
            <a:tailEnd/>
          </a:ln>
          <a:effectLst/>
        </p:spPr>
        <p:txBody>
          <a:bodyPr wrap="none" lIns="71934" tIns="35967" rIns="71934" bIns="35967"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215" b="0" i="0" u="none" strike="noStrike" kern="1200" cap="none" spc="0" normalizeH="0" baseline="0" noProof="0" dirty="0">
              <a:ln>
                <a:noFill/>
              </a:ln>
              <a:solidFill>
                <a:srgbClr val="FFFFFF"/>
              </a:solidFill>
              <a:effectLst/>
              <a:uLnTx/>
              <a:uFillTx/>
              <a:latin typeface="Arial" panose="020B0604020202020204" pitchFamily="34" charset="0"/>
              <a:ea typeface="HG創英角ｺﾞｼｯｸUB" pitchFamily="49" charset="-128"/>
              <a:cs typeface="+mn-cs"/>
            </a:endParaRPr>
          </a:p>
        </p:txBody>
      </p:sp>
      <p:sp>
        <p:nvSpPr>
          <p:cNvPr id="3075" name="Text Box 4"/>
          <p:cNvSpPr txBox="1">
            <a:spLocks noChangeArrowheads="1"/>
          </p:cNvSpPr>
          <p:nvPr/>
        </p:nvSpPr>
        <p:spPr bwMode="auto">
          <a:xfrm>
            <a:off x="351694" y="2457384"/>
            <a:ext cx="8175381" cy="1095352"/>
          </a:xfrm>
          <a:prstGeom prst="rect">
            <a:avLst/>
          </a:prstGeom>
          <a:noFill/>
          <a:ln w="9525">
            <a:noFill/>
            <a:miter lim="800000"/>
            <a:headEnd/>
            <a:tailEnd/>
          </a:ln>
        </p:spPr>
        <p:txBody>
          <a:bodyPr lIns="71934" tIns="35967" rIns="71934" bIns="35967">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　　　２　各年度の取組み</a:t>
            </a:r>
            <a:endPar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　（令和２年度～４年度）</a:t>
            </a:r>
            <a:endPar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82845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6"/>
            <a:ext cx="8128490" cy="3594139"/>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市内での新型コロナウイルス感染者の確認を受け、令和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日（金）に新型コロナウイルスに関する対策本部を設置。</a:t>
            </a:r>
          </a:p>
          <a:p>
            <a:pPr marL="499709" marR="0" lvl="0" indent="-89391"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＜大阪市危機管理指針に基づく本部会議＞</a:t>
            </a: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499709" marR="0" lvl="0" indent="-89391"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＜新型インフルエンザ等対策特別措置法に基づく本部会議＞</a:t>
            </a: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499709" marR="0" lvl="0" indent="167058"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大阪市新型コロナウイルス感染症対策本部（継続）</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59370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4" y="1055077"/>
            <a:ext cx="8440614"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5" name="AutoShape 6"/>
          <p:cNvSpPr>
            <a:spLocks noChangeArrowheads="1"/>
          </p:cNvSpPr>
          <p:nvPr/>
        </p:nvSpPr>
        <p:spPr bwMode="auto">
          <a:xfrm>
            <a:off x="406741" y="1444974"/>
            <a:ext cx="8358043"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保健所の体制強化</a:t>
            </a:r>
          </a:p>
        </p:txBody>
      </p:sp>
      <p:sp>
        <p:nvSpPr>
          <p:cNvPr id="9" name="コンテンツ プレースホルダー 2"/>
          <p:cNvSpPr txBox="1">
            <a:spLocks/>
          </p:cNvSpPr>
          <p:nvPr/>
        </p:nvSpPr>
        <p:spPr>
          <a:xfrm>
            <a:off x="819598" y="1779870"/>
            <a:ext cx="7532331" cy="369305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コロナ対策の専門グループを新設し、感染拡大の都度、体制を拡充</a:t>
            </a:r>
            <a:endPar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日～＞コロナ対策の専門グループを新設　</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名</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日以前はコロナ対策以外の既存の感染症対策を行うグループで対応）</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以降、感染拡大の都度、体制を拡充</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日～＞陽性者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日を想定し、体制を拡充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（第</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波に向け、応援職員及び民間派遣を増強）</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日～＞陽性者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日を想定し、体制を拡充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（第</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波に向け、応援職員及び民間派遣を増強）</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日～＞陽性者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日を想定し、体制を拡充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（第</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波における職員最大人数</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409</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名、民間派遣・委託を含めると</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人超体制に）</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56877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31188" y="1000078"/>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9" name="AutoShape 6"/>
          <p:cNvSpPr>
            <a:spLocks noChangeArrowheads="1"/>
          </p:cNvSpPr>
          <p:nvPr/>
        </p:nvSpPr>
        <p:spPr bwMode="auto">
          <a:xfrm>
            <a:off x="480136" y="1384791"/>
            <a:ext cx="8275473"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454" b="0" i="0" u="none" strike="noStrike" kern="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十三市民病院の新型コロナウイルス感染症専門病院化</a:t>
            </a:r>
          </a:p>
        </p:txBody>
      </p:sp>
      <p:sp>
        <p:nvSpPr>
          <p:cNvPr id="10" name="コンテンツ プレースホルダー 2"/>
          <p:cNvSpPr txBox="1">
            <a:spLocks/>
          </p:cNvSpPr>
          <p:nvPr/>
        </p:nvSpPr>
        <p:spPr>
          <a:xfrm>
            <a:off x="617755" y="1714502"/>
            <a:ext cx="8000236" cy="273179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十三市民病院の新型コロナウイルス感染症専門病院化</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専門病院として運用開始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フェーズに応じた病床確保を実施</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a:t>
            </a:r>
            <a:endPar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・大阪市立十三市民病院　　 軽症中等症病床</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床（フェーズ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（緊急確保病床含む） ）</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・大阪市立総合医療センター　重症病床</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床（フェーズ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（緊急確保病床含む））</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軽症中等症病床</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68</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床（フェーズ</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（緊急確保病床含む） ）</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689013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60866" y="950044"/>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1541871" y="2686118"/>
            <a:ext cx="6096367" cy="268607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633062" rtl="0" eaLnBrk="0" fontAlgn="base" latinLnBrk="0" hangingPunct="0">
              <a:lnSpc>
                <a:spcPct val="120000"/>
              </a:lnSpc>
              <a:spcBef>
                <a:spcPts val="0"/>
              </a:spcBef>
              <a:spcAft>
                <a:spcPct val="0"/>
              </a:spcAft>
              <a:buClrTx/>
              <a:buSzTx/>
              <a:buFontTx/>
              <a:buNone/>
              <a:tabLst/>
              <a:defRPr/>
            </a:pPr>
            <a:endParaRPr kumimoji="1" lang="ja-JP" altLang="en-US" sz="831"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コンテンツ プレースホルダー 2"/>
          <p:cNvSpPr txBox="1">
            <a:spLocks/>
          </p:cNvSpPr>
          <p:nvPr/>
        </p:nvSpPr>
        <p:spPr>
          <a:xfrm>
            <a:off x="571882" y="2176891"/>
            <a:ext cx="8018585" cy="330033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市民から受診や検査について相談を受ける「新型コロナ受診相談センター」を設置</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「新型コロナ受診相談センター」</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・症状の重い方や重症化リスクがある方を対象とした医療の専門的な相談</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〇受電体制の強化</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感染状況に応じて「新型コロナ一般相談センター」「高齢陽性者専用ダイヤル」「高齢者専用ダイヤル」を設置</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「新型コロナ一般相談センター」</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・新型コロナに関する一般的な相談</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「高齢陽性者専用ダイヤル」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感染ピーク時にのみ設置</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歳以上の陽性者を対象とした専用ダイヤル</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「高齢者専用ダイヤル」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感染ピーク時にのみ設置</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歳以上の方を対象とした専用ダイヤル</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AutoShape 6"/>
          <p:cNvSpPr>
            <a:spLocks noChangeArrowheads="1"/>
          </p:cNvSpPr>
          <p:nvPr/>
        </p:nvSpPr>
        <p:spPr bwMode="auto">
          <a:xfrm>
            <a:off x="480138" y="1384791"/>
            <a:ext cx="8229548"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新型コロナ受診相談センターの運営　　　　　　              　　　　　　　　　３億９，２００万円（第３回補正）</a:t>
            </a:r>
          </a:p>
        </p:txBody>
      </p:sp>
      <p:sp>
        <p:nvSpPr>
          <p:cNvPr id="10" name="正方形/長方形 9"/>
          <p:cNvSpPr/>
          <p:nvPr/>
        </p:nvSpPr>
        <p:spPr>
          <a:xfrm>
            <a:off x="571883" y="1659500"/>
            <a:ext cx="8018584"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4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４</a:t>
            </a:r>
            <a:r>
              <a:rPr kumimoji="1" lang="ja-JP" altLang="en-US" sz="1246"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億</a:t>
            </a:r>
            <a:r>
              <a:rPr kumimoji="1" lang="ja-JP" altLang="en-US" sz="14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１，０００</a:t>
            </a:r>
            <a:r>
              <a:rPr kumimoji="1" lang="ja-JP" altLang="en-US" sz="1246"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万円（第</a:t>
            </a:r>
            <a:r>
              <a:rPr kumimoji="1" lang="ja-JP" altLang="en-US" sz="1400"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７</a:t>
            </a:r>
            <a:r>
              <a:rPr kumimoji="1" lang="ja-JP" altLang="en-US" sz="1246"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3612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5077"/>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1541871" y="2686118"/>
            <a:ext cx="6096367" cy="268607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633062" rtl="0" eaLnBrk="0" fontAlgn="base" latinLnBrk="0" hangingPunct="0">
              <a:lnSpc>
                <a:spcPct val="120000"/>
              </a:lnSpc>
              <a:spcBef>
                <a:spcPts val="0"/>
              </a:spcBef>
              <a:spcAft>
                <a:spcPct val="0"/>
              </a:spcAft>
              <a:buClrTx/>
              <a:buSzTx/>
              <a:buFontTx/>
              <a:buNone/>
              <a:tabLst/>
              <a:defRPr/>
            </a:pPr>
            <a:endParaRPr kumimoji="1" lang="ja-JP" altLang="en-US" sz="831"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コンテンツ プレースホルダー 2"/>
          <p:cNvSpPr txBox="1">
            <a:spLocks/>
          </p:cNvSpPr>
          <p:nvPr/>
        </p:nvSpPr>
        <p:spPr>
          <a:xfrm>
            <a:off x="516835" y="1511770"/>
            <a:ext cx="8027759" cy="410478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以降、感染拡大の都度、回線を増設</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　第</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波ピーク時における増設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320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　陽性者</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万人</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日を想定した増設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回線）、一般相談センター（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新設</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538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　第</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波ピーク時における増設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回線）、一般相談センター（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高齢陽性者専用ダイヤル（</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新設</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高齢陽性者専用ダイヤルは令和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日から</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回線を先行設置</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388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回線）、一般相談センター（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日～＞計</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608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　第８波の到来とインフルエンザとの同時流行に備えた増設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受診相談センター（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88</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回線）、一般相談センター（</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470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高齢者専用ダイヤル（</a:t>
            </a:r>
            <a:r>
              <a:rPr kumimoji="1" lang="en-US" altLang="ja-JP"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回線）</a:t>
            </a: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969"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743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5077"/>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681977" y="2531184"/>
            <a:ext cx="7890140" cy="314372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新型コロナウイルスに係る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検査を実施し新規感染のまん延を防止する。また、医療機関における検査の保険適用後の自己負担について公費負担を行う。</a:t>
            </a:r>
          </a:p>
          <a:p>
            <a:pPr marL="0" marR="0" lvl="0" indent="0" algn="l" defTabSz="844083" rtl="0" eaLnBrk="0" fontAlgn="base" latinLnBrk="0" hangingPunct="0">
              <a:lnSpc>
                <a:spcPts val="554"/>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検査場での行政検査</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・市内に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検査場を設置し運用開始（最大</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　全て閉鎖</a:t>
            </a:r>
          </a:p>
          <a:p>
            <a:pPr marL="0" marR="0" lvl="0" indent="0" algn="l" defTabSz="844083" rtl="0" eaLnBrk="0" fontAlgn="base" latinLnBrk="0" hangingPunct="0">
              <a:lnSpc>
                <a:spcPts val="554"/>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地域外来検査センターの設置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・市内に地域外来検査センターを設置し運用開始</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p>
          <a:p>
            <a:pPr marL="0" marR="0" lvl="0" indent="0" algn="l" defTabSz="844083" rtl="0" eaLnBrk="0" fontAlgn="base" latinLnBrk="0" hangingPunct="0">
              <a:lnSpc>
                <a:spcPts val="554"/>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診療・検査医療機関における検査</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・行政検査の委託契約による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検査を開始</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・大阪府による診療・検査医療機関の指定開始</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　市内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1,085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ts val="554"/>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高齢者施設等の従事者に対する定期的な</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検査</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・従事者向け検査の受付を開始（高齢者・障がい者の入所施設の一部）                                        </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・検査対象の拡大（高齢者・障がい者の入所施設すべて）</a:t>
            </a: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・検査対象の拡大（高齢者・</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者の通所系・訪問系等事業所及び保護施設を追加）</a:t>
            </a:r>
          </a:p>
        </p:txBody>
      </p:sp>
      <p:sp>
        <p:nvSpPr>
          <p:cNvPr id="15" name="AutoShape 6"/>
          <p:cNvSpPr>
            <a:spLocks noChangeArrowheads="1"/>
          </p:cNvSpPr>
          <p:nvPr/>
        </p:nvSpPr>
        <p:spPr bwMode="auto">
          <a:xfrm>
            <a:off x="590232" y="1433072"/>
            <a:ext cx="7981886" cy="47989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ＰＣＲ検査に係る公費負担の追加（自己負担分等）</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８億３，６００万円（第３回補正）</a:t>
            </a:r>
          </a:p>
        </p:txBody>
      </p:sp>
      <p:sp>
        <p:nvSpPr>
          <p:cNvPr id="16" name="正方形/長方形 15"/>
          <p:cNvSpPr/>
          <p:nvPr/>
        </p:nvSpPr>
        <p:spPr>
          <a:xfrm>
            <a:off x="2733152" y="2003004"/>
            <a:ext cx="6059156" cy="710323"/>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4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１億９，０００万円（第７回補正）</a:t>
            </a:r>
            <a:endParaRPr kumimoji="1" lang="en-US" altLang="ja-JP"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　　　　　　　　　　　　　　　　　　　　　　　　　　　　　　　　　４５億５，９００万円（第</a:t>
            </a:r>
            <a:r>
              <a:rPr kumimoji="1" lang="en-US" altLang="ja-JP"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13</a:t>
            </a:r>
            <a:r>
              <a:rPr kumimoji="1" lang="ja-JP" altLang="en-US"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125989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4" y="1055077"/>
            <a:ext cx="8440614"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6" name="AutoShape 6"/>
          <p:cNvSpPr>
            <a:spLocks noChangeArrowheads="1"/>
          </p:cNvSpPr>
          <p:nvPr/>
        </p:nvSpPr>
        <p:spPr bwMode="auto">
          <a:xfrm>
            <a:off x="489311" y="1404548"/>
            <a:ext cx="8165378" cy="244977"/>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保健所等における健康観察体制の強化など　　　　　　　　　　　　　　　　２億１，８００万円（第３回補正）</a:t>
            </a:r>
          </a:p>
        </p:txBody>
      </p:sp>
      <p:sp>
        <p:nvSpPr>
          <p:cNvPr id="17" name="正方形/長方形 16"/>
          <p:cNvSpPr/>
          <p:nvPr/>
        </p:nvSpPr>
        <p:spPr>
          <a:xfrm>
            <a:off x="2733151" y="1663580"/>
            <a:ext cx="6059156" cy="539828"/>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4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２億３，６００万円（第７回補正）</a:t>
            </a:r>
            <a:endParaRPr kumimoji="1" lang="en-US" altLang="ja-JP" sz="1108"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コンテンツ プレースホルダー 2"/>
          <p:cNvSpPr txBox="1">
            <a:spLocks/>
          </p:cNvSpPr>
          <p:nvPr/>
        </p:nvSpPr>
        <p:spPr>
          <a:xfrm>
            <a:off x="709501" y="2083742"/>
            <a:ext cx="7853442" cy="286767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新型コロナウイルス感染症にかかる疫学調査や自宅療養者に対し健康観察を行う。また、入院勧告・措置をした患者の入院調整・搬送等を行う。</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ハーシス代行入力</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・民間委託の活用による処理能力の強化</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・インターネット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FAX</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導入による発生届送受信の円滑化</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・新システム「感染症対応業務管理システム」導入に伴う入力業務の削減・効率化</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AI-OCR</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を活用した発生届の自動読み込みによる入力業務の負担軽減化</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搬送体制の強化</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・民間救急による患者搬送委託開始（当初</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台から、感染拡大の都度、台数を追加</a:t>
            </a:r>
            <a:r>
              <a:rPr kumimoji="1" lang="ja-JP" altLang="en-US"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し</a:t>
            </a:r>
            <a:r>
              <a:rPr kumimoji="1" lang="en-US" altLang="ja-JP"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台に）</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・更なる搬送台数の強化（</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台）及び民間救急による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時間体制の患者搬送を開始</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143446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914393"/>
            <a:ext cx="8440614"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788276" y="1345705"/>
            <a:ext cx="8000236" cy="378715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疫学調査・健康観察</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・ステージ（新規感染者数）に応じた疫学調査開始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以降、感染拡大の都度、体制を拡充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・緊急連絡先等を記載した</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SMS</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を送信し、重症化リスクの低い感染者の受動的対応を開始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・陽性者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万人</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日を想定し、ファーストタッチ（電話による疫学調査）のさらなる重点化を実施</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パルスオキシメーターの貸与</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・事業開始（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歳以上の方、</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歳以下で重症化リスクのある方に貸与）</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・自宅療養者全員に貸与（運用変更）</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・新規陽性者に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SMS</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を送信し希望者のみに貸与（運用変更）</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・配送業務の委託化</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・大阪府ワンストップ窓口による受付開始（配食サービスとの同時申込みが可能に）</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高齢者入所施設等への対応</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・施設から保健所への報告専用メールを新設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・施設からの入院調整用の直通電話を保健所に新設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・新型コロナウイルス感染症感染制御・業務継続支援チームの募集開始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　登録数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AutoShape 6"/>
          <p:cNvSpPr>
            <a:spLocks noChangeArrowheads="1"/>
          </p:cNvSpPr>
          <p:nvPr/>
        </p:nvSpPr>
        <p:spPr bwMode="auto">
          <a:xfrm>
            <a:off x="626929" y="5130527"/>
            <a:ext cx="8165378"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市民病院における医療用資材の確保　　　　　　６億２，１００万円（第３回補正）</a:t>
            </a:r>
          </a:p>
        </p:txBody>
      </p:sp>
      <p:sp>
        <p:nvSpPr>
          <p:cNvPr id="8" name="コンテンツ プレースホルダー 2"/>
          <p:cNvSpPr txBox="1">
            <a:spLocks/>
          </p:cNvSpPr>
          <p:nvPr/>
        </p:nvSpPr>
        <p:spPr>
          <a:xfrm>
            <a:off x="975563" y="5461985"/>
            <a:ext cx="7468109" cy="324714"/>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サージカルマスク、</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N95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マスク、ガウン、フェイスシールドなどを本市としても確保し供給</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205569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980728"/>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1" name="AutoShape 6"/>
          <p:cNvSpPr>
            <a:spLocks noChangeArrowheads="1"/>
          </p:cNvSpPr>
          <p:nvPr/>
        </p:nvSpPr>
        <p:spPr bwMode="auto">
          <a:xfrm>
            <a:off x="461788" y="1384790"/>
            <a:ext cx="8229600" cy="273987"/>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新型コロナウイルスワクチン接種事業　　　　１５億３，５００万円（第</a:t>
            </a:r>
            <a:r>
              <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12</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2" name="コンテンツ プレースホルダー 2"/>
          <p:cNvSpPr txBox="1">
            <a:spLocks/>
          </p:cNvSpPr>
          <p:nvPr/>
        </p:nvSpPr>
        <p:spPr>
          <a:xfrm>
            <a:off x="617755" y="1881834"/>
            <a:ext cx="7844267" cy="3723837"/>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新型コロナウイルスワクチンの接種を希望する市民に対し、本市が設置する会場及び医療機関において接種を実施する。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初回接種（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・ワクチンコールセンターの開設</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・高齢者施設入所者の接種を開始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・高齢者（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歳以上）の接種を開始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以降、国が示す接種方針に基づき、順次、接種対象者を拡大</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追加接種（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回目接種完了から原則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か月以上経過した方の接種を開始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以降、国が示す接種方針に基づき、接種時期を前倒しするとともに順次、接種対象者を拡大</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歳から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歳までの方の接種を開始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追加接種（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回目接種開始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58459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693" y="2469176"/>
            <a:ext cx="8440615" cy="1097573"/>
          </a:xfrm>
          <a:prstGeom prst="rect">
            <a:avLst/>
          </a:prstGeom>
          <a:solidFill>
            <a:schemeClr val="accent5">
              <a:lumMod val="75000"/>
            </a:schemeClr>
          </a:solidFill>
          <a:ln w="38100" algn="ctr">
            <a:noFill/>
            <a:miter lim="800000"/>
            <a:headEnd/>
            <a:tailEnd/>
          </a:ln>
          <a:effectLst/>
        </p:spPr>
        <p:txBody>
          <a:bodyPr wrap="none" lIns="71934" tIns="35967" rIns="71934" bIns="35967"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215" b="0" i="0" u="none" strike="noStrike" kern="1200" cap="none" spc="0" normalizeH="0" baseline="0" noProof="0" dirty="0">
              <a:ln>
                <a:noFill/>
              </a:ln>
              <a:solidFill>
                <a:srgbClr val="FFFFFF"/>
              </a:solidFill>
              <a:effectLst/>
              <a:uLnTx/>
              <a:uFillTx/>
              <a:latin typeface="Arial" panose="020B0604020202020204" pitchFamily="34" charset="0"/>
              <a:ea typeface="HG創英角ｺﾞｼｯｸUB" pitchFamily="49" charset="-128"/>
              <a:cs typeface="+mn-cs"/>
            </a:endParaRPr>
          </a:p>
        </p:txBody>
      </p:sp>
      <p:sp>
        <p:nvSpPr>
          <p:cNvPr id="3075" name="Text Box 4"/>
          <p:cNvSpPr txBox="1">
            <a:spLocks noChangeArrowheads="1"/>
          </p:cNvSpPr>
          <p:nvPr/>
        </p:nvSpPr>
        <p:spPr bwMode="auto">
          <a:xfrm>
            <a:off x="383932" y="2459402"/>
            <a:ext cx="8175381" cy="1095352"/>
          </a:xfrm>
          <a:prstGeom prst="rect">
            <a:avLst/>
          </a:prstGeom>
          <a:noFill/>
          <a:ln w="9525">
            <a:noFill/>
            <a:miter lim="800000"/>
            <a:headEnd/>
            <a:tailEnd/>
          </a:ln>
        </p:spPr>
        <p:txBody>
          <a:bodyPr lIns="71934" tIns="35967" rIns="71934" bIns="35967">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１　新型コロナウイルス感染症対策</a:t>
            </a:r>
            <a:endPar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主な取組み</a:t>
            </a:r>
            <a:endPar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562175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5077"/>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2" name="コンテンツ プレースホルダー 2"/>
          <p:cNvSpPr txBox="1">
            <a:spLocks/>
          </p:cNvSpPr>
          <p:nvPr/>
        </p:nvSpPr>
        <p:spPr>
          <a:xfrm>
            <a:off x="562709" y="1567662"/>
            <a:ext cx="7972710" cy="384534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以降、国が示す接種方針に基づき、接種時期を前倒しするとともに</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順次、接種対象者を拡大</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オミクロン株対応ワクチンの接種（令和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年秋開始接種）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日の週より接種開始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以降、国が示す接種方針に基づき接種を実施</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月末現在　取扱個別医療機関　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これまで開設してきた集団接種会場 </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・各区集団接種会場（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会場）（令和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・インテックス大阪（令和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・城見ホール（令和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OCAT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・扇町プール（令和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・やすらぎ天空館（令和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・中央スポーツセンター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・心斎橋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BIGSTEP</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・オスカードリーム（令和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・西淀川区役所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239902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4" y="1055077"/>
            <a:ext cx="8440614"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9" name="AutoShape 6"/>
          <p:cNvSpPr>
            <a:spLocks noChangeArrowheads="1"/>
          </p:cNvSpPr>
          <p:nvPr/>
        </p:nvSpPr>
        <p:spPr bwMode="auto">
          <a:xfrm>
            <a:off x="480136" y="1476527"/>
            <a:ext cx="8119505" cy="45427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新型コロナウイルス感染症軽症者等自宅療養者への配食サービス事業</a:t>
            </a: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８</a:t>
            </a:r>
            <a:r>
              <a:rPr kumimoji="1" lang="ja-JP" altLang="en-US" sz="1454" b="0" i="0" u="none" strike="noStrike" kern="1200" cap="none" spc="0" normalizeH="0" baseline="0" noProof="0" dirty="0" err="1">
                <a:ln>
                  <a:noFill/>
                </a:ln>
                <a:solidFill>
                  <a:srgbClr val="000099"/>
                </a:solidFill>
                <a:effectLst/>
                <a:uLnTx/>
                <a:uFillTx/>
                <a:latin typeface="HGPｺﾞｼｯｸE" pitchFamily="50" charset="-128"/>
                <a:ea typeface="HGPｺﾞｼｯｸE" pitchFamily="50" charset="-128"/>
                <a:cs typeface="+mn-cs"/>
              </a:rPr>
              <a:t>，</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４００万円（第</a:t>
            </a:r>
            <a:r>
              <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0" name="コンテンツ プレースホルダー 2"/>
          <p:cNvSpPr txBox="1">
            <a:spLocks/>
          </p:cNvSpPr>
          <p:nvPr/>
        </p:nvSpPr>
        <p:spPr>
          <a:xfrm>
            <a:off x="581057" y="2069644"/>
            <a:ext cx="8018586" cy="2793774"/>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新型コロナウイルス感染症による自宅療養中の患者に対し、外出せずに自宅療養に専念できるよう、配食サービスを実施する。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・事業開始　配送能力</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食</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日（委託業者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以降、感染拡大の都度、配送能力を拡充</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・配送能力</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食</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日に拡大（委託事業者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・配食能力を</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12,500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日に拡大（委託業者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・大阪府ワンストップ窓口による受付を開始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月１日＞   ・配送能力を</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17,500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日に拡大（委託業者</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7791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2736"/>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99407" y="3141101"/>
            <a:ext cx="7945187" cy="1799117"/>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感染拡大の影響による病床ひっ迫を回避するため、対象医療機関へ協力金を支給することで受入医療機関の拡充を行う。</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病床運用期間</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制度終了</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期間中</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858</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床を確保</a:t>
            </a:r>
            <a:endPar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（うち</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69</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床は阪和住吉総合病院が専門病院として令和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日まで運用）</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市内全体の新型コロナ病床数</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1,583</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床（令和</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a:t>
            </a:r>
          </a:p>
        </p:txBody>
      </p:sp>
      <p:sp>
        <p:nvSpPr>
          <p:cNvPr id="5" name="AutoShape 6"/>
          <p:cNvSpPr>
            <a:spLocks noChangeArrowheads="1"/>
          </p:cNvSpPr>
          <p:nvPr/>
        </p:nvSpPr>
        <p:spPr bwMode="auto">
          <a:xfrm>
            <a:off x="489314" y="2514817"/>
            <a:ext cx="8174550" cy="44775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新型コロナウイルス感染症患者受入病床拡充協力金</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３億４，０００万円（第</a:t>
            </a:r>
            <a:r>
              <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9" name="AutoShape 6"/>
          <p:cNvSpPr>
            <a:spLocks noChangeArrowheads="1"/>
          </p:cNvSpPr>
          <p:nvPr/>
        </p:nvSpPr>
        <p:spPr bwMode="auto">
          <a:xfrm>
            <a:off x="489312" y="1418859"/>
            <a:ext cx="8174551" cy="49699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入院医療費公費負担</a:t>
            </a:r>
            <a:endParaRPr kumimoji="1" lang="en-US" altLang="zh-TW"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４億５，</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７</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００万円（第</a:t>
            </a:r>
            <a:r>
              <a:rPr kumimoji="1" lang="en-US" altLang="zh-TW"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補正</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endPar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0" name="コンテンツ プレースホルダー 2"/>
          <p:cNvSpPr txBox="1">
            <a:spLocks/>
          </p:cNvSpPr>
          <p:nvPr/>
        </p:nvSpPr>
        <p:spPr>
          <a:xfrm>
            <a:off x="1232454" y="2112411"/>
            <a:ext cx="6504778" cy="62628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292"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新型コロナウイルス感染症患者の入院に要する費用の保険適用後の自己負担分を公費負担</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33786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3" y="1932171"/>
            <a:ext cx="3920598" cy="2660997"/>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（幼稚園）</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臨時休業措置：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日春季休業）</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臨時休業措置：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＜幼稚園再開：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分散登園・短縮保育：</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短縮保育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通常保育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学校園の臨時休校（令和２年度）</a:t>
            </a:r>
          </a:p>
        </p:txBody>
      </p:sp>
      <p:sp>
        <p:nvSpPr>
          <p:cNvPr id="11" name="コンテンツ プレースホルダー 2"/>
          <p:cNvSpPr txBox="1">
            <a:spLocks/>
          </p:cNvSpPr>
          <p:nvPr/>
        </p:nvSpPr>
        <p:spPr>
          <a:xfrm>
            <a:off x="4415938" y="1963696"/>
            <a:ext cx="3920598" cy="270445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（小学校・中学校）</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臨時休業措置：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日春季休業）</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臨時休業措置：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臨時休業延長：</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日から週</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日の登校）</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＜学校再開：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分散登校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通常登校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840854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5"/>
            <a:ext cx="8128490" cy="231845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回新型コロナウイルスに関する所属長連絡会議」を受けて、一部の市有施設等の休館を決定し、その後は大阪府の方針に準じて対応</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＜府方針＞</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＊府有施設のうち、不特定多数の方が集まる屋内の集客施設の原則休館</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＊府有施設のうち、貸館・貸会議室、体育館・競技場、公園にある体育館・テニスコート等の貸施設の原則休館</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日「第</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回大阪府新型コロナウイルス対策本部会議」を受けて、</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日以降一部市有施設等を開館</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＜府方針＞</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日以降、府が使用制限等を要請しない施設区分の府有施設は、準備が整い次第、順次開館</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本市所管施設使用料・利用料の返還（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日依頼、</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日通知）</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型コロナウイルス感染症の拡大防止を理由として行事の中止や延期による施設利用のキャンセルの申し出があった場合には、施設使用料・利用料については、全額還付、キャンセル料は徴収しない等の配慮を行うよう各所属へ周知</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本市関連施設の休館及び使用料・利用料の返還（令和２年度）</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03908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5"/>
            <a:ext cx="8128490" cy="231845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日付「新型コロナウイルス拡大防止に向けた対応について（依頼）」に基づき、一部の本市主催行事等を中止又は延期することを決定し、その後は大阪府の方針に準じて対応</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＜府方針＞</a:t>
            </a:r>
          </a:p>
          <a:p>
            <a:pPr marL="411784"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＊府主催（共催）の府民が参加するイベントや集会について、原則、開催中止又は延期</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上記のほか府の通知文を受け令和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件の通知文を各所属へ通知</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本市主催イベントの中止又は延期（継続）</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222878" y="3162154"/>
            <a:ext cx="3916680" cy="2475914"/>
          </a:xfrm>
          <a:prstGeom prst="rect">
            <a:avLst/>
          </a:prstGeom>
          <a:noFill/>
          <a:ln>
            <a:noFill/>
          </a:ln>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12565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6"/>
            <a:ext cx="8128490" cy="109073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外出自粛要請により、自宅待機・在宅勤務等の増加が想定されることや感染防止の観点から、保育の提供を縮小</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縮小期間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縮小期間延長：令和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日以降は、保育の提供の縮小（登園自粛等）は行わないが、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日まで保護者が仕事を休まれる等で家庭での保育が可能な方に、家庭での保育の協力を依頼</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保育提供の縮小</a:t>
            </a:r>
          </a:p>
        </p:txBody>
      </p:sp>
      <p:sp>
        <p:nvSpPr>
          <p:cNvPr id="6" name="コンテンツ プレースホルダー 2"/>
          <p:cNvSpPr txBox="1">
            <a:spLocks/>
          </p:cNvSpPr>
          <p:nvPr/>
        </p:nvSpPr>
        <p:spPr>
          <a:xfrm>
            <a:off x="507022" y="3517036"/>
            <a:ext cx="8128490" cy="1336318"/>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配偶者暴力相談支援センターにおいて、専門相談員によるこれまでの電話相談に加え、メールによる相談を新たに受付</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受付開始日：令和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メール相談件数</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令和２年度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DV</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件、その他相談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令和３年度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DV</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件、その他相談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令和４年度（</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月末まで）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DV</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件、その他相談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p>
        </p:txBody>
      </p:sp>
      <p:sp>
        <p:nvSpPr>
          <p:cNvPr id="9" name="AutoShape 6"/>
          <p:cNvSpPr>
            <a:spLocks noChangeArrowheads="1"/>
          </p:cNvSpPr>
          <p:nvPr/>
        </p:nvSpPr>
        <p:spPr bwMode="auto">
          <a:xfrm>
            <a:off x="507024" y="311003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メールによるＤＶ相談（継続）</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895638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5"/>
            <a:ext cx="8128490" cy="313809"/>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令和３年度実施に向けて検討することとしていた学校給食費の無償化を前倒しすることとし、全児童生徒（小中学校）を対象に実施</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学校給食費の無償化　　　　　　　　　　　　　　　７７億　　４００万円</a:t>
            </a:r>
          </a:p>
        </p:txBody>
      </p:sp>
      <p:sp>
        <p:nvSpPr>
          <p:cNvPr id="9" name="AutoShape 6"/>
          <p:cNvSpPr>
            <a:spLocks noChangeArrowheads="1"/>
          </p:cNvSpPr>
          <p:nvPr/>
        </p:nvSpPr>
        <p:spPr bwMode="auto">
          <a:xfrm>
            <a:off x="507023" y="2324323"/>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上下水道料金の減免措置　　　　　　　　　　　　７６億６，９００万円（影響額）</a:t>
            </a:r>
          </a:p>
        </p:txBody>
      </p:sp>
      <p:sp>
        <p:nvSpPr>
          <p:cNvPr id="10" name="コンテンツ プレースホルダー 2"/>
          <p:cNvSpPr txBox="1">
            <a:spLocks/>
          </p:cNvSpPr>
          <p:nvPr/>
        </p:nvSpPr>
        <p:spPr>
          <a:xfrm>
            <a:off x="507020" y="2800266"/>
            <a:ext cx="8128490" cy="65231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すべての市民・事業者を対象に上下水道料金の基本料金の減免を実施</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減免額１カ月あたりの基本料金相当額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円（税込み）（水道：</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935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円、下水：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605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減免期間　令和２年７月検針分から９月検針分まで（３カ月間）</a:t>
            </a:r>
          </a:p>
        </p:txBody>
      </p:sp>
      <p:sp>
        <p:nvSpPr>
          <p:cNvPr id="11" name="AutoShape 6"/>
          <p:cNvSpPr>
            <a:spLocks noChangeArrowheads="1"/>
          </p:cNvSpPr>
          <p:nvPr/>
        </p:nvSpPr>
        <p:spPr bwMode="auto">
          <a:xfrm>
            <a:off x="507022" y="3586844"/>
            <a:ext cx="8128489" cy="63986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中小事業者等への緊急支援（休業要請支援金に係る本市分担金）</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９２億５，３００万円（第１回補正）</a:t>
            </a:r>
          </a:p>
        </p:txBody>
      </p:sp>
      <p:sp>
        <p:nvSpPr>
          <p:cNvPr id="12" name="コンテンツ プレースホルダー 2"/>
          <p:cNvSpPr txBox="1">
            <a:spLocks/>
          </p:cNvSpPr>
          <p:nvPr/>
        </p:nvSpPr>
        <p:spPr>
          <a:xfrm>
            <a:off x="507020" y="4257883"/>
            <a:ext cx="8128490" cy="136280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休業要請等を受け、特に深刻な影響を被っている中小企業・個人事業主を対象に、家賃等の固定費を支援し、将来に向けて、事業継続を下支えする「休業要請支援金」を大阪府と共同で支給</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支給金額：中小企業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万円、個人事業主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支給開始：令和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申請期間：令和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日から令和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日まで（</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Web</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登録後の申請書類提出期限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日まで）　</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支給件数：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27,450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a:t>
            </a:r>
          </a:p>
          <a:p>
            <a:pPr marL="0" marR="0" lvl="0" indent="411784" algn="l" defTabSz="844083" rtl="0" eaLnBrk="0" fontAlgn="base" latinLnBrk="0" hangingPunct="0">
              <a:lnSpc>
                <a:spcPct val="120000"/>
              </a:lnSpc>
              <a:spcBef>
                <a:spcPts val="0"/>
              </a:spcBef>
              <a:spcAft>
                <a:spcPct val="0"/>
              </a:spcAft>
              <a:buClrTx/>
              <a:buSzTx/>
              <a:buFontTx/>
              <a:buNone/>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963981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08483" y="1088397"/>
            <a:ext cx="6328000" cy="4624050"/>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7073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市民一人につき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万円を支給</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支給開始：令和２年６月中旬（オンライン申請分は、</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575911" marR="0" lvl="0" indent="-164127"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オンライン申請受付開始</a:t>
            </a:r>
          </a:p>
          <a:p>
            <a:pPr marL="575911" marR="0" lvl="0" indent="-164127"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申請書送付（郵送分）開始</a:t>
            </a:r>
          </a:p>
          <a:p>
            <a:pPr marL="575911" marR="0" lvl="0" indent="-164127"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オンライン申請分支給開始</a:t>
            </a:r>
          </a:p>
          <a:p>
            <a:pPr marL="575911" marR="0" lvl="0" indent="-164127"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　　 　　郵送申請分等支給開始</a:t>
            </a:r>
          </a:p>
          <a:p>
            <a:pPr marL="575911" marR="0" lvl="0" indent="-164127"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申請締切日（消印有効）</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令和３年３月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事業終了</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特別定額給付金の支給　　　　　　　　　　２，７７２億６，５００万円（第２回補正）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 name="AutoShape 6"/>
          <p:cNvSpPr>
            <a:spLocks noChangeArrowheads="1"/>
          </p:cNvSpPr>
          <p:nvPr/>
        </p:nvSpPr>
        <p:spPr bwMode="auto">
          <a:xfrm>
            <a:off x="507022" y="3689928"/>
            <a:ext cx="8128489" cy="32663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救急搬送用資器材の整備　　　　　　　　　　　　　９億３，８００万円（第３回補正）</a:t>
            </a:r>
          </a:p>
        </p:txBody>
      </p:sp>
      <p:sp>
        <p:nvSpPr>
          <p:cNvPr id="9" name="コンテンツ プレースホルダー 2"/>
          <p:cNvSpPr txBox="1">
            <a:spLocks/>
          </p:cNvSpPr>
          <p:nvPr/>
        </p:nvSpPr>
        <p:spPr>
          <a:xfrm>
            <a:off x="507021" y="4151876"/>
            <a:ext cx="8128490" cy="31542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救急隊員の感染防止衣 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万着、感染防止用車内保護シート 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万個、アイソレーター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台など救急活動用資器材を購入　　　　　</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784629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47667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5" name="AutoShape 6"/>
          <p:cNvSpPr>
            <a:spLocks noChangeArrowheads="1"/>
          </p:cNvSpPr>
          <p:nvPr/>
        </p:nvSpPr>
        <p:spPr bwMode="auto">
          <a:xfrm>
            <a:off x="507024" y="955332"/>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第１波から第７波までの取組み（第１波）</a:t>
            </a:r>
          </a:p>
        </p:txBody>
      </p:sp>
      <p:graphicFrame>
        <p:nvGraphicFramePr>
          <p:cNvPr id="17" name="表 16"/>
          <p:cNvGraphicFramePr>
            <a:graphicFrameLocks noGrp="1"/>
          </p:cNvGraphicFramePr>
          <p:nvPr>
            <p:extLst/>
          </p:nvPr>
        </p:nvGraphicFramePr>
        <p:xfrm>
          <a:off x="425877" y="1379841"/>
          <a:ext cx="8128489" cy="3850343"/>
        </p:xfrm>
        <a:graphic>
          <a:graphicData uri="http://schemas.openxmlformats.org/drawingml/2006/table">
            <a:tbl>
              <a:tblPr firstRow="1" bandRow="1">
                <a:tableStyleId>{5C22544A-7EE6-4342-B048-85BDC9FD1C3A}</a:tableStyleId>
              </a:tblPr>
              <a:tblGrid>
                <a:gridCol w="810163">
                  <a:extLst>
                    <a:ext uri="{9D8B030D-6E8A-4147-A177-3AD203B41FA5}">
                      <a16:colId xmlns:a16="http://schemas.microsoft.com/office/drawing/2014/main" val="2649916852"/>
                    </a:ext>
                  </a:extLst>
                </a:gridCol>
                <a:gridCol w="3713871">
                  <a:extLst>
                    <a:ext uri="{9D8B030D-6E8A-4147-A177-3AD203B41FA5}">
                      <a16:colId xmlns:a16="http://schemas.microsoft.com/office/drawing/2014/main" val="1944127082"/>
                    </a:ext>
                  </a:extLst>
                </a:gridCol>
                <a:gridCol w="3604455">
                  <a:extLst>
                    <a:ext uri="{9D8B030D-6E8A-4147-A177-3AD203B41FA5}">
                      <a16:colId xmlns:a16="http://schemas.microsoft.com/office/drawing/2014/main" val="4294024148"/>
                    </a:ext>
                  </a:extLst>
                </a:gridCol>
              </a:tblGrid>
              <a:tr h="311537">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460652">
                <a:tc>
                  <a:txBody>
                    <a:bodyPr/>
                    <a:lstStyle/>
                    <a:p>
                      <a:pPr algn="ctr"/>
                      <a:r>
                        <a:rPr kumimoji="1" lang="ja-JP" altLang="en-US" sz="1700" dirty="0">
                          <a:latin typeface="Meiryo UI" panose="020B0604030504040204" pitchFamily="50" charset="-128"/>
                          <a:ea typeface="Meiryo UI" panose="020B0604030504040204" pitchFamily="50" charset="-128"/>
                        </a:rPr>
                        <a:t>第１波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R2/1/29</a:t>
                      </a:r>
                    </a:p>
                    <a:p>
                      <a:pPr algn="ct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6/13</a:t>
                      </a:r>
                      <a:endParaRPr kumimoji="1" lang="ja-JP" altLang="en-US" sz="1300" dirty="0">
                        <a:latin typeface="Meiryo UI" panose="020B0604030504040204" pitchFamily="50" charset="-128"/>
                        <a:ea typeface="Meiryo UI" panose="020B0604030504040204" pitchFamily="50" charset="-128"/>
                      </a:endParaRPr>
                    </a:p>
                  </a:txBody>
                  <a:tcPr marL="33231" marR="33231" marT="42203" marB="43200" anchor="ctr"/>
                </a:tc>
                <a:tc>
                  <a:txBody>
                    <a:bodyPr/>
                    <a:lstStyle/>
                    <a:p>
                      <a:pPr marL="180975" indent="-180975">
                        <a:lnSpc>
                          <a:spcPts val="1600"/>
                        </a:lnSpc>
                      </a:pPr>
                      <a:r>
                        <a:rPr kumimoji="1" lang="ja-JP" altLang="en-US" sz="1300" dirty="0">
                          <a:latin typeface="Meiryo UI" panose="020B0604030504040204" pitchFamily="50" charset="-128"/>
                          <a:ea typeface="Meiryo UI" panose="020B0604030504040204" pitchFamily="50" charset="-128"/>
                        </a:rPr>
                        <a:t>（本市の施策）</a:t>
                      </a:r>
                      <a:endParaRPr kumimoji="1" lang="en-US" altLang="ja-JP" sz="1300" dirty="0">
                        <a:latin typeface="Meiryo UI" panose="020B0604030504040204" pitchFamily="50" charset="-128"/>
                        <a:ea typeface="Meiryo UI" panose="020B0604030504040204" pitchFamily="50" charset="-128"/>
                      </a:endParaRP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大阪市新型コロナウイルス感染症対策本部の設置</a:t>
                      </a:r>
                      <a:endParaRPr kumimoji="1" lang="en-US" altLang="ja-JP" sz="1300" dirty="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保健所の体制強化（随時）</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marL="84138" indent="-84138">
                        <a:lnSpc>
                          <a:spcPts val="1600"/>
                        </a:lnSpc>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学校</a:t>
                      </a:r>
                      <a:r>
                        <a:rPr kumimoji="1" lang="ja-JP" altLang="en-US" sz="1300" dirty="0">
                          <a:solidFill>
                            <a:schemeClr val="tx1"/>
                          </a:solidFill>
                          <a:latin typeface="Meiryo UI" panose="020B0604030504040204" pitchFamily="50" charset="-128"/>
                          <a:ea typeface="Meiryo UI" panose="020B0604030504040204" pitchFamily="50" charset="-128"/>
                        </a:rPr>
                        <a:t>園の臨時</a:t>
                      </a:r>
                      <a:r>
                        <a:rPr kumimoji="1" lang="ja-JP" altLang="en-US" sz="1300" dirty="0" smtClean="0">
                          <a:solidFill>
                            <a:schemeClr val="tx1"/>
                          </a:solidFill>
                          <a:latin typeface="Meiryo UI" panose="020B0604030504040204" pitchFamily="50" charset="-128"/>
                          <a:ea typeface="Meiryo UI" panose="020B0604030504040204" pitchFamily="50" charset="-128"/>
                        </a:rPr>
                        <a:t>休校</a:t>
                      </a:r>
                      <a:endParaRPr kumimoji="1" lang="ja-JP" altLang="en-US" sz="1300" dirty="0">
                        <a:solidFill>
                          <a:schemeClr val="tx1"/>
                        </a:solidFill>
                        <a:latin typeface="Meiryo UI" panose="020B0604030504040204" pitchFamily="50" charset="-128"/>
                        <a:ea typeface="Meiryo UI" panose="020B0604030504040204" pitchFamily="50" charset="-128"/>
                      </a:endParaRPr>
                    </a:p>
                    <a:p>
                      <a:pPr marL="84138" indent="-84138">
                        <a:lnSpc>
                          <a:spcPts val="1600"/>
                        </a:lnSpc>
                        <a:buFont typeface="Arial" panose="020B0604020202020204" pitchFamily="34" charset="0"/>
                        <a:buChar cha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受診相談センターの運営　　　</a:t>
                      </a:r>
                      <a:r>
                        <a:rPr kumimoji="1" lang="zh-TW"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zh-TW"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zh-TW"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２年度３回補正）</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marL="84138" indent="-84138">
                        <a:lnSpc>
                          <a:spcPts val="1600"/>
                        </a:lnSpc>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十三</a:t>
                      </a:r>
                      <a:r>
                        <a:rPr kumimoji="1" lang="ja-JP" altLang="en-US" sz="1300" dirty="0">
                          <a:latin typeface="Meiryo UI" panose="020B0604030504040204" pitchFamily="50" charset="-128"/>
                          <a:ea typeface="Meiryo UI" panose="020B0604030504040204" pitchFamily="50" charset="-128"/>
                        </a:rPr>
                        <a:t>市民病院の新型コロナ専門病院化</a:t>
                      </a: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保健所等における健康観察体制の強化など</a:t>
                      </a:r>
                      <a:endParaRPr kumimoji="1" lang="en-US" altLang="ja-JP" sz="1300" dirty="0">
                        <a:latin typeface="Meiryo UI" panose="020B0604030504040204" pitchFamily="50" charset="-128"/>
                        <a:ea typeface="Meiryo UI" panose="020B0604030504040204" pitchFamily="50" charset="-128"/>
                      </a:endParaRPr>
                    </a:p>
                    <a:p>
                      <a:pPr marL="0" indent="0">
                        <a:lnSpc>
                          <a:spcPts val="1600"/>
                        </a:lnSpc>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２年度３回補正）</a:t>
                      </a: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本市主催イベントの中止、本市施設の休館</a:t>
                      </a: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ＰＣＲ検査に係る公費負担の追加（自己負担分等）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２年度３回補正）</a:t>
                      </a: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救急搬送用資器材の整備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２年度３回補正）</a:t>
                      </a:r>
                    </a:p>
                    <a:p>
                      <a:pPr marL="84138" indent="-84138">
                        <a:lnSpc>
                          <a:spcPts val="1600"/>
                        </a:lnSpc>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市民病院における医療用資材の確保</a:t>
                      </a:r>
                      <a:endParaRPr kumimoji="1" lang="en-US" altLang="ja-JP" sz="1300" dirty="0">
                        <a:latin typeface="Meiryo UI" panose="020B0604030504040204" pitchFamily="50" charset="-128"/>
                        <a:ea typeface="Meiryo UI" panose="020B0604030504040204" pitchFamily="50" charset="-128"/>
                      </a:endParaRPr>
                    </a:p>
                    <a:p>
                      <a:pPr marL="0" indent="0">
                        <a:lnSpc>
                          <a:spcPts val="1600"/>
                        </a:lnSpc>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２年度３回補正）</a:t>
                      </a:r>
                    </a:p>
                    <a:p>
                      <a:pPr marL="84138" indent="-84138">
                        <a:lnSpc>
                          <a:spcPts val="1600"/>
                        </a:lnSpc>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学校</a:t>
                      </a:r>
                      <a:r>
                        <a:rPr kumimoji="1" lang="ja-JP" altLang="en-US" sz="1300" dirty="0">
                          <a:latin typeface="Meiryo UI" panose="020B0604030504040204" pitchFamily="50" charset="-128"/>
                          <a:ea typeface="Meiryo UI" panose="020B0604030504040204" pitchFamily="50" charset="-128"/>
                        </a:rPr>
                        <a:t>教育ＩＣＴ活用</a:t>
                      </a:r>
                      <a:r>
                        <a:rPr kumimoji="1" lang="ja-JP" altLang="en-US" sz="1300" dirty="0" smtClean="0">
                          <a:latin typeface="Meiryo UI" panose="020B0604030504040204" pitchFamily="50" charset="-128"/>
                          <a:ea typeface="Meiryo UI" panose="020B0604030504040204" pitchFamily="50" charset="-128"/>
                        </a:rPr>
                        <a:t>事業</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継続中</a:t>
                      </a:r>
                      <a:r>
                        <a:rPr kumimoji="1" lang="en-US" altLang="ja-JP" sz="1300" dirty="0" smtClean="0">
                          <a:latin typeface="Meiryo UI" panose="020B0604030504040204" pitchFamily="50" charset="-128"/>
                          <a:ea typeface="Meiryo UI" panose="020B0604030504040204" pitchFamily="50" charset="-128"/>
                        </a:rPr>
                        <a:t>】</a:t>
                      </a:r>
                    </a:p>
                    <a:p>
                      <a:pPr marL="0" indent="0">
                        <a:lnSpc>
                          <a:spcPts val="1600"/>
                        </a:lnSpc>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２年度３回補正）</a:t>
                      </a:r>
                    </a:p>
                    <a:p>
                      <a:pPr marL="0" indent="0">
                        <a:lnSpc>
                          <a:spcPts val="1600"/>
                        </a:lnSpc>
                        <a:buFont typeface="Arial" panose="020B0604020202020204" pitchFamily="34" charset="0"/>
                        <a:buNone/>
                      </a:pPr>
                      <a:endParaRPr kumimoji="1" lang="ja-JP" altLang="en-US" sz="1300" dirty="0">
                        <a:latin typeface="Meiryo UI" panose="020B0604030504040204" pitchFamily="50" charset="-128"/>
                        <a:ea typeface="Meiryo UI" panose="020B0604030504040204" pitchFamily="50" charset="-128"/>
                      </a:endParaRPr>
                    </a:p>
                  </a:txBody>
                  <a:tcPr marL="66462" marR="33231" marT="42203" marB="42203"/>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学校給食費の</a:t>
                      </a:r>
                      <a:r>
                        <a:rPr kumimoji="1" lang="ja-JP" altLang="en-US" sz="1300" dirty="0" smtClean="0">
                          <a:latin typeface="Meiryo UI" panose="020B0604030504040204" pitchFamily="50" charset="-128"/>
                          <a:ea typeface="Meiryo UI" panose="020B0604030504040204" pitchFamily="50" charset="-128"/>
                        </a:rPr>
                        <a:t>無償化</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継続中</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水道料金及び下水道使用料の基本料金全額減免</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 </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本市施設のキャンセル料免除</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メールによるＤＶ相談　</a:t>
                      </a:r>
                      <a:endParaRPr kumimoji="1" lang="en-US" altLang="ja-JP" sz="13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（国等の施策）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特別定額給付金の</a:t>
                      </a:r>
                      <a:r>
                        <a:rPr kumimoji="1" lang="ja-JP" altLang="en-US" sz="1300" dirty="0" smtClean="0">
                          <a:latin typeface="Meiryo UI" panose="020B0604030504040204" pitchFamily="50" charset="-128"/>
                          <a:ea typeface="Meiryo UI" panose="020B0604030504040204" pitchFamily="50" charset="-128"/>
                        </a:rPr>
                        <a:t>支給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２年度２回補正）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休業要請支援金の</a:t>
                      </a:r>
                      <a:r>
                        <a:rPr kumimoji="1" lang="ja-JP" altLang="en-US" sz="1300" dirty="0" smtClean="0">
                          <a:latin typeface="Meiryo UI" panose="020B0604030504040204" pitchFamily="50" charset="-128"/>
                          <a:ea typeface="Meiryo UI" panose="020B0604030504040204" pitchFamily="50" charset="-128"/>
                        </a:rPr>
                        <a:t>支給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２年度１回補正）</a:t>
                      </a:r>
                    </a:p>
                    <a:p>
                      <a:pPr marL="84138" indent="-84138">
                        <a:buFont typeface="Arial" panose="020B0604020202020204" pitchFamily="34" charset="0"/>
                        <a:buChar char="•"/>
                      </a:pPr>
                      <a:endParaRPr kumimoji="1" lang="ja-JP" altLang="en-US" sz="1300" dirty="0">
                        <a:latin typeface="Meiryo UI" panose="020B0604030504040204" pitchFamily="50" charset="-128"/>
                        <a:ea typeface="Meiryo UI" panose="020B0604030504040204" pitchFamily="50" charset="-128"/>
                      </a:endParaRPr>
                    </a:p>
                  </a:txBody>
                  <a:tcPr marL="66462" marR="33231"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8996558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 name="AutoShape 6"/>
          <p:cNvSpPr>
            <a:spLocks noChangeArrowheads="1"/>
          </p:cNvSpPr>
          <p:nvPr/>
        </p:nvSpPr>
        <p:spPr bwMode="auto">
          <a:xfrm>
            <a:off x="376917" y="1564837"/>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学校教育ＩＣＴ活用事業　　　　　　　　　　　　　　９６億１，１００万円（第３回</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補正</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6" name="コンテンツ プレースホルダー 2"/>
          <p:cNvSpPr txBox="1">
            <a:spLocks/>
          </p:cNvSpPr>
          <p:nvPr/>
        </p:nvSpPr>
        <p:spPr>
          <a:xfrm>
            <a:off x="376917" y="2005657"/>
            <a:ext cx="8128490" cy="183887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「１人１台端末」の年度内実現、オンライン教育の実施に向けた環境整備</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年度に達成予定だった、全小中学校の児童生徒を対象とした、学習者用端末の一人１台環境を令和２年度に前倒しで実現</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全体整備台数：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181,944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（内訳）既整備分：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22,056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年度当初予算計上分：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46,877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年度補正予算案計上分：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113,011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緊急時の家庭でのオンライン学習環境を整備するため、就学援助世帯等で、自宅に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Wi-Fi</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環境が整っていない家庭に対して、モバイルルータを貸与し、通信使用料を負担</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全小中学校にオンライン学習などを円滑に行えるよう、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Web</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カメラ、マイクスピーカーなどの通信装置を整備</a:t>
            </a:r>
          </a:p>
        </p:txBody>
      </p:sp>
      <p:sp>
        <p:nvSpPr>
          <p:cNvPr id="18" name="AutoShape 6"/>
          <p:cNvSpPr>
            <a:spLocks noChangeArrowheads="1"/>
          </p:cNvSpPr>
          <p:nvPr/>
        </p:nvSpPr>
        <p:spPr bwMode="auto">
          <a:xfrm>
            <a:off x="376917" y="3942335"/>
            <a:ext cx="8128489" cy="63986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特別支援学校の臨時休業に伴う放課後等デイサービスの充実など</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smtClean="0">
                <a:ln>
                  <a:noFill/>
                </a:ln>
                <a:solidFill>
                  <a:srgbClr val="000099"/>
                </a:solidFill>
                <a:effectLst/>
                <a:uLnTx/>
                <a:uFillTx/>
                <a:latin typeface="HGPｺﾞｼｯｸE" pitchFamily="50" charset="-128"/>
                <a:ea typeface="HGPｺﾞｼｯｸE" pitchFamily="50" charset="-128"/>
                <a:cs typeface="+mn-cs"/>
              </a:rPr>
              <a:t>１１億７，８００万円</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（第３回補正）</a:t>
            </a:r>
          </a:p>
        </p:txBody>
      </p:sp>
      <p:sp>
        <p:nvSpPr>
          <p:cNvPr id="19" name="コンテンツ プレースホルダー 2"/>
          <p:cNvSpPr txBox="1">
            <a:spLocks/>
          </p:cNvSpPr>
          <p:nvPr/>
        </p:nvSpPr>
        <p:spPr>
          <a:xfrm>
            <a:off x="376917" y="4689923"/>
            <a:ext cx="8128490" cy="89880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特別支援学校等の臨時休業に伴い、放課後等デイサービスの利用の増に対応するため、追加的な利用に係るサービス給付を行うとともに、利用者負担を免除</a:t>
            </a:r>
          </a:p>
        </p:txBody>
      </p:sp>
    </p:spTree>
    <p:extLst>
      <p:ext uri="{BB962C8B-B14F-4D97-AF65-F5344CB8AC3E}">
        <p14:creationId xmlns:p14="http://schemas.microsoft.com/office/powerpoint/2010/main" val="71130603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3692558"/>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児童福祉施設、</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者支援施設など</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児童福祉施設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（７億４，５００万円）</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こども用マスク・消毒液等の購入や施設の消毒に必要な経費を補助等（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施設・事業あたり</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施設・事業　計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1,490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⇒民間保育所・認定こども園・地域型保育事業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(645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認可外保育施設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(379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児童養護施設等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公立保育所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一時預かり等含む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地域子育て支援拠点・一時預かり等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こども相談センター</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者支援施設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（２億７，４００万円）</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感染防止用マスク・消毒液の確保や施設の消毒に必要な経費を補助</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福祉サービス事業所等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(8,152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保護施設等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＜５月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福祉サービス事業所等にマスク</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万枚を配付</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月配付＞</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保護施設に手指消毒用エタノール（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10,800L</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マスク・消毒液等の確保など　　　　　　　　　　１１億２，２００万円（第３回補正）</a:t>
            </a:r>
          </a:p>
        </p:txBody>
      </p:sp>
      <p:sp>
        <p:nvSpPr>
          <p:cNvPr id="6" name="AutoShape 6"/>
          <p:cNvSpPr>
            <a:spLocks noChangeArrowheads="1"/>
          </p:cNvSpPr>
          <p:nvPr/>
        </p:nvSpPr>
        <p:spPr bwMode="auto">
          <a:xfrm>
            <a:off x="507024" y="4659363"/>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国民健康保険料・介護保険料の減免</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１６</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億</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９</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００万円（第３回</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補正</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2" name="正方形/長方形 1"/>
          <p:cNvSpPr/>
          <p:nvPr/>
        </p:nvSpPr>
        <p:spPr>
          <a:xfrm>
            <a:off x="507022" y="5090061"/>
            <a:ext cx="7930780" cy="296941"/>
          </a:xfrm>
          <a:prstGeom prst="rect">
            <a:avLst/>
          </a:prstGeom>
        </p:spPr>
        <p:txBody>
          <a:bodyPr wrap="square">
            <a:spAutoFit/>
          </a:bodyPr>
          <a:lstStyle/>
          <a:p>
            <a:pPr marL="0" marR="0" lvl="0" indent="0"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新型コロナウイルス感染症の影響により、一定程度収入が下がった方々等に対して、国の制度に基づき、市基準を策定し、減免を実施</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46128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3" name="AutoShape 6"/>
          <p:cNvSpPr>
            <a:spLocks noChangeArrowheads="1"/>
          </p:cNvSpPr>
          <p:nvPr/>
        </p:nvSpPr>
        <p:spPr bwMode="auto">
          <a:xfrm>
            <a:off x="507024" y="1561822"/>
            <a:ext cx="8128489" cy="36531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個室化促進改修費等補助金の創設など　　　　３億３，０００万円（第３回補正）</a:t>
            </a:r>
          </a:p>
        </p:txBody>
      </p:sp>
      <p:sp>
        <p:nvSpPr>
          <p:cNvPr id="5" name="コンテンツ プレースホルダー 2"/>
          <p:cNvSpPr txBox="1">
            <a:spLocks/>
          </p:cNvSpPr>
          <p:nvPr/>
        </p:nvSpPr>
        <p:spPr>
          <a:xfrm>
            <a:off x="507022" y="1998660"/>
            <a:ext cx="8128490" cy="143337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感染が疑われる者を空間的に分離するための個室化に要する改修費等を補助（</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施設・事業あたり</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児童養護施設・乳児院・ファミリーホーム等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児童相談所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一時保護所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多床室の個室化に係る改修経費を補助（特別養護老人ホーム、介護老人保健施設等：上限</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床あたり</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97.8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a:t>
            </a:r>
            <a:r>
              <a:rPr kumimoji="1" lang="ja-JP" altLang="en-US"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者施設：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補助・設置者負担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（実績）特別養護老人ホーム（</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か所）、養護老人ホーム（</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者支援施設（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か所）</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AutoShape 6"/>
          <p:cNvSpPr>
            <a:spLocks noChangeArrowheads="1"/>
          </p:cNvSpPr>
          <p:nvPr/>
        </p:nvSpPr>
        <p:spPr bwMode="auto">
          <a:xfrm>
            <a:off x="507024" y="3432034"/>
            <a:ext cx="8128489" cy="81383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介護施設等における簡易陰圧装置・換気設備設置等に対する補助</a:t>
            </a: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６億２，３４９万円（第７回補正）</a:t>
            </a:r>
          </a:p>
        </p:txBody>
      </p:sp>
      <p:sp>
        <p:nvSpPr>
          <p:cNvPr id="7" name="コンテンツ プレースホルダー 2"/>
          <p:cNvSpPr txBox="1">
            <a:spLocks/>
          </p:cNvSpPr>
          <p:nvPr/>
        </p:nvSpPr>
        <p:spPr>
          <a:xfrm>
            <a:off x="507021" y="4359203"/>
            <a:ext cx="8128490" cy="486459"/>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介護施設等において居室に簡易陰圧装置や換気設備を設置する工事等に必要な費用を補助</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35123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1" y="2935221"/>
            <a:ext cx="8128490" cy="1079413"/>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0" i="0" u="none" strike="sng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感染者が発生した</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障がい</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福祉サービス事業所等に対し、感染症対策経費等のサービス提供の継続に必要な費用を補助</a:t>
            </a:r>
          </a:p>
        </p:txBody>
      </p:sp>
      <p:sp>
        <p:nvSpPr>
          <p:cNvPr id="5" name="AutoShape 6"/>
          <p:cNvSpPr>
            <a:spLocks noChangeArrowheads="1"/>
          </p:cNvSpPr>
          <p:nvPr/>
        </p:nvSpPr>
        <p:spPr bwMode="auto">
          <a:xfrm>
            <a:off x="507024" y="1571585"/>
            <a:ext cx="8128489" cy="116962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err="1">
                <a:ln>
                  <a:noFill/>
                </a:ln>
                <a:solidFill>
                  <a:srgbClr val="000099"/>
                </a:solidFill>
                <a:effectLst/>
                <a:uLnTx/>
                <a:uFillTx/>
                <a:latin typeface="HGPｺﾞｼｯｸE" pitchFamily="50" charset="-128"/>
                <a:ea typeface="HGPｺﾞｼｯｸE" pitchFamily="50" charset="-128"/>
                <a:cs typeface="+mn-cs"/>
              </a:rPr>
              <a:t>障がい</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福祉サービス事業所等の事業継続に向けた支援</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smtClean="0">
                <a:ln>
                  <a:noFill/>
                </a:ln>
                <a:solidFill>
                  <a:srgbClr val="000099"/>
                </a:solidFill>
                <a:effectLst/>
                <a:uLnTx/>
                <a:uFillTx/>
                <a:latin typeface="HGPｺﾞｼｯｸE" pitchFamily="50" charset="-128"/>
                <a:ea typeface="HGPｺﾞｼｯｸE" pitchFamily="50" charset="-128"/>
                <a:cs typeface="+mn-cs"/>
              </a:rPr>
              <a:t>５億３，５５０万円</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（第３回補正）</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smtClean="0">
                <a:ln>
                  <a:noFill/>
                </a:ln>
                <a:solidFill>
                  <a:srgbClr val="000099"/>
                </a:solidFill>
                <a:effectLst/>
                <a:uLnTx/>
                <a:uFillTx/>
                <a:latin typeface="HGPｺﾞｼｯｸE" pitchFamily="50" charset="-128"/>
                <a:ea typeface="HGPｺﾞｼｯｸE" pitchFamily="50" charset="-128"/>
                <a:cs typeface="+mn-cs"/>
              </a:rPr>
              <a:t>１億５，０４２万円</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（第７回補正）</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smtClean="0">
                <a:ln>
                  <a:noFill/>
                </a:ln>
                <a:solidFill>
                  <a:srgbClr val="000099"/>
                </a:solidFill>
                <a:effectLst/>
                <a:uLnTx/>
                <a:uFillTx/>
                <a:latin typeface="HGPｺﾞｼｯｸE" pitchFamily="50" charset="-128"/>
                <a:ea typeface="HGPｺﾞｼｯｸE" pitchFamily="50" charset="-128"/>
                <a:cs typeface="+mn-cs"/>
              </a:rPr>
              <a:t>２億８，９９３万円</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（第１３回補正）</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9" name="AutoShape 6"/>
          <p:cNvSpPr>
            <a:spLocks noChangeArrowheads="1"/>
          </p:cNvSpPr>
          <p:nvPr/>
        </p:nvSpPr>
        <p:spPr bwMode="auto">
          <a:xfrm>
            <a:off x="507024" y="3982916"/>
            <a:ext cx="8128489" cy="36531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災害時避難所等における消毒液の確保　　　　１億４，８００万円（第３回補正）</a:t>
            </a:r>
          </a:p>
        </p:txBody>
      </p:sp>
      <p:sp>
        <p:nvSpPr>
          <p:cNvPr id="10" name="コンテンツ プレースホルダー 2"/>
          <p:cNvSpPr txBox="1">
            <a:spLocks/>
          </p:cNvSpPr>
          <p:nvPr/>
        </p:nvSpPr>
        <p:spPr>
          <a:xfrm>
            <a:off x="507021" y="4504539"/>
            <a:ext cx="8128490" cy="30001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新型コロナ感染症対策として、出水期の災害時避難所での感染症対策に万全を期すため、アルコール消毒液を配備）</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454385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1" name="AutoShape 6"/>
          <p:cNvSpPr>
            <a:spLocks noChangeArrowheads="1"/>
          </p:cNvSpPr>
          <p:nvPr/>
        </p:nvSpPr>
        <p:spPr bwMode="auto">
          <a:xfrm>
            <a:off x="507024" y="1659984"/>
            <a:ext cx="8128489" cy="36531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子育て世帯への臨時特別給付金の支給　　　３０億７，５００万円（第３回補正）</a:t>
            </a:r>
          </a:p>
        </p:txBody>
      </p:sp>
      <p:sp>
        <p:nvSpPr>
          <p:cNvPr id="12" name="コンテンツ プレースホルダー 2"/>
          <p:cNvSpPr txBox="1">
            <a:spLocks/>
          </p:cNvSpPr>
          <p:nvPr/>
        </p:nvSpPr>
        <p:spPr>
          <a:xfrm>
            <a:off x="507021" y="2034536"/>
            <a:ext cx="8128490" cy="66170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子育て世帯への生活を支援するため、児童手当を受給する世帯に対し、対象児童一人につき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万円の一時金を支給</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支給開始：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月上旬</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対象児童数：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289,600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13" name="AutoShape 6"/>
          <p:cNvSpPr>
            <a:spLocks noChangeArrowheads="1"/>
          </p:cNvSpPr>
          <p:nvPr/>
        </p:nvSpPr>
        <p:spPr bwMode="auto">
          <a:xfrm>
            <a:off x="507024" y="2705476"/>
            <a:ext cx="8128489" cy="65864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住居確保給付金の対象拡大　　　　　　　　　　　２億４，０００万円（第３回補正）</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１６億１，８６９万円（第７回補正）</a:t>
            </a:r>
          </a:p>
        </p:txBody>
      </p:sp>
      <p:sp>
        <p:nvSpPr>
          <p:cNvPr id="15" name="コンテンツ プレースホルダー 2"/>
          <p:cNvSpPr txBox="1">
            <a:spLocks/>
          </p:cNvSpPr>
          <p:nvPr/>
        </p:nvSpPr>
        <p:spPr>
          <a:xfrm>
            <a:off x="507021" y="3531025"/>
            <a:ext cx="8128490" cy="50635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これまでの対象に加えて、個人の責や都合によらない休業等により収入が減少し、離職や廃業に至っていないがこうした状況と同程度の状況に至り、住居を失うおそれが生じている方も対象に加えて支給</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30889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3523404"/>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影響により、子育てと仕事を一人で担う低所得のひとり親世帯に特に大きな困難が心身に生じていることを踏まえ、こうした世帯の子育て負担の増加や収入減少に対する支援を行うため、臨時特別給付金を早期に支給する。</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（１）支給対象者</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児童扶養手当受給世帯等への給付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基本給付</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①令和２年６月分の児童扶養手当の支給を受けている者</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②公的年金給付等を受けていることにより児童扶養手当の支給を受けていない者</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児童扶養手当に係る支給制限限度額を下回る者に限る</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③新型コロナウイルス感染症の影響を受けて家計が急変し、直近の収入が、児童扶養手当の対象となる水準に下がった者</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収入が減少した児童扶養手当受給世帯等への給付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追加給付</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上記①・②基本給付の支給対象者のうち、新型コロナウイルス感染症の影響を受けて家計が急変し、収入が大きく減少しているとの申し出があった者</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35582" marR="0" lvl="0" indent="-17292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（２）給付額</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児童扶養手当受給世帯等への給付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１世帯５万円、第２子以降１人につき３万円</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収入が減少した児童扶養手当受給世帯等への給付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１世帯５万円</a:t>
            </a:r>
          </a:p>
          <a:p>
            <a:pPr marL="335582"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申請期間　令和３年２月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日（日）（消印有効）まで</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ひとり親世帯への臨時特別給付金の支給　　３３億８，１００万円（第４回補正）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59932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455790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新型コロナウィルス感染症拡大を受け、大阪府が実施した営業時間短縮要請に応じた事業者に対し、大阪府と大阪市の共同事業として、協力金を支給。</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endPar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大阪ミナミ地区の一部区域</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２１億７，０００万円（第６回補正）</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支給金額：１事業所あたり最大</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万円（日額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日間）</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北・中央区</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１５０億２，２００万円（第９回補正）</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支給金額：１事業所あたり最大</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万円（（日額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日間）</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万円（市独自上乗せ））</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市内全域</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４２１億６，８００万円（第</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市内全域</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３８８億８，０００万円（第</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&lt;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市内全域</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&gt;</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４３億２，０００万円（第</a:t>
            </a:r>
            <a:r>
              <a:rPr kumimoji="1" lang="en-US" altLang="ja-JP"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108"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支給金額：１事業所あたり最大</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万円（（日額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日間）</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万円（市独自上乗せ））</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感染拡大防止に向けた営業時間短縮協力金の支給</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20442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1" name="AutoShape 6"/>
          <p:cNvSpPr>
            <a:spLocks noChangeArrowheads="1"/>
          </p:cNvSpPr>
          <p:nvPr/>
        </p:nvSpPr>
        <p:spPr bwMode="auto">
          <a:xfrm>
            <a:off x="478074" y="3335572"/>
            <a:ext cx="8128489" cy="60427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未就学児を養育する世帯への特別給付金の支給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６１億　　７００万円（第７回補正）</a:t>
            </a:r>
          </a:p>
        </p:txBody>
      </p:sp>
      <p:sp>
        <p:nvSpPr>
          <p:cNvPr id="12" name="コンテンツ プレースホルダー 2"/>
          <p:cNvSpPr txBox="1">
            <a:spLocks/>
          </p:cNvSpPr>
          <p:nvPr/>
        </p:nvSpPr>
        <p:spPr>
          <a:xfrm>
            <a:off x="483804" y="4073791"/>
            <a:ext cx="8128490" cy="89190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新型コロナ禍における子育て世帯に向けた新たな独自支援として、０歳から５歳児の未就学児を養育する世帯に対し、対象児童一人につき５万円の一時金を支給</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支給開始：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月末頃</a:t>
            </a:r>
          </a:p>
          <a:p>
            <a:pPr marL="0" marR="0" lvl="0" indent="498243"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対象児童数：約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121,600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9" name="コンテンツ プレースホルダー 2"/>
          <p:cNvSpPr txBox="1">
            <a:spLocks/>
          </p:cNvSpPr>
          <p:nvPr/>
        </p:nvSpPr>
        <p:spPr>
          <a:xfrm>
            <a:off x="478074" y="2574951"/>
            <a:ext cx="8128490" cy="668699"/>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学校保健特別対策事業費補助金</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学校再開に伴う感染症対策・学習保障等に係る支援事業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を活用し、感染拡大防止や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密対策、こどもの学習保障等を目的とし、学校の規模に応じ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万円の予算を配当</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小学校：</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件、中学校：</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件、高等学校：</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p>
        </p:txBody>
      </p:sp>
      <p:sp>
        <p:nvSpPr>
          <p:cNvPr id="10" name="AutoShape 6"/>
          <p:cNvSpPr>
            <a:spLocks noChangeArrowheads="1"/>
          </p:cNvSpPr>
          <p:nvPr/>
        </p:nvSpPr>
        <p:spPr bwMode="auto">
          <a:xfrm>
            <a:off x="478075" y="1555347"/>
            <a:ext cx="8128489" cy="892057"/>
          </a:xfrm>
          <a:prstGeom prst="roundRect">
            <a:avLst>
              <a:gd name="adj" fmla="val 3738"/>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学校の感染拡大防止対策及び学習保障等に係る体制の整備</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smtClean="0">
                <a:ln>
                  <a:noFill/>
                </a:ln>
                <a:solidFill>
                  <a:srgbClr val="000099"/>
                </a:solidFill>
                <a:effectLst/>
                <a:uLnTx/>
                <a:uFillTx/>
                <a:latin typeface="HGPｺﾞｼｯｸE" pitchFamily="50" charset="-128"/>
                <a:ea typeface="HGPｺﾞｼｯｸE" pitchFamily="50" charset="-128"/>
                <a:cs typeface="+mn-cs"/>
              </a:rPr>
              <a:t>２３億４，１００万円</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（第７回補正）</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５億３，１００万円（第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1472844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1" y="2620003"/>
            <a:ext cx="8208554" cy="107461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関西２府４県在住の方で、キャンペーン事務局から認証を受けた府内宿泊施設の特典付き宿泊割引プラン（</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泊</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7,000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円（税抜）以上）を利用された宿泊客に対し、１人１泊につき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円のキャッシュレスポイントを還元する観光キャンペーンを大阪府と協調して実施。</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キャンペーン参加人数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71,404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R2.8.20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時点）</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予算上限（</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万泊）に達したことから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R2.9.25 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時で新規受付終了</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新型コロナウイルス感染症の急速な感染拡大を踏まえ、キャンペーン期間中に利用自粛の呼びかけやポイント還元の停止を実施</a:t>
            </a:r>
          </a:p>
        </p:txBody>
      </p:sp>
      <p:sp>
        <p:nvSpPr>
          <p:cNvPr id="5" name="AutoShape 6"/>
          <p:cNvSpPr>
            <a:spLocks noChangeArrowheads="1"/>
          </p:cNvSpPr>
          <p:nvPr/>
        </p:nvSpPr>
        <p:spPr bwMode="auto">
          <a:xfrm>
            <a:off x="507024" y="1571586"/>
            <a:ext cx="8128489" cy="967131"/>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府内宿泊者へのキャッシュレスポイント還元事業</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（「大阪の人・関西の人いらっしゃい！」キャンペーン事業に係る大阪観光局への分担金）                                  　　　　２億９，９００万円（第７回補正）</a:t>
            </a:r>
          </a:p>
        </p:txBody>
      </p:sp>
      <p:sp>
        <p:nvSpPr>
          <p:cNvPr id="11" name="AutoShape 6"/>
          <p:cNvSpPr>
            <a:spLocks noChangeArrowheads="1"/>
          </p:cNvSpPr>
          <p:nvPr/>
        </p:nvSpPr>
        <p:spPr bwMode="auto">
          <a:xfrm>
            <a:off x="507024" y="3890842"/>
            <a:ext cx="8128489" cy="70066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ＭＩＣＥ開催支援事業（インテックス大阪の施設基本使用料の半額免除）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７億３，５００万円（第７回補正）</a:t>
            </a:r>
          </a:p>
        </p:txBody>
      </p:sp>
      <p:sp>
        <p:nvSpPr>
          <p:cNvPr id="12" name="コンテンツ プレースホルダー 2"/>
          <p:cNvSpPr txBox="1">
            <a:spLocks/>
          </p:cNvSpPr>
          <p:nvPr/>
        </p:nvSpPr>
        <p:spPr>
          <a:xfrm>
            <a:off x="507021" y="4652051"/>
            <a:ext cx="8128490" cy="700068"/>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新型コロナウイルス感染症収束後の社会経済活動の再開に伴い、地域経済の活性化が大いに期待できる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MICE</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を大阪に呼び込み、大阪から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MICE</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を再起動させるとともに、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MICE</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開催に伴う主催者や出展者の感染症対策にかかる新たな費用負担の軽減を図る。</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インテックス大阪で開催される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MICE</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の施設基本使用料を半額免除（令和２年７月～令和３年３月）</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26225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5560" y="1290525"/>
            <a:ext cx="7692881" cy="4276950"/>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29974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507024" y="1527662"/>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第１波から第７波までの取組み（第２波）</a:t>
            </a:r>
          </a:p>
        </p:txBody>
      </p:sp>
      <p:graphicFrame>
        <p:nvGraphicFramePr>
          <p:cNvPr id="17" name="表 16"/>
          <p:cNvGraphicFramePr>
            <a:graphicFrameLocks noGrp="1"/>
          </p:cNvGraphicFramePr>
          <p:nvPr>
            <p:extLst/>
          </p:nvPr>
        </p:nvGraphicFramePr>
        <p:xfrm>
          <a:off x="507024" y="1893942"/>
          <a:ext cx="7925629" cy="3775453"/>
        </p:xfrm>
        <a:graphic>
          <a:graphicData uri="http://schemas.openxmlformats.org/drawingml/2006/table">
            <a:tbl>
              <a:tblPr firstRow="1" bandRow="1">
                <a:tableStyleId>{5C22544A-7EE6-4342-B048-85BDC9FD1C3A}</a:tableStyleId>
              </a:tblPr>
              <a:tblGrid>
                <a:gridCol w="828268">
                  <a:extLst>
                    <a:ext uri="{9D8B030D-6E8A-4147-A177-3AD203B41FA5}">
                      <a16:colId xmlns:a16="http://schemas.microsoft.com/office/drawing/2014/main" val="2649916852"/>
                    </a:ext>
                  </a:extLst>
                </a:gridCol>
                <a:gridCol w="3520650">
                  <a:extLst>
                    <a:ext uri="{9D8B030D-6E8A-4147-A177-3AD203B41FA5}">
                      <a16:colId xmlns:a16="http://schemas.microsoft.com/office/drawing/2014/main" val="1944127082"/>
                    </a:ext>
                  </a:extLst>
                </a:gridCol>
                <a:gridCol w="3576711">
                  <a:extLst>
                    <a:ext uri="{9D8B030D-6E8A-4147-A177-3AD203B41FA5}">
                      <a16:colId xmlns:a16="http://schemas.microsoft.com/office/drawing/2014/main" val="4294024148"/>
                    </a:ext>
                  </a:extLst>
                </a:gridCol>
              </a:tblGrid>
              <a:tr h="298001">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477452">
                <a:tc>
                  <a:txBody>
                    <a:bodyPr/>
                    <a:lstStyle/>
                    <a:p>
                      <a:pPr algn="ctr"/>
                      <a:r>
                        <a:rPr kumimoji="1" lang="ja-JP" altLang="en-US" sz="1300" dirty="0">
                          <a:latin typeface="Meiryo UI" panose="020B0604030504040204" pitchFamily="50" charset="-128"/>
                          <a:ea typeface="Meiryo UI" panose="020B0604030504040204" pitchFamily="50" charset="-128"/>
                        </a:rPr>
                        <a:t>第２波</a:t>
                      </a:r>
                      <a:endParaRPr kumimoji="1" lang="en-US" altLang="ja-JP" sz="13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R2/6/14</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10/9</a:t>
                      </a:r>
                      <a:endParaRPr kumimoji="1" lang="ja-JP" altLang="en-US" sz="1300" dirty="0">
                        <a:latin typeface="Meiryo UI" panose="020B0604030504040204" pitchFamily="50" charset="-128"/>
                        <a:ea typeface="Meiryo UI" panose="020B0604030504040204" pitchFamily="50" charset="-128"/>
                      </a:endParaRPr>
                    </a:p>
                  </a:txBody>
                  <a:tcPr marL="33231" marR="33231" marT="42203" marB="42203" anchor="ctr"/>
                </a:tc>
                <a:tc>
                  <a:txBody>
                    <a:bodyPr/>
                    <a:lstStyle/>
                    <a:p>
                      <a:pPr marL="180975" indent="-180975">
                        <a:lnSpc>
                          <a:spcPct val="100000"/>
                        </a:lnSpc>
                      </a:pPr>
                      <a:r>
                        <a:rPr kumimoji="1" lang="ja-JP" altLang="en-US" sz="1000" dirty="0">
                          <a:latin typeface="Meiryo UI" panose="020B0604030504040204" pitchFamily="50" charset="-128"/>
                          <a:ea typeface="Meiryo UI" panose="020B0604030504040204" pitchFamily="50" charset="-128"/>
                        </a:rPr>
                        <a:t>（本市の施策）</a:t>
                      </a:r>
                      <a:endParaRPr kumimoji="1" lang="en-US" altLang="ja-JP" sz="1000" dirty="0">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災害時避難所等への感染防止対策用備品の</a:t>
                      </a:r>
                      <a:r>
                        <a:rPr kumimoji="1" lang="ja-JP" altLang="en-US" sz="1000" dirty="0" smtClean="0">
                          <a:latin typeface="Meiryo UI" panose="020B0604030504040204" pitchFamily="50" charset="-128"/>
                          <a:ea typeface="Meiryo UI" panose="020B0604030504040204" pitchFamily="50" charset="-128"/>
                        </a:rPr>
                        <a:t>確保              </a:t>
                      </a:r>
                      <a:endParaRPr kumimoji="1" lang="en-US" altLang="ja-JP" sz="1000" dirty="0" smtClean="0">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en-US" altLang="ja-JP" sz="1000" baseline="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２年度３回補正）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受診相談センターの運営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２年度７回補正）</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保健所等における健康観察体制の強化など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２年度７回補正）</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地域</a:t>
                      </a:r>
                      <a:r>
                        <a:rPr kumimoji="1" lang="ja-JP" altLang="en-US" sz="1000" dirty="0">
                          <a:latin typeface="Meiryo UI" panose="020B0604030504040204" pitchFamily="50" charset="-128"/>
                          <a:ea typeface="Meiryo UI" panose="020B0604030504040204" pitchFamily="50" charset="-128"/>
                        </a:rPr>
                        <a:t>外来・検査センターの</a:t>
                      </a:r>
                      <a:r>
                        <a:rPr kumimoji="1" lang="ja-JP" altLang="en-US" sz="1000" dirty="0" smtClean="0">
                          <a:latin typeface="Meiryo UI" panose="020B0604030504040204" pitchFamily="50" charset="-128"/>
                          <a:ea typeface="Meiryo UI" panose="020B0604030504040204" pitchFamily="50" charset="-128"/>
                        </a:rPr>
                        <a:t>設置</a:t>
                      </a:r>
                      <a:r>
                        <a:rPr kumimoji="1" lang="en-US" altLang="ja-JP"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２年度７回補正）　</a:t>
                      </a:r>
                    </a:p>
                    <a:p>
                      <a:pPr marL="84138" indent="-84138">
                        <a:lnSpc>
                          <a:spcPct val="100000"/>
                        </a:lnSpc>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児童福祉施設、障がい者支援施設などにおけるマスク・消毒液等の確保</a:t>
                      </a:r>
                      <a:r>
                        <a:rPr kumimoji="1" lang="ja-JP" altLang="en-US" sz="1000" dirty="0" smtClean="0">
                          <a:latin typeface="Meiryo UI" panose="020B0604030504040204" pitchFamily="50" charset="-128"/>
                          <a:ea typeface="Meiryo UI" panose="020B0604030504040204" pitchFamily="50" charset="-128"/>
                        </a:rPr>
                        <a:t>など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２年度３回補正）</a:t>
                      </a:r>
                    </a:p>
                    <a:p>
                      <a:pPr marL="84138" indent="-84138">
                        <a:lnSpc>
                          <a:spcPct val="100000"/>
                        </a:lnSpc>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個室化促進改修費等補助金の創設など</a:t>
                      </a:r>
                      <a:endParaRPr kumimoji="1" lang="en-US" altLang="ja-JP" sz="1000" dirty="0">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２年度３回補正）</a:t>
                      </a:r>
                    </a:p>
                    <a:p>
                      <a:pPr marL="84138" indent="-84138">
                        <a:lnSpc>
                          <a:spcPct val="100000"/>
                        </a:lnSpc>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障がい福祉サービス事業所等の事業継続に向けた支援    </a:t>
                      </a:r>
                      <a:endParaRPr kumimoji="1" lang="en-US" altLang="ja-JP" sz="1000" dirty="0" smtClean="0">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en-US" altLang="ja-JP"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２年度３回補正</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特別支援学校の臨時休業に伴う放課後等デイサービスの充実など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保護施設の事業継続に向けた支援（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２年度７回）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介護施設等における簡易陰圧装置・換気設備設置等に対する補助</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２年度７回） </a:t>
                      </a:r>
                      <a:endParaRPr kumimoji="1" lang="ja-JP" altLang="en-US" sz="1000" strike="sngStrike" dirty="0" smtClean="0">
                        <a:solidFill>
                          <a:schemeClr val="tx1"/>
                        </a:solidFill>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1000" dirty="0" smtClean="0">
                          <a:latin typeface="Meiryo UI" panose="020B0604030504040204" pitchFamily="50" charset="-128"/>
                          <a:ea typeface="Meiryo UI" panose="020B0604030504040204" pitchFamily="50" charset="-128"/>
                        </a:rPr>
                        <a:t>学校</a:t>
                      </a:r>
                      <a:r>
                        <a:rPr kumimoji="1" lang="ja-JP" altLang="en-US" sz="1000" dirty="0">
                          <a:latin typeface="Meiryo UI" panose="020B0604030504040204" pitchFamily="50" charset="-128"/>
                          <a:ea typeface="Meiryo UI" panose="020B0604030504040204" pitchFamily="50" charset="-128"/>
                        </a:rPr>
                        <a:t>の感染拡大防止対策及び学習保障等に係る体制の整備        </a:t>
                      </a:r>
                      <a:endParaRPr kumimoji="1" lang="en-US" altLang="ja-JP" sz="1000" dirty="0" smtClean="0">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en-US" altLang="ja-JP"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２年度７、</a:t>
                      </a:r>
                      <a:r>
                        <a:rPr kumimoji="1" lang="en-US" altLang="ja-JP" sz="1000" dirty="0">
                          <a:latin typeface="Meiryo UI" panose="020B0604030504040204" pitchFamily="50" charset="-128"/>
                          <a:ea typeface="Meiryo UI" panose="020B0604030504040204" pitchFamily="50" charset="-128"/>
                        </a:rPr>
                        <a:t>13</a:t>
                      </a:r>
                      <a:r>
                        <a:rPr kumimoji="1" lang="ja-JP" altLang="en-US" sz="1000" dirty="0">
                          <a:latin typeface="Meiryo UI" panose="020B0604030504040204" pitchFamily="50" charset="-128"/>
                          <a:ea typeface="Meiryo UI" panose="020B0604030504040204" pitchFamily="50" charset="-128"/>
                        </a:rPr>
                        <a:t>回補正</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66462" marR="99692" marT="42203" marB="42203"/>
                </a:tc>
                <a:tc>
                  <a:txBody>
                    <a:bodyPr/>
                    <a:lstStyle/>
                    <a:p>
                      <a:pPr marL="180975" indent="-180975">
                        <a:lnSpc>
                          <a:spcPts val="1600"/>
                        </a:lnSpc>
                      </a:pPr>
                      <a:r>
                        <a:rPr kumimoji="1" lang="ja-JP" altLang="en-US" sz="11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ミナミの一部地域に対する時短要請への協力金</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２年度６回補正）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本市施設の</a:t>
                      </a:r>
                      <a:r>
                        <a:rPr kumimoji="1" lang="ja-JP" altLang="en-US" sz="1100" dirty="0" smtClean="0">
                          <a:latin typeface="Meiryo UI" panose="020B0604030504040204" pitchFamily="50" charset="-128"/>
                          <a:ea typeface="Meiryo UI" panose="020B0604030504040204" pitchFamily="50" charset="-128"/>
                        </a:rPr>
                        <a:t>使用料・利用</a:t>
                      </a:r>
                      <a:r>
                        <a:rPr kumimoji="1" lang="ja-JP" altLang="en-US" sz="1100" dirty="0">
                          <a:latin typeface="Meiryo UI" panose="020B0604030504040204" pitchFamily="50" charset="-128"/>
                          <a:ea typeface="Meiryo UI" panose="020B0604030504040204" pitchFamily="50" charset="-128"/>
                        </a:rPr>
                        <a:t>料金の減免</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少人数利用・飲食店応援</a:t>
                      </a:r>
                      <a:r>
                        <a:rPr kumimoji="1" lang="ja-JP" altLang="en-US" sz="1100" dirty="0" smtClean="0">
                          <a:latin typeface="Meiryo UI" panose="020B0604030504040204" pitchFamily="50" charset="-128"/>
                          <a:ea typeface="Meiryo UI" panose="020B0604030504040204" pitchFamily="50" charset="-128"/>
                        </a:rPr>
                        <a:t>キャンペーン</a:t>
                      </a:r>
                      <a:endParaRPr kumimoji="1" lang="en-US" altLang="ja-JP" sz="1100" strike="sngStrike" dirty="0">
                        <a:solidFill>
                          <a:srgbClr val="FF0000"/>
                        </a:solidFill>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「大阪の人・関西の人　いらっしゃい！」キャンペーン</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２年度７回補正）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ＭＩＣＥ開催支援事業（</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２年度７回補正）</a:t>
                      </a:r>
                    </a:p>
                    <a:p>
                      <a:pPr marL="0" indent="0">
                        <a:lnSpc>
                          <a:spcPct val="100000"/>
                        </a:lnSpc>
                        <a:buFont typeface="Arial" panose="020B0604020202020204" pitchFamily="34" charset="0"/>
                        <a:buNone/>
                      </a:pPr>
                      <a:endParaRPr kumimoji="1" lang="en-US" altLang="ja-JP" sz="1100" dirty="0" smtClean="0">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国等の施策）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子育て世帯への臨時特別給付金の支給</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２年度３回補正）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ひとり親世帯臨時特別給付金の支給</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２年度４回補正）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住居確保給付金の対象拡大</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２年度３回補正</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93663" marR="0" lvl="0" indent="-93663"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国民健康保険料・介護保険料の減免</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２年度３回補正）</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6462" marR="33231" marT="33231" marB="33231"/>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878975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1" name="AutoShape 6"/>
          <p:cNvSpPr>
            <a:spLocks noChangeArrowheads="1"/>
          </p:cNvSpPr>
          <p:nvPr/>
        </p:nvSpPr>
        <p:spPr bwMode="auto">
          <a:xfrm>
            <a:off x="507020" y="1590914"/>
            <a:ext cx="8128489" cy="56545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ひとり親世帯への臨時特別給付金の再支給</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１９億８，９００万円（第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2" name="コンテンツ プレースホルダー 2"/>
          <p:cNvSpPr txBox="1">
            <a:spLocks/>
          </p:cNvSpPr>
          <p:nvPr/>
        </p:nvSpPr>
        <p:spPr>
          <a:xfrm>
            <a:off x="507019" y="2290891"/>
            <a:ext cx="8128490" cy="224607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ひとり親家庭は、非正規雇用労働者の割合が高く収入が少ないなど、元々経済的基盤が弱く厳しい状況にある中でその生活実態が依然として厳しい状況にあることを踏まえ、年末年始に向け、給付金の基本給付の支給対象者に対して、再度、同様の基本給付（再支給分）の支給を実施す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（１）支給対象者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①令和２年６月分の児童扶養手当の支給を受けている者</a:t>
            </a:r>
          </a:p>
          <a:p>
            <a:pPr marL="411784"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②公的年金給付等を受けていることにより児童扶養手当の支給を受けていない者（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児童扶養手当に係る支給制限限度額を下回る者に限る。）</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③新型コロナウイルス感染症の影響を受けて家計が急変し、直近の収入が、児童扶養手当の対象となる水準に下がった者</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日時点では基本給付の申請を行っていない者についても、基本給付（再支給分）を併せて申請することにより支給。</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（２）給付額</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１世帯５万円、第２子以降１人につき３万円（基本給付に同じ。）</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追加給付を行わない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691098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1" y="1894102"/>
            <a:ext cx="8208554" cy="1693159"/>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休業要請等による影響を受けたミナミ地区において、新しい生活様式に対応した店舗利用を促進するとともに、小売店舗等の支援を目的として、感染防止対策を行ったミナミ地区の小売店舗等でのキャッシュレス決済による商品等の購入者に対して、決済金額の一部をポイント付与する「ミナミで買い物！応援キャンペーン」を実施。</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対象期間：令和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日から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ポイント付与割合：決済金額の</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付与上限：期間中、決済事業者</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社につき、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人あたり</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決済事業者数：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社（</a:t>
            </a:r>
            <a:r>
              <a:rPr kumimoji="1" lang="en-US" altLang="ja-JP"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PayPay</a:t>
            </a:r>
            <a:r>
              <a:rPr kumimoji="1" lang="ja-JP" altLang="en-US" sz="1108"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楽天ペイ）</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決済回数：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457,706</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　　付与人数：</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135,814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　付与金額：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134,709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千円　　一人当たり付与額：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992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p>
        </p:txBody>
      </p:sp>
      <p:sp>
        <p:nvSpPr>
          <p:cNvPr id="5" name="AutoShape 6"/>
          <p:cNvSpPr>
            <a:spLocks noChangeArrowheads="1"/>
          </p:cNvSpPr>
          <p:nvPr/>
        </p:nvSpPr>
        <p:spPr bwMode="auto">
          <a:xfrm>
            <a:off x="507024" y="1571586"/>
            <a:ext cx="8128489" cy="31796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ミナミで買い物応援キャンペーン事業　　　 　２億３，０００万円（第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1" name="AutoShape 6"/>
          <p:cNvSpPr>
            <a:spLocks noChangeArrowheads="1"/>
          </p:cNvSpPr>
          <p:nvPr/>
        </p:nvSpPr>
        <p:spPr bwMode="auto">
          <a:xfrm>
            <a:off x="507023" y="3692769"/>
            <a:ext cx="8128489" cy="39325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少人数利用・飲食店応援キャンペーン事業　 ２億１，６００万円（第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2" name="コンテンツ プレースホルダー 2"/>
          <p:cNvSpPr txBox="1">
            <a:spLocks/>
          </p:cNvSpPr>
          <p:nvPr/>
        </p:nvSpPr>
        <p:spPr>
          <a:xfrm>
            <a:off x="507020" y="4172469"/>
            <a:ext cx="8128490" cy="1515355"/>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新しい生活様式の定着をめざして、</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人以下での飲食など、条件を満たして飲食をした利用者にポイントを還元する「</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少人数利用</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飲食店応援キャンペーン」を実施（市はミナミ地区でのポイント上乗せ分を負担）</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対象期間：令和</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日から</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ポイント付与割合：予約</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件につき</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円分（ミナミ地区は更に</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円分上乗せ）</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オンライン予約サイト数：８サイト</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ミナミ利用実績：</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93,484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a:t>
            </a:r>
          </a:p>
          <a:p>
            <a:pPr marL="0" marR="0" lvl="0" indent="249122"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ポイント換算値：</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186,968</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千円</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971100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令和２年度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1" y="1894103"/>
            <a:ext cx="8208554" cy="113684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拡大により、エンターテインメント業界において、通常の興行が困難な状態に陥っていることから、エンターテインメント業界の活動を支援するとともに、コロナ感染症の拡大に配慮した野外での公演開催という新しい生活様式に基づくレジャーを市民へ普及・浸透させることを目的に実施。</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・実施日程：令和２年</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29</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日（４公演）</a:t>
            </a:r>
          </a:p>
          <a:p>
            <a:pPr marL="0" marR="0" lvl="0" indent="411784"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・実施場所：大阪城西の丸庭園</a:t>
            </a:r>
          </a:p>
        </p:txBody>
      </p:sp>
      <p:sp>
        <p:nvSpPr>
          <p:cNvPr id="5" name="AutoShape 6"/>
          <p:cNvSpPr>
            <a:spLocks noChangeArrowheads="1"/>
          </p:cNvSpPr>
          <p:nvPr/>
        </p:nvSpPr>
        <p:spPr bwMode="auto">
          <a:xfrm>
            <a:off x="507024" y="1571586"/>
            <a:ext cx="8128489" cy="31796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大阪城西の丸庭園野外公演事業　　　　　 　　１億５，３００万円（第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1" name="AutoShape 6"/>
          <p:cNvSpPr>
            <a:spLocks noChangeArrowheads="1"/>
          </p:cNvSpPr>
          <p:nvPr/>
        </p:nvSpPr>
        <p:spPr bwMode="auto">
          <a:xfrm>
            <a:off x="507021" y="2948095"/>
            <a:ext cx="8128489" cy="64287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市民利用施設等における減収に対する補塡等</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３４億７，６００万円（第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12" name="コンテンツ プレースホルダー 2"/>
          <p:cNvSpPr txBox="1">
            <a:spLocks/>
          </p:cNvSpPr>
          <p:nvPr/>
        </p:nvSpPr>
        <p:spPr>
          <a:xfrm>
            <a:off x="507019" y="3607281"/>
            <a:ext cx="8128490" cy="25801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市民利用施設等（スポーツ施設、区民センターなど）に係る新型コロナウイルスの影響等による減収相当額を補塡</a:t>
            </a:r>
          </a:p>
        </p:txBody>
      </p:sp>
      <p:sp>
        <p:nvSpPr>
          <p:cNvPr id="9" name="コンテンツ プレースホルダー 2"/>
          <p:cNvSpPr txBox="1">
            <a:spLocks/>
          </p:cNvSpPr>
          <p:nvPr/>
        </p:nvSpPr>
        <p:spPr>
          <a:xfrm>
            <a:off x="507021" y="4269102"/>
            <a:ext cx="8208554" cy="150996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新型コロナウイルス感染症防止対策や社会活動の維持に向けた本市施設利用者負担の軽減を目的とした本市施設の使用料・利用料金の減免措置等を実施</a:t>
            </a:r>
            <a:endPar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en-US" altLang="ja-JP" sz="1108" b="0" i="0" u="none" strike="sng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1108" b="0" i="0" u="none" strike="sng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AutoShape 6"/>
          <p:cNvSpPr>
            <a:spLocks noChangeArrowheads="1"/>
          </p:cNvSpPr>
          <p:nvPr/>
        </p:nvSpPr>
        <p:spPr bwMode="auto">
          <a:xfrm>
            <a:off x="507022" y="3913129"/>
            <a:ext cx="8128489" cy="31796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市民利用施設等における減免等　　　　　 　　２３億４，０００万円（第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23547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11491" y="1256760"/>
            <a:ext cx="7721019" cy="4344480"/>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7275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2945"/>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1578863" y="2348706"/>
            <a:ext cx="6096367" cy="129283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197832" marR="0" lvl="0" indent="-197832" algn="l" defTabSz="633062"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831"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489313" y="2190694"/>
            <a:ext cx="8192901" cy="29241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ＰＣＲ検査体制の充実　</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　　　　　　　　　　　　　　 　</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③ ９６億</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６</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８</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００万円</a:t>
            </a:r>
            <a:r>
              <a:rPr kumimoji="1" lang="ja-JP" altLang="en-US" sz="1454" b="1"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　</a:t>
            </a:r>
          </a:p>
        </p:txBody>
      </p:sp>
      <p:sp>
        <p:nvSpPr>
          <p:cNvPr id="9" name="角丸四角形 8"/>
          <p:cNvSpPr/>
          <p:nvPr/>
        </p:nvSpPr>
        <p:spPr>
          <a:xfrm>
            <a:off x="6509506" y="2233515"/>
            <a:ext cx="489173" cy="2000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846" tIns="0" rIns="49846" bIns="2492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246"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10" name="AutoShape 6"/>
          <p:cNvSpPr>
            <a:spLocks noChangeArrowheads="1"/>
          </p:cNvSpPr>
          <p:nvPr/>
        </p:nvSpPr>
        <p:spPr bwMode="auto">
          <a:xfrm>
            <a:off x="489313" y="1445959"/>
            <a:ext cx="8192901"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新型コロナ受診相談センターの運営　　　　　　　　　　　　　③８億４００万円</a:t>
            </a:r>
          </a:p>
        </p:txBody>
      </p:sp>
      <p:sp>
        <p:nvSpPr>
          <p:cNvPr id="11" name="正方形/長方形 10"/>
          <p:cNvSpPr/>
          <p:nvPr/>
        </p:nvSpPr>
        <p:spPr>
          <a:xfrm>
            <a:off x="691152" y="1833258"/>
            <a:ext cx="7871791"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691152" y="2602770"/>
            <a:ext cx="7991060"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AutoShape 6"/>
          <p:cNvSpPr>
            <a:spLocks noChangeArrowheads="1"/>
          </p:cNvSpPr>
          <p:nvPr/>
        </p:nvSpPr>
        <p:spPr bwMode="auto">
          <a:xfrm>
            <a:off x="489312" y="2953138"/>
            <a:ext cx="8192900"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保健所等における健康観察体制の強化など　　　　　　　③９億８，０００万円</a:t>
            </a:r>
          </a:p>
        </p:txBody>
      </p:sp>
      <p:sp>
        <p:nvSpPr>
          <p:cNvPr id="15" name="正方形/長方形 14"/>
          <p:cNvSpPr/>
          <p:nvPr/>
        </p:nvSpPr>
        <p:spPr>
          <a:xfrm>
            <a:off x="691152" y="3387034"/>
            <a:ext cx="7871791"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AutoShape 6"/>
          <p:cNvSpPr>
            <a:spLocks noChangeArrowheads="1"/>
          </p:cNvSpPr>
          <p:nvPr/>
        </p:nvSpPr>
        <p:spPr bwMode="auto">
          <a:xfrm>
            <a:off x="489313" y="3799551"/>
            <a:ext cx="8192901" cy="45427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新型コロナウイルス感染症軽症者等自宅療養者への配食サービス事業</a:t>
            </a: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③１８億５，１００万円</a:t>
            </a:r>
          </a:p>
        </p:txBody>
      </p:sp>
      <p:sp>
        <p:nvSpPr>
          <p:cNvPr id="20" name="角丸四角形 19"/>
          <p:cNvSpPr/>
          <p:nvPr/>
        </p:nvSpPr>
        <p:spPr>
          <a:xfrm>
            <a:off x="6579984" y="3960845"/>
            <a:ext cx="489173" cy="2000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846" tIns="0" rIns="49846" bIns="2492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246"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21" name="正方形/長方形 20"/>
          <p:cNvSpPr/>
          <p:nvPr/>
        </p:nvSpPr>
        <p:spPr>
          <a:xfrm>
            <a:off x="691152" y="4398217"/>
            <a:ext cx="7991060"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160728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5077"/>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1523267" y="2319607"/>
            <a:ext cx="6096367" cy="129283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197832" marR="0" lvl="0" indent="-197832" algn="l" defTabSz="633062"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831"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1678075" y="2184402"/>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AutoShape 6"/>
          <p:cNvSpPr>
            <a:spLocks noChangeArrowheads="1"/>
          </p:cNvSpPr>
          <p:nvPr/>
        </p:nvSpPr>
        <p:spPr bwMode="auto">
          <a:xfrm>
            <a:off x="498485" y="1475946"/>
            <a:ext cx="8165378" cy="341574"/>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入院医療費公費負担</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４億５，</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７</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００万円</a:t>
            </a:r>
            <a:endPar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8" name="正方形/長方形 17"/>
          <p:cNvSpPr/>
          <p:nvPr/>
        </p:nvSpPr>
        <p:spPr>
          <a:xfrm>
            <a:off x="1541873" y="1906726"/>
            <a:ext cx="6608214"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２９億７，４００万円（第</a:t>
            </a:r>
            <a:r>
              <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12</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16" name="AutoShape 6"/>
          <p:cNvSpPr>
            <a:spLocks noChangeArrowheads="1"/>
          </p:cNvSpPr>
          <p:nvPr/>
        </p:nvSpPr>
        <p:spPr bwMode="auto">
          <a:xfrm>
            <a:off x="498485" y="2588867"/>
            <a:ext cx="8165378" cy="44775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新型コロナウイルス感染症患者受入病床拡充協力金</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③６億６，０００万円</a:t>
            </a:r>
          </a:p>
        </p:txBody>
      </p:sp>
      <p:sp>
        <p:nvSpPr>
          <p:cNvPr id="19" name="正方形/長方形 18"/>
          <p:cNvSpPr/>
          <p:nvPr/>
        </p:nvSpPr>
        <p:spPr>
          <a:xfrm>
            <a:off x="1505385" y="3544163"/>
            <a:ext cx="6059156" cy="1086964"/>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４６億６，０００万円（第４回補正）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１１７億８，０００万円（第</a:t>
            </a:r>
            <a:r>
              <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10</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７４億４，４００万円（第</a:t>
            </a:r>
            <a:r>
              <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12</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endParaRPr kumimoji="1" lang="en-US" altLang="ja-JP"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1678075" y="3203241"/>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AutoShape 6"/>
          <p:cNvSpPr>
            <a:spLocks noChangeArrowheads="1"/>
          </p:cNvSpPr>
          <p:nvPr/>
        </p:nvSpPr>
        <p:spPr bwMode="auto">
          <a:xfrm>
            <a:off x="571882" y="4419584"/>
            <a:ext cx="8165378" cy="273987"/>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新型コロナウイルスワクチン接種事業　　　　　　      ③１６７億３，０００万円</a:t>
            </a:r>
          </a:p>
        </p:txBody>
      </p:sp>
      <p:sp>
        <p:nvSpPr>
          <p:cNvPr id="24" name="角丸四角形 23"/>
          <p:cNvSpPr/>
          <p:nvPr/>
        </p:nvSpPr>
        <p:spPr>
          <a:xfrm>
            <a:off x="7093249" y="4448358"/>
            <a:ext cx="489173" cy="2000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9846" tIns="0" rIns="49846" bIns="2492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246"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25" name="正方形/長方形 24"/>
          <p:cNvSpPr/>
          <p:nvPr/>
        </p:nvSpPr>
        <p:spPr>
          <a:xfrm>
            <a:off x="4177494" y="4619608"/>
            <a:ext cx="3853325" cy="1200393"/>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５３億１，５００万円（第８回補正）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  １０５億１，３００万円（第</a:t>
            </a:r>
            <a:r>
              <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11</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　　 ２９億      ３００万円（第</a:t>
            </a:r>
            <a:r>
              <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12</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endParaRPr kumimoji="1" lang="en-US" altLang="ja-JP"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1692688" y="4787463"/>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8990569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78586"/>
            <a:ext cx="8128490" cy="1714184"/>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まん延防止等重点措置区域である大阪市内の飲食店（</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時以降通常開店する店舗を除く約４万店）に対し、感染防止対策の徹底を要請するため訪問する見回り調査を大阪府・大阪市の職員により実施</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実施内容</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令和３年４月５日～令和３年４月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班（</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人）体制（府・市職員）</a:t>
            </a:r>
          </a:p>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まん延防止等重点措置期間、大阪市内繁華街において、往来者に対し、外出自粛の呼びかけを実施</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実施内容</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令和３年４月</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日～令和３年５月５日（毎日</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大阪府１名・大阪市１名・府警</a:t>
            </a:r>
            <a:r>
              <a:rPr kumimoji="1" lang="en-US" altLang="ja-JP"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名の５班体制</a:t>
            </a: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まん延防止等重点措置における飲食店見回り調査等（令和３年度）</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3388374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9997" y="1211228"/>
            <a:ext cx="7926793" cy="445664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33807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047643-9CCB-8D88-90C5-CBAFBEF5D815}"/>
              </a:ext>
            </a:extLst>
          </p:cNvPr>
          <p:cNvPicPr>
            <a:picLocks noChangeAspect="1"/>
          </p:cNvPicPr>
          <p:nvPr/>
        </p:nvPicPr>
        <p:blipFill>
          <a:blip r:embed="rId2"/>
          <a:stretch>
            <a:fillRect/>
          </a:stretch>
        </p:blipFill>
        <p:spPr>
          <a:xfrm>
            <a:off x="540099" y="1055077"/>
            <a:ext cx="7765366" cy="4368018"/>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124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507023" y="2186948"/>
            <a:ext cx="8128491" cy="239431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最新のＩＣＴ機器を活用し、協働学習や個別学習の充実を図るとともに、子どもの個性や状況に応じた学びを推進</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・１人１台の学習者用端末を、普段の授業や家庭学習などで、日常的に活用し、多様な学習の機会と場を提供</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・クラウドサービス上のデジタルドリルを活用した個に応じた学習や、教科書に掲載されているＱＲコードを読み取り、動画コンテンツを視聴するなどの思考を深める学習などに活用</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１人１台の端末整備は令和２年度補正予算により前倒し実施（</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85</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億</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7,800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学校におけるＩＣＴ教育が円滑に進むよう、ＩＣＴ教育アシスタント（ＩＣＴ支援員）を増員して配置（令和２年度：８人　→　令和３年度：</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37</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12" name="AutoShape 6"/>
          <p:cNvSpPr>
            <a:spLocks noChangeArrowheads="1"/>
          </p:cNvSpPr>
          <p:nvPr/>
        </p:nvSpPr>
        <p:spPr bwMode="auto">
          <a:xfrm>
            <a:off x="507024" y="1674228"/>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学校教育ＩＣＴ活用事業　③ ５３億２，８００万円  　     （② ７１億１，２００万円）</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0" name="角丸四角形 9"/>
          <p:cNvSpPr/>
          <p:nvPr/>
        </p:nvSpPr>
        <p:spPr>
          <a:xfrm>
            <a:off x="5387289" y="1732863"/>
            <a:ext cx="652230" cy="266700"/>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66462" bIns="33231"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482320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507024" y="1548763"/>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第１波から第７波までの取組み（第３波）</a:t>
            </a:r>
          </a:p>
        </p:txBody>
      </p:sp>
      <p:graphicFrame>
        <p:nvGraphicFramePr>
          <p:cNvPr id="17" name="表 16"/>
          <p:cNvGraphicFramePr>
            <a:graphicFrameLocks noGrp="1"/>
          </p:cNvGraphicFramePr>
          <p:nvPr>
            <p:extLst/>
          </p:nvPr>
        </p:nvGraphicFramePr>
        <p:xfrm>
          <a:off x="539607" y="1995819"/>
          <a:ext cx="7978381" cy="36041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649916852"/>
                    </a:ext>
                  </a:extLst>
                </a:gridCol>
                <a:gridCol w="3492860">
                  <a:extLst>
                    <a:ext uri="{9D8B030D-6E8A-4147-A177-3AD203B41FA5}">
                      <a16:colId xmlns:a16="http://schemas.microsoft.com/office/drawing/2014/main" val="1944127082"/>
                    </a:ext>
                  </a:extLst>
                </a:gridCol>
                <a:gridCol w="3571121">
                  <a:extLst>
                    <a:ext uri="{9D8B030D-6E8A-4147-A177-3AD203B41FA5}">
                      <a16:colId xmlns:a16="http://schemas.microsoft.com/office/drawing/2014/main" val="4294024148"/>
                    </a:ext>
                  </a:extLst>
                </a:gridCol>
              </a:tblGrid>
              <a:tr h="292198">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306414">
                <a:tc>
                  <a:txBody>
                    <a:bodyPr/>
                    <a:lstStyle/>
                    <a:p>
                      <a:pPr algn="ctr"/>
                      <a:r>
                        <a:rPr kumimoji="1" lang="ja-JP" altLang="en-US" sz="1700" dirty="0">
                          <a:latin typeface="Meiryo UI" panose="020B0604030504040204" pitchFamily="50" charset="-128"/>
                          <a:ea typeface="Meiryo UI" panose="020B0604030504040204" pitchFamily="50" charset="-128"/>
                        </a:rPr>
                        <a:t>第３波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R2/10/10</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R3/2/28</a:t>
                      </a:r>
                      <a:endParaRPr kumimoji="1" lang="ja-JP" altLang="en-US" sz="1300" dirty="0">
                        <a:latin typeface="Meiryo UI" panose="020B0604030504040204" pitchFamily="50" charset="-128"/>
                        <a:ea typeface="Meiryo UI" panose="020B0604030504040204" pitchFamily="50" charset="-128"/>
                      </a:endParaRPr>
                    </a:p>
                  </a:txBody>
                  <a:tcPr marL="33231" marR="33231" marT="42203" marB="42203" anchor="ctr"/>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endParaRPr kumimoji="1" lang="en-US" altLang="ja-JP" sz="1300" dirty="0">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新型コロナウイルスワクチン接種事業</a:t>
                      </a:r>
                      <a:endParaRPr kumimoji="1" lang="en-US" altLang="ja-JP" sz="13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12</a:t>
                      </a:r>
                      <a:r>
                        <a:rPr kumimoji="1" lang="ja-JP" altLang="en-US" sz="1300" dirty="0">
                          <a:latin typeface="Meiryo UI" panose="020B0604030504040204" pitchFamily="50" charset="-128"/>
                          <a:ea typeface="Meiryo UI" panose="020B0604030504040204" pitchFamily="50" charset="-128"/>
                        </a:rPr>
                        <a:t>回補正）</a:t>
                      </a: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ＰＣＲ検査体制の強化（高齢者施設等におけるＰＣＲ検査の実施など）</a:t>
                      </a:r>
                      <a:endParaRPr kumimoji="1" lang="en-US" altLang="ja-JP" sz="13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strike="sngStrike" dirty="0">
                        <a:solidFill>
                          <a:srgbClr val="FF0000"/>
                        </a:solidFill>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自宅療養者への配食サービス事業 </a:t>
                      </a: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２年度</a:t>
                      </a:r>
                      <a:r>
                        <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13</a:t>
                      </a: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入院</a:t>
                      </a:r>
                      <a:r>
                        <a:rPr kumimoji="1" lang="ja-JP" altLang="en-US" sz="1300" dirty="0">
                          <a:latin typeface="Meiryo UI" panose="020B0604030504040204" pitchFamily="50" charset="-128"/>
                          <a:ea typeface="Meiryo UI" panose="020B0604030504040204" pitchFamily="50" charset="-128"/>
                        </a:rPr>
                        <a:t>医療費公費負担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新型コロナウイルス感染症患者受入病床拡充協力金の創設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3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300" dirty="0" smtClean="0">
                          <a:solidFill>
                            <a:schemeClr val="tx1"/>
                          </a:solidFill>
                          <a:latin typeface="Meiryo UI" panose="020B0604030504040204" pitchFamily="50" charset="-128"/>
                          <a:ea typeface="Meiryo UI" panose="020B0604030504040204" pitchFamily="50" charset="-128"/>
                        </a:rPr>
                        <a:t>福祉サービス事業所等の事業継続に向けた支援                  （</a:t>
                      </a:r>
                      <a:r>
                        <a:rPr kumimoji="1" lang="en-US" altLang="ja-JP" sz="1300" dirty="0" smtClean="0">
                          <a:solidFill>
                            <a:schemeClr val="tx1"/>
                          </a:solidFill>
                          <a:latin typeface="Meiryo UI" panose="020B0604030504040204" pitchFamily="50" charset="-128"/>
                          <a:ea typeface="Meiryo UI" panose="020B0604030504040204" pitchFamily="50" charset="-128"/>
                        </a:rPr>
                        <a:t>R2</a:t>
                      </a:r>
                      <a:r>
                        <a:rPr kumimoji="1" lang="ja-JP" altLang="en-US" sz="1300" dirty="0" smtClean="0">
                          <a:solidFill>
                            <a:schemeClr val="tx1"/>
                          </a:solidFill>
                          <a:latin typeface="Meiryo UI" panose="020B0604030504040204" pitchFamily="50" charset="-128"/>
                          <a:ea typeface="Meiryo UI" panose="020B0604030504040204" pitchFamily="50" charset="-128"/>
                        </a:rPr>
                        <a:t>年度第</a:t>
                      </a:r>
                      <a:r>
                        <a:rPr kumimoji="1" lang="en-US" altLang="ja-JP" sz="1300" dirty="0" smtClean="0">
                          <a:solidFill>
                            <a:schemeClr val="tx1"/>
                          </a:solidFill>
                          <a:latin typeface="Meiryo UI" panose="020B0604030504040204" pitchFamily="50" charset="-128"/>
                          <a:ea typeface="Meiryo UI" panose="020B0604030504040204" pitchFamily="50" charset="-128"/>
                        </a:rPr>
                        <a:t>13</a:t>
                      </a:r>
                      <a:r>
                        <a:rPr kumimoji="1" lang="ja-JP" altLang="en-US" sz="1300" dirty="0" smtClean="0">
                          <a:solidFill>
                            <a:schemeClr val="tx1"/>
                          </a:solidFill>
                          <a:latin typeface="Meiryo UI" panose="020B0604030504040204" pitchFamily="50" charset="-128"/>
                          <a:ea typeface="Meiryo UI" panose="020B0604030504040204" pitchFamily="50" charset="-128"/>
                        </a:rPr>
                        <a:t>回補正）</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66462" marR="99692" marT="42203" marB="42203"/>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飲食店</a:t>
                      </a:r>
                      <a:r>
                        <a:rPr kumimoji="1" lang="ja-JP" altLang="en-US" sz="1300" strike="sngStrike" dirty="0">
                          <a:solidFill>
                            <a:schemeClr val="tx1"/>
                          </a:solidFill>
                          <a:latin typeface="Meiryo UI" panose="020B0604030504040204" pitchFamily="50" charset="-128"/>
                          <a:ea typeface="Meiryo UI" panose="020B0604030504040204" pitchFamily="50" charset="-128"/>
                        </a:rPr>
                        <a:t>等</a:t>
                      </a:r>
                      <a:r>
                        <a:rPr kumimoji="1" lang="ja-JP" altLang="en-US" sz="1300" dirty="0">
                          <a:latin typeface="Meiryo UI" panose="020B0604030504040204" pitchFamily="50" charset="-128"/>
                          <a:ea typeface="Meiryo UI" panose="020B0604030504040204" pitchFamily="50" charset="-128"/>
                        </a:rPr>
                        <a:t>に対する感染拡大防止に向けた営業時間短縮協力金の支給（府市共同）</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２年度９、</a:t>
                      </a:r>
                      <a:r>
                        <a:rPr kumimoji="1" lang="en-US" altLang="ja-JP" sz="1300" dirty="0">
                          <a:latin typeface="Meiryo UI" panose="020B0604030504040204" pitchFamily="50" charset="-128"/>
                          <a:ea typeface="Meiryo UI" panose="020B0604030504040204" pitchFamily="50" charset="-128"/>
                        </a:rPr>
                        <a:t>10</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11</a:t>
                      </a:r>
                      <a:r>
                        <a:rPr kumimoji="1" lang="ja-JP" altLang="en-US" sz="1300" dirty="0" err="1" smtClean="0">
                          <a:latin typeface="Meiryo UI" panose="020B0604030504040204" pitchFamily="50" charset="-128"/>
                          <a:ea typeface="Meiryo UI" panose="020B0604030504040204" pitchFamily="50" charset="-128"/>
                        </a:rPr>
                        <a:t>、</a:t>
                      </a:r>
                      <a:r>
                        <a:rPr kumimoji="1" lang="en-US" altLang="ja-JP" sz="1300" strike="noStrike" dirty="0" smtClean="0">
                          <a:solidFill>
                            <a:schemeClr val="tx1"/>
                          </a:solidFill>
                          <a:latin typeface="Meiryo UI" panose="020B0604030504040204" pitchFamily="50" charset="-128"/>
                          <a:ea typeface="Meiryo UI" panose="020B0604030504040204" pitchFamily="50" charset="-128"/>
                        </a:rPr>
                        <a:t>13</a:t>
                      </a:r>
                      <a:r>
                        <a:rPr kumimoji="1" lang="ja-JP" altLang="en-US" sz="1300" dirty="0" smtClean="0">
                          <a:latin typeface="Meiryo UI" panose="020B0604030504040204" pitchFamily="50" charset="-128"/>
                          <a:ea typeface="Meiryo UI" panose="020B0604030504040204" pitchFamily="50" charset="-128"/>
                        </a:rPr>
                        <a:t>回</a:t>
                      </a:r>
                      <a:r>
                        <a:rPr kumimoji="1" lang="ja-JP" altLang="en-US" sz="1300" dirty="0">
                          <a:latin typeface="Meiryo UI" panose="020B0604030504040204" pitchFamily="50" charset="-128"/>
                          <a:ea typeface="Meiryo UI" panose="020B0604030504040204" pitchFamily="50" charset="-128"/>
                        </a:rPr>
                        <a:t>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飲食店等への水道料金、下水道使用料の支払猶予及び特例減免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ミナミで買い物！応援キャンペーン</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未就学児を養育する世帯への特別給付金の支給                     </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２年度７回補正）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ひとり親世帯への臨時特別給付金の再支給</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大阪城西の丸庭園野外公演事業</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２年度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回補正）</a:t>
                      </a:r>
                    </a:p>
                  </a:txBody>
                  <a:tcPr marL="66462" marR="99692"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36"/>
          <p:cNvSpPr txBox="1"/>
          <p:nvPr/>
        </p:nvSpPr>
        <p:spPr>
          <a:xfrm>
            <a:off x="0" y="27001"/>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039861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AutoShape 6"/>
          <p:cNvSpPr>
            <a:spLocks noChangeArrowheads="1"/>
          </p:cNvSpPr>
          <p:nvPr/>
        </p:nvSpPr>
        <p:spPr bwMode="auto">
          <a:xfrm>
            <a:off x="414439" y="1542890"/>
            <a:ext cx="8128489" cy="52361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個室化促進改修費等補助金の創設など　　　　　　　③４億７，１００万円</a:t>
            </a:r>
            <a:r>
              <a:rPr kumimoji="1" lang="ja-JP" altLang="en-US" sz="1939" b="0" i="0" u="none" strike="noStrike" kern="1200" cap="none" spc="0" normalizeH="0" baseline="0" noProof="0" dirty="0">
                <a:ln>
                  <a:noFill/>
                </a:ln>
                <a:solidFill>
                  <a:srgbClr val="000000"/>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p>
        </p:txBody>
      </p:sp>
      <p:sp>
        <p:nvSpPr>
          <p:cNvPr id="12" name="AutoShape 6"/>
          <p:cNvSpPr>
            <a:spLocks noChangeArrowheads="1"/>
          </p:cNvSpPr>
          <p:nvPr/>
        </p:nvSpPr>
        <p:spPr bwMode="auto">
          <a:xfrm>
            <a:off x="414437" y="3808990"/>
            <a:ext cx="8128489" cy="33871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err="1">
                <a:ln>
                  <a:noFill/>
                </a:ln>
                <a:solidFill>
                  <a:srgbClr val="000099"/>
                </a:solidFill>
                <a:effectLst/>
                <a:uLnTx/>
                <a:uFillTx/>
                <a:latin typeface="HGPｺﾞｼｯｸE" pitchFamily="50" charset="-128"/>
                <a:ea typeface="HGPｺﾞｼｯｸE" pitchFamily="50" charset="-128"/>
                <a:cs typeface="+mn-cs"/>
              </a:rPr>
              <a:t>障がい</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福祉サービス事業所等の事業継続に向けた支援　③４億　６３７万円</a:t>
            </a:r>
            <a:endParaRPr kumimoji="1" lang="en-US" altLang="ja-JP" sz="1939" b="0" i="0" u="none" strike="sng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5" name="正方形/長方形 14"/>
          <p:cNvSpPr/>
          <p:nvPr/>
        </p:nvSpPr>
        <p:spPr>
          <a:xfrm>
            <a:off x="694593" y="2232832"/>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p>
        </p:txBody>
      </p:sp>
      <p:sp>
        <p:nvSpPr>
          <p:cNvPr id="16" name="正方形/長方形 15"/>
          <p:cNvSpPr/>
          <p:nvPr/>
        </p:nvSpPr>
        <p:spPr>
          <a:xfrm>
            <a:off x="539262" y="4462586"/>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AutoShape 6"/>
          <p:cNvSpPr>
            <a:spLocks noChangeArrowheads="1"/>
          </p:cNvSpPr>
          <p:nvPr/>
        </p:nvSpPr>
        <p:spPr bwMode="auto">
          <a:xfrm>
            <a:off x="351694" y="2569526"/>
            <a:ext cx="8128489" cy="81383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介護施設等における簡易陰圧装置・換気設備設置等に対する補助</a:t>
            </a: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③４億　７５１万円</a:t>
            </a:r>
          </a:p>
        </p:txBody>
      </p:sp>
      <p:sp>
        <p:nvSpPr>
          <p:cNvPr id="18" name="正方形/長方形 17"/>
          <p:cNvSpPr/>
          <p:nvPr/>
        </p:nvSpPr>
        <p:spPr>
          <a:xfrm>
            <a:off x="602007" y="3518760"/>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446029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606252" y="2190548"/>
            <a:ext cx="8029258" cy="859659"/>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無償化制度</a:t>
            </a:r>
          </a:p>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・新型コロナウイルス感染拡大による厳しい社会情勢を踏まえ、令和２年度に限り小中学校の全児童生徒の保護者から学校給食費を徴収しないこととした措置を令和３年度も継続実施</a:t>
            </a:r>
          </a:p>
        </p:txBody>
      </p:sp>
      <p:sp>
        <p:nvSpPr>
          <p:cNvPr id="3" name="正方形/長方形 2"/>
          <p:cNvSpPr/>
          <p:nvPr/>
        </p:nvSpPr>
        <p:spPr>
          <a:xfrm>
            <a:off x="663819" y="3094035"/>
            <a:ext cx="7753350" cy="603883"/>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・令和４年度以降の学校給食費の無償化制度については、様々な観点から検討を進め、令和３年度の上半期をめどに方針を決定</a:t>
            </a:r>
          </a:p>
        </p:txBody>
      </p:sp>
      <p:sp>
        <p:nvSpPr>
          <p:cNvPr id="10" name="AutoShape 6"/>
          <p:cNvSpPr>
            <a:spLocks noChangeArrowheads="1"/>
          </p:cNvSpPr>
          <p:nvPr/>
        </p:nvSpPr>
        <p:spPr bwMode="auto">
          <a:xfrm>
            <a:off x="476250" y="1610236"/>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学校給食費の無償化　　　　　③ ６０億５００万円　       　（② ７７億５００万円）</a:t>
            </a:r>
          </a:p>
        </p:txBody>
      </p:sp>
      <p:sp>
        <p:nvSpPr>
          <p:cNvPr id="9" name="角丸四角形 8"/>
          <p:cNvSpPr/>
          <p:nvPr/>
        </p:nvSpPr>
        <p:spPr>
          <a:xfrm>
            <a:off x="5588713" y="1667112"/>
            <a:ext cx="652230" cy="266700"/>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66462" bIns="33231"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833192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1" y="1632593"/>
            <a:ext cx="8128489" cy="71959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新型コロナウイルス感染症の影響を受ける飲食店等への上下水道料金の特例減免　　　　　　　　　　　　　　　　　　　　　　　　　③ ７１億２，４００万円　</a:t>
            </a:r>
          </a:p>
        </p:txBody>
      </p:sp>
      <p:sp>
        <p:nvSpPr>
          <p:cNvPr id="2" name="正方形/長方形 1"/>
          <p:cNvSpPr/>
          <p:nvPr/>
        </p:nvSpPr>
        <p:spPr>
          <a:xfrm>
            <a:off x="507021" y="2387630"/>
            <a:ext cx="8128489" cy="3161635"/>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拡大により、社会・経済活動の大幅な縮小と停滞が生じ、さらに営業時間短縮要請等により経営状況が非常に厳しくなっている市内飲食店等に対し、安心して事業活動を行えるよう支援するため、令和３年１月から３月に検針を行う水道料金及び下水道使用料の減免を実施</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大阪市水道局と直接給水契約がある、</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・酒類を提供している飲食店等</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・酒類を提供している飲食店等が入居しているテナントビルのオーナー、管理会社等</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特例減免の内容</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令和元年と令和２年の売上額を比較して、</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・売上額の減収率が</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％以上→対象期間の水道料金等を全額減免</a:t>
            </a:r>
          </a:p>
          <a:p>
            <a:pPr marL="335582"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・売上額の減収率が</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％以上</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％未満→対象期間の水道料金等を半額減免</a:t>
            </a:r>
          </a:p>
        </p:txBody>
      </p:sp>
      <p:sp>
        <p:nvSpPr>
          <p:cNvPr id="9" name="角丸四角形 8"/>
          <p:cNvSpPr/>
          <p:nvPr/>
        </p:nvSpPr>
        <p:spPr>
          <a:xfrm>
            <a:off x="7807569" y="2024525"/>
            <a:ext cx="689664" cy="2667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69" tIns="0" rIns="84369" bIns="33215"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新規</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6712156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17" y="1557246"/>
            <a:ext cx="8128489" cy="68441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（参考）感染拡大防止に向けた営業時間短縮協力金の支給</a:t>
            </a:r>
          </a:p>
        </p:txBody>
      </p:sp>
      <p:sp>
        <p:nvSpPr>
          <p:cNvPr id="2" name="正方形/長方形 1"/>
          <p:cNvSpPr/>
          <p:nvPr/>
        </p:nvSpPr>
        <p:spPr>
          <a:xfrm>
            <a:off x="507016" y="2241657"/>
            <a:ext cx="8128488" cy="603883"/>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令和２年度に大阪市内の酒類の提供を行う飲食店等を対象に大阪府が実施した休業要請等にご協力いただいた事業者へ、協力金の本市支給事務を引き続き実施</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2055742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1" y="1552352"/>
            <a:ext cx="8285287"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ＭＩＣＥ開催支援事業</a:t>
            </a: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 １１億２，４００万円</a:t>
            </a:r>
            <a:endPar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2" name="正方形/長方形 1"/>
          <p:cNvSpPr/>
          <p:nvPr/>
        </p:nvSpPr>
        <p:spPr>
          <a:xfrm>
            <a:off x="507021" y="2032838"/>
            <a:ext cx="8128489" cy="2905860"/>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施設基本使用料半額減免相当額の歳入の減（４億７，４００万円）を含む</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経済活性化への貢献が期待されるＭＩＣＥの再起動・活性化を推進するため、ＭＩＣＥ業界への不安解消策として、感染症対策に対応した施設整備を行うとともに、大阪が安心・安全なＭＩＣＥ開催地であることを積極的に情報発信</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・新型コロナウイルス感染症対策に対応した環境整備</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インテックス大阪の換気設備、空調設備の更新</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・安心・安全なＭＩＣＥ開催地であることをＷｅｂ等で発信</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日本最大級の国際展示場であるインテックス大阪で開催される様々なＭＩＣＥについて、施設基本使用料を半額にし、主催者等の感染症対策経費の負担軽減を図るなど、ＭＩＣＥの大阪での開催を支援</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・インテックス大阪の施設基本使用料を半額免除（令和３年４月～令和４年３月）</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0534365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1" y="1552352"/>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おおさか観光消費喚起事業　　　　　　　　　　　　　　　③ ５億５</a:t>
            </a:r>
            <a:r>
              <a:rPr kumimoji="1" lang="en-US" altLang="ja-JP"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０００万円</a:t>
            </a:r>
          </a:p>
        </p:txBody>
      </p:sp>
      <p:sp>
        <p:nvSpPr>
          <p:cNvPr id="2" name="正方形/長方形 1"/>
          <p:cNvSpPr/>
          <p:nvPr/>
        </p:nvSpPr>
        <p:spPr>
          <a:xfrm>
            <a:off x="476875" y="2030849"/>
            <a:ext cx="6167598" cy="3673185"/>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影響により、厳しい経営状況が続く府内観光関連事業者を支援するため、令和２年６月から令和３年１月にかけて「大阪の人・関西の人いらっしゃい！」キャンペーンを府市共同で実施（令和２年９月に上限と設定していた</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万泊に到達）</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令和３年度においても、未だ厳しい経営状況が続いている観光関連産業を支援するため、観光に対する需要喚起を図り、府内の観光消費を促進</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tab pos="5131905" algn="l"/>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となる宿泊プランを利用して府内に宿泊する旅行者に対して、府内の登録店舗で利用できる大阪独自のクーポンを配布する（誘客事業）とともに、府内旅行業者が造成した対象バスツアーを利用して旅行した府民に対し、旅行後に大阪独自のクーポンを配布する（送客事業）キャンペーンを府市共同で実施（府市１：１で負担）</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tab pos="5131905" algn="l"/>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クーポン還元額の想定は、１人１泊（回）につき</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3,000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円で、全体では</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万泊（回）分</a:t>
            </a:r>
          </a:p>
        </p:txBody>
      </p:sp>
      <p:pic>
        <p:nvPicPr>
          <p:cNvPr id="9" name="図 8">
            <a:extLst>
              <a:ext uri="{FF2B5EF4-FFF2-40B4-BE49-F238E27FC236}">
                <a16:creationId xmlns:a16="http://schemas.microsoft.com/office/drawing/2014/main" id="{20B9A507-9755-69B8-E44B-0E87FCBEFE2A}"/>
              </a:ext>
            </a:extLst>
          </p:cNvPr>
          <p:cNvPicPr>
            <a:picLocks noChangeAspect="1"/>
          </p:cNvPicPr>
          <p:nvPr/>
        </p:nvPicPr>
        <p:blipFill>
          <a:blip r:embed="rId3"/>
          <a:stretch>
            <a:fillRect/>
          </a:stretch>
        </p:blipFill>
        <p:spPr>
          <a:xfrm>
            <a:off x="6674621" y="2105421"/>
            <a:ext cx="2038760" cy="1036789"/>
          </a:xfrm>
          <a:prstGeom prst="rect">
            <a:avLst/>
          </a:prstGeom>
        </p:spPr>
      </p:pic>
      <p:sp>
        <p:nvSpPr>
          <p:cNvPr id="10" name="角丸四角形 9"/>
          <p:cNvSpPr/>
          <p:nvPr/>
        </p:nvSpPr>
        <p:spPr>
          <a:xfrm>
            <a:off x="7926661" y="1613044"/>
            <a:ext cx="689664" cy="2667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69" tIns="0" rIns="84369" bIns="33215"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新規</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5429114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1" y="1552352"/>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大阪文化芸術創出事業　                             ③ １億５，０００万円</a:t>
            </a:r>
            <a:endPar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2" name="正方形/長方形 1"/>
          <p:cNvSpPr/>
          <p:nvPr/>
        </p:nvSpPr>
        <p:spPr>
          <a:xfrm>
            <a:off x="507021" y="2138015"/>
            <a:ext cx="8128489" cy="239431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々なイベントの中止・延期など、新型コロナの影響を受けている大阪の文化芸術団体等の支援及び、大阪にゆかりあるアーティストの公演機会の創出と鑑賞機会の提供を府市共同で実施（府市１：１で負担）</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・公演等の自粛を余儀なくされたアーティストや演芸人等に対し、大阪での公演会場費を支援　など</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会場費支援事業</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交付決定数　　第</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期</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　第</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期</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272</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件</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活動推進事業　　　文化芸術支援プログラム</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2021</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として実施</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活動創出</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66</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公演・鑑賞者数</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142,810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9" name="角丸四角形 8"/>
          <p:cNvSpPr/>
          <p:nvPr/>
        </p:nvSpPr>
        <p:spPr>
          <a:xfrm>
            <a:off x="7807569" y="1625765"/>
            <a:ext cx="689664" cy="2667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69" tIns="0" rIns="84369" bIns="33215"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新規</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6065317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1" y="1552353"/>
            <a:ext cx="8128489" cy="634535"/>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感染拡大防止に向けた営業時間短縮協力金の支給　</a:t>
            </a:r>
            <a:endParaRPr kumimoji="1" lang="en-US" altLang="ja-JP"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１３７億円　        （第２回補正）</a:t>
            </a:r>
          </a:p>
        </p:txBody>
      </p:sp>
      <p:sp>
        <p:nvSpPr>
          <p:cNvPr id="2" name="正方形/長方形 1"/>
          <p:cNvSpPr/>
          <p:nvPr/>
        </p:nvSpPr>
        <p:spPr>
          <a:xfrm>
            <a:off x="507021" y="2245615"/>
            <a:ext cx="8128489" cy="603883"/>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緊急事態宣言解除後の新型コロナウイルス感染症の拡大防止に向けた営業時間短縮等の要請に協力した飲食店に対し、営業時間短縮協力金及び上乗せ協力金を支給。</a:t>
            </a:r>
          </a:p>
        </p:txBody>
      </p:sp>
      <p:sp>
        <p:nvSpPr>
          <p:cNvPr id="9" name="AutoShape 6"/>
          <p:cNvSpPr>
            <a:spLocks noChangeArrowheads="1"/>
          </p:cNvSpPr>
          <p:nvPr/>
        </p:nvSpPr>
        <p:spPr bwMode="auto">
          <a:xfrm>
            <a:off x="507021" y="2932753"/>
            <a:ext cx="815437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子育て世帯生活支援特別給付金の支給　　　　２３億　４００万円（第３回補正）</a:t>
            </a:r>
          </a:p>
        </p:txBody>
      </p:sp>
      <p:sp>
        <p:nvSpPr>
          <p:cNvPr id="4" name="正方形/長方形 3"/>
          <p:cNvSpPr/>
          <p:nvPr/>
        </p:nvSpPr>
        <p:spPr>
          <a:xfrm>
            <a:off x="507021" y="3361441"/>
            <a:ext cx="8029258" cy="603883"/>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低所得のひとり親世帯に対し、その実情を踏まえた生活の支援を行う観点から、児童１人当たり一律５万円の給付金を支給。</a:t>
            </a:r>
          </a:p>
        </p:txBody>
      </p:sp>
      <p:sp>
        <p:nvSpPr>
          <p:cNvPr id="12" name="AutoShape 6"/>
          <p:cNvSpPr>
            <a:spLocks noChangeArrowheads="1"/>
          </p:cNvSpPr>
          <p:nvPr/>
        </p:nvSpPr>
        <p:spPr bwMode="auto">
          <a:xfrm>
            <a:off x="507019" y="4058164"/>
            <a:ext cx="8128490" cy="614345"/>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新型コロナウイルス感染症対策設備整備促進事業</a:t>
            </a:r>
            <a:endParaRPr kumimoji="1" lang="en-US" altLang="ja-JP"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４６億１，０００万円（第３回補正）</a:t>
            </a:r>
          </a:p>
        </p:txBody>
      </p:sp>
      <p:sp>
        <p:nvSpPr>
          <p:cNvPr id="6" name="正方形/長方形 5"/>
          <p:cNvSpPr/>
          <p:nvPr/>
        </p:nvSpPr>
        <p:spPr>
          <a:xfrm>
            <a:off x="507021" y="4672509"/>
            <a:ext cx="8128489" cy="859659"/>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新型コロナウイルスの感染拡大防止に取り組むため、ＣＯ２センサー、パーティションを購入・設置</a:t>
            </a:r>
            <a:r>
              <a:rPr kumimoji="1" lang="ja-JP" altLang="en-US" sz="1662"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したした</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市内の飲食店等に対し、購入費を支援（府</a:t>
            </a:r>
            <a:r>
              <a:rPr kumimoji="1" lang="ja-JP" altLang="en-US" sz="1662"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の支援</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金（上限</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万円）を超える額に対し、</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万円を上限に上乗せ支援）</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229259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17118" y="1248320"/>
            <a:ext cx="7709764" cy="4361362"/>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3661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439520" y="2378146"/>
            <a:ext cx="5315999" cy="2138534"/>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市内小売店舗等を支援するとともに、新しい生活様式に対応した店舗の利用を促進するため、キャッシュレス決済によるポイント還元を通じた需要喚起策を実施。</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キャンペーンの概要</a:t>
            </a:r>
          </a:p>
          <a:p>
            <a:pPr marL="580307" marR="0" lvl="0" indent="-83529"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・キャッシュレス決済を活用したポイント還元</a:t>
            </a:r>
            <a:endPar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80307" marR="0" lvl="0" indent="-83529"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（還元率：</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％、上限：</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3,000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p>
          <a:p>
            <a:pPr marL="580307" marR="0" lvl="0" indent="-83529"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・対象：市内全域の「飲食」「宿泊」を除く小売店舗等</a:t>
            </a:r>
          </a:p>
          <a:p>
            <a:pPr marL="580307" marR="0" lvl="0" indent="-83529"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・キャンペーン期間：１か月間（令和３年</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p>
        </p:txBody>
      </p:sp>
      <p:pic>
        <p:nvPicPr>
          <p:cNvPr id="4" name="図 3">
            <a:extLst>
              <a:ext uri="{FF2B5EF4-FFF2-40B4-BE49-F238E27FC236}">
                <a16:creationId xmlns:a16="http://schemas.microsoft.com/office/drawing/2014/main" id="{96AAE725-C1FD-03B9-44E4-F368AA6CCEE9}"/>
              </a:ext>
            </a:extLst>
          </p:cNvPr>
          <p:cNvPicPr>
            <a:picLocks noChangeAspect="1"/>
          </p:cNvPicPr>
          <p:nvPr/>
        </p:nvPicPr>
        <p:blipFill>
          <a:blip r:embed="rId3"/>
          <a:stretch>
            <a:fillRect/>
          </a:stretch>
        </p:blipFill>
        <p:spPr>
          <a:xfrm>
            <a:off x="5755518" y="2378146"/>
            <a:ext cx="2743200" cy="3616804"/>
          </a:xfrm>
          <a:prstGeom prst="rect">
            <a:avLst/>
          </a:prstGeom>
        </p:spPr>
      </p:pic>
      <p:sp>
        <p:nvSpPr>
          <p:cNvPr id="9" name="AutoShape 6"/>
          <p:cNvSpPr>
            <a:spLocks noChangeArrowheads="1"/>
          </p:cNvSpPr>
          <p:nvPr/>
        </p:nvSpPr>
        <p:spPr bwMode="auto">
          <a:xfrm>
            <a:off x="507024" y="1602584"/>
            <a:ext cx="8128489" cy="66327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買い物応援キャンペーン事業　　　　　　　　　</a:t>
            </a: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２３億７，８００万円（第４回、第</a:t>
            </a:r>
            <a:r>
              <a:rPr kumimoji="1" lang="en-US" altLang="ja-JP"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16</a:t>
            </a: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2839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507024" y="1548763"/>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第１波から第７波までの取組み（第４波）</a:t>
            </a:r>
          </a:p>
        </p:txBody>
      </p:sp>
      <p:graphicFrame>
        <p:nvGraphicFramePr>
          <p:cNvPr id="17" name="表 16"/>
          <p:cNvGraphicFramePr>
            <a:graphicFrameLocks noGrp="1"/>
          </p:cNvGraphicFramePr>
          <p:nvPr>
            <p:extLst/>
          </p:nvPr>
        </p:nvGraphicFramePr>
        <p:xfrm>
          <a:off x="539607" y="1995818"/>
          <a:ext cx="7868315" cy="3617741"/>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649916852"/>
                    </a:ext>
                  </a:extLst>
                </a:gridCol>
                <a:gridCol w="3386558">
                  <a:extLst>
                    <a:ext uri="{9D8B030D-6E8A-4147-A177-3AD203B41FA5}">
                      <a16:colId xmlns:a16="http://schemas.microsoft.com/office/drawing/2014/main" val="1944127082"/>
                    </a:ext>
                  </a:extLst>
                </a:gridCol>
                <a:gridCol w="3567357">
                  <a:extLst>
                    <a:ext uri="{9D8B030D-6E8A-4147-A177-3AD203B41FA5}">
                      <a16:colId xmlns:a16="http://schemas.microsoft.com/office/drawing/2014/main" val="4294024148"/>
                    </a:ext>
                  </a:extLst>
                </a:gridCol>
              </a:tblGrid>
              <a:tr h="292198">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319975">
                <a:tc>
                  <a:txBody>
                    <a:bodyPr/>
                    <a:lstStyle/>
                    <a:p>
                      <a:pPr algn="ctr"/>
                      <a:r>
                        <a:rPr kumimoji="1" lang="ja-JP" altLang="en-US" sz="1700" dirty="0">
                          <a:latin typeface="Meiryo UI" panose="020B0604030504040204" pitchFamily="50" charset="-128"/>
                          <a:ea typeface="Meiryo UI" panose="020B0604030504040204" pitchFamily="50" charset="-128"/>
                        </a:rPr>
                        <a:t>第４波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R3/3/1</a:t>
                      </a:r>
                    </a:p>
                    <a:p>
                      <a:pPr algn="ct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6/20</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180975" indent="-180975">
                        <a:lnSpc>
                          <a:spcPct val="100000"/>
                        </a:lnSpc>
                      </a:pPr>
                      <a:r>
                        <a:rPr kumimoji="1" lang="ja-JP" altLang="en-US" sz="900" dirty="0">
                          <a:latin typeface="Meiryo UI" panose="020B0604030504040204" pitchFamily="50" charset="-128"/>
                          <a:ea typeface="Meiryo UI" panose="020B0604030504040204" pitchFamily="50" charset="-128"/>
                        </a:rPr>
                        <a:t>（本市の施策）</a:t>
                      </a:r>
                      <a:endParaRPr kumimoji="1" lang="en-US" altLang="ja-JP" sz="900" dirty="0">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900" dirty="0">
                          <a:latin typeface="Meiryo UI" panose="020B0604030504040204" pitchFamily="50" charset="-128"/>
                          <a:ea typeface="Meiryo UI" panose="020B0604030504040204" pitchFamily="50" charset="-128"/>
                        </a:rPr>
                        <a:t>まん延防止等重点措置における飲食店見回り調査、市民への呼びかけ（府市共同</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strike="sngStrike" dirty="0" smtClean="0">
                        <a:solidFill>
                          <a:srgbClr val="FF0000"/>
                        </a:solidFill>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受診相談センターの運営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endParaRPr kumimoji="1" lang="ja-JP" altLang="en-US" sz="900" b="0" strike="sngStrike" dirty="0">
                        <a:solidFill>
                          <a:schemeClr val="tx1"/>
                        </a:solidFill>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900" dirty="0">
                          <a:latin typeface="Meiryo UI" panose="020B0604030504040204" pitchFamily="50" charset="-128"/>
                          <a:ea typeface="Meiryo UI" panose="020B0604030504040204" pitchFamily="50" charset="-128"/>
                        </a:rPr>
                        <a:t>ＰＣＲ検査体制の充実     </a:t>
                      </a:r>
                      <a:r>
                        <a:rPr kumimoji="1" lang="ja-JP" altLang="en-US" sz="900" dirty="0" smtClean="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a:t>
                      </a:r>
                      <a:r>
                        <a:rPr kumimoji="1" lang="ja-JP" altLang="en-US" sz="900" dirty="0">
                          <a:latin typeface="Meiryo UI" panose="020B0604030504040204" pitchFamily="50" charset="-128"/>
                          <a:ea typeface="Meiryo UI" panose="020B0604030504040204" pitchFamily="50" charset="-128"/>
                        </a:rPr>
                        <a:t>３年度当初）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保健所等における健康観察体制の強化など（</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自宅療養者への配食サービス事業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入院医療費公費負担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新型コロナウイルス感染症患者受入病床拡充協力金              　</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新型コロナウイルスワクチン接種事業</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新型コロナウイルスワクチン接種事業費の追加（新型コロナワクチン大規模接種会場の設置）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３年度８回補正）</a:t>
                      </a:r>
                      <a:endParaRPr kumimoji="1" lang="en-US" altLang="ja-JP" sz="900" dirty="0" smtClean="0">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家庭</a:t>
                      </a:r>
                      <a:r>
                        <a:rPr kumimoji="1" lang="ja-JP" altLang="en-US" sz="900" dirty="0">
                          <a:latin typeface="Meiryo UI" panose="020B0604030504040204" pitchFamily="50" charset="-128"/>
                          <a:ea typeface="Meiryo UI" panose="020B0604030504040204" pitchFamily="50" charset="-128"/>
                        </a:rPr>
                        <a:t>での保育の協力依頼</a:t>
                      </a:r>
                    </a:p>
                    <a:p>
                      <a:pPr marL="84138" indent="-84138">
                        <a:lnSpc>
                          <a:spcPct val="100000"/>
                        </a:lnSpc>
                        <a:buFont typeface="Arial" panose="020B0604020202020204" pitchFamily="34" charset="0"/>
                        <a:buChar char="•"/>
                      </a:pPr>
                      <a:r>
                        <a:rPr kumimoji="1" lang="ja-JP" altLang="en-US" sz="900" dirty="0">
                          <a:latin typeface="Meiryo UI" panose="020B0604030504040204" pitchFamily="50" charset="-128"/>
                          <a:ea typeface="Meiryo UI" panose="020B0604030504040204" pitchFamily="50" charset="-128"/>
                        </a:rPr>
                        <a:t>学校教育ＩＣＴ活用事業 </a:t>
                      </a:r>
                      <a:r>
                        <a:rPr kumimoji="1" lang="ja-JP" altLang="en-US" sz="900" dirty="0" smtClean="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a:t>
                      </a:r>
                      <a:r>
                        <a:rPr kumimoji="1" lang="ja-JP" altLang="en-US" sz="900" dirty="0">
                          <a:latin typeface="Meiryo UI" panose="020B0604030504040204" pitchFamily="50" charset="-128"/>
                          <a:ea typeface="Meiryo UI" panose="020B0604030504040204" pitchFamily="50" charset="-128"/>
                        </a:rPr>
                        <a:t>３年度当初</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b="0" i="0" u="none" strike="sng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93663" marR="0" lvl="0" indent="-93663"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障がい</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福祉サービス事業所等の事業継続に向けた支援</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R</a:t>
                      </a:r>
                      <a:r>
                        <a:rPr kumimoji="1" lang="ja-JP" altLang="en-US" sz="900" dirty="0" smtClean="0">
                          <a:latin typeface="Meiryo UI" panose="020B0604030504040204" pitchFamily="50" charset="-128"/>
                          <a:ea typeface="Meiryo UI" panose="020B0604030504040204" pitchFamily="50" charset="-128"/>
                        </a:rPr>
                        <a:t>３</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年度当初）</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施設等の個室化改修支援事業補助、簡易陰圧装置・換気設備設置等に対する補助                              </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R</a:t>
                      </a:r>
                      <a:r>
                        <a:rPr kumimoji="1" lang="ja-JP" altLang="en-US" sz="900" dirty="0" smtClean="0">
                          <a:latin typeface="Meiryo UI" panose="020B0604030504040204" pitchFamily="50" charset="-128"/>
                          <a:ea typeface="Meiryo UI" panose="020B0604030504040204" pitchFamily="50" charset="-128"/>
                        </a:rPr>
                        <a:t>３</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年度当初）</a:t>
                      </a:r>
                      <a:endParaRPr kumimoji="1" lang="ja-JP" altLang="en-US" sz="900" b="0" strike="sngStrike" dirty="0">
                        <a:solidFill>
                          <a:schemeClr val="tx1"/>
                        </a:solidFill>
                        <a:latin typeface="Meiryo UI" panose="020B0604030504040204" pitchFamily="50" charset="-128"/>
                        <a:ea typeface="Meiryo UI" panose="020B0604030504040204" pitchFamily="50" charset="-128"/>
                      </a:endParaRPr>
                    </a:p>
                    <a:p>
                      <a:pPr marL="84138" indent="-84138">
                        <a:lnSpc>
                          <a:spcPct val="100000"/>
                        </a:lnSpc>
                        <a:buFont typeface="Arial" panose="020B0604020202020204" pitchFamily="34" charset="0"/>
                        <a:buChar char="•"/>
                      </a:pPr>
                      <a:r>
                        <a:rPr kumimoji="1" lang="ja-JP" altLang="en-US" sz="900" dirty="0">
                          <a:latin typeface="Meiryo UI" panose="020B0604030504040204" pitchFamily="50" charset="-128"/>
                          <a:ea typeface="Meiryo UI" panose="020B0604030504040204" pitchFamily="50" charset="-128"/>
                        </a:rPr>
                        <a:t>小中学校における各家庭でのオンライン学習等</a:t>
                      </a:r>
                    </a:p>
                  </a:txBody>
                  <a:tcPr marL="66462" marR="99692" marT="42203" marB="42203"/>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飲食店等に</a:t>
                      </a:r>
                      <a:r>
                        <a:rPr kumimoji="1" lang="ja-JP" altLang="en-US" sz="1300" dirty="0" smtClean="0">
                          <a:latin typeface="Meiryo UI" panose="020B0604030504040204" pitchFamily="50" charset="-128"/>
                          <a:ea typeface="Meiryo UI" panose="020B0604030504040204" pitchFamily="50" charset="-128"/>
                        </a:rPr>
                        <a:t>対する営業</a:t>
                      </a:r>
                      <a:r>
                        <a:rPr kumimoji="1" lang="ja-JP" altLang="en-US" sz="1300" dirty="0">
                          <a:latin typeface="Meiryo UI" panose="020B0604030504040204" pitchFamily="50" charset="-128"/>
                          <a:ea typeface="Meiryo UI" panose="020B0604030504040204" pitchFamily="50" charset="-128"/>
                        </a:rPr>
                        <a:t>時間短縮協力</a:t>
                      </a:r>
                      <a:r>
                        <a:rPr kumimoji="1" lang="ja-JP" altLang="en-US" sz="1300" dirty="0" smtClean="0">
                          <a:latin typeface="Meiryo UI" panose="020B0604030504040204" pitchFamily="50" charset="-128"/>
                          <a:ea typeface="Meiryo UI" panose="020B0604030504040204" pitchFamily="50" charset="-128"/>
                        </a:rPr>
                        <a:t>金（</a:t>
                      </a:r>
                      <a:r>
                        <a:rPr kumimoji="1" lang="ja-JP" altLang="en-US" sz="1300" dirty="0">
                          <a:latin typeface="Meiryo UI" panose="020B0604030504040204" pitchFamily="50" charset="-128"/>
                          <a:ea typeface="Meiryo UI" panose="020B0604030504040204" pitchFamily="50" charset="-128"/>
                        </a:rPr>
                        <a:t>府市共同</a:t>
                      </a:r>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smtClean="0">
                          <a:solidFill>
                            <a:schemeClr val="tx1"/>
                          </a:solidFill>
                          <a:latin typeface="Meiryo UI" panose="020B0604030504040204" pitchFamily="50" charset="-128"/>
                          <a:ea typeface="Meiryo UI" panose="020B0604030504040204" pitchFamily="50" charset="-128"/>
                        </a:rPr>
                        <a:t>及び上乗せ協力金（市単独）の支給</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R</a:t>
                      </a:r>
                      <a:r>
                        <a:rPr kumimoji="1" lang="ja-JP" altLang="en-US" sz="1300" dirty="0">
                          <a:solidFill>
                            <a:schemeClr val="tx1"/>
                          </a:solidFill>
                          <a:latin typeface="Meiryo UI" panose="020B0604030504040204" pitchFamily="50" charset="-128"/>
                          <a:ea typeface="Meiryo UI" panose="020B0604030504040204" pitchFamily="50" charset="-128"/>
                        </a:rPr>
                        <a:t>３年度２回補正）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strike="noStrike" baseline="0" dirty="0" smtClean="0">
                          <a:solidFill>
                            <a:schemeClr val="tx1"/>
                          </a:solidFill>
                          <a:latin typeface="Meiryo UI" panose="020B0604030504040204" pitchFamily="50" charset="-128"/>
                          <a:ea typeface="Meiryo UI" panose="020B0604030504040204" pitchFamily="50" charset="-128"/>
                        </a:rPr>
                        <a:t>飲食店に対する</a:t>
                      </a:r>
                      <a:r>
                        <a:rPr kumimoji="1" lang="ja-JP" altLang="en-US" sz="1300" dirty="0" smtClean="0">
                          <a:solidFill>
                            <a:schemeClr val="tx1"/>
                          </a:solidFill>
                          <a:latin typeface="Meiryo UI" panose="020B0604030504040204" pitchFamily="50" charset="-128"/>
                          <a:ea typeface="Meiryo UI" panose="020B0604030504040204" pitchFamily="50" charset="-128"/>
                        </a:rPr>
                        <a:t>上乗せ協力金</a:t>
                      </a:r>
                      <a:r>
                        <a:rPr kumimoji="1" lang="ja-JP" altLang="en-US" sz="1300" strike="sngStrike" dirty="0" smtClean="0">
                          <a:solidFill>
                            <a:schemeClr val="tx1"/>
                          </a:solidFill>
                          <a:latin typeface="Meiryo UI" panose="020B0604030504040204" pitchFamily="50" charset="-128"/>
                          <a:ea typeface="Meiryo UI" panose="020B0604030504040204" pitchFamily="50" charset="-128"/>
                        </a:rPr>
                        <a:t>分</a:t>
                      </a:r>
                      <a:r>
                        <a:rPr kumimoji="1" lang="ja-JP" altLang="en-US" sz="1300" dirty="0" smtClean="0">
                          <a:solidFill>
                            <a:schemeClr val="tx1"/>
                          </a:solidFill>
                          <a:latin typeface="Meiryo UI" panose="020B0604030504040204" pitchFamily="50" charset="-128"/>
                          <a:ea typeface="Meiryo UI" panose="020B0604030504040204" pitchFamily="50" charset="-128"/>
                        </a:rPr>
                        <a:t>支給（市単独）                  　　　　　</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　　　　　　　　　　　（</a:t>
                      </a:r>
                      <a:r>
                        <a:rPr kumimoji="1" lang="en-US" altLang="ja-JP" sz="1300" dirty="0" smtClean="0">
                          <a:solidFill>
                            <a:schemeClr val="tx1"/>
                          </a:solidFill>
                          <a:latin typeface="Meiryo UI" panose="020B0604030504040204" pitchFamily="50" charset="-128"/>
                          <a:ea typeface="Meiryo UI" panose="020B0604030504040204" pitchFamily="50" charset="-128"/>
                        </a:rPr>
                        <a:t>R</a:t>
                      </a:r>
                      <a:r>
                        <a:rPr kumimoji="1" lang="ja-JP" altLang="en-US" sz="1300" dirty="0" smtClean="0">
                          <a:solidFill>
                            <a:schemeClr val="tx1"/>
                          </a:solidFill>
                          <a:latin typeface="Meiryo UI" panose="020B0604030504040204" pitchFamily="50" charset="-128"/>
                          <a:ea typeface="Meiryo UI" panose="020B0604030504040204" pitchFamily="50" charset="-128"/>
                        </a:rPr>
                        <a:t>３年度６、７回補正）</a:t>
                      </a:r>
                      <a:r>
                        <a:rPr kumimoji="1" lang="ja-JP" altLang="en-US" sz="1300" dirty="0" smtClean="0">
                          <a:latin typeface="Meiryo UI" panose="020B0604030504040204" pitchFamily="50" charset="-128"/>
                          <a:ea typeface="Meiryo UI" panose="020B0604030504040204" pitchFamily="50" charset="-128"/>
                        </a:rPr>
                        <a:t>　</a:t>
                      </a:r>
                      <a:endParaRPr kumimoji="1" lang="ja-JP" altLang="en-US" sz="1300" dirty="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飲食店等への水道料金、下水道使用料の支払猶予及び特例減免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３年度当初）</a:t>
                      </a:r>
                    </a:p>
                  </a:txBody>
                  <a:tcPr marL="66462" marR="99692"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0" y="0"/>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590915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507023" y="2378175"/>
            <a:ext cx="8285286" cy="3586431"/>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度重なる営業時間短縮要請や、今般の緊急事態措置（</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日）により多大な影響を受けている市内の飲食店に対し、協力金を支給。（日額１万円～２万５千円を府の協力金に上乗せ） 　　　　　　　　　　　　　　　　　　　　　　　　　　</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７０億４，３００万円（第６回補正予算</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緊急事態措置の延長（</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日）に伴い、市内の酒類提供飲食店に対し協力金を支給。（日額１万円～２万５千円を府の協力金に上乗せ） 　　　　　　　　　</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３９億円                  （第７回補正予算）</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まん延防止等重点措置に基づく営業時間短縮要請（</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日）に伴い、市内の飲食店等に対し協力金を支給。（府の協力金の日額が３万円～３万９千円の場合に、４万円との差額（日額１千円～１万円）を上乗せ）　　　　　　　　　　　　　　　</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６３億９，５００万円（第９回補正予算）</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営業時間短縮要請の継続（</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日）に伴い、市内の飲食店等に対し協力金を支給。</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49122" marR="0" lvl="0" indent="-162662" algn="l" defTabSz="844083" rtl="0" eaLnBrk="0" fontAlgn="base" latinLnBrk="0" hangingPunct="0">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（府の協力金の日額が３万円～３万９千円の場合に、４万円との差額（日額１千円～１万円）</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49122"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を上乗せ）　　　　　　　　　　　　　　　　　　　　　　　　　　 </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６０億６，４００万円（第</a:t>
            </a:r>
            <a:r>
              <a:rPr kumimoji="1" lang="en-US" altLang="ja-JP"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回補正予算）</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緊急事態措置（</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8</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日）に伴い、多大な影響を受ける市内の酒類提供飲食店に対し協力金を支給。（日額１万円～２万５千円を府の協力金に上乗せ）</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５７億４，０００万円（第</a:t>
            </a:r>
            <a:r>
              <a:rPr kumimoji="1" lang="en-US" altLang="ja-JP"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29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回補正予算</a:t>
            </a:r>
            <a:r>
              <a:rPr kumimoji="1" lang="ja-JP" altLang="en-US" sz="147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47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緊急事態措置（</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日）に伴い、多大な影響を受ける市内の酒類提供飲食店に対し協力金を支給。（日額１万円～２万５千円を府の協力金に上乗せ）</a:t>
            </a:r>
          </a:p>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47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AutoShape 6"/>
          <p:cNvSpPr>
            <a:spLocks noChangeArrowheads="1"/>
          </p:cNvSpPr>
          <p:nvPr/>
        </p:nvSpPr>
        <p:spPr bwMode="auto">
          <a:xfrm>
            <a:off x="507024" y="1550255"/>
            <a:ext cx="8128489" cy="61373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飲食店に対する上乗せ協力金の支給（第６回、第７回、第９回、第</a:t>
            </a:r>
            <a:r>
              <a:rPr kumimoji="1" lang="en-US" altLang="ja-JP"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10</a:t>
            </a:r>
            <a:r>
              <a:rPr kumimoji="1" lang="ja-JP" altLang="en-US" sz="1939" b="1"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893902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6"/>
            <a:ext cx="8128489" cy="65295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新型コロナウイルス感染症生活困窮者自立支援金の支給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７９億１，７００万円（第８回補正）</a:t>
            </a:r>
          </a:p>
        </p:txBody>
      </p:sp>
      <p:sp>
        <p:nvSpPr>
          <p:cNvPr id="3" name="正方形/長方形 2"/>
          <p:cNvSpPr/>
          <p:nvPr/>
        </p:nvSpPr>
        <p:spPr>
          <a:xfrm>
            <a:off x="507024" y="2224545"/>
            <a:ext cx="8128489" cy="239431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感染症の影響が長期化することに伴い、生活困窮する世帯に支援金を支給。</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a:t>
            </a:r>
          </a:p>
          <a:p>
            <a:pPr marL="411784"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社会福祉協議会が行う緊急小口資金等の特例貸付を利用できない世帯（借入限度額に達している世帯や再貸付不承認とされた世帯）</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国が定める収入等の要件を満たす必要あり</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・支給額（月額）</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国基準</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単身世帯</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６万円、２人世帯</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８万円、３人以上世帯</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１０万円</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本市独自加算</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世帯人員４人目以降１人につき２万円（上限１０万円）</a:t>
            </a:r>
          </a:p>
          <a:p>
            <a:pPr marL="411784" marR="0" lvl="0" indent="-76202"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97862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子育て世帯への臨時特別給付事業　　　　　　３９億７，０００万円（第８回補正）</a:t>
            </a:r>
          </a:p>
        </p:txBody>
      </p:sp>
      <p:sp>
        <p:nvSpPr>
          <p:cNvPr id="2" name="正方形/長方形 1"/>
          <p:cNvSpPr/>
          <p:nvPr/>
        </p:nvSpPr>
        <p:spPr>
          <a:xfrm>
            <a:off x="507023" y="2019157"/>
            <a:ext cx="8128489" cy="603883"/>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ひとり親世帯以外の低所得の子育て世帯に対し、その実情を踏まえた生活の支援を行う観点から、児童１人当たり一律５万円の給付金を支給。</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5070339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子育て世帯への臨時特別給付事業　　　　　　　　　　　（第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13</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14</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2" name="正方形/長方形 1"/>
          <p:cNvSpPr/>
          <p:nvPr/>
        </p:nvSpPr>
        <p:spPr>
          <a:xfrm>
            <a:off x="507024" y="2019156"/>
            <a:ext cx="8128489" cy="188276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児童を養育している者の年収が９６０万円以上（</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１）の世帯を除き、０歳から高校３年生までのこどもたち（</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２）に１人当たり５万円の現金を支給。</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１７７億　　　５００万円（第</a:t>
            </a:r>
            <a:r>
              <a:rPr kumimoji="1" lang="en-US" altLang="ja-JP"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a:t>
            </a:r>
            <a:r>
              <a:rPr kumimoji="1" lang="ja-JP" altLang="en-US"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回補正予算）</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１）扶養親族等が児童２人と年収１０３万円以下の配偶者の場合の目安</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２）平成１５年４月２日から令和４年３月３１日までの間に出生した児童</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１０万円を一括して現金支給するため、対象のこども１人当たり５万円の給付金を追加。</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１７４億５，１００万円（第</a:t>
            </a:r>
            <a:r>
              <a:rPr kumimoji="1" lang="en-US" altLang="ja-JP"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14</a:t>
            </a:r>
            <a:r>
              <a:rPr kumimoji="1" lang="ja-JP" altLang="en-US"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回補正予算）</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5182314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6"/>
            <a:ext cx="8128489" cy="64910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住民税非課税世帯等に対する臨時特別給付金</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５８０億１，１００万円（第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14</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2" name="正方形/長方形 1"/>
          <p:cNvSpPr/>
          <p:nvPr/>
        </p:nvSpPr>
        <p:spPr>
          <a:xfrm>
            <a:off x="507022" y="2433328"/>
            <a:ext cx="8128490" cy="2820003"/>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新型コロナウイルス感染症の影響が長期化する中、様々な困難に直面した方々が、速やかに生活・暮らしの支援を受けられるよう、住民税非課税世帯等に対し、１世帯当たり</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万円を支給するもの。</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想定世帯数　約</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57</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4,200</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世帯</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コールセンター開設及び専用</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開設</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区役所窓口開設</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申請書類等順次送付開始</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25</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給付金支給開始</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令和４年度の非課税世帯へもプッシュ型で支給することとする運用改善</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申請期限</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支給決定期限</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47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　事業終了予定</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1494149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令和３年度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所得減少世帯に対する臨時特別給付金　　 ５８億１，３００万円（第</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15</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回補正）</a:t>
            </a:r>
          </a:p>
        </p:txBody>
      </p:sp>
      <p:sp>
        <p:nvSpPr>
          <p:cNvPr id="2" name="正方形/長方形 1"/>
          <p:cNvSpPr/>
          <p:nvPr/>
        </p:nvSpPr>
        <p:spPr>
          <a:xfrm>
            <a:off x="507024" y="2160684"/>
            <a:ext cx="8128489" cy="239431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コロナ禍における社会情勢の変化により、所得が減少しているにも関わらず、国の制度である非課税世帯向け臨時特別給付金を受けることができない課税世帯に対し、本市独自の支援策として１世帯当たり</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万円を支給するもの</a:t>
            </a:r>
            <a:endPar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（想定世帯数　約</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7,000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世帯）</a:t>
            </a:r>
          </a:p>
          <a:p>
            <a:pPr marL="498243"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①基準日（令和３年</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日）において本市の住民基本台帳に記録されている世帯</a:t>
            </a:r>
          </a:p>
          <a:p>
            <a:pPr marL="498243"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②新型コロナウイルス感染症の影響により所得が減少したこと</a:t>
            </a:r>
          </a:p>
          <a:p>
            <a:pPr marL="498243"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③すべての世帯構成員の所得の合計について、令和元年に比して令和２年の所得が３割以上減少していること</a:t>
            </a:r>
          </a:p>
          <a:p>
            <a:pPr marL="498243"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④住民税非課税世帯に対する臨時特別給付金の対象世帯でないこと</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173865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55077"/>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5" name="AutoShape 6"/>
          <p:cNvSpPr>
            <a:spLocks noChangeArrowheads="1"/>
          </p:cNvSpPr>
          <p:nvPr/>
        </p:nvSpPr>
        <p:spPr bwMode="auto">
          <a:xfrm>
            <a:off x="443439" y="2617533"/>
            <a:ext cx="8211250" cy="29241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ＰＣＲ検査体制の</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継続</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　</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　　　　　④８３億７，２００万円（</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③ ９６億</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６</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８</a:t>
            </a:r>
            <a:r>
              <a:rPr kumimoji="1" lang="ja-JP" altLang="ja-JP"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００万円</a:t>
            </a:r>
            <a:r>
              <a:rPr kumimoji="1" lang="ja-JP" altLang="en-US" sz="1454" b="0"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454" b="1" i="0" u="none" strike="noStrike" kern="1200" cap="none" spc="0" normalizeH="0" baseline="0" noProof="0" dirty="0">
                <a:ln>
                  <a:noFill/>
                </a:ln>
                <a:solidFill>
                  <a:srgbClr val="000099"/>
                </a:solidFill>
                <a:effectLst/>
                <a:uLnTx/>
                <a:uFillTx/>
                <a:latin typeface="HGPｺﾞｼｯｸE" panose="020B0900000000000000" pitchFamily="50" charset="-128"/>
                <a:ea typeface="HGPｺﾞｼｯｸE" panose="020B0900000000000000" pitchFamily="50" charset="-128"/>
                <a:cs typeface="+mn-cs"/>
              </a:rPr>
              <a:t>　</a:t>
            </a:r>
          </a:p>
        </p:txBody>
      </p:sp>
      <p:sp>
        <p:nvSpPr>
          <p:cNvPr id="10" name="AutoShape 6"/>
          <p:cNvSpPr>
            <a:spLocks noChangeArrowheads="1"/>
          </p:cNvSpPr>
          <p:nvPr/>
        </p:nvSpPr>
        <p:spPr bwMode="auto">
          <a:xfrm>
            <a:off x="443438" y="1472684"/>
            <a:ext cx="8211251" cy="27471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新型コロナ受診相談センターの運営　④１３億１，６００万円（</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③８億４００万円</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p>
        </p:txBody>
      </p:sp>
      <p:sp>
        <p:nvSpPr>
          <p:cNvPr id="11" name="正方形/長方形 10"/>
          <p:cNvSpPr/>
          <p:nvPr/>
        </p:nvSpPr>
        <p:spPr>
          <a:xfrm>
            <a:off x="1578548" y="1840304"/>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589125" y="2995919"/>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AutoShape 6"/>
          <p:cNvSpPr>
            <a:spLocks noChangeArrowheads="1"/>
          </p:cNvSpPr>
          <p:nvPr/>
        </p:nvSpPr>
        <p:spPr bwMode="auto">
          <a:xfrm>
            <a:off x="443439" y="3509242"/>
            <a:ext cx="8211250" cy="46786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保健所等における健康観察体制の強化など</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④１６億３００万円（③９億８，０００万円）</a:t>
            </a:r>
          </a:p>
        </p:txBody>
      </p:sp>
      <p:sp>
        <p:nvSpPr>
          <p:cNvPr id="15" name="正方形/長方形 14"/>
          <p:cNvSpPr/>
          <p:nvPr/>
        </p:nvSpPr>
        <p:spPr>
          <a:xfrm>
            <a:off x="1589125" y="4077600"/>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1578548" y="2208207"/>
            <a:ext cx="6059156"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４５億１，６００万円（第４回補正）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1542422" y="3174059"/>
            <a:ext cx="6059156"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３３億４，９００万円（第４回補正）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1636760" y="4270770"/>
            <a:ext cx="6059156"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４３億７，２００万円（第４回補正）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22" name="AutoShape 6"/>
          <p:cNvSpPr>
            <a:spLocks noChangeArrowheads="1"/>
          </p:cNvSpPr>
          <p:nvPr/>
        </p:nvSpPr>
        <p:spPr bwMode="auto">
          <a:xfrm>
            <a:off x="443439" y="4643690"/>
            <a:ext cx="8211249" cy="45427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新型コロナウイルス感染症軽症者等自宅療養者への配食サービス事業</a:t>
            </a: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④２２億５，６００万円（③１８億５，１００万円）</a:t>
            </a:r>
          </a:p>
        </p:txBody>
      </p:sp>
      <p:sp>
        <p:nvSpPr>
          <p:cNvPr id="23" name="正方形/長方形 22"/>
          <p:cNvSpPr/>
          <p:nvPr/>
        </p:nvSpPr>
        <p:spPr>
          <a:xfrm>
            <a:off x="4755493" y="5129967"/>
            <a:ext cx="3085674" cy="546945"/>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６１億７，４００万円（第４回補正）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1534296" y="5162301"/>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256556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1693" y="1068661"/>
            <a:ext cx="8440615" cy="329712"/>
          </a:xfrm>
          <a:prstGeom prst="rect">
            <a:avLst/>
          </a:prstGeom>
          <a:solidFill>
            <a:srgbClr val="000099"/>
          </a:solidFill>
          <a:ln w="38100" algn="ctr">
            <a:noFill/>
            <a:miter lim="800000"/>
            <a:headEnd/>
            <a:tailEnd/>
          </a:ln>
          <a:effectLst/>
        </p:spPr>
        <p:txBody>
          <a:bodyPr wrap="none" lIns="53951" tIns="26975" rIns="53951" bIns="26975" anchor="ctr"/>
          <a:lstStyle/>
          <a:p>
            <a:pPr marL="0" marR="0" lvl="0" indent="0" algn="ctr" defTabSz="633062" rtl="0" eaLnBrk="1" fontAlgn="base" latinLnBrk="0" hangingPunct="1">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1939"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1523267" y="2319607"/>
            <a:ext cx="6096367" cy="1292832"/>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197832" marR="0" lvl="0" indent="-197832" algn="l" defTabSz="633062"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831"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1510839" y="1971188"/>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AutoShape 6"/>
          <p:cNvSpPr>
            <a:spLocks noChangeArrowheads="1"/>
          </p:cNvSpPr>
          <p:nvPr/>
        </p:nvSpPr>
        <p:spPr bwMode="auto">
          <a:xfrm>
            <a:off x="489311" y="1448492"/>
            <a:ext cx="8165378" cy="50293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入院医療費公費負担</a:t>
            </a:r>
            <a:endParaRPr kumimoji="1" lang="en-US" altLang="zh-TW"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④４１億５，０００万円（③</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４億５，</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７</a:t>
            </a:r>
            <a:r>
              <a:rPr kumimoji="1" lang="zh-TW"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００万円</a:t>
            </a: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p>
        </p:txBody>
      </p:sp>
      <p:sp>
        <p:nvSpPr>
          <p:cNvPr id="18" name="正方形/長方形 17"/>
          <p:cNvSpPr/>
          <p:nvPr/>
        </p:nvSpPr>
        <p:spPr>
          <a:xfrm>
            <a:off x="1611932" y="2259722"/>
            <a:ext cx="6059156" cy="348109"/>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２１億６，０００万円（第４回補正）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p:txBody>
      </p:sp>
      <p:sp>
        <p:nvSpPr>
          <p:cNvPr id="16" name="AutoShape 6"/>
          <p:cNvSpPr>
            <a:spLocks noChangeArrowheads="1"/>
          </p:cNvSpPr>
          <p:nvPr/>
        </p:nvSpPr>
        <p:spPr bwMode="auto">
          <a:xfrm>
            <a:off x="489311" y="2628529"/>
            <a:ext cx="8165378" cy="447753"/>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新型コロナウイルス感染症患者受入病床拡充協力金</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④１３億８，０００万円（③６億６，０００万円）</a:t>
            </a:r>
          </a:p>
        </p:txBody>
      </p:sp>
      <p:sp>
        <p:nvSpPr>
          <p:cNvPr id="19" name="正方形/長方形 18"/>
          <p:cNvSpPr/>
          <p:nvPr/>
        </p:nvSpPr>
        <p:spPr>
          <a:xfrm>
            <a:off x="1471814" y="3402662"/>
            <a:ext cx="6059156" cy="603883"/>
          </a:xfrm>
          <a:prstGeom prst="rect">
            <a:avLst/>
          </a:prstGeom>
        </p:spPr>
        <p:txBody>
          <a:bodyPr wrap="square">
            <a:spAutoFit/>
          </a:bodyP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８２億５，０００万円（第１回補正）</a:t>
            </a:r>
            <a:endParaRPr kumimoji="1" lang="en-US" altLang="ja-JP"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endParaRPr kumimoji="1" lang="en-US" altLang="ja-JP" sz="1662"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1490419" y="3092183"/>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AutoShape 6"/>
          <p:cNvSpPr>
            <a:spLocks noChangeArrowheads="1"/>
          </p:cNvSpPr>
          <p:nvPr/>
        </p:nvSpPr>
        <p:spPr bwMode="auto">
          <a:xfrm>
            <a:off x="489312" y="3784106"/>
            <a:ext cx="8165377" cy="445269"/>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53951" tIns="0" rIns="53951" bIns="0" anchor="ctr"/>
          <a:lstStyle/>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新型コロナウイルスワクチン接種事業</a:t>
            </a:r>
            <a:endParaRPr kumimoji="1" lang="en-US" altLang="ja-JP"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633062" rtl="0" eaLnBrk="0" fontAlgn="base" latinLnBrk="0" hangingPunct="0">
              <a:lnSpc>
                <a:spcPct val="100000"/>
              </a:lnSpc>
              <a:spcBef>
                <a:spcPct val="0"/>
              </a:spcBef>
              <a:spcAft>
                <a:spcPct val="0"/>
              </a:spcAft>
              <a:buClrTx/>
              <a:buSzTx/>
              <a:buFontTx/>
              <a:buNone/>
              <a:tabLst/>
              <a:defRPr/>
            </a:pPr>
            <a:r>
              <a:rPr kumimoji="1" lang="ja-JP" altLang="en-US" sz="1454"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④１１６億８，３００万円（③１６７億３，０００万円）</a:t>
            </a:r>
          </a:p>
        </p:txBody>
      </p:sp>
      <p:sp>
        <p:nvSpPr>
          <p:cNvPr id="26" name="正方形/長方形 25"/>
          <p:cNvSpPr/>
          <p:nvPr/>
        </p:nvSpPr>
        <p:spPr>
          <a:xfrm>
            <a:off x="1611932" y="4393340"/>
            <a:ext cx="6059156" cy="348109"/>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a:t>
            </a:r>
            <a:endParaRPr kumimoji="1" lang="ja-JP" altLang="en-US" sz="124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2847558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学校教育ＩＣＴ活用事業　④ ６５億８，９００万円         （③ ５３億２，８００万円）</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2" name="正方形/長方形 1"/>
          <p:cNvSpPr/>
          <p:nvPr/>
        </p:nvSpPr>
        <p:spPr>
          <a:xfrm>
            <a:off x="507024" y="2127529"/>
            <a:ext cx="8128489" cy="2650084"/>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ＩＣＴ機器を活用し、個別学習や協働学習の充実を図るとともに、子どもの個性や状況に応じた学びを推進</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・１人１台の学習者用端末を、普段の授業や家庭学習などで日常的に活用し、多様な学習の機会と場を提供</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・クラウドサービス上のデジタルドリルや協働学習支援ツールを効果的に活用し、個別最適な学びと協働的な学びを推進</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危機管理対応下での学びの保障の重要性に鑑み、すでに各教員が習得したオンライン学習のノウハウを高め、効果的な学習活動を進めていくほか、日常的にアプリケーション等を活用するなど、ＩＣＴを活用した学習指導の充実を図るため、ＩＣＴ教育アシスタントを増員して配置（令和３年度：</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37</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人→令和４年度：</a:t>
            </a:r>
            <a:r>
              <a:rPr kumimoji="1" lang="en-US" altLang="ja-JP"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65</a:t>
            </a:r>
            <a:r>
              <a:rPr kumimoji="1" lang="ja-JP" altLang="en-US" sz="16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a:t>
            </a:r>
          </a:p>
        </p:txBody>
      </p:sp>
      <p:sp>
        <p:nvSpPr>
          <p:cNvPr id="9" name="角丸四角形 8"/>
          <p:cNvSpPr/>
          <p:nvPr/>
        </p:nvSpPr>
        <p:spPr>
          <a:xfrm>
            <a:off x="5396881" y="1621377"/>
            <a:ext cx="652230" cy="266700"/>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66462" bIns="33231"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1076923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967298"/>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新型コロナウイルス感染症生活困窮者自立支援金の支給</a:t>
            </a:r>
            <a:r>
              <a:rPr kumimoji="1" lang="ja-JP" altLang="en-US" sz="1939" b="0" i="0" u="none" strike="sng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事業</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 ２９億５</a:t>
            </a: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８００万円</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８億４，８００万円（第２回補正）</a:t>
            </a:r>
          </a:p>
        </p:txBody>
      </p:sp>
      <p:sp>
        <p:nvSpPr>
          <p:cNvPr id="9" name="正方形/長方形 8"/>
          <p:cNvSpPr/>
          <p:nvPr/>
        </p:nvSpPr>
        <p:spPr>
          <a:xfrm>
            <a:off x="351694" y="2693598"/>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（令和３年度から継続実施）</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585374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507024" y="1517111"/>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第１波から第７波までの取組み（第５波）</a:t>
            </a:r>
          </a:p>
        </p:txBody>
      </p:sp>
      <p:graphicFrame>
        <p:nvGraphicFramePr>
          <p:cNvPr id="17" name="表 16"/>
          <p:cNvGraphicFramePr>
            <a:graphicFrameLocks noGrp="1"/>
          </p:cNvGraphicFramePr>
          <p:nvPr>
            <p:extLst/>
          </p:nvPr>
        </p:nvGraphicFramePr>
        <p:xfrm>
          <a:off x="425549" y="1921965"/>
          <a:ext cx="8128489" cy="3764902"/>
        </p:xfrm>
        <a:graphic>
          <a:graphicData uri="http://schemas.openxmlformats.org/drawingml/2006/table">
            <a:tbl>
              <a:tblPr firstRow="1" bandRow="1">
                <a:tableStyleId>{5C22544A-7EE6-4342-B048-85BDC9FD1C3A}</a:tableStyleId>
              </a:tblPr>
              <a:tblGrid>
                <a:gridCol w="807094">
                  <a:extLst>
                    <a:ext uri="{9D8B030D-6E8A-4147-A177-3AD203B41FA5}">
                      <a16:colId xmlns:a16="http://schemas.microsoft.com/office/drawing/2014/main" val="2649916852"/>
                    </a:ext>
                  </a:extLst>
                </a:gridCol>
                <a:gridCol w="3250767">
                  <a:extLst>
                    <a:ext uri="{9D8B030D-6E8A-4147-A177-3AD203B41FA5}">
                      <a16:colId xmlns:a16="http://schemas.microsoft.com/office/drawing/2014/main" val="1944127082"/>
                    </a:ext>
                  </a:extLst>
                </a:gridCol>
                <a:gridCol w="4070628">
                  <a:extLst>
                    <a:ext uri="{9D8B030D-6E8A-4147-A177-3AD203B41FA5}">
                      <a16:colId xmlns:a16="http://schemas.microsoft.com/office/drawing/2014/main" val="4294024148"/>
                    </a:ext>
                  </a:extLst>
                </a:gridCol>
              </a:tblGrid>
              <a:tr h="297942">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466960">
                <a:tc>
                  <a:txBody>
                    <a:bodyPr/>
                    <a:lstStyle/>
                    <a:p>
                      <a:pPr algn="ctr"/>
                      <a:r>
                        <a:rPr kumimoji="1" lang="ja-JP" altLang="en-US" sz="1700" dirty="0">
                          <a:latin typeface="Meiryo UI" panose="020B0604030504040204" pitchFamily="50" charset="-128"/>
                          <a:ea typeface="Meiryo UI" panose="020B0604030504040204" pitchFamily="50" charset="-128"/>
                        </a:rPr>
                        <a:t>第５波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R3/6/21</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12/16</a:t>
                      </a:r>
                      <a:endParaRPr kumimoji="1" lang="ja-JP" altLang="en-US" sz="1300" dirty="0">
                        <a:latin typeface="Meiryo UI" panose="020B0604030504040204" pitchFamily="50" charset="-128"/>
                        <a:ea typeface="Meiryo UI" panose="020B0604030504040204" pitchFamily="50" charset="-128"/>
                      </a:endParaRPr>
                    </a:p>
                  </a:txBody>
                  <a:tcPr marL="33231" marR="33231" marT="42203" marB="42203" anchor="ctr"/>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endParaRPr kumimoji="1" lang="en-US" altLang="ja-JP" sz="1300" dirty="0">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家庭での保育の協力</a:t>
                      </a:r>
                      <a:r>
                        <a:rPr kumimoji="1" lang="ja-JP" altLang="en-US" sz="1300" dirty="0" smtClean="0">
                          <a:latin typeface="Meiryo UI" panose="020B0604030504040204" pitchFamily="50" charset="-128"/>
                          <a:ea typeface="Meiryo UI" panose="020B0604030504040204" pitchFamily="50" charset="-128"/>
                        </a:rPr>
                        <a:t>依頼</a:t>
                      </a:r>
                      <a:endParaRPr kumimoji="1" lang="ja-JP" altLang="en-US" sz="1300" strike="sngStrike" dirty="0">
                        <a:solidFill>
                          <a:srgbClr val="FF0000"/>
                        </a:solidFill>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新型コロナウイルス感染症患者受入病床拡充協力金の追加   </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３年度４回補正）　</a:t>
                      </a:r>
                    </a:p>
                    <a:p>
                      <a:pPr marL="84138" indent="-84138">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新型コロナウイルスワクチン接種事業費の追加（時間外や休日における個別接種費用の上乗せ）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a:t>
                      </a:r>
                      <a:r>
                        <a:rPr kumimoji="1" lang="en-US" altLang="ja-JP" sz="1300" dirty="0">
                          <a:latin typeface="Meiryo UI" panose="020B0604030504040204" pitchFamily="50" charset="-128"/>
                          <a:ea typeface="Meiryo UI" panose="020B0604030504040204" pitchFamily="50" charset="-128"/>
                        </a:rPr>
                        <a:t>11</a:t>
                      </a:r>
                      <a:r>
                        <a:rPr kumimoji="1" lang="ja-JP" altLang="en-US" sz="1300" dirty="0">
                          <a:latin typeface="Meiryo UI" panose="020B0604030504040204" pitchFamily="50" charset="-128"/>
                          <a:ea typeface="Meiryo UI" panose="020B0604030504040204" pitchFamily="50" charset="-128"/>
                        </a:rPr>
                        <a:t>回補正）</a:t>
                      </a:r>
                    </a:p>
                  </a:txBody>
                  <a:tcPr marL="66462" marR="99692" marT="42203" marB="42203"/>
                </a:tc>
                <a:tc>
                  <a:txBody>
                    <a:bodyPr/>
                    <a:lstStyle/>
                    <a:p>
                      <a:pPr marL="180975" indent="-180975">
                        <a:lnSpc>
                          <a:spcPts val="1450"/>
                        </a:lnSpc>
                      </a:pPr>
                      <a:r>
                        <a:rPr kumimoji="1" lang="ja-JP" altLang="en-US" sz="13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飲食店</a:t>
                      </a:r>
                      <a:r>
                        <a:rPr kumimoji="1" lang="ja-JP" altLang="en-US" sz="1300" strike="sngStrike" baseline="0" dirty="0" smtClean="0">
                          <a:solidFill>
                            <a:schemeClr val="tx1"/>
                          </a:solidFill>
                          <a:latin typeface="Meiryo UI" panose="020B0604030504040204" pitchFamily="50" charset="-128"/>
                          <a:ea typeface="Meiryo UI" panose="020B0604030504040204" pitchFamily="50" charset="-128"/>
                        </a:rPr>
                        <a:t>等</a:t>
                      </a:r>
                      <a:r>
                        <a:rPr kumimoji="1" lang="ja-JP" altLang="en-US" sz="1300" dirty="0" smtClean="0">
                          <a:solidFill>
                            <a:schemeClr val="tx1"/>
                          </a:solidFill>
                          <a:latin typeface="Meiryo UI" panose="020B0604030504040204" pitchFamily="50" charset="-128"/>
                          <a:ea typeface="Meiryo UI" panose="020B0604030504040204" pitchFamily="50" charset="-128"/>
                        </a:rPr>
                        <a:t>に対する</a:t>
                      </a:r>
                      <a:r>
                        <a:rPr kumimoji="1" lang="ja-JP" altLang="en-US" sz="1300" strike="noStrike" baseline="0" dirty="0" smtClean="0">
                          <a:solidFill>
                            <a:schemeClr val="tx1"/>
                          </a:solidFill>
                          <a:latin typeface="Meiryo UI" panose="020B0604030504040204" pitchFamily="50" charset="-128"/>
                          <a:ea typeface="Meiryo UI" panose="020B0604030504040204" pitchFamily="50" charset="-128"/>
                        </a:rPr>
                        <a:t>上乗せ</a:t>
                      </a:r>
                      <a:r>
                        <a:rPr kumimoji="1" lang="ja-JP" altLang="en-US" sz="1300" dirty="0" smtClean="0">
                          <a:solidFill>
                            <a:schemeClr val="tx1"/>
                          </a:solidFill>
                          <a:latin typeface="Meiryo UI" panose="020B0604030504040204" pitchFamily="50" charset="-128"/>
                          <a:ea typeface="Meiryo UI" panose="020B0604030504040204" pitchFamily="50" charset="-128"/>
                        </a:rPr>
                        <a:t>協力金の支給</a:t>
                      </a:r>
                      <a:r>
                        <a:rPr kumimoji="1" lang="ja-JP" altLang="en-US" sz="1300" strike="noStrike" baseline="0" dirty="0" smtClean="0">
                          <a:solidFill>
                            <a:schemeClr val="tx1"/>
                          </a:solidFill>
                          <a:latin typeface="Meiryo UI" panose="020B0604030504040204" pitchFamily="50" charset="-128"/>
                          <a:ea typeface="Meiryo UI" panose="020B0604030504040204" pitchFamily="50" charset="-128"/>
                        </a:rPr>
                        <a:t>    </a:t>
                      </a:r>
                      <a:endParaRPr kumimoji="1" lang="en-US" altLang="ja-JP" sz="1300" strike="noStrike" baseline="0" dirty="0" smtClean="0">
                        <a:solidFill>
                          <a:schemeClr val="tx1"/>
                        </a:solidFill>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ts val="1450"/>
                        </a:lnSpc>
                        <a:spcBef>
                          <a:spcPts val="0"/>
                        </a:spcBef>
                        <a:spcAft>
                          <a:spcPts val="0"/>
                        </a:spcAft>
                        <a:buClrTx/>
                        <a:buSzTx/>
                        <a:buFont typeface="Arial" panose="020B0604020202020204" pitchFamily="34" charset="0"/>
                        <a:buNone/>
                        <a:tabLst/>
                        <a:defRPr/>
                      </a:pPr>
                      <a:r>
                        <a:rPr kumimoji="1" lang="ja-JP" altLang="en-US" sz="1300" strike="noStrike" baseline="0" dirty="0" smtClean="0">
                          <a:solidFill>
                            <a:schemeClr val="tx1"/>
                          </a:solidFill>
                          <a:latin typeface="Meiryo UI" panose="020B0604030504040204" pitchFamily="50" charset="-128"/>
                          <a:ea typeface="Meiryo UI" panose="020B0604030504040204" pitchFamily="50" charset="-128"/>
                        </a:rPr>
                        <a:t>　　　　　　　　　　　　　　　　　</a:t>
                      </a:r>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en-US" altLang="ja-JP" sz="1300" dirty="0" smtClean="0">
                          <a:solidFill>
                            <a:schemeClr val="tx1"/>
                          </a:solidFill>
                          <a:latin typeface="Meiryo UI" panose="020B0604030504040204" pitchFamily="50" charset="-128"/>
                          <a:ea typeface="Meiryo UI" panose="020B0604030504040204" pitchFamily="50" charset="-128"/>
                        </a:rPr>
                        <a:t>R</a:t>
                      </a:r>
                      <a:r>
                        <a:rPr kumimoji="1" lang="ja-JP" altLang="en-US" sz="1300" dirty="0" smtClean="0">
                          <a:solidFill>
                            <a:schemeClr val="tx1"/>
                          </a:solidFill>
                          <a:latin typeface="Meiryo UI" panose="020B0604030504040204" pitchFamily="50" charset="-128"/>
                          <a:ea typeface="Meiryo UI" panose="020B0604030504040204" pitchFamily="50" charset="-128"/>
                        </a:rPr>
                        <a:t>３年度９、</a:t>
                      </a:r>
                      <a:r>
                        <a:rPr kumimoji="1" lang="en-US" altLang="ja-JP" sz="1300" dirty="0" smtClean="0">
                          <a:solidFill>
                            <a:schemeClr val="tx1"/>
                          </a:solidFill>
                          <a:latin typeface="Meiryo UI" panose="020B0604030504040204" pitchFamily="50" charset="-128"/>
                          <a:ea typeface="Meiryo UI" panose="020B0604030504040204" pitchFamily="50" charset="-128"/>
                        </a:rPr>
                        <a:t>10</a:t>
                      </a:r>
                      <a:r>
                        <a:rPr kumimoji="1" lang="ja-JP" altLang="en-US" sz="1300" dirty="0" smtClean="0">
                          <a:solidFill>
                            <a:schemeClr val="tx1"/>
                          </a:solidFill>
                          <a:latin typeface="Meiryo UI" panose="020B0604030504040204" pitchFamily="50" charset="-128"/>
                          <a:ea typeface="Meiryo UI" panose="020B0604030504040204" pitchFamily="50" charset="-128"/>
                        </a:rPr>
                        <a:t>回補正）</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smtClean="0">
                          <a:latin typeface="Meiryo UI" panose="020B0604030504040204" pitchFamily="50" charset="-128"/>
                          <a:ea typeface="Meiryo UI" panose="020B0604030504040204" pitchFamily="50" charset="-128"/>
                        </a:rPr>
                        <a:t>新型コロナウイルス感染症対策設備整備促進事業</a:t>
                      </a:r>
                      <a:endParaRPr kumimoji="1" lang="en-US" altLang="ja-JP" sz="1300" dirty="0" smtClean="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ts val="1450"/>
                        </a:lnSpc>
                        <a:spcBef>
                          <a:spcPts val="0"/>
                        </a:spcBef>
                        <a:spcAft>
                          <a:spcPts val="0"/>
                        </a:spcAft>
                        <a:buClrTx/>
                        <a:buSzTx/>
                        <a:buFont typeface="Arial" panose="020B0604020202020204" pitchFamily="34" charset="0"/>
                        <a:buNone/>
                        <a:tabLst/>
                        <a:defRPr/>
                      </a:pP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R</a:t>
                      </a:r>
                      <a:r>
                        <a:rPr kumimoji="1" lang="ja-JP" altLang="en-US" sz="1300" dirty="0" smtClean="0">
                          <a:latin typeface="Meiryo UI" panose="020B0604030504040204" pitchFamily="50" charset="-128"/>
                          <a:ea typeface="Meiryo UI" panose="020B0604030504040204" pitchFamily="50" charset="-128"/>
                        </a:rPr>
                        <a:t>３年度３回補正）</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smtClean="0">
                          <a:latin typeface="Meiryo UI" panose="020B0604030504040204" pitchFamily="50" charset="-128"/>
                          <a:ea typeface="Meiryo UI" panose="020B0604030504040204" pitchFamily="50" charset="-128"/>
                        </a:rPr>
                        <a:t>買い物</a:t>
                      </a:r>
                      <a:r>
                        <a:rPr kumimoji="1" lang="ja-JP" altLang="en-US" sz="1300" dirty="0">
                          <a:latin typeface="Meiryo UI" panose="020B0604030504040204" pitchFamily="50" charset="-128"/>
                          <a:ea typeface="Meiryo UI" panose="020B0604030504040204" pitchFamily="50" charset="-128"/>
                        </a:rPr>
                        <a:t>応援キャンペーン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３年度４回補正）</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「大阪いらっしゃいキャンペーン</a:t>
                      </a:r>
                      <a:r>
                        <a:rPr kumimoji="1" lang="en-US" altLang="ja-JP" sz="1300" dirty="0">
                          <a:latin typeface="Meiryo UI" panose="020B0604030504040204" pitchFamily="50" charset="-128"/>
                          <a:ea typeface="Meiryo UI" panose="020B0604030504040204" pitchFamily="50" charset="-128"/>
                        </a:rPr>
                        <a:t>2021</a:t>
                      </a:r>
                      <a:r>
                        <a:rPr kumimoji="1" lang="ja-JP" altLang="en-US" sz="1300" dirty="0">
                          <a:latin typeface="Meiryo UI" panose="020B0604030504040204" pitchFamily="50" charset="-128"/>
                          <a:ea typeface="Meiryo UI" panose="020B0604030504040204" pitchFamily="50" charset="-128"/>
                        </a:rPr>
                        <a:t>」（おおさか観光消費喚起事業）                                </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３年度当初）</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大阪文化芸術創出事業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３年度当初</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a:latin typeface="Meiryo UI" panose="020B0604030504040204" pitchFamily="50" charset="-128"/>
                        <a:ea typeface="Meiryo UI" panose="020B0604030504040204" pitchFamily="50" charset="-128"/>
                      </a:endParaRPr>
                    </a:p>
                    <a:p>
                      <a:pPr marL="0" indent="0">
                        <a:lnSpc>
                          <a:spcPts val="1000"/>
                        </a:lnSpc>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　</a:t>
                      </a:r>
                    </a:p>
                    <a:p>
                      <a:pPr marL="0" indent="0">
                        <a:lnSpc>
                          <a:spcPts val="1450"/>
                        </a:lnSpc>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（国等の施策）</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子育て世帯生活支援特別給付金の支給</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ts val="145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３年度３、８回補正）</a:t>
                      </a:r>
                    </a:p>
                    <a:p>
                      <a:pPr marL="84138" marR="0" lvl="0" indent="-84138" algn="l" defTabSz="778913" rtl="0" eaLnBrk="1" fontAlgn="auto" latinLnBrk="0" hangingPunct="1">
                        <a:lnSpc>
                          <a:spcPts val="145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生活困窮者自立支援金の支給</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ts val="145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３年度８回補正、</a:t>
                      </a:r>
                      <a:r>
                        <a:rPr kumimoji="1" lang="en-US" altLang="ja-JP" sz="1300" dirty="0">
                          <a:latin typeface="Meiryo UI" panose="020B0604030504040204" pitchFamily="50" charset="-128"/>
                          <a:ea typeface="Meiryo UI" panose="020B0604030504040204" pitchFamily="50" charset="-128"/>
                        </a:rPr>
                        <a:t>R4</a:t>
                      </a:r>
                      <a:r>
                        <a:rPr kumimoji="1" lang="ja-JP" altLang="en-US" sz="1300" dirty="0">
                          <a:latin typeface="Meiryo UI" panose="020B0604030504040204" pitchFamily="50" charset="-128"/>
                          <a:ea typeface="Meiryo UI" panose="020B0604030504040204" pitchFamily="50" charset="-128"/>
                        </a:rPr>
                        <a:t>年度当初）</a:t>
                      </a:r>
                    </a:p>
                    <a:p>
                      <a:pPr marL="0" marR="0" lvl="0" indent="0" algn="l" defTabSz="778913" rtl="0" eaLnBrk="1" fontAlgn="auto" latinLnBrk="0" hangingPunct="1">
                        <a:lnSpc>
                          <a:spcPts val="1450"/>
                        </a:lnSpc>
                        <a:spcBef>
                          <a:spcPts val="0"/>
                        </a:spcBef>
                        <a:spcAft>
                          <a:spcPts val="0"/>
                        </a:spcAft>
                        <a:buClrTx/>
                        <a:buSzTx/>
                        <a:buFont typeface="Arial" panose="020B0604020202020204" pitchFamily="34" charset="0"/>
                        <a:buNone/>
                        <a:tabLst/>
                        <a:defRPr/>
                      </a:pPr>
                      <a:endParaRPr kumimoji="1" lang="en-US" altLang="ja-JP" sz="1300" strike="sngStrike" dirty="0">
                        <a:solidFill>
                          <a:srgbClr val="FF0000"/>
                        </a:solidFill>
                        <a:latin typeface="Meiryo UI" panose="020B0604030504040204" pitchFamily="50" charset="-128"/>
                        <a:ea typeface="Meiryo UI" panose="020B0604030504040204" pitchFamily="50" charset="-128"/>
                      </a:endParaRPr>
                    </a:p>
                  </a:txBody>
                  <a:tcPr marL="66462" marR="33231"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新型コロナウイルス感染症対策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05541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351694" y="2385546"/>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p>
        </p:txBody>
      </p:sp>
      <p:sp>
        <p:nvSpPr>
          <p:cNvPr id="10" name="AutoShape 6"/>
          <p:cNvSpPr>
            <a:spLocks noChangeArrowheads="1"/>
          </p:cNvSpPr>
          <p:nvPr/>
        </p:nvSpPr>
        <p:spPr bwMode="auto">
          <a:xfrm>
            <a:off x="507024" y="1668741"/>
            <a:ext cx="8128489" cy="52361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個室化促進改修費等補助金の創設など　　　　　　　④２億５，４８２万円　</a:t>
            </a:r>
            <a:r>
              <a:rPr kumimoji="1" lang="ja-JP" altLang="en-US" sz="1939" b="0" i="0" u="none" strike="noStrike" kern="1200" cap="none" spc="0" normalizeH="0" baseline="0" noProof="0" dirty="0">
                <a:ln>
                  <a:noFill/>
                </a:ln>
                <a:solidFill>
                  <a:srgbClr val="000000"/>
                </a:solidFill>
                <a:effectLst/>
                <a:uLnTx/>
                <a:uFillTx/>
                <a:latin typeface="HGPｺﾞｼｯｸE" pitchFamily="50" charset="-128"/>
                <a:ea typeface="HGPｺﾞｼｯｸE" pitchFamily="50" charset="-128"/>
                <a:cs typeface="+mn-cs"/>
              </a:rPr>
              <a:t>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p>
        </p:txBody>
      </p:sp>
      <p:sp>
        <p:nvSpPr>
          <p:cNvPr id="11" name="AutoShape 6"/>
          <p:cNvSpPr>
            <a:spLocks noChangeArrowheads="1"/>
          </p:cNvSpPr>
          <p:nvPr/>
        </p:nvSpPr>
        <p:spPr bwMode="auto">
          <a:xfrm>
            <a:off x="507021" y="4142784"/>
            <a:ext cx="8128489" cy="86123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err="1">
                <a:ln>
                  <a:noFill/>
                </a:ln>
                <a:solidFill>
                  <a:srgbClr val="000099"/>
                </a:solidFill>
                <a:effectLst/>
                <a:uLnTx/>
                <a:uFillTx/>
                <a:latin typeface="HGPｺﾞｼｯｸE" pitchFamily="50" charset="-128"/>
                <a:ea typeface="HGPｺﾞｼｯｸE" pitchFamily="50" charset="-128"/>
                <a:cs typeface="+mn-cs"/>
              </a:rPr>
              <a:t>障がい</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福祉サービス事業所等の事業継続に向けた支援</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④４億１，２６９万円</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４６億４，７００万円（第２回補正）</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12" name="正方形/長方形 11"/>
          <p:cNvSpPr/>
          <p:nvPr/>
        </p:nvSpPr>
        <p:spPr>
          <a:xfrm>
            <a:off x="350228" y="5183938"/>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p>
        </p:txBody>
      </p:sp>
      <p:sp>
        <p:nvSpPr>
          <p:cNvPr id="13" name="AutoShape 6"/>
          <p:cNvSpPr>
            <a:spLocks noChangeArrowheads="1"/>
          </p:cNvSpPr>
          <p:nvPr/>
        </p:nvSpPr>
        <p:spPr bwMode="auto">
          <a:xfrm>
            <a:off x="507022" y="2811699"/>
            <a:ext cx="8128489" cy="813832"/>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介護施設等における簡易陰圧装置・換気設備設置等に対する補助</a:t>
            </a: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③２億３，２８２万円</a:t>
            </a:r>
          </a:p>
        </p:txBody>
      </p:sp>
      <p:sp>
        <p:nvSpPr>
          <p:cNvPr id="15" name="正方形/長方形 14"/>
          <p:cNvSpPr/>
          <p:nvPr/>
        </p:nvSpPr>
        <p:spPr>
          <a:xfrm>
            <a:off x="351694" y="3796761"/>
            <a:ext cx="7753350" cy="291170"/>
          </a:xfrm>
          <a:prstGeom prst="rect">
            <a:avLst/>
          </a:prstGeom>
        </p:spPr>
        <p:txBody>
          <a:bodyPr wrap="square">
            <a:spAutoFit/>
          </a:bodyPr>
          <a:lstStyle/>
          <a:p>
            <a:pPr marL="86460" marR="0" lvl="0" indent="-8646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（令和２年度から継続実施）</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4350950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64411"/>
            <a:ext cx="8128489" cy="573604"/>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所得減少世帯・住民税非課税世帯等に対する臨時特別給付金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 ５２４億３，６００万円</a:t>
            </a:r>
          </a:p>
        </p:txBody>
      </p:sp>
      <p:sp>
        <p:nvSpPr>
          <p:cNvPr id="2" name="正方形/長方形 1"/>
          <p:cNvSpPr/>
          <p:nvPr/>
        </p:nvSpPr>
        <p:spPr>
          <a:xfrm>
            <a:off x="507022" y="2209847"/>
            <a:ext cx="8128490" cy="3843232"/>
          </a:xfrm>
          <a:prstGeom prst="rect">
            <a:avLst/>
          </a:prstGeom>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当初予算額に、令和３年度３月補正予算の繰越分（４９８億４，４００万円）を含む</a:t>
            </a:r>
          </a:p>
          <a:p>
            <a:pPr marL="158265" marR="0" lvl="0" indent="-158265"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所得減少世帯に対する臨時特別給付金　④ ６１億２，８００万円</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当初予算額に、令和３年度３月補正予算の繰越分（５７億２，４００万円）を含む</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・コロナ禍における社会情勢の変化により、所得が減少し、暮らしに不安を抱えているにもかかわらず、国の支援が届きにくい「課税世帯」に対し、本市独自の支援策として１世帯あたり</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万円の臨時特別給付金を支給</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対象世帯</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・基準日（令和３年</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日）時点で本市の住民基本台帳に記録されている世帯であって、世帯全員の所得の合計について、令和２年分が令和元年分に比して</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％以上減少している世帯</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（住民税非課税世帯に対する臨時特別給付金（国の制度）の対象世帯を除く）</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申請期限</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令和４年９月</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a:p>
            <a:pPr marL="158265" marR="0" lvl="0" indent="-158265"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住民税非課税世帯等に対する臨時特別給付金　④ ４６３億８００万円</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当初予算額に、令和３年度３月補正予算の繰越分（４４１億２，０００万円）を含む</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・新型コロナウイルス感染症による影響が長期化する中、住民税非課税世帯等に対して、１世帯あたり</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万円の臨時特別給付金を支給</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対象世帯</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・基準日（令和３年</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において住民基本台帳に記録されている者であって、世帯全員の令和３年度分又は令和４年度分の住民税均等割が非課税である世帯（令和４年度分の住民税均等割が非課税である世帯については、既に本給付金の支給を受けた世帯と同一の世帯及び当該世帯の世帯主であった者を含む世帯は除く。）</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・新型コロナウイルス感染症の影響を受けて家計が急変し、上記の世帯と同様の事情にあると認められる世帯</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申請期限</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・令和４年９月</a:t>
            </a:r>
            <a:r>
              <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a:t>
            </a: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9456447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2" y="1596442"/>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学校給食費の無償化　　　　　　　　④ ６４億６，６００万円（③ ６０億５００万円）</a:t>
            </a:r>
          </a:p>
        </p:txBody>
      </p:sp>
      <p:sp>
        <p:nvSpPr>
          <p:cNvPr id="2" name="正方形/長方形 1"/>
          <p:cNvSpPr/>
          <p:nvPr/>
        </p:nvSpPr>
        <p:spPr>
          <a:xfrm>
            <a:off x="507024" y="2019156"/>
            <a:ext cx="8128489" cy="1371209"/>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新型コロナウイルスの収束が見通せない中、経済的影響を受けた保護者等の負担軽減として、全児童生徒（小中学校等）の保護者等から学校給食費を徴収しないこととした措置について、令和４年度も継続</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令和５年度以降の学校給食費の無償化制度については、引き続き様々な観点</a:t>
            </a:r>
            <a:r>
              <a:rPr kumimoji="1" lang="ja-JP" altLang="en-US" sz="1662"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から</a:t>
            </a:r>
            <a:endParaRPr kumimoji="1" lang="en-US" altLang="ja-JP" sz="1662"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662"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 検討</a:t>
            </a:r>
            <a:endPar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AutoShape 6"/>
          <p:cNvSpPr>
            <a:spLocks noChangeArrowheads="1"/>
          </p:cNvSpPr>
          <p:nvPr/>
        </p:nvSpPr>
        <p:spPr bwMode="auto">
          <a:xfrm>
            <a:off x="499032" y="3410286"/>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国内旅行消費喚起事業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④１０億円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（③ ５億５</a:t>
            </a:r>
            <a:r>
              <a:rPr kumimoji="1" lang="en-US" altLang="zh-TW"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０００万円）</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3" name="正方形/長方形 2"/>
          <p:cNvSpPr/>
          <p:nvPr/>
        </p:nvSpPr>
        <p:spPr>
          <a:xfrm>
            <a:off x="507019" y="3919223"/>
            <a:ext cx="8128492" cy="1626984"/>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阪府と共同で、観光に対する需要喚起を図り、特別な旅づくりにより集客を促進するとともに、府内での消費を促すことで、新型コロナウイルス感染症の影響により厳しい経営状況が続く観光関連事業者等を支援</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大阪独自のクーポン等の配布に加え、観光資源の魅力を引き出す期間限定の魅力的なプレミアム感のある体験コンテンツ（特別な旅づくり）を実施するなど、大阪の魅力を全国へ発信</a:t>
            </a:r>
          </a:p>
        </p:txBody>
      </p:sp>
      <p:sp>
        <p:nvSpPr>
          <p:cNvPr id="10" name="角丸四角形 9"/>
          <p:cNvSpPr/>
          <p:nvPr/>
        </p:nvSpPr>
        <p:spPr>
          <a:xfrm>
            <a:off x="5436096" y="3458377"/>
            <a:ext cx="652230" cy="266700"/>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66462" bIns="33231"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328</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7857874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大阪文化芸術創出事業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④ ３億円　       </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a:t>
            </a:r>
            <a:r>
              <a:rPr kumimoji="1" lang="zh-TW"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（③ １億５，０００万円）</a:t>
            </a:r>
            <a:endPar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p:txBody>
      </p:sp>
      <p:sp>
        <p:nvSpPr>
          <p:cNvPr id="3" name="正方形/長方形 2"/>
          <p:cNvSpPr/>
          <p:nvPr/>
        </p:nvSpPr>
        <p:spPr>
          <a:xfrm>
            <a:off x="507024" y="2019156"/>
            <a:ext cx="8128489" cy="2905860"/>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様々なイベントの中止・延期など、新型コロナの影響を受けている大阪の文化芸術団体等の支援、及び大阪にゆかりあるアーティストの公演機会の創出と鑑賞機会の提供を大阪府と共同で実施（府市１：１で負担）</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会場費支援事業（令和４年</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10</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月</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31</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日現在）</a:t>
            </a:r>
          </a:p>
          <a:p>
            <a:pPr marL="498243"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文化芸術活動に影響を受けているアーティストや演芸人などに対し、舞台公演・作品展示などの実施にかかる費用の一部について、予算規模を拡充のうえ引き続き支援</a:t>
            </a:r>
          </a:p>
          <a:p>
            <a:pPr marL="498243"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交付決定数　　第</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1</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期</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281</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件　第</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期</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314</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件　第３期</a:t>
            </a: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324</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件</a:t>
            </a:r>
          </a:p>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活動推進事業</a:t>
            </a:r>
          </a:p>
          <a:p>
            <a:pPr marL="498243"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大阪にゆかりのあるアーティスト・演芸人・楽団・劇団等による公演を実施し、公演機会や活動の場をさらに創出するとともに、市民の方に文化芸術の鑑賞機会を提供</a:t>
            </a:r>
          </a:p>
          <a:p>
            <a:pPr marL="498243" marR="0" lvl="0" indent="0" algn="l" defTabSz="844083" rtl="0" eaLnBrk="0" fontAlgn="base" latinLnBrk="0" hangingPunct="0">
              <a:lnSpc>
                <a:spcPct val="100000"/>
              </a:lnSpc>
              <a:spcBef>
                <a:spcPct val="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9</a:t>
            </a:r>
            <a:r>
              <a:rPr kumimoji="1" lang="ja-JP" altLang="en-US" sz="1662"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月から順次プログラムを実施中</a:t>
            </a:r>
          </a:p>
        </p:txBody>
      </p:sp>
      <p:sp>
        <p:nvSpPr>
          <p:cNvPr id="9" name="角丸四角形 8"/>
          <p:cNvSpPr/>
          <p:nvPr/>
        </p:nvSpPr>
        <p:spPr>
          <a:xfrm>
            <a:off x="5473613" y="1621377"/>
            <a:ext cx="652230" cy="266700"/>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66462" bIns="33231"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拡充</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329</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7802998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7"/>
            <a:ext cx="8128489" cy="647770"/>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大阪城天守閣を中心とした集客促進事業（９０周年記念事業）</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④２億６，３００万円</a:t>
            </a:r>
          </a:p>
        </p:txBody>
      </p:sp>
      <p:sp>
        <p:nvSpPr>
          <p:cNvPr id="4" name="正方形/長方形 3"/>
          <p:cNvSpPr/>
          <p:nvPr/>
        </p:nvSpPr>
        <p:spPr>
          <a:xfrm>
            <a:off x="570034" y="2354752"/>
            <a:ext cx="8002464" cy="3273717"/>
          </a:xfrm>
          <a:prstGeom prst="rect">
            <a:avLst/>
          </a:prstGeom>
        </p:spPr>
        <p:txBody>
          <a:bodyPr wrap="square">
            <a:spAutoFit/>
          </a:bodyPr>
          <a:lstStyle/>
          <a:p>
            <a:pPr marL="263776" marR="0" lvl="0" indent="-263776" algn="l" defTabSz="844083"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大阪城天守閣の復興９０周年を締めくくるイベントを、市民や各種団体、事業者等の参加を得て開催することで大阪への集客を促進し、コロナからの復興の機運を醸成</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＜大阪城天守閣復興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周年記念イベント「大阪城夢祭」＞</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新型コロナウイルス感染症に</a:t>
            </a:r>
            <a:r>
              <a:rPr kumimoji="1" lang="ja-JP" altLang="en-US" sz="1292"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より社会</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経済活動は大きな影響を受け、観光産業においても甚大な打撃を被ったため、大阪城天守閣の復興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周年を締めくくるイベントを大阪城公園全域で開催し、新しい生活様式の実践はもとより、多様性の尊重など、今現在の社会に求められる新たな概念や価値観を取り入れ、先駆的かつ創造的な取り組みとなるよう工夫をしながら、コロナ感染症からの復興の機運を醸成するとともに、全国から集客を図り、大阪観光産業の復興を図ることを目的とする。</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・実施内容：大阪城天守閣復興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周年記念イベント「大阪城夢祭」の開催</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・実施期間：令和４年</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23</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11784" marR="0" lvl="0" indent="-16266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＜「大阪・尼崎・岸和田　三城同盟　参城キャンペーン」＞</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ィルスの終息を見据えて、大阪の観光におけるシンボル的な存在である大阪城を核とし、縁のある城郭と連携し、それぞれの関係性をふまえたキャンペーンを実施。それにより大阪城天守閣の入館者を呼び戻すとともに、市民や近隣の人々の外出や移動を促し、大阪市に観光客を誘引する。</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・実施内容：「大阪・尼崎・岸和田　参城キャンペーン」スタンプラリーの実施</a:t>
            </a:r>
          </a:p>
          <a:p>
            <a:pPr marL="411784" marR="0" lvl="0" indent="-76202"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・実施期間：令和４年４月１日～令和５年３月</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31</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日（予定）</a:t>
            </a:r>
          </a:p>
        </p:txBody>
      </p:sp>
      <p:sp>
        <p:nvSpPr>
          <p:cNvPr id="9" name="角丸四角形 8"/>
          <p:cNvSpPr/>
          <p:nvPr/>
        </p:nvSpPr>
        <p:spPr>
          <a:xfrm>
            <a:off x="7882834" y="1921036"/>
            <a:ext cx="689664" cy="2667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69" tIns="0" rIns="84369" bIns="33215"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新規</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330</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494136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7" name="コンテンツ プレースホルダー 2"/>
          <p:cNvSpPr txBox="1">
            <a:spLocks/>
          </p:cNvSpPr>
          <p:nvPr/>
        </p:nvSpPr>
        <p:spPr>
          <a:xfrm>
            <a:off x="507022" y="1949810"/>
            <a:ext cx="8128490" cy="1723776"/>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endPar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AutoShape 6"/>
          <p:cNvSpPr>
            <a:spLocks noChangeArrowheads="1"/>
          </p:cNvSpPr>
          <p:nvPr/>
        </p:nvSpPr>
        <p:spPr bwMode="auto">
          <a:xfrm>
            <a:off x="507024" y="1571585"/>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（参考）大阪府飲食店等に対する営業時間短縮協力金に係る上乗せ協力金</a:t>
            </a:r>
          </a:p>
        </p:txBody>
      </p:sp>
      <p:sp>
        <p:nvSpPr>
          <p:cNvPr id="2" name="正方形/長方形 1"/>
          <p:cNvSpPr/>
          <p:nvPr/>
        </p:nvSpPr>
        <p:spPr>
          <a:xfrm>
            <a:off x="507024" y="2091805"/>
            <a:ext cx="8128489" cy="546945"/>
          </a:xfrm>
          <a:prstGeom prst="rect">
            <a:avLst/>
          </a:prstGeom>
        </p:spPr>
        <p:txBody>
          <a:bodyPr wrap="square">
            <a:spAutoFit/>
          </a:bodyPr>
          <a:lstStyle/>
          <a:p>
            <a:pPr marL="263776" marR="0" lvl="0" indent="-263776" algn="just" defTabSz="844083" rtl="0" eaLnBrk="0" fontAlgn="base" latinLnBrk="0" hangingPunct="0">
              <a:lnSpc>
                <a:spcPct val="100000"/>
              </a:lnSpc>
              <a:spcBef>
                <a:spcPct val="0"/>
              </a:spcBef>
              <a:spcAft>
                <a:spcPts val="0"/>
              </a:spcAft>
              <a:buClrTx/>
              <a:buSzTx/>
              <a:buFont typeface="Wingdings" panose="05000000000000000000" pitchFamily="2" charset="2"/>
              <a:buChar char="Ø"/>
              <a:tabLst/>
              <a:defRPr/>
            </a:pPr>
            <a:r>
              <a:rPr kumimoji="1" lang="ja-JP" altLang="ja-JP" sz="1477" b="0" i="0" u="none" strike="noStrike" kern="100" cap="none" spc="0" normalizeH="0" baseline="0" noProof="0" dirty="0">
                <a:ln>
                  <a:noFill/>
                </a:ln>
                <a:solidFill>
                  <a:srgbClr val="0D0D0D"/>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大阪府が実施した営業時間短縮要請等にご協力いただいた飲食店等に</a:t>
            </a:r>
            <a:r>
              <a:rPr kumimoji="1" lang="ja-JP" altLang="ja-JP" sz="1477"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対して、令和３年度に受付した上乗せ協力金の支給事務を引き続き実施</a:t>
            </a:r>
            <a:endParaRPr kumimoji="1" lang="ja-JP" altLang="ja-JP" sz="1292"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331</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7915465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12" name="コンテンツ プレースホルダー 2"/>
          <p:cNvSpPr txBox="1">
            <a:spLocks/>
          </p:cNvSpPr>
          <p:nvPr/>
        </p:nvSpPr>
        <p:spPr>
          <a:xfrm>
            <a:off x="463985" y="2324633"/>
            <a:ext cx="8128490" cy="1198371"/>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市内小売店舗等への支援として、プレミアム付き商品券の発行を通じた需要喚起策を実施</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商品券の概要</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・額面総額：１口 </a:t>
            </a:r>
            <a:r>
              <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13,000</a:t>
            </a: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円分（販売価格 </a:t>
            </a:r>
            <a:r>
              <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10,000</a:t>
            </a: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円＋プレミアム分 </a:t>
            </a:r>
            <a:r>
              <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3,000</a:t>
            </a: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・購入上限：１人あたり４口まで購入可能	</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・対象店舗：市内の登録店舗（飲食店、宿泊施設、旅行業等を除く）</a:t>
            </a:r>
          </a:p>
          <a:p>
            <a:pPr marL="0" marR="0" lvl="0" indent="0" algn="l" defTabSz="844083" rtl="0" eaLnBrk="0" fontAlgn="base" latinLnBrk="0" hangingPunct="0">
              <a:lnSpc>
                <a:spcPct val="120000"/>
              </a:lnSpc>
              <a:spcBef>
                <a:spcPts val="0"/>
              </a:spcBef>
              <a:spcAft>
                <a:spcPct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・利用期間：令和４年１１月～令和５年２月（予定）</a:t>
            </a:r>
          </a:p>
        </p:txBody>
      </p:sp>
      <p:sp>
        <p:nvSpPr>
          <p:cNvPr id="9" name="コンテンツ プレースホルダー 2"/>
          <p:cNvSpPr txBox="1">
            <a:spLocks/>
          </p:cNvSpPr>
          <p:nvPr/>
        </p:nvSpPr>
        <p:spPr>
          <a:xfrm>
            <a:off x="479959" y="4299641"/>
            <a:ext cx="8208554" cy="50675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新型コロナウイルス感染症や原油価格・物価高騰などの影響を受けている市民等に対し、生活支援として上下水道料金に係る基本料金を減額	</a:t>
            </a:r>
          </a:p>
        </p:txBody>
      </p:sp>
      <p:sp>
        <p:nvSpPr>
          <p:cNvPr id="10" name="AutoShape 6"/>
          <p:cNvSpPr>
            <a:spLocks noChangeArrowheads="1"/>
          </p:cNvSpPr>
          <p:nvPr/>
        </p:nvSpPr>
        <p:spPr bwMode="auto">
          <a:xfrm>
            <a:off x="436504" y="3596732"/>
            <a:ext cx="8128489" cy="607061"/>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上下水道料金の減額による市民生活への支援</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　　　　　　　　　　　　　　　　　　　　　　　　　　　　７８億３，９００万円（第２回補正）</a:t>
            </a:r>
          </a:p>
        </p:txBody>
      </p:sp>
      <p:sp>
        <p:nvSpPr>
          <p:cNvPr id="13" name="AutoShape 6"/>
          <p:cNvSpPr>
            <a:spLocks noChangeArrowheads="1"/>
          </p:cNvSpPr>
          <p:nvPr/>
        </p:nvSpPr>
        <p:spPr bwMode="auto">
          <a:xfrm>
            <a:off x="493280" y="1551862"/>
            <a:ext cx="8128489" cy="688986"/>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商品券を活用した需要喚起事業　　　　　 　　</a:t>
            </a:r>
            <a:endPar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107</a:t>
            </a: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億６，２００万円（第２回、第６回補正）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332</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576279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令和４年度</a:t>
            </a:r>
            <a:endParaRPr kumimoji="1" lang="en-US" altLang="ja-JP"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endParaRPr>
          </a:p>
        </p:txBody>
      </p:sp>
      <p:sp>
        <p:nvSpPr>
          <p:cNvPr id="9" name="コンテンツ プレースホルダー 2"/>
          <p:cNvSpPr txBox="1">
            <a:spLocks/>
          </p:cNvSpPr>
          <p:nvPr/>
        </p:nvSpPr>
        <p:spPr>
          <a:xfrm>
            <a:off x="507019" y="2108940"/>
            <a:ext cx="8208554" cy="500810"/>
          </a:xfrm>
          <a:prstGeom prst="rect">
            <a:avLst/>
          </a:prstGeom>
        </p:spPr>
        <p:txBody>
          <a:bodyPr anchor="t" anchorCtr="0">
            <a:noAutofit/>
          </a:bodyPr>
          <a:lst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a:lstStyle>
          <a:p>
            <a:pPr marL="263776" marR="0" lvl="0" indent="-263776" algn="l" defTabSz="844083" rtl="0" eaLnBrk="0" fontAlgn="base" latinLnBrk="0" hangingPunct="0">
              <a:lnSpc>
                <a:spcPct val="120000"/>
              </a:lnSpc>
              <a:spcBef>
                <a:spcPts val="0"/>
              </a:spcBef>
              <a:spcAft>
                <a:spcPct val="0"/>
              </a:spcAft>
              <a:buClrTx/>
              <a:buSzTx/>
              <a:buFont typeface="Wingdings" panose="05000000000000000000" pitchFamily="2" charset="2"/>
              <a:buChar char="Ø"/>
              <a:tabLst/>
              <a:defRPr/>
            </a:pPr>
            <a:r>
              <a:rPr kumimoji="1" lang="ja-JP" altLang="en-US" sz="1108"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国の「コロナ禍における「原油価格・物価高騰等総合緊急対策」」に基づき、低所得の子育て世帯に対して、児童１人当たり一律５万円の給付金を支給</a:t>
            </a:r>
          </a:p>
        </p:txBody>
      </p:sp>
      <p:sp>
        <p:nvSpPr>
          <p:cNvPr id="10" name="AutoShape 6"/>
          <p:cNvSpPr>
            <a:spLocks noChangeArrowheads="1"/>
          </p:cNvSpPr>
          <p:nvPr/>
        </p:nvSpPr>
        <p:spPr bwMode="auto">
          <a:xfrm>
            <a:off x="507021" y="1603901"/>
            <a:ext cx="8128489" cy="31796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子育て世帯生活支援特別給付金　　　　　 　　４６億８，５００万円（第３回補正）</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7237901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693" y="2469176"/>
            <a:ext cx="8440615" cy="1097573"/>
          </a:xfrm>
          <a:prstGeom prst="rect">
            <a:avLst/>
          </a:prstGeom>
          <a:solidFill>
            <a:schemeClr val="accent5">
              <a:lumMod val="75000"/>
            </a:schemeClr>
          </a:solidFill>
          <a:ln w="38100" algn="ctr">
            <a:noFill/>
            <a:miter lim="800000"/>
            <a:headEnd/>
            <a:tailEnd/>
          </a:ln>
          <a:effectLst/>
        </p:spPr>
        <p:txBody>
          <a:bodyPr wrap="none" lIns="71934" tIns="35967" rIns="71934" bIns="35967"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215" b="0" i="0" u="none" strike="noStrike" kern="1200" cap="none" spc="0" normalizeH="0" baseline="0" noProof="0" dirty="0">
              <a:ln>
                <a:noFill/>
              </a:ln>
              <a:solidFill>
                <a:srgbClr val="FFFFFF"/>
              </a:solidFill>
              <a:effectLst/>
              <a:uLnTx/>
              <a:uFillTx/>
              <a:latin typeface="Arial" panose="020B0604020202020204" pitchFamily="34" charset="0"/>
              <a:ea typeface="HG創英角ｺﾞｼｯｸUB" pitchFamily="49" charset="-128"/>
              <a:cs typeface="+mn-cs"/>
            </a:endParaRPr>
          </a:p>
        </p:txBody>
      </p:sp>
      <p:sp>
        <p:nvSpPr>
          <p:cNvPr id="3075" name="Text Box 4"/>
          <p:cNvSpPr txBox="1">
            <a:spLocks noChangeArrowheads="1"/>
          </p:cNvSpPr>
          <p:nvPr/>
        </p:nvSpPr>
        <p:spPr bwMode="auto">
          <a:xfrm>
            <a:off x="351694" y="2471347"/>
            <a:ext cx="8362461" cy="1095352"/>
          </a:xfrm>
          <a:prstGeom prst="rect">
            <a:avLst/>
          </a:prstGeom>
          <a:noFill/>
          <a:ln w="9525">
            <a:noFill/>
            <a:miter lim="800000"/>
            <a:headEnd/>
            <a:tailEnd/>
          </a:ln>
        </p:spPr>
        <p:txBody>
          <a:bodyPr wrap="square" lIns="71934" tIns="35967" rIns="71934" bIns="35967">
            <a:spAutoFit/>
          </a:bodyPr>
          <a:lstStyle/>
          <a:p>
            <a:pPr marL="1657392" marR="0" lvl="0" indent="-1657392" algn="l"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（参考）新型コロナウイルス感染症対策における財政規模</a:t>
            </a:r>
            <a:r>
              <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&lt;</a:t>
            </a:r>
            <a:r>
              <a:rPr kumimoji="1" lang="ja-JP" altLang="en-US"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一般会計</a:t>
            </a:r>
            <a:r>
              <a:rPr kumimoji="1" lang="en-US" altLang="ja-JP" sz="332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&gt;</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9588398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664184" y="1102502"/>
            <a:ext cx="3840677" cy="216344"/>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令和２年度予算（当初＋補正）　　 　 　　　　　</a:t>
            </a:r>
          </a:p>
        </p:txBody>
      </p:sp>
      <p:sp>
        <p:nvSpPr>
          <p:cNvPr id="5" name="AutoShape 6"/>
          <p:cNvSpPr>
            <a:spLocks noChangeArrowheads="1"/>
          </p:cNvSpPr>
          <p:nvPr/>
        </p:nvSpPr>
        <p:spPr bwMode="auto">
          <a:xfrm>
            <a:off x="5053517" y="1102502"/>
            <a:ext cx="3060808" cy="196735"/>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令和３年度当初予算　　 　 　　　　　</a:t>
            </a:r>
          </a:p>
        </p:txBody>
      </p:sp>
      <p:pic>
        <p:nvPicPr>
          <p:cNvPr id="3" name="図 2"/>
          <p:cNvPicPr>
            <a:picLocks noChangeAspect="1"/>
          </p:cNvPicPr>
          <p:nvPr/>
        </p:nvPicPr>
        <p:blipFill>
          <a:blip r:embed="rId2"/>
          <a:stretch>
            <a:fillRect/>
          </a:stretch>
        </p:blipFill>
        <p:spPr>
          <a:xfrm>
            <a:off x="396318" y="1363859"/>
            <a:ext cx="4266556" cy="4396857"/>
          </a:xfrm>
          <a:prstGeom prst="rect">
            <a:avLst/>
          </a:prstGeom>
        </p:spPr>
      </p:pic>
      <p:pic>
        <p:nvPicPr>
          <p:cNvPr id="8" name="図 7"/>
          <p:cNvPicPr>
            <a:picLocks noChangeAspect="1"/>
          </p:cNvPicPr>
          <p:nvPr/>
        </p:nvPicPr>
        <p:blipFill>
          <a:blip r:embed="rId3"/>
          <a:stretch>
            <a:fillRect/>
          </a:stretch>
        </p:blipFill>
        <p:spPr>
          <a:xfrm>
            <a:off x="5102174" y="1366527"/>
            <a:ext cx="2945511" cy="4371975"/>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263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93432" y="33181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350227" y="823047"/>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第１波から第７波までの取組み（第６波）</a:t>
            </a:r>
          </a:p>
        </p:txBody>
      </p:sp>
      <p:graphicFrame>
        <p:nvGraphicFramePr>
          <p:cNvPr id="17" name="表 16"/>
          <p:cNvGraphicFramePr>
            <a:graphicFrameLocks noGrp="1"/>
          </p:cNvGraphicFramePr>
          <p:nvPr>
            <p:extLst/>
          </p:nvPr>
        </p:nvGraphicFramePr>
        <p:xfrm>
          <a:off x="489786" y="1240947"/>
          <a:ext cx="7988930" cy="4546209"/>
        </p:xfrm>
        <a:graphic>
          <a:graphicData uri="http://schemas.openxmlformats.org/drawingml/2006/table">
            <a:tbl>
              <a:tblPr firstRow="1" bandRow="1">
                <a:tableStyleId>{5C22544A-7EE6-4342-B048-85BDC9FD1C3A}</a:tableStyleId>
              </a:tblPr>
              <a:tblGrid>
                <a:gridCol w="928417">
                  <a:extLst>
                    <a:ext uri="{9D8B030D-6E8A-4147-A177-3AD203B41FA5}">
                      <a16:colId xmlns:a16="http://schemas.microsoft.com/office/drawing/2014/main" val="2649916852"/>
                    </a:ext>
                  </a:extLst>
                </a:gridCol>
                <a:gridCol w="3546403">
                  <a:extLst>
                    <a:ext uri="{9D8B030D-6E8A-4147-A177-3AD203B41FA5}">
                      <a16:colId xmlns:a16="http://schemas.microsoft.com/office/drawing/2014/main" val="1944127082"/>
                    </a:ext>
                  </a:extLst>
                </a:gridCol>
                <a:gridCol w="3514110">
                  <a:extLst>
                    <a:ext uri="{9D8B030D-6E8A-4147-A177-3AD203B41FA5}">
                      <a16:colId xmlns:a16="http://schemas.microsoft.com/office/drawing/2014/main" val="4294024148"/>
                    </a:ext>
                  </a:extLst>
                </a:gridCol>
              </a:tblGrid>
              <a:tr h="292198">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4248443">
                <a:tc>
                  <a:txBody>
                    <a:bodyPr/>
                    <a:lstStyle/>
                    <a:p>
                      <a:pPr algn="ctr"/>
                      <a:r>
                        <a:rPr kumimoji="1" lang="ja-JP" altLang="en-US" sz="1700" dirty="0">
                          <a:latin typeface="Meiryo UI" panose="020B0604030504040204" pitchFamily="50" charset="-128"/>
                          <a:ea typeface="Meiryo UI" panose="020B0604030504040204" pitchFamily="50" charset="-128"/>
                        </a:rPr>
                        <a:t>第６波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R3/12/17</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R4/6/24</a:t>
                      </a:r>
                      <a:endParaRPr kumimoji="1" lang="ja-JP" altLang="en-US" sz="1300" dirty="0">
                        <a:latin typeface="Meiryo UI" panose="020B0604030504040204" pitchFamily="50" charset="-128"/>
                        <a:ea typeface="Meiryo UI" panose="020B0604030504040204" pitchFamily="50" charset="-128"/>
                      </a:endParaRPr>
                    </a:p>
                  </a:txBody>
                  <a:tcPr marL="33231" marR="33231" marT="42203" marB="42203" anchor="ctr"/>
                </a:tc>
                <a:tc>
                  <a:txBody>
                    <a:bodyPr/>
                    <a:lstStyle/>
                    <a:p>
                      <a:pPr marL="180975" marR="0" lvl="0" indent="-180975" algn="l" defTabSz="77891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（本市の施策）</a:t>
                      </a:r>
                      <a:endParaRPr kumimoji="1" lang="en-US" altLang="ja-JP" sz="13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新型コロナウイルスワクチン接種事業費の追加</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（３回目接種の前倒し）</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新型コロナウイルス感染症患者受入病床拡充協力金の追加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３年度</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受診相談センターの運営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ＰＣＲ検査体制の継続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保健所等における健康観察体制の強化など</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自宅療養者への配食サービス事業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入院医療費公費負担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新型コロナウイルス感染症患者受入病床拡充協力金</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新型コロナウイルスワクチン接種事業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就労系障がい</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福祉サービス事業所への支援</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R3</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15</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障がい</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福祉サービス事業所等の事業継続に向けた支援</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R4</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年度当初）</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施設等の個室化改修支援事業補助、簡易陰圧装置・換気設備設置等に対する補助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R4</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年度当初）</a:t>
                      </a: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3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3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180975" indent="-180975"/>
                      <a:endParaRPr kumimoji="1" lang="en-US" altLang="ja-JP" sz="1300" dirty="0">
                        <a:latin typeface="Meiryo UI" panose="020B0604030504040204" pitchFamily="50" charset="-128"/>
                        <a:ea typeface="Meiryo UI" panose="020B0604030504040204" pitchFamily="50" charset="-128"/>
                      </a:endParaRPr>
                    </a:p>
                  </a:txBody>
                  <a:tcPr marL="66462" marR="99692" marT="42203" marB="42203"/>
                </a:tc>
                <a:tc>
                  <a:txBody>
                    <a:bodyPr/>
                    <a:lstStyle/>
                    <a:p>
                      <a:pPr marL="180975" indent="-180975"/>
                      <a:r>
                        <a:rPr kumimoji="1" lang="ja-JP" altLang="en-US" sz="13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smtClean="0">
                          <a:latin typeface="Meiryo UI" panose="020B0604030504040204" pitchFamily="50" charset="-128"/>
                          <a:ea typeface="Meiryo UI" panose="020B0604030504040204" pitchFamily="50" charset="-128"/>
                        </a:rPr>
                        <a:t>所得</a:t>
                      </a:r>
                      <a:r>
                        <a:rPr kumimoji="1" lang="ja-JP" altLang="en-US" sz="1300" dirty="0">
                          <a:latin typeface="Meiryo UI" panose="020B0604030504040204" pitchFamily="50" charset="-128"/>
                          <a:ea typeface="Meiryo UI" panose="020B0604030504040204" pitchFamily="50" charset="-128"/>
                        </a:rPr>
                        <a:t>減少世帯に対する臨時特別給付金</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a:t>
                      </a:r>
                      <a:r>
                        <a:rPr kumimoji="1" lang="en-US" altLang="ja-JP" sz="1300" dirty="0">
                          <a:latin typeface="Meiryo UI" panose="020B0604030504040204" pitchFamily="50" charset="-128"/>
                          <a:ea typeface="Meiryo UI" panose="020B0604030504040204" pitchFamily="50" charset="-128"/>
                        </a:rPr>
                        <a:t>15</a:t>
                      </a:r>
                      <a:r>
                        <a:rPr kumimoji="1" lang="ja-JP" altLang="en-US" sz="1300" dirty="0">
                          <a:latin typeface="Meiryo UI" panose="020B0604030504040204" pitchFamily="50" charset="-128"/>
                          <a:ea typeface="Meiryo UI" panose="020B0604030504040204" pitchFamily="50" charset="-128"/>
                        </a:rPr>
                        <a:t>回補正）</a:t>
                      </a: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3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kumimoji="1" lang="ja-JP" altLang="en-US" sz="1300" dirty="0">
                          <a:latin typeface="Meiryo UI" panose="020B0604030504040204" pitchFamily="50" charset="-128"/>
                          <a:ea typeface="Meiryo UI" panose="020B0604030504040204" pitchFamily="50" charset="-128"/>
                        </a:rPr>
                        <a:t>（国等の施策）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a:latin typeface="Meiryo UI" panose="020B0604030504040204" pitchFamily="50" charset="-128"/>
                          <a:ea typeface="Meiryo UI" panose="020B0604030504040204" pitchFamily="50" charset="-128"/>
                        </a:rPr>
                        <a:t>令和３年度子育て世帯への臨時特別給付</a:t>
                      </a:r>
                      <a:endParaRPr kumimoji="1" lang="en-US" altLang="ja-JP" sz="13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a:t>
                      </a:r>
                      <a:r>
                        <a:rPr kumimoji="1" lang="ja-JP" altLang="en-US" sz="1300" dirty="0">
                          <a:latin typeface="Meiryo UI" panose="020B0604030504040204" pitchFamily="50" charset="-128"/>
                          <a:ea typeface="Meiryo UI" panose="020B0604030504040204" pitchFamily="50" charset="-128"/>
                        </a:rPr>
                        <a:t>３年度</a:t>
                      </a:r>
                      <a:r>
                        <a:rPr kumimoji="1" lang="en-US" altLang="ja-JP" sz="1300" dirty="0">
                          <a:latin typeface="Meiryo UI" panose="020B0604030504040204" pitchFamily="50" charset="-128"/>
                          <a:ea typeface="Meiryo UI" panose="020B0604030504040204" pitchFamily="50" charset="-128"/>
                        </a:rPr>
                        <a:t>13</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14</a:t>
                      </a:r>
                      <a:r>
                        <a:rPr kumimoji="1" lang="ja-JP" altLang="en-US" sz="1300" dirty="0">
                          <a:latin typeface="Meiryo UI" panose="020B0604030504040204" pitchFamily="50" charset="-128"/>
                          <a:ea typeface="Meiryo UI" panose="020B0604030504040204" pitchFamily="50" charset="-128"/>
                        </a:rPr>
                        <a:t>回補正</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300" dirty="0" smtClean="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住民税非課税世帯等に対する臨時特別給付金        </a:t>
                      </a:r>
                      <a:r>
                        <a:rPr kumimoji="1" lang="en-US" altLang="ja-JP" sz="1300" dirty="0" smtClean="0">
                          <a:solidFill>
                            <a:schemeClr val="tx1"/>
                          </a:solidFill>
                          <a:latin typeface="Meiryo UI" panose="020B0604030504040204" pitchFamily="50" charset="-128"/>
                          <a:ea typeface="Meiryo UI" panose="020B0604030504040204" pitchFamily="50" charset="-128"/>
                        </a:rPr>
                        <a:t>  </a:t>
                      </a: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dirty="0" smtClean="0">
                          <a:solidFill>
                            <a:schemeClr val="tx1"/>
                          </a:solidFill>
                          <a:latin typeface="Meiryo UI" panose="020B0604030504040204" pitchFamily="50" charset="-128"/>
                          <a:ea typeface="Meiryo UI" panose="020B0604030504040204" pitchFamily="50" charset="-128"/>
                        </a:rPr>
                        <a:t>                              </a:t>
                      </a:r>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en-US" altLang="ja-JP" sz="1300" dirty="0" smtClean="0">
                          <a:solidFill>
                            <a:schemeClr val="tx1"/>
                          </a:solidFill>
                          <a:latin typeface="Meiryo UI" panose="020B0604030504040204" pitchFamily="50" charset="-128"/>
                          <a:ea typeface="Meiryo UI" panose="020B0604030504040204" pitchFamily="50" charset="-128"/>
                        </a:rPr>
                        <a:t>R</a:t>
                      </a:r>
                      <a:r>
                        <a:rPr kumimoji="1" lang="ja-JP" altLang="en-US" sz="1300" dirty="0" smtClean="0">
                          <a:solidFill>
                            <a:schemeClr val="tx1"/>
                          </a:solidFill>
                          <a:latin typeface="Meiryo UI" panose="020B0604030504040204" pitchFamily="50" charset="-128"/>
                          <a:ea typeface="Meiryo UI" panose="020B0604030504040204" pitchFamily="50" charset="-128"/>
                        </a:rPr>
                        <a:t>３年度</a:t>
                      </a:r>
                      <a:r>
                        <a:rPr kumimoji="1" lang="en-US" altLang="ja-JP" sz="1300" dirty="0" smtClean="0">
                          <a:solidFill>
                            <a:schemeClr val="tx1"/>
                          </a:solidFill>
                          <a:latin typeface="Meiryo UI" panose="020B0604030504040204" pitchFamily="50" charset="-128"/>
                          <a:ea typeface="Meiryo UI" panose="020B0604030504040204" pitchFamily="50" charset="-128"/>
                        </a:rPr>
                        <a:t>14</a:t>
                      </a:r>
                      <a:r>
                        <a:rPr kumimoji="1" lang="ja-JP" altLang="en-US" sz="1300" dirty="0" smtClean="0">
                          <a:solidFill>
                            <a:schemeClr val="tx1"/>
                          </a:solidFill>
                          <a:latin typeface="Meiryo UI" panose="020B0604030504040204" pitchFamily="50" charset="-128"/>
                          <a:ea typeface="Meiryo UI" panose="020B0604030504040204" pitchFamily="50" charset="-128"/>
                        </a:rPr>
                        <a:t>回補正）</a:t>
                      </a: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300" dirty="0" smtClean="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3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ja-JP" altLang="en-US" sz="1300" dirty="0">
                        <a:latin typeface="Meiryo UI" panose="020B0604030504040204" pitchFamily="50" charset="-128"/>
                        <a:ea typeface="Meiryo UI" panose="020B0604030504040204" pitchFamily="50" charset="-128"/>
                      </a:endParaRPr>
                    </a:p>
                  </a:txBody>
                  <a:tcPr marL="66462" marR="99692"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4866717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p:cNvSpPr>
            <a:spLocks noChangeArrowheads="1"/>
          </p:cNvSpPr>
          <p:nvPr/>
        </p:nvSpPr>
        <p:spPr bwMode="auto">
          <a:xfrm>
            <a:off x="686397" y="1099500"/>
            <a:ext cx="3430219" cy="21504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令和３年度予算（当初＋補正）　　 　 　　　　　</a:t>
            </a:r>
          </a:p>
        </p:txBody>
      </p:sp>
      <p:sp>
        <p:nvSpPr>
          <p:cNvPr id="11" name="AutoShape 6"/>
          <p:cNvSpPr>
            <a:spLocks noChangeArrowheads="1"/>
          </p:cNvSpPr>
          <p:nvPr/>
        </p:nvSpPr>
        <p:spPr bwMode="auto">
          <a:xfrm>
            <a:off x="4818777" y="1106699"/>
            <a:ext cx="3060808" cy="196735"/>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令和４年度当初予算　　 　 　　　　　</a:t>
            </a:r>
          </a:p>
        </p:txBody>
      </p:sp>
      <p:pic>
        <p:nvPicPr>
          <p:cNvPr id="2" name="図 1"/>
          <p:cNvPicPr>
            <a:picLocks noChangeAspect="1"/>
          </p:cNvPicPr>
          <p:nvPr/>
        </p:nvPicPr>
        <p:blipFill>
          <a:blip r:embed="rId3"/>
          <a:stretch>
            <a:fillRect/>
          </a:stretch>
        </p:blipFill>
        <p:spPr>
          <a:xfrm>
            <a:off x="686397" y="1336755"/>
            <a:ext cx="3392072" cy="4455063"/>
          </a:xfrm>
          <a:prstGeom prst="rect">
            <a:avLst/>
          </a:prstGeom>
        </p:spPr>
      </p:pic>
      <p:pic>
        <p:nvPicPr>
          <p:cNvPr id="3" name="図 2"/>
          <p:cNvPicPr>
            <a:picLocks noChangeAspect="1"/>
          </p:cNvPicPr>
          <p:nvPr/>
        </p:nvPicPr>
        <p:blipFill>
          <a:blip r:embed="rId4"/>
          <a:stretch>
            <a:fillRect/>
          </a:stretch>
        </p:blipFill>
        <p:spPr>
          <a:xfrm>
            <a:off x="4863201" y="1370074"/>
            <a:ext cx="2944368" cy="4337773"/>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3486194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1041792" y="1182267"/>
            <a:ext cx="3430219" cy="215042"/>
          </a:xfrm>
          <a:prstGeom prst="roundRect">
            <a:avLst>
              <a:gd name="adj" fmla="val 10936"/>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令和４年度予算（当初＋補正）　　 　 　　　　　</a:t>
            </a:r>
          </a:p>
        </p:txBody>
      </p:sp>
      <p:pic>
        <p:nvPicPr>
          <p:cNvPr id="5" name="図 4"/>
          <p:cNvPicPr>
            <a:picLocks noChangeAspect="1"/>
          </p:cNvPicPr>
          <p:nvPr/>
        </p:nvPicPr>
        <p:blipFill>
          <a:blip r:embed="rId2"/>
          <a:stretch>
            <a:fillRect/>
          </a:stretch>
        </p:blipFill>
        <p:spPr>
          <a:xfrm>
            <a:off x="464278" y="1461688"/>
            <a:ext cx="4700896" cy="4231914"/>
          </a:xfrm>
          <a:prstGeom prst="rect">
            <a:avLst/>
          </a:prstGeom>
        </p:spPr>
      </p:pic>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8685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50227" y="1050682"/>
            <a:ext cx="8442081" cy="439616"/>
          </a:xfrm>
          <a:prstGeom prst="rect">
            <a:avLst/>
          </a:prstGeom>
          <a:solidFill>
            <a:srgbClr val="000099"/>
          </a:solidFill>
          <a:ln w="38100" algn="ctr">
            <a:noFill/>
            <a:miter lim="800000"/>
            <a:headEnd/>
            <a:tailEnd/>
          </a:ln>
          <a:effectLst/>
        </p:spPr>
        <p:txBody>
          <a:bodyPr wrap="none" lIns="71934" tIns="35967" rIns="71934" bIns="35967"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新型コロナウイルス感染症対策　主な取組み</a:t>
            </a:r>
          </a:p>
        </p:txBody>
      </p:sp>
      <p:sp>
        <p:nvSpPr>
          <p:cNvPr id="5" name="AutoShape 6"/>
          <p:cNvSpPr>
            <a:spLocks noChangeArrowheads="1"/>
          </p:cNvSpPr>
          <p:nvPr/>
        </p:nvSpPr>
        <p:spPr bwMode="auto">
          <a:xfrm>
            <a:off x="507024" y="1548763"/>
            <a:ext cx="8128489" cy="366281"/>
          </a:xfrm>
          <a:prstGeom prst="roundRect">
            <a:avLst>
              <a:gd name="adj" fmla="val 16667"/>
            </a:avLst>
          </a:prstGeom>
          <a:solidFill>
            <a:schemeClr val="accent1">
              <a:lumMod val="40000"/>
              <a:lumOff val="60000"/>
            </a:schemeClr>
          </a:solidFill>
          <a:ln w="22225">
            <a:noFill/>
            <a:round/>
            <a:headEnd/>
            <a:tailEnd/>
          </a:ln>
          <a:effectLst>
            <a:outerShdw blurRad="50800" dist="38100" dir="2700000" algn="tl" rotWithShape="0">
              <a:prstClr val="black">
                <a:alpha val="40000"/>
              </a:prstClr>
            </a:outerShdw>
          </a:effectLst>
        </p:spPr>
        <p:txBody>
          <a:bodyPr lIns="71934" tIns="0" rIns="71934" bIns="0" anchor="ct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939" b="0" i="0" u="none" strike="noStrike" kern="1200" cap="none" spc="0" normalizeH="0" baseline="0" noProof="0" dirty="0">
                <a:ln>
                  <a:noFill/>
                </a:ln>
                <a:solidFill>
                  <a:srgbClr val="000099"/>
                </a:solidFill>
                <a:effectLst/>
                <a:uLnTx/>
                <a:uFillTx/>
                <a:latin typeface="HGPｺﾞｼｯｸE" pitchFamily="50" charset="-128"/>
                <a:ea typeface="HGPｺﾞｼｯｸE" pitchFamily="50" charset="-128"/>
                <a:cs typeface="+mn-cs"/>
              </a:rPr>
              <a:t>第１波から第７波までの取組み（第７波）</a:t>
            </a:r>
          </a:p>
        </p:txBody>
      </p:sp>
      <p:graphicFrame>
        <p:nvGraphicFramePr>
          <p:cNvPr id="17" name="表 16"/>
          <p:cNvGraphicFramePr>
            <a:graphicFrameLocks noGrp="1"/>
          </p:cNvGraphicFramePr>
          <p:nvPr>
            <p:extLst/>
          </p:nvPr>
        </p:nvGraphicFramePr>
        <p:xfrm>
          <a:off x="539607" y="1995819"/>
          <a:ext cx="7868315" cy="36041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649916852"/>
                    </a:ext>
                  </a:extLst>
                </a:gridCol>
                <a:gridCol w="3492860">
                  <a:extLst>
                    <a:ext uri="{9D8B030D-6E8A-4147-A177-3AD203B41FA5}">
                      <a16:colId xmlns:a16="http://schemas.microsoft.com/office/drawing/2014/main" val="1944127082"/>
                    </a:ext>
                  </a:extLst>
                </a:gridCol>
                <a:gridCol w="3461055">
                  <a:extLst>
                    <a:ext uri="{9D8B030D-6E8A-4147-A177-3AD203B41FA5}">
                      <a16:colId xmlns:a16="http://schemas.microsoft.com/office/drawing/2014/main" val="4294024148"/>
                    </a:ext>
                  </a:extLst>
                </a:gridCol>
              </a:tblGrid>
              <a:tr h="292198">
                <a:tc>
                  <a:txBody>
                    <a:bodyPr/>
                    <a:lstStyle/>
                    <a:p>
                      <a:endParaRPr kumimoji="1" lang="ja-JP" altLang="en-US" sz="1400" dirty="0"/>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感染拡大防止対策</a:t>
                      </a:r>
                    </a:p>
                  </a:txBody>
                  <a:tcPr marL="84406" marR="84406" marT="42203" marB="42203"/>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市民生活の確保、事業者への支援</a:t>
                      </a:r>
                    </a:p>
                  </a:txBody>
                  <a:tcPr marL="84406" marR="84406" marT="42203" marB="42203"/>
                </a:tc>
                <a:extLst>
                  <a:ext uri="{0D108BD9-81ED-4DB2-BD59-A6C34878D82A}">
                    <a16:rowId xmlns:a16="http://schemas.microsoft.com/office/drawing/2014/main" val="2393041098"/>
                  </a:ext>
                </a:extLst>
              </a:tr>
              <a:tr h="3306414">
                <a:tc>
                  <a:txBody>
                    <a:bodyPr/>
                    <a:lstStyle/>
                    <a:p>
                      <a:pPr algn="ctr"/>
                      <a:r>
                        <a:rPr kumimoji="1" lang="ja-JP" altLang="en-US" sz="1700" dirty="0">
                          <a:latin typeface="Meiryo UI" panose="020B0604030504040204" pitchFamily="50" charset="-128"/>
                          <a:ea typeface="Meiryo UI" panose="020B0604030504040204" pitchFamily="50" charset="-128"/>
                        </a:rPr>
                        <a:t>第７波</a:t>
                      </a:r>
                      <a:endParaRPr kumimoji="1" lang="en-US" altLang="ja-JP" sz="1700" dirty="0">
                        <a:latin typeface="Meiryo UI" panose="020B0604030504040204" pitchFamily="50" charset="-128"/>
                        <a:ea typeface="Meiryo UI" panose="020B0604030504040204" pitchFamily="50" charset="-128"/>
                      </a:endParaRPr>
                    </a:p>
                    <a:p>
                      <a:pPr algn="ct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R4/6/25</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9/26</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180975" indent="-180975"/>
                      <a:r>
                        <a:rPr kumimoji="1" lang="ja-JP" altLang="en-US" sz="1100" dirty="0">
                          <a:latin typeface="Meiryo UI" panose="020B0604030504040204" pitchFamily="50" charset="-128"/>
                          <a:ea typeface="Meiryo UI" panose="020B0604030504040204" pitchFamily="50" charset="-128"/>
                        </a:rPr>
                        <a:t>（本市の施策）</a:t>
                      </a:r>
                      <a:endParaRPr kumimoji="1" lang="en-US" altLang="ja-JP" sz="1100" dirty="0">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新型コロナウイルス感染症患者受入病床拡充協力金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４年度１回補正）</a:t>
                      </a:r>
                      <a:r>
                        <a:rPr kumimoji="1" lang="ja-JP" altLang="en-US" sz="1100" b="0" dirty="0" smtClean="0">
                          <a:solidFill>
                            <a:schemeClr val="tx1"/>
                          </a:solidFill>
                          <a:latin typeface="Meiryo UI" panose="020B0604030504040204" pitchFamily="50" charset="-128"/>
                          <a:ea typeface="Meiryo UI" panose="020B0604030504040204" pitchFamily="50" charset="-128"/>
                        </a:rPr>
                        <a:t>                      </a:t>
                      </a:r>
                      <a:r>
                        <a:rPr kumimoji="1" lang="en-US" altLang="ja-JP" sz="1100" b="0" dirty="0" smtClean="0">
                          <a:solidFill>
                            <a:schemeClr val="tx1"/>
                          </a:solidFill>
                          <a:latin typeface="Meiryo UI" panose="020B0604030504040204" pitchFamily="50" charset="-128"/>
                          <a:ea typeface="Meiryo UI" panose="020B0604030504040204" pitchFamily="50" charset="-128"/>
                        </a:rPr>
                        <a:t>                                  </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100" b="0" dirty="0" smtClean="0">
                          <a:solidFill>
                            <a:schemeClr val="tx1"/>
                          </a:solidFill>
                          <a:latin typeface="Meiryo UI" panose="020B0604030504040204" pitchFamily="50" charset="-128"/>
                          <a:ea typeface="Meiryo UI" panose="020B0604030504040204" pitchFamily="50" charset="-128"/>
                        </a:rPr>
                        <a:t>高齢者</a:t>
                      </a:r>
                      <a:r>
                        <a:rPr kumimoji="1" lang="ja-JP" altLang="en-US" sz="1100" b="0" dirty="0">
                          <a:solidFill>
                            <a:schemeClr val="tx1"/>
                          </a:solidFill>
                          <a:latin typeface="Meiryo UI" panose="020B0604030504040204" pitchFamily="50" charset="-128"/>
                          <a:ea typeface="Meiryo UI" panose="020B0604030504040204" pitchFamily="50" charset="-128"/>
                        </a:rPr>
                        <a:t>施設等への</a:t>
                      </a:r>
                      <a:r>
                        <a:rPr kumimoji="1" lang="ja-JP" altLang="en-US" sz="1100" b="0" dirty="0" smtClean="0">
                          <a:solidFill>
                            <a:schemeClr val="tx1"/>
                          </a:solidFill>
                          <a:latin typeface="Meiryo UI" panose="020B0604030504040204" pitchFamily="50" charset="-128"/>
                          <a:ea typeface="Meiryo UI" panose="020B0604030504040204" pitchFamily="50" charset="-128"/>
                        </a:rPr>
                        <a:t>支援    （</a:t>
                      </a:r>
                      <a:r>
                        <a:rPr kumimoji="1" lang="en-US" altLang="ja-JP" sz="1100" b="0" dirty="0">
                          <a:solidFill>
                            <a:schemeClr val="tx1"/>
                          </a:solidFill>
                          <a:latin typeface="Meiryo UI" panose="020B0604030504040204" pitchFamily="50" charset="-128"/>
                          <a:ea typeface="Meiryo UI" panose="020B0604030504040204" pitchFamily="50" charset="-128"/>
                        </a:rPr>
                        <a:t>R</a:t>
                      </a:r>
                      <a:r>
                        <a:rPr kumimoji="1" lang="ja-JP" altLang="en-US" sz="1100" b="0" dirty="0">
                          <a:solidFill>
                            <a:schemeClr val="tx1"/>
                          </a:solidFill>
                          <a:latin typeface="Meiryo UI" panose="020B0604030504040204" pitchFamily="50" charset="-128"/>
                          <a:ea typeface="Meiryo UI" panose="020B0604030504040204" pitchFamily="50" charset="-128"/>
                        </a:rPr>
                        <a:t>４年度２回補正）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受診相談センターの運営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４年度４回補正）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ＰＣＲ検査体制の継続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４年度４回補正）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保健所等における健康観察体制の強化など</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ts val="16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zh-TW"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４年度４回補正）</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自宅療養者への配食サービス事業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zh-TW"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４年度４回補正）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入院医療費公費負担　　　</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zh-TW"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zh-TW"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４年度４回補正）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indent="0">
                        <a:buFont typeface="Arial" panose="020B0604020202020204" pitchFamily="34" charset="0"/>
                        <a:buNone/>
                      </a:pPr>
                      <a:endParaRPr kumimoji="1" lang="ja-JP" altLang="en-US" sz="1100" strike="sngStrike" dirty="0">
                        <a:solidFill>
                          <a:srgbClr val="FF0000"/>
                        </a:solidFill>
                        <a:latin typeface="Meiryo UI" panose="020B0604030504040204" pitchFamily="50" charset="-128"/>
                        <a:ea typeface="Meiryo UI" panose="020B0604030504040204" pitchFamily="50" charset="-128"/>
                      </a:endParaRPr>
                    </a:p>
                  </a:txBody>
                  <a:tcPr marL="66462" marR="99692" marT="42203" marB="42203"/>
                </a:tc>
                <a:tc>
                  <a:txBody>
                    <a:bodyPr/>
                    <a:lstStyle/>
                    <a:p>
                      <a:pPr marL="180975" indent="-180975"/>
                      <a:r>
                        <a:rPr kumimoji="1" lang="ja-JP" altLang="en-US" sz="1100" dirty="0">
                          <a:latin typeface="Meiryo UI" panose="020B0604030504040204" pitchFamily="50" charset="-128"/>
                          <a:ea typeface="Meiryo UI" panose="020B0604030504040204" pitchFamily="50" charset="-128"/>
                        </a:rPr>
                        <a:t>（本市の施策）</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上下水道料金の減額による市民生活への支援     </a:t>
                      </a:r>
                      <a:endParaRPr kumimoji="1" lang="en-US" altLang="ja-JP" sz="1100" dirty="0">
                        <a:latin typeface="Meiryo UI" panose="020B0604030504040204" pitchFamily="50" charset="-128"/>
                        <a:ea typeface="Meiryo UI" panose="020B0604030504040204" pitchFamily="50" charset="-128"/>
                      </a:endParaRPr>
                    </a:p>
                    <a:p>
                      <a:pPr marL="0" marR="0" lvl="0" indent="0" algn="l" defTabSz="7789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４年度２回補正）</a:t>
                      </a: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latin typeface="Meiryo UI" panose="020B0604030504040204" pitchFamily="50" charset="-128"/>
                          <a:ea typeface="Meiryo UI" panose="020B0604030504040204" pitchFamily="50" charset="-128"/>
                        </a:rPr>
                        <a:t>「大阪いらっしゃいキャンペーン</a:t>
                      </a:r>
                      <a:r>
                        <a:rPr kumimoji="1" lang="en-US" altLang="ja-JP" sz="1100" dirty="0">
                          <a:latin typeface="Meiryo UI" panose="020B0604030504040204" pitchFamily="50" charset="-128"/>
                          <a:ea typeface="Meiryo UI" panose="020B0604030504040204" pitchFamily="50" charset="-128"/>
                        </a:rPr>
                        <a:t>2022</a:t>
                      </a:r>
                      <a:r>
                        <a:rPr kumimoji="1" lang="ja-JP" altLang="en-US" sz="1100" dirty="0">
                          <a:latin typeface="Meiryo UI" panose="020B0604030504040204" pitchFamily="50" charset="-128"/>
                          <a:ea typeface="Meiryo UI" panose="020B0604030504040204" pitchFamily="50" charset="-128"/>
                        </a:rPr>
                        <a:t>」（国内旅行消費喚起事業）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４年度当初）</a:t>
                      </a:r>
                    </a:p>
                    <a:p>
                      <a:pPr marL="84138" indent="-84138">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所得減少世帯に対する臨時特別給付金</a:t>
                      </a:r>
                      <a:endParaRPr kumimoji="1" lang="en-US" altLang="ja-JP" sz="11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４年度当初）</a:t>
                      </a:r>
                    </a:p>
                    <a:p>
                      <a:pPr marL="84138" indent="-84138">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rPr>
                        <a:t>文化芸術創出事業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４年度当初）</a:t>
                      </a:r>
                    </a:p>
                    <a:p>
                      <a:pPr marL="84138" indent="-84138">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大阪城天守閣を中心とした集客促進事業（</a:t>
                      </a:r>
                      <a:r>
                        <a:rPr kumimoji="1" lang="en-US" altLang="ja-JP" sz="1100" dirty="0">
                          <a:latin typeface="Meiryo UI" panose="020B0604030504040204" pitchFamily="50" charset="-128"/>
                          <a:ea typeface="Meiryo UI" panose="020B0604030504040204" pitchFamily="50" charset="-128"/>
                        </a:rPr>
                        <a:t>90</a:t>
                      </a:r>
                      <a:r>
                        <a:rPr kumimoji="1" lang="ja-JP" altLang="en-US" sz="1100" dirty="0">
                          <a:latin typeface="Meiryo UI" panose="020B0604030504040204" pitchFamily="50" charset="-128"/>
                          <a:ea typeface="Meiryo UI" panose="020B0604030504040204" pitchFamily="50" charset="-128"/>
                        </a:rPr>
                        <a:t>周年記念事業）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４年度当初）</a:t>
                      </a:r>
                      <a:endParaRPr kumimoji="1" lang="en-US" altLang="ja-JP" sz="11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kumimoji="1" lang="ja-JP" altLang="en-US" sz="1100" dirty="0">
                          <a:latin typeface="Meiryo UI" panose="020B0604030504040204" pitchFamily="50" charset="-128"/>
                          <a:ea typeface="Meiryo UI" panose="020B0604030504040204" pitchFamily="50" charset="-128"/>
                        </a:rPr>
                        <a:t>（国等の施策）</a:t>
                      </a:r>
                    </a:p>
                    <a:p>
                      <a:pPr marL="84138" indent="-84138">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令和４年度子育て世帯に対する子育て世帯生活支援特別給付金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４年度３回補正</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住民税非課税世帯等に対する臨時特別給付金</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R</a:t>
                      </a:r>
                      <a:r>
                        <a:rPr kumimoji="1" lang="ja-JP" altLang="en-US" sz="1100" dirty="0" smtClean="0">
                          <a:solidFill>
                            <a:schemeClr val="tx1"/>
                          </a:solidFill>
                          <a:latin typeface="Meiryo UI" panose="020B0604030504040204" pitchFamily="50" charset="-128"/>
                          <a:ea typeface="Meiryo UI" panose="020B0604030504040204" pitchFamily="50" charset="-128"/>
                        </a:rPr>
                        <a:t>４年度当初）</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84138" marR="0" lvl="0" indent="-84138" algn="l" defTabSz="77891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生活困窮者自立支援金の支給（</a:t>
                      </a:r>
                      <a:r>
                        <a:rPr kumimoji="1" lang="en-US" altLang="ja-JP" sz="1100" dirty="0" smtClean="0">
                          <a:solidFill>
                            <a:schemeClr val="tx1"/>
                          </a:solidFill>
                          <a:latin typeface="Meiryo UI" panose="020B0604030504040204" pitchFamily="50" charset="-128"/>
                          <a:ea typeface="Meiryo UI" panose="020B0604030504040204" pitchFamily="50" charset="-128"/>
                        </a:rPr>
                        <a:t>R</a:t>
                      </a:r>
                      <a:r>
                        <a:rPr kumimoji="1" lang="ja-JP" altLang="en-US" sz="1100" dirty="0" smtClean="0">
                          <a:solidFill>
                            <a:schemeClr val="tx1"/>
                          </a:solidFill>
                          <a:latin typeface="Meiryo UI" panose="020B0604030504040204" pitchFamily="50" charset="-128"/>
                          <a:ea typeface="Meiryo UI" panose="020B0604030504040204" pitchFamily="50" charset="-128"/>
                        </a:rPr>
                        <a:t>４</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回補正）</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indent="0">
                        <a:buFont typeface="Arial" panose="020B0604020202020204" pitchFamily="34" charset="0"/>
                        <a:buNone/>
                      </a:pPr>
                      <a:endParaRPr kumimoji="1" lang="ja-JP" altLang="en-US" sz="1100" dirty="0" smtClean="0">
                        <a:solidFill>
                          <a:srgbClr val="FF0000"/>
                        </a:solidFill>
                        <a:latin typeface="Meiryo UI" panose="020B0604030504040204" pitchFamily="50" charset="-128"/>
                        <a:ea typeface="Meiryo UI" panose="020B0604030504040204" pitchFamily="50" charset="-128"/>
                      </a:endParaRPr>
                    </a:p>
                    <a:p>
                      <a:pPr marL="84138" indent="-84138">
                        <a:buFont typeface="Arial" panose="020B0604020202020204" pitchFamily="34" charset="0"/>
                        <a:buChar char="•"/>
                      </a:pPr>
                      <a:endParaRPr kumimoji="1" lang="ja-JP" altLang="en-US" sz="1100" dirty="0">
                        <a:latin typeface="Meiryo UI" panose="020B0604030504040204" pitchFamily="50" charset="-128"/>
                        <a:ea typeface="Meiryo UI" panose="020B0604030504040204" pitchFamily="50" charset="-128"/>
                      </a:endParaRPr>
                    </a:p>
                  </a:txBody>
                  <a:tcPr marL="66462" marR="99692" marT="42203" marB="42203"/>
                </a:tc>
                <a:extLst>
                  <a:ext uri="{0D108BD9-81ED-4DB2-BD59-A6C34878D82A}">
                    <a16:rowId xmlns:a16="http://schemas.microsoft.com/office/drawing/2014/main" val="3095988046"/>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DCCE-2328-4EE7-B47C-8DACD135FF60}" type="slidenum">
              <a:rPr kumimoji="1" lang="en-US" altLang="ja-JP"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1" lang="en-US" altLang="ja-JP"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36"/>
          <p:cNvSpPr txBox="1"/>
          <p:nvPr/>
        </p:nvSpPr>
        <p:spPr>
          <a:xfrm>
            <a:off x="53576" y="46166"/>
            <a:ext cx="3993789"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Ⅳ</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新型</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コロナウイルス感染症</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対策</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97592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16733</Words>
  <Application>Microsoft Office PowerPoint</Application>
  <PresentationFormat>画面に合わせる (4:3)</PresentationFormat>
  <Paragraphs>1215</Paragraphs>
  <Slides>81</Slides>
  <Notes>71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81</vt:i4>
      </vt:variant>
    </vt:vector>
  </HeadingPairs>
  <TitlesOfParts>
    <vt:vector size="93" baseType="lpstr">
      <vt:lpstr>BIZ UDゴシック</vt:lpstr>
      <vt:lpstr>HGPｺﾞｼｯｸE</vt:lpstr>
      <vt:lpstr>HG丸ｺﾞｼｯｸM-PRO</vt:lpstr>
      <vt:lpstr>HG創英角ｺﾞｼｯｸUB</vt:lpstr>
      <vt:lpstr>Meiryo UI</vt:lpstr>
      <vt:lpstr>ＭＳ Ｐゴシック</vt:lpstr>
      <vt:lpstr>游ゴシック</vt:lpstr>
      <vt:lpstr>Arial</vt:lpstr>
      <vt:lpstr>Calibri</vt:lpstr>
      <vt:lpstr>Times New Roman</vt:lpstr>
      <vt:lpstr>Wingdings</vt:lpstr>
      <vt:lpstr>Office ​​テーマ</vt:lpstr>
      <vt:lpstr>Ⅳ　新型コロナウイルス感染症対策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2023-06-16T05:10:06Z</dcterms:modified>
</cp:coreProperties>
</file>