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8" showSpecialPlsOnTitleSld="0" removePersonalInfoOnSave="1" saveSubsetFonts="1">
  <p:sldMasterIdLst>
    <p:sldMasterId id="2147483648" r:id="rId1"/>
  </p:sldMasterIdLst>
  <p:notesMasterIdLst>
    <p:notesMasterId r:id="rId29"/>
  </p:notesMasterIdLst>
  <p:handoutMasterIdLst>
    <p:handoutMasterId r:id="rId30"/>
  </p:handoutMasterIdLst>
  <p:sldIdLst>
    <p:sldId id="2423" r:id="rId2"/>
    <p:sldId id="2424" r:id="rId3"/>
    <p:sldId id="2425" r:id="rId4"/>
    <p:sldId id="2426" r:id="rId5"/>
    <p:sldId id="2427" r:id="rId6"/>
    <p:sldId id="2623" r:id="rId7"/>
    <p:sldId id="2429" r:id="rId8"/>
    <p:sldId id="2639" r:id="rId9"/>
    <p:sldId id="2640" r:id="rId10"/>
    <p:sldId id="2430" r:id="rId11"/>
    <p:sldId id="2431" r:id="rId12"/>
    <p:sldId id="2655" r:id="rId13"/>
    <p:sldId id="2656" r:id="rId14"/>
    <p:sldId id="2657" r:id="rId15"/>
    <p:sldId id="2658" r:id="rId16"/>
    <p:sldId id="2625" r:id="rId17"/>
    <p:sldId id="2626" r:id="rId18"/>
    <p:sldId id="2627" r:id="rId19"/>
    <p:sldId id="2628" r:id="rId20"/>
    <p:sldId id="2946" r:id="rId21"/>
    <p:sldId id="2947" r:id="rId22"/>
    <p:sldId id="2992" r:id="rId23"/>
    <p:sldId id="2826" r:id="rId24"/>
    <p:sldId id="2827" r:id="rId25"/>
    <p:sldId id="2948" r:id="rId26"/>
    <p:sldId id="2635" r:id="rId27"/>
    <p:sldId id="2636"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2423"/>
            <p14:sldId id="2424"/>
            <p14:sldId id="2425"/>
            <p14:sldId id="2426"/>
            <p14:sldId id="2427"/>
            <p14:sldId id="2623"/>
            <p14:sldId id="2429"/>
            <p14:sldId id="2639"/>
            <p14:sldId id="2640"/>
            <p14:sldId id="2430"/>
            <p14:sldId id="2431"/>
            <p14:sldId id="2655"/>
            <p14:sldId id="2656"/>
            <p14:sldId id="2657"/>
            <p14:sldId id="2658"/>
            <p14:sldId id="2625"/>
            <p14:sldId id="2626"/>
            <p14:sldId id="2627"/>
            <p14:sldId id="2628"/>
            <p14:sldId id="2946"/>
            <p14:sldId id="2947"/>
            <p14:sldId id="2992"/>
            <p14:sldId id="2826"/>
            <p14:sldId id="2827"/>
            <p14:sldId id="2948"/>
            <p14:sldId id="2635"/>
            <p14:sldId id="2636"/>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1" autoAdjust="0"/>
    <p:restoredTop sz="69653" autoAdjust="0"/>
  </p:normalViewPr>
  <p:slideViewPr>
    <p:cSldViewPr>
      <p:cViewPr varScale="1">
        <p:scale>
          <a:sx n="73" d="100"/>
          <a:sy n="73" d="100"/>
        </p:scale>
        <p:origin x="158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6242127435871437E-2"/>
          <c:w val="0.94061340769905744"/>
          <c:h val="0.87750603468301613"/>
        </c:manualLayout>
      </c:layout>
      <c:barChart>
        <c:barDir val="col"/>
        <c:grouping val="stacked"/>
        <c:varyColors val="0"/>
        <c:ser>
          <c:idx val="0"/>
          <c:order val="0"/>
          <c:tx>
            <c:strRef>
              <c:f>Sheet1!$B$1</c:f>
              <c:strCache>
                <c:ptCount val="1"/>
                <c:pt idx="0">
                  <c:v>生活扶助</c:v>
                </c:pt>
              </c:strCache>
            </c:strRef>
          </c:tx>
          <c:spPr>
            <a:solidFill>
              <a:srgbClr val="1F497D">
                <a:lumMod val="60000"/>
                <a:lumOff val="40000"/>
                <a:alpha val="30000"/>
              </a:srgbClr>
            </a:solidFill>
            <a:ln w="9525">
              <a:solidFill>
                <a:prstClr val="black"/>
              </a:solidFill>
            </a:ln>
          </c:spPr>
          <c:invertIfNegative val="0"/>
          <c:dLbls>
            <c:dLbl>
              <c:idx val="0"/>
              <c:layout>
                <c:manualLayout>
                  <c:x val="-5.5228592958592865E-2"/>
                  <c:y val="-2.6723368253815682E-3"/>
                </c:manualLayout>
              </c:layout>
              <c:tx>
                <c:rich>
                  <a:bodyPr rot="0" vert="horz"/>
                  <a:lstStyle/>
                  <a:p>
                    <a:pPr>
                      <a:defRPr sz="900">
                        <a:latin typeface="Meiryo UI" pitchFamily="50" charset="-128"/>
                        <a:ea typeface="Meiryo UI" pitchFamily="50" charset="-128"/>
                        <a:cs typeface="Meiryo UI" pitchFamily="50" charset="-128"/>
                      </a:defRPr>
                    </a:pPr>
                    <a:r>
                      <a:rPr lang="ja-JP" altLang="en-US" sz="700" dirty="0"/>
                      <a:t>生活扶助</a:t>
                    </a:r>
                  </a:p>
                </c:rich>
              </c:tx>
              <c:numFmt formatCode="#,##0_);\(#,##0\)" sourceLinked="0"/>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9E-43EE-98A4-EADB5C349913}"/>
                </c:ext>
              </c:extLst>
            </c:dLbl>
            <c:dLbl>
              <c:idx val="7"/>
              <c:layout>
                <c:manualLayout>
                  <c:x val="0.10435183127800615"/>
                  <c:y val="-2.713373727705509E-3"/>
                </c:manualLayout>
              </c:layout>
              <c:numFmt formatCode="#,##0_);\(#,##0\)" sourceLinked="0"/>
              <c:spPr/>
              <c:txPr>
                <a:bodyPr rot="0" vert="eaVert"/>
                <a:lstStyle/>
                <a:p>
                  <a:pPr>
                    <a:defRPr sz="900">
                      <a:latin typeface="Meiryo UI" pitchFamily="50" charset="-128"/>
                      <a:ea typeface="Meiryo UI" pitchFamily="50" charset="-128"/>
                      <a:cs typeface="Meiryo UI" pitchFamily="50" charset="-128"/>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809E-43EE-98A4-EADB5C349913}"/>
                </c:ext>
              </c:extLst>
            </c:dLbl>
            <c:dLbl>
              <c:idx val="8"/>
              <c:layout>
                <c:manualLayout>
                  <c:x val="-0.10582169110839525"/>
                  <c:y val="1.0853494910821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9E-43EE-98A4-EADB5C349913}"/>
                </c:ext>
              </c:extLst>
            </c:dLbl>
            <c:numFmt formatCode="#,##0_);\(#,##0\)" sourceLinked="0"/>
            <c:spPr>
              <a:noFill/>
              <a:ln>
                <a:noFill/>
              </a:ln>
              <a:effectLst/>
            </c:spPr>
            <c:txPr>
              <a:bodyPr/>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Sheet1!$B$2</c:f>
              <c:numCache>
                <c:formatCode>General</c:formatCode>
                <c:ptCount val="1"/>
                <c:pt idx="0">
                  <c:v>969</c:v>
                </c:pt>
              </c:numCache>
            </c:numRef>
          </c:val>
          <c:extLst>
            <c:ext xmlns:c16="http://schemas.microsoft.com/office/drawing/2014/chart" uri="{C3380CC4-5D6E-409C-BE32-E72D297353CC}">
              <c16:uniqueId val="{00000003-809E-43EE-98A4-EADB5C349913}"/>
            </c:ext>
          </c:extLst>
        </c:ser>
        <c:ser>
          <c:idx val="1"/>
          <c:order val="1"/>
          <c:tx>
            <c:strRef>
              <c:f>Sheet1!$C$1</c:f>
              <c:strCache>
                <c:ptCount val="1"/>
                <c:pt idx="0">
                  <c:v>住宅扶助</c:v>
                </c:pt>
              </c:strCache>
            </c:strRef>
          </c:tx>
          <c:spPr>
            <a:solidFill>
              <a:srgbClr val="1F497D">
                <a:lumMod val="60000"/>
                <a:lumOff val="40000"/>
                <a:alpha val="70000"/>
              </a:srgbClr>
            </a:solidFill>
            <a:ln w="9525">
              <a:solidFill>
                <a:schemeClr val="tx1"/>
              </a:solidFill>
            </a:ln>
          </c:spPr>
          <c:invertIfNegative val="0"/>
          <c:dLbls>
            <c:dLbl>
              <c:idx val="0"/>
              <c:layout>
                <c:manualLayout>
                  <c:x val="-5.4710328096632552E-2"/>
                  <c:y val="-2.6888510285490346E-3"/>
                </c:manualLayout>
              </c:layout>
              <c:tx>
                <c:rich>
                  <a:bodyPr rot="0" vert="horz"/>
                  <a:lstStyle/>
                  <a:p>
                    <a:pPr>
                      <a:defRPr sz="900">
                        <a:latin typeface="Meiryo UI" pitchFamily="50" charset="-128"/>
                        <a:ea typeface="Meiryo UI" pitchFamily="50" charset="-128"/>
                        <a:cs typeface="Meiryo UI" pitchFamily="50" charset="-128"/>
                      </a:defRPr>
                    </a:pPr>
                    <a:r>
                      <a:rPr lang="ja-JP" altLang="en-US" sz="700" dirty="0"/>
                      <a:t>住宅扶助</a:t>
                    </a:r>
                    <a:endParaRPr lang="ja-JP" altLang="en-US" sz="800"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9E-43EE-98A4-EADB5C349913}"/>
                </c:ext>
              </c:extLst>
            </c:dLbl>
            <c:dLbl>
              <c:idx val="7"/>
              <c:layout>
                <c:manualLayout>
                  <c:x val="0.10435183127800615"/>
                  <c:y val="2.3543135730017001E-3"/>
                </c:manualLayout>
              </c:layout>
              <c:spPr/>
              <c:txPr>
                <a:bodyPr rot="0" vert="eaVert"/>
                <a:lstStyle/>
                <a:p>
                  <a:pPr>
                    <a:defRPr sz="900">
                      <a:latin typeface="Meiryo UI" pitchFamily="50" charset="-128"/>
                      <a:ea typeface="Meiryo UI" pitchFamily="50" charset="-128"/>
                      <a:cs typeface="Meiryo UI" pitchFamily="50" charset="-128"/>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09E-43EE-98A4-EADB5C349913}"/>
                </c:ext>
              </c:extLst>
            </c:dLbl>
            <c:dLbl>
              <c:idx val="8"/>
              <c:layout>
                <c:manualLayout>
                  <c:x val="-0.10582169110839525"/>
                  <c:y val="8.1401211831163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9E-43EE-98A4-EADB5C349913}"/>
                </c:ext>
              </c:extLst>
            </c:dLbl>
            <c:spPr>
              <a:noFill/>
              <a:ln>
                <a:noFill/>
              </a:ln>
              <a:effectLst/>
            </c:spPr>
            <c:txPr>
              <a:bodyPr/>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Sheet1!$C$2</c:f>
              <c:numCache>
                <c:formatCode>General</c:formatCode>
                <c:ptCount val="1"/>
                <c:pt idx="0">
                  <c:v>498</c:v>
                </c:pt>
              </c:numCache>
            </c:numRef>
          </c:val>
          <c:extLst>
            <c:ext xmlns:c16="http://schemas.microsoft.com/office/drawing/2014/chart" uri="{C3380CC4-5D6E-409C-BE32-E72D297353CC}">
              <c16:uniqueId val="{00000007-809E-43EE-98A4-EADB5C349913}"/>
            </c:ext>
          </c:extLst>
        </c:ser>
        <c:ser>
          <c:idx val="2"/>
          <c:order val="2"/>
          <c:tx>
            <c:strRef>
              <c:f>Sheet1!$D$1</c:f>
              <c:strCache>
                <c:ptCount val="1"/>
                <c:pt idx="0">
                  <c:v>医療扶助</c:v>
                </c:pt>
              </c:strCache>
            </c:strRef>
          </c:tx>
          <c:spPr>
            <a:solidFill>
              <a:srgbClr val="4F81BD">
                <a:lumMod val="20000"/>
                <a:lumOff val="80000"/>
                <a:alpha val="50000"/>
              </a:srgbClr>
            </a:solidFill>
            <a:ln w="9525">
              <a:solidFill>
                <a:schemeClr val="tx1"/>
              </a:solidFill>
            </a:ln>
          </c:spPr>
          <c:invertIfNegative val="0"/>
          <c:dLbls>
            <c:dLbl>
              <c:idx val="0"/>
              <c:layout>
                <c:manualLayout>
                  <c:x val="-6.7997621704805278E-2"/>
                  <c:y val="4.8299809853770963E-2"/>
                </c:manualLayout>
              </c:layout>
              <c:tx>
                <c:rich>
                  <a:bodyPr/>
                  <a:lstStyle/>
                  <a:p>
                    <a:r>
                      <a:rPr lang="ja-JP" altLang="en-US" sz="700" dirty="0"/>
                      <a:t>医療扶助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9E-43EE-98A4-EADB5C349913}"/>
                </c:ext>
              </c:extLst>
            </c:dLbl>
            <c:dLbl>
              <c:idx val="7"/>
              <c:layout>
                <c:manualLayout>
                  <c:x val="0.10396101822019775"/>
                  <c:y val="1.5442320134364244E-2"/>
                </c:manualLayout>
              </c:layout>
              <c:numFmt formatCode="#,##0_);\(#,##0\)" sourceLinked="0"/>
              <c:spPr/>
              <c:txPr>
                <a:bodyPr rot="0" vert="eaVert"/>
                <a:lstStyle/>
                <a:p>
                  <a:pPr>
                    <a:defRPr sz="900">
                      <a:latin typeface="Meiryo UI" pitchFamily="50" charset="-128"/>
                      <a:ea typeface="Meiryo UI" pitchFamily="50" charset="-128"/>
                      <a:cs typeface="Meiryo UI" pitchFamily="50" charset="-128"/>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09E-43EE-98A4-EADB5C349913}"/>
                </c:ext>
              </c:extLst>
            </c:dLbl>
            <c:dLbl>
              <c:idx val="8"/>
              <c:layout>
                <c:manualLayout>
                  <c:x val="-0.10729131948302124"/>
                  <c:y val="-2.713373727705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9E-43EE-98A4-EADB5C349913}"/>
                </c:ext>
              </c:extLst>
            </c:dLbl>
            <c:numFmt formatCode="#,##0_);\(#,##0\)" sourceLinked="0"/>
            <c:spPr>
              <a:noFill/>
              <a:ln>
                <a:noFill/>
              </a:ln>
              <a:effectLst/>
            </c:spPr>
            <c:txPr>
              <a:bodyPr/>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Sheet1!$D$2</c:f>
              <c:numCache>
                <c:formatCode>General</c:formatCode>
                <c:ptCount val="1"/>
                <c:pt idx="0">
                  <c:v>1308</c:v>
                </c:pt>
              </c:numCache>
            </c:numRef>
          </c:val>
          <c:extLst>
            <c:ext xmlns:c16="http://schemas.microsoft.com/office/drawing/2014/chart" uri="{C3380CC4-5D6E-409C-BE32-E72D297353CC}">
              <c16:uniqueId val="{0000000B-809E-43EE-98A4-EADB5C349913}"/>
            </c:ext>
          </c:extLst>
        </c:ser>
        <c:ser>
          <c:idx val="3"/>
          <c:order val="3"/>
          <c:tx>
            <c:strRef>
              <c:f>Sheet1!$E$1</c:f>
              <c:strCache>
                <c:ptCount val="1"/>
                <c:pt idx="0">
                  <c:v>その他の扶助</c:v>
                </c:pt>
              </c:strCache>
            </c:strRef>
          </c:tx>
          <c:spPr>
            <a:ln w="9525">
              <a:solidFill>
                <a:schemeClr val="tx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809E-43EE-98A4-EADB5C349913}"/>
                </c:ext>
              </c:extLst>
            </c:dLbl>
            <c:dLbl>
              <c:idx val="7"/>
              <c:layout>
                <c:manualLayout>
                  <c:x val="0.10435183127800615"/>
                  <c:y val="2.713373727705509E-3"/>
                </c:manualLayout>
              </c:layout>
              <c:tx>
                <c:rich>
                  <a:bodyPr/>
                  <a:lstStyle/>
                  <a:p>
                    <a:r>
                      <a:rPr lang="ja-JP" altLang="en-US" sz="900" dirty="0">
                        <a:latin typeface="Meiryo UI" pitchFamily="50" charset="-128"/>
                        <a:ea typeface="Meiryo UI" pitchFamily="50" charset="-128"/>
                        <a:cs typeface="Meiryo UI" pitchFamily="50" charset="-128"/>
                      </a:rPr>
                      <a:t>そ</a:t>
                    </a:r>
                    <a:r>
                      <a:rPr lang="ja-JP" altLang="en-US" sz="900" dirty="0"/>
                      <a:t>の他の扶助</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809E-43EE-98A4-EADB5C349913}"/>
                </c:ext>
              </c:extLst>
            </c:dLbl>
            <c:dLbl>
              <c:idx val="8"/>
              <c:layout>
                <c:manualLayout>
                  <c:x val="-0.105821575380514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9E-43EE-98A4-EADB5C349913}"/>
                </c:ext>
              </c:extLst>
            </c:dLbl>
            <c:spPr>
              <a:noFill/>
              <a:ln>
                <a:noFill/>
              </a:ln>
              <a:effectLst/>
            </c:spPr>
            <c:txPr>
              <a:bodyPr rot="0" vert="horz"/>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Sheet1!$E$2</c:f>
              <c:numCache>
                <c:formatCode>General</c:formatCode>
                <c:ptCount val="1"/>
                <c:pt idx="0">
                  <c:v>118</c:v>
                </c:pt>
              </c:numCache>
            </c:numRef>
          </c:val>
          <c:extLst>
            <c:ext xmlns:c16="http://schemas.microsoft.com/office/drawing/2014/chart" uri="{C3380CC4-5D6E-409C-BE32-E72D297353CC}">
              <c16:uniqueId val="{0000000F-809E-43EE-98A4-EADB5C349913}"/>
            </c:ext>
          </c:extLst>
        </c:ser>
        <c:dLbls>
          <c:showLegendKey val="0"/>
          <c:showVal val="0"/>
          <c:showCatName val="0"/>
          <c:showSerName val="0"/>
          <c:showPercent val="0"/>
          <c:showBubbleSize val="0"/>
        </c:dLbls>
        <c:gapWidth val="30"/>
        <c:overlap val="100"/>
        <c:serLines>
          <c:spPr>
            <a:ln w="9525">
              <a:solidFill>
                <a:schemeClr val="tx1"/>
              </a:solidFill>
            </a:ln>
          </c:spPr>
        </c:serLines>
        <c:axId val="406100624"/>
        <c:axId val="406101800"/>
      </c:barChart>
      <c:catAx>
        <c:axId val="406100624"/>
        <c:scaling>
          <c:orientation val="minMax"/>
        </c:scaling>
        <c:delete val="0"/>
        <c:axPos val="b"/>
        <c:numFmt formatCode="General" sourceLinked="0"/>
        <c:majorTickMark val="none"/>
        <c:minorTickMark val="none"/>
        <c:tickLblPos val="nextTo"/>
        <c:spPr>
          <a:ln>
            <a:solidFill>
              <a:prstClr val="black"/>
            </a:solidFill>
          </a:ln>
        </c:spPr>
        <c:txPr>
          <a:bodyPr/>
          <a:lstStyle/>
          <a:p>
            <a:pPr>
              <a:defRPr sz="900">
                <a:latin typeface="Meiryo UI" pitchFamily="50" charset="-128"/>
                <a:ea typeface="Meiryo UI" pitchFamily="50" charset="-128"/>
                <a:cs typeface="Meiryo UI" pitchFamily="50" charset="-128"/>
              </a:defRPr>
            </a:pPr>
            <a:endParaRPr lang="ja-JP"/>
          </a:p>
        </c:txPr>
        <c:crossAx val="406101800"/>
        <c:crosses val="autoZero"/>
        <c:auto val="1"/>
        <c:lblAlgn val="ctr"/>
        <c:lblOffset val="100"/>
        <c:noMultiLvlLbl val="0"/>
      </c:catAx>
      <c:valAx>
        <c:axId val="406101800"/>
        <c:scaling>
          <c:orientation val="minMax"/>
          <c:max val="3000"/>
          <c:min val="0"/>
        </c:scaling>
        <c:delete val="1"/>
        <c:axPos val="l"/>
        <c:numFmt formatCode="#,##0_);\(#,##0\)" sourceLinked="0"/>
        <c:majorTickMark val="out"/>
        <c:minorTickMark val="none"/>
        <c:tickLblPos val="none"/>
        <c:crossAx val="40610062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31211588645442"/>
          <c:y val="1.5486632383810801E-2"/>
          <c:w val="0.94061340769905744"/>
          <c:h val="0.87750603468301613"/>
        </c:manualLayout>
      </c:layout>
      <c:barChart>
        <c:barDir val="col"/>
        <c:grouping val="stacked"/>
        <c:varyColors val="0"/>
        <c:ser>
          <c:idx val="0"/>
          <c:order val="0"/>
          <c:tx>
            <c:strRef>
              <c:f>Sheet1!$B$1</c:f>
              <c:strCache>
                <c:ptCount val="1"/>
                <c:pt idx="0">
                  <c:v>生活扶助</c:v>
                </c:pt>
              </c:strCache>
            </c:strRef>
          </c:tx>
          <c:spPr>
            <a:solidFill>
              <a:srgbClr val="1F497D">
                <a:lumMod val="60000"/>
                <a:lumOff val="40000"/>
                <a:alpha val="30000"/>
              </a:srgbClr>
            </a:solidFill>
            <a:ln w="9525">
              <a:solidFill>
                <a:prstClr val="black"/>
              </a:solidFill>
            </a:ln>
          </c:spPr>
          <c:invertIfNegative val="0"/>
          <c:dLbls>
            <c:dLbl>
              <c:idx val="0"/>
              <c:layout>
                <c:manualLayout>
                  <c:x val="-6.5595676497935421E-2"/>
                  <c:y val="-5.6029635708139134E-3"/>
                </c:manualLayout>
              </c:layout>
              <c:tx>
                <c:rich>
                  <a:bodyPr rot="0" vert="horz"/>
                  <a:lstStyle/>
                  <a:p>
                    <a:pPr>
                      <a:defRPr sz="900">
                        <a:latin typeface="Meiryo UI" pitchFamily="50" charset="-128"/>
                        <a:ea typeface="Meiryo UI" pitchFamily="50" charset="-128"/>
                        <a:cs typeface="Meiryo UI" pitchFamily="50" charset="-128"/>
                      </a:defRPr>
                    </a:pPr>
                    <a:r>
                      <a:rPr lang="ja-JP" altLang="en-US" sz="700" dirty="0"/>
                      <a:t>生活扶助</a:t>
                    </a:r>
                  </a:p>
                </c:rich>
              </c:tx>
              <c:numFmt formatCode="#,##0_);\(#,##0\)" sourceLinked="0"/>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DD-4B00-BF3C-5A2886881FDA}"/>
                </c:ext>
              </c:extLst>
            </c:dLbl>
            <c:dLbl>
              <c:idx val="7"/>
              <c:layout>
                <c:manualLayout>
                  <c:x val="0.10435183127800615"/>
                  <c:y val="-2.713373727705509E-3"/>
                </c:manualLayout>
              </c:layout>
              <c:numFmt formatCode="#,##0_);\(#,##0\)" sourceLinked="0"/>
              <c:spPr/>
              <c:txPr>
                <a:bodyPr rot="0" vert="eaVert"/>
                <a:lstStyle/>
                <a:p>
                  <a:pPr>
                    <a:defRPr sz="900">
                      <a:latin typeface="Meiryo UI" pitchFamily="50" charset="-128"/>
                      <a:ea typeface="Meiryo UI" pitchFamily="50" charset="-128"/>
                      <a:cs typeface="Meiryo UI" pitchFamily="50" charset="-128"/>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4DD-4B00-BF3C-5A2886881FDA}"/>
                </c:ext>
              </c:extLst>
            </c:dLbl>
            <c:dLbl>
              <c:idx val="8"/>
              <c:layout>
                <c:manualLayout>
                  <c:x val="-0.10582169110839525"/>
                  <c:y val="1.0853494910821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DD-4B00-BF3C-5A2886881FDA}"/>
                </c:ext>
              </c:extLst>
            </c:dLbl>
            <c:numFmt formatCode="#,##0_);\(#,##0\)" sourceLinked="0"/>
            <c:spPr>
              <a:noFill/>
              <a:ln>
                <a:noFill/>
              </a:ln>
              <a:effectLst/>
            </c:spPr>
            <c:txPr>
              <a:bodyPr/>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Sheet1!$B$2</c:f>
              <c:numCache>
                <c:formatCode>General</c:formatCode>
                <c:ptCount val="1"/>
                <c:pt idx="0">
                  <c:v>969</c:v>
                </c:pt>
              </c:numCache>
            </c:numRef>
          </c:val>
          <c:extLst>
            <c:ext xmlns:c16="http://schemas.microsoft.com/office/drawing/2014/chart" uri="{C3380CC4-5D6E-409C-BE32-E72D297353CC}">
              <c16:uniqueId val="{00000003-F4DD-4B00-BF3C-5A2886881FDA}"/>
            </c:ext>
          </c:extLst>
        </c:ser>
        <c:ser>
          <c:idx val="1"/>
          <c:order val="1"/>
          <c:tx>
            <c:strRef>
              <c:f>Sheet1!$C$1</c:f>
              <c:strCache>
                <c:ptCount val="1"/>
                <c:pt idx="0">
                  <c:v>住宅扶助</c:v>
                </c:pt>
              </c:strCache>
            </c:strRef>
          </c:tx>
          <c:spPr>
            <a:solidFill>
              <a:srgbClr val="1F497D">
                <a:lumMod val="60000"/>
                <a:lumOff val="40000"/>
                <a:alpha val="70000"/>
              </a:srgbClr>
            </a:solidFill>
            <a:ln w="9525">
              <a:solidFill>
                <a:schemeClr val="tx1"/>
              </a:solidFill>
            </a:ln>
          </c:spPr>
          <c:invertIfNegative val="0"/>
          <c:dLbls>
            <c:dLbl>
              <c:idx val="0"/>
              <c:layout>
                <c:manualLayout>
                  <c:x val="-6.5595676497935421E-2"/>
                  <c:y val="5.8614198805055483E-3"/>
                </c:manualLayout>
              </c:layout>
              <c:tx>
                <c:rich>
                  <a:bodyPr rot="0" vert="horz"/>
                  <a:lstStyle/>
                  <a:p>
                    <a:pPr>
                      <a:defRPr sz="900">
                        <a:latin typeface="Meiryo UI" pitchFamily="50" charset="-128"/>
                        <a:ea typeface="Meiryo UI" pitchFamily="50" charset="-128"/>
                        <a:cs typeface="Meiryo UI" pitchFamily="50" charset="-128"/>
                      </a:defRPr>
                    </a:pPr>
                    <a:r>
                      <a:rPr lang="ja-JP" altLang="en-US" sz="700" dirty="0"/>
                      <a:t>住宅扶助</a:t>
                    </a:r>
                    <a:endParaRPr lang="ja-JP" altLang="en-US" sz="800"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DD-4B00-BF3C-5A2886881FDA}"/>
                </c:ext>
              </c:extLst>
            </c:dLbl>
            <c:dLbl>
              <c:idx val="7"/>
              <c:layout>
                <c:manualLayout>
                  <c:x val="0.10435183127800615"/>
                  <c:y val="2.3543135730017001E-3"/>
                </c:manualLayout>
              </c:layout>
              <c:spPr/>
              <c:txPr>
                <a:bodyPr rot="0" vert="eaVert"/>
                <a:lstStyle/>
                <a:p>
                  <a:pPr>
                    <a:defRPr sz="900">
                      <a:latin typeface="Meiryo UI" pitchFamily="50" charset="-128"/>
                      <a:ea typeface="Meiryo UI" pitchFamily="50" charset="-128"/>
                      <a:cs typeface="Meiryo UI" pitchFamily="50" charset="-128"/>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F4DD-4B00-BF3C-5A2886881FDA}"/>
                </c:ext>
              </c:extLst>
            </c:dLbl>
            <c:dLbl>
              <c:idx val="8"/>
              <c:layout>
                <c:manualLayout>
                  <c:x val="-0.10582169110839525"/>
                  <c:y val="8.1401211831163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DD-4B00-BF3C-5A2886881FDA}"/>
                </c:ext>
              </c:extLst>
            </c:dLbl>
            <c:spPr>
              <a:noFill/>
              <a:ln>
                <a:noFill/>
              </a:ln>
              <a:effectLst/>
            </c:spPr>
            <c:txPr>
              <a:bodyPr/>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Sheet1!$C$2</c:f>
              <c:numCache>
                <c:formatCode>General</c:formatCode>
                <c:ptCount val="1"/>
                <c:pt idx="0">
                  <c:v>498</c:v>
                </c:pt>
              </c:numCache>
            </c:numRef>
          </c:val>
          <c:extLst>
            <c:ext xmlns:c16="http://schemas.microsoft.com/office/drawing/2014/chart" uri="{C3380CC4-5D6E-409C-BE32-E72D297353CC}">
              <c16:uniqueId val="{00000007-F4DD-4B00-BF3C-5A2886881FDA}"/>
            </c:ext>
          </c:extLst>
        </c:ser>
        <c:ser>
          <c:idx val="2"/>
          <c:order val="2"/>
          <c:tx>
            <c:strRef>
              <c:f>Sheet1!$D$1</c:f>
              <c:strCache>
                <c:ptCount val="1"/>
                <c:pt idx="0">
                  <c:v>医療扶助</c:v>
                </c:pt>
              </c:strCache>
            </c:strRef>
          </c:tx>
          <c:spPr>
            <a:solidFill>
              <a:srgbClr val="4F81BD">
                <a:lumMod val="20000"/>
                <a:lumOff val="80000"/>
                <a:alpha val="50000"/>
              </a:srgbClr>
            </a:solidFill>
            <a:ln w="9525">
              <a:solidFill>
                <a:schemeClr val="tx1"/>
              </a:solidFill>
            </a:ln>
          </c:spPr>
          <c:invertIfNegative val="0"/>
          <c:dLbls>
            <c:dLbl>
              <c:idx val="0"/>
              <c:layout>
                <c:manualLayout>
                  <c:x val="-2.1286060439014143E-2"/>
                  <c:y val="1.6033521783366998E-2"/>
                </c:manualLayout>
              </c:layout>
              <c:tx>
                <c:rich>
                  <a:bodyPr/>
                  <a:lstStyle/>
                  <a:p>
                    <a:r>
                      <a:rPr lang="ja-JP" altLang="en-US" sz="700" dirty="0"/>
                      <a:t>医療扶助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DD-4B00-BF3C-5A2886881FDA}"/>
                </c:ext>
              </c:extLst>
            </c:dLbl>
            <c:dLbl>
              <c:idx val="7"/>
              <c:layout>
                <c:manualLayout>
                  <c:x val="0.10396101822019775"/>
                  <c:y val="1.5442320134364244E-2"/>
                </c:manualLayout>
              </c:layout>
              <c:numFmt formatCode="#,##0_);\(#,##0\)" sourceLinked="0"/>
              <c:spPr/>
              <c:txPr>
                <a:bodyPr rot="0" vert="eaVert"/>
                <a:lstStyle/>
                <a:p>
                  <a:pPr>
                    <a:defRPr sz="1000" baseline="0">
                      <a:latin typeface="Meiryo UI" pitchFamily="50" charset="-128"/>
                      <a:ea typeface="Meiryo UI" pitchFamily="50" charset="-128"/>
                      <a:cs typeface="Meiryo UI" pitchFamily="50" charset="-128"/>
                    </a:defRPr>
                  </a:pPr>
                  <a:endParaRPr lang="ja-JP"/>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F4DD-4B00-BF3C-5A2886881FDA}"/>
                </c:ext>
              </c:extLst>
            </c:dLbl>
            <c:dLbl>
              <c:idx val="8"/>
              <c:layout>
                <c:manualLayout>
                  <c:x val="-0.10729131948302124"/>
                  <c:y val="-2.713373727705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DD-4B00-BF3C-5A2886881FDA}"/>
                </c:ext>
              </c:extLst>
            </c:dLbl>
            <c:numFmt formatCode="#,##0_);\(#,##0\)" sourceLinked="0"/>
            <c:spPr>
              <a:noFill/>
              <a:ln>
                <a:noFill/>
              </a:ln>
              <a:effectLst/>
            </c:spPr>
            <c:txPr>
              <a:bodyPr/>
              <a:lstStyle/>
              <a:p>
                <a:pPr>
                  <a:defRPr sz="1000" baseline="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Sheet1!$D$2</c:f>
              <c:numCache>
                <c:formatCode>General</c:formatCode>
                <c:ptCount val="1"/>
                <c:pt idx="0">
                  <c:v>1308</c:v>
                </c:pt>
              </c:numCache>
            </c:numRef>
          </c:val>
          <c:extLst>
            <c:ext xmlns:c16="http://schemas.microsoft.com/office/drawing/2014/chart" uri="{C3380CC4-5D6E-409C-BE32-E72D297353CC}">
              <c16:uniqueId val="{0000000B-F4DD-4B00-BF3C-5A2886881FDA}"/>
            </c:ext>
          </c:extLst>
        </c:ser>
        <c:ser>
          <c:idx val="3"/>
          <c:order val="3"/>
          <c:tx>
            <c:strRef>
              <c:f>Sheet1!$E$1</c:f>
              <c:strCache>
                <c:ptCount val="1"/>
                <c:pt idx="0">
                  <c:v>その他の扶助</c:v>
                </c:pt>
              </c:strCache>
            </c:strRef>
          </c:tx>
          <c:spPr>
            <a:ln w="9525">
              <a:solidFill>
                <a:schemeClr val="tx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F4DD-4B00-BF3C-5A2886881FDA}"/>
                </c:ext>
              </c:extLst>
            </c:dLbl>
            <c:dLbl>
              <c:idx val="7"/>
              <c:layout>
                <c:manualLayout>
                  <c:x val="0.10435183127800615"/>
                  <c:y val="2.713373727705509E-3"/>
                </c:manualLayout>
              </c:layout>
              <c:tx>
                <c:rich>
                  <a:bodyPr/>
                  <a:lstStyle/>
                  <a:p>
                    <a:r>
                      <a:rPr lang="ja-JP" altLang="en-US" sz="900" dirty="0">
                        <a:latin typeface="Meiryo UI" pitchFamily="50" charset="-128"/>
                        <a:ea typeface="Meiryo UI" pitchFamily="50" charset="-128"/>
                        <a:cs typeface="Meiryo UI" pitchFamily="50" charset="-128"/>
                      </a:rPr>
                      <a:t>そ</a:t>
                    </a:r>
                    <a:r>
                      <a:rPr lang="ja-JP" altLang="en-US" sz="900" dirty="0"/>
                      <a:t>の他の扶助</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F4DD-4B00-BF3C-5A2886881FDA}"/>
                </c:ext>
              </c:extLst>
            </c:dLbl>
            <c:dLbl>
              <c:idx val="8"/>
              <c:layout>
                <c:manualLayout>
                  <c:x val="-0.105821575380514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DD-4B00-BF3C-5A2886881FDA}"/>
                </c:ext>
              </c:extLst>
            </c:dLbl>
            <c:spPr>
              <a:noFill/>
              <a:ln>
                <a:noFill/>
              </a:ln>
              <a:effectLst/>
            </c:spPr>
            <c:txPr>
              <a:bodyPr rot="0" vert="horz"/>
              <a:lstStyle/>
              <a:p>
                <a:pPr>
                  <a:defRPr sz="900">
                    <a:latin typeface="Meiryo UI" pitchFamily="50" charset="-128"/>
                    <a:ea typeface="Meiryo UI" pitchFamily="50" charset="-128"/>
                    <a:cs typeface="Meiryo UI"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凡例</c:v>
                </c:pt>
              </c:strCache>
            </c:strRef>
          </c:cat>
          <c:val>
            <c:numRef>
              <c:f>Sheet1!$E$2</c:f>
              <c:numCache>
                <c:formatCode>General</c:formatCode>
                <c:ptCount val="1"/>
                <c:pt idx="0">
                  <c:v>118</c:v>
                </c:pt>
              </c:numCache>
            </c:numRef>
          </c:val>
          <c:extLst>
            <c:ext xmlns:c16="http://schemas.microsoft.com/office/drawing/2014/chart" uri="{C3380CC4-5D6E-409C-BE32-E72D297353CC}">
              <c16:uniqueId val="{0000000F-F4DD-4B00-BF3C-5A2886881FDA}"/>
            </c:ext>
          </c:extLst>
        </c:ser>
        <c:dLbls>
          <c:showLegendKey val="0"/>
          <c:showVal val="0"/>
          <c:showCatName val="0"/>
          <c:showSerName val="0"/>
          <c:showPercent val="0"/>
          <c:showBubbleSize val="0"/>
        </c:dLbls>
        <c:gapWidth val="30"/>
        <c:overlap val="100"/>
        <c:serLines>
          <c:spPr>
            <a:ln w="9525">
              <a:solidFill>
                <a:schemeClr val="tx1"/>
              </a:solidFill>
            </a:ln>
          </c:spPr>
        </c:serLines>
        <c:axId val="406100624"/>
        <c:axId val="406101800"/>
      </c:barChart>
      <c:catAx>
        <c:axId val="406100624"/>
        <c:scaling>
          <c:orientation val="minMax"/>
        </c:scaling>
        <c:delete val="0"/>
        <c:axPos val="b"/>
        <c:numFmt formatCode="General" sourceLinked="0"/>
        <c:majorTickMark val="none"/>
        <c:minorTickMark val="none"/>
        <c:tickLblPos val="nextTo"/>
        <c:spPr>
          <a:ln>
            <a:solidFill>
              <a:prstClr val="black"/>
            </a:solidFill>
          </a:ln>
        </c:spPr>
        <c:txPr>
          <a:bodyPr/>
          <a:lstStyle/>
          <a:p>
            <a:pPr>
              <a:defRPr sz="900">
                <a:latin typeface="Meiryo UI" pitchFamily="50" charset="-128"/>
                <a:ea typeface="Meiryo UI" pitchFamily="50" charset="-128"/>
                <a:cs typeface="Meiryo UI" pitchFamily="50" charset="-128"/>
              </a:defRPr>
            </a:pPr>
            <a:endParaRPr lang="ja-JP"/>
          </a:p>
        </c:txPr>
        <c:crossAx val="406101800"/>
        <c:crosses val="autoZero"/>
        <c:auto val="1"/>
        <c:lblAlgn val="ctr"/>
        <c:lblOffset val="100"/>
        <c:noMultiLvlLbl val="0"/>
      </c:catAx>
      <c:valAx>
        <c:axId val="406101800"/>
        <c:scaling>
          <c:orientation val="minMax"/>
          <c:max val="3000"/>
          <c:min val="0"/>
        </c:scaling>
        <c:delete val="1"/>
        <c:axPos val="l"/>
        <c:numFmt formatCode="#,##0_);\(#,##0\)" sourceLinked="0"/>
        <c:majorTickMark val="out"/>
        <c:minorTickMark val="none"/>
        <c:tickLblPos val="none"/>
        <c:crossAx val="40610062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8400" y="1243013"/>
            <a:ext cx="4470400" cy="33543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914178">
              <a:defRPr/>
            </a:pPr>
            <a:fld id="{D44D0D7E-AFC7-4012-B6F9-AE0BD8DE370D}" type="slidenum">
              <a:rPr lang="ja-JP" altLang="en-US">
                <a:solidFill>
                  <a:prstClr val="black"/>
                </a:solidFill>
                <a:latin typeface="Calibri"/>
                <a:ea typeface="ＭＳ Ｐゴシック" panose="020B0600070205080204" pitchFamily="50" charset="-128"/>
              </a:rPr>
              <a:pPr defTabSz="914178">
                <a:defRPr/>
              </a:pPr>
              <a:t>339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2573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354</a:t>
            </a:fld>
            <a:endParaRPr kumimoji="1" lang="ja-JP" altLang="en-US"/>
          </a:p>
        </p:txBody>
      </p:sp>
    </p:spTree>
    <p:extLst>
      <p:ext uri="{BB962C8B-B14F-4D97-AF65-F5344CB8AC3E}">
        <p14:creationId xmlns:p14="http://schemas.microsoft.com/office/powerpoint/2010/main" val="405182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355</a:t>
            </a:fld>
            <a:endParaRPr kumimoji="1" lang="ja-JP" altLang="en-US"/>
          </a:p>
        </p:txBody>
      </p:sp>
    </p:spTree>
    <p:extLst>
      <p:ext uri="{BB962C8B-B14F-4D97-AF65-F5344CB8AC3E}">
        <p14:creationId xmlns:p14="http://schemas.microsoft.com/office/powerpoint/2010/main" val="201428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356</a:t>
            </a:fld>
            <a:endParaRPr kumimoji="1" lang="ja-JP" altLang="en-US"/>
          </a:p>
        </p:txBody>
      </p:sp>
    </p:spTree>
    <p:extLst>
      <p:ext uri="{BB962C8B-B14F-4D97-AF65-F5344CB8AC3E}">
        <p14:creationId xmlns:p14="http://schemas.microsoft.com/office/powerpoint/2010/main" val="186678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357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762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459">
              <a:defRPr/>
            </a:pPr>
            <a:fld id="{4A5C514A-B6EE-4628-87B8-3755CB0013A9}" type="slidenum">
              <a:rPr lang="ja-JP" altLang="en-US">
                <a:solidFill>
                  <a:prstClr val="black"/>
                </a:solidFill>
                <a:latin typeface="Calibri"/>
                <a:ea typeface="ＭＳ Ｐゴシック" panose="020B0600070205080204" pitchFamily="50" charset="-128"/>
              </a:rPr>
              <a:pPr defTabSz="915459">
                <a:defRPr/>
              </a:pPr>
              <a:t>358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704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5366">
              <a:defRPr/>
            </a:pPr>
            <a:fld id="{4A5C514A-B6EE-4628-87B8-3755CB0013A9}" type="slidenum">
              <a:rPr lang="ja-JP" altLang="en-US">
                <a:solidFill>
                  <a:prstClr val="black"/>
                </a:solidFill>
                <a:latin typeface="Calibri"/>
                <a:ea typeface="ＭＳ Ｐゴシック" panose="020B0600070205080204" pitchFamily="50" charset="-128"/>
              </a:rPr>
              <a:pPr defTabSz="915366">
                <a:defRPr/>
              </a:pPr>
              <a:t>359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3162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364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7834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lang="ja-JP" altLang="en-US" smtClean="0">
                <a:solidFill>
                  <a:prstClr val="black"/>
                </a:solidFill>
              </a:rPr>
              <a:pPr/>
              <a:t>340</a:t>
            </a:fld>
            <a:endParaRPr lang="ja-JP" altLang="en-US">
              <a:solidFill>
                <a:prstClr val="black"/>
              </a:solidFill>
            </a:endParaRPr>
          </a:p>
        </p:txBody>
      </p:sp>
    </p:spTree>
    <p:extLst>
      <p:ext uri="{BB962C8B-B14F-4D97-AF65-F5344CB8AC3E}">
        <p14:creationId xmlns:p14="http://schemas.microsoft.com/office/powerpoint/2010/main" val="73801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lang="ja-JP" altLang="en-US" smtClean="0">
                <a:solidFill>
                  <a:prstClr val="black"/>
                </a:solidFill>
              </a:rPr>
              <a:pPr/>
              <a:t>341</a:t>
            </a:fld>
            <a:endParaRPr lang="ja-JP" altLang="en-US">
              <a:solidFill>
                <a:prstClr val="black"/>
              </a:solidFill>
            </a:endParaRPr>
          </a:p>
        </p:txBody>
      </p:sp>
    </p:spTree>
    <p:extLst>
      <p:ext uri="{BB962C8B-B14F-4D97-AF65-F5344CB8AC3E}">
        <p14:creationId xmlns:p14="http://schemas.microsoft.com/office/powerpoint/2010/main" val="120508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lang="ja-JP" altLang="en-US" smtClean="0">
                <a:solidFill>
                  <a:prstClr val="black"/>
                </a:solidFill>
              </a:rPr>
              <a:pPr/>
              <a:t>342</a:t>
            </a:fld>
            <a:endParaRPr lang="ja-JP" altLang="en-US">
              <a:solidFill>
                <a:prstClr val="black"/>
              </a:solidFill>
            </a:endParaRPr>
          </a:p>
        </p:txBody>
      </p:sp>
    </p:spTree>
    <p:extLst>
      <p:ext uri="{BB962C8B-B14F-4D97-AF65-F5344CB8AC3E}">
        <p14:creationId xmlns:p14="http://schemas.microsoft.com/office/powerpoint/2010/main" val="58824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1321C16-6AA0-424C-9F67-2AEB4EB28815}" type="slidenum">
              <a:rPr kumimoji="1" lang="ja-JP" altLang="en-US" smtClean="0"/>
              <a:pPr/>
              <a:t>343</a:t>
            </a:fld>
            <a:endParaRPr kumimoji="1" lang="ja-JP" altLang="en-US"/>
          </a:p>
        </p:txBody>
      </p:sp>
    </p:spTree>
    <p:extLst>
      <p:ext uri="{BB962C8B-B14F-4D97-AF65-F5344CB8AC3E}">
        <p14:creationId xmlns:p14="http://schemas.microsoft.com/office/powerpoint/2010/main" val="168816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348</a:t>
            </a:fld>
            <a:endParaRPr kumimoji="1" lang="ja-JP" altLang="en-US"/>
          </a:p>
        </p:txBody>
      </p:sp>
    </p:spTree>
    <p:extLst>
      <p:ext uri="{BB962C8B-B14F-4D97-AF65-F5344CB8AC3E}">
        <p14:creationId xmlns:p14="http://schemas.microsoft.com/office/powerpoint/2010/main" val="23221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914178">
              <a:defRPr/>
            </a:pPr>
            <a:fld id="{635930CD-F6E3-45C9-B79B-1BC28A19CBAD}" type="slidenum">
              <a:rPr lang="ja-JP" altLang="en-US">
                <a:solidFill>
                  <a:prstClr val="black"/>
                </a:solidFill>
                <a:latin typeface="Calibri"/>
                <a:ea typeface="ＭＳ Ｐゴシック" panose="020B0600070205080204" pitchFamily="50" charset="-128"/>
              </a:rPr>
              <a:pPr defTabSz="914178">
                <a:defRPr/>
              </a:pPr>
              <a:t>349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5023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8AD6E5A0-162D-400B-95E9-FE9C7E3B7A97}" type="slidenum">
              <a:rPr lang="ja-JP" altLang="en-US">
                <a:solidFill>
                  <a:prstClr val="black"/>
                </a:solidFill>
                <a:latin typeface="Calibri"/>
                <a:ea typeface="ＭＳ Ｐゴシック" panose="020B0600070205080204" pitchFamily="50" charset="-128"/>
              </a:rPr>
              <a:pPr defTabSz="914178">
                <a:defRPr/>
              </a:pPr>
              <a:t>352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983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353</a:t>
            </a:fld>
            <a:endParaRPr kumimoji="1" lang="ja-JP" altLang="en-US"/>
          </a:p>
        </p:txBody>
      </p:sp>
    </p:spTree>
    <p:extLst>
      <p:ext uri="{BB962C8B-B14F-4D97-AF65-F5344CB8AC3E}">
        <p14:creationId xmlns:p14="http://schemas.microsoft.com/office/powerpoint/2010/main" val="43538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338</a:t>
            </a:fld>
            <a:endParaRPr lang="ja-JP" altLang="en-US"/>
          </a:p>
        </p:txBody>
      </p:sp>
      <p:sp>
        <p:nvSpPr>
          <p:cNvPr id="2" name="タイトル 1"/>
          <p:cNvSpPr>
            <a:spLocks noGrp="1"/>
          </p:cNvSpPr>
          <p:nvPr>
            <p:ph type="title" idx="4294967295"/>
          </p:nvPr>
        </p:nvSpPr>
        <p:spPr>
          <a:xfrm>
            <a:off x="0" y="1484313"/>
            <a:ext cx="7527925" cy="720725"/>
          </a:xfrm>
        </p:spPr>
        <p:txBody>
          <a:bodyPr>
            <a:normAutofit fontScale="90000"/>
          </a:bodyPr>
          <a:lstStyle/>
          <a:p>
            <a:r>
              <a:rPr kumimoji="1" lang="en-US" altLang="ja-JP" dirty="0">
                <a:latin typeface="BIZ UDゴシック" panose="020B0400000000000000" pitchFamily="49" charset="-128"/>
                <a:ea typeface="BIZ UDゴシック" panose="020B0400000000000000" pitchFamily="49" charset="-128"/>
              </a:rPr>
              <a:t>Ⅴ</a:t>
            </a:r>
            <a:r>
              <a:rPr kumimoji="1" lang="ja-JP" altLang="en-US" dirty="0">
                <a:latin typeface="BIZ UDゴシック" panose="020B0400000000000000" pitchFamily="49" charset="-128"/>
                <a:ea typeface="BIZ UDゴシック" panose="020B0400000000000000" pitchFamily="49" charset="-128"/>
              </a:rPr>
              <a:t>　その他</a:t>
            </a:r>
          </a:p>
        </p:txBody>
      </p:sp>
    </p:spTree>
    <p:extLst>
      <p:ext uri="{BB962C8B-B14F-4D97-AF65-F5344CB8AC3E}">
        <p14:creationId xmlns:p14="http://schemas.microsoft.com/office/powerpoint/2010/main" val="237398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338363" y="5736503"/>
            <a:ext cx="1482110" cy="716833"/>
          </a:xfrm>
          <a:prstGeom prst="roundRect">
            <a:avLst>
              <a:gd name="adj" fmla="val 5685"/>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0" y="476672"/>
            <a:ext cx="2411760" cy="2970044"/>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①分野：　雇用／産業</a:t>
            </a:r>
            <a:endParaRPr kumimoji="1"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②タイプ</a:t>
            </a:r>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   政策イノベーション</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執行の刷新</a:t>
            </a:r>
            <a:endParaRPr kumimoji="1"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③改革スタイル</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　投資・予算</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   条例・規則・運用ﾙｰﾙ</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　組織・経営形態</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　権限移譲</a:t>
            </a:r>
            <a:endParaRPr lang="en-US" altLang="ja-JP" sz="11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④担当部局</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市　　</a:t>
            </a:r>
            <a:r>
              <a:rPr lang="ja-JP" altLang="en-US" sz="1100" dirty="0">
                <a:latin typeface="BIZ UDゴシック" panose="020B0400000000000000" pitchFamily="49" charset="-128"/>
                <a:ea typeface="BIZ UDゴシック" panose="020B0400000000000000" pitchFamily="49" charset="-128"/>
              </a:rPr>
              <a:t>政策企画室</a:t>
            </a:r>
            <a:endParaRPr kumimoji="1" lang="en-US" altLang="ja-JP" sz="11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⑤時期</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2012</a:t>
            </a:r>
            <a:r>
              <a:rPr kumimoji="1" lang="ja-JP" altLang="en-US" sz="1100" dirty="0">
                <a:latin typeface="BIZ UDゴシック" panose="020B0400000000000000" pitchFamily="49" charset="-128"/>
                <a:ea typeface="BIZ UDゴシック" panose="020B0400000000000000" pitchFamily="49" charset="-128"/>
              </a:rPr>
              <a:t>年～</a:t>
            </a:r>
          </a:p>
        </p:txBody>
      </p:sp>
      <p:sp>
        <p:nvSpPr>
          <p:cNvPr id="4" name="テキスト ボックス 3"/>
          <p:cNvSpPr txBox="1"/>
          <p:nvPr/>
        </p:nvSpPr>
        <p:spPr>
          <a:xfrm>
            <a:off x="0" y="0"/>
            <a:ext cx="5796136" cy="338554"/>
          </a:xfrm>
          <a:prstGeom prst="rect">
            <a:avLst/>
          </a:prstGeom>
          <a:noFill/>
        </p:spPr>
        <p:txBody>
          <a:bodyPr wrap="square" rtlCol="0">
            <a:spAutoFit/>
          </a:bodyPr>
          <a:lstStyle/>
          <a:p>
            <a:r>
              <a:rPr lang="ja-JP" altLang="en-US" sz="1600" u="sng" dirty="0">
                <a:latin typeface="BIZ UDゴシック" panose="020B0400000000000000" pitchFamily="49" charset="-128"/>
                <a:ea typeface="BIZ UDゴシック" panose="020B0400000000000000" pitchFamily="49" charset="-128"/>
              </a:rPr>
              <a:t>市政情報の見える化（オープン市役所など）</a:t>
            </a:r>
            <a:endParaRPr kumimoji="1" lang="en-US" altLang="ja-JP" sz="1600" u="sng" dirty="0">
              <a:latin typeface="BIZ UDゴシック" panose="020B0400000000000000" pitchFamily="49" charset="-128"/>
              <a:ea typeface="BIZ UDゴシック" panose="020B0400000000000000"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77744634"/>
              </p:ext>
            </p:extLst>
          </p:nvPr>
        </p:nvGraphicFramePr>
        <p:xfrm>
          <a:off x="2236867" y="493096"/>
          <a:ext cx="6840760" cy="6004921"/>
        </p:xfrm>
        <a:graphic>
          <a:graphicData uri="http://schemas.openxmlformats.org/drawingml/2006/table">
            <a:tbl>
              <a:tblPr firstRow="1">
                <a:tableStyleId>{616DA210-FB5B-4158-B5E0-FEB733F419BA}</a:tableStyleId>
              </a:tblPr>
              <a:tblGrid>
                <a:gridCol w="144016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214246">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609961">
                <a:tc>
                  <a:txBody>
                    <a:bodyPr/>
                    <a:lstStyle/>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改革前の課題</a:t>
                      </a:r>
                      <a:endPar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solidFill>
                      <a:schemeClr val="accent1"/>
                    </a:solidFill>
                  </a:tcPr>
                </a:tc>
                <a:tc>
                  <a:txBody>
                    <a:bodyPr/>
                    <a:lstStyle/>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改革の方向性</a:t>
                      </a:r>
                      <a:endPar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solidFill>
                      <a:schemeClr val="accent1"/>
                    </a:solidFill>
                  </a:tcPr>
                </a:tc>
                <a:tc>
                  <a:txBody>
                    <a:bodyPr/>
                    <a:lstStyle/>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何をどう改革したか</a:t>
                      </a:r>
                      <a:endPar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solidFill>
                      <a:schemeClr val="accent1"/>
                    </a:solidFill>
                  </a:tcPr>
                </a:tc>
                <a:tc>
                  <a:txBody>
                    <a:bodyPr/>
                    <a:lstStyle/>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主な成果</a:t>
                      </a:r>
                      <a:endPar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400"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solidFill>
                      <a:schemeClr val="accent1"/>
                    </a:solidFill>
                  </a:tcPr>
                </a:tc>
                <a:extLst>
                  <a:ext uri="{0D108BD9-81ED-4DB2-BD59-A6C34878D82A}">
                    <a16:rowId xmlns:a16="http://schemas.microsoft.com/office/drawing/2014/main" val="10000"/>
                  </a:ext>
                </a:extLst>
              </a:tr>
              <a:tr h="5363174">
                <a:tc>
                  <a:txBody>
                    <a:bodyPr/>
                    <a:lstStyle/>
                    <a:p>
                      <a:pPr marL="72000" indent="-457200" algn="just"/>
                      <a:r>
                        <a:rPr kumimoji="1" lang="ja-JP" altLang="en-US" sz="1200" strike="noStrike" dirty="0">
                          <a:latin typeface="Calibri" panose="020F0502020204030204" pitchFamily="34" charset="0"/>
                          <a:ea typeface="ＭＳ Ｐゴシック" panose="020B0600070205080204" pitchFamily="50" charset="-128"/>
                          <a:cs typeface="Calibri" panose="020F0502020204030204" pitchFamily="34" charset="0"/>
                        </a:rPr>
                        <a:t>・市政運営の透明性を確保するとともに、市民との情報共有を一層進める必要がある。</a:t>
                      </a:r>
                      <a:endParaRPr kumimoji="1" lang="en-US" altLang="ja-JP" sz="1200" strike="noStrike"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200" strike="noStrike"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r>
                        <a:rPr kumimoji="1" lang="ja-JP" altLang="en-US" sz="1200" strike="noStrike" dirty="0">
                          <a:latin typeface="Calibri" panose="020F0502020204030204" pitchFamily="34" charset="0"/>
                          <a:ea typeface="ＭＳ Ｐゴシック" panose="020B0600070205080204" pitchFamily="50" charset="-128"/>
                          <a:cs typeface="Calibri" panose="020F0502020204030204" pitchFamily="34" charset="0"/>
                        </a:rPr>
                        <a:t>・例えば、重要事項の意思決定の場である政策会議（現・戦略会議）等について、会議自体は非公開で開催しており、大阪市の方針や施策の決定にあたり、具体にどのような議論が行われているか（プロセス）までは公表していなかった。</a:t>
                      </a:r>
                      <a:endParaRPr kumimoji="1" lang="en-US" altLang="ja-JP" sz="1200" strike="noStrike"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r>
                        <a:rPr kumimoji="1" lang="ja-JP" altLang="en-US" sz="1200" strike="noStrike" dirty="0">
                          <a:latin typeface="Calibri" panose="020F0502020204030204" pitchFamily="34" charset="0"/>
                          <a:ea typeface="ＭＳ Ｐゴシック" panose="020B0600070205080204" pitchFamily="50" charset="-128"/>
                          <a:cs typeface="Calibri" panose="020F0502020204030204" pitchFamily="34" charset="0"/>
                        </a:rPr>
                        <a:t>（議事要旨・資料は事後ホームページに掲載）</a:t>
                      </a:r>
                      <a:endParaRPr kumimoji="1" lang="en-US" altLang="ja-JP" sz="1200" strike="noStrike"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200" strike="noStrike"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ja-JP" altLang="en-US" sz="12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marL="72000" indent="-457200" algn="just"/>
                      <a:r>
                        <a:rPr lang="ja-JP" altLang="en-US" sz="1200" strike="noStrike" dirty="0">
                          <a:latin typeface="Calibri" panose="020F0502020204030204" pitchFamily="34" charset="0"/>
                          <a:ea typeface="ＭＳ Ｐゴシック" panose="020B0600070205080204" pitchFamily="50" charset="-128"/>
                          <a:cs typeface="Calibri" panose="020F0502020204030204" pitchFamily="34" charset="0"/>
                        </a:rPr>
                        <a:t>・施策の発端から決定・実行までの施策プロセスを「見える化」することにより、市政運営の透明性の確保と、市民の市政参加の促進を図り、市民本位の開かれた市政を実現する。</a:t>
                      </a:r>
                      <a:endParaRPr lang="en-US" altLang="ja-JP" sz="12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marL="72000" indent="-72000" algn="just"/>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・「オープン市役所」として、施策プロセスの情報公開にかかる</a:t>
                      </a:r>
                      <a:r>
                        <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rPr>
                        <a:t>4</a:t>
                      </a:r>
                      <a:r>
                        <a:rPr kumimoji="1" lang="ja-JP" altLang="en-US" sz="1200" dirty="0" err="1">
                          <a:latin typeface="Calibri" panose="020F0502020204030204" pitchFamily="34" charset="0"/>
                          <a:ea typeface="ＭＳ Ｐゴシック" panose="020B0600070205080204" pitchFamily="50" charset="-128"/>
                          <a:cs typeface="Calibri" panose="020F0502020204030204" pitchFamily="34" charset="0"/>
                        </a:rPr>
                        <a:t>つの</a:t>
                      </a:r>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柱を定めた。</a:t>
                      </a: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①施策プロセスの見える化</a:t>
                      </a: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buFontTx/>
                        <a:buChar char="-"/>
                      </a:pP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 施策カルテの作成</a:t>
                      </a: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buFontTx/>
                        <a:buNone/>
                      </a:pPr>
                      <a:r>
                        <a:rPr lang="ja-JP" altLang="en-US" sz="1100" dirty="0">
                          <a:latin typeface="Calibri" panose="020F0502020204030204" pitchFamily="34" charset="0"/>
                          <a:ea typeface="ＭＳ Ｐゴシック" panose="020B0600070205080204" pitchFamily="50" charset="-128"/>
                          <a:cs typeface="Calibri" panose="020F0502020204030204" pitchFamily="34" charset="0"/>
                        </a:rPr>
                        <a:t>（施策の概要、きっかけは何か、今後の予定など）</a:t>
                      </a: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buFontTx/>
                        <a:buChar char="-"/>
                      </a:pP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 戦略会議・</a:t>
                      </a:r>
                      <a:r>
                        <a:rPr kumimoji="1" lang="ja-JP" altLang="en-US" sz="11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副首都</a:t>
                      </a:r>
                      <a:r>
                        <a:rPr kumimoji="1" lang="ja-JP" altLang="en-US" sz="11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推進</a:t>
                      </a:r>
                      <a:r>
                        <a:rPr kumimoji="1" lang="ja-JP" altLang="en-US" sz="1100" dirty="0" smtClean="0">
                          <a:latin typeface="Calibri" panose="020F0502020204030204" pitchFamily="34" charset="0"/>
                          <a:ea typeface="ＭＳ Ｐゴシック" panose="020B0600070205080204" pitchFamily="50" charset="-128"/>
                          <a:cs typeface="Calibri" panose="020F0502020204030204" pitchFamily="34" charset="0"/>
                        </a:rPr>
                        <a:t>本部</a:t>
                      </a: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会議などの庁内会議 </a:t>
                      </a: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buFontTx/>
                        <a:buNone/>
                      </a:pPr>
                      <a:r>
                        <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内容の公表（</a:t>
                      </a:r>
                      <a:r>
                        <a:rPr kumimoji="1" lang="ja-JP" altLang="en-US" sz="1100" dirty="0" smtClean="0">
                          <a:latin typeface="Calibri" panose="020F0502020204030204" pitchFamily="34" charset="0"/>
                          <a:ea typeface="ＭＳ Ｐゴシック" panose="020B0600070205080204" pitchFamily="50" charset="-128"/>
                          <a:cs typeface="Calibri" panose="020F0502020204030204" pitchFamily="34" charset="0"/>
                        </a:rPr>
                        <a:t>プレスオープン</a:t>
                      </a: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及び事後の公表）</a:t>
                      </a: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100" baseline="0" dirty="0">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要綱・要領等の公表</a:t>
                      </a: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②予算編成過程の公表</a:t>
                      </a: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a:t>
                      </a:r>
                      <a:r>
                        <a:rPr lang="ja-JP" altLang="en-US" sz="1100" dirty="0">
                          <a:latin typeface="Calibri" panose="020F0502020204030204" pitchFamily="34" charset="0"/>
                          <a:ea typeface="ＭＳ Ｐゴシック" panose="020B0600070205080204" pitchFamily="50" charset="-128"/>
                          <a:cs typeface="Calibri" panose="020F0502020204030204" pitchFamily="34" charset="0"/>
                        </a:rPr>
                        <a:t>予算編成の基本的な考え方や各所属の予算要求状況、市長ヒアリングなど</a:t>
                      </a: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③公金支出情報の公表</a:t>
                      </a: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a:t>
                      </a:r>
                      <a:r>
                        <a:rPr lang="ja-JP" altLang="en-US" sz="1100" dirty="0">
                          <a:latin typeface="Calibri" panose="020F0502020204030204" pitchFamily="34" charset="0"/>
                          <a:ea typeface="ＭＳ Ｐゴシック" panose="020B0600070205080204" pitchFamily="50" charset="-128"/>
                          <a:cs typeface="Calibri" panose="020F0502020204030204" pitchFamily="34" charset="0"/>
                        </a:rPr>
                        <a:t>支払日、支払額、支払内容など</a:t>
                      </a:r>
                      <a:r>
                        <a:rPr kumimoji="1" lang="ja-JP" altLang="en-US" sz="1100" dirty="0">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④市民の声の見える化</a:t>
                      </a: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zh-TW"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原則</a:t>
                      </a:r>
                      <a:r>
                        <a:rPr kumimoji="1" lang="ja-JP" altLang="en-US" sz="1200" kern="1200" dirty="0" err="1">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zh-TW"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全件公表</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endParaRPr>
                    </a:p>
                    <a:p>
                      <a:pPr marL="72000" indent="-72000" algn="just"/>
                      <a:r>
                        <a:rPr kumimoji="1" lang="ja-JP" altLang="en-US" sz="1200" dirty="0">
                          <a:latin typeface="Calibri" panose="020F0502020204030204" pitchFamily="34" charset="0"/>
                          <a:ea typeface="ＭＳ Ｐゴシック" panose="020B0600070205080204" pitchFamily="50" charset="-128"/>
                          <a:cs typeface="Calibri" panose="020F0502020204030204" pitchFamily="34" charset="0"/>
                        </a:rPr>
                        <a:t>・上記の取組み以外に、大阪市特別顧問及び特別参与の職務実施状況について、府と同様に別途公表。</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tc>
                <a:tc>
                  <a:txBody>
                    <a:bodyPr/>
                    <a:lstStyle/>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・市政の透明性や、市民との情報共有が一層高まり、市民本位の開かれた市政の実現に向け前進した。</a:t>
                      </a:r>
                      <a:endPar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大阪市がどのように施策を決定し進めていくのかわかりやすい</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と肯定的に</a:t>
                      </a: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答えた市民の割合　</a:t>
                      </a:r>
                      <a:endPar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56</a:t>
                      </a: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60</a:t>
                      </a: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59</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59</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76</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72</a:t>
                      </a:r>
                      <a:r>
                        <a:rPr kumimoji="1" lang="ja-JP" altLang="en-US"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1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（市政モニターアンケートより）</a:t>
                      </a:r>
                      <a:endParaRPr kumimoji="1" lang="en-US" altLang="ja-JP" sz="11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・公開で実施した戦略会議の回数</a:t>
                      </a:r>
                      <a:endPar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17</a:t>
                      </a: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 18</a:t>
                      </a: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 14</a:t>
                      </a:r>
                      <a:r>
                        <a:rPr kumimoji="1" lang="ja-JP"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8</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13</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4</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5</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7</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9</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3</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5</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4</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6</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8</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4</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200" b="0" i="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2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347</a:t>
            </a:fld>
            <a:endParaRPr lang="ja-JP" altLang="en-US"/>
          </a:p>
        </p:txBody>
      </p:sp>
    </p:spTree>
    <p:extLst>
      <p:ext uri="{BB962C8B-B14F-4D97-AF65-F5344CB8AC3E}">
        <p14:creationId xmlns:p14="http://schemas.microsoft.com/office/powerpoint/2010/main" val="246175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133371" y="3610774"/>
            <a:ext cx="977449" cy="178266"/>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8199607" y="3358774"/>
            <a:ext cx="900000" cy="252000"/>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7023363" y="4077657"/>
            <a:ext cx="2031849" cy="2082561"/>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0" y="0"/>
            <a:ext cx="2411760" cy="338554"/>
          </a:xfrm>
          <a:prstGeom prst="rect">
            <a:avLst/>
          </a:prstGeom>
          <a:noFill/>
        </p:spPr>
        <p:txBody>
          <a:bodyPr wrap="square" rtlCol="0">
            <a:spAutoFit/>
          </a:bodyPr>
          <a:lstStyle/>
          <a:p>
            <a:r>
              <a:rPr lang="ja-JP" altLang="en-US" sz="1600" u="sng" dirty="0">
                <a:latin typeface="BIZ UDゴシック" panose="020B0400000000000000" pitchFamily="49" charset="-128"/>
                <a:ea typeface="BIZ UDゴシック" panose="020B0400000000000000" pitchFamily="49" charset="-128"/>
              </a:rPr>
              <a:t>生活保護の適正実施</a:t>
            </a:r>
            <a:endParaRPr kumimoji="1" lang="en-US" altLang="ja-JP" sz="1600" u="sng" dirty="0">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58056" y="476672"/>
            <a:ext cx="2411760" cy="3600986"/>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①分野：　－</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②タイプ</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政策イノベーション</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執行の刷新</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③改革スタイル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投資・予算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条例・規則・運用ﾙｰﾙ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組織・経営形態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権限移譲</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④担当部局</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市　福祉局</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⑤時期</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生活保護行政特別調査</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 プロジェクトチームの設置</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2009</a:t>
            </a:r>
            <a:r>
              <a:rPr lang="ja-JP" altLang="en-US" sz="1200" dirty="0">
                <a:latin typeface="BIZ UDゴシック" panose="020B0400000000000000" pitchFamily="49" charset="-128"/>
                <a:ea typeface="BIZ UDゴシック" panose="020B0400000000000000" pitchFamily="49" charset="-128"/>
              </a:rPr>
              <a:t>年９月）以降</a:t>
            </a:r>
            <a:r>
              <a:rPr kumimoji="1" lang="ja-JP" altLang="en-US" sz="1200" dirty="0">
                <a:latin typeface="BIZ UDゴシック" panose="020B0400000000000000" pitchFamily="49" charset="-128"/>
                <a:ea typeface="BIZ UDゴシック" panose="020B0400000000000000" pitchFamily="49" charset="-128"/>
              </a:rPr>
              <a:t>順次実施</a:t>
            </a:r>
          </a:p>
        </p:txBody>
      </p:sp>
      <p:graphicFrame>
        <p:nvGraphicFramePr>
          <p:cNvPr id="6" name="表 5"/>
          <p:cNvGraphicFramePr>
            <a:graphicFrameLocks noGrp="1"/>
          </p:cNvGraphicFramePr>
          <p:nvPr/>
        </p:nvGraphicFramePr>
        <p:xfrm>
          <a:off x="2239840" y="476672"/>
          <a:ext cx="6815373" cy="6048672"/>
        </p:xfrm>
        <a:graphic>
          <a:graphicData uri="http://schemas.openxmlformats.org/drawingml/2006/table">
            <a:tbl>
              <a:tblPr firstRow="1">
                <a:tableStyleId>{5C22544A-7EE6-4342-B048-85BDC9FD1C3A}</a:tableStyleId>
              </a:tblPr>
              <a:tblGrid>
                <a:gridCol w="1523605">
                  <a:extLst>
                    <a:ext uri="{9D8B030D-6E8A-4147-A177-3AD203B41FA5}">
                      <a16:colId xmlns:a16="http://schemas.microsoft.com/office/drawing/2014/main" val="20000"/>
                    </a:ext>
                  </a:extLst>
                </a:gridCol>
                <a:gridCol w="1403337">
                  <a:extLst>
                    <a:ext uri="{9D8B030D-6E8A-4147-A177-3AD203B41FA5}">
                      <a16:colId xmlns:a16="http://schemas.microsoft.com/office/drawing/2014/main" val="20001"/>
                    </a:ext>
                  </a:extLst>
                </a:gridCol>
                <a:gridCol w="1894424">
                  <a:extLst>
                    <a:ext uri="{9D8B030D-6E8A-4147-A177-3AD203B41FA5}">
                      <a16:colId xmlns:a16="http://schemas.microsoft.com/office/drawing/2014/main" val="20002"/>
                    </a:ext>
                  </a:extLst>
                </a:gridCol>
                <a:gridCol w="1994007">
                  <a:extLst>
                    <a:ext uri="{9D8B030D-6E8A-4147-A177-3AD203B41FA5}">
                      <a16:colId xmlns:a16="http://schemas.microsoft.com/office/drawing/2014/main" val="20003"/>
                    </a:ext>
                  </a:extLst>
                </a:gridCol>
              </a:tblGrid>
              <a:tr h="439682">
                <a:tc>
                  <a:txBody>
                    <a:bodyPr/>
                    <a:lstStyle/>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改革前の課題</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改革の方向性</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何をどう改革したか</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主な成果</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lnSpc>
                          <a:spcPct val="100000"/>
                        </a:lnSpc>
                        <a:spcBef>
                          <a:spcPts val="0"/>
                        </a:spcBef>
                        <a:spcAft>
                          <a:spcPts val="0"/>
                        </a:spcAft>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30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2013</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年に</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改正された生活保護法では</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、これまでの本市の提案・要望事項が数多く盛り込まれた。しかしながら、</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医療費の一部自己負担の導入、高齢者向けの新たな生活保障制度の創設、不正受給対策推進のための福祉事務所のさらなる権限強化など、</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法改正に反映されなかった要望事項や法改正後、新たに発生した課題等</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が存在するため、さらなる制度改正が必要である。</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latin typeface="+mn-lt"/>
                          <a:ea typeface="+mn-ea"/>
                        </a:rPr>
                        <a:t>【</a:t>
                      </a:r>
                      <a:r>
                        <a:rPr kumimoji="1" lang="ja-JP" altLang="en-US" sz="1200" b="0" u="none" dirty="0">
                          <a:solidFill>
                            <a:schemeClr val="tx1"/>
                          </a:solidFill>
                          <a:latin typeface="+mn-lt"/>
                          <a:ea typeface="+mn-ea"/>
                        </a:rPr>
                        <a:t>生活保護制度の抜本的改革</a:t>
                      </a:r>
                      <a:r>
                        <a:rPr kumimoji="1" lang="en-US" altLang="ja-JP" sz="1200" b="0" u="none" dirty="0">
                          <a:solidFill>
                            <a:schemeClr val="tx1"/>
                          </a:solidFill>
                          <a:latin typeface="+mn-lt"/>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mn-lt"/>
                          <a:ea typeface="+mn-ea"/>
                        </a:rPr>
                        <a:t>・国への制度改革提案・要望</a:t>
                      </a:r>
                      <a:endParaRPr kumimoji="1" lang="en-US" altLang="ja-JP" sz="1200" b="0" u="none" dirty="0">
                        <a:solidFill>
                          <a:schemeClr val="tx1"/>
                        </a:solidFill>
                        <a:latin typeface="+mn-lt"/>
                        <a:ea typeface="+mn-ea"/>
                      </a:endParaRPr>
                    </a:p>
                    <a:p>
                      <a:pPr algn="l">
                        <a:tabLst/>
                      </a:pPr>
                      <a:endParaRPr kumimoji="1" lang="en-US" altLang="ja-JP" sz="1200" b="0" u="none" dirty="0">
                        <a:solidFill>
                          <a:schemeClr val="tx1"/>
                        </a:solidFill>
                        <a:latin typeface="+mn-lt"/>
                        <a:ea typeface="+mn-ea"/>
                      </a:endParaRPr>
                    </a:p>
                    <a:p>
                      <a:pPr algn="l">
                        <a:tabLst/>
                      </a:pPr>
                      <a:endParaRPr kumimoji="1" lang="en-US" altLang="ja-JP" sz="1200" b="0" u="none" dirty="0">
                        <a:solidFill>
                          <a:schemeClr val="tx1"/>
                        </a:solidFill>
                        <a:latin typeface="+mn-lt"/>
                        <a:ea typeface="+mn-ea"/>
                      </a:endParaRPr>
                    </a:p>
                    <a:p>
                      <a:pPr algn="l">
                        <a:tabLst/>
                      </a:pPr>
                      <a:endParaRPr kumimoji="1" lang="en-US" altLang="ja-JP" sz="1200" b="0" u="none" dirty="0">
                        <a:solidFill>
                          <a:schemeClr val="tx1"/>
                        </a:solidFill>
                        <a:latin typeface="+mn-lt"/>
                        <a:ea typeface="+mn-ea"/>
                      </a:endParaRPr>
                    </a:p>
                    <a:p>
                      <a:pPr algn="l">
                        <a:tabLst/>
                      </a:pPr>
                      <a:r>
                        <a:rPr kumimoji="1" lang="en-US" altLang="ja-JP" sz="1200" b="0" u="none" dirty="0">
                          <a:solidFill>
                            <a:schemeClr val="tx1"/>
                          </a:solidFill>
                          <a:latin typeface="+mn-lt"/>
                          <a:ea typeface="+mn-ea"/>
                        </a:rPr>
                        <a:t>【</a:t>
                      </a:r>
                      <a:r>
                        <a:rPr kumimoji="1" lang="ja-JP" altLang="en-US" sz="1200" b="0" u="none" dirty="0">
                          <a:solidFill>
                            <a:schemeClr val="tx1"/>
                          </a:solidFill>
                          <a:latin typeface="+mn-lt"/>
                          <a:ea typeface="+mn-ea"/>
                        </a:rPr>
                        <a:t>生活保護の適正化に向けた取組の推進</a:t>
                      </a:r>
                      <a:r>
                        <a:rPr kumimoji="1" lang="en-US" altLang="ja-JP" sz="1200" b="0" u="none" dirty="0">
                          <a:solidFill>
                            <a:schemeClr val="tx1"/>
                          </a:solidFill>
                          <a:latin typeface="+mn-lt"/>
                          <a:ea typeface="+mn-ea"/>
                        </a:rPr>
                        <a:t>】</a:t>
                      </a: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・不正受給対策</a:t>
                      </a:r>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・医療扶助の適正化</a:t>
                      </a:r>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・就労自立支援</a:t>
                      </a:r>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・市独自の抜本的改革提案をはじめ、あらゆる機会を通じて国に対して制度改革提案・要望を実施</a:t>
                      </a:r>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・不正受給調査専任チームを全区に設置</a:t>
                      </a:r>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・被保護者への適正受診支援事業に取り組み、医療扶助を適正化</a:t>
                      </a:r>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・総合就職サポート事業</a:t>
                      </a:r>
                      <a:endParaRPr kumimoji="1" lang="en-US" altLang="ja-JP" sz="1200" b="0" u="none" dirty="0">
                        <a:solidFill>
                          <a:schemeClr val="tx1"/>
                        </a:solidFill>
                        <a:latin typeface="+mn-lt"/>
                        <a:ea typeface="+mn-ea"/>
                      </a:endParaRPr>
                    </a:p>
                    <a:p>
                      <a:pPr algn="l"/>
                      <a:r>
                        <a:rPr kumimoji="1" lang="ja-JP" altLang="en-US" sz="1200" b="0" u="none" dirty="0">
                          <a:solidFill>
                            <a:schemeClr val="tx1"/>
                          </a:solidFill>
                          <a:latin typeface="+mn-lt"/>
                          <a:ea typeface="+mn-ea"/>
                        </a:rPr>
                        <a:t>・ハローワークの常設窓口を区役所に設置</a:t>
                      </a:r>
                      <a:endParaRPr kumimoji="1" lang="en-US" altLang="ja-JP" sz="1200" b="0" u="none"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年通常国会において改正法案が審議され、生活保護法が改正された。</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・被保護世帯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2015</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月から</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月まで</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86</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カ月連続で対前年同月比マイナス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・生活保護費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予算額は</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年度は新型コロナウイルス感染症の影響で一時的にプラスに転じたが、</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年度以降は対前年度比マイナス傾向である。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予算額</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2,741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億円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2,779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億円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2,730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億円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240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億円</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348</a:t>
            </a:fld>
            <a:endParaRPr lang="ja-JP" altLang="en-US"/>
          </a:p>
        </p:txBody>
      </p:sp>
    </p:spTree>
    <p:extLst>
      <p:ext uri="{BB962C8B-B14F-4D97-AF65-F5344CB8AC3E}">
        <p14:creationId xmlns:p14="http://schemas.microsoft.com/office/powerpoint/2010/main" val="342111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35996" y="1823983"/>
            <a:ext cx="4296494" cy="233417"/>
          </a:xfrm>
          <a:prstGeom prst="roundRect">
            <a:avLst>
              <a:gd name="adj" fmla="val 0"/>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3"/>
          <a:stretch>
            <a:fillRect/>
          </a:stretch>
        </p:blipFill>
        <p:spPr>
          <a:xfrm>
            <a:off x="55814" y="1554373"/>
            <a:ext cx="8980186" cy="5114987"/>
          </a:xfrm>
          <a:prstGeom prst="rect">
            <a:avLst/>
          </a:prstGeom>
        </p:spPr>
      </p:pic>
      <p:sp>
        <p:nvSpPr>
          <p:cNvPr id="9" name="正方形/長方形 8"/>
          <p:cNvSpPr/>
          <p:nvPr/>
        </p:nvSpPr>
        <p:spPr>
          <a:xfrm>
            <a:off x="467544" y="582247"/>
            <a:ext cx="4752528" cy="542497"/>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角丸四角形 15"/>
          <p:cNvSpPr/>
          <p:nvPr/>
        </p:nvSpPr>
        <p:spPr>
          <a:xfrm>
            <a:off x="225017" y="555389"/>
            <a:ext cx="8640000" cy="5762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536" tIns="45768" rIns="91536" bIns="45768" rtlCol="0" anchor="ctr"/>
          <a:lstStyle/>
          <a:p>
            <a:pPr marL="181165" marR="0" lvl="0" indent="-18116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月から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ヶ月連続で対前年同月比マイナス</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1165" marR="0" lvl="0" indent="-18116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高齢者世帯は、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年１月以降、対前年同月比で減少傾向にある。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1165" marR="0" lvl="0" indent="-18116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稼働年齢世帯は、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月以降、</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対前年同月比でやや増加傾向にある。</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フリーフォーム 16"/>
          <p:cNvSpPr/>
          <p:nvPr/>
        </p:nvSpPr>
        <p:spPr>
          <a:xfrm>
            <a:off x="108000" y="199668"/>
            <a:ext cx="8928000" cy="1082877"/>
          </a:xfrm>
          <a:custGeom>
            <a:avLst/>
            <a:gdLst>
              <a:gd name="connsiteX0" fmla="*/ 144000 w 8928000"/>
              <a:gd name="connsiteY0" fmla="*/ 360000 h 1082877"/>
              <a:gd name="connsiteX1" fmla="*/ 144000 w 8928000"/>
              <a:gd name="connsiteY1" fmla="*/ 936247 h 1082877"/>
              <a:gd name="connsiteX2" fmla="*/ 8784000 w 8928000"/>
              <a:gd name="connsiteY2" fmla="*/ 936247 h 1082877"/>
              <a:gd name="connsiteX3" fmla="*/ 8784000 w 8928000"/>
              <a:gd name="connsiteY3" fmla="*/ 360000 h 1082877"/>
              <a:gd name="connsiteX4" fmla="*/ 0 w 8928000"/>
              <a:gd name="connsiteY4" fmla="*/ 0 h 1082877"/>
              <a:gd name="connsiteX5" fmla="*/ 8928000 w 8928000"/>
              <a:gd name="connsiteY5" fmla="*/ 0 h 1082877"/>
              <a:gd name="connsiteX6" fmla="*/ 8928000 w 8928000"/>
              <a:gd name="connsiteY6" fmla="*/ 1082877 h 1082877"/>
              <a:gd name="connsiteX7" fmla="*/ 0 w 8928000"/>
              <a:gd name="connsiteY7" fmla="*/ 1082877 h 108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000" h="1082877">
                <a:moveTo>
                  <a:pt x="144000" y="360000"/>
                </a:moveTo>
                <a:lnTo>
                  <a:pt x="144000" y="936247"/>
                </a:lnTo>
                <a:lnTo>
                  <a:pt x="8784000" y="936247"/>
                </a:lnTo>
                <a:lnTo>
                  <a:pt x="8784000" y="360000"/>
                </a:lnTo>
                <a:close/>
                <a:moveTo>
                  <a:pt x="0" y="0"/>
                </a:moveTo>
                <a:lnTo>
                  <a:pt x="8928000" y="0"/>
                </a:lnTo>
                <a:lnTo>
                  <a:pt x="8928000" y="1082877"/>
                </a:lnTo>
                <a:lnTo>
                  <a:pt x="0" y="1082877"/>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536" tIns="45768" rIns="91536" bIns="45768"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rPr>
              <a:t>被保護世帯の動向</a:t>
            </a:r>
            <a:endParaRPr kumimoji="1" lang="en-US" altLang="ja-JP" sz="16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rPr>
              <a:t>　　　　　　　</a:t>
            </a:r>
            <a:endParaRPr kumimoji="1" lang="en-US" altLang="ja-JP"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p:txBody>
      </p:sp>
      <p:sp>
        <p:nvSpPr>
          <p:cNvPr id="12" name="正方形/長方形 11"/>
          <p:cNvSpPr/>
          <p:nvPr/>
        </p:nvSpPr>
        <p:spPr>
          <a:xfrm>
            <a:off x="0" y="1556975"/>
            <a:ext cx="537406" cy="26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世帯数</a:t>
            </a: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349</a:t>
            </a:fld>
            <a:endParaRPr kumimoji="1" lang="ja-JP" altLang="en-US" dirty="0"/>
          </a:p>
        </p:txBody>
      </p:sp>
    </p:spTree>
    <p:extLst>
      <p:ext uri="{BB962C8B-B14F-4D97-AF65-F5344CB8AC3E}">
        <p14:creationId xmlns:p14="http://schemas.microsoft.com/office/powerpoint/2010/main" val="115484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014906" y="923607"/>
            <a:ext cx="2846580" cy="185964"/>
          </a:xfrm>
          <a:prstGeom prst="round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7980521" y="655458"/>
            <a:ext cx="697028" cy="203122"/>
          </a:xfrm>
          <a:prstGeom prst="round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375521" y="902898"/>
            <a:ext cx="3216177" cy="185964"/>
          </a:xfrm>
          <a:prstGeom prst="round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3801588" y="688898"/>
            <a:ext cx="678359" cy="214000"/>
          </a:xfrm>
          <a:prstGeom prst="round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0" name="図 9"/>
          <p:cNvPicPr>
            <a:picLocks noChangeAspect="1"/>
          </p:cNvPicPr>
          <p:nvPr/>
        </p:nvPicPr>
        <p:blipFill>
          <a:blip r:embed="rId2"/>
          <a:stretch>
            <a:fillRect/>
          </a:stretch>
        </p:blipFill>
        <p:spPr>
          <a:xfrm>
            <a:off x="144000" y="432000"/>
            <a:ext cx="8705843" cy="6383065"/>
          </a:xfrm>
          <a:prstGeom prst="rect">
            <a:avLst/>
          </a:prstGeom>
        </p:spPr>
      </p:pic>
      <p:sp>
        <p:nvSpPr>
          <p:cNvPr id="3" name="正方形/長方形 2"/>
          <p:cNvSpPr/>
          <p:nvPr/>
        </p:nvSpPr>
        <p:spPr>
          <a:xfrm>
            <a:off x="187324" y="126068"/>
            <a:ext cx="442798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大阪市の高齢者世帯数の推移</a:t>
            </a:r>
          </a:p>
        </p:txBody>
      </p:sp>
      <p:sp>
        <p:nvSpPr>
          <p:cNvPr id="4" name="正方形/長方形 3"/>
          <p:cNvSpPr/>
          <p:nvPr/>
        </p:nvSpPr>
        <p:spPr>
          <a:xfrm>
            <a:off x="4576707" y="116631"/>
            <a:ext cx="442798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大阪市の稼働年齢層世帯（高齢者世帯以外）数の推移</a:t>
            </a:r>
          </a:p>
        </p:txBody>
      </p:sp>
      <p:sp>
        <p:nvSpPr>
          <p:cNvPr id="7" name="正方形/長方形 6"/>
          <p:cNvSpPr/>
          <p:nvPr/>
        </p:nvSpPr>
        <p:spPr>
          <a:xfrm>
            <a:off x="160634" y="1016589"/>
            <a:ext cx="537406" cy="26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世帯数</a:t>
            </a:r>
          </a:p>
        </p:txBody>
      </p:sp>
      <p:sp>
        <p:nvSpPr>
          <p:cNvPr id="8" name="正方形/長方形 7"/>
          <p:cNvSpPr/>
          <p:nvPr/>
        </p:nvSpPr>
        <p:spPr>
          <a:xfrm>
            <a:off x="4553123" y="1050858"/>
            <a:ext cx="537406" cy="26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世帯数</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350</a:t>
            </a:fld>
            <a:endParaRPr kumimoji="1" lang="ja-JP" altLang="en-US" dirty="0"/>
          </a:p>
        </p:txBody>
      </p:sp>
    </p:spTree>
    <p:extLst>
      <p:ext uri="{BB962C8B-B14F-4D97-AF65-F5344CB8AC3E}">
        <p14:creationId xmlns:p14="http://schemas.microsoft.com/office/powerpoint/2010/main" val="243551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101220" y="1642454"/>
            <a:ext cx="2597828" cy="488289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7" name="図 16"/>
          <p:cNvPicPr>
            <a:picLocks noChangeAspect="1"/>
          </p:cNvPicPr>
          <p:nvPr/>
        </p:nvPicPr>
        <p:blipFill>
          <a:blip r:embed="rId2"/>
          <a:stretch>
            <a:fillRect/>
          </a:stretch>
        </p:blipFill>
        <p:spPr>
          <a:xfrm>
            <a:off x="179708" y="1916832"/>
            <a:ext cx="7492633" cy="4877223"/>
          </a:xfrm>
          <a:prstGeom prst="rect">
            <a:avLst/>
          </a:prstGeom>
        </p:spPr>
      </p:pic>
      <p:sp>
        <p:nvSpPr>
          <p:cNvPr id="3" name="角丸四角形 2"/>
          <p:cNvSpPr/>
          <p:nvPr/>
        </p:nvSpPr>
        <p:spPr>
          <a:xfrm>
            <a:off x="539552" y="642642"/>
            <a:ext cx="8200417" cy="216025"/>
          </a:xfrm>
          <a:prstGeom prst="round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539552" y="858667"/>
            <a:ext cx="576064" cy="177973"/>
          </a:xfrm>
          <a:prstGeom prst="round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フリーフォーム 24"/>
          <p:cNvSpPr/>
          <p:nvPr/>
        </p:nvSpPr>
        <p:spPr>
          <a:xfrm>
            <a:off x="108000" y="199668"/>
            <a:ext cx="8928000" cy="1082877"/>
          </a:xfrm>
          <a:custGeom>
            <a:avLst/>
            <a:gdLst>
              <a:gd name="connsiteX0" fmla="*/ 144000 w 8928000"/>
              <a:gd name="connsiteY0" fmla="*/ 360000 h 1082877"/>
              <a:gd name="connsiteX1" fmla="*/ 144000 w 8928000"/>
              <a:gd name="connsiteY1" fmla="*/ 936247 h 1082877"/>
              <a:gd name="connsiteX2" fmla="*/ 8784000 w 8928000"/>
              <a:gd name="connsiteY2" fmla="*/ 936247 h 1082877"/>
              <a:gd name="connsiteX3" fmla="*/ 8784000 w 8928000"/>
              <a:gd name="connsiteY3" fmla="*/ 360000 h 1082877"/>
              <a:gd name="connsiteX4" fmla="*/ 0 w 8928000"/>
              <a:gd name="connsiteY4" fmla="*/ 0 h 1082877"/>
              <a:gd name="connsiteX5" fmla="*/ 8928000 w 8928000"/>
              <a:gd name="connsiteY5" fmla="*/ 0 h 1082877"/>
              <a:gd name="connsiteX6" fmla="*/ 8928000 w 8928000"/>
              <a:gd name="connsiteY6" fmla="*/ 1082877 h 1082877"/>
              <a:gd name="connsiteX7" fmla="*/ 0 w 8928000"/>
              <a:gd name="connsiteY7" fmla="*/ 1082877 h 108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000" h="1082877">
                <a:moveTo>
                  <a:pt x="144000" y="360000"/>
                </a:moveTo>
                <a:lnTo>
                  <a:pt x="144000" y="936247"/>
                </a:lnTo>
                <a:lnTo>
                  <a:pt x="8784000" y="936247"/>
                </a:lnTo>
                <a:lnTo>
                  <a:pt x="8784000" y="360000"/>
                </a:lnTo>
                <a:close/>
                <a:moveTo>
                  <a:pt x="0" y="0"/>
                </a:moveTo>
                <a:lnTo>
                  <a:pt x="8928000" y="0"/>
                </a:lnTo>
                <a:lnTo>
                  <a:pt x="8928000" y="1082877"/>
                </a:lnTo>
                <a:lnTo>
                  <a:pt x="0" y="1082877"/>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536" tIns="45768" rIns="91536" bIns="45768"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rPr>
              <a:t>生活保護費の動向</a:t>
            </a:r>
            <a:endParaRPr kumimoji="1" lang="en-US" altLang="ja-JP" sz="16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rPr>
              <a:t>　　　　　　　</a:t>
            </a:r>
            <a:endParaRPr kumimoji="1" lang="en-US" altLang="ja-JP" sz="1700" b="0"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Times New Roman" pitchFamily="18" charset="0"/>
            </a:endParaRPr>
          </a:p>
        </p:txBody>
      </p:sp>
      <p:sp>
        <p:nvSpPr>
          <p:cNvPr id="23" name="角丸四角形 22"/>
          <p:cNvSpPr/>
          <p:nvPr/>
        </p:nvSpPr>
        <p:spPr>
          <a:xfrm>
            <a:off x="252000" y="526415"/>
            <a:ext cx="8640000" cy="576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536" tIns="45768" rIns="91536" bIns="45768" rtlCol="0" anchor="ctr"/>
          <a:lstStyle/>
          <a:p>
            <a:pPr marL="181165" marR="0" lvl="0" indent="-18116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予算額は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年度は新型コロナウイルス感染症の影響で一時的にプラスに転じたが、</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年度以降は対前年度比マイナス傾向である。　</a:t>
            </a:r>
          </a:p>
        </p:txBody>
      </p:sp>
      <p:sp>
        <p:nvSpPr>
          <p:cNvPr id="4" name="角丸四角形 3"/>
          <p:cNvSpPr/>
          <p:nvPr/>
        </p:nvSpPr>
        <p:spPr>
          <a:xfrm>
            <a:off x="702994" y="1360194"/>
            <a:ext cx="1351373" cy="282260"/>
          </a:xfrm>
          <a:prstGeom prst="roundRect">
            <a:avLst/>
          </a:prstGeom>
          <a:solidFill>
            <a:schemeClr val="bg1"/>
          </a:solidFill>
          <a:ln w="12700">
            <a:solidFill>
              <a:srgbClr val="4F81BD">
                <a:shade val="95000"/>
                <a:satMod val="105000"/>
              </a:srgbClr>
            </a:solidFill>
          </a:ln>
        </p:spPr>
        <p:style>
          <a:lnRef idx="2">
            <a:schemeClr val="accent1">
              <a:shade val="50000"/>
            </a:schemeClr>
          </a:lnRef>
          <a:fillRef idx="1">
            <a:schemeClr val="accent1"/>
          </a:fillRef>
          <a:effectRef idx="0">
            <a:schemeClr val="accent1"/>
          </a:effectRef>
          <a:fontRef idx="minor">
            <a:schemeClr val="lt1"/>
          </a:fontRef>
        </p:style>
        <p:txBody>
          <a:bodyPr lIns="91527" tIns="45763" rIns="91527" bIns="45763" rtlCol="0" anchor="ctr"/>
          <a:lstStyle/>
          <a:p>
            <a:pPr marL="181146" marR="0" lvl="0" indent="-181146"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予算額の推移</a:t>
            </a:r>
          </a:p>
        </p:txBody>
      </p:sp>
      <p:sp>
        <p:nvSpPr>
          <p:cNvPr id="5" name="テキスト ボックス 4"/>
          <p:cNvSpPr txBox="1"/>
          <p:nvPr/>
        </p:nvSpPr>
        <p:spPr>
          <a:xfrm>
            <a:off x="790022" y="173829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2,970</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418076" y="1736880"/>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2,967</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2054367" y="173829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2,944</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2675895" y="1747230"/>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2,912</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312608" y="173671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2,882</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3924124" y="1747230"/>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2,864</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4561389" y="173089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2,823</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3" name="コンテンツ プレースホルダ 11"/>
          <p:cNvGraphicFramePr>
            <a:graphicFrameLocks/>
          </p:cNvGraphicFramePr>
          <p:nvPr/>
        </p:nvGraphicFramePr>
        <p:xfrm>
          <a:off x="8048582" y="2135030"/>
          <a:ext cx="629022" cy="4544931"/>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7986216" y="2412500"/>
            <a:ext cx="753753"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その他の扶助</a:t>
            </a:r>
          </a:p>
        </p:txBody>
      </p:sp>
      <p:sp>
        <p:nvSpPr>
          <p:cNvPr id="15" name="テキスト ボックス 14"/>
          <p:cNvSpPr txBox="1"/>
          <p:nvPr/>
        </p:nvSpPr>
        <p:spPr>
          <a:xfrm>
            <a:off x="8111064" y="2166043"/>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7091811" y="1748766"/>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2,730</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5214532" y="173829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2,805</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5867675" y="1731288"/>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2,741</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6443739" y="173671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2,779</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351</a:t>
            </a:fld>
            <a:endParaRPr kumimoji="1" lang="ja-JP" altLang="en-US" dirty="0"/>
          </a:p>
        </p:txBody>
      </p:sp>
    </p:spTree>
    <p:extLst>
      <p:ext uri="{BB962C8B-B14F-4D97-AF65-F5344CB8AC3E}">
        <p14:creationId xmlns:p14="http://schemas.microsoft.com/office/powerpoint/2010/main" val="180235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06609" y="1484784"/>
            <a:ext cx="2761735" cy="495619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193035" y="1864145"/>
            <a:ext cx="7468247" cy="4877223"/>
          </a:xfrm>
          <a:prstGeom prst="rect">
            <a:avLst/>
          </a:prstGeom>
        </p:spPr>
      </p:pic>
      <p:graphicFrame>
        <p:nvGraphicFramePr>
          <p:cNvPr id="15" name="コンテンツ プレースホルダ 11"/>
          <p:cNvGraphicFramePr>
            <a:graphicFrameLocks/>
          </p:cNvGraphicFramePr>
          <p:nvPr/>
        </p:nvGraphicFramePr>
        <p:xfrm>
          <a:off x="8059734" y="2323577"/>
          <a:ext cx="573239" cy="4333421"/>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8004068" y="2492896"/>
            <a:ext cx="753753"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その他の扶助</a:t>
            </a:r>
          </a:p>
        </p:txBody>
      </p:sp>
      <p:sp>
        <p:nvSpPr>
          <p:cNvPr id="3" name="テキスト ボックス 2"/>
          <p:cNvSpPr txBox="1"/>
          <p:nvPr/>
        </p:nvSpPr>
        <p:spPr>
          <a:xfrm>
            <a:off x="804989" y="1700507"/>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2,954</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1509522" y="1704531"/>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2,919</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2200220" y="1697351"/>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2,916</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3592869" y="1700507"/>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2,869</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2919815" y="169173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2,908</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4302224" y="1704071"/>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2,832</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8128917" y="1689825"/>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p:cNvSpPr txBox="1"/>
          <p:nvPr/>
        </p:nvSpPr>
        <p:spPr>
          <a:xfrm>
            <a:off x="5701843" y="1689583"/>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2,722</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376886" y="1707053"/>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2,653</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5011145" y="1704071"/>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2,760</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7059752" y="1700507"/>
            <a:ext cx="5040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2,604</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585274" y="1359586"/>
            <a:ext cx="1351373" cy="282260"/>
          </a:xfrm>
          <a:prstGeom prst="roundRect">
            <a:avLst/>
          </a:prstGeom>
          <a:solidFill>
            <a:schemeClr val="bg1"/>
          </a:solidFill>
          <a:ln w="12700">
            <a:solidFill>
              <a:srgbClr val="4F81BD">
                <a:shade val="95000"/>
                <a:satMod val="105000"/>
              </a:srgbClr>
            </a:solidFill>
          </a:ln>
        </p:spPr>
        <p:style>
          <a:lnRef idx="2">
            <a:schemeClr val="accent1">
              <a:shade val="50000"/>
            </a:schemeClr>
          </a:lnRef>
          <a:fillRef idx="1">
            <a:schemeClr val="accent1"/>
          </a:fillRef>
          <a:effectRef idx="0">
            <a:schemeClr val="accent1"/>
          </a:effectRef>
          <a:fontRef idx="minor">
            <a:schemeClr val="lt1"/>
          </a:fontRef>
        </p:style>
        <p:txBody>
          <a:bodyPr lIns="91527" tIns="45763" rIns="91527" bIns="45763" rtlCol="0" anchor="ctr"/>
          <a:lstStyle/>
          <a:p>
            <a:pPr marL="181146" marR="0" lvl="0" indent="-181146"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決算額の推移</a:t>
            </a:r>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352</a:t>
            </a:fld>
            <a:endParaRPr kumimoji="1" lang="ja-JP" altLang="en-US" dirty="0"/>
          </a:p>
        </p:txBody>
      </p:sp>
    </p:spTree>
    <p:extLst>
      <p:ext uri="{BB962C8B-B14F-4D97-AF65-F5344CB8AC3E}">
        <p14:creationId xmlns:p14="http://schemas.microsoft.com/office/powerpoint/2010/main" val="277396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380308" y="6434674"/>
            <a:ext cx="1656185" cy="335381"/>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004048" y="4941168"/>
            <a:ext cx="2353541" cy="889147"/>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357589" y="4922506"/>
            <a:ext cx="1656183" cy="1031342"/>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152826" y="3994807"/>
            <a:ext cx="1195432" cy="142302"/>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380312" y="3477996"/>
            <a:ext cx="1656183" cy="167028"/>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369662" y="1664909"/>
            <a:ext cx="1656183" cy="996864"/>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004048" y="1300804"/>
            <a:ext cx="2376264" cy="313385"/>
          </a:xfrm>
          <a:prstGeom prst="roundRect">
            <a:avLst>
              <a:gd name="adj" fmla="val 5685"/>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362254580"/>
              </p:ext>
            </p:extLst>
          </p:nvPr>
        </p:nvGraphicFramePr>
        <p:xfrm>
          <a:off x="2394457" y="208760"/>
          <a:ext cx="6696744" cy="6583680"/>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358262">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15654">
                <a:tc>
                  <a:txBody>
                    <a:bodyPr/>
                    <a:lstStyle/>
                    <a:p>
                      <a:pPr algn="ctr"/>
                      <a:r>
                        <a:rPr kumimoji="1" lang="ja-JP" altLang="en-US" sz="1400" dirty="0">
                          <a:solidFill>
                            <a:schemeClr val="bg1"/>
                          </a:solidFill>
                        </a:rPr>
                        <a:t>改革前の課題</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Why</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solidFill>
                            <a:schemeClr val="bg1"/>
                          </a:solidFill>
                        </a:rPr>
                        <a:t>改革の方向性</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Vision</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solidFill>
                            <a:schemeClr val="bg1"/>
                          </a:solidFill>
                        </a:rPr>
                        <a:t>何をどう改革したか</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What</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solidFill>
                            <a:schemeClr val="bg1"/>
                          </a:solidFill>
                        </a:rPr>
                        <a:t>主な成果</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Outcome</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37074">
                <a:tc>
                  <a:txBody>
                    <a:bodyPr/>
                    <a:lstStyle/>
                    <a:p>
                      <a:pPr algn="just"/>
                      <a:r>
                        <a:rPr kumimoji="1" lang="ja-JP" altLang="en-US" sz="1200" b="1" u="none" kern="1200" noProof="0" dirty="0">
                          <a:solidFill>
                            <a:schemeClr val="tx1"/>
                          </a:solidFill>
                          <a:latin typeface="+mn-lt"/>
                          <a:ea typeface="+mn-ea"/>
                          <a:cs typeface="+mn-cs"/>
                        </a:rPr>
                        <a:t>女性の活躍促進</a:t>
                      </a:r>
                      <a:endParaRPr kumimoji="1" lang="en-US" altLang="ja-JP" sz="1200" b="1" u="none" kern="1200" noProof="0" dirty="0">
                        <a:solidFill>
                          <a:schemeClr val="tx1"/>
                        </a:solidFill>
                        <a:latin typeface="+mn-lt"/>
                        <a:ea typeface="+mn-ea"/>
                        <a:cs typeface="+mn-cs"/>
                      </a:endParaRPr>
                    </a:p>
                    <a:p>
                      <a:pPr algn="just"/>
                      <a:r>
                        <a:rPr kumimoji="1" lang="ja-JP" altLang="en-US" sz="1200" b="0" u="none" kern="1200" noProof="0" dirty="0">
                          <a:solidFill>
                            <a:schemeClr val="tx1"/>
                          </a:solidFill>
                          <a:latin typeface="+mn-lt"/>
                          <a:ea typeface="+mn-ea"/>
                          <a:cs typeface="+mn-cs"/>
                        </a:rPr>
                        <a:t>・</a:t>
                      </a:r>
                      <a:r>
                        <a:rPr kumimoji="1" lang="ja-JP" altLang="en-US" sz="1200" b="0" u="none" kern="1200" dirty="0">
                          <a:solidFill>
                            <a:schemeClr val="tx1"/>
                          </a:solidFill>
                          <a:latin typeface="+mn-lt"/>
                          <a:ea typeface="+mn-ea"/>
                          <a:cs typeface="+mn-cs"/>
                        </a:rPr>
                        <a:t>大阪の女性の就業状況は、全国に比べ、いわゆる</a:t>
                      </a:r>
                      <a:r>
                        <a:rPr kumimoji="1" lang="en-US" altLang="ja-JP" sz="1200" b="0" u="none" kern="1200" dirty="0">
                          <a:solidFill>
                            <a:schemeClr val="tx1"/>
                          </a:solidFill>
                          <a:latin typeface="+mn-lt"/>
                          <a:ea typeface="+mn-ea"/>
                          <a:cs typeface="+mn-cs"/>
                        </a:rPr>
                        <a:t>M</a:t>
                      </a:r>
                      <a:r>
                        <a:rPr kumimoji="1" lang="ja-JP" altLang="en-US" sz="1200" b="0" u="none" kern="1200" dirty="0">
                          <a:solidFill>
                            <a:schemeClr val="tx1"/>
                          </a:solidFill>
                          <a:latin typeface="+mn-lt"/>
                          <a:ea typeface="+mn-ea"/>
                          <a:cs typeface="+mn-cs"/>
                        </a:rPr>
                        <a:t>字型カーブの谷が深く、その後の回復も鈍い傾向</a:t>
                      </a:r>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chemeClr val="tx1"/>
                          </a:solidFill>
                          <a:latin typeface="+mn-lt"/>
                          <a:ea typeface="+mn-ea"/>
                          <a:cs typeface="+mn-cs"/>
                        </a:rPr>
                        <a:t>・企業における女性の活躍促進への理解が十分進んでいない</a:t>
                      </a:r>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100" b="0" u="none" kern="1200" dirty="0">
                        <a:solidFill>
                          <a:schemeClr val="tx1"/>
                        </a:solidFill>
                        <a:latin typeface="+mn-lt"/>
                        <a:ea typeface="+mn-ea"/>
                        <a:cs typeface="+mn-cs"/>
                      </a:endParaRPr>
                    </a:p>
                    <a:p>
                      <a:pPr algn="just"/>
                      <a:r>
                        <a:rPr kumimoji="1" lang="ja-JP" altLang="en-US" sz="1200" b="0" u="none" kern="1200" dirty="0">
                          <a:solidFill>
                            <a:schemeClr val="tx1"/>
                          </a:solidFill>
                          <a:latin typeface="+mn-lt"/>
                          <a:ea typeface="+mn-ea"/>
                          <a:cs typeface="+mn-cs"/>
                        </a:rPr>
                        <a:t>・固定的な性別役割分担意識の解消やワーク・ライフ・バランス推進の意義、重要性について社会全体として広めていく必要がある</a:t>
                      </a:r>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050" b="0" u="none" kern="1200" dirty="0">
                        <a:solidFill>
                          <a:schemeClr val="tx1"/>
                        </a:solidFill>
                        <a:latin typeface="+mn-lt"/>
                        <a:ea typeface="+mn-ea"/>
                        <a:cs typeface="+mn-cs"/>
                      </a:endParaRPr>
                    </a:p>
                    <a:p>
                      <a:pPr algn="just"/>
                      <a:endParaRPr kumimoji="1" lang="en-US" altLang="ja-JP" sz="5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chemeClr val="tx1"/>
                          </a:solidFill>
                          <a:latin typeface="+mn-lt"/>
                          <a:ea typeface="+mn-ea"/>
                          <a:cs typeface="+mn-cs"/>
                        </a:rPr>
                        <a:t>・地域における女性のさらなる活躍が求められている</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endParaRPr kumimoji="1" lang="en-US" altLang="ja-JP" sz="1200" b="0" u="none" kern="1200" dirty="0">
                        <a:solidFill>
                          <a:schemeClr val="tx1"/>
                        </a:solidFill>
                        <a:latin typeface="+mn-lt"/>
                        <a:ea typeface="+mn-ea"/>
                        <a:cs typeface="+mn-cs"/>
                      </a:endParaRPr>
                    </a:p>
                    <a:p>
                      <a:pPr algn="just" fontAlgn="ctr"/>
                      <a:r>
                        <a:rPr kumimoji="1" lang="ja-JP" altLang="en-US" sz="1200" b="0" u="none" kern="1200" dirty="0">
                          <a:solidFill>
                            <a:schemeClr val="tx1"/>
                          </a:solidFill>
                          <a:latin typeface="+mn-lt"/>
                          <a:ea typeface="+mn-ea"/>
                          <a:cs typeface="+mn-cs"/>
                        </a:rPr>
                        <a:t>・女性の就業支援</a:t>
                      </a:r>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fontAlgn="ctr">
                        <a:defRPr/>
                      </a:pPr>
                      <a:r>
                        <a:rPr kumimoji="1" lang="ja-JP" altLang="en-US" sz="1200" b="0" u="none" kern="1200" dirty="0">
                          <a:solidFill>
                            <a:schemeClr val="tx1"/>
                          </a:solidFill>
                          <a:latin typeface="+mn-lt"/>
                          <a:ea typeface="+mn-ea"/>
                          <a:cs typeface="+mn-cs"/>
                        </a:rPr>
                        <a:t>・女性の登用、働きやすい職場づくりに取り組む中小企業等への支援</a:t>
                      </a:r>
                      <a:r>
                        <a:rPr kumimoji="1" lang="en-US" altLang="ja-JP" sz="1200" b="0" u="none" kern="1200" dirty="0">
                          <a:solidFill>
                            <a:schemeClr val="tx1"/>
                          </a:solidFill>
                          <a:latin typeface="+mn-lt"/>
                          <a:ea typeface="+mn-ea"/>
                          <a:cs typeface="+mn-cs"/>
                        </a:rPr>
                        <a:t>(</a:t>
                      </a:r>
                      <a:r>
                        <a:rPr kumimoji="1" lang="ja-JP" altLang="en-US" sz="1200" b="0" u="none" kern="1200" dirty="0">
                          <a:solidFill>
                            <a:schemeClr val="tx1"/>
                          </a:solidFill>
                          <a:latin typeface="+mn-lt"/>
                          <a:ea typeface="+mn-ea"/>
                          <a:cs typeface="+mn-cs"/>
                        </a:rPr>
                        <a:t>表彰・認証</a:t>
                      </a:r>
                      <a:r>
                        <a:rPr kumimoji="1" lang="en-US" altLang="ja-JP" sz="1200" b="0" u="none" kern="1200" dirty="0">
                          <a:solidFill>
                            <a:schemeClr val="tx1"/>
                          </a:solidFill>
                          <a:latin typeface="+mn-lt"/>
                          <a:ea typeface="+mn-ea"/>
                          <a:cs typeface="+mn-cs"/>
                        </a:rPr>
                        <a:t>)</a:t>
                      </a:r>
                    </a:p>
                    <a:p>
                      <a:pPr algn="just" fontAlgn="ctr">
                        <a:defRPr/>
                      </a:pPr>
                      <a:endParaRPr kumimoji="1" lang="en-US" altLang="zh-TW" sz="900" b="0" u="none" kern="1200" dirty="0">
                        <a:solidFill>
                          <a:schemeClr val="tx1"/>
                        </a:solidFill>
                        <a:latin typeface="+mn-lt"/>
                        <a:ea typeface="+mn-ea"/>
                        <a:cs typeface="+mn-cs"/>
                      </a:endParaRPr>
                    </a:p>
                    <a:p>
                      <a:pPr algn="just" fontAlgn="ctr">
                        <a:defRPr/>
                      </a:pPr>
                      <a:r>
                        <a:rPr kumimoji="1" lang="ja-JP" altLang="en-US" sz="1200" b="0" u="none" kern="1200" dirty="0">
                          <a:solidFill>
                            <a:schemeClr val="tx1"/>
                          </a:solidFill>
                          <a:latin typeface="+mn-lt"/>
                          <a:ea typeface="+mn-ea"/>
                          <a:cs typeface="+mn-cs"/>
                        </a:rPr>
                        <a:t>・女性の活躍促進に向けた意識改革の推進</a:t>
                      </a: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u="none"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chemeClr val="tx1"/>
                          </a:solidFill>
                          <a:latin typeface="+mn-lt"/>
                          <a:ea typeface="+mn-ea"/>
                          <a:cs typeface="+mn-cs"/>
                        </a:rPr>
                        <a:t>・地域で活躍する女性の支援</a:t>
                      </a:r>
                      <a:endParaRPr kumimoji="1" lang="en-US" altLang="ja-JP" sz="1200" b="0" u="non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kumimoji="1" lang="en-US" altLang="ja-JP" sz="1100" b="0" u="sng" kern="1200" dirty="0">
                        <a:solidFill>
                          <a:schemeClr val="tx1"/>
                        </a:solidFill>
                        <a:latin typeface="+mn-lt"/>
                        <a:ea typeface="+mn-ea"/>
                        <a:cs typeface="+mn-cs"/>
                      </a:endParaRPr>
                    </a:p>
                    <a:p>
                      <a:pPr algn="just"/>
                      <a:r>
                        <a:rPr kumimoji="1" lang="ja-JP" altLang="en-US" sz="1100" b="0" u="sng" kern="1200" dirty="0">
                          <a:solidFill>
                            <a:schemeClr val="tx1"/>
                          </a:solidFill>
                          <a:latin typeface="+mn-lt"/>
                          <a:ea typeface="+mn-ea"/>
                          <a:cs typeface="+mn-cs"/>
                        </a:rPr>
                        <a:t>・若者・女性の就労等トータルサポート事業（</a:t>
                      </a:r>
                      <a:r>
                        <a:rPr kumimoji="1" lang="en-US" altLang="ja-JP" sz="1100" b="0" u="sng" kern="1200" dirty="0">
                          <a:solidFill>
                            <a:schemeClr val="tx1"/>
                          </a:solidFill>
                          <a:latin typeface="+mn-lt"/>
                          <a:ea typeface="+mn-ea"/>
                          <a:cs typeface="+mn-cs"/>
                        </a:rPr>
                        <a:t>2016</a:t>
                      </a:r>
                      <a:r>
                        <a:rPr kumimoji="1" lang="ja-JP" altLang="en-US" sz="1100" b="0" u="sng" kern="1200" dirty="0">
                          <a:solidFill>
                            <a:schemeClr val="tx1"/>
                          </a:solidFill>
                          <a:latin typeface="+mn-lt"/>
                          <a:ea typeface="+mn-ea"/>
                          <a:cs typeface="+mn-cs"/>
                        </a:rPr>
                        <a:t>年～）</a:t>
                      </a:r>
                    </a:p>
                    <a:p>
                      <a:pPr algn="just"/>
                      <a:r>
                        <a:rPr kumimoji="1" lang="ja-JP" altLang="en-US" sz="1100" b="0" u="sng" kern="1200" dirty="0">
                          <a:solidFill>
                            <a:schemeClr val="tx1"/>
                          </a:solidFill>
                          <a:latin typeface="+mn-lt"/>
                          <a:ea typeface="+mn-ea"/>
                          <a:cs typeface="+mn-cs"/>
                        </a:rPr>
                        <a:t>・しごと情報ひろば総合就労サポート事業（</a:t>
                      </a:r>
                      <a:r>
                        <a:rPr kumimoji="1" lang="en-US" altLang="ja-JP" sz="1100" b="0" u="sng" kern="1200" dirty="0">
                          <a:solidFill>
                            <a:schemeClr val="tx1"/>
                          </a:solidFill>
                          <a:latin typeface="+mn-lt"/>
                          <a:ea typeface="+mn-ea"/>
                          <a:cs typeface="+mn-cs"/>
                        </a:rPr>
                        <a:t>2019</a:t>
                      </a:r>
                      <a:r>
                        <a:rPr kumimoji="1" lang="ja-JP" altLang="en-US" sz="1100" b="0" u="sng" kern="1200" dirty="0">
                          <a:solidFill>
                            <a:schemeClr val="tx1"/>
                          </a:solidFill>
                          <a:latin typeface="+mn-lt"/>
                          <a:ea typeface="+mn-ea"/>
                          <a:cs typeface="+mn-cs"/>
                        </a:rPr>
                        <a:t>年～）</a:t>
                      </a:r>
                    </a:p>
                    <a:p>
                      <a:pPr algn="just"/>
                      <a:r>
                        <a:rPr kumimoji="1" lang="ja-JP" altLang="en-US" sz="1100" b="0" u="none" kern="1200" dirty="0">
                          <a:solidFill>
                            <a:schemeClr val="tx1"/>
                          </a:solidFill>
                          <a:latin typeface="+mn-lt"/>
                          <a:ea typeface="+mn-ea"/>
                          <a:cs typeface="+mn-cs"/>
                        </a:rPr>
                        <a:t>　求職者の ニーズ等に応じた就労相談や企業とのマッチングなど、ワンストップで切れ目なく総合的に支援を実施</a:t>
                      </a:r>
                    </a:p>
                    <a:p>
                      <a:pPr algn="just"/>
                      <a:r>
                        <a:rPr kumimoji="1" lang="ja-JP" altLang="en-US" sz="1100" b="0" u="none" kern="1200" dirty="0">
                          <a:solidFill>
                            <a:schemeClr val="tx1"/>
                          </a:solidFill>
                          <a:latin typeface="+mn-lt"/>
                          <a:ea typeface="+mn-ea"/>
                          <a:cs typeface="+mn-cs"/>
                        </a:rPr>
                        <a:t>　コミュニケーション能力等スキルを向上させるセミナー等を実施</a:t>
                      </a:r>
                    </a:p>
                    <a:p>
                      <a:pPr algn="just"/>
                      <a:endParaRPr kumimoji="1" lang="ja-JP" altLang="en-US" sz="1100" b="0" u="sng" kern="1200" dirty="0">
                        <a:solidFill>
                          <a:schemeClr val="tx1"/>
                        </a:solidFill>
                        <a:latin typeface="+mn-lt"/>
                        <a:ea typeface="+mn-ea"/>
                        <a:cs typeface="+mn-cs"/>
                      </a:endParaRPr>
                    </a:p>
                    <a:p>
                      <a:pPr algn="just"/>
                      <a:r>
                        <a:rPr kumimoji="1" lang="ja-JP" altLang="en-US" sz="1100" b="0" u="sng" kern="1200" dirty="0">
                          <a:solidFill>
                            <a:schemeClr val="tx1"/>
                          </a:solidFill>
                          <a:latin typeface="+mn-lt"/>
                          <a:ea typeface="+mn-ea"/>
                          <a:cs typeface="+mn-cs"/>
                        </a:rPr>
                        <a:t>・「大阪市女性活躍リーディングカンパニー」認証制度</a:t>
                      </a:r>
                    </a:p>
                    <a:p>
                      <a:pPr algn="just"/>
                      <a:r>
                        <a:rPr kumimoji="1" lang="ja-JP" altLang="en-US" sz="1100" b="0" u="none" kern="1200" dirty="0">
                          <a:solidFill>
                            <a:schemeClr val="tx1"/>
                          </a:solidFill>
                          <a:latin typeface="+mn-lt"/>
                          <a:ea typeface="+mn-ea"/>
                          <a:cs typeface="+mn-cs"/>
                        </a:rPr>
                        <a:t>　「意欲のある女性が活躍し続けられる組織づくり」などについて積極的に推進する企業等を認証</a:t>
                      </a:r>
                    </a:p>
                    <a:p>
                      <a:pPr algn="just"/>
                      <a:endParaRPr kumimoji="1" lang="ja-JP" altLang="en-US" sz="1100" b="0" u="sng" kern="1200" dirty="0">
                        <a:solidFill>
                          <a:schemeClr val="tx1"/>
                        </a:solidFill>
                        <a:latin typeface="+mn-lt"/>
                        <a:ea typeface="+mn-ea"/>
                        <a:cs typeface="+mn-cs"/>
                      </a:endParaRPr>
                    </a:p>
                    <a:p>
                      <a:pPr algn="just"/>
                      <a:r>
                        <a:rPr kumimoji="1" lang="ja-JP" altLang="en-US" sz="1100" b="0" u="sng" kern="1200" dirty="0">
                          <a:solidFill>
                            <a:schemeClr val="tx1"/>
                          </a:solidFill>
                          <a:latin typeface="+mn-lt"/>
                          <a:ea typeface="+mn-ea"/>
                          <a:cs typeface="+mn-cs"/>
                        </a:rPr>
                        <a:t>・「大阪市女性活躍施策検討プロジェクトチーム」を設置</a:t>
                      </a:r>
                      <a:r>
                        <a:rPr kumimoji="1" lang="en-US" altLang="ja-JP" sz="1100" b="0" u="sng" kern="1200" dirty="0">
                          <a:solidFill>
                            <a:schemeClr val="tx1"/>
                          </a:solidFill>
                          <a:latin typeface="+mn-lt"/>
                          <a:ea typeface="+mn-ea"/>
                          <a:cs typeface="+mn-cs"/>
                        </a:rPr>
                        <a:t>(2017</a:t>
                      </a:r>
                      <a:r>
                        <a:rPr kumimoji="1" lang="ja-JP" altLang="en-US" sz="1100" b="0" u="sng" kern="1200" dirty="0">
                          <a:solidFill>
                            <a:schemeClr val="tx1"/>
                          </a:solidFill>
                          <a:latin typeface="+mn-lt"/>
                          <a:ea typeface="+mn-ea"/>
                          <a:cs typeface="+mn-cs"/>
                        </a:rPr>
                        <a:t>年～</a:t>
                      </a:r>
                      <a:r>
                        <a:rPr kumimoji="1" lang="en-US" altLang="ja-JP" sz="1100" b="0" u="sng" kern="1200" dirty="0">
                          <a:solidFill>
                            <a:schemeClr val="tx1"/>
                          </a:solidFill>
                          <a:latin typeface="+mn-lt"/>
                          <a:ea typeface="+mn-ea"/>
                          <a:cs typeface="+mn-cs"/>
                        </a:rPr>
                        <a:t>2018</a:t>
                      </a:r>
                      <a:r>
                        <a:rPr kumimoji="1" lang="ja-JP" altLang="en-US" sz="1100" b="0" u="sng" kern="1200" dirty="0">
                          <a:solidFill>
                            <a:schemeClr val="tx1"/>
                          </a:solidFill>
                          <a:latin typeface="+mn-lt"/>
                          <a:ea typeface="+mn-ea"/>
                          <a:cs typeface="+mn-cs"/>
                        </a:rPr>
                        <a:t>年</a:t>
                      </a:r>
                      <a:r>
                        <a:rPr kumimoji="1" lang="en-US" altLang="ja-JP" sz="1100" b="0" u="sng" kern="1200" dirty="0">
                          <a:solidFill>
                            <a:schemeClr val="tx1"/>
                          </a:solidFill>
                          <a:latin typeface="+mn-lt"/>
                          <a:ea typeface="+mn-ea"/>
                          <a:cs typeface="+mn-cs"/>
                        </a:rPr>
                        <a:t>)</a:t>
                      </a:r>
                    </a:p>
                    <a:p>
                      <a:pPr algn="just"/>
                      <a:r>
                        <a:rPr kumimoji="1" lang="ja-JP" altLang="en-US" sz="1100" b="0" u="none" kern="1200" dirty="0">
                          <a:solidFill>
                            <a:schemeClr val="tx1"/>
                          </a:solidFill>
                          <a:latin typeface="+mn-lt"/>
                          <a:ea typeface="+mn-ea"/>
                          <a:cs typeface="+mn-cs"/>
                        </a:rPr>
                        <a:t>　市と企業・経済団体の女性職員が参加し、官民協働により、働く女性を支援する方策について検討し、市長へ施策提言</a:t>
                      </a:r>
                      <a:endParaRPr kumimoji="1" lang="ja-JP" altLang="en-US" sz="700" b="0" u="none" kern="1200" dirty="0">
                        <a:solidFill>
                          <a:schemeClr val="tx1"/>
                        </a:solidFill>
                        <a:latin typeface="+mn-lt"/>
                        <a:ea typeface="+mn-ea"/>
                        <a:cs typeface="+mn-cs"/>
                      </a:endParaRPr>
                    </a:p>
                    <a:p>
                      <a:pPr algn="just"/>
                      <a:endParaRPr kumimoji="1" lang="ja-JP" altLang="en-US" sz="700" b="0" u="sng" kern="1200" dirty="0">
                        <a:solidFill>
                          <a:schemeClr val="tx1"/>
                        </a:solidFill>
                        <a:latin typeface="+mn-lt"/>
                        <a:ea typeface="+mn-ea"/>
                        <a:cs typeface="+mn-cs"/>
                      </a:endParaRPr>
                    </a:p>
                    <a:p>
                      <a:pPr algn="just"/>
                      <a:r>
                        <a:rPr kumimoji="1" lang="ja-JP" altLang="en-US" sz="1100" b="0" u="sng" kern="1200" dirty="0">
                          <a:solidFill>
                            <a:schemeClr val="tx1"/>
                          </a:solidFill>
                          <a:latin typeface="+mn-lt"/>
                          <a:ea typeface="+mn-ea"/>
                          <a:cs typeface="+mn-cs"/>
                        </a:rPr>
                        <a:t>・女性活躍推進情報サイトにおける仕事と家庭の両立実現に向けた情報の発信や啓発動画の作成</a:t>
                      </a:r>
                    </a:p>
                    <a:p>
                      <a:pPr algn="just"/>
                      <a:r>
                        <a:rPr kumimoji="1" lang="ja-JP" altLang="en-US" sz="1100" b="0" u="sng" kern="1200" dirty="0">
                          <a:solidFill>
                            <a:schemeClr val="tx1"/>
                          </a:solidFill>
                          <a:latin typeface="+mn-lt"/>
                          <a:ea typeface="+mn-ea"/>
                          <a:cs typeface="+mn-cs"/>
                        </a:rPr>
                        <a:t>・仕事と家庭の両立支援のための講座の実施</a:t>
                      </a:r>
                    </a:p>
                    <a:p>
                      <a:pPr algn="just"/>
                      <a:endParaRPr kumimoji="1" lang="ja-JP" altLang="en-US" sz="1100" b="0" u="sng" kern="1200" dirty="0">
                        <a:solidFill>
                          <a:schemeClr val="tx1"/>
                        </a:solidFill>
                        <a:latin typeface="+mn-lt"/>
                        <a:ea typeface="+mn-ea"/>
                        <a:cs typeface="+mn-cs"/>
                      </a:endParaRPr>
                    </a:p>
                    <a:p>
                      <a:pPr algn="just"/>
                      <a:r>
                        <a:rPr kumimoji="1" lang="ja-JP" altLang="en-US" sz="1100" b="0" u="sng" kern="1200" dirty="0">
                          <a:solidFill>
                            <a:schemeClr val="tx1"/>
                          </a:solidFill>
                          <a:latin typeface="+mn-lt"/>
                          <a:ea typeface="+mn-ea"/>
                          <a:cs typeface="+mn-cs"/>
                        </a:rPr>
                        <a:t>・女性チャレンジ応援拠点</a:t>
                      </a:r>
                    </a:p>
                    <a:p>
                      <a:pPr algn="just"/>
                      <a:r>
                        <a:rPr kumimoji="1" lang="ja-JP" altLang="en-US" sz="1100" b="0" u="none" kern="1200" dirty="0">
                          <a:solidFill>
                            <a:schemeClr val="tx1"/>
                          </a:solidFill>
                          <a:latin typeface="+mn-lt"/>
                          <a:ea typeface="+mn-ea"/>
                          <a:cs typeface="+mn-cs"/>
                        </a:rPr>
                        <a:t>　地域で活躍し貢献したい女性を発掘、育成、支援するとともに、地域課題を解決するため起業したい女性等の支援を実施</a:t>
                      </a:r>
                      <a:endParaRPr kumimoji="1" lang="en-US" altLang="ja-JP" sz="1100" b="0" u="non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100" b="0" u="none" kern="1200" noProof="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・トータルサポート事業で支援を行った女性の就職者数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2016</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1,171</a:t>
                      </a:r>
                      <a:r>
                        <a:rPr kumimoji="1" lang="ja-JP" altLang="en-US" sz="1100" b="0" u="none" kern="1200" noProof="0" dirty="0">
                          <a:solidFill>
                            <a:schemeClr val="tx1"/>
                          </a:solidFill>
                          <a:latin typeface="+mn-lt"/>
                          <a:ea typeface="+mn-ea"/>
                          <a:cs typeface="+mn-cs"/>
                        </a:rPr>
                        <a:t>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2018</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1,332</a:t>
                      </a:r>
                      <a:r>
                        <a:rPr kumimoji="1" lang="ja-JP" altLang="en-US" sz="1100" b="0" u="none" kern="1200" noProof="0" dirty="0">
                          <a:solidFill>
                            <a:schemeClr val="tx1"/>
                          </a:solidFill>
                          <a:latin typeface="+mn-lt"/>
                          <a:ea typeface="+mn-ea"/>
                          <a:cs typeface="+mn-cs"/>
                        </a:rPr>
                        <a:t>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・総合就労サポート事業で支援を行った女性の就職者数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2019</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1,220</a:t>
                      </a:r>
                      <a:r>
                        <a:rPr kumimoji="1" lang="ja-JP" altLang="en-US" sz="1100" b="0" u="none" kern="1200" noProof="0" dirty="0">
                          <a:solidFill>
                            <a:schemeClr val="tx1"/>
                          </a:solidFill>
                          <a:latin typeface="+mn-lt"/>
                          <a:ea typeface="+mn-ea"/>
                          <a:cs typeface="+mn-cs"/>
                        </a:rPr>
                        <a:t>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2021</a:t>
                      </a:r>
                      <a:r>
                        <a:rPr kumimoji="1" lang="ja-JP" altLang="en-US" sz="1100" b="0" u="none" kern="1200" noProof="0" dirty="0">
                          <a:solidFill>
                            <a:schemeClr val="tx1"/>
                          </a:solidFill>
                          <a:latin typeface="+mn-lt"/>
                          <a:ea typeface="+mn-ea"/>
                          <a:cs typeface="+mn-cs"/>
                        </a:rPr>
                        <a:t>年度： </a:t>
                      </a:r>
                      <a:r>
                        <a:rPr kumimoji="1" lang="en-US" altLang="ja-JP" sz="1100" b="0" u="none" kern="1200" noProof="0" dirty="0">
                          <a:solidFill>
                            <a:schemeClr val="tx1"/>
                          </a:solidFill>
                          <a:latin typeface="+mn-lt"/>
                          <a:ea typeface="+mn-ea"/>
                          <a:cs typeface="+mn-cs"/>
                        </a:rPr>
                        <a:t>832</a:t>
                      </a:r>
                      <a:r>
                        <a:rPr kumimoji="1" lang="ja-JP" altLang="en-US" sz="1100" b="0" u="none" kern="1200" noProof="0" dirty="0">
                          <a:solidFill>
                            <a:schemeClr val="tx1"/>
                          </a:solidFill>
                          <a:latin typeface="+mn-lt"/>
                          <a:ea typeface="+mn-ea"/>
                          <a:cs typeface="+mn-cs"/>
                        </a:rPr>
                        <a:t>人</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100" b="0" u="none" kern="1200" noProof="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・女性活躍リーディングカンパニー認証件数（累計</a:t>
                      </a:r>
                      <a:r>
                        <a:rPr kumimoji="1" lang="en-US" altLang="ja-JP" sz="1100" b="0" u="none" kern="1200" noProof="0" dirty="0">
                          <a:solidFill>
                            <a:schemeClr val="tx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2014</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60</a:t>
                      </a:r>
                      <a:r>
                        <a:rPr kumimoji="1" lang="ja-JP" altLang="en-US" sz="1100" b="0" u="none" kern="1200" noProof="0" dirty="0">
                          <a:solidFill>
                            <a:schemeClr val="tx1"/>
                          </a:solidFill>
                          <a:latin typeface="+mn-lt"/>
                          <a:ea typeface="+mn-ea"/>
                          <a:cs typeface="+mn-cs"/>
                        </a:rPr>
                        <a:t>件</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2017</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359</a:t>
                      </a:r>
                      <a:r>
                        <a:rPr kumimoji="1" lang="ja-JP" altLang="en-US" sz="1100" b="0" u="none" kern="1200" noProof="0" dirty="0">
                          <a:solidFill>
                            <a:schemeClr val="tx1"/>
                          </a:solidFill>
                          <a:latin typeface="+mn-lt"/>
                          <a:ea typeface="+mn-ea"/>
                          <a:cs typeface="+mn-cs"/>
                        </a:rPr>
                        <a:t>件</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2021</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682</a:t>
                      </a:r>
                      <a:r>
                        <a:rPr kumimoji="1" lang="ja-JP" altLang="en-US" sz="1100" b="0" u="none" kern="1200" noProof="0" dirty="0">
                          <a:solidFill>
                            <a:schemeClr val="tx1"/>
                          </a:solidFill>
                          <a:latin typeface="+mn-lt"/>
                          <a:ea typeface="+mn-ea"/>
                          <a:cs typeface="+mn-cs"/>
                        </a:rPr>
                        <a:t>件</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00" b="0" u="none" kern="1200" noProof="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a:t>
                      </a:r>
                      <a:r>
                        <a:rPr kumimoji="1" lang="en-US" altLang="ja-JP" sz="1100" b="0" u="none" kern="1200" noProof="0" dirty="0">
                          <a:solidFill>
                            <a:schemeClr val="tx1"/>
                          </a:solidFill>
                          <a:latin typeface="+mn-lt"/>
                          <a:ea typeface="+mn-ea"/>
                          <a:cs typeface="+mn-cs"/>
                        </a:rPr>
                        <a:t>2018</a:t>
                      </a:r>
                      <a:r>
                        <a:rPr kumimoji="1" lang="ja-JP" altLang="en-US" sz="1100" b="0" u="none" kern="1200" noProof="0" dirty="0">
                          <a:solidFill>
                            <a:schemeClr val="tx1"/>
                          </a:solidFill>
                          <a:latin typeface="+mn-lt"/>
                          <a:ea typeface="+mn-ea"/>
                          <a:cs typeface="+mn-cs"/>
                        </a:rPr>
                        <a:t>年度：市長への施策提言をふまえ具体的に事業化した、市長と企業トップによる宣言リレー動画の配信</a:t>
                      </a:r>
                      <a:endParaRPr kumimoji="1" lang="ja-JP" altLang="en-US" sz="600" b="0" u="none" kern="1200" noProof="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600" b="0" u="none" kern="1200" noProof="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100" b="0" u="none" kern="1200" noProof="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・女性活躍推進情報サイトの閲覧数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2021</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97,567</a:t>
                      </a:r>
                      <a:r>
                        <a:rPr kumimoji="1" lang="ja-JP" altLang="en-US" sz="1100" b="0" u="none" kern="1200" noProof="0" dirty="0">
                          <a:solidFill>
                            <a:schemeClr val="tx1"/>
                          </a:solidFill>
                          <a:latin typeface="+mn-lt"/>
                          <a:ea typeface="+mn-ea"/>
                          <a:cs typeface="+mn-cs"/>
                        </a:rPr>
                        <a:t>件</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・仕事と家庭の両立支援講座開催回数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2021</a:t>
                      </a:r>
                      <a:r>
                        <a:rPr kumimoji="1" lang="ja-JP" altLang="en-US" sz="1100" b="0" u="none" kern="1200" noProof="0" dirty="0">
                          <a:solidFill>
                            <a:schemeClr val="tx1"/>
                          </a:solidFill>
                          <a:latin typeface="+mn-lt"/>
                          <a:ea typeface="+mn-ea"/>
                          <a:cs typeface="+mn-cs"/>
                        </a:rPr>
                        <a:t>年度：４回</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・女性チャレンジ応援拠点の利用者数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2016</a:t>
                      </a:r>
                      <a:r>
                        <a:rPr kumimoji="1" lang="ja-JP" altLang="en-US" sz="1100" b="0" u="none" kern="1200" noProof="0" dirty="0">
                          <a:solidFill>
                            <a:schemeClr val="tx1"/>
                          </a:solidFill>
                          <a:latin typeface="+mn-lt"/>
                          <a:ea typeface="+mn-ea"/>
                          <a:cs typeface="+mn-cs"/>
                        </a:rPr>
                        <a:t>年度： </a:t>
                      </a:r>
                      <a:r>
                        <a:rPr kumimoji="1" lang="en-US" altLang="ja-JP" sz="1100" b="0" u="none" kern="1200" noProof="0" dirty="0">
                          <a:solidFill>
                            <a:schemeClr val="tx1"/>
                          </a:solidFill>
                          <a:latin typeface="+mn-lt"/>
                          <a:ea typeface="+mn-ea"/>
                          <a:cs typeface="+mn-cs"/>
                        </a:rPr>
                        <a:t>366</a:t>
                      </a:r>
                      <a:r>
                        <a:rPr kumimoji="1" lang="ja-JP" altLang="en-US" sz="1100" b="0" u="none" kern="1200" noProof="0" dirty="0">
                          <a:solidFill>
                            <a:schemeClr val="tx1"/>
                          </a:solidFill>
                          <a:latin typeface="+mn-lt"/>
                          <a:ea typeface="+mn-ea"/>
                          <a:cs typeface="+mn-cs"/>
                        </a:rPr>
                        <a:t>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2019</a:t>
                      </a:r>
                      <a:r>
                        <a:rPr kumimoji="1" lang="ja-JP" altLang="en-US" sz="1100" b="0" u="none" kern="1200" noProof="0" dirty="0">
                          <a:solidFill>
                            <a:schemeClr val="tx1"/>
                          </a:solidFill>
                          <a:latin typeface="+mn-lt"/>
                          <a:ea typeface="+mn-ea"/>
                          <a:cs typeface="+mn-cs"/>
                        </a:rPr>
                        <a:t>年度：</a:t>
                      </a:r>
                      <a:r>
                        <a:rPr kumimoji="1" lang="en-US" altLang="ja-JP" sz="1100" b="0" u="none" kern="1200" noProof="0" dirty="0">
                          <a:solidFill>
                            <a:schemeClr val="tx1"/>
                          </a:solidFill>
                          <a:latin typeface="+mn-lt"/>
                          <a:ea typeface="+mn-ea"/>
                          <a:cs typeface="+mn-cs"/>
                        </a:rPr>
                        <a:t>1,358</a:t>
                      </a:r>
                      <a:r>
                        <a:rPr kumimoji="1" lang="ja-JP" altLang="en-US" sz="1100" b="0" u="none" kern="1200" noProof="0" dirty="0">
                          <a:solidFill>
                            <a:schemeClr val="tx1"/>
                          </a:solidFill>
                          <a:latin typeface="+mn-lt"/>
                          <a:ea typeface="+mn-ea"/>
                          <a:cs typeface="+mn-cs"/>
                        </a:rPr>
                        <a:t>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u="none" kern="1200" noProof="0" dirty="0">
                          <a:solidFill>
                            <a:schemeClr val="tx1"/>
                          </a:solidFill>
                          <a:latin typeface="+mn-lt"/>
                          <a:ea typeface="+mn-ea"/>
                          <a:cs typeface="+mn-cs"/>
                        </a:rPr>
                        <a:t>　</a:t>
                      </a:r>
                      <a:r>
                        <a:rPr kumimoji="1" lang="en-US" altLang="ja-JP" sz="1100" b="0" u="none" kern="1200" noProof="0" dirty="0">
                          <a:solidFill>
                            <a:schemeClr val="tx1"/>
                          </a:solidFill>
                          <a:latin typeface="+mn-lt"/>
                          <a:ea typeface="+mn-ea"/>
                          <a:cs typeface="+mn-cs"/>
                        </a:rPr>
                        <a:t>2021</a:t>
                      </a:r>
                      <a:r>
                        <a:rPr kumimoji="1" lang="ja-JP" altLang="en-US" sz="1100" b="0" u="none" kern="1200" noProof="0" dirty="0">
                          <a:solidFill>
                            <a:schemeClr val="tx1"/>
                          </a:solidFill>
                          <a:latin typeface="+mn-lt"/>
                          <a:ea typeface="+mn-ea"/>
                          <a:cs typeface="+mn-cs"/>
                        </a:rPr>
                        <a:t>年度： </a:t>
                      </a:r>
                      <a:r>
                        <a:rPr kumimoji="1" lang="en-US" altLang="ja-JP" sz="1100" b="0" u="none" kern="1200" noProof="0" dirty="0">
                          <a:solidFill>
                            <a:schemeClr val="tx1"/>
                          </a:solidFill>
                          <a:latin typeface="+mn-lt"/>
                          <a:ea typeface="+mn-ea"/>
                          <a:cs typeface="+mn-cs"/>
                        </a:rPr>
                        <a:t>550</a:t>
                      </a:r>
                      <a:r>
                        <a:rPr kumimoji="1" lang="ja-JP" altLang="en-US" sz="1100" b="0" u="none" kern="1200" noProof="0" dirty="0">
                          <a:solidFill>
                            <a:schemeClr val="tx1"/>
                          </a:solidFill>
                          <a:latin typeface="+mn-lt"/>
                          <a:ea typeface="+mn-ea"/>
                          <a:cs typeface="+mn-cs"/>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710" y="0"/>
            <a:ext cx="3132550" cy="338554"/>
          </a:xfrm>
          <a:prstGeom prst="rect">
            <a:avLst/>
          </a:prstGeom>
          <a:noFill/>
        </p:spPr>
        <p:txBody>
          <a:bodyPr wrap="square" rtlCol="0">
            <a:spAutoFit/>
          </a:bodyPr>
          <a:lstStyle/>
          <a:p>
            <a:r>
              <a:rPr lang="ja-JP" altLang="en-US" sz="1600" u="sng" dirty="0">
                <a:latin typeface="BIZ UDゴシック" panose="020B0400000000000000" pitchFamily="49" charset="-128"/>
                <a:ea typeface="BIZ UDゴシック" panose="020B0400000000000000" pitchFamily="49" charset="-128"/>
              </a:rPr>
              <a:t>ダイバーシティ（その１） </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600986"/>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①分野：　－</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②タイプ</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政策イノベーション</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執行の刷新</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③改革スタイル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lang="ja-JP" altLang="en-US" sz="1200" dirty="0" smtClean="0">
                <a:latin typeface="BIZ UDゴシック" panose="020B0400000000000000" pitchFamily="49" charset="-128"/>
                <a:ea typeface="BIZ UDゴシック" panose="020B0400000000000000" pitchFamily="49" charset="-128"/>
              </a:rPr>
              <a:t>　投資</a:t>
            </a:r>
            <a:r>
              <a:rPr lang="ja-JP" altLang="en-US" sz="1200" dirty="0">
                <a:latin typeface="BIZ UDゴシック" panose="020B0400000000000000" pitchFamily="49" charset="-128"/>
                <a:ea typeface="BIZ UDゴシック" panose="020B0400000000000000" pitchFamily="49" charset="-128"/>
              </a:rPr>
              <a:t>・予算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条例・規則・運用ﾙｰﾙ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組織・経営形態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権限移譲</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④担当部局</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市　</a:t>
            </a:r>
            <a:r>
              <a:rPr lang="ja-JP" altLang="en-US" sz="1200" dirty="0">
                <a:latin typeface="BIZ UDゴシック" panose="020B0400000000000000" pitchFamily="49" charset="-128"/>
                <a:ea typeface="BIZ UDゴシック" panose="020B0400000000000000" pitchFamily="49" charset="-128"/>
              </a:rPr>
              <a:t>市民</a:t>
            </a:r>
            <a:r>
              <a:rPr kumimoji="1" lang="ja-JP" altLang="en-US" sz="1200" dirty="0">
                <a:latin typeface="BIZ UDゴシック" panose="020B0400000000000000" pitchFamily="49" charset="-128"/>
                <a:ea typeface="BIZ UDゴシック" panose="020B0400000000000000" pitchFamily="49" charset="-128"/>
              </a:rPr>
              <a:t>局</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⑤時期</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女性の活躍促進プロジェクト</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チーム</a:t>
            </a:r>
            <a:r>
              <a:rPr kumimoji="1" lang="ja-JP" altLang="en-US" sz="1200" dirty="0">
                <a:latin typeface="BIZ UDゴシック" panose="020B0400000000000000" pitchFamily="49" charset="-128"/>
                <a:ea typeface="BIZ UDゴシック" panose="020B0400000000000000" pitchFamily="49" charset="-128"/>
              </a:rPr>
              <a:t>設置（</a:t>
            </a:r>
            <a:r>
              <a:rPr lang="en-US" altLang="ja-JP" sz="1200" dirty="0">
                <a:latin typeface="BIZ UDゴシック" panose="020B0400000000000000" pitchFamily="49" charset="-128"/>
                <a:ea typeface="BIZ UDゴシック" panose="020B0400000000000000" pitchFamily="49" charset="-128"/>
              </a:rPr>
              <a:t>2013</a:t>
            </a:r>
            <a:r>
              <a:rPr lang="ja-JP" altLang="en-US" sz="1200" dirty="0">
                <a:latin typeface="BIZ UDゴシック" panose="020B0400000000000000" pitchFamily="49" charset="-128"/>
                <a:ea typeface="BIZ UDゴシック" panose="020B0400000000000000" pitchFamily="49" charset="-128"/>
              </a:rPr>
              <a:t>年</a:t>
            </a:r>
            <a:r>
              <a:rPr lang="en-US" altLang="ja-JP" sz="1200" dirty="0">
                <a:latin typeface="BIZ UDゴシック" panose="020B0400000000000000" pitchFamily="49" charset="-128"/>
                <a:ea typeface="BIZ UDゴシック" panose="020B0400000000000000" pitchFamily="49" charset="-128"/>
              </a:rPr>
              <a:t>10</a:t>
            </a:r>
            <a:r>
              <a:rPr lang="ja-JP" altLang="en-US" sz="1200" dirty="0">
                <a:latin typeface="BIZ UDゴシック" panose="020B0400000000000000" pitchFamily="49" charset="-128"/>
                <a:ea typeface="BIZ UDゴシック" panose="020B0400000000000000" pitchFamily="49" charset="-128"/>
              </a:rPr>
              <a:t>月）</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以降</a:t>
            </a:r>
            <a:r>
              <a:rPr kumimoji="1" lang="ja-JP" altLang="en-US" sz="1200" dirty="0">
                <a:latin typeface="BIZ UDゴシック" panose="020B0400000000000000" pitchFamily="49" charset="-128"/>
                <a:ea typeface="BIZ UDゴシック" panose="020B0400000000000000" pitchFamily="49" charset="-128"/>
              </a:rPr>
              <a:t>順次実施</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353</a:t>
            </a:fld>
            <a:endParaRPr lang="ja-JP" altLang="en-US"/>
          </a:p>
        </p:txBody>
      </p:sp>
    </p:spTree>
    <p:extLst>
      <p:ext uri="{BB962C8B-B14F-4D97-AF65-F5344CB8AC3E}">
        <p14:creationId xmlns:p14="http://schemas.microsoft.com/office/powerpoint/2010/main" val="3507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448"/>
            <a:ext cx="4067944" cy="338554"/>
          </a:xfrm>
          <a:prstGeom prst="rect">
            <a:avLst/>
          </a:prstGeom>
          <a:noFill/>
        </p:spPr>
        <p:txBody>
          <a:bodyPr wrap="square" rtlCol="0">
            <a:spAutoFit/>
          </a:bodyPr>
          <a:lstStyle/>
          <a:p>
            <a:r>
              <a:rPr lang="ja-JP" altLang="en-US" sz="1600" u="sng" dirty="0">
                <a:latin typeface="BIZ UDゴシック" panose="020B0400000000000000" pitchFamily="49" charset="-128"/>
                <a:ea typeface="BIZ UDゴシック" panose="020B0400000000000000" pitchFamily="49" charset="-128"/>
              </a:rPr>
              <a:t>ダイバーシティ（その２） </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600986"/>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①分野：　－</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②タイプ</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政策イノベーション</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執行の刷新</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③改革スタイル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投資・予算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条例・規則・運用ﾙｰﾙ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組織・経営形態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権限移譲</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④担当部局</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市　</a:t>
            </a:r>
            <a:r>
              <a:rPr lang="ja-JP" altLang="en-US" sz="1200" dirty="0">
                <a:latin typeface="BIZ UDゴシック" panose="020B0400000000000000" pitchFamily="49" charset="-128"/>
                <a:ea typeface="BIZ UDゴシック" panose="020B0400000000000000" pitchFamily="49" charset="-128"/>
              </a:rPr>
              <a:t>市民</a:t>
            </a:r>
            <a:r>
              <a:rPr kumimoji="1" lang="ja-JP" altLang="en-US" sz="1200" dirty="0">
                <a:latin typeface="BIZ UDゴシック" panose="020B0400000000000000" pitchFamily="49" charset="-128"/>
                <a:ea typeface="BIZ UDゴシック" panose="020B0400000000000000" pitchFamily="49" charset="-128"/>
              </a:rPr>
              <a:t>局</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⑤時期</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大阪市ヘイトスピーチへの対処に関する条例施行（</a:t>
            </a:r>
            <a:r>
              <a:rPr lang="en-US" altLang="ja-JP" sz="1200" dirty="0">
                <a:latin typeface="BIZ UDゴシック" panose="020B0400000000000000" pitchFamily="49" charset="-128"/>
                <a:ea typeface="BIZ UDゴシック" panose="020B0400000000000000" pitchFamily="49" charset="-128"/>
              </a:rPr>
              <a:t>2016</a:t>
            </a:r>
            <a:r>
              <a:rPr lang="ja-JP" altLang="en-US" sz="1200" dirty="0">
                <a:latin typeface="BIZ UDゴシック" panose="020B0400000000000000" pitchFamily="49" charset="-128"/>
                <a:ea typeface="BIZ UDゴシック" panose="020B0400000000000000" pitchFamily="49" charset="-128"/>
              </a:rPr>
              <a:t>年）以降</a:t>
            </a:r>
            <a:r>
              <a:rPr kumimoji="1" lang="ja-JP" altLang="en-US" sz="1200" dirty="0">
                <a:latin typeface="BIZ UDゴシック" panose="020B0400000000000000" pitchFamily="49" charset="-128"/>
                <a:ea typeface="BIZ UDゴシック" panose="020B0400000000000000" pitchFamily="49" charset="-128"/>
              </a:rPr>
              <a:t>順次実施</a:t>
            </a:r>
          </a:p>
        </p:txBody>
      </p:sp>
      <p:graphicFrame>
        <p:nvGraphicFramePr>
          <p:cNvPr id="6" name="表 5"/>
          <p:cNvGraphicFramePr>
            <a:graphicFrameLocks noGrp="1"/>
          </p:cNvGraphicFramePr>
          <p:nvPr/>
        </p:nvGraphicFramePr>
        <p:xfrm>
          <a:off x="2339752" y="476672"/>
          <a:ext cx="6696744" cy="6048672"/>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358262">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25534">
                <a:tc>
                  <a:txBody>
                    <a:bodyPr/>
                    <a:lstStyle/>
                    <a:p>
                      <a:pPr algn="ctr"/>
                      <a:r>
                        <a:rPr kumimoji="1" lang="ja-JP" altLang="en-US" sz="1400" dirty="0"/>
                        <a:t>改革前の課題</a:t>
                      </a:r>
                      <a:endParaRPr kumimoji="1" lang="en-US" altLang="ja-JP" sz="1400" dirty="0"/>
                    </a:p>
                    <a:p>
                      <a:pPr algn="ctr"/>
                      <a:r>
                        <a:rPr kumimoji="1" lang="ja-JP" altLang="en-US" sz="1400" dirty="0"/>
                        <a:t>（</a:t>
                      </a:r>
                      <a:r>
                        <a:rPr kumimoji="1" lang="en-US" altLang="ja-JP" sz="1400" dirty="0"/>
                        <a:t>Why</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改革の方向性</a:t>
                      </a:r>
                      <a:endParaRPr kumimoji="1" lang="en-US" altLang="ja-JP" sz="1400" dirty="0"/>
                    </a:p>
                    <a:p>
                      <a:pPr algn="ctr"/>
                      <a:r>
                        <a:rPr kumimoji="1" lang="ja-JP" altLang="en-US" sz="1400" dirty="0"/>
                        <a:t>（</a:t>
                      </a:r>
                      <a:r>
                        <a:rPr kumimoji="1" lang="en-US" altLang="ja-JP" sz="1400" dirty="0"/>
                        <a:t>Vision</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何をどう改革したか</a:t>
                      </a:r>
                      <a:endParaRPr kumimoji="1" lang="en-US" altLang="ja-JP" sz="1400" dirty="0"/>
                    </a:p>
                    <a:p>
                      <a:pPr algn="ctr"/>
                      <a:r>
                        <a:rPr kumimoji="1" lang="ja-JP" altLang="en-US" sz="1400" dirty="0"/>
                        <a:t>（</a:t>
                      </a:r>
                      <a:r>
                        <a:rPr kumimoji="1" lang="en-US" altLang="ja-JP" sz="1400" dirty="0"/>
                        <a:t>What</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主な成果</a:t>
                      </a:r>
                      <a:endParaRPr kumimoji="1" lang="en-US" altLang="ja-JP" sz="1400" dirty="0"/>
                    </a:p>
                    <a:p>
                      <a:pPr algn="ctr"/>
                      <a:r>
                        <a:rPr kumimoji="1" lang="ja-JP" altLang="en-US" sz="1400" dirty="0"/>
                        <a:t>（</a:t>
                      </a:r>
                      <a:r>
                        <a:rPr kumimoji="1" lang="en-US" altLang="ja-JP" sz="1400" dirty="0"/>
                        <a:t>Outcome</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3138">
                <a:tc>
                  <a:txBody>
                    <a:bodyPr/>
                    <a:lstStyle/>
                    <a:p>
                      <a:pPr algn="just"/>
                      <a:r>
                        <a:rPr kumimoji="1" lang="ja-JP" altLang="en-US" sz="1200" b="1" u="none" kern="1200" noProof="0" dirty="0">
                          <a:solidFill>
                            <a:schemeClr val="tx1"/>
                          </a:solidFill>
                          <a:latin typeface="+mn-lt"/>
                          <a:ea typeface="+mn-ea"/>
                          <a:cs typeface="+mn-cs"/>
                        </a:rPr>
                        <a:t>ヘイトスピーチへの対処</a:t>
                      </a:r>
                      <a:endParaRPr kumimoji="1" lang="en-US" altLang="ja-JP" sz="1200" b="1" u="none" kern="1200" noProof="0" dirty="0">
                        <a:solidFill>
                          <a:schemeClr val="tx1"/>
                        </a:solidFill>
                        <a:latin typeface="+mn-lt"/>
                        <a:ea typeface="+mn-ea"/>
                        <a:cs typeface="+mn-cs"/>
                      </a:endParaRPr>
                    </a:p>
                    <a:p>
                      <a:pPr algn="just"/>
                      <a:r>
                        <a:rPr kumimoji="1" lang="ja-JP" altLang="en-US" sz="1200" b="0" u="none" kern="1200" noProof="0" dirty="0">
                          <a:solidFill>
                            <a:schemeClr val="tx1"/>
                          </a:solidFill>
                          <a:latin typeface="+mn-lt"/>
                          <a:ea typeface="+mn-ea"/>
                          <a:cs typeface="+mn-cs"/>
                        </a:rPr>
                        <a:t>・特定の民族や国籍の人々を排斥する差別的言動（いわゆるヘイトスピーチ）が、在日韓国・朝鮮人をはじめ多くの外国人が居住している大阪市内において現実に行われていた</a:t>
                      </a: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endParaRPr kumimoji="1" lang="en-US" altLang="ja-JP" sz="1200" b="0" u="none" kern="1200" dirty="0">
                        <a:solidFill>
                          <a:schemeClr val="tx1"/>
                        </a:solidFill>
                        <a:latin typeface="+mn-lt"/>
                        <a:ea typeface="+mn-ea"/>
                        <a:cs typeface="+mn-cs"/>
                      </a:endParaRPr>
                    </a:p>
                    <a:p>
                      <a:pPr algn="just" fontAlgn="ctr"/>
                      <a:endParaRPr kumimoji="1" lang="en-US" altLang="ja-JP" sz="1200" b="0" u="none" kern="1200" dirty="0">
                        <a:solidFill>
                          <a:schemeClr val="tx1"/>
                        </a:solidFill>
                        <a:latin typeface="+mn-lt"/>
                        <a:ea typeface="+mn-ea"/>
                        <a:cs typeface="+mn-cs"/>
                      </a:endParaRPr>
                    </a:p>
                    <a:p>
                      <a:pPr algn="just" fontAlgn="ctr"/>
                      <a:r>
                        <a:rPr kumimoji="1" lang="ja-JP" altLang="en-US" sz="1200" b="0" u="none" kern="1200" dirty="0">
                          <a:solidFill>
                            <a:schemeClr val="tx1"/>
                          </a:solidFill>
                          <a:latin typeface="+mn-lt"/>
                          <a:ea typeface="+mn-ea"/>
                          <a:cs typeface="+mn-cs"/>
                        </a:rPr>
                        <a:t>・人としての尊厳を傷つけ、社会に差別意識を生じさせるような言動「ヘイトスピーチ」を、大阪市は「許さない」という姿勢を明確にし、市民等の人権を擁護し、ヘイトスピーチを抑止する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r>
                        <a:rPr kumimoji="1" lang="ja-JP" altLang="en-US" sz="1200" b="0" u="sng" kern="1200" dirty="0">
                          <a:solidFill>
                            <a:schemeClr val="tx1"/>
                          </a:solidFill>
                          <a:latin typeface="+mn-lt"/>
                          <a:ea typeface="+mn-ea"/>
                          <a:cs typeface="+mn-cs"/>
                        </a:rPr>
                        <a:t>・大阪市ヘイトスピーチへの対処に関する条例施行（</a:t>
                      </a:r>
                      <a:r>
                        <a:rPr kumimoji="1" lang="en-US" altLang="ja-JP" sz="1200" b="0" u="sng" kern="1200" dirty="0">
                          <a:solidFill>
                            <a:schemeClr val="tx1"/>
                          </a:solidFill>
                          <a:latin typeface="+mn-lt"/>
                          <a:ea typeface="+mn-ea"/>
                          <a:cs typeface="+mn-cs"/>
                        </a:rPr>
                        <a:t>2016</a:t>
                      </a:r>
                      <a:r>
                        <a:rPr kumimoji="1" lang="ja-JP" altLang="en-US" sz="1200" b="0" u="sng" kern="1200" dirty="0">
                          <a:solidFill>
                            <a:schemeClr val="tx1"/>
                          </a:solidFill>
                          <a:latin typeface="+mn-lt"/>
                          <a:ea typeface="+mn-ea"/>
                          <a:cs typeface="+mn-cs"/>
                        </a:rPr>
                        <a:t>年）</a:t>
                      </a:r>
                    </a:p>
                    <a:p>
                      <a:pPr algn="just"/>
                      <a:r>
                        <a:rPr kumimoji="1" lang="ja-JP" altLang="en-US" sz="1200" b="0" u="none" kern="1200" dirty="0">
                          <a:solidFill>
                            <a:schemeClr val="tx1"/>
                          </a:solidFill>
                          <a:latin typeface="+mn-lt"/>
                          <a:ea typeface="+mn-ea"/>
                          <a:cs typeface="+mn-cs"/>
                        </a:rPr>
                        <a:t>　条例に基づき大阪市ヘイトスピーチ審査会を設置し、ヘイトスピーチ該当性などについて調査審議</a:t>
                      </a:r>
                      <a:endParaRPr kumimoji="1" lang="en-US" altLang="ja-JP" sz="1200" b="0" u="none" kern="1200" dirty="0">
                        <a:solidFill>
                          <a:schemeClr val="tx1"/>
                        </a:solidFill>
                        <a:latin typeface="+mn-lt"/>
                        <a:ea typeface="+mn-ea"/>
                        <a:cs typeface="+mn-cs"/>
                      </a:endParaRPr>
                    </a:p>
                    <a:p>
                      <a:pPr algn="just"/>
                      <a:endParaRPr kumimoji="1" lang="ja-JP" altLang="en-US" sz="1200" b="0" u="none" kern="1200" dirty="0">
                        <a:solidFill>
                          <a:schemeClr val="tx1"/>
                        </a:solidFill>
                        <a:latin typeface="+mn-lt"/>
                        <a:ea typeface="+mn-ea"/>
                        <a:cs typeface="+mn-cs"/>
                      </a:endParaRPr>
                    </a:p>
                    <a:p>
                      <a:pPr algn="just"/>
                      <a:r>
                        <a:rPr kumimoji="1" lang="ja-JP" altLang="en-US" sz="1200" b="0" u="sng" kern="1200" dirty="0">
                          <a:solidFill>
                            <a:schemeClr val="tx1"/>
                          </a:solidFill>
                          <a:latin typeface="+mn-lt"/>
                          <a:ea typeface="+mn-ea"/>
                          <a:cs typeface="+mn-cs"/>
                        </a:rPr>
                        <a:t>・ヘイトスピーチに該当する場合、プロバイダへの削除要請等の拡散防止措置及びヘイトスピーチの概要等を公表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・取扱件数</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baseline="0" dirty="0">
                          <a:solidFill>
                            <a:schemeClr val="tx1"/>
                          </a:solidFill>
                        </a:rPr>
                        <a:t> </a:t>
                      </a:r>
                      <a:r>
                        <a:rPr kumimoji="1" lang="en-US" altLang="ja-JP" sz="1200" b="0" u="none" dirty="0">
                          <a:solidFill>
                            <a:schemeClr val="tx1"/>
                          </a:solidFill>
                        </a:rPr>
                        <a:t>2021</a:t>
                      </a:r>
                      <a:r>
                        <a:rPr kumimoji="1" lang="ja-JP" altLang="en-US" sz="1200" b="0" u="none" dirty="0">
                          <a:solidFill>
                            <a:schemeClr val="tx1"/>
                          </a:solidFill>
                        </a:rPr>
                        <a:t>年度末時点</a:t>
                      </a:r>
                      <a:r>
                        <a:rPr kumimoji="1" lang="en-US" altLang="ja-JP" sz="1200" b="0" u="none" dirty="0">
                          <a:solidFill>
                            <a:schemeClr val="tx1"/>
                          </a:solidFill>
                        </a:rPr>
                        <a:t>:64</a:t>
                      </a:r>
                      <a:r>
                        <a:rPr kumimoji="1" lang="ja-JP" altLang="en-US" sz="1200" b="0" u="none" dirty="0">
                          <a:solidFill>
                            <a:schemeClr val="tx1"/>
                          </a:solidFill>
                        </a:rPr>
                        <a:t>件</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・終了件数</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rPr>
                        <a:t> 2021</a:t>
                      </a:r>
                      <a:r>
                        <a:rPr kumimoji="1" lang="ja-JP" altLang="en-US" sz="1200" b="0" u="none" dirty="0">
                          <a:solidFill>
                            <a:schemeClr val="tx1"/>
                          </a:solidFill>
                        </a:rPr>
                        <a:t>年度末時点</a:t>
                      </a:r>
                      <a:r>
                        <a:rPr kumimoji="1" lang="en-US" altLang="ja-JP" sz="1200" b="0" u="none" dirty="0">
                          <a:solidFill>
                            <a:schemeClr val="tx1"/>
                          </a:solidFill>
                        </a:rPr>
                        <a:t>:32</a:t>
                      </a:r>
                      <a:r>
                        <a:rPr kumimoji="1" lang="ja-JP" altLang="en-US" sz="1200" b="0" u="none" dirty="0">
                          <a:solidFill>
                            <a:schemeClr val="tx1"/>
                          </a:solidFill>
                        </a:rPr>
                        <a:t>件</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rPr>
                        <a:t>(</a:t>
                      </a:r>
                      <a:r>
                        <a:rPr kumimoji="1" lang="ja-JP" altLang="en-US" sz="1200" b="0" u="none" dirty="0">
                          <a:solidFill>
                            <a:schemeClr val="tx1"/>
                          </a:solidFill>
                        </a:rPr>
                        <a:t>うちヘイトスピーチに該当する案件：</a:t>
                      </a:r>
                      <a:r>
                        <a:rPr kumimoji="1" lang="en-US" altLang="ja-JP" sz="1200" b="0" u="none" dirty="0">
                          <a:solidFill>
                            <a:schemeClr val="tx1"/>
                          </a:solidFill>
                        </a:rPr>
                        <a:t>11</a:t>
                      </a:r>
                      <a:r>
                        <a:rPr kumimoji="1" lang="ja-JP" altLang="en-US" sz="1200" b="0" u="none" dirty="0">
                          <a:solidFill>
                            <a:schemeClr val="tx1"/>
                          </a:solidFill>
                        </a:rPr>
                        <a:t>件</a:t>
                      </a:r>
                      <a:r>
                        <a:rPr kumimoji="1" lang="en-US" altLang="ja-JP" sz="1200" b="0" u="none" dirty="0">
                          <a:solidFill>
                            <a:schemeClr val="tx1"/>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・ヘイトスピーチに該当する案件について、概要等の公表を行い、市民にヘイトスピーチの実態をつぶさに伝え啓発することで、申出件数、情報提供の着信通数ともに、初年度（</a:t>
                      </a:r>
                      <a:r>
                        <a:rPr kumimoji="1" lang="en-US" altLang="ja-JP" sz="1200" b="0" u="none" dirty="0">
                          <a:solidFill>
                            <a:schemeClr val="tx1"/>
                          </a:solidFill>
                        </a:rPr>
                        <a:t>2016</a:t>
                      </a:r>
                      <a:r>
                        <a:rPr kumimoji="1" lang="ja-JP" altLang="en-US" sz="1200" b="0" u="none" dirty="0">
                          <a:solidFill>
                            <a:schemeClr val="tx1"/>
                          </a:solidFill>
                        </a:rPr>
                        <a:t>年度）をピークに、その後、大幅に減少（年度平均で初年度の２割以下）</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・条例の合憲性等に関する訴訟で勝訴（</a:t>
                      </a:r>
                      <a:r>
                        <a:rPr kumimoji="1" lang="en-US" altLang="ja-JP" sz="1200" b="0" u="none" dirty="0">
                          <a:solidFill>
                            <a:schemeClr val="tx1"/>
                          </a:solidFill>
                        </a:rPr>
                        <a:t>2022</a:t>
                      </a:r>
                      <a:r>
                        <a:rPr kumimoji="1" lang="ja-JP" altLang="en-US" sz="1200" b="0" u="none" dirty="0">
                          <a:solidFill>
                            <a:schemeClr val="tx1"/>
                          </a:solidFill>
                        </a:rPr>
                        <a:t>年２月</a:t>
                      </a:r>
                      <a:r>
                        <a:rPr kumimoji="1" lang="en-US" altLang="ja-JP" sz="1200" b="0" u="none" dirty="0">
                          <a:solidFill>
                            <a:schemeClr val="tx1"/>
                          </a:solidFill>
                        </a:rPr>
                        <a:t>15</a:t>
                      </a:r>
                      <a:r>
                        <a:rPr kumimoji="1" lang="ja-JP" altLang="en-US" sz="1200" b="0" u="none" dirty="0">
                          <a:solidFill>
                            <a:schemeClr val="tx1"/>
                          </a:solidFill>
                        </a:rPr>
                        <a:t>日 最高裁判決）</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2843808" y="82214"/>
            <a:ext cx="907228" cy="2597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追加</a:t>
            </a:r>
            <a:r>
              <a:rPr kumimoji="1" lang="en-US" altLang="ja-JP"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354</a:t>
            </a:fld>
            <a:endParaRPr lang="ja-JP" altLang="en-US"/>
          </a:p>
        </p:txBody>
      </p:sp>
    </p:spTree>
    <p:extLst>
      <p:ext uri="{BB962C8B-B14F-4D97-AF65-F5344CB8AC3E}">
        <p14:creationId xmlns:p14="http://schemas.microsoft.com/office/powerpoint/2010/main" val="348506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2699792" cy="338554"/>
          </a:xfrm>
          <a:prstGeom prst="rect">
            <a:avLst/>
          </a:prstGeom>
          <a:noFill/>
        </p:spPr>
        <p:txBody>
          <a:bodyPr wrap="square" rtlCol="0">
            <a:spAutoFit/>
          </a:bodyPr>
          <a:lstStyle/>
          <a:p>
            <a:r>
              <a:rPr lang="ja-JP" altLang="en-US" sz="1600" u="sng" dirty="0">
                <a:latin typeface="BIZ UDゴシック" panose="020B0400000000000000" pitchFamily="49" charset="-128"/>
                <a:ea typeface="BIZ UDゴシック" panose="020B0400000000000000" pitchFamily="49" charset="-128"/>
              </a:rPr>
              <a:t>ダイバーシティ（その３）</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600986"/>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①分野：　－</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②タイプ</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政策イノベーション</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執行の刷新</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③改革スタイル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投資・予算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条例・規則・運用ﾙｰﾙ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組織・経営形態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権限移譲</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④担当部局</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市　</a:t>
            </a:r>
            <a:r>
              <a:rPr lang="ja-JP" altLang="en-US" sz="1200" dirty="0">
                <a:latin typeface="BIZ UDゴシック" panose="020B0400000000000000" pitchFamily="49" charset="-128"/>
                <a:ea typeface="BIZ UDゴシック" panose="020B0400000000000000" pitchFamily="49" charset="-128"/>
              </a:rPr>
              <a:t>市民</a:t>
            </a:r>
            <a:r>
              <a:rPr kumimoji="1" lang="ja-JP" altLang="en-US" sz="1200" dirty="0">
                <a:latin typeface="BIZ UDゴシック" panose="020B0400000000000000" pitchFamily="49" charset="-128"/>
                <a:ea typeface="BIZ UDゴシック" panose="020B0400000000000000" pitchFamily="49" charset="-128"/>
              </a:rPr>
              <a:t>局</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⑤時期</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公的な証明制度の創設（パートナーシップ宣誓証明制度）（</a:t>
            </a:r>
            <a:r>
              <a:rPr lang="en-US" altLang="ja-JP" sz="1200" dirty="0">
                <a:latin typeface="BIZ UDゴシック" panose="020B0400000000000000" pitchFamily="49" charset="-128"/>
                <a:ea typeface="BIZ UDゴシック" panose="020B0400000000000000" pitchFamily="49" charset="-128"/>
              </a:rPr>
              <a:t>2018</a:t>
            </a:r>
            <a:r>
              <a:rPr lang="ja-JP" altLang="en-US" sz="1200" dirty="0">
                <a:latin typeface="BIZ UDゴシック" panose="020B0400000000000000" pitchFamily="49" charset="-128"/>
                <a:ea typeface="BIZ UDゴシック" panose="020B0400000000000000" pitchFamily="49" charset="-128"/>
              </a:rPr>
              <a:t>年～）以降順次実施</a:t>
            </a:r>
          </a:p>
        </p:txBody>
      </p:sp>
      <p:graphicFrame>
        <p:nvGraphicFramePr>
          <p:cNvPr id="6" name="表 5"/>
          <p:cNvGraphicFramePr>
            <a:graphicFrameLocks noGrp="1"/>
          </p:cNvGraphicFramePr>
          <p:nvPr/>
        </p:nvGraphicFramePr>
        <p:xfrm>
          <a:off x="2339752" y="476672"/>
          <a:ext cx="6696744" cy="6088134"/>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358262">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25534">
                <a:tc>
                  <a:txBody>
                    <a:bodyPr/>
                    <a:lstStyle/>
                    <a:p>
                      <a:pPr algn="ctr"/>
                      <a:r>
                        <a:rPr kumimoji="1" lang="ja-JP" altLang="en-US" sz="1400" dirty="0"/>
                        <a:t>改革前の課題</a:t>
                      </a:r>
                      <a:endParaRPr kumimoji="1" lang="en-US" altLang="ja-JP" sz="1400" dirty="0"/>
                    </a:p>
                    <a:p>
                      <a:pPr algn="ctr"/>
                      <a:r>
                        <a:rPr kumimoji="1" lang="ja-JP" altLang="en-US" sz="1400" dirty="0"/>
                        <a:t>（</a:t>
                      </a:r>
                      <a:r>
                        <a:rPr kumimoji="1" lang="en-US" altLang="ja-JP" sz="1400" dirty="0"/>
                        <a:t>Why</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改革の方向性</a:t>
                      </a:r>
                      <a:endParaRPr kumimoji="1" lang="en-US" altLang="ja-JP" sz="1400" dirty="0"/>
                    </a:p>
                    <a:p>
                      <a:pPr algn="ctr"/>
                      <a:r>
                        <a:rPr kumimoji="1" lang="ja-JP" altLang="en-US" sz="1400" dirty="0"/>
                        <a:t>（</a:t>
                      </a:r>
                      <a:r>
                        <a:rPr kumimoji="1" lang="en-US" altLang="ja-JP" sz="1400" dirty="0"/>
                        <a:t>Vision</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何をどう改革したか</a:t>
                      </a:r>
                      <a:endParaRPr kumimoji="1" lang="en-US" altLang="ja-JP" sz="1400" dirty="0"/>
                    </a:p>
                    <a:p>
                      <a:pPr algn="ctr"/>
                      <a:r>
                        <a:rPr kumimoji="1" lang="ja-JP" altLang="en-US" sz="1400" dirty="0"/>
                        <a:t>（</a:t>
                      </a:r>
                      <a:r>
                        <a:rPr kumimoji="1" lang="en-US" altLang="ja-JP" sz="1400" dirty="0"/>
                        <a:t>What</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主な成果</a:t>
                      </a:r>
                      <a:endParaRPr kumimoji="1" lang="en-US" altLang="ja-JP" sz="1400" dirty="0"/>
                    </a:p>
                    <a:p>
                      <a:pPr algn="ctr"/>
                      <a:r>
                        <a:rPr kumimoji="1" lang="ja-JP" altLang="en-US" sz="1400" dirty="0"/>
                        <a:t>（</a:t>
                      </a:r>
                      <a:r>
                        <a:rPr kumimoji="1" lang="en-US" altLang="ja-JP" sz="1400" dirty="0"/>
                        <a:t>Outcome</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3138">
                <a:tc>
                  <a:txBody>
                    <a:bodyPr/>
                    <a:lstStyle/>
                    <a:p>
                      <a:pPr algn="just"/>
                      <a:r>
                        <a:rPr kumimoji="1" lang="en-US" altLang="ja-JP" sz="1200" b="1" u="none" kern="1200" noProof="0" dirty="0">
                          <a:solidFill>
                            <a:schemeClr val="tx1"/>
                          </a:solidFill>
                          <a:latin typeface="+mn-lt"/>
                          <a:ea typeface="+mn-ea"/>
                          <a:cs typeface="+mn-cs"/>
                        </a:rPr>
                        <a:t>LGBT</a:t>
                      </a:r>
                      <a:r>
                        <a:rPr kumimoji="1" lang="ja-JP" altLang="en-US" sz="1200" b="1" u="none" kern="1200" noProof="0" dirty="0">
                          <a:solidFill>
                            <a:schemeClr val="tx1"/>
                          </a:solidFill>
                          <a:latin typeface="+mn-lt"/>
                          <a:ea typeface="+mn-ea"/>
                          <a:cs typeface="+mn-cs"/>
                        </a:rPr>
                        <a:t>などの性的マイノリティ支援</a:t>
                      </a:r>
                      <a:endParaRPr kumimoji="1" lang="en-US" altLang="ja-JP" sz="1200" b="1" u="none" kern="1200" noProof="0" dirty="0">
                        <a:solidFill>
                          <a:schemeClr val="tx1"/>
                        </a:solidFill>
                        <a:latin typeface="+mn-lt"/>
                        <a:ea typeface="+mn-ea"/>
                        <a:cs typeface="+mn-cs"/>
                      </a:endParaRPr>
                    </a:p>
                    <a:p>
                      <a:pPr algn="just"/>
                      <a:r>
                        <a:rPr kumimoji="1" lang="ja-JP" altLang="en-US" sz="1200" b="0" u="none" kern="1200" noProof="0" dirty="0">
                          <a:solidFill>
                            <a:schemeClr val="tx1"/>
                          </a:solidFill>
                          <a:latin typeface="+mn-lt"/>
                          <a:ea typeface="+mn-ea"/>
                          <a:cs typeface="+mn-cs"/>
                        </a:rPr>
                        <a:t>・</a:t>
                      </a:r>
                      <a:r>
                        <a:rPr kumimoji="1" lang="en-US" altLang="ja-JP" sz="1200" b="0" u="none" kern="1200" noProof="0" dirty="0">
                          <a:solidFill>
                            <a:schemeClr val="tx1"/>
                          </a:solidFill>
                          <a:latin typeface="+mn-lt"/>
                          <a:ea typeface="+mn-ea"/>
                          <a:cs typeface="+mn-cs"/>
                        </a:rPr>
                        <a:t>LGBT</a:t>
                      </a:r>
                      <a:r>
                        <a:rPr kumimoji="1" lang="ja-JP" altLang="en-US" sz="1200" b="0" u="none" kern="1200" noProof="0" dirty="0">
                          <a:solidFill>
                            <a:schemeClr val="tx1"/>
                          </a:solidFill>
                          <a:latin typeface="+mn-lt"/>
                          <a:ea typeface="+mn-ea"/>
                          <a:cs typeface="+mn-cs"/>
                        </a:rPr>
                        <a:t>などの性的マイノリティが</a:t>
                      </a:r>
                    </a:p>
                    <a:p>
                      <a:pPr algn="just"/>
                      <a:r>
                        <a:rPr kumimoji="1" lang="ja-JP" altLang="en-US" sz="1200" b="0" u="none" kern="1200" noProof="0" dirty="0">
                          <a:solidFill>
                            <a:schemeClr val="tx1"/>
                          </a:solidFill>
                          <a:latin typeface="+mn-lt"/>
                          <a:ea typeface="+mn-ea"/>
                          <a:cs typeface="+mn-cs"/>
                        </a:rPr>
                        <a:t>生きづらさを感じ、周囲から差別的な扱いを受けるなど性の多様性についての理解が進んでいない</a:t>
                      </a:r>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endParaRPr kumimoji="1" lang="en-US" altLang="ja-JP" sz="1200" b="0" u="none" kern="1200" dirty="0">
                        <a:solidFill>
                          <a:schemeClr val="tx1"/>
                        </a:solidFill>
                        <a:latin typeface="+mn-lt"/>
                        <a:ea typeface="+mn-ea"/>
                        <a:cs typeface="+mn-cs"/>
                      </a:endParaRPr>
                    </a:p>
                    <a:p>
                      <a:pPr algn="just" fontAlgn="ctr"/>
                      <a:endParaRPr kumimoji="1" lang="en-US" altLang="ja-JP" sz="1200" b="0" u="none" kern="1200" dirty="0">
                        <a:solidFill>
                          <a:schemeClr val="tx1"/>
                        </a:solidFill>
                        <a:latin typeface="+mn-lt"/>
                        <a:ea typeface="+mn-ea"/>
                        <a:cs typeface="+mn-cs"/>
                      </a:endParaRPr>
                    </a:p>
                    <a:p>
                      <a:pPr algn="just" fontAlgn="ctr"/>
                      <a:r>
                        <a:rPr kumimoji="1" lang="ja-JP" altLang="en-US" sz="1200" b="0" u="none" kern="1200" dirty="0">
                          <a:solidFill>
                            <a:schemeClr val="tx1"/>
                          </a:solidFill>
                          <a:latin typeface="+mn-lt"/>
                          <a:ea typeface="+mn-ea"/>
                          <a:cs typeface="+mn-cs"/>
                        </a:rPr>
                        <a:t>・性のあり方に関係なく、だれもがありのまま受け入れられ、自分らしく生きることができる社会をめざし、性のあり方の多様性についての理解を深める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r>
                        <a:rPr kumimoji="1" lang="ja-JP" altLang="en-US" sz="1200" b="0" u="sng" kern="1200" dirty="0">
                          <a:solidFill>
                            <a:schemeClr val="tx1"/>
                          </a:solidFill>
                          <a:latin typeface="+mn-lt"/>
                          <a:ea typeface="+mn-ea"/>
                          <a:cs typeface="+mn-cs"/>
                        </a:rPr>
                        <a:t>・公的な証明制度の創設（パートナーシップ宣誓証明制度）（</a:t>
                      </a:r>
                      <a:r>
                        <a:rPr kumimoji="1" lang="en-US" altLang="ja-JP" sz="1200" b="0" u="sng" kern="1200" dirty="0">
                          <a:solidFill>
                            <a:schemeClr val="tx1"/>
                          </a:solidFill>
                          <a:latin typeface="+mn-lt"/>
                          <a:ea typeface="+mn-ea"/>
                          <a:cs typeface="+mn-cs"/>
                        </a:rPr>
                        <a:t>2018</a:t>
                      </a:r>
                      <a:r>
                        <a:rPr kumimoji="1" lang="ja-JP" altLang="en-US" sz="1200" b="0" u="sng" kern="1200" dirty="0">
                          <a:solidFill>
                            <a:schemeClr val="tx1"/>
                          </a:solidFill>
                          <a:latin typeface="+mn-lt"/>
                          <a:ea typeface="+mn-ea"/>
                          <a:cs typeface="+mn-cs"/>
                        </a:rPr>
                        <a:t>年～）</a:t>
                      </a:r>
                    </a:p>
                    <a:p>
                      <a:pPr algn="just"/>
                      <a:r>
                        <a:rPr kumimoji="1" lang="ja-JP" altLang="en-US" sz="1200" b="0" u="none" kern="1200" dirty="0">
                          <a:solidFill>
                            <a:schemeClr val="tx1"/>
                          </a:solidFill>
                          <a:latin typeface="+mn-lt"/>
                          <a:ea typeface="+mn-ea"/>
                          <a:cs typeface="+mn-cs"/>
                        </a:rPr>
                        <a:t>　</a:t>
                      </a:r>
                      <a:r>
                        <a:rPr kumimoji="1" lang="en-US" altLang="ja-JP" sz="1200" b="0" u="none" kern="1200" dirty="0">
                          <a:solidFill>
                            <a:schemeClr val="tx1"/>
                          </a:solidFill>
                          <a:latin typeface="+mn-lt"/>
                          <a:ea typeface="+mn-ea"/>
                          <a:cs typeface="+mn-cs"/>
                        </a:rPr>
                        <a:t>LGBT</a:t>
                      </a:r>
                      <a:r>
                        <a:rPr kumimoji="1" lang="ja-JP" altLang="en-US" sz="1200" b="0" u="none" kern="1200" dirty="0">
                          <a:solidFill>
                            <a:schemeClr val="tx1"/>
                          </a:solidFill>
                          <a:latin typeface="+mn-lt"/>
                          <a:ea typeface="+mn-ea"/>
                          <a:cs typeface="+mn-cs"/>
                        </a:rPr>
                        <a:t>などの性的マイノリティの当事者が、パートナーとして相互に協力し合う旨を宣誓したことを大阪市として公に証明（</a:t>
                      </a:r>
                      <a:r>
                        <a:rPr kumimoji="1" lang="en-US" altLang="ja-JP" sz="1200" b="0" u="none" kern="1200" dirty="0">
                          <a:solidFill>
                            <a:schemeClr val="tx1"/>
                          </a:solidFill>
                          <a:latin typeface="+mn-lt"/>
                          <a:ea typeface="+mn-ea"/>
                          <a:cs typeface="+mn-cs"/>
                        </a:rPr>
                        <a:t>2022</a:t>
                      </a:r>
                      <a:r>
                        <a:rPr kumimoji="1" lang="ja-JP" altLang="en-US" sz="1200" b="0" u="none" kern="1200" dirty="0">
                          <a:solidFill>
                            <a:schemeClr val="tx1"/>
                          </a:solidFill>
                          <a:latin typeface="+mn-lt"/>
                          <a:ea typeface="+mn-ea"/>
                          <a:cs typeface="+mn-cs"/>
                        </a:rPr>
                        <a:t>年から、対象を子等にも拡大し、ファミリーシップ制度として制度拡充）</a:t>
                      </a:r>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p>
                      <a:pPr algn="just"/>
                      <a:endParaRPr kumimoji="1" lang="ja-JP" altLang="en-US" sz="1200" b="0" u="none" kern="1200" dirty="0">
                        <a:solidFill>
                          <a:schemeClr val="tx1"/>
                        </a:solidFill>
                        <a:latin typeface="+mn-lt"/>
                        <a:ea typeface="+mn-ea"/>
                        <a:cs typeface="+mn-cs"/>
                      </a:endParaRPr>
                    </a:p>
                    <a:p>
                      <a:pPr algn="just"/>
                      <a:r>
                        <a:rPr kumimoji="1" lang="ja-JP" altLang="en-US" sz="1200" b="0" u="sng" kern="1200" dirty="0">
                          <a:solidFill>
                            <a:schemeClr val="tx1"/>
                          </a:solidFill>
                          <a:latin typeface="+mn-lt"/>
                          <a:ea typeface="+mn-ea"/>
                          <a:cs typeface="+mn-cs"/>
                        </a:rPr>
                        <a:t>・先進的・先導的に推進する事業者等の認証制度の創設（大阪市</a:t>
                      </a:r>
                      <a:r>
                        <a:rPr kumimoji="1" lang="en-US" altLang="ja-JP" sz="1200" b="0" u="sng" kern="1200" dirty="0">
                          <a:solidFill>
                            <a:schemeClr val="tx1"/>
                          </a:solidFill>
                          <a:latin typeface="+mn-lt"/>
                          <a:ea typeface="+mn-ea"/>
                          <a:cs typeface="+mn-cs"/>
                        </a:rPr>
                        <a:t>LGBT</a:t>
                      </a:r>
                      <a:r>
                        <a:rPr kumimoji="1" lang="ja-JP" altLang="en-US" sz="1200" b="0" u="sng" kern="1200" dirty="0">
                          <a:solidFill>
                            <a:schemeClr val="tx1"/>
                          </a:solidFill>
                          <a:latin typeface="+mn-lt"/>
                          <a:ea typeface="+mn-ea"/>
                          <a:cs typeface="+mn-cs"/>
                        </a:rPr>
                        <a:t>リーディングカンパニー認証制度）（</a:t>
                      </a:r>
                      <a:r>
                        <a:rPr kumimoji="1" lang="en-US" altLang="ja-JP" sz="1200" b="0" u="sng" kern="1200" dirty="0">
                          <a:solidFill>
                            <a:schemeClr val="tx1"/>
                          </a:solidFill>
                          <a:latin typeface="+mn-lt"/>
                          <a:ea typeface="+mn-ea"/>
                          <a:cs typeface="+mn-cs"/>
                        </a:rPr>
                        <a:t>2019</a:t>
                      </a:r>
                      <a:r>
                        <a:rPr kumimoji="1" lang="ja-JP" altLang="en-US" sz="1200" b="0" u="sng" kern="1200" dirty="0">
                          <a:solidFill>
                            <a:schemeClr val="tx1"/>
                          </a:solidFill>
                          <a:latin typeface="+mn-lt"/>
                          <a:ea typeface="+mn-ea"/>
                          <a:cs typeface="+mn-cs"/>
                        </a:rPr>
                        <a:t>年～）</a:t>
                      </a:r>
                    </a:p>
                    <a:p>
                      <a:pPr algn="just"/>
                      <a:r>
                        <a:rPr kumimoji="1" lang="ja-JP" altLang="en-US" sz="1200" b="0" u="none" kern="1200" dirty="0">
                          <a:solidFill>
                            <a:schemeClr val="tx1"/>
                          </a:solidFill>
                          <a:latin typeface="+mn-lt"/>
                          <a:ea typeface="+mn-ea"/>
                          <a:cs typeface="+mn-cs"/>
                        </a:rPr>
                        <a:t>　性的マイノリティの当事者が直面している課題等の解消に向けた取組を、先進的・先導的に推進する事業者等について、大阪市が認証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・宣誓を行った組数</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100" b="0" u="none" dirty="0">
                          <a:solidFill>
                            <a:schemeClr val="tx1"/>
                          </a:solidFill>
                        </a:rPr>
                        <a:t>2021</a:t>
                      </a:r>
                      <a:r>
                        <a:rPr kumimoji="1" lang="ja-JP" altLang="en-US" sz="1100" b="0" u="none" dirty="0">
                          <a:solidFill>
                            <a:schemeClr val="tx1"/>
                          </a:solidFill>
                        </a:rPr>
                        <a:t>年度末時点</a:t>
                      </a:r>
                      <a:r>
                        <a:rPr kumimoji="1" lang="en-US" altLang="ja-JP" sz="1100" b="0" u="none" dirty="0">
                          <a:solidFill>
                            <a:schemeClr val="tx1"/>
                          </a:solidFill>
                        </a:rPr>
                        <a:t>:389</a:t>
                      </a:r>
                      <a:r>
                        <a:rPr kumimoji="1" lang="ja-JP" altLang="en-US" sz="1100" b="0" u="none" dirty="0">
                          <a:solidFill>
                            <a:schemeClr val="tx1"/>
                          </a:solidFill>
                        </a:rPr>
                        <a:t>組</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・認証件数（累計）</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rPr>
                        <a:t>2021</a:t>
                      </a:r>
                      <a:r>
                        <a:rPr kumimoji="1" lang="ja-JP" altLang="en-US" sz="1200" b="0" u="none" dirty="0">
                          <a:solidFill>
                            <a:schemeClr val="tx1"/>
                          </a:solidFill>
                        </a:rPr>
                        <a:t>年度末時点：</a:t>
                      </a:r>
                      <a:r>
                        <a:rPr kumimoji="1" lang="en-US" altLang="ja-JP" sz="1200" b="0" u="none" dirty="0">
                          <a:solidFill>
                            <a:schemeClr val="tx1"/>
                          </a:solidFill>
                        </a:rPr>
                        <a:t>32</a:t>
                      </a:r>
                      <a:r>
                        <a:rPr kumimoji="1" lang="ja-JP" altLang="en-US" sz="1200" b="0" u="none" dirty="0">
                          <a:solidFill>
                            <a:schemeClr val="tx1"/>
                          </a:solidFill>
                        </a:rPr>
                        <a:t>件</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a:t>
                      </a:r>
                      <a:r>
                        <a:rPr kumimoji="1" lang="en-US" altLang="ja-JP" sz="1200" b="0" u="none" dirty="0">
                          <a:solidFill>
                            <a:schemeClr val="tx1"/>
                          </a:solidFill>
                        </a:rPr>
                        <a:t>2022</a:t>
                      </a:r>
                      <a:r>
                        <a:rPr kumimoji="1" lang="ja-JP" altLang="en-US" sz="1200" b="0" u="none" dirty="0">
                          <a:solidFill>
                            <a:schemeClr val="tx1"/>
                          </a:solidFill>
                        </a:rPr>
                        <a:t>年度に、大阪府、堺市、貝塚市、枚方市、茨木市、富田林市、大東市、交野市と「パートナーシップ宣誓証明制度の自治体連携に関する協定」を締結し事務手続きを軽減</a:t>
                      </a:r>
                      <a:endParaRPr kumimoji="1" lang="en-US" altLang="ja-JP"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2843808" y="82214"/>
            <a:ext cx="907228" cy="247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追加</a:t>
            </a:r>
            <a:r>
              <a:rPr kumimoji="1" lang="en-US" altLang="ja-JP"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355</a:t>
            </a:fld>
            <a:endParaRPr lang="ja-JP" altLang="en-US"/>
          </a:p>
        </p:txBody>
      </p:sp>
    </p:spTree>
    <p:extLst>
      <p:ext uri="{BB962C8B-B14F-4D97-AF65-F5344CB8AC3E}">
        <p14:creationId xmlns:p14="http://schemas.microsoft.com/office/powerpoint/2010/main" val="191043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020" y="0"/>
            <a:ext cx="2957804" cy="338554"/>
          </a:xfrm>
          <a:prstGeom prst="rect">
            <a:avLst/>
          </a:prstGeom>
          <a:noFill/>
        </p:spPr>
        <p:txBody>
          <a:bodyPr wrap="square" rtlCol="0">
            <a:spAutoFit/>
          </a:bodyPr>
          <a:lstStyle/>
          <a:p>
            <a:r>
              <a:rPr lang="ja-JP" altLang="en-US" sz="1600" u="sng" dirty="0">
                <a:latin typeface="BIZ UDゴシック" panose="020B0400000000000000" pitchFamily="49" charset="-128"/>
                <a:ea typeface="BIZ UDゴシック" panose="020B0400000000000000" pitchFamily="49" charset="-128"/>
              </a:rPr>
              <a:t>ダイバーシティ（その４）</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416320"/>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①分野：　－</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②タイプ</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政策イノベーション</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執行の刷新</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③改革スタイル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投資・予算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条例・規則・運用ﾙｰﾙ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組織・経営形態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権限移譲</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④担当部局</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市　</a:t>
            </a:r>
            <a:r>
              <a:rPr lang="ja-JP" altLang="en-US" sz="1200" dirty="0">
                <a:latin typeface="BIZ UDゴシック" panose="020B0400000000000000" pitchFamily="49" charset="-128"/>
                <a:ea typeface="BIZ UDゴシック" panose="020B0400000000000000" pitchFamily="49" charset="-128"/>
              </a:rPr>
              <a:t>市民</a:t>
            </a:r>
            <a:r>
              <a:rPr kumimoji="1" lang="ja-JP" altLang="en-US" sz="1200" dirty="0">
                <a:latin typeface="BIZ UDゴシック" panose="020B0400000000000000" pitchFamily="49" charset="-128"/>
                <a:ea typeface="BIZ UDゴシック" panose="020B0400000000000000" pitchFamily="49" charset="-128"/>
              </a:rPr>
              <a:t>局</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⑤時期</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大阪市多文化共生指針の策定（</a:t>
            </a:r>
            <a:r>
              <a:rPr lang="en-US" altLang="ja-JP" sz="1200" dirty="0">
                <a:latin typeface="BIZ UDゴシック" panose="020B0400000000000000" pitchFamily="49" charset="-128"/>
                <a:ea typeface="BIZ UDゴシック" panose="020B0400000000000000" pitchFamily="49" charset="-128"/>
              </a:rPr>
              <a:t>2020</a:t>
            </a:r>
            <a:r>
              <a:rPr lang="ja-JP" altLang="en-US" sz="1200" dirty="0">
                <a:latin typeface="BIZ UDゴシック" panose="020B0400000000000000" pitchFamily="49" charset="-128"/>
                <a:ea typeface="BIZ UDゴシック" panose="020B0400000000000000" pitchFamily="49" charset="-128"/>
              </a:rPr>
              <a:t>年）　以降</a:t>
            </a:r>
            <a:r>
              <a:rPr kumimoji="1" lang="ja-JP" altLang="en-US" sz="1200" dirty="0">
                <a:latin typeface="BIZ UDゴシック" panose="020B0400000000000000" pitchFamily="49" charset="-128"/>
                <a:ea typeface="BIZ UDゴシック" panose="020B0400000000000000" pitchFamily="49" charset="-128"/>
              </a:rPr>
              <a:t>順次実施</a:t>
            </a:r>
          </a:p>
        </p:txBody>
      </p:sp>
      <p:graphicFrame>
        <p:nvGraphicFramePr>
          <p:cNvPr id="6" name="表 5"/>
          <p:cNvGraphicFramePr>
            <a:graphicFrameLocks noGrp="1"/>
          </p:cNvGraphicFramePr>
          <p:nvPr/>
        </p:nvGraphicFramePr>
        <p:xfrm>
          <a:off x="2339752" y="476672"/>
          <a:ext cx="6696744" cy="6048672"/>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358262">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25534">
                <a:tc>
                  <a:txBody>
                    <a:bodyPr/>
                    <a:lstStyle/>
                    <a:p>
                      <a:pPr algn="ctr"/>
                      <a:r>
                        <a:rPr kumimoji="1" lang="ja-JP" altLang="en-US" sz="1400" dirty="0"/>
                        <a:t>改革前の課題</a:t>
                      </a:r>
                      <a:endParaRPr kumimoji="1" lang="en-US" altLang="ja-JP" sz="1400" dirty="0"/>
                    </a:p>
                    <a:p>
                      <a:pPr algn="ctr"/>
                      <a:r>
                        <a:rPr kumimoji="1" lang="ja-JP" altLang="en-US" sz="1400" dirty="0"/>
                        <a:t>（</a:t>
                      </a:r>
                      <a:r>
                        <a:rPr kumimoji="1" lang="en-US" altLang="ja-JP" sz="1400" dirty="0"/>
                        <a:t>Why</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改革の方向性</a:t>
                      </a:r>
                      <a:endParaRPr kumimoji="1" lang="en-US" altLang="ja-JP" sz="1400" dirty="0"/>
                    </a:p>
                    <a:p>
                      <a:pPr algn="ctr"/>
                      <a:r>
                        <a:rPr kumimoji="1" lang="ja-JP" altLang="en-US" sz="1400" dirty="0"/>
                        <a:t>（</a:t>
                      </a:r>
                      <a:r>
                        <a:rPr kumimoji="1" lang="en-US" altLang="ja-JP" sz="1400" dirty="0"/>
                        <a:t>Vision</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何をどう改革したか</a:t>
                      </a:r>
                      <a:endParaRPr kumimoji="1" lang="en-US" altLang="ja-JP" sz="1400" dirty="0"/>
                    </a:p>
                    <a:p>
                      <a:pPr algn="ctr"/>
                      <a:r>
                        <a:rPr kumimoji="1" lang="ja-JP" altLang="en-US" sz="1400" dirty="0"/>
                        <a:t>（</a:t>
                      </a:r>
                      <a:r>
                        <a:rPr kumimoji="1" lang="en-US" altLang="ja-JP" sz="1400" dirty="0"/>
                        <a:t>What</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主な成果</a:t>
                      </a:r>
                      <a:endParaRPr kumimoji="1" lang="en-US" altLang="ja-JP" sz="1400" dirty="0"/>
                    </a:p>
                    <a:p>
                      <a:pPr algn="ctr"/>
                      <a:r>
                        <a:rPr kumimoji="1" lang="ja-JP" altLang="en-US" sz="1400" dirty="0"/>
                        <a:t>（</a:t>
                      </a:r>
                      <a:r>
                        <a:rPr kumimoji="1" lang="en-US" altLang="ja-JP" sz="1400" dirty="0"/>
                        <a:t>Outcome</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3138">
                <a:tc>
                  <a:txBody>
                    <a:bodyPr/>
                    <a:lstStyle/>
                    <a:p>
                      <a:pPr algn="just"/>
                      <a:r>
                        <a:rPr kumimoji="1" lang="ja-JP" altLang="en-US" sz="1200" b="1" u="none" kern="1200" noProof="0" dirty="0">
                          <a:solidFill>
                            <a:schemeClr val="tx1"/>
                          </a:solidFill>
                          <a:latin typeface="+mn-ea"/>
                          <a:ea typeface="+mn-ea"/>
                          <a:cs typeface="+mn-cs"/>
                        </a:rPr>
                        <a:t>多文化共生</a:t>
                      </a:r>
                      <a:endParaRPr kumimoji="1" lang="en-US" altLang="ja-JP" sz="1200" b="1" u="none" kern="1200" noProof="0" dirty="0">
                        <a:solidFill>
                          <a:schemeClr val="tx1"/>
                        </a:solidFill>
                        <a:latin typeface="+mn-ea"/>
                        <a:ea typeface="+mn-ea"/>
                        <a:cs typeface="+mn-cs"/>
                      </a:endParaRPr>
                    </a:p>
                    <a:p>
                      <a:pPr algn="just"/>
                      <a:r>
                        <a:rPr kumimoji="1" lang="ja-JP" altLang="en-US" sz="1200" b="0" u="none" kern="1200" noProof="0" dirty="0">
                          <a:solidFill>
                            <a:schemeClr val="tx1"/>
                          </a:solidFill>
                          <a:latin typeface="+mn-lt"/>
                          <a:ea typeface="+mn-ea"/>
                          <a:cs typeface="+mn-cs"/>
                        </a:rPr>
                        <a:t>・近年、外国人材の受入れが進む中、外国人住民数が急増するとともに、国籍も多様化し、外国人住民が抱える課題・ニーズも複雑・多様化している</a:t>
                      </a:r>
                    </a:p>
                    <a:p>
                      <a:pPr algn="just"/>
                      <a:endParaRPr kumimoji="1" lang="ja-JP" altLang="en-US" sz="1200" b="0" u="none" kern="1200" noProof="0" dirty="0">
                        <a:solidFill>
                          <a:schemeClr val="tx1"/>
                        </a:solidFill>
                        <a:latin typeface="+mn-lt"/>
                        <a:ea typeface="+mn-ea"/>
                        <a:cs typeface="+mn-cs"/>
                      </a:endParaRPr>
                    </a:p>
                    <a:p>
                      <a:pPr algn="just"/>
                      <a:r>
                        <a:rPr kumimoji="1" lang="ja-JP" altLang="en-US" sz="1200" b="0" u="none" kern="1200" noProof="0" dirty="0">
                          <a:solidFill>
                            <a:schemeClr val="tx1"/>
                          </a:solidFill>
                          <a:latin typeface="+mn-lt"/>
                          <a:ea typeface="+mn-ea"/>
                          <a:cs typeface="+mn-cs"/>
                        </a:rPr>
                        <a:t>・</a:t>
                      </a:r>
                      <a:r>
                        <a:rPr kumimoji="1" lang="en-US" altLang="ja-JP" sz="1200" b="0" u="none" kern="1200" noProof="0" dirty="0">
                          <a:solidFill>
                            <a:schemeClr val="tx1"/>
                          </a:solidFill>
                          <a:latin typeface="+mn-lt"/>
                          <a:ea typeface="+mn-ea"/>
                          <a:cs typeface="+mn-cs"/>
                        </a:rPr>
                        <a:t>2025</a:t>
                      </a:r>
                      <a:r>
                        <a:rPr kumimoji="1" lang="ja-JP" altLang="en-US" sz="1200" b="0" u="none" kern="1200" noProof="0" dirty="0">
                          <a:solidFill>
                            <a:schemeClr val="tx1"/>
                          </a:solidFill>
                          <a:latin typeface="+mn-lt"/>
                          <a:ea typeface="+mn-ea"/>
                          <a:cs typeface="+mn-cs"/>
                        </a:rPr>
                        <a:t>年の大阪・関西万博開催を契機に、就労・留学など様々な目的での流入に伴い、地域社会において外国人のさらなる増加が見込まれる</a:t>
                      </a:r>
                    </a:p>
                    <a:p>
                      <a:pPr algn="just"/>
                      <a:endParaRPr kumimoji="1" lang="en-US" altLang="ja-JP" sz="1200" b="0" u="none" kern="1200" dirty="0">
                        <a:solidFill>
                          <a:schemeClr val="tx1"/>
                        </a:solidFill>
                        <a:latin typeface="+mn-lt"/>
                        <a:ea typeface="+mn-ea"/>
                        <a:cs typeface="+mn-cs"/>
                      </a:endParaRPr>
                    </a:p>
                    <a:p>
                      <a:pPr algn="just"/>
                      <a:endParaRPr kumimoji="1" lang="en-US" altLang="ja-JP" sz="1200" b="0" u="non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endParaRPr kumimoji="1" lang="en-US" altLang="ja-JP" sz="1200" b="0" u="none" kern="1200" dirty="0">
                        <a:solidFill>
                          <a:schemeClr val="tx1"/>
                        </a:solidFill>
                        <a:latin typeface="+mn-lt"/>
                        <a:ea typeface="+mn-ea"/>
                        <a:cs typeface="+mn-cs"/>
                      </a:endParaRPr>
                    </a:p>
                    <a:p>
                      <a:pPr algn="just" fontAlgn="ctr"/>
                      <a:r>
                        <a:rPr kumimoji="1" lang="ja-JP" altLang="en-US" sz="1200" b="0" u="none" kern="1200" dirty="0">
                          <a:solidFill>
                            <a:schemeClr val="tx1"/>
                          </a:solidFill>
                          <a:latin typeface="+mn-lt"/>
                          <a:ea typeface="+mn-ea"/>
                          <a:cs typeface="+mn-cs"/>
                        </a:rPr>
                        <a:t>・外国人住民が、様々な分野において行政サービスを着実に受け、相談ができる環境整備</a:t>
                      </a:r>
                    </a:p>
                    <a:p>
                      <a:pPr algn="just" fontAlgn="ctr"/>
                      <a:endParaRPr kumimoji="1" lang="ja-JP" altLang="en-US" sz="1200" b="0" u="none" kern="1200" dirty="0">
                        <a:solidFill>
                          <a:schemeClr val="tx1"/>
                        </a:solidFill>
                        <a:latin typeface="+mn-lt"/>
                        <a:ea typeface="+mn-ea"/>
                        <a:cs typeface="+mn-cs"/>
                      </a:endParaRPr>
                    </a:p>
                    <a:p>
                      <a:pPr algn="just" fontAlgn="ctr"/>
                      <a:r>
                        <a:rPr kumimoji="1" lang="ja-JP" altLang="en-US" sz="1200" b="0" u="none" kern="1200" dirty="0">
                          <a:solidFill>
                            <a:schemeClr val="tx1"/>
                          </a:solidFill>
                          <a:latin typeface="+mn-lt"/>
                          <a:ea typeface="+mn-ea"/>
                          <a:cs typeface="+mn-cs"/>
                        </a:rPr>
                        <a:t>・外国人住民も、地域社会の一員として安心して生活し、自分らしく暮らせるまちづくりの推進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kumimoji="1" lang="en-US" altLang="ja-JP" sz="1200" b="0" u="sng" kern="1200" dirty="0">
                        <a:solidFill>
                          <a:schemeClr val="tx1"/>
                        </a:solidFill>
                        <a:latin typeface="+mn-lt"/>
                        <a:ea typeface="+mn-ea"/>
                        <a:cs typeface="+mn-cs"/>
                      </a:endParaRPr>
                    </a:p>
                    <a:p>
                      <a:pPr algn="just"/>
                      <a:r>
                        <a:rPr kumimoji="1" lang="ja-JP" altLang="en-US" sz="1200" b="0" u="sng" kern="1200" dirty="0">
                          <a:solidFill>
                            <a:schemeClr val="tx1"/>
                          </a:solidFill>
                          <a:latin typeface="+mn-lt"/>
                          <a:ea typeface="+mn-ea"/>
                          <a:cs typeface="+mn-cs"/>
                        </a:rPr>
                        <a:t>・大阪市多文化共生指針の策定（</a:t>
                      </a:r>
                      <a:r>
                        <a:rPr kumimoji="1" lang="en-US" altLang="ja-JP" sz="1200" b="0" u="sng" kern="1200" dirty="0">
                          <a:solidFill>
                            <a:schemeClr val="tx1"/>
                          </a:solidFill>
                          <a:latin typeface="+mn-lt"/>
                          <a:ea typeface="+mn-ea"/>
                          <a:cs typeface="+mn-cs"/>
                        </a:rPr>
                        <a:t>2020</a:t>
                      </a:r>
                      <a:r>
                        <a:rPr kumimoji="1" lang="ja-JP" altLang="en-US" sz="1200" b="0" u="sng" kern="1200" dirty="0">
                          <a:solidFill>
                            <a:schemeClr val="tx1"/>
                          </a:solidFill>
                          <a:latin typeface="+mn-lt"/>
                          <a:ea typeface="+mn-ea"/>
                          <a:cs typeface="+mn-cs"/>
                        </a:rPr>
                        <a:t>年）</a:t>
                      </a:r>
                    </a:p>
                    <a:p>
                      <a:pPr algn="just"/>
                      <a:r>
                        <a:rPr kumimoji="1" lang="ja-JP" altLang="en-US" sz="1200" b="0" u="none" kern="1200" dirty="0">
                          <a:solidFill>
                            <a:schemeClr val="tx1"/>
                          </a:solidFill>
                          <a:latin typeface="+mn-lt"/>
                          <a:ea typeface="+mn-ea"/>
                          <a:cs typeface="+mn-cs"/>
                        </a:rPr>
                        <a:t>　行動計画を策定し、多文化共生推進本部にて進捗管理</a:t>
                      </a:r>
                    </a:p>
                    <a:p>
                      <a:pPr algn="just"/>
                      <a:r>
                        <a:rPr kumimoji="1" lang="ja-JP" altLang="en-US" sz="1200" b="0" u="none" kern="1200" dirty="0">
                          <a:solidFill>
                            <a:schemeClr val="tx1"/>
                          </a:solidFill>
                          <a:latin typeface="+mn-lt"/>
                          <a:ea typeface="+mn-ea"/>
                          <a:cs typeface="+mn-cs"/>
                        </a:rPr>
                        <a:t>　行政や生活情報の多様な言語、やさしい日本語による情報提供などを実施</a:t>
                      </a:r>
                    </a:p>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endParaRPr kumimoji="1" lang="en-US" altLang="ja-JP" sz="1200" b="0" u="sng" kern="1200" dirty="0">
                        <a:solidFill>
                          <a:schemeClr val="tx1"/>
                        </a:solidFill>
                        <a:latin typeface="+mn-lt"/>
                        <a:ea typeface="+mn-ea"/>
                        <a:cs typeface="+mn-cs"/>
                      </a:endParaRPr>
                    </a:p>
                    <a:p>
                      <a:pPr algn="just"/>
                      <a:endParaRPr kumimoji="1" lang="ja-JP" altLang="en-US" sz="1200" b="0" u="sng" kern="1200" dirty="0">
                        <a:solidFill>
                          <a:schemeClr val="tx1"/>
                        </a:solidFill>
                        <a:latin typeface="+mn-lt"/>
                        <a:ea typeface="+mn-ea"/>
                        <a:cs typeface="+mn-cs"/>
                      </a:endParaRPr>
                    </a:p>
                    <a:p>
                      <a:pPr algn="just"/>
                      <a:r>
                        <a:rPr kumimoji="1" lang="ja-JP" altLang="en-US" sz="1200" b="0" u="sng" kern="1200" dirty="0">
                          <a:solidFill>
                            <a:schemeClr val="tx1"/>
                          </a:solidFill>
                          <a:latin typeface="+mn-lt"/>
                          <a:ea typeface="+mn-ea"/>
                          <a:cs typeface="+mn-cs"/>
                        </a:rPr>
                        <a:t>・より身近な地域における住民の相互理解、参加・交流など、多文化共生のまちづくりに向けた取組方策の検討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・行政・生活情報の多言語化</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市ホームページで外国人向け生活情報が母語で提供できている外国人住民の割合</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2019</a:t>
                      </a:r>
                      <a:r>
                        <a:rPr kumimoji="1" lang="ja-JP" altLang="en-US" sz="1200" b="0" u="none" dirty="0">
                          <a:solidFill>
                            <a:schemeClr val="tx1"/>
                          </a:solidFill>
                        </a:rPr>
                        <a:t>年度：３言語、</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76.1</a:t>
                      </a:r>
                      <a:r>
                        <a:rPr kumimoji="1" lang="ja-JP" altLang="en-US" sz="1200" b="0" u="none" dirty="0">
                          <a:solidFill>
                            <a:schemeClr val="tx1"/>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2020</a:t>
                      </a:r>
                      <a:r>
                        <a:rPr kumimoji="1" lang="ja-JP" altLang="en-US" sz="1200" b="0" u="none" dirty="0">
                          <a:solidFill>
                            <a:schemeClr val="tx1"/>
                          </a:solidFill>
                        </a:rPr>
                        <a:t>年度：４言語、</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87.4</a:t>
                      </a:r>
                      <a:r>
                        <a:rPr kumimoji="1" lang="ja-JP" altLang="en-US" sz="1200" b="0" u="none" dirty="0">
                          <a:solidFill>
                            <a:schemeClr val="tx1"/>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なお、ホームページは、機械翻訳（</a:t>
                      </a:r>
                      <a:r>
                        <a:rPr kumimoji="1" lang="en-US" altLang="ja-JP" sz="1200" b="0" u="none" dirty="0">
                          <a:solidFill>
                            <a:schemeClr val="tx1"/>
                          </a:solidFill>
                        </a:rPr>
                        <a:t>89</a:t>
                      </a:r>
                      <a:r>
                        <a:rPr kumimoji="1" lang="ja-JP" altLang="en-US" sz="1200" b="0" u="none" dirty="0">
                          <a:solidFill>
                            <a:schemeClr val="tx1"/>
                          </a:solidFill>
                        </a:rPr>
                        <a:t>言語）での対応あり</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・やさしい日本語の活用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2020</a:t>
                      </a:r>
                      <a:r>
                        <a:rPr kumimoji="1" lang="ja-JP" altLang="en-US" sz="1200" b="0" u="none" dirty="0">
                          <a:solidFill>
                            <a:schemeClr val="tx1"/>
                          </a:solidFill>
                        </a:rPr>
                        <a:t>年：</a:t>
                      </a:r>
                      <a:r>
                        <a:rPr kumimoji="1" lang="en-US" altLang="ja-JP" sz="1200" b="0" u="none" dirty="0">
                          <a:solidFill>
                            <a:schemeClr val="tx1"/>
                          </a:solidFill>
                        </a:rPr>
                        <a:t>20</a:t>
                      </a:r>
                      <a:r>
                        <a:rPr kumimoji="1" lang="ja-JP" altLang="en-US" sz="1200" b="0" u="none" dirty="0">
                          <a:solidFill>
                            <a:schemeClr val="tx1"/>
                          </a:solidFill>
                        </a:rPr>
                        <a:t>区役所、</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baseline="0" dirty="0">
                          <a:solidFill>
                            <a:schemeClr val="tx1"/>
                          </a:solidFill>
                        </a:rPr>
                        <a:t> </a:t>
                      </a:r>
                      <a:r>
                        <a:rPr kumimoji="1" lang="en-US" altLang="ja-JP" sz="1200" b="0" u="none" dirty="0">
                          <a:solidFill>
                            <a:schemeClr val="tx1"/>
                          </a:solidFill>
                        </a:rPr>
                        <a:t>12</a:t>
                      </a:r>
                      <a:r>
                        <a:rPr kumimoji="1" lang="ja-JP" altLang="en-US" sz="1200" b="0" u="none" dirty="0">
                          <a:solidFill>
                            <a:schemeClr val="tx1"/>
                          </a:solidFill>
                        </a:rPr>
                        <a:t>局・室</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2021</a:t>
                      </a:r>
                      <a:r>
                        <a:rPr kumimoji="1" lang="ja-JP" altLang="en-US" sz="1200" b="0" u="none" dirty="0">
                          <a:solidFill>
                            <a:schemeClr val="tx1"/>
                          </a:solidFill>
                        </a:rPr>
                        <a:t>年：</a:t>
                      </a:r>
                      <a:r>
                        <a:rPr kumimoji="1" lang="en-US" altLang="ja-JP" sz="1200" b="0" u="none" dirty="0">
                          <a:solidFill>
                            <a:schemeClr val="tx1"/>
                          </a:solidFill>
                        </a:rPr>
                        <a:t>24</a:t>
                      </a:r>
                      <a:r>
                        <a:rPr kumimoji="1" lang="ja-JP" altLang="en-US" sz="1200" b="0" u="none" dirty="0">
                          <a:solidFill>
                            <a:schemeClr val="tx1"/>
                          </a:solidFill>
                        </a:rPr>
                        <a:t>区役所、</a:t>
                      </a:r>
                      <a:endParaRPr kumimoji="1" lang="en-US" altLang="ja-JP" sz="1200" b="0" u="none"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　　　　　　 </a:t>
                      </a:r>
                      <a:r>
                        <a:rPr kumimoji="1" lang="en-US" altLang="ja-JP" sz="1200" b="0" u="none" dirty="0">
                          <a:solidFill>
                            <a:schemeClr val="tx1"/>
                          </a:solidFill>
                        </a:rPr>
                        <a:t>18</a:t>
                      </a:r>
                      <a:r>
                        <a:rPr kumimoji="1" lang="ja-JP" altLang="en-US" sz="1200" b="0" u="none" dirty="0">
                          <a:solidFill>
                            <a:schemeClr val="tx1"/>
                          </a:solidFill>
                        </a:rPr>
                        <a:t>局・室</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2843808" y="82214"/>
            <a:ext cx="907228" cy="247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追加</a:t>
            </a:r>
            <a:r>
              <a:rPr kumimoji="1" lang="en-US" altLang="ja-JP" sz="1600" b="0"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356</a:t>
            </a:fld>
            <a:endParaRPr lang="ja-JP" altLang="en-US"/>
          </a:p>
        </p:txBody>
      </p:sp>
    </p:spTree>
    <p:extLst>
      <p:ext uri="{BB962C8B-B14F-4D97-AF65-F5344CB8AC3E}">
        <p14:creationId xmlns:p14="http://schemas.microsoft.com/office/powerpoint/2010/main" val="222715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326068" y="2173275"/>
            <a:ext cx="1624301" cy="463637"/>
          </a:xfrm>
          <a:prstGeom prst="roundRect">
            <a:avLst>
              <a:gd name="adj" fmla="val 5685"/>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7248139" y="4587578"/>
            <a:ext cx="1780161" cy="1361701"/>
          </a:xfrm>
          <a:prstGeom prst="roundRect">
            <a:avLst>
              <a:gd name="adj" fmla="val 5685"/>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5292080" y="4293096"/>
            <a:ext cx="1800200" cy="1296144"/>
          </a:xfrm>
          <a:prstGeom prst="roundRect">
            <a:avLst>
              <a:gd name="adj" fmla="val 5685"/>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0" y="2"/>
            <a:ext cx="5004048" cy="338554"/>
          </a:xfrm>
          <a:prstGeom prst="rect">
            <a:avLst/>
          </a:prstGeom>
          <a:noFill/>
        </p:spPr>
        <p:txBody>
          <a:bodyPr wrap="square" rtlCol="0">
            <a:spAutoFit/>
          </a:bodyPr>
          <a:lstStyle/>
          <a:p>
            <a:r>
              <a:rPr lang="ja-JP" altLang="en-US" sz="1600" u="sng" dirty="0">
                <a:solidFill>
                  <a:prstClr val="black"/>
                </a:solidFill>
                <a:latin typeface="BIZ UDゴシック" panose="020B0400000000000000" pitchFamily="49" charset="-128"/>
                <a:ea typeface="BIZ UDゴシック" panose="020B0400000000000000" pitchFamily="49" charset="-128"/>
                <a:cs typeface="Meiryo UI" pitchFamily="50" charset="-128"/>
              </a:rPr>
              <a:t>新公会計制度の導入</a:t>
            </a:r>
            <a:endParaRPr lang="en-US" altLang="ja-JP" sz="1600" u="sng" dirty="0">
              <a:solidFill>
                <a:prstClr val="black"/>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4"/>
            <a:ext cx="2411760" cy="3231654"/>
          </a:xfrm>
          <a:prstGeom prst="rect">
            <a:avLst/>
          </a:prstGeom>
          <a:noFill/>
        </p:spPr>
        <p:txBody>
          <a:bodyPr wrap="square" rtlCol="0">
            <a:spAutoFit/>
          </a:bodyPr>
          <a:lstStyle/>
          <a:p>
            <a:r>
              <a:rPr lang="ja-JP" altLang="en-US" sz="1200" dirty="0">
                <a:solidFill>
                  <a:prstClr val="black"/>
                </a:solidFill>
                <a:latin typeface="BIZ UDゴシック" panose="020B0400000000000000" pitchFamily="49" charset="-128"/>
                <a:ea typeface="BIZ UDゴシック" panose="020B0400000000000000" pitchFamily="49" charset="-128"/>
              </a:rPr>
              <a:t>①分野：　－</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②タイプ</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政策イノベーション</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執行の刷新</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③改革スタイル</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投資・予算</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条例・規則・運用ﾙｰﾙ</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組織・経営形態</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権限移譲</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④担当部局</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市　会計室</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⑤時期</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a:t>
            </a:r>
            <a:r>
              <a:rPr lang="en-US" altLang="ja-JP" sz="1200" dirty="0">
                <a:solidFill>
                  <a:prstClr val="black"/>
                </a:solidFill>
                <a:latin typeface="BIZ UDゴシック" panose="020B0400000000000000" pitchFamily="49" charset="-128"/>
                <a:ea typeface="BIZ UDゴシック" panose="020B0400000000000000" pitchFamily="49" charset="-128"/>
              </a:rPr>
              <a:t>2015</a:t>
            </a:r>
            <a:r>
              <a:rPr lang="ja-JP" altLang="en-US" sz="1200" dirty="0">
                <a:solidFill>
                  <a:prstClr val="black"/>
                </a:solidFill>
                <a:latin typeface="BIZ UDゴシック" panose="020B0400000000000000" pitchFamily="49" charset="-128"/>
                <a:ea typeface="BIZ UDゴシック" panose="020B0400000000000000" pitchFamily="49" charset="-128"/>
              </a:rPr>
              <a:t>年度（導入）</a:t>
            </a:r>
          </a:p>
        </p:txBody>
      </p:sp>
      <p:graphicFrame>
        <p:nvGraphicFramePr>
          <p:cNvPr id="7" name="表 6"/>
          <p:cNvGraphicFramePr>
            <a:graphicFrameLocks noGrp="1"/>
          </p:cNvGraphicFramePr>
          <p:nvPr>
            <p:extLst>
              <p:ext uri="{D42A27DB-BD31-4B8C-83A1-F6EECF244321}">
                <p14:modId xmlns:p14="http://schemas.microsoft.com/office/powerpoint/2010/main" val="422107310"/>
              </p:ext>
            </p:extLst>
          </p:nvPr>
        </p:nvGraphicFramePr>
        <p:xfrm>
          <a:off x="2267744" y="620688"/>
          <a:ext cx="6760556" cy="5480990"/>
        </p:xfrm>
        <a:graphic>
          <a:graphicData uri="http://schemas.openxmlformats.org/drawingml/2006/table">
            <a:tbl>
              <a:tblPr firstRow="1">
                <a:tableStyleId>{5C22544A-7EE6-4342-B048-85BDC9FD1C3A}</a:tableStyleId>
              </a:tblPr>
              <a:tblGrid>
                <a:gridCol w="1575980">
                  <a:extLst>
                    <a:ext uri="{9D8B030D-6E8A-4147-A177-3AD203B41FA5}">
                      <a16:colId xmlns:a16="http://schemas.microsoft.com/office/drawing/2014/main" val="20000"/>
                    </a:ext>
                  </a:extLst>
                </a:gridCol>
                <a:gridCol w="1411138">
                  <a:extLst>
                    <a:ext uri="{9D8B030D-6E8A-4147-A177-3AD203B41FA5}">
                      <a16:colId xmlns:a16="http://schemas.microsoft.com/office/drawing/2014/main" val="20001"/>
                    </a:ext>
                  </a:extLst>
                </a:gridCol>
                <a:gridCol w="190123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598550">
                <a:tc>
                  <a:txBody>
                    <a:bodyPr/>
                    <a:lstStyle/>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改革前の課題</a:t>
                      </a:r>
                      <a:endPar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改革の方向性</a:t>
                      </a:r>
                      <a:endPar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何をどう改革したか</a:t>
                      </a:r>
                      <a:endPar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主な成果</a:t>
                      </a:r>
                      <a:endPar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500"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5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82440">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9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旧来の官庁会計である現金主義・単式簿記は、次のような課題を抱えている。</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ct val="100000"/>
                        </a:lnSpc>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ct val="1000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・資産・負債に関するストック情報が不十分</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ct val="1000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・減価償却費等のコスト情報が不十分</a:t>
                      </a:r>
                    </a:p>
                    <a:p>
                      <a:pPr marL="72000" indent="-457200" algn="just">
                        <a:lnSpc>
                          <a:spcPct val="1000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・財務情報の開示に関する一定のルールがなく、説明責任を果たせない</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lnSpc>
                          <a:spcPct val="100000"/>
                        </a:lnSpc>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・予算（</a:t>
                      </a:r>
                      <a:r>
                        <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Plan</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）と執行（</a:t>
                      </a:r>
                      <a:r>
                        <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Do</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）が重視され、検証（</a:t>
                      </a:r>
                      <a:r>
                        <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Check</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や見直し（</a:t>
                      </a:r>
                      <a:r>
                        <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Action</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）が十分ではない </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defTabSz="914400" rtl="0" eaLnBrk="1" latinLnBrk="0" hangingPunct="1"/>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defTabSz="914400" rtl="0" eaLnBrk="1" latinLnBrk="0" hangingPunct="1"/>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全国的にも先進性の高い大阪府と同様の新公会計制度（発生主義・複式簿記・日々仕訳）を導入する。</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defTabSz="914400" rtl="0" eaLnBrk="1" latinLnBrk="0" hangingPunct="1"/>
                      <a:r>
                        <a:rPr kumimoji="1" lang="ja-JP" altLang="en-US" sz="1200" kern="120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財務諸表を作成し、従来の官庁会計では見えにくかったストック情報やコスト情報を明らかにする。</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defTabSz="914400" rtl="0" eaLnBrk="1" latinLnBrk="0" hangingPunct="1"/>
                      <a:r>
                        <a:rPr kumimoji="1" lang="ja-JP" altLang="en-US" sz="1200" kern="120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各事業部門が自ら財務諸表を分析し、フルコスト情報等を把握して事業の分析や改善に生かせるよう、職員一人ひとりの能力を向上させる。</a:t>
                      </a:r>
                      <a:endParaRPr kumimoji="1" lang="en-US" altLang="ja-JP" sz="1200" kern="12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spcBef>
                          <a:spcPts val="0"/>
                        </a:spcBef>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・財務諸表作成基準等の策定</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・システム改修の実施</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spcBef>
                          <a:spcPts val="0"/>
                        </a:spcBef>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・事業別財務諸表の作成単位の決定</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spcBef>
                          <a:spcPts val="0"/>
                        </a:spcBef>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・新公会計制度や財務諸表の基礎知識等に関する職員研修の実施</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spcBef>
                          <a:spcPts val="0"/>
                        </a:spcBef>
                      </a:pP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・上記の財務諸表作成基準等に基づく資産・負債の評価及び公有財産台帳の整備</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・市民・議会・投資家等に対し、より詳細な財務情報の公開</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・財務諸表の全市的な活用に向けた環境の整備</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spcBef>
                          <a:spcPts val="0"/>
                        </a:spcBef>
                      </a:pP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・職員研修の実施実績</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r>
                        <a:rPr kumimoji="1" lang="ja-JP" altLang="en-US" sz="1200" strike="noStrike" kern="12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strike="noStrike" kern="1200"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strike="noStrike"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4,400</a:t>
                      </a:r>
                      <a:r>
                        <a:rPr kumimoji="1" lang="ja-JP" altLang="en-US" sz="1200" strike="noStrike"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人</a:t>
                      </a:r>
                      <a:r>
                        <a:rPr kumimoji="1" lang="en-US" altLang="ja-JP" sz="1200" strike="noStrike"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200" strike="noStrike"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200" strike="noStrike"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12,500</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人</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6,700</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人</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lgn="l" defTabSz="914400" rtl="0" eaLnBrk="1" latinLnBrk="0" hangingPunct="1"/>
                      <a:endParaRPr kumimoji="1" lang="en-US" altLang="ja-JP" sz="600" strike="noStrike" kern="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defTabSz="914400" rtl="0" eaLnBrk="1" latinLnBrk="0" hangingPunct="1"/>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（各課長級、会計事務従事職員、新規採用者などを対象）</a:t>
                      </a:r>
                      <a:endPar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en-US" altLang="ja-JP" sz="6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200" strike="sngStrike" kern="12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政令市初の本格的な新公会計制度の運用を開始</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defTabSz="914400" rtl="0" eaLnBrk="1" latinLnBrk="0" hangingPunct="1"/>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開始</a:t>
                      </a:r>
                      <a:r>
                        <a:rPr kumimoji="1" lang="en-US" altLang="ja-JP"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BS</a:t>
                      </a:r>
                      <a:r>
                        <a:rPr kumimoji="1" lang="ja-JP" altLang="en-US" sz="1200" kern="120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の作成</a:t>
                      </a:r>
                      <a:r>
                        <a:rPr kumimoji="1" lang="ja-JP" altLang="en-US"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・公表</a:t>
                      </a:r>
                      <a:endParaRPr kumimoji="1" lang="en-US" altLang="ja-JP" sz="12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en-US" altLang="ja-JP" sz="600" kern="12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a:t>
                      </a:r>
                      <a:r>
                        <a:rPr lang="en-US" altLang="ja-JP" sz="1200" dirty="0">
                          <a:latin typeface="Calibri" panose="020F0502020204030204" pitchFamily="34" charset="0"/>
                          <a:ea typeface="ＭＳ Ｐゴシック" panose="020B0600070205080204" pitchFamily="50" charset="-128"/>
                          <a:cs typeface="Calibri" panose="020F0502020204030204" pitchFamily="34" charset="0"/>
                        </a:rPr>
                        <a:t>2016</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年度～</a:t>
                      </a:r>
                      <a:endParaRPr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  財務諸表の作成・公表</a:t>
                      </a:r>
                      <a:endParaRPr lang="en-US" altLang="ja-JP" sz="12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just"/>
                      <a:r>
                        <a:rPr lang="ja-JP" altLang="en-US" sz="1200" baseline="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  </a:t>
                      </a:r>
                      <a:r>
                        <a:rPr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決算の要点等を市民向けに分かりやすくまとめた解説資料の作成・公表</a:t>
                      </a:r>
                    </a:p>
                    <a:p>
                      <a:pPr marL="72000" indent="-457200" algn="just"/>
                      <a:r>
                        <a:rPr lang="ja-JP" altLang="en-US" sz="12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活用方策（財務諸表等の汎用的な活用例や施策・事業のフルコスト検証シートなど）の作成・周知</a:t>
                      </a:r>
                      <a:endParaRPr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339</a:t>
            </a:fld>
            <a:endParaRPr lang="ja-JP" altLang="en-US"/>
          </a:p>
        </p:txBody>
      </p:sp>
    </p:spTree>
    <p:extLst>
      <p:ext uri="{BB962C8B-B14F-4D97-AF65-F5344CB8AC3E}">
        <p14:creationId xmlns:p14="http://schemas.microsoft.com/office/powerpoint/2010/main" val="140432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429460" y="3933056"/>
            <a:ext cx="1584176" cy="108012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7429460" y="5013176"/>
            <a:ext cx="253550" cy="15240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7694582" y="3755658"/>
            <a:ext cx="1319054" cy="177398"/>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3109689099"/>
              </p:ext>
            </p:extLst>
          </p:nvPr>
        </p:nvGraphicFramePr>
        <p:xfrm>
          <a:off x="2339752" y="326346"/>
          <a:ext cx="6696744" cy="6120680"/>
        </p:xfrm>
        <a:graphic>
          <a:graphicData uri="http://schemas.openxmlformats.org/drawingml/2006/table">
            <a:tbl>
              <a:tblPr firstRow="1">
                <a:tableStyleId>{5940675A-B579-460E-94D1-54222C63F5DA}</a:tableStyleId>
              </a:tblPr>
              <a:tblGrid>
                <a:gridCol w="1674186">
                  <a:extLst>
                    <a:ext uri="{9D8B030D-6E8A-4147-A177-3AD203B41FA5}">
                      <a16:colId xmlns:a16="http://schemas.microsoft.com/office/drawing/2014/main" val="20000"/>
                    </a:ext>
                  </a:extLst>
                </a:gridCol>
                <a:gridCol w="171019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528190">
                <a:tc>
                  <a:txBody>
                    <a:bodyPr/>
                    <a:lstStyle/>
                    <a:p>
                      <a:pPr algn="ctr"/>
                      <a:r>
                        <a:rPr kumimoji="1" lang="ja-JP" altLang="en-US" sz="1400" b="1" dirty="0" smtClean="0">
                          <a:solidFill>
                            <a:schemeClr val="bg1"/>
                          </a:solidFill>
                        </a:rPr>
                        <a:t>改革前の課題</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Why</a:t>
                      </a:r>
                      <a:r>
                        <a:rPr kumimoji="1" lang="ja-JP" altLang="en-US" sz="1400" b="1" dirty="0" smtClean="0">
                          <a:solidFill>
                            <a:schemeClr val="bg1"/>
                          </a:solidFill>
                        </a:rPr>
                        <a:t>）</a:t>
                      </a:r>
                      <a:endParaRPr kumimoji="1" lang="ja-JP" altLang="en-US" sz="1400" b="1" dirty="0">
                        <a:solidFill>
                          <a:schemeClr val="bg1"/>
                        </a:solidFill>
                      </a:endParaRPr>
                    </a:p>
                  </a:txBody>
                  <a:tcPr>
                    <a:solidFill>
                      <a:srgbClr val="0070C0"/>
                    </a:solidFill>
                  </a:tcPr>
                </a:tc>
                <a:tc>
                  <a:txBody>
                    <a:bodyPr/>
                    <a:lstStyle/>
                    <a:p>
                      <a:pPr algn="ctr"/>
                      <a:r>
                        <a:rPr kumimoji="1" lang="ja-JP" altLang="en-US" sz="1400" b="1" dirty="0" smtClean="0">
                          <a:solidFill>
                            <a:schemeClr val="bg1"/>
                          </a:solidFill>
                        </a:rPr>
                        <a:t>改革の方向性</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Vision)</a:t>
                      </a:r>
                      <a:endParaRPr kumimoji="1" lang="ja-JP" altLang="en-US" sz="1400" b="1" dirty="0">
                        <a:solidFill>
                          <a:schemeClr val="bg1"/>
                        </a:solidFill>
                      </a:endParaRPr>
                    </a:p>
                  </a:txBody>
                  <a:tcPr>
                    <a:solidFill>
                      <a:srgbClr val="0070C0"/>
                    </a:solidFill>
                  </a:tcPr>
                </a:tc>
                <a:tc>
                  <a:txBody>
                    <a:bodyPr/>
                    <a:lstStyle/>
                    <a:p>
                      <a:pPr algn="ctr"/>
                      <a:r>
                        <a:rPr kumimoji="1" lang="ja-JP" altLang="en-US" sz="1400" b="1" dirty="0" smtClean="0">
                          <a:solidFill>
                            <a:schemeClr val="bg1"/>
                          </a:solidFill>
                        </a:rPr>
                        <a:t>何をどう改革したか</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What</a:t>
                      </a:r>
                      <a:r>
                        <a:rPr kumimoji="1" lang="ja-JP" altLang="en-US" sz="1400" b="1" dirty="0" smtClean="0">
                          <a:solidFill>
                            <a:schemeClr val="bg1"/>
                          </a:solidFill>
                        </a:rPr>
                        <a:t>）</a:t>
                      </a:r>
                      <a:endParaRPr kumimoji="1" lang="ja-JP" altLang="en-US" sz="1400" b="1" dirty="0">
                        <a:solidFill>
                          <a:schemeClr val="bg1"/>
                        </a:solidFill>
                      </a:endParaRPr>
                    </a:p>
                  </a:txBody>
                  <a:tcPr>
                    <a:solidFill>
                      <a:srgbClr val="0070C0"/>
                    </a:solidFill>
                  </a:tcPr>
                </a:tc>
                <a:tc>
                  <a:txBody>
                    <a:bodyPr/>
                    <a:lstStyle/>
                    <a:p>
                      <a:pPr algn="ctr"/>
                      <a:r>
                        <a:rPr kumimoji="1" lang="ja-JP" altLang="en-US" sz="1400" b="1" dirty="0" smtClean="0">
                          <a:solidFill>
                            <a:schemeClr val="bg1"/>
                          </a:solidFill>
                        </a:rPr>
                        <a:t>主な成果</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Outcome</a:t>
                      </a:r>
                      <a:r>
                        <a:rPr kumimoji="1" lang="ja-JP" altLang="en-US" sz="1400" b="1" dirty="0" smtClean="0">
                          <a:solidFill>
                            <a:schemeClr val="bg1"/>
                          </a:solidFill>
                        </a:rPr>
                        <a:t>）</a:t>
                      </a:r>
                      <a:endParaRPr kumimoji="1" lang="ja-JP" altLang="en-US" sz="1400" b="1" dirty="0">
                        <a:solidFill>
                          <a:schemeClr val="bg1"/>
                        </a:solidFill>
                      </a:endParaRPr>
                    </a:p>
                  </a:txBody>
                  <a:tcPr>
                    <a:solidFill>
                      <a:srgbClr val="0070C0"/>
                    </a:solidFill>
                  </a:tcPr>
                </a:tc>
                <a:extLst>
                  <a:ext uri="{0D108BD9-81ED-4DB2-BD59-A6C34878D82A}">
                    <a16:rowId xmlns:a16="http://schemas.microsoft.com/office/drawing/2014/main" val="10000"/>
                  </a:ext>
                </a:extLst>
              </a:tr>
              <a:tr h="5592490">
                <a:tc>
                  <a:txBody>
                    <a:bodyPr/>
                    <a:lstStyle/>
                    <a:p>
                      <a:pPr algn="just">
                        <a:lnSpc>
                          <a:spcPts val="1400"/>
                        </a:lnSpc>
                      </a:pPr>
                      <a:r>
                        <a:rPr kumimoji="1" lang="ja-JP" altLang="en-US" sz="1200" dirty="0" smtClean="0">
                          <a:solidFill>
                            <a:schemeClr val="tx1"/>
                          </a:solidFill>
                        </a:rPr>
                        <a:t>・</a:t>
                      </a:r>
                      <a:r>
                        <a:rPr kumimoji="1" lang="en-US" altLang="ja-JP" sz="1200" kern="1200" baseline="0" dirty="0" smtClean="0">
                          <a:solidFill>
                            <a:schemeClr val="tx1"/>
                          </a:solidFill>
                        </a:rPr>
                        <a:t>JR</a:t>
                      </a:r>
                      <a:r>
                        <a:rPr kumimoji="1" lang="ja-JP" altLang="en-US" sz="1200" kern="1200" baseline="0" dirty="0" smtClean="0">
                          <a:solidFill>
                            <a:schemeClr val="tx1"/>
                          </a:solidFill>
                        </a:rPr>
                        <a:t>大阪環状線外周部を中心として密集住宅市街地が形成されており、大規模な地震時には、老朽化した住宅の倒壊や延焼による大火の危険性があり、道路が狭く避難や消火活動が困難であるなど様々な課題を抱えている。これまでも各種取り組みを進めてきたが、十分に改善されていない状況にある。</a:t>
                      </a:r>
                      <a:endParaRPr kumimoji="1" lang="en-US" altLang="ja-JP" sz="1200" kern="1200" baseline="0" dirty="0" smtClean="0">
                        <a:solidFill>
                          <a:schemeClr val="tx1"/>
                        </a:solidFill>
                      </a:endParaRPr>
                    </a:p>
                    <a:p>
                      <a:pPr algn="just">
                        <a:lnSpc>
                          <a:spcPts val="1400"/>
                        </a:lnSpc>
                      </a:pPr>
                      <a:r>
                        <a:rPr kumimoji="1" lang="en-US" altLang="ja-JP" sz="1200" kern="1200" baseline="0" dirty="0" smtClean="0">
                          <a:solidFill>
                            <a:schemeClr val="tx1"/>
                          </a:solidFill>
                        </a:rPr>
                        <a:t>(</a:t>
                      </a:r>
                      <a:r>
                        <a:rPr kumimoji="1" lang="ja-JP" altLang="en-US" sz="1200" kern="1200" baseline="0" dirty="0" smtClean="0">
                          <a:solidFill>
                            <a:schemeClr val="tx1"/>
                          </a:solidFill>
                        </a:rPr>
                        <a:t>面積：約</a:t>
                      </a:r>
                      <a:r>
                        <a:rPr kumimoji="1" lang="en-US" altLang="ja-JP" sz="1200" kern="1200" baseline="0" dirty="0" smtClean="0">
                          <a:solidFill>
                            <a:schemeClr val="tx1"/>
                          </a:solidFill>
                        </a:rPr>
                        <a:t>1,300ha</a:t>
                      </a:r>
                      <a:r>
                        <a:rPr kumimoji="1" lang="ja-JP" altLang="en-US" sz="1200" kern="1200" baseline="0" dirty="0" err="1" smtClean="0">
                          <a:solidFill>
                            <a:schemeClr val="tx1"/>
                          </a:solidFill>
                        </a:rPr>
                        <a:t>、</a:t>
                      </a:r>
                      <a:r>
                        <a:rPr kumimoji="1" lang="ja-JP" altLang="en-US" sz="1200" kern="1200" baseline="0" dirty="0" smtClean="0">
                          <a:solidFill>
                            <a:schemeClr val="tx1"/>
                          </a:solidFill>
                        </a:rPr>
                        <a:t>大阪</a:t>
                      </a:r>
                      <a:r>
                        <a:rPr kumimoji="1" lang="ja-JP" altLang="en-US" sz="1200" kern="1200" spc="-10" baseline="0" dirty="0" smtClean="0">
                          <a:solidFill>
                            <a:schemeClr val="tx1"/>
                          </a:solidFill>
                        </a:rPr>
                        <a:t>市域面積（約</a:t>
                      </a:r>
                      <a:r>
                        <a:rPr kumimoji="1" lang="en-US" altLang="ja-JP" sz="1200" kern="1200" spc="-10" baseline="0" dirty="0" smtClean="0">
                          <a:solidFill>
                            <a:schemeClr val="tx1"/>
                          </a:solidFill>
                        </a:rPr>
                        <a:t>22,300ha</a:t>
                      </a:r>
                      <a:r>
                        <a:rPr kumimoji="1" lang="ja-JP" altLang="en-US" sz="1200" kern="1200" spc="-10" baseline="0" dirty="0" smtClean="0">
                          <a:solidFill>
                            <a:schemeClr val="tx1"/>
                          </a:solidFill>
                        </a:rPr>
                        <a:t>）</a:t>
                      </a:r>
                      <a:r>
                        <a:rPr kumimoji="1" lang="ja-JP" altLang="en-US" sz="1200" kern="1200" baseline="0" dirty="0" smtClean="0">
                          <a:solidFill>
                            <a:schemeClr val="tx1"/>
                          </a:solidFill>
                        </a:rPr>
                        <a:t>の約６％を占める）</a:t>
                      </a:r>
                      <a:endParaRPr kumimoji="1" lang="en-US" altLang="ja-JP" sz="1200" kern="1200" baseline="0" dirty="0" smtClean="0">
                        <a:solidFill>
                          <a:schemeClr val="tx1"/>
                        </a:solidFill>
                      </a:endParaRPr>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solidFill>
                          <a:schemeClr val="tx1"/>
                        </a:solidFill>
                      </a:endParaRPr>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solidFill>
                          <a:schemeClr val="tx1"/>
                        </a:solidFill>
                      </a:endParaRPr>
                    </a:p>
                    <a:p>
                      <a:pPr marL="0" marR="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kern="1200" baseline="0" dirty="0" smtClean="0">
                          <a:solidFill>
                            <a:schemeClr val="tx1"/>
                          </a:solidFill>
                        </a:rPr>
                        <a:t>図表１（優先地区の区域）</a:t>
                      </a:r>
                      <a:endParaRPr kumimoji="1" lang="en-US" altLang="ja-JP" sz="1200" u="none" kern="1200" baseline="0" dirty="0" smtClean="0">
                        <a:solidFill>
                          <a:schemeClr val="tx1"/>
                        </a:solidFill>
                      </a:endParaRPr>
                    </a:p>
                  </a:txBody>
                  <a:tcPr/>
                </a:tc>
                <a:tc>
                  <a:txBody>
                    <a:bodyPr/>
                    <a:lstStyle/>
                    <a:p>
                      <a:pPr algn="just">
                        <a:lnSpc>
                          <a:spcPts val="1400"/>
                        </a:lnSpc>
                      </a:pPr>
                      <a:r>
                        <a:rPr kumimoji="1" lang="ja-JP" altLang="en-US" sz="1200" dirty="0" smtClean="0">
                          <a:solidFill>
                            <a:schemeClr val="tx1"/>
                          </a:solidFill>
                        </a:rPr>
                        <a:t>これまでの大震災の経験から市民の防災意識が高まるとともに、区ごとの主体的な取り組みが求められていることから、地域防災力を強化しつつ、地域の実情をよく把握している区の意向を踏まえ、地域や市民との協働による地域特性に応じた市街地の不燃化促進や避難経路の確保の取り組みを、エリアを限定して重点的に実施する。</a:t>
                      </a:r>
                      <a:endParaRPr kumimoji="1" lang="en-US" altLang="ja-JP" sz="1200" dirty="0" smtClean="0">
                        <a:solidFill>
                          <a:schemeClr val="tx1"/>
                        </a:solidFill>
                      </a:endParaRPr>
                    </a:p>
                  </a:txBody>
                  <a:tcPr/>
                </a:tc>
                <a:tc>
                  <a:txBody>
                    <a:bodyPr/>
                    <a:lstStyle/>
                    <a:p>
                      <a:pPr algn="just">
                        <a:lnSpc>
                          <a:spcPts val="1400"/>
                        </a:lnSpc>
                      </a:pPr>
                      <a:r>
                        <a:rPr kumimoji="1" lang="ja-JP" altLang="en-US" sz="1200" dirty="0" smtClean="0">
                          <a:solidFill>
                            <a:schemeClr val="tx1"/>
                          </a:solidFill>
                        </a:rPr>
                        <a:t>・関係区長・所属長で構成する「密集住宅市街地整備推進プロジェクトチーム」を設置し</a:t>
                      </a:r>
                      <a:r>
                        <a:rPr kumimoji="1" lang="ja-JP" altLang="en-US" sz="1200" strike="noStrike" baseline="0" dirty="0" smtClean="0">
                          <a:solidFill>
                            <a:schemeClr val="tx1"/>
                          </a:solidFill>
                        </a:rPr>
                        <a:t>（</a:t>
                      </a:r>
                      <a:r>
                        <a:rPr kumimoji="1" lang="en-US" altLang="ja-JP" sz="1200" strike="noStrike" baseline="0" dirty="0" smtClean="0">
                          <a:solidFill>
                            <a:schemeClr val="tx1"/>
                          </a:solidFill>
                        </a:rPr>
                        <a:t>2012.11</a:t>
                      </a:r>
                      <a:r>
                        <a:rPr kumimoji="1" lang="ja-JP" altLang="en-US" sz="1200" strike="noStrike" baseline="0" dirty="0" smtClean="0">
                          <a:solidFill>
                            <a:schemeClr val="tx1"/>
                          </a:solidFill>
                        </a:rPr>
                        <a:t>～）、</a:t>
                      </a:r>
                      <a:r>
                        <a:rPr kumimoji="1" lang="ja-JP" altLang="en-US" sz="1200" u="none" strike="noStrike" baseline="0" dirty="0" smtClean="0">
                          <a:solidFill>
                            <a:schemeClr val="tx1"/>
                          </a:solidFill>
                        </a:rPr>
                        <a:t>「大阪市密集住宅市街地重点整備プログラム」を策定した。（</a:t>
                      </a:r>
                      <a:r>
                        <a:rPr kumimoji="1" lang="en-US" altLang="ja-JP" sz="1200" strike="noStrike" baseline="0" dirty="0" smtClean="0">
                          <a:solidFill>
                            <a:schemeClr val="tx1"/>
                          </a:solidFill>
                        </a:rPr>
                        <a:t>2014.4</a:t>
                      </a:r>
                      <a:r>
                        <a:rPr kumimoji="1" lang="ja-JP" altLang="en-US" sz="1200" u="none" strike="noStrike" baseline="0" dirty="0" smtClean="0">
                          <a:solidFill>
                            <a:schemeClr val="tx1"/>
                          </a:solidFill>
                        </a:rPr>
                        <a:t>）</a:t>
                      </a:r>
                      <a:endParaRPr kumimoji="1" lang="en-US" altLang="ja-JP" sz="1200" u="none" strike="noStrike" baseline="0" dirty="0" smtClean="0">
                        <a:solidFill>
                          <a:schemeClr val="tx1"/>
                        </a:solidFill>
                      </a:endParaRPr>
                    </a:p>
                    <a:p>
                      <a:pPr algn="just">
                        <a:lnSpc>
                          <a:spcPts val="1400"/>
                        </a:lnSpc>
                      </a:pPr>
                      <a:endParaRPr kumimoji="1" lang="en-US" altLang="ja-JP" sz="1200" u="none" strike="noStrike" baseline="0" dirty="0" smtClean="0">
                        <a:solidFill>
                          <a:schemeClr val="tx1"/>
                        </a:solidFill>
                      </a:endParaRPr>
                    </a:p>
                    <a:p>
                      <a:pPr algn="just">
                        <a:lnSpc>
                          <a:spcPts val="1400"/>
                        </a:lnSpc>
                      </a:pPr>
                      <a:r>
                        <a:rPr kumimoji="1" lang="ja-JP" altLang="en-US" sz="1200" u="none" strike="noStrike" baseline="0" dirty="0" smtClean="0">
                          <a:solidFill>
                            <a:schemeClr val="tx1"/>
                          </a:solidFill>
                        </a:rPr>
                        <a:t>○不燃領域率（燃え広がりにくさ）や地区内閉塞度（避難のしやすさ）等についての目標を設定し、</a:t>
                      </a:r>
                      <a:r>
                        <a:rPr kumimoji="1" lang="en-US" altLang="ja-JP" sz="1200" strike="noStrike" baseline="0" dirty="0" smtClean="0">
                          <a:solidFill>
                            <a:schemeClr val="tx1"/>
                          </a:solidFill>
                        </a:rPr>
                        <a:t>2020</a:t>
                      </a:r>
                      <a:r>
                        <a:rPr kumimoji="1" lang="ja-JP" altLang="en-US" sz="1200" u="none" strike="noStrike" baseline="0" dirty="0" smtClean="0">
                          <a:solidFill>
                            <a:schemeClr val="tx1"/>
                          </a:solidFill>
                        </a:rPr>
                        <a:t>年度までの達成を目指す。</a:t>
                      </a:r>
                      <a:endParaRPr kumimoji="1" lang="en-US" altLang="ja-JP" sz="1200" u="none" strike="noStrike" baseline="0" dirty="0" smtClean="0">
                        <a:solidFill>
                          <a:schemeClr val="tx1"/>
                        </a:solidFill>
                      </a:endParaRPr>
                    </a:p>
                    <a:p>
                      <a:pPr algn="just">
                        <a:lnSpc>
                          <a:spcPts val="1400"/>
                        </a:lnSpc>
                      </a:pPr>
                      <a:endParaRPr kumimoji="1" lang="en-US" altLang="ja-JP" sz="1200" u="none" strike="noStrike" baseline="0" dirty="0" smtClean="0">
                        <a:solidFill>
                          <a:schemeClr val="tx1"/>
                        </a:solidFill>
                      </a:endParaRPr>
                    </a:p>
                    <a:p>
                      <a:pPr algn="just">
                        <a:lnSpc>
                          <a:spcPts val="1400"/>
                        </a:lnSpc>
                      </a:pPr>
                      <a:r>
                        <a:rPr kumimoji="1" lang="ja-JP" altLang="en-US" sz="1200" u="none" strike="noStrike" baseline="0" dirty="0" smtClean="0">
                          <a:solidFill>
                            <a:schemeClr val="tx1"/>
                          </a:solidFill>
                        </a:rPr>
                        <a:t>○区の地域防災計画の策定や防災訓練の実施などのソフト面の取り組みと、モデルエリアでの老朽住宅の建替えや除却の重点的な実施などのハード面の取り組みを効果的・効率的に進める。</a:t>
                      </a:r>
                      <a:endParaRPr kumimoji="1" lang="en-US" altLang="ja-JP" sz="1200" u="none" strike="noStrike" baseline="0" dirty="0" smtClean="0">
                        <a:solidFill>
                          <a:schemeClr val="tx1"/>
                        </a:solidFill>
                      </a:endParaRPr>
                    </a:p>
                  </a:txBody>
                  <a:tcPr/>
                </a:tc>
                <a:tc>
                  <a:txBody>
                    <a:bodyPr/>
                    <a:lstStyle/>
                    <a:p>
                      <a:pPr algn="just">
                        <a:lnSpc>
                          <a:spcPts val="1400"/>
                        </a:lnSpc>
                      </a:pPr>
                      <a:r>
                        <a:rPr kumimoji="1" lang="ja-JP" altLang="en-US" sz="1200" u="none" strike="noStrike" baseline="0" dirty="0" smtClean="0">
                          <a:solidFill>
                            <a:schemeClr val="tx1"/>
                          </a:solidFill>
                        </a:rPr>
                        <a:t>・これまでの継続的な取り組みに加え、重点整備エリア（</a:t>
                      </a:r>
                      <a:r>
                        <a:rPr kumimoji="1" lang="ja-JP" altLang="en-US" sz="1200" u="none" strike="noStrike" dirty="0" smtClean="0">
                          <a:solidFill>
                            <a:schemeClr val="tx1"/>
                          </a:solidFill>
                        </a:rPr>
                        <a:t>約</a:t>
                      </a:r>
                      <a:r>
                        <a:rPr kumimoji="1" lang="en-US" altLang="ja-JP" sz="1200" u="none" strike="noStrike" dirty="0" smtClean="0">
                          <a:solidFill>
                            <a:schemeClr val="tx1"/>
                          </a:solidFill>
                        </a:rPr>
                        <a:t>410ha</a:t>
                      </a:r>
                      <a:r>
                        <a:rPr kumimoji="1" lang="ja-JP" altLang="en-US" sz="1200" u="none" strike="noStrike" dirty="0" smtClean="0">
                          <a:solidFill>
                            <a:schemeClr val="tx1"/>
                          </a:solidFill>
                        </a:rPr>
                        <a:t>）</a:t>
                      </a:r>
                      <a:r>
                        <a:rPr kumimoji="1" lang="ja-JP" altLang="en-US" sz="1200" u="none" strike="noStrike" baseline="0" dirty="0" smtClean="0">
                          <a:solidFill>
                            <a:schemeClr val="tx1"/>
                          </a:solidFill>
                        </a:rPr>
                        <a:t>における建替建設費や除却費補助の間取りや建築年次の要件緩和による補助対象の拡大（</a:t>
                      </a:r>
                      <a:r>
                        <a:rPr kumimoji="1" lang="ja-JP" altLang="en-US" sz="1200" u="none" strike="noStrike" dirty="0" smtClean="0">
                          <a:solidFill>
                            <a:schemeClr val="tx1"/>
                          </a:solidFill>
                        </a:rPr>
                        <a:t>重点整備事業）、区画整理手法を用いた公図混乱の解消を行う（福島区モデルエリア）とともに、防災骨格となる都市計画道路の整備を</a:t>
                      </a:r>
                      <a:r>
                        <a:rPr kumimoji="1" lang="ja-JP" altLang="en-US" sz="1200" u="none" strike="noStrike" kern="1200" dirty="0" smtClean="0">
                          <a:solidFill>
                            <a:schemeClr val="tx1"/>
                          </a:solidFill>
                          <a:latin typeface="+mn-lt"/>
                          <a:ea typeface="+mn-ea"/>
                          <a:cs typeface="+mn-cs"/>
                        </a:rPr>
                        <a:t>行うなど、エ</a:t>
                      </a:r>
                      <a:r>
                        <a:rPr kumimoji="1" lang="ja-JP" altLang="en-US" sz="1200" u="none" strike="noStrike" dirty="0" smtClean="0">
                          <a:solidFill>
                            <a:schemeClr val="tx1"/>
                          </a:solidFill>
                        </a:rPr>
                        <a:t>リアを限定した集中的な取り組みを実施した結果、</a:t>
                      </a:r>
                      <a:r>
                        <a:rPr kumimoji="1" lang="en-US" altLang="ja-JP" sz="1200" u="none" strike="noStrike" dirty="0" smtClean="0">
                          <a:solidFill>
                            <a:schemeClr val="tx1"/>
                          </a:solidFill>
                        </a:rPr>
                        <a:t>2020</a:t>
                      </a:r>
                      <a:r>
                        <a:rPr kumimoji="1" lang="ja-JP" altLang="en-US" sz="1200" u="none" strike="noStrike" dirty="0" smtClean="0">
                          <a:solidFill>
                            <a:schemeClr val="tx1"/>
                          </a:solidFill>
                        </a:rPr>
                        <a:t>年度末までに半数以上となる</a:t>
                      </a:r>
                      <a:r>
                        <a:rPr kumimoji="1" lang="en-US" altLang="ja-JP" sz="1200" u="none" strike="noStrike" dirty="0" smtClean="0">
                          <a:solidFill>
                            <a:schemeClr val="tx1"/>
                          </a:solidFill>
                        </a:rPr>
                        <a:t>11</a:t>
                      </a:r>
                      <a:r>
                        <a:rPr kumimoji="1" lang="ja-JP" altLang="en-US" sz="1200" u="none" strike="noStrike" dirty="0" smtClean="0">
                          <a:solidFill>
                            <a:schemeClr val="tx1"/>
                          </a:solidFill>
                        </a:rPr>
                        <a:t>防災街区で２指標を達成</a:t>
                      </a:r>
                      <a:r>
                        <a:rPr kumimoji="1" lang="ja-JP" altLang="en-US" sz="1200" u="none" strike="noStrike" dirty="0" smtClean="0">
                          <a:solidFill>
                            <a:schemeClr val="tx1"/>
                          </a:solidFill>
                          <a:latin typeface="+mj-ea"/>
                          <a:ea typeface="+mj-ea"/>
                        </a:rPr>
                        <a:t>（</a:t>
                      </a:r>
                      <a:r>
                        <a:rPr kumimoji="1" lang="en-US" altLang="ja-JP" sz="1200" u="none" strike="noStrike" dirty="0" smtClean="0">
                          <a:solidFill>
                            <a:schemeClr val="tx1"/>
                          </a:solidFill>
                          <a:latin typeface="+mj-ea"/>
                          <a:ea typeface="+mj-ea"/>
                        </a:rPr>
                        <a:t>1,333ha</a:t>
                      </a:r>
                      <a:r>
                        <a:rPr kumimoji="1" lang="ja-JP" altLang="en-US" sz="1200" u="none" strike="noStrike" dirty="0" smtClean="0">
                          <a:solidFill>
                            <a:schemeClr val="tx1"/>
                          </a:solidFill>
                          <a:latin typeface="+mj-ea"/>
                          <a:ea typeface="+mj-ea"/>
                        </a:rPr>
                        <a:t>のうち</a:t>
                      </a:r>
                      <a:r>
                        <a:rPr kumimoji="1" lang="en-US" altLang="ja-JP" sz="1200" u="none" strike="noStrike" dirty="0" smtClean="0">
                          <a:solidFill>
                            <a:schemeClr val="tx1"/>
                          </a:solidFill>
                          <a:latin typeface="+mj-ea"/>
                          <a:ea typeface="+mj-ea"/>
                        </a:rPr>
                        <a:t>692ha</a:t>
                      </a:r>
                      <a:r>
                        <a:rPr kumimoji="1" lang="ja-JP" altLang="en-US" sz="1200" u="none" strike="noStrike" dirty="0" smtClean="0">
                          <a:solidFill>
                            <a:schemeClr val="tx1"/>
                          </a:solidFill>
                          <a:latin typeface="+mj-ea"/>
                          <a:ea typeface="+mj-ea"/>
                        </a:rPr>
                        <a:t>解消）</a:t>
                      </a:r>
                      <a:r>
                        <a:rPr kumimoji="1" lang="ja-JP" altLang="en-US" sz="1200" u="none" strike="noStrike" dirty="0" smtClean="0">
                          <a:solidFill>
                            <a:schemeClr val="tx1"/>
                          </a:solidFill>
                        </a:rPr>
                        <a:t>するとともに、優先地区の防災骨格形成率を</a:t>
                      </a:r>
                      <a:r>
                        <a:rPr kumimoji="1" lang="en-US" altLang="ja-JP" sz="1200" u="none" strike="noStrike" dirty="0" smtClean="0">
                          <a:solidFill>
                            <a:schemeClr val="tx1"/>
                          </a:solidFill>
                        </a:rPr>
                        <a:t>80</a:t>
                      </a:r>
                      <a:r>
                        <a:rPr kumimoji="1" lang="ja-JP" altLang="en-US" sz="1200" u="none" strike="noStrike" dirty="0" smtClean="0">
                          <a:solidFill>
                            <a:schemeClr val="tx1"/>
                          </a:solidFill>
                        </a:rPr>
                        <a:t>％以上確保した。</a:t>
                      </a:r>
                      <a:endParaRPr kumimoji="1" lang="en-US" altLang="ja-JP" sz="1200" u="none" strike="noStrike"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strike="noStrike" dirty="0" smtClean="0">
                        <a:solidFill>
                          <a:schemeClr val="tx1"/>
                        </a:solidFill>
                      </a:endParaRPr>
                    </a:p>
                  </a:txBody>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0" y="0"/>
            <a:ext cx="31318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密集住宅市街地整備の推進</a:t>
            </a:r>
            <a:endParaRPr kumimoji="1" lang="en-US" altLang="ja-JP"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市　都市整備局　他</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2012</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年～</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357</a:t>
            </a:fld>
            <a:endParaRPr lang="ja-JP" altLang="en-US"/>
          </a:p>
        </p:txBody>
      </p:sp>
    </p:spTree>
    <p:extLst>
      <p:ext uri="{BB962C8B-B14F-4D97-AF65-F5344CB8AC3E}">
        <p14:creationId xmlns:p14="http://schemas.microsoft.com/office/powerpoint/2010/main" val="139531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766332" y="894652"/>
            <a:ext cx="1584176" cy="1262236"/>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5765971" y="2151463"/>
            <a:ext cx="657646" cy="15240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5766332" y="2508136"/>
            <a:ext cx="1584176" cy="862124"/>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5765971" y="3369691"/>
            <a:ext cx="1035102" cy="198491"/>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5766332" y="3776340"/>
            <a:ext cx="1584176" cy="279832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7416654" y="902272"/>
            <a:ext cx="1584176" cy="3606848"/>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3643536048"/>
              </p:ext>
            </p:extLst>
          </p:nvPr>
        </p:nvGraphicFramePr>
        <p:xfrm>
          <a:off x="2339752" y="326346"/>
          <a:ext cx="6696744" cy="6309230"/>
        </p:xfrm>
        <a:graphic>
          <a:graphicData uri="http://schemas.openxmlformats.org/drawingml/2006/table">
            <a:tbl>
              <a:tblPr firstRow="1">
                <a:tableStyleId>{5940675A-B579-460E-94D1-54222C63F5DA}</a:tableStyleId>
              </a:tblPr>
              <a:tblGrid>
                <a:gridCol w="1674186">
                  <a:extLst>
                    <a:ext uri="{9D8B030D-6E8A-4147-A177-3AD203B41FA5}">
                      <a16:colId xmlns:a16="http://schemas.microsoft.com/office/drawing/2014/main" val="20000"/>
                    </a:ext>
                  </a:extLst>
                </a:gridCol>
                <a:gridCol w="171019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528190">
                <a:tc>
                  <a:txBody>
                    <a:bodyPr/>
                    <a:lstStyle/>
                    <a:p>
                      <a:pPr algn="ctr"/>
                      <a:r>
                        <a:rPr kumimoji="1" lang="ja-JP" altLang="en-US" sz="1400" b="1" dirty="0" smtClean="0">
                          <a:solidFill>
                            <a:schemeClr val="bg1"/>
                          </a:solidFill>
                        </a:rPr>
                        <a:t>改革前の課題</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Why</a:t>
                      </a:r>
                      <a:r>
                        <a:rPr kumimoji="1" lang="ja-JP" altLang="en-US" sz="1400" b="1" dirty="0" smtClean="0">
                          <a:solidFill>
                            <a:schemeClr val="bg1"/>
                          </a:solidFill>
                        </a:rPr>
                        <a:t>）</a:t>
                      </a:r>
                      <a:endParaRPr kumimoji="1" lang="ja-JP" altLang="en-US" sz="1400" b="1" dirty="0">
                        <a:solidFill>
                          <a:schemeClr val="bg1"/>
                        </a:solidFill>
                      </a:endParaRPr>
                    </a:p>
                  </a:txBody>
                  <a:tcPr>
                    <a:solidFill>
                      <a:srgbClr val="0070C0"/>
                    </a:solidFill>
                  </a:tcPr>
                </a:tc>
                <a:tc>
                  <a:txBody>
                    <a:bodyPr/>
                    <a:lstStyle/>
                    <a:p>
                      <a:pPr algn="ctr"/>
                      <a:r>
                        <a:rPr kumimoji="1" lang="ja-JP" altLang="en-US" sz="1400" b="1" dirty="0" smtClean="0">
                          <a:solidFill>
                            <a:schemeClr val="bg1"/>
                          </a:solidFill>
                        </a:rPr>
                        <a:t>改革の方向性</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Vision)</a:t>
                      </a:r>
                      <a:endParaRPr kumimoji="1" lang="ja-JP" altLang="en-US" sz="1400" b="1" dirty="0">
                        <a:solidFill>
                          <a:schemeClr val="bg1"/>
                        </a:solidFill>
                      </a:endParaRPr>
                    </a:p>
                  </a:txBody>
                  <a:tcPr>
                    <a:solidFill>
                      <a:srgbClr val="0070C0"/>
                    </a:solidFill>
                  </a:tcPr>
                </a:tc>
                <a:tc>
                  <a:txBody>
                    <a:bodyPr/>
                    <a:lstStyle/>
                    <a:p>
                      <a:pPr algn="ctr"/>
                      <a:r>
                        <a:rPr kumimoji="1" lang="ja-JP" altLang="en-US" sz="1400" b="1" dirty="0" smtClean="0">
                          <a:solidFill>
                            <a:schemeClr val="bg1"/>
                          </a:solidFill>
                        </a:rPr>
                        <a:t>何をどう改革したか</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What</a:t>
                      </a:r>
                      <a:r>
                        <a:rPr kumimoji="1" lang="ja-JP" altLang="en-US" sz="1400" b="1" dirty="0" smtClean="0">
                          <a:solidFill>
                            <a:schemeClr val="bg1"/>
                          </a:solidFill>
                        </a:rPr>
                        <a:t>）</a:t>
                      </a:r>
                      <a:endParaRPr kumimoji="1" lang="ja-JP" altLang="en-US" sz="1400" b="1" dirty="0">
                        <a:solidFill>
                          <a:schemeClr val="bg1"/>
                        </a:solidFill>
                      </a:endParaRPr>
                    </a:p>
                  </a:txBody>
                  <a:tcPr>
                    <a:solidFill>
                      <a:srgbClr val="0070C0"/>
                    </a:solidFill>
                  </a:tcPr>
                </a:tc>
                <a:tc>
                  <a:txBody>
                    <a:bodyPr/>
                    <a:lstStyle/>
                    <a:p>
                      <a:pPr algn="ctr"/>
                      <a:r>
                        <a:rPr kumimoji="1" lang="ja-JP" altLang="en-US" sz="1400" b="1" dirty="0" smtClean="0">
                          <a:solidFill>
                            <a:schemeClr val="bg1"/>
                          </a:solidFill>
                        </a:rPr>
                        <a:t>主な成果</a:t>
                      </a:r>
                      <a:endParaRPr kumimoji="1" lang="en-US" altLang="ja-JP" sz="1400" b="1" dirty="0" smtClean="0">
                        <a:solidFill>
                          <a:schemeClr val="bg1"/>
                        </a:solidFill>
                      </a:endParaRPr>
                    </a:p>
                    <a:p>
                      <a:pPr algn="ctr"/>
                      <a:r>
                        <a:rPr kumimoji="1" lang="ja-JP" altLang="en-US" sz="1400" b="1" dirty="0" smtClean="0">
                          <a:solidFill>
                            <a:schemeClr val="bg1"/>
                          </a:solidFill>
                        </a:rPr>
                        <a:t>（</a:t>
                      </a:r>
                      <a:r>
                        <a:rPr kumimoji="1" lang="en-US" altLang="ja-JP" sz="1400" b="1" dirty="0" smtClean="0">
                          <a:solidFill>
                            <a:schemeClr val="bg1"/>
                          </a:solidFill>
                        </a:rPr>
                        <a:t>Outcome</a:t>
                      </a:r>
                      <a:r>
                        <a:rPr kumimoji="1" lang="ja-JP" altLang="en-US" sz="1400" b="1" dirty="0" smtClean="0">
                          <a:solidFill>
                            <a:schemeClr val="bg1"/>
                          </a:solidFill>
                        </a:rPr>
                        <a:t>）</a:t>
                      </a:r>
                      <a:endParaRPr kumimoji="1" lang="ja-JP" altLang="en-US" sz="1400" b="1" dirty="0">
                        <a:solidFill>
                          <a:schemeClr val="bg1"/>
                        </a:solidFill>
                      </a:endParaRPr>
                    </a:p>
                  </a:txBody>
                  <a:tcPr>
                    <a:solidFill>
                      <a:srgbClr val="0070C0"/>
                    </a:solidFill>
                  </a:tcPr>
                </a:tc>
                <a:extLst>
                  <a:ext uri="{0D108BD9-81ED-4DB2-BD59-A6C34878D82A}">
                    <a16:rowId xmlns:a16="http://schemas.microsoft.com/office/drawing/2014/main" val="10000"/>
                  </a:ext>
                </a:extLst>
              </a:tr>
              <a:tr h="5592490">
                <a:tc>
                  <a:txBody>
                    <a:bodyPr/>
                    <a:lstStyle/>
                    <a:p>
                      <a:pPr algn="just">
                        <a:lnSpc>
                          <a:spcPts val="1400"/>
                        </a:lnSpc>
                      </a:pPr>
                      <a:r>
                        <a:rPr kumimoji="1" lang="ja-JP" altLang="en-US" sz="800" dirty="0" smtClean="0">
                          <a:solidFill>
                            <a:schemeClr val="tx1"/>
                          </a:solidFill>
                        </a:rPr>
                        <a:t>・</a:t>
                      </a:r>
                      <a:endParaRPr kumimoji="1" lang="en-US" altLang="ja-JP" sz="800" u="none" kern="1200" baseline="0" dirty="0" smtClean="0">
                        <a:solidFill>
                          <a:schemeClr val="tx1"/>
                        </a:solidFill>
                      </a:endParaRPr>
                    </a:p>
                  </a:txBody>
                  <a:tcPr/>
                </a:tc>
                <a:tc>
                  <a:txBody>
                    <a:bodyPr/>
                    <a:lstStyle/>
                    <a:p>
                      <a:pPr algn="just">
                        <a:lnSpc>
                          <a:spcPts val="1400"/>
                        </a:lnSpc>
                      </a:pPr>
                      <a:endParaRPr kumimoji="1" lang="en-US" altLang="ja-JP" sz="800" dirty="0" smtClean="0">
                        <a:solidFill>
                          <a:schemeClr val="tx1"/>
                        </a:solidFill>
                      </a:endParaRPr>
                    </a:p>
                  </a:txBody>
                  <a:tcPr/>
                </a:tc>
                <a:tc>
                  <a:txBody>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strike="noStrike" baseline="0" dirty="0" smtClean="0">
                          <a:solidFill>
                            <a:schemeClr val="tx1"/>
                          </a:solidFill>
                        </a:rPr>
                        <a:t>・</a:t>
                      </a:r>
                      <a:r>
                        <a:rPr kumimoji="1" lang="en-US" altLang="ja-JP" sz="1200" b="0" u="none" strike="noStrike" baseline="0" dirty="0" smtClean="0">
                          <a:solidFill>
                            <a:schemeClr val="tx1"/>
                          </a:solidFill>
                        </a:rPr>
                        <a:t>2020</a:t>
                      </a:r>
                      <a:r>
                        <a:rPr kumimoji="1" lang="ja-JP" altLang="en-US" sz="1200" b="0" u="none" strike="noStrike" baseline="0" dirty="0" smtClean="0">
                          <a:solidFill>
                            <a:schemeClr val="tx1"/>
                          </a:solidFill>
                        </a:rPr>
                        <a:t>年度</a:t>
                      </a:r>
                      <a:r>
                        <a:rPr kumimoji="1" lang="ja-JP" altLang="en-US" sz="1200" u="none" strike="noStrike" baseline="0" dirty="0" smtClean="0">
                          <a:solidFill>
                            <a:schemeClr val="tx1"/>
                          </a:solidFill>
                        </a:rPr>
                        <a:t>までの取り組みや優先地区における進捗状況を踏まえ、災害に強いまちづくりに向けて「大阪市密集住宅市街地整備プログラム」を策定した。</a:t>
                      </a: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strike="noStrike" baseline="0" dirty="0" smtClean="0">
                          <a:solidFill>
                            <a:schemeClr val="tx1"/>
                          </a:solidFill>
                        </a:rPr>
                        <a:t>（</a:t>
                      </a:r>
                      <a:r>
                        <a:rPr kumimoji="1" lang="en-US" altLang="ja-JP" sz="1200" u="none" strike="noStrike" baseline="0" dirty="0" smtClean="0">
                          <a:solidFill>
                            <a:schemeClr val="tx1"/>
                          </a:solidFill>
                        </a:rPr>
                        <a:t>2021.3</a:t>
                      </a:r>
                      <a:r>
                        <a:rPr kumimoji="1" lang="ja-JP" altLang="en-US" sz="1200" u="none" strike="noStrike" baseline="0" dirty="0" smtClean="0">
                          <a:solidFill>
                            <a:schemeClr val="tx1"/>
                          </a:solidFill>
                        </a:rPr>
                        <a:t>）</a:t>
                      </a: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strike="noStrike" baseline="0" dirty="0" smtClean="0">
                          <a:solidFill>
                            <a:schemeClr val="tx1"/>
                          </a:solidFill>
                        </a:rPr>
                        <a:t>〇不燃領域率（燃え広がりにくさ）や地区内閉塞度（避難のしやすさ）等についての目標を設定し、</a:t>
                      </a:r>
                      <a:r>
                        <a:rPr kumimoji="1" lang="en-US" altLang="ja-JP" sz="1200" strike="noStrike" baseline="0" dirty="0" smtClean="0">
                          <a:solidFill>
                            <a:schemeClr val="tx1"/>
                          </a:solidFill>
                        </a:rPr>
                        <a:t>2030</a:t>
                      </a:r>
                      <a:r>
                        <a:rPr kumimoji="1" lang="ja-JP" altLang="en-US" sz="1200" u="none" strike="noStrike" baseline="0" dirty="0" smtClean="0">
                          <a:solidFill>
                            <a:schemeClr val="tx1"/>
                          </a:solidFill>
                        </a:rPr>
                        <a:t>年度までの達成を目指す。</a:t>
                      </a: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strike="noStrike" baseline="0" dirty="0" smtClean="0">
                          <a:solidFill>
                            <a:schemeClr val="tx1"/>
                          </a:solidFill>
                        </a:rPr>
                        <a:t>〇平常時の備えと発災時を想定した訓練への支援や地域の地区防災計画の改定支援などのソフト面の取り組みと、重点対策地区での老朽住宅の建替えや除却に対する支援の強化などのハード面の取り組みを効果的・効率的に進める。</a:t>
                      </a: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strike="noStrike" baseline="0" dirty="0" smtClean="0">
                          <a:solidFill>
                            <a:schemeClr val="tx1"/>
                          </a:solidFill>
                        </a:rPr>
                        <a:t>図表２（密集住宅市街地整備の目標）</a:t>
                      </a:r>
                      <a:endParaRPr kumimoji="1" lang="en-US" altLang="ja-JP" sz="1200" u="none" strike="noStrike" baseline="0" dirty="0" smtClean="0">
                        <a:solidFill>
                          <a:schemeClr val="tx1"/>
                        </a:solidFill>
                      </a:endParaRPr>
                    </a:p>
                    <a:p>
                      <a:pPr marL="0" marR="0" lvl="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strike="noStrike" baseline="0" dirty="0" smtClean="0">
                          <a:solidFill>
                            <a:schemeClr val="tx1"/>
                          </a:solidFill>
                        </a:rPr>
                        <a:t>図表３（</a:t>
                      </a:r>
                      <a:r>
                        <a:rPr lang="ja-JP" altLang="en-US" sz="1200" b="0" dirty="0" smtClean="0">
                          <a:solidFill>
                            <a:schemeClr val="tx1"/>
                          </a:solidFill>
                          <a:latin typeface="+mj-ea"/>
                        </a:rPr>
                        <a:t>密集住宅市街地</a:t>
                      </a:r>
                      <a:r>
                        <a:rPr kumimoji="1" lang="ja-JP" altLang="en-US" sz="1200" b="0" dirty="0" smtClean="0">
                          <a:solidFill>
                            <a:schemeClr val="tx1"/>
                          </a:solidFill>
                        </a:rPr>
                        <a:t>整備プログラムに基づく今後の取り組み ）</a:t>
                      </a:r>
                      <a:endParaRPr kumimoji="1" lang="en-US" altLang="ja-JP" sz="1200" b="0" dirty="0" smtClean="0">
                        <a:solidFill>
                          <a:schemeClr val="tx1"/>
                        </a:solidFill>
                      </a:endParaRPr>
                    </a:p>
                  </a:txBody>
                  <a:tcPr/>
                </a:tc>
                <a:tc>
                  <a:txBody>
                    <a:bodyPr/>
                    <a:lstStyle/>
                    <a:p>
                      <a:pPr algn="just">
                        <a:lnSpc>
                          <a:spcPts val="1400"/>
                        </a:lnSpc>
                      </a:pPr>
                      <a:r>
                        <a:rPr kumimoji="1" lang="ja-JP" altLang="en-US" sz="1200" b="0" u="none" strike="noStrike" baseline="0" dirty="0" smtClean="0">
                          <a:solidFill>
                            <a:schemeClr val="tx1"/>
                          </a:solidFill>
                        </a:rPr>
                        <a:t>・</a:t>
                      </a:r>
                      <a:r>
                        <a:rPr kumimoji="1" lang="en-US" altLang="ja-JP" sz="1200" u="none" strike="noStrike" dirty="0" smtClean="0">
                          <a:solidFill>
                            <a:schemeClr val="tx1"/>
                          </a:solidFill>
                        </a:rPr>
                        <a:t>2020</a:t>
                      </a:r>
                      <a:r>
                        <a:rPr kumimoji="1" lang="ja-JP" altLang="en-US" sz="1200" u="none" strike="noStrike" dirty="0" smtClean="0">
                          <a:solidFill>
                            <a:schemeClr val="tx1"/>
                          </a:solidFill>
                        </a:rPr>
                        <a:t>年度末までに２指標を達成することができなかった</a:t>
                      </a:r>
                      <a:r>
                        <a:rPr kumimoji="1" lang="en-US" altLang="ja-JP" sz="1200" u="none" strike="noStrike" dirty="0" smtClean="0">
                          <a:solidFill>
                            <a:schemeClr val="tx1"/>
                          </a:solidFill>
                        </a:rPr>
                        <a:t>10</a:t>
                      </a:r>
                      <a:r>
                        <a:rPr kumimoji="1" lang="ja-JP" altLang="en-US" sz="1200" u="none" strike="noStrike" dirty="0" smtClean="0">
                          <a:solidFill>
                            <a:schemeClr val="tx1"/>
                          </a:solidFill>
                        </a:rPr>
                        <a:t>防災街区（重点対策地区：約</a:t>
                      </a:r>
                      <a:r>
                        <a:rPr kumimoji="1" lang="en-US" altLang="ja-JP" sz="1200" u="none" strike="noStrike" dirty="0" smtClean="0">
                          <a:solidFill>
                            <a:schemeClr val="tx1"/>
                          </a:solidFill>
                        </a:rPr>
                        <a:t>640ha</a:t>
                      </a:r>
                      <a:r>
                        <a:rPr kumimoji="1" lang="ja-JP" altLang="en-US" sz="1200" u="none" strike="noStrike" dirty="0" smtClean="0">
                          <a:solidFill>
                            <a:schemeClr val="tx1"/>
                          </a:solidFill>
                        </a:rPr>
                        <a:t>）における建替建設費や除却費に対する補助内容の拡充や区画整理手法を用いた公図混乱の解消を行う（重点整備事業）とともに、防災骨格の形成に資する都市計画道路の整備を行うなど、地区を限定した集中的な取り組み（</a:t>
                      </a:r>
                      <a:r>
                        <a:rPr kumimoji="1" lang="en-US" altLang="ja-JP" sz="1200" u="none" strike="noStrike" dirty="0" smtClean="0">
                          <a:solidFill>
                            <a:schemeClr val="tx1"/>
                          </a:solidFill>
                        </a:rPr>
                        <a:t>2021</a:t>
                      </a:r>
                      <a:r>
                        <a:rPr kumimoji="1" lang="ja-JP" altLang="en-US" sz="1200" u="none" strike="noStrike" dirty="0" smtClean="0">
                          <a:solidFill>
                            <a:schemeClr val="tx1"/>
                          </a:solidFill>
                        </a:rPr>
                        <a:t>年度予算：</a:t>
                      </a:r>
                      <a:r>
                        <a:rPr kumimoji="1" lang="en-US" altLang="ja-JP" sz="1200" u="none" strike="noStrike" dirty="0" smtClean="0">
                          <a:solidFill>
                            <a:schemeClr val="tx1"/>
                          </a:solidFill>
                        </a:rPr>
                        <a:t>4</a:t>
                      </a:r>
                      <a:r>
                        <a:rPr kumimoji="1" lang="ja-JP" altLang="en-US" sz="1200" u="none" strike="noStrike" dirty="0" smtClean="0">
                          <a:solidFill>
                            <a:schemeClr val="tx1"/>
                          </a:solidFill>
                        </a:rPr>
                        <a:t>億</a:t>
                      </a:r>
                      <a:r>
                        <a:rPr kumimoji="1" lang="en-US" altLang="ja-JP" sz="1200" u="none" strike="noStrike" dirty="0" smtClean="0">
                          <a:solidFill>
                            <a:schemeClr val="tx1"/>
                          </a:solidFill>
                        </a:rPr>
                        <a:t>82</a:t>
                      </a:r>
                      <a:r>
                        <a:rPr kumimoji="1" lang="ja-JP" altLang="en-US" sz="1200" u="none" strike="noStrike" dirty="0" smtClean="0">
                          <a:solidFill>
                            <a:schemeClr val="tx1"/>
                          </a:solidFill>
                        </a:rPr>
                        <a:t>百万円）を実施している。（</a:t>
                      </a:r>
                      <a:r>
                        <a:rPr kumimoji="1" lang="en-US" altLang="ja-JP" sz="1200" u="none" strike="noStrike" dirty="0" smtClean="0">
                          <a:solidFill>
                            <a:schemeClr val="tx1"/>
                          </a:solidFill>
                        </a:rPr>
                        <a:t>2021.4</a:t>
                      </a:r>
                      <a:r>
                        <a:rPr kumimoji="1" lang="ja-JP" altLang="en-US" sz="1200" u="none" strike="noStrike" dirty="0" smtClean="0">
                          <a:solidFill>
                            <a:schemeClr val="tx1"/>
                          </a:solidFill>
                        </a:rPr>
                        <a:t>～）</a:t>
                      </a:r>
                      <a:endParaRPr kumimoji="1" lang="en-US" altLang="ja-JP" sz="1200" u="none" strike="noStrike" dirty="0" smtClean="0">
                        <a:solidFill>
                          <a:schemeClr val="tx1"/>
                        </a:solidFill>
                      </a:endParaRPr>
                    </a:p>
                    <a:p>
                      <a:pPr algn="just">
                        <a:lnSpc>
                          <a:spcPts val="1400"/>
                        </a:lnSpc>
                      </a:pPr>
                      <a:r>
                        <a:rPr kumimoji="1" lang="ja-JP" altLang="en-US" sz="1200" u="none" strike="noStrike" kern="1200" baseline="0" dirty="0" smtClean="0">
                          <a:solidFill>
                            <a:schemeClr val="tx1"/>
                          </a:solidFill>
                        </a:rPr>
                        <a:t>図表４（</a:t>
                      </a:r>
                      <a:r>
                        <a:rPr kumimoji="1" lang="en-US" altLang="ja-JP" sz="1200" b="0" kern="1200" dirty="0" smtClean="0">
                          <a:solidFill>
                            <a:schemeClr val="tx1"/>
                          </a:solidFill>
                          <a:latin typeface="+mj-ea"/>
                          <a:ea typeface="+mn-ea"/>
                          <a:cs typeface="+mn-cs"/>
                        </a:rPr>
                        <a:t>2021</a:t>
                      </a:r>
                      <a:r>
                        <a:rPr kumimoji="1" lang="ja-JP" altLang="en-US" sz="1200" b="0" kern="1200" dirty="0" smtClean="0">
                          <a:solidFill>
                            <a:schemeClr val="tx1"/>
                          </a:solidFill>
                          <a:latin typeface="+mj-ea"/>
                          <a:ea typeface="+mn-ea"/>
                          <a:cs typeface="+mn-cs"/>
                        </a:rPr>
                        <a:t>年度からの集中的な取り組み</a:t>
                      </a:r>
                      <a:r>
                        <a:rPr kumimoji="1" lang="ja-JP" altLang="en-US" sz="1200" u="none" strike="noStrike" kern="1200" baseline="0" dirty="0" smtClean="0">
                          <a:solidFill>
                            <a:schemeClr val="tx1"/>
                          </a:solidFill>
                        </a:rPr>
                        <a:t>）</a:t>
                      </a:r>
                      <a:endParaRPr kumimoji="1" lang="en-US" altLang="ja-JP" sz="1200" u="none" strike="noStrike" kern="1200" baseline="0" dirty="0" smtClean="0">
                        <a:solidFill>
                          <a:schemeClr val="tx1"/>
                        </a:solidFill>
                      </a:endParaRPr>
                    </a:p>
                    <a:p>
                      <a:pPr algn="just">
                        <a:lnSpc>
                          <a:spcPts val="1400"/>
                        </a:lnSpc>
                      </a:pPr>
                      <a:endParaRPr kumimoji="1" lang="en-US" altLang="ja-JP" sz="1200" strike="noStrike" kern="1200" baseline="0" dirty="0" smtClean="0">
                        <a:solidFill>
                          <a:schemeClr val="tx1"/>
                        </a:solidFill>
                        <a:latin typeface="+mn-ea"/>
                        <a:ea typeface="+mn-ea"/>
                        <a:cs typeface="+mn-cs"/>
                      </a:endParaRPr>
                    </a:p>
                  </a:txBody>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0" y="0"/>
            <a:ext cx="31318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密集住宅市街地整備の推進</a:t>
            </a:r>
            <a:endParaRPr kumimoji="1" lang="en-US" altLang="ja-JP"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市　都市整備局　他</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2012</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年～</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358</a:t>
            </a:fld>
            <a:endParaRPr lang="ja-JP" altLang="en-US"/>
          </a:p>
        </p:txBody>
      </p:sp>
    </p:spTree>
    <p:extLst>
      <p:ext uri="{BB962C8B-B14F-4D97-AF65-F5344CB8AC3E}">
        <p14:creationId xmlns:p14="http://schemas.microsoft.com/office/powerpoint/2010/main" val="1967377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1588" y="3533870"/>
            <a:ext cx="4560290" cy="3324130"/>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 name="正方形/長方形 70"/>
          <p:cNvSpPr/>
          <p:nvPr/>
        </p:nvSpPr>
        <p:spPr>
          <a:xfrm>
            <a:off x="4594073" y="-36370"/>
            <a:ext cx="4560290" cy="6909054"/>
          </a:xfrm>
          <a:prstGeom prst="rect">
            <a:avLst/>
          </a:prstGeom>
          <a:solidFill>
            <a:srgbClr val="66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4" name="正方形/長方形 153"/>
          <p:cNvSpPr/>
          <p:nvPr/>
        </p:nvSpPr>
        <p:spPr>
          <a:xfrm>
            <a:off x="36965" y="3619500"/>
            <a:ext cx="4496935" cy="322128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5" name="正方形/長方形 154"/>
          <p:cNvSpPr/>
          <p:nvPr/>
        </p:nvSpPr>
        <p:spPr>
          <a:xfrm>
            <a:off x="4629149" y="3609974"/>
            <a:ext cx="4448175" cy="3181351"/>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正方形/長方形 63"/>
          <p:cNvSpPr/>
          <p:nvPr/>
        </p:nvSpPr>
        <p:spPr>
          <a:xfrm>
            <a:off x="4638675" y="133349"/>
            <a:ext cx="4429126" cy="3343276"/>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p:cNvSpPr/>
          <p:nvPr/>
        </p:nvSpPr>
        <p:spPr>
          <a:xfrm>
            <a:off x="62512" y="4110980"/>
            <a:ext cx="4420794" cy="388791"/>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1" name="正方形/長方形 50"/>
          <p:cNvSpPr/>
          <p:nvPr/>
        </p:nvSpPr>
        <p:spPr>
          <a:xfrm>
            <a:off x="62512" y="4549365"/>
            <a:ext cx="4420794" cy="38880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正方形/長方形 47"/>
          <p:cNvSpPr/>
          <p:nvPr/>
        </p:nvSpPr>
        <p:spPr>
          <a:xfrm>
            <a:off x="55956" y="6218014"/>
            <a:ext cx="4420794" cy="386673"/>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正方形/長方形 65"/>
          <p:cNvSpPr/>
          <p:nvPr/>
        </p:nvSpPr>
        <p:spPr>
          <a:xfrm>
            <a:off x="4692611" y="2644853"/>
            <a:ext cx="4266579" cy="784147"/>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（２）地域防災力の向上</a:t>
            </a:r>
            <a:endParaRPr kumimoji="1" lang="en-US" altLang="ja-JP" sz="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a:t>
            </a:r>
          </a:p>
        </p:txBody>
      </p:sp>
      <p:sp>
        <p:nvSpPr>
          <p:cNvPr id="52" name="正方形/長方形 51"/>
          <p:cNvSpPr/>
          <p:nvPr/>
        </p:nvSpPr>
        <p:spPr>
          <a:xfrm>
            <a:off x="55956" y="5756498"/>
            <a:ext cx="4420794" cy="417479"/>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9" name="Picture 5"/>
          <p:cNvPicPr>
            <a:picLocks noChangeAspect="1" noChangeArrowheads="1"/>
          </p:cNvPicPr>
          <p:nvPr/>
        </p:nvPicPr>
        <p:blipFill>
          <a:blip r:embed="rId3" cstate="screen"/>
          <a:srcRect/>
          <a:stretch>
            <a:fillRect/>
          </a:stretch>
        </p:blipFill>
        <p:spPr bwMode="auto">
          <a:xfrm>
            <a:off x="67078" y="132027"/>
            <a:ext cx="4500522" cy="3429000"/>
          </a:xfrm>
          <a:prstGeom prst="rect">
            <a:avLst/>
          </a:prstGeom>
          <a:noFill/>
          <a:ln w="9525">
            <a:noFill/>
            <a:miter lim="800000"/>
            <a:headEnd/>
            <a:tailEnd/>
          </a:ln>
          <a:effectLst/>
        </p:spPr>
      </p:pic>
      <p:cxnSp>
        <p:nvCxnSpPr>
          <p:cNvPr id="12" name="直線コネクタ 11"/>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8182" y="3612464"/>
            <a:ext cx="4496480" cy="254108"/>
          </a:xfrm>
          <a:prstGeom prst="rect">
            <a:avLst/>
          </a:prstGeom>
          <a:solidFill>
            <a:srgbClr val="000080"/>
          </a:solidFill>
        </p:spPr>
        <p:txBody>
          <a:bodyPr wrap="none" t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密集住宅市街地整備の目標　　　　　　　　　　　　　　　　　</a:t>
            </a: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図表２</a:t>
            </a: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29" name="直線コネクタ 28"/>
          <p:cNvCxnSpPr/>
          <p:nvPr/>
        </p:nvCxnSpPr>
        <p:spPr>
          <a:xfrm flipV="1">
            <a:off x="-36512" y="3501008"/>
            <a:ext cx="9180512" cy="32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6817" y="5741605"/>
            <a:ext cx="4318856" cy="113107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「大阪市密集住宅市街地重点整備プログラム」（</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2014.4</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優先地区の防災骨格形成率を８０％以上確保</a:t>
            </a:r>
            <a:endPar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「大阪市密集住宅市街地整備プログラム」（</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2021.4</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2031.3</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優先地区の防災骨格形成率を８３％以上確保</a:t>
            </a:r>
            <a:endPar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防災骨格形成率：骨格路線（</a:t>
            </a:r>
            <a:r>
              <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２）の整備完了延長／骨格路線全延長</a:t>
            </a: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２骨格路線とは、防災上骨格となる都市計画道路（鉄道・河川等を除く）</a:t>
            </a:r>
          </a:p>
        </p:txBody>
      </p:sp>
      <p:sp>
        <p:nvSpPr>
          <p:cNvPr id="46" name="テキスト ボックス 45"/>
          <p:cNvSpPr txBox="1"/>
          <p:nvPr/>
        </p:nvSpPr>
        <p:spPr>
          <a:xfrm>
            <a:off x="26817" y="4077072"/>
            <a:ext cx="4545183" cy="14388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「大阪市密集住宅市街地重点整備プログラム」（</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2014.4</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優先地区の</a:t>
            </a:r>
            <a:r>
              <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カ所の防災街区（</a:t>
            </a:r>
            <a:r>
              <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１ ）のうち、半数以上において①と②両方の指標について目標を達成</a:t>
            </a:r>
            <a:endPar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「大阪市密集住宅市街地整備プログラム」（</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2021.4</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2031.3</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重点対策地区の</a:t>
            </a:r>
            <a:r>
              <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カ所の防災街区（</a:t>
            </a:r>
            <a:r>
              <a:rPr kumimoji="1" lang="en-US" altLang="ja-JP"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１ ）のうち、全てにおいて①と②両方の指標について目標を達成</a:t>
            </a:r>
            <a:endPar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①不燃領域率　　 ４０％以上（不燃領域率が</a:t>
            </a: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a:t>
            </a: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％になると市街地大火への拡大が大幅に抑制される）</a:t>
            </a:r>
            <a:endPar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②地区内閉塞度　レベル２（地区内閉塞度レベル２とは、避難確率が</a:t>
            </a: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97</a:t>
            </a: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％以上であり閉塞危険性が低い）</a:t>
            </a:r>
            <a:endPar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不燃領域率    ：市街地の燃えにくさを表す指標で、建物の不燃化割合や空地の状況から算定する</a:t>
            </a: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地区内閉塞度：被災場所から避難路等周縁部まで避難できる確率を５段階で評価したもの</a:t>
            </a: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１防災街区とは、避難路や緊急交通路・主要河川等で構成される延焼遮断帯により囲まれた街区</a:t>
            </a:r>
          </a:p>
        </p:txBody>
      </p:sp>
      <p:grpSp>
        <p:nvGrpSpPr>
          <p:cNvPr id="39" name="グループ化 38"/>
          <p:cNvGrpSpPr/>
          <p:nvPr/>
        </p:nvGrpSpPr>
        <p:grpSpPr>
          <a:xfrm>
            <a:off x="496754" y="5165863"/>
            <a:ext cx="3283158" cy="287869"/>
            <a:chOff x="244471" y="4545910"/>
            <a:chExt cx="3745396" cy="411136"/>
          </a:xfrm>
        </p:grpSpPr>
        <p:sp>
          <p:nvSpPr>
            <p:cNvPr id="43" name="左大かっこ 42"/>
            <p:cNvSpPr/>
            <p:nvPr/>
          </p:nvSpPr>
          <p:spPr>
            <a:xfrm>
              <a:off x="244471" y="4545910"/>
              <a:ext cx="72008" cy="396506"/>
            </a:xfrm>
            <a:prstGeom prst="leftBracket">
              <a:avLst/>
            </a:prstGeom>
            <a:ln w="31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左大かっこ 43"/>
            <p:cNvSpPr/>
            <p:nvPr/>
          </p:nvSpPr>
          <p:spPr>
            <a:xfrm flipH="1">
              <a:off x="3936711" y="4545910"/>
              <a:ext cx="53156" cy="411136"/>
            </a:xfrm>
            <a:prstGeom prst="leftBracket">
              <a:avLst/>
            </a:prstGeom>
            <a:ln w="31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40" name="グループ化 39"/>
          <p:cNvGrpSpPr/>
          <p:nvPr/>
        </p:nvGrpSpPr>
        <p:grpSpPr>
          <a:xfrm>
            <a:off x="509454" y="6605736"/>
            <a:ext cx="2463512" cy="210753"/>
            <a:chOff x="244471" y="5732643"/>
            <a:chExt cx="2709701" cy="397788"/>
          </a:xfrm>
        </p:grpSpPr>
        <p:sp>
          <p:nvSpPr>
            <p:cNvPr id="41" name="左大かっこ 40"/>
            <p:cNvSpPr/>
            <p:nvPr/>
          </p:nvSpPr>
          <p:spPr>
            <a:xfrm>
              <a:off x="244471" y="5732643"/>
              <a:ext cx="72008" cy="396506"/>
            </a:xfrm>
            <a:prstGeom prst="leftBracket">
              <a:avLst/>
            </a:prstGeom>
            <a:ln w="31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2" name="左大かっこ 41"/>
            <p:cNvSpPr/>
            <p:nvPr/>
          </p:nvSpPr>
          <p:spPr>
            <a:xfrm flipH="1">
              <a:off x="2906800" y="5732643"/>
              <a:ext cx="47372" cy="397788"/>
            </a:xfrm>
            <a:prstGeom prst="leftBracket">
              <a:avLst/>
            </a:prstGeom>
            <a:ln w="31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53" name="グループ化 52"/>
          <p:cNvGrpSpPr/>
          <p:nvPr/>
        </p:nvGrpSpPr>
        <p:grpSpPr>
          <a:xfrm>
            <a:off x="4685419" y="432569"/>
            <a:ext cx="4274548" cy="2932365"/>
            <a:chOff x="105371" y="3736559"/>
            <a:chExt cx="4274548" cy="2932365"/>
          </a:xfrm>
        </p:grpSpPr>
        <p:sp>
          <p:nvSpPr>
            <p:cNvPr id="54" name="正方形/長方形 53"/>
            <p:cNvSpPr/>
            <p:nvPr/>
          </p:nvSpPr>
          <p:spPr>
            <a:xfrm>
              <a:off x="113340" y="4032654"/>
              <a:ext cx="4266579" cy="1836240"/>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（１）密集住宅市街地の防災性の向上</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5" name="グループ化 54"/>
            <p:cNvGrpSpPr/>
            <p:nvPr/>
          </p:nvGrpSpPr>
          <p:grpSpPr>
            <a:xfrm>
              <a:off x="105371" y="3736559"/>
              <a:ext cx="4032448" cy="2932365"/>
              <a:chOff x="4596903" y="3719605"/>
              <a:chExt cx="4032448" cy="2932365"/>
            </a:xfrm>
          </p:grpSpPr>
          <p:sp>
            <p:nvSpPr>
              <p:cNvPr id="58" name="正方形/長方形 57"/>
              <p:cNvSpPr/>
              <p:nvPr/>
            </p:nvSpPr>
            <p:spPr>
              <a:xfrm>
                <a:off x="4697494" y="5098843"/>
                <a:ext cx="3927401" cy="71903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優先地区（約</a:t>
                </a:r>
                <a:r>
                  <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1,300ha</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）において、</a:t>
                </a:r>
                <a:r>
                  <a:rPr kumimoji="1" lang="ja-JP"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延焼遮断や救助・消防活動及び避難の空間確保を行うため</a:t>
                </a: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防災骨格の形成に資する道路など</a:t>
                </a:r>
                <a:r>
                  <a:rPr kumimoji="1" lang="ja-JP"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都市計画道路の整備を推進</a:t>
                </a: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防災骨格の形成に向けた都市計画道路の重点整備</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防災街区内の都市計画道路の整備</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11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750" b="0" i="0" u="none" strike="noStrike" kern="1200" cap="none" spc="0" normalizeH="0" baseline="0" noProof="0" dirty="0">
                    <a:ln>
                      <a:noFill/>
                    </a:ln>
                    <a:solidFill>
                      <a:prstClr val="black"/>
                    </a:solidFill>
                    <a:effectLst/>
                    <a:uLnTx/>
                    <a:uFillTx/>
                    <a:latin typeface="ＭＳ Ｐゴシック "/>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4693041" y="4930127"/>
                <a:ext cx="1442420" cy="365428"/>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都市計画道路の整備の推進</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Rectangle 2"/>
              <p:cNvSpPr txBox="1">
                <a:spLocks noChangeArrowheads="1"/>
              </p:cNvSpPr>
              <p:nvPr/>
            </p:nvSpPr>
            <p:spPr>
              <a:xfrm>
                <a:off x="4596903" y="3719605"/>
                <a:ext cx="1508838" cy="188119"/>
              </a:xfrm>
              <a:prstGeom prst="rect">
                <a:avLst/>
              </a:prstGeom>
              <a:solidFill>
                <a:srgbClr val="0070C0"/>
              </a:solidFill>
              <a:ln w="6350">
                <a:solidFill>
                  <a:schemeClr val="tx1"/>
                </a:solidFill>
              </a:ln>
            </p:spPr>
            <p:txBody>
              <a:bodyPr wrap="square" lIns="36000" tIns="36000" rIns="36000" bIns="36000" anchor="ctr" anchorCtr="0">
                <a:spAutoFit/>
              </a:bodyPr>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整備の方向性と主な具体的取組</a:t>
                </a:r>
              </a:p>
            </p:txBody>
          </p:sp>
          <p:sp>
            <p:nvSpPr>
              <p:cNvPr id="61" name="正方形/長方形 60"/>
              <p:cNvSpPr/>
              <p:nvPr/>
            </p:nvSpPr>
            <p:spPr>
              <a:xfrm>
                <a:off x="4693040" y="4329093"/>
                <a:ext cx="3936311" cy="62670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重点対策地区（約</a:t>
                </a:r>
                <a:r>
                  <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640ha</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）において、</a:t>
                </a:r>
                <a:r>
                  <a:rPr kumimoji="1" lang="ja-JP"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延焼危険性</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及び</a:t>
                </a:r>
                <a:r>
                  <a:rPr kumimoji="1" lang="ja-JP"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避難困難性</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に対する最低限の安全性の確保を早期に</a:t>
                </a:r>
                <a:r>
                  <a:rPr kumimoji="1" lang="ja-JP"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図るため</a:t>
                </a: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各種施策を集中的に</a:t>
                </a: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展開</a:t>
                </a: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老朽住宅の除却</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建替</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えに対する</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公図のずれを解消するために土地区画整理手法を活用した事業を実施</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狭あい道路の拡幅整備に対する支援を実施　　　　</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正方形/長方形 61"/>
              <p:cNvSpPr/>
              <p:nvPr/>
            </p:nvSpPr>
            <p:spPr>
              <a:xfrm>
                <a:off x="4667452" y="4174293"/>
                <a:ext cx="1397324" cy="365428"/>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市街地の不燃化の促進</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正方形/長方形 56"/>
              <p:cNvSpPr/>
              <p:nvPr/>
            </p:nvSpPr>
            <p:spPr>
              <a:xfrm>
                <a:off x="4693040" y="6147913"/>
                <a:ext cx="3923134" cy="504057"/>
              </a:xfrm>
              <a:prstGeom prst="rect">
                <a:avLst/>
              </a:prstGeom>
              <a:solidFill>
                <a:schemeClr val="bg1"/>
              </a:solidFill>
              <a:ln w="6350">
                <a:noFill/>
                <a:prstDash val="sysDot"/>
              </a:ln>
            </p:spPr>
            <p:txBody>
              <a:bodyPr wrap="square" lIns="36000" tIns="36000" rIns="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発災時には、地域における防災活動が不可欠となるため、各区において、地域防災力の向上に向けた取組を推進</a:t>
                </a: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30000"/>
                  </a:lnSpc>
                  <a:spcBef>
                    <a:spcPts val="60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 </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平常時の備え</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と発災時を想定した訓練（平常時の備えについての啓発、消火・避難訓練への支援）</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3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a:t>
                </a:r>
                <a:r>
                  <a:rPr kumimoji="1" lang="ja-JP"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防災に対する機運の醸成</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（地区防災計画の改定支援、防災意識の啓発）</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sp>
        <p:nvSpPr>
          <p:cNvPr id="63" name="テキスト ボックス 62"/>
          <p:cNvSpPr txBox="1"/>
          <p:nvPr/>
        </p:nvSpPr>
        <p:spPr>
          <a:xfrm>
            <a:off x="4615435" y="132027"/>
            <a:ext cx="4461890" cy="254108"/>
          </a:xfrm>
          <a:prstGeom prst="rect">
            <a:avLst/>
          </a:prstGeom>
          <a:solidFill>
            <a:srgbClr val="000080"/>
          </a:solidFill>
        </p:spPr>
        <p:txBody>
          <a:bodyPr wrap="none" t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密集住宅市街地</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整備プログラムに基づく今後の取り組み  </a:t>
            </a: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2021.4</a:t>
            </a: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図表３</a:t>
            </a:r>
            <a:r>
              <a:rPr kumimoji="1" lang="en-US" altLang="ja-JP"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26" name="図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859" y="4277595"/>
            <a:ext cx="1977221" cy="1985416"/>
          </a:xfrm>
          <a:prstGeom prst="rect">
            <a:avLst/>
          </a:prstGeom>
        </p:spPr>
      </p:pic>
      <p:sp>
        <p:nvSpPr>
          <p:cNvPr id="131" name="正方形/長方形 130"/>
          <p:cNvSpPr/>
          <p:nvPr/>
        </p:nvSpPr>
        <p:spPr>
          <a:xfrm>
            <a:off x="5211559" y="5167646"/>
            <a:ext cx="1592648" cy="64396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 rIns="0" bIns="1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防災街区中 </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防災街区で達成</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防災骨格形成率</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％を達成</a:t>
            </a:r>
            <a:endParaRPr kumimoji="1" lang="en-US" altLang="ja-JP" sz="7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2" name="Rectangle 2"/>
          <p:cNvSpPr txBox="1">
            <a:spLocks noChangeArrowheads="1"/>
          </p:cNvSpPr>
          <p:nvPr/>
        </p:nvSpPr>
        <p:spPr>
          <a:xfrm>
            <a:off x="4804475" y="5157192"/>
            <a:ext cx="897786" cy="657720"/>
          </a:xfrm>
          <a:prstGeom prst="rect">
            <a:avLst/>
          </a:prstGeom>
          <a:solidFill>
            <a:srgbClr val="0070C0"/>
          </a:solidFill>
          <a:ln w="3175">
            <a:noFill/>
          </a:ln>
        </p:spPr>
        <p:txBody>
          <a:bodyPr wrap="square" lIns="36000" tIns="36000" rIns="36000" bIns="36000" anchor="ctr" anchorCtr="0">
            <a:noAutofit/>
          </a:bodyPr>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2020</a:t>
            </a:r>
            <a:r>
              <a:rPr kumimoji="1" lang="ja-JP" altLang="en-US" sz="7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年度末までの</a:t>
            </a:r>
            <a:endParaRPr kumimoji="1" lang="en-US" altLang="ja-JP" sz="7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達成状況</a:t>
            </a:r>
            <a:endParaRPr kumimoji="1" lang="en-US" altLang="ja-JP" sz="700" b="0"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正方形/長方形 1"/>
          <p:cNvSpPr/>
          <p:nvPr/>
        </p:nvSpPr>
        <p:spPr>
          <a:xfrm>
            <a:off x="38182" y="3918076"/>
            <a:ext cx="4480094" cy="163208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正方形/長方形 55"/>
          <p:cNvSpPr/>
          <p:nvPr/>
        </p:nvSpPr>
        <p:spPr>
          <a:xfrm>
            <a:off x="38182" y="5568980"/>
            <a:ext cx="4480094" cy="1259107"/>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テキスト ボックス 64"/>
          <p:cNvSpPr txBox="1"/>
          <p:nvPr/>
        </p:nvSpPr>
        <p:spPr>
          <a:xfrm>
            <a:off x="4625978" y="3615883"/>
            <a:ext cx="4451347" cy="254108"/>
          </a:xfrm>
          <a:prstGeom prst="rect">
            <a:avLst/>
          </a:prstGeom>
          <a:solidFill>
            <a:srgbClr val="000080"/>
          </a:solidFill>
        </p:spPr>
        <p:txBody>
          <a:bodyPr wrap="none" t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2021</a:t>
            </a: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年度からの集中的な取り組み　</a:t>
            </a: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図表４</a:t>
            </a:r>
            <a:r>
              <a:rPr kumimoji="1" lang="en-US" altLang="ja-JP"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endParaRPr kumimoji="1" lang="ja-JP" altLang="en-US" sz="10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p:cNvSpPr txBox="1"/>
          <p:nvPr/>
        </p:nvSpPr>
        <p:spPr>
          <a:xfrm>
            <a:off x="4572000" y="3861048"/>
            <a:ext cx="2571130" cy="2559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　</a:t>
            </a:r>
            <a:r>
              <a:rPr kumimoji="1" lang="ja-JP"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密集住宅市街地</a:t>
            </a: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重点</a:t>
            </a:r>
            <a:r>
              <a:rPr kumimoji="1" lang="ja-JP"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整備</a:t>
            </a: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a:t>
            </a:r>
            <a:endPar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8" name="テキスト ボックス 67"/>
          <p:cNvSpPr txBox="1"/>
          <p:nvPr/>
        </p:nvSpPr>
        <p:spPr>
          <a:xfrm>
            <a:off x="4572000" y="6381328"/>
            <a:ext cx="3544293" cy="461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〇地域に密着した相談窓口のモデル設置</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〇防災骨格の形成に向けた都市計画道路の重点整備</a:t>
            </a:r>
            <a:endParaRPr kumimoji="1" lang="ja-JP"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 name="テキスト ボックス 68"/>
          <p:cNvSpPr txBox="1"/>
          <p:nvPr/>
        </p:nvSpPr>
        <p:spPr>
          <a:xfrm>
            <a:off x="4737174" y="4141529"/>
            <a:ext cx="2571130"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重点対策地区　（約</a:t>
            </a:r>
            <a:r>
              <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640ha</a:t>
            </a: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・民間老朽住宅建替支援事業</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・狭あい道路沿道老朽住宅除却促進制度</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・防災空地活用型除却費補助制度</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・地籍整備型土地区画整理事業</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 name="正方形/長方形 69"/>
          <p:cNvSpPr/>
          <p:nvPr/>
        </p:nvSpPr>
        <p:spPr>
          <a:xfrm>
            <a:off x="4765866" y="4126159"/>
            <a:ext cx="4166963" cy="2255169"/>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角丸四角形 73"/>
          <p:cNvSpPr/>
          <p:nvPr/>
        </p:nvSpPr>
        <p:spPr>
          <a:xfrm>
            <a:off x="4819774" y="5904196"/>
            <a:ext cx="255600" cy="116540"/>
          </a:xfrm>
          <a:prstGeom prst="roundRect">
            <a:avLst>
              <a:gd name="adj" fmla="val 0"/>
            </a:avLst>
          </a:prstGeom>
          <a:solidFill>
            <a:srgbClr val="BBD389"/>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5" name="コンテンツ プレースホルダー 3"/>
          <p:cNvSpPr txBox="1">
            <a:spLocks/>
          </p:cNvSpPr>
          <p:nvPr/>
        </p:nvSpPr>
        <p:spPr>
          <a:xfrm>
            <a:off x="5078955" y="5915518"/>
            <a:ext cx="1787333" cy="107722"/>
          </a:xfrm>
          <a:prstGeom prst="rect">
            <a:avLst/>
          </a:prstGeom>
          <a:noFill/>
        </p:spPr>
        <p:txBody>
          <a:bodyPr vert="horz" wrap="square" lIns="0" tIns="0" rIns="0" bIns="0" rtlCol="0">
            <a:spAutoFit/>
          </a:bodyPr>
          <a:lstStyle>
            <a:lvl1pPr marL="480060" indent="-48006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：重点対策地区</a:t>
            </a:r>
            <a:endParaRPr kumimoji="1" lang="en-US" altLang="ja-JP"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2" name="角丸四角形 71"/>
          <p:cNvSpPr/>
          <p:nvPr/>
        </p:nvSpPr>
        <p:spPr>
          <a:xfrm>
            <a:off x="4819774" y="6114010"/>
            <a:ext cx="255600" cy="116637"/>
          </a:xfrm>
          <a:prstGeom prst="roundRect">
            <a:avLst>
              <a:gd name="adj" fmla="val 0"/>
            </a:avLst>
          </a:prstGeom>
          <a:pattFill prst="openDmnd">
            <a:fgClr>
              <a:schemeClr val="tx1"/>
            </a:fgClr>
            <a:bgClr>
              <a:srgbClr val="BFD789"/>
            </a:bgClr>
          </a:patt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6" name="Rectangle 2"/>
          <p:cNvSpPr txBox="1">
            <a:spLocks noChangeArrowheads="1"/>
          </p:cNvSpPr>
          <p:nvPr/>
        </p:nvSpPr>
        <p:spPr>
          <a:xfrm>
            <a:off x="36966" y="3921873"/>
            <a:ext cx="1508838" cy="188119"/>
          </a:xfrm>
          <a:prstGeom prst="rect">
            <a:avLst/>
          </a:prstGeom>
          <a:solidFill>
            <a:srgbClr val="0070C0"/>
          </a:solidFill>
          <a:ln w="6350">
            <a:solidFill>
              <a:schemeClr val="tx1"/>
            </a:solidFill>
          </a:ln>
        </p:spPr>
        <p:txBody>
          <a:bodyPr wrap="square" lIns="36000" tIns="36000" rIns="36000" bIns="36000" anchor="ctr" anchorCtr="0">
            <a:spAutoFit/>
          </a:bodyPr>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不燃領域率・地区内閉塞度の目標</a:t>
            </a:r>
          </a:p>
        </p:txBody>
      </p:sp>
      <p:sp>
        <p:nvSpPr>
          <p:cNvPr id="77" name="Rectangle 2"/>
          <p:cNvSpPr txBox="1">
            <a:spLocks noChangeArrowheads="1"/>
          </p:cNvSpPr>
          <p:nvPr/>
        </p:nvSpPr>
        <p:spPr>
          <a:xfrm>
            <a:off x="38182" y="5570759"/>
            <a:ext cx="1508838" cy="188119"/>
          </a:xfrm>
          <a:prstGeom prst="rect">
            <a:avLst/>
          </a:prstGeom>
          <a:solidFill>
            <a:srgbClr val="0070C0"/>
          </a:solidFill>
          <a:ln w="6350">
            <a:solidFill>
              <a:schemeClr val="tx1"/>
            </a:solidFill>
          </a:ln>
        </p:spPr>
        <p:txBody>
          <a:bodyPr wrap="square" lIns="36000" tIns="36000" rIns="36000" bIns="36000" anchor="ctr" anchorCtr="0">
            <a:spAutoFit/>
          </a:bodyPr>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5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防災骨格形成率の目標</a:t>
            </a:r>
          </a:p>
        </p:txBody>
      </p:sp>
      <p:grpSp>
        <p:nvGrpSpPr>
          <p:cNvPr id="4" name="グループ化 3"/>
          <p:cNvGrpSpPr/>
          <p:nvPr/>
        </p:nvGrpSpPr>
        <p:grpSpPr>
          <a:xfrm>
            <a:off x="5078954" y="6121643"/>
            <a:ext cx="1563315" cy="276037"/>
            <a:chOff x="5078954" y="6121643"/>
            <a:chExt cx="1563315" cy="276037"/>
          </a:xfrm>
        </p:grpSpPr>
        <p:sp>
          <p:nvSpPr>
            <p:cNvPr id="73" name="コンテンツ プレースホルダー 3"/>
            <p:cNvSpPr txBox="1">
              <a:spLocks/>
            </p:cNvSpPr>
            <p:nvPr/>
          </p:nvSpPr>
          <p:spPr>
            <a:xfrm>
              <a:off x="5078954" y="6121643"/>
              <a:ext cx="1563315" cy="107722"/>
            </a:xfrm>
            <a:prstGeom prst="rect">
              <a:avLst/>
            </a:prstGeom>
            <a:noFill/>
          </p:spPr>
          <p:txBody>
            <a:bodyPr vert="horz" wrap="square" lIns="0" tIns="0" rIns="0" bIns="0" rtlCol="0">
              <a:spAutoFit/>
            </a:bodyPr>
            <a:lstStyle>
              <a:lvl1pPr marL="480060" indent="-48006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2020</a:t>
              </a:r>
              <a:r>
                <a:rPr kumimoji="1" lang="ja-JP" altLang="en-US"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年度末までに２指標を達成した     　　　　　　                                             </a:t>
              </a:r>
              <a:endParaRPr kumimoji="1" lang="en-US" altLang="ja-JP"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正方形/長方形 2"/>
            <p:cNvSpPr/>
            <p:nvPr/>
          </p:nvSpPr>
          <p:spPr>
            <a:xfrm>
              <a:off x="5082406" y="6197625"/>
              <a:ext cx="902811" cy="2000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防災街区</a:t>
              </a:r>
              <a:r>
                <a:rPr kumimoji="1" lang="en-US" altLang="ja-JP"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(692ha</a:t>
              </a:r>
              <a:r>
                <a:rPr kumimoji="1" lang="ja-JP" altLang="en-US"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7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359</a:t>
            </a:fld>
            <a:endParaRPr kumimoji="1" lang="ja-JP" altLang="en-US" dirty="0"/>
          </a:p>
        </p:txBody>
      </p:sp>
    </p:spTree>
    <p:extLst>
      <p:ext uri="{BB962C8B-B14F-4D97-AF65-F5344CB8AC3E}">
        <p14:creationId xmlns:p14="http://schemas.microsoft.com/office/powerpoint/2010/main" val="494885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98444" y="4323859"/>
            <a:ext cx="1656184" cy="1121365"/>
          </a:xfrm>
          <a:prstGeom prst="rect">
            <a:avLst/>
          </a:prstGeom>
          <a:solidFill>
            <a:srgbClr val="5AFBF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7380312" y="1005840"/>
            <a:ext cx="1666504" cy="5303480"/>
          </a:xfrm>
          <a:prstGeom prst="rect">
            <a:avLst/>
          </a:prstGeom>
          <a:solidFill>
            <a:srgbClr val="5AFBF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3636207982"/>
              </p:ext>
            </p:extLst>
          </p:nvPr>
        </p:nvGraphicFramePr>
        <p:xfrm>
          <a:off x="2350072" y="476672"/>
          <a:ext cx="6696744" cy="5982789"/>
        </p:xfrm>
        <a:graphic>
          <a:graphicData uri="http://schemas.openxmlformats.org/drawingml/2006/table">
            <a:tbl>
              <a:tblPr firstRow="1">
                <a:tableStyleId>{ED083AE6-46FA-4A59-8FB0-9F97EB10719F}</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26869">
                <a:tc>
                  <a:txBody>
                    <a:bodyPr/>
                    <a:lstStyle/>
                    <a:p>
                      <a:pPr algn="ctr"/>
                      <a:r>
                        <a:rPr kumimoji="1" lang="ja-JP" altLang="en-US" sz="1400" dirty="0">
                          <a:solidFill>
                            <a:schemeClr val="bg1"/>
                          </a:solidFill>
                        </a:rPr>
                        <a:t>改革前の課題</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Why</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400" dirty="0">
                          <a:solidFill>
                            <a:schemeClr val="bg1"/>
                          </a:solidFill>
                        </a:rPr>
                        <a:t>改革の方向性</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Vision)</a:t>
                      </a:r>
                      <a:endParaRPr kumimoji="1" lang="ja-JP" alt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400" dirty="0">
                          <a:solidFill>
                            <a:schemeClr val="bg1"/>
                          </a:solidFill>
                        </a:rPr>
                        <a:t>何をどう改革したか</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What</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400" dirty="0">
                          <a:solidFill>
                            <a:schemeClr val="bg1"/>
                          </a:solidFill>
                        </a:rPr>
                        <a:t>主な成果</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Outcome</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151151">
                <a:tc>
                  <a:txBody>
                    <a:bodyPr/>
                    <a:lstStyle/>
                    <a:p>
                      <a:r>
                        <a:rPr kumimoji="1" lang="ja-JP" altLang="en-US" sz="1100" kern="1200" baseline="0" dirty="0"/>
                        <a:t>・大阪の経済は長期にわたって低迷しており、大阪の成長・発展に向けて、</a:t>
                      </a:r>
                      <a:r>
                        <a:rPr kumimoji="1" lang="ja-JP" altLang="en-US" sz="1100" strike="noStrike" kern="1200" baseline="0" dirty="0"/>
                        <a:t>新しい</a:t>
                      </a:r>
                      <a:r>
                        <a:rPr kumimoji="1" lang="ja-JP" altLang="en-US" sz="1100" kern="1200" baseline="0" dirty="0"/>
                        <a:t>ビジネスプロジェクトが創出される環境の整備・充実が求められていた。</a:t>
                      </a:r>
                      <a:endParaRPr kumimoji="1" lang="en-US" altLang="ja-JP" sz="1100" kern="1200" baseline="0" dirty="0"/>
                    </a:p>
                    <a:p>
                      <a:endParaRPr kumimoji="1" lang="en-US" altLang="ja-JP" sz="1100" kern="1200" baseline="0" dirty="0"/>
                    </a:p>
                    <a:p>
                      <a:endParaRPr kumimoji="1" lang="en-US" altLang="ja-JP" sz="1100" kern="1200" baseline="0" dirty="0"/>
                    </a:p>
                    <a:p>
                      <a:r>
                        <a:rPr kumimoji="1" lang="ja-JP" altLang="en-US" sz="1100" kern="1200" baseline="0" dirty="0"/>
                        <a:t>	</a:t>
                      </a:r>
                    </a:p>
                    <a:p>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100" dirty="0"/>
                        <a:t>・</a:t>
                      </a:r>
                      <a:r>
                        <a:rPr kumimoji="1" lang="en-US" altLang="ja-JP" sz="1100" dirty="0"/>
                        <a:t>2013</a:t>
                      </a:r>
                      <a:r>
                        <a:rPr kumimoji="1" lang="ja-JP" altLang="en-US" sz="1100" dirty="0"/>
                        <a:t>年に</a:t>
                      </a:r>
                      <a:r>
                        <a:rPr kumimoji="1" lang="ja-JP" altLang="en-US" sz="1100" dirty="0" err="1"/>
                        <a:t>ま</a:t>
                      </a:r>
                      <a:r>
                        <a:rPr kumimoji="1" lang="ja-JP" altLang="en-US" sz="1100" dirty="0"/>
                        <a:t>ちび</a:t>
                      </a:r>
                      <a:r>
                        <a:rPr kumimoji="1" lang="ja-JP" altLang="en-US" sz="1100" dirty="0" err="1"/>
                        <a:t>らき</a:t>
                      </a:r>
                      <a:r>
                        <a:rPr kumimoji="1" lang="ja-JP" altLang="en-US" sz="1100" dirty="0"/>
                        <a:t>し、注目を集める「うめきた」において、</a:t>
                      </a:r>
                      <a:r>
                        <a:rPr lang="ja-JP" altLang="en-US" sz="1100" dirty="0"/>
                        <a:t>大阪・関西のポテンシャルを最大限に活用しながら、グローバルに活躍する</a:t>
                      </a:r>
                      <a:r>
                        <a:rPr kumimoji="1" lang="ja-JP" altLang="en-US" sz="1100" kern="1200" baseline="0" dirty="0"/>
                        <a:t>人材・資金</a:t>
                      </a:r>
                      <a:r>
                        <a:rPr kumimoji="1" lang="ja-JP" altLang="en-US" sz="1100" dirty="0"/>
                        <a:t>・情報等を呼び込み、イノベーションにつながるプロジェクトが継続的に創出される拠点を形成する。</a:t>
                      </a:r>
                      <a:endParaRPr kumimoji="1" lang="en-US" altLang="ja-JP" sz="1100" dirty="0"/>
                    </a:p>
                    <a:p>
                      <a:pPr algn="l"/>
                      <a:endParaRPr kumimoji="1" lang="en-US" altLang="ja-JP"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2013</a:t>
                      </a:r>
                      <a:r>
                        <a:rPr kumimoji="1" lang="ja-JP" altLang="en-US" sz="1100" dirty="0"/>
                        <a:t>年</a:t>
                      </a:r>
                      <a:r>
                        <a:rPr kumimoji="1" lang="en-US" altLang="ja-JP" sz="1100" dirty="0"/>
                        <a:t>4</a:t>
                      </a:r>
                      <a:r>
                        <a:rPr kumimoji="1" lang="ja-JP" altLang="en-US" sz="1100" dirty="0"/>
                        <a:t>月、うめきたに、</a:t>
                      </a:r>
                      <a:r>
                        <a:rPr kumimoji="1" lang="ja-JP" altLang="en-US" sz="1100" dirty="0">
                          <a:solidFill>
                            <a:schemeClr val="tx1"/>
                          </a:solidFill>
                        </a:rPr>
                        <a:t>「大阪イノベーションハブ</a:t>
                      </a:r>
                      <a:r>
                        <a:rPr kumimoji="1" lang="ja-JP" altLang="en-US" sz="1100" u="none" dirty="0">
                          <a:solidFill>
                            <a:schemeClr val="tx1"/>
                          </a:solidFill>
                        </a:rPr>
                        <a:t>（ＯＩＨ）</a:t>
                      </a:r>
                      <a:r>
                        <a:rPr kumimoji="1" lang="ja-JP" altLang="en-US" sz="1100" dirty="0">
                          <a:solidFill>
                            <a:schemeClr val="tx1"/>
                          </a:solidFill>
                        </a:rPr>
                        <a:t>」を開設。</a:t>
                      </a:r>
                      <a:endParaRPr kumimoji="1" lang="en-US" altLang="ja-JP"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a:t>
                      </a:r>
                      <a:r>
                        <a:rPr lang="ja-JP" altLang="en-US" sz="1100" u="none" dirty="0">
                          <a:solidFill>
                            <a:schemeClr val="tx1"/>
                          </a:solidFill>
                        </a:rPr>
                        <a:t>ＯＩＨ</a:t>
                      </a:r>
                      <a:r>
                        <a:rPr lang="ja-JP" altLang="en-US" sz="1100" dirty="0">
                          <a:solidFill>
                            <a:schemeClr val="tx1"/>
                          </a:solidFill>
                        </a:rPr>
                        <a:t>では、国内外の起業家や投資家を惹きつけるための</a:t>
                      </a:r>
                      <a:r>
                        <a:rPr lang="ja-JP" altLang="en-US" sz="1100" u="none" dirty="0">
                          <a:solidFill>
                            <a:schemeClr val="tx1"/>
                          </a:solidFill>
                        </a:rPr>
                        <a:t>、</a:t>
                      </a:r>
                      <a:r>
                        <a:rPr lang="ja-JP" altLang="en-US" sz="1100" u="none" strike="noStrike" baseline="0" dirty="0">
                          <a:solidFill>
                            <a:schemeClr val="tx1"/>
                          </a:solidFill>
                        </a:rPr>
                        <a:t>国際ｲﾉﾍﾞｰｼｮﾝ会議</a:t>
                      </a:r>
                      <a:r>
                        <a:rPr lang="en-US" altLang="ja-JP" sz="1100" u="none" strike="noStrike" baseline="0" dirty="0">
                          <a:solidFill>
                            <a:schemeClr val="tx1"/>
                          </a:solidFill>
                        </a:rPr>
                        <a:t>Hack Osaka</a:t>
                      </a:r>
                      <a:r>
                        <a:rPr lang="ja-JP" altLang="en-US" sz="1100" strike="noStrike" baseline="0" dirty="0">
                          <a:solidFill>
                            <a:schemeClr val="tx1"/>
                          </a:solidFill>
                        </a:rPr>
                        <a:t>をはじめとしたプロモーションや、様々な人材交流・コミュニティ形成イベント</a:t>
                      </a:r>
                      <a:r>
                        <a:rPr lang="ja-JP" altLang="en-US" sz="1100" dirty="0">
                          <a:solidFill>
                            <a:schemeClr val="tx1"/>
                          </a:solidFill>
                        </a:rPr>
                        <a:t>を実施するとともに、世界市場に向けた新事業開発プロジェクトの創出・推進を支援。</a:t>
                      </a:r>
                      <a:endParaRPr lang="en-US" altLang="ja-JP" sz="1100" dirty="0">
                        <a:solidFill>
                          <a:schemeClr val="tx1"/>
                        </a:solidFill>
                      </a:endParaRPr>
                    </a:p>
                    <a:p>
                      <a:pPr algn="l"/>
                      <a:endParaRPr kumimoji="1" lang="en-US" altLang="ja-JP" sz="1100" dirty="0">
                        <a:solidFill>
                          <a:schemeClr val="tx1"/>
                        </a:solidFill>
                      </a:endParaRPr>
                    </a:p>
                    <a:p>
                      <a:pPr algn="l"/>
                      <a:r>
                        <a:rPr kumimoji="1" lang="ja-JP" altLang="en-US" sz="1100" baseline="0" dirty="0">
                          <a:solidFill>
                            <a:schemeClr val="tx1"/>
                          </a:solidFill>
                        </a:rPr>
                        <a:t>・ベンチャー企業の創出を支えるファンド</a:t>
                      </a:r>
                      <a:r>
                        <a:rPr kumimoji="1" lang="ja-JP" altLang="en-US" sz="1100" dirty="0">
                          <a:solidFill>
                            <a:schemeClr val="tx1"/>
                          </a:solidFill>
                        </a:rPr>
                        <a:t>への出資（</a:t>
                      </a:r>
                      <a:r>
                        <a:rPr kumimoji="1" lang="en-US" altLang="ja-JP" sz="1100" dirty="0">
                          <a:solidFill>
                            <a:schemeClr val="tx1"/>
                          </a:solidFill>
                        </a:rPr>
                        <a:t>2014</a:t>
                      </a:r>
                      <a:r>
                        <a:rPr kumimoji="1" lang="ja-JP" altLang="en-US" sz="1100" dirty="0">
                          <a:solidFill>
                            <a:schemeClr val="tx1"/>
                          </a:solidFill>
                        </a:rPr>
                        <a:t>年度</a:t>
                      </a:r>
                      <a:r>
                        <a:rPr kumimoji="1" lang="ja-JP" altLang="en-US" sz="1100" baseline="0" dirty="0">
                          <a:solidFill>
                            <a:schemeClr val="tx1"/>
                          </a:solidFill>
                        </a:rPr>
                        <a:t> </a:t>
                      </a:r>
                      <a:r>
                        <a:rPr kumimoji="1" lang="en-US" altLang="ja-JP" sz="1100" dirty="0">
                          <a:solidFill>
                            <a:schemeClr val="tx1"/>
                          </a:solidFill>
                        </a:rPr>
                        <a:t>5</a:t>
                      </a:r>
                      <a:r>
                        <a:rPr kumimoji="1" lang="ja-JP" altLang="en-US" sz="1100" dirty="0">
                          <a:solidFill>
                            <a:schemeClr val="tx1"/>
                          </a:solidFill>
                        </a:rPr>
                        <a:t>億円）</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a:t>
                      </a:r>
                      <a:r>
                        <a:rPr kumimoji="1" lang="en-US" altLang="ja-JP" sz="1100" dirty="0">
                          <a:solidFill>
                            <a:schemeClr val="tx1"/>
                          </a:solidFill>
                        </a:rPr>
                        <a:t>2021</a:t>
                      </a:r>
                      <a:r>
                        <a:rPr kumimoji="1" lang="ja-JP" altLang="en-US" sz="1100" dirty="0">
                          <a:solidFill>
                            <a:schemeClr val="tx1"/>
                          </a:solidFill>
                        </a:rPr>
                        <a:t>年度より機動的な事業実施のため、大阪産業局事業交付金化。</a:t>
                      </a:r>
                      <a:endParaRPr kumimoji="1" lang="en-US" altLang="ja-JP" sz="1100" dirty="0">
                        <a:solidFill>
                          <a:schemeClr val="tx1"/>
                        </a:solidFill>
                      </a:endParaRPr>
                    </a:p>
                    <a:p>
                      <a:pPr algn="l"/>
                      <a:endParaRPr kumimoji="1" lang="en-US" altLang="ja-JP" sz="1100" dirty="0">
                        <a:solidFill>
                          <a:schemeClr val="tx1"/>
                        </a:solidFill>
                      </a:endParaRPr>
                    </a:p>
                    <a:p>
                      <a:pPr algn="l"/>
                      <a:r>
                        <a:rPr kumimoji="1" lang="ja-JP" altLang="en-US" sz="1100" dirty="0">
                          <a:solidFill>
                            <a:schemeClr val="tx1"/>
                          </a:solidFill>
                        </a:rPr>
                        <a:t>・ＯＩＨでは大阪府市連携により事業を実施。</a:t>
                      </a:r>
                      <a:endParaRPr kumimoji="1" lang="en-US" altLang="ja-JP" sz="1100" dirty="0">
                        <a:solidFill>
                          <a:schemeClr val="tx1"/>
                        </a:solidFill>
                      </a:endParaRPr>
                    </a:p>
                    <a:p>
                      <a:pPr algn="l"/>
                      <a:endParaRPr kumimoji="1" lang="en-US" altLang="ja-JP"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u="none" strike="noStrike" dirty="0">
                          <a:solidFill>
                            <a:schemeClr val="tx1"/>
                          </a:solidFill>
                        </a:rPr>
                        <a:t>・</a:t>
                      </a:r>
                      <a:r>
                        <a:rPr kumimoji="1" lang="en-US" altLang="ja-JP" sz="1100" u="none" strike="noStrike" dirty="0">
                          <a:solidFill>
                            <a:schemeClr val="tx1"/>
                          </a:solidFill>
                        </a:rPr>
                        <a:t>2013</a:t>
                      </a:r>
                      <a:r>
                        <a:rPr kumimoji="1" lang="ja-JP" altLang="en-US" sz="1100" u="none" strike="noStrike" dirty="0">
                          <a:solidFill>
                            <a:schemeClr val="tx1"/>
                          </a:solidFill>
                        </a:rPr>
                        <a:t>年度から</a:t>
                      </a:r>
                      <a:r>
                        <a:rPr kumimoji="1" lang="en-US" altLang="ja-JP" sz="1100" u="none" strike="noStrike" dirty="0">
                          <a:solidFill>
                            <a:schemeClr val="tx1"/>
                          </a:solidFill>
                        </a:rPr>
                        <a:t>2021</a:t>
                      </a:r>
                      <a:r>
                        <a:rPr kumimoji="1" lang="ja-JP" altLang="en-US" sz="1100" u="none" strike="noStrike" dirty="0">
                          <a:solidFill>
                            <a:schemeClr val="tx1"/>
                          </a:solidFill>
                        </a:rPr>
                        <a:t>年度までに、</a:t>
                      </a:r>
                      <a:r>
                        <a:rPr kumimoji="1" lang="en-US" altLang="ja-JP" sz="1100" u="none" strike="noStrike" dirty="0">
                          <a:solidFill>
                            <a:schemeClr val="tx1"/>
                          </a:solidFill>
                        </a:rPr>
                        <a:t>445</a:t>
                      </a:r>
                      <a:r>
                        <a:rPr kumimoji="1" lang="ja-JP" altLang="en-US" sz="1100" u="none" strike="noStrike" dirty="0">
                          <a:solidFill>
                            <a:schemeClr val="tx1"/>
                          </a:solidFill>
                        </a:rPr>
                        <a:t>件の事業化プロジェクトの創出・推進を支援。</a:t>
                      </a:r>
                      <a:endParaRPr kumimoji="1" lang="en-US" altLang="ja-JP" sz="1100" u="none" strike="noStrike" dirty="0">
                        <a:solidFill>
                          <a:schemeClr val="tx1"/>
                        </a:solidFill>
                      </a:endParaRPr>
                    </a:p>
                    <a:p>
                      <a:pPr algn="l"/>
                      <a:r>
                        <a:rPr kumimoji="1" lang="ja-JP" altLang="en-US" sz="1100" u="none" strike="noStrike" dirty="0">
                          <a:solidFill>
                            <a:schemeClr val="tx1"/>
                          </a:solidFill>
                        </a:rPr>
                        <a:t>また、国際ｲﾉﾍﾞｰｼｮﾝ会議</a:t>
                      </a:r>
                      <a:r>
                        <a:rPr kumimoji="1" lang="en-US" altLang="ja-JP" sz="1100" u="none" strike="noStrike" dirty="0">
                          <a:solidFill>
                            <a:schemeClr val="tx1"/>
                          </a:solidFill>
                        </a:rPr>
                        <a:t>Hack Osaka</a:t>
                      </a:r>
                      <a:r>
                        <a:rPr kumimoji="1" lang="ja-JP" altLang="en-US" sz="1100" u="none" strike="noStrike" dirty="0">
                          <a:solidFill>
                            <a:schemeClr val="tx1"/>
                          </a:solidFill>
                        </a:rPr>
                        <a:t>の来場者は年々増加しており、</a:t>
                      </a:r>
                      <a:r>
                        <a:rPr kumimoji="1" lang="en-US" altLang="ja-JP" sz="1100" u="none" strike="noStrike" dirty="0">
                          <a:solidFill>
                            <a:schemeClr val="tx1"/>
                          </a:solidFill>
                        </a:rPr>
                        <a:t>2022</a:t>
                      </a:r>
                      <a:r>
                        <a:rPr kumimoji="1" lang="ja-JP" altLang="en-US" sz="1100" u="none" strike="noStrike" dirty="0">
                          <a:solidFill>
                            <a:schemeClr val="tx1"/>
                          </a:solidFill>
                        </a:rPr>
                        <a:t>年</a:t>
                      </a:r>
                      <a:r>
                        <a:rPr kumimoji="1" lang="en-US" altLang="ja-JP" sz="1100" u="none" strike="noStrike" dirty="0">
                          <a:solidFill>
                            <a:schemeClr val="tx1"/>
                          </a:solidFill>
                        </a:rPr>
                        <a:t>2</a:t>
                      </a:r>
                      <a:r>
                        <a:rPr kumimoji="1" lang="ja-JP" altLang="en-US" sz="1100" u="none" strike="noStrike" dirty="0">
                          <a:solidFill>
                            <a:schemeClr val="tx1"/>
                          </a:solidFill>
                        </a:rPr>
                        <a:t>月の開催時には、</a:t>
                      </a:r>
                      <a:r>
                        <a:rPr kumimoji="1" lang="en-US" altLang="ja-JP" sz="1100" u="none" strike="noStrike" dirty="0">
                          <a:solidFill>
                            <a:schemeClr val="tx1"/>
                          </a:solidFill>
                        </a:rPr>
                        <a:t>801</a:t>
                      </a:r>
                      <a:r>
                        <a:rPr kumimoji="1" lang="ja-JP" altLang="en-US" sz="1100" u="none" strike="noStrike" dirty="0">
                          <a:solidFill>
                            <a:schemeClr val="tx1"/>
                          </a:solidFill>
                        </a:rPr>
                        <a:t>人（オンライン含む）が来場。</a:t>
                      </a:r>
                      <a:endParaRPr kumimoji="1" lang="en-US" altLang="ja-JP" sz="1100" u="none" strike="noStrike" dirty="0">
                        <a:solidFill>
                          <a:schemeClr val="tx1"/>
                        </a:solidFill>
                      </a:endParaRPr>
                    </a:p>
                    <a:p>
                      <a:pPr algn="l"/>
                      <a:endParaRPr kumimoji="1" lang="en-US" altLang="ja-JP" sz="1100" u="none" strike="noStrik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dirty="0">
                          <a:solidFill>
                            <a:schemeClr val="tx1"/>
                          </a:solidFill>
                        </a:rPr>
                        <a:t>・</a:t>
                      </a:r>
                      <a:r>
                        <a:rPr kumimoji="1" lang="en-US" altLang="ja-JP" sz="1100" u="none" strike="noStrike" dirty="0">
                          <a:solidFill>
                            <a:schemeClr val="tx1"/>
                          </a:solidFill>
                        </a:rPr>
                        <a:t>2013</a:t>
                      </a:r>
                      <a:r>
                        <a:rPr kumimoji="1" lang="ja-JP" altLang="en-US" sz="1100" u="none" strike="noStrike" dirty="0">
                          <a:solidFill>
                            <a:schemeClr val="tx1"/>
                          </a:solidFill>
                        </a:rPr>
                        <a:t>～</a:t>
                      </a:r>
                      <a:r>
                        <a:rPr kumimoji="1" lang="en-US" altLang="ja-JP" sz="1100" u="none" strike="noStrike" dirty="0">
                          <a:solidFill>
                            <a:schemeClr val="tx1"/>
                          </a:solidFill>
                        </a:rPr>
                        <a:t>2021</a:t>
                      </a:r>
                      <a:r>
                        <a:rPr kumimoji="1" lang="ja-JP" altLang="en-US" sz="1100" u="none" strike="noStrike" dirty="0">
                          <a:solidFill>
                            <a:schemeClr val="tx1"/>
                          </a:solidFill>
                        </a:rPr>
                        <a:t>年度のイノベーション創出支援補助金交付件数：</a:t>
                      </a:r>
                      <a:r>
                        <a:rPr kumimoji="1" lang="en-US" altLang="ja-JP" sz="1100" u="none" strike="noStrike" dirty="0">
                          <a:solidFill>
                            <a:schemeClr val="tx1"/>
                          </a:solidFill>
                        </a:rPr>
                        <a:t>83</a:t>
                      </a:r>
                      <a:r>
                        <a:rPr kumimoji="1" lang="ja-JP" altLang="en-US" sz="1100" u="none" strike="noStrike" dirty="0">
                          <a:solidFill>
                            <a:schemeClr val="tx1"/>
                          </a:solidFill>
                        </a:rPr>
                        <a:t>件</a:t>
                      </a:r>
                      <a:endParaRPr kumimoji="1" lang="en-US" altLang="ja-JP" sz="1100" u="none" strike="sngStrik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u="none" strike="noStrike" dirty="0">
                        <a:solidFill>
                          <a:schemeClr val="tx1"/>
                        </a:solidFill>
                      </a:endParaRPr>
                    </a:p>
                    <a:p>
                      <a:pPr algn="l"/>
                      <a:r>
                        <a:rPr kumimoji="1" lang="ja-JP" altLang="en-US" sz="1100" u="none" strike="noStrike" dirty="0">
                          <a:solidFill>
                            <a:schemeClr val="tx1"/>
                          </a:solidFill>
                        </a:rPr>
                        <a:t>・</a:t>
                      </a:r>
                      <a:r>
                        <a:rPr kumimoji="1" lang="en-US" altLang="ja-JP" sz="1100" u="none" strike="noStrike" dirty="0">
                          <a:solidFill>
                            <a:schemeClr val="tx1"/>
                          </a:solidFill>
                        </a:rPr>
                        <a:t>2020</a:t>
                      </a:r>
                      <a:r>
                        <a:rPr kumimoji="1" lang="ja-JP" altLang="en-US" sz="1100" u="none" strike="noStrike" dirty="0">
                          <a:solidFill>
                            <a:schemeClr val="tx1"/>
                          </a:solidFill>
                        </a:rPr>
                        <a:t>年</a:t>
                      </a:r>
                      <a:r>
                        <a:rPr kumimoji="1" lang="en-US" altLang="ja-JP" sz="1100" u="none" strike="noStrike" dirty="0">
                          <a:solidFill>
                            <a:schemeClr val="tx1"/>
                          </a:solidFill>
                        </a:rPr>
                        <a:t>7</a:t>
                      </a:r>
                      <a:r>
                        <a:rPr kumimoji="1" lang="ja-JP" altLang="en-US" sz="1100" u="none" strike="noStrike" dirty="0">
                          <a:solidFill>
                            <a:schemeClr val="tx1"/>
                          </a:solidFill>
                        </a:rPr>
                        <a:t>月、「大阪・京都・ひょうご神戸コンソーシアム（構成団体：大阪府、大阪市、京都府、京都市、兵庫県、神戸市等）」が内閣府によりグローバル拠点都市に選定。</a:t>
                      </a:r>
                      <a:endParaRPr kumimoji="1" lang="en-US" altLang="ja-JP" sz="1100" u="none" strike="noStrike" dirty="0">
                        <a:solidFill>
                          <a:schemeClr val="tx1"/>
                        </a:solidFill>
                      </a:endParaRPr>
                    </a:p>
                    <a:p>
                      <a:pPr algn="l"/>
                      <a:endParaRPr kumimoji="1" lang="en-US" altLang="ja-JP" sz="1100" u="none" strike="noStrike" dirty="0">
                        <a:solidFill>
                          <a:schemeClr val="tx1"/>
                        </a:solidFill>
                      </a:endParaRPr>
                    </a:p>
                    <a:p>
                      <a:pPr algn="l"/>
                      <a:r>
                        <a:rPr kumimoji="1" lang="ja-JP" altLang="en-US" sz="1100" u="none" strike="noStrike" dirty="0">
                          <a:solidFill>
                            <a:schemeClr val="tx1"/>
                          </a:solidFill>
                        </a:rPr>
                        <a:t>・大阪スタートアップ・エコシステムコンソーシアムにおけるスタートアップ設立件数</a:t>
                      </a:r>
                      <a:r>
                        <a:rPr kumimoji="1" lang="en-US" altLang="ja-JP" sz="1100" u="none" strike="noStrike" dirty="0">
                          <a:solidFill>
                            <a:schemeClr val="tx1"/>
                          </a:solidFill>
                        </a:rPr>
                        <a:t>163</a:t>
                      </a:r>
                      <a:r>
                        <a:rPr kumimoji="1" lang="ja-JP" altLang="en-US" sz="1100" u="none" strike="noStrike" dirty="0">
                          <a:solidFill>
                            <a:schemeClr val="tx1"/>
                          </a:solidFill>
                        </a:rPr>
                        <a:t>社、</a:t>
                      </a:r>
                      <a:r>
                        <a:rPr kumimoji="1" lang="en-US" altLang="ja-JP" sz="1100" u="none" strike="noStrike" dirty="0">
                          <a:solidFill>
                            <a:schemeClr val="tx1"/>
                          </a:solidFill>
                        </a:rPr>
                        <a:t>5</a:t>
                      </a:r>
                      <a:r>
                        <a:rPr kumimoji="1" lang="ja-JP" altLang="en-US" sz="1100" u="none" strike="noStrike" dirty="0">
                          <a:solidFill>
                            <a:schemeClr val="tx1"/>
                          </a:solidFill>
                        </a:rPr>
                        <a:t>億円以上調達のスタートアップ件数</a:t>
                      </a:r>
                      <a:r>
                        <a:rPr kumimoji="1" lang="en-US" altLang="ja-JP" sz="1100" u="none" strike="noStrike" dirty="0">
                          <a:solidFill>
                            <a:schemeClr val="tx1"/>
                          </a:solidFill>
                        </a:rPr>
                        <a:t>73</a:t>
                      </a:r>
                      <a:r>
                        <a:rPr kumimoji="1" lang="ja-JP" altLang="en-US" sz="1100" u="none" strike="noStrike" dirty="0">
                          <a:solidFill>
                            <a:schemeClr val="tx1"/>
                          </a:solidFill>
                        </a:rPr>
                        <a:t>社等に貢献（</a:t>
                      </a:r>
                      <a:r>
                        <a:rPr kumimoji="1" lang="en-US" altLang="ja-JP" sz="1100" u="none" strike="noStrike" dirty="0">
                          <a:solidFill>
                            <a:schemeClr val="tx1"/>
                          </a:solidFill>
                        </a:rPr>
                        <a:t>2022</a:t>
                      </a:r>
                      <a:r>
                        <a:rPr kumimoji="1" lang="ja-JP" altLang="en-US" sz="1100" u="none" strike="noStrike" dirty="0">
                          <a:solidFill>
                            <a:schemeClr val="tx1"/>
                          </a:solidFill>
                        </a:rPr>
                        <a:t>年</a:t>
                      </a:r>
                      <a:r>
                        <a:rPr kumimoji="1" lang="en-US" altLang="ja-JP" sz="1100" u="none" strike="noStrike" dirty="0">
                          <a:solidFill>
                            <a:schemeClr val="tx1"/>
                          </a:solidFill>
                        </a:rPr>
                        <a:t>3</a:t>
                      </a:r>
                      <a:r>
                        <a:rPr kumimoji="1" lang="ja-JP" altLang="en-US" sz="1100" u="none" strike="noStrike" dirty="0">
                          <a:solidFill>
                            <a:schemeClr val="tx1"/>
                          </a:solidFill>
                        </a:rPr>
                        <a:t>月末現在）</a:t>
                      </a:r>
                      <a:endParaRPr kumimoji="1" lang="en-US" altLang="ja-JP" sz="1100" u="none" strike="noStrike" dirty="0">
                        <a:solidFill>
                          <a:schemeClr val="tx1"/>
                        </a:solidFill>
                      </a:endParaRPr>
                    </a:p>
                    <a:p>
                      <a:pPr algn="l"/>
                      <a:endParaRPr kumimoji="1" lang="en-US" altLang="ja-JP" sz="1100" strike="sng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0" y="0"/>
            <a:ext cx="8892480" cy="338554"/>
          </a:xfrm>
          <a:prstGeom prst="rect">
            <a:avLst/>
          </a:prstGeom>
          <a:noFill/>
        </p:spPr>
        <p:txBody>
          <a:bodyPr wrap="square" lIns="91418" tIns="45710" rIns="91418" bIns="4571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グローバルイノベーション創出支援拠点</a:t>
            </a:r>
            <a:endParaRPr kumimoji="1" lang="en-US" altLang="ja-JP" sz="16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411760" cy="3231634"/>
          </a:xfrm>
          <a:prstGeom prst="rect">
            <a:avLst/>
          </a:prstGeom>
          <a:noFill/>
        </p:spPr>
        <p:txBody>
          <a:bodyPr wrap="square" lIns="91418" tIns="45710" rIns="91418" bIns="4571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市　経済戦略局</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7" name="スライド番号プレースホルダー 6"/>
          <p:cNvSpPr>
            <a:spLocks noGrp="1"/>
          </p:cNvSpPr>
          <p:nvPr>
            <p:ph type="sldNum" sz="quarter" idx="12"/>
          </p:nvPr>
        </p:nvSpPr>
        <p:spPr/>
        <p:txBody>
          <a:bodyPr/>
          <a:lstStyle/>
          <a:p>
            <a:fld id="{63BC356D-1576-478B-8647-1361C6E9DFF7}" type="slidenum">
              <a:rPr lang="ja-JP" altLang="en-US" smtClean="0"/>
              <a:pPr/>
              <a:t>360</a:t>
            </a:fld>
            <a:endParaRPr lang="ja-JP" altLang="en-US"/>
          </a:p>
        </p:txBody>
      </p:sp>
    </p:spTree>
    <p:extLst>
      <p:ext uri="{BB962C8B-B14F-4D97-AF65-F5344CB8AC3E}">
        <p14:creationId xmlns:p14="http://schemas.microsoft.com/office/powerpoint/2010/main" val="4085922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右矢印 190"/>
          <p:cNvSpPr>
            <a:spLocks noChangeArrowheads="1"/>
          </p:cNvSpPr>
          <p:nvPr/>
        </p:nvSpPr>
        <p:spPr bwMode="auto">
          <a:xfrm>
            <a:off x="0" y="3007179"/>
            <a:ext cx="8653009" cy="576446"/>
          </a:xfrm>
          <a:prstGeom prst="rightArrow">
            <a:avLst>
              <a:gd name="adj1" fmla="val 50000"/>
              <a:gd name="adj2" fmla="val 50012"/>
            </a:avLst>
          </a:prstGeom>
          <a:solidFill>
            <a:schemeClr val="accent2"/>
          </a:solidFill>
          <a:ln w="9525" algn="ctr">
            <a:noFill/>
            <a:round/>
            <a:headEnd/>
            <a:tailEnd/>
          </a:ln>
        </p:spPr>
        <p:txBody>
          <a:bodyPr wrap="square" lIns="91418" tIns="45710" rIns="91418" bIns="45710">
            <a:spAutoFit/>
          </a:bodyPr>
          <a:lstStyle/>
          <a:p>
            <a:pPr marL="0" marR="0" lvl="0" indent="0" algn="l" defTabSz="913745"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46" name="角丸四角形 30"/>
          <p:cNvSpPr>
            <a:spLocks noChangeArrowheads="1"/>
          </p:cNvSpPr>
          <p:nvPr/>
        </p:nvSpPr>
        <p:spPr bwMode="auto">
          <a:xfrm>
            <a:off x="4262440" y="2232707"/>
            <a:ext cx="3498169" cy="4219348"/>
          </a:xfrm>
          <a:prstGeom prst="roundRect">
            <a:avLst>
              <a:gd name="adj" fmla="val 1084"/>
            </a:avLst>
          </a:prstGeom>
          <a:solidFill>
            <a:schemeClr val="bg1"/>
          </a:solidFill>
          <a:ln w="9525" algn="ctr">
            <a:solidFill>
              <a:schemeClr val="tx1"/>
            </a:solidFill>
            <a:round/>
            <a:headEnd/>
            <a:tailEnd/>
          </a:ln>
        </p:spPr>
        <p:txBody>
          <a:bodyPr lIns="65298" tIns="32649" rIns="65298" bIns="32649"/>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
        <p:nvSpPr>
          <p:cNvPr id="4100" name="角丸四角形 30"/>
          <p:cNvSpPr>
            <a:spLocks noChangeArrowheads="1"/>
          </p:cNvSpPr>
          <p:nvPr/>
        </p:nvSpPr>
        <p:spPr bwMode="auto">
          <a:xfrm>
            <a:off x="5857875" y="2236109"/>
            <a:ext cx="1902732" cy="3507241"/>
          </a:xfrm>
          <a:prstGeom prst="roundRect">
            <a:avLst>
              <a:gd name="adj" fmla="val 3736"/>
            </a:avLst>
          </a:prstGeom>
          <a:noFill/>
          <a:ln w="9525" algn="ctr">
            <a:noFill/>
            <a:round/>
            <a:headEnd/>
            <a:tailEnd/>
          </a:ln>
        </p:spPr>
        <p:txBody>
          <a:bodyPr lIns="65298" tIns="32649" rIns="65298" bIns="32649"/>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SP</a:t>
            </a:r>
            <a:r>
              <a:rPr kumimoji="1" lang="ja-JP" altLang="en-US" sz="1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のもと、企業や大学等の人材や技術を組み合わせ、プロジェクト創出</a:t>
            </a:r>
            <a:endParaRPr kumimoji="1" lang="en-US" altLang="ja-JP" sz="1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・新事業と投資家とのマッチング</a:t>
            </a:r>
            <a:endParaRPr kumimoji="1" lang="en-US" altLang="ja-JP" sz="10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2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40" name="角丸四角形 30"/>
          <p:cNvSpPr>
            <a:spLocks noChangeArrowheads="1"/>
          </p:cNvSpPr>
          <p:nvPr/>
        </p:nvSpPr>
        <p:spPr bwMode="auto">
          <a:xfrm>
            <a:off x="4262438" y="2236109"/>
            <a:ext cx="1491116" cy="3507241"/>
          </a:xfrm>
          <a:prstGeom prst="roundRect">
            <a:avLst>
              <a:gd name="adj" fmla="val 3737"/>
            </a:avLst>
          </a:prstGeom>
          <a:noFill/>
          <a:ln w="9525" algn="ctr">
            <a:noFill/>
            <a:round/>
            <a:headEnd/>
            <a:tailEnd/>
          </a:ln>
        </p:spPr>
        <p:txBody>
          <a:bodyPr lIns="65298" tIns="32649" rIns="65298" bIns="32649"/>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ニーズの顕在化から新しいビジネスモデルを構築</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
        <p:nvSpPr>
          <p:cNvPr id="4102" name="正方形/長方形 89"/>
          <p:cNvSpPr>
            <a:spLocks noChangeArrowheads="1"/>
          </p:cNvSpPr>
          <p:nvPr/>
        </p:nvSpPr>
        <p:spPr bwMode="auto">
          <a:xfrm>
            <a:off x="0" y="2"/>
            <a:ext cx="9144000" cy="312245"/>
          </a:xfrm>
          <a:prstGeom prst="rect">
            <a:avLst/>
          </a:prstGeom>
          <a:solidFill>
            <a:schemeClr val="accent2"/>
          </a:solidFill>
          <a:ln w="9525" algn="ctr">
            <a:noFill/>
            <a:round/>
            <a:headEnd/>
            <a:tailEnd/>
          </a:ln>
        </p:spPr>
        <p:txBody>
          <a:bodyPr lIns="91418" tIns="45710" rIns="91418" bIns="45710">
            <a:spAutoFit/>
          </a:bodyPr>
          <a:lstStyle/>
          <a:p>
            <a:pPr marL="0" marR="0" lvl="0" indent="0" algn="l" defTabSz="913745" rtl="0" eaLnBrk="1" fontAlgn="auto" latinLnBrk="0" hangingPunct="1">
              <a:lnSpc>
                <a:spcPct val="100000"/>
              </a:lnSpc>
              <a:spcBef>
                <a:spcPts val="0"/>
              </a:spcBef>
              <a:spcAft>
                <a:spcPts val="0"/>
              </a:spcAft>
              <a:buClrTx/>
              <a:buSzTx/>
              <a:buFontTx/>
              <a:buNone/>
              <a:tabLst/>
              <a:defRPr/>
            </a:pPr>
            <a:r>
              <a:rPr kumimoji="1" lang="ja-JP" altLang="en-US" sz="1429"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rPr>
              <a:t>グローバルイノベーション創出支援事業の概要</a:t>
            </a:r>
          </a:p>
        </p:txBody>
      </p:sp>
      <p:sp>
        <p:nvSpPr>
          <p:cNvPr id="92" name="角丸四角形 91"/>
          <p:cNvSpPr/>
          <p:nvPr/>
        </p:nvSpPr>
        <p:spPr bwMode="auto">
          <a:xfrm>
            <a:off x="320904" y="1654403"/>
            <a:ext cx="1723571" cy="437696"/>
          </a:xfrm>
          <a:prstGeom prst="roundRect">
            <a:avLst/>
          </a:prstGeom>
          <a:ln w="952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87259" tIns="43630" rIns="87259" bIns="43630" anchor="ctr"/>
          <a:lstStyle/>
          <a:p>
            <a:pPr marL="0" marR="0" lvl="0" indent="0" algn="ctr" defTabSz="1221037" rtl="0" eaLnBrk="1" fontAlgn="auto" latinLnBrk="0" hangingPunct="1">
              <a:lnSpc>
                <a:spcPct val="100000"/>
              </a:lnSpc>
              <a:spcBef>
                <a:spcPts val="0"/>
              </a:spcBef>
              <a:spcAft>
                <a:spcPts val="0"/>
              </a:spcAft>
              <a:buClrTx/>
              <a:buSzTx/>
              <a:buFontTx/>
              <a:buNone/>
              <a:tabLst/>
              <a:defRPr/>
            </a:pPr>
            <a:r>
              <a:rPr kumimoji="1" lang="ja-JP" altLang="en-US" sz="1071"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情報発信</a:t>
            </a:r>
          </a:p>
        </p:txBody>
      </p:sp>
      <p:sp>
        <p:nvSpPr>
          <p:cNvPr id="93" name="角丸四角形 92"/>
          <p:cNvSpPr/>
          <p:nvPr/>
        </p:nvSpPr>
        <p:spPr bwMode="auto">
          <a:xfrm>
            <a:off x="2231573" y="1654403"/>
            <a:ext cx="1876652" cy="437696"/>
          </a:xfrm>
          <a:prstGeom prst="roundRect">
            <a:avLst/>
          </a:prstGeom>
          <a:ln w="952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87259" tIns="43630" rIns="87259" bIns="43630" anchor="ctr"/>
          <a:lstStyle/>
          <a:p>
            <a:pPr marL="0" marR="0" lvl="0" indent="0" algn="ctr" defTabSz="1221037" rtl="0" eaLnBrk="1" fontAlgn="auto" latinLnBrk="0" hangingPunct="1">
              <a:lnSpc>
                <a:spcPct val="100000"/>
              </a:lnSpc>
              <a:spcBef>
                <a:spcPts val="0"/>
              </a:spcBef>
              <a:spcAft>
                <a:spcPts val="0"/>
              </a:spcAft>
              <a:buClrTx/>
              <a:buSzTx/>
              <a:buFontTx/>
              <a:buNone/>
              <a:tabLst/>
              <a:defRPr/>
            </a:pPr>
            <a:r>
              <a:rPr kumimoji="1" lang="ja-JP" altLang="en-US" sz="1071"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コミュニティ形成・連結</a:t>
            </a:r>
          </a:p>
        </p:txBody>
      </p:sp>
      <p:sp>
        <p:nvSpPr>
          <p:cNvPr id="94" name="角丸四角形 93"/>
          <p:cNvSpPr/>
          <p:nvPr/>
        </p:nvSpPr>
        <p:spPr bwMode="auto">
          <a:xfrm>
            <a:off x="4289655" y="1651001"/>
            <a:ext cx="3444875" cy="437696"/>
          </a:xfrm>
          <a:prstGeom prst="roundRect">
            <a:avLst/>
          </a:prstGeom>
          <a:ln w="952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87259" tIns="43630" rIns="87259" bIns="43630" anchor="ctr"/>
          <a:lstStyle/>
          <a:p>
            <a:pPr marL="0" marR="0" lvl="0" indent="0" algn="ctr" defTabSz="1221037" rtl="0" eaLnBrk="1" fontAlgn="auto" latinLnBrk="0" hangingPunct="1">
              <a:lnSpc>
                <a:spcPct val="100000"/>
              </a:lnSpc>
              <a:spcBef>
                <a:spcPts val="0"/>
              </a:spcBef>
              <a:spcAft>
                <a:spcPts val="0"/>
              </a:spcAft>
              <a:buClrTx/>
              <a:buSzTx/>
              <a:buFontTx/>
              <a:buNone/>
              <a:tabLst/>
              <a:defRPr/>
            </a:pPr>
            <a:r>
              <a:rPr kumimoji="1" lang="ja-JP" altLang="en-US" sz="1071"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プロジェクト創出</a:t>
            </a:r>
          </a:p>
        </p:txBody>
      </p:sp>
      <p:cxnSp>
        <p:nvCxnSpPr>
          <p:cNvPr id="4106" name="直線矢印コネクタ 42"/>
          <p:cNvCxnSpPr>
            <a:cxnSpLocks noChangeShapeType="1"/>
            <a:stCxn id="92" idx="3"/>
            <a:endCxn id="93" idx="1"/>
          </p:cNvCxnSpPr>
          <p:nvPr/>
        </p:nvCxnSpPr>
        <p:spPr bwMode="auto">
          <a:xfrm>
            <a:off x="2044475" y="1873250"/>
            <a:ext cx="187098" cy="0"/>
          </a:xfrm>
          <a:prstGeom prst="straightConnector1">
            <a:avLst/>
          </a:prstGeom>
          <a:noFill/>
          <a:ln w="9525" algn="ctr">
            <a:solidFill>
              <a:schemeClr val="tx1"/>
            </a:solidFill>
            <a:round/>
            <a:headEnd/>
            <a:tailEnd type="arrow" w="med" len="med"/>
          </a:ln>
        </p:spPr>
      </p:cxnSp>
      <p:cxnSp>
        <p:nvCxnSpPr>
          <p:cNvPr id="4107" name="直線矢印コネクタ 44"/>
          <p:cNvCxnSpPr>
            <a:cxnSpLocks noChangeShapeType="1"/>
            <a:stCxn id="93" idx="3"/>
            <a:endCxn id="94" idx="1"/>
          </p:cNvCxnSpPr>
          <p:nvPr/>
        </p:nvCxnSpPr>
        <p:spPr bwMode="auto">
          <a:xfrm flipV="1">
            <a:off x="4108225" y="1869851"/>
            <a:ext cx="181429" cy="3401"/>
          </a:xfrm>
          <a:prstGeom prst="straightConnector1">
            <a:avLst/>
          </a:prstGeom>
          <a:noFill/>
          <a:ln w="9525" algn="ctr">
            <a:solidFill>
              <a:schemeClr val="tx1"/>
            </a:solidFill>
            <a:round/>
            <a:headEnd/>
            <a:tailEnd type="arrow" w="med" len="med"/>
          </a:ln>
        </p:spPr>
      </p:cxnSp>
      <p:sp>
        <p:nvSpPr>
          <p:cNvPr id="4108" name="テキスト ボックス 113"/>
          <p:cNvSpPr txBox="1">
            <a:spLocks noChangeArrowheads="1"/>
          </p:cNvSpPr>
          <p:nvPr/>
        </p:nvSpPr>
        <p:spPr bwMode="auto">
          <a:xfrm>
            <a:off x="8632827" y="1783671"/>
            <a:ext cx="329746" cy="2948135"/>
          </a:xfrm>
          <a:prstGeom prst="rect">
            <a:avLst/>
          </a:prstGeom>
          <a:noFill/>
          <a:ln w="9525">
            <a:noFill/>
            <a:miter lim="800000"/>
            <a:headEnd/>
            <a:tailEnd/>
          </a:ln>
        </p:spPr>
        <p:txBody>
          <a:bodyPr vert="eaVert" wrap="none" lIns="65298" tIns="32649" rIns="65298" bIns="32649">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286"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rPr>
              <a:t>グローバルに通用するプロジェクトの創出</a:t>
            </a:r>
          </a:p>
        </p:txBody>
      </p:sp>
      <p:sp>
        <p:nvSpPr>
          <p:cNvPr id="115" name="角丸四角形 114"/>
          <p:cNvSpPr/>
          <p:nvPr/>
        </p:nvSpPr>
        <p:spPr>
          <a:xfrm>
            <a:off x="320902" y="813028"/>
            <a:ext cx="3806598" cy="28348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国際展開・人材発掘事業</a:t>
            </a:r>
          </a:p>
        </p:txBody>
      </p:sp>
      <p:sp>
        <p:nvSpPr>
          <p:cNvPr id="116" name="角丸四角形 115"/>
          <p:cNvSpPr/>
          <p:nvPr/>
        </p:nvSpPr>
        <p:spPr>
          <a:xfrm>
            <a:off x="4384904" y="813029"/>
            <a:ext cx="3368901" cy="272143"/>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イノベーション支援事業</a:t>
            </a:r>
          </a:p>
        </p:txBody>
      </p:sp>
      <p:sp>
        <p:nvSpPr>
          <p:cNvPr id="117" name="テキスト ボックス 116"/>
          <p:cNvSpPr txBox="1"/>
          <p:nvPr/>
        </p:nvSpPr>
        <p:spPr>
          <a:xfrm>
            <a:off x="351519" y="1106714"/>
            <a:ext cx="2797666" cy="469892"/>
          </a:xfrm>
          <a:prstGeom prst="rect">
            <a:avLst/>
          </a:prstGeom>
          <a:noFill/>
        </p:spPr>
        <p:txBody>
          <a:bodyPr wrap="none" lIns="65298" tIns="32649" rIns="65298" bIns="32649">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ja-JP"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世界から</a:t>
            </a:r>
            <a:r>
              <a:rPr kumimoji="1" lang="ja-JP" altLang="en-US"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イノベーション</a:t>
            </a:r>
            <a:r>
              <a:rPr kumimoji="1" lang="ja-JP" altLang="ja-JP"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人材や投資家を集め、</a:t>
            </a:r>
            <a:r>
              <a:rPr kumimoji="1" lang="ja-JP" altLang="en-US"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endParaRPr kumimoji="1" lang="en-US" altLang="ja-JP"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イノベーション</a:t>
            </a:r>
            <a:r>
              <a:rPr kumimoji="1" lang="ja-JP" altLang="ja-JP" sz="105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の成功確率を高める</a:t>
            </a:r>
            <a:endParaRPr kumimoji="1" lang="ja-JP" altLang="en-US" sz="105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4112" name="テキスト ボックス 118"/>
          <p:cNvSpPr txBox="1">
            <a:spLocks noChangeArrowheads="1"/>
          </p:cNvSpPr>
          <p:nvPr/>
        </p:nvSpPr>
        <p:spPr bwMode="auto">
          <a:xfrm>
            <a:off x="4393975" y="1096509"/>
            <a:ext cx="2627747" cy="227518"/>
          </a:xfrm>
          <a:prstGeom prst="rect">
            <a:avLst/>
          </a:prstGeom>
          <a:noFill/>
          <a:ln w="9525">
            <a:noFill/>
            <a:miter lim="800000"/>
            <a:headEnd/>
            <a:tailEnd/>
          </a:ln>
        </p:spPr>
        <p:txBody>
          <a:bodyPr wrap="none" lIns="65298" tIns="32649" rIns="65298" bIns="32649">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プロジェクト創出のプロセスをトータルで支援</a:t>
            </a:r>
          </a:p>
        </p:txBody>
      </p:sp>
      <p:sp>
        <p:nvSpPr>
          <p:cNvPr id="120" name="角丸四角形 30"/>
          <p:cNvSpPr>
            <a:spLocks noChangeArrowheads="1"/>
          </p:cNvSpPr>
          <p:nvPr/>
        </p:nvSpPr>
        <p:spPr bwMode="auto">
          <a:xfrm>
            <a:off x="2223634" y="2236107"/>
            <a:ext cx="1903866" cy="4218214"/>
          </a:xfrm>
          <a:prstGeom prst="roundRect">
            <a:avLst>
              <a:gd name="adj" fmla="val 3737"/>
            </a:avLst>
          </a:prstGeom>
          <a:solidFill>
            <a:schemeClr val="bg1"/>
          </a:solidFill>
          <a:ln w="9525" algn="ctr">
            <a:solidFill>
              <a:schemeClr val="tx1"/>
            </a:solidFill>
            <a:round/>
            <a:headEnd/>
            <a:tailEnd/>
          </a:ln>
        </p:spPr>
        <p:txBody>
          <a:bodyPr lIns="65298" tIns="32649" rIns="65298" bIns="32649"/>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人材交流やワークショップによる起業家マインドの醸成</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
        <p:nvSpPr>
          <p:cNvPr id="121" name="角丸四角形 30"/>
          <p:cNvSpPr>
            <a:spLocks noChangeArrowheads="1"/>
          </p:cNvSpPr>
          <p:nvPr/>
        </p:nvSpPr>
        <p:spPr bwMode="auto">
          <a:xfrm>
            <a:off x="320905" y="2236107"/>
            <a:ext cx="1730375" cy="4218214"/>
          </a:xfrm>
          <a:prstGeom prst="roundRect">
            <a:avLst>
              <a:gd name="adj" fmla="val 3737"/>
            </a:avLst>
          </a:prstGeom>
          <a:solidFill>
            <a:schemeClr val="bg1"/>
          </a:solidFill>
          <a:ln w="9525" algn="ctr">
            <a:solidFill>
              <a:schemeClr val="tx1"/>
            </a:solidFill>
            <a:round/>
            <a:headEnd/>
            <a:tailEnd/>
          </a:ln>
        </p:spPr>
        <p:txBody>
          <a:bodyPr lIns="65298" tIns="32649" rIns="65298" bIns="32649"/>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国際プロモーション</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929"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1286"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
        <p:nvSpPr>
          <p:cNvPr id="4115" name="角丸四角形 39"/>
          <p:cNvSpPr>
            <a:spLocks noChangeArrowheads="1"/>
          </p:cNvSpPr>
          <p:nvPr/>
        </p:nvSpPr>
        <p:spPr bwMode="auto">
          <a:xfrm>
            <a:off x="527279" y="3263448"/>
            <a:ext cx="1336901" cy="308429"/>
          </a:xfrm>
          <a:prstGeom prst="roundRect">
            <a:avLst>
              <a:gd name="adj" fmla="val 16667"/>
            </a:avLst>
          </a:prstGeom>
          <a:no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国際イノベーション会議</a:t>
            </a:r>
          </a:p>
        </p:txBody>
      </p:sp>
      <p:sp>
        <p:nvSpPr>
          <p:cNvPr id="4116" name="角丸四角形 39"/>
          <p:cNvSpPr>
            <a:spLocks noChangeArrowheads="1"/>
          </p:cNvSpPr>
          <p:nvPr/>
        </p:nvSpPr>
        <p:spPr bwMode="auto">
          <a:xfrm>
            <a:off x="2369913" y="2890385"/>
            <a:ext cx="1645331" cy="309562"/>
          </a:xfrm>
          <a:prstGeom prst="roundRect">
            <a:avLst>
              <a:gd name="adj" fmla="val 16667"/>
            </a:avLst>
          </a:prstGeom>
          <a:no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海外ワークショップ</a:t>
            </a:r>
          </a:p>
        </p:txBody>
      </p:sp>
      <p:sp>
        <p:nvSpPr>
          <p:cNvPr id="4117" name="角丸四角形 39"/>
          <p:cNvSpPr>
            <a:spLocks noChangeArrowheads="1"/>
          </p:cNvSpPr>
          <p:nvPr/>
        </p:nvSpPr>
        <p:spPr bwMode="auto">
          <a:xfrm>
            <a:off x="2369913" y="3250975"/>
            <a:ext cx="1645331" cy="308429"/>
          </a:xfrm>
          <a:prstGeom prst="roundRect">
            <a:avLst>
              <a:gd name="adj" fmla="val 16667"/>
            </a:avLst>
          </a:prstGeom>
          <a:no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ｲﾉﾍﾞｰｼｮﾝ人材のｺﾐｭﾆﾃｨ形成</a:t>
            </a:r>
          </a:p>
        </p:txBody>
      </p:sp>
      <p:sp>
        <p:nvSpPr>
          <p:cNvPr id="4118" name="角丸四角形 39"/>
          <p:cNvSpPr>
            <a:spLocks noChangeArrowheads="1"/>
          </p:cNvSpPr>
          <p:nvPr/>
        </p:nvSpPr>
        <p:spPr bwMode="auto">
          <a:xfrm>
            <a:off x="536349" y="2888118"/>
            <a:ext cx="1327830" cy="308429"/>
          </a:xfrm>
          <a:prstGeom prst="roundRect">
            <a:avLst>
              <a:gd name="adj" fmla="val 16667"/>
            </a:avLst>
          </a:prstGeom>
          <a:no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英語での情報発信</a:t>
            </a:r>
          </a:p>
        </p:txBody>
      </p:sp>
      <p:sp>
        <p:nvSpPr>
          <p:cNvPr id="4119" name="角丸四角形 21"/>
          <p:cNvSpPr>
            <a:spLocks noChangeArrowheads="1"/>
          </p:cNvSpPr>
          <p:nvPr/>
        </p:nvSpPr>
        <p:spPr bwMode="auto">
          <a:xfrm>
            <a:off x="4468814" y="3057074"/>
            <a:ext cx="1182687" cy="369661"/>
          </a:xfrm>
          <a:prstGeom prst="roundRect">
            <a:avLst>
              <a:gd name="adj" fmla="val 16667"/>
            </a:avLst>
          </a:prstGeom>
          <a:no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ニーズ顕在化</a:t>
            </a:r>
            <a:endParaRPr kumimoji="1" lang="en-US" altLang="ja-JP"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プログラム</a:t>
            </a:r>
          </a:p>
        </p:txBody>
      </p:sp>
      <p:sp>
        <p:nvSpPr>
          <p:cNvPr id="4120" name="角丸四角形 21"/>
          <p:cNvSpPr>
            <a:spLocks noChangeArrowheads="1"/>
          </p:cNvSpPr>
          <p:nvPr/>
        </p:nvSpPr>
        <p:spPr bwMode="auto">
          <a:xfrm>
            <a:off x="5961063" y="3057074"/>
            <a:ext cx="1747384" cy="369661"/>
          </a:xfrm>
          <a:prstGeom prst="roundRect">
            <a:avLst>
              <a:gd name="adj" fmla="val 16667"/>
            </a:avLst>
          </a:prstGeom>
          <a:no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プロジェクト創出</a:t>
            </a:r>
            <a:endParaRPr kumimoji="1" lang="en-US" altLang="ja-JP"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929"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プログラム</a:t>
            </a:r>
          </a:p>
        </p:txBody>
      </p:sp>
      <p:sp>
        <p:nvSpPr>
          <p:cNvPr id="4121" name="二等辺三角形 136"/>
          <p:cNvSpPr>
            <a:spLocks noChangeArrowheads="1"/>
          </p:cNvSpPr>
          <p:nvPr/>
        </p:nvSpPr>
        <p:spPr bwMode="auto">
          <a:xfrm rot="5400000">
            <a:off x="4045385" y="710268"/>
            <a:ext cx="370969" cy="475889"/>
          </a:xfrm>
          <a:prstGeom prst="triangle">
            <a:avLst>
              <a:gd name="adj" fmla="val 50000"/>
            </a:avLst>
          </a:prstGeom>
          <a:solidFill>
            <a:srgbClr val="FF0000"/>
          </a:solidFill>
          <a:ln w="9525" algn="ctr">
            <a:noFill/>
            <a:round/>
            <a:headEnd/>
            <a:tailEnd/>
          </a:ln>
        </p:spPr>
        <p:txBody>
          <a:bodyPr wrap="square" lIns="91418" tIns="45710" rIns="91418" bIns="45710">
            <a:spAutoFit/>
          </a:bodyPr>
          <a:lstStyle/>
          <a:p>
            <a:pPr marL="0" marR="0" lvl="0" indent="0" algn="l" defTabSz="913745"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4122" name="角丸四角形 39"/>
          <p:cNvSpPr>
            <a:spLocks noChangeArrowheads="1"/>
          </p:cNvSpPr>
          <p:nvPr/>
        </p:nvSpPr>
        <p:spPr bwMode="auto">
          <a:xfrm>
            <a:off x="3921125" y="6360206"/>
            <a:ext cx="3805464" cy="309562"/>
          </a:xfrm>
          <a:prstGeom prst="roundRect">
            <a:avLst>
              <a:gd name="adj" fmla="val 16667"/>
            </a:avLst>
          </a:prstGeom>
          <a:solidFill>
            <a:schemeClr val="accent1"/>
          </a:solidFill>
          <a:ln w="9525" algn="ctr">
            <a:solidFill>
              <a:schemeClr val="tx1"/>
            </a:solidFill>
            <a:round/>
            <a:headEnd/>
            <a:tailEnd/>
          </a:ln>
        </p:spPr>
        <p:txBody>
          <a:bodyPr lIns="65298" tIns="32649" rIns="65298" bIns="32649" anchor="ct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12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イノベーション創出支援補助金</a:t>
            </a:r>
            <a:endParaRPr kumimoji="1" lang="en-US" altLang="ja-JP" sz="12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4123" name="円/楕円 152"/>
          <p:cNvSpPr>
            <a:spLocks noChangeArrowheads="1"/>
          </p:cNvSpPr>
          <p:nvPr/>
        </p:nvSpPr>
        <p:spPr bwMode="auto">
          <a:xfrm>
            <a:off x="2377848" y="4485825"/>
            <a:ext cx="5348741" cy="562601"/>
          </a:xfrm>
          <a:prstGeom prst="ellipse">
            <a:avLst/>
          </a:prstGeom>
          <a:noFill/>
          <a:ln w="31750" cmpd="dbl" algn="ctr">
            <a:solidFill>
              <a:schemeClr val="tx1"/>
            </a:solidFill>
            <a:round/>
            <a:headEnd/>
            <a:tailEnd/>
          </a:ln>
        </p:spPr>
        <p:txBody>
          <a:bodyPr lIns="91418" tIns="45710" rIns="91418" bIns="45710">
            <a:spAutoFit/>
          </a:bodyP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en-US" altLang="ja-JP" sz="1071" b="1"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OIH MEMBERS</a:t>
            </a:r>
            <a:r>
              <a:rPr kumimoji="1" lang="ja-JP" altLang="en-US" sz="929" b="1" i="0" u="none" strike="noStrike" kern="1200" cap="none" spc="0" normalizeH="0" baseline="0" noProof="0" dirty="0">
                <a:ln>
                  <a:noFill/>
                </a:ln>
                <a:solidFill>
                  <a:prstClr val="black"/>
                </a:solidFill>
                <a:effectLst/>
                <a:uLnTx/>
                <a:uFillTx/>
                <a:latin typeface="Arial Black" pitchFamily="34" charset="0"/>
                <a:ea typeface="ＭＳ Ｐゴシック" panose="020B0600070205080204" pitchFamily="50" charset="-128"/>
                <a:cs typeface="+mn-cs"/>
              </a:rPr>
              <a:t>（イノベーション</a:t>
            </a:r>
            <a:r>
              <a:rPr kumimoji="1" lang="ja-JP" altLang="en-US" sz="929" b="1" i="0" u="none" strike="noStrike" kern="1200" cap="none" spc="0" normalizeH="0" baseline="0" noProof="0" dirty="0">
                <a:ln>
                  <a:noFill/>
                </a:ln>
                <a:solidFill>
                  <a:srgbClr val="000000"/>
                </a:solidFill>
                <a:effectLst/>
                <a:uLnTx/>
                <a:uFillTx/>
                <a:latin typeface="Arial Black" pitchFamily="34" charset="0"/>
                <a:ea typeface="ＭＳ Ｐゴシック" panose="020B0600070205080204" pitchFamily="50" charset="-128"/>
                <a:cs typeface="+mn-cs"/>
              </a:rPr>
              <a:t>創出の場を形成）</a:t>
            </a:r>
            <a:endParaRPr kumimoji="1" lang="en-US" altLang="ja-JP" sz="929" b="1" i="0" u="none" strike="noStrike" kern="1200" cap="none" spc="0" normalizeH="0" baseline="0" noProof="0" dirty="0">
              <a:ln>
                <a:noFill/>
              </a:ln>
              <a:solidFill>
                <a:srgbClr val="000000"/>
              </a:solidFill>
              <a:effectLst/>
              <a:uLnTx/>
              <a:uFillTx/>
              <a:latin typeface="Arial Black" pitchFamily="34" charset="0"/>
              <a:ea typeface="ＭＳ Ｐゴシック" panose="020B0600070205080204" pitchFamily="50" charset="-128"/>
              <a:cs typeface="+mn-cs"/>
            </a:endParaRPr>
          </a:p>
          <a:p>
            <a:pPr marL="0" marR="0" lvl="0" indent="0" algn="ctr" defTabSz="913745" rtl="0" eaLnBrk="1" fontAlgn="auto" latinLnBrk="0" hangingPunct="1">
              <a:lnSpc>
                <a:spcPct val="100000"/>
              </a:lnSpc>
              <a:spcBef>
                <a:spcPts val="0"/>
              </a:spcBef>
              <a:spcAft>
                <a:spcPts val="0"/>
              </a:spcAft>
              <a:buClrTx/>
              <a:buSzTx/>
              <a:buFontTx/>
              <a:buNone/>
              <a:tabLst/>
              <a:defRPr/>
            </a:pPr>
            <a:endParaRPr kumimoji="1" lang="en-US" altLang="ja-JP" sz="929" b="1" i="0" u="none" strike="noStrike" kern="1200" cap="none" spc="0" normalizeH="0" baseline="0" noProof="0" dirty="0">
              <a:ln>
                <a:noFill/>
              </a:ln>
              <a:solidFill>
                <a:srgbClr val="000000"/>
              </a:solidFill>
              <a:effectLst/>
              <a:uLnTx/>
              <a:uFillTx/>
              <a:latin typeface="Arial Black" pitchFamily="34" charset="0"/>
              <a:ea typeface="ＭＳ Ｐゴシック" panose="020B0600070205080204" pitchFamily="50" charset="-128"/>
              <a:cs typeface="+mn-cs"/>
            </a:endParaRPr>
          </a:p>
        </p:txBody>
      </p:sp>
      <p:pic>
        <p:nvPicPr>
          <p:cNvPr id="4126" name="図 12" descr="IMG_4131.JPG"/>
          <p:cNvPicPr>
            <a:picLocks/>
          </p:cNvPicPr>
          <p:nvPr/>
        </p:nvPicPr>
        <p:blipFill>
          <a:blip r:embed="rId2" cstate="print"/>
          <a:srcRect/>
          <a:stretch>
            <a:fillRect/>
          </a:stretch>
        </p:blipFill>
        <p:spPr bwMode="auto">
          <a:xfrm>
            <a:off x="5979206" y="5177518"/>
            <a:ext cx="925286" cy="630464"/>
          </a:xfrm>
          <a:prstGeom prst="rect">
            <a:avLst/>
          </a:prstGeom>
          <a:noFill/>
          <a:ln w="9525">
            <a:noFill/>
            <a:miter lim="800000"/>
            <a:headEnd/>
            <a:tailEnd/>
          </a:ln>
        </p:spPr>
      </p:pic>
      <p:pic>
        <p:nvPicPr>
          <p:cNvPr id="4128" name="Picture 7" descr="O:\起業家マインド写真\20130305\2.500Startups\IMG_4688.jpg"/>
          <p:cNvPicPr>
            <a:picLocks noChangeArrowheads="1"/>
          </p:cNvPicPr>
          <p:nvPr/>
        </p:nvPicPr>
        <p:blipFill>
          <a:blip r:embed="rId3" cstate="print"/>
          <a:srcRect/>
          <a:stretch>
            <a:fillRect/>
          </a:stretch>
        </p:blipFill>
        <p:spPr bwMode="auto">
          <a:xfrm>
            <a:off x="2326821" y="5177518"/>
            <a:ext cx="925286" cy="630464"/>
          </a:xfrm>
          <a:prstGeom prst="rect">
            <a:avLst/>
          </a:prstGeom>
          <a:noFill/>
          <a:ln w="9525">
            <a:noFill/>
            <a:miter lim="800000"/>
            <a:headEnd/>
            <a:tailEnd/>
          </a:ln>
        </p:spPr>
      </p:pic>
      <p:pic>
        <p:nvPicPr>
          <p:cNvPr id="4129" name="Picture 9"/>
          <p:cNvPicPr>
            <a:picLocks noChangeArrowheads="1"/>
          </p:cNvPicPr>
          <p:nvPr/>
        </p:nvPicPr>
        <p:blipFill>
          <a:blip r:embed="rId4" cstate="print"/>
          <a:srcRect/>
          <a:stretch>
            <a:fillRect/>
          </a:stretch>
        </p:blipFill>
        <p:spPr bwMode="auto">
          <a:xfrm>
            <a:off x="4332744" y="5177518"/>
            <a:ext cx="926419" cy="630464"/>
          </a:xfrm>
          <a:prstGeom prst="rect">
            <a:avLst/>
          </a:prstGeom>
          <a:noFill/>
          <a:ln w="9525">
            <a:noFill/>
            <a:miter lim="800000"/>
            <a:headEnd/>
            <a:tailEnd/>
          </a:ln>
        </p:spPr>
      </p:pic>
      <p:pic>
        <p:nvPicPr>
          <p:cNvPr id="4131" name="Picture 3" descr="O:\起業家マインド写真\20130307\IMG_0732.jpg"/>
          <p:cNvPicPr>
            <a:picLocks noChangeArrowheads="1"/>
          </p:cNvPicPr>
          <p:nvPr/>
        </p:nvPicPr>
        <p:blipFill>
          <a:blip r:embed="rId5" cstate="print"/>
          <a:srcRect/>
          <a:stretch>
            <a:fillRect/>
          </a:stretch>
        </p:blipFill>
        <p:spPr bwMode="auto">
          <a:xfrm>
            <a:off x="3097893" y="5679849"/>
            <a:ext cx="926420" cy="630464"/>
          </a:xfrm>
          <a:prstGeom prst="rect">
            <a:avLst/>
          </a:prstGeom>
          <a:noFill/>
          <a:ln w="9525">
            <a:noFill/>
            <a:miter lim="800000"/>
            <a:headEnd/>
            <a:tailEnd/>
          </a:ln>
        </p:spPr>
      </p:pic>
      <p:sp>
        <p:nvSpPr>
          <p:cNvPr id="4132" name="テキスト ボックス 47"/>
          <p:cNvSpPr txBox="1">
            <a:spLocks noChangeArrowheads="1"/>
          </p:cNvSpPr>
          <p:nvPr/>
        </p:nvSpPr>
        <p:spPr bwMode="auto">
          <a:xfrm>
            <a:off x="404813" y="3582083"/>
            <a:ext cx="1543276" cy="1335707"/>
          </a:xfrm>
          <a:prstGeom prst="rect">
            <a:avLst/>
          </a:prstGeom>
          <a:noFill/>
          <a:ln w="9525">
            <a:noFill/>
            <a:miter lim="800000"/>
            <a:headEnd/>
            <a:tailEnd/>
          </a:ln>
        </p:spPr>
        <p:txBody>
          <a:bodyPr lIns="65298" tIns="32649" rIns="65298" bIns="32649">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国内外の起業家予備軍や</a:t>
            </a:r>
            <a:endParaRPr kumimoji="1" lang="en-US" altLang="ja-JP"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新規事業担当者に認知される</a:t>
            </a:r>
            <a:endParaRPr kumimoji="1" lang="en-US" altLang="ja-JP"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○情報発信　　　　　　　　等</a:t>
            </a:r>
            <a:endParaRPr kumimoji="1" lang="en-US" altLang="ja-JP"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en-US" altLang="ja-JP"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大阪発の国際的テックカンファレンスを立ち上げ、プロジェクトを世界へ発信</a:t>
            </a:r>
            <a:endParaRPr kumimoji="1" lang="en-US" altLang="ja-JP"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○国際イノベーション会議</a:t>
            </a:r>
          </a:p>
        </p:txBody>
      </p:sp>
      <p:sp>
        <p:nvSpPr>
          <p:cNvPr id="4133" name="テキスト ボックス 48"/>
          <p:cNvSpPr txBox="1">
            <a:spLocks noChangeArrowheads="1"/>
          </p:cNvSpPr>
          <p:nvPr/>
        </p:nvSpPr>
        <p:spPr bwMode="auto">
          <a:xfrm>
            <a:off x="2333627" y="3582083"/>
            <a:ext cx="1672545" cy="670588"/>
          </a:xfrm>
          <a:prstGeom prst="rect">
            <a:avLst/>
          </a:prstGeom>
          <a:noFill/>
          <a:ln w="9525">
            <a:noFill/>
            <a:miter lim="800000"/>
            <a:headEnd/>
            <a:tailEnd/>
          </a:ln>
        </p:spPr>
        <p:txBody>
          <a:bodyPr lIns="65298" tIns="32649" rIns="65298" bIns="32649">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多様なプレイヤーが混ざり合う場の形成</a:t>
            </a:r>
            <a:endParaRPr kumimoji="1" lang="en-US" altLang="ja-JP"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○多様なワークショップ</a:t>
            </a:r>
            <a:endParaRPr kumimoji="1" lang="en-US" altLang="ja-JP"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a:t>
            </a:r>
            <a:r>
              <a:rPr kumimoji="1" lang="ja-JP" altLang="en-US" sz="7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シリコンバレー・深セン</a:t>
            </a: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等</a:t>
            </a:r>
            <a:endParaRPr kumimoji="1" lang="en-US" altLang="ja-JP"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4134" name="テキスト ボックス 49"/>
          <p:cNvSpPr txBox="1">
            <a:spLocks noChangeArrowheads="1"/>
          </p:cNvSpPr>
          <p:nvPr/>
        </p:nvSpPr>
        <p:spPr bwMode="auto">
          <a:xfrm>
            <a:off x="4416653" y="3575279"/>
            <a:ext cx="3035526" cy="851985"/>
          </a:xfrm>
          <a:prstGeom prst="rect">
            <a:avLst/>
          </a:prstGeom>
          <a:noFill/>
          <a:ln w="9525">
            <a:noFill/>
            <a:miter lim="800000"/>
            <a:headEnd/>
            <a:tailEnd/>
          </a:ln>
        </p:spPr>
        <p:txBody>
          <a:bodyPr lIns="65298" tIns="32649" rIns="65298" bIns="32649">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潜在ニーズを顕在化し、多様なプレイヤーとのコラボレーションによりプロジェクトを創出</a:t>
            </a:r>
            <a:endParaRPr kumimoji="1" lang="en-US" altLang="ja-JP" sz="786"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a:t>
            </a:r>
            <a:r>
              <a:rPr kumimoji="1" lang="ja-JP" altLang="en-US" sz="7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ピッチイベント</a:t>
            </a:r>
            <a:endParaRPr kumimoji="1" lang="en-US" altLang="ja-JP" sz="7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○オープンイノベーション</a:t>
            </a:r>
            <a:endParaRPr kumimoji="1" lang="en-US" altLang="ja-JP"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a:t>
            </a:r>
            <a:r>
              <a:rPr kumimoji="1" lang="ja-JP" altLang="en-US" sz="7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アイデアソン・ハッカソン</a:t>
            </a:r>
            <a:r>
              <a:rPr kumimoji="1" lang="ja-JP" altLang="en-US"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等</a:t>
            </a:r>
            <a:endParaRPr kumimoji="1" lang="en-US" altLang="ja-JP" sz="786"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48" name="円/楕円 47"/>
          <p:cNvSpPr/>
          <p:nvPr/>
        </p:nvSpPr>
        <p:spPr bwMode="auto">
          <a:xfrm>
            <a:off x="5008936" y="4783064"/>
            <a:ext cx="1157529" cy="270000"/>
          </a:xfrm>
          <a:prstGeom prst="ellipse">
            <a:avLst/>
          </a:prstGeom>
          <a:noFill/>
          <a:ln w="9525" cap="flat" cmpd="sng" algn="ctr">
            <a:solidFill>
              <a:schemeClr val="tx1"/>
            </a:solidFill>
            <a:prstDash val="solid"/>
            <a:round/>
            <a:headEnd type="none" w="med" len="med"/>
            <a:tailEnd type="none" w="med" len="med"/>
          </a:ln>
          <a:effectLst/>
        </p:spPr>
        <p:txBody>
          <a:bodyPr wrap="square" lIns="91418" tIns="45710" rIns="91418" bIns="45710" anchor="ctr">
            <a:spAutoFit/>
          </a:bodyP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パートナー</a:t>
            </a:r>
          </a:p>
        </p:txBody>
      </p:sp>
      <p:sp>
        <p:nvSpPr>
          <p:cNvPr id="49" name="円/楕円 48"/>
          <p:cNvSpPr/>
          <p:nvPr/>
        </p:nvSpPr>
        <p:spPr bwMode="auto">
          <a:xfrm>
            <a:off x="3801194" y="4783064"/>
            <a:ext cx="1130846" cy="270000"/>
          </a:xfrm>
          <a:prstGeom prst="ellipse">
            <a:avLst/>
          </a:prstGeom>
          <a:noFill/>
          <a:ln w="9525" cap="flat" cmpd="sng" algn="ctr">
            <a:solidFill>
              <a:schemeClr val="tx1"/>
            </a:solidFill>
            <a:prstDash val="solid"/>
            <a:round/>
            <a:headEnd type="none" w="med" len="med"/>
            <a:tailEnd type="none" w="med" len="med"/>
          </a:ln>
          <a:effectLst/>
        </p:spPr>
        <p:txBody>
          <a:bodyPr wrap="square" lIns="91418" tIns="45710" rIns="91418" bIns="45710" anchor="ctr">
            <a:spAutoFit/>
          </a:bodyPr>
          <a:lstStyle/>
          <a:p>
            <a:pPr marL="0" marR="0" lvl="0" indent="0" algn="ctr" defTabSz="913745"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プレイヤー</a:t>
            </a:r>
          </a:p>
        </p:txBody>
      </p:sp>
      <p:sp>
        <p:nvSpPr>
          <p:cNvPr id="51" name="角丸四角形 50"/>
          <p:cNvSpPr/>
          <p:nvPr/>
        </p:nvSpPr>
        <p:spPr>
          <a:xfrm>
            <a:off x="3169899" y="4075602"/>
            <a:ext cx="486711" cy="166049"/>
          </a:xfrm>
          <a:prstGeom prst="roundRect">
            <a:avLst>
              <a:gd name="adj" fmla="val 364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角丸四角形 51"/>
          <p:cNvSpPr/>
          <p:nvPr/>
        </p:nvSpPr>
        <p:spPr>
          <a:xfrm>
            <a:off x="4619982" y="3880864"/>
            <a:ext cx="639181" cy="194738"/>
          </a:xfrm>
          <a:prstGeom prst="roundRect">
            <a:avLst>
              <a:gd name="adj" fmla="val 364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角丸四角形 52"/>
          <p:cNvSpPr/>
          <p:nvPr/>
        </p:nvSpPr>
        <p:spPr>
          <a:xfrm>
            <a:off x="4644181" y="4226454"/>
            <a:ext cx="1109373" cy="204211"/>
          </a:xfrm>
          <a:prstGeom prst="roundRect">
            <a:avLst>
              <a:gd name="adj" fmla="val 364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813" y="5177518"/>
            <a:ext cx="962052" cy="70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13001" y="5678714"/>
            <a:ext cx="931034" cy="64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902929" y="5683440"/>
            <a:ext cx="954944" cy="6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図 4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612436" y="5678162"/>
            <a:ext cx="927686" cy="648140"/>
          </a:xfrm>
          <a:prstGeom prst="rect">
            <a:avLst/>
          </a:prstGeom>
        </p:spPr>
      </p:pic>
      <p:sp>
        <p:nvSpPr>
          <p:cNvPr id="57" name="角丸四角形 56"/>
          <p:cNvSpPr/>
          <p:nvPr/>
        </p:nvSpPr>
        <p:spPr>
          <a:xfrm>
            <a:off x="3651955" y="4560095"/>
            <a:ext cx="1175407" cy="216188"/>
          </a:xfrm>
          <a:prstGeom prst="roundRect">
            <a:avLst>
              <a:gd name="adj" fmla="val 364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361</a:t>
            </a:fld>
            <a:endParaRPr lang="ja-JP" altLang="en-US"/>
          </a:p>
        </p:txBody>
      </p:sp>
    </p:spTree>
    <p:extLst>
      <p:ext uri="{BB962C8B-B14F-4D97-AF65-F5344CB8AC3E}">
        <p14:creationId xmlns:p14="http://schemas.microsoft.com/office/powerpoint/2010/main" val="4207517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83568" y="2924944"/>
            <a:ext cx="751879" cy="18000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0" y="476672"/>
            <a:ext cx="241176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市　計画調整局</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2013</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年～</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67656936"/>
              </p:ext>
            </p:extLst>
          </p:nvPr>
        </p:nvGraphicFramePr>
        <p:xfrm>
          <a:off x="2339752" y="476672"/>
          <a:ext cx="6696744" cy="5780967"/>
        </p:xfrm>
        <a:graphic>
          <a:graphicData uri="http://schemas.openxmlformats.org/drawingml/2006/table">
            <a:tbl>
              <a:tblPr firstRow="1">
                <a:tableStyleId>{616DA210-FB5B-4158-B5E0-FEB733F419BA}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497833">
                <a:tc>
                  <a:txBody>
                    <a:bodyPr/>
                    <a:lstStyle/>
                    <a:p>
                      <a:pPr algn="ctr"/>
                      <a:r>
                        <a:rPr kumimoji="1" lang="ja-JP" altLang="en-US" sz="1400" u="none" dirty="0" smtClean="0">
                          <a:solidFill>
                            <a:schemeClr val="bg1"/>
                          </a:solidFill>
                        </a:rPr>
                        <a:t>改革前の課題</a:t>
                      </a:r>
                      <a:endParaRPr kumimoji="1" lang="en-US" altLang="ja-JP" sz="1400" u="none" dirty="0" smtClean="0">
                        <a:solidFill>
                          <a:schemeClr val="bg1"/>
                        </a:solidFill>
                      </a:endParaRPr>
                    </a:p>
                    <a:p>
                      <a:pPr algn="ctr"/>
                      <a:r>
                        <a:rPr kumimoji="1" lang="ja-JP" altLang="en-US" sz="1400" u="none" dirty="0" smtClean="0">
                          <a:solidFill>
                            <a:schemeClr val="bg1"/>
                          </a:solidFill>
                        </a:rPr>
                        <a:t>（</a:t>
                      </a:r>
                      <a:r>
                        <a:rPr kumimoji="1" lang="en-US" altLang="ja-JP" sz="1400" u="none" dirty="0" smtClean="0">
                          <a:solidFill>
                            <a:schemeClr val="bg1"/>
                          </a:solidFill>
                        </a:rPr>
                        <a:t>Why</a:t>
                      </a:r>
                      <a:r>
                        <a:rPr kumimoji="1" lang="ja-JP" altLang="en-US" sz="1400" u="none" dirty="0" smtClean="0">
                          <a:solidFill>
                            <a:schemeClr val="bg1"/>
                          </a:solidFill>
                        </a:rPr>
                        <a:t>）</a:t>
                      </a:r>
                      <a:endParaRPr kumimoji="1" lang="ja-JP" altLang="en-US" sz="1400" u="none" dirty="0">
                        <a:solidFill>
                          <a:schemeClr val="bg1"/>
                        </a:solidFill>
                      </a:endParaRPr>
                    </a:p>
                  </a:txBody>
                  <a:tcPr>
                    <a:solidFill>
                      <a:srgbClr val="0070C0"/>
                    </a:solidFill>
                  </a:tcPr>
                </a:tc>
                <a:tc>
                  <a:txBody>
                    <a:bodyPr/>
                    <a:lstStyle/>
                    <a:p>
                      <a:pPr algn="ctr"/>
                      <a:r>
                        <a:rPr kumimoji="1" lang="ja-JP" altLang="en-US" sz="1400" u="none" dirty="0" smtClean="0">
                          <a:solidFill>
                            <a:schemeClr val="bg1"/>
                          </a:solidFill>
                        </a:rPr>
                        <a:t>改革の方向性</a:t>
                      </a:r>
                      <a:endParaRPr kumimoji="1" lang="en-US" altLang="ja-JP" sz="1400" u="none" dirty="0" smtClean="0">
                        <a:solidFill>
                          <a:schemeClr val="bg1"/>
                        </a:solidFill>
                      </a:endParaRPr>
                    </a:p>
                    <a:p>
                      <a:pPr algn="ctr"/>
                      <a:r>
                        <a:rPr kumimoji="1" lang="ja-JP" altLang="en-US" sz="1400" u="none" dirty="0" smtClean="0">
                          <a:solidFill>
                            <a:schemeClr val="bg1"/>
                          </a:solidFill>
                        </a:rPr>
                        <a:t>（</a:t>
                      </a:r>
                      <a:r>
                        <a:rPr kumimoji="1" lang="en-US" altLang="ja-JP" sz="1400" u="none" dirty="0" smtClean="0">
                          <a:solidFill>
                            <a:schemeClr val="bg1"/>
                          </a:solidFill>
                        </a:rPr>
                        <a:t>Vision)</a:t>
                      </a:r>
                      <a:endParaRPr kumimoji="1" lang="ja-JP" altLang="en-US" sz="1400" u="none" dirty="0">
                        <a:solidFill>
                          <a:schemeClr val="bg1"/>
                        </a:solidFill>
                      </a:endParaRPr>
                    </a:p>
                  </a:txBody>
                  <a:tcPr>
                    <a:solidFill>
                      <a:srgbClr val="0070C0"/>
                    </a:solidFill>
                  </a:tcPr>
                </a:tc>
                <a:tc>
                  <a:txBody>
                    <a:bodyPr/>
                    <a:lstStyle/>
                    <a:p>
                      <a:pPr algn="ctr"/>
                      <a:r>
                        <a:rPr kumimoji="1" lang="ja-JP" altLang="en-US" sz="1400" u="none" dirty="0" smtClean="0">
                          <a:solidFill>
                            <a:schemeClr val="bg1"/>
                          </a:solidFill>
                        </a:rPr>
                        <a:t>何をどう改革したか</a:t>
                      </a:r>
                      <a:endParaRPr kumimoji="1" lang="en-US" altLang="ja-JP" sz="1400" u="none" dirty="0" smtClean="0">
                        <a:solidFill>
                          <a:schemeClr val="bg1"/>
                        </a:solidFill>
                      </a:endParaRPr>
                    </a:p>
                    <a:p>
                      <a:pPr algn="ctr"/>
                      <a:r>
                        <a:rPr kumimoji="1" lang="ja-JP" altLang="en-US" sz="1400" u="none" dirty="0" smtClean="0">
                          <a:solidFill>
                            <a:schemeClr val="bg1"/>
                          </a:solidFill>
                        </a:rPr>
                        <a:t>（</a:t>
                      </a:r>
                      <a:r>
                        <a:rPr kumimoji="1" lang="en-US" altLang="ja-JP" sz="1400" u="none" dirty="0" smtClean="0">
                          <a:solidFill>
                            <a:schemeClr val="bg1"/>
                          </a:solidFill>
                        </a:rPr>
                        <a:t>What</a:t>
                      </a:r>
                      <a:r>
                        <a:rPr kumimoji="1" lang="ja-JP" altLang="en-US" sz="1400" u="none" dirty="0" smtClean="0">
                          <a:solidFill>
                            <a:schemeClr val="bg1"/>
                          </a:solidFill>
                        </a:rPr>
                        <a:t>）</a:t>
                      </a:r>
                      <a:endParaRPr kumimoji="1" lang="ja-JP" altLang="en-US" sz="1400" u="none" dirty="0">
                        <a:solidFill>
                          <a:schemeClr val="bg1"/>
                        </a:solidFill>
                      </a:endParaRPr>
                    </a:p>
                  </a:txBody>
                  <a:tcPr>
                    <a:solidFill>
                      <a:srgbClr val="0070C0"/>
                    </a:solidFill>
                  </a:tcPr>
                </a:tc>
                <a:tc>
                  <a:txBody>
                    <a:bodyPr/>
                    <a:lstStyle/>
                    <a:p>
                      <a:pPr algn="ctr"/>
                      <a:r>
                        <a:rPr kumimoji="1" lang="ja-JP" altLang="en-US" sz="1400" u="none" dirty="0" smtClean="0">
                          <a:solidFill>
                            <a:schemeClr val="bg1"/>
                          </a:solidFill>
                        </a:rPr>
                        <a:t>主な成果</a:t>
                      </a:r>
                      <a:endParaRPr kumimoji="1" lang="en-US" altLang="ja-JP" sz="1400" u="none" dirty="0" smtClean="0">
                        <a:solidFill>
                          <a:schemeClr val="bg1"/>
                        </a:solidFill>
                      </a:endParaRPr>
                    </a:p>
                    <a:p>
                      <a:pPr algn="ctr"/>
                      <a:r>
                        <a:rPr kumimoji="1" lang="ja-JP" altLang="en-US" sz="1400" u="none" dirty="0" smtClean="0">
                          <a:solidFill>
                            <a:schemeClr val="bg1"/>
                          </a:solidFill>
                        </a:rPr>
                        <a:t>（</a:t>
                      </a:r>
                      <a:r>
                        <a:rPr kumimoji="1" lang="en-US" altLang="ja-JP" sz="1400" u="none" dirty="0" smtClean="0">
                          <a:solidFill>
                            <a:schemeClr val="bg1"/>
                          </a:solidFill>
                        </a:rPr>
                        <a:t>Outcome</a:t>
                      </a:r>
                      <a:r>
                        <a:rPr kumimoji="1" lang="ja-JP" altLang="en-US" sz="1400" u="none" dirty="0" smtClean="0">
                          <a:solidFill>
                            <a:schemeClr val="bg1"/>
                          </a:solidFill>
                        </a:rPr>
                        <a:t>）</a:t>
                      </a:r>
                      <a:endParaRPr kumimoji="1" lang="ja-JP" altLang="en-US" sz="1400" u="none" dirty="0">
                        <a:solidFill>
                          <a:schemeClr val="bg1"/>
                        </a:solidFill>
                      </a:endParaRPr>
                    </a:p>
                  </a:txBody>
                  <a:tcPr>
                    <a:solidFill>
                      <a:srgbClr val="0070C0"/>
                    </a:solidFill>
                  </a:tcPr>
                </a:tc>
                <a:extLst>
                  <a:ext uri="{0D108BD9-81ED-4DB2-BD59-A6C34878D82A}">
                    <a16:rowId xmlns:a16="http://schemas.microsoft.com/office/drawing/2014/main" val="10000"/>
                  </a:ext>
                </a:extLst>
              </a:tr>
              <a:tr h="5262807">
                <a:tc>
                  <a:txBody>
                    <a:bodyPr/>
                    <a:lstStyle/>
                    <a:p>
                      <a:r>
                        <a:rPr kumimoji="1" lang="ja-JP" altLang="en-US" sz="1200" u="none" kern="1200" baseline="0" dirty="0" smtClean="0">
                          <a:solidFill>
                            <a:schemeClr val="tx1"/>
                          </a:solidFill>
                        </a:rPr>
                        <a:t>・再開発地区などを中心に、地域における良好な環境や地域の価値を維持・向上させるための、住民・事業主・地権者等による主体的な取組み、いわゆるエリアマネジメントの機運が高まっていた。 </a:t>
                      </a:r>
                      <a:endParaRPr kumimoji="1" lang="en-US" altLang="ja-JP" sz="1200" u="none" kern="1200" baseline="0" dirty="0" smtClean="0">
                        <a:solidFill>
                          <a:schemeClr val="tx1"/>
                        </a:solidFill>
                      </a:endParaRPr>
                    </a:p>
                    <a:p>
                      <a:r>
                        <a:rPr kumimoji="1" lang="ja-JP" altLang="en-US" sz="1200" u="none" kern="1200" baseline="0" dirty="0" smtClean="0">
                          <a:solidFill>
                            <a:schemeClr val="tx1"/>
                          </a:solidFill>
                        </a:rPr>
                        <a:t>（うめきた先行開発地区、西梅田地区、大阪ビジネスパーク地区など）</a:t>
                      </a:r>
                      <a:endParaRPr kumimoji="1" lang="ja-JP" altLang="en-US" sz="1200" u="none" kern="1200" baseline="0" dirty="0" smtClean="0">
                        <a:solidFill>
                          <a:schemeClr val="tx1"/>
                        </a:solidFill>
                        <a:latin typeface="+mn-ea"/>
                        <a:ea typeface="+mn-ea"/>
                        <a:cs typeface="+mn-cs"/>
                      </a:endParaRPr>
                    </a:p>
                  </a:txBody>
                  <a:tcPr/>
                </a:tc>
                <a:tc>
                  <a:txBody>
                    <a:bodyPr/>
                    <a:lstStyle/>
                    <a:p>
                      <a:pPr algn="l"/>
                      <a:r>
                        <a:rPr kumimoji="1" lang="ja-JP" altLang="en-US" sz="1200" u="none" kern="1200" baseline="0" dirty="0" smtClean="0">
                          <a:solidFill>
                            <a:schemeClr val="tx1"/>
                          </a:solidFill>
                        </a:rPr>
                        <a:t>・</a:t>
                      </a:r>
                      <a:r>
                        <a:rPr lang="ja-JP" altLang="en-US" sz="1200" u="none" baseline="0" dirty="0" smtClean="0">
                          <a:solidFill>
                            <a:schemeClr val="tx1"/>
                          </a:solidFill>
                        </a:rPr>
                        <a:t>欧米等で成果を上げている、</a:t>
                      </a:r>
                      <a:r>
                        <a:rPr lang="ja-JP" altLang="en-US" sz="1200" u="none" strike="noStrike" baseline="0" dirty="0" smtClean="0">
                          <a:solidFill>
                            <a:schemeClr val="tx1"/>
                          </a:solidFill>
                        </a:rPr>
                        <a:t>特定の地区を対象にその地区内の資産保有者等から集める資金をもとに、地区の発展に資する組織づくり及び資金調達</a:t>
                      </a:r>
                      <a:r>
                        <a:rPr lang="ja-JP" altLang="en-US" sz="1200" u="none" baseline="0" dirty="0" smtClean="0">
                          <a:solidFill>
                            <a:schemeClr val="tx1"/>
                          </a:solidFill>
                        </a:rPr>
                        <a:t>の仕組み＝ＢＩＤ制度の導入</a:t>
                      </a:r>
                      <a:r>
                        <a:rPr kumimoji="1" lang="ja-JP" altLang="en-US" sz="1200" u="none" kern="1200" baseline="0" dirty="0" smtClean="0">
                          <a:solidFill>
                            <a:schemeClr val="tx1"/>
                          </a:solidFill>
                        </a:rPr>
                        <a:t>。</a:t>
                      </a:r>
                      <a:endParaRPr kumimoji="1" lang="en-US" altLang="ja-JP" sz="1200" u="none" kern="1200" baseline="0" dirty="0" smtClean="0">
                        <a:solidFill>
                          <a:schemeClr val="tx1"/>
                        </a:solidFill>
                      </a:endParaRPr>
                    </a:p>
                    <a:p>
                      <a:pPr algn="l"/>
                      <a:endParaRPr kumimoji="1" lang="en-US" altLang="ja-JP" sz="1200" u="none" kern="1200" baseline="0" dirty="0" smtClean="0">
                        <a:solidFill>
                          <a:schemeClr val="tx1"/>
                        </a:solidFill>
                      </a:endParaRPr>
                    </a:p>
                    <a:p>
                      <a:pPr algn="l"/>
                      <a:r>
                        <a:rPr kumimoji="1" lang="ja-JP" altLang="en-US" sz="1200" u="none" kern="1200" baseline="0" dirty="0" smtClean="0">
                          <a:solidFill>
                            <a:schemeClr val="tx1"/>
                          </a:solidFill>
                        </a:rPr>
                        <a:t>⇒別紙</a:t>
                      </a:r>
                      <a:r>
                        <a:rPr kumimoji="1" lang="en-US" altLang="ja-JP" sz="1200" u="none" strike="noStrike" kern="1200" baseline="0" dirty="0" smtClean="0">
                          <a:solidFill>
                            <a:schemeClr val="tx1"/>
                          </a:solidFill>
                        </a:rPr>
                        <a:t>1</a:t>
                      </a:r>
                      <a:r>
                        <a:rPr kumimoji="1" lang="ja-JP" altLang="en-US" sz="1200" u="none" strike="noStrike" kern="1200" baseline="0" dirty="0" err="1" smtClean="0">
                          <a:solidFill>
                            <a:schemeClr val="tx1"/>
                          </a:solidFill>
                        </a:rPr>
                        <a:t>、</a:t>
                      </a:r>
                      <a:r>
                        <a:rPr kumimoji="1" lang="ja-JP" altLang="en-US" sz="1200" u="none" strike="noStrike" kern="1200" baseline="0" dirty="0" smtClean="0">
                          <a:solidFill>
                            <a:schemeClr val="tx1"/>
                          </a:solidFill>
                        </a:rPr>
                        <a:t>別紙</a:t>
                      </a:r>
                      <a:r>
                        <a:rPr kumimoji="1" lang="en-US" altLang="ja-JP" sz="1200" u="none" strike="noStrike" kern="1200" baseline="0" dirty="0" smtClean="0">
                          <a:solidFill>
                            <a:schemeClr val="tx1"/>
                          </a:solidFill>
                        </a:rPr>
                        <a:t>2</a:t>
                      </a:r>
                      <a:r>
                        <a:rPr kumimoji="1" lang="ja-JP" altLang="en-US" sz="1200" u="none" kern="1200" baseline="0" dirty="0" smtClean="0">
                          <a:solidFill>
                            <a:schemeClr val="tx1"/>
                          </a:solidFill>
                        </a:rPr>
                        <a:t>参照</a:t>
                      </a:r>
                      <a:endParaRPr kumimoji="1" lang="en-US" altLang="ja-JP" sz="1200" u="none" kern="1200" baseline="0" dirty="0" smtClean="0">
                        <a:solidFill>
                          <a:schemeClr val="tx1"/>
                        </a:solidFill>
                      </a:endParaRPr>
                    </a:p>
                    <a:p>
                      <a:endParaRPr kumimoji="1" lang="en-US" altLang="ja-JP" sz="1200" u="none" kern="1200" baseline="0" dirty="0" smtClean="0">
                        <a:solidFill>
                          <a:schemeClr val="tx1"/>
                        </a:solidFill>
                      </a:endParaRPr>
                    </a:p>
                    <a:p>
                      <a:endParaRPr kumimoji="1" lang="ja-JP" altLang="en-US" sz="1200" u="none" kern="1200" baseline="0" dirty="0" smtClean="0">
                        <a:solidFill>
                          <a:schemeClr val="tx1"/>
                        </a:solidFill>
                        <a:latin typeface="+mn-ea"/>
                        <a:ea typeface="+mn-ea"/>
                        <a:cs typeface="+mn-cs"/>
                      </a:endParaRPr>
                    </a:p>
                  </a:txBody>
                  <a:tcPr/>
                </a:tc>
                <a:tc>
                  <a:txBody>
                    <a:bodyPr/>
                    <a:lstStyle/>
                    <a:p>
                      <a:r>
                        <a:rPr kumimoji="1" lang="ja-JP" altLang="en-US" sz="1200" u="none" kern="1200" baseline="0" dirty="0" smtClean="0">
                          <a:solidFill>
                            <a:schemeClr val="tx1"/>
                          </a:solidFill>
                        </a:rPr>
                        <a:t>・</a:t>
                      </a:r>
                      <a:r>
                        <a:rPr kumimoji="1" lang="en-US" altLang="ja-JP" sz="1200" u="none" kern="1200" baseline="0" dirty="0" smtClean="0">
                          <a:solidFill>
                            <a:schemeClr val="tx1"/>
                          </a:solidFill>
                        </a:rPr>
                        <a:t>2013</a:t>
                      </a:r>
                      <a:r>
                        <a:rPr kumimoji="1" lang="ja-JP" altLang="en-US" sz="1200" u="none" kern="1200" baseline="0" dirty="0" smtClean="0">
                          <a:solidFill>
                            <a:schemeClr val="tx1"/>
                          </a:solidFill>
                        </a:rPr>
                        <a:t>年</a:t>
                      </a:r>
                      <a:r>
                        <a:rPr kumimoji="1" lang="en-US" altLang="ja-JP" sz="1200" u="none" kern="1200" baseline="0" dirty="0" smtClean="0">
                          <a:solidFill>
                            <a:schemeClr val="tx1"/>
                          </a:solidFill>
                        </a:rPr>
                        <a:t>7</a:t>
                      </a:r>
                      <a:r>
                        <a:rPr kumimoji="1" lang="ja-JP" altLang="en-US" sz="1200" u="none" kern="1200" baseline="0" dirty="0" smtClean="0">
                          <a:solidFill>
                            <a:schemeClr val="tx1"/>
                          </a:solidFill>
                        </a:rPr>
                        <a:t>月に「大阪版ＢＩＤ制度検討会」を設置し、議論。</a:t>
                      </a:r>
                      <a:endParaRPr kumimoji="1" lang="en-US" altLang="ja-JP" sz="1200" u="none" kern="1200" baseline="0" dirty="0" smtClean="0">
                        <a:solidFill>
                          <a:schemeClr val="tx1"/>
                        </a:solidFill>
                      </a:endParaRPr>
                    </a:p>
                    <a:p>
                      <a:endParaRPr kumimoji="1" lang="en-US" altLang="ja-JP" sz="1200" u="none" kern="1200" baseline="0" dirty="0" smtClean="0">
                        <a:solidFill>
                          <a:schemeClr val="tx1"/>
                        </a:solidFill>
                      </a:endParaRPr>
                    </a:p>
                    <a:p>
                      <a:pPr algn="l"/>
                      <a:r>
                        <a:rPr kumimoji="1" lang="ja-JP" altLang="en-US" sz="1200" u="none" dirty="0" smtClean="0">
                          <a:solidFill>
                            <a:schemeClr val="tx1"/>
                          </a:solidFill>
                        </a:rPr>
                        <a:t>・「大阪市エリアマネジメント活動促進条例」の施行。（</a:t>
                      </a:r>
                      <a:r>
                        <a:rPr kumimoji="1" lang="en-US" altLang="ja-JP" sz="1200" u="none" dirty="0" smtClean="0">
                          <a:solidFill>
                            <a:schemeClr val="tx1"/>
                          </a:solidFill>
                        </a:rPr>
                        <a:t>2014.4</a:t>
                      </a:r>
                      <a:r>
                        <a:rPr kumimoji="1" lang="ja-JP" altLang="en-US" sz="1200" u="none" dirty="0" smtClean="0">
                          <a:solidFill>
                            <a:schemeClr val="tx1"/>
                          </a:solidFill>
                        </a:rPr>
                        <a:t>）</a:t>
                      </a:r>
                      <a:endParaRPr kumimoji="1" lang="en-US" altLang="ja-JP" sz="1200" u="none" dirty="0" smtClean="0">
                        <a:solidFill>
                          <a:schemeClr val="tx1"/>
                        </a:solidFill>
                      </a:endParaRPr>
                    </a:p>
                    <a:p>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・（一社）グランフロント大阪ＴＭＯを都市再生推進法人に指定。（</a:t>
                      </a:r>
                      <a:r>
                        <a:rPr kumimoji="1" lang="en-US" altLang="ja-JP" sz="1200" u="none" dirty="0" smtClean="0">
                          <a:solidFill>
                            <a:schemeClr val="tx1"/>
                          </a:solidFill>
                        </a:rPr>
                        <a:t>2014.7</a:t>
                      </a:r>
                      <a:r>
                        <a:rPr kumimoji="1" lang="ja-JP" altLang="en-US" sz="1200" u="none" dirty="0" smtClean="0">
                          <a:solidFill>
                            <a:schemeClr val="tx1"/>
                          </a:solidFill>
                        </a:rPr>
                        <a:t>）</a:t>
                      </a:r>
                      <a:endParaRPr kumimoji="1" lang="en-US" altLang="ja-JP" sz="1200" u="none" dirty="0" smtClean="0">
                        <a:solidFill>
                          <a:schemeClr val="tx1"/>
                        </a:solidFill>
                      </a:endParaRPr>
                    </a:p>
                    <a:p>
                      <a:endParaRPr kumimoji="1" lang="en-US" altLang="ja-JP" sz="1200" b="1" u="none" dirty="0" smtClean="0">
                        <a:solidFill>
                          <a:schemeClr val="tx1"/>
                        </a:solidFill>
                      </a:endParaRPr>
                    </a:p>
                    <a:p>
                      <a:r>
                        <a:rPr kumimoji="1" lang="ja-JP" altLang="en-US" sz="1200" u="none" dirty="0" smtClean="0">
                          <a:solidFill>
                            <a:schemeClr val="tx1"/>
                          </a:solidFill>
                        </a:rPr>
                        <a:t>・うめきた先行開発地区において、大阪版</a:t>
                      </a:r>
                      <a:r>
                        <a:rPr kumimoji="1" lang="ja-JP" altLang="en-US" sz="1200" u="none" kern="1200" baseline="0" dirty="0" smtClean="0">
                          <a:solidFill>
                            <a:schemeClr val="tx1"/>
                          </a:solidFill>
                        </a:rPr>
                        <a:t>ＢＩＤ</a:t>
                      </a:r>
                      <a:r>
                        <a:rPr kumimoji="1" lang="ja-JP" altLang="en-US" sz="1200" u="none" dirty="0" smtClean="0">
                          <a:solidFill>
                            <a:schemeClr val="tx1"/>
                          </a:solidFill>
                        </a:rPr>
                        <a:t>制度適用を開始。（</a:t>
                      </a:r>
                      <a:r>
                        <a:rPr kumimoji="1" lang="en-US" altLang="ja-JP" sz="1200" u="none" dirty="0" smtClean="0">
                          <a:solidFill>
                            <a:schemeClr val="tx1"/>
                          </a:solidFill>
                        </a:rPr>
                        <a:t>2015.4</a:t>
                      </a:r>
                      <a:r>
                        <a:rPr kumimoji="1" lang="ja-JP" altLang="en-US" sz="1200" u="none" dirty="0" smtClean="0">
                          <a:solidFill>
                            <a:schemeClr val="tx1"/>
                          </a:solidFill>
                        </a:rPr>
                        <a:t>）</a:t>
                      </a:r>
                      <a:endParaRPr kumimoji="1" lang="ja-JP" altLang="en-US" sz="1200" u="none" dirty="0">
                        <a:solidFill>
                          <a:schemeClr val="tx1"/>
                        </a:solidFill>
                      </a:endParaRPr>
                    </a:p>
                  </a:txBody>
                  <a:tcPr/>
                </a:tc>
                <a:tc>
                  <a:txBody>
                    <a:bodyPr/>
                    <a:lstStyle/>
                    <a:p>
                      <a:pPr algn="l"/>
                      <a:r>
                        <a:rPr kumimoji="1" lang="ja-JP" altLang="en-US" sz="1200" u="none" dirty="0" smtClean="0">
                          <a:solidFill>
                            <a:schemeClr val="tx1"/>
                          </a:solidFill>
                          <a:latin typeface="+mn-ea"/>
                          <a:ea typeface="+mn-ea"/>
                        </a:rPr>
                        <a:t>・うめきた先行開発地区において、華やかで賑わいのある歩行者空間を創出。</a:t>
                      </a:r>
                      <a:endParaRPr kumimoji="1" lang="en-US" altLang="ja-JP" sz="1200" u="none" dirty="0" smtClean="0">
                        <a:solidFill>
                          <a:schemeClr val="tx1"/>
                        </a:solidFill>
                        <a:latin typeface="+mn-ea"/>
                        <a:ea typeface="+mn-ea"/>
                      </a:endParaRPr>
                    </a:p>
                    <a:p>
                      <a:pPr algn="l"/>
                      <a:endParaRPr kumimoji="1" lang="en-US" altLang="ja-JP" sz="1200" u="none" dirty="0" smtClean="0">
                        <a:solidFill>
                          <a:schemeClr val="tx1"/>
                        </a:solidFill>
                        <a:latin typeface="+mn-ea"/>
                        <a:ea typeface="+mn-ea"/>
                      </a:endParaRPr>
                    </a:p>
                    <a:p>
                      <a:pPr algn="l"/>
                      <a:r>
                        <a:rPr kumimoji="1" lang="ja-JP" altLang="en-US" sz="1200" u="none" dirty="0" smtClean="0">
                          <a:solidFill>
                            <a:schemeClr val="tx1"/>
                          </a:solidFill>
                          <a:latin typeface="+mn-ea"/>
                          <a:ea typeface="+mn-ea"/>
                        </a:rPr>
                        <a:t>・道路占用許可特例の対象となる歩道の歩行者交通量の増加。（</a:t>
                      </a:r>
                      <a:r>
                        <a:rPr kumimoji="1" lang="en-US" altLang="ja-JP" sz="1200" u="none" dirty="0" smtClean="0">
                          <a:solidFill>
                            <a:schemeClr val="tx1"/>
                          </a:solidFill>
                          <a:latin typeface="+mn-ea"/>
                          <a:ea typeface="+mn-ea"/>
                        </a:rPr>
                        <a:t>2013</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42,768</a:t>
                      </a:r>
                      <a:r>
                        <a:rPr kumimoji="1" lang="ja-JP" altLang="en-US" sz="1200" u="none" dirty="0" smtClean="0">
                          <a:solidFill>
                            <a:schemeClr val="tx1"/>
                          </a:solidFill>
                          <a:latin typeface="+mn-ea"/>
                          <a:ea typeface="+mn-ea"/>
                        </a:rPr>
                        <a:t>人⇒</a:t>
                      </a:r>
                      <a:r>
                        <a:rPr kumimoji="1" lang="en-US" altLang="ja-JP" sz="1200" u="none" dirty="0" smtClean="0">
                          <a:solidFill>
                            <a:schemeClr val="tx1"/>
                          </a:solidFill>
                          <a:latin typeface="+mn-ea"/>
                          <a:ea typeface="+mn-ea"/>
                        </a:rPr>
                        <a:t>2017</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48,842</a:t>
                      </a:r>
                      <a:r>
                        <a:rPr kumimoji="1" lang="ja-JP" altLang="en-US" sz="1200" u="none" dirty="0" smtClean="0">
                          <a:solidFill>
                            <a:schemeClr val="tx1"/>
                          </a:solidFill>
                          <a:latin typeface="+mn-ea"/>
                          <a:ea typeface="+mn-ea"/>
                        </a:rPr>
                        <a:t>人）</a:t>
                      </a:r>
                      <a:endParaRPr kumimoji="1" lang="en-US" altLang="ja-JP" sz="1200" u="none" dirty="0" smtClean="0">
                        <a:solidFill>
                          <a:schemeClr val="tx1"/>
                        </a:solidFill>
                        <a:latin typeface="+mn-ea"/>
                        <a:ea typeface="+mn-ea"/>
                      </a:endParaRPr>
                    </a:p>
                    <a:p>
                      <a:pPr algn="l"/>
                      <a:endParaRPr kumimoji="1" lang="en-US" altLang="ja-JP" sz="1200" u="none" dirty="0" smtClean="0">
                        <a:solidFill>
                          <a:schemeClr val="tx1"/>
                        </a:solidFill>
                        <a:latin typeface="+mn-ea"/>
                        <a:ea typeface="+mn-ea"/>
                      </a:endParaRPr>
                    </a:p>
                    <a:p>
                      <a:pPr algn="l"/>
                      <a:r>
                        <a:rPr kumimoji="1" lang="ja-JP" altLang="en-US" sz="1200" u="none" dirty="0" smtClean="0">
                          <a:solidFill>
                            <a:schemeClr val="tx1"/>
                          </a:solidFill>
                          <a:latin typeface="+mn-ea"/>
                          <a:ea typeface="+mn-ea"/>
                        </a:rPr>
                        <a:t>・歩行者空間が魅力的であると感じる人の割合の増加。</a:t>
                      </a:r>
                      <a:endParaRPr kumimoji="1" lang="en-US" altLang="ja-JP" sz="1200" u="none" dirty="0" smtClean="0">
                        <a:solidFill>
                          <a:schemeClr val="tx1"/>
                        </a:solidFill>
                        <a:latin typeface="+mn-ea"/>
                        <a:ea typeface="+mn-ea"/>
                      </a:endParaRPr>
                    </a:p>
                    <a:p>
                      <a:pPr algn="l"/>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2013</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63%</a:t>
                      </a:r>
                    </a:p>
                    <a:p>
                      <a:pPr algn="l"/>
                      <a:r>
                        <a:rPr kumimoji="1" lang="ja-JP" altLang="en-US" sz="1200" u="none" dirty="0" smtClean="0">
                          <a:solidFill>
                            <a:schemeClr val="tx1"/>
                          </a:solidFill>
                          <a:latin typeface="+mn-ea"/>
                          <a:ea typeface="+mn-ea"/>
                        </a:rPr>
                        <a:t>　⇒</a:t>
                      </a:r>
                      <a:r>
                        <a:rPr kumimoji="1" lang="en-US" altLang="ja-JP" sz="1200" u="none" dirty="0" smtClean="0">
                          <a:solidFill>
                            <a:schemeClr val="tx1"/>
                          </a:solidFill>
                          <a:latin typeface="+mn-ea"/>
                          <a:ea typeface="+mn-ea"/>
                        </a:rPr>
                        <a:t>2017</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80%</a:t>
                      </a:r>
                      <a:r>
                        <a:rPr kumimoji="1" lang="ja-JP" altLang="en-US" sz="1200" u="none" dirty="0" smtClean="0">
                          <a:solidFill>
                            <a:schemeClr val="tx1"/>
                          </a:solidFill>
                          <a:latin typeface="+mn-ea"/>
                          <a:ea typeface="+mn-ea"/>
                        </a:rPr>
                        <a:t>）</a:t>
                      </a:r>
                      <a:endParaRPr kumimoji="1" lang="en-US" altLang="ja-JP" sz="1200" u="none" dirty="0" smtClean="0">
                        <a:solidFill>
                          <a:schemeClr val="tx1"/>
                        </a:solidFill>
                        <a:latin typeface="+mn-ea"/>
                        <a:ea typeface="+mn-ea"/>
                      </a:endParaRPr>
                    </a:p>
                    <a:p>
                      <a:pPr algn="l"/>
                      <a:endParaRPr kumimoji="1" lang="ja-JP" altLang="en-US" sz="1200" u="none"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0"/>
            <a:ext cx="7848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エリアマネジメント活動促進制度の創設</a:t>
            </a:r>
            <a:endParaRPr kumimoji="1" lang="en-US" altLang="ja-JP"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362</a:t>
            </a:fld>
            <a:endParaRPr lang="ja-JP" altLang="en-US"/>
          </a:p>
        </p:txBody>
      </p:sp>
    </p:spTree>
    <p:extLst>
      <p:ext uri="{BB962C8B-B14F-4D97-AF65-F5344CB8AC3E}">
        <p14:creationId xmlns:p14="http://schemas.microsoft.com/office/powerpoint/2010/main" val="69352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260648"/>
            <a:ext cx="6372200" cy="685800"/>
          </a:xfrm>
          <a:prstGeom prst="rect">
            <a:avLst/>
          </a:prstGeom>
          <a:noFill/>
          <a:ln w="25400">
            <a:noFill/>
            <a:miter lim="800000"/>
            <a:headEnd/>
            <a:tailEnd/>
          </a:ln>
        </p:spPr>
        <p:txBody>
          <a:bodyPr lIns="128540" tIns="32649" rIns="128540" bIns="32649"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a:cs typeface="+mn-cs"/>
              </a:rPr>
              <a:t>■エリアマネジメント活動促進制度の実施イメージ</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a:cs typeface="+mn-cs"/>
            </a:endParaRPr>
          </a:p>
        </p:txBody>
      </p:sp>
      <p:cxnSp>
        <p:nvCxnSpPr>
          <p:cNvPr id="43" name="直線矢印コネクタ 42"/>
          <p:cNvCxnSpPr/>
          <p:nvPr/>
        </p:nvCxnSpPr>
        <p:spPr>
          <a:xfrm rot="-60000" flipH="1">
            <a:off x="5934160" y="1941636"/>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bwMode="gray">
          <a:xfrm>
            <a:off x="621142" y="2632227"/>
            <a:ext cx="666849" cy="387222"/>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計画への</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同意</a:t>
            </a:r>
          </a:p>
        </p:txBody>
      </p:sp>
      <p:sp>
        <p:nvSpPr>
          <p:cNvPr id="45" name="正方形/長方形 44"/>
          <p:cNvSpPr/>
          <p:nvPr/>
        </p:nvSpPr>
        <p:spPr>
          <a:xfrm>
            <a:off x="3070405" y="2311144"/>
            <a:ext cx="3104816" cy="402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itchFamily="49" charset="-128"/>
              <a:ea typeface="ＭＳ ゴシック" pitchFamily="49" charset="-128"/>
              <a:cs typeface="+mn-cs"/>
            </a:endParaRPr>
          </a:p>
        </p:txBody>
      </p:sp>
      <p:sp>
        <p:nvSpPr>
          <p:cNvPr id="47" name="テキスト ボックス 46"/>
          <p:cNvSpPr txBox="1"/>
          <p:nvPr/>
        </p:nvSpPr>
        <p:spPr>
          <a:xfrm>
            <a:off x="2035094" y="2420888"/>
            <a:ext cx="4500000" cy="365091"/>
          </a:xfrm>
          <a:prstGeom prst="rect">
            <a:avLst/>
          </a:prstGeom>
          <a:solidFill>
            <a:schemeClr val="bg1"/>
          </a:solidFill>
          <a:ln>
            <a:solidFill>
              <a:schemeClr val="tx1"/>
            </a:solidFill>
          </a:ln>
        </p:spPr>
        <p:txBody>
          <a:bodyPr wrap="square" t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大　阪　市</a:t>
            </a:r>
            <a:endParaRPr kumimoji="1" lang="en-US" altLang="ja-JP"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48" name="テキスト ボックス 47"/>
          <p:cNvSpPr txBox="1"/>
          <p:nvPr/>
        </p:nvSpPr>
        <p:spPr bwMode="gray">
          <a:xfrm>
            <a:off x="5418739" y="2948080"/>
            <a:ext cx="500137" cy="201274"/>
          </a:xfrm>
          <a:prstGeom prst="rect">
            <a:avLst/>
          </a:prstGeom>
          <a:noFill/>
        </p:spPr>
        <p:txBody>
          <a:bodyPr wrap="none" lIns="0" tIns="0" rIns="0" bIns="0"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補助金</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cxnSp>
        <p:nvCxnSpPr>
          <p:cNvPr id="49" name="直線矢印コネクタ 48"/>
          <p:cNvCxnSpPr/>
          <p:nvPr/>
        </p:nvCxnSpPr>
        <p:spPr>
          <a:xfrm rot="60000" flipH="1" flipV="1">
            <a:off x="3188861" y="2780963"/>
            <a:ext cx="9989" cy="6840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rot="-120000" flipH="1">
            <a:off x="3539141" y="2781006"/>
            <a:ext cx="16366" cy="6840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bwMode="gray">
          <a:xfrm>
            <a:off x="2119584" y="2931700"/>
            <a:ext cx="1000274" cy="387222"/>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事業・収支計</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画案の作成</a:t>
            </a:r>
          </a:p>
        </p:txBody>
      </p:sp>
      <p:sp>
        <p:nvSpPr>
          <p:cNvPr id="52" name="テキスト ボックス 51"/>
          <p:cNvSpPr txBox="1"/>
          <p:nvPr/>
        </p:nvSpPr>
        <p:spPr bwMode="gray">
          <a:xfrm>
            <a:off x="3612664" y="2986155"/>
            <a:ext cx="833562" cy="387222"/>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同計画案の</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認定</a:t>
            </a:r>
          </a:p>
        </p:txBody>
      </p:sp>
      <p:sp>
        <p:nvSpPr>
          <p:cNvPr id="53" name="テキスト ボックス 52"/>
          <p:cNvSpPr txBox="1"/>
          <p:nvPr/>
        </p:nvSpPr>
        <p:spPr>
          <a:xfrm>
            <a:off x="4422797" y="4722927"/>
            <a:ext cx="2500515" cy="810478"/>
          </a:xfrm>
          <a:prstGeom prst="rect">
            <a:avLst/>
          </a:prstGeom>
          <a:solidFill>
            <a:schemeClr val="bg1"/>
          </a:solidFill>
          <a:ln>
            <a:solidFill>
              <a:schemeClr val="tx1"/>
            </a:solidFill>
          </a:ln>
        </p:spPr>
        <p:txBody>
          <a:bodyPr wrap="square" lIns="36000" rIns="3600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公共空間の高質管理</a:t>
            </a:r>
            <a:endParaRPr kumimoji="1" lang="en-US" altLang="ja-JP" sz="8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（非収益事業）</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・街灯、ベンチなどの設置</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・警備員の配置　等</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54" name="テキスト ボックス 53"/>
          <p:cNvSpPr txBox="1"/>
          <p:nvPr/>
        </p:nvSpPr>
        <p:spPr>
          <a:xfrm>
            <a:off x="1698169" y="4719665"/>
            <a:ext cx="2612572" cy="810478"/>
          </a:xfrm>
          <a:prstGeom prst="rect">
            <a:avLst/>
          </a:prstGeom>
          <a:solidFill>
            <a:schemeClr val="bg1"/>
          </a:solidFill>
          <a:ln>
            <a:solidFill>
              <a:schemeClr val="tx1"/>
            </a:solidFill>
          </a:ln>
        </p:spPr>
        <p:txBody>
          <a:bodyPr wrap="square" lIns="36000" rIns="36000"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公共・民間空間での活動</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（収益・非収益事業）</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・オープンカフェの設置</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・プロモーションの実施　等　</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55" name="テキスト ボックス 54"/>
          <p:cNvSpPr txBox="1"/>
          <p:nvPr/>
        </p:nvSpPr>
        <p:spPr bwMode="gray">
          <a:xfrm>
            <a:off x="2491743" y="4020503"/>
            <a:ext cx="833562" cy="200055"/>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自主財源　</a:t>
            </a:r>
          </a:p>
        </p:txBody>
      </p:sp>
      <p:sp>
        <p:nvSpPr>
          <p:cNvPr id="56" name="正方形/長方形 55"/>
          <p:cNvSpPr/>
          <p:nvPr/>
        </p:nvSpPr>
        <p:spPr>
          <a:xfrm>
            <a:off x="1489165" y="4379360"/>
            <a:ext cx="5760720" cy="14955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itchFamily="49" charset="-128"/>
              <a:ea typeface="ＭＳ ゴシック" pitchFamily="49" charset="-128"/>
              <a:cs typeface="+mn-cs"/>
            </a:endParaRPr>
          </a:p>
        </p:txBody>
      </p:sp>
      <p:sp>
        <p:nvSpPr>
          <p:cNvPr id="57" name="テキスト ボックス 56"/>
          <p:cNvSpPr txBox="1"/>
          <p:nvPr/>
        </p:nvSpPr>
        <p:spPr bwMode="gray">
          <a:xfrm>
            <a:off x="3096814" y="4436120"/>
            <a:ext cx="2462214" cy="24622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エリアマネジメントの実施</a:t>
            </a:r>
          </a:p>
        </p:txBody>
      </p:sp>
      <p:sp>
        <p:nvSpPr>
          <p:cNvPr id="58" name="テキスト ボックス 57"/>
          <p:cNvSpPr txBox="1"/>
          <p:nvPr/>
        </p:nvSpPr>
        <p:spPr bwMode="gray">
          <a:xfrm>
            <a:off x="2711955" y="6359879"/>
            <a:ext cx="3282951" cy="246221"/>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エリアの付加価値向上、ブランド化</a:t>
            </a:r>
          </a:p>
        </p:txBody>
      </p:sp>
      <p:sp>
        <p:nvSpPr>
          <p:cNvPr id="59" name="二等辺三角形 58"/>
          <p:cNvSpPr>
            <a:spLocks noChangeAspect="1"/>
          </p:cNvSpPr>
          <p:nvPr/>
        </p:nvSpPr>
        <p:spPr>
          <a:xfrm flipV="1">
            <a:off x="3324724" y="6039220"/>
            <a:ext cx="2071304" cy="211077"/>
          </a:xfrm>
          <a:prstGeom prst="triangle">
            <a:avLst/>
          </a:prstGeom>
          <a:solidFill>
            <a:srgbClr val="FE3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itchFamily="49" charset="-128"/>
              <a:ea typeface="ＭＳ ゴシック" pitchFamily="49" charset="-128"/>
              <a:cs typeface="+mn-cs"/>
            </a:endParaRPr>
          </a:p>
        </p:txBody>
      </p:sp>
      <p:cxnSp>
        <p:nvCxnSpPr>
          <p:cNvPr id="60" name="直線矢印コネクタ 59"/>
          <p:cNvCxnSpPr/>
          <p:nvPr/>
        </p:nvCxnSpPr>
        <p:spPr>
          <a:xfrm>
            <a:off x="5339488" y="2780928"/>
            <a:ext cx="3221" cy="68400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035094" y="3500569"/>
            <a:ext cx="4500000" cy="371384"/>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itchFamily="49" charset="-128"/>
              <a:ea typeface="ＭＳ ゴシック" pitchFamily="49" charset="-128"/>
              <a:cs typeface="+mn-cs"/>
            </a:endParaRPr>
          </a:p>
        </p:txBody>
      </p:sp>
      <p:sp>
        <p:nvSpPr>
          <p:cNvPr id="62" name="テキスト ボックス 61"/>
          <p:cNvSpPr txBox="1"/>
          <p:nvPr/>
        </p:nvSpPr>
        <p:spPr bwMode="gray">
          <a:xfrm>
            <a:off x="2042205" y="3561723"/>
            <a:ext cx="4763539" cy="24622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エリアマネジメント団体（都市再生推進法人）</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cxnSp>
        <p:nvCxnSpPr>
          <p:cNvPr id="63" name="直線矢印コネクタ 62"/>
          <p:cNvCxnSpPr/>
          <p:nvPr/>
        </p:nvCxnSpPr>
        <p:spPr>
          <a:xfrm flipH="1">
            <a:off x="3213463" y="3868326"/>
            <a:ext cx="1925" cy="50400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5297774" y="3864991"/>
            <a:ext cx="5746" cy="50400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フリーフォーム 64"/>
          <p:cNvSpPr>
            <a:spLocks noChangeAspect="1"/>
          </p:cNvSpPr>
          <p:nvPr/>
        </p:nvSpPr>
        <p:spPr>
          <a:xfrm rot="10800000" flipH="1" flipV="1">
            <a:off x="1343286" y="1340768"/>
            <a:ext cx="681456" cy="2388509"/>
          </a:xfrm>
          <a:custGeom>
            <a:avLst/>
            <a:gdLst>
              <a:gd name="connsiteX0" fmla="*/ 356259 w 356259"/>
              <a:gd name="connsiteY0" fmla="*/ 1116281 h 1116281"/>
              <a:gd name="connsiteX1" fmla="*/ 154379 w 356259"/>
              <a:gd name="connsiteY1" fmla="*/ 961902 h 1116281"/>
              <a:gd name="connsiteX2" fmla="*/ 35626 w 356259"/>
              <a:gd name="connsiteY2" fmla="*/ 760021 h 1116281"/>
              <a:gd name="connsiteX3" fmla="*/ 0 w 356259"/>
              <a:gd name="connsiteY3" fmla="*/ 558141 h 1116281"/>
              <a:gd name="connsiteX4" fmla="*/ 35626 w 356259"/>
              <a:gd name="connsiteY4" fmla="*/ 296883 h 1116281"/>
              <a:gd name="connsiteX5" fmla="*/ 130628 w 356259"/>
              <a:gd name="connsiteY5" fmla="*/ 142504 h 1116281"/>
              <a:gd name="connsiteX6" fmla="*/ 237506 w 356259"/>
              <a:gd name="connsiteY6" fmla="*/ 35626 h 1116281"/>
              <a:gd name="connsiteX7" fmla="*/ 332509 w 356259"/>
              <a:gd name="connsiteY7" fmla="*/ 0 h 1116281"/>
              <a:gd name="connsiteX8" fmla="*/ 332509 w 356259"/>
              <a:gd name="connsiteY8" fmla="*/ 0 h 1116281"/>
              <a:gd name="connsiteX9" fmla="*/ 332509 w 356259"/>
              <a:gd name="connsiteY9" fmla="*/ 0 h 111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59" h="1116281">
                <a:moveTo>
                  <a:pt x="356259" y="1116281"/>
                </a:moveTo>
                <a:cubicBezTo>
                  <a:pt x="282038" y="1068780"/>
                  <a:pt x="207818" y="1021279"/>
                  <a:pt x="154379" y="961902"/>
                </a:cubicBezTo>
                <a:cubicBezTo>
                  <a:pt x="100940" y="902525"/>
                  <a:pt x="61356" y="827314"/>
                  <a:pt x="35626" y="760021"/>
                </a:cubicBezTo>
                <a:cubicBezTo>
                  <a:pt x="9896" y="692728"/>
                  <a:pt x="0" y="635331"/>
                  <a:pt x="0" y="558141"/>
                </a:cubicBezTo>
                <a:cubicBezTo>
                  <a:pt x="0" y="480951"/>
                  <a:pt x="13855" y="366156"/>
                  <a:pt x="35626" y="296883"/>
                </a:cubicBezTo>
                <a:cubicBezTo>
                  <a:pt x="57397" y="227610"/>
                  <a:pt x="96981" y="186047"/>
                  <a:pt x="130628" y="142504"/>
                </a:cubicBezTo>
                <a:cubicBezTo>
                  <a:pt x="164275" y="98961"/>
                  <a:pt x="203859" y="59377"/>
                  <a:pt x="237506" y="35626"/>
                </a:cubicBezTo>
                <a:cubicBezTo>
                  <a:pt x="271153" y="11875"/>
                  <a:pt x="332509" y="0"/>
                  <a:pt x="332509" y="0"/>
                </a:cubicBezTo>
                <a:lnTo>
                  <a:pt x="332509" y="0"/>
                </a:lnTo>
                <a:lnTo>
                  <a:pt x="332509" y="0"/>
                </a:lnTo>
              </a:path>
            </a:pathLst>
          </a:custGeom>
          <a:ln w="9525">
            <a:solidFill>
              <a:schemeClr val="tx1"/>
            </a:solidFill>
            <a:prstDash val="solid"/>
            <a:headEnd type="arrow"/>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ゴシック" pitchFamily="49" charset="-128"/>
              <a:ea typeface="ＭＳ ゴシック" pitchFamily="49" charset="-128"/>
              <a:cs typeface="+mn-cs"/>
            </a:endParaRPr>
          </a:p>
        </p:txBody>
      </p:sp>
      <p:cxnSp>
        <p:nvCxnSpPr>
          <p:cNvPr id="66" name="直線矢印コネクタ 65"/>
          <p:cNvCxnSpPr/>
          <p:nvPr/>
        </p:nvCxnSpPr>
        <p:spPr>
          <a:xfrm rot="-60000" flipH="1">
            <a:off x="2590556" y="1933142"/>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60000" flipH="1">
            <a:off x="3686103" y="1920079"/>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60000" flipH="1">
            <a:off x="4828351" y="1928573"/>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bwMode="gray">
          <a:xfrm>
            <a:off x="2835445" y="1722620"/>
            <a:ext cx="4924657" cy="243656"/>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事業・収支計画に基づき、分担金を負担</a:t>
            </a:r>
          </a:p>
        </p:txBody>
      </p:sp>
      <p:sp>
        <p:nvSpPr>
          <p:cNvPr id="76" name="角丸四角形 75"/>
          <p:cNvSpPr/>
          <p:nvPr/>
        </p:nvSpPr>
        <p:spPr>
          <a:xfrm>
            <a:off x="1979712" y="1098075"/>
            <a:ext cx="4680519" cy="5094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テキスト ボックス 76"/>
          <p:cNvSpPr txBox="1"/>
          <p:nvPr/>
        </p:nvSpPr>
        <p:spPr bwMode="gray">
          <a:xfrm>
            <a:off x="2347498" y="908720"/>
            <a:ext cx="3693320" cy="243656"/>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都市利便増進協定の対象地域の地権者等</a:t>
            </a:r>
          </a:p>
        </p:txBody>
      </p:sp>
      <p:sp>
        <p:nvSpPr>
          <p:cNvPr id="78" name="テキスト ボックス 77"/>
          <p:cNvSpPr txBox="1">
            <a:spLocks/>
          </p:cNvSpPr>
          <p:nvPr/>
        </p:nvSpPr>
        <p:spPr>
          <a:xfrm>
            <a:off x="5436096" y="1176163"/>
            <a:ext cx="1008000" cy="396000"/>
          </a:xfrm>
          <a:prstGeom prst="rect">
            <a:avLst/>
          </a:prstGeom>
          <a:solidFill>
            <a:schemeClr val="bg1"/>
          </a:solidFill>
          <a:ln>
            <a:solidFill>
              <a:schemeClr val="tx1"/>
            </a:solidFill>
          </a:ln>
        </p:spPr>
        <p:txBody>
          <a:bodyPr wrap="none" lIns="36000" tIns="72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9" name="テキスト ボックス 78"/>
          <p:cNvSpPr txBox="1">
            <a:spLocks/>
          </p:cNvSpPr>
          <p:nvPr/>
        </p:nvSpPr>
        <p:spPr>
          <a:xfrm>
            <a:off x="5817344" y="1152635"/>
            <a:ext cx="203064" cy="355276"/>
          </a:xfrm>
          <a:prstGeom prst="rect">
            <a:avLst/>
          </a:prstGeom>
          <a:noFill/>
          <a:ln>
            <a:noFill/>
          </a:ln>
        </p:spPr>
        <p:txBody>
          <a:bodyPr wrap="none" lIns="36000" tIns="108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0" name="テキスト ボックス 79"/>
          <p:cNvSpPr txBox="1">
            <a:spLocks/>
          </p:cNvSpPr>
          <p:nvPr/>
        </p:nvSpPr>
        <p:spPr>
          <a:xfrm>
            <a:off x="2063207" y="1176163"/>
            <a:ext cx="1008000" cy="396000"/>
          </a:xfrm>
          <a:prstGeom prst="rect">
            <a:avLst/>
          </a:prstGeom>
          <a:solidFill>
            <a:schemeClr val="bg1"/>
          </a:solidFill>
          <a:ln>
            <a:solidFill>
              <a:schemeClr val="tx1"/>
            </a:solidFill>
          </a:ln>
        </p:spPr>
        <p:txBody>
          <a:bodyPr wrap="none" lIns="36000" tIns="72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1" name="テキスト ボックス 80"/>
          <p:cNvSpPr txBox="1">
            <a:spLocks/>
          </p:cNvSpPr>
          <p:nvPr/>
        </p:nvSpPr>
        <p:spPr>
          <a:xfrm>
            <a:off x="2051720" y="1152635"/>
            <a:ext cx="988535" cy="355276"/>
          </a:xfrm>
          <a:prstGeom prst="rect">
            <a:avLst/>
          </a:prstGeom>
          <a:noFill/>
          <a:ln>
            <a:noFill/>
          </a:ln>
        </p:spPr>
        <p:txBody>
          <a:bodyPr wrap="none" lIns="36000" tIns="108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資産所有者Ａ</a:t>
            </a:r>
          </a:p>
        </p:txBody>
      </p:sp>
      <p:sp>
        <p:nvSpPr>
          <p:cNvPr id="82" name="テキスト ボックス 81"/>
          <p:cNvSpPr txBox="1">
            <a:spLocks/>
          </p:cNvSpPr>
          <p:nvPr/>
        </p:nvSpPr>
        <p:spPr>
          <a:xfrm>
            <a:off x="3188039" y="1172395"/>
            <a:ext cx="1008000" cy="396000"/>
          </a:xfrm>
          <a:prstGeom prst="rect">
            <a:avLst/>
          </a:prstGeom>
          <a:solidFill>
            <a:schemeClr val="bg1"/>
          </a:solidFill>
          <a:ln>
            <a:solidFill>
              <a:schemeClr val="tx1"/>
            </a:solidFill>
          </a:ln>
        </p:spPr>
        <p:txBody>
          <a:bodyPr wrap="none" lIns="36000" tIns="72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テキスト ボックス 82"/>
          <p:cNvSpPr txBox="1">
            <a:spLocks/>
          </p:cNvSpPr>
          <p:nvPr/>
        </p:nvSpPr>
        <p:spPr>
          <a:xfrm>
            <a:off x="3170941" y="1148867"/>
            <a:ext cx="999757" cy="355276"/>
          </a:xfrm>
          <a:prstGeom prst="rect">
            <a:avLst/>
          </a:prstGeom>
          <a:noFill/>
          <a:ln>
            <a:noFill/>
          </a:ln>
        </p:spPr>
        <p:txBody>
          <a:bodyPr wrap="none" lIns="36000" tIns="108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資産所有者Ｂ</a:t>
            </a:r>
          </a:p>
        </p:txBody>
      </p:sp>
      <p:sp>
        <p:nvSpPr>
          <p:cNvPr id="84" name="テキスト ボックス 83"/>
          <p:cNvSpPr txBox="1">
            <a:spLocks/>
          </p:cNvSpPr>
          <p:nvPr/>
        </p:nvSpPr>
        <p:spPr>
          <a:xfrm>
            <a:off x="4330287" y="1176163"/>
            <a:ext cx="1008000" cy="396000"/>
          </a:xfrm>
          <a:prstGeom prst="rect">
            <a:avLst/>
          </a:prstGeom>
          <a:solidFill>
            <a:schemeClr val="bg1"/>
          </a:solidFill>
          <a:ln>
            <a:solidFill>
              <a:schemeClr val="tx1"/>
            </a:solidFill>
          </a:ln>
        </p:spPr>
        <p:txBody>
          <a:bodyPr wrap="none" lIns="36000" tIns="72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5" name="テキスト ボックス 84"/>
          <p:cNvSpPr txBox="1">
            <a:spLocks/>
          </p:cNvSpPr>
          <p:nvPr/>
        </p:nvSpPr>
        <p:spPr>
          <a:xfrm>
            <a:off x="4316395" y="1152635"/>
            <a:ext cx="993345" cy="355276"/>
          </a:xfrm>
          <a:prstGeom prst="rect">
            <a:avLst/>
          </a:prstGeom>
          <a:noFill/>
          <a:ln>
            <a:noFill/>
          </a:ln>
        </p:spPr>
        <p:txBody>
          <a:bodyPr wrap="none" lIns="36000" tIns="10800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資産所有者Ｃ</a:t>
            </a:r>
          </a:p>
        </p:txBody>
      </p:sp>
      <p:sp>
        <p:nvSpPr>
          <p:cNvPr id="67" name="テキスト ボックス 66"/>
          <p:cNvSpPr txBox="1"/>
          <p:nvPr/>
        </p:nvSpPr>
        <p:spPr bwMode="gray">
          <a:xfrm>
            <a:off x="5418739" y="3899932"/>
            <a:ext cx="500137" cy="201274"/>
          </a:xfrm>
          <a:prstGeom prst="rect">
            <a:avLst/>
          </a:prstGeom>
          <a:noFill/>
        </p:spPr>
        <p:txBody>
          <a:bodyPr wrap="none" lIns="0" tIns="0" rIns="0" bIns="0"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補助金</a:t>
            </a:r>
            <a:endParaRPr kumimoji="1" lang="en-US" altLang="ja-JP" sz="13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46" name="Rectangle 15"/>
          <p:cNvSpPr>
            <a:spLocks noChangeArrowheads="1"/>
          </p:cNvSpPr>
          <p:nvPr/>
        </p:nvSpPr>
        <p:spPr bwMode="auto">
          <a:xfrm>
            <a:off x="5004048" y="-27384"/>
            <a:ext cx="4139952" cy="511758"/>
          </a:xfrm>
          <a:prstGeom prst="rect">
            <a:avLst/>
          </a:prstGeom>
          <a:noFill/>
          <a:ln w="25400">
            <a:noFill/>
            <a:miter lim="800000"/>
            <a:headEnd/>
            <a:tailEnd/>
          </a:ln>
        </p:spPr>
        <p:txBody>
          <a:bodyPr lIns="128540" tIns="32649" rIns="128540" bIns="32649"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a:cs typeface="+mn-cs"/>
              </a:rPr>
              <a:t>（別紙１）</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363</a:t>
            </a:fld>
            <a:endParaRPr kumimoji="1" lang="ja-JP" altLang="en-US"/>
          </a:p>
        </p:txBody>
      </p:sp>
    </p:spTree>
    <p:extLst>
      <p:ext uri="{BB962C8B-B14F-4D97-AF65-F5344CB8AC3E}">
        <p14:creationId xmlns:p14="http://schemas.microsoft.com/office/powerpoint/2010/main" val="1689156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3779912" y="6248466"/>
            <a:ext cx="1755272" cy="538893"/>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右矢印 3"/>
          <p:cNvSpPr/>
          <p:nvPr/>
        </p:nvSpPr>
        <p:spPr>
          <a:xfrm>
            <a:off x="615300" y="356689"/>
            <a:ext cx="8502134" cy="3204355"/>
          </a:xfrm>
          <a:prstGeom prst="rightArrow">
            <a:avLst>
              <a:gd name="adj1" fmla="val 77258"/>
              <a:gd name="adj2" fmla="val 114202"/>
            </a:avLst>
          </a:prstGeom>
          <a:gradFill flip="none" rotWithShape="1">
            <a:gsLst>
              <a:gs pos="1000">
                <a:schemeClr val="accent1">
                  <a:lumMod val="50000"/>
                  <a:alpha val="66000"/>
                </a:schemeClr>
              </a:gs>
              <a:gs pos="48000">
                <a:schemeClr val="accent1">
                  <a:alpha val="50000"/>
                  <a:lumMod val="75000"/>
                </a:schemeClr>
              </a:gs>
              <a:gs pos="100000">
                <a:schemeClr val="accent1">
                  <a:alpha val="28000"/>
                </a:schemeClr>
              </a:gs>
            </a:gsLst>
            <a:lin ang="10800000" scaled="1"/>
            <a:tileRect/>
          </a:gradFill>
          <a:ln w="9525">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523409" y="2648067"/>
            <a:ext cx="1960359" cy="3475267"/>
          </a:xfrm>
          <a:prstGeom prst="rect">
            <a:avLst/>
          </a:prstGeom>
          <a:solidFill>
            <a:schemeClr val="bg1">
              <a:alpha val="7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■地元まちづくり組織に　よる自主的な維持・管理</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地権者等で構成した会員組織が、協定に基づいて負担金を徴収し、基盤施設の維持管理などを自主的に実施。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うめきた先行開発地区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西梅田地区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大阪ビジネスパーク地区</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等で実施</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正方形/長方形 6"/>
          <p:cNvSpPr/>
          <p:nvPr/>
        </p:nvSpPr>
        <p:spPr>
          <a:xfrm>
            <a:off x="2627236" y="2131995"/>
            <a:ext cx="1944764" cy="4013872"/>
          </a:xfrm>
          <a:prstGeom prst="rect">
            <a:avLst/>
          </a:prstGeom>
          <a:solidFill>
            <a:schemeClr val="bg1">
              <a:alpha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■現行法を前提とした大阪版ＢＩＤ制度の創設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・エリアマネジメント団体は公物管理者等との協定に基づいた事業計画と収支計画を策定（行政が認定）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・行政は地方自治法に基づく分担金を地権者等から公平・公正に徴収して、エリアマネジメント団体に活動資金として交付</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p:cNvSpPr/>
          <p:nvPr/>
        </p:nvSpPr>
        <p:spPr>
          <a:xfrm>
            <a:off x="4755794" y="1613872"/>
            <a:ext cx="1944764" cy="4551039"/>
          </a:xfrm>
          <a:prstGeom prst="rect">
            <a:avLst/>
          </a:prstGeom>
          <a:solidFill>
            <a:schemeClr val="bg1">
              <a:alpha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■日本版ＢＩＤ制度の創設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月に、地域再生法の改正により、日本版</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BID</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制度（地域再生エリアマネジメント負担金制度）が創設。</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・エリアマネジメント団体はイベント等の受益を算定して、活動計画を策定（行政が認定）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・行政は活動計画（要議会議決）と負担金条例に基づく負担金を、受益者から徴収して、エリアマネジメント団体に活動資金として交付</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から適用予定</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493885" y="2131995"/>
            <a:ext cx="1964921"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第１段階</a:t>
            </a:r>
          </a:p>
        </p:txBody>
      </p:sp>
      <p:sp>
        <p:nvSpPr>
          <p:cNvPr id="10" name="正方形/長方形 9"/>
          <p:cNvSpPr/>
          <p:nvPr/>
        </p:nvSpPr>
        <p:spPr>
          <a:xfrm>
            <a:off x="2645045" y="1613872"/>
            <a:ext cx="1966599"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第２段階</a:t>
            </a:r>
          </a:p>
        </p:txBody>
      </p:sp>
      <p:sp>
        <p:nvSpPr>
          <p:cNvPr id="11" name="正方形/長方形 10"/>
          <p:cNvSpPr/>
          <p:nvPr/>
        </p:nvSpPr>
        <p:spPr>
          <a:xfrm>
            <a:off x="4755794" y="1120937"/>
            <a:ext cx="1969486"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第３段階</a:t>
            </a:r>
          </a:p>
        </p:txBody>
      </p:sp>
      <p:sp>
        <p:nvSpPr>
          <p:cNvPr id="12" name="Rectangle 15"/>
          <p:cNvSpPr>
            <a:spLocks noChangeArrowheads="1"/>
          </p:cNvSpPr>
          <p:nvPr/>
        </p:nvSpPr>
        <p:spPr bwMode="auto">
          <a:xfrm>
            <a:off x="0" y="188640"/>
            <a:ext cx="6372200" cy="685800"/>
          </a:xfrm>
          <a:prstGeom prst="rect">
            <a:avLst/>
          </a:prstGeom>
          <a:noFill/>
          <a:ln w="25400">
            <a:noFill/>
            <a:miter lim="800000"/>
            <a:headEnd/>
            <a:tailEnd/>
          </a:ln>
        </p:spPr>
        <p:txBody>
          <a:bodyPr lIns="128540" tIns="32649" rIns="128540" bIns="32649"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a:cs typeface="+mn-cs"/>
              </a:rPr>
              <a:t>■エリアマネジメントの展開イメージ</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3" name="Rectangle 15"/>
          <p:cNvSpPr>
            <a:spLocks noChangeArrowheads="1"/>
          </p:cNvSpPr>
          <p:nvPr/>
        </p:nvSpPr>
        <p:spPr bwMode="auto">
          <a:xfrm>
            <a:off x="5004048" y="-27384"/>
            <a:ext cx="4139952" cy="511758"/>
          </a:xfrm>
          <a:prstGeom prst="rect">
            <a:avLst/>
          </a:prstGeom>
          <a:noFill/>
          <a:ln w="25400">
            <a:noFill/>
            <a:miter lim="800000"/>
            <a:headEnd/>
            <a:tailEnd/>
          </a:ln>
        </p:spPr>
        <p:txBody>
          <a:bodyPr lIns="128540" tIns="32649" rIns="128540" bIns="32649"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a:cs typeface="+mn-cs"/>
              </a:rPr>
              <a:t>（別紙２）</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4" name="角丸四角形 13"/>
          <p:cNvSpPr/>
          <p:nvPr/>
        </p:nvSpPr>
        <p:spPr>
          <a:xfrm>
            <a:off x="2548509" y="1060050"/>
            <a:ext cx="4248472" cy="5151633"/>
          </a:xfrm>
          <a:prstGeom prst="roundRect">
            <a:avLst>
              <a:gd name="adj" fmla="val 559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bwMode="gray">
          <a:xfrm>
            <a:off x="3870008" y="6546249"/>
            <a:ext cx="164147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ＭＳ ゴシック" pitchFamily="49" charset="-128"/>
                <a:ea typeface="ＭＳ ゴシック" pitchFamily="49" charset="-128"/>
                <a:cs typeface="+mn-cs"/>
              </a:rPr>
              <a:t>現在の取組み段階</a:t>
            </a:r>
          </a:p>
        </p:txBody>
      </p:sp>
      <p:cxnSp>
        <p:nvCxnSpPr>
          <p:cNvPr id="21" name="直線矢印コネクタ 20"/>
          <p:cNvCxnSpPr/>
          <p:nvPr/>
        </p:nvCxnSpPr>
        <p:spPr>
          <a:xfrm>
            <a:off x="4572000" y="6185466"/>
            <a:ext cx="0" cy="324000"/>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6785986" y="1033084"/>
            <a:ext cx="2083694" cy="5276235"/>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857688" y="1613872"/>
            <a:ext cx="1934711" cy="4551040"/>
          </a:xfrm>
          <a:prstGeom prst="rect">
            <a:avLst/>
          </a:prstGeom>
          <a:solidFill>
            <a:schemeClr val="bg1">
              <a:alpha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■制度の適用拡大</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BID</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制度及び大阪版</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BID</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制度について、適用地区や活動内容など制度適用を拡大</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・必要に応じて、負担金制度ガイドラインの充実や、エリアマネジメント団体に対する公益法人みなし規定追加などを国へ要望</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正方形/長方形 30"/>
          <p:cNvSpPr/>
          <p:nvPr/>
        </p:nvSpPr>
        <p:spPr>
          <a:xfrm>
            <a:off x="6857687" y="1135766"/>
            <a:ext cx="1934711"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今後の展開</a:t>
            </a: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364</a:t>
            </a:fld>
            <a:endParaRPr kumimoji="1" lang="ja-JP" altLang="en-US"/>
          </a:p>
        </p:txBody>
      </p:sp>
      <p:sp>
        <p:nvSpPr>
          <p:cNvPr id="18" name="角丸四角形 17"/>
          <p:cNvSpPr/>
          <p:nvPr/>
        </p:nvSpPr>
        <p:spPr>
          <a:xfrm>
            <a:off x="4817437" y="2338598"/>
            <a:ext cx="1808127" cy="946386"/>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4814793" y="3433876"/>
            <a:ext cx="1808127" cy="798490"/>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4825979" y="4354822"/>
            <a:ext cx="1808127" cy="946386"/>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角丸四角形 23"/>
          <p:cNvSpPr/>
          <p:nvPr/>
        </p:nvSpPr>
        <p:spPr>
          <a:xfrm>
            <a:off x="4827213" y="5490908"/>
            <a:ext cx="1761731" cy="216221"/>
          </a:xfrm>
          <a:prstGeom prst="roundRect">
            <a:avLst>
              <a:gd name="adj" fmla="val 3640"/>
            </a:avLst>
          </a:prstGeom>
          <a:solidFill>
            <a:srgbClr val="66FFFF">
              <a:alpha val="35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3639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3563888" cy="338554"/>
          </a:xfrm>
          <a:prstGeom prst="rect">
            <a:avLst/>
          </a:prstGeom>
          <a:noFill/>
        </p:spPr>
        <p:txBody>
          <a:bodyPr wrap="square" rtlCol="0">
            <a:spAutoFit/>
          </a:bodyPr>
          <a:lstStyle/>
          <a:p>
            <a:r>
              <a:rPr lang="ja-JP" altLang="en-US" sz="1600" u="sng" dirty="0">
                <a:solidFill>
                  <a:prstClr val="black"/>
                </a:solidFill>
                <a:latin typeface="BIZ UDゴシック" panose="020B0400000000000000" pitchFamily="49" charset="-128"/>
                <a:ea typeface="BIZ UDゴシック" panose="020B0400000000000000" pitchFamily="49" charset="-128"/>
                <a:cs typeface="Meiryo UI" pitchFamily="50" charset="-128"/>
              </a:rPr>
              <a:t>市税・使用料の減免措置の見直し</a:t>
            </a:r>
            <a:endParaRPr lang="en-US" altLang="ja-JP" sz="1600" u="sng" dirty="0">
              <a:solidFill>
                <a:prstClr val="black"/>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0" y="476672"/>
            <a:ext cx="2123728" cy="2970044"/>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①分野：　－</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②タイプ</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政策イノベーション</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執行の刷新</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③改革スタイル</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投資・予算</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条例・規則・運用ﾙｰﾙ</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組織・経営形態</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権限移譲</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④担当部局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市　財政局・契約管財局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⑤時期</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a:t>
            </a:r>
            <a:r>
              <a:rPr lang="en-US" altLang="ja-JP" sz="1100" dirty="0">
                <a:solidFill>
                  <a:prstClr val="black"/>
                </a:solidFill>
                <a:latin typeface="BIZ UDゴシック" panose="020B0400000000000000" pitchFamily="49" charset="-128"/>
                <a:ea typeface="BIZ UDゴシック" panose="020B0400000000000000" pitchFamily="49" charset="-128"/>
              </a:rPr>
              <a:t>2012</a:t>
            </a:r>
            <a:r>
              <a:rPr lang="ja-JP" altLang="en-US" sz="1100" dirty="0">
                <a:solidFill>
                  <a:prstClr val="black"/>
                </a:solidFill>
                <a:latin typeface="BIZ UDゴシック" panose="020B0400000000000000" pitchFamily="49" charset="-128"/>
                <a:ea typeface="BIZ UDゴシック" panose="020B0400000000000000" pitchFamily="49" charset="-128"/>
              </a:rPr>
              <a:t>年度～</a:t>
            </a:r>
          </a:p>
        </p:txBody>
      </p:sp>
      <p:sp>
        <p:nvSpPr>
          <p:cNvPr id="11" name="二等辺三角形 10"/>
          <p:cNvSpPr/>
          <p:nvPr/>
        </p:nvSpPr>
        <p:spPr>
          <a:xfrm rot="5400000">
            <a:off x="7254316" y="212724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BIZ UDゴシック" panose="020B0400000000000000" pitchFamily="49" charset="-128"/>
              <a:ea typeface="BIZ UDゴシック" panose="020B0400000000000000" pitchFamily="49" charset="-128"/>
            </a:endParaRPr>
          </a:p>
        </p:txBody>
      </p:sp>
      <p:sp>
        <p:nvSpPr>
          <p:cNvPr id="12" name="二等辺三角形 11"/>
          <p:cNvSpPr/>
          <p:nvPr/>
        </p:nvSpPr>
        <p:spPr>
          <a:xfrm rot="5400000">
            <a:off x="7254316" y="369901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064506825"/>
              </p:ext>
            </p:extLst>
          </p:nvPr>
        </p:nvGraphicFramePr>
        <p:xfrm>
          <a:off x="2123728" y="700511"/>
          <a:ext cx="6768752" cy="5478898"/>
        </p:xfrm>
        <a:graphic>
          <a:graphicData uri="http://schemas.openxmlformats.org/drawingml/2006/table">
            <a:tbl>
              <a:tblPr first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504055">
                <a:tc>
                  <a:txBody>
                    <a:bodyPr/>
                    <a:lstStyle/>
                    <a:p>
                      <a:pPr algn="ctr"/>
                      <a:r>
                        <a:rPr kumimoji="1" lang="ja-JP" altLang="en-US" sz="1400" spc="-110" baseline="0" dirty="0">
                          <a:latin typeface="Calibri" panose="020F0502020204030204" pitchFamily="34" charset="0"/>
                          <a:ea typeface="ＭＳ Ｐゴシック" panose="020B0600070205080204" pitchFamily="50" charset="-128"/>
                          <a:cs typeface="Calibri" panose="020F0502020204030204" pitchFamily="34" charset="0"/>
                        </a:rPr>
                        <a:t>改革前の課題</a:t>
                      </a:r>
                      <a:endParaRPr kumimoji="1" lang="en-US" altLang="ja-JP" sz="14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10" baseline="0" dirty="0">
                          <a:latin typeface="Calibri" panose="020F0502020204030204" pitchFamily="34" charset="0"/>
                          <a:ea typeface="ＭＳ Ｐゴシック" panose="020B0600070205080204" pitchFamily="50" charset="-128"/>
                          <a:cs typeface="Calibri" panose="020F0502020204030204" pitchFamily="34" charset="0"/>
                        </a:rPr>
                        <a:t>改革の方向性</a:t>
                      </a:r>
                      <a:endParaRPr kumimoji="1" lang="en-US" altLang="ja-JP" sz="14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40" baseline="0" dirty="0">
                          <a:latin typeface="Calibri" panose="020F0502020204030204" pitchFamily="34" charset="0"/>
                          <a:ea typeface="ＭＳ Ｐゴシック" panose="020B0600070205080204" pitchFamily="50" charset="-128"/>
                          <a:cs typeface="Calibri" panose="020F0502020204030204" pitchFamily="34" charset="0"/>
                        </a:rPr>
                        <a:t>何をどう改革したか</a:t>
                      </a:r>
                      <a:endParaRPr kumimoji="1" lang="en-US" altLang="ja-JP" sz="1400" spc="-14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主な成果</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0738">
                <a:tc>
                  <a:txBody>
                    <a:bodyPr/>
                    <a:lstStyle/>
                    <a:p>
                      <a:pPr marL="72000" indent="-457200" algn="l">
                        <a:lnSpc>
                          <a:spcPts val="1500"/>
                        </a:lnSpc>
                      </a:pPr>
                      <a:r>
                        <a:rPr kumimoji="1" lang="ja-JP" altLang="en-US" sz="1200" spc="-110" baseline="0" dirty="0">
                          <a:latin typeface="Calibri" panose="020F0502020204030204" pitchFamily="34" charset="0"/>
                          <a:ea typeface="ＭＳ Ｐゴシック" panose="020B0600070205080204" pitchFamily="50" charset="-128"/>
                          <a:cs typeface="Calibri" panose="020F0502020204030204" pitchFamily="34" charset="0"/>
                        </a:rPr>
                        <a:t>   市税や不動産使用料・貸付料の減免措置を通じた財政的支援については、その目的と減免額（支援額）を明らかにして透明性を確保する必要がある。</a:t>
                      </a:r>
                      <a:endParaRPr kumimoji="1" lang="en-US" altLang="ja-JP" sz="12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endParaRPr kumimoji="1" lang="en-US" altLang="ja-JP" sz="12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200" spc="-110" baseline="0" dirty="0">
                          <a:latin typeface="Calibri" panose="020F0502020204030204" pitchFamily="34" charset="0"/>
                          <a:ea typeface="ＭＳ Ｐゴシック" panose="020B0600070205080204" pitchFamily="50" charset="-128"/>
                          <a:cs typeface="Calibri" panose="020F0502020204030204" pitchFamily="34" charset="0"/>
                        </a:rPr>
                        <a:t>   また、本来の目的とは異なる名目の下での隠れた支援や見えにくい支援は、排除していく必要がある。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lnSpc>
                          <a:spcPts val="1500"/>
                        </a:lnSpc>
                      </a:pPr>
                      <a:r>
                        <a:rPr kumimoji="1" lang="ja-JP" altLang="en-US" sz="1200" spc="-110" baseline="0" dirty="0">
                          <a:latin typeface="Calibri" panose="020F0502020204030204" pitchFamily="34" charset="0"/>
                          <a:ea typeface="ＭＳ Ｐゴシック" panose="020B0600070205080204" pitchFamily="50" charset="-128"/>
                          <a:cs typeface="Calibri" panose="020F0502020204030204" pitchFamily="34" charset="0"/>
                        </a:rPr>
                        <a:t>   市税、不動産使用料等の減免措置について、減免（財政的支援）の目的と減免額（支援額）を公表する。</a:t>
                      </a:r>
                      <a:endParaRPr kumimoji="1" lang="en-US" altLang="ja-JP" sz="12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endParaRPr kumimoji="1" lang="en-US" altLang="ja-JP" sz="12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200" spc="-110" baseline="0" dirty="0">
                          <a:latin typeface="Calibri" panose="020F0502020204030204" pitchFamily="34" charset="0"/>
                          <a:ea typeface="ＭＳ Ｐゴシック" panose="020B0600070205080204" pitchFamily="50" charset="-128"/>
                          <a:cs typeface="Calibri" panose="020F0502020204030204" pitchFamily="34" charset="0"/>
                        </a:rPr>
                        <a:t>   また、減免（財政的支援）の必要性を再点検するとともに、その効果を検証する。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lnSpc>
                          <a:spcPts val="1500"/>
                        </a:lnSpc>
                      </a:pPr>
                      <a:r>
                        <a:rPr kumimoji="1" lang="ja-JP" altLang="en-US" sz="1200" spc="-110" dirty="0">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spc="-110" baseline="0" dirty="0">
                          <a:latin typeface="Calibri" panose="020F0502020204030204" pitchFamily="34" charset="0"/>
                          <a:ea typeface="ＭＳ Ｐゴシック" panose="020B0600070205080204" pitchFamily="50" charset="-128"/>
                          <a:cs typeface="Calibri" panose="020F0502020204030204" pitchFamily="34" charset="0"/>
                        </a:rPr>
                        <a:t>減免措置状況の公表</a:t>
                      </a:r>
                      <a:endParaRPr kumimoji="1" lang="en-US" altLang="ja-JP" sz="12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endParaRPr kumimoji="1" lang="en-US" altLang="ja-JP" sz="1200" spc="-11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200" spc="-110" dirty="0">
                          <a:latin typeface="Calibri" panose="020F0502020204030204" pitchFamily="34" charset="0"/>
                          <a:ea typeface="ＭＳ Ｐゴシック" panose="020B0600070205080204" pitchFamily="50" charset="-128"/>
                          <a:cs typeface="Calibri" panose="020F0502020204030204" pitchFamily="34" charset="0"/>
                        </a:rPr>
                        <a:t>・減免措置の見直しの実施</a:t>
                      </a:r>
                      <a:endParaRPr kumimoji="1" lang="en-US" altLang="ja-JP" sz="1200" spc="-11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200" spc="-110" dirty="0">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spc="-110" dirty="0">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200" spc="-110" dirty="0">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200" spc="-11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200" spc="-110" dirty="0">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200" b="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ja-JP" altLang="en-US" sz="12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endParaRPr kumimoji="1" lang="en-US" altLang="ja-JP" sz="1200" dirty="0">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defTabSz="914400" rtl="0" eaLnBrk="1" latinLnBrk="0" hangingPunct="1">
                        <a:lnSpc>
                          <a:spcPts val="1400"/>
                        </a:lnSpc>
                      </a:pPr>
                      <a:r>
                        <a:rPr kumimoji="1" lang="ja-JP"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・市税の減免措置の見直し</a:t>
                      </a:r>
                    </a:p>
                    <a:p>
                      <a:pPr marL="72000" indent="-457200" algn="l" defTabSz="914400" rtl="0" eaLnBrk="1" latinLnBrk="0" hangingPunct="1">
                        <a:lnSpc>
                          <a:spcPts val="1400"/>
                        </a:lnSpc>
                      </a:pPr>
                      <a:r>
                        <a:rPr kumimoji="1" lang="ja-JP" altLang="en-US"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→減免項目</a:t>
                      </a:r>
                      <a:r>
                        <a:rPr kumimoji="1" lang="en-US"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88</a:t>
                      </a:r>
                      <a:r>
                        <a:rPr kumimoji="1" lang="ja-JP" altLang="en-US"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件中、　</a:t>
                      </a:r>
                      <a:endParaRPr kumimoji="1" lang="en-US"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lnSpc>
                          <a:spcPts val="1400"/>
                        </a:lnSpc>
                      </a:pPr>
                      <a:r>
                        <a:rPr kumimoji="1" lang="ja-JP" altLang="en-US"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年度）</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lnSpc>
                          <a:spcPts val="1400"/>
                        </a:lnSpc>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廃止</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61</a:t>
                      </a:r>
                      <a:r>
                        <a:rPr kumimoji="1" lang="ja-JP"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件</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 </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廃止</a:t>
                      </a:r>
                      <a:r>
                        <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62</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基準等見直し</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件</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基準等見直し</a:t>
                      </a:r>
                      <a:r>
                        <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件　　</a:t>
                      </a:r>
                      <a:endPar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・減免額　　　　　　　　       </a:t>
                      </a:r>
                      <a:r>
                        <a:rPr kumimoji="1" lang="ja-JP" altLang="en-US" sz="1100" b="0" kern="1200" spc="-11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減免額</a:t>
                      </a:r>
                      <a:endParaRPr kumimoji="1" lang="en-US" altLang="ja-JP"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lnSpc>
                          <a:spcPts val="1400"/>
                        </a:lnSpc>
                      </a:pPr>
                      <a:r>
                        <a:rPr kumimoji="1" lang="ja-JP" altLang="en-US"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見直し前</a:t>
                      </a:r>
                      <a:r>
                        <a:rPr kumimoji="1" lang="en-US" altLang="ja-JP"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15.0</a:t>
                      </a:r>
                      <a:r>
                        <a:rPr kumimoji="1" lang="ja-JP" altLang="en-US"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　　　  </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見直し前</a:t>
                      </a:r>
                      <a:r>
                        <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15.0</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→見直し後</a:t>
                      </a:r>
                      <a:r>
                        <a:rPr kumimoji="1" lang="en-US" altLang="ja-JP"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10.6</a:t>
                      </a:r>
                      <a:r>
                        <a:rPr kumimoji="1" lang="ja-JP" altLang="en-US" sz="1100" kern="1200" spc="-110" baseline="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　   　</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→見直し後</a:t>
                      </a:r>
                      <a:r>
                        <a:rPr kumimoji="1" lang="en-US" altLang="ja-JP"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6.3</a:t>
                      </a:r>
                      <a:r>
                        <a:rPr kumimoji="1" lang="ja-JP" altLang="en-US" sz="11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p>
                    <a:p>
                      <a:pPr marL="72000" indent="-457200" algn="l" defTabSz="914400" rtl="0" eaLnBrk="1" latinLnBrk="0" hangingPunct="1">
                        <a:lnSpc>
                          <a:spcPts val="1400"/>
                        </a:lnSpc>
                      </a:pPr>
                      <a:r>
                        <a:rPr kumimoji="1" lang="ja-JP" altLang="en-US" sz="1200" b="0" kern="1200" spc="-11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p>
                    <a:p>
                      <a:pPr marL="72000" indent="-457200" algn="l" defTabSz="914400" rtl="0" eaLnBrk="1" latinLnBrk="0" hangingPunct="1">
                        <a:lnSpc>
                          <a:spcPts val="1400"/>
                        </a:lnSpc>
                      </a:pPr>
                      <a:r>
                        <a:rPr kumimoji="1" lang="ja-JP"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不動産</a:t>
                      </a:r>
                      <a:r>
                        <a:rPr kumimoji="1" lang="ja-JP"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使用料の減免措置の見直し</a:t>
                      </a:r>
                      <a:endParaRPr kumimoji="1" lang="en-US"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lnSpc>
                          <a:spcPts val="1400"/>
                        </a:lnSpc>
                      </a:pPr>
                      <a:r>
                        <a:rPr kumimoji="1" lang="ja-JP" altLang="en-US"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→減免件数</a:t>
                      </a:r>
                      <a:r>
                        <a:rPr kumimoji="1" lang="en-US"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1,424</a:t>
                      </a:r>
                      <a:r>
                        <a:rPr kumimoji="1" lang="ja-JP" altLang="en-US"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件中、</a:t>
                      </a:r>
                      <a:endParaRPr kumimoji="1" lang="ja-JP" altLang="ja-JP" sz="12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年度）　　 　 （</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・減免率見直し・減免　  ・減免率見直し・減免</a:t>
                      </a: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廃止</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97</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件　　　　　　　         廃止</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198</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件</a:t>
                      </a: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・減免額　　　　　　　             ・減免額</a:t>
                      </a:r>
                    </a:p>
                    <a:p>
                      <a:pPr marL="72000" indent="-457200" algn="l" defTabSz="914400" rtl="0" eaLnBrk="1" latinLnBrk="0" hangingPunct="1">
                        <a:lnSpc>
                          <a:spcPts val="1400"/>
                        </a:lnSpc>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見直し前</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72.7</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　　　   見直し前</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72.7</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a:t>
                      </a: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　   →見直し後</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70.5</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　　   →見直し後</a:t>
                      </a:r>
                      <a:r>
                        <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58.8</a:t>
                      </a:r>
                      <a:r>
                        <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endParaRPr kumimoji="1" lang="en-US" altLang="ja-JP"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en-US" altLang="ja-JP" sz="1100" kern="1200" spc="-110" dirty="0">
                          <a:solidFill>
                            <a:schemeClr val="dk1"/>
                          </a:solidFill>
                          <a:latin typeface="Calibri" panose="020F0502020204030204" pitchFamily="34" charset="0"/>
                          <a:ea typeface="+mn-ea"/>
                          <a:cs typeface="Calibri" panose="020F0502020204030204" pitchFamily="34" charset="0"/>
                        </a:rPr>
                        <a:t>※</a:t>
                      </a:r>
                      <a:r>
                        <a:rPr kumimoji="1" lang="ja-JP" altLang="en-US" sz="1100" kern="1200" spc="-110" dirty="0">
                          <a:solidFill>
                            <a:schemeClr val="dk1"/>
                          </a:solidFill>
                          <a:latin typeface="Calibri" panose="020F0502020204030204" pitchFamily="34" charset="0"/>
                          <a:ea typeface="+mn-ea"/>
                          <a:cs typeface="Calibri" panose="020F0502020204030204" pitchFamily="34" charset="0"/>
                        </a:rPr>
                        <a:t>全項目一覧は下記を参照。</a:t>
                      </a: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mn-ea"/>
                          <a:cs typeface="Calibri" panose="020F0502020204030204" pitchFamily="34" charset="0"/>
                        </a:rPr>
                        <a:t>・付属資料２（市税の減免措置の見直し）</a:t>
                      </a: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kern="1200" spc="-110" dirty="0">
                          <a:solidFill>
                            <a:schemeClr val="dk1"/>
                          </a:solidFill>
                          <a:latin typeface="Calibri" panose="020F0502020204030204" pitchFamily="34" charset="0"/>
                          <a:ea typeface="+mn-ea"/>
                          <a:cs typeface="Calibri" panose="020F0502020204030204" pitchFamily="34" charset="0"/>
                        </a:rPr>
                        <a:t>・付属資料３（使用料の減免措置の見直し）</a:t>
                      </a:r>
                    </a:p>
                    <a:p>
                      <a:pPr marL="72000" marR="0" indent="-457200" algn="l" defTabSz="914400" rtl="0" eaLnBrk="1" fontAlgn="auto" latinLnBrk="0" hangingPunct="1">
                        <a:lnSpc>
                          <a:spcPts val="1400"/>
                        </a:lnSpc>
                        <a:spcBef>
                          <a:spcPts val="0"/>
                        </a:spcBef>
                        <a:spcAft>
                          <a:spcPts val="0"/>
                        </a:spcAft>
                        <a:buClrTx/>
                        <a:buSzTx/>
                        <a:buFontTx/>
                        <a:buNone/>
                        <a:tabLst/>
                        <a:defRPr/>
                      </a:pPr>
                      <a:endParaRPr kumimoji="1" lang="ja-JP" altLang="en-US" sz="1100" kern="1200" spc="-110" dirty="0">
                        <a:solidFill>
                          <a:schemeClr val="dk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340</a:t>
            </a:fld>
            <a:endParaRPr lang="ja-JP" altLang="en-US"/>
          </a:p>
        </p:txBody>
      </p:sp>
    </p:spTree>
    <p:extLst>
      <p:ext uri="{BB962C8B-B14F-4D97-AF65-F5344CB8AC3E}">
        <p14:creationId xmlns:p14="http://schemas.microsoft.com/office/powerpoint/2010/main" val="295587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36296" y="4317649"/>
            <a:ext cx="1706666" cy="551511"/>
          </a:xfrm>
          <a:prstGeom prst="rect">
            <a:avLst/>
          </a:prstGeom>
          <a:solidFill>
            <a:srgbClr val="05E0DB">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5436096" y="4408930"/>
            <a:ext cx="1800200" cy="2083945"/>
          </a:xfrm>
          <a:prstGeom prst="rect">
            <a:avLst/>
          </a:prstGeom>
          <a:solidFill>
            <a:srgbClr val="05E0DB">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0" y="0"/>
            <a:ext cx="3563888" cy="338554"/>
          </a:xfrm>
          <a:prstGeom prst="rect">
            <a:avLst/>
          </a:prstGeom>
          <a:noFill/>
        </p:spPr>
        <p:txBody>
          <a:bodyPr wrap="square" rtlCol="0">
            <a:spAutoFit/>
          </a:bodyPr>
          <a:lstStyle/>
          <a:p>
            <a:r>
              <a:rPr lang="ja-JP" altLang="en-US" sz="1600" u="sng" dirty="0">
                <a:solidFill>
                  <a:prstClr val="black"/>
                </a:solidFill>
                <a:latin typeface="BIZ UDゴシック" panose="020B0400000000000000" pitchFamily="49" charset="-128"/>
                <a:ea typeface="BIZ UDゴシック" panose="020B0400000000000000" pitchFamily="49" charset="-128"/>
                <a:cs typeface="Meiryo UI" pitchFamily="50" charset="-128"/>
              </a:rPr>
              <a:t>外郭団体改革（その１）</a:t>
            </a:r>
            <a:endParaRPr lang="en-US" altLang="ja-JP" sz="1600" u="sng" dirty="0">
              <a:solidFill>
                <a:prstClr val="black"/>
              </a:solidFill>
              <a:latin typeface="BIZ UDゴシック" panose="020B0400000000000000" pitchFamily="49" charset="-128"/>
              <a:ea typeface="BIZ UDゴシック" panose="020B0400000000000000" pitchFamily="49" charset="-128"/>
              <a:cs typeface="Meiryo UI" pitchFamily="50" charset="-128"/>
            </a:endParaRPr>
          </a:p>
        </p:txBody>
      </p:sp>
      <p:sp>
        <p:nvSpPr>
          <p:cNvPr id="5" name="テキスト ボックス 4"/>
          <p:cNvSpPr txBox="1"/>
          <p:nvPr/>
        </p:nvSpPr>
        <p:spPr>
          <a:xfrm>
            <a:off x="0" y="476672"/>
            <a:ext cx="2123728" cy="2800767"/>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①分野：　－</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②タイプ</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政策イノベーション</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執行の刷新</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③改革スタイル</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投資・予算</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条例・規則・運用ﾙｰﾙ</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組織・経営形態</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　権限移譲</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④担当部局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市　総務局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⑤時期</a:t>
            </a:r>
          </a:p>
        </p:txBody>
      </p:sp>
      <p:graphicFrame>
        <p:nvGraphicFramePr>
          <p:cNvPr id="7" name="表 6"/>
          <p:cNvGraphicFramePr>
            <a:graphicFrameLocks noGrp="1"/>
          </p:cNvGraphicFramePr>
          <p:nvPr/>
        </p:nvGraphicFramePr>
        <p:xfrm>
          <a:off x="2174210" y="707267"/>
          <a:ext cx="6768752" cy="5791200"/>
        </p:xfrm>
        <a:graphic>
          <a:graphicData uri="http://schemas.openxmlformats.org/drawingml/2006/table">
            <a:tbl>
              <a:tblPr firstRow="1">
                <a:tableStyleId>{5C22544A-7EE6-4342-B048-85BDC9FD1C3A}</a:tableStyleId>
              </a:tblPr>
              <a:tblGrid>
                <a:gridCol w="153369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14678">
                  <a:extLst>
                    <a:ext uri="{9D8B030D-6E8A-4147-A177-3AD203B41FA5}">
                      <a16:colId xmlns:a16="http://schemas.microsoft.com/office/drawing/2014/main" val="20002"/>
                    </a:ext>
                  </a:extLst>
                </a:gridCol>
                <a:gridCol w="1692188">
                  <a:extLst>
                    <a:ext uri="{9D8B030D-6E8A-4147-A177-3AD203B41FA5}">
                      <a16:colId xmlns:a16="http://schemas.microsoft.com/office/drawing/2014/main" val="20003"/>
                    </a:ext>
                  </a:extLst>
                </a:gridCol>
              </a:tblGrid>
              <a:tr h="504055">
                <a:tc>
                  <a:txBody>
                    <a:bodyPr/>
                    <a:lstStyle/>
                    <a:p>
                      <a:pPr algn="ctr"/>
                      <a:r>
                        <a:rPr kumimoji="1" lang="ja-JP" altLang="en-US" sz="1400" spc="-110" baseline="0" dirty="0">
                          <a:latin typeface="Calibri" panose="020F0502020204030204" pitchFamily="34" charset="0"/>
                          <a:ea typeface="ＭＳ Ｐゴシック" panose="020B0600070205080204" pitchFamily="50" charset="-128"/>
                          <a:cs typeface="Calibri" panose="020F0502020204030204" pitchFamily="34" charset="0"/>
                        </a:rPr>
                        <a:t>改革前の課題</a:t>
                      </a:r>
                      <a:endParaRPr kumimoji="1" lang="en-US" altLang="ja-JP" sz="14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10" baseline="0" dirty="0">
                          <a:latin typeface="Calibri" panose="020F0502020204030204" pitchFamily="34" charset="0"/>
                          <a:ea typeface="ＭＳ Ｐゴシック" panose="020B0600070205080204" pitchFamily="50" charset="-128"/>
                          <a:cs typeface="Calibri" panose="020F0502020204030204" pitchFamily="34" charset="0"/>
                        </a:rPr>
                        <a:t>改革の方向性</a:t>
                      </a:r>
                      <a:endParaRPr kumimoji="1" lang="en-US" altLang="ja-JP" sz="14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40" baseline="0" dirty="0">
                          <a:latin typeface="Calibri" panose="020F0502020204030204" pitchFamily="34" charset="0"/>
                          <a:ea typeface="ＭＳ Ｐゴシック" panose="020B0600070205080204" pitchFamily="50" charset="-128"/>
                          <a:cs typeface="Calibri" panose="020F0502020204030204" pitchFamily="34" charset="0"/>
                        </a:rPr>
                        <a:t>何をどう改革したか</a:t>
                      </a:r>
                      <a:endParaRPr kumimoji="1" lang="en-US" altLang="ja-JP" sz="1400" spc="-14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主な成果</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0738">
                <a:tc>
                  <a:txBody>
                    <a:bodyPr/>
                    <a:lstStyle/>
                    <a:p>
                      <a:pPr marL="72000" indent="-457200" algn="l">
                        <a:lnSpc>
                          <a:spcPts val="1200"/>
                        </a:lnSpc>
                      </a:pPr>
                      <a:r>
                        <a:rPr kumimoji="1" lang="ja-JP" altLang="en-US" sz="1050" b="0" dirty="0">
                          <a:solidFill>
                            <a:schemeClr val="tx1"/>
                          </a:solidFill>
                          <a:latin typeface="+mn-lt"/>
                          <a:ea typeface="+mn-ea"/>
                        </a:rPr>
                        <a:t>・「民間でできることは民間に」という市政改革の方針に沿って、外郭団体のあり方や市としての関与を抜本的に見直す</a:t>
                      </a: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lang="en-US" altLang="ja-JP" sz="1050" dirty="0">
                        <a:solidFill>
                          <a:srgbClr val="FF0000"/>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lang="ja-JP" altLang="en-US" sz="1050" dirty="0">
                          <a:solidFill>
                            <a:schemeClr val="tx1"/>
                          </a:solidFill>
                          <a:latin typeface="+mn-lt"/>
                          <a:ea typeface="+mn-ea"/>
                        </a:rPr>
                        <a:t>（次頁に続く）</a:t>
                      </a:r>
                      <a:endParaRPr lang="en-US" altLang="ja-JP" sz="105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lnSpc>
                          <a:spcPts val="1200"/>
                        </a:lnSpc>
                      </a:pPr>
                      <a:r>
                        <a:rPr kumimoji="1" lang="en-US" altLang="ja-JP" sz="1050" b="0" dirty="0">
                          <a:solidFill>
                            <a:schemeClr val="tx1"/>
                          </a:solidFill>
                          <a:latin typeface="+mn-lt"/>
                          <a:ea typeface="+mn-ea"/>
                        </a:rPr>
                        <a:t>【</a:t>
                      </a:r>
                      <a:r>
                        <a:rPr kumimoji="1" lang="ja-JP" altLang="en-US" sz="1050" b="0" dirty="0">
                          <a:solidFill>
                            <a:schemeClr val="tx1"/>
                          </a:solidFill>
                          <a:latin typeface="+mn-lt"/>
                          <a:ea typeface="+mn-ea"/>
                        </a:rPr>
                        <a:t>外郭団体の必要性の精査</a:t>
                      </a:r>
                      <a:r>
                        <a:rPr kumimoji="1" lang="en-US" altLang="ja-JP" sz="1050" b="0" dirty="0">
                          <a:solidFill>
                            <a:schemeClr val="tx1"/>
                          </a:solidFill>
                          <a:latin typeface="+mn-lt"/>
                          <a:ea typeface="+mn-ea"/>
                        </a:rPr>
                        <a:t>】</a:t>
                      </a:r>
                    </a:p>
                    <a:p>
                      <a:pPr marL="72000" indent="-457200" algn="l">
                        <a:lnSpc>
                          <a:spcPts val="1200"/>
                        </a:lnSpc>
                      </a:pPr>
                      <a:endParaRPr kumimoji="1" lang="en-US" altLang="ja-JP" sz="1050" b="1"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2012</a:t>
                      </a: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2019</a:t>
                      </a:r>
                      <a:r>
                        <a:rPr kumimoji="1" lang="ja-JP" altLang="en-US" sz="1050" b="0" dirty="0">
                          <a:solidFill>
                            <a:schemeClr val="tx1"/>
                          </a:solidFill>
                          <a:latin typeface="+mn-lt"/>
                          <a:ea typeface="+mn-ea"/>
                        </a:rPr>
                        <a:t>年度）</a:t>
                      </a: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・外郭団体への資本的関与（出資・出えん）や人的関与（役職員の派遣）が本市の施策目的を達成する上で真に必要かどうかを改めて精査し、その結果に基づき、廃止、民営化、広域化などの見直しを行う</a:t>
                      </a:r>
                      <a:endParaRPr kumimoji="1" lang="en-US" altLang="ja-JP" sz="1050"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lnSpc>
                          <a:spcPts val="1200"/>
                        </a:lnSpc>
                      </a:pPr>
                      <a:r>
                        <a:rPr kumimoji="1" lang="ja-JP" altLang="en-US" sz="1050" b="0" dirty="0">
                          <a:solidFill>
                            <a:schemeClr val="tx1"/>
                          </a:solidFill>
                          <a:latin typeface="+mn-lt"/>
                          <a:ea typeface="+mn-ea"/>
                        </a:rPr>
                        <a:t>・「外郭団体見直しの方向性について」策定（</a:t>
                      </a:r>
                      <a:r>
                        <a:rPr kumimoji="1" lang="en-US" altLang="ja-JP" sz="1050" b="0" dirty="0">
                          <a:solidFill>
                            <a:schemeClr val="tx1"/>
                          </a:solidFill>
                          <a:latin typeface="+mn-lt"/>
                          <a:ea typeface="+mn-ea"/>
                        </a:rPr>
                        <a:t>2012</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7</a:t>
                      </a:r>
                      <a:r>
                        <a:rPr kumimoji="1" lang="ja-JP" altLang="en-US" sz="1050" b="0" dirty="0">
                          <a:solidFill>
                            <a:schemeClr val="tx1"/>
                          </a:solidFill>
                          <a:latin typeface="+mn-lt"/>
                          <a:ea typeface="+mn-ea"/>
                        </a:rPr>
                        <a:t>月）</a:t>
                      </a: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・「大阪市外郭団体等への関与及び監理事項等に関する条例」制定（</a:t>
                      </a:r>
                      <a:r>
                        <a:rPr kumimoji="1" lang="en-US" altLang="ja-JP" sz="1050" b="0" dirty="0">
                          <a:solidFill>
                            <a:schemeClr val="tx1"/>
                          </a:solidFill>
                          <a:latin typeface="+mn-lt"/>
                          <a:ea typeface="+mn-ea"/>
                        </a:rPr>
                        <a:t>2013</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3</a:t>
                      </a:r>
                      <a:r>
                        <a:rPr kumimoji="1" lang="ja-JP" altLang="en-US" sz="1050" b="0" dirty="0">
                          <a:solidFill>
                            <a:schemeClr val="tx1"/>
                          </a:solidFill>
                          <a:latin typeface="+mn-lt"/>
                          <a:ea typeface="+mn-ea"/>
                        </a:rPr>
                        <a:t>月）</a:t>
                      </a: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・「同条例施行規則」制定（</a:t>
                      </a:r>
                      <a:r>
                        <a:rPr kumimoji="1" lang="en-US" altLang="ja-JP" sz="1050" b="0" dirty="0">
                          <a:solidFill>
                            <a:schemeClr val="tx1"/>
                          </a:solidFill>
                          <a:latin typeface="+mn-lt"/>
                          <a:ea typeface="+mn-ea"/>
                        </a:rPr>
                        <a:t>2013</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7</a:t>
                      </a:r>
                      <a:r>
                        <a:rPr kumimoji="1" lang="ja-JP" altLang="en-US" sz="1050" b="0" dirty="0">
                          <a:solidFill>
                            <a:schemeClr val="tx1"/>
                          </a:solidFill>
                          <a:latin typeface="+mn-lt"/>
                          <a:ea typeface="+mn-ea"/>
                        </a:rPr>
                        <a:t>月）</a:t>
                      </a: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・「大阪市外郭団体指定に関する基準について」制定（</a:t>
                      </a:r>
                      <a:r>
                        <a:rPr kumimoji="1" lang="en-US" altLang="ja-JP" sz="1050" b="0" dirty="0">
                          <a:solidFill>
                            <a:schemeClr val="tx1"/>
                          </a:solidFill>
                          <a:latin typeface="+mn-lt"/>
                          <a:ea typeface="+mn-ea"/>
                        </a:rPr>
                        <a:t>2013</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7</a:t>
                      </a:r>
                      <a:r>
                        <a:rPr kumimoji="1" lang="ja-JP" altLang="en-US" sz="1050" b="0" dirty="0">
                          <a:solidFill>
                            <a:schemeClr val="tx1"/>
                          </a:solidFill>
                          <a:latin typeface="+mn-lt"/>
                          <a:ea typeface="+mn-ea"/>
                        </a:rPr>
                        <a:t>月）</a:t>
                      </a: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・「外郭団体関与・監理見直し計画」策定（</a:t>
                      </a:r>
                      <a:r>
                        <a:rPr kumimoji="1" lang="en-US" altLang="ja-JP" sz="1050" b="0" dirty="0">
                          <a:solidFill>
                            <a:schemeClr val="tx1"/>
                          </a:solidFill>
                          <a:latin typeface="+mn-lt"/>
                          <a:ea typeface="+mn-ea"/>
                        </a:rPr>
                        <a:t>2014</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2</a:t>
                      </a:r>
                      <a:r>
                        <a:rPr kumimoji="1" lang="ja-JP" altLang="en-US" sz="1050" b="0" dirty="0">
                          <a:solidFill>
                            <a:schemeClr val="tx1"/>
                          </a:solidFill>
                          <a:latin typeface="+mn-lt"/>
                          <a:ea typeface="+mn-ea"/>
                        </a:rPr>
                        <a:t>月）</a:t>
                      </a: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・「外郭団体関与・監理見直し計画</a:t>
                      </a:r>
                      <a:r>
                        <a:rPr kumimoji="1" lang="en-US" altLang="ja-JP" sz="1050" b="0" dirty="0">
                          <a:solidFill>
                            <a:schemeClr val="tx1"/>
                          </a:solidFill>
                          <a:latin typeface="+mn-lt"/>
                          <a:ea typeface="+mn-ea"/>
                        </a:rPr>
                        <a:t>(</a:t>
                      </a:r>
                      <a:r>
                        <a:rPr kumimoji="1" lang="ja-JP" altLang="en-US" sz="1050" b="0" dirty="0">
                          <a:solidFill>
                            <a:schemeClr val="tx1"/>
                          </a:solidFill>
                          <a:latin typeface="+mn-lt"/>
                          <a:ea typeface="+mn-ea"/>
                        </a:rPr>
                        <a:t>更新版</a:t>
                      </a:r>
                      <a:r>
                        <a:rPr kumimoji="1" lang="en-US" altLang="ja-JP" sz="1050" b="0" dirty="0">
                          <a:solidFill>
                            <a:schemeClr val="tx1"/>
                          </a:solidFill>
                          <a:latin typeface="+mn-lt"/>
                          <a:ea typeface="+mn-ea"/>
                        </a:rPr>
                        <a:t>)</a:t>
                      </a:r>
                      <a:r>
                        <a:rPr kumimoji="1" lang="ja-JP" altLang="en-US" sz="1050" b="0" dirty="0">
                          <a:solidFill>
                            <a:schemeClr val="tx1"/>
                          </a:solidFill>
                          <a:latin typeface="+mn-lt"/>
                          <a:ea typeface="+mn-ea"/>
                        </a:rPr>
                        <a:t>」策定（</a:t>
                      </a:r>
                      <a:r>
                        <a:rPr kumimoji="1" lang="en-US" altLang="ja-JP" sz="1050" b="0" dirty="0">
                          <a:solidFill>
                            <a:schemeClr val="tx1"/>
                          </a:solidFill>
                          <a:latin typeface="+mn-lt"/>
                          <a:ea typeface="+mn-ea"/>
                        </a:rPr>
                        <a:t>2015</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2</a:t>
                      </a:r>
                      <a:r>
                        <a:rPr kumimoji="1" lang="ja-JP" altLang="en-US" sz="1050" b="0" dirty="0">
                          <a:solidFill>
                            <a:schemeClr val="tx1"/>
                          </a:solidFill>
                          <a:latin typeface="+mn-lt"/>
                          <a:ea typeface="+mn-ea"/>
                        </a:rPr>
                        <a:t>月）</a:t>
                      </a:r>
                      <a:endParaRPr kumimoji="1" lang="en-US" altLang="ja-JP" sz="1050" b="0" dirty="0">
                        <a:solidFill>
                          <a:schemeClr val="tx1"/>
                        </a:solidFill>
                        <a:latin typeface="+mn-lt"/>
                        <a:ea typeface="+mn-ea"/>
                      </a:endParaRPr>
                    </a:p>
                    <a:p>
                      <a:pPr marL="72000" indent="-457200" algn="l">
                        <a:lnSpc>
                          <a:spcPts val="1200"/>
                        </a:lnSpc>
                      </a:pP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・「外郭団体の方向性について」策定</a:t>
                      </a:r>
                      <a:r>
                        <a:rPr kumimoji="1" lang="en-US" altLang="ja-JP" sz="1050" b="0" dirty="0">
                          <a:solidFill>
                            <a:schemeClr val="tx1"/>
                          </a:solidFill>
                          <a:latin typeface="+mn-lt"/>
                          <a:ea typeface="+mn-ea"/>
                        </a:rPr>
                        <a:t>(2017</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3</a:t>
                      </a:r>
                      <a:r>
                        <a:rPr kumimoji="1" lang="ja-JP" altLang="en-US" sz="1050" b="0" dirty="0">
                          <a:solidFill>
                            <a:schemeClr val="tx1"/>
                          </a:solidFill>
                          <a:latin typeface="+mn-lt"/>
                          <a:ea typeface="+mn-ea"/>
                        </a:rPr>
                        <a:t>月</a:t>
                      </a:r>
                      <a:r>
                        <a:rPr kumimoji="1" lang="en-US" altLang="ja-JP" sz="1050" b="0" dirty="0">
                          <a:solidFill>
                            <a:schemeClr val="tx1"/>
                          </a:solidFill>
                          <a:latin typeface="+mn-lt"/>
                          <a:ea typeface="+mn-ea"/>
                        </a:rPr>
                        <a:t>)</a:t>
                      </a:r>
                    </a:p>
                    <a:p>
                      <a:pPr marL="72000" indent="-457200" algn="l">
                        <a:lnSpc>
                          <a:spcPts val="1200"/>
                        </a:lnSpc>
                      </a:pP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mn-lt"/>
                          <a:ea typeface="+mn-ea"/>
                        </a:rPr>
                        <a:t>・行政目的･施策の達成のための実効性のある監理を目指して、</a:t>
                      </a:r>
                      <a:r>
                        <a:rPr kumimoji="1" lang="en-US" altLang="ja-JP" sz="1050" b="0" dirty="0">
                          <a:solidFill>
                            <a:schemeClr val="tx1"/>
                          </a:solidFill>
                          <a:latin typeface="+mn-lt"/>
                          <a:ea typeface="+mn-ea"/>
                        </a:rPr>
                        <a:t>2020</a:t>
                      </a:r>
                      <a:r>
                        <a:rPr kumimoji="1" lang="ja-JP" altLang="en-US" sz="1050" b="0" dirty="0">
                          <a:solidFill>
                            <a:schemeClr val="tx1"/>
                          </a:solidFill>
                          <a:latin typeface="+mn-lt"/>
                          <a:ea typeface="+mn-ea"/>
                        </a:rPr>
                        <a:t>年度からの新たな外郭団体等の監理の仕組みを構築し、「大阪市外郭団体等への関与及び監理事項等に関する条例施行要綱」及び「大阪市外郭団体の指定に関する基準を定める規程」を制定（</a:t>
                      </a:r>
                      <a:r>
                        <a:rPr kumimoji="1" lang="en-US" altLang="ja-JP" sz="1050" b="0" dirty="0">
                          <a:solidFill>
                            <a:schemeClr val="tx1"/>
                          </a:solidFill>
                          <a:latin typeface="+mn-lt"/>
                          <a:ea typeface="+mn-ea"/>
                        </a:rPr>
                        <a:t>2020</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1</a:t>
                      </a:r>
                      <a:r>
                        <a:rPr kumimoji="1" lang="ja-JP" altLang="en-US" sz="1050" b="0" dirty="0">
                          <a:solidFill>
                            <a:schemeClr val="tx1"/>
                          </a:solidFill>
                          <a:latin typeface="+mn-lt"/>
                          <a:ea typeface="+mn-ea"/>
                        </a:rPr>
                        <a:t>月）。同規程に基づき、外郭団体の必要性を精査。</a:t>
                      </a:r>
                      <a:endParaRPr kumimoji="1" lang="en-US" altLang="ja-JP" sz="1050"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lnSpc>
                          <a:spcPts val="1200"/>
                        </a:lnSpc>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2014</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4</a:t>
                      </a:r>
                      <a:r>
                        <a:rPr kumimoji="1" lang="ja-JP" altLang="en-US" sz="1050" b="0" dirty="0">
                          <a:solidFill>
                            <a:schemeClr val="tx1"/>
                          </a:solidFill>
                          <a:latin typeface="+mn-lt"/>
                          <a:ea typeface="+mn-ea"/>
                        </a:rPr>
                        <a:t>月</a:t>
                      </a:r>
                      <a:r>
                        <a:rPr kumimoji="1" lang="en-US" altLang="ja-JP" sz="1050" b="0" dirty="0">
                          <a:solidFill>
                            <a:schemeClr val="tx1"/>
                          </a:solidFill>
                          <a:latin typeface="+mn-lt"/>
                          <a:ea typeface="+mn-ea"/>
                        </a:rPr>
                        <a:t>1</a:t>
                      </a:r>
                      <a:r>
                        <a:rPr kumimoji="1" lang="ja-JP" altLang="en-US" sz="1050" b="0" dirty="0">
                          <a:solidFill>
                            <a:schemeClr val="tx1"/>
                          </a:solidFill>
                          <a:latin typeface="+mn-lt"/>
                          <a:ea typeface="+mn-ea"/>
                        </a:rPr>
                        <a:t>日現在で、</a:t>
                      </a:r>
                      <a:r>
                        <a:rPr kumimoji="1" lang="en-US" altLang="ja-JP" sz="1050" b="0" dirty="0">
                          <a:solidFill>
                            <a:schemeClr val="tx1"/>
                          </a:solidFill>
                          <a:latin typeface="+mn-lt"/>
                          <a:ea typeface="+mn-ea"/>
                        </a:rPr>
                        <a:t>2011</a:t>
                      </a:r>
                      <a:r>
                        <a:rPr kumimoji="1" lang="ja-JP" altLang="en-US" sz="1050" b="0" dirty="0">
                          <a:solidFill>
                            <a:schemeClr val="tx1"/>
                          </a:solidFill>
                          <a:latin typeface="+mn-lt"/>
                          <a:ea typeface="+mn-ea"/>
                        </a:rPr>
                        <a:t>年度と比較して</a:t>
                      </a:r>
                      <a:r>
                        <a:rPr kumimoji="1" lang="en-US" altLang="ja-JP" sz="1050" b="0" dirty="0">
                          <a:solidFill>
                            <a:schemeClr val="tx1"/>
                          </a:solidFill>
                          <a:latin typeface="+mn-lt"/>
                          <a:ea typeface="+mn-ea"/>
                        </a:rPr>
                        <a:t>48.6</a:t>
                      </a:r>
                      <a:r>
                        <a:rPr kumimoji="1" lang="ja-JP" altLang="en-US" sz="1050" b="0" dirty="0">
                          <a:solidFill>
                            <a:schemeClr val="tx1"/>
                          </a:solidFill>
                          <a:latin typeface="+mn-lt"/>
                          <a:ea typeface="+mn-ea"/>
                        </a:rPr>
                        <a:t>％の減</a:t>
                      </a:r>
                    </a:p>
                    <a:p>
                      <a:pPr marL="72000" indent="-457200" algn="l">
                        <a:lnSpc>
                          <a:spcPts val="1200"/>
                        </a:lnSpc>
                      </a:pPr>
                      <a:r>
                        <a:rPr kumimoji="1" lang="en-US" altLang="ja-JP" sz="1050" b="0" dirty="0">
                          <a:solidFill>
                            <a:schemeClr val="tx1"/>
                          </a:solidFill>
                          <a:latin typeface="+mn-lt"/>
                          <a:ea typeface="+mn-ea"/>
                        </a:rPr>
                        <a:t>72</a:t>
                      </a:r>
                      <a:r>
                        <a:rPr kumimoji="1" lang="ja-JP" altLang="en-US" sz="1050" b="0" dirty="0">
                          <a:solidFill>
                            <a:schemeClr val="tx1"/>
                          </a:solidFill>
                          <a:latin typeface="+mn-lt"/>
                          <a:ea typeface="+mn-ea"/>
                        </a:rPr>
                        <a:t>団体→</a:t>
                      </a:r>
                      <a:r>
                        <a:rPr kumimoji="1" lang="en-US" altLang="ja-JP" sz="1050" b="0" dirty="0">
                          <a:solidFill>
                            <a:schemeClr val="tx1"/>
                          </a:solidFill>
                          <a:latin typeface="+mn-lt"/>
                          <a:ea typeface="+mn-ea"/>
                        </a:rPr>
                        <a:t>37</a:t>
                      </a:r>
                      <a:r>
                        <a:rPr kumimoji="1" lang="ja-JP" altLang="en-US" sz="1050" b="0" dirty="0">
                          <a:solidFill>
                            <a:schemeClr val="tx1"/>
                          </a:solidFill>
                          <a:latin typeface="+mn-lt"/>
                          <a:ea typeface="+mn-ea"/>
                        </a:rPr>
                        <a:t>団体</a:t>
                      </a:r>
                    </a:p>
                    <a:p>
                      <a:pPr marL="72000" indent="-457200" algn="l">
                        <a:lnSpc>
                          <a:spcPts val="1200"/>
                        </a:lnSpc>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35</a:t>
                      </a:r>
                      <a:r>
                        <a:rPr kumimoji="1" lang="ja-JP" altLang="en-US" sz="1050" b="0" dirty="0">
                          <a:solidFill>
                            <a:schemeClr val="tx1"/>
                          </a:solidFill>
                          <a:latin typeface="+mn-lt"/>
                          <a:ea typeface="+mn-ea"/>
                        </a:rPr>
                        <a:t>団体）</a:t>
                      </a:r>
                    </a:p>
                    <a:p>
                      <a:pPr marL="72000" indent="-457200" algn="l">
                        <a:lnSpc>
                          <a:spcPts val="1200"/>
                        </a:lnSpc>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2014</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4</a:t>
                      </a:r>
                      <a:r>
                        <a:rPr kumimoji="1" lang="ja-JP" altLang="en-US" sz="1050" b="0" dirty="0">
                          <a:solidFill>
                            <a:schemeClr val="tx1"/>
                          </a:solidFill>
                          <a:latin typeface="+mn-lt"/>
                          <a:ea typeface="+mn-ea"/>
                        </a:rPr>
                        <a:t>月</a:t>
                      </a:r>
                      <a:r>
                        <a:rPr kumimoji="1" lang="en-US" altLang="ja-JP" sz="1050" b="0" dirty="0">
                          <a:solidFill>
                            <a:schemeClr val="tx1"/>
                          </a:solidFill>
                          <a:latin typeface="+mn-lt"/>
                          <a:ea typeface="+mn-ea"/>
                        </a:rPr>
                        <a:t>1</a:t>
                      </a:r>
                      <a:r>
                        <a:rPr kumimoji="1" lang="ja-JP" altLang="en-US" sz="1050" b="0" dirty="0">
                          <a:solidFill>
                            <a:schemeClr val="tx1"/>
                          </a:solidFill>
                          <a:latin typeface="+mn-lt"/>
                          <a:ea typeface="+mn-ea"/>
                        </a:rPr>
                        <a:t>日現在で、  　　　　　　　　　　　　</a:t>
                      </a:r>
                    </a:p>
                    <a:p>
                      <a:pPr marL="72000" indent="-457200" algn="l">
                        <a:lnSpc>
                          <a:spcPts val="1200"/>
                        </a:lnSpc>
                      </a:pPr>
                      <a:r>
                        <a:rPr kumimoji="1" lang="ja-JP" altLang="en-US" sz="1050" b="0" dirty="0">
                          <a:solidFill>
                            <a:schemeClr val="tx1"/>
                          </a:solidFill>
                          <a:latin typeface="+mn-lt"/>
                          <a:ea typeface="+mn-ea"/>
                        </a:rPr>
                        <a:t> </a:t>
                      </a:r>
                      <a:r>
                        <a:rPr kumimoji="1" lang="en-US" altLang="ja-JP" sz="1050" b="0" dirty="0">
                          <a:solidFill>
                            <a:schemeClr val="tx1"/>
                          </a:solidFill>
                          <a:latin typeface="+mn-lt"/>
                          <a:ea typeface="+mn-ea"/>
                        </a:rPr>
                        <a:t>2005</a:t>
                      </a:r>
                      <a:r>
                        <a:rPr kumimoji="1" lang="ja-JP" altLang="en-US" sz="1050" b="0" dirty="0">
                          <a:solidFill>
                            <a:schemeClr val="tx1"/>
                          </a:solidFill>
                          <a:latin typeface="+mn-lt"/>
                          <a:ea typeface="+mn-ea"/>
                        </a:rPr>
                        <a:t>年度と比較して</a:t>
                      </a:r>
                    </a:p>
                    <a:p>
                      <a:pPr marL="72000" indent="-457200" algn="l">
                        <a:lnSpc>
                          <a:spcPts val="1200"/>
                        </a:lnSpc>
                      </a:pPr>
                      <a:r>
                        <a:rPr kumimoji="1" lang="ja-JP" altLang="en-US" sz="1050" b="0" dirty="0">
                          <a:solidFill>
                            <a:schemeClr val="tx1"/>
                          </a:solidFill>
                          <a:latin typeface="+mn-lt"/>
                          <a:ea typeface="+mn-ea"/>
                        </a:rPr>
                        <a:t> </a:t>
                      </a:r>
                      <a:r>
                        <a:rPr kumimoji="1" lang="en-US" altLang="ja-JP" sz="1050" b="0" dirty="0">
                          <a:solidFill>
                            <a:schemeClr val="tx1"/>
                          </a:solidFill>
                          <a:latin typeface="+mn-lt"/>
                          <a:ea typeface="+mn-ea"/>
                        </a:rPr>
                        <a:t>74.7</a:t>
                      </a:r>
                      <a:r>
                        <a:rPr kumimoji="1" lang="ja-JP" altLang="en-US" sz="1050" b="0" dirty="0">
                          <a:solidFill>
                            <a:schemeClr val="tx1"/>
                          </a:solidFill>
                          <a:latin typeface="+mn-lt"/>
                          <a:ea typeface="+mn-ea"/>
                        </a:rPr>
                        <a:t>％の減</a:t>
                      </a:r>
                    </a:p>
                    <a:p>
                      <a:pPr marL="72000" indent="-457200" algn="l">
                        <a:lnSpc>
                          <a:spcPts val="1200"/>
                        </a:lnSpc>
                      </a:pPr>
                      <a:r>
                        <a:rPr kumimoji="1" lang="ja-JP" altLang="en-US" sz="1050" b="0" dirty="0">
                          <a:solidFill>
                            <a:schemeClr val="tx1"/>
                          </a:solidFill>
                          <a:latin typeface="+mn-lt"/>
                          <a:ea typeface="+mn-ea"/>
                        </a:rPr>
                        <a:t> </a:t>
                      </a:r>
                      <a:r>
                        <a:rPr kumimoji="1" lang="en-US" altLang="ja-JP" sz="1050" b="0" dirty="0">
                          <a:solidFill>
                            <a:schemeClr val="tx1"/>
                          </a:solidFill>
                          <a:latin typeface="+mn-lt"/>
                          <a:ea typeface="+mn-ea"/>
                        </a:rPr>
                        <a:t>146</a:t>
                      </a:r>
                      <a:r>
                        <a:rPr kumimoji="1" lang="ja-JP" altLang="en-US" sz="1050" b="0" dirty="0">
                          <a:solidFill>
                            <a:schemeClr val="tx1"/>
                          </a:solidFill>
                          <a:latin typeface="+mn-lt"/>
                          <a:ea typeface="+mn-ea"/>
                        </a:rPr>
                        <a:t>団体→</a:t>
                      </a:r>
                      <a:r>
                        <a:rPr kumimoji="1" lang="en-US" altLang="ja-JP" sz="1050" b="0" dirty="0">
                          <a:solidFill>
                            <a:schemeClr val="tx1"/>
                          </a:solidFill>
                          <a:latin typeface="+mn-lt"/>
                          <a:ea typeface="+mn-ea"/>
                        </a:rPr>
                        <a:t>37</a:t>
                      </a:r>
                      <a:r>
                        <a:rPr kumimoji="1" lang="ja-JP" altLang="en-US" sz="1050" b="0" dirty="0">
                          <a:solidFill>
                            <a:schemeClr val="tx1"/>
                          </a:solidFill>
                          <a:latin typeface="+mn-lt"/>
                          <a:ea typeface="+mn-ea"/>
                        </a:rPr>
                        <a:t>団体</a:t>
                      </a:r>
                    </a:p>
                    <a:p>
                      <a:pPr marL="72000" indent="-457200" algn="l">
                        <a:lnSpc>
                          <a:spcPts val="1200"/>
                        </a:lnSpc>
                      </a:pPr>
                      <a:r>
                        <a:rPr kumimoji="1" lang="ja-JP" altLang="en-US" sz="1050" b="0" dirty="0">
                          <a:solidFill>
                            <a:schemeClr val="tx1"/>
                          </a:solidFill>
                          <a:latin typeface="+mn-lt"/>
                          <a:ea typeface="+mn-ea"/>
                        </a:rPr>
                        <a:t> （▲</a:t>
                      </a:r>
                      <a:r>
                        <a:rPr kumimoji="1" lang="en-US" altLang="ja-JP" sz="1050" b="0" dirty="0">
                          <a:solidFill>
                            <a:schemeClr val="tx1"/>
                          </a:solidFill>
                          <a:latin typeface="+mn-lt"/>
                          <a:ea typeface="+mn-ea"/>
                        </a:rPr>
                        <a:t>109</a:t>
                      </a:r>
                      <a:r>
                        <a:rPr kumimoji="1" lang="ja-JP" altLang="en-US" sz="1050" b="0" dirty="0">
                          <a:solidFill>
                            <a:schemeClr val="tx1"/>
                          </a:solidFill>
                          <a:latin typeface="+mn-lt"/>
                          <a:ea typeface="+mn-ea"/>
                        </a:rPr>
                        <a:t>団体）</a:t>
                      </a: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2015</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3</a:t>
                      </a:r>
                      <a:r>
                        <a:rPr kumimoji="1" lang="ja-JP" altLang="en-US" sz="1050" b="0" dirty="0">
                          <a:solidFill>
                            <a:schemeClr val="tx1"/>
                          </a:solidFill>
                          <a:latin typeface="+mn-lt"/>
                          <a:ea typeface="+mn-ea"/>
                        </a:rPr>
                        <a:t>月末現在、</a:t>
                      </a: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en-US" altLang="ja-JP" sz="1050" b="0" dirty="0">
                          <a:solidFill>
                            <a:schemeClr val="tx1"/>
                          </a:solidFill>
                          <a:latin typeface="+mn-lt"/>
                          <a:ea typeface="+mn-ea"/>
                        </a:rPr>
                        <a:t>32</a:t>
                      </a:r>
                      <a:r>
                        <a:rPr kumimoji="1" lang="ja-JP" altLang="en-US" sz="1050" b="0" dirty="0">
                          <a:solidFill>
                            <a:schemeClr val="tx1"/>
                          </a:solidFill>
                          <a:latin typeface="+mn-lt"/>
                          <a:ea typeface="+mn-ea"/>
                        </a:rPr>
                        <a:t>団体</a:t>
                      </a: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2016</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3</a:t>
                      </a:r>
                      <a:r>
                        <a:rPr kumimoji="1" lang="ja-JP" altLang="en-US" sz="1050" b="0" dirty="0">
                          <a:solidFill>
                            <a:schemeClr val="tx1"/>
                          </a:solidFill>
                          <a:latin typeface="+mn-lt"/>
                          <a:ea typeface="+mn-ea"/>
                        </a:rPr>
                        <a:t>月末現在、</a:t>
                      </a: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en-US" altLang="ja-JP" sz="1050" b="0" dirty="0">
                          <a:solidFill>
                            <a:schemeClr val="tx1"/>
                          </a:solidFill>
                          <a:latin typeface="+mn-lt"/>
                          <a:ea typeface="+mn-ea"/>
                        </a:rPr>
                        <a:t>27</a:t>
                      </a:r>
                      <a:r>
                        <a:rPr kumimoji="1" lang="ja-JP" altLang="en-US" sz="1050" b="0" dirty="0">
                          <a:solidFill>
                            <a:schemeClr val="tx1"/>
                          </a:solidFill>
                          <a:latin typeface="+mn-lt"/>
                          <a:ea typeface="+mn-ea"/>
                        </a:rPr>
                        <a:t>団体</a:t>
                      </a: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2018</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3</a:t>
                      </a:r>
                      <a:r>
                        <a:rPr kumimoji="1" lang="ja-JP" altLang="en-US" sz="1050" b="0" dirty="0">
                          <a:solidFill>
                            <a:schemeClr val="tx1"/>
                          </a:solidFill>
                          <a:latin typeface="+mn-lt"/>
                          <a:ea typeface="+mn-ea"/>
                        </a:rPr>
                        <a:t>月末現在、</a:t>
                      </a: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r>
                        <a:rPr kumimoji="1" lang="en-US" altLang="ja-JP" sz="1050" b="0" dirty="0">
                          <a:solidFill>
                            <a:schemeClr val="tx1"/>
                          </a:solidFill>
                          <a:latin typeface="+mn-lt"/>
                          <a:ea typeface="+mn-ea"/>
                        </a:rPr>
                        <a:t>26</a:t>
                      </a:r>
                      <a:r>
                        <a:rPr kumimoji="1" lang="ja-JP" altLang="en-US" sz="1050" b="0" dirty="0">
                          <a:solidFill>
                            <a:schemeClr val="tx1"/>
                          </a:solidFill>
                          <a:latin typeface="+mn-lt"/>
                          <a:ea typeface="+mn-ea"/>
                        </a:rPr>
                        <a:t>団体</a:t>
                      </a:r>
                      <a:endParaRPr kumimoji="1" lang="en-US" altLang="ja-JP" sz="1050" b="0" dirty="0">
                        <a:solidFill>
                          <a:schemeClr val="tx1"/>
                        </a:solidFill>
                        <a:latin typeface="+mn-lt"/>
                        <a:ea typeface="+mn-ea"/>
                      </a:endParaRPr>
                    </a:p>
                    <a:p>
                      <a:pPr marL="72000" marR="0" lvl="0" indent="-457200" algn="l" defTabSz="914400" rtl="0" eaLnBrk="1" fontAlgn="auto" latinLnBrk="0" hangingPunct="1">
                        <a:lnSpc>
                          <a:spcPts val="1200"/>
                        </a:lnSpc>
                        <a:spcBef>
                          <a:spcPts val="0"/>
                        </a:spcBef>
                        <a:spcAft>
                          <a:spcPts val="0"/>
                        </a:spcAft>
                        <a:buClrTx/>
                        <a:buSzTx/>
                        <a:buFontTx/>
                        <a:buNone/>
                        <a:tabLst/>
                        <a:defRPr/>
                      </a:pP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a:t>
                      </a:r>
                      <a:r>
                        <a:rPr kumimoji="1" lang="en-US" altLang="ja-JP" sz="1050" b="0" dirty="0">
                          <a:solidFill>
                            <a:schemeClr val="tx1"/>
                          </a:solidFill>
                          <a:latin typeface="+mn-lt"/>
                          <a:ea typeface="+mn-ea"/>
                        </a:rPr>
                        <a:t>2020</a:t>
                      </a:r>
                      <a:r>
                        <a:rPr kumimoji="1" lang="ja-JP" altLang="en-US" sz="1050" b="0" dirty="0">
                          <a:solidFill>
                            <a:schemeClr val="tx1"/>
                          </a:solidFill>
                          <a:latin typeface="+mn-lt"/>
                          <a:ea typeface="+mn-ea"/>
                        </a:rPr>
                        <a:t>年</a:t>
                      </a:r>
                      <a:r>
                        <a:rPr kumimoji="1" lang="en-US" altLang="ja-JP" sz="1050" b="0" dirty="0">
                          <a:solidFill>
                            <a:schemeClr val="tx1"/>
                          </a:solidFill>
                          <a:latin typeface="+mn-lt"/>
                          <a:ea typeface="+mn-ea"/>
                        </a:rPr>
                        <a:t>3</a:t>
                      </a:r>
                      <a:r>
                        <a:rPr kumimoji="1" lang="ja-JP" altLang="en-US" sz="1050" b="0" dirty="0">
                          <a:solidFill>
                            <a:schemeClr val="tx1"/>
                          </a:solidFill>
                          <a:latin typeface="+mn-lt"/>
                          <a:ea typeface="+mn-ea"/>
                        </a:rPr>
                        <a:t>月末現在、</a:t>
                      </a:r>
                      <a:endParaRPr kumimoji="1" lang="en-US" altLang="ja-JP" sz="1050" b="0" dirty="0">
                        <a:solidFill>
                          <a:schemeClr val="tx1"/>
                        </a:solidFill>
                        <a:latin typeface="+mn-lt"/>
                        <a:ea typeface="+mn-ea"/>
                      </a:endParaRPr>
                    </a:p>
                    <a:p>
                      <a:pPr marL="72000" indent="-457200" algn="l">
                        <a:lnSpc>
                          <a:spcPts val="1200"/>
                        </a:lnSpc>
                      </a:pPr>
                      <a:r>
                        <a:rPr kumimoji="1" lang="en-US" altLang="ja-JP" sz="1050" b="0" dirty="0">
                          <a:solidFill>
                            <a:schemeClr val="tx1"/>
                          </a:solidFill>
                          <a:latin typeface="+mn-lt"/>
                          <a:ea typeface="+mn-ea"/>
                        </a:rPr>
                        <a:t>14</a:t>
                      </a:r>
                      <a:r>
                        <a:rPr kumimoji="1" lang="ja-JP" altLang="en-US" sz="1050" b="0" dirty="0">
                          <a:solidFill>
                            <a:schemeClr val="tx1"/>
                          </a:solidFill>
                          <a:latin typeface="+mn-lt"/>
                          <a:ea typeface="+mn-ea"/>
                        </a:rPr>
                        <a:t>団体</a:t>
                      </a:r>
                      <a:endParaRPr kumimoji="1" lang="en-US" altLang="ja-JP" sz="1050" b="0" dirty="0">
                        <a:solidFill>
                          <a:schemeClr val="tx1"/>
                        </a:solidFill>
                        <a:latin typeface="+mn-lt"/>
                        <a:ea typeface="+mn-ea"/>
                      </a:endParaRPr>
                    </a:p>
                    <a:p>
                      <a:pPr marL="72000" indent="-457200" algn="l">
                        <a:lnSpc>
                          <a:spcPts val="1200"/>
                        </a:lnSpc>
                      </a:pPr>
                      <a:r>
                        <a:rPr kumimoji="1" lang="ja-JP" altLang="en-US" sz="1050" b="0" dirty="0">
                          <a:solidFill>
                            <a:schemeClr val="tx1"/>
                          </a:solidFill>
                          <a:latin typeface="+mn-lt"/>
                          <a:ea typeface="+mn-ea"/>
                        </a:rPr>
                        <a:t>　</a:t>
                      </a:r>
                      <a:endParaRPr kumimoji="1" lang="en-US" altLang="ja-JP" sz="1050"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341</a:t>
            </a:fld>
            <a:endParaRPr lang="ja-JP" altLang="en-US"/>
          </a:p>
        </p:txBody>
      </p:sp>
    </p:spTree>
    <p:extLst>
      <p:ext uri="{BB962C8B-B14F-4D97-AF65-F5344CB8AC3E}">
        <p14:creationId xmlns:p14="http://schemas.microsoft.com/office/powerpoint/2010/main" val="116614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3563888" cy="338554"/>
          </a:xfrm>
          <a:prstGeom prst="rect">
            <a:avLst/>
          </a:prstGeom>
          <a:noFill/>
        </p:spPr>
        <p:txBody>
          <a:bodyPr wrap="square" rtlCol="0">
            <a:spAutoFit/>
          </a:bodyPr>
          <a:lstStyle/>
          <a:p>
            <a:r>
              <a:rPr lang="ja-JP" altLang="en-US" sz="1600" u="sng" dirty="0">
                <a:solidFill>
                  <a:prstClr val="black"/>
                </a:solidFill>
                <a:latin typeface="BIZ UDゴシック" panose="020B0400000000000000" pitchFamily="49" charset="-128"/>
                <a:ea typeface="BIZ UDゴシック" panose="020B0400000000000000" pitchFamily="49" charset="-128"/>
                <a:cs typeface="Meiryo UI" pitchFamily="50" charset="-128"/>
              </a:rPr>
              <a:t>外郭団体改革（その２）</a:t>
            </a:r>
            <a:endParaRPr lang="en-US" altLang="ja-JP" sz="1600" u="sng"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nvGraphicFramePr>
        <p:xfrm>
          <a:off x="2174210" y="707267"/>
          <a:ext cx="6768752" cy="5170005"/>
        </p:xfrm>
        <a:graphic>
          <a:graphicData uri="http://schemas.openxmlformats.org/drawingml/2006/table">
            <a:tbl>
              <a:tblPr firstRow="1">
                <a:tableStyleId>{5C22544A-7EE6-4342-B048-85BDC9FD1C3A}</a:tableStyleId>
              </a:tblPr>
              <a:tblGrid>
                <a:gridCol w="153369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14678">
                  <a:extLst>
                    <a:ext uri="{9D8B030D-6E8A-4147-A177-3AD203B41FA5}">
                      <a16:colId xmlns:a16="http://schemas.microsoft.com/office/drawing/2014/main" val="20002"/>
                    </a:ext>
                  </a:extLst>
                </a:gridCol>
                <a:gridCol w="1692188">
                  <a:extLst>
                    <a:ext uri="{9D8B030D-6E8A-4147-A177-3AD203B41FA5}">
                      <a16:colId xmlns:a16="http://schemas.microsoft.com/office/drawing/2014/main" val="20003"/>
                    </a:ext>
                  </a:extLst>
                </a:gridCol>
              </a:tblGrid>
              <a:tr h="504055">
                <a:tc>
                  <a:txBody>
                    <a:bodyPr/>
                    <a:lstStyle/>
                    <a:p>
                      <a:pPr algn="ctr"/>
                      <a:r>
                        <a:rPr kumimoji="1" lang="ja-JP" altLang="en-US" sz="1400" spc="-110" baseline="0" dirty="0">
                          <a:latin typeface="Calibri" panose="020F0502020204030204" pitchFamily="34" charset="0"/>
                          <a:ea typeface="ＭＳ Ｐゴシック" panose="020B0600070205080204" pitchFamily="50" charset="-128"/>
                          <a:cs typeface="Calibri" panose="020F0502020204030204" pitchFamily="34" charset="0"/>
                        </a:rPr>
                        <a:t>改革前の課題</a:t>
                      </a:r>
                      <a:endParaRPr kumimoji="1" lang="en-US" altLang="ja-JP" sz="14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10" baseline="0" dirty="0">
                          <a:latin typeface="Calibri" panose="020F0502020204030204" pitchFamily="34" charset="0"/>
                          <a:ea typeface="ＭＳ Ｐゴシック" panose="020B0600070205080204" pitchFamily="50" charset="-128"/>
                          <a:cs typeface="Calibri" panose="020F0502020204030204" pitchFamily="34" charset="0"/>
                        </a:rPr>
                        <a:t>改革の方向性</a:t>
                      </a:r>
                      <a:endParaRPr kumimoji="1" lang="en-US" altLang="ja-JP" sz="1400" spc="-11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40" baseline="0" dirty="0">
                          <a:latin typeface="Calibri" panose="020F0502020204030204" pitchFamily="34" charset="0"/>
                          <a:ea typeface="ＭＳ Ｐゴシック" panose="020B0600070205080204" pitchFamily="50" charset="-128"/>
                          <a:cs typeface="Calibri" panose="020F0502020204030204" pitchFamily="34" charset="0"/>
                        </a:rPr>
                        <a:t>何をどう改革したか</a:t>
                      </a:r>
                      <a:endParaRPr kumimoji="1" lang="en-US" altLang="ja-JP" sz="1400" spc="-140" baseline="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主な成果</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endParaRPr>
                    </a:p>
                    <a:p>
                      <a:pPr algn="ct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51845">
                <a:tc>
                  <a:txBody>
                    <a:bodyPr/>
                    <a:lstStyle/>
                    <a:p>
                      <a:pPr marL="72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050" b="0" dirty="0">
                          <a:solidFill>
                            <a:schemeClr val="tx1"/>
                          </a:solidFill>
                          <a:latin typeface="+mj-lt"/>
                          <a:ea typeface="+mn-ea"/>
                        </a:rPr>
                        <a:t>（</a:t>
                      </a:r>
                      <a:r>
                        <a:rPr lang="ja-JP" altLang="en-US" sz="1050" dirty="0">
                          <a:solidFill>
                            <a:schemeClr val="tx1"/>
                          </a:solidFill>
                          <a:latin typeface="+mj-lt"/>
                          <a:ea typeface="+mn-ea"/>
                        </a:rPr>
                        <a:t>前頁からの続き）</a:t>
                      </a:r>
                      <a:endParaRPr lang="en-US" altLang="ja-JP" sz="1050"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457200" algn="l" defTabSz="914400" rtl="0" eaLnBrk="1" fontAlgn="auto" latinLnBrk="0" hangingPunct="1">
                        <a:lnSpc>
                          <a:spcPts val="1400"/>
                        </a:lnSpc>
                        <a:spcBef>
                          <a:spcPts val="0"/>
                        </a:spcBef>
                        <a:spcAft>
                          <a:spcPts val="0"/>
                        </a:spcAft>
                        <a:buClrTx/>
                        <a:buSzTx/>
                        <a:buFontTx/>
                        <a:buNone/>
                        <a:tabLst/>
                        <a:defRPr/>
                      </a:pPr>
                      <a:endParaRPr kumimoji="1" lang="en-US" altLang="ja-JP" sz="1050" b="0" dirty="0">
                        <a:solidFill>
                          <a:schemeClr val="tx1"/>
                        </a:solidFill>
                        <a:latin typeface="+mj-lt"/>
                        <a:ea typeface="+mn-ea"/>
                      </a:endParaRPr>
                    </a:p>
                    <a:p>
                      <a:pPr marL="72000" marR="0" lvl="0" indent="-457200" algn="l" defTabSz="914400" rtl="0" eaLnBrk="1" fontAlgn="auto" latinLnBrk="0" hangingPunct="1">
                        <a:lnSpc>
                          <a:spcPts val="1400"/>
                        </a:lnSpc>
                        <a:spcBef>
                          <a:spcPts val="0"/>
                        </a:spcBef>
                        <a:spcAft>
                          <a:spcPts val="0"/>
                        </a:spcAft>
                        <a:buClrTx/>
                        <a:buSzTx/>
                        <a:buFontTx/>
                        <a:buNone/>
                        <a:tabLst/>
                        <a:defRPr/>
                      </a:pPr>
                      <a:r>
                        <a:rPr kumimoji="1" lang="en-US" altLang="ja-JP" sz="1050" b="0" dirty="0">
                          <a:solidFill>
                            <a:schemeClr val="tx1"/>
                          </a:solidFill>
                          <a:latin typeface="+mj-lt"/>
                          <a:ea typeface="+mn-ea"/>
                        </a:rPr>
                        <a:t>【</a:t>
                      </a:r>
                      <a:r>
                        <a:rPr kumimoji="1" lang="ja-JP" altLang="en-US" sz="1050" b="0" dirty="0">
                          <a:solidFill>
                            <a:schemeClr val="tx1"/>
                          </a:solidFill>
                          <a:latin typeface="+mj-lt"/>
                          <a:ea typeface="+mn-ea"/>
                        </a:rPr>
                        <a:t>外郭団体との随意契約の見直し</a:t>
                      </a:r>
                      <a:r>
                        <a:rPr kumimoji="1" lang="en-US" altLang="ja-JP" sz="1050" b="0" dirty="0">
                          <a:solidFill>
                            <a:schemeClr val="tx1"/>
                          </a:solidFill>
                          <a:latin typeface="+mj-lt"/>
                          <a:ea typeface="+mn-ea"/>
                        </a:rPr>
                        <a:t>】</a:t>
                      </a:r>
                    </a:p>
                    <a:p>
                      <a:pPr marL="72000" marR="0" lvl="0" indent="-457200" algn="l" defTabSz="914400" rtl="0" eaLnBrk="1" fontAlgn="auto" latinLnBrk="0" hangingPunct="1">
                        <a:lnSpc>
                          <a:spcPts val="1400"/>
                        </a:lnSpc>
                        <a:spcBef>
                          <a:spcPts val="0"/>
                        </a:spcBef>
                        <a:spcAft>
                          <a:spcPts val="0"/>
                        </a:spcAft>
                        <a:buClrTx/>
                        <a:buSzTx/>
                        <a:buFontTx/>
                        <a:buNone/>
                        <a:tabLst/>
                        <a:defRPr/>
                      </a:pPr>
                      <a:endParaRPr kumimoji="1" lang="en-US" altLang="ja-JP" sz="1050" b="0" dirty="0">
                        <a:solidFill>
                          <a:schemeClr val="tx1"/>
                        </a:solidFill>
                        <a:latin typeface="+mj-lt"/>
                        <a:ea typeface="+mn-ea"/>
                      </a:endParaRPr>
                    </a:p>
                    <a:p>
                      <a:pPr marL="72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2012</a:t>
                      </a: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2014</a:t>
                      </a:r>
                      <a:r>
                        <a:rPr kumimoji="1" lang="ja-JP" altLang="en-US" sz="1050" b="0" dirty="0">
                          <a:solidFill>
                            <a:schemeClr val="tx1"/>
                          </a:solidFill>
                          <a:latin typeface="+mj-lt"/>
                          <a:ea typeface="+mn-ea"/>
                        </a:rPr>
                        <a:t>年度）</a:t>
                      </a:r>
                      <a:endParaRPr kumimoji="1" lang="en-US" altLang="ja-JP" sz="1050" b="0" dirty="0">
                        <a:solidFill>
                          <a:schemeClr val="tx1"/>
                        </a:solidFill>
                        <a:latin typeface="+mj-lt"/>
                        <a:ea typeface="+mn-ea"/>
                      </a:endParaRPr>
                    </a:p>
                    <a:p>
                      <a:pPr marL="72000" marR="0" lvl="0" indent="-457200" algn="l" defTabSz="914400" rtl="0" eaLnBrk="1" fontAlgn="auto" latinLnBrk="0" hangingPunct="1">
                        <a:lnSpc>
                          <a:spcPts val="1400"/>
                        </a:lnSpc>
                        <a:spcBef>
                          <a:spcPts val="0"/>
                        </a:spcBef>
                        <a:spcAft>
                          <a:spcPts val="0"/>
                        </a:spcAft>
                        <a:buClrTx/>
                        <a:buSzTx/>
                        <a:buFontTx/>
                        <a:buNone/>
                        <a:tabLst/>
                        <a:defRPr/>
                      </a:pPr>
                      <a:endParaRPr kumimoji="1" lang="en-US" altLang="ja-JP" sz="1050" b="0" dirty="0">
                        <a:solidFill>
                          <a:schemeClr val="tx1"/>
                        </a:solidFill>
                        <a:latin typeface="+mj-lt"/>
                        <a:ea typeface="+mn-ea"/>
                      </a:endParaRPr>
                    </a:p>
                    <a:p>
                      <a:pPr marL="72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050" b="0" dirty="0">
                          <a:solidFill>
                            <a:schemeClr val="tx1"/>
                          </a:solidFill>
                          <a:latin typeface="+mj-lt"/>
                          <a:ea typeface="+mn-ea"/>
                        </a:rPr>
                        <a:t>・外郭団体との競争性のない随意契約について、外郭団体への支援といった誤解を招くことのないよう、徹底した見直しを行う</a:t>
                      </a:r>
                      <a:endParaRPr kumimoji="1" lang="en-US" altLang="ja-JP" sz="1050" b="0"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indent="-457200" algn="l" defTabSz="914400" rtl="0" eaLnBrk="1" fontAlgn="auto" latinLnBrk="0" hangingPunct="1">
                        <a:lnSpc>
                          <a:spcPts val="1400"/>
                        </a:lnSpc>
                        <a:spcBef>
                          <a:spcPts val="0"/>
                        </a:spcBef>
                        <a:spcAft>
                          <a:spcPts val="0"/>
                        </a:spcAft>
                        <a:buClrTx/>
                        <a:buSzTx/>
                        <a:buFontTx/>
                        <a:buNone/>
                        <a:tabLst/>
                        <a:defRPr/>
                      </a:pPr>
                      <a:endParaRPr kumimoji="1" lang="en-US" altLang="ja-JP" sz="1050" b="0" dirty="0">
                        <a:solidFill>
                          <a:schemeClr val="tx1"/>
                        </a:solidFill>
                        <a:latin typeface="+mj-lt"/>
                        <a:ea typeface="+mn-ea"/>
                      </a:endParaRPr>
                    </a:p>
                    <a:p>
                      <a:pPr marL="72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050" b="0" dirty="0">
                          <a:solidFill>
                            <a:schemeClr val="tx1"/>
                          </a:solidFill>
                          <a:latin typeface="+mj-lt"/>
                          <a:ea typeface="+mn-ea"/>
                        </a:rPr>
                        <a:t>・「外郭団体への競争性のない随意契約による事業委託の見直しについて」策定（</a:t>
                      </a:r>
                      <a:r>
                        <a:rPr kumimoji="1" lang="en-US" altLang="ja-JP" sz="1050" b="0" dirty="0">
                          <a:solidFill>
                            <a:schemeClr val="tx1"/>
                          </a:solidFill>
                          <a:latin typeface="+mj-lt"/>
                          <a:ea typeface="+mn-ea"/>
                        </a:rPr>
                        <a:t>2012</a:t>
                      </a:r>
                      <a:r>
                        <a:rPr kumimoji="1" lang="ja-JP" altLang="en-US" sz="1050" b="0" dirty="0">
                          <a:solidFill>
                            <a:schemeClr val="tx1"/>
                          </a:solidFill>
                          <a:latin typeface="+mj-lt"/>
                          <a:ea typeface="+mn-ea"/>
                        </a:rPr>
                        <a:t>年</a:t>
                      </a:r>
                      <a:r>
                        <a:rPr kumimoji="1" lang="en-US" altLang="ja-JP" sz="1050" b="0" dirty="0">
                          <a:solidFill>
                            <a:schemeClr val="tx1"/>
                          </a:solidFill>
                          <a:latin typeface="+mj-lt"/>
                          <a:ea typeface="+mn-ea"/>
                        </a:rPr>
                        <a:t>7</a:t>
                      </a:r>
                      <a:r>
                        <a:rPr kumimoji="1" lang="ja-JP" altLang="en-US" sz="1050" b="0" dirty="0">
                          <a:solidFill>
                            <a:schemeClr val="tx1"/>
                          </a:solidFill>
                          <a:latin typeface="+mj-lt"/>
                          <a:ea typeface="+mn-ea"/>
                        </a:rPr>
                        <a:t>月）</a:t>
                      </a:r>
                      <a:endParaRPr kumimoji="1" lang="en-US" altLang="ja-JP" sz="1050" b="0" dirty="0">
                        <a:solidFill>
                          <a:schemeClr val="tx1"/>
                        </a:solidFill>
                        <a:latin typeface="+mj-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indent="-457200" algn="l">
                        <a:lnSpc>
                          <a:spcPts val="1400"/>
                        </a:lnSpc>
                      </a:pP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2013</a:t>
                      </a:r>
                      <a:r>
                        <a:rPr kumimoji="1" lang="ja-JP" altLang="en-US" sz="1050" b="0" dirty="0">
                          <a:solidFill>
                            <a:schemeClr val="tx1"/>
                          </a:solidFill>
                          <a:latin typeface="+mj-lt"/>
                          <a:ea typeface="+mn-ea"/>
                        </a:rPr>
                        <a:t>年度決算において、</a:t>
                      </a:r>
                      <a:r>
                        <a:rPr kumimoji="1" lang="en-US" altLang="ja-JP" sz="1050" b="0" dirty="0">
                          <a:solidFill>
                            <a:schemeClr val="tx1"/>
                          </a:solidFill>
                          <a:latin typeface="+mj-lt"/>
                          <a:ea typeface="+mn-ea"/>
                        </a:rPr>
                        <a:t>2010</a:t>
                      </a:r>
                      <a:r>
                        <a:rPr kumimoji="1" lang="ja-JP" altLang="en-US" sz="1050" b="0" dirty="0">
                          <a:solidFill>
                            <a:schemeClr val="tx1"/>
                          </a:solidFill>
                          <a:latin typeface="+mj-lt"/>
                          <a:ea typeface="+mn-ea"/>
                        </a:rPr>
                        <a:t>年度決算と比較して、金額は</a:t>
                      </a:r>
                      <a:r>
                        <a:rPr kumimoji="1" lang="en-US" altLang="ja-JP" sz="1050" b="0" dirty="0">
                          <a:solidFill>
                            <a:schemeClr val="tx1"/>
                          </a:solidFill>
                          <a:latin typeface="+mj-lt"/>
                          <a:ea typeface="+mn-ea"/>
                        </a:rPr>
                        <a:t>87.5</a:t>
                      </a:r>
                      <a:r>
                        <a:rPr kumimoji="1" lang="ja-JP" altLang="en-US" sz="1050" b="0" dirty="0">
                          <a:solidFill>
                            <a:schemeClr val="tx1"/>
                          </a:solidFill>
                          <a:latin typeface="+mj-lt"/>
                          <a:ea typeface="+mn-ea"/>
                        </a:rPr>
                        <a:t>％の減</a:t>
                      </a:r>
                      <a:endParaRPr kumimoji="1" lang="en-US" altLang="ja-JP" sz="1050" b="0" dirty="0">
                        <a:solidFill>
                          <a:schemeClr val="tx1"/>
                        </a:solidFill>
                        <a:latin typeface="+mj-lt"/>
                        <a:ea typeface="+mn-ea"/>
                      </a:endParaRPr>
                    </a:p>
                    <a:p>
                      <a:pPr marL="72000" indent="-457200" algn="l">
                        <a:lnSpc>
                          <a:spcPts val="1400"/>
                        </a:lnSpc>
                      </a:pPr>
                      <a:r>
                        <a:rPr kumimoji="1" lang="en-US" altLang="ja-JP" sz="1050" b="0" dirty="0">
                          <a:solidFill>
                            <a:schemeClr val="tx1"/>
                          </a:solidFill>
                          <a:latin typeface="+mj-lt"/>
                          <a:ea typeface="+mn-ea"/>
                        </a:rPr>
                        <a:t>321</a:t>
                      </a:r>
                      <a:r>
                        <a:rPr kumimoji="1" lang="ja-JP" altLang="en-US" sz="1050" b="0" dirty="0">
                          <a:solidFill>
                            <a:schemeClr val="tx1"/>
                          </a:solidFill>
                          <a:latin typeface="+mj-lt"/>
                          <a:ea typeface="+mn-ea"/>
                        </a:rPr>
                        <a:t>億円→</a:t>
                      </a:r>
                      <a:r>
                        <a:rPr kumimoji="1" lang="en-US" altLang="ja-JP" sz="1050" b="0" dirty="0">
                          <a:solidFill>
                            <a:schemeClr val="tx1"/>
                          </a:solidFill>
                          <a:latin typeface="+mj-lt"/>
                          <a:ea typeface="+mn-ea"/>
                        </a:rPr>
                        <a:t>40</a:t>
                      </a:r>
                      <a:r>
                        <a:rPr kumimoji="1" lang="ja-JP" altLang="en-US" sz="1050" b="0" dirty="0">
                          <a:solidFill>
                            <a:schemeClr val="tx1"/>
                          </a:solidFill>
                          <a:latin typeface="+mj-lt"/>
                          <a:ea typeface="+mn-ea"/>
                        </a:rPr>
                        <a:t>億円</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281</a:t>
                      </a:r>
                      <a:r>
                        <a:rPr kumimoji="1" lang="ja-JP" altLang="en-US" sz="1050" b="0" dirty="0">
                          <a:solidFill>
                            <a:schemeClr val="tx1"/>
                          </a:solidFill>
                          <a:latin typeface="+mj-lt"/>
                          <a:ea typeface="+mn-ea"/>
                        </a:rPr>
                        <a:t>億円）</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件数は</a:t>
                      </a:r>
                      <a:r>
                        <a:rPr kumimoji="1" lang="en-US" altLang="ja-JP" sz="1050" b="0" dirty="0">
                          <a:solidFill>
                            <a:schemeClr val="tx1"/>
                          </a:solidFill>
                          <a:latin typeface="+mj-lt"/>
                          <a:ea typeface="+mn-ea"/>
                        </a:rPr>
                        <a:t>94.2</a:t>
                      </a:r>
                      <a:r>
                        <a:rPr kumimoji="1" lang="ja-JP" altLang="en-US" sz="1050" b="0" dirty="0">
                          <a:solidFill>
                            <a:schemeClr val="tx1"/>
                          </a:solidFill>
                          <a:latin typeface="+mj-lt"/>
                          <a:ea typeface="+mn-ea"/>
                        </a:rPr>
                        <a:t>％の減</a:t>
                      </a:r>
                      <a:endParaRPr kumimoji="1" lang="en-US" altLang="ja-JP" sz="1050" b="0" dirty="0">
                        <a:solidFill>
                          <a:schemeClr val="tx1"/>
                        </a:solidFill>
                        <a:latin typeface="+mj-lt"/>
                        <a:ea typeface="+mn-ea"/>
                      </a:endParaRPr>
                    </a:p>
                    <a:p>
                      <a:pPr marL="72000" indent="-457200" algn="l">
                        <a:lnSpc>
                          <a:spcPts val="1400"/>
                        </a:lnSpc>
                      </a:pPr>
                      <a:r>
                        <a:rPr kumimoji="1" lang="en-US" altLang="ja-JP" sz="1050" b="0" dirty="0">
                          <a:solidFill>
                            <a:schemeClr val="tx1"/>
                          </a:solidFill>
                          <a:latin typeface="+mj-lt"/>
                          <a:ea typeface="+mn-ea"/>
                        </a:rPr>
                        <a:t>325</a:t>
                      </a:r>
                      <a:r>
                        <a:rPr kumimoji="1" lang="ja-JP" altLang="en-US" sz="1050" b="0" dirty="0">
                          <a:solidFill>
                            <a:schemeClr val="tx1"/>
                          </a:solidFill>
                          <a:latin typeface="+mj-lt"/>
                          <a:ea typeface="+mn-ea"/>
                        </a:rPr>
                        <a:t>件→</a:t>
                      </a:r>
                      <a:r>
                        <a:rPr kumimoji="1" lang="en-US" altLang="ja-JP" sz="1050" b="0" dirty="0">
                          <a:solidFill>
                            <a:schemeClr val="tx1"/>
                          </a:solidFill>
                          <a:latin typeface="+mj-lt"/>
                          <a:ea typeface="+mn-ea"/>
                        </a:rPr>
                        <a:t>19</a:t>
                      </a:r>
                      <a:r>
                        <a:rPr kumimoji="1" lang="ja-JP" altLang="en-US" sz="1050" b="0" dirty="0">
                          <a:solidFill>
                            <a:schemeClr val="tx1"/>
                          </a:solidFill>
                          <a:latin typeface="+mj-lt"/>
                          <a:ea typeface="+mn-ea"/>
                        </a:rPr>
                        <a:t>件</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306</a:t>
                      </a:r>
                      <a:r>
                        <a:rPr kumimoji="1" lang="ja-JP" altLang="en-US" sz="1050" b="0" dirty="0">
                          <a:solidFill>
                            <a:schemeClr val="tx1"/>
                          </a:solidFill>
                          <a:latin typeface="+mj-lt"/>
                          <a:ea typeface="+mn-ea"/>
                        </a:rPr>
                        <a:t>件）</a:t>
                      </a:r>
                      <a:endParaRPr kumimoji="1" lang="en-US" altLang="ja-JP" sz="1050" b="0" dirty="0">
                        <a:solidFill>
                          <a:schemeClr val="tx1"/>
                        </a:solidFill>
                        <a:latin typeface="+mj-lt"/>
                        <a:ea typeface="+mn-ea"/>
                      </a:endParaRPr>
                    </a:p>
                    <a:p>
                      <a:pPr marL="72000" indent="-457200" algn="l">
                        <a:lnSpc>
                          <a:spcPts val="1400"/>
                        </a:lnSpc>
                      </a:pP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2014</a:t>
                      </a:r>
                      <a:r>
                        <a:rPr kumimoji="1" lang="ja-JP" altLang="en-US" sz="1050" b="0" dirty="0">
                          <a:solidFill>
                            <a:schemeClr val="tx1"/>
                          </a:solidFill>
                          <a:latin typeface="+mj-lt"/>
                          <a:ea typeface="+mn-ea"/>
                        </a:rPr>
                        <a:t>年度決算において、</a:t>
                      </a:r>
                      <a:r>
                        <a:rPr kumimoji="1" lang="en-US" altLang="ja-JP" sz="1050" b="0" dirty="0">
                          <a:solidFill>
                            <a:schemeClr val="tx1"/>
                          </a:solidFill>
                          <a:latin typeface="+mj-lt"/>
                          <a:ea typeface="+mn-ea"/>
                        </a:rPr>
                        <a:t>2010</a:t>
                      </a:r>
                      <a:r>
                        <a:rPr kumimoji="1" lang="ja-JP" altLang="en-US" sz="1050" b="0" dirty="0">
                          <a:solidFill>
                            <a:schemeClr val="tx1"/>
                          </a:solidFill>
                          <a:latin typeface="+mj-lt"/>
                          <a:ea typeface="+mn-ea"/>
                        </a:rPr>
                        <a:t>年度決算と比較して、</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金額は</a:t>
                      </a:r>
                      <a:r>
                        <a:rPr kumimoji="1" lang="en-US" altLang="ja-JP" sz="1050" b="0" dirty="0">
                          <a:solidFill>
                            <a:schemeClr val="tx1"/>
                          </a:solidFill>
                          <a:latin typeface="+mj-lt"/>
                          <a:ea typeface="+mn-ea"/>
                        </a:rPr>
                        <a:t>88.8</a:t>
                      </a:r>
                      <a:r>
                        <a:rPr kumimoji="1" lang="ja-JP" altLang="en-US" sz="1050" b="0" dirty="0">
                          <a:solidFill>
                            <a:schemeClr val="tx1"/>
                          </a:solidFill>
                          <a:latin typeface="+mj-lt"/>
                          <a:ea typeface="+mn-ea"/>
                        </a:rPr>
                        <a:t>％の減</a:t>
                      </a:r>
                      <a:endParaRPr kumimoji="1" lang="en-US" altLang="ja-JP" sz="1050" b="0" dirty="0">
                        <a:solidFill>
                          <a:schemeClr val="tx1"/>
                        </a:solidFill>
                        <a:latin typeface="+mj-lt"/>
                        <a:ea typeface="+mn-ea"/>
                      </a:endParaRPr>
                    </a:p>
                    <a:p>
                      <a:pPr marL="72000" indent="-457200" algn="l">
                        <a:lnSpc>
                          <a:spcPts val="1400"/>
                        </a:lnSpc>
                      </a:pPr>
                      <a:r>
                        <a:rPr kumimoji="1" lang="en-US" altLang="ja-JP" sz="1050" b="0" dirty="0">
                          <a:solidFill>
                            <a:schemeClr val="tx1"/>
                          </a:solidFill>
                          <a:latin typeface="+mj-lt"/>
                          <a:ea typeface="+mn-ea"/>
                        </a:rPr>
                        <a:t>321</a:t>
                      </a:r>
                      <a:r>
                        <a:rPr kumimoji="1" lang="ja-JP" altLang="en-US" sz="1050" b="0" dirty="0">
                          <a:solidFill>
                            <a:schemeClr val="tx1"/>
                          </a:solidFill>
                          <a:latin typeface="+mj-lt"/>
                          <a:ea typeface="+mn-ea"/>
                        </a:rPr>
                        <a:t>億円→</a:t>
                      </a:r>
                      <a:r>
                        <a:rPr kumimoji="1" lang="en-US" altLang="ja-JP" sz="1050" b="0" dirty="0">
                          <a:solidFill>
                            <a:schemeClr val="tx1"/>
                          </a:solidFill>
                          <a:latin typeface="+mj-lt"/>
                          <a:ea typeface="+mn-ea"/>
                        </a:rPr>
                        <a:t>36</a:t>
                      </a:r>
                      <a:r>
                        <a:rPr kumimoji="1" lang="ja-JP" altLang="en-US" sz="1050" b="0" dirty="0">
                          <a:solidFill>
                            <a:schemeClr val="tx1"/>
                          </a:solidFill>
                          <a:latin typeface="+mj-lt"/>
                          <a:ea typeface="+mn-ea"/>
                        </a:rPr>
                        <a:t>億円</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285</a:t>
                      </a:r>
                      <a:r>
                        <a:rPr kumimoji="1" lang="ja-JP" altLang="en-US" sz="1050" b="0" dirty="0">
                          <a:solidFill>
                            <a:schemeClr val="tx1"/>
                          </a:solidFill>
                          <a:latin typeface="+mj-lt"/>
                          <a:ea typeface="+mn-ea"/>
                        </a:rPr>
                        <a:t>億円）</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件数は</a:t>
                      </a:r>
                      <a:r>
                        <a:rPr kumimoji="1" lang="en-US" altLang="ja-JP" sz="1050" b="0" dirty="0">
                          <a:solidFill>
                            <a:schemeClr val="tx1"/>
                          </a:solidFill>
                          <a:latin typeface="+mj-lt"/>
                          <a:ea typeface="+mn-ea"/>
                        </a:rPr>
                        <a:t>96.0</a:t>
                      </a:r>
                      <a:r>
                        <a:rPr kumimoji="1" lang="ja-JP" altLang="en-US" sz="1050" b="0" dirty="0">
                          <a:solidFill>
                            <a:schemeClr val="tx1"/>
                          </a:solidFill>
                          <a:latin typeface="+mj-lt"/>
                          <a:ea typeface="+mn-ea"/>
                        </a:rPr>
                        <a:t>％の減</a:t>
                      </a:r>
                      <a:endParaRPr kumimoji="1" lang="en-US" altLang="ja-JP" sz="1050" b="0" dirty="0">
                        <a:solidFill>
                          <a:schemeClr val="tx1"/>
                        </a:solidFill>
                        <a:latin typeface="+mj-lt"/>
                        <a:ea typeface="+mn-ea"/>
                      </a:endParaRPr>
                    </a:p>
                    <a:p>
                      <a:pPr marL="72000" indent="-457200" algn="l">
                        <a:lnSpc>
                          <a:spcPts val="1400"/>
                        </a:lnSpc>
                      </a:pPr>
                      <a:r>
                        <a:rPr kumimoji="1" lang="en-US" altLang="ja-JP" sz="1050" b="0" dirty="0">
                          <a:solidFill>
                            <a:schemeClr val="tx1"/>
                          </a:solidFill>
                          <a:latin typeface="+mj-lt"/>
                          <a:ea typeface="+mn-ea"/>
                        </a:rPr>
                        <a:t>325</a:t>
                      </a:r>
                      <a:r>
                        <a:rPr kumimoji="1" lang="ja-JP" altLang="en-US" sz="1050" b="0" dirty="0">
                          <a:solidFill>
                            <a:schemeClr val="tx1"/>
                          </a:solidFill>
                          <a:latin typeface="+mj-lt"/>
                          <a:ea typeface="+mn-ea"/>
                        </a:rPr>
                        <a:t>件→</a:t>
                      </a:r>
                      <a:r>
                        <a:rPr kumimoji="1" lang="en-US" altLang="ja-JP" sz="1050" b="0" dirty="0">
                          <a:solidFill>
                            <a:schemeClr val="tx1"/>
                          </a:solidFill>
                          <a:latin typeface="+mj-lt"/>
                          <a:ea typeface="+mn-ea"/>
                        </a:rPr>
                        <a:t>13</a:t>
                      </a:r>
                      <a:r>
                        <a:rPr kumimoji="1" lang="ja-JP" altLang="en-US" sz="1050" b="0" dirty="0">
                          <a:solidFill>
                            <a:schemeClr val="tx1"/>
                          </a:solidFill>
                          <a:latin typeface="+mj-lt"/>
                          <a:ea typeface="+mn-ea"/>
                        </a:rPr>
                        <a:t>件</a:t>
                      </a:r>
                      <a:endParaRPr kumimoji="1" lang="en-US" altLang="ja-JP" sz="1050" b="0" dirty="0">
                        <a:solidFill>
                          <a:schemeClr val="tx1"/>
                        </a:solidFill>
                        <a:latin typeface="+mj-lt"/>
                        <a:ea typeface="+mn-ea"/>
                      </a:endParaRPr>
                    </a:p>
                    <a:p>
                      <a:pPr marL="72000" indent="-457200" algn="l">
                        <a:lnSpc>
                          <a:spcPts val="1400"/>
                        </a:lnSpc>
                      </a:pPr>
                      <a:r>
                        <a:rPr kumimoji="1" lang="ja-JP" altLang="en-US" sz="1050" b="0" dirty="0">
                          <a:solidFill>
                            <a:schemeClr val="tx1"/>
                          </a:solidFill>
                          <a:latin typeface="+mj-lt"/>
                          <a:ea typeface="+mn-ea"/>
                        </a:rPr>
                        <a:t>（▲</a:t>
                      </a:r>
                      <a:r>
                        <a:rPr kumimoji="1" lang="en-US" altLang="ja-JP" sz="1050" b="0" dirty="0">
                          <a:solidFill>
                            <a:schemeClr val="tx1"/>
                          </a:solidFill>
                          <a:latin typeface="+mj-lt"/>
                          <a:ea typeface="+mn-ea"/>
                        </a:rPr>
                        <a:t>312</a:t>
                      </a:r>
                      <a:r>
                        <a:rPr kumimoji="1" lang="ja-JP" altLang="en-US" sz="1050" b="0" dirty="0">
                          <a:solidFill>
                            <a:schemeClr val="tx1"/>
                          </a:solidFill>
                          <a:latin typeface="+mj-lt"/>
                          <a:ea typeface="+mn-ea"/>
                        </a:rPr>
                        <a:t>件）</a:t>
                      </a:r>
                      <a:endParaRPr kumimoji="1" lang="en-US" altLang="ja-JP" sz="105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342</a:t>
            </a:fld>
            <a:endParaRPr lang="ja-JP" altLang="en-US"/>
          </a:p>
        </p:txBody>
      </p:sp>
    </p:spTree>
    <p:extLst>
      <p:ext uri="{BB962C8B-B14F-4D97-AF65-F5344CB8AC3E}">
        <p14:creationId xmlns:p14="http://schemas.microsoft.com/office/powerpoint/2010/main" val="249029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3046988"/>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①分野：　まちづくり</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②タイプ</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政策イノベーション</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a:t>
            </a:r>
            <a:r>
              <a:rPr kumimoji="1" lang="ja-JP" altLang="en-US" sz="1200" dirty="0">
                <a:latin typeface="BIZ UDゴシック" panose="020B0400000000000000" pitchFamily="49" charset="-128"/>
                <a:ea typeface="BIZ UDゴシック" panose="020B0400000000000000" pitchFamily="49" charset="-128"/>
              </a:rPr>
              <a:t>執行の刷新</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③改革スタイル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投資・予算</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条例・規則・運用ﾙｰﾙ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組織・経営形態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権限移譲</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④担当部局</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市　</a:t>
            </a:r>
            <a:r>
              <a:rPr lang="ja-JP" altLang="en-US" sz="1200" dirty="0">
                <a:latin typeface="BIZ UDゴシック" panose="020B0400000000000000" pitchFamily="49" charset="-128"/>
                <a:ea typeface="BIZ UDゴシック" panose="020B0400000000000000" pitchFamily="49" charset="-128"/>
              </a:rPr>
              <a:t>計画調整局</a:t>
            </a:r>
            <a:endParaRPr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⑤時期</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2012</a:t>
            </a:r>
            <a:r>
              <a:rPr kumimoji="1" lang="ja-JP" altLang="en-US" sz="1200" dirty="0">
                <a:latin typeface="BIZ UDゴシック" panose="020B0400000000000000" pitchFamily="49" charset="-128"/>
                <a:ea typeface="BIZ UDゴシック" panose="020B0400000000000000" pitchFamily="49" charset="-128"/>
              </a:rPr>
              <a:t>年～</a:t>
            </a:r>
          </a:p>
        </p:txBody>
      </p:sp>
      <p:sp>
        <p:nvSpPr>
          <p:cNvPr id="10" name="角丸四角形 9"/>
          <p:cNvSpPr/>
          <p:nvPr/>
        </p:nvSpPr>
        <p:spPr>
          <a:xfrm>
            <a:off x="665820" y="2708920"/>
            <a:ext cx="936104" cy="288032"/>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nvGraphicFramePr>
        <p:xfrm>
          <a:off x="2267744" y="437728"/>
          <a:ext cx="6696744" cy="5943600"/>
        </p:xfrm>
        <a:graphic>
          <a:graphicData uri="http://schemas.openxmlformats.org/drawingml/2006/table">
            <a:tbl>
              <a:tblPr firstRow="1">
                <a:tableStyleId>{5940675A-B579-460E-94D1-54222C63F5DA}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504056">
                <a:tc>
                  <a:txBody>
                    <a:bodyPr/>
                    <a:lstStyle/>
                    <a:p>
                      <a:pPr algn="ctr"/>
                      <a:r>
                        <a:rPr kumimoji="1" lang="ja-JP" altLang="en-US" sz="1400" dirty="0">
                          <a:solidFill>
                            <a:schemeClr val="bg1"/>
                          </a:solidFill>
                        </a:rPr>
                        <a:t>改革前の課題</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Why</a:t>
                      </a:r>
                      <a:r>
                        <a:rPr kumimoji="1" lang="ja-JP" altLang="en-US" sz="1400" dirty="0">
                          <a:solidFill>
                            <a:schemeClr val="bg1"/>
                          </a:solidFill>
                        </a:rPr>
                        <a:t>）</a:t>
                      </a:r>
                    </a:p>
                  </a:txBody>
                  <a:tcPr>
                    <a:solidFill>
                      <a:schemeClr val="accent1"/>
                    </a:solidFill>
                  </a:tcPr>
                </a:tc>
                <a:tc>
                  <a:txBody>
                    <a:bodyPr/>
                    <a:lstStyle/>
                    <a:p>
                      <a:pPr algn="ctr"/>
                      <a:r>
                        <a:rPr kumimoji="1" lang="ja-JP" altLang="en-US" sz="1400" dirty="0">
                          <a:solidFill>
                            <a:schemeClr val="bg1"/>
                          </a:solidFill>
                        </a:rPr>
                        <a:t>改革の方向性</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Vision)</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a:solidFill>
                            <a:schemeClr val="bg1"/>
                          </a:solidFill>
                        </a:rPr>
                        <a:t>何をどう改革したか</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What</a:t>
                      </a:r>
                      <a:r>
                        <a:rPr kumimoji="1" lang="ja-JP" altLang="en-US" sz="1400" dirty="0">
                          <a:solidFill>
                            <a:schemeClr val="bg1"/>
                          </a:solidFill>
                        </a:rPr>
                        <a:t>）</a:t>
                      </a:r>
                    </a:p>
                  </a:txBody>
                  <a:tcPr>
                    <a:solidFill>
                      <a:schemeClr val="accent1"/>
                    </a:solidFill>
                  </a:tcPr>
                </a:tc>
                <a:tc>
                  <a:txBody>
                    <a:bodyPr/>
                    <a:lstStyle/>
                    <a:p>
                      <a:pPr algn="ctr"/>
                      <a:r>
                        <a:rPr kumimoji="1" lang="ja-JP" altLang="en-US" sz="1400" dirty="0">
                          <a:solidFill>
                            <a:schemeClr val="bg1"/>
                          </a:solidFill>
                        </a:rPr>
                        <a:t>主な成果</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Outcome</a:t>
                      </a:r>
                      <a:r>
                        <a:rPr kumimoji="1" lang="ja-JP" altLang="en-US" sz="1400" dirty="0">
                          <a:solidFill>
                            <a:schemeClr val="bg1"/>
                          </a:solidFill>
                        </a:rPr>
                        <a:t>）</a:t>
                      </a:r>
                    </a:p>
                  </a:txBody>
                  <a:tcPr>
                    <a:solidFill>
                      <a:schemeClr val="accent1"/>
                    </a:solidFill>
                  </a:tcPr>
                </a:tc>
                <a:extLst>
                  <a:ext uri="{0D108BD9-81ED-4DB2-BD59-A6C34878D82A}">
                    <a16:rowId xmlns:a16="http://schemas.microsoft.com/office/drawing/2014/main" val="10000"/>
                  </a:ext>
                </a:extLst>
              </a:tr>
              <a:tr h="5386496">
                <a:tc>
                  <a:txBody>
                    <a:bodyPr/>
                    <a:lstStyle/>
                    <a:p>
                      <a:pPr algn="l"/>
                      <a:r>
                        <a:rPr kumimoji="1" lang="ja-JP" altLang="en-US" sz="1400" dirty="0"/>
                        <a:t>・</a:t>
                      </a:r>
                      <a:r>
                        <a:rPr kumimoji="1" lang="en-US" altLang="ja-JP" sz="1400" dirty="0"/>
                        <a:t>2012</a:t>
                      </a:r>
                      <a:r>
                        <a:rPr kumimoji="1" lang="ja-JP" altLang="en-US" sz="1400" dirty="0"/>
                        <a:t>年</a:t>
                      </a:r>
                      <a:r>
                        <a:rPr kumimoji="1" lang="en-US" altLang="ja-JP" sz="1400" dirty="0"/>
                        <a:t>4</a:t>
                      </a:r>
                      <a:r>
                        <a:rPr kumimoji="1" lang="ja-JP" altLang="en-US" sz="1400" dirty="0"/>
                        <a:t>月時点で、都市計画道路は総延長約</a:t>
                      </a:r>
                      <a:r>
                        <a:rPr kumimoji="1" lang="en-US" altLang="ja-JP" sz="1400" dirty="0"/>
                        <a:t>450</a:t>
                      </a:r>
                      <a:r>
                        <a:rPr kumimoji="1" lang="ja-JP" altLang="en-US" sz="1400" dirty="0"/>
                        <a:t>ｋｍのうち約</a:t>
                      </a:r>
                      <a:r>
                        <a:rPr kumimoji="1" lang="en-US" altLang="ja-JP" sz="1400" dirty="0"/>
                        <a:t>85</a:t>
                      </a:r>
                      <a:r>
                        <a:rPr kumimoji="1" lang="ja-JP" altLang="en-US" sz="1400" dirty="0"/>
                        <a:t>ｋｍ（約</a:t>
                      </a:r>
                      <a:r>
                        <a:rPr kumimoji="1" lang="en-US" altLang="ja-JP" sz="1400" dirty="0"/>
                        <a:t>19</a:t>
                      </a:r>
                      <a:r>
                        <a:rPr kumimoji="1" lang="ja-JP" altLang="en-US" sz="1400" dirty="0"/>
                        <a:t>％）、市営の都市計画公園・緑地は総面積約</a:t>
                      </a:r>
                      <a:r>
                        <a:rPr kumimoji="1" lang="en-US" altLang="ja-JP" sz="1400" dirty="0"/>
                        <a:t>992ha</a:t>
                      </a:r>
                      <a:r>
                        <a:rPr kumimoji="1" lang="ja-JP" altLang="en-US" sz="1400" dirty="0"/>
                        <a:t>のうち約</a:t>
                      </a:r>
                      <a:r>
                        <a:rPr kumimoji="1" lang="en-US" altLang="ja-JP" sz="1400" dirty="0"/>
                        <a:t>133ha</a:t>
                      </a:r>
                      <a:r>
                        <a:rPr kumimoji="1" lang="ja-JP" altLang="en-US" sz="1400" dirty="0"/>
                        <a:t>（約</a:t>
                      </a:r>
                      <a:r>
                        <a:rPr kumimoji="1" lang="en-US" altLang="ja-JP" sz="1400" dirty="0"/>
                        <a:t>13</a:t>
                      </a:r>
                      <a:r>
                        <a:rPr kumimoji="1" lang="ja-JP" altLang="en-US" sz="1400" dirty="0"/>
                        <a:t>％）が事業未着手であった。</a:t>
                      </a:r>
                      <a:endParaRPr kumimoji="1" lang="en-US" altLang="ja-JP" sz="1400" dirty="0"/>
                    </a:p>
                    <a:p>
                      <a:pPr algn="l"/>
                      <a:endParaRPr kumimoji="1" lang="en-US" altLang="ja-JP" sz="1400" dirty="0"/>
                    </a:p>
                    <a:p>
                      <a:pPr algn="l"/>
                      <a:r>
                        <a:rPr kumimoji="1" lang="ja-JP" altLang="en-US" sz="1400" dirty="0"/>
                        <a:t>・本市の厳しい財政状況の中、現計画の道路や公園・緑地の整備には事業の長期化が予想され、計画区域内の建築制限の長期化が懸念された。</a:t>
                      </a:r>
                    </a:p>
                  </a:txBody>
                  <a:tcPr/>
                </a:tc>
                <a:tc>
                  <a:txBody>
                    <a:bodyPr/>
                    <a:lstStyle/>
                    <a:p>
                      <a:pPr algn="l"/>
                      <a:r>
                        <a:rPr kumimoji="1" lang="ja-JP" altLang="en-US" sz="1400" dirty="0"/>
                        <a:t>・都市計画道路や公園・緑地が主に決定された高度成長期からの社会経済状況の変化を踏まえて、事業未着手の計画について整備の必要性を改めて検証し、真に必要と判断されるもの以外は計画の見直しを行うこととした。</a:t>
                      </a:r>
                    </a:p>
                  </a:txBody>
                  <a:tcPr/>
                </a:tc>
                <a:tc>
                  <a:txBody>
                    <a:bodyPr/>
                    <a:lstStyle/>
                    <a:p>
                      <a:pPr algn="l"/>
                      <a:r>
                        <a:rPr kumimoji="1" lang="ja-JP" altLang="en-US" sz="1400" dirty="0"/>
                        <a:t>・都市計画道路については、事業未着手路線である延長約</a:t>
                      </a:r>
                      <a:r>
                        <a:rPr kumimoji="1" lang="en-US" altLang="ja-JP" sz="1400" dirty="0"/>
                        <a:t>85</a:t>
                      </a:r>
                      <a:r>
                        <a:rPr kumimoji="1" lang="ja-JP" altLang="en-US" sz="1400" dirty="0"/>
                        <a:t>ｋｍのうち、約</a:t>
                      </a:r>
                      <a:r>
                        <a:rPr kumimoji="1" lang="en-US" altLang="ja-JP" sz="1400" dirty="0"/>
                        <a:t>40</a:t>
                      </a:r>
                      <a:r>
                        <a:rPr kumimoji="1" lang="ja-JP" altLang="en-US" sz="1400" dirty="0"/>
                        <a:t>％に相当する延長約</a:t>
                      </a:r>
                      <a:r>
                        <a:rPr kumimoji="1" lang="en-US" altLang="ja-JP" sz="1400" dirty="0"/>
                        <a:t>34</a:t>
                      </a:r>
                      <a:r>
                        <a:rPr kumimoji="1" lang="ja-JP" altLang="en-US" sz="1400" dirty="0"/>
                        <a:t>ｋｍについて、計画を見直した（</a:t>
                      </a:r>
                      <a:r>
                        <a:rPr kumimoji="1" lang="en-US" altLang="ja-JP" sz="1400" dirty="0"/>
                        <a:t>2013.4</a:t>
                      </a:r>
                      <a:r>
                        <a:rPr kumimoji="1" lang="ja-JP" altLang="en-US" sz="1400" dirty="0"/>
                        <a:t>実施）</a:t>
                      </a:r>
                      <a:endParaRPr kumimoji="1" lang="en-US" altLang="ja-JP" sz="1400" dirty="0"/>
                    </a:p>
                    <a:p>
                      <a:pPr algn="l"/>
                      <a:endParaRPr kumimoji="1" lang="en-US" altLang="ja-JP" sz="1400" dirty="0"/>
                    </a:p>
                    <a:p>
                      <a:pPr algn="l"/>
                      <a:r>
                        <a:rPr kumimoji="1" lang="ja-JP" altLang="en-US" sz="1400" dirty="0"/>
                        <a:t>・都市計画公園・緑地（市営）については、未着手である面積約</a:t>
                      </a:r>
                      <a:r>
                        <a:rPr kumimoji="1" lang="en-US" altLang="ja-JP" sz="1400" dirty="0"/>
                        <a:t>133ha</a:t>
                      </a:r>
                      <a:r>
                        <a:rPr kumimoji="1" lang="ja-JP" altLang="en-US" sz="1400" dirty="0"/>
                        <a:t>のうち、約</a:t>
                      </a:r>
                      <a:r>
                        <a:rPr kumimoji="1" lang="en-US" altLang="ja-JP" sz="1400" dirty="0"/>
                        <a:t>56</a:t>
                      </a:r>
                      <a:r>
                        <a:rPr kumimoji="1" lang="ja-JP" altLang="en-US" sz="1400" dirty="0"/>
                        <a:t>％に相当する面積約</a:t>
                      </a:r>
                      <a:r>
                        <a:rPr kumimoji="1" lang="en-US" altLang="ja-JP" sz="1400"/>
                        <a:t>74ha</a:t>
                      </a:r>
                      <a:r>
                        <a:rPr kumimoji="1" lang="ja-JP" altLang="en-US" sz="1400" dirty="0"/>
                        <a:t>について、計画を見直した（</a:t>
                      </a:r>
                      <a:r>
                        <a:rPr kumimoji="1" lang="en-US" altLang="ja-JP" sz="1400" dirty="0"/>
                        <a:t>2014.4</a:t>
                      </a:r>
                      <a:r>
                        <a:rPr kumimoji="1" lang="ja-JP" altLang="en-US" sz="1400" dirty="0"/>
                        <a:t>実施）</a:t>
                      </a:r>
                    </a:p>
                  </a:txBody>
                  <a:tcPr/>
                </a:tc>
                <a:tc>
                  <a:txBody>
                    <a:bodyPr/>
                    <a:lstStyle/>
                    <a:p>
                      <a:pPr algn="l"/>
                      <a:r>
                        <a:rPr kumimoji="1" lang="ja-JP" altLang="en-US" sz="1400" dirty="0"/>
                        <a:t>・都市計画道路については、今後必要と見込んでいた事業費及び必要年数の削減効果が見込める</a:t>
                      </a:r>
                      <a:endParaRPr kumimoji="1" lang="en-US" altLang="ja-JP" sz="1400" dirty="0"/>
                    </a:p>
                    <a:p>
                      <a:pPr algn="l"/>
                      <a:r>
                        <a:rPr kumimoji="1" lang="ja-JP" altLang="en-US" sz="1400" dirty="0"/>
                        <a:t>（</a:t>
                      </a:r>
                      <a:r>
                        <a:rPr kumimoji="1" lang="en-US" altLang="ja-JP" sz="1400" dirty="0"/>
                        <a:t>9800</a:t>
                      </a:r>
                      <a:r>
                        <a:rPr kumimoji="1" lang="ja-JP" altLang="en-US" sz="1400" dirty="0"/>
                        <a:t>億⇒</a:t>
                      </a:r>
                      <a:r>
                        <a:rPr kumimoji="1" lang="en-US" altLang="ja-JP" sz="1400" u="none" dirty="0"/>
                        <a:t>5700</a:t>
                      </a:r>
                      <a:r>
                        <a:rPr kumimoji="1" lang="ja-JP" altLang="en-US" sz="1400" dirty="0"/>
                        <a:t>億</a:t>
                      </a:r>
                      <a:endParaRPr kumimoji="1" lang="en-US" altLang="ja-JP" sz="1400" dirty="0"/>
                    </a:p>
                    <a:p>
                      <a:pPr algn="l"/>
                      <a:r>
                        <a:rPr kumimoji="1" lang="ja-JP" altLang="en-US" sz="1400" dirty="0"/>
                        <a:t>　　　△</a:t>
                      </a:r>
                      <a:r>
                        <a:rPr kumimoji="1" lang="en-US" altLang="ja-JP" sz="1400" u="none" dirty="0"/>
                        <a:t>4,100</a:t>
                      </a:r>
                      <a:r>
                        <a:rPr kumimoji="1" lang="ja-JP" altLang="en-US" sz="1400" dirty="0"/>
                        <a:t>億円）</a:t>
                      </a:r>
                      <a:endParaRPr kumimoji="1" lang="en-US" altLang="ja-JP" sz="1400" dirty="0"/>
                    </a:p>
                    <a:p>
                      <a:pPr algn="l"/>
                      <a:r>
                        <a:rPr kumimoji="1" lang="ja-JP" altLang="en-US" sz="1400" dirty="0"/>
                        <a:t>（</a:t>
                      </a:r>
                      <a:r>
                        <a:rPr kumimoji="1" lang="en-US" altLang="ja-JP" sz="1400" dirty="0"/>
                        <a:t>70</a:t>
                      </a:r>
                      <a:r>
                        <a:rPr kumimoji="1" lang="ja-JP" altLang="en-US" sz="1400" dirty="0"/>
                        <a:t>年以上⇒約</a:t>
                      </a:r>
                      <a:r>
                        <a:rPr kumimoji="1" lang="en-US" altLang="ja-JP" sz="1400" dirty="0"/>
                        <a:t>30</a:t>
                      </a:r>
                      <a:r>
                        <a:rPr kumimoji="1" lang="ja-JP" altLang="en-US" sz="1400" dirty="0"/>
                        <a:t>年）</a:t>
                      </a:r>
                      <a:endParaRPr kumimoji="1" lang="en-US" altLang="ja-JP" sz="1400" dirty="0"/>
                    </a:p>
                    <a:p>
                      <a:pPr algn="l"/>
                      <a:endParaRPr kumimoji="1" lang="en-US" altLang="ja-JP" sz="1400" dirty="0"/>
                    </a:p>
                    <a:p>
                      <a:pPr algn="l"/>
                      <a:r>
                        <a:rPr kumimoji="1" lang="ja-JP" altLang="en-US" sz="1400" dirty="0"/>
                        <a:t>・都市計画公園・緑地については、今後必要と見込んでいた事業費及び必要年数の削減効果が見込める</a:t>
                      </a:r>
                      <a:endParaRPr kumimoji="1" lang="en-US" altLang="ja-JP" sz="1400" dirty="0"/>
                    </a:p>
                    <a:p>
                      <a:pPr algn="l"/>
                      <a:r>
                        <a:rPr kumimoji="1" lang="ja-JP" altLang="en-US" sz="1400" dirty="0"/>
                        <a:t>（</a:t>
                      </a:r>
                      <a:r>
                        <a:rPr kumimoji="1" lang="en-US" altLang="ja-JP" sz="1400" dirty="0"/>
                        <a:t>4140</a:t>
                      </a:r>
                      <a:r>
                        <a:rPr kumimoji="1" lang="ja-JP" altLang="en-US" sz="1400" dirty="0"/>
                        <a:t>億⇒</a:t>
                      </a:r>
                      <a:r>
                        <a:rPr kumimoji="1" lang="en-US" altLang="ja-JP" sz="1400" dirty="0"/>
                        <a:t>460</a:t>
                      </a:r>
                      <a:r>
                        <a:rPr kumimoji="1" lang="ja-JP" altLang="en-US" sz="1400" dirty="0"/>
                        <a:t>億</a:t>
                      </a:r>
                      <a:endParaRPr kumimoji="1" lang="en-US" altLang="ja-JP" sz="1400" dirty="0"/>
                    </a:p>
                    <a:p>
                      <a:pPr algn="l"/>
                      <a:r>
                        <a:rPr kumimoji="1" lang="ja-JP" altLang="en-US" sz="1400" dirty="0"/>
                        <a:t>　　　△</a:t>
                      </a:r>
                      <a:r>
                        <a:rPr kumimoji="1" lang="en-US" altLang="ja-JP" sz="1400" dirty="0"/>
                        <a:t>3,680</a:t>
                      </a:r>
                      <a:r>
                        <a:rPr kumimoji="1" lang="ja-JP" altLang="en-US" sz="1400" dirty="0"/>
                        <a:t>億円）</a:t>
                      </a:r>
                      <a:endParaRPr kumimoji="1" lang="en-US" altLang="ja-JP" sz="1400" dirty="0"/>
                    </a:p>
                    <a:p>
                      <a:pPr algn="l"/>
                      <a:r>
                        <a:rPr kumimoji="1" lang="ja-JP" altLang="en-US" sz="1400" dirty="0"/>
                        <a:t>（</a:t>
                      </a:r>
                      <a:r>
                        <a:rPr kumimoji="1" lang="en-US" altLang="ja-JP" sz="1400" dirty="0"/>
                        <a:t>240</a:t>
                      </a:r>
                      <a:r>
                        <a:rPr kumimoji="1" lang="ja-JP" altLang="en-US" sz="1400" dirty="0"/>
                        <a:t>年⇒約</a:t>
                      </a:r>
                      <a:r>
                        <a:rPr kumimoji="1" lang="en-US" altLang="ja-JP" sz="1400" dirty="0"/>
                        <a:t>30</a:t>
                      </a:r>
                      <a:r>
                        <a:rPr kumimoji="1" lang="ja-JP" altLang="en-US" sz="1400" dirty="0"/>
                        <a:t>年）</a:t>
                      </a:r>
                      <a:endParaRPr kumimoji="1" lang="en-US" altLang="ja-JP" sz="1400" dirty="0"/>
                    </a:p>
                    <a:p>
                      <a:pPr algn="l"/>
                      <a:endParaRPr kumimoji="1" lang="en-US" altLang="ja-JP" sz="1400" dirty="0"/>
                    </a:p>
                    <a:p>
                      <a:pPr algn="l"/>
                      <a:r>
                        <a:rPr kumimoji="1" lang="ja-JP" altLang="en-US" sz="1400" dirty="0"/>
                        <a:t>・見直しにより、長期化してきた建築制限が解除された。</a:t>
                      </a:r>
                      <a:endParaRPr kumimoji="1" lang="en-US" altLang="ja-JP" sz="1400" dirty="0"/>
                    </a:p>
                    <a:p>
                      <a:pPr algn="l"/>
                      <a:endParaRPr kumimoji="1" lang="ja-JP" altLang="en-US" sz="1400" dirty="0"/>
                    </a:p>
                  </a:txBody>
                  <a:tcPr/>
                </a:tc>
                <a:extLst>
                  <a:ext uri="{0D108BD9-81ED-4DB2-BD59-A6C34878D82A}">
                    <a16:rowId xmlns:a16="http://schemas.microsoft.com/office/drawing/2014/main" val="10001"/>
                  </a:ext>
                </a:extLst>
              </a:tr>
            </a:tbl>
          </a:graphicData>
        </a:graphic>
      </p:graphicFrame>
      <p:sp>
        <p:nvSpPr>
          <p:cNvPr id="9" name="テキスト ボックス 8"/>
          <p:cNvSpPr txBox="1"/>
          <p:nvPr/>
        </p:nvSpPr>
        <p:spPr>
          <a:xfrm>
            <a:off x="0" y="0"/>
            <a:ext cx="7812360" cy="338554"/>
          </a:xfrm>
          <a:prstGeom prst="rect">
            <a:avLst/>
          </a:prstGeom>
          <a:noFill/>
        </p:spPr>
        <p:txBody>
          <a:bodyPr wrap="square" rtlCol="0">
            <a:spAutoFit/>
          </a:bodyPr>
          <a:lstStyle/>
          <a:p>
            <a:r>
              <a:rPr kumimoji="1" lang="ja-JP" altLang="en-US" sz="1600" u="sng" dirty="0">
                <a:latin typeface="BIZ UDゴシック" panose="020B0400000000000000" pitchFamily="49" charset="-128"/>
                <a:ea typeface="BIZ UDゴシック" panose="020B0400000000000000" pitchFamily="49" charset="-128"/>
              </a:rPr>
              <a:t>都市計画道路・公園等の見直し</a:t>
            </a:r>
            <a:endParaRPr kumimoji="1" lang="en-US" altLang="ja-JP" sz="1600" u="sng"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343</a:t>
            </a:fld>
            <a:endParaRPr lang="ja-JP" altLang="en-US"/>
          </a:p>
        </p:txBody>
      </p:sp>
    </p:spTree>
    <p:extLst>
      <p:ext uri="{BB962C8B-B14F-4D97-AF65-F5344CB8AC3E}">
        <p14:creationId xmlns:p14="http://schemas.microsoft.com/office/powerpoint/2010/main" val="384531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308303" y="3433346"/>
            <a:ext cx="1689721" cy="1795853"/>
          </a:xfrm>
          <a:prstGeom prst="roundRect">
            <a:avLst>
              <a:gd name="adj" fmla="val 3640"/>
            </a:avLst>
          </a:prstGeom>
          <a:solidFill>
            <a:srgbClr val="05E0DB">
              <a:lumMod val="60000"/>
              <a:lumOff val="40000"/>
              <a:alpha val="50000"/>
            </a:srgbClr>
          </a:solidFill>
          <a:ln w="38100" cap="flat" cmpd="sng" algn="ctr">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5680514" y="1507780"/>
            <a:ext cx="403657" cy="14779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BIZ UDゴシック" panose="020B0400000000000000" pitchFamily="49" charset="-128"/>
              <a:ea typeface="BIZ UDゴシック" panose="020B0400000000000000" pitchFamily="49" charset="-128"/>
            </a:endParaRPr>
          </a:p>
        </p:txBody>
      </p:sp>
      <p:graphicFrame>
        <p:nvGraphicFramePr>
          <p:cNvPr id="6" name="表 5"/>
          <p:cNvGraphicFramePr>
            <a:graphicFrameLocks noGrp="1"/>
          </p:cNvGraphicFramePr>
          <p:nvPr/>
        </p:nvGraphicFramePr>
        <p:xfrm>
          <a:off x="2301277" y="501718"/>
          <a:ext cx="6696748" cy="5863259"/>
        </p:xfrm>
        <a:graphic>
          <a:graphicData uri="http://schemas.openxmlformats.org/drawingml/2006/table">
            <a:tbl>
              <a:tblPr firstRow="1">
                <a:tableStyleId>{616DA210-FB5B-4158-B5E0-FEB733F419BA}</a:tableStyleId>
              </a:tblPr>
              <a:tblGrid>
                <a:gridCol w="1674187">
                  <a:extLst>
                    <a:ext uri="{9D8B030D-6E8A-4147-A177-3AD203B41FA5}">
                      <a16:colId xmlns:a16="http://schemas.microsoft.com/office/drawing/2014/main" val="20000"/>
                    </a:ext>
                  </a:extLst>
                </a:gridCol>
                <a:gridCol w="1674187">
                  <a:extLst>
                    <a:ext uri="{9D8B030D-6E8A-4147-A177-3AD203B41FA5}">
                      <a16:colId xmlns:a16="http://schemas.microsoft.com/office/drawing/2014/main" val="20001"/>
                    </a:ext>
                  </a:extLst>
                </a:gridCol>
                <a:gridCol w="1674187">
                  <a:extLst>
                    <a:ext uri="{9D8B030D-6E8A-4147-A177-3AD203B41FA5}">
                      <a16:colId xmlns:a16="http://schemas.microsoft.com/office/drawing/2014/main" val="20002"/>
                    </a:ext>
                  </a:extLst>
                </a:gridCol>
                <a:gridCol w="1674187">
                  <a:extLst>
                    <a:ext uri="{9D8B030D-6E8A-4147-A177-3AD203B41FA5}">
                      <a16:colId xmlns:a16="http://schemas.microsoft.com/office/drawing/2014/main" val="20003"/>
                    </a:ext>
                  </a:extLst>
                </a:gridCol>
              </a:tblGrid>
              <a:tr h="576058">
                <a:tc>
                  <a:txBody>
                    <a:bodyPr/>
                    <a:lstStyle/>
                    <a:p>
                      <a:pPr algn="ctr"/>
                      <a:r>
                        <a:rPr kumimoji="1" lang="ja-JP" altLang="en-US" sz="1400" dirty="0">
                          <a:solidFill>
                            <a:schemeClr val="bg1"/>
                          </a:solidFill>
                          <a:latin typeface="+mn-lt"/>
                          <a:ea typeface="ＭＳ Ｐゴシック" panose="020B0600070205080204" pitchFamily="50" charset="-128"/>
                        </a:rPr>
                        <a:t>改革前の課題</a:t>
                      </a:r>
                      <a:endParaRPr kumimoji="1" lang="en-US" altLang="ja-JP" sz="1400" dirty="0">
                        <a:solidFill>
                          <a:schemeClr val="bg1"/>
                        </a:solidFill>
                        <a:latin typeface="+mn-lt"/>
                        <a:ea typeface="ＭＳ Ｐゴシック" panose="020B0600070205080204" pitchFamily="50" charset="-128"/>
                      </a:endParaRPr>
                    </a:p>
                    <a:p>
                      <a:pPr algn="ctr"/>
                      <a:r>
                        <a:rPr kumimoji="1" lang="ja-JP" altLang="en-US" sz="1400" dirty="0">
                          <a:solidFill>
                            <a:schemeClr val="bg1"/>
                          </a:solidFill>
                          <a:latin typeface="+mn-lt"/>
                          <a:ea typeface="ＭＳ Ｐゴシック" panose="020B0600070205080204" pitchFamily="50" charset="-128"/>
                        </a:rPr>
                        <a:t>（</a:t>
                      </a:r>
                      <a:r>
                        <a:rPr kumimoji="1" lang="en-US" altLang="ja-JP" sz="1400" dirty="0">
                          <a:solidFill>
                            <a:schemeClr val="bg1"/>
                          </a:solidFill>
                          <a:latin typeface="+mn-lt"/>
                          <a:ea typeface="ＭＳ Ｐゴシック" panose="020B0600070205080204" pitchFamily="50" charset="-128"/>
                        </a:rPr>
                        <a:t>Why</a:t>
                      </a:r>
                      <a:r>
                        <a:rPr kumimoji="1" lang="ja-JP" altLang="en-US" sz="1400" dirty="0">
                          <a:solidFill>
                            <a:schemeClr val="bg1"/>
                          </a:solidFill>
                          <a:latin typeface="+mn-lt"/>
                          <a:ea typeface="ＭＳ Ｐゴシック" panose="020B0600070205080204" pitchFamily="50" charset="-128"/>
                        </a:rPr>
                        <a:t>）</a:t>
                      </a:r>
                    </a:p>
                  </a:txBody>
                  <a:tcPr anchor="ctr">
                    <a:solidFill>
                      <a:schemeClr val="accent1"/>
                    </a:solidFill>
                  </a:tcPr>
                </a:tc>
                <a:tc>
                  <a:txBody>
                    <a:bodyPr/>
                    <a:lstStyle/>
                    <a:p>
                      <a:pPr algn="ctr"/>
                      <a:r>
                        <a:rPr kumimoji="1" lang="ja-JP" altLang="en-US" sz="1400" dirty="0">
                          <a:solidFill>
                            <a:schemeClr val="bg1"/>
                          </a:solidFill>
                          <a:latin typeface="+mn-lt"/>
                          <a:ea typeface="ＭＳ Ｐゴシック" panose="020B0600070205080204" pitchFamily="50" charset="-128"/>
                        </a:rPr>
                        <a:t>改革の方向性</a:t>
                      </a:r>
                      <a:endParaRPr kumimoji="1" lang="en-US" altLang="ja-JP" sz="1400" dirty="0">
                        <a:solidFill>
                          <a:schemeClr val="bg1"/>
                        </a:solidFill>
                        <a:latin typeface="+mn-lt"/>
                        <a:ea typeface="ＭＳ Ｐゴシック" panose="020B0600070205080204" pitchFamily="50" charset="-128"/>
                      </a:endParaRPr>
                    </a:p>
                    <a:p>
                      <a:pPr algn="ctr"/>
                      <a:r>
                        <a:rPr kumimoji="1" lang="ja-JP" altLang="en-US" sz="1400" dirty="0">
                          <a:solidFill>
                            <a:schemeClr val="bg1"/>
                          </a:solidFill>
                          <a:latin typeface="+mn-lt"/>
                          <a:ea typeface="ＭＳ Ｐゴシック" panose="020B0600070205080204" pitchFamily="50" charset="-128"/>
                        </a:rPr>
                        <a:t>（</a:t>
                      </a:r>
                      <a:r>
                        <a:rPr kumimoji="1" lang="en-US" altLang="ja-JP" sz="1400" dirty="0">
                          <a:solidFill>
                            <a:schemeClr val="bg1"/>
                          </a:solidFill>
                          <a:latin typeface="+mn-lt"/>
                          <a:ea typeface="ＭＳ Ｐゴシック" panose="020B0600070205080204" pitchFamily="50" charset="-128"/>
                        </a:rPr>
                        <a:t>Vision)</a:t>
                      </a:r>
                      <a:endParaRPr kumimoji="1" lang="ja-JP" altLang="en-US" sz="1400" dirty="0">
                        <a:solidFill>
                          <a:schemeClr val="bg1"/>
                        </a:solidFill>
                        <a:latin typeface="+mn-lt"/>
                        <a:ea typeface="ＭＳ Ｐゴシック" panose="020B0600070205080204" pitchFamily="50" charset="-128"/>
                      </a:endParaRPr>
                    </a:p>
                  </a:txBody>
                  <a:tcPr anchor="ctr">
                    <a:solidFill>
                      <a:schemeClr val="accent1"/>
                    </a:solidFill>
                  </a:tcPr>
                </a:tc>
                <a:tc>
                  <a:txBody>
                    <a:bodyPr/>
                    <a:lstStyle/>
                    <a:p>
                      <a:pPr algn="ctr"/>
                      <a:r>
                        <a:rPr kumimoji="1" lang="ja-JP" altLang="en-US" sz="1300" dirty="0">
                          <a:solidFill>
                            <a:schemeClr val="bg1"/>
                          </a:solidFill>
                          <a:latin typeface="+mn-lt"/>
                          <a:ea typeface="ＭＳ Ｐゴシック" panose="020B0600070205080204" pitchFamily="50" charset="-128"/>
                        </a:rPr>
                        <a:t>何をどう改革したか</a:t>
                      </a:r>
                      <a:endParaRPr kumimoji="1" lang="en-US" altLang="ja-JP" sz="1300" dirty="0">
                        <a:solidFill>
                          <a:schemeClr val="bg1"/>
                        </a:solidFill>
                        <a:latin typeface="+mn-lt"/>
                        <a:ea typeface="ＭＳ Ｐゴシック" panose="020B0600070205080204" pitchFamily="50" charset="-128"/>
                      </a:endParaRPr>
                    </a:p>
                    <a:p>
                      <a:pPr algn="ctr"/>
                      <a:r>
                        <a:rPr kumimoji="1" lang="ja-JP" altLang="en-US" sz="1400" dirty="0">
                          <a:solidFill>
                            <a:schemeClr val="bg1"/>
                          </a:solidFill>
                          <a:latin typeface="+mn-lt"/>
                          <a:ea typeface="ＭＳ Ｐゴシック" panose="020B0600070205080204" pitchFamily="50" charset="-128"/>
                        </a:rPr>
                        <a:t>（</a:t>
                      </a:r>
                      <a:r>
                        <a:rPr kumimoji="1" lang="en-US" altLang="ja-JP" sz="1400" dirty="0">
                          <a:solidFill>
                            <a:schemeClr val="bg1"/>
                          </a:solidFill>
                          <a:latin typeface="+mn-lt"/>
                          <a:ea typeface="ＭＳ Ｐゴシック" panose="020B0600070205080204" pitchFamily="50" charset="-128"/>
                        </a:rPr>
                        <a:t>What</a:t>
                      </a:r>
                      <a:r>
                        <a:rPr kumimoji="1" lang="ja-JP" altLang="en-US" sz="1400" dirty="0">
                          <a:solidFill>
                            <a:schemeClr val="bg1"/>
                          </a:solidFill>
                          <a:latin typeface="+mn-lt"/>
                          <a:ea typeface="ＭＳ Ｐゴシック" panose="020B0600070205080204" pitchFamily="50" charset="-128"/>
                        </a:rPr>
                        <a:t>）</a:t>
                      </a:r>
                    </a:p>
                  </a:txBody>
                  <a:tcPr anchor="ctr">
                    <a:solidFill>
                      <a:schemeClr val="accent1"/>
                    </a:solidFill>
                  </a:tcPr>
                </a:tc>
                <a:tc>
                  <a:txBody>
                    <a:bodyPr/>
                    <a:lstStyle/>
                    <a:p>
                      <a:pPr algn="ctr"/>
                      <a:r>
                        <a:rPr kumimoji="1" lang="ja-JP" altLang="en-US" sz="1400" dirty="0">
                          <a:solidFill>
                            <a:schemeClr val="bg1"/>
                          </a:solidFill>
                          <a:latin typeface="+mn-lt"/>
                          <a:ea typeface="ＭＳ Ｐゴシック" panose="020B0600070205080204" pitchFamily="50" charset="-128"/>
                        </a:rPr>
                        <a:t>主な成果</a:t>
                      </a:r>
                      <a:endParaRPr kumimoji="1" lang="en-US" altLang="ja-JP" sz="1400" dirty="0">
                        <a:solidFill>
                          <a:schemeClr val="bg1"/>
                        </a:solidFill>
                        <a:latin typeface="+mn-lt"/>
                        <a:ea typeface="ＭＳ Ｐゴシック" panose="020B0600070205080204" pitchFamily="50" charset="-128"/>
                      </a:endParaRPr>
                    </a:p>
                    <a:p>
                      <a:pPr algn="ctr"/>
                      <a:r>
                        <a:rPr kumimoji="1" lang="ja-JP" altLang="en-US" sz="1400" dirty="0">
                          <a:solidFill>
                            <a:schemeClr val="bg1"/>
                          </a:solidFill>
                          <a:latin typeface="+mn-lt"/>
                          <a:ea typeface="ＭＳ Ｐゴシック" panose="020B0600070205080204" pitchFamily="50" charset="-128"/>
                        </a:rPr>
                        <a:t>（</a:t>
                      </a:r>
                      <a:r>
                        <a:rPr kumimoji="1" lang="en-US" altLang="ja-JP" sz="1400" dirty="0">
                          <a:solidFill>
                            <a:schemeClr val="bg1"/>
                          </a:solidFill>
                          <a:latin typeface="+mn-lt"/>
                          <a:ea typeface="ＭＳ Ｐゴシック" panose="020B0600070205080204" pitchFamily="50" charset="-128"/>
                        </a:rPr>
                        <a:t>Outcome</a:t>
                      </a:r>
                      <a:r>
                        <a:rPr kumimoji="1" lang="ja-JP" altLang="en-US" sz="1400" dirty="0">
                          <a:solidFill>
                            <a:schemeClr val="bg1"/>
                          </a:solidFill>
                          <a:latin typeface="+mn-lt"/>
                          <a:ea typeface="ＭＳ Ｐゴシック" panose="020B0600070205080204" pitchFamily="50" charset="-128"/>
                        </a:rPr>
                        <a:t>）</a:t>
                      </a:r>
                    </a:p>
                  </a:txBody>
                  <a:tcPr anchor="ctr">
                    <a:solidFill>
                      <a:schemeClr val="accent1"/>
                    </a:solidFill>
                  </a:tcPr>
                </a:tc>
                <a:extLst>
                  <a:ext uri="{0D108BD9-81ED-4DB2-BD59-A6C34878D82A}">
                    <a16:rowId xmlns:a16="http://schemas.microsoft.com/office/drawing/2014/main" val="10000"/>
                  </a:ext>
                </a:extLst>
              </a:tr>
              <a:tr h="5287201">
                <a:tc>
                  <a:txBody>
                    <a:bodyPr/>
                    <a:lstStyle/>
                    <a:p>
                      <a:pPr marL="72000" indent="-457200" algn="just">
                        <a:lnSpc>
                          <a:spcPct val="100000"/>
                        </a:lnSpc>
                      </a:pPr>
                      <a:r>
                        <a:rPr kumimoji="1" lang="ja-JP" altLang="ja-JP" sz="1300" kern="1200" dirty="0">
                          <a:latin typeface="+mn-lt"/>
                          <a:ea typeface="ＭＳ Ｐゴシック" panose="020B0600070205080204" pitchFamily="50" charset="-128"/>
                        </a:rPr>
                        <a:t>・大阪が再び力強く成長する都市となるためには、これまでの仕組みを大きく転換し、不必要な規制等があれば緩和・撤廃していくなど、民間の活動を促進する環境等を整備していく必要。</a:t>
                      </a:r>
                    </a:p>
                    <a:p>
                      <a:pPr marL="72000" indent="-457200" algn="just">
                        <a:lnSpc>
                          <a:spcPct val="100000"/>
                        </a:lnSpc>
                      </a:pPr>
                      <a:endParaRPr kumimoji="1" lang="en-US" altLang="ja-JP" sz="1300" kern="1200" dirty="0">
                        <a:latin typeface="+mn-lt"/>
                        <a:ea typeface="ＭＳ Ｐゴシック" panose="020B0600070205080204" pitchFamily="50" charset="-128"/>
                      </a:endParaRPr>
                    </a:p>
                    <a:p>
                      <a:pPr marL="72000" indent="-457200" algn="just">
                        <a:lnSpc>
                          <a:spcPct val="100000"/>
                        </a:lnSpc>
                      </a:pPr>
                      <a:r>
                        <a:rPr kumimoji="1" lang="ja-JP" altLang="en-US" sz="1300" kern="1200" dirty="0">
                          <a:latin typeface="+mn-lt"/>
                          <a:ea typeface="ＭＳ Ｐゴシック" panose="020B0600070205080204" pitchFamily="50" charset="-128"/>
                        </a:rPr>
                        <a:t>・市の条例や規則についても、業規制の観点から、規制緩和について検討が求められていた。</a:t>
                      </a:r>
                      <a:endParaRPr kumimoji="1" lang="en-US" altLang="ja-JP" sz="1300" kern="1200" dirty="0">
                        <a:latin typeface="+mn-lt"/>
                        <a:ea typeface="ＭＳ Ｐゴシック" panose="020B0600070205080204" pitchFamily="50" charset="-128"/>
                      </a:endParaRPr>
                    </a:p>
                    <a:p>
                      <a:pPr marL="72000" indent="-457200">
                        <a:lnSpc>
                          <a:spcPct val="100000"/>
                        </a:lnSpc>
                      </a:pPr>
                      <a:endParaRPr kumimoji="1" lang="ja-JP" altLang="ja-JP" sz="1300" kern="1200" dirty="0">
                        <a:latin typeface="+mn-lt"/>
                        <a:ea typeface="ＭＳ Ｐゴシック" panose="020B0600070205080204" pitchFamily="50" charset="-128"/>
                      </a:endParaRPr>
                    </a:p>
                    <a:p>
                      <a:pPr marL="72000" indent="-457200" algn="l">
                        <a:lnSpc>
                          <a:spcPct val="100000"/>
                        </a:lnSpc>
                      </a:pPr>
                      <a:endParaRPr kumimoji="1" lang="ja-JP" altLang="en-US" sz="1300" dirty="0">
                        <a:latin typeface="+mn-lt"/>
                        <a:ea typeface="ＭＳ Ｐゴシック" panose="020B0600070205080204" pitchFamily="50" charset="-128"/>
                      </a:endParaRPr>
                    </a:p>
                  </a:txBody>
                  <a:tcPr/>
                </a:tc>
                <a:tc>
                  <a:txBody>
                    <a:bodyPr/>
                    <a:lstStyle/>
                    <a:p>
                      <a:pPr marL="72000" indent="-457200" algn="just">
                        <a:lnSpc>
                          <a:spcPct val="100000"/>
                        </a:lnSpc>
                      </a:pPr>
                      <a:r>
                        <a:rPr kumimoji="1" lang="ja-JP" altLang="ja-JP" sz="1300" kern="1200" dirty="0">
                          <a:latin typeface="+mn-lt"/>
                          <a:ea typeface="ＭＳ Ｐゴシック" panose="020B0600070205080204" pitchFamily="50" charset="-128"/>
                        </a:rPr>
                        <a:t>・</a:t>
                      </a:r>
                      <a:r>
                        <a:rPr kumimoji="1" lang="ja-JP" altLang="en-US" sz="1300" kern="1200" dirty="0">
                          <a:latin typeface="+mn-lt"/>
                          <a:ea typeface="ＭＳ Ｐゴシック" panose="020B0600070205080204" pitchFamily="50" charset="-128"/>
                        </a:rPr>
                        <a:t>府市統合本部のもとに設置した「規制・サービス改革部会」において、条例・審査基準の点検を実施</a:t>
                      </a:r>
                      <a:r>
                        <a:rPr kumimoji="1" lang="ja-JP" altLang="ja-JP" sz="1300" kern="1200" dirty="0">
                          <a:latin typeface="+mn-lt"/>
                          <a:ea typeface="ＭＳ Ｐゴシック" panose="020B0600070205080204" pitchFamily="50" charset="-128"/>
                        </a:rPr>
                        <a:t>。</a:t>
                      </a:r>
                      <a:endParaRPr kumimoji="1" lang="en-US" altLang="ja-JP" sz="1300" kern="1200" dirty="0">
                        <a:latin typeface="+mn-lt"/>
                        <a:ea typeface="ＭＳ Ｐゴシック" panose="020B0600070205080204" pitchFamily="50" charset="-128"/>
                      </a:endParaRPr>
                    </a:p>
                  </a:txBody>
                  <a:tcPr/>
                </a:tc>
                <a:tc>
                  <a:txBody>
                    <a:bodyPr/>
                    <a:lstStyle/>
                    <a:p>
                      <a:pPr marL="72000" indent="-457200" algn="just">
                        <a:lnSpc>
                          <a:spcPct val="100000"/>
                        </a:lnSpc>
                      </a:pPr>
                      <a:r>
                        <a:rPr kumimoji="1" lang="ja-JP" altLang="en-US" sz="1300" dirty="0">
                          <a:solidFill>
                            <a:schemeClr val="tx1"/>
                          </a:solidFill>
                          <a:latin typeface="+mn-lt"/>
                          <a:ea typeface="ＭＳ Ｐゴシック" panose="020B0600070205080204" pitchFamily="50" charset="-128"/>
                        </a:rPr>
                        <a:t>・</a:t>
                      </a:r>
                      <a:r>
                        <a:rPr kumimoji="1" lang="en-US" altLang="ja-JP" sz="1300" u="none" dirty="0">
                          <a:solidFill>
                            <a:schemeClr val="tx1"/>
                          </a:solidFill>
                          <a:latin typeface="+mn-lt"/>
                          <a:ea typeface="ＭＳ Ｐゴシック" panose="020B0600070205080204" pitchFamily="50" charset="-128"/>
                        </a:rPr>
                        <a:t>2013</a:t>
                      </a:r>
                      <a:r>
                        <a:rPr kumimoji="1" lang="ja-JP" altLang="en-US" sz="1300" u="none" dirty="0">
                          <a:solidFill>
                            <a:schemeClr val="tx1"/>
                          </a:solidFill>
                          <a:latin typeface="+mn-lt"/>
                          <a:ea typeface="ＭＳ Ｐゴシック" panose="020B0600070205080204" pitchFamily="50" charset="-128"/>
                        </a:rPr>
                        <a:t>年度の取組みにおいて</a:t>
                      </a:r>
                      <a:r>
                        <a:rPr kumimoji="1" lang="ja-JP" altLang="en-US" sz="1300" dirty="0">
                          <a:solidFill>
                            <a:schemeClr val="tx1"/>
                          </a:solidFill>
                          <a:latin typeface="+mn-lt"/>
                          <a:ea typeface="ＭＳ Ｐゴシック" panose="020B0600070205080204" pitchFamily="50" charset="-128"/>
                        </a:rPr>
                        <a:t>、規制条例（</a:t>
                      </a:r>
                      <a:r>
                        <a:rPr kumimoji="1" lang="en-US" altLang="ja-JP" sz="1300" dirty="0">
                          <a:solidFill>
                            <a:schemeClr val="tx1"/>
                          </a:solidFill>
                          <a:latin typeface="+mn-lt"/>
                          <a:ea typeface="ＭＳ Ｐゴシック" panose="020B0600070205080204" pitchFamily="50" charset="-128"/>
                        </a:rPr>
                        <a:t>109</a:t>
                      </a:r>
                      <a:r>
                        <a:rPr kumimoji="1" lang="ja-JP" altLang="en-US" sz="1300" dirty="0">
                          <a:latin typeface="+mn-lt"/>
                          <a:ea typeface="ＭＳ Ｐゴシック" panose="020B0600070205080204" pitchFamily="50" charset="-128"/>
                        </a:rPr>
                        <a:t>）、審査基準（</a:t>
                      </a:r>
                      <a:r>
                        <a:rPr kumimoji="1" lang="en-US" altLang="ja-JP" sz="1300" dirty="0">
                          <a:latin typeface="+mn-lt"/>
                          <a:ea typeface="ＭＳ Ｐゴシック" panose="020B0600070205080204" pitchFamily="50" charset="-128"/>
                        </a:rPr>
                        <a:t>443</a:t>
                      </a:r>
                      <a:r>
                        <a:rPr kumimoji="1" lang="ja-JP" altLang="en-US" sz="1300" dirty="0">
                          <a:latin typeface="+mn-lt"/>
                          <a:ea typeface="ＭＳ Ｐゴシック" panose="020B0600070205080204" pitchFamily="50" charset="-128"/>
                        </a:rPr>
                        <a:t>）を対象に、部会から各所属に対して、国基準や政令市との比較・点検を依頼するとともにヒアリングを実施し、見直し（</a:t>
                      </a:r>
                      <a:r>
                        <a:rPr kumimoji="1" lang="en-US" altLang="ja-JP" sz="1300" dirty="0">
                          <a:latin typeface="+mn-lt"/>
                          <a:ea typeface="ＭＳ Ｐゴシック" panose="020B0600070205080204" pitchFamily="50" charset="-128"/>
                        </a:rPr>
                        <a:t>5</a:t>
                      </a:r>
                      <a:r>
                        <a:rPr kumimoji="1" lang="ja-JP" altLang="en-US" sz="1300" dirty="0">
                          <a:latin typeface="+mn-lt"/>
                          <a:ea typeface="ＭＳ Ｐゴシック" panose="020B0600070205080204" pitchFamily="50" charset="-128"/>
                        </a:rPr>
                        <a:t>条例等</a:t>
                      </a:r>
                      <a:r>
                        <a:rPr kumimoji="1" lang="en-US" altLang="ja-JP" sz="1300" dirty="0">
                          <a:latin typeface="+mn-lt"/>
                          <a:ea typeface="ＭＳ Ｐゴシック" panose="020B0600070205080204" pitchFamily="50" charset="-128"/>
                        </a:rPr>
                        <a:t>12</a:t>
                      </a:r>
                      <a:r>
                        <a:rPr kumimoji="1" lang="ja-JP" altLang="en-US" sz="1300" dirty="0">
                          <a:latin typeface="+mn-lt"/>
                          <a:ea typeface="ＭＳ Ｐゴシック" panose="020B0600070205080204" pitchFamily="50" charset="-128"/>
                        </a:rPr>
                        <a:t>項目、</a:t>
                      </a:r>
                      <a:r>
                        <a:rPr kumimoji="1" lang="en-US" altLang="ja-JP" sz="1300" dirty="0">
                          <a:latin typeface="+mn-lt"/>
                          <a:ea typeface="ＭＳ Ｐゴシック" panose="020B0600070205080204" pitchFamily="50" charset="-128"/>
                        </a:rPr>
                        <a:t>6</a:t>
                      </a:r>
                      <a:r>
                        <a:rPr kumimoji="1" lang="ja-JP" altLang="en-US" sz="1300" dirty="0">
                          <a:latin typeface="+mn-lt"/>
                          <a:ea typeface="ＭＳ Ｐゴシック" panose="020B0600070205080204" pitchFamily="50" charset="-128"/>
                        </a:rPr>
                        <a:t>審査基準）を行った。</a:t>
                      </a:r>
                      <a:endParaRPr kumimoji="1" lang="en-US" altLang="ja-JP" sz="1300" dirty="0">
                        <a:latin typeface="+mn-lt"/>
                        <a:ea typeface="ＭＳ Ｐゴシック" panose="020B0600070205080204" pitchFamily="50" charset="-128"/>
                      </a:endParaRPr>
                    </a:p>
                    <a:p>
                      <a:pPr marL="72000" indent="-457200" algn="just">
                        <a:lnSpc>
                          <a:spcPct val="100000"/>
                        </a:lnSpc>
                      </a:pPr>
                      <a:r>
                        <a:rPr kumimoji="1" lang="en-US" altLang="ja-JP" sz="1300" dirty="0">
                          <a:latin typeface="+mn-lt"/>
                          <a:ea typeface="ＭＳ Ｐゴシック" panose="020B0600070205080204" pitchFamily="50" charset="-128"/>
                        </a:rPr>
                        <a:t>【</a:t>
                      </a:r>
                      <a:r>
                        <a:rPr kumimoji="1" lang="ja-JP" altLang="en-US" sz="1300" dirty="0">
                          <a:latin typeface="+mn-lt"/>
                          <a:ea typeface="ＭＳ Ｐゴシック" panose="020B0600070205080204" pitchFamily="50" charset="-128"/>
                        </a:rPr>
                        <a:t>見直しを行う項目</a:t>
                      </a:r>
                      <a:r>
                        <a:rPr kumimoji="1" lang="en-US" altLang="ja-JP" sz="1300" dirty="0">
                          <a:latin typeface="+mn-lt"/>
                          <a:ea typeface="ＭＳ Ｐゴシック" panose="020B0600070205080204" pitchFamily="50" charset="-128"/>
                        </a:rPr>
                        <a:t>】</a:t>
                      </a:r>
                    </a:p>
                    <a:p>
                      <a:pPr marL="72000" indent="-457200" algn="just">
                        <a:lnSpc>
                          <a:spcPct val="100000"/>
                        </a:lnSpc>
                      </a:pPr>
                      <a:r>
                        <a:rPr kumimoji="1" lang="ja-JP" altLang="en-US" sz="1300" dirty="0">
                          <a:latin typeface="+mn-lt"/>
                          <a:ea typeface="ＭＳ Ｐゴシック" panose="020B0600070205080204" pitchFamily="50" charset="-128"/>
                        </a:rPr>
                        <a:t>・</a:t>
                      </a:r>
                      <a:r>
                        <a:rPr kumimoji="1" lang="en-US" altLang="ja-JP" sz="1300" dirty="0">
                          <a:latin typeface="+mn-lt"/>
                          <a:ea typeface="ＭＳ Ｐゴシック" panose="020B0600070205080204" pitchFamily="50" charset="-128"/>
                        </a:rPr>
                        <a:t>5</a:t>
                      </a:r>
                      <a:r>
                        <a:rPr kumimoji="1" lang="ja-JP" altLang="en-US" sz="1300" dirty="0">
                          <a:latin typeface="+mn-lt"/>
                          <a:ea typeface="ＭＳ Ｐゴシック" panose="020B0600070205080204" pitchFamily="50" charset="-128"/>
                        </a:rPr>
                        <a:t>条例等</a:t>
                      </a:r>
                      <a:r>
                        <a:rPr kumimoji="1" lang="en-US" altLang="ja-JP" sz="1300" dirty="0">
                          <a:latin typeface="+mn-lt"/>
                          <a:ea typeface="ＭＳ Ｐゴシック" panose="020B0600070205080204" pitchFamily="50" charset="-128"/>
                        </a:rPr>
                        <a:t>12</a:t>
                      </a:r>
                      <a:r>
                        <a:rPr kumimoji="1" lang="ja-JP" altLang="en-US" sz="1300" dirty="0">
                          <a:latin typeface="+mn-lt"/>
                          <a:ea typeface="ＭＳ Ｐゴシック" panose="020B0600070205080204" pitchFamily="50" charset="-128"/>
                        </a:rPr>
                        <a:t>項目</a:t>
                      </a:r>
                      <a:endParaRPr kumimoji="1" lang="en-US" altLang="ja-JP" sz="1300" dirty="0">
                        <a:latin typeface="+mn-lt"/>
                        <a:ea typeface="ＭＳ Ｐゴシック" panose="020B0600070205080204" pitchFamily="50" charset="-128"/>
                      </a:endParaRPr>
                    </a:p>
                    <a:p>
                      <a:pPr marL="72000" indent="-457200" algn="just">
                        <a:lnSpc>
                          <a:spcPct val="100000"/>
                        </a:lnSpc>
                      </a:pPr>
                      <a:r>
                        <a:rPr kumimoji="1" lang="ja-JP" altLang="en-US" sz="1300" dirty="0">
                          <a:latin typeface="+mn-lt"/>
                          <a:ea typeface="ＭＳ Ｐゴシック" panose="020B0600070205080204" pitchFamily="50" charset="-128"/>
                        </a:rPr>
                        <a:t>⇒建築物における駐車施設の附置に関する条例など</a:t>
                      </a:r>
                      <a:endParaRPr kumimoji="1" lang="en-US" altLang="ja-JP" sz="1300" dirty="0">
                        <a:latin typeface="+mn-lt"/>
                        <a:ea typeface="ＭＳ Ｐゴシック" panose="020B0600070205080204" pitchFamily="50" charset="-128"/>
                      </a:endParaRPr>
                    </a:p>
                    <a:p>
                      <a:pPr marL="72000" indent="-457200" algn="just">
                        <a:lnSpc>
                          <a:spcPct val="100000"/>
                        </a:lnSpc>
                      </a:pPr>
                      <a:r>
                        <a:rPr kumimoji="1" lang="ja-JP" altLang="en-US" sz="1300" dirty="0">
                          <a:latin typeface="+mn-lt"/>
                          <a:ea typeface="ＭＳ Ｐゴシック" panose="020B0600070205080204" pitchFamily="50" charset="-128"/>
                        </a:rPr>
                        <a:t>・</a:t>
                      </a:r>
                      <a:r>
                        <a:rPr kumimoji="1" lang="en-US" altLang="ja-JP" sz="1300" dirty="0">
                          <a:latin typeface="+mn-lt"/>
                          <a:ea typeface="ＭＳ Ｐゴシック" panose="020B0600070205080204" pitchFamily="50" charset="-128"/>
                        </a:rPr>
                        <a:t>6</a:t>
                      </a:r>
                      <a:r>
                        <a:rPr kumimoji="1" lang="ja-JP" altLang="en-US" sz="1300" dirty="0">
                          <a:latin typeface="+mn-lt"/>
                          <a:ea typeface="ＭＳ Ｐゴシック" panose="020B0600070205080204" pitchFamily="50" charset="-128"/>
                        </a:rPr>
                        <a:t>審査基準</a:t>
                      </a:r>
                      <a:endParaRPr kumimoji="1" lang="en-US" altLang="ja-JP" sz="1300" dirty="0">
                        <a:latin typeface="+mn-lt"/>
                        <a:ea typeface="ＭＳ Ｐゴシック" panose="020B0600070205080204" pitchFamily="50" charset="-128"/>
                      </a:endParaRPr>
                    </a:p>
                    <a:p>
                      <a:pPr marL="72000" indent="-457200" algn="just">
                        <a:lnSpc>
                          <a:spcPct val="100000"/>
                        </a:lnSpc>
                      </a:pPr>
                      <a:r>
                        <a:rPr kumimoji="1" lang="ja-JP" altLang="en-US" sz="1300" dirty="0">
                          <a:latin typeface="+mn-lt"/>
                          <a:ea typeface="ＭＳ Ｐゴシック" panose="020B0600070205080204" pitchFamily="50" charset="-128"/>
                        </a:rPr>
                        <a:t>⇒</a:t>
                      </a:r>
                      <a:r>
                        <a:rPr kumimoji="1" lang="ja-JP" altLang="en-US" sz="1300" kern="1200" dirty="0">
                          <a:latin typeface="+mn-lt"/>
                          <a:ea typeface="ＭＳ Ｐゴシック" panose="020B0600070205080204" pitchFamily="50" charset="-128"/>
                        </a:rPr>
                        <a:t>指定外・区域外就学の許可基準を見直し</a:t>
                      </a:r>
                      <a:r>
                        <a:rPr kumimoji="1" lang="ja-JP" altLang="en-US" sz="1300" dirty="0">
                          <a:latin typeface="+mn-lt"/>
                          <a:ea typeface="ＭＳ Ｐゴシック" panose="020B0600070205080204" pitchFamily="50" charset="-128"/>
                        </a:rPr>
                        <a:t>等</a:t>
                      </a:r>
                      <a:endParaRPr kumimoji="1" lang="en-US" altLang="ja-JP" sz="1300" dirty="0">
                        <a:latin typeface="+mn-lt"/>
                        <a:ea typeface="ＭＳ Ｐゴシック" panose="020B0600070205080204" pitchFamily="50" charset="-128"/>
                      </a:endParaRPr>
                    </a:p>
                    <a:p>
                      <a:pPr marL="72000" indent="-457200" algn="just">
                        <a:lnSpc>
                          <a:spcPct val="100000"/>
                        </a:lnSpc>
                      </a:pPr>
                      <a:r>
                        <a:rPr kumimoji="1" lang="ja-JP" altLang="en-US" sz="1300" dirty="0">
                          <a:solidFill>
                            <a:schemeClr val="tx1"/>
                          </a:solidFill>
                          <a:latin typeface="+mn-lt"/>
                          <a:ea typeface="ＭＳ Ｐゴシック" panose="020B0600070205080204" pitchFamily="50" charset="-128"/>
                        </a:rPr>
                        <a:t>・</a:t>
                      </a:r>
                      <a:r>
                        <a:rPr kumimoji="1" lang="en-US" altLang="ja-JP" sz="1300" u="none" dirty="0">
                          <a:solidFill>
                            <a:schemeClr val="tx1"/>
                          </a:solidFill>
                          <a:latin typeface="+mn-lt"/>
                          <a:ea typeface="ＭＳ Ｐゴシック" panose="020B0600070205080204" pitchFamily="50" charset="-128"/>
                        </a:rPr>
                        <a:t>2017</a:t>
                      </a:r>
                      <a:r>
                        <a:rPr kumimoji="1" lang="ja-JP" altLang="en-US" sz="1300" u="none" dirty="0">
                          <a:solidFill>
                            <a:schemeClr val="tx1"/>
                          </a:solidFill>
                          <a:latin typeface="+mn-lt"/>
                          <a:ea typeface="ＭＳ Ｐゴシック" panose="020B0600070205080204" pitchFamily="50" charset="-128"/>
                        </a:rPr>
                        <a:t>年度も、規制条例（</a:t>
                      </a:r>
                      <a:r>
                        <a:rPr kumimoji="1" lang="en-US" altLang="ja-JP" sz="1300" u="none" dirty="0">
                          <a:solidFill>
                            <a:schemeClr val="tx1"/>
                          </a:solidFill>
                          <a:latin typeface="+mn-lt"/>
                          <a:ea typeface="ＭＳ Ｐゴシック" panose="020B0600070205080204" pitchFamily="50" charset="-128"/>
                        </a:rPr>
                        <a:t>171</a:t>
                      </a:r>
                      <a:r>
                        <a:rPr kumimoji="1" lang="ja-JP" altLang="en-US" sz="1300" u="none" dirty="0">
                          <a:solidFill>
                            <a:schemeClr val="tx1"/>
                          </a:solidFill>
                          <a:latin typeface="+mn-lt"/>
                          <a:ea typeface="ＭＳ Ｐゴシック" panose="020B0600070205080204" pitchFamily="50" charset="-128"/>
                        </a:rPr>
                        <a:t>）等を対象に同様の取組を実施し、１条例の廃止等を行った。</a:t>
                      </a:r>
                      <a:endParaRPr kumimoji="1" lang="en-US" altLang="ja-JP" sz="1300" u="none" dirty="0">
                        <a:solidFill>
                          <a:schemeClr val="tx1"/>
                        </a:solidFill>
                        <a:latin typeface="+mn-lt"/>
                        <a:ea typeface="ＭＳ Ｐゴシック" panose="020B0600070205080204" pitchFamily="50" charset="-128"/>
                      </a:endParaRPr>
                    </a:p>
                  </a:txBody>
                  <a:tcPr>
                    <a:solidFill>
                      <a:schemeClr val="bg1"/>
                    </a:solidFill>
                  </a:tcPr>
                </a:tc>
                <a:tc>
                  <a:txBody>
                    <a:bodyPr/>
                    <a:lstStyle/>
                    <a:p>
                      <a:pPr marL="72000" indent="-457200" algn="just">
                        <a:lnSpc>
                          <a:spcPct val="100000"/>
                        </a:lnSpc>
                      </a:pPr>
                      <a:r>
                        <a:rPr kumimoji="1" lang="ja-JP" altLang="en-US" sz="1300" kern="1200" dirty="0">
                          <a:latin typeface="+mn-lt"/>
                          <a:ea typeface="ＭＳ Ｐゴシック" panose="020B0600070205080204" pitchFamily="50" charset="-128"/>
                        </a:rPr>
                        <a:t>・</a:t>
                      </a:r>
                      <a:r>
                        <a:rPr kumimoji="1" lang="ja-JP" altLang="ja-JP" sz="1300" kern="1200" dirty="0">
                          <a:latin typeface="+mn-lt"/>
                          <a:ea typeface="ＭＳ Ｐゴシック" panose="020B0600070205080204" pitchFamily="50" charset="-128"/>
                        </a:rPr>
                        <a:t>例えば、駐車場附置義務条例の緩和については、既存駐車施設の有効利用や、店舗事業者等の建築物の建替えの促進などが今後期待されるなど、業規制の観点での緩和を行うことで、大阪の産業の活性化等につながる。</a:t>
                      </a:r>
                      <a:endParaRPr kumimoji="1" lang="en-US" altLang="ja-JP" sz="1300" kern="1200" dirty="0">
                        <a:latin typeface="+mn-lt"/>
                        <a:ea typeface="ＭＳ Ｐゴシック" panose="020B0600070205080204" pitchFamily="50" charset="-128"/>
                      </a:endParaRPr>
                    </a:p>
                    <a:p>
                      <a:pPr marL="72000" indent="-457200" algn="just">
                        <a:lnSpc>
                          <a:spcPct val="100000"/>
                        </a:lnSpc>
                      </a:pPr>
                      <a:r>
                        <a:rPr kumimoji="1" lang="ja-JP" altLang="en-US" sz="1300" kern="1200" dirty="0">
                          <a:solidFill>
                            <a:schemeClr val="dk1"/>
                          </a:solidFill>
                          <a:latin typeface="+mn-lt"/>
                          <a:ea typeface="ＭＳ Ｐゴシック" panose="020B0600070205080204" pitchFamily="50" charset="-128"/>
                          <a:cs typeface="+mn-cs"/>
                        </a:rPr>
                        <a:t>・</a:t>
                      </a:r>
                      <a:r>
                        <a:rPr kumimoji="1" lang="ja-JP" altLang="en-US" sz="1300" kern="1200" dirty="0">
                          <a:solidFill>
                            <a:schemeClr val="tx1"/>
                          </a:solidFill>
                          <a:latin typeface="+mn-lt"/>
                          <a:ea typeface="ＭＳ Ｐゴシック" panose="020B0600070205080204" pitchFamily="50" charset="-128"/>
                          <a:cs typeface="+mn-cs"/>
                        </a:rPr>
                        <a:t>これらの取組みによって条例等による不必要な規制は解消された。</a:t>
                      </a:r>
                      <a:r>
                        <a:rPr kumimoji="1" lang="ja-JP" altLang="en-US" sz="1300" u="none" kern="1200" dirty="0">
                          <a:solidFill>
                            <a:schemeClr val="tx1"/>
                          </a:solidFill>
                          <a:effectLst/>
                          <a:latin typeface="+mn-lt"/>
                          <a:ea typeface="ＭＳ Ｐゴシック" panose="020B0600070205080204" pitchFamily="50" charset="-128"/>
                          <a:cs typeface="+mn-cs"/>
                        </a:rPr>
                        <a:t>今後は各所属のマネジメントにより継続的に所管条例等の点検を実施する。</a:t>
                      </a:r>
                    </a:p>
                    <a:p>
                      <a:pPr marL="72000" indent="-457200" algn="just">
                        <a:lnSpc>
                          <a:spcPct val="100000"/>
                        </a:lnSpc>
                      </a:pPr>
                      <a:endParaRPr kumimoji="1" lang="ja-JP" altLang="ja-JP" sz="1300" kern="1200" dirty="0">
                        <a:solidFill>
                          <a:schemeClr val="dk1"/>
                        </a:solidFill>
                        <a:latin typeface="+mn-lt"/>
                        <a:ea typeface="ＭＳ Ｐゴシック" panose="020B0600070205080204" pitchFamily="50" charset="-128"/>
                        <a:cs typeface="+mn-cs"/>
                      </a:endParaRPr>
                    </a:p>
                  </a:txBody>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0" y="-5898"/>
            <a:ext cx="5508104" cy="338554"/>
          </a:xfrm>
          <a:prstGeom prst="rect">
            <a:avLst/>
          </a:prstGeom>
          <a:noFill/>
        </p:spPr>
        <p:txBody>
          <a:bodyPr wrap="square" rtlCol="0">
            <a:spAutoFit/>
          </a:bodyPr>
          <a:lstStyle/>
          <a:p>
            <a:r>
              <a:rPr lang="ja-JP" altLang="en-US" sz="1600" u="sng" dirty="0">
                <a:solidFill>
                  <a:prstClr val="black"/>
                </a:solidFill>
                <a:latin typeface="BIZ UDゴシック" panose="020B0400000000000000" pitchFamily="49" charset="-128"/>
                <a:ea typeface="BIZ UDゴシック" panose="020B0400000000000000" pitchFamily="49" charset="-128"/>
              </a:rPr>
              <a:t>条例・審査基準の見直し</a:t>
            </a:r>
            <a:endParaRPr lang="en-US" altLang="ja-JP" sz="1600" u="sng" dirty="0">
              <a:solidFill>
                <a:prstClr val="black"/>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74987" y="476679"/>
            <a:ext cx="2376264" cy="3785652"/>
          </a:xfrm>
          <a:prstGeom prst="rect">
            <a:avLst/>
          </a:prstGeom>
          <a:noFill/>
        </p:spPr>
        <p:txBody>
          <a:bodyPr wrap="square" rtlCol="0">
            <a:spAutoFit/>
          </a:bodyPr>
          <a:lstStyle/>
          <a:p>
            <a:r>
              <a:rPr lang="ja-JP" altLang="en-US" sz="1200" dirty="0">
                <a:solidFill>
                  <a:prstClr val="black"/>
                </a:solidFill>
                <a:latin typeface="BIZ UDゴシック" panose="020B0400000000000000" pitchFamily="49" charset="-128"/>
                <a:ea typeface="BIZ UDゴシック" panose="020B0400000000000000" pitchFamily="49" charset="-128"/>
              </a:rPr>
              <a:t>①分野：　規制緩和</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②タイプ</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政策イノベーション</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執行の刷新</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③改革スタイル</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投資・予算</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条例・規則・運用ﾙｰﾙ</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組織・経営形態</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　権限移譲</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④担当部局</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市　市政改革室</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政策企画室</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総務局</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（規制・サービス改革部会）　　　　  </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⑤時期</a:t>
            </a:r>
            <a:endParaRPr lang="en-US" altLang="ja-JP" sz="1200" dirty="0">
              <a:solidFill>
                <a:prstClr val="black"/>
              </a:solidFill>
              <a:latin typeface="BIZ UDゴシック" panose="020B0400000000000000" pitchFamily="49" charset="-128"/>
              <a:ea typeface="BIZ UDゴシック" panose="020B0400000000000000" pitchFamily="49" charset="-128"/>
            </a:endParaRPr>
          </a:p>
          <a:p>
            <a:r>
              <a:rPr lang="ja-JP" altLang="en-US" sz="1200" dirty="0">
                <a:solidFill>
                  <a:prstClr val="black"/>
                </a:solidFill>
                <a:latin typeface="BIZ UDゴシック" panose="020B0400000000000000" pitchFamily="49" charset="-128"/>
                <a:ea typeface="BIZ UDゴシック" panose="020B0400000000000000" pitchFamily="49" charset="-128"/>
              </a:rPr>
              <a:t>　　</a:t>
            </a:r>
            <a:r>
              <a:rPr lang="en-US" altLang="ja-JP" sz="1200" dirty="0">
                <a:solidFill>
                  <a:prstClr val="black"/>
                </a:solidFill>
                <a:latin typeface="BIZ UDゴシック" panose="020B0400000000000000" pitchFamily="49" charset="-128"/>
                <a:ea typeface="BIZ UDゴシック" panose="020B0400000000000000" pitchFamily="49" charset="-128"/>
              </a:rPr>
              <a:t>2013</a:t>
            </a:r>
            <a:r>
              <a:rPr lang="ja-JP" altLang="en-US" sz="1200" dirty="0">
                <a:solidFill>
                  <a:prstClr val="black"/>
                </a:solidFill>
                <a:latin typeface="BIZ UDゴシック" panose="020B0400000000000000" pitchFamily="49" charset="-128"/>
                <a:ea typeface="BIZ UDゴシック" panose="020B0400000000000000" pitchFamily="49" charset="-128"/>
              </a:rPr>
              <a:t>年～</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344</a:t>
            </a:fld>
            <a:endParaRPr lang="ja-JP" altLang="en-US"/>
          </a:p>
        </p:txBody>
      </p:sp>
    </p:spTree>
    <p:extLst>
      <p:ext uri="{BB962C8B-B14F-4D97-AF65-F5344CB8AC3E}">
        <p14:creationId xmlns:p14="http://schemas.microsoft.com/office/powerpoint/2010/main" val="21908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28336" y="6015922"/>
            <a:ext cx="602235" cy="1363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 4"/>
          <p:cNvSpPr/>
          <p:nvPr/>
        </p:nvSpPr>
        <p:spPr>
          <a:xfrm>
            <a:off x="1172905" y="6152222"/>
            <a:ext cx="4373597" cy="24858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2" name="表 11"/>
          <p:cNvGraphicFramePr>
            <a:graphicFrameLocks noGrp="1"/>
          </p:cNvGraphicFramePr>
          <p:nvPr/>
        </p:nvGraphicFramePr>
        <p:xfrm>
          <a:off x="971600" y="404668"/>
          <a:ext cx="7776864" cy="6132437"/>
        </p:xfrm>
        <a:graphic>
          <a:graphicData uri="http://schemas.openxmlformats.org/drawingml/2006/table">
            <a:tbl>
              <a:tblPr/>
              <a:tblGrid>
                <a:gridCol w="1440160">
                  <a:extLst>
                    <a:ext uri="{9D8B030D-6E8A-4147-A177-3AD203B41FA5}">
                      <a16:colId xmlns:a16="http://schemas.microsoft.com/office/drawing/2014/main" val="20000"/>
                    </a:ext>
                  </a:extLst>
                </a:gridCol>
                <a:gridCol w="3552395">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432047">
                <a:tc>
                  <a:txBody>
                    <a:bodyPr/>
                    <a:lstStyle/>
                    <a:p>
                      <a:pPr algn="ctr">
                        <a:lnSpc>
                          <a:spcPct val="115000"/>
                        </a:lnSpc>
                        <a:spcAft>
                          <a:spcPts val="0"/>
                        </a:spcAft>
                      </a:pPr>
                      <a:r>
                        <a:rPr lang="ja-JP" sz="1100" b="0" kern="100" dirty="0">
                          <a:solidFill>
                            <a:srgbClr val="000000"/>
                          </a:solidFill>
                          <a:latin typeface="Meiryo UI" pitchFamily="50" charset="-128"/>
                          <a:ea typeface="Meiryo UI" pitchFamily="50" charset="-128"/>
                          <a:cs typeface="Meiryo UI" pitchFamily="50" charset="-128"/>
                        </a:rPr>
                        <a:t>条例名</a:t>
                      </a:r>
                      <a:endParaRPr lang="ja-JP" sz="1100" b="0" kern="100" dirty="0">
                        <a:latin typeface="Meiryo UI" pitchFamily="50" charset="-128"/>
                        <a:ea typeface="Meiryo UI" pitchFamily="50" charset="-128"/>
                        <a:cs typeface="Meiryo UI" pitchFamily="50" charset="-128"/>
                      </a:endParaRPr>
                    </a:p>
                  </a:txBody>
                  <a:tcPr marL="44651" marR="44651" marT="11576" marB="11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sz="1100" b="0" kern="100" dirty="0">
                          <a:solidFill>
                            <a:srgbClr val="000000"/>
                          </a:solidFill>
                          <a:latin typeface="Meiryo UI" pitchFamily="50" charset="-128"/>
                          <a:ea typeface="Meiryo UI" pitchFamily="50" charset="-128"/>
                          <a:cs typeface="Meiryo UI" pitchFamily="50" charset="-128"/>
                        </a:rPr>
                        <a:t>改善内容</a:t>
                      </a:r>
                      <a:endParaRPr lang="ja-JP" sz="1100" b="0" kern="100" dirty="0">
                        <a:latin typeface="Meiryo UI" pitchFamily="50" charset="-128"/>
                        <a:ea typeface="Meiryo UI" pitchFamily="50" charset="-128"/>
                        <a:cs typeface="Meiryo UI" pitchFamily="50" charset="-128"/>
                      </a:endParaRPr>
                    </a:p>
                  </a:txBody>
                  <a:tcPr marL="44651" marR="44651" marT="11576" marB="11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altLang="en-US" sz="1100" b="0" kern="100" dirty="0">
                          <a:latin typeface="Meiryo UI" pitchFamily="50" charset="-128"/>
                          <a:ea typeface="Meiryo UI" pitchFamily="50" charset="-128"/>
                          <a:cs typeface="Meiryo UI" pitchFamily="50" charset="-128"/>
                        </a:rPr>
                        <a:t>期待される効果</a:t>
                      </a:r>
                      <a:endParaRPr lang="ja-JP" sz="1100" b="0" kern="100" dirty="0">
                        <a:latin typeface="Meiryo UI" pitchFamily="50" charset="-128"/>
                        <a:ea typeface="Meiryo UI" pitchFamily="50" charset="-128"/>
                        <a:cs typeface="Meiryo UI" pitchFamily="50" charset="-128"/>
                      </a:endParaRPr>
                    </a:p>
                  </a:txBody>
                  <a:tcPr marL="44651" marR="44651" marT="11576" marB="11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3587">
                <a:tc>
                  <a:txBody>
                    <a:bodyPr/>
                    <a:lstStyle/>
                    <a:p>
                      <a:pPr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建築物における駐車施設の附置に関する条例 </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0490" indent="-11049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10490" indent="-11049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建築物の新築又は増築の場合の駐車施設の附置義務及び基準（建築物を建築する際に必要な駐車場１台当たりの床面積）のほか、建築物の用途変更の場合の駐車施設の附置義務及び基準や、駐車施設等の附置の特例措置。</a:t>
                      </a:r>
                      <a:endParaRPr lang="en-US" altLang="ja-JP" sz="1100" kern="100" dirty="0">
                        <a:solidFill>
                          <a:srgbClr val="000000"/>
                        </a:solidFill>
                        <a:latin typeface="Meiryo UI" pitchFamily="50" charset="-128"/>
                        <a:ea typeface="Meiryo UI" pitchFamily="50" charset="-128"/>
                        <a:cs typeface="Meiryo UI" pitchFamily="50" charset="-128"/>
                      </a:endParaRPr>
                    </a:p>
                    <a:p>
                      <a:pPr marL="110490" indent="-110490" algn="just">
                        <a:lnSpc>
                          <a:spcPct val="115000"/>
                        </a:lnSpc>
                        <a:spcAft>
                          <a:spcPts val="0"/>
                        </a:spcAft>
                      </a:pPr>
                      <a:endParaRPr lang="ja-JP" sz="1100" kern="100" dirty="0">
                        <a:latin typeface="Meiryo UI" pitchFamily="50" charset="-128"/>
                        <a:ea typeface="Meiryo UI" pitchFamily="50" charset="-128"/>
                        <a:cs typeface="Meiryo UI" pitchFamily="50" charset="-128"/>
                      </a:endParaRPr>
                    </a:p>
                    <a:p>
                      <a:pPr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a:t>
                      </a:r>
                      <a:r>
                        <a:rPr lang="en-US" sz="1100" kern="100" dirty="0">
                          <a:solidFill>
                            <a:srgbClr val="000000"/>
                          </a:solidFill>
                          <a:latin typeface="Meiryo UI" pitchFamily="50" charset="-128"/>
                          <a:ea typeface="Meiryo UI" pitchFamily="50" charset="-128"/>
                          <a:cs typeface="Meiryo UI" pitchFamily="50" charset="-128"/>
                        </a:rPr>
                        <a:t>25</a:t>
                      </a:r>
                      <a:r>
                        <a:rPr lang="ja-JP" sz="1100" kern="100" dirty="0">
                          <a:solidFill>
                            <a:srgbClr val="000000"/>
                          </a:solidFill>
                          <a:latin typeface="Meiryo UI" pitchFamily="50" charset="-128"/>
                          <a:ea typeface="Meiryo UI" pitchFamily="50" charset="-128"/>
                          <a:cs typeface="Meiryo UI" pitchFamily="50" charset="-128"/>
                        </a:rPr>
                        <a:t>年度実施の実態調査結果に基づき、改正（緩</a:t>
                      </a:r>
                      <a:r>
                        <a:rPr lang="ja-JP" altLang="en-US" sz="1100" kern="100" dirty="0">
                          <a:solidFill>
                            <a:srgbClr val="000000"/>
                          </a:solidFill>
                          <a:latin typeface="Meiryo UI" pitchFamily="50" charset="-128"/>
                          <a:ea typeface="Meiryo UI" pitchFamily="50" charset="-128"/>
                          <a:cs typeface="Meiryo UI" pitchFamily="50" charset="-128"/>
                        </a:rPr>
                        <a:t>　</a:t>
                      </a:r>
                      <a:endParaRPr lang="en-US" altLang="ja-JP" sz="1100" kern="100" dirty="0">
                        <a:solidFill>
                          <a:srgbClr val="000000"/>
                        </a:solidFill>
                        <a:latin typeface="Meiryo UI" pitchFamily="50" charset="-128"/>
                        <a:ea typeface="Meiryo UI" pitchFamily="50" charset="-128"/>
                        <a:cs typeface="Meiryo UI" pitchFamily="50" charset="-128"/>
                      </a:endParaRPr>
                    </a:p>
                    <a:p>
                      <a:pPr indent="13970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sz="1100" kern="100" dirty="0">
                          <a:solidFill>
                            <a:srgbClr val="000000"/>
                          </a:solidFill>
                          <a:latin typeface="Meiryo UI" pitchFamily="50" charset="-128"/>
                          <a:ea typeface="Meiryo UI" pitchFamily="50" charset="-128"/>
                          <a:cs typeface="Meiryo UI" pitchFamily="50" charset="-128"/>
                        </a:rPr>
                        <a:t>和）</a:t>
                      </a:r>
                      <a:r>
                        <a:rPr lang="ja-JP" altLang="en-US" sz="1100" kern="100" dirty="0">
                          <a:solidFill>
                            <a:srgbClr val="000000"/>
                          </a:solidFill>
                          <a:latin typeface="Meiryo UI" pitchFamily="50" charset="-128"/>
                          <a:ea typeface="Meiryo UI" pitchFamily="50" charset="-128"/>
                          <a:cs typeface="Meiryo UI" pitchFamily="50" charset="-128"/>
                        </a:rPr>
                        <a:t>済み</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en-US" altLang="ja-JP" sz="1100" kern="1200" dirty="0">
                        <a:solidFill>
                          <a:schemeClr val="tx1"/>
                        </a:solidFill>
                        <a:latin typeface="Meiryo UI" pitchFamily="50" charset="-128"/>
                        <a:ea typeface="Meiryo UI" pitchFamily="50" charset="-128"/>
                        <a:cs typeface="Meiryo UI" pitchFamily="50" charset="-128"/>
                      </a:endParaRPr>
                    </a:p>
                    <a:p>
                      <a:r>
                        <a:rPr kumimoji="1" lang="ja-JP" altLang="en-US" sz="1100" kern="1200" dirty="0">
                          <a:solidFill>
                            <a:schemeClr val="tx1"/>
                          </a:solidFill>
                          <a:latin typeface="Meiryo UI" pitchFamily="50" charset="-128"/>
                          <a:ea typeface="Meiryo UI" pitchFamily="50" charset="-128"/>
                          <a:cs typeface="Meiryo UI" pitchFamily="50" charset="-128"/>
                        </a:rPr>
                        <a:t>供給過剰となっている都心部の既存駐車施設の有効利用が図られ、将来の駐車施設の需給バランスが是正される。</a:t>
                      </a:r>
                      <a:endParaRPr kumimoji="1" lang="en-US" altLang="ja-JP" sz="1100" kern="1200" dirty="0">
                        <a:solidFill>
                          <a:schemeClr val="tx1"/>
                        </a:solidFill>
                        <a:latin typeface="Meiryo UI" pitchFamily="50" charset="-128"/>
                        <a:ea typeface="Meiryo UI" pitchFamily="50" charset="-128"/>
                        <a:cs typeface="Meiryo UI" pitchFamily="50" charset="-128"/>
                      </a:endParaRPr>
                    </a:p>
                    <a:p>
                      <a:r>
                        <a:rPr kumimoji="1" lang="en-US" altLang="ja-JP" sz="1100" kern="1200" dirty="0">
                          <a:solidFill>
                            <a:schemeClr val="tx1"/>
                          </a:solidFill>
                          <a:latin typeface="Meiryo UI" pitchFamily="50" charset="-128"/>
                          <a:ea typeface="Meiryo UI" pitchFamily="50" charset="-128"/>
                          <a:cs typeface="Meiryo UI" pitchFamily="50" charset="-128"/>
                        </a:rPr>
                        <a:t>    </a:t>
                      </a:r>
                      <a:endParaRPr kumimoji="1" lang="ja-JP" altLang="ja-JP" sz="1100" kern="1200" dirty="0">
                        <a:solidFill>
                          <a:schemeClr val="tx1"/>
                        </a:solidFill>
                        <a:latin typeface="Meiryo UI" pitchFamily="50" charset="-128"/>
                        <a:ea typeface="Meiryo UI" pitchFamily="50" charset="-128"/>
                        <a:cs typeface="Meiryo UI" pitchFamily="50" charset="-128"/>
                      </a:endParaRPr>
                    </a:p>
                    <a:p>
                      <a:pPr algn="just">
                        <a:lnSpc>
                          <a:spcPct val="115000"/>
                        </a:lnSpc>
                        <a:spcAft>
                          <a:spcPts val="0"/>
                        </a:spcAft>
                      </a:pP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0211">
                <a:tc>
                  <a:txBody>
                    <a:bodyPr/>
                    <a:lstStyle/>
                    <a:p>
                      <a:pPr algn="just">
                        <a:lnSpc>
                          <a:spcPct val="115000"/>
                        </a:lnSpc>
                        <a:spcAft>
                          <a:spcPts val="0"/>
                        </a:spcAft>
                      </a:pPr>
                      <a:endParaRPr lang="en-US" altLang="zh-CN"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zh-CN" sz="1100" kern="100" dirty="0">
                          <a:solidFill>
                            <a:srgbClr val="000000"/>
                          </a:solidFill>
                          <a:latin typeface="Meiryo UI" pitchFamily="50" charset="-128"/>
                          <a:ea typeface="Meiryo UI" pitchFamily="50" charset="-128"/>
                          <a:cs typeface="Meiryo UI" pitchFamily="50" charset="-128"/>
                        </a:rPr>
                        <a:t>普通河川管理条例 </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河川敷地に設置した工作物の所有権の移転に伴う河川敷地の占用許可（占用許可制の廃止）のほか、許可が得られない場合の撤去及び原状回復義務、行為の許可にあたって立てた保証人の連帯責任、許可の取消等による損害に対する補償を行わない旨の規定、沿岸地使用者による河川の損害防止工事等の実施の権限及び同工事を本市が委託施工した場合の手数料の納付等、行為の許可を受けた者の義務の不履行に対する代執行。</a:t>
                      </a: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sz="1100" kern="100" dirty="0">
                          <a:solidFill>
                            <a:srgbClr val="000000"/>
                          </a:solidFill>
                          <a:latin typeface="Meiryo UI" pitchFamily="50" charset="-128"/>
                          <a:ea typeface="Meiryo UI" pitchFamily="50" charset="-128"/>
                          <a:cs typeface="Meiryo UI" pitchFamily="50" charset="-128"/>
                        </a:rPr>
                        <a:t>⇒改正済み（規定の緩和） </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15000"/>
                        </a:lnSpc>
                        <a:spcAft>
                          <a:spcPts val="0"/>
                        </a:spcAft>
                      </a:pP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latin typeface="Meiryo UI" pitchFamily="50" charset="-128"/>
                          <a:ea typeface="Meiryo UI" pitchFamily="50" charset="-128"/>
                          <a:cs typeface="Meiryo UI" pitchFamily="50" charset="-128"/>
                        </a:rPr>
                        <a:t>・他水準に緩和したことにより、手続きの簡</a:t>
                      </a: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latin typeface="Meiryo UI" pitchFamily="50" charset="-128"/>
                          <a:ea typeface="Meiryo UI" pitchFamily="50" charset="-128"/>
                          <a:cs typeface="Meiryo UI" pitchFamily="50" charset="-128"/>
                        </a:rPr>
                        <a:t>素化など事業者等への負担感の軽減が</a:t>
                      </a: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latin typeface="Meiryo UI" pitchFamily="50" charset="-128"/>
                          <a:ea typeface="Meiryo UI" pitchFamily="50" charset="-128"/>
                          <a:cs typeface="Meiryo UI" pitchFamily="50" charset="-128"/>
                        </a:rPr>
                        <a:t>図られる。</a:t>
                      </a: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6592">
                <a:tc gridSpan="3">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altLang="ja-JP" sz="1100" kern="100" dirty="0">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latin typeface="Meiryo UI" pitchFamily="50" charset="-128"/>
                          <a:ea typeface="Meiryo UI" pitchFamily="50" charset="-128"/>
                          <a:cs typeface="Meiryo UI" pitchFamily="50" charset="-128"/>
                        </a:rPr>
                        <a:t>その他にも、</a:t>
                      </a:r>
                      <a:r>
                        <a:rPr lang="ja-JP" altLang="en-US" sz="1100" kern="100" dirty="0">
                          <a:solidFill>
                            <a:schemeClr val="tx1"/>
                          </a:solidFill>
                          <a:latin typeface="Meiryo UI" pitchFamily="50" charset="-128"/>
                          <a:ea typeface="Meiryo UI" pitchFamily="50" charset="-128"/>
                          <a:cs typeface="Meiryo UI" pitchFamily="50" charset="-128"/>
                        </a:rPr>
                        <a:t>以下の条例・規則の</a:t>
                      </a:r>
                      <a:r>
                        <a:rPr kumimoji="1" lang="ja-JP" altLang="en-US" sz="1100" kern="100" dirty="0">
                          <a:solidFill>
                            <a:schemeClr val="tx1"/>
                          </a:solidFill>
                          <a:latin typeface="Meiryo UI" pitchFamily="50" charset="-128"/>
                          <a:ea typeface="Meiryo UI" pitchFamily="50" charset="-128"/>
                          <a:cs typeface="Meiryo UI" pitchFamily="50" charset="-128"/>
                        </a:rPr>
                        <a:t>改正等を行った</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大阪市高速鉄道及び中量軌道乗車料条例</a:t>
                      </a:r>
                      <a:r>
                        <a:rPr lang="ja-JP" altLang="en-US"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記名の乗車券を他人に使用させた者に対する過料（</a:t>
                      </a:r>
                      <a:r>
                        <a:rPr lang="en-US" altLang="ja-JP" sz="1100" kern="100" dirty="0">
                          <a:solidFill>
                            <a:schemeClr val="tx1"/>
                          </a:solidFill>
                          <a:latin typeface="Meiryo UI" pitchFamily="50" charset="-128"/>
                          <a:ea typeface="Meiryo UI" pitchFamily="50" charset="-128"/>
                          <a:cs typeface="Meiryo UI" pitchFamily="50" charset="-128"/>
                        </a:rPr>
                        <a:t>1,000</a:t>
                      </a:r>
                      <a:r>
                        <a:rPr lang="ja-JP" altLang="ja-JP" sz="1100" kern="100" dirty="0">
                          <a:solidFill>
                            <a:schemeClr val="tx1"/>
                          </a:solidFill>
                          <a:latin typeface="Meiryo UI" pitchFamily="50" charset="-128"/>
                          <a:ea typeface="Meiryo UI" pitchFamily="50" charset="-128"/>
                          <a:cs typeface="Meiryo UI" pitchFamily="50" charset="-128"/>
                        </a:rPr>
                        <a:t>円以下）</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ja-JP" altLang="ja-JP" sz="1100" kern="100" dirty="0">
                          <a:solidFill>
                            <a:schemeClr val="tx1"/>
                          </a:solidFill>
                          <a:latin typeface="Meiryo UI" pitchFamily="50" charset="-128"/>
                          <a:ea typeface="Meiryo UI" pitchFamily="50" charset="-128"/>
                          <a:cs typeface="Meiryo UI" pitchFamily="50" charset="-128"/>
                        </a:rPr>
                        <a:t>⇒改正済み（削除）</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zh-CN" altLang="ja-JP" sz="1100" kern="100" dirty="0">
                          <a:solidFill>
                            <a:schemeClr val="tx1"/>
                          </a:solidFill>
                          <a:latin typeface="Meiryo UI" pitchFamily="50" charset="-128"/>
                          <a:ea typeface="Meiryo UI" pitchFamily="50" charset="-128"/>
                          <a:cs typeface="Meiryo UI" pitchFamily="50" charset="-128"/>
                        </a:rPr>
                        <a:t>大阪市自動車運送乗車料条例</a:t>
                      </a:r>
                      <a:r>
                        <a:rPr lang="ja-JP" altLang="en-US"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記名の乗車券を他人に使用させた者に対する過料（</a:t>
                      </a:r>
                      <a:r>
                        <a:rPr lang="en-US" altLang="ja-JP" sz="1100" kern="100" dirty="0">
                          <a:solidFill>
                            <a:schemeClr val="tx1"/>
                          </a:solidFill>
                          <a:latin typeface="Meiryo UI" pitchFamily="50" charset="-128"/>
                          <a:ea typeface="Meiryo UI" pitchFamily="50" charset="-128"/>
                          <a:cs typeface="Meiryo UI" pitchFamily="50" charset="-128"/>
                        </a:rPr>
                        <a:t>1,000</a:t>
                      </a:r>
                      <a:r>
                        <a:rPr lang="ja-JP" altLang="ja-JP" sz="1100" kern="100" dirty="0">
                          <a:solidFill>
                            <a:schemeClr val="tx1"/>
                          </a:solidFill>
                          <a:latin typeface="Meiryo UI" pitchFamily="50" charset="-128"/>
                          <a:ea typeface="Meiryo UI" pitchFamily="50" charset="-128"/>
                          <a:cs typeface="Meiryo UI" pitchFamily="50" charset="-128"/>
                        </a:rPr>
                        <a:t>円以下）</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ja-JP" altLang="ja-JP" sz="1100" kern="100" dirty="0">
                          <a:solidFill>
                            <a:schemeClr val="tx1"/>
                          </a:solidFill>
                          <a:latin typeface="Meiryo UI" pitchFamily="50" charset="-128"/>
                          <a:ea typeface="Meiryo UI" pitchFamily="50" charset="-128"/>
                          <a:cs typeface="Meiryo UI" pitchFamily="50" charset="-128"/>
                        </a:rPr>
                        <a:t>⇒改正済み（削除）</a:t>
                      </a: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印鑑条例施行規則 </a:t>
                      </a:r>
                      <a:r>
                        <a:rPr lang="ja-JP" altLang="en-US"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登録の申請（印鑑登録申請書の記載事項に「本籍地又は国籍」「世帯主氏名」を設定）</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ja-JP" altLang="ja-JP" sz="1100" kern="100" dirty="0">
                          <a:solidFill>
                            <a:schemeClr val="tx1"/>
                          </a:solidFill>
                          <a:latin typeface="Meiryo UI" pitchFamily="50" charset="-128"/>
                          <a:ea typeface="Meiryo UI" pitchFamily="50" charset="-128"/>
                          <a:cs typeface="Meiryo UI" pitchFamily="50" charset="-128"/>
                        </a:rPr>
                        <a:t>⇒改正</a:t>
                      </a:r>
                      <a:r>
                        <a:rPr lang="ja-JP" altLang="en-US" sz="1100" u="none" kern="100" dirty="0">
                          <a:solidFill>
                            <a:schemeClr val="tx1"/>
                          </a:solidFill>
                          <a:latin typeface="Meiryo UI" pitchFamily="50" charset="-128"/>
                          <a:ea typeface="Meiryo UI" pitchFamily="50" charset="-128"/>
                          <a:cs typeface="Meiryo UI" pitchFamily="50" charset="-128"/>
                        </a:rPr>
                        <a:t>済み</a:t>
                      </a:r>
                      <a:r>
                        <a:rPr lang="ja-JP" altLang="ja-JP" sz="1100" kern="100" dirty="0">
                          <a:solidFill>
                            <a:schemeClr val="tx1"/>
                          </a:solidFill>
                          <a:latin typeface="Meiryo UI" pitchFamily="50" charset="-128"/>
                          <a:ea typeface="Meiryo UI" pitchFamily="50" charset="-128"/>
                          <a:cs typeface="Meiryo UI" pitchFamily="50" charset="-128"/>
                        </a:rPr>
                        <a:t>（削除）</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ja-JP" altLang="en-US" sz="1100" u="none" kern="100" dirty="0">
                          <a:solidFill>
                            <a:schemeClr val="tx1"/>
                          </a:solidFill>
                          <a:latin typeface="Meiryo UI" pitchFamily="50" charset="-128"/>
                          <a:ea typeface="Meiryo UI" pitchFamily="50" charset="-128"/>
                          <a:cs typeface="Meiryo UI" pitchFamily="50" charset="-128"/>
                        </a:rPr>
                        <a:t>大阪市個人の市民税に係る特例給付金の支給に関する条例　⇒　廃止済み</a:t>
                      </a:r>
                      <a:endParaRPr lang="ja-JP" sz="1100" u="none" strike="sngStrike" kern="100" dirty="0">
                        <a:solidFill>
                          <a:schemeClr val="tx1"/>
                        </a:solidFill>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139700" indent="-139700" algn="just">
                        <a:lnSpc>
                          <a:spcPct val="115000"/>
                        </a:lnSpc>
                        <a:spcAft>
                          <a:spcPts val="0"/>
                        </a:spcAft>
                      </a:pPr>
                      <a:endParaRPr lang="ja-JP" sz="1000" kern="100" dirty="0">
                        <a:latin typeface="Meiryo UI" pitchFamily="50" charset="-128"/>
                        <a:ea typeface="Meiryo UI" pitchFamily="50" charset="-128"/>
                        <a:cs typeface="Meiryo UI" pitchFamily="50" charset="-128"/>
                      </a:endParaRPr>
                    </a:p>
                  </a:txBody>
                  <a:tcPr marL="44650" marR="44650"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39700" indent="-139700" algn="just">
                        <a:lnSpc>
                          <a:spcPct val="115000"/>
                        </a:lnSpc>
                        <a:spcAft>
                          <a:spcPts val="0"/>
                        </a:spcAft>
                      </a:pPr>
                      <a:endParaRPr lang="ja-JP" altLang="en-US" sz="1000" kern="100" dirty="0">
                        <a:latin typeface="Meiryo UI" pitchFamily="50" charset="-128"/>
                        <a:ea typeface="Meiryo UI" pitchFamily="50" charset="-128"/>
                        <a:cs typeface="Meiryo UI" pitchFamily="50" charset="-128"/>
                      </a:endParaRPr>
                    </a:p>
                  </a:txBody>
                  <a:tcPr marL="44650" marR="44650"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角丸四角形 13"/>
          <p:cNvSpPr/>
          <p:nvPr/>
        </p:nvSpPr>
        <p:spPr>
          <a:xfrm>
            <a:off x="251520" y="1844824"/>
            <a:ext cx="576064"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31B6FD">
                    <a:lumMod val="75000"/>
                  </a:srgbClr>
                </a:solidFill>
                <a:effectLst/>
                <a:uLnTx/>
                <a:uFillTx/>
                <a:latin typeface="Calibri"/>
                <a:ea typeface="ＭＳ Ｐゴシック" panose="020B0600070205080204" pitchFamily="50" charset="-128"/>
                <a:cs typeface="+mn-cs"/>
              </a:rPr>
              <a:t>条　　例・規則</a:t>
            </a: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345</a:t>
            </a:fld>
            <a:endParaRPr kumimoji="1" lang="ja-JP" altLang="en-US"/>
          </a:p>
        </p:txBody>
      </p:sp>
    </p:spTree>
    <p:extLst>
      <p:ext uri="{BB962C8B-B14F-4D97-AF65-F5344CB8AC3E}">
        <p14:creationId xmlns:p14="http://schemas.microsoft.com/office/powerpoint/2010/main" val="337339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1115616" y="260648"/>
          <a:ext cx="7704856" cy="6033414"/>
        </p:xfrm>
        <a:graphic>
          <a:graphicData uri="http://schemas.openxmlformats.org/drawingml/2006/table">
            <a:tbl>
              <a:tblPr/>
              <a:tblGrid>
                <a:gridCol w="1400155">
                  <a:extLst>
                    <a:ext uri="{9D8B030D-6E8A-4147-A177-3AD203B41FA5}">
                      <a16:colId xmlns:a16="http://schemas.microsoft.com/office/drawing/2014/main" val="20000"/>
                    </a:ext>
                  </a:extLst>
                </a:gridCol>
                <a:gridCol w="3453717">
                  <a:extLst>
                    <a:ext uri="{9D8B030D-6E8A-4147-A177-3AD203B41FA5}">
                      <a16:colId xmlns:a16="http://schemas.microsoft.com/office/drawing/2014/main" val="20001"/>
                    </a:ext>
                  </a:extLst>
                </a:gridCol>
                <a:gridCol w="2850984">
                  <a:extLst>
                    <a:ext uri="{9D8B030D-6E8A-4147-A177-3AD203B41FA5}">
                      <a16:colId xmlns:a16="http://schemas.microsoft.com/office/drawing/2014/main" val="20002"/>
                    </a:ext>
                  </a:extLst>
                </a:gridCol>
              </a:tblGrid>
              <a:tr h="432048">
                <a:tc>
                  <a:txBody>
                    <a:bodyPr/>
                    <a:lstStyle/>
                    <a:p>
                      <a:pPr algn="ctr">
                        <a:lnSpc>
                          <a:spcPct val="115000"/>
                        </a:lnSpc>
                        <a:spcAft>
                          <a:spcPts val="0"/>
                        </a:spcAft>
                      </a:pPr>
                      <a:r>
                        <a:rPr lang="ja-JP" sz="1100" kern="100" dirty="0">
                          <a:solidFill>
                            <a:srgbClr val="000000"/>
                          </a:solidFill>
                          <a:latin typeface="Century"/>
                          <a:ea typeface="HG丸ｺﾞｼｯｸM-PRO"/>
                          <a:cs typeface="Times New Roman"/>
                        </a:rPr>
                        <a:t>審査基準名</a:t>
                      </a:r>
                      <a:endParaRPr lang="ja-JP" sz="1100" kern="100" dirty="0">
                        <a:latin typeface="Century"/>
                        <a:ea typeface="ＭＳ 明朝"/>
                        <a:cs typeface="Times New Roman"/>
                      </a:endParaRPr>
                    </a:p>
                  </a:txBody>
                  <a:tcPr marL="44514" marR="44514" marT="11541" marB="115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sz="1100" kern="100" dirty="0">
                          <a:solidFill>
                            <a:srgbClr val="000000"/>
                          </a:solidFill>
                          <a:latin typeface="Century"/>
                          <a:ea typeface="HG丸ｺﾞｼｯｸM-PRO"/>
                          <a:cs typeface="Times New Roman"/>
                        </a:rPr>
                        <a:t>改善内容</a:t>
                      </a:r>
                      <a:endParaRPr lang="ja-JP" sz="1100" kern="100" dirty="0">
                        <a:latin typeface="Century"/>
                        <a:ea typeface="ＭＳ 明朝"/>
                        <a:cs typeface="Times New Roman"/>
                      </a:endParaRPr>
                    </a:p>
                  </a:txBody>
                  <a:tcPr marL="44514" marR="44514" marT="11541" marB="115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altLang="en-US" sz="1100" kern="100" dirty="0">
                          <a:latin typeface="Century"/>
                          <a:ea typeface="ＭＳ 明朝"/>
                          <a:cs typeface="Times New Roman"/>
                        </a:rPr>
                        <a:t>期待される効果</a:t>
                      </a:r>
                      <a:endParaRPr lang="ja-JP" sz="1100" kern="100" dirty="0">
                        <a:latin typeface="Century"/>
                        <a:ea typeface="ＭＳ 明朝"/>
                        <a:cs typeface="Times New Roman"/>
                      </a:endParaRPr>
                    </a:p>
                  </a:txBody>
                  <a:tcPr marL="44514" marR="44514" marT="11541" marB="115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1913">
                <a:tc>
                  <a:txBody>
                    <a:bodyPr/>
                    <a:lstStyle/>
                    <a:p>
                      <a:pPr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駐車施設等承認／</a:t>
                      </a:r>
                      <a:endParaRPr lang="ja-JP" sz="1100" kern="100" dirty="0">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共同駐車場指定</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・建築物敷地から敷地外駐車場までの距離について規定</a:t>
                      </a:r>
                      <a:endParaRPr 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・共同駐車場の承認の条件（対象規模）を規定。</a:t>
                      </a:r>
                      <a:endParaRPr lang="ja-JP" sz="1100" kern="100" dirty="0">
                        <a:latin typeface="Meiryo UI" pitchFamily="50" charset="-128"/>
                        <a:ea typeface="Meiryo UI" pitchFamily="50" charset="-128"/>
                        <a:cs typeface="Meiryo UI" pitchFamily="50" charset="-128"/>
                      </a:endParaRPr>
                    </a:p>
                    <a:p>
                      <a:pPr marL="13335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⇒前頁の条例改正にあわせ、改正（緩和）</a:t>
                      </a:r>
                      <a:r>
                        <a:rPr lang="ja-JP" altLang="en-US" sz="1100" kern="100" dirty="0">
                          <a:solidFill>
                            <a:srgbClr val="000000"/>
                          </a:solidFill>
                          <a:latin typeface="Meiryo UI" pitchFamily="50" charset="-128"/>
                          <a:ea typeface="Meiryo UI" pitchFamily="50" charset="-128"/>
                          <a:cs typeface="Meiryo UI" pitchFamily="50" charset="-128"/>
                        </a:rPr>
                        <a:t>済み</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kumimoji="1" lang="en-US" altLang="ja-JP" sz="1100" kern="12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kumimoji="1" lang="ja-JP" altLang="en-US" sz="1100" kern="1200" dirty="0">
                          <a:solidFill>
                            <a:schemeClr val="tx1"/>
                          </a:solidFill>
                          <a:latin typeface="Meiryo UI" pitchFamily="50" charset="-128"/>
                          <a:ea typeface="Meiryo UI" pitchFamily="50" charset="-128"/>
                          <a:cs typeface="Meiryo UI" pitchFamily="50" charset="-128"/>
                        </a:rPr>
                        <a:t>・</a:t>
                      </a:r>
                      <a:r>
                        <a:rPr kumimoji="1" lang="ja-JP" altLang="ja-JP" sz="1100" kern="1200" dirty="0">
                          <a:solidFill>
                            <a:schemeClr val="tx1"/>
                          </a:solidFill>
                          <a:latin typeface="Meiryo UI" pitchFamily="50" charset="-128"/>
                          <a:ea typeface="Meiryo UI" pitchFamily="50" charset="-128"/>
                          <a:cs typeface="Meiryo UI" pitchFamily="50" charset="-128"/>
                        </a:rPr>
                        <a:t>駐車場を確保する際の店舗</a:t>
                      </a:r>
                      <a:r>
                        <a:rPr kumimoji="1" lang="ja-JP" altLang="en-US" sz="1100" kern="1200" dirty="0">
                          <a:solidFill>
                            <a:schemeClr val="tx1"/>
                          </a:solidFill>
                          <a:latin typeface="Meiryo UI" pitchFamily="50" charset="-128"/>
                          <a:ea typeface="Meiryo UI" pitchFamily="50" charset="-128"/>
                          <a:cs typeface="Meiryo UI" pitchFamily="50" charset="-128"/>
                        </a:rPr>
                        <a:t>等</a:t>
                      </a:r>
                      <a:r>
                        <a:rPr kumimoji="1" lang="ja-JP" altLang="ja-JP" sz="1100" kern="1200" dirty="0">
                          <a:solidFill>
                            <a:schemeClr val="tx1"/>
                          </a:solidFill>
                          <a:latin typeface="Meiryo UI" pitchFamily="50" charset="-128"/>
                          <a:ea typeface="Meiryo UI" pitchFamily="50" charset="-128"/>
                          <a:cs typeface="Meiryo UI" pitchFamily="50" charset="-128"/>
                        </a:rPr>
                        <a:t>と駐車場の距離範囲を大阪市のバス停勢圏（直線距離</a:t>
                      </a:r>
                      <a:r>
                        <a:rPr kumimoji="1" lang="en-US" altLang="ja-JP" sz="1100" kern="1200" dirty="0">
                          <a:solidFill>
                            <a:schemeClr val="tx1"/>
                          </a:solidFill>
                          <a:latin typeface="Meiryo UI" pitchFamily="50" charset="-128"/>
                          <a:ea typeface="Meiryo UI" pitchFamily="50" charset="-128"/>
                          <a:cs typeface="Meiryo UI" pitchFamily="50" charset="-128"/>
                        </a:rPr>
                        <a:t> 350m</a:t>
                      </a:r>
                      <a:r>
                        <a:rPr kumimoji="1" lang="ja-JP" altLang="ja-JP" sz="1100" kern="1200" dirty="0" err="1">
                          <a:solidFill>
                            <a:schemeClr val="tx1"/>
                          </a:solidFill>
                          <a:latin typeface="Meiryo UI" pitchFamily="50" charset="-128"/>
                          <a:ea typeface="Meiryo UI" pitchFamily="50" charset="-128"/>
                          <a:cs typeface="Meiryo UI" pitchFamily="50" charset="-128"/>
                        </a:rPr>
                        <a:t>、</a:t>
                      </a:r>
                      <a:r>
                        <a:rPr kumimoji="1" lang="ja-JP" altLang="ja-JP" sz="1100" kern="1200" dirty="0">
                          <a:solidFill>
                            <a:schemeClr val="tx1"/>
                          </a:solidFill>
                          <a:latin typeface="Meiryo UI" pitchFamily="50" charset="-128"/>
                          <a:ea typeface="Meiryo UI" pitchFamily="50" charset="-128"/>
                          <a:cs typeface="Meiryo UI" pitchFamily="50" charset="-128"/>
                        </a:rPr>
                        <a:t>徒歩</a:t>
                      </a:r>
                      <a:r>
                        <a:rPr kumimoji="1" lang="en-US" altLang="ja-JP" sz="1100" kern="1200" dirty="0">
                          <a:solidFill>
                            <a:schemeClr val="tx1"/>
                          </a:solidFill>
                          <a:latin typeface="Meiryo UI" pitchFamily="50" charset="-128"/>
                          <a:ea typeface="Meiryo UI" pitchFamily="50" charset="-128"/>
                          <a:cs typeface="Meiryo UI" pitchFamily="50" charset="-128"/>
                        </a:rPr>
                        <a:t>7~8</a:t>
                      </a:r>
                      <a:r>
                        <a:rPr kumimoji="1" lang="ja-JP" altLang="ja-JP" sz="1100" kern="1200" dirty="0">
                          <a:solidFill>
                            <a:schemeClr val="tx1"/>
                          </a:solidFill>
                          <a:latin typeface="Meiryo UI" pitchFamily="50" charset="-128"/>
                          <a:ea typeface="Meiryo UI" pitchFamily="50" charset="-128"/>
                          <a:cs typeface="Meiryo UI" pitchFamily="50" charset="-128"/>
                        </a:rPr>
                        <a:t>分以内）にすることにより、</a:t>
                      </a:r>
                      <a:r>
                        <a:rPr kumimoji="1" lang="ja-JP" altLang="en-US" sz="1100" kern="1200" dirty="0">
                          <a:solidFill>
                            <a:schemeClr val="tx1"/>
                          </a:solidFill>
                          <a:latin typeface="Meiryo UI" pitchFamily="50" charset="-128"/>
                          <a:ea typeface="Meiryo UI" pitchFamily="50" charset="-128"/>
                          <a:cs typeface="Meiryo UI" pitchFamily="50" charset="-128"/>
                        </a:rPr>
                        <a:t>周辺の既存駐車場の有効活用を図り、</a:t>
                      </a:r>
                      <a:r>
                        <a:rPr kumimoji="1" lang="ja-JP" altLang="ja-JP" sz="1100" kern="1200" dirty="0">
                          <a:solidFill>
                            <a:schemeClr val="tx1"/>
                          </a:solidFill>
                          <a:latin typeface="Meiryo UI" pitchFamily="50" charset="-128"/>
                          <a:ea typeface="Meiryo UI" pitchFamily="50" charset="-128"/>
                          <a:cs typeface="Meiryo UI" pitchFamily="50" charset="-128"/>
                        </a:rPr>
                        <a:t>「グランドデザイン・大阪」</a:t>
                      </a:r>
                      <a:r>
                        <a:rPr kumimoji="1" lang="ja-JP" altLang="en-US" sz="1100" kern="1200" dirty="0">
                          <a:solidFill>
                            <a:schemeClr val="tx1"/>
                          </a:solidFill>
                          <a:latin typeface="Meiryo UI" pitchFamily="50" charset="-128"/>
                          <a:ea typeface="Meiryo UI" pitchFamily="50" charset="-128"/>
                          <a:cs typeface="Meiryo UI" pitchFamily="50" charset="-128"/>
                        </a:rPr>
                        <a:t>において「人」を重視した「自動車を抑制し、都心部を人に開放する、歩いて楽しい都市」の実現に向けたまちづくりを促進する。</a:t>
                      </a:r>
                      <a:endParaRPr kumimoji="1" lang="en-US" altLang="ja-JP" sz="1100" kern="12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242">
                <a:tc>
                  <a:txBody>
                    <a:bodyPr/>
                    <a:lstStyle/>
                    <a:p>
                      <a:pPr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小学校及び中学校における指定外・区域外就学の許可 </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・児童・生徒の学校指定の変更（指定外就学）・区域外就学の許可については、教育上真にやむを得ず、希望する学校への登校及び下校の安全に支障がないと認められる場合に限ると定めている</a:t>
                      </a:r>
                      <a:r>
                        <a:rPr lang="ja-JP" altLang="en-US" sz="1100" kern="100" dirty="0">
                          <a:solidFill>
                            <a:srgbClr val="000000"/>
                          </a:solidFill>
                          <a:latin typeface="Meiryo UI" pitchFamily="50" charset="-128"/>
                          <a:ea typeface="Meiryo UI" pitchFamily="50" charset="-128"/>
                          <a:cs typeface="Meiryo UI" pitchFamily="50" charset="-128"/>
                        </a:rPr>
                        <a:t>。</a:t>
                      </a:r>
                      <a:endParaRPr lang="en-US" altLang="ja-JP" sz="1100" kern="100" dirty="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⇒改正済み（学校選択制導入に伴う変更） </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en-US" altLang="ja-JP" sz="1100" kern="1200" dirty="0">
                        <a:solidFill>
                          <a:schemeClr val="tx1"/>
                        </a:solidFill>
                        <a:latin typeface="Meiryo UI" pitchFamily="50" charset="-128"/>
                        <a:ea typeface="Meiryo UI" pitchFamily="50" charset="-128"/>
                        <a:cs typeface="Meiryo UI" pitchFamily="50" charset="-128"/>
                      </a:endParaRPr>
                    </a:p>
                    <a:p>
                      <a:r>
                        <a:rPr kumimoji="1" lang="ja-JP" altLang="en-US" sz="1100" kern="1200" dirty="0">
                          <a:solidFill>
                            <a:schemeClr val="tx1"/>
                          </a:solidFill>
                          <a:latin typeface="Meiryo UI" pitchFamily="50" charset="-128"/>
                          <a:ea typeface="Meiryo UI" pitchFamily="50" charset="-128"/>
                          <a:cs typeface="Meiryo UI" pitchFamily="50" charset="-128"/>
                        </a:rPr>
                        <a:t>・指定外・区域外就学の許可基準を見直し、学校選択制を導入したことにより、次の点に</a:t>
                      </a:r>
                      <a:r>
                        <a:rPr kumimoji="1" lang="ja-JP" altLang="en-US" sz="1100" kern="1200">
                          <a:solidFill>
                            <a:schemeClr val="tx1"/>
                          </a:solidFill>
                          <a:latin typeface="Meiryo UI" pitchFamily="50" charset="-128"/>
                          <a:ea typeface="Meiryo UI" pitchFamily="50" charset="-128"/>
                          <a:cs typeface="Meiryo UI" pitchFamily="50" charset="-128"/>
                        </a:rPr>
                        <a:t>ついて効果が期待</a:t>
                      </a:r>
                      <a:r>
                        <a:rPr kumimoji="1" lang="ja-JP" altLang="en-US" sz="1100" kern="1200" dirty="0">
                          <a:solidFill>
                            <a:schemeClr val="tx1"/>
                          </a:solidFill>
                          <a:latin typeface="Meiryo UI" pitchFamily="50" charset="-128"/>
                          <a:ea typeface="Meiryo UI" pitchFamily="50" charset="-128"/>
                          <a:cs typeface="Meiryo UI" pitchFamily="50" charset="-128"/>
                        </a:rPr>
                        <a:t>できる。</a:t>
                      </a:r>
                      <a:r>
                        <a:rPr kumimoji="1" lang="ja-JP" altLang="ja-JP" sz="1100" kern="1200" dirty="0">
                          <a:solidFill>
                            <a:schemeClr val="tx1"/>
                          </a:solidFill>
                          <a:latin typeface="Meiryo UI" pitchFamily="50" charset="-128"/>
                          <a:ea typeface="Meiryo UI" pitchFamily="50" charset="-128"/>
                          <a:cs typeface="Meiryo UI" pitchFamily="50" charset="-128"/>
                        </a:rPr>
                        <a:t> </a:t>
                      </a:r>
                      <a:endParaRPr kumimoji="1" lang="en-US" altLang="ja-JP" sz="1100" kern="1200" dirty="0">
                        <a:solidFill>
                          <a:schemeClr val="tx1"/>
                        </a:solidFill>
                        <a:latin typeface="Meiryo UI" pitchFamily="50" charset="-128"/>
                        <a:ea typeface="Meiryo UI" pitchFamily="50" charset="-128"/>
                        <a:cs typeface="Meiryo UI" pitchFamily="50" charset="-128"/>
                      </a:endParaRPr>
                    </a:p>
                    <a:p>
                      <a:r>
                        <a:rPr kumimoji="1" lang="ja-JP" altLang="ja-JP" sz="1100" kern="1200" dirty="0">
                          <a:solidFill>
                            <a:schemeClr val="tx1"/>
                          </a:solidFill>
                          <a:latin typeface="Meiryo UI" pitchFamily="50" charset="-128"/>
                          <a:ea typeface="Meiryo UI" pitchFamily="50" charset="-128"/>
                          <a:cs typeface="Meiryo UI" pitchFamily="50" charset="-128"/>
                        </a:rPr>
                        <a:t>①子</a:t>
                      </a:r>
                      <a:r>
                        <a:rPr kumimoji="1" lang="ja-JP" altLang="en-US" sz="1100" kern="1200" dirty="0">
                          <a:solidFill>
                            <a:schemeClr val="tx1"/>
                          </a:solidFill>
                          <a:latin typeface="Meiryo UI" pitchFamily="50" charset="-128"/>
                          <a:ea typeface="Meiryo UI" pitchFamily="50" charset="-128"/>
                          <a:cs typeface="Meiryo UI" pitchFamily="50" charset="-128"/>
                        </a:rPr>
                        <a:t>ど</a:t>
                      </a:r>
                      <a:r>
                        <a:rPr kumimoji="1" lang="ja-JP" altLang="ja-JP" sz="1100" kern="1200" dirty="0">
                          <a:solidFill>
                            <a:schemeClr val="tx1"/>
                          </a:solidFill>
                          <a:latin typeface="Meiryo UI" pitchFamily="50" charset="-128"/>
                          <a:ea typeface="Meiryo UI" pitchFamily="50" charset="-128"/>
                          <a:cs typeface="Meiryo UI" pitchFamily="50" charset="-128"/>
                        </a:rPr>
                        <a:t>もや保護者</a:t>
                      </a:r>
                      <a:r>
                        <a:rPr kumimoji="1" lang="ja-JP" altLang="en-US" sz="1100" kern="1200" dirty="0">
                          <a:solidFill>
                            <a:schemeClr val="tx1"/>
                          </a:solidFill>
                          <a:latin typeface="Meiryo UI" pitchFamily="50" charset="-128"/>
                          <a:ea typeface="Meiryo UI" pitchFamily="50" charset="-128"/>
                          <a:cs typeface="Meiryo UI" pitchFamily="50" charset="-128"/>
                        </a:rPr>
                        <a:t>が</a:t>
                      </a:r>
                      <a:r>
                        <a:rPr kumimoji="1" lang="ja-JP" altLang="ja-JP" sz="1100" kern="1200" dirty="0">
                          <a:solidFill>
                            <a:schemeClr val="tx1"/>
                          </a:solidFill>
                          <a:latin typeface="Meiryo UI" pitchFamily="50" charset="-128"/>
                          <a:ea typeface="Meiryo UI" pitchFamily="50" charset="-128"/>
                          <a:cs typeface="Meiryo UI" pitchFamily="50" charset="-128"/>
                        </a:rPr>
                        <a:t>学校を選択することができる</a:t>
                      </a:r>
                      <a:r>
                        <a:rPr kumimoji="1" lang="ja-JP" altLang="en-US" sz="1100" kern="1200" dirty="0">
                          <a:solidFill>
                            <a:schemeClr val="tx1"/>
                          </a:solidFill>
                          <a:latin typeface="Meiryo UI" pitchFamily="50" charset="-128"/>
                          <a:ea typeface="Meiryo UI" pitchFamily="50" charset="-128"/>
                          <a:cs typeface="Meiryo UI" pitchFamily="50" charset="-128"/>
                        </a:rPr>
                        <a:t>こと。</a:t>
                      </a:r>
                      <a:endParaRPr kumimoji="1" lang="ja-JP" altLang="ja-JP" sz="1100" kern="1200" dirty="0">
                        <a:solidFill>
                          <a:schemeClr val="tx1"/>
                        </a:solidFill>
                        <a:latin typeface="Meiryo UI" pitchFamily="50" charset="-128"/>
                        <a:ea typeface="Meiryo UI" pitchFamily="50" charset="-128"/>
                        <a:cs typeface="Meiryo UI" pitchFamily="50" charset="-128"/>
                      </a:endParaRPr>
                    </a:p>
                    <a:p>
                      <a:r>
                        <a:rPr kumimoji="1" lang="ja-JP" altLang="ja-JP" sz="1100" kern="1200" dirty="0">
                          <a:solidFill>
                            <a:schemeClr val="tx1"/>
                          </a:solidFill>
                          <a:latin typeface="Meiryo UI" pitchFamily="50" charset="-128"/>
                          <a:ea typeface="Meiryo UI" pitchFamily="50" charset="-128"/>
                          <a:cs typeface="Meiryo UI" pitchFamily="50" charset="-128"/>
                        </a:rPr>
                        <a:t>②子</a:t>
                      </a:r>
                      <a:r>
                        <a:rPr kumimoji="1" lang="ja-JP" altLang="en-US" sz="1100" kern="1200" dirty="0">
                          <a:solidFill>
                            <a:schemeClr val="tx1"/>
                          </a:solidFill>
                          <a:latin typeface="Meiryo UI" pitchFamily="50" charset="-128"/>
                          <a:ea typeface="Meiryo UI" pitchFamily="50" charset="-128"/>
                          <a:cs typeface="Meiryo UI" pitchFamily="50" charset="-128"/>
                        </a:rPr>
                        <a:t>ど</a:t>
                      </a:r>
                      <a:r>
                        <a:rPr kumimoji="1" lang="ja-JP" altLang="ja-JP" sz="1100" kern="1200" dirty="0">
                          <a:solidFill>
                            <a:schemeClr val="tx1"/>
                          </a:solidFill>
                          <a:latin typeface="Meiryo UI" pitchFamily="50" charset="-128"/>
                          <a:ea typeface="Meiryo UI" pitchFamily="50" charset="-128"/>
                          <a:cs typeface="Meiryo UI" pitchFamily="50" charset="-128"/>
                        </a:rPr>
                        <a:t>もや保護者</a:t>
                      </a:r>
                      <a:r>
                        <a:rPr kumimoji="1" lang="ja-JP" altLang="en-US" sz="1100" kern="1200" dirty="0">
                          <a:solidFill>
                            <a:schemeClr val="tx1"/>
                          </a:solidFill>
                          <a:latin typeface="Meiryo UI" pitchFamily="50" charset="-128"/>
                          <a:ea typeface="Meiryo UI" pitchFamily="50" charset="-128"/>
                          <a:cs typeface="Meiryo UI" pitchFamily="50" charset="-128"/>
                        </a:rPr>
                        <a:t>が</a:t>
                      </a:r>
                      <a:r>
                        <a:rPr kumimoji="1" lang="ja-JP" altLang="ja-JP" sz="1100" kern="1200" dirty="0">
                          <a:solidFill>
                            <a:schemeClr val="tx1"/>
                          </a:solidFill>
                          <a:latin typeface="Meiryo UI" pitchFamily="50" charset="-128"/>
                          <a:ea typeface="Meiryo UI" pitchFamily="50" charset="-128"/>
                          <a:cs typeface="Meiryo UI" pitchFamily="50" charset="-128"/>
                        </a:rPr>
                        <a:t>自ら学校を選</a:t>
                      </a:r>
                      <a:r>
                        <a:rPr kumimoji="1" lang="ja-JP" altLang="en-US" sz="1100" kern="1200" dirty="0">
                          <a:solidFill>
                            <a:schemeClr val="tx1"/>
                          </a:solidFill>
                          <a:latin typeface="Meiryo UI" pitchFamily="50" charset="-128"/>
                          <a:ea typeface="Meiryo UI" pitchFamily="50" charset="-128"/>
                          <a:cs typeface="Meiryo UI" pitchFamily="50" charset="-128"/>
                        </a:rPr>
                        <a:t>ぶ</a:t>
                      </a:r>
                      <a:r>
                        <a:rPr kumimoji="1" lang="ja-JP" altLang="ja-JP" sz="1100" kern="1200" dirty="0">
                          <a:solidFill>
                            <a:schemeClr val="tx1"/>
                          </a:solidFill>
                          <a:latin typeface="Meiryo UI" pitchFamily="50" charset="-128"/>
                          <a:ea typeface="Meiryo UI" pitchFamily="50" charset="-128"/>
                          <a:cs typeface="Meiryo UI" pitchFamily="50" charset="-128"/>
                        </a:rPr>
                        <a:t>ことにより、学校の教育活動等、学校教育に関心を持ち、より積極的に関わろうとすること</a:t>
                      </a:r>
                      <a:r>
                        <a:rPr kumimoji="1" lang="ja-JP" altLang="en-US" sz="1100" kern="1200" dirty="0">
                          <a:solidFill>
                            <a:schemeClr val="tx1"/>
                          </a:solidFill>
                          <a:latin typeface="Meiryo UI" pitchFamily="50" charset="-128"/>
                          <a:ea typeface="Meiryo UI" pitchFamily="50" charset="-128"/>
                          <a:cs typeface="Meiryo UI" pitchFamily="50" charset="-128"/>
                        </a:rPr>
                        <a:t>が</a:t>
                      </a:r>
                      <a:r>
                        <a:rPr kumimoji="1" lang="ja-JP" altLang="ja-JP" sz="1100" kern="1200" dirty="0">
                          <a:solidFill>
                            <a:schemeClr val="tx1"/>
                          </a:solidFill>
                          <a:latin typeface="Meiryo UI" pitchFamily="50" charset="-128"/>
                          <a:ea typeface="Meiryo UI" pitchFamily="50" charset="-128"/>
                          <a:cs typeface="Meiryo UI" pitchFamily="50" charset="-128"/>
                        </a:rPr>
                        <a:t>期待できる</a:t>
                      </a:r>
                      <a:r>
                        <a:rPr kumimoji="1" lang="en-US" altLang="ja-JP" sz="1100" kern="1200" dirty="0">
                          <a:solidFill>
                            <a:schemeClr val="tx1"/>
                          </a:solidFill>
                          <a:latin typeface="Meiryo UI" pitchFamily="50" charset="-128"/>
                          <a:ea typeface="Meiryo UI" pitchFamily="50" charset="-128"/>
                          <a:cs typeface="Meiryo UI" pitchFamily="50" charset="-128"/>
                        </a:rPr>
                        <a:t>  </a:t>
                      </a:r>
                      <a:r>
                        <a:rPr kumimoji="1" lang="ja-JP" altLang="ja-JP" sz="1100" kern="1200" dirty="0">
                          <a:solidFill>
                            <a:schemeClr val="tx1"/>
                          </a:solidFill>
                          <a:latin typeface="Meiryo UI" pitchFamily="50" charset="-128"/>
                          <a:ea typeface="Meiryo UI" pitchFamily="50" charset="-128"/>
                          <a:cs typeface="Meiryo UI" pitchFamily="50" charset="-128"/>
                        </a:rPr>
                        <a:t>等</a:t>
                      </a:r>
                    </a:p>
                    <a:p>
                      <a:r>
                        <a:rPr kumimoji="1" lang="en-US" altLang="ja-JP" sz="1100" kern="1200" dirty="0">
                          <a:solidFill>
                            <a:schemeClr val="tx1"/>
                          </a:solidFill>
                          <a:latin typeface="Meiryo UI" pitchFamily="50" charset="-128"/>
                          <a:ea typeface="Meiryo UI" pitchFamily="50" charset="-128"/>
                          <a:cs typeface="Meiryo UI" pitchFamily="50" charset="-128"/>
                        </a:rPr>
                        <a:t> </a:t>
                      </a:r>
                      <a:endParaRPr kumimoji="1" lang="ja-JP" altLang="ja-JP" sz="1100" kern="1200" dirty="0">
                        <a:solidFill>
                          <a:schemeClr val="tx1"/>
                        </a:solidFill>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7304">
                <a:tc gridSpan="3">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altLang="ja-JP" sz="1100" kern="100" dirty="0">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latin typeface="Meiryo UI" pitchFamily="50" charset="-128"/>
                          <a:ea typeface="Meiryo UI" pitchFamily="50" charset="-128"/>
                          <a:cs typeface="Meiryo UI" pitchFamily="50" charset="-128"/>
                        </a:rPr>
                        <a:t>その他にも、以下の審査基準を改正した。</a:t>
                      </a:r>
                      <a:endParaRPr lang="en-US" altLang="ja-JP" sz="1100" kern="100" dirty="0">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latin typeface="Meiryo UI" pitchFamily="50" charset="-128"/>
                          <a:ea typeface="Meiryo UI" pitchFamily="50" charset="-128"/>
                          <a:cs typeface="Meiryo UI" pitchFamily="50" charset="-128"/>
                        </a:rPr>
                        <a:t>　</a:t>
                      </a:r>
                      <a:r>
                        <a:rPr lang="en-US" altLang="ja-JP" sz="1100" kern="100" dirty="0">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工作物の所有権の移転に伴う河川敷地の占用許可</a:t>
                      </a:r>
                      <a:r>
                        <a:rPr lang="ja-JP" altLang="en-US" sz="1100" kern="100" dirty="0">
                          <a:solidFill>
                            <a:srgbClr val="000000"/>
                          </a:solidFill>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普通河川管理条例にかかる改正（</a:t>
                      </a:r>
                      <a:r>
                        <a:rPr lang="en-US" altLang="ja-JP" sz="1100" kern="100" dirty="0">
                          <a:solidFill>
                            <a:srgbClr val="000000"/>
                          </a:solidFill>
                          <a:latin typeface="Meiryo UI" pitchFamily="50" charset="-128"/>
                          <a:ea typeface="Meiryo UI" pitchFamily="50" charset="-128"/>
                          <a:cs typeface="Meiryo UI" pitchFamily="50" charset="-128"/>
                        </a:rPr>
                        <a:t>9</a:t>
                      </a:r>
                      <a:r>
                        <a:rPr lang="ja-JP" altLang="ja-JP" sz="1100" kern="100" dirty="0">
                          <a:solidFill>
                            <a:srgbClr val="000000"/>
                          </a:solidFill>
                          <a:latin typeface="Meiryo UI" pitchFamily="50" charset="-128"/>
                          <a:ea typeface="Meiryo UI" pitchFamily="50" charset="-128"/>
                          <a:cs typeface="Meiryo UI" pitchFamily="50" charset="-128"/>
                        </a:rPr>
                        <a:t>条の削除）に関わり、同条に基づく審査</a:t>
                      </a:r>
                      <a:r>
                        <a:rPr lang="ja-JP" altLang="en-US" sz="1100" kern="100" dirty="0">
                          <a:solidFill>
                            <a:srgbClr val="000000"/>
                          </a:solidFill>
                          <a:latin typeface="Meiryo UI" pitchFamily="50" charset="-128"/>
                          <a:ea typeface="Meiryo UI" pitchFamily="50" charset="-128"/>
                          <a:cs typeface="Meiryo UI" pitchFamily="50" charset="-128"/>
                        </a:rPr>
                        <a:t>　</a:t>
                      </a:r>
                      <a:endParaRPr lang="en-US" altLang="ja-JP" sz="1100" kern="100" dirty="0">
                        <a:solidFill>
                          <a:srgbClr val="000000"/>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rgbClr val="000000"/>
                          </a:solidFill>
                          <a:latin typeface="Meiryo UI" pitchFamily="50" charset="-128"/>
                          <a:ea typeface="Meiryo UI" pitchFamily="50" charset="-128"/>
                          <a:cs typeface="Meiryo UI" pitchFamily="50" charset="-128"/>
                        </a:rPr>
                        <a:t>　　</a:t>
                      </a:r>
                      <a:r>
                        <a:rPr lang="ja-JP" altLang="ja-JP" sz="1100" kern="100" dirty="0">
                          <a:solidFill>
                            <a:srgbClr val="000000"/>
                          </a:solidFill>
                          <a:latin typeface="Meiryo UI" pitchFamily="50" charset="-128"/>
                          <a:ea typeface="Meiryo UI" pitchFamily="50" charset="-128"/>
                          <a:cs typeface="Meiryo UI" pitchFamily="50" charset="-128"/>
                        </a:rPr>
                        <a:t>基準についても改正（条例改正については前頁参照）</a:t>
                      </a:r>
                      <a:r>
                        <a:rPr lang="ja-JP" altLang="en-US" sz="1100" kern="100" dirty="0">
                          <a:solidFill>
                            <a:srgbClr val="000000"/>
                          </a:solidFill>
                          <a:latin typeface="Meiryo UI" pitchFamily="50" charset="-128"/>
                          <a:ea typeface="Meiryo UI" pitchFamily="50" charset="-128"/>
                          <a:cs typeface="Meiryo UI" pitchFamily="50" charset="-128"/>
                        </a:rPr>
                        <a:t>）</a:t>
                      </a:r>
                      <a:endParaRPr lang="en-US" altLang="ja-JP"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altLang="ja-JP" sz="1100" kern="100" dirty="0">
                          <a:solidFill>
                            <a:srgbClr val="000000"/>
                          </a:solidFill>
                          <a:latin typeface="Meiryo UI" pitchFamily="50" charset="-128"/>
                          <a:ea typeface="Meiryo UI" pitchFamily="50" charset="-128"/>
                          <a:cs typeface="Meiryo UI" pitchFamily="50" charset="-128"/>
                        </a:rPr>
                        <a:t>改正</a:t>
                      </a:r>
                      <a:r>
                        <a:rPr lang="ja-JP" altLang="en-US" sz="1100" kern="100" dirty="0">
                          <a:solidFill>
                            <a:srgbClr val="000000"/>
                          </a:solidFill>
                          <a:latin typeface="Meiryo UI" pitchFamily="50" charset="-128"/>
                          <a:ea typeface="Meiryo UI" pitchFamily="50" charset="-128"/>
                          <a:cs typeface="Meiryo UI" pitchFamily="50" charset="-128"/>
                        </a:rPr>
                        <a:t>（廃止）</a:t>
                      </a:r>
                      <a:r>
                        <a:rPr lang="ja-JP" altLang="ja-JP" sz="1100" kern="100" dirty="0">
                          <a:solidFill>
                            <a:srgbClr val="000000"/>
                          </a:solidFill>
                          <a:latin typeface="Meiryo UI" pitchFamily="50" charset="-128"/>
                          <a:ea typeface="Meiryo UI" pitchFamily="50" charset="-128"/>
                          <a:cs typeface="Meiryo UI" pitchFamily="50" charset="-128"/>
                        </a:rPr>
                        <a:t>済み</a:t>
                      </a:r>
                      <a:endParaRPr lang="ja-JP" altLang="ja-JP" sz="1100" kern="100" dirty="0">
                        <a:latin typeface="Meiryo UI" pitchFamily="50" charset="-128"/>
                        <a:ea typeface="Meiryo UI" pitchFamily="50" charset="-128"/>
                        <a:cs typeface="Meiryo UI" pitchFamily="50" charset="-128"/>
                      </a:endParaRPr>
                    </a:p>
                    <a:p>
                      <a:pPr algn="just">
                        <a:lnSpc>
                          <a:spcPct val="115000"/>
                        </a:lnSpc>
                        <a:spcAft>
                          <a:spcPts val="0"/>
                        </a:spcAft>
                      </a:pPr>
                      <a:r>
                        <a:rPr lang="ja-JP" altLang="en-US" sz="1100" kern="100" dirty="0">
                          <a:latin typeface="Meiryo UI" pitchFamily="50" charset="-128"/>
                          <a:ea typeface="Meiryo UI" pitchFamily="50" charset="-128"/>
                          <a:cs typeface="Meiryo UI" pitchFamily="50" charset="-128"/>
                        </a:rPr>
                        <a:t>　</a:t>
                      </a:r>
                      <a:r>
                        <a:rPr lang="en-US" altLang="ja-JP" sz="1100" kern="100" dirty="0">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化製場外における処理禁止の特例の許可化</a:t>
                      </a:r>
                      <a:r>
                        <a:rPr lang="ja-JP" altLang="en-US" sz="1100" kern="100" dirty="0">
                          <a:solidFill>
                            <a:srgbClr val="000000"/>
                          </a:solidFill>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製場外における処理禁止の特例許可申請について、原則許可しない旨定めている</a:t>
                      </a:r>
                      <a:r>
                        <a:rPr lang="ja-JP" altLang="en-US" sz="1100" kern="100" dirty="0">
                          <a:solidFill>
                            <a:srgbClr val="000000"/>
                          </a:solidFill>
                          <a:latin typeface="Meiryo UI" pitchFamily="50" charset="-128"/>
                          <a:ea typeface="Meiryo UI" pitchFamily="50" charset="-128"/>
                          <a:cs typeface="Meiryo UI" pitchFamily="50" charset="-128"/>
                        </a:rPr>
                        <a:t>）</a:t>
                      </a:r>
                      <a:endParaRPr lang="en-US" altLang="ja-JP"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altLang="ja-JP" sz="1100" kern="100" dirty="0">
                          <a:solidFill>
                            <a:srgbClr val="000000"/>
                          </a:solidFill>
                          <a:latin typeface="Meiryo UI" pitchFamily="50" charset="-128"/>
                          <a:ea typeface="Meiryo UI" pitchFamily="50" charset="-128"/>
                          <a:cs typeface="Meiryo UI" pitchFamily="50" charset="-128"/>
                        </a:rPr>
                        <a:t>⇒改正（緩和）</a:t>
                      </a:r>
                      <a:r>
                        <a:rPr lang="ja-JP" altLang="en-US" sz="1100" kern="100" dirty="0">
                          <a:solidFill>
                            <a:srgbClr val="000000"/>
                          </a:solidFill>
                          <a:latin typeface="Meiryo UI" pitchFamily="50" charset="-128"/>
                          <a:ea typeface="Meiryo UI" pitchFamily="50" charset="-128"/>
                          <a:cs typeface="Meiryo UI" pitchFamily="50" charset="-128"/>
                        </a:rPr>
                        <a:t>済み</a:t>
                      </a:r>
                      <a:r>
                        <a:rPr lang="ja-JP" altLang="ja-JP" sz="1100" kern="100" dirty="0">
                          <a:solidFill>
                            <a:srgbClr val="000000"/>
                          </a:solidFill>
                          <a:latin typeface="Meiryo UI" pitchFamily="50" charset="-128"/>
                          <a:ea typeface="Meiryo UI" pitchFamily="50" charset="-128"/>
                          <a:cs typeface="Meiryo UI" pitchFamily="50" charset="-128"/>
                        </a:rPr>
                        <a:t> </a:t>
                      </a:r>
                      <a:endParaRPr lang="en-US" altLang="ja-JP" sz="1100" kern="100" dirty="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en-US" altLang="ja-JP" sz="1100" kern="100" dirty="0">
                          <a:solidFill>
                            <a:srgbClr val="000000"/>
                          </a:solidFill>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行政財産の目的外使用許可</a:t>
                      </a:r>
                      <a:r>
                        <a:rPr lang="ja-JP" altLang="en-US" sz="1100" kern="100" dirty="0">
                          <a:solidFill>
                            <a:srgbClr val="000000"/>
                          </a:solidFill>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使用を許可することができる範囲の基準として、「隣接」を要件としているほか、使用を許可しない相手方</a:t>
                      </a:r>
                      <a:endParaRPr lang="en-US" altLang="ja-JP" sz="1100" kern="100" dirty="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altLang="ja-JP" sz="1100" kern="100" dirty="0">
                          <a:solidFill>
                            <a:srgbClr val="000000"/>
                          </a:solidFill>
                          <a:latin typeface="Meiryo UI" pitchFamily="50" charset="-128"/>
                          <a:ea typeface="Meiryo UI" pitchFamily="50" charset="-128"/>
                          <a:cs typeface="Meiryo UI" pitchFamily="50" charset="-128"/>
                        </a:rPr>
                        <a:t>の基準として、「市内又は近接市町村に住所又は事務所を有しない者」と定めている</a:t>
                      </a:r>
                      <a:r>
                        <a:rPr lang="ja-JP" altLang="en-US" sz="1100" kern="100" dirty="0">
                          <a:solidFill>
                            <a:srgbClr val="000000"/>
                          </a:solidFill>
                          <a:latin typeface="Meiryo UI" pitchFamily="50" charset="-128"/>
                          <a:ea typeface="Meiryo UI" pitchFamily="50" charset="-128"/>
                          <a:cs typeface="Meiryo UI" pitchFamily="50" charset="-128"/>
                        </a:rPr>
                        <a:t>）</a:t>
                      </a:r>
                      <a:r>
                        <a:rPr lang="ja-JP" altLang="ja-JP" sz="1100" kern="100" dirty="0">
                          <a:solidFill>
                            <a:srgbClr val="000000"/>
                          </a:solidFill>
                          <a:latin typeface="Meiryo UI" pitchFamily="50" charset="-128"/>
                          <a:ea typeface="Meiryo UI" pitchFamily="50" charset="-128"/>
                          <a:cs typeface="Meiryo UI" pitchFamily="50" charset="-128"/>
                        </a:rPr>
                        <a:t> </a:t>
                      </a:r>
                      <a:endParaRPr lang="en-US" altLang="ja-JP" sz="1100" kern="100" dirty="0">
                        <a:solidFill>
                          <a:schemeClr val="tx1"/>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altLang="ja-JP" sz="1100" kern="100" dirty="0">
                          <a:solidFill>
                            <a:srgbClr val="000000"/>
                          </a:solidFill>
                          <a:latin typeface="Meiryo UI" pitchFamily="50" charset="-128"/>
                          <a:ea typeface="Meiryo UI" pitchFamily="50" charset="-128"/>
                          <a:cs typeface="Meiryo UI" pitchFamily="50" charset="-128"/>
                        </a:rPr>
                        <a:t>⇒改正済み（</a:t>
                      </a:r>
                      <a:r>
                        <a:rPr lang="ja-JP" altLang="en-US" sz="1100" kern="100" dirty="0">
                          <a:solidFill>
                            <a:srgbClr val="000000"/>
                          </a:solidFill>
                          <a:latin typeface="Meiryo UI" pitchFamily="50" charset="-128"/>
                          <a:ea typeface="Meiryo UI" pitchFamily="50" charset="-128"/>
                          <a:cs typeface="Meiryo UI" pitchFamily="50" charset="-128"/>
                        </a:rPr>
                        <a:t>隣接要件・</a:t>
                      </a:r>
                      <a:r>
                        <a:rPr lang="ja-JP" altLang="ja-JP" sz="1100" kern="100" dirty="0">
                          <a:solidFill>
                            <a:srgbClr val="000000"/>
                          </a:solidFill>
                          <a:latin typeface="Meiryo UI" pitchFamily="50" charset="-128"/>
                          <a:ea typeface="Meiryo UI" pitchFamily="50" charset="-128"/>
                          <a:cs typeface="Meiryo UI" pitchFamily="50" charset="-128"/>
                        </a:rPr>
                        <a:t>地域要件の規定削除） </a:t>
                      </a:r>
                      <a:endParaRPr lang="ja-JP" altLang="ja-JP" sz="1100" kern="100" dirty="0">
                        <a:latin typeface="Meiryo UI" pitchFamily="50" charset="-128"/>
                        <a:ea typeface="Meiryo UI" pitchFamily="50" charset="-128"/>
                        <a:cs typeface="Meiryo UI" pitchFamily="50" charset="-128"/>
                      </a:endParaRPr>
                    </a:p>
                    <a:p>
                      <a:pPr algn="just">
                        <a:lnSpc>
                          <a:spcPct val="115000"/>
                        </a:lnSpc>
                        <a:spcAft>
                          <a:spcPts val="0"/>
                        </a:spcAft>
                      </a:pP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indent="0" algn="just">
                        <a:lnSpc>
                          <a:spcPct val="115000"/>
                        </a:lnSpc>
                        <a:spcAft>
                          <a:spcPts val="0"/>
                        </a:spcAft>
                      </a:pPr>
                      <a:endParaRPr lang="ja-JP" sz="10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39700" indent="-139700" algn="just">
                        <a:lnSpc>
                          <a:spcPct val="115000"/>
                        </a:lnSpc>
                        <a:spcAft>
                          <a:spcPts val="0"/>
                        </a:spcAft>
                      </a:pPr>
                      <a:endParaRPr lang="ja-JP" sz="10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角丸四角形 5"/>
          <p:cNvSpPr/>
          <p:nvPr/>
        </p:nvSpPr>
        <p:spPr>
          <a:xfrm>
            <a:off x="323528" y="2420888"/>
            <a:ext cx="576064"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31B6FD">
                    <a:lumMod val="75000"/>
                  </a:srgbClr>
                </a:solidFill>
                <a:effectLst/>
                <a:uLnTx/>
                <a:uFillTx/>
                <a:latin typeface="Calibri"/>
                <a:ea typeface="ＭＳ Ｐゴシック" panose="020B0600070205080204" pitchFamily="50" charset="-128"/>
                <a:cs typeface="+mn-cs"/>
              </a:rPr>
              <a:t>審査基準</a:t>
            </a: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346</a:t>
            </a:fld>
            <a:endParaRPr kumimoji="1" lang="ja-JP" altLang="en-US"/>
          </a:p>
        </p:txBody>
      </p:sp>
    </p:spTree>
    <p:extLst>
      <p:ext uri="{BB962C8B-B14F-4D97-AF65-F5344CB8AC3E}">
        <p14:creationId xmlns:p14="http://schemas.microsoft.com/office/powerpoint/2010/main" val="4452008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9892</Words>
  <Application>Microsoft Office PowerPoint</Application>
  <PresentationFormat>画面に合わせる (4:3)</PresentationFormat>
  <Paragraphs>1271</Paragraphs>
  <Slides>27</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27</vt:i4>
      </vt:variant>
    </vt:vector>
  </HeadingPairs>
  <TitlesOfParts>
    <vt:vector size="42" baseType="lpstr">
      <vt:lpstr>BIZ UDゴシック</vt:lpstr>
      <vt:lpstr>HG丸ｺﾞｼｯｸM-PRO</vt:lpstr>
      <vt:lpstr>Meiryo UI</vt:lpstr>
      <vt:lpstr>ＭＳ Ｐゴシック</vt:lpstr>
      <vt:lpstr>ＭＳ Ｐゴシック </vt:lpstr>
      <vt:lpstr>ＭＳ ゴシック</vt:lpstr>
      <vt:lpstr>ＭＳ 明朝</vt:lpstr>
      <vt:lpstr>游ゴシック</vt:lpstr>
      <vt:lpstr>Arial</vt:lpstr>
      <vt:lpstr>Arial Black</vt:lpstr>
      <vt:lpstr>Calibri</vt:lpstr>
      <vt:lpstr>Century</vt:lpstr>
      <vt:lpstr>Times New Roman</vt:lpstr>
      <vt:lpstr>Wingdings</vt:lpstr>
      <vt:lpstr>Office ​​テーマ</vt:lpstr>
      <vt:lpstr>Ⅴ　その他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2023-06-16T05:10:39Z</dcterms:modified>
</cp:coreProperties>
</file>