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65" showSpecialPlsOnTitleSld="0" removePersonalInfoOnSave="1" saveSubsetFonts="1">
  <p:sldMasterIdLst>
    <p:sldMasterId id="2147483648" r:id="rId1"/>
  </p:sldMasterIdLst>
  <p:notesMasterIdLst>
    <p:notesMasterId r:id="rId31"/>
  </p:notesMasterIdLst>
  <p:handoutMasterIdLst>
    <p:handoutMasterId r:id="rId32"/>
  </p:handoutMasterIdLst>
  <p:sldIdLst>
    <p:sldId id="2949" r:id="rId2"/>
    <p:sldId id="2638" r:id="rId3"/>
    <p:sldId id="2993" r:id="rId4"/>
    <p:sldId id="2630" r:id="rId5"/>
    <p:sldId id="2716" r:id="rId6"/>
    <p:sldId id="2717" r:id="rId7"/>
    <p:sldId id="2718" r:id="rId8"/>
    <p:sldId id="2719" r:id="rId9"/>
    <p:sldId id="2714" r:id="rId10"/>
    <p:sldId id="2715" r:id="rId11"/>
    <p:sldId id="2682" r:id="rId12"/>
    <p:sldId id="2487" r:id="rId13"/>
    <p:sldId id="2488" r:id="rId14"/>
    <p:sldId id="2489" r:id="rId15"/>
    <p:sldId id="2490" r:id="rId16"/>
    <p:sldId id="2491" r:id="rId17"/>
    <p:sldId id="2492" r:id="rId18"/>
    <p:sldId id="2493" r:id="rId19"/>
    <p:sldId id="2494" r:id="rId20"/>
    <p:sldId id="2495" r:id="rId21"/>
    <p:sldId id="2496" r:id="rId22"/>
    <p:sldId id="2497" r:id="rId23"/>
    <p:sldId id="2498" r:id="rId24"/>
    <p:sldId id="2499" r:id="rId25"/>
    <p:sldId id="2500" r:id="rId26"/>
    <p:sldId id="2501" r:id="rId27"/>
    <p:sldId id="2502" r:id="rId28"/>
    <p:sldId id="2601" r:id="rId29"/>
    <p:sldId id="2602" r:id="rId3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A5168CB-6D59-4E85-B55D-2A3603013F79}">
          <p14:sldIdLst/>
        </p14:section>
        <p14:section name="タイトルなしのセクション" id="{A4D62A37-E271-4605-B982-C4DA865EAE8E}">
          <p14:sldIdLst>
            <p14:sldId id="2949"/>
            <p14:sldId id="2638"/>
            <p14:sldId id="2993"/>
            <p14:sldId id="2630"/>
            <p14:sldId id="2716"/>
            <p14:sldId id="2717"/>
            <p14:sldId id="2718"/>
            <p14:sldId id="2719"/>
            <p14:sldId id="2714"/>
            <p14:sldId id="2715"/>
            <p14:sldId id="2682"/>
            <p14:sldId id="2487"/>
            <p14:sldId id="2488"/>
            <p14:sldId id="2489"/>
            <p14:sldId id="2490"/>
            <p14:sldId id="2491"/>
            <p14:sldId id="2492"/>
            <p14:sldId id="2493"/>
            <p14:sldId id="2494"/>
            <p14:sldId id="2495"/>
            <p14:sldId id="2496"/>
            <p14:sldId id="2497"/>
            <p14:sldId id="2498"/>
            <p14:sldId id="2499"/>
            <p14:sldId id="2500"/>
            <p14:sldId id="2501"/>
            <p14:sldId id="2502"/>
            <p14:sldId id="2601"/>
            <p14:sldId id="2602"/>
          </p14:sldIdLst>
        </p14:section>
        <p14:section name="タイトルなしのセクション" id="{9720A8D4-B865-4870-A84E-CBCF49E6AED5}">
          <p14:sldIdLst/>
        </p14:section>
        <p14:section name="タイトルなしのセクション" id="{431348C6-D2CC-4E7F-A594-67B722357F0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11" autoAdjust="0"/>
    <p:restoredTop sz="69653" autoAdjust="0"/>
  </p:normalViewPr>
  <p:slideViewPr>
    <p:cSldViewPr>
      <p:cViewPr varScale="1">
        <p:scale>
          <a:sx n="73" d="100"/>
          <a:sy n="73" d="100"/>
        </p:scale>
        <p:origin x="1584" y="72"/>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576" cy="498474"/>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4"/>
            <a:ext cx="2949576" cy="498474"/>
          </a:xfrm>
          <a:prstGeom prst="rect">
            <a:avLst/>
          </a:prstGeom>
        </p:spPr>
        <p:txBody>
          <a:bodyPr vert="horz" lIns="91411" tIns="45705" rIns="91411" bIns="45705"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4"/>
            <a:ext cx="2949576" cy="498474"/>
          </a:xfrm>
          <a:prstGeom prst="rect">
            <a:avLst/>
          </a:prstGeom>
        </p:spPr>
        <p:txBody>
          <a:bodyPr vert="horz" lIns="91411" tIns="45705" rIns="91411" bIns="4570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4"/>
            <a:ext cx="2949576" cy="498474"/>
          </a:xfrm>
          <a:prstGeom prst="rect">
            <a:avLst/>
          </a:prstGeom>
        </p:spPr>
        <p:txBody>
          <a:bodyPr vert="horz" lIns="91411" tIns="45705" rIns="91411" bIns="45705"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6" cy="496888"/>
          </a:xfrm>
          <a:prstGeom prst="rect">
            <a:avLst/>
          </a:prstGeom>
        </p:spPr>
        <p:txBody>
          <a:bodyPr vert="horz" lIns="91411" tIns="45705" rIns="91411"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1"/>
            <a:ext cx="2949576" cy="496888"/>
          </a:xfrm>
          <a:prstGeom prst="rect">
            <a:avLst/>
          </a:prstGeom>
        </p:spPr>
        <p:txBody>
          <a:bodyPr vert="horz" lIns="91411" tIns="45705" rIns="91411" bIns="45705"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4275"/>
          </a:xfrm>
          <a:prstGeom prst="rect">
            <a:avLst/>
          </a:prstGeom>
          <a:noFill/>
          <a:ln w="12700">
            <a:solidFill>
              <a:prstClr val="black"/>
            </a:solidFill>
          </a:ln>
        </p:spPr>
        <p:txBody>
          <a:bodyPr vert="horz" lIns="91411" tIns="45705" rIns="91411" bIns="45705"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11" tIns="45705" rIns="91411"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6" cy="496887"/>
          </a:xfrm>
          <a:prstGeom prst="rect">
            <a:avLst/>
          </a:prstGeom>
        </p:spPr>
        <p:txBody>
          <a:bodyPr vert="horz" lIns="91411" tIns="45705" rIns="91411"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6" cy="496887"/>
          </a:xfrm>
          <a:prstGeom prst="rect">
            <a:avLst/>
          </a:prstGeom>
        </p:spPr>
        <p:txBody>
          <a:bodyPr vert="horz" lIns="91411" tIns="45705" rIns="91411" bIns="45705"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381</a:t>
            </a:fld>
            <a:endParaRPr lang="ja-JP" altLang="en-US">
              <a:solidFill>
                <a:prstClr val="black"/>
              </a:solidFill>
            </a:endParaRPr>
          </a:p>
        </p:txBody>
      </p:sp>
    </p:spTree>
    <p:extLst>
      <p:ext uri="{BB962C8B-B14F-4D97-AF65-F5344CB8AC3E}">
        <p14:creationId xmlns:p14="http://schemas.microsoft.com/office/powerpoint/2010/main" val="398459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lang="ja-JP" altLang="en-US" smtClean="0">
                <a:solidFill>
                  <a:prstClr val="black"/>
                </a:solidFill>
              </a:rPr>
              <a:pPr/>
              <a:t>382</a:t>
            </a:fld>
            <a:endParaRPr lang="ja-JP" altLang="en-US">
              <a:solidFill>
                <a:prstClr val="black"/>
              </a:solidFill>
            </a:endParaRPr>
          </a:p>
        </p:txBody>
      </p:sp>
    </p:spTree>
    <p:extLst>
      <p:ext uri="{BB962C8B-B14F-4D97-AF65-F5344CB8AC3E}">
        <p14:creationId xmlns:p14="http://schemas.microsoft.com/office/powerpoint/2010/main" val="2010620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383</a:t>
            </a:fld>
            <a:endParaRPr kumimoji="1" lang="ja-JP" altLang="en-US"/>
          </a:p>
        </p:txBody>
      </p:sp>
    </p:spTree>
    <p:extLst>
      <p:ext uri="{BB962C8B-B14F-4D97-AF65-F5344CB8AC3E}">
        <p14:creationId xmlns:p14="http://schemas.microsoft.com/office/powerpoint/2010/main" val="2935546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384</a:t>
            </a:fld>
            <a:endParaRPr kumimoji="1" lang="ja-JP" altLang="en-US"/>
          </a:p>
        </p:txBody>
      </p:sp>
    </p:spTree>
    <p:extLst>
      <p:ext uri="{BB962C8B-B14F-4D97-AF65-F5344CB8AC3E}">
        <p14:creationId xmlns:p14="http://schemas.microsoft.com/office/powerpoint/2010/main" val="281921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5C514A-B6EE-4628-87B8-3755CB0013A9}" type="slidenum">
              <a:rPr kumimoji="1" lang="ja-JP" altLang="en-US" smtClean="0"/>
              <a:pPr/>
              <a:t>393</a:t>
            </a:fld>
            <a:endParaRPr kumimoji="1" lang="ja-JP" altLang="en-US"/>
          </a:p>
        </p:txBody>
      </p:sp>
    </p:spTree>
    <p:extLst>
      <p:ext uri="{BB962C8B-B14F-4D97-AF65-F5344CB8AC3E}">
        <p14:creationId xmlns:p14="http://schemas.microsoft.com/office/powerpoint/2010/main" val="231640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701874" y="2924944"/>
            <a:ext cx="900000" cy="198000"/>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p:cNvSpPr/>
          <p:nvPr/>
        </p:nvSpPr>
        <p:spPr>
          <a:xfrm>
            <a:off x="8026788" y="1232776"/>
            <a:ext cx="828000" cy="180000"/>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7380312" y="1403193"/>
            <a:ext cx="612000" cy="180000"/>
          </a:xfrm>
          <a:prstGeom prst="roundRect">
            <a:avLst>
              <a:gd name="adj" fmla="val 3640"/>
            </a:avLst>
          </a:prstGeom>
          <a:solidFill>
            <a:srgbClr val="66FFFF">
              <a:alpha val="50000"/>
            </a:srgb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0" y="476672"/>
            <a:ext cx="2411760"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①分野：　まちづくり</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②タイプ</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政策イノベーション</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執行の刷新</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③改革スタイル</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投資・予算</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条例・規則・運用ﾙｰﾙ</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組織・経営形態</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　権限移譲</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④担当部局</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市　計画</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調整局</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⑤時期</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2012</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年～</a:t>
            </a:r>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102711410"/>
              </p:ext>
            </p:extLst>
          </p:nvPr>
        </p:nvGraphicFramePr>
        <p:xfrm>
          <a:off x="2303748" y="368660"/>
          <a:ext cx="6696744" cy="6012668"/>
        </p:xfrm>
        <a:graphic>
          <a:graphicData uri="http://schemas.openxmlformats.org/drawingml/2006/table">
            <a:tbl>
              <a:tblPr firstRow="1">
                <a:tableStyleId>{616DA210-FB5B-4158-B5E0-FEB733F419BA}</a:tableStyleId>
              </a:tblPr>
              <a:tblGrid>
                <a:gridCol w="1674186">
                  <a:extLst>
                    <a:ext uri="{9D8B030D-6E8A-4147-A177-3AD203B41FA5}">
                      <a16:colId xmlns:a16="http://schemas.microsoft.com/office/drawing/2014/main" val="20000"/>
                    </a:ext>
                  </a:extLst>
                </a:gridCol>
                <a:gridCol w="1674186">
                  <a:extLst>
                    <a:ext uri="{9D8B030D-6E8A-4147-A177-3AD203B41FA5}">
                      <a16:colId xmlns:a16="http://schemas.microsoft.com/office/drawing/2014/main" val="20001"/>
                    </a:ext>
                  </a:extLst>
                </a:gridCol>
                <a:gridCol w="1674186">
                  <a:extLst>
                    <a:ext uri="{9D8B030D-6E8A-4147-A177-3AD203B41FA5}">
                      <a16:colId xmlns:a16="http://schemas.microsoft.com/office/drawing/2014/main" val="20002"/>
                    </a:ext>
                  </a:extLst>
                </a:gridCol>
                <a:gridCol w="1674186">
                  <a:extLst>
                    <a:ext uri="{9D8B030D-6E8A-4147-A177-3AD203B41FA5}">
                      <a16:colId xmlns:a16="http://schemas.microsoft.com/office/drawing/2014/main" val="20003"/>
                    </a:ext>
                  </a:extLst>
                </a:gridCol>
              </a:tblGrid>
              <a:tr h="498091">
                <a:tc>
                  <a:txBody>
                    <a:bodyPr/>
                    <a:lstStyle/>
                    <a:p>
                      <a:pPr algn="ctr">
                        <a:lnSpc>
                          <a:spcPts val="1300"/>
                        </a:lnSpc>
                      </a:pPr>
                      <a:r>
                        <a:rPr kumimoji="1" lang="ja-JP" altLang="en-US" sz="1400" dirty="0" smtClean="0">
                          <a:solidFill>
                            <a:schemeClr val="bg1"/>
                          </a:solidFill>
                        </a:rPr>
                        <a:t>改革前の課題</a:t>
                      </a:r>
                      <a:endParaRPr kumimoji="1" lang="en-US" altLang="ja-JP" sz="1400" dirty="0" smtClean="0">
                        <a:solidFill>
                          <a:schemeClr val="bg1"/>
                        </a:solidFill>
                      </a:endParaRPr>
                    </a:p>
                    <a:p>
                      <a:pPr algn="ctr">
                        <a:lnSpc>
                          <a:spcPts val="1300"/>
                        </a:lnSpc>
                      </a:pPr>
                      <a:r>
                        <a:rPr kumimoji="1" lang="ja-JP" altLang="en-US" sz="1400" dirty="0" smtClean="0">
                          <a:solidFill>
                            <a:schemeClr val="bg1"/>
                          </a:solidFill>
                        </a:rPr>
                        <a:t>（</a:t>
                      </a:r>
                      <a:r>
                        <a:rPr kumimoji="1" lang="en-US" altLang="ja-JP" sz="1400" dirty="0" smtClean="0">
                          <a:solidFill>
                            <a:schemeClr val="bg1"/>
                          </a:solidFill>
                        </a:rPr>
                        <a:t>Why</a:t>
                      </a:r>
                      <a:r>
                        <a:rPr kumimoji="1" lang="ja-JP" altLang="en-US" sz="1400" dirty="0" smtClean="0">
                          <a:solidFill>
                            <a:schemeClr val="bg1"/>
                          </a:solidFill>
                        </a:rPr>
                        <a:t>）</a:t>
                      </a:r>
                      <a:endParaRPr kumimoji="1" lang="ja-JP" altLang="en-US" sz="1400" dirty="0">
                        <a:solidFill>
                          <a:schemeClr val="bg1"/>
                        </a:solidFill>
                      </a:endParaRPr>
                    </a:p>
                  </a:txBody>
                  <a:tcPr anchor="ctr">
                    <a:solidFill>
                      <a:srgbClr val="0070C0"/>
                    </a:solidFill>
                  </a:tcPr>
                </a:tc>
                <a:tc>
                  <a:txBody>
                    <a:bodyPr/>
                    <a:lstStyle/>
                    <a:p>
                      <a:pPr algn="ctr">
                        <a:lnSpc>
                          <a:spcPts val="1300"/>
                        </a:lnSpc>
                      </a:pPr>
                      <a:r>
                        <a:rPr kumimoji="1" lang="ja-JP" altLang="en-US" sz="1400" dirty="0" smtClean="0">
                          <a:solidFill>
                            <a:schemeClr val="bg1"/>
                          </a:solidFill>
                        </a:rPr>
                        <a:t>改革の方向性</a:t>
                      </a:r>
                      <a:endParaRPr kumimoji="1" lang="en-US" altLang="ja-JP" sz="1400" dirty="0" smtClean="0">
                        <a:solidFill>
                          <a:schemeClr val="bg1"/>
                        </a:solidFill>
                      </a:endParaRPr>
                    </a:p>
                    <a:p>
                      <a:pPr algn="ctr">
                        <a:lnSpc>
                          <a:spcPts val="1300"/>
                        </a:lnSpc>
                      </a:pPr>
                      <a:r>
                        <a:rPr kumimoji="1" lang="ja-JP" altLang="en-US" sz="1400" dirty="0" smtClean="0">
                          <a:solidFill>
                            <a:schemeClr val="bg1"/>
                          </a:solidFill>
                        </a:rPr>
                        <a:t>（</a:t>
                      </a:r>
                      <a:r>
                        <a:rPr kumimoji="1" lang="en-US" altLang="ja-JP" sz="1400" dirty="0" smtClean="0">
                          <a:solidFill>
                            <a:schemeClr val="bg1"/>
                          </a:solidFill>
                        </a:rPr>
                        <a:t>Vision)</a:t>
                      </a:r>
                      <a:endParaRPr kumimoji="1" lang="ja-JP" altLang="en-US" sz="1400" dirty="0">
                        <a:solidFill>
                          <a:schemeClr val="bg1"/>
                        </a:solidFill>
                      </a:endParaRPr>
                    </a:p>
                  </a:txBody>
                  <a:tcPr anchor="ctr">
                    <a:solidFill>
                      <a:srgbClr val="0070C0"/>
                    </a:solidFill>
                  </a:tcPr>
                </a:tc>
                <a:tc>
                  <a:txBody>
                    <a:bodyPr/>
                    <a:lstStyle/>
                    <a:p>
                      <a:pPr algn="ctr">
                        <a:lnSpc>
                          <a:spcPts val="1300"/>
                        </a:lnSpc>
                      </a:pPr>
                      <a:r>
                        <a:rPr kumimoji="1" lang="ja-JP" altLang="en-US" sz="1400" dirty="0" smtClean="0">
                          <a:solidFill>
                            <a:schemeClr val="bg1"/>
                          </a:solidFill>
                        </a:rPr>
                        <a:t>何をどう改革したか</a:t>
                      </a:r>
                      <a:endParaRPr kumimoji="1" lang="en-US" altLang="ja-JP" sz="1400" dirty="0" smtClean="0">
                        <a:solidFill>
                          <a:schemeClr val="bg1"/>
                        </a:solidFill>
                      </a:endParaRPr>
                    </a:p>
                    <a:p>
                      <a:pPr algn="ctr">
                        <a:lnSpc>
                          <a:spcPts val="1300"/>
                        </a:lnSpc>
                      </a:pPr>
                      <a:r>
                        <a:rPr kumimoji="1" lang="ja-JP" altLang="en-US" sz="1400" dirty="0" smtClean="0">
                          <a:solidFill>
                            <a:schemeClr val="bg1"/>
                          </a:solidFill>
                        </a:rPr>
                        <a:t>（</a:t>
                      </a:r>
                      <a:r>
                        <a:rPr kumimoji="1" lang="en-US" altLang="ja-JP" sz="1400" dirty="0" smtClean="0">
                          <a:solidFill>
                            <a:schemeClr val="bg1"/>
                          </a:solidFill>
                        </a:rPr>
                        <a:t>What</a:t>
                      </a:r>
                      <a:r>
                        <a:rPr kumimoji="1" lang="ja-JP" altLang="en-US" sz="1400" dirty="0" smtClean="0">
                          <a:solidFill>
                            <a:schemeClr val="bg1"/>
                          </a:solidFill>
                        </a:rPr>
                        <a:t>）</a:t>
                      </a:r>
                      <a:endParaRPr kumimoji="1" lang="ja-JP" altLang="en-US" sz="1400" dirty="0">
                        <a:solidFill>
                          <a:schemeClr val="bg1"/>
                        </a:solidFill>
                      </a:endParaRPr>
                    </a:p>
                  </a:txBody>
                  <a:tcPr marR="0" anchor="ctr">
                    <a:solidFill>
                      <a:srgbClr val="0070C0"/>
                    </a:solidFill>
                  </a:tcPr>
                </a:tc>
                <a:tc>
                  <a:txBody>
                    <a:bodyPr/>
                    <a:lstStyle/>
                    <a:p>
                      <a:pPr algn="ctr">
                        <a:lnSpc>
                          <a:spcPts val="1300"/>
                        </a:lnSpc>
                      </a:pPr>
                      <a:r>
                        <a:rPr kumimoji="1" lang="ja-JP" altLang="en-US" sz="1400" dirty="0" smtClean="0">
                          <a:solidFill>
                            <a:schemeClr val="bg1"/>
                          </a:solidFill>
                        </a:rPr>
                        <a:t>主な成果</a:t>
                      </a:r>
                      <a:endParaRPr kumimoji="1" lang="en-US" altLang="ja-JP" sz="1400" dirty="0" smtClean="0">
                        <a:solidFill>
                          <a:schemeClr val="bg1"/>
                        </a:solidFill>
                      </a:endParaRPr>
                    </a:p>
                    <a:p>
                      <a:pPr algn="ctr">
                        <a:lnSpc>
                          <a:spcPts val="1300"/>
                        </a:lnSpc>
                      </a:pPr>
                      <a:r>
                        <a:rPr kumimoji="1" lang="ja-JP" altLang="en-US" sz="1400" dirty="0" smtClean="0">
                          <a:solidFill>
                            <a:schemeClr val="bg1"/>
                          </a:solidFill>
                        </a:rPr>
                        <a:t>（</a:t>
                      </a:r>
                      <a:r>
                        <a:rPr kumimoji="1" lang="en-US" altLang="ja-JP" sz="1400" dirty="0" smtClean="0">
                          <a:solidFill>
                            <a:schemeClr val="bg1"/>
                          </a:solidFill>
                        </a:rPr>
                        <a:t>Outcome</a:t>
                      </a:r>
                      <a:r>
                        <a:rPr kumimoji="1" lang="ja-JP" altLang="en-US" sz="1400" dirty="0" smtClean="0">
                          <a:solidFill>
                            <a:schemeClr val="bg1"/>
                          </a:solidFill>
                        </a:rPr>
                        <a:t>）</a:t>
                      </a:r>
                      <a:endParaRPr kumimoji="1" lang="ja-JP" altLang="en-US" sz="1400" dirty="0">
                        <a:solidFill>
                          <a:schemeClr val="bg1"/>
                        </a:solidFill>
                      </a:endParaRPr>
                    </a:p>
                  </a:txBody>
                  <a:tcPr anchor="ctr">
                    <a:solidFill>
                      <a:srgbClr val="0070C0"/>
                    </a:solidFill>
                  </a:tcPr>
                </a:tc>
                <a:extLst>
                  <a:ext uri="{0D108BD9-81ED-4DB2-BD59-A6C34878D82A}">
                    <a16:rowId xmlns:a16="http://schemas.microsoft.com/office/drawing/2014/main" val="10000"/>
                  </a:ext>
                </a:extLst>
              </a:tr>
              <a:tr h="5514577">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dirty="0" smtClean="0"/>
                        <a:t>・大阪駅周辺地区や中之島地区、御堂筋沿道の隣接街区では、土地の高度利用を伴った都市開発が活発に展開されている。</a:t>
                      </a:r>
                      <a:endParaRPr kumimoji="1" lang="en-US" altLang="ja-JP" sz="1200" u="none" dirty="0" smtClean="0"/>
                    </a:p>
                    <a:p>
                      <a:pPr algn="l">
                        <a:lnSpc>
                          <a:spcPts val="1300"/>
                        </a:lnSpc>
                      </a:pPr>
                      <a:r>
                        <a:rPr kumimoji="1" lang="ja-JP" altLang="en-US" sz="1200" u="none" dirty="0" smtClean="0"/>
                        <a:t>・この中で、ビルの高規格化や多様化に対応しづらい形態規制（建築物高さ制限</a:t>
                      </a:r>
                      <a:r>
                        <a:rPr kumimoji="1" lang="en-US" altLang="ja-JP" sz="1200" u="none" dirty="0" smtClean="0"/>
                        <a:t>60</a:t>
                      </a:r>
                      <a:r>
                        <a:rPr kumimoji="1" lang="ja-JP" altLang="en-US" sz="1200" u="none" dirty="0" smtClean="0"/>
                        <a:t>ｍなど）が行われていた御堂筋沿道では建替えが進まず、周辺地域と比べ相対的な地位が一層低下していた。</a:t>
                      </a:r>
                      <a:endParaRPr kumimoji="1" lang="en-US" altLang="ja-JP" sz="1200" u="none" dirty="0" smtClean="0"/>
                    </a:p>
                    <a:p>
                      <a:pPr algn="l">
                        <a:lnSpc>
                          <a:spcPts val="1300"/>
                        </a:lnSpc>
                      </a:pPr>
                      <a:r>
                        <a:rPr kumimoji="1" lang="ja-JP" altLang="en-US" sz="1200" u="none" dirty="0" smtClean="0"/>
                        <a:t>・キタとミナミを結ぶ大阪都心の中央に位置しながら、そのポテンシャルが充分に発揮されていない状況であり、エリアの再構築に向けた早急な対応が必要となっていた。</a:t>
                      </a:r>
                      <a:endParaRPr kumimoji="1" lang="en-US" altLang="ja-JP" sz="1200" u="none" dirty="0" smtClean="0"/>
                    </a:p>
                    <a:p>
                      <a:pPr algn="l">
                        <a:lnSpc>
                          <a:spcPts val="1300"/>
                        </a:lnSpc>
                      </a:pPr>
                      <a:endParaRPr kumimoji="1" lang="ja-JP" altLang="en-US" sz="1200" u="sng" dirty="0" smtClean="0"/>
                    </a:p>
                    <a:p>
                      <a:pPr algn="l">
                        <a:lnSpc>
                          <a:spcPts val="1300"/>
                        </a:lnSpc>
                      </a:pPr>
                      <a:endParaRPr kumimoji="1" lang="ja-JP" altLang="en-US" sz="1200" strike="noStrike" baseline="0" dirty="0">
                        <a:solidFill>
                          <a:schemeClr val="tx1"/>
                        </a:solidFill>
                      </a:endParaRPr>
                    </a:p>
                  </a:txBody>
                  <a:tcPr/>
                </a:tc>
                <a:tc>
                  <a:txBody>
                    <a:bodyPr/>
                    <a:lstStyle/>
                    <a:p>
                      <a:pPr algn="l">
                        <a:lnSpc>
                          <a:spcPts val="1300"/>
                        </a:lnSpc>
                      </a:pPr>
                      <a:r>
                        <a:rPr kumimoji="1" lang="ja-JP" altLang="en-US" sz="1200" u="none" dirty="0" smtClean="0"/>
                        <a:t>・</a:t>
                      </a:r>
                      <a:r>
                        <a:rPr kumimoji="1" lang="en-US" altLang="ja-JP" sz="1200" u="none" dirty="0" smtClean="0"/>
                        <a:t>2012</a:t>
                      </a:r>
                      <a:r>
                        <a:rPr kumimoji="1" lang="ja-JP" altLang="en-US" sz="1200" u="none" dirty="0" smtClean="0"/>
                        <a:t>年度に大阪市都市計画審議会に専門部会を設置。</a:t>
                      </a:r>
                      <a:endParaRPr kumimoji="1" lang="en-US" altLang="ja-JP" sz="1200" u="none" dirty="0" smtClean="0"/>
                    </a:p>
                    <a:p>
                      <a:pPr algn="l">
                        <a:lnSpc>
                          <a:spcPts val="1300"/>
                        </a:lnSpc>
                      </a:pPr>
                      <a:endParaRPr kumimoji="1" lang="en-US" altLang="ja-JP" sz="1200" u="none" dirty="0" smtClean="0"/>
                    </a:p>
                    <a:p>
                      <a:pPr algn="l">
                        <a:lnSpc>
                          <a:spcPts val="1300"/>
                        </a:lnSpc>
                      </a:pPr>
                      <a:r>
                        <a:rPr kumimoji="1" lang="ja-JP" altLang="en-US" sz="1200" u="none" dirty="0" smtClean="0"/>
                        <a:t>・御堂筋エリアのビジョン及びゾーン毎の特性をふまえた将来像や規制緩和を含む誘導方策の方向性等を策定。（</a:t>
                      </a:r>
                      <a:r>
                        <a:rPr kumimoji="1" lang="en-US" altLang="ja-JP" sz="1200" u="none" dirty="0" smtClean="0"/>
                        <a:t>2013.3</a:t>
                      </a:r>
                      <a:r>
                        <a:rPr kumimoji="1" lang="ja-JP" altLang="en-US" sz="1200" u="none" dirty="0" smtClean="0"/>
                        <a:t>）。</a:t>
                      </a:r>
                      <a:endParaRPr kumimoji="1" lang="en-US" altLang="ja-JP" sz="1200" u="none" dirty="0" smtClean="0"/>
                    </a:p>
                    <a:p>
                      <a:pPr algn="l">
                        <a:lnSpc>
                          <a:spcPts val="1300"/>
                        </a:lnSpc>
                      </a:pPr>
                      <a:r>
                        <a:rPr kumimoji="1" lang="en-US" altLang="ja-JP" sz="1200" u="none" baseline="0" dirty="0" smtClean="0"/>
                        <a:t>- </a:t>
                      </a:r>
                      <a:r>
                        <a:rPr kumimoji="1" lang="ja-JP" altLang="en-US" sz="1200" u="none" dirty="0" smtClean="0"/>
                        <a:t>御堂筋エリアのビジョン</a:t>
                      </a:r>
                      <a:endParaRPr kumimoji="1" lang="en-US" altLang="ja-JP" sz="1200" u="none" dirty="0" smtClean="0"/>
                    </a:p>
                    <a:p>
                      <a:pPr algn="l">
                        <a:lnSpc>
                          <a:spcPts val="1300"/>
                        </a:lnSpc>
                      </a:pPr>
                      <a:r>
                        <a:rPr kumimoji="1" lang="ja-JP" altLang="en-US" sz="1200" u="none" dirty="0" smtClean="0"/>
                        <a:t>「大阪の伝統と革新がうみだす世界的ブランド・ストリート　歩いて楽しめ、</a:t>
                      </a:r>
                      <a:r>
                        <a:rPr kumimoji="1" lang="en-US" altLang="ja-JP" sz="1200" u="none" dirty="0" smtClean="0"/>
                        <a:t>24</a:t>
                      </a:r>
                      <a:r>
                        <a:rPr kumimoji="1" lang="ja-JP" altLang="en-US" sz="1200" u="none" dirty="0" smtClean="0"/>
                        <a:t>時間稼働する多機能エリアへ」</a:t>
                      </a:r>
                      <a:endParaRPr kumimoji="1" lang="en-US" altLang="ja-JP" sz="1200" u="none" dirty="0" smtClean="0"/>
                    </a:p>
                    <a:p>
                      <a:pPr algn="l">
                        <a:lnSpc>
                          <a:spcPts val="1300"/>
                        </a:lnSpc>
                      </a:pPr>
                      <a:r>
                        <a:rPr kumimoji="1" lang="en-US" altLang="ja-JP" sz="1200" u="none" dirty="0" smtClean="0"/>
                        <a:t>-</a:t>
                      </a:r>
                      <a:r>
                        <a:rPr kumimoji="1" lang="en-US" altLang="ja-JP" sz="1200" u="none" baseline="0" dirty="0" smtClean="0"/>
                        <a:t> </a:t>
                      </a:r>
                      <a:r>
                        <a:rPr kumimoji="1" lang="ja-JP" altLang="en-US" sz="1200" u="none" dirty="0" smtClean="0"/>
                        <a:t>ゾーン毎の将来像</a:t>
                      </a:r>
                      <a:endParaRPr kumimoji="1" lang="en-US" altLang="ja-JP" sz="1200" u="none" dirty="0" smtClean="0"/>
                    </a:p>
                    <a:p>
                      <a:pPr algn="l">
                        <a:lnSpc>
                          <a:spcPts val="1300"/>
                        </a:lnSpc>
                      </a:pPr>
                      <a:r>
                        <a:rPr kumimoji="1" lang="en-US" altLang="ja-JP" sz="1200" u="none" dirty="0" smtClean="0"/>
                        <a:t>【</a:t>
                      </a:r>
                      <a:r>
                        <a:rPr kumimoji="1" lang="ja-JP" altLang="en-US" sz="1200" u="none" dirty="0" smtClean="0"/>
                        <a:t>淀屋橋～本町間の沿道</a:t>
                      </a:r>
                      <a:r>
                        <a:rPr kumimoji="1" lang="en-US" altLang="ja-JP" sz="1200" u="none" dirty="0" smtClean="0"/>
                        <a:t>】</a:t>
                      </a:r>
                    </a:p>
                    <a:p>
                      <a:pPr algn="l">
                        <a:lnSpc>
                          <a:spcPts val="1300"/>
                        </a:lnSpc>
                      </a:pPr>
                      <a:r>
                        <a:rPr kumimoji="1" lang="ja-JP" altLang="en-US" sz="1200" u="none" dirty="0" smtClean="0"/>
                        <a:t>「上質なにぎわいと風格あるビジネス地区」</a:t>
                      </a:r>
                      <a:endParaRPr kumimoji="1" lang="en-US" altLang="ja-JP" sz="1200" u="none" dirty="0" smtClean="0"/>
                    </a:p>
                    <a:p>
                      <a:pPr algn="l">
                        <a:lnSpc>
                          <a:spcPts val="1300"/>
                        </a:lnSpc>
                      </a:pPr>
                      <a:r>
                        <a:rPr kumimoji="1" lang="en-US" altLang="ja-JP" sz="1200" u="none" dirty="0" smtClean="0"/>
                        <a:t>【</a:t>
                      </a:r>
                      <a:r>
                        <a:rPr kumimoji="1" lang="ja-JP" altLang="en-US" sz="1200" u="none" dirty="0" smtClean="0"/>
                        <a:t>本町～長堀間の沿道</a:t>
                      </a:r>
                      <a:r>
                        <a:rPr kumimoji="1" lang="en-US" altLang="ja-JP" sz="1200" u="none" dirty="0" smtClean="0"/>
                        <a:t>】</a:t>
                      </a:r>
                    </a:p>
                    <a:p>
                      <a:pPr algn="l">
                        <a:lnSpc>
                          <a:spcPts val="1300"/>
                        </a:lnSpc>
                      </a:pPr>
                      <a:r>
                        <a:rPr kumimoji="1" lang="ja-JP" altLang="en-US" sz="1200" u="none" dirty="0" smtClean="0"/>
                        <a:t>「特別な時間を愉しむことができる落ち着きある複合地区」</a:t>
                      </a:r>
                    </a:p>
                    <a:p>
                      <a:pPr algn="l">
                        <a:lnSpc>
                          <a:spcPts val="1300"/>
                        </a:lnSpc>
                      </a:pPr>
                      <a:endParaRPr kumimoji="1" lang="en-US" altLang="ja-JP" sz="1200" dirty="0" smtClean="0">
                        <a:solidFill>
                          <a:schemeClr val="tx1"/>
                        </a:solidFill>
                      </a:endParaRPr>
                    </a:p>
                  </a:txBody>
                  <a:tcPr/>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strike="noStrike" baseline="0" dirty="0" smtClean="0"/>
                        <a:t>・新しい御堂筋のルールである地区計画及び御堂筋デザインガイドラインを策定（</a:t>
                      </a:r>
                      <a:r>
                        <a:rPr kumimoji="1" lang="en-US" altLang="ja-JP" sz="1200" u="none" strike="noStrike" baseline="0" dirty="0" smtClean="0"/>
                        <a:t>2014.1</a:t>
                      </a:r>
                      <a:r>
                        <a:rPr kumimoji="1" lang="ja-JP" altLang="en-US" sz="1200" u="none" strike="noStrike" baseline="0" dirty="0" smtClean="0"/>
                        <a:t>）。</a:t>
                      </a: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u="none" strike="noStrike" baseline="0" dirty="0" smtClean="0"/>
                        <a:t>‐ </a:t>
                      </a:r>
                      <a:r>
                        <a:rPr kumimoji="1" lang="ja-JP" altLang="en-US" sz="1200" u="none" strike="noStrike" baseline="0" dirty="0" smtClean="0"/>
                        <a:t>淀屋橋から中央大通　間；高さ制限等の形態制限の緩和（</a:t>
                      </a:r>
                      <a:r>
                        <a:rPr kumimoji="1" lang="en-US" altLang="ja-JP" sz="1200" u="none" strike="noStrike" baseline="0" dirty="0" smtClean="0"/>
                        <a:t>100m</a:t>
                      </a:r>
                      <a:r>
                        <a:rPr kumimoji="1" lang="ja-JP" altLang="en-US" sz="1200" u="none" strike="noStrike" baseline="0" dirty="0" smtClean="0"/>
                        <a:t>超の建築物の建設可能に）</a:t>
                      </a: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r>
                        <a:rPr lang="en-US" altLang="ja-JP" sz="1200" dirty="0" smtClean="0"/>
                        <a:t>- </a:t>
                      </a:r>
                      <a:r>
                        <a:rPr kumimoji="1" lang="ja-JP" altLang="en-US" sz="1200" u="none" strike="noStrike" baseline="0" dirty="0" smtClean="0"/>
                        <a:t>中央大通から長堀　間；建築物の高層部において賃貸レジデンスの誘導が可能に</a:t>
                      </a: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u="none" strike="noStrike" baseline="0" dirty="0" smtClean="0"/>
                        <a:t>- </a:t>
                      </a:r>
                      <a:r>
                        <a:rPr kumimoji="1" lang="ja-JP" altLang="en-US" sz="1200" u="none" strike="noStrike" baseline="0" dirty="0" smtClean="0"/>
                        <a:t>建物低層部でのにぎわいづくりをはじめ、貢献内容に応じた容積率の緩和</a:t>
                      </a: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u="none" strike="noStrike" baseline="0" dirty="0" smtClean="0">
                          <a:solidFill>
                            <a:schemeClr val="tx1"/>
                          </a:solidFill>
                        </a:rPr>
                        <a:t>-</a:t>
                      </a:r>
                      <a:r>
                        <a:rPr kumimoji="1" lang="ja-JP" altLang="en-US" sz="1200" u="none" strike="noStrike" baseline="0" dirty="0" smtClean="0">
                          <a:solidFill>
                            <a:schemeClr val="tx1"/>
                          </a:solidFill>
                        </a:rPr>
                        <a:t>御堂筋らしい落ち着きのある色彩や素材による質の高い外観を誘導</a:t>
                      </a:r>
                      <a:endParaRPr kumimoji="1" lang="en-US" altLang="ja-JP" sz="1200" u="none" strike="noStrike" baseline="0" dirty="0" smtClean="0">
                        <a:solidFill>
                          <a:schemeClr val="tx1"/>
                        </a:solidFill>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en-US" altLang="ja-JP" sz="1200" u="none" strike="noStrike" baseline="0" dirty="0" smtClean="0">
                          <a:solidFill>
                            <a:schemeClr val="tx1"/>
                          </a:solidFill>
                        </a:rPr>
                        <a:t>-</a:t>
                      </a:r>
                      <a:r>
                        <a:rPr kumimoji="1" lang="ja-JP" altLang="en-US" sz="1200" u="none" strike="noStrike" baseline="0" dirty="0" smtClean="0">
                          <a:solidFill>
                            <a:schemeClr val="tx1"/>
                          </a:solidFill>
                        </a:rPr>
                        <a:t>建物の低層部への店舗等の積極誘導</a:t>
                      </a:r>
                      <a:endParaRPr kumimoji="1" lang="en-US" altLang="ja-JP" sz="1200" u="none" strike="noStrike" baseline="0" dirty="0" smtClean="0">
                        <a:solidFill>
                          <a:schemeClr val="tx1"/>
                        </a:solidFill>
                      </a:endParaRP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strike="noStrike" baseline="0" dirty="0" smtClean="0"/>
                        <a:t>・民間主体によるセットバック部分等でのにぎわい創造実証事業の実施（</a:t>
                      </a:r>
                      <a:r>
                        <a:rPr kumimoji="1" lang="en-US" altLang="ja-JP" sz="1200" u="none" strike="noStrike" baseline="0" dirty="0" smtClean="0"/>
                        <a:t>2013</a:t>
                      </a:r>
                      <a:r>
                        <a:rPr kumimoji="1" lang="ja-JP" altLang="en-US" sz="1200" u="none" strike="noStrike" baseline="0" dirty="0" smtClean="0"/>
                        <a:t>年度）と利活用に関する官民のルールづくり（</a:t>
                      </a:r>
                      <a:r>
                        <a:rPr kumimoji="1" lang="en-US" altLang="ja-JP" sz="1200" u="none" strike="noStrike" baseline="0" dirty="0" smtClean="0"/>
                        <a:t>2014.7)</a:t>
                      </a:r>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strike="noStrike" baseline="0" dirty="0" smtClean="0"/>
                        <a:t>・既存ビル等を対象としたにぎわい空間創出補助制度の確立（</a:t>
                      </a:r>
                      <a:r>
                        <a:rPr kumimoji="1" lang="en-US" altLang="ja-JP" sz="1200" u="none" strike="noStrike" baseline="0" dirty="0" smtClean="0"/>
                        <a:t>2014.7</a:t>
                      </a:r>
                      <a:r>
                        <a:rPr kumimoji="1" lang="ja-JP" altLang="en-US" sz="1200" u="none" strike="noStrike" baseline="0" dirty="0" smtClean="0"/>
                        <a:t>）</a:t>
                      </a: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endParaRPr kumimoji="1" lang="en-US" altLang="ja-JP" sz="1200" u="none" strike="noStrike" baseline="0" dirty="0" smtClean="0"/>
                    </a:p>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strike="noStrike" baseline="0" dirty="0" smtClean="0"/>
                        <a:t>（別紙参照）</a:t>
                      </a:r>
                      <a:endParaRPr kumimoji="1" lang="en-US" altLang="ja-JP" sz="1200" u="none" strike="noStrike" baseline="0" dirty="0" smtClean="0">
                        <a:solidFill>
                          <a:schemeClr val="tx1"/>
                        </a:solidFill>
                      </a:endParaRPr>
                    </a:p>
                  </a:txBody>
                  <a:tcPr marR="36000"/>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kumimoji="1" lang="ja-JP" altLang="en-US" sz="1200" u="none" dirty="0" smtClean="0">
                          <a:solidFill>
                            <a:schemeClr val="tx1"/>
                          </a:solidFill>
                        </a:rPr>
                        <a:t>・</a:t>
                      </a:r>
                      <a:r>
                        <a:rPr kumimoji="1" lang="en-US" altLang="ja-JP" sz="1200" u="none" dirty="0" smtClean="0">
                          <a:solidFill>
                            <a:schemeClr val="tx1"/>
                          </a:solidFill>
                        </a:rPr>
                        <a:t>2014</a:t>
                      </a:r>
                      <a:r>
                        <a:rPr kumimoji="1" lang="ja-JP" altLang="en-US" sz="1200" u="none" dirty="0" smtClean="0">
                          <a:solidFill>
                            <a:schemeClr val="tx1"/>
                          </a:solidFill>
                        </a:rPr>
                        <a:t>年の地区計画の変更以降、これまで御堂筋沿道</a:t>
                      </a:r>
                      <a:r>
                        <a:rPr kumimoji="1" lang="ja-JP" altLang="en-US" sz="1200" u="none" strike="noStrike" dirty="0" smtClean="0">
                          <a:solidFill>
                            <a:schemeClr val="tx1"/>
                          </a:solidFill>
                        </a:rPr>
                        <a:t>建築物１５</a:t>
                      </a:r>
                      <a:r>
                        <a:rPr kumimoji="1" lang="ja-JP" altLang="en-US" sz="1200" u="none" dirty="0" smtClean="0">
                          <a:solidFill>
                            <a:schemeClr val="tx1"/>
                          </a:solidFill>
                        </a:rPr>
                        <a:t>件の建替え</a:t>
                      </a:r>
                      <a:r>
                        <a:rPr kumimoji="1" lang="ja-JP" altLang="en-US" sz="1200" u="none" strike="noStrike" dirty="0" smtClean="0">
                          <a:solidFill>
                            <a:schemeClr val="tx1"/>
                          </a:solidFill>
                        </a:rPr>
                        <a:t>による</a:t>
                      </a:r>
                      <a:r>
                        <a:rPr kumimoji="1" lang="ja-JP" altLang="en-US" sz="1200" u="none" dirty="0" smtClean="0">
                          <a:solidFill>
                            <a:schemeClr val="tx1"/>
                          </a:solidFill>
                        </a:rPr>
                        <a:t>にぎわいづくりの誘導</a:t>
                      </a:r>
                      <a:endParaRPr kumimoji="1" lang="en-US" altLang="ja-JP" sz="1200" u="none" dirty="0" smtClean="0">
                        <a:solidFill>
                          <a:schemeClr val="tx1"/>
                        </a:solidFill>
                      </a:endParaRPr>
                    </a:p>
                    <a:p>
                      <a:pPr marL="0" marR="0" indent="0" algn="l" defTabSz="914400" rtl="0" eaLnBrk="1" fontAlgn="auto" latinLnBrk="0" hangingPunct="1">
                        <a:lnSpc>
                          <a:spcPts val="1300"/>
                        </a:lnSpc>
                        <a:spcBef>
                          <a:spcPts val="0"/>
                        </a:spcBef>
                        <a:spcAft>
                          <a:spcPts val="0"/>
                        </a:spcAft>
                        <a:buClrTx/>
                        <a:buSzTx/>
                        <a:buFontTx/>
                        <a:buNone/>
                        <a:tabLst/>
                        <a:defRPr/>
                      </a:pPr>
                      <a:endParaRPr kumimoji="1" lang="en-US" altLang="ja-JP" sz="1200" u="sng" dirty="0" smtClean="0"/>
                    </a:p>
                    <a:p>
                      <a:pPr algn="l">
                        <a:lnSpc>
                          <a:spcPts val="1300"/>
                        </a:lnSpc>
                      </a:pPr>
                      <a:endParaRPr kumimoji="1" lang="en-US" altLang="ja-JP" sz="1200" b="0" u="none" dirty="0" smtClean="0">
                        <a:solidFill>
                          <a:schemeClr val="tx1"/>
                        </a:solidFill>
                      </a:endParaRPr>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0" y="0"/>
            <a:ext cx="8388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rPr>
              <a:t>御堂筋のあり方の抜本的な見直し</a:t>
            </a:r>
            <a:endParaRPr kumimoji="1" lang="en-US" altLang="ja-JP" sz="1600" b="0" i="0" u="sng"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365</a:t>
            </a:fld>
            <a:endParaRPr lang="ja-JP" altLang="en-US"/>
          </a:p>
        </p:txBody>
      </p:sp>
    </p:spTree>
    <p:extLst>
      <p:ext uri="{BB962C8B-B14F-4D97-AF65-F5344CB8AC3E}">
        <p14:creationId xmlns:p14="http://schemas.microsoft.com/office/powerpoint/2010/main" val="3138202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381235" y="4993547"/>
            <a:ext cx="8353064" cy="1642780"/>
          </a:xfrm>
          <a:prstGeom prst="rect">
            <a:avLst/>
          </a:prstGeom>
          <a:solidFill>
            <a:srgbClr val="CAE8A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正方形/長方形 26"/>
          <p:cNvSpPr/>
          <p:nvPr/>
        </p:nvSpPr>
        <p:spPr>
          <a:xfrm>
            <a:off x="381235" y="2456898"/>
            <a:ext cx="8353064" cy="616379"/>
          </a:xfrm>
          <a:prstGeom prst="rect">
            <a:avLst/>
          </a:prstGeom>
          <a:solidFill>
            <a:srgbClr val="CAE8A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正方形/長方形 1"/>
          <p:cNvSpPr/>
          <p:nvPr/>
        </p:nvSpPr>
        <p:spPr>
          <a:xfrm>
            <a:off x="381235" y="1607798"/>
            <a:ext cx="8353064" cy="1150844"/>
          </a:xfrm>
          <a:prstGeom prst="rect">
            <a:avLst/>
          </a:prstGeom>
          <a:solidFill>
            <a:srgbClr val="CAE8A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64" name="直線コネクタ 63"/>
          <p:cNvCxnSpPr/>
          <p:nvPr/>
        </p:nvCxnSpPr>
        <p:spPr>
          <a:xfrm>
            <a:off x="0" y="871668"/>
            <a:ext cx="9144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86" name="タイトル 1"/>
          <p:cNvSpPr txBox="1">
            <a:spLocks/>
          </p:cNvSpPr>
          <p:nvPr/>
        </p:nvSpPr>
        <p:spPr>
          <a:xfrm>
            <a:off x="219587" y="1891871"/>
            <a:ext cx="8792308" cy="974278"/>
          </a:xfrm>
          <a:prstGeom prst="rect">
            <a:avLst/>
          </a:prstGeom>
          <a:noFill/>
        </p:spPr>
        <p:txBody>
          <a:bodyPr vert="horz" wrap="square" lIns="360000" tIns="0" rIns="108000" bIns="0" rtlCol="0" anchor="t" anchorCtr="0">
            <a:noAutofit/>
          </a:bodyPr>
          <a:lstStyle>
            <a:lvl1pPr algn="ctr" defTabSz="914423"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23" rtl="0" eaLnBrk="1" fontAlgn="auto" latinLnBrk="0" hangingPunct="1">
              <a:lnSpc>
                <a:spcPts val="2400"/>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　花博</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周年記念イベントにおける公園活用プログラム</a:t>
            </a:r>
            <a:endPar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23" rtl="0" eaLnBrk="1" fontAlgn="auto" latinLnBrk="0" hangingPunct="1">
              <a:lnSpc>
                <a:spcPts val="2400"/>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具体的なニーズの把握（</a:t>
            </a:r>
            <a:r>
              <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100</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件以上のアイディア）</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及び</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23" rtl="0" eaLnBrk="1" fontAlgn="auto" latinLnBrk="0" hangingPunct="1">
              <a:lnSpc>
                <a:spcPts val="2400"/>
              </a:lnSpc>
              <a:spcBef>
                <a:spcPct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a:t>
            </a:r>
            <a:r>
              <a:rPr kumimoji="1" lang="ja-JP"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公園</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でこんなことができる」を体験いただく実験的試行</a:t>
            </a:r>
          </a:p>
          <a:p>
            <a:pPr marL="0" marR="0" lvl="0" indent="0" algn="l" defTabSz="914423" rtl="0" eaLnBrk="1" fontAlgn="auto" latinLnBrk="0" hangingPunct="1">
              <a:lnSpc>
                <a:spcPct val="150000"/>
              </a:lnSpc>
              <a:spcBef>
                <a:spcPct val="0"/>
              </a:spcBef>
              <a:spcAft>
                <a:spcPts val="0"/>
              </a:spcAft>
              <a:buClrTx/>
              <a:buSzTx/>
              <a:buFontTx/>
              <a:buNone/>
              <a:tabLst/>
              <a:defRPr/>
            </a:pPr>
            <a:endParaRPr kumimoji="1" lang="ja-JP"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89" name="タイトル 1"/>
          <p:cNvSpPr txBox="1">
            <a:spLocks/>
          </p:cNvSpPr>
          <p:nvPr/>
        </p:nvSpPr>
        <p:spPr>
          <a:xfrm>
            <a:off x="381235" y="5192449"/>
            <a:ext cx="6379784" cy="1110471"/>
          </a:xfrm>
          <a:prstGeom prst="rect">
            <a:avLst/>
          </a:prstGeom>
          <a:noFill/>
        </p:spPr>
        <p:txBody>
          <a:bodyPr vert="horz" wrap="square" lIns="360000" tIns="0" rIns="108000" bIns="0" rtlCol="0" anchor="t" anchorCtr="0">
            <a:noAutofit/>
          </a:bodyPr>
          <a:lstStyle>
            <a:lvl1pPr algn="ctr" defTabSz="914423"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23" rtl="0" eaLnBrk="1" fontAlgn="auto" latinLnBrk="0" hangingPunct="1">
              <a:lnSpc>
                <a:spcPts val="2400"/>
              </a:lnSpc>
              <a:spcBef>
                <a:spcPct val="0"/>
              </a:spcBef>
              <a:spcAft>
                <a:spcPts val="0"/>
              </a:spcAft>
              <a:buClrTx/>
              <a:buSzTx/>
              <a:buFontTx/>
              <a:buNone/>
              <a:tabLst/>
              <a:defRPr/>
            </a:pP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　大阪市内全域へ展開</a:t>
            </a:r>
            <a:endPar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r" defTabSz="914423" rtl="0" eaLnBrk="1" fontAlgn="auto" latinLnBrk="0" hangingPunct="1">
              <a:lnSpc>
                <a:spcPts val="2400"/>
              </a:lnSpc>
              <a:spcBef>
                <a:spcPct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近隣・地区公園（約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公園）を対象　　　　　</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23" rtl="0" eaLnBrk="1" fontAlgn="auto" latinLnBrk="0" hangingPunct="1">
              <a:lnSpc>
                <a:spcPts val="24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公園活用のための枠組みを検討</a:t>
            </a:r>
          </a:p>
          <a:p>
            <a:pPr marL="0" marR="0" lvl="0" indent="0" algn="l" defTabSz="914423" rtl="0" eaLnBrk="1" fontAlgn="auto" latinLnBrk="0" hangingPunct="1">
              <a:lnSpc>
                <a:spcPts val="2400"/>
              </a:lnSpc>
              <a:spcBef>
                <a:spcPct val="0"/>
              </a:spcBef>
              <a:spcAft>
                <a:spcPts val="0"/>
              </a:spcAft>
              <a:buClrTx/>
              <a:buSzTx/>
              <a:buFontTx/>
              <a:buNone/>
              <a:tabLst/>
              <a:defRPr/>
            </a:pPr>
            <a:r>
              <a:rPr kumimoji="1" lang="ja-JP" altLang="en-US" sz="166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例）ワンストップ窓口、マニュアルの整備、情報発信の強化など</a:t>
            </a:r>
          </a:p>
          <a:p>
            <a:pPr marL="0" marR="0" lvl="0" indent="0" algn="l" defTabSz="914423" rtl="0" eaLnBrk="1" fontAlgn="auto" latinLnBrk="0" hangingPunct="1">
              <a:lnSpc>
                <a:spcPts val="2400"/>
              </a:lnSpc>
              <a:spcBef>
                <a:spcPct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タイトル 1"/>
          <p:cNvSpPr txBox="1">
            <a:spLocks/>
          </p:cNvSpPr>
          <p:nvPr/>
        </p:nvSpPr>
        <p:spPr>
          <a:xfrm>
            <a:off x="-162460" y="937442"/>
            <a:ext cx="8690558" cy="849099"/>
          </a:xfrm>
          <a:prstGeom prst="rect">
            <a:avLst/>
          </a:prstGeom>
          <a:noFill/>
        </p:spPr>
        <p:txBody>
          <a:bodyPr vert="horz" wrap="square" lIns="360000" tIns="0" rIns="108000" bIns="0" rtlCol="0" anchor="t" anchorCtr="0">
            <a:noAutofit/>
          </a:bodyPr>
          <a:lstStyle>
            <a:lvl1pPr algn="ctr" defTabSz="914423"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23" rtl="0" eaLnBrk="1" fontAlgn="auto" latinLnBrk="0" hangingPunct="1">
              <a:lnSpc>
                <a:spcPts val="2492"/>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多種多様な人々が生活の様々な場面で公園を活用し、自らのアイデアで多様な活動をする</a:t>
            </a: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23" rtl="0" eaLnBrk="1" fontAlgn="auto" latinLnBrk="0" hangingPunct="1">
              <a:lnSpc>
                <a:spcPts val="2492"/>
              </a:lnSpc>
              <a:spcBef>
                <a:spcPct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　市民生活がより豊かなものとなり、都市が魅力的になる。</a:t>
            </a:r>
            <a:endParaRPr kumimoji="1" lang="ja-JP"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pic>
        <p:nvPicPr>
          <p:cNvPr id="23" name="図 2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943184" y="1848654"/>
            <a:ext cx="1362301" cy="974328"/>
          </a:xfrm>
          <a:prstGeom prst="roundRect">
            <a:avLst>
              <a:gd name="adj" fmla="val 1977"/>
            </a:avLst>
          </a:prstGeom>
          <a:noFill/>
          <a:ln>
            <a:noFill/>
          </a:ln>
          <a:effectLst>
            <a:softEdge rad="0"/>
          </a:effectLst>
        </p:spPr>
      </p:pic>
      <p:sp>
        <p:nvSpPr>
          <p:cNvPr id="31" name="正方形/長方形 30"/>
          <p:cNvSpPr/>
          <p:nvPr/>
        </p:nvSpPr>
        <p:spPr>
          <a:xfrm>
            <a:off x="7044945" y="2741763"/>
            <a:ext cx="2176663" cy="348393"/>
          </a:xfrm>
          <a:prstGeom prst="rect">
            <a:avLst/>
          </a:prstGeom>
          <a:noFill/>
        </p:spPr>
        <p:txBody>
          <a:bodyPr wrap="square"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絵本の読み聞かせ</a:t>
            </a:r>
            <a:endParaRPr kumimoji="0" lang="en-US" altLang="ja-JP"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24" name="図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100" y="233424"/>
            <a:ext cx="757340" cy="757340"/>
          </a:xfrm>
          <a:prstGeom prst="rect">
            <a:avLst/>
          </a:prstGeom>
        </p:spPr>
      </p:pic>
      <p:sp>
        <p:nvSpPr>
          <p:cNvPr id="25" name="正方形/長方形 24"/>
          <p:cNvSpPr/>
          <p:nvPr/>
        </p:nvSpPr>
        <p:spPr>
          <a:xfrm>
            <a:off x="381235" y="4119164"/>
            <a:ext cx="8353064" cy="616379"/>
          </a:xfrm>
          <a:prstGeom prst="rect">
            <a:avLst/>
          </a:prstGeom>
          <a:solidFill>
            <a:srgbClr val="CAE8A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381235" y="3270064"/>
            <a:ext cx="8353064" cy="1571091"/>
          </a:xfrm>
          <a:prstGeom prst="rect">
            <a:avLst/>
          </a:prstGeom>
          <a:solidFill>
            <a:srgbClr val="CAE8AA"/>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タイトル 1"/>
          <p:cNvSpPr txBox="1">
            <a:spLocks/>
          </p:cNvSpPr>
          <p:nvPr/>
        </p:nvSpPr>
        <p:spPr>
          <a:xfrm>
            <a:off x="219587" y="3568470"/>
            <a:ext cx="8792308" cy="974278"/>
          </a:xfrm>
          <a:prstGeom prst="rect">
            <a:avLst/>
          </a:prstGeom>
          <a:noFill/>
        </p:spPr>
        <p:txBody>
          <a:bodyPr vert="horz" wrap="square" lIns="360000" tIns="0" rIns="108000" bIns="0" rtlCol="0" anchor="t" anchorCtr="0">
            <a:noAutofit/>
          </a:bodyPr>
          <a:lstStyle>
            <a:lvl1pPr algn="ctr" defTabSz="914423"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23" rtl="0" eaLnBrk="1" fontAlgn="auto" latinLnBrk="0" hangingPunct="1">
              <a:lnSpc>
                <a:spcPts val="2400"/>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年度　公園活用事業（パークファン）：モデル公園で実施</a:t>
            </a:r>
            <a:endPar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23" rtl="0" eaLnBrk="1" fontAlgn="auto" latinLnBrk="0" hangingPunct="1">
              <a:lnSpc>
                <a:spcPts val="2400"/>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自由な発想による公園活用を身近な公園の中の</a:t>
            </a: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23" rtl="0" eaLnBrk="1" fontAlgn="auto" latinLnBrk="0" hangingPunct="1">
              <a:lnSpc>
                <a:spcPts val="2400"/>
              </a:lnSpc>
              <a:spcBef>
                <a:spcPct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　　　　モデル公園</a:t>
            </a:r>
            <a:r>
              <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9</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公園で</a:t>
            </a:r>
            <a:r>
              <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11</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プログラム試行実施</a:t>
            </a: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a:p>
            <a:pPr marL="0" marR="0" lvl="0" indent="0" algn="l" defTabSz="914423" rtl="0" eaLnBrk="1" fontAlgn="auto" latinLnBrk="0" hangingPunct="1">
              <a:lnSpc>
                <a:spcPct val="150000"/>
              </a:lnSpc>
              <a:spcBef>
                <a:spcPct val="0"/>
              </a:spcBef>
              <a:spcAft>
                <a:spcPts val="0"/>
              </a:spcAft>
              <a:buClrTx/>
              <a:buSzTx/>
              <a:buFontTx/>
              <a:buNone/>
              <a:tabLst/>
              <a:defRPr/>
            </a:pPr>
            <a:endParaRPr kumimoji="1" lang="ja-JP"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grpSp>
        <p:nvGrpSpPr>
          <p:cNvPr id="32" name="グループ化 31"/>
          <p:cNvGrpSpPr/>
          <p:nvPr/>
        </p:nvGrpSpPr>
        <p:grpSpPr>
          <a:xfrm>
            <a:off x="6448819" y="3354716"/>
            <a:ext cx="2351032" cy="1523795"/>
            <a:chOff x="-35024" y="1116924"/>
            <a:chExt cx="2422760" cy="1650778"/>
          </a:xfrm>
        </p:grpSpPr>
        <p:grpSp>
          <p:nvGrpSpPr>
            <p:cNvPr id="33" name="グループ化 32">
              <a:extLst>
                <a:ext uri="{FF2B5EF4-FFF2-40B4-BE49-F238E27FC236}">
                  <a16:creationId xmlns:a16="http://schemas.microsoft.com/office/drawing/2014/main" id="{0657B01E-FD8B-468F-8EE5-9601CD2C54A2}"/>
                </a:ext>
              </a:extLst>
            </p:cNvPr>
            <p:cNvGrpSpPr/>
            <p:nvPr/>
          </p:nvGrpSpPr>
          <p:grpSpPr>
            <a:xfrm>
              <a:off x="-35024" y="1116924"/>
              <a:ext cx="2422760" cy="1650778"/>
              <a:chOff x="-199448" y="1821061"/>
              <a:chExt cx="2190084" cy="1440831"/>
            </a:xfrm>
          </p:grpSpPr>
          <p:pic>
            <p:nvPicPr>
              <p:cNvPr id="35" name="図 34">
                <a:extLst>
                  <a:ext uri="{FF2B5EF4-FFF2-40B4-BE49-F238E27FC236}">
                    <a16:creationId xmlns:a16="http://schemas.microsoft.com/office/drawing/2014/main" id="{CD447685-689E-4558-9D5D-A7D99F6E3B40}"/>
                  </a:ext>
                </a:extLst>
              </p:cNvPr>
              <p:cNvPicPr>
                <a:picLocks noChangeAspect="1"/>
              </p:cNvPicPr>
              <p:nvPr/>
            </p:nvPicPr>
            <p:blipFill>
              <a:blip r:embed="rId4"/>
              <a:stretch>
                <a:fillRect/>
              </a:stretch>
            </p:blipFill>
            <p:spPr>
              <a:xfrm>
                <a:off x="248914" y="1821061"/>
                <a:ext cx="1281201" cy="1005366"/>
              </a:xfrm>
              <a:prstGeom prst="rect">
                <a:avLst/>
              </a:prstGeom>
            </p:spPr>
          </p:pic>
          <p:sp>
            <p:nvSpPr>
              <p:cNvPr id="36" name="テキスト ボックス 35">
                <a:extLst>
                  <a:ext uri="{FF2B5EF4-FFF2-40B4-BE49-F238E27FC236}">
                    <a16:creationId xmlns:a16="http://schemas.microsoft.com/office/drawing/2014/main" id="{21D74C2D-242E-4CC9-8442-5DEDABE94699}"/>
                  </a:ext>
                </a:extLst>
              </p:cNvPr>
              <p:cNvSpPr txBox="1"/>
              <p:nvPr/>
            </p:nvSpPr>
            <p:spPr>
              <a:xfrm>
                <a:off x="-199448" y="2852161"/>
                <a:ext cx="2190084" cy="409731"/>
              </a:xfrm>
              <a:prstGeom prst="rect">
                <a:avLst/>
              </a:prstGeom>
              <a:noFill/>
              <a:ln w="19050" cap="flat" cmpd="sng" algn="ctr">
                <a:noFill/>
                <a:prstDash val="solid"/>
                <a:miter lim="800000"/>
              </a:ln>
              <a:effectLst/>
            </p:spPr>
            <p:txBody>
              <a:bodyPr wrap="square" rtlCol="0">
                <a:spAutoFit/>
              </a:bodyPr>
              <a:lstStyle>
                <a:defPPr>
                  <a:defRPr lang="ja-JP"/>
                </a:defPPr>
                <a:lvl1pPr indent="0">
                  <a:spcBef>
                    <a:spcPts val="600"/>
                  </a:spcBef>
                  <a:buFont typeface="Wingdings" panose="05000000000000000000" pitchFamily="2" charset="2"/>
                  <a:buNone/>
                  <a:defRPr sz="1600" b="0" kern="100">
                    <a:latin typeface="Meiryo UI" panose="020B0604030504040204" pitchFamily="50" charset="-128"/>
                    <a:ea typeface="Meiryo UI" panose="020B0604030504040204" pitchFamily="50" charset="-128"/>
                    <a:cs typeface="Meiryo UI" panose="020B0604030504040204" pitchFamily="50" charset="-128"/>
                  </a:defRPr>
                </a:lvl1pPr>
              </a:lstStyle>
              <a:p>
                <a:pPr marL="0" marR="0" lvl="0" indent="0" algn="ctr" defTabSz="422041"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108"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アナログプリントでつくる</a:t>
                </a:r>
                <a:endParaRPr kumimoji="0" lang="en-US" altLang="ja-JP" sz="1108"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algn="ctr" defTabSz="422041"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108"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青空美術館</a:t>
                </a:r>
                <a:endParaRPr kumimoji="0" lang="en-US" altLang="ja-JP" sz="1108" b="0" i="0" u="none" strike="noStrike" kern="1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grpSp>
        <p:pic>
          <p:nvPicPr>
            <p:cNvPr id="34" name="図 33">
              <a:extLst>
                <a:ext uri="{FF2B5EF4-FFF2-40B4-BE49-F238E27FC236}">
                  <a16:creationId xmlns:a16="http://schemas.microsoft.com/office/drawing/2014/main" id="{18DF8659-C57A-47ED-A96D-7FC1A6A701B5}"/>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6000"/>
                      </a14:imgEffect>
                    </a14:imgLayer>
                  </a14:imgProps>
                </a:ext>
              </a:extLst>
            </a:blip>
            <a:srcRect l="49371" t="30316" r="42534" b="60022"/>
            <a:stretch/>
          </p:blipFill>
          <p:spPr>
            <a:xfrm>
              <a:off x="1679279" y="1926799"/>
              <a:ext cx="212725" cy="206377"/>
            </a:xfrm>
            <a:prstGeom prst="ellipse">
              <a:avLst/>
            </a:prstGeom>
          </p:spPr>
        </p:pic>
      </p:grpSp>
      <p:pic>
        <p:nvPicPr>
          <p:cNvPr id="37" name="図 36">
            <a:extLst>
              <a:ext uri="{FF2B5EF4-FFF2-40B4-BE49-F238E27FC236}">
                <a16:creationId xmlns:a16="http://schemas.microsoft.com/office/drawing/2014/main" id="{FE11B298-FF5F-4A70-89FE-34980F8CF206}"/>
              </a:ext>
            </a:extLst>
          </p:cNvPr>
          <p:cNvPicPr>
            <a:picLocks noChangeAspect="1"/>
          </p:cNvPicPr>
          <p:nvPr/>
        </p:nvPicPr>
        <p:blipFill rotWithShape="1">
          <a:blip r:embed="rId7"/>
          <a:srcRect l="8656" t="7590"/>
          <a:stretch/>
        </p:blipFill>
        <p:spPr>
          <a:xfrm>
            <a:off x="6930130" y="5211166"/>
            <a:ext cx="1375355" cy="1017697"/>
          </a:xfrm>
          <a:prstGeom prst="rect">
            <a:avLst/>
          </a:prstGeom>
        </p:spPr>
      </p:pic>
      <p:sp>
        <p:nvSpPr>
          <p:cNvPr id="38" name="正方形/長方形 37"/>
          <p:cNvSpPr/>
          <p:nvPr/>
        </p:nvSpPr>
        <p:spPr>
          <a:xfrm>
            <a:off x="7086600" y="6148382"/>
            <a:ext cx="2176663" cy="348393"/>
          </a:xfrm>
          <a:prstGeom prst="rect">
            <a:avLst/>
          </a:prstGeom>
          <a:noFill/>
        </p:spPr>
        <p:txBody>
          <a:bodyPr wrap="square"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公園であそぼう</a:t>
            </a:r>
            <a:endParaRPr kumimoji="0" lang="en-US" altLang="ja-JP" sz="923"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p:cNvSpPr txBox="1"/>
          <p:nvPr/>
        </p:nvSpPr>
        <p:spPr>
          <a:xfrm>
            <a:off x="58209" y="283206"/>
            <a:ext cx="9906000" cy="606344"/>
          </a:xfrm>
          <a:prstGeom prst="rect">
            <a:avLst/>
          </a:prstGeom>
          <a:noFill/>
        </p:spPr>
        <p:txBody>
          <a:bodyPr wrap="square" rtlCol="0" anchor="ctr" anchorCtr="0">
            <a:norm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3200" b="1" i="0" u="none" strike="noStrike" kern="100" cap="none" spc="0" normalizeH="0" baseline="0" noProof="0" dirty="0">
                <a:ln>
                  <a:noFill/>
                </a:ln>
                <a:solidFill>
                  <a:srgbClr val="008000"/>
                </a:solidFill>
                <a:effectLst>
                  <a:outerShdw blurRad="38100" dist="38100" dir="2700000" algn="tl">
                    <a:srgbClr val="70AD47">
                      <a:alpha val="43000"/>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みんなで公園活用事業</a:t>
            </a:r>
            <a:r>
              <a:rPr kumimoji="0" lang="ja-JP" altLang="en-US" sz="2400" b="1" i="0" u="none" strike="noStrike" kern="100" cap="none" spc="0" normalizeH="0" baseline="0" noProof="0" dirty="0">
                <a:ln>
                  <a:noFill/>
                </a:ln>
                <a:solidFill>
                  <a:srgbClr val="008000"/>
                </a:solidFill>
                <a:effectLst>
                  <a:outerShdw blurRad="38100" dist="38100" dir="2700000" algn="tl">
                    <a:srgbClr val="70AD47">
                      <a:alpha val="43000"/>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（パークファン）</a:t>
            </a:r>
            <a:r>
              <a:rPr kumimoji="0" lang="ja-JP" altLang="en-US" sz="3200" b="1" i="0" u="none" strike="noStrike" kern="100" cap="none" spc="0" normalizeH="0" baseline="0" noProof="0" dirty="0">
                <a:ln>
                  <a:noFill/>
                </a:ln>
                <a:solidFill>
                  <a:srgbClr val="008000"/>
                </a:solidFill>
                <a:effectLst>
                  <a:outerShdw blurRad="38100" dist="38100" dir="2700000" algn="tl">
                    <a:srgbClr val="70AD47">
                      <a:alpha val="43000"/>
                    </a:srgbClr>
                  </a:outerShdw>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 name="スライド番号プレースホルダー 2"/>
          <p:cNvSpPr>
            <a:spLocks noGrp="1"/>
          </p:cNvSpPr>
          <p:nvPr>
            <p:ph type="sldNum" sz="quarter" idx="12"/>
          </p:nvPr>
        </p:nvSpPr>
        <p:spPr/>
        <p:txBody>
          <a:bodyPr/>
          <a:lstStyle/>
          <a:p>
            <a:fld id="{77594F6A-A54B-438B-8D6E-C0576E169278}" type="slidenum">
              <a:rPr kumimoji="1" lang="ja-JP" altLang="en-US" smtClean="0"/>
              <a:t>374</a:t>
            </a:fld>
            <a:endParaRPr kumimoji="1" lang="ja-JP" altLang="en-US"/>
          </a:p>
        </p:txBody>
      </p:sp>
    </p:spTree>
    <p:extLst>
      <p:ext uri="{BB962C8B-B14F-4D97-AF65-F5344CB8AC3E}">
        <p14:creationId xmlns:p14="http://schemas.microsoft.com/office/powerpoint/2010/main" val="62697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CEC3038-1CF1-4B63-9920-55248DCFBA97}" type="slidenum">
              <a:rPr kumimoji="1" lang="ja-JP" altLang="en-US" smtClean="0"/>
              <a:pPr/>
              <a:t>375</a:t>
            </a:fld>
            <a:endParaRPr kumimoji="1" lang="ja-JP" altLang="en-US"/>
          </a:p>
        </p:txBody>
      </p:sp>
      <p:sp>
        <p:nvSpPr>
          <p:cNvPr id="3" name="コンテンツ プレースホルダ 2"/>
          <p:cNvSpPr>
            <a:spLocks noGrp="1"/>
          </p:cNvSpPr>
          <p:nvPr>
            <p:ph idx="4294967295"/>
          </p:nvPr>
        </p:nvSpPr>
        <p:spPr>
          <a:xfrm>
            <a:off x="0" y="1412875"/>
            <a:ext cx="8229600" cy="965200"/>
          </a:xfrm>
        </p:spPr>
        <p:txBody>
          <a:bodyPr>
            <a:normAutofit/>
          </a:bodyPr>
          <a:lstStyle/>
          <a:p>
            <a:pPr algn="ctr">
              <a:buNone/>
            </a:pPr>
            <a:r>
              <a:rPr lang="ja-JP" altLang="en-US" sz="5400" dirty="0"/>
              <a:t>付属</a:t>
            </a:r>
            <a:r>
              <a:rPr kumimoji="1" lang="ja-JP" altLang="en-US" sz="5400" dirty="0"/>
              <a:t>資料</a:t>
            </a:r>
          </a:p>
        </p:txBody>
      </p:sp>
      <p:sp>
        <p:nvSpPr>
          <p:cNvPr id="5" name="正方形/長方形 4"/>
          <p:cNvSpPr/>
          <p:nvPr/>
        </p:nvSpPr>
        <p:spPr>
          <a:xfrm>
            <a:off x="1331640" y="3068960"/>
            <a:ext cx="7128792"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付属資料１　　施策・事業のゼロベースの見直し</a:t>
            </a:r>
            <a:endParaRPr kumimoji="1" lang="en-US" altLang="ja-JP"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付属資料２　　市税の減免措置の見直し</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付属資料３　　使用料の減免措置の見直し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Calibri" pitchFamily="34" charset="0"/>
                <a:ea typeface="ＭＳ Ｐゴシック" panose="020B0600070205080204" pitchFamily="50" charset="-128"/>
                <a:cs typeface="+mn-cs"/>
              </a:rPr>
              <a:t>付属資料４　　外郭団体との競争性のない随意契約の見直し</a:t>
            </a:r>
          </a:p>
        </p:txBody>
      </p:sp>
    </p:spTree>
    <p:extLst>
      <p:ext uri="{BB962C8B-B14F-4D97-AF65-F5344CB8AC3E}">
        <p14:creationId xmlns:p14="http://schemas.microsoft.com/office/powerpoint/2010/main" val="414025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81042" y="1628800"/>
            <a:ext cx="1928733" cy="338554"/>
          </a:xfrm>
          <a:prstGeom prst="rect">
            <a:avLst/>
          </a:prstGeom>
        </p:spPr>
        <p:txBody>
          <a:bodyPr wrap="none">
            <a:spAutoFit/>
          </a:bodyPr>
          <a:lstStyle/>
          <a:p>
            <a:r>
              <a:rPr lang="ja-JP" altLang="en-US" sz="1600" dirty="0"/>
              <a:t>○点検・精査の視点</a:t>
            </a:r>
          </a:p>
        </p:txBody>
      </p:sp>
      <p:sp>
        <p:nvSpPr>
          <p:cNvPr id="7" name="正方形/長方形 6"/>
          <p:cNvSpPr/>
          <p:nvPr/>
        </p:nvSpPr>
        <p:spPr>
          <a:xfrm>
            <a:off x="827584" y="2033330"/>
            <a:ext cx="7704856" cy="2848537"/>
          </a:xfrm>
          <a:prstGeom prst="rect">
            <a:avLst/>
          </a:prstGeom>
          <a:ln>
            <a:solidFill>
              <a:schemeClr val="tx1"/>
            </a:solidFill>
            <a:prstDash val="dash"/>
          </a:ln>
        </p:spPr>
        <p:txBody>
          <a:bodyPr wrap="square">
            <a:spAutoFit/>
          </a:bodyPr>
          <a:lstStyle/>
          <a:p>
            <a:pPr>
              <a:lnSpc>
                <a:spcPts val="1800"/>
              </a:lnSpc>
            </a:pPr>
            <a:r>
              <a:rPr lang="ja-JP" altLang="en-US" sz="1400" dirty="0"/>
              <a:t>① 施策･事業自体の必要性 </a:t>
            </a:r>
          </a:p>
          <a:p>
            <a:pPr>
              <a:lnSpc>
                <a:spcPts val="1800"/>
              </a:lnSpc>
            </a:pPr>
            <a:r>
              <a:rPr lang="ja-JP" altLang="en-US" sz="1400" dirty="0"/>
              <a:t>　　㋐ 現役世代への重点的な投資 </a:t>
            </a:r>
          </a:p>
          <a:p>
            <a:pPr>
              <a:lnSpc>
                <a:spcPts val="1800"/>
              </a:lnSpc>
            </a:pPr>
            <a:r>
              <a:rPr lang="ja-JP" altLang="en-US" sz="1400" dirty="0"/>
              <a:t>　　㋑ 行政が関与する領域か民間に任せる領域か </a:t>
            </a:r>
          </a:p>
          <a:p>
            <a:pPr>
              <a:lnSpc>
                <a:spcPts val="1800"/>
              </a:lnSpc>
            </a:pPr>
            <a:r>
              <a:rPr lang="ja-JP" altLang="en-US" sz="1400" dirty="0"/>
              <a:t>　　㋒ 施策目的の社会経済環境への適合性 </a:t>
            </a:r>
          </a:p>
          <a:p>
            <a:pPr>
              <a:lnSpc>
                <a:spcPts val="1800"/>
              </a:lnSpc>
            </a:pPr>
            <a:r>
              <a:rPr lang="ja-JP" altLang="en-US" sz="1400" dirty="0"/>
              <a:t>　　㋓ 全市一律に実施すべきか、区の特性等に応じて実施すべきか </a:t>
            </a:r>
            <a:endParaRPr lang="en-US" altLang="ja-JP" sz="1400" dirty="0"/>
          </a:p>
          <a:p>
            <a:pPr>
              <a:lnSpc>
                <a:spcPts val="1800"/>
              </a:lnSpc>
            </a:pPr>
            <a:r>
              <a:rPr lang="ja-JP" altLang="en-US" sz="1400" dirty="0"/>
              <a:t>② 事業の内容の有効性と実施方法の最適性 </a:t>
            </a:r>
          </a:p>
          <a:p>
            <a:pPr>
              <a:lnSpc>
                <a:spcPts val="1800"/>
              </a:lnSpc>
            </a:pPr>
            <a:r>
              <a:rPr lang="ja-JP" altLang="en-US" sz="1400" dirty="0"/>
              <a:t>　　㋐ 事業内容の施策目的に対する整合性･有効性 </a:t>
            </a:r>
          </a:p>
          <a:p>
            <a:pPr>
              <a:lnSpc>
                <a:spcPts val="1800"/>
              </a:lnSpc>
            </a:pPr>
            <a:r>
              <a:rPr lang="ja-JP" altLang="en-US" sz="1400" dirty="0"/>
              <a:t>　　㋑ 行政サービスの内容を住民の選択にさらす ～サービスの受け手が選択できる環境を整備～ </a:t>
            </a:r>
            <a:endParaRPr lang="en-US" altLang="ja-JP" sz="1400" dirty="0"/>
          </a:p>
          <a:p>
            <a:pPr>
              <a:lnSpc>
                <a:spcPts val="1800"/>
              </a:lnSpc>
            </a:pPr>
            <a:r>
              <a:rPr lang="ja-JP" altLang="en-US" sz="1400" dirty="0"/>
              <a:t>　　㋒ 民間活用の拡大 </a:t>
            </a:r>
          </a:p>
          <a:p>
            <a:pPr>
              <a:lnSpc>
                <a:spcPts val="1800"/>
              </a:lnSpc>
            </a:pPr>
            <a:r>
              <a:rPr lang="ja-JP" altLang="en-US" sz="1400" dirty="0"/>
              <a:t>　　㋓ 民間活用における競争性の追求 </a:t>
            </a:r>
          </a:p>
          <a:p>
            <a:pPr>
              <a:lnSpc>
                <a:spcPts val="1800"/>
              </a:lnSpc>
            </a:pPr>
            <a:r>
              <a:rPr lang="ja-JP" altLang="en-US" sz="1400" dirty="0"/>
              <a:t>　　㋔ 活動支援を行っている場合の支援と効果の関係の明確化 </a:t>
            </a:r>
            <a:endParaRPr lang="en-US" altLang="ja-JP" sz="1400" dirty="0"/>
          </a:p>
          <a:p>
            <a:pPr>
              <a:lnSpc>
                <a:spcPts val="1800"/>
              </a:lnSpc>
            </a:pPr>
            <a:r>
              <a:rPr lang="ja-JP" altLang="en-US" sz="1400" dirty="0"/>
              <a:t>③ 応分の負担</a:t>
            </a:r>
            <a:r>
              <a:rPr lang="en-US" altLang="ja-JP" sz="1400" dirty="0"/>
              <a:t>(</a:t>
            </a:r>
            <a:r>
              <a:rPr lang="ja-JP" altLang="en-US" sz="1400" dirty="0"/>
              <a:t>受益と負担の再検討</a:t>
            </a:r>
            <a:r>
              <a:rPr lang="en-US" altLang="ja-JP" sz="1400" dirty="0"/>
              <a:t>) </a:t>
            </a:r>
            <a:endParaRPr lang="ja-JP" altLang="en-US" sz="1400" dirty="0"/>
          </a:p>
        </p:txBody>
      </p:sp>
      <p:sp>
        <p:nvSpPr>
          <p:cNvPr id="8" name="正方形/長方形 7"/>
          <p:cNvSpPr/>
          <p:nvPr/>
        </p:nvSpPr>
        <p:spPr>
          <a:xfrm>
            <a:off x="467544" y="5250686"/>
            <a:ext cx="5328592" cy="338554"/>
          </a:xfrm>
          <a:prstGeom prst="rect">
            <a:avLst/>
          </a:prstGeom>
        </p:spPr>
        <p:txBody>
          <a:bodyPr wrap="square">
            <a:spAutoFit/>
          </a:bodyPr>
          <a:lstStyle/>
          <a:p>
            <a:r>
              <a:rPr lang="ja-JP" altLang="en-US" sz="1600" dirty="0"/>
              <a:t>○施策・事業の水準等についての基本的な考え方</a:t>
            </a:r>
          </a:p>
        </p:txBody>
      </p:sp>
      <p:sp>
        <p:nvSpPr>
          <p:cNvPr id="9" name="正方形/長方形 8"/>
          <p:cNvSpPr/>
          <p:nvPr/>
        </p:nvSpPr>
        <p:spPr>
          <a:xfrm>
            <a:off x="827584" y="5589240"/>
            <a:ext cx="7704856" cy="1015663"/>
          </a:xfrm>
          <a:prstGeom prst="rect">
            <a:avLst/>
          </a:prstGeom>
          <a:ln>
            <a:solidFill>
              <a:schemeClr val="tx1"/>
            </a:solidFill>
            <a:prstDash val="dash"/>
          </a:ln>
        </p:spPr>
        <p:txBody>
          <a:bodyPr wrap="square">
            <a:spAutoFit/>
          </a:bodyPr>
          <a:lstStyle/>
          <a:p>
            <a:pPr>
              <a:lnSpc>
                <a:spcPts val="1800"/>
              </a:lnSpc>
            </a:pPr>
            <a:r>
              <a:rPr lang="ja-JP" altLang="en-US" sz="1400" dirty="0"/>
              <a:t>■基本原則</a:t>
            </a:r>
          </a:p>
          <a:p>
            <a:pPr>
              <a:lnSpc>
                <a:spcPts val="1800"/>
              </a:lnSpc>
            </a:pPr>
            <a:r>
              <a:rPr lang="ja-JP" altLang="en-US" sz="1400" dirty="0"/>
              <a:t>① 大阪府内で統一的に実施されている施策・事業については、その水準に合わせる。</a:t>
            </a:r>
          </a:p>
          <a:p>
            <a:pPr>
              <a:lnSpc>
                <a:spcPts val="1800"/>
              </a:lnSpc>
            </a:pPr>
            <a:r>
              <a:rPr lang="ja-JP" altLang="en-US" sz="1400" dirty="0"/>
              <a:t>② その他の施策・事業については、４指定都市（横浜市・名古屋市・京都市</a:t>
            </a:r>
            <a:r>
              <a:rPr lang="ja-JP" altLang="en-US" sz="1400"/>
              <a:t>・神戸市）の</a:t>
            </a:r>
            <a:r>
              <a:rPr lang="ja-JP" altLang="en-US" sz="1400" dirty="0"/>
              <a:t>標準的な水準に合わせる。</a:t>
            </a:r>
          </a:p>
        </p:txBody>
      </p:sp>
      <p:sp>
        <p:nvSpPr>
          <p:cNvPr id="13" name="正方形/長方形 12"/>
          <p:cNvSpPr/>
          <p:nvPr/>
        </p:nvSpPr>
        <p:spPr>
          <a:xfrm>
            <a:off x="35496" y="323364"/>
            <a:ext cx="7128792" cy="369332"/>
          </a:xfrm>
          <a:prstGeom prst="rect">
            <a:avLst/>
          </a:prstGeom>
        </p:spPr>
        <p:txBody>
          <a:bodyPr wrap="square">
            <a:spAutoFit/>
          </a:bodyPr>
          <a:lstStyle/>
          <a:p>
            <a:r>
              <a:rPr lang="ja-JP" altLang="en-US" b="1" dirty="0">
                <a:solidFill>
                  <a:srgbClr val="000000"/>
                </a:solidFill>
                <a:latin typeface="Calibri" pitchFamily="34" charset="0"/>
              </a:rPr>
              <a:t>　施策・事業のゼロベースの見直し</a:t>
            </a:r>
          </a:p>
        </p:txBody>
      </p:sp>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36"/>
          <p:cNvSpPr txBox="1"/>
          <p:nvPr/>
        </p:nvSpPr>
        <p:spPr>
          <a:xfrm>
            <a:off x="0" y="0"/>
            <a:ext cx="1619672" cy="260648"/>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（付属資料１）</a:t>
            </a:r>
            <a:endParaRPr lang="en-US" altLang="ja-JP" sz="1100" dirty="0"/>
          </a:p>
        </p:txBody>
      </p:sp>
      <p:sp>
        <p:nvSpPr>
          <p:cNvPr id="12" name="テキスト ボックス 11"/>
          <p:cNvSpPr txBox="1"/>
          <p:nvPr/>
        </p:nvSpPr>
        <p:spPr>
          <a:xfrm>
            <a:off x="395536" y="828001"/>
            <a:ext cx="8424936" cy="584775"/>
          </a:xfrm>
          <a:prstGeom prst="rect">
            <a:avLst/>
          </a:prstGeom>
          <a:noFill/>
        </p:spPr>
        <p:txBody>
          <a:bodyPr wrap="square" rtlCol="0">
            <a:spAutoFit/>
          </a:bodyPr>
          <a:lstStyle/>
          <a:p>
            <a:r>
              <a:rPr lang="ja-JP" altLang="en-US" sz="1600" dirty="0">
                <a:latin typeface="+mn-ea"/>
              </a:rPr>
              <a:t>　市政改革プラン（</a:t>
            </a:r>
            <a:r>
              <a:rPr lang="en-US" altLang="ja-JP" sz="1600" dirty="0">
                <a:latin typeface="+mn-ea"/>
              </a:rPr>
              <a:t>2012</a:t>
            </a:r>
            <a:r>
              <a:rPr lang="ja-JP" altLang="en-US" sz="1600" dirty="0">
                <a:latin typeface="+mn-ea"/>
              </a:rPr>
              <a:t>年</a:t>
            </a:r>
            <a:r>
              <a:rPr lang="en-US" altLang="ja-JP" sz="1600" dirty="0">
                <a:latin typeface="+mn-ea"/>
              </a:rPr>
              <a:t>7</a:t>
            </a:r>
            <a:r>
              <a:rPr lang="ja-JP" altLang="en-US" sz="1600" dirty="0">
                <a:latin typeface="+mn-ea"/>
              </a:rPr>
              <a:t>月策定）に基づき、所要一般財源１億円以上の施策・事業（１０９項目）</a:t>
            </a:r>
            <a:endParaRPr lang="en-US" altLang="ja-JP" sz="1600" dirty="0">
              <a:latin typeface="+mn-ea"/>
            </a:endParaRPr>
          </a:p>
          <a:p>
            <a:r>
              <a:rPr lang="ja-JP" altLang="en-US" sz="1600" dirty="0">
                <a:latin typeface="+mn-ea"/>
              </a:rPr>
              <a:t>について見直しを実施。</a:t>
            </a:r>
            <a:endParaRPr kumimoji="1" lang="ja-JP" altLang="en-US" sz="1700" dirty="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376</a:t>
            </a:fld>
            <a:endParaRPr lang="ja-JP" altLang="en-US"/>
          </a:p>
        </p:txBody>
      </p:sp>
    </p:spTree>
    <p:extLst>
      <p:ext uri="{BB962C8B-B14F-4D97-AF65-F5344CB8AC3E}">
        <p14:creationId xmlns:p14="http://schemas.microsoft.com/office/powerpoint/2010/main" val="718540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1520" y="332656"/>
            <a:ext cx="5976664" cy="338554"/>
          </a:xfrm>
          <a:prstGeom prst="rect">
            <a:avLst/>
          </a:prstGeom>
        </p:spPr>
        <p:txBody>
          <a:bodyPr wrap="square">
            <a:spAutoFit/>
          </a:bodyPr>
          <a:lstStyle/>
          <a:p>
            <a:r>
              <a:rPr lang="ja-JP" altLang="en-US" sz="1600" dirty="0">
                <a:latin typeface="+mn-ea"/>
              </a:rPr>
              <a:t>○見直しの対象とした施策・事業（</a:t>
            </a:r>
            <a:r>
              <a:rPr lang="en-US" altLang="ja-JP" sz="1600" dirty="0">
                <a:latin typeface="+mn-ea"/>
              </a:rPr>
              <a:t>109</a:t>
            </a:r>
            <a:r>
              <a:rPr lang="ja-JP" altLang="en-US" sz="1600" dirty="0">
                <a:latin typeface="+mn-ea"/>
              </a:rPr>
              <a:t>項目）　（１／３）</a:t>
            </a:r>
          </a:p>
        </p:txBody>
      </p:sp>
      <p:graphicFrame>
        <p:nvGraphicFramePr>
          <p:cNvPr id="7" name="表 6"/>
          <p:cNvGraphicFramePr>
            <a:graphicFrameLocks noGrp="1"/>
          </p:cNvGraphicFramePr>
          <p:nvPr/>
        </p:nvGraphicFramePr>
        <p:xfrm>
          <a:off x="395536" y="841923"/>
          <a:ext cx="8352928" cy="5755320"/>
        </p:xfrm>
        <a:graphic>
          <a:graphicData uri="http://schemas.openxmlformats.org/drawingml/2006/table">
            <a:tbl>
              <a:tblPr/>
              <a:tblGrid>
                <a:gridCol w="630410">
                  <a:extLst>
                    <a:ext uri="{9D8B030D-6E8A-4147-A177-3AD203B41FA5}">
                      <a16:colId xmlns:a16="http://schemas.microsoft.com/office/drawing/2014/main" val="20000"/>
                    </a:ext>
                  </a:extLst>
                </a:gridCol>
                <a:gridCol w="585031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426837">
                <a:tc>
                  <a:txBody>
                    <a:bodyPr/>
                    <a:lstStyle/>
                    <a:p>
                      <a:pPr algn="ctr" fontAlgn="ct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事務事業名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rgbClr val="000000"/>
                          </a:solidFill>
                          <a:latin typeface="ＭＳ ゴシック"/>
                        </a:rPr>
                        <a:t>2012</a:t>
                      </a:r>
                      <a:r>
                        <a:rPr lang="ja-JP" altLang="en-US" sz="1100" b="0" i="0" u="none" strike="noStrike" dirty="0">
                          <a:solidFill>
                            <a:srgbClr val="000000"/>
                          </a:solidFill>
                          <a:latin typeface="ＭＳ ゴシック"/>
                        </a:rPr>
                        <a:t>～</a:t>
                      </a:r>
                      <a:endParaRPr lang="en-US" altLang="ja-JP" sz="1100" b="0" i="0" u="none" strike="noStrike" dirty="0">
                        <a:solidFill>
                          <a:srgbClr val="000000"/>
                        </a:solidFill>
                        <a:latin typeface="ＭＳ ゴシック"/>
                      </a:endParaRPr>
                    </a:p>
                    <a:p>
                      <a:pPr algn="r" fontAlgn="ctr"/>
                      <a:r>
                        <a:rPr lang="en-US" altLang="ja-JP" sz="1100" b="0" i="0" u="none" strike="noStrike" dirty="0">
                          <a:solidFill>
                            <a:srgbClr val="000000"/>
                          </a:solidFill>
                          <a:latin typeface="ＭＳ ゴシック"/>
                        </a:rPr>
                        <a:t>2014</a:t>
                      </a:r>
                      <a:r>
                        <a:rPr lang="ja-JP" altLang="en-US" sz="1100" b="0" i="0" u="none" strike="noStrike" dirty="0">
                          <a:solidFill>
                            <a:srgbClr val="000000"/>
                          </a:solidFill>
                          <a:latin typeface="ＭＳ ゴシック"/>
                        </a:rPr>
                        <a:t>年度</a:t>
                      </a:r>
                      <a:endParaRPr lang="en-US" altLang="ja-JP" sz="1100" b="0" i="0" u="none" strike="noStrike" dirty="0">
                        <a:solidFill>
                          <a:srgbClr val="000000"/>
                        </a:solidFill>
                        <a:latin typeface="ＭＳ ゴシック"/>
                      </a:endParaRPr>
                    </a:p>
                    <a:p>
                      <a:pPr algn="ctr" fontAlgn="ctr"/>
                      <a:r>
                        <a:rPr lang="ja-JP" altLang="en-US" sz="1100" b="0" i="0" u="none" strike="noStrike" dirty="0">
                          <a:solidFill>
                            <a:srgbClr val="000000"/>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chemeClr val="tx1"/>
                          </a:solidFill>
                          <a:latin typeface="ＭＳ ゴシック"/>
                        </a:rPr>
                        <a:t>2012</a:t>
                      </a:r>
                      <a:r>
                        <a:rPr lang="ja-JP" altLang="en-US" sz="1100" b="0" i="0" u="none" strike="noStrike" dirty="0">
                          <a:solidFill>
                            <a:schemeClr val="tx1"/>
                          </a:solidFill>
                          <a:latin typeface="ＭＳ ゴシック"/>
                        </a:rPr>
                        <a:t>～</a:t>
                      </a:r>
                      <a:endParaRPr lang="en-US" altLang="ja-JP" sz="1100" b="0" i="0" u="none" strike="noStrike" dirty="0">
                        <a:solidFill>
                          <a:schemeClr val="tx1"/>
                        </a:solidFill>
                        <a:latin typeface="ＭＳ ゴシック"/>
                      </a:endParaRPr>
                    </a:p>
                    <a:p>
                      <a:pPr algn="r" fontAlgn="ctr"/>
                      <a:r>
                        <a:rPr lang="en-US" altLang="ja-JP" sz="1100" b="0" i="0" u="none" strike="noStrike" dirty="0">
                          <a:solidFill>
                            <a:schemeClr val="tx1"/>
                          </a:solidFill>
                          <a:latin typeface="ＭＳ ゴシック"/>
                        </a:rPr>
                        <a:t>2015</a:t>
                      </a:r>
                      <a:r>
                        <a:rPr lang="ja-JP" altLang="en-US" sz="1100" b="0" i="0" u="none" strike="noStrike" dirty="0">
                          <a:solidFill>
                            <a:schemeClr val="tx1"/>
                          </a:solidFill>
                          <a:latin typeface="ＭＳ ゴシック"/>
                        </a:rPr>
                        <a:t>年度</a:t>
                      </a:r>
                      <a:endParaRPr lang="en-US" altLang="ja-JP" sz="1100" b="0" i="0" u="none" strike="noStrike" dirty="0">
                        <a:solidFill>
                          <a:schemeClr val="tx1"/>
                        </a:solidFill>
                        <a:latin typeface="ＭＳ ゴシック"/>
                      </a:endParaRPr>
                    </a:p>
                    <a:p>
                      <a:pPr algn="ctr" fontAlgn="ctr"/>
                      <a:r>
                        <a:rPr lang="ja-JP" altLang="en-US" sz="1100" b="0" i="0" u="none" strike="noStrike" dirty="0">
                          <a:solidFill>
                            <a:schemeClr val="tx1"/>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1</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海外事務所運営経費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1.68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fontAlgn="ctr"/>
                      <a:r>
                        <a:rPr lang="en-US" altLang="ja-JP" sz="1100" b="0" i="0" u="none" strike="noStrike" dirty="0">
                          <a:solidFill>
                            <a:srgbClr val="000000"/>
                          </a:solidFill>
                          <a:latin typeface="ＭＳ Ｐゴシック"/>
                        </a:rPr>
                        <a:t>2</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ＩＢＰＣ大阪ネットワークセンター運営</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0.90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fontAlgn="ctr"/>
                      <a:r>
                        <a:rPr lang="en-US" altLang="ja-JP" sz="1100" b="0" i="0" u="none" strike="noStrike" dirty="0">
                          <a:solidFill>
                            <a:srgbClr val="000000"/>
                          </a:solidFill>
                          <a:latin typeface="ＭＳ Ｐゴシック"/>
                        </a:rPr>
                        <a:t>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企業等誘致・集積推進事業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0.95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職員疾病対策事業（旧裁量予算分）</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0.68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職員被服貸与事業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0.50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0.55</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fontAlgn="ctr"/>
                      <a:r>
                        <a:rPr lang="en-US" altLang="zh-CN" sz="1100" b="0" i="0" u="none" strike="noStrike" dirty="0">
                          <a:solidFill>
                            <a:srgbClr val="000000"/>
                          </a:solidFill>
                          <a:latin typeface="ＭＳ Ｐゴシック" pitchFamily="50" charset="-128"/>
                          <a:ea typeface="ＭＳ Ｐゴシック" pitchFamily="50" charset="-128"/>
                        </a:rPr>
                        <a:t>6</a:t>
                      </a:r>
                      <a:endParaRPr lang="zh-CN"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100" b="0" i="0" u="none" strike="noStrike" dirty="0">
                          <a:solidFill>
                            <a:srgbClr val="000000"/>
                          </a:solidFill>
                          <a:latin typeface="ＭＳ Ｐゴシック" pitchFamily="50" charset="-128"/>
                          <a:ea typeface="ＭＳ Ｐゴシック" pitchFamily="50" charset="-128"/>
                        </a:rPr>
                        <a:t>公立大学法人大阪市立大学運営費交付金（大学）</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4.41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gn="l" fontAlgn="ctr"/>
                      <a:r>
                        <a:rPr lang="en-US" altLang="ja-JP" sz="1100" b="0" i="0" u="none" strike="noStrike" dirty="0">
                          <a:solidFill>
                            <a:srgbClr val="000000"/>
                          </a:solidFill>
                          <a:latin typeface="ＭＳ Ｐゴシック"/>
                        </a:rPr>
                        <a:t>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市民交流センター管理運営</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5.62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fontAlgn="ctr"/>
                      <a:r>
                        <a:rPr lang="en-US" altLang="ja-JP" sz="1100" b="0" i="0" u="none" strike="noStrike" dirty="0">
                          <a:solidFill>
                            <a:srgbClr val="000000"/>
                          </a:solidFill>
                          <a:latin typeface="ＭＳ Ｐゴシック"/>
                        </a:rPr>
                        <a:t>8</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男女共同参画センター管理運営</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0.43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0.58</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fontAlgn="ctr"/>
                      <a:r>
                        <a:rPr lang="en-US" altLang="ja-JP" sz="1100" b="0" i="0" u="none" strike="noStrike" dirty="0">
                          <a:solidFill>
                            <a:srgbClr val="000000"/>
                          </a:solidFill>
                          <a:latin typeface="ＭＳ Ｐゴシック"/>
                        </a:rPr>
                        <a:t>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市民交流センター改修整備</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1.55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fontAlgn="ctr"/>
                      <a:r>
                        <a:rPr lang="en-US" altLang="ja-JP" sz="1100" b="0" i="0" u="none" strike="noStrike" dirty="0">
                          <a:solidFill>
                            <a:srgbClr val="000000"/>
                          </a:solidFill>
                          <a:latin typeface="ＭＳ Ｐゴシック"/>
                        </a:rPr>
                        <a:t>10</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地域活動団体等の公益活動の連携・協働の促進等による地域コミュニティづくり事業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1.81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11</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各所整備費　各局分</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0.55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algn="l" fontAlgn="ctr"/>
                      <a:r>
                        <a:rPr lang="en-US" altLang="ja-JP" sz="1100" b="0" i="0" u="none" strike="noStrike" dirty="0">
                          <a:solidFill>
                            <a:srgbClr val="000000"/>
                          </a:solidFill>
                          <a:latin typeface="ＭＳ Ｐゴシック"/>
                        </a:rPr>
                        <a:t>12</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コミュニティ系バス運営費補助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8.37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algn="l" fontAlgn="ctr"/>
                      <a:r>
                        <a:rPr lang="en-US" altLang="ja-JP" sz="1100" b="0" i="0" u="none" strike="noStrike" dirty="0">
                          <a:solidFill>
                            <a:srgbClr val="000000"/>
                          </a:solidFill>
                          <a:latin typeface="ＭＳ Ｐゴシック"/>
                        </a:rPr>
                        <a:t>13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大阪シティエアターミナル（ＯＣＡＴ）ビルの公的施設管理運営補助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0.51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0">
                <a:tc>
                  <a:txBody>
                    <a:bodyPr/>
                    <a:lstStyle/>
                    <a:p>
                      <a:pPr algn="l" fontAlgn="ctr"/>
                      <a:r>
                        <a:rPr lang="en-US" altLang="ja-JP" sz="1100" b="0" i="0" u="none" strike="noStrike" dirty="0">
                          <a:solidFill>
                            <a:srgbClr val="000000"/>
                          </a:solidFill>
                          <a:latin typeface="ＭＳ Ｐゴシック"/>
                        </a:rPr>
                        <a:t>14</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大阪バイオサイエンス研究所</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4.50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6.19</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0">
                <a:tc>
                  <a:txBody>
                    <a:bodyPr/>
                    <a:lstStyle/>
                    <a:p>
                      <a:pPr algn="l" fontAlgn="ctr"/>
                      <a:r>
                        <a:rPr lang="en-US" altLang="ja-JP" sz="1100" b="0" i="0" u="none" strike="noStrike" dirty="0">
                          <a:solidFill>
                            <a:srgbClr val="000000"/>
                          </a:solidFill>
                          <a:latin typeface="ＭＳ Ｐゴシック"/>
                        </a:rPr>
                        <a:t>15</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総合健康診査事業（ナイスミドルチェック）</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1.40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0">
                <a:tc>
                  <a:txBody>
                    <a:bodyPr/>
                    <a:lstStyle/>
                    <a:p>
                      <a:pPr algn="l" fontAlgn="ctr"/>
                      <a:r>
                        <a:rPr lang="en-US" altLang="ja-JP" sz="1100" b="0" i="0" u="none" strike="noStrike" dirty="0">
                          <a:solidFill>
                            <a:srgbClr val="000000"/>
                          </a:solidFill>
                          <a:latin typeface="ＭＳ Ｐゴシック"/>
                        </a:rPr>
                        <a:t>16</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小児</a:t>
                      </a:r>
                      <a:r>
                        <a:rPr lang="ja-JP" altLang="en-US" sz="1100" b="0" i="0" u="none" strike="noStrike" dirty="0" err="1">
                          <a:solidFill>
                            <a:srgbClr val="000000"/>
                          </a:solidFill>
                          <a:latin typeface="ＭＳ Ｐゴシック"/>
                        </a:rPr>
                        <a:t>ぜん</a:t>
                      </a:r>
                      <a:r>
                        <a:rPr lang="ja-JP" altLang="en-US" sz="1100" b="0" i="0" u="none" strike="noStrike" dirty="0">
                          <a:solidFill>
                            <a:srgbClr val="000000"/>
                          </a:solidFill>
                          <a:latin typeface="ＭＳ Ｐゴシック"/>
                        </a:rPr>
                        <a:t>息等医療助成事業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2.59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0">
                <a:tc>
                  <a:txBody>
                    <a:bodyPr/>
                    <a:lstStyle/>
                    <a:p>
                      <a:pPr algn="l" fontAlgn="ctr"/>
                      <a:r>
                        <a:rPr lang="en-US" altLang="ja-JP" sz="1100" b="0" i="0" u="none" strike="noStrike" dirty="0">
                          <a:solidFill>
                            <a:srgbClr val="000000"/>
                          </a:solidFill>
                          <a:latin typeface="ＭＳ Ｐゴシック"/>
                        </a:rPr>
                        <a:t>17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環境科学研究所（検査・研究業務、栄養専門学校）</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0.23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0">
                <a:tc>
                  <a:txBody>
                    <a:bodyPr/>
                    <a:lstStyle/>
                    <a:p>
                      <a:pPr algn="l" fontAlgn="ctr"/>
                      <a:r>
                        <a:rPr lang="en-US" altLang="ja-JP" sz="1100" b="0" i="0" u="none" strike="noStrike" dirty="0">
                          <a:solidFill>
                            <a:srgbClr val="000000"/>
                          </a:solidFill>
                          <a:latin typeface="ＭＳ Ｐゴシック"/>
                        </a:rPr>
                        <a:t>18</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市営交通料金福祉措置（敬老パス）</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27.77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37.65</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0">
                <a:tc>
                  <a:txBody>
                    <a:bodyPr/>
                    <a:lstStyle/>
                    <a:p>
                      <a:pPr algn="l" fontAlgn="ctr"/>
                      <a:r>
                        <a:rPr lang="en-US" altLang="ja-JP" sz="1100" b="0" i="0" u="none" strike="noStrike" dirty="0">
                          <a:solidFill>
                            <a:srgbClr val="000000"/>
                          </a:solidFill>
                          <a:latin typeface="ＭＳ Ｐゴシック"/>
                        </a:rPr>
                        <a:t>19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大阪市社会福祉協議会交付金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0.87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1.05</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0">
                <a:tc>
                  <a:txBody>
                    <a:bodyPr/>
                    <a:lstStyle/>
                    <a:p>
                      <a:pPr algn="l" fontAlgn="ctr"/>
                      <a:r>
                        <a:rPr lang="en-US" altLang="zh-CN" sz="1100" b="0" i="0" u="none" strike="noStrike" dirty="0">
                          <a:solidFill>
                            <a:srgbClr val="000000"/>
                          </a:solidFill>
                          <a:latin typeface="ＭＳ Ｐゴシック" pitchFamily="50" charset="-128"/>
                          <a:ea typeface="ＭＳ Ｐゴシック" pitchFamily="50" charset="-128"/>
                        </a:rPr>
                        <a:t>20</a:t>
                      </a:r>
                      <a:endParaRPr lang="zh-CN"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100" b="0" i="0" u="none" strike="noStrike" dirty="0">
                          <a:solidFill>
                            <a:srgbClr val="000000"/>
                          </a:solidFill>
                          <a:latin typeface="ＭＳ Ｐゴシック" pitchFamily="50" charset="-128"/>
                          <a:ea typeface="ＭＳ Ｐゴシック" pitchFamily="50" charset="-128"/>
                        </a:rPr>
                        <a:t>各区社会福祉協議会交付金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4.62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21</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地域生活支援事業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3.75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22</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地域福祉活動推進事業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3.72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23</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民生委員連盟交付金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0.05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0">
                <a:tc>
                  <a:txBody>
                    <a:bodyPr/>
                    <a:lstStyle/>
                    <a:p>
                      <a:pPr algn="l" fontAlgn="ctr"/>
                      <a:r>
                        <a:rPr lang="en-US" altLang="ja-JP" sz="1100" b="0" i="0" u="none" strike="noStrike" dirty="0">
                          <a:solidFill>
                            <a:srgbClr val="000000"/>
                          </a:solidFill>
                          <a:latin typeface="ＭＳ Ｐゴシック"/>
                        </a:rPr>
                        <a:t>24</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軽費老人ホームサービス提供費補助金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0.79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0">
                <a:tc>
                  <a:txBody>
                    <a:bodyPr/>
                    <a:lstStyle/>
                    <a:p>
                      <a:pPr algn="l" fontAlgn="ctr"/>
                      <a:r>
                        <a:rPr lang="en-US" altLang="ja-JP" sz="1100" b="0" i="0" u="none" strike="noStrike" dirty="0">
                          <a:solidFill>
                            <a:srgbClr val="000000"/>
                          </a:solidFill>
                          <a:latin typeface="ＭＳ Ｐゴシック"/>
                        </a:rPr>
                        <a:t>25</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食事サービス事業（ふれあい型）</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0.54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r h="0">
                <a:tc>
                  <a:txBody>
                    <a:bodyPr/>
                    <a:lstStyle/>
                    <a:p>
                      <a:pPr algn="l" fontAlgn="ctr"/>
                      <a:r>
                        <a:rPr lang="en-US" altLang="zh-TW" sz="1100" b="0" i="0" u="none" strike="noStrike" dirty="0">
                          <a:solidFill>
                            <a:schemeClr val="tx1"/>
                          </a:solidFill>
                          <a:latin typeface="ＭＳ Ｐゴシック" pitchFamily="50" charset="-128"/>
                          <a:ea typeface="ＭＳ Ｐゴシック" pitchFamily="50" charset="-128"/>
                        </a:rPr>
                        <a:t>26</a:t>
                      </a: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高齢者住宅改修費給付事業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0.09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6"/>
                  </a:ext>
                </a:extLst>
              </a:tr>
              <a:tr h="0">
                <a:tc>
                  <a:txBody>
                    <a:bodyPr/>
                    <a:lstStyle/>
                    <a:p>
                      <a:pPr algn="l" fontAlgn="ctr"/>
                      <a:r>
                        <a:rPr lang="en-US" altLang="ja-JP" sz="1100" b="0" i="0" u="none" strike="noStrike" dirty="0">
                          <a:solidFill>
                            <a:srgbClr val="000000"/>
                          </a:solidFill>
                          <a:latin typeface="ＭＳ Ｐゴシック"/>
                        </a:rPr>
                        <a:t>27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老人憩の家運営助成 事業費（常設分）</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0.55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7"/>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28</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高齢者地域活動支援事業 運営委託</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1.45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8"/>
                  </a:ext>
                </a:extLst>
              </a:tr>
              <a:tr h="0">
                <a:tc>
                  <a:txBody>
                    <a:bodyPr/>
                    <a:lstStyle/>
                    <a:p>
                      <a:pPr algn="l" fontAlgn="ctr"/>
                      <a:r>
                        <a:rPr lang="en-US" altLang="ja-JP" sz="1100" b="0" i="0" u="none" strike="noStrike" dirty="0">
                          <a:solidFill>
                            <a:srgbClr val="000000"/>
                          </a:solidFill>
                          <a:latin typeface="ＭＳ Ｐゴシック"/>
                        </a:rPr>
                        <a:t>29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err="1">
                          <a:solidFill>
                            <a:srgbClr val="000000"/>
                          </a:solidFill>
                          <a:latin typeface="ＭＳ Ｐゴシック"/>
                        </a:rPr>
                        <a:t>舞洲障がい</a:t>
                      </a:r>
                      <a:r>
                        <a:rPr lang="ja-JP" altLang="en-US" sz="1100" b="0" i="0" u="none" strike="noStrike" dirty="0">
                          <a:solidFill>
                            <a:srgbClr val="000000"/>
                          </a:solidFill>
                          <a:latin typeface="ＭＳ Ｐゴシック"/>
                        </a:rPr>
                        <a:t>者スポーツセンター</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0.51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0.54</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9"/>
                  </a:ext>
                </a:extLst>
              </a:tr>
              <a:tr h="0">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30</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pitchFamily="50" charset="-128"/>
                          <a:ea typeface="ＭＳ Ｐゴシック" pitchFamily="50" charset="-128"/>
                        </a:rPr>
                        <a:t>委託老人福祉センター</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sp>
        <p:nvSpPr>
          <p:cNvPr id="9" name="正方形/長方形 8"/>
          <p:cNvSpPr/>
          <p:nvPr/>
        </p:nvSpPr>
        <p:spPr>
          <a:xfrm>
            <a:off x="8253263" y="667435"/>
            <a:ext cx="423193" cy="169277"/>
          </a:xfrm>
          <a:prstGeom prst="rect">
            <a:avLst/>
          </a:prstGeom>
        </p:spPr>
        <p:txBody>
          <a:bodyPr wrap="none" lIns="0" tIns="0" rIns="0" bIns="0">
            <a:spAutoFit/>
          </a:bodyPr>
          <a:lstStyle/>
          <a:p>
            <a:r>
              <a:rPr lang="ja-JP" altLang="en-US" sz="1100" dirty="0"/>
              <a:t>（億円）</a:t>
            </a:r>
          </a:p>
        </p:txBody>
      </p:sp>
      <p:sp>
        <p:nvSpPr>
          <p:cNvPr id="8" name="正方形/長方形 7"/>
          <p:cNvSpPr/>
          <p:nvPr/>
        </p:nvSpPr>
        <p:spPr>
          <a:xfrm>
            <a:off x="7164288" y="6596390"/>
            <a:ext cx="1228221" cy="261610"/>
          </a:xfrm>
          <a:prstGeom prst="rect">
            <a:avLst/>
          </a:prstGeom>
        </p:spPr>
        <p:txBody>
          <a:bodyPr wrap="none">
            <a:spAutoFit/>
          </a:bodyPr>
          <a:lstStyle/>
          <a:p>
            <a:r>
              <a:rPr lang="ja-JP" altLang="en-US" sz="1100" dirty="0"/>
              <a:t>（次ページへ続く）</a:t>
            </a:r>
          </a:p>
        </p:txBody>
      </p:sp>
      <p:sp>
        <p:nvSpPr>
          <p:cNvPr id="10" name="テキスト ボックス 36"/>
          <p:cNvSpPr txBox="1"/>
          <p:nvPr/>
        </p:nvSpPr>
        <p:spPr>
          <a:xfrm>
            <a:off x="0" y="0"/>
            <a:ext cx="1619672" cy="260648"/>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（付属資料１）</a:t>
            </a:r>
            <a:endParaRPr lang="en-US" altLang="ja-JP" sz="1100" dirty="0"/>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377</a:t>
            </a:fld>
            <a:endParaRPr lang="ja-JP" altLang="en-US"/>
          </a:p>
        </p:txBody>
      </p:sp>
    </p:spTree>
    <p:extLst>
      <p:ext uri="{BB962C8B-B14F-4D97-AF65-F5344CB8AC3E}">
        <p14:creationId xmlns:p14="http://schemas.microsoft.com/office/powerpoint/2010/main" val="382847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253263" y="667435"/>
            <a:ext cx="423193" cy="169277"/>
          </a:xfrm>
          <a:prstGeom prst="rect">
            <a:avLst/>
          </a:prstGeom>
        </p:spPr>
        <p:txBody>
          <a:bodyPr wrap="none" lIns="0" tIns="0" rIns="0" bIns="0">
            <a:spAutoFit/>
          </a:bodyPr>
          <a:lstStyle/>
          <a:p>
            <a:r>
              <a:rPr lang="ja-JP" altLang="en-US" sz="1100" dirty="0"/>
              <a:t>（億円）</a:t>
            </a:r>
          </a:p>
        </p:txBody>
      </p:sp>
      <p:sp>
        <p:nvSpPr>
          <p:cNvPr id="12" name="正方形/長方形 11"/>
          <p:cNvSpPr/>
          <p:nvPr/>
        </p:nvSpPr>
        <p:spPr>
          <a:xfrm>
            <a:off x="251520" y="332656"/>
            <a:ext cx="5976664" cy="338554"/>
          </a:xfrm>
          <a:prstGeom prst="rect">
            <a:avLst/>
          </a:prstGeom>
        </p:spPr>
        <p:txBody>
          <a:bodyPr wrap="square">
            <a:spAutoFit/>
          </a:bodyPr>
          <a:lstStyle/>
          <a:p>
            <a:r>
              <a:rPr lang="ja-JP" altLang="en-US" sz="1600" dirty="0">
                <a:latin typeface="+mn-ea"/>
              </a:rPr>
              <a:t>○見直しの対象とした施策・事業（</a:t>
            </a:r>
            <a:r>
              <a:rPr lang="en-US" altLang="ja-JP" sz="1600" dirty="0">
                <a:latin typeface="+mn-ea"/>
              </a:rPr>
              <a:t>109</a:t>
            </a:r>
            <a:r>
              <a:rPr lang="ja-JP" altLang="en-US" sz="1600" dirty="0">
                <a:latin typeface="+mn-ea"/>
              </a:rPr>
              <a:t>項目）　（２／３）</a:t>
            </a:r>
          </a:p>
        </p:txBody>
      </p:sp>
      <p:sp>
        <p:nvSpPr>
          <p:cNvPr id="6" name="正方形/長方形 5"/>
          <p:cNvSpPr/>
          <p:nvPr/>
        </p:nvSpPr>
        <p:spPr>
          <a:xfrm>
            <a:off x="7164288" y="6596390"/>
            <a:ext cx="1228221" cy="261610"/>
          </a:xfrm>
          <a:prstGeom prst="rect">
            <a:avLst/>
          </a:prstGeom>
        </p:spPr>
        <p:txBody>
          <a:bodyPr wrap="none">
            <a:spAutoFit/>
          </a:bodyPr>
          <a:lstStyle/>
          <a:p>
            <a:r>
              <a:rPr lang="ja-JP" altLang="en-US" sz="1100" dirty="0"/>
              <a:t>（次ページへ続く）</a:t>
            </a:r>
          </a:p>
        </p:txBody>
      </p:sp>
      <p:sp>
        <p:nvSpPr>
          <p:cNvPr id="7" name="正方形/長方形 6"/>
          <p:cNvSpPr/>
          <p:nvPr/>
        </p:nvSpPr>
        <p:spPr>
          <a:xfrm>
            <a:off x="611560" y="620688"/>
            <a:ext cx="1518364" cy="261610"/>
          </a:xfrm>
          <a:prstGeom prst="rect">
            <a:avLst/>
          </a:prstGeom>
        </p:spPr>
        <p:txBody>
          <a:bodyPr wrap="none">
            <a:spAutoFit/>
          </a:bodyPr>
          <a:lstStyle/>
          <a:p>
            <a:r>
              <a:rPr lang="ja-JP" altLang="en-US" sz="1100" dirty="0"/>
              <a:t>（前ページからの続き）</a:t>
            </a:r>
          </a:p>
        </p:txBody>
      </p:sp>
      <p:sp>
        <p:nvSpPr>
          <p:cNvPr id="10" name="テキスト ボックス 36"/>
          <p:cNvSpPr txBox="1"/>
          <p:nvPr/>
        </p:nvSpPr>
        <p:spPr>
          <a:xfrm>
            <a:off x="0" y="0"/>
            <a:ext cx="1619672" cy="260648"/>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（付属資料１）</a:t>
            </a:r>
            <a:endParaRPr lang="en-US" altLang="ja-JP" sz="1100" dirty="0"/>
          </a:p>
        </p:txBody>
      </p:sp>
      <p:graphicFrame>
        <p:nvGraphicFramePr>
          <p:cNvPr id="8" name="表 7"/>
          <p:cNvGraphicFramePr>
            <a:graphicFrameLocks noGrp="1"/>
          </p:cNvGraphicFramePr>
          <p:nvPr/>
        </p:nvGraphicFramePr>
        <p:xfrm>
          <a:off x="395993" y="836712"/>
          <a:ext cx="8401183" cy="5748120"/>
        </p:xfrm>
        <a:graphic>
          <a:graphicData uri="http://schemas.openxmlformats.org/drawingml/2006/table">
            <a:tbl>
              <a:tblPr/>
              <a:tblGrid>
                <a:gridCol w="576064">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912351">
                  <a:extLst>
                    <a:ext uri="{9D8B030D-6E8A-4147-A177-3AD203B41FA5}">
                      <a16:colId xmlns:a16="http://schemas.microsoft.com/office/drawing/2014/main" val="20003"/>
                    </a:ext>
                  </a:extLst>
                </a:gridCol>
              </a:tblGrid>
              <a:tr h="54448">
                <a:tc>
                  <a:txBody>
                    <a:bodyPr/>
                    <a:lstStyle/>
                    <a:p>
                      <a:pPr algn="ctr" fontAlgn="ct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事務事業名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rgbClr val="000000"/>
                          </a:solidFill>
                          <a:latin typeface="ＭＳ ゴシック"/>
                        </a:rPr>
                        <a:t>2012</a:t>
                      </a:r>
                      <a:r>
                        <a:rPr lang="ja-JP" altLang="en-US" sz="1100" b="0" i="0" u="none" strike="noStrike" dirty="0">
                          <a:solidFill>
                            <a:srgbClr val="000000"/>
                          </a:solidFill>
                          <a:latin typeface="ＭＳ ゴシック"/>
                        </a:rPr>
                        <a:t>～</a:t>
                      </a:r>
                      <a:endParaRPr lang="en-US" altLang="ja-JP" sz="1100" b="0" i="0" u="none" strike="noStrike" dirty="0">
                        <a:solidFill>
                          <a:srgbClr val="000000"/>
                        </a:solidFill>
                        <a:latin typeface="ＭＳ ゴシック"/>
                      </a:endParaRPr>
                    </a:p>
                    <a:p>
                      <a:pPr algn="r" fontAlgn="ctr"/>
                      <a:r>
                        <a:rPr lang="en-US" altLang="ja-JP" sz="1100" b="0" i="0" u="none" strike="noStrike" dirty="0">
                          <a:solidFill>
                            <a:srgbClr val="000000"/>
                          </a:solidFill>
                          <a:latin typeface="ＭＳ ゴシック"/>
                        </a:rPr>
                        <a:t>2014</a:t>
                      </a:r>
                      <a:r>
                        <a:rPr lang="ja-JP" altLang="en-US" sz="1100" b="0" i="0" u="none" strike="noStrike" dirty="0">
                          <a:solidFill>
                            <a:srgbClr val="000000"/>
                          </a:solidFill>
                          <a:latin typeface="ＭＳ ゴシック"/>
                        </a:rPr>
                        <a:t>年度</a:t>
                      </a:r>
                      <a:endParaRPr lang="en-US" altLang="ja-JP" sz="1100" b="0" i="0" u="none" strike="noStrike" dirty="0">
                        <a:solidFill>
                          <a:srgbClr val="000000"/>
                        </a:solidFill>
                        <a:latin typeface="ＭＳ ゴシック"/>
                      </a:endParaRPr>
                    </a:p>
                    <a:p>
                      <a:pPr algn="ctr" fontAlgn="ctr"/>
                      <a:r>
                        <a:rPr lang="ja-JP" altLang="en-US" sz="1100" b="0" i="0" u="none" strike="noStrike" dirty="0">
                          <a:solidFill>
                            <a:srgbClr val="000000"/>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chemeClr val="tx1"/>
                          </a:solidFill>
                          <a:latin typeface="ＭＳ ゴシック"/>
                        </a:rPr>
                        <a:t>2012</a:t>
                      </a:r>
                      <a:r>
                        <a:rPr lang="ja-JP" altLang="en-US" sz="1100" b="0" i="0" u="none" strike="noStrike" dirty="0">
                          <a:solidFill>
                            <a:schemeClr val="tx1"/>
                          </a:solidFill>
                          <a:latin typeface="ＭＳ ゴシック"/>
                        </a:rPr>
                        <a:t>～</a:t>
                      </a:r>
                      <a:endParaRPr lang="en-US" altLang="ja-JP" sz="1100" b="0" i="0" u="none" strike="noStrike" dirty="0">
                        <a:solidFill>
                          <a:schemeClr val="tx1"/>
                        </a:solidFill>
                        <a:latin typeface="ＭＳ ゴシック"/>
                      </a:endParaRPr>
                    </a:p>
                    <a:p>
                      <a:pPr algn="r" fontAlgn="ctr"/>
                      <a:r>
                        <a:rPr lang="en-US" altLang="ja-JP" sz="1100" b="0" i="0" u="none" strike="noStrike" dirty="0">
                          <a:solidFill>
                            <a:schemeClr val="tx1"/>
                          </a:solidFill>
                          <a:latin typeface="ＭＳ ゴシック"/>
                        </a:rPr>
                        <a:t>2015</a:t>
                      </a:r>
                      <a:r>
                        <a:rPr lang="ja-JP" altLang="en-US" sz="1100" b="0" i="0" u="none" strike="noStrike" dirty="0">
                          <a:solidFill>
                            <a:schemeClr val="tx1"/>
                          </a:solidFill>
                          <a:latin typeface="ＭＳ ゴシック"/>
                        </a:rPr>
                        <a:t>年度</a:t>
                      </a:r>
                      <a:endParaRPr lang="en-US" altLang="ja-JP" sz="1100" b="0" i="0" u="none" strike="noStrike" dirty="0">
                        <a:solidFill>
                          <a:schemeClr val="tx1"/>
                        </a:solidFill>
                        <a:latin typeface="ＭＳ ゴシック"/>
                      </a:endParaRPr>
                    </a:p>
                    <a:p>
                      <a:pPr algn="ctr" fontAlgn="ctr"/>
                      <a:r>
                        <a:rPr lang="ja-JP" altLang="en-US" sz="1100" b="0" i="0" u="none" strike="noStrike" dirty="0">
                          <a:solidFill>
                            <a:schemeClr val="tx1"/>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31</a:t>
                      </a:r>
                      <a:r>
                        <a:rPr lang="ja-JP" altLang="en-US" sz="1100" b="0" i="0" u="none" strike="noStrike" dirty="0">
                          <a:solidFill>
                            <a:srgbClr val="000000"/>
                          </a:solidFill>
                          <a:latin typeface="ＭＳ Ｐゴシック" pitchFamily="50" charset="-128"/>
                          <a:ea typeface="ＭＳ Ｐゴシック" pitchFamily="50" charset="-128"/>
                        </a:rPr>
                        <a:t>・</a:t>
                      </a:r>
                      <a:r>
                        <a:rPr lang="en-US" altLang="ja-JP" sz="1100" b="0" i="0" u="none" strike="noStrike" dirty="0">
                          <a:solidFill>
                            <a:srgbClr val="000000"/>
                          </a:solidFill>
                          <a:latin typeface="ＭＳ Ｐゴシック" pitchFamily="50" charset="-128"/>
                          <a:ea typeface="ＭＳ Ｐゴシック" pitchFamily="50" charset="-128"/>
                        </a:rPr>
                        <a:t>32</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国民健康保険事業会計繰出金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7.79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639">
                <a:tc>
                  <a:txBody>
                    <a:bodyPr/>
                    <a:lstStyle/>
                    <a:p>
                      <a:pPr algn="l" fontAlgn="ctr"/>
                      <a:r>
                        <a:rPr lang="en-US" altLang="ja-JP" sz="1100" b="0" i="0" u="none" strike="noStrike" dirty="0">
                          <a:solidFill>
                            <a:srgbClr val="000000"/>
                          </a:solidFill>
                          <a:latin typeface="ＭＳ Ｐゴシック"/>
                        </a:rPr>
                        <a:t>33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水道料金福祉措置</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23.11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639">
                <a:tc>
                  <a:txBody>
                    <a:bodyPr/>
                    <a:lstStyle/>
                    <a:p>
                      <a:pPr algn="l" fontAlgn="ctr"/>
                      <a:r>
                        <a:rPr lang="en-US" altLang="ja-JP" sz="1100" b="0" i="0" u="none" strike="noStrike" dirty="0">
                          <a:solidFill>
                            <a:srgbClr val="000000"/>
                          </a:solidFill>
                          <a:latin typeface="ＭＳ Ｐゴシック"/>
                        </a:rPr>
                        <a:t>34</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下水道料金福祉措置</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13.36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639">
                <a:tc>
                  <a:txBody>
                    <a:bodyPr/>
                    <a:lstStyle/>
                    <a:p>
                      <a:pPr algn="l" fontAlgn="ctr"/>
                      <a:r>
                        <a:rPr lang="en-US" altLang="ja-JP" sz="1100" b="0" i="0" u="none" strike="noStrike" dirty="0">
                          <a:solidFill>
                            <a:srgbClr val="000000"/>
                          </a:solidFill>
                          <a:latin typeface="ＭＳ Ｐゴシック"/>
                        </a:rPr>
                        <a:t>35</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施設指導及び助成費　民給</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1.02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639">
                <a:tc>
                  <a:txBody>
                    <a:bodyPr/>
                    <a:lstStyle/>
                    <a:p>
                      <a:pPr algn="l" fontAlgn="ctr"/>
                      <a:r>
                        <a:rPr lang="en-US" altLang="ja-JP" sz="1100" b="0" i="0" u="none" strike="noStrike" dirty="0">
                          <a:solidFill>
                            <a:srgbClr val="000000"/>
                          </a:solidFill>
                          <a:latin typeface="ＭＳ Ｐゴシック"/>
                        </a:rPr>
                        <a:t>36</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児童いきいき放課後事業　子どもの家事業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1.25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6639">
                <a:tc>
                  <a:txBody>
                    <a:bodyPr/>
                    <a:lstStyle/>
                    <a:p>
                      <a:pPr algn="l" fontAlgn="ctr"/>
                      <a:r>
                        <a:rPr lang="en-US" altLang="ja-JP" sz="1100" b="0" i="0" u="none" strike="noStrike" dirty="0">
                          <a:solidFill>
                            <a:srgbClr val="000000"/>
                          </a:solidFill>
                          <a:latin typeface="ＭＳ Ｐゴシック"/>
                        </a:rPr>
                        <a:t>37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留守家庭児童対策</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-0.72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6639">
                <a:tc>
                  <a:txBody>
                    <a:bodyPr/>
                    <a:lstStyle/>
                    <a:p>
                      <a:pPr algn="l" fontAlgn="ctr"/>
                      <a:r>
                        <a:rPr lang="en-US" altLang="ja-JP" sz="1100" b="0" i="0" u="none" strike="noStrike" dirty="0">
                          <a:solidFill>
                            <a:srgbClr val="000000"/>
                          </a:solidFill>
                          <a:latin typeface="ＭＳ Ｐゴシック"/>
                        </a:rPr>
                        <a:t>38</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子育て活動支援事業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0.33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639">
                <a:tc>
                  <a:txBody>
                    <a:bodyPr/>
                    <a:lstStyle/>
                    <a:p>
                      <a:pPr algn="l" fontAlgn="ctr"/>
                      <a:r>
                        <a:rPr lang="en-US" altLang="ja-JP" sz="1100" b="0" i="0" u="none" strike="noStrike" dirty="0">
                          <a:solidFill>
                            <a:srgbClr val="000000"/>
                          </a:solidFill>
                          <a:latin typeface="ＭＳ Ｐゴシック"/>
                        </a:rPr>
                        <a:t>39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ファミリー・サポート・センター事業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1.37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40</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1</a:t>
                      </a:r>
                      <a:r>
                        <a:rPr lang="zh-TW" altLang="en-US" sz="1100" b="0" i="0" u="none" strike="noStrike" dirty="0">
                          <a:solidFill>
                            <a:srgbClr val="000000"/>
                          </a:solidFill>
                          <a:latin typeface="ＭＳ Ｐゴシック" pitchFamily="50" charset="-128"/>
                          <a:ea typeface="ＭＳ Ｐゴシック" pitchFamily="50" charset="-128"/>
                        </a:rPr>
                        <a:t>歳児保育特別対策費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6.84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6639">
                <a:tc>
                  <a:txBody>
                    <a:bodyPr/>
                    <a:lstStyle/>
                    <a:p>
                      <a:pPr algn="l" fontAlgn="ctr"/>
                      <a:r>
                        <a:rPr lang="en-US" altLang="ja-JP" sz="1100" b="0" i="0" u="none" strike="noStrike" dirty="0">
                          <a:solidFill>
                            <a:srgbClr val="000000"/>
                          </a:solidFill>
                          <a:latin typeface="ＭＳ Ｐゴシック"/>
                        </a:rPr>
                        <a:t>41</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市営交通料金福祉措置</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2.21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639">
                <a:tc>
                  <a:txBody>
                    <a:bodyPr/>
                    <a:lstStyle/>
                    <a:p>
                      <a:pPr algn="l" fontAlgn="ctr"/>
                      <a:r>
                        <a:rPr lang="en-US" altLang="ja-JP" sz="1100" b="0" i="0" u="none" strike="noStrike" dirty="0">
                          <a:solidFill>
                            <a:srgbClr val="000000"/>
                          </a:solidFill>
                          <a:latin typeface="ＭＳ Ｐゴシック"/>
                        </a:rPr>
                        <a:t>42</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水道料金福祉措置</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2.02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6639">
                <a:tc>
                  <a:txBody>
                    <a:bodyPr/>
                    <a:lstStyle/>
                    <a:p>
                      <a:pPr algn="l" fontAlgn="ctr"/>
                      <a:r>
                        <a:rPr lang="en-US" altLang="ja-JP" sz="1100" b="0" i="0" u="none" strike="noStrike" dirty="0">
                          <a:solidFill>
                            <a:srgbClr val="000000"/>
                          </a:solidFill>
                          <a:latin typeface="ＭＳ Ｐゴシック"/>
                        </a:rPr>
                        <a:t>43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下水道料金福祉措置</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1.16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44</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公立保育所管理運営費　公立保育所一般管理費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0.41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45</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公立保育所管理運営費　延長保育事業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0.01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46</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公立保育所管理運営費　職員補充対策費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0.07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47</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公立保育所管理運営費　長時間保育対策費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0.25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48</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公立保育所管理運営費　保育所運営体制変更対応</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0.24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55967">
                <a:tc>
                  <a:txBody>
                    <a:bodyPr/>
                    <a:lstStyle/>
                    <a:p>
                      <a:pPr algn="l" fontAlgn="ctr"/>
                      <a:r>
                        <a:rPr lang="en-US" altLang="ja-JP" sz="1100" b="0" i="0" u="none" strike="noStrike" dirty="0">
                          <a:solidFill>
                            <a:srgbClr val="000000"/>
                          </a:solidFill>
                          <a:latin typeface="ＭＳ Ｐゴシック"/>
                        </a:rPr>
                        <a:t>49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公立保育所管理運営費　新ニーズ対応臨任職員の非常勤化実施事業</a:t>
                      </a:r>
                      <a:endParaRPr lang="en-US" altLang="ja-JP" sz="1100" b="0" i="0" u="none" strike="noStrike" dirty="0">
                        <a:solidFill>
                          <a:srgbClr val="000000"/>
                        </a:solidFill>
                        <a:latin typeface="ＭＳ Ｐゴシック"/>
                      </a:endParaRPr>
                    </a:p>
                    <a:p>
                      <a:pPr algn="l" fontAlgn="ctr"/>
                      <a:r>
                        <a:rPr lang="ja-JP" altLang="en-US" sz="1100" b="0" i="0" u="none" strike="noStrike" dirty="0">
                          <a:solidFill>
                            <a:srgbClr val="000000"/>
                          </a:solidFill>
                          <a:latin typeface="ＭＳ Ｐゴシック"/>
                        </a:rPr>
                        <a:t>（子育て相談及び地域交流推進のための非常勤嘱託職員の雇用経費）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0.24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46639">
                <a:tc>
                  <a:txBody>
                    <a:bodyPr/>
                    <a:lstStyle/>
                    <a:p>
                      <a:pPr algn="l" fontAlgn="ctr"/>
                      <a:r>
                        <a:rPr lang="en-US" altLang="ja-JP" sz="1100" b="0" i="0" u="none" strike="noStrike" dirty="0">
                          <a:solidFill>
                            <a:srgbClr val="000000"/>
                          </a:solidFill>
                          <a:latin typeface="ＭＳ Ｐゴシック"/>
                        </a:rPr>
                        <a:t>50</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子育ていろいろ相談センター　管理運営費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0.07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0.63</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51</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教育相談事業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0.03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52</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青少年野外活動施設管理運営費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1.14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46639">
                <a:tc>
                  <a:txBody>
                    <a:bodyPr/>
                    <a:lstStyle/>
                    <a:p>
                      <a:pPr algn="l" fontAlgn="ctr"/>
                      <a:r>
                        <a:rPr lang="en-US" altLang="ja-JP" sz="1100" b="0" i="0" u="none" strike="noStrike" dirty="0">
                          <a:solidFill>
                            <a:srgbClr val="000000"/>
                          </a:solidFill>
                          <a:latin typeface="ＭＳ Ｐゴシック"/>
                        </a:rPr>
                        <a:t>53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保育料の軽減</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1.51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46639">
                <a:tc>
                  <a:txBody>
                    <a:bodyPr/>
                    <a:lstStyle/>
                    <a:p>
                      <a:pPr algn="l" fontAlgn="ctr"/>
                      <a:r>
                        <a:rPr lang="en-US" altLang="ja-JP" sz="1100" b="0" i="0" u="none" strike="noStrike" dirty="0">
                          <a:solidFill>
                            <a:schemeClr val="tx1"/>
                          </a:solidFill>
                          <a:latin typeface="ＭＳ Ｐゴシック"/>
                        </a:rPr>
                        <a:t>54</a:t>
                      </a:r>
                      <a:endParaRPr lang="ja-JP" altLang="en-US"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（社</a:t>
                      </a:r>
                      <a:r>
                        <a:rPr lang="en-US" altLang="ja-JP" sz="1100" b="0" i="0" u="none" strike="noStrike" dirty="0">
                          <a:solidFill>
                            <a:schemeClr val="tx1"/>
                          </a:solidFill>
                          <a:latin typeface="ＭＳ Ｐゴシック"/>
                        </a:rPr>
                        <a:t>)</a:t>
                      </a:r>
                      <a:r>
                        <a:rPr lang="ja-JP" altLang="en-US" sz="1100" b="0" i="0" u="none" strike="noStrike" dirty="0">
                          <a:solidFill>
                            <a:schemeClr val="tx1"/>
                          </a:solidFill>
                          <a:latin typeface="ＭＳ Ｐゴシック"/>
                        </a:rPr>
                        <a:t>大阪フィルハーモニー協会助成</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0.68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1.10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r h="46639">
                <a:tc>
                  <a:txBody>
                    <a:bodyPr/>
                    <a:lstStyle/>
                    <a:p>
                      <a:pPr algn="l" fontAlgn="ctr"/>
                      <a:r>
                        <a:rPr lang="en-US" altLang="ja-JP" sz="1100" b="0" i="0" u="none" strike="noStrike" dirty="0">
                          <a:solidFill>
                            <a:srgbClr val="000000"/>
                          </a:solidFill>
                          <a:latin typeface="ＭＳ Ｐゴシック"/>
                        </a:rPr>
                        <a:t>55</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競技スポーツ振興事業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0.80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56</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pitchFamily="50" charset="-128"/>
                          <a:ea typeface="ＭＳ Ｐゴシック" pitchFamily="50" charset="-128"/>
                        </a:rPr>
                        <a:t>スポーツセンター管理運営</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5"/>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57</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pitchFamily="50" charset="-128"/>
                          <a:ea typeface="ＭＳ Ｐゴシック" pitchFamily="50" charset="-128"/>
                        </a:rPr>
                        <a:t>プール管理運営</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6"/>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58</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都市基幹公園等整備（天王寺動植物公園整備）</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0.10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7"/>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59</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（財）文楽協会運営補助金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0.13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0.52</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8"/>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60</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地方独立行政法人大阪市立工業研究所運営費　人件費関連</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0.49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9"/>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378</a:t>
            </a:fld>
            <a:endParaRPr lang="ja-JP" altLang="en-US"/>
          </a:p>
        </p:txBody>
      </p:sp>
    </p:spTree>
    <p:extLst>
      <p:ext uri="{BB962C8B-B14F-4D97-AF65-F5344CB8AC3E}">
        <p14:creationId xmlns:p14="http://schemas.microsoft.com/office/powerpoint/2010/main" val="913141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467545" y="980728"/>
          <a:ext cx="8424935" cy="4699080"/>
        </p:xfrm>
        <a:graphic>
          <a:graphicData uri="http://schemas.openxmlformats.org/drawingml/2006/table">
            <a:tbl>
              <a:tblPr/>
              <a:tblGrid>
                <a:gridCol w="648071">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136526">
                <a:tc>
                  <a:txBody>
                    <a:bodyPr/>
                    <a:lstStyle/>
                    <a:p>
                      <a:pPr algn="ctr" fontAlgn="ct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事務事業名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rgbClr val="000000"/>
                          </a:solidFill>
                          <a:latin typeface="ＭＳ ゴシック"/>
                        </a:rPr>
                        <a:t>2012</a:t>
                      </a:r>
                      <a:r>
                        <a:rPr lang="ja-JP" altLang="en-US" sz="1100" b="0" i="0" u="none" strike="noStrike" dirty="0">
                          <a:solidFill>
                            <a:srgbClr val="000000"/>
                          </a:solidFill>
                          <a:latin typeface="ＭＳ ゴシック"/>
                        </a:rPr>
                        <a:t>～</a:t>
                      </a:r>
                      <a:endParaRPr lang="en-US" altLang="ja-JP" sz="1100" b="0" i="0" u="none" strike="noStrike" dirty="0">
                        <a:solidFill>
                          <a:srgbClr val="000000"/>
                        </a:solidFill>
                        <a:latin typeface="ＭＳ ゴシック"/>
                      </a:endParaRPr>
                    </a:p>
                    <a:p>
                      <a:pPr algn="r" fontAlgn="ctr"/>
                      <a:r>
                        <a:rPr lang="en-US" altLang="ja-JP" sz="1100" b="0" i="0" u="none" strike="noStrike" dirty="0">
                          <a:solidFill>
                            <a:srgbClr val="000000"/>
                          </a:solidFill>
                          <a:latin typeface="ＭＳ ゴシック"/>
                        </a:rPr>
                        <a:t>2014</a:t>
                      </a:r>
                      <a:r>
                        <a:rPr lang="ja-JP" altLang="en-US" sz="1100" b="0" i="0" u="none" strike="noStrike" dirty="0">
                          <a:solidFill>
                            <a:srgbClr val="000000"/>
                          </a:solidFill>
                          <a:latin typeface="ＭＳ ゴシック"/>
                        </a:rPr>
                        <a:t>年度</a:t>
                      </a:r>
                      <a:endParaRPr lang="en-US" altLang="ja-JP" sz="1100" b="0" i="0" u="none" strike="noStrike" dirty="0">
                        <a:solidFill>
                          <a:srgbClr val="000000"/>
                        </a:solidFill>
                        <a:latin typeface="ＭＳ ゴシック"/>
                      </a:endParaRPr>
                    </a:p>
                    <a:p>
                      <a:pPr algn="ctr" fontAlgn="ctr"/>
                      <a:r>
                        <a:rPr lang="ja-JP" altLang="en-US" sz="1100" b="0" i="0" u="none" strike="noStrike" dirty="0">
                          <a:solidFill>
                            <a:srgbClr val="000000"/>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chemeClr val="tx1"/>
                          </a:solidFill>
                          <a:latin typeface="ＭＳ ゴシック"/>
                        </a:rPr>
                        <a:t>2012</a:t>
                      </a:r>
                      <a:r>
                        <a:rPr lang="ja-JP" altLang="en-US" sz="1100" b="0" i="0" u="none" strike="noStrike" dirty="0">
                          <a:solidFill>
                            <a:schemeClr val="tx1"/>
                          </a:solidFill>
                          <a:latin typeface="ＭＳ ゴシック"/>
                        </a:rPr>
                        <a:t>～</a:t>
                      </a:r>
                      <a:endParaRPr lang="en-US" altLang="ja-JP" sz="1100" b="0" i="0" u="none" strike="noStrike" dirty="0">
                        <a:solidFill>
                          <a:schemeClr val="tx1"/>
                        </a:solidFill>
                        <a:latin typeface="ＭＳ ゴシック"/>
                      </a:endParaRPr>
                    </a:p>
                    <a:p>
                      <a:pPr algn="r" fontAlgn="ctr"/>
                      <a:r>
                        <a:rPr lang="en-US" altLang="ja-JP" sz="1100" b="0" i="0" u="none" strike="noStrike" dirty="0">
                          <a:solidFill>
                            <a:schemeClr val="tx1"/>
                          </a:solidFill>
                          <a:latin typeface="ＭＳ ゴシック"/>
                        </a:rPr>
                        <a:t>2015</a:t>
                      </a:r>
                      <a:r>
                        <a:rPr lang="ja-JP" altLang="en-US" sz="1100" b="0" i="0" u="none" strike="noStrike" dirty="0">
                          <a:solidFill>
                            <a:schemeClr val="tx1"/>
                          </a:solidFill>
                          <a:latin typeface="ＭＳ ゴシック"/>
                        </a:rPr>
                        <a:t>年度</a:t>
                      </a:r>
                      <a:endParaRPr lang="en-US" altLang="ja-JP" sz="1100" b="0" i="0" u="none" strike="noStrike" dirty="0">
                        <a:solidFill>
                          <a:schemeClr val="tx1"/>
                        </a:solidFill>
                        <a:latin typeface="ＭＳ ゴシック"/>
                      </a:endParaRPr>
                    </a:p>
                    <a:p>
                      <a:pPr algn="ctr" fontAlgn="ctr"/>
                      <a:r>
                        <a:rPr lang="ja-JP" altLang="en-US" sz="1100" b="0" i="0" u="none" strike="noStrike" dirty="0">
                          <a:solidFill>
                            <a:schemeClr val="tx1"/>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6639">
                <a:tc>
                  <a:txBody>
                    <a:bodyPr/>
                    <a:lstStyle/>
                    <a:p>
                      <a:pPr algn="l" fontAlgn="ctr"/>
                      <a:r>
                        <a:rPr lang="en-US" altLang="ja-JP" sz="1100" b="0" i="0" u="none" strike="noStrike" dirty="0">
                          <a:solidFill>
                            <a:srgbClr val="000000"/>
                          </a:solidFill>
                          <a:latin typeface="ＭＳ Ｐゴシック"/>
                        </a:rPr>
                        <a:t>61</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貿易促進センター事業補助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1.16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62</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大阪市貿易促進事業補助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4.53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63</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特別会計繰出金　市場　企業債利息、特別会計繰出金　市場　一般会計補助金</a:t>
                      </a:r>
                      <a:r>
                        <a:rPr lang="zh-TW" altLang="en-US" sz="1000" b="0" i="0" u="none" strike="noStrike" dirty="0">
                          <a:solidFill>
                            <a:srgbClr val="000000"/>
                          </a:solidFill>
                          <a:latin typeface="ＭＳ Ｐゴシック" pitchFamily="50" charset="-128"/>
                          <a:ea typeface="ＭＳ Ｐゴシック" pitchFamily="50" charset="-128"/>
                        </a:rPr>
                        <a:t>（業者指導監督経費）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0.45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64</a:t>
                      </a:r>
                      <a:r>
                        <a:rPr lang="ja-JP" altLang="en-US" sz="1100" b="0" i="0" u="none" strike="noStrike" dirty="0">
                          <a:solidFill>
                            <a:srgbClr val="000000"/>
                          </a:solidFill>
                          <a:latin typeface="ＭＳ Ｐゴシック" pitchFamily="50" charset="-128"/>
                          <a:ea typeface="ＭＳ Ｐゴシック" pitchFamily="50" charset="-128"/>
                        </a:rPr>
                        <a:t>・</a:t>
                      </a:r>
                      <a:r>
                        <a:rPr lang="en-US" altLang="ja-JP" sz="1100" b="0" i="0" u="none" strike="noStrike" dirty="0">
                          <a:solidFill>
                            <a:srgbClr val="000000"/>
                          </a:solidFill>
                          <a:latin typeface="ＭＳ Ｐゴシック" pitchFamily="50" charset="-128"/>
                          <a:ea typeface="ＭＳ Ｐゴシック" pitchFamily="50" charset="-128"/>
                        </a:rPr>
                        <a:t>65</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特別会計繰出金　食肉市場事業　行政指導監督等経費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1.58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66</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特別会計繰出金　食肉市場事業　集荷対策</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経常）</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-0.68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6639">
                <a:tc>
                  <a:txBody>
                    <a:bodyPr/>
                    <a:lstStyle/>
                    <a:p>
                      <a:pPr algn="l" fontAlgn="ctr"/>
                      <a:r>
                        <a:rPr lang="en-US" altLang="ja-JP" sz="1100" b="0" i="0" u="none" strike="noStrike" dirty="0">
                          <a:solidFill>
                            <a:srgbClr val="000000"/>
                          </a:solidFill>
                          <a:latin typeface="ＭＳ Ｐゴシック"/>
                        </a:rPr>
                        <a:t>67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環境学習センター（生き生き地球館）の運営</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1.41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6639">
                <a:tc>
                  <a:txBody>
                    <a:bodyPr/>
                    <a:lstStyle/>
                    <a:p>
                      <a:pPr algn="l" fontAlgn="ctr"/>
                      <a:r>
                        <a:rPr lang="en-US" altLang="ja-JP" sz="1100" b="0" i="0" u="none" strike="noStrike" dirty="0">
                          <a:solidFill>
                            <a:srgbClr val="000000"/>
                          </a:solidFill>
                          <a:latin typeface="ＭＳ Ｐゴシック"/>
                        </a:rPr>
                        <a:t>68</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屋内プール管理運営事業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0.06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639">
                <a:tc>
                  <a:txBody>
                    <a:bodyPr/>
                    <a:lstStyle/>
                    <a:p>
                      <a:pPr algn="l" fontAlgn="ctr"/>
                      <a:r>
                        <a:rPr lang="en-US" altLang="ja-JP" sz="1100" b="0" i="0" u="none" strike="noStrike" dirty="0">
                          <a:solidFill>
                            <a:srgbClr val="000000"/>
                          </a:solidFill>
                          <a:latin typeface="ＭＳ Ｐゴシック"/>
                        </a:rPr>
                        <a:t>69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焼却処分事業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8.13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70</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管路輸送事業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0.48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6639">
                <a:tc>
                  <a:txBody>
                    <a:bodyPr/>
                    <a:lstStyle/>
                    <a:p>
                      <a:pPr algn="l" fontAlgn="ctr"/>
                      <a:r>
                        <a:rPr lang="en-US" altLang="ja-JP" sz="1100" b="0" i="0" u="none" strike="noStrike" dirty="0">
                          <a:solidFill>
                            <a:srgbClr val="000000"/>
                          </a:solidFill>
                          <a:latin typeface="ＭＳ Ｐゴシック"/>
                        </a:rPr>
                        <a:t>71</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新婚世帯向け家賃補助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21.31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30.12</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55967">
                <a:tc>
                  <a:txBody>
                    <a:bodyPr/>
                    <a:lstStyle/>
                    <a:p>
                      <a:pPr algn="l" fontAlgn="ctr"/>
                      <a:r>
                        <a:rPr lang="en-US" altLang="ja-JP" sz="1100" b="0" i="0" u="none" strike="noStrike" dirty="0">
                          <a:solidFill>
                            <a:srgbClr val="000000"/>
                          </a:solidFill>
                          <a:latin typeface="ＭＳ Ｐゴシック"/>
                        </a:rPr>
                        <a:t>72</a:t>
                      </a:r>
                      <a:r>
                        <a:rPr lang="ja-JP" altLang="en-US" sz="1100" b="0" i="0" u="none" strike="noStrike" dirty="0">
                          <a:solidFill>
                            <a:srgbClr val="000000"/>
                          </a:solidFill>
                          <a:latin typeface="ＭＳ Ｐゴシック"/>
                        </a:rPr>
                        <a:t>～</a:t>
                      </a:r>
                      <a:r>
                        <a:rPr lang="en-US" altLang="ja-JP" sz="1100" b="0" i="0" u="none" strike="noStrike" dirty="0">
                          <a:solidFill>
                            <a:srgbClr val="000000"/>
                          </a:solidFill>
                          <a:latin typeface="ＭＳ Ｐゴシック"/>
                        </a:rPr>
                        <a:t>75</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下水道事業会計繰出金</a:t>
                      </a:r>
                      <a:endParaRPr lang="en-US" altLang="ja-JP" sz="1100" b="0" i="0" u="none" strike="noStrike" dirty="0">
                        <a:solidFill>
                          <a:srgbClr val="000000"/>
                        </a:solidFill>
                        <a:latin typeface="ＭＳ Ｐゴシック"/>
                      </a:endParaRPr>
                    </a:p>
                    <a:p>
                      <a:pPr algn="l" fontAlgn="ctr"/>
                      <a:r>
                        <a:rPr lang="ja-JP" altLang="en-US" sz="1100" b="0" i="0" u="none" strike="noStrike" dirty="0">
                          <a:solidFill>
                            <a:srgbClr val="000000"/>
                          </a:solidFill>
                          <a:latin typeface="ＭＳ Ｐゴシック"/>
                        </a:rPr>
                        <a:t>（支払利息相当分・減価償却費相当分・収益的収支人件費相当分・物件費相当分）</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2.08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76</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高速鉄道事業会計繰出金　児童手当費用負担相当額補助</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5.69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6639">
                <a:tc>
                  <a:txBody>
                    <a:bodyPr/>
                    <a:lstStyle/>
                    <a:p>
                      <a:pPr algn="l" fontAlgn="ctr"/>
                      <a:r>
                        <a:rPr lang="en-US" altLang="ja-JP" sz="1100" b="0" i="0" u="none" strike="noStrike" dirty="0">
                          <a:solidFill>
                            <a:srgbClr val="000000"/>
                          </a:solidFill>
                          <a:latin typeface="ＭＳ Ｐゴシック"/>
                        </a:rPr>
                        <a:t>77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水道事業会計補助金　地方公営企業に係る児童手当に要する経費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0.85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6639">
                <a:tc>
                  <a:txBody>
                    <a:bodyPr/>
                    <a:lstStyle/>
                    <a:p>
                      <a:pPr algn="l" fontAlgn="ctr"/>
                      <a:r>
                        <a:rPr lang="en-US" altLang="ja-JP" sz="1100" b="0" i="0" u="none" strike="noStrike" dirty="0">
                          <a:solidFill>
                            <a:srgbClr val="000000"/>
                          </a:solidFill>
                          <a:latin typeface="ＭＳ Ｐゴシック"/>
                        </a:rPr>
                        <a:t>78</a:t>
                      </a:r>
                      <a:r>
                        <a:rPr lang="ja-JP" altLang="en-US" sz="1100" b="0" i="0" u="none" strike="noStrike" dirty="0">
                          <a:solidFill>
                            <a:srgbClr val="000000"/>
                          </a:solidFill>
                          <a:latin typeface="ＭＳ Ｐゴシック"/>
                        </a:rPr>
                        <a:t>～</a:t>
                      </a:r>
                      <a:r>
                        <a:rPr lang="en-US" altLang="ja-JP" sz="1100" b="0" i="0" u="none" strike="noStrike" dirty="0">
                          <a:solidFill>
                            <a:srgbClr val="000000"/>
                          </a:solidFill>
                          <a:latin typeface="ＭＳ Ｐゴシック"/>
                        </a:rPr>
                        <a:t>99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病院事業会計への繰出金　総合医療センター、十三市民病院、住吉市民病院</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7.39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6639">
                <a:tc>
                  <a:txBody>
                    <a:bodyPr/>
                    <a:lstStyle/>
                    <a:p>
                      <a:pPr algn="l" fontAlgn="ctr"/>
                      <a:r>
                        <a:rPr lang="en-US" altLang="ja-JP" sz="1100" b="0" i="0" u="none" strike="noStrike" dirty="0">
                          <a:solidFill>
                            <a:srgbClr val="000000"/>
                          </a:solidFill>
                          <a:latin typeface="ＭＳ Ｐゴシック"/>
                        </a:rPr>
                        <a:t>100</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外国青年招致事業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0.18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111968">
                <a:tc>
                  <a:txBody>
                    <a:bodyPr/>
                    <a:lstStyle/>
                    <a:p>
                      <a:pPr algn="l" fontAlgn="ctr"/>
                      <a:r>
                        <a:rPr lang="en-US" altLang="ja-JP" sz="1100" b="0" i="0" u="none" strike="noStrike" dirty="0">
                          <a:solidFill>
                            <a:srgbClr val="000000"/>
                          </a:solidFill>
                          <a:latin typeface="ＭＳ Ｐゴシック"/>
                        </a:rPr>
                        <a:t>101</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学校元気アップ地域本部事業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1.52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46639">
                <a:tc>
                  <a:txBody>
                    <a:bodyPr/>
                    <a:lstStyle/>
                    <a:p>
                      <a:pPr algn="l" fontAlgn="ctr"/>
                      <a:r>
                        <a:rPr lang="en-US" altLang="ja-JP" sz="1100" b="0" i="0" u="none" strike="noStrike" dirty="0">
                          <a:solidFill>
                            <a:srgbClr val="000000"/>
                          </a:solidFill>
                          <a:latin typeface="ＭＳ Ｐゴシック"/>
                        </a:rPr>
                        <a:t>102</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多様な体験活動の実施</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1.97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46639">
                <a:tc>
                  <a:txBody>
                    <a:bodyPr/>
                    <a:lstStyle/>
                    <a:p>
                      <a:pPr algn="l" fontAlgn="ctr"/>
                      <a:r>
                        <a:rPr lang="en-US" altLang="ja-JP" sz="1100" b="0" i="0" u="none" strike="noStrike" dirty="0">
                          <a:solidFill>
                            <a:srgbClr val="000000"/>
                          </a:solidFill>
                          <a:latin typeface="ＭＳ Ｐゴシック"/>
                        </a:rPr>
                        <a:t>103</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学校給食協会交付金</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1.20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46639">
                <a:tc>
                  <a:txBody>
                    <a:bodyPr/>
                    <a:lstStyle/>
                    <a:p>
                      <a:pPr algn="l" fontAlgn="ctr"/>
                      <a:r>
                        <a:rPr lang="en-US" altLang="zh-CN" sz="1100" b="0" i="0" u="none" strike="noStrike" dirty="0">
                          <a:solidFill>
                            <a:srgbClr val="000000"/>
                          </a:solidFill>
                          <a:latin typeface="ＭＳ Ｐゴシック" pitchFamily="50" charset="-128"/>
                          <a:ea typeface="ＭＳ Ｐゴシック" pitchFamily="50" charset="-128"/>
                        </a:rPr>
                        <a:t>104</a:t>
                      </a:r>
                      <a:endParaRPr lang="zh-CN"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100" b="0" i="0" u="none" strike="noStrike" dirty="0">
                          <a:solidFill>
                            <a:srgbClr val="000000"/>
                          </a:solidFill>
                          <a:latin typeface="ＭＳ Ｐゴシック" pitchFamily="50" charset="-128"/>
                          <a:ea typeface="ＭＳ Ｐゴシック" pitchFamily="50" charset="-128"/>
                        </a:rPr>
                        <a:t>中学校昼食事業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1.20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46639">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105</a:t>
                      </a:r>
                      <a:r>
                        <a:rPr lang="ja-JP" altLang="en-US" sz="1100" b="0" i="0" u="none" strike="noStrike" dirty="0">
                          <a:solidFill>
                            <a:srgbClr val="000000"/>
                          </a:solidFill>
                          <a:latin typeface="ＭＳ Ｐゴシック" pitchFamily="50" charset="-128"/>
                          <a:ea typeface="ＭＳ Ｐゴシック" pitchFamily="50" charset="-128"/>
                        </a:rPr>
                        <a:t>・</a:t>
                      </a:r>
                      <a:r>
                        <a:rPr lang="en-US" altLang="ja-JP" sz="1100" b="0" i="0" u="none" strike="noStrike" dirty="0">
                          <a:solidFill>
                            <a:srgbClr val="000000"/>
                          </a:solidFill>
                          <a:latin typeface="ＭＳ Ｐゴシック" pitchFamily="50" charset="-128"/>
                          <a:ea typeface="ＭＳ Ｐゴシック" pitchFamily="50" charset="-128"/>
                        </a:rPr>
                        <a:t>106</a:t>
                      </a:r>
                      <a:endParaRPr lang="zh-TW"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一般維持運営費</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0.25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46639">
                <a:tc>
                  <a:txBody>
                    <a:bodyPr/>
                    <a:lstStyle/>
                    <a:p>
                      <a:pPr algn="l" fontAlgn="ctr"/>
                      <a:r>
                        <a:rPr lang="en-US" altLang="ja-JP" sz="1100" b="0" i="0" u="none" strike="noStrike" dirty="0">
                          <a:solidFill>
                            <a:srgbClr val="000000"/>
                          </a:solidFill>
                          <a:latin typeface="ＭＳ Ｐゴシック"/>
                        </a:rPr>
                        <a:t>107</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生涯学習センター</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2.56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46639">
                <a:tc>
                  <a:txBody>
                    <a:bodyPr/>
                    <a:lstStyle/>
                    <a:p>
                      <a:pPr algn="l" fontAlgn="ctr"/>
                      <a:r>
                        <a:rPr lang="en-US" altLang="ja-JP" sz="1100" b="0" i="0" u="none" strike="noStrike" dirty="0">
                          <a:solidFill>
                            <a:srgbClr val="000000"/>
                          </a:solidFill>
                          <a:latin typeface="ＭＳ Ｐゴシック"/>
                        </a:rPr>
                        <a:t>108</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音楽団事業及び音楽堂貸し出し事業</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0.52 </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46639">
                <a:tc>
                  <a:txBody>
                    <a:bodyPr/>
                    <a:lstStyle/>
                    <a:p>
                      <a:pPr algn="l" fontAlgn="ctr"/>
                      <a:r>
                        <a:rPr lang="en-US" altLang="ja-JP" sz="1100" b="0" i="0" u="none" strike="noStrike" dirty="0">
                          <a:solidFill>
                            <a:srgbClr val="000000"/>
                          </a:solidFill>
                          <a:latin typeface="ＭＳ Ｐゴシック"/>
                        </a:rPr>
                        <a:t>109</a:t>
                      </a:r>
                      <a:endParaRPr lang="ja-JP" altLang="en-US" sz="1100" b="0" i="0" u="none" strike="noStrike" dirty="0">
                        <a:solidFill>
                          <a:srgbClr val="00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市会関係一般費（政務調査費</a:t>
                      </a:r>
                      <a:r>
                        <a:rPr lang="en-US" altLang="zh-TW" sz="1100" b="0" i="0" u="none" strike="noStrike" dirty="0">
                          <a:solidFill>
                            <a:srgbClr val="000000"/>
                          </a:solidFill>
                          <a:latin typeface="ＭＳ Ｐゴシック" pitchFamily="50" charset="-128"/>
                          <a:ea typeface="ＭＳ Ｐゴシック" pitchFamily="50" charset="-128"/>
                        </a:rPr>
                        <a:t>)</a:t>
                      </a:r>
                      <a:endParaRPr lang="ja-JP" altLang="en-US" sz="1100" b="0" i="0" u="none" strike="noStrike" dirty="0">
                        <a:solidFill>
                          <a:srgbClr val="000000"/>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
        <p:nvSpPr>
          <p:cNvPr id="10" name="正方形/長方形 9"/>
          <p:cNvSpPr/>
          <p:nvPr/>
        </p:nvSpPr>
        <p:spPr>
          <a:xfrm>
            <a:off x="8388424" y="811451"/>
            <a:ext cx="423193" cy="169277"/>
          </a:xfrm>
          <a:prstGeom prst="rect">
            <a:avLst/>
          </a:prstGeom>
        </p:spPr>
        <p:txBody>
          <a:bodyPr wrap="none" lIns="0" tIns="0" rIns="0" bIns="0">
            <a:spAutoFit/>
          </a:bodyPr>
          <a:lstStyle/>
          <a:p>
            <a:r>
              <a:rPr lang="ja-JP" altLang="en-US" sz="1100" dirty="0"/>
              <a:t>（億円）</a:t>
            </a:r>
          </a:p>
        </p:txBody>
      </p:sp>
      <p:sp>
        <p:nvSpPr>
          <p:cNvPr id="13" name="正方形/長方形 12"/>
          <p:cNvSpPr/>
          <p:nvPr/>
        </p:nvSpPr>
        <p:spPr>
          <a:xfrm>
            <a:off x="251520" y="332656"/>
            <a:ext cx="5976664" cy="338554"/>
          </a:xfrm>
          <a:prstGeom prst="rect">
            <a:avLst/>
          </a:prstGeom>
        </p:spPr>
        <p:txBody>
          <a:bodyPr wrap="square">
            <a:spAutoFit/>
          </a:bodyPr>
          <a:lstStyle/>
          <a:p>
            <a:r>
              <a:rPr lang="ja-JP" altLang="en-US" sz="1600" dirty="0">
                <a:latin typeface="+mn-ea"/>
              </a:rPr>
              <a:t>○見直しの対象とした施策・事業（</a:t>
            </a:r>
            <a:r>
              <a:rPr lang="en-US" altLang="ja-JP" sz="1600" dirty="0">
                <a:latin typeface="+mn-ea"/>
              </a:rPr>
              <a:t>109</a:t>
            </a:r>
            <a:r>
              <a:rPr lang="ja-JP" altLang="en-US" sz="1600" dirty="0">
                <a:latin typeface="+mn-ea"/>
              </a:rPr>
              <a:t>項目）　（３／３）</a:t>
            </a:r>
          </a:p>
        </p:txBody>
      </p:sp>
      <p:sp>
        <p:nvSpPr>
          <p:cNvPr id="8" name="正方形/長方形 7"/>
          <p:cNvSpPr/>
          <p:nvPr/>
        </p:nvSpPr>
        <p:spPr>
          <a:xfrm>
            <a:off x="611560" y="719118"/>
            <a:ext cx="1518364" cy="261610"/>
          </a:xfrm>
          <a:prstGeom prst="rect">
            <a:avLst/>
          </a:prstGeom>
        </p:spPr>
        <p:txBody>
          <a:bodyPr wrap="none">
            <a:spAutoFit/>
          </a:bodyPr>
          <a:lstStyle/>
          <a:p>
            <a:r>
              <a:rPr lang="ja-JP" altLang="en-US" sz="1100" dirty="0"/>
              <a:t>（前ページからの続き）</a:t>
            </a:r>
          </a:p>
        </p:txBody>
      </p:sp>
      <p:sp>
        <p:nvSpPr>
          <p:cNvPr id="11" name="テキスト ボックス 10"/>
          <p:cNvSpPr txBox="1"/>
          <p:nvPr/>
        </p:nvSpPr>
        <p:spPr>
          <a:xfrm>
            <a:off x="836805" y="6237312"/>
            <a:ext cx="8136904" cy="276999"/>
          </a:xfrm>
          <a:prstGeom prst="rect">
            <a:avLst/>
          </a:prstGeom>
          <a:noFill/>
        </p:spPr>
        <p:txBody>
          <a:bodyPr wrap="square" rtlCol="0">
            <a:spAutoFit/>
          </a:bodyPr>
          <a:lstStyle/>
          <a:p>
            <a:pPr algn="r"/>
            <a:r>
              <a:rPr kumimoji="1" lang="en-US" altLang="ja-JP" sz="1200" dirty="0"/>
              <a:t>※</a:t>
            </a:r>
            <a:r>
              <a:rPr kumimoji="1" lang="ja-JP" altLang="en-US" sz="1200" dirty="0"/>
              <a:t>各項目の削減効果額</a:t>
            </a:r>
            <a:r>
              <a:rPr lang="ja-JP" altLang="en-US" sz="1200" dirty="0"/>
              <a:t>は</a:t>
            </a:r>
            <a:r>
              <a:rPr kumimoji="1" lang="ja-JP" altLang="en-US" sz="1200" dirty="0"/>
              <a:t>四捨五入しているため、各項目の和と削減効果額合計は必ずしも一致しない。</a:t>
            </a:r>
          </a:p>
        </p:txBody>
      </p:sp>
      <p:sp>
        <p:nvSpPr>
          <p:cNvPr id="14" name="テキスト ボックス 36"/>
          <p:cNvSpPr txBox="1"/>
          <p:nvPr/>
        </p:nvSpPr>
        <p:spPr>
          <a:xfrm>
            <a:off x="0" y="0"/>
            <a:ext cx="1619672" cy="260648"/>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（付属資料１）</a:t>
            </a:r>
            <a:endParaRPr lang="en-US" altLang="ja-JP" sz="1100" dirty="0"/>
          </a:p>
        </p:txBody>
      </p:sp>
      <p:sp>
        <p:nvSpPr>
          <p:cNvPr id="15" name="正方形/長方形 14"/>
          <p:cNvSpPr/>
          <p:nvPr/>
        </p:nvSpPr>
        <p:spPr>
          <a:xfrm>
            <a:off x="7164288" y="6596390"/>
            <a:ext cx="1228221" cy="261610"/>
          </a:xfrm>
          <a:prstGeom prst="rect">
            <a:avLst/>
          </a:prstGeom>
        </p:spPr>
        <p:txBody>
          <a:bodyPr wrap="none">
            <a:spAutoFit/>
          </a:bodyPr>
          <a:lstStyle/>
          <a:p>
            <a:r>
              <a:rPr lang="ja-JP" altLang="en-US" sz="1100" dirty="0"/>
              <a:t>（次ページへ続く）</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379</a:t>
            </a:fld>
            <a:endParaRPr lang="ja-JP" altLang="en-US"/>
          </a:p>
        </p:txBody>
      </p:sp>
    </p:spTree>
    <p:extLst>
      <p:ext uri="{BB962C8B-B14F-4D97-AF65-F5344CB8AC3E}">
        <p14:creationId xmlns:p14="http://schemas.microsoft.com/office/powerpoint/2010/main" val="204715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467545" y="980728"/>
          <a:ext cx="8424935" cy="1034640"/>
        </p:xfrm>
        <a:graphic>
          <a:graphicData uri="http://schemas.openxmlformats.org/drawingml/2006/table">
            <a:tbl>
              <a:tblPr/>
              <a:tblGrid>
                <a:gridCol w="648071">
                  <a:extLst>
                    <a:ext uri="{9D8B030D-6E8A-4147-A177-3AD203B41FA5}">
                      <a16:colId xmlns:a16="http://schemas.microsoft.com/office/drawing/2014/main" val="20000"/>
                    </a:ext>
                  </a:extLst>
                </a:gridCol>
                <a:gridCol w="597666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tblGrid>
              <a:tr h="136526">
                <a:tc>
                  <a:txBody>
                    <a:bodyPr/>
                    <a:lstStyle/>
                    <a:p>
                      <a:pPr algn="ctr" fontAlgn="ctr"/>
                      <a:endParaRPr lang="ja-JP" altLang="en-US" sz="1100" b="0" i="0" u="none" strike="noStrike" dirty="0">
                        <a:solidFill>
                          <a:srgbClr val="FF0000"/>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事務事業名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chemeClr val="tx1"/>
                          </a:solidFill>
                          <a:latin typeface="ＭＳ ゴシック"/>
                        </a:rPr>
                        <a:t>2012</a:t>
                      </a:r>
                      <a:r>
                        <a:rPr lang="ja-JP" altLang="en-US" sz="1100" b="0" i="0" u="none" strike="noStrike" dirty="0">
                          <a:solidFill>
                            <a:schemeClr val="tx1"/>
                          </a:solidFill>
                          <a:latin typeface="ＭＳ ゴシック"/>
                        </a:rPr>
                        <a:t>～</a:t>
                      </a:r>
                      <a:endParaRPr lang="en-US" altLang="ja-JP" sz="1100" b="0" i="0" u="none" strike="noStrike" dirty="0">
                        <a:solidFill>
                          <a:schemeClr val="tx1"/>
                        </a:solidFill>
                        <a:latin typeface="ＭＳ ゴシック"/>
                      </a:endParaRPr>
                    </a:p>
                    <a:p>
                      <a:pPr algn="r" fontAlgn="ctr"/>
                      <a:r>
                        <a:rPr lang="en-US" altLang="ja-JP" sz="1100" b="0" i="0" u="none" strike="noStrike" dirty="0">
                          <a:solidFill>
                            <a:schemeClr val="tx1"/>
                          </a:solidFill>
                          <a:latin typeface="ＭＳ ゴシック"/>
                        </a:rPr>
                        <a:t>2014</a:t>
                      </a:r>
                      <a:r>
                        <a:rPr lang="ja-JP" altLang="en-US" sz="1100" b="0" i="0" u="none" strike="noStrike" dirty="0">
                          <a:solidFill>
                            <a:schemeClr val="tx1"/>
                          </a:solidFill>
                          <a:latin typeface="ＭＳ ゴシック"/>
                        </a:rPr>
                        <a:t>年度</a:t>
                      </a:r>
                      <a:endParaRPr lang="en-US" altLang="ja-JP" sz="1100" b="0" i="0" u="none" strike="noStrike" dirty="0">
                        <a:solidFill>
                          <a:schemeClr val="tx1"/>
                        </a:solidFill>
                        <a:latin typeface="ＭＳ ゴシック"/>
                      </a:endParaRPr>
                    </a:p>
                    <a:p>
                      <a:pPr algn="ctr" fontAlgn="ctr"/>
                      <a:r>
                        <a:rPr lang="ja-JP" altLang="en-US" sz="1100" b="0" i="0" u="none" strike="noStrike" dirty="0">
                          <a:solidFill>
                            <a:schemeClr val="tx1"/>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fontAlgn="ctr"/>
                      <a:r>
                        <a:rPr lang="en-US" altLang="ja-JP" sz="1100" b="0" i="0" u="none" strike="noStrike" dirty="0">
                          <a:solidFill>
                            <a:schemeClr val="tx1"/>
                          </a:solidFill>
                          <a:latin typeface="ＭＳ ゴシック"/>
                        </a:rPr>
                        <a:t>2012</a:t>
                      </a:r>
                      <a:r>
                        <a:rPr lang="ja-JP" altLang="en-US" sz="1100" b="0" i="0" u="none" strike="noStrike" dirty="0">
                          <a:solidFill>
                            <a:schemeClr val="tx1"/>
                          </a:solidFill>
                          <a:latin typeface="ＭＳ ゴシック"/>
                        </a:rPr>
                        <a:t>～</a:t>
                      </a:r>
                      <a:endParaRPr lang="en-US" altLang="ja-JP" sz="1100" b="0" i="0" u="none" strike="noStrike" dirty="0">
                        <a:solidFill>
                          <a:schemeClr val="tx1"/>
                        </a:solidFill>
                        <a:latin typeface="ＭＳ ゴシック"/>
                      </a:endParaRPr>
                    </a:p>
                    <a:p>
                      <a:pPr algn="r" fontAlgn="ctr"/>
                      <a:r>
                        <a:rPr lang="en-US" altLang="ja-JP" sz="1100" b="0" i="0" u="none" strike="noStrike" dirty="0">
                          <a:solidFill>
                            <a:schemeClr val="tx1"/>
                          </a:solidFill>
                          <a:latin typeface="ＭＳ ゴシック"/>
                        </a:rPr>
                        <a:t>2015</a:t>
                      </a:r>
                      <a:r>
                        <a:rPr lang="ja-JP" altLang="en-US" sz="1100" b="0" i="0" u="none" strike="noStrike" dirty="0">
                          <a:solidFill>
                            <a:schemeClr val="tx1"/>
                          </a:solidFill>
                          <a:latin typeface="ＭＳ ゴシック"/>
                        </a:rPr>
                        <a:t>年度</a:t>
                      </a:r>
                      <a:endParaRPr lang="en-US" altLang="ja-JP" sz="1100" b="0" i="0" u="none" strike="noStrike" dirty="0">
                        <a:solidFill>
                          <a:schemeClr val="tx1"/>
                        </a:solidFill>
                        <a:latin typeface="ＭＳ ゴシック"/>
                      </a:endParaRPr>
                    </a:p>
                    <a:p>
                      <a:pPr algn="ctr" fontAlgn="ctr"/>
                      <a:r>
                        <a:rPr lang="ja-JP" altLang="en-US" sz="1100" b="0" i="0" u="none" strike="noStrike" dirty="0">
                          <a:solidFill>
                            <a:schemeClr val="tx1"/>
                          </a:solidFill>
                          <a:latin typeface="ＭＳ ゴシック"/>
                        </a:rPr>
                        <a:t>削減効果額</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46639">
                <a:tc>
                  <a:txBody>
                    <a:bodyPr/>
                    <a:lstStyle/>
                    <a:p>
                      <a:pPr algn="l" fontAlgn="ctr"/>
                      <a:r>
                        <a:rPr lang="ja-JP" altLang="en-US" sz="1100" b="0" i="0" u="none" strike="noStrike" dirty="0">
                          <a:solidFill>
                            <a:schemeClr val="tx1"/>
                          </a:solidFill>
                          <a:latin typeface="ＭＳ Ｐゴシック"/>
                        </a:rPr>
                        <a:t>追加</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大阪マラソンの開催</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0.10</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同左</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6639">
                <a:tc>
                  <a:txBody>
                    <a:bodyPr/>
                    <a:lstStyle/>
                    <a:p>
                      <a:pPr algn="l" fontAlgn="ctr"/>
                      <a:r>
                        <a:rPr lang="ja-JP" altLang="en-US" sz="1100" b="0" i="0" u="none" strike="noStrike" dirty="0">
                          <a:solidFill>
                            <a:schemeClr val="tx1"/>
                          </a:solidFill>
                          <a:latin typeface="ＭＳ Ｐゴシック"/>
                        </a:rPr>
                        <a:t>追加</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住まい情報センター他</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100" b="0" i="0" u="none" strike="noStrike" dirty="0">
                          <a:solidFill>
                            <a:schemeClr val="tx1"/>
                          </a:solidFill>
                          <a:latin typeface="ＭＳ Ｐゴシック"/>
                        </a:rPr>
                        <a:t>－</a:t>
                      </a:r>
                      <a:endParaRPr lang="en-US" altLang="ja-JP" sz="1100" b="0" i="0" u="none" strike="noStrike" dirty="0">
                        <a:solidFill>
                          <a:schemeClr val="tx1"/>
                        </a:solidFill>
                        <a:latin typeface="ＭＳ Ｐゴシック"/>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0.01</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639">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追加</a:t>
                      </a: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pitchFamily="50" charset="-128"/>
                          <a:ea typeface="ＭＳ Ｐゴシック" pitchFamily="50" charset="-128"/>
                        </a:rPr>
                        <a:t>キッズプラザ運営補助</a:t>
                      </a: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0.18</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0.32</a:t>
                      </a:r>
                    </a:p>
                  </a:txBody>
                  <a:tcPr marL="72000" marR="72000" marT="3600" marB="36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nvGraphicFramePr>
        <p:xfrm>
          <a:off x="467545" y="2924944"/>
          <a:ext cx="8424934" cy="288032"/>
        </p:xfrm>
        <a:graphic>
          <a:graphicData uri="http://schemas.openxmlformats.org/drawingml/2006/table">
            <a:tbl>
              <a:tblPr/>
              <a:tblGrid>
                <a:gridCol w="662473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288032">
                <a:tc>
                  <a:txBody>
                    <a:bodyPr/>
                    <a:lstStyle/>
                    <a:p>
                      <a:pPr algn="ctr" fontAlgn="ctr"/>
                      <a:r>
                        <a:rPr lang="en-US" altLang="ja-JP" sz="1300" b="1" i="0" u="none" strike="noStrike" dirty="0">
                          <a:solidFill>
                            <a:schemeClr val="tx1"/>
                          </a:solidFill>
                          <a:latin typeface="ＭＳ Ｐゴシック" pitchFamily="50" charset="-128"/>
                          <a:ea typeface="ＭＳ Ｐゴシック" pitchFamily="50" charset="-128"/>
                        </a:rPr>
                        <a:t>2012</a:t>
                      </a:r>
                      <a:r>
                        <a:rPr lang="ja-JP" altLang="en-US" sz="1300" b="1" i="0" u="none" strike="noStrike" dirty="0">
                          <a:solidFill>
                            <a:schemeClr val="tx1"/>
                          </a:solidFill>
                          <a:latin typeface="ＭＳ Ｐゴシック" pitchFamily="50" charset="-128"/>
                          <a:ea typeface="ＭＳ Ｐゴシック" pitchFamily="50" charset="-128"/>
                        </a:rPr>
                        <a:t>　</a:t>
                      </a:r>
                      <a:r>
                        <a:rPr lang="en-US" altLang="ja-JP" sz="1300" b="1" i="0" u="none" strike="noStrike" dirty="0">
                          <a:solidFill>
                            <a:schemeClr val="tx1"/>
                          </a:solidFill>
                          <a:latin typeface="ＭＳ Ｐゴシック" pitchFamily="50" charset="-128"/>
                          <a:ea typeface="ＭＳ Ｐゴシック" pitchFamily="50" charset="-128"/>
                        </a:rPr>
                        <a:t>―</a:t>
                      </a:r>
                      <a:r>
                        <a:rPr lang="ja-JP" altLang="en-US" sz="1300" b="1" i="0" u="none" strike="noStrike" dirty="0">
                          <a:solidFill>
                            <a:schemeClr val="tx1"/>
                          </a:solidFill>
                          <a:latin typeface="ＭＳ Ｐゴシック" pitchFamily="50" charset="-128"/>
                          <a:ea typeface="ＭＳ Ｐゴシック" pitchFamily="50" charset="-128"/>
                        </a:rPr>
                        <a:t>　</a:t>
                      </a:r>
                      <a:r>
                        <a:rPr lang="en-US" altLang="ja-JP" sz="1300" b="1" i="0" u="none" strike="noStrike" dirty="0">
                          <a:solidFill>
                            <a:schemeClr val="tx1"/>
                          </a:solidFill>
                          <a:latin typeface="ＭＳ Ｐゴシック" pitchFamily="50" charset="-128"/>
                          <a:ea typeface="ＭＳ Ｐゴシック" pitchFamily="50" charset="-128"/>
                        </a:rPr>
                        <a:t>2015</a:t>
                      </a:r>
                      <a:r>
                        <a:rPr lang="ja-JP" altLang="en-US" sz="1300" b="1" i="0" u="none" strike="noStrike" dirty="0">
                          <a:solidFill>
                            <a:schemeClr val="tx1"/>
                          </a:solidFill>
                          <a:latin typeface="ＭＳ Ｐゴシック" pitchFamily="50" charset="-128"/>
                          <a:ea typeface="ＭＳ Ｐゴシック" pitchFamily="50" charset="-128"/>
                        </a:rPr>
                        <a:t>年度　削減効果額　</a:t>
                      </a:r>
                      <a:r>
                        <a:rPr lang="zh-TW" altLang="en-US" sz="1300" b="1" i="0" u="none" strike="noStrike" dirty="0">
                          <a:solidFill>
                            <a:schemeClr val="tx1"/>
                          </a:solidFill>
                          <a:latin typeface="ＭＳ Ｐゴシック" pitchFamily="50" charset="-128"/>
                          <a:ea typeface="ＭＳ Ｐゴシック" pitchFamily="50" charset="-128"/>
                        </a:rPr>
                        <a:t>合計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300" b="1" i="0" u="none" strike="noStrike" dirty="0">
                          <a:solidFill>
                            <a:schemeClr val="tx1"/>
                          </a:solidFill>
                          <a:latin typeface="ＭＳ Ｐゴシック"/>
                        </a:rPr>
                        <a:t> 233</a:t>
                      </a:r>
                      <a:r>
                        <a:rPr lang="ja-JP" altLang="en-US" sz="1300" b="1" i="0" u="none" strike="noStrike" dirty="0">
                          <a:solidFill>
                            <a:schemeClr val="tx1"/>
                          </a:solidFill>
                          <a:latin typeface="ＭＳ Ｐゴシック"/>
                        </a:rPr>
                        <a:t>億</a:t>
                      </a:r>
                      <a:r>
                        <a:rPr lang="en-US" altLang="ja-JP" sz="1300" b="1" i="0" u="none" strike="noStrike" dirty="0">
                          <a:solidFill>
                            <a:schemeClr val="tx1"/>
                          </a:solidFill>
                          <a:latin typeface="ＭＳ Ｐゴシック"/>
                        </a:rPr>
                        <a:t>7,500</a:t>
                      </a:r>
                      <a:r>
                        <a:rPr lang="ja-JP" altLang="en-US" sz="1300" b="1" i="0" u="none" strike="noStrike" dirty="0">
                          <a:solidFill>
                            <a:schemeClr val="tx1"/>
                          </a:solidFill>
                          <a:latin typeface="ＭＳ Ｐゴシック"/>
                        </a:rPr>
                        <a:t>万円</a:t>
                      </a:r>
                      <a:r>
                        <a:rPr lang="en-US" altLang="ja-JP" sz="1300" b="1" i="0" u="none" strike="noStrike" dirty="0">
                          <a:solidFill>
                            <a:schemeClr val="tx1"/>
                          </a:solidFill>
                          <a:latin typeface="ＭＳ Ｐゴシック"/>
                        </a:rPr>
                        <a:t> </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0" name="正方形/長方形 9"/>
          <p:cNvSpPr/>
          <p:nvPr/>
        </p:nvSpPr>
        <p:spPr>
          <a:xfrm>
            <a:off x="8396584" y="775099"/>
            <a:ext cx="423193" cy="169277"/>
          </a:xfrm>
          <a:prstGeom prst="rect">
            <a:avLst/>
          </a:prstGeom>
        </p:spPr>
        <p:txBody>
          <a:bodyPr wrap="none" lIns="0" tIns="0" rIns="0" bIns="0" anchor="ctr" anchorCtr="0">
            <a:spAutoFit/>
          </a:bodyPr>
          <a:lstStyle/>
          <a:p>
            <a:r>
              <a:rPr lang="ja-JP" altLang="en-US" sz="1100" dirty="0"/>
              <a:t>（億円）</a:t>
            </a:r>
          </a:p>
        </p:txBody>
      </p:sp>
      <p:sp>
        <p:nvSpPr>
          <p:cNvPr id="13" name="正方形/長方形 12"/>
          <p:cNvSpPr/>
          <p:nvPr/>
        </p:nvSpPr>
        <p:spPr>
          <a:xfrm>
            <a:off x="251520" y="380564"/>
            <a:ext cx="5976664" cy="338554"/>
          </a:xfrm>
          <a:prstGeom prst="rect">
            <a:avLst/>
          </a:prstGeom>
        </p:spPr>
        <p:txBody>
          <a:bodyPr wrap="square">
            <a:spAutoFit/>
          </a:bodyPr>
          <a:lstStyle/>
          <a:p>
            <a:r>
              <a:rPr lang="ja-JP" altLang="en-US" sz="1600" dirty="0">
                <a:latin typeface="+mn-ea"/>
              </a:rPr>
              <a:t>○見直しの対象とした施策・事業（追加項目）</a:t>
            </a:r>
            <a:r>
              <a:rPr lang="ja-JP" altLang="en-US" sz="1600" dirty="0">
                <a:solidFill>
                  <a:srgbClr val="FF0000"/>
                </a:solidFill>
                <a:latin typeface="+mn-ea"/>
              </a:rPr>
              <a:t>　</a:t>
            </a:r>
          </a:p>
        </p:txBody>
      </p:sp>
      <p:sp>
        <p:nvSpPr>
          <p:cNvPr id="11" name="テキスト ボックス 10"/>
          <p:cNvSpPr txBox="1"/>
          <p:nvPr/>
        </p:nvSpPr>
        <p:spPr>
          <a:xfrm>
            <a:off x="836805" y="3356992"/>
            <a:ext cx="8136904" cy="276999"/>
          </a:xfrm>
          <a:prstGeom prst="rect">
            <a:avLst/>
          </a:prstGeom>
          <a:noFill/>
        </p:spPr>
        <p:txBody>
          <a:bodyPr wrap="square" rtlCol="0">
            <a:spAutoFit/>
          </a:bodyPr>
          <a:lstStyle/>
          <a:p>
            <a:pPr algn="r"/>
            <a:r>
              <a:rPr kumimoji="1" lang="en-US" altLang="ja-JP" sz="1200" dirty="0"/>
              <a:t>※</a:t>
            </a:r>
            <a:r>
              <a:rPr kumimoji="1" lang="ja-JP" altLang="en-US" sz="1200" dirty="0"/>
              <a:t>各項目の削減効果額</a:t>
            </a:r>
            <a:r>
              <a:rPr lang="ja-JP" altLang="en-US" sz="1200" dirty="0"/>
              <a:t>は</a:t>
            </a:r>
            <a:r>
              <a:rPr kumimoji="1" lang="ja-JP" altLang="en-US" sz="1200" dirty="0"/>
              <a:t>四捨五入しているため、各項目の和と削減効果額合計は必ずしも一致しない。</a:t>
            </a:r>
          </a:p>
        </p:txBody>
      </p:sp>
      <p:sp>
        <p:nvSpPr>
          <p:cNvPr id="14" name="テキスト ボックス 36"/>
          <p:cNvSpPr txBox="1"/>
          <p:nvPr/>
        </p:nvSpPr>
        <p:spPr>
          <a:xfrm>
            <a:off x="0" y="0"/>
            <a:ext cx="1619672" cy="260648"/>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（付属資料１）</a:t>
            </a:r>
            <a:endParaRPr lang="en-US" altLang="ja-JP" sz="1100" dirty="0"/>
          </a:p>
        </p:txBody>
      </p:sp>
      <p:graphicFrame>
        <p:nvGraphicFramePr>
          <p:cNvPr id="15" name="表 14"/>
          <p:cNvGraphicFramePr>
            <a:graphicFrameLocks noGrp="1"/>
          </p:cNvGraphicFramePr>
          <p:nvPr/>
        </p:nvGraphicFramePr>
        <p:xfrm>
          <a:off x="463420" y="2492896"/>
          <a:ext cx="8424934" cy="288032"/>
        </p:xfrm>
        <a:graphic>
          <a:graphicData uri="http://schemas.openxmlformats.org/drawingml/2006/table">
            <a:tbl>
              <a:tblPr/>
              <a:tblGrid>
                <a:gridCol w="662473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288032">
                <a:tc>
                  <a:txBody>
                    <a:bodyPr/>
                    <a:lstStyle/>
                    <a:p>
                      <a:pPr algn="ctr" fontAlgn="ctr"/>
                      <a:r>
                        <a:rPr lang="en-US" altLang="ja-JP" sz="1300" b="1" i="0" u="none" strike="noStrike" dirty="0">
                          <a:solidFill>
                            <a:schemeClr val="tx1"/>
                          </a:solidFill>
                          <a:latin typeface="ＭＳ Ｐゴシック" pitchFamily="50" charset="-128"/>
                          <a:ea typeface="ＭＳ Ｐゴシック" pitchFamily="50" charset="-128"/>
                        </a:rPr>
                        <a:t>2012</a:t>
                      </a:r>
                      <a:r>
                        <a:rPr lang="ja-JP" altLang="en-US" sz="1300" b="1" i="0" u="none" strike="noStrike" dirty="0">
                          <a:solidFill>
                            <a:schemeClr val="tx1"/>
                          </a:solidFill>
                          <a:latin typeface="ＭＳ Ｐゴシック" pitchFamily="50" charset="-128"/>
                          <a:ea typeface="ＭＳ Ｐゴシック" pitchFamily="50" charset="-128"/>
                        </a:rPr>
                        <a:t>　</a:t>
                      </a:r>
                      <a:r>
                        <a:rPr lang="en-US" altLang="ja-JP" sz="1300" b="1" i="0" u="none" strike="noStrike" dirty="0">
                          <a:solidFill>
                            <a:schemeClr val="tx1"/>
                          </a:solidFill>
                          <a:latin typeface="ＭＳ Ｐゴシック" pitchFamily="50" charset="-128"/>
                          <a:ea typeface="ＭＳ Ｐゴシック" pitchFamily="50" charset="-128"/>
                        </a:rPr>
                        <a:t>―</a:t>
                      </a:r>
                      <a:r>
                        <a:rPr lang="ja-JP" altLang="en-US" sz="1300" b="1" i="0" u="none" strike="noStrike" dirty="0">
                          <a:solidFill>
                            <a:schemeClr val="tx1"/>
                          </a:solidFill>
                          <a:latin typeface="ＭＳ Ｐゴシック" pitchFamily="50" charset="-128"/>
                          <a:ea typeface="ＭＳ Ｐゴシック" pitchFamily="50" charset="-128"/>
                        </a:rPr>
                        <a:t>　</a:t>
                      </a:r>
                      <a:r>
                        <a:rPr lang="en-US" altLang="ja-JP" sz="1300" b="1" i="0" u="none" strike="noStrike" dirty="0">
                          <a:solidFill>
                            <a:schemeClr val="tx1"/>
                          </a:solidFill>
                          <a:latin typeface="ＭＳ Ｐゴシック" pitchFamily="50" charset="-128"/>
                          <a:ea typeface="ＭＳ Ｐゴシック" pitchFamily="50" charset="-128"/>
                        </a:rPr>
                        <a:t>2014</a:t>
                      </a:r>
                      <a:r>
                        <a:rPr lang="ja-JP" altLang="en-US" sz="1300" b="1" i="0" u="none" strike="noStrike" dirty="0">
                          <a:solidFill>
                            <a:schemeClr val="tx1"/>
                          </a:solidFill>
                          <a:latin typeface="ＭＳ Ｐゴシック" pitchFamily="50" charset="-128"/>
                          <a:ea typeface="ＭＳ Ｐゴシック" pitchFamily="50" charset="-128"/>
                        </a:rPr>
                        <a:t>年度　削減効果額　</a:t>
                      </a:r>
                      <a:r>
                        <a:rPr lang="zh-TW" altLang="en-US" sz="1300" b="1" i="0" u="none" strike="noStrike" dirty="0">
                          <a:solidFill>
                            <a:schemeClr val="tx1"/>
                          </a:solidFill>
                          <a:latin typeface="ＭＳ Ｐゴシック" pitchFamily="50" charset="-128"/>
                          <a:ea typeface="ＭＳ Ｐゴシック" pitchFamily="50" charset="-128"/>
                        </a:rPr>
                        <a:t>合計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1300" b="1" i="0" u="none" strike="noStrike" dirty="0">
                          <a:solidFill>
                            <a:schemeClr val="tx1"/>
                          </a:solidFill>
                          <a:latin typeface="ＭＳ Ｐゴシック"/>
                        </a:rPr>
                        <a:t> 211</a:t>
                      </a:r>
                      <a:r>
                        <a:rPr lang="ja-JP" altLang="en-US" sz="1300" b="1" i="0" u="none" strike="noStrike" dirty="0">
                          <a:solidFill>
                            <a:schemeClr val="tx1"/>
                          </a:solidFill>
                          <a:latin typeface="ＭＳ Ｐゴシック"/>
                        </a:rPr>
                        <a:t>億</a:t>
                      </a:r>
                      <a:r>
                        <a:rPr lang="en-US" altLang="ja-JP" sz="1300" b="1" i="0" u="none" strike="noStrike" dirty="0">
                          <a:solidFill>
                            <a:schemeClr val="tx1"/>
                          </a:solidFill>
                          <a:latin typeface="ＭＳ Ｐゴシック"/>
                        </a:rPr>
                        <a:t>1,800</a:t>
                      </a:r>
                      <a:r>
                        <a:rPr lang="ja-JP" altLang="en-US" sz="1300" b="1" i="0" u="none" strike="noStrike" dirty="0">
                          <a:solidFill>
                            <a:schemeClr val="tx1"/>
                          </a:solidFill>
                          <a:latin typeface="ＭＳ Ｐゴシック"/>
                        </a:rPr>
                        <a:t>万円</a:t>
                      </a:r>
                      <a:r>
                        <a:rPr lang="en-US" altLang="ja-JP" sz="1300" b="1" i="0" u="none" strike="noStrike" dirty="0">
                          <a:solidFill>
                            <a:schemeClr val="tx1"/>
                          </a:solidFill>
                          <a:latin typeface="ＭＳ Ｐゴシック"/>
                        </a:rPr>
                        <a:t> </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bl>
          </a:graphicData>
        </a:graphic>
      </p:graphicFrame>
      <p:sp>
        <p:nvSpPr>
          <p:cNvPr id="16" name="正方形/長方形 15"/>
          <p:cNvSpPr/>
          <p:nvPr/>
        </p:nvSpPr>
        <p:spPr>
          <a:xfrm>
            <a:off x="611560" y="719118"/>
            <a:ext cx="1518364" cy="261610"/>
          </a:xfrm>
          <a:prstGeom prst="rect">
            <a:avLst/>
          </a:prstGeom>
        </p:spPr>
        <p:txBody>
          <a:bodyPr wrap="none">
            <a:spAutoFit/>
          </a:bodyPr>
          <a:lstStyle/>
          <a:p>
            <a:r>
              <a:rPr lang="ja-JP" altLang="en-US" sz="1100" dirty="0"/>
              <a:t>（前ページからの続き）</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380</a:t>
            </a:fld>
            <a:endParaRPr lang="ja-JP" altLang="en-US"/>
          </a:p>
        </p:txBody>
      </p:sp>
    </p:spTree>
    <p:extLst>
      <p:ext uri="{BB962C8B-B14F-4D97-AF65-F5344CB8AC3E}">
        <p14:creationId xmlns:p14="http://schemas.microsoft.com/office/powerpoint/2010/main" val="328382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5496" y="323364"/>
            <a:ext cx="7128792" cy="369332"/>
          </a:xfrm>
          <a:prstGeom prst="rect">
            <a:avLst/>
          </a:prstGeom>
        </p:spPr>
        <p:txBody>
          <a:bodyPr wrap="square">
            <a:spAutoFit/>
          </a:bodyPr>
          <a:lstStyle/>
          <a:p>
            <a:r>
              <a:rPr lang="ja-JP" altLang="en-US" b="1" dirty="0">
                <a:solidFill>
                  <a:srgbClr val="000000"/>
                </a:solidFill>
              </a:rPr>
              <a:t>　市税の減免措置の見直し</a:t>
            </a:r>
          </a:p>
        </p:txBody>
      </p:sp>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a:t>
            </a:r>
            <a:r>
              <a:rPr lang="en-US" altLang="ja-JP" sz="1100" dirty="0">
                <a:solidFill>
                  <a:prstClr val="black"/>
                </a:solidFill>
              </a:rPr>
              <a:t> </a:t>
            </a:r>
            <a:r>
              <a:rPr lang="ja-JP" altLang="en-US" sz="1100" dirty="0">
                <a:solidFill>
                  <a:prstClr val="black"/>
                </a:solidFill>
              </a:rPr>
              <a:t>２）</a:t>
            </a:r>
            <a:endParaRPr lang="en-US" altLang="ja-JP" sz="1100" dirty="0">
              <a:solidFill>
                <a:prstClr val="black"/>
              </a:solidFill>
            </a:endParaRPr>
          </a:p>
        </p:txBody>
      </p:sp>
      <p:sp>
        <p:nvSpPr>
          <p:cNvPr id="16" name="テキスト ボックス 15"/>
          <p:cNvSpPr txBox="1"/>
          <p:nvPr/>
        </p:nvSpPr>
        <p:spPr>
          <a:xfrm>
            <a:off x="395536" y="828001"/>
            <a:ext cx="8424936"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市政改革プラン（</a:t>
            </a:r>
            <a:r>
              <a:rPr lang="en-US" altLang="ja-JP" sz="1600" dirty="0">
                <a:solidFill>
                  <a:prstClr val="black"/>
                </a:solidFill>
                <a:latin typeface="ＭＳ Ｐゴシック" panose="020B0600070205080204" pitchFamily="50" charset="-128"/>
              </a:rPr>
              <a:t>2012</a:t>
            </a:r>
            <a:r>
              <a:rPr lang="ja-JP" altLang="en-US" sz="1600" dirty="0">
                <a:solidFill>
                  <a:prstClr val="black"/>
                </a:solidFill>
                <a:latin typeface="ＭＳ Ｐゴシック" panose="020B0600070205080204" pitchFamily="50" charset="-128"/>
              </a:rPr>
              <a:t>年</a:t>
            </a:r>
            <a:r>
              <a:rPr lang="en-US" altLang="ja-JP" sz="1600" dirty="0">
                <a:solidFill>
                  <a:prstClr val="black"/>
                </a:solidFill>
                <a:latin typeface="ＭＳ Ｐゴシック" panose="020B0600070205080204" pitchFamily="50" charset="-128"/>
              </a:rPr>
              <a:t>7</a:t>
            </a:r>
            <a:r>
              <a:rPr lang="ja-JP" altLang="en-US" sz="1600" dirty="0">
                <a:solidFill>
                  <a:prstClr val="black"/>
                </a:solidFill>
                <a:latin typeface="ＭＳ Ｐゴシック" panose="020B0600070205080204" pitchFamily="50" charset="-128"/>
              </a:rPr>
              <a:t>月策定）に基づき、市税の減免措置について見直しを実施。</a:t>
            </a:r>
            <a:endParaRPr lang="en-US" altLang="ja-JP" sz="1600" dirty="0">
              <a:solidFill>
                <a:prstClr val="black"/>
              </a:solidFill>
              <a:latin typeface="ＭＳ Ｐゴシック" panose="020B0600070205080204" pitchFamily="50" charset="-128"/>
            </a:endParaRPr>
          </a:p>
        </p:txBody>
      </p:sp>
      <p:sp>
        <p:nvSpPr>
          <p:cNvPr id="6" name="テキスト ボックス 5"/>
          <p:cNvSpPr txBox="1"/>
          <p:nvPr/>
        </p:nvSpPr>
        <p:spPr>
          <a:xfrm>
            <a:off x="179512" y="1772816"/>
            <a:ext cx="2160240"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○見直し結果</a:t>
            </a:r>
            <a:endParaRPr lang="en-US" altLang="ja-JP" sz="1600" dirty="0">
              <a:solidFill>
                <a:prstClr val="black"/>
              </a:solidFill>
              <a:latin typeface="ＭＳ Ｐゴシック" panose="020B0600070205080204" pitchFamily="50" charset="-128"/>
            </a:endParaRPr>
          </a:p>
        </p:txBody>
      </p:sp>
      <p:graphicFrame>
        <p:nvGraphicFramePr>
          <p:cNvPr id="12" name="表 11"/>
          <p:cNvGraphicFramePr>
            <a:graphicFrameLocks noGrp="1"/>
          </p:cNvGraphicFramePr>
          <p:nvPr/>
        </p:nvGraphicFramePr>
        <p:xfrm>
          <a:off x="539552" y="3005662"/>
          <a:ext cx="4104456" cy="2333753"/>
        </p:xfrm>
        <a:graphic>
          <a:graphicData uri="http://schemas.openxmlformats.org/drawingml/2006/table">
            <a:tbl>
              <a:tblPr firstRow="1" bandRow="1">
                <a:tableStyleId>{5C22544A-7EE6-4342-B048-85BDC9FD1C3A}</a:tableStyleId>
              </a:tblPr>
              <a:tblGrid>
                <a:gridCol w="442973">
                  <a:extLst>
                    <a:ext uri="{9D8B030D-6E8A-4147-A177-3AD203B41FA5}">
                      <a16:colId xmlns:a16="http://schemas.microsoft.com/office/drawing/2014/main" val="20000"/>
                    </a:ext>
                  </a:extLst>
                </a:gridCol>
                <a:gridCol w="1501243">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495346">
                <a:tc>
                  <a:txBody>
                    <a:bodyPr/>
                    <a:lstStyle/>
                    <a:p>
                      <a:pPr algn="ctr"/>
                      <a:endParaRPr lang="ja-JP" altLang="en-US" sz="15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a:r>
                        <a:rPr lang="ja-JP" altLang="en-US" sz="1500" b="0" dirty="0">
                          <a:solidFill>
                            <a:schemeClr val="tx1"/>
                          </a:solidFill>
                        </a:rPr>
                        <a:t>結　　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sz="1500" b="0" dirty="0">
                          <a:solidFill>
                            <a:schemeClr val="tx1"/>
                          </a:solidFill>
                        </a:rPr>
                        <a:t>件数</a:t>
                      </a:r>
                      <a:endParaRPr lang="en-US" altLang="ja-JP" sz="1500" b="0" dirty="0">
                        <a:solidFill>
                          <a:schemeClr val="tx1"/>
                        </a:solidFill>
                      </a:endParaRPr>
                    </a:p>
                    <a:p>
                      <a:pPr algn="ctr"/>
                      <a:r>
                        <a:rPr lang="ja-JP" altLang="en-US" sz="1200" b="0" dirty="0">
                          <a:solidFill>
                            <a:schemeClr val="tx1"/>
                          </a:solidFill>
                        </a:rPr>
                        <a:t>（</a:t>
                      </a:r>
                      <a:r>
                        <a:rPr lang="en-US" altLang="ja-JP" sz="1200" b="0" dirty="0">
                          <a:solidFill>
                            <a:schemeClr val="tx1"/>
                          </a:solidFill>
                        </a:rPr>
                        <a:t>2012</a:t>
                      </a:r>
                      <a:r>
                        <a:rPr lang="ja-JP" altLang="en-US" sz="1200" b="0" dirty="0">
                          <a:solidFill>
                            <a:schemeClr val="tx1"/>
                          </a:solidFill>
                        </a:rPr>
                        <a:t>～</a:t>
                      </a:r>
                      <a:r>
                        <a:rPr lang="en-US" altLang="ja-JP" sz="1200" b="0" dirty="0">
                          <a:solidFill>
                            <a:schemeClr val="tx1"/>
                          </a:solidFill>
                        </a:rPr>
                        <a:t>2013</a:t>
                      </a:r>
                      <a:r>
                        <a:rPr lang="ja-JP" altLang="en-US" sz="1200" b="0"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sz="1500" b="1" dirty="0">
                          <a:solidFill>
                            <a:schemeClr val="tx1"/>
                          </a:solidFill>
                        </a:rPr>
                        <a:t>件数</a:t>
                      </a:r>
                      <a:endParaRPr lang="en-US" altLang="ja-JP" sz="1500" b="1" dirty="0">
                        <a:solidFill>
                          <a:schemeClr val="tx1"/>
                        </a:solidFill>
                      </a:endParaRPr>
                    </a:p>
                    <a:p>
                      <a:pPr algn="ctr"/>
                      <a:r>
                        <a:rPr lang="ja-JP" altLang="en-US" sz="1200" b="1" dirty="0">
                          <a:solidFill>
                            <a:schemeClr val="tx1"/>
                          </a:solidFill>
                        </a:rPr>
                        <a:t>（</a:t>
                      </a:r>
                      <a:r>
                        <a:rPr lang="en-US" altLang="ja-JP" sz="1200" b="1" dirty="0">
                          <a:solidFill>
                            <a:schemeClr val="tx1"/>
                          </a:solidFill>
                        </a:rPr>
                        <a:t>2012</a:t>
                      </a:r>
                      <a:r>
                        <a:rPr lang="ja-JP" altLang="en-US" sz="1200" b="1" dirty="0">
                          <a:solidFill>
                            <a:schemeClr val="tx1"/>
                          </a:solidFill>
                        </a:rPr>
                        <a:t>～</a:t>
                      </a:r>
                      <a:r>
                        <a:rPr lang="en-US" altLang="ja-JP" sz="1200" b="1" dirty="0">
                          <a:solidFill>
                            <a:schemeClr val="tx1"/>
                          </a:solidFill>
                        </a:rPr>
                        <a:t>2017</a:t>
                      </a:r>
                      <a:r>
                        <a:rPr lang="ja-JP" altLang="en-US" sz="1200" b="1" dirty="0">
                          <a:solidFill>
                            <a:schemeClr val="tx1"/>
                          </a:solidFill>
                        </a:rPr>
                        <a:t>）</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728938">
                <a:tc>
                  <a:txBody>
                    <a:bodyPr/>
                    <a:lstStyle/>
                    <a:p>
                      <a:pPr algn="ctr"/>
                      <a:r>
                        <a:rPr lang="ja-JP" altLang="en-US" sz="15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500" b="0" dirty="0">
                          <a:solidFill>
                            <a:schemeClr val="tx1"/>
                          </a:solidFill>
                        </a:rPr>
                        <a:t>廃止</a:t>
                      </a:r>
                      <a:endParaRPr lang="ja-JP" sz="15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kumimoji="1" lang="en-US" altLang="ja-JP" sz="1500" b="0" kern="1200" dirty="0">
                          <a:solidFill>
                            <a:schemeClr val="dk1"/>
                          </a:solidFill>
                          <a:latin typeface="+mn-lt"/>
                          <a:ea typeface="+mn-ea"/>
                          <a:cs typeface="+mn-cs"/>
                        </a:rPr>
                        <a:t>61</a:t>
                      </a:r>
                      <a:endParaRPr lang="ja-JP" sz="15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kumimoji="1" lang="en-US" altLang="ja-JP" sz="1500" b="1" kern="1200" dirty="0">
                          <a:solidFill>
                            <a:schemeClr val="tx1"/>
                          </a:solidFill>
                          <a:latin typeface="+mn-lt"/>
                          <a:ea typeface="+mn-ea"/>
                          <a:cs typeface="+mn-cs"/>
                        </a:rPr>
                        <a:t>62</a:t>
                      </a:r>
                      <a:endParaRPr lang="ja-JP" sz="15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62847">
                <a:tc>
                  <a:txBody>
                    <a:bodyPr/>
                    <a:lstStyle/>
                    <a:p>
                      <a:pPr algn="ctr"/>
                      <a:r>
                        <a:rPr lang="ja-JP" altLang="en-US" sz="15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kumimoji="1" lang="ja-JP" altLang="en-US" sz="1500" b="0" kern="1200" dirty="0">
                          <a:solidFill>
                            <a:schemeClr val="dk1"/>
                          </a:solidFill>
                          <a:latin typeface="+mn-lt"/>
                          <a:ea typeface="+mn-ea"/>
                          <a:cs typeface="+mn-cs"/>
                        </a:rPr>
                        <a:t>継続または</a:t>
                      </a:r>
                      <a:endParaRPr kumimoji="1" lang="en-US" altLang="ja-JP" sz="1500" b="0" kern="1200" dirty="0">
                        <a:solidFill>
                          <a:schemeClr val="dk1"/>
                        </a:solidFill>
                        <a:latin typeface="+mn-lt"/>
                        <a:ea typeface="+mn-ea"/>
                        <a:cs typeface="+mn-cs"/>
                      </a:endParaRPr>
                    </a:p>
                    <a:p>
                      <a:pPr algn="just">
                        <a:spcAft>
                          <a:spcPts val="0"/>
                        </a:spcAft>
                      </a:pPr>
                      <a:r>
                        <a:rPr kumimoji="1" lang="ja-JP" altLang="en-US" sz="1500" b="0" kern="1200" dirty="0">
                          <a:solidFill>
                            <a:schemeClr val="dk1"/>
                          </a:solidFill>
                          <a:latin typeface="+mn-lt"/>
                          <a:ea typeface="+mn-ea"/>
                          <a:cs typeface="+mn-cs"/>
                        </a:rPr>
                        <a:t>一部見直し</a:t>
                      </a:r>
                      <a:endParaRPr lang="ja-JP" sz="15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kumimoji="1" lang="en-US" altLang="ja-JP" sz="1500" b="0" kern="1200" dirty="0">
                          <a:solidFill>
                            <a:schemeClr val="dk1"/>
                          </a:solidFill>
                          <a:latin typeface="+mn-lt"/>
                          <a:ea typeface="+mn-ea"/>
                          <a:cs typeface="+mn-cs"/>
                        </a:rPr>
                        <a:t>27</a:t>
                      </a:r>
                      <a:endParaRPr lang="ja-JP" sz="15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kumimoji="1" lang="en-US" altLang="ja-JP" sz="1500" b="1" kern="1200" dirty="0">
                          <a:solidFill>
                            <a:schemeClr val="tx1"/>
                          </a:solidFill>
                          <a:latin typeface="+mn-lt"/>
                          <a:ea typeface="+mn-ea"/>
                          <a:cs typeface="+mn-cs"/>
                        </a:rPr>
                        <a:t>26</a:t>
                      </a:r>
                      <a:endParaRPr lang="ja-JP" sz="15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9048">
                <a:tc gridSpan="2">
                  <a:txBody>
                    <a:bodyPr/>
                    <a:lstStyle/>
                    <a:p>
                      <a:pPr algn="ctr"/>
                      <a:r>
                        <a:rPr lang="ja-JP" altLang="en-US" sz="1500" b="1" dirty="0">
                          <a:solidFill>
                            <a:schemeClr val="tx1"/>
                          </a:solidFill>
                        </a:rPr>
                        <a:t>合　　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just">
                        <a:spcAft>
                          <a:spcPts val="0"/>
                        </a:spcAft>
                      </a:pPr>
                      <a:endParaRPr lang="ja-JP" sz="16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altLang="ja-JP" sz="1500" b="1" dirty="0">
                          <a:solidFill>
                            <a:schemeClr val="tx1"/>
                          </a:solidFill>
                        </a:rPr>
                        <a:t>88</a:t>
                      </a:r>
                      <a:endParaRPr lang="ja-JP" sz="15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a:spcAft>
                          <a:spcPts val="0"/>
                        </a:spcAft>
                      </a:pPr>
                      <a:r>
                        <a:rPr lang="en-US" altLang="ja-JP" sz="1500" b="1" dirty="0">
                          <a:solidFill>
                            <a:schemeClr val="tx1"/>
                          </a:solidFill>
                        </a:rPr>
                        <a:t>88</a:t>
                      </a:r>
                      <a:endParaRPr lang="ja-JP" sz="15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
        <p:nvSpPr>
          <p:cNvPr id="20" name="テキスト ボックス 4"/>
          <p:cNvSpPr txBox="1"/>
          <p:nvPr/>
        </p:nvSpPr>
        <p:spPr>
          <a:xfrm>
            <a:off x="6152812" y="3941556"/>
            <a:ext cx="441146" cy="42575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000" dirty="0">
                <a:solidFill>
                  <a:prstClr val="black"/>
                </a:solidFill>
              </a:rPr>
              <a:t>合計</a:t>
            </a:r>
            <a:endParaRPr lang="en-US" altLang="ja-JP" sz="1000" dirty="0">
              <a:solidFill>
                <a:prstClr val="black"/>
              </a:solidFill>
            </a:endParaRPr>
          </a:p>
          <a:p>
            <a:pPr algn="ctr"/>
            <a:r>
              <a:rPr lang="en-US" altLang="ja-JP" sz="1000" dirty="0">
                <a:solidFill>
                  <a:prstClr val="black"/>
                </a:solidFill>
              </a:rPr>
              <a:t>88</a:t>
            </a:r>
            <a:r>
              <a:rPr lang="ja-JP" altLang="en-US" sz="1000" dirty="0">
                <a:solidFill>
                  <a:prstClr val="black"/>
                </a:solidFill>
              </a:rPr>
              <a:t>件</a:t>
            </a:r>
          </a:p>
        </p:txBody>
      </p:sp>
      <p:sp>
        <p:nvSpPr>
          <p:cNvPr id="11" name="テキスト ボックス 10"/>
          <p:cNvSpPr txBox="1"/>
          <p:nvPr/>
        </p:nvSpPr>
        <p:spPr>
          <a:xfrm>
            <a:off x="539552" y="2060848"/>
            <a:ext cx="5472608"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合計</a:t>
            </a:r>
            <a:r>
              <a:rPr lang="en-US" altLang="ja-JP" sz="1600" dirty="0">
                <a:solidFill>
                  <a:prstClr val="black"/>
                </a:solidFill>
                <a:latin typeface="ＭＳ Ｐゴシック" panose="020B0600070205080204" pitchFamily="50" charset="-128"/>
              </a:rPr>
              <a:t>88</a:t>
            </a:r>
            <a:r>
              <a:rPr lang="ja-JP" altLang="en-US" sz="1600" dirty="0">
                <a:solidFill>
                  <a:prstClr val="black"/>
                </a:solidFill>
                <a:latin typeface="ＭＳ Ｐゴシック" panose="020B0600070205080204" pitchFamily="50" charset="-128"/>
              </a:rPr>
              <a:t>件の減免について見直しを行い、</a:t>
            </a:r>
            <a:r>
              <a:rPr lang="en-US" altLang="ja-JP" sz="1600" b="1" dirty="0">
                <a:solidFill>
                  <a:prstClr val="black"/>
                </a:solidFill>
                <a:latin typeface="ＭＳ Ｐゴシック" panose="020B0600070205080204" pitchFamily="50" charset="-128"/>
              </a:rPr>
              <a:t>62</a:t>
            </a:r>
            <a:r>
              <a:rPr lang="ja-JP" altLang="en-US" sz="1600" dirty="0">
                <a:solidFill>
                  <a:prstClr val="black"/>
                </a:solidFill>
                <a:latin typeface="ＭＳ Ｐゴシック" panose="020B0600070205080204" pitchFamily="50" charset="-128"/>
              </a:rPr>
              <a:t>件を廃止。</a:t>
            </a:r>
            <a:endParaRPr lang="en-US" altLang="ja-JP" sz="1600" dirty="0">
              <a:solidFill>
                <a:prstClr val="black"/>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381</a:t>
            </a:fld>
            <a:endParaRPr lang="ja-JP" altLang="en-US"/>
          </a:p>
        </p:txBody>
      </p:sp>
      <p:pic>
        <p:nvPicPr>
          <p:cNvPr id="3" name="図 2"/>
          <p:cNvPicPr>
            <a:picLocks noChangeAspect="1"/>
          </p:cNvPicPr>
          <p:nvPr/>
        </p:nvPicPr>
        <p:blipFill>
          <a:blip r:embed="rId3"/>
          <a:stretch>
            <a:fillRect/>
          </a:stretch>
        </p:blipFill>
        <p:spPr>
          <a:xfrm>
            <a:off x="5004048" y="2933746"/>
            <a:ext cx="3359187" cy="2310584"/>
          </a:xfrm>
          <a:prstGeom prst="rect">
            <a:avLst/>
          </a:prstGeom>
        </p:spPr>
      </p:pic>
    </p:spTree>
    <p:extLst>
      <p:ext uri="{BB962C8B-B14F-4D97-AF65-F5344CB8AC3E}">
        <p14:creationId xmlns:p14="http://schemas.microsoft.com/office/powerpoint/2010/main" val="4001742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79512" y="210126"/>
            <a:ext cx="6192688"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○市税の減免のうち、見直しの対象としたもの　（１／３）</a:t>
            </a:r>
            <a:endParaRPr lang="en-US" altLang="ja-JP" sz="1600" dirty="0">
              <a:solidFill>
                <a:prstClr val="black"/>
              </a:solidFill>
              <a:latin typeface="ＭＳ Ｐゴシック" panose="020B0600070205080204" pitchFamily="50" charset="-128"/>
            </a:endParaRPr>
          </a:p>
        </p:txBody>
      </p:sp>
      <p:sp>
        <p:nvSpPr>
          <p:cNvPr id="11" name="正方形/長方形 10"/>
          <p:cNvSpPr/>
          <p:nvPr/>
        </p:nvSpPr>
        <p:spPr>
          <a:xfrm>
            <a:off x="827584" y="548680"/>
            <a:ext cx="5112568" cy="292388"/>
          </a:xfrm>
          <a:prstGeom prst="rect">
            <a:avLst/>
          </a:prstGeom>
        </p:spPr>
        <p:txBody>
          <a:bodyPr wrap="square">
            <a:spAutoFit/>
          </a:bodyPr>
          <a:lstStyle/>
          <a:p>
            <a:r>
              <a:rPr lang="ja-JP" altLang="en-US" sz="1300" b="1" dirty="0">
                <a:solidFill>
                  <a:prstClr val="black"/>
                </a:solidFill>
                <a:latin typeface="ＭＳ Ｐゴシック" panose="020B0600070205080204" pitchFamily="50" charset="-128"/>
              </a:rPr>
              <a:t>Ａ．減免を廃止したもの　</a:t>
            </a:r>
            <a:r>
              <a:rPr lang="en-US" altLang="ja-JP" sz="1300" b="1" dirty="0">
                <a:solidFill>
                  <a:prstClr val="black"/>
                </a:solidFill>
                <a:latin typeface="ＭＳ Ｐゴシック" panose="020B0600070205080204" pitchFamily="50" charset="-128"/>
              </a:rPr>
              <a:t>【62</a:t>
            </a:r>
            <a:r>
              <a:rPr lang="ja-JP" altLang="en-US" sz="1300" b="1" dirty="0">
                <a:solidFill>
                  <a:prstClr val="black"/>
                </a:solidFill>
                <a:latin typeface="ＭＳ Ｐゴシック" panose="020B0600070205080204" pitchFamily="50" charset="-128"/>
              </a:rPr>
              <a:t>件</a:t>
            </a:r>
            <a:r>
              <a:rPr lang="en-US" altLang="ja-JP" sz="1300" b="1" dirty="0">
                <a:solidFill>
                  <a:prstClr val="black"/>
                </a:solidFill>
                <a:latin typeface="ＭＳ Ｐゴシック" panose="020B0600070205080204" pitchFamily="50" charset="-128"/>
              </a:rPr>
              <a:t>】</a:t>
            </a:r>
            <a:r>
              <a:rPr lang="ja-JP" altLang="en-US" sz="1300" dirty="0">
                <a:solidFill>
                  <a:prstClr val="black"/>
                </a:solidFill>
                <a:latin typeface="ＭＳ Ｐゴシック" panose="020B0600070205080204" pitchFamily="50" charset="-128"/>
              </a:rPr>
              <a:t>　</a:t>
            </a:r>
          </a:p>
        </p:txBody>
      </p:sp>
      <p:graphicFrame>
        <p:nvGraphicFramePr>
          <p:cNvPr id="13" name="表 12"/>
          <p:cNvGraphicFramePr>
            <a:graphicFrameLocks noGrp="1"/>
          </p:cNvGraphicFramePr>
          <p:nvPr/>
        </p:nvGraphicFramePr>
        <p:xfrm>
          <a:off x="1115617" y="897664"/>
          <a:ext cx="6912767" cy="5699691"/>
        </p:xfrm>
        <a:graphic>
          <a:graphicData uri="http://schemas.openxmlformats.org/drawingml/2006/table">
            <a:tbl>
              <a:tblPr/>
              <a:tblGrid>
                <a:gridCol w="432047">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83861">
                <a:tc>
                  <a:txBody>
                    <a:bodyPr/>
                    <a:lstStyle/>
                    <a:p>
                      <a:pPr algn="ctr" fontAlgn="ctr"/>
                      <a:endParaRPr lang="ja-JP" altLang="en-US" sz="1100" b="0" i="0" u="none" strike="noStrike" dirty="0">
                        <a:solidFill>
                          <a:srgbClr val="000000"/>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項　　　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区　　分</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83861">
                <a:tc>
                  <a:txBody>
                    <a:bodyPr/>
                    <a:lstStyle/>
                    <a:p>
                      <a:pPr algn="ctr" fontAlgn="ctr"/>
                      <a:r>
                        <a:rPr lang="en-US" altLang="ja-JP" sz="1100" b="0" i="0" u="none" strike="noStrike" dirty="0">
                          <a:solidFill>
                            <a:srgbClr val="000000"/>
                          </a:solidFill>
                          <a:latin typeface="ＭＳ Ｐゴシック"/>
                        </a:rPr>
                        <a:t>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公共事業実施のため使用収益できない土地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0">
                  <a:txBody>
                    <a:bodyPr/>
                    <a:lstStyle/>
                    <a:p>
                      <a:pPr algn="l" fontAlgn="ctr"/>
                      <a:r>
                        <a:rPr lang="ja-JP" altLang="en-US" sz="1100" b="0" i="0" u="none" strike="noStrike" dirty="0">
                          <a:solidFill>
                            <a:schemeClr val="tx1"/>
                          </a:solidFill>
                          <a:latin typeface="ＭＳ Ｐゴシック"/>
                        </a:rPr>
                        <a:t>固定資産税・都市計画税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3861">
                <a:tc>
                  <a:txBody>
                    <a:bodyPr/>
                    <a:lstStyle/>
                    <a:p>
                      <a:pPr algn="ctr" fontAlgn="ctr"/>
                      <a:r>
                        <a:rPr lang="en-US" altLang="ja-JP" sz="1100" b="0" i="0" u="none" strike="noStrike">
                          <a:solidFill>
                            <a:srgbClr val="000000"/>
                          </a:solidFill>
                          <a:latin typeface="ＭＳ Ｐゴシック"/>
                        </a:rPr>
                        <a:t>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道路予定地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3861">
                <a:tc>
                  <a:txBody>
                    <a:bodyPr/>
                    <a:lstStyle/>
                    <a:p>
                      <a:pPr algn="ctr" fontAlgn="ctr"/>
                      <a:r>
                        <a:rPr lang="en-US" altLang="ja-JP" sz="1100" b="0" i="0" u="none" strike="noStrike">
                          <a:solidFill>
                            <a:srgbClr val="000000"/>
                          </a:solidFill>
                          <a:latin typeface="ＭＳ Ｐゴシック"/>
                        </a:rPr>
                        <a:t>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物納の許可を受けた固定資産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3861">
                <a:tc>
                  <a:txBody>
                    <a:bodyPr/>
                    <a:lstStyle/>
                    <a:p>
                      <a:pPr algn="ctr" fontAlgn="ctr"/>
                      <a:r>
                        <a:rPr lang="en-US" altLang="ja-JP" sz="1100" b="0" i="0" u="none" strike="noStrike">
                          <a:solidFill>
                            <a:srgbClr val="000000"/>
                          </a:solidFill>
                          <a:latin typeface="ＭＳ Ｐゴシック"/>
                        </a:rPr>
                        <a:t>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沈没船舶</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3861">
                <a:tc>
                  <a:txBody>
                    <a:bodyPr/>
                    <a:lstStyle/>
                    <a:p>
                      <a:pPr algn="ctr" fontAlgn="ctr"/>
                      <a:r>
                        <a:rPr lang="en-US" altLang="ja-JP" sz="1100" b="0" i="0" u="none" strike="noStrike">
                          <a:solidFill>
                            <a:srgbClr val="000000"/>
                          </a:solidFill>
                          <a:latin typeface="ＭＳ Ｐゴシック"/>
                        </a:rPr>
                        <a:t>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一定の条件を満たしているマンションの児童の遊び場</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3861">
                <a:tc>
                  <a:txBody>
                    <a:bodyPr/>
                    <a:lstStyle/>
                    <a:p>
                      <a:pPr algn="ctr" fontAlgn="ctr"/>
                      <a:r>
                        <a:rPr lang="en-US" altLang="ja-JP" sz="1100" b="0" i="0" u="none" strike="noStrike">
                          <a:solidFill>
                            <a:srgbClr val="000000"/>
                          </a:solidFill>
                          <a:latin typeface="ＭＳ Ｐゴシック"/>
                        </a:rPr>
                        <a:t>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ＭＳ Ｐゴシック"/>
                        </a:rPr>
                        <a:t>障がい</a:t>
                      </a:r>
                      <a:r>
                        <a:rPr lang="ja-JP" altLang="en-US" sz="1100" b="0" i="0" u="none" strike="noStrike" dirty="0">
                          <a:solidFill>
                            <a:schemeClr val="tx1"/>
                          </a:solidFill>
                          <a:latin typeface="ＭＳ Ｐゴシック"/>
                        </a:rPr>
                        <a:t>者職業能力開発訓練施設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3861">
                <a:tc>
                  <a:txBody>
                    <a:bodyPr/>
                    <a:lstStyle/>
                    <a:p>
                      <a:pPr algn="ctr" fontAlgn="ctr"/>
                      <a:r>
                        <a:rPr lang="en-US" altLang="ja-JP" sz="1100" b="0" i="0" u="none" strike="noStrike">
                          <a:solidFill>
                            <a:srgbClr val="000000"/>
                          </a:solidFill>
                          <a:latin typeface="ＭＳ Ｐゴシック"/>
                        </a:rPr>
                        <a:t>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非課税となる福祉施設等の建築中の敷地等</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3861">
                <a:tc>
                  <a:txBody>
                    <a:bodyPr/>
                    <a:lstStyle/>
                    <a:p>
                      <a:pPr algn="ctr" fontAlgn="ctr"/>
                      <a:r>
                        <a:rPr lang="en-US" altLang="ja-JP" sz="1100" b="0" i="0" u="none" strike="noStrike">
                          <a:solidFill>
                            <a:srgbClr val="000000"/>
                          </a:solidFill>
                          <a:latin typeface="ＭＳ Ｐゴシック"/>
                        </a:rPr>
                        <a:t>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中小企業会館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3861">
                <a:tc>
                  <a:txBody>
                    <a:bodyPr/>
                    <a:lstStyle/>
                    <a:p>
                      <a:pPr algn="ctr" fontAlgn="ctr"/>
                      <a:r>
                        <a:rPr lang="en-US" altLang="ja-JP" sz="1100" b="0" i="0" u="none" strike="noStrike">
                          <a:solidFill>
                            <a:srgbClr val="000000"/>
                          </a:solidFill>
                          <a:latin typeface="ＭＳ Ｐゴシック"/>
                        </a:rPr>
                        <a:t>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研究開発型産業高度化促進施設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3861">
                <a:tc>
                  <a:txBody>
                    <a:bodyPr/>
                    <a:lstStyle/>
                    <a:p>
                      <a:pPr algn="ctr" fontAlgn="ctr"/>
                      <a:r>
                        <a:rPr lang="en-US" altLang="ja-JP" sz="1100" b="0" i="0" u="none" strike="noStrike">
                          <a:solidFill>
                            <a:srgbClr val="000000"/>
                          </a:solidFill>
                          <a:latin typeface="ＭＳ Ｐゴシック"/>
                        </a:rPr>
                        <a:t>10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地域産業集積活性化対策施設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3861">
                <a:tc>
                  <a:txBody>
                    <a:bodyPr/>
                    <a:lstStyle/>
                    <a:p>
                      <a:pPr algn="ctr" fontAlgn="ctr"/>
                      <a:r>
                        <a:rPr lang="en-US" altLang="ja-JP" sz="1100" b="0" i="0" u="none" strike="noStrike">
                          <a:solidFill>
                            <a:srgbClr val="000000"/>
                          </a:solidFill>
                          <a:latin typeface="ＭＳ Ｐゴシック"/>
                        </a:rPr>
                        <a:t>11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公益社団法人・公益財団法人所有の港湾労働者施設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3861">
                <a:tc>
                  <a:txBody>
                    <a:bodyPr/>
                    <a:lstStyle/>
                    <a:p>
                      <a:pPr algn="ctr" fontAlgn="ctr"/>
                      <a:r>
                        <a:rPr lang="en-US" altLang="ja-JP" sz="1100" b="0" i="0" u="none" strike="noStrike">
                          <a:solidFill>
                            <a:srgbClr val="000000"/>
                          </a:solidFill>
                          <a:latin typeface="ＭＳ Ｐゴシック"/>
                        </a:rPr>
                        <a:t>12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公益社団法人・公益財団法人所有の学校給食を実施するための施設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3861">
                <a:tc>
                  <a:txBody>
                    <a:bodyPr/>
                    <a:lstStyle/>
                    <a:p>
                      <a:pPr algn="ctr" fontAlgn="ctr"/>
                      <a:r>
                        <a:rPr lang="en-US" altLang="ja-JP" sz="1100" b="0" i="0" u="none" strike="noStrike">
                          <a:solidFill>
                            <a:srgbClr val="000000"/>
                          </a:solidFill>
                          <a:latin typeface="ＭＳ Ｐゴシック"/>
                        </a:rPr>
                        <a:t>13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都市計画自動車ターミナル</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3861">
                <a:tc>
                  <a:txBody>
                    <a:bodyPr/>
                    <a:lstStyle/>
                    <a:p>
                      <a:pPr algn="ctr" fontAlgn="ctr"/>
                      <a:r>
                        <a:rPr lang="en-US" altLang="ja-JP" sz="1100" b="0" i="0" u="none" strike="noStrike">
                          <a:solidFill>
                            <a:srgbClr val="000000"/>
                          </a:solidFill>
                          <a:latin typeface="ＭＳ Ｐゴシック"/>
                        </a:rPr>
                        <a:t>14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本市補助を受け商店街振興組合等が整備したコミュニティ施設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3861">
                <a:tc>
                  <a:txBody>
                    <a:bodyPr/>
                    <a:lstStyle/>
                    <a:p>
                      <a:pPr algn="ctr" fontAlgn="ctr"/>
                      <a:r>
                        <a:rPr lang="en-US" altLang="ja-JP" sz="1100" b="0" i="0" u="none" strike="noStrike">
                          <a:solidFill>
                            <a:srgbClr val="000000"/>
                          </a:solidFill>
                          <a:latin typeface="ＭＳ Ｐゴシック"/>
                        </a:rPr>
                        <a:t>15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大阪沖縄会館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3861">
                <a:tc>
                  <a:txBody>
                    <a:bodyPr/>
                    <a:lstStyle/>
                    <a:p>
                      <a:pPr algn="ctr" fontAlgn="ctr"/>
                      <a:r>
                        <a:rPr lang="en-US" altLang="ja-JP" sz="1100" b="0" i="0" u="none" strike="noStrike">
                          <a:solidFill>
                            <a:srgbClr val="000000"/>
                          </a:solidFill>
                          <a:latin typeface="ＭＳ Ｐゴシック"/>
                        </a:rPr>
                        <a:t>16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公益社団法人・公益財団法人所有のがん予防検診施設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3861">
                <a:tc>
                  <a:txBody>
                    <a:bodyPr/>
                    <a:lstStyle/>
                    <a:p>
                      <a:pPr algn="ctr" fontAlgn="ctr"/>
                      <a:r>
                        <a:rPr lang="en-US" altLang="ja-JP" sz="1100" b="0" i="0" u="none" strike="noStrike">
                          <a:solidFill>
                            <a:srgbClr val="000000"/>
                          </a:solidFill>
                          <a:latin typeface="ＭＳ Ｐゴシック"/>
                        </a:rPr>
                        <a:t>17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公益社団法人・公益財団法人所有の結核予防施設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3861">
                <a:tc>
                  <a:txBody>
                    <a:bodyPr/>
                    <a:lstStyle/>
                    <a:p>
                      <a:pPr algn="ctr" fontAlgn="ctr"/>
                      <a:r>
                        <a:rPr lang="en-US" altLang="ja-JP" sz="1100" b="0" i="0" u="none" strike="noStrike">
                          <a:solidFill>
                            <a:srgbClr val="000000"/>
                          </a:solidFill>
                          <a:latin typeface="ＭＳ Ｐゴシック"/>
                        </a:rPr>
                        <a:t>18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公益社団法人・公益財団法人所有の公害健康被害検査施設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3861">
                <a:tc>
                  <a:txBody>
                    <a:bodyPr/>
                    <a:lstStyle/>
                    <a:p>
                      <a:pPr algn="ctr" fontAlgn="ctr"/>
                      <a:r>
                        <a:rPr lang="en-US" altLang="ja-JP" sz="1100" b="0" i="0" u="none" strike="noStrike">
                          <a:solidFill>
                            <a:srgbClr val="000000"/>
                          </a:solidFill>
                          <a:latin typeface="ＭＳ Ｐゴシック"/>
                        </a:rPr>
                        <a:t>19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柔道整復師会館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3861">
                <a:tc>
                  <a:txBody>
                    <a:bodyPr/>
                    <a:lstStyle/>
                    <a:p>
                      <a:pPr algn="ctr" fontAlgn="ctr"/>
                      <a:r>
                        <a:rPr lang="en-US" altLang="ja-JP" sz="1100" b="0" i="0" u="none" strike="noStrike" dirty="0">
                          <a:solidFill>
                            <a:srgbClr val="000000"/>
                          </a:solidFill>
                          <a:latin typeface="ＭＳ Ｐゴシック"/>
                        </a:rPr>
                        <a:t>20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府医師会館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3861">
                <a:tc>
                  <a:txBody>
                    <a:bodyPr/>
                    <a:lstStyle/>
                    <a:p>
                      <a:pPr algn="ctr" fontAlgn="ctr"/>
                      <a:r>
                        <a:rPr lang="en-US" altLang="ja-JP" sz="1100" b="0" i="0" u="none" strike="noStrike" dirty="0">
                          <a:solidFill>
                            <a:srgbClr val="000000"/>
                          </a:solidFill>
                          <a:latin typeface="ＭＳ Ｐゴシック"/>
                        </a:rPr>
                        <a:t>21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府歯科医師会館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83861">
                <a:tc>
                  <a:txBody>
                    <a:bodyPr/>
                    <a:lstStyle/>
                    <a:p>
                      <a:pPr algn="ctr" fontAlgn="ctr"/>
                      <a:r>
                        <a:rPr lang="en-US" altLang="ja-JP" sz="1100" b="0" i="0" u="none" strike="noStrike" dirty="0">
                          <a:solidFill>
                            <a:srgbClr val="000000"/>
                          </a:solidFill>
                          <a:latin typeface="ＭＳ Ｐゴシック"/>
                        </a:rPr>
                        <a:t>22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中沢記念野球会館（高校野球連盟）</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83861">
                <a:tc>
                  <a:txBody>
                    <a:bodyPr/>
                    <a:lstStyle/>
                    <a:p>
                      <a:pPr algn="ctr" fontAlgn="ctr"/>
                      <a:r>
                        <a:rPr lang="en-US" altLang="ja-JP" sz="1100" b="0" i="0" u="none" strike="noStrike" dirty="0">
                          <a:solidFill>
                            <a:srgbClr val="000000"/>
                          </a:solidFill>
                          <a:latin typeface="ＭＳ Ｐゴシック"/>
                        </a:rPr>
                        <a:t>23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講道館　大阪国際柔道センター</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83861">
                <a:tc>
                  <a:txBody>
                    <a:bodyPr/>
                    <a:lstStyle/>
                    <a:p>
                      <a:pPr algn="ctr" fontAlgn="ctr"/>
                      <a:r>
                        <a:rPr lang="en-US" altLang="ja-JP" sz="1100" b="0" i="0" u="none" strike="noStrike" dirty="0">
                          <a:solidFill>
                            <a:srgbClr val="000000"/>
                          </a:solidFill>
                          <a:latin typeface="ＭＳ Ｐゴシック"/>
                        </a:rPr>
                        <a:t>24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住吉武道館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83861">
                <a:tc>
                  <a:txBody>
                    <a:bodyPr/>
                    <a:lstStyle/>
                    <a:p>
                      <a:pPr algn="ctr" fontAlgn="ctr"/>
                      <a:r>
                        <a:rPr lang="en-US" altLang="ja-JP" sz="1100" b="0" i="0" u="none" strike="noStrike" dirty="0">
                          <a:solidFill>
                            <a:srgbClr val="000000"/>
                          </a:solidFill>
                          <a:latin typeface="ＭＳ Ｐゴシック"/>
                        </a:rPr>
                        <a:t>25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労働組合が専らその用に供する固定資産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83861">
                <a:tc>
                  <a:txBody>
                    <a:bodyPr/>
                    <a:lstStyle/>
                    <a:p>
                      <a:pPr algn="ctr" fontAlgn="ctr"/>
                      <a:r>
                        <a:rPr lang="en-US" altLang="ja-JP" sz="1100" b="0" i="0" u="none" strike="noStrike" dirty="0">
                          <a:solidFill>
                            <a:srgbClr val="000000"/>
                          </a:solidFill>
                          <a:latin typeface="ＭＳ Ｐゴシック"/>
                        </a:rPr>
                        <a:t>26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救急医療機関所有の病院・診療所</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83861">
                <a:tc>
                  <a:txBody>
                    <a:bodyPr/>
                    <a:lstStyle/>
                    <a:p>
                      <a:pPr algn="ctr" fontAlgn="ctr"/>
                      <a:r>
                        <a:rPr lang="en-US" altLang="ja-JP" sz="1100" b="0" i="0" u="none" strike="noStrike" dirty="0">
                          <a:solidFill>
                            <a:srgbClr val="000000"/>
                          </a:solidFill>
                          <a:latin typeface="ＭＳ Ｐゴシック"/>
                        </a:rPr>
                        <a:t>27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非課税となる診療施設のための看護師宿舎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83861">
                <a:tc>
                  <a:txBody>
                    <a:bodyPr/>
                    <a:lstStyle/>
                    <a:p>
                      <a:pPr algn="ctr" fontAlgn="ctr"/>
                      <a:r>
                        <a:rPr lang="en-US" altLang="ja-JP" sz="1100" b="0" i="0" u="none" strike="noStrike" dirty="0">
                          <a:solidFill>
                            <a:srgbClr val="000000"/>
                          </a:solidFill>
                          <a:latin typeface="ＭＳ Ｐゴシック"/>
                        </a:rPr>
                        <a:t>28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学校法人以外の幼稚園</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83861">
                <a:tc>
                  <a:txBody>
                    <a:bodyPr/>
                    <a:lstStyle/>
                    <a:p>
                      <a:pPr algn="ctr" fontAlgn="ctr"/>
                      <a:r>
                        <a:rPr lang="en-US" altLang="ja-JP" sz="1100" b="0" i="0" u="none" strike="noStrike" dirty="0">
                          <a:solidFill>
                            <a:srgbClr val="000000"/>
                          </a:solidFill>
                          <a:latin typeface="ＭＳ Ｐゴシック"/>
                        </a:rPr>
                        <a:t>29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ＭＳ Ｐゴシック"/>
                        </a:rPr>
                        <a:t>障がい</a:t>
                      </a:r>
                      <a:r>
                        <a:rPr lang="ja-JP" altLang="en-US" sz="1100" b="0" i="0" u="none" strike="noStrike" dirty="0">
                          <a:solidFill>
                            <a:schemeClr val="tx1"/>
                          </a:solidFill>
                          <a:latin typeface="ＭＳ Ｐゴシック"/>
                        </a:rPr>
                        <a:t>者小規模作業所等</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83861">
                <a:tc>
                  <a:txBody>
                    <a:bodyPr/>
                    <a:lstStyle/>
                    <a:p>
                      <a:pPr algn="ctr" fontAlgn="ctr"/>
                      <a:r>
                        <a:rPr lang="en-US" altLang="ja-JP" sz="1100" b="0" i="0" u="none" strike="noStrike" dirty="0">
                          <a:solidFill>
                            <a:srgbClr val="000000"/>
                          </a:solidFill>
                          <a:latin typeface="ＭＳ Ｐゴシック"/>
                        </a:rPr>
                        <a:t>30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公益社団法人・公益財団法人所有の海外技術者研修施設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bl>
          </a:graphicData>
        </a:graphic>
      </p:graphicFrame>
      <p:sp>
        <p:nvSpPr>
          <p:cNvPr id="14" name="テキスト ボックス 13"/>
          <p:cNvSpPr txBox="1"/>
          <p:nvPr/>
        </p:nvSpPr>
        <p:spPr>
          <a:xfrm>
            <a:off x="6876256" y="6567155"/>
            <a:ext cx="1152128" cy="246221"/>
          </a:xfrm>
          <a:prstGeom prst="rect">
            <a:avLst/>
          </a:prstGeom>
          <a:noFill/>
        </p:spPr>
        <p:txBody>
          <a:bodyPr wrap="square" rtlCol="0">
            <a:spAutoFit/>
          </a:bodyPr>
          <a:lstStyle/>
          <a:p>
            <a:r>
              <a:rPr lang="ja-JP" altLang="en-US" sz="1000" dirty="0">
                <a:solidFill>
                  <a:prstClr val="black"/>
                </a:solidFill>
                <a:latin typeface="ＭＳ Ｐゴシック" panose="020B0600070205080204" pitchFamily="50" charset="-128"/>
              </a:rPr>
              <a:t>（次ページに続く）</a:t>
            </a:r>
            <a:endParaRPr lang="en-US" altLang="ja-JP" sz="1000" dirty="0">
              <a:solidFill>
                <a:prstClr val="black"/>
              </a:solidFill>
              <a:latin typeface="ＭＳ Ｐゴシック" panose="020B0600070205080204" pitchFamily="50" charset="-128"/>
            </a:endParaRPr>
          </a:p>
        </p:txBody>
      </p:sp>
      <p:sp>
        <p:nvSpPr>
          <p:cNvPr id="15"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a:t>
            </a:r>
            <a:r>
              <a:rPr lang="en-US" altLang="ja-JP" sz="1100" dirty="0">
                <a:solidFill>
                  <a:prstClr val="black"/>
                </a:solidFill>
              </a:rPr>
              <a:t> </a:t>
            </a:r>
            <a:r>
              <a:rPr lang="ja-JP" altLang="en-US" sz="1100" dirty="0">
                <a:solidFill>
                  <a:prstClr val="black"/>
                </a:solidFill>
              </a:rPr>
              <a:t>２）</a:t>
            </a:r>
            <a:endParaRPr lang="en-US" altLang="ja-JP" sz="1100" dirty="0">
              <a:solidFill>
                <a:prstClr val="black"/>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382</a:t>
            </a:fld>
            <a:endParaRPr lang="ja-JP" altLang="en-US"/>
          </a:p>
        </p:txBody>
      </p:sp>
    </p:spTree>
    <p:extLst>
      <p:ext uri="{BB962C8B-B14F-4D97-AF65-F5344CB8AC3E}">
        <p14:creationId xmlns:p14="http://schemas.microsoft.com/office/powerpoint/2010/main" val="93668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115616" y="620688"/>
            <a:ext cx="1440160" cy="246221"/>
          </a:xfrm>
          <a:prstGeom prst="rect">
            <a:avLst/>
          </a:prstGeom>
          <a:noFill/>
        </p:spPr>
        <p:txBody>
          <a:bodyPr wrap="square" rtlCol="0">
            <a:spAutoFit/>
          </a:bodyPr>
          <a:lstStyle/>
          <a:p>
            <a:r>
              <a:rPr lang="ja-JP" altLang="en-US" sz="1000" dirty="0">
                <a:solidFill>
                  <a:prstClr val="black"/>
                </a:solidFill>
                <a:latin typeface="ＭＳ Ｐゴシック" panose="020B0600070205080204" pitchFamily="50" charset="-128"/>
              </a:rPr>
              <a:t>（前ページからの続き）</a:t>
            </a:r>
            <a:endParaRPr lang="en-US" altLang="ja-JP" sz="1000" dirty="0">
              <a:solidFill>
                <a:prstClr val="black"/>
              </a:solidFill>
              <a:latin typeface="ＭＳ Ｐゴシック" panose="020B0600070205080204" pitchFamily="50" charset="-128"/>
            </a:endParaRPr>
          </a:p>
        </p:txBody>
      </p:sp>
      <p:sp>
        <p:nvSpPr>
          <p:cNvPr id="11" name="テキスト ボックス 10"/>
          <p:cNvSpPr txBox="1"/>
          <p:nvPr/>
        </p:nvSpPr>
        <p:spPr>
          <a:xfrm>
            <a:off x="179512" y="210126"/>
            <a:ext cx="6192688"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○市税の減免のうち、見直しの対象としたもの　（２／３）</a:t>
            </a:r>
            <a:endParaRPr lang="en-US" altLang="ja-JP" sz="1600" dirty="0">
              <a:solidFill>
                <a:prstClr val="black"/>
              </a:solidFill>
              <a:latin typeface="ＭＳ Ｐゴシック" panose="020B0600070205080204" pitchFamily="50" charset="-128"/>
            </a:endParaRPr>
          </a:p>
        </p:txBody>
      </p:sp>
      <p:sp>
        <p:nvSpPr>
          <p:cNvPr id="13" name="テキスト ボックス 12"/>
          <p:cNvSpPr txBox="1"/>
          <p:nvPr/>
        </p:nvSpPr>
        <p:spPr>
          <a:xfrm>
            <a:off x="4591905" y="6551218"/>
            <a:ext cx="3560590" cy="246221"/>
          </a:xfrm>
          <a:prstGeom prst="rect">
            <a:avLst/>
          </a:prstGeom>
          <a:noFill/>
        </p:spPr>
        <p:txBody>
          <a:bodyPr wrap="none" rtlCol="0">
            <a:spAutoFit/>
          </a:bodyPr>
          <a:lstStyle/>
          <a:p>
            <a:r>
              <a:rPr lang="en-US" altLang="ja-JP" sz="1000" dirty="0">
                <a:solidFill>
                  <a:prstClr val="black"/>
                </a:solidFill>
                <a:latin typeface="ＭＳ Ｐゴシック" panose="020B0600070205080204" pitchFamily="50" charset="-128"/>
              </a:rPr>
              <a:t>※</a:t>
            </a:r>
            <a:r>
              <a:rPr lang="ja-JP" altLang="en-US" sz="1000" dirty="0">
                <a:solidFill>
                  <a:prstClr val="black"/>
                </a:solidFill>
                <a:latin typeface="ＭＳ Ｐゴシック" panose="020B0600070205080204" pitchFamily="50" charset="-128"/>
              </a:rPr>
              <a:t>宗教法人への減免は廃止、社会福祉法人への減免は継続。</a:t>
            </a:r>
          </a:p>
        </p:txBody>
      </p:sp>
      <p:sp>
        <p:nvSpPr>
          <p:cNvPr id="14"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a:t>
            </a:r>
            <a:r>
              <a:rPr lang="en-US" altLang="ja-JP" sz="1100" dirty="0">
                <a:solidFill>
                  <a:prstClr val="black"/>
                </a:solidFill>
              </a:rPr>
              <a:t> </a:t>
            </a:r>
            <a:r>
              <a:rPr lang="ja-JP" altLang="en-US" sz="1100" dirty="0">
                <a:solidFill>
                  <a:prstClr val="black"/>
                </a:solidFill>
              </a:rPr>
              <a:t>２）</a:t>
            </a:r>
            <a:endParaRPr lang="en-US" altLang="ja-JP" sz="1100" dirty="0">
              <a:solidFill>
                <a:prstClr val="black"/>
              </a:solidFill>
            </a:endParaRPr>
          </a:p>
        </p:txBody>
      </p:sp>
      <p:graphicFrame>
        <p:nvGraphicFramePr>
          <p:cNvPr id="7" name="表 6"/>
          <p:cNvGraphicFramePr>
            <a:graphicFrameLocks noGrp="1"/>
          </p:cNvGraphicFramePr>
          <p:nvPr/>
        </p:nvGraphicFramePr>
        <p:xfrm>
          <a:off x="1115616" y="944848"/>
          <a:ext cx="6912768" cy="5606370"/>
        </p:xfrm>
        <a:graphic>
          <a:graphicData uri="http://schemas.openxmlformats.org/drawingml/2006/table">
            <a:tbl>
              <a:tblPr/>
              <a:tblGrid>
                <a:gridCol w="432048">
                  <a:extLst>
                    <a:ext uri="{9D8B030D-6E8A-4147-A177-3AD203B41FA5}">
                      <a16:colId xmlns:a16="http://schemas.microsoft.com/office/drawing/2014/main" val="20000"/>
                    </a:ext>
                  </a:extLst>
                </a:gridCol>
                <a:gridCol w="554461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69890">
                <a:tc>
                  <a:txBody>
                    <a:bodyPr/>
                    <a:lstStyle/>
                    <a:p>
                      <a:pPr algn="ctr" fontAlgn="ctr"/>
                      <a:endParaRPr lang="ja-JP" altLang="en-US" sz="1100" b="0" i="0" u="none" strike="noStrike" dirty="0">
                        <a:solidFill>
                          <a:srgbClr val="000000"/>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項　　　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区　　分</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69890">
                <a:tc>
                  <a:txBody>
                    <a:bodyPr/>
                    <a:lstStyle/>
                    <a:p>
                      <a:pPr algn="r" fontAlgn="ctr"/>
                      <a:r>
                        <a:rPr lang="en-US" altLang="ja-JP" sz="1100" b="0" i="0" u="none" strike="noStrike" dirty="0">
                          <a:solidFill>
                            <a:srgbClr val="000000"/>
                          </a:solidFill>
                          <a:latin typeface="ＭＳ Ｐゴシック"/>
                        </a:rPr>
                        <a:t>31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能楽堂・能舞台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4">
                  <a:txBody>
                    <a:bodyPr/>
                    <a:lstStyle/>
                    <a:p>
                      <a:pPr algn="l" fontAlgn="ctr"/>
                      <a:r>
                        <a:rPr lang="ja-JP" altLang="en-US" sz="1100" b="0" i="0" u="none" strike="noStrike" dirty="0">
                          <a:solidFill>
                            <a:schemeClr val="tx1"/>
                          </a:solidFill>
                          <a:latin typeface="ＭＳ Ｐゴシック"/>
                        </a:rPr>
                        <a:t>固定資産税・都市計画税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9890">
                <a:tc>
                  <a:txBody>
                    <a:bodyPr/>
                    <a:lstStyle/>
                    <a:p>
                      <a:pPr algn="r" fontAlgn="ctr"/>
                      <a:r>
                        <a:rPr lang="en-US" altLang="ja-JP" sz="1100" b="0" i="0" u="none" strike="noStrike">
                          <a:solidFill>
                            <a:srgbClr val="000000"/>
                          </a:solidFill>
                          <a:latin typeface="ＭＳ Ｐゴシック"/>
                        </a:rPr>
                        <a:t>32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在日外国人のための公民館的施設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9890">
                <a:tc>
                  <a:txBody>
                    <a:bodyPr/>
                    <a:lstStyle/>
                    <a:p>
                      <a:pPr algn="r" fontAlgn="ctr"/>
                      <a:r>
                        <a:rPr lang="en-US" altLang="ja-JP" sz="1100" b="0" i="0" u="none" strike="noStrike">
                          <a:solidFill>
                            <a:srgbClr val="000000"/>
                          </a:solidFill>
                          <a:latin typeface="ＭＳ Ｐゴシック"/>
                        </a:rPr>
                        <a:t>33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公益社団法人・公益財団法人所有の中国残留邦人等支援施設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9890">
                <a:tc>
                  <a:txBody>
                    <a:bodyPr/>
                    <a:lstStyle/>
                    <a:p>
                      <a:pPr algn="r" fontAlgn="ctr"/>
                      <a:r>
                        <a:rPr lang="en-US" altLang="ja-JP" sz="1100" b="0" i="0" u="none" strike="noStrike">
                          <a:solidFill>
                            <a:srgbClr val="000000"/>
                          </a:solidFill>
                          <a:latin typeface="ＭＳ Ｐゴシック"/>
                        </a:rPr>
                        <a:t>34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土地改良区が本来の用に供する事務所等の敷地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9890">
                <a:tc>
                  <a:txBody>
                    <a:bodyPr/>
                    <a:lstStyle/>
                    <a:p>
                      <a:pPr algn="r" fontAlgn="ctr"/>
                      <a:r>
                        <a:rPr lang="en-US" altLang="ja-JP" sz="1100" b="0" i="0" u="none" strike="noStrike">
                          <a:solidFill>
                            <a:srgbClr val="000000"/>
                          </a:solidFill>
                          <a:latin typeface="ＭＳ Ｐゴシック"/>
                        </a:rPr>
                        <a:t>35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本市補助を受け事業協同組合等が整備したコミュニティ施設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9890">
                <a:tc>
                  <a:txBody>
                    <a:bodyPr/>
                    <a:lstStyle/>
                    <a:p>
                      <a:pPr algn="r" fontAlgn="ctr"/>
                      <a:r>
                        <a:rPr lang="en-US" altLang="ja-JP" sz="1100" b="0" i="0" u="none" strike="noStrike">
                          <a:solidFill>
                            <a:srgbClr val="000000"/>
                          </a:solidFill>
                          <a:latin typeface="ＭＳ Ｐゴシック"/>
                        </a:rPr>
                        <a:t>36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苅田土地改良記念会館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9890">
                <a:tc>
                  <a:txBody>
                    <a:bodyPr/>
                    <a:lstStyle/>
                    <a:p>
                      <a:pPr algn="r" fontAlgn="ctr"/>
                      <a:r>
                        <a:rPr lang="en-US" altLang="ja-JP" sz="1100" b="0" i="0" u="none" strike="noStrike">
                          <a:solidFill>
                            <a:srgbClr val="000000"/>
                          </a:solidFill>
                          <a:latin typeface="ＭＳ Ｐゴシック"/>
                        </a:rPr>
                        <a:t>37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100" b="0" i="0" u="none" strike="noStrike" dirty="0">
                          <a:solidFill>
                            <a:schemeClr val="tx1"/>
                          </a:solidFill>
                          <a:latin typeface="ＭＳ Ｐゴシック" pitchFamily="50" charset="-128"/>
                          <a:ea typeface="ＭＳ Ｐゴシック" pitchFamily="50" charset="-128"/>
                        </a:rPr>
                        <a:t>平野区画整理記念会館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CN"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9890">
                <a:tc>
                  <a:txBody>
                    <a:bodyPr/>
                    <a:lstStyle/>
                    <a:p>
                      <a:pPr algn="r" fontAlgn="ctr"/>
                      <a:r>
                        <a:rPr lang="en-US" altLang="ja-JP" sz="1100" b="0" i="0" u="none" strike="noStrike">
                          <a:solidFill>
                            <a:srgbClr val="000000"/>
                          </a:solidFill>
                          <a:latin typeface="ＭＳ Ｐゴシック"/>
                        </a:rPr>
                        <a:t>38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瓜破会館及び瓜破西会館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9890">
                <a:tc>
                  <a:txBody>
                    <a:bodyPr/>
                    <a:lstStyle/>
                    <a:p>
                      <a:pPr algn="r" fontAlgn="ctr"/>
                      <a:r>
                        <a:rPr lang="en-US" altLang="ja-JP" sz="1100" b="0" i="0" u="none" strike="noStrike">
                          <a:solidFill>
                            <a:srgbClr val="000000"/>
                          </a:solidFill>
                          <a:latin typeface="ＭＳ Ｐゴシック"/>
                        </a:rPr>
                        <a:t>39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大阪弁護士会館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9890">
                <a:tc>
                  <a:txBody>
                    <a:bodyPr/>
                    <a:lstStyle/>
                    <a:p>
                      <a:pPr algn="r" fontAlgn="ctr"/>
                      <a:r>
                        <a:rPr lang="en-US" altLang="ja-JP" sz="1100" b="0" i="0" u="none" strike="noStrike">
                          <a:solidFill>
                            <a:srgbClr val="000000"/>
                          </a:solidFill>
                          <a:latin typeface="ＭＳ Ｐゴシック"/>
                        </a:rPr>
                        <a:t>40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司法書士会館</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9890">
                <a:tc>
                  <a:txBody>
                    <a:bodyPr/>
                    <a:lstStyle/>
                    <a:p>
                      <a:pPr algn="r" fontAlgn="ctr"/>
                      <a:r>
                        <a:rPr lang="en-US" altLang="ja-JP" sz="1100" b="0" i="0" u="none" strike="noStrike">
                          <a:solidFill>
                            <a:srgbClr val="000000"/>
                          </a:solidFill>
                          <a:latin typeface="ＭＳ Ｐゴシック"/>
                        </a:rPr>
                        <a:t>41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府道高速大阪東大阪線の土地のうち船場センタービル敷地部分</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9890">
                <a:tc>
                  <a:txBody>
                    <a:bodyPr/>
                    <a:lstStyle/>
                    <a:p>
                      <a:pPr algn="r" fontAlgn="ctr"/>
                      <a:r>
                        <a:rPr lang="en-US" altLang="ja-JP" sz="1100" b="0" i="0" u="none" strike="noStrike">
                          <a:solidFill>
                            <a:srgbClr val="000000"/>
                          </a:solidFill>
                          <a:latin typeface="ＭＳ Ｐゴシック"/>
                        </a:rPr>
                        <a:t>42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オーク２００のうち本市補助を受け整備された公共的施設の用に供する家屋</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9890">
                <a:tc>
                  <a:txBody>
                    <a:bodyPr/>
                    <a:lstStyle/>
                    <a:p>
                      <a:pPr algn="r" fontAlgn="ctr"/>
                      <a:r>
                        <a:rPr lang="en-US" altLang="ja-JP" sz="1100" b="0" i="0" u="none" strike="noStrike">
                          <a:solidFill>
                            <a:srgbClr val="000000"/>
                          </a:solidFill>
                          <a:latin typeface="ＭＳ Ｐゴシック"/>
                        </a:rPr>
                        <a:t>43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天満・天神繁昌亭</a:t>
                      </a: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69890">
                <a:tc>
                  <a:txBody>
                    <a:bodyPr/>
                    <a:lstStyle/>
                    <a:p>
                      <a:pPr algn="r" fontAlgn="ctr"/>
                      <a:r>
                        <a:rPr lang="en-US" altLang="ja-JP" sz="1100" b="0" i="0" u="none" strike="noStrike" dirty="0">
                          <a:solidFill>
                            <a:schemeClr val="tx1"/>
                          </a:solidFill>
                          <a:latin typeface="ＭＳ Ｐゴシック"/>
                        </a:rPr>
                        <a:t>44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領事館</a:t>
                      </a: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69890">
                <a:tc>
                  <a:txBody>
                    <a:bodyPr/>
                    <a:lstStyle/>
                    <a:p>
                      <a:pPr algn="r" fontAlgn="ctr"/>
                      <a:r>
                        <a:rPr lang="en-US" altLang="ja-JP" sz="1100" b="0" i="0" u="none" strike="noStrike" dirty="0">
                          <a:solidFill>
                            <a:srgbClr val="000000"/>
                          </a:solidFill>
                          <a:latin typeface="ＭＳ Ｐゴシック"/>
                        </a:rPr>
                        <a:t>45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学生・生徒</a:t>
                      </a:r>
                      <a:r>
                        <a:rPr lang="en-US" altLang="ja-JP" sz="1100" b="0" i="0" u="none" strike="noStrike" dirty="0">
                          <a:solidFill>
                            <a:schemeClr val="tx1"/>
                          </a:solidFill>
                          <a:latin typeface="ＭＳ Ｐゴシック"/>
                        </a:rPr>
                        <a:t>〔</a:t>
                      </a:r>
                      <a:r>
                        <a:rPr lang="ja-JP" altLang="en-US" sz="1100" b="0" i="0" u="none" strike="noStrike" dirty="0">
                          <a:solidFill>
                            <a:schemeClr val="tx1"/>
                          </a:solidFill>
                          <a:latin typeface="ＭＳ Ｐゴシック"/>
                        </a:rPr>
                        <a:t>所得</a:t>
                      </a:r>
                      <a:r>
                        <a:rPr lang="en-US" altLang="ja-JP" sz="1100" b="0" i="0" u="none" strike="noStrike" dirty="0">
                          <a:solidFill>
                            <a:schemeClr val="tx1"/>
                          </a:solidFill>
                          <a:latin typeface="ＭＳ Ｐゴシック"/>
                        </a:rPr>
                        <a:t>65</a:t>
                      </a:r>
                      <a:r>
                        <a:rPr lang="ja-JP" altLang="en-US" sz="1100" b="0" i="0" u="none" strike="noStrike" dirty="0">
                          <a:solidFill>
                            <a:schemeClr val="tx1"/>
                          </a:solidFill>
                          <a:latin typeface="ＭＳ Ｐゴシック"/>
                        </a:rPr>
                        <a:t>万円・</a:t>
                      </a:r>
                      <a:r>
                        <a:rPr lang="en-US" altLang="ja-JP" sz="1100" b="0" i="0" u="none" strike="noStrike" dirty="0">
                          <a:solidFill>
                            <a:schemeClr val="tx1"/>
                          </a:solidFill>
                          <a:latin typeface="ＭＳ Ｐゴシック"/>
                        </a:rPr>
                        <a:t>125</a:t>
                      </a:r>
                      <a:r>
                        <a:rPr lang="ja-JP" altLang="en-US" sz="1100" b="0" i="0" u="none" strike="noStrike" dirty="0">
                          <a:solidFill>
                            <a:schemeClr val="tx1"/>
                          </a:solidFill>
                          <a:latin typeface="ＭＳ Ｐゴシック"/>
                        </a:rPr>
                        <a:t>万円以下</a:t>
                      </a:r>
                      <a:r>
                        <a:rPr lang="en-US" altLang="ja-JP" sz="1100" b="0" i="0" u="none" strike="noStrike" dirty="0">
                          <a:solidFill>
                            <a:schemeClr val="tx1"/>
                          </a:solidFill>
                          <a:latin typeface="ＭＳ Ｐゴシック"/>
                        </a:rPr>
                        <a:t>〕</a:t>
                      </a:r>
                      <a:r>
                        <a:rPr lang="ja-JP" altLang="en-US" sz="1100" b="0" i="0" u="none" strike="noStrike" dirty="0">
                          <a:solidFill>
                            <a:schemeClr val="tx1"/>
                          </a:solidFill>
                          <a:latin typeface="ＭＳ Ｐゴシック"/>
                        </a:rPr>
                        <a:t>　→　学生・生徒</a:t>
                      </a: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ja-JP" altLang="en-US" sz="1100" b="0" i="0" u="none" strike="noStrike" dirty="0">
                          <a:solidFill>
                            <a:schemeClr val="tx1"/>
                          </a:solidFill>
                          <a:latin typeface="ＭＳ Ｐゴシック"/>
                        </a:rPr>
                        <a:t>個人市民税</a:t>
                      </a: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69890">
                <a:tc>
                  <a:txBody>
                    <a:bodyPr/>
                    <a:lstStyle/>
                    <a:p>
                      <a:pPr algn="r" fontAlgn="ctr"/>
                      <a:r>
                        <a:rPr lang="en-US" altLang="ja-JP" sz="1100" b="0" i="0" u="none" strike="noStrike" dirty="0">
                          <a:solidFill>
                            <a:srgbClr val="000000"/>
                          </a:solidFill>
                          <a:latin typeface="ＭＳ Ｐゴシック"/>
                        </a:rPr>
                        <a:t>46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相続人</a:t>
                      </a:r>
                      <a:r>
                        <a:rPr lang="en-US" altLang="ja-JP" sz="1100" b="0" i="0" u="none" strike="noStrike" dirty="0">
                          <a:solidFill>
                            <a:schemeClr val="tx1"/>
                          </a:solidFill>
                          <a:latin typeface="ＭＳ Ｐゴシック"/>
                        </a:rPr>
                        <a:t>〔</a:t>
                      </a:r>
                      <a:r>
                        <a:rPr lang="ja-JP" altLang="en-US" sz="1100" b="0" i="0" u="none" strike="noStrike" dirty="0">
                          <a:solidFill>
                            <a:schemeClr val="tx1"/>
                          </a:solidFill>
                          <a:latin typeface="ＭＳ Ｐゴシック"/>
                        </a:rPr>
                        <a:t>単身者：所得</a:t>
                      </a:r>
                      <a:r>
                        <a:rPr lang="en-US" altLang="ja-JP" sz="1100" b="0" i="0" u="none" strike="noStrike" dirty="0">
                          <a:solidFill>
                            <a:schemeClr val="tx1"/>
                          </a:solidFill>
                          <a:latin typeface="ＭＳ Ｐゴシック"/>
                        </a:rPr>
                        <a:t>115</a:t>
                      </a:r>
                      <a:r>
                        <a:rPr lang="ja-JP" altLang="en-US" sz="1100" b="0" i="0" u="none" strike="noStrike" dirty="0">
                          <a:solidFill>
                            <a:schemeClr val="tx1"/>
                          </a:solidFill>
                          <a:latin typeface="ＭＳ Ｐゴシック"/>
                        </a:rPr>
                        <a:t>万円・</a:t>
                      </a:r>
                      <a:r>
                        <a:rPr lang="en-US" altLang="ja-JP" sz="1100" b="0" i="0" u="none" strike="noStrike" dirty="0">
                          <a:solidFill>
                            <a:schemeClr val="tx1"/>
                          </a:solidFill>
                          <a:latin typeface="ＭＳ Ｐゴシック"/>
                        </a:rPr>
                        <a:t>145</a:t>
                      </a:r>
                      <a:r>
                        <a:rPr lang="ja-JP" altLang="en-US" sz="1100" b="0" i="0" u="none" strike="noStrike" dirty="0">
                          <a:solidFill>
                            <a:schemeClr val="tx1"/>
                          </a:solidFill>
                          <a:latin typeface="ＭＳ Ｐゴシック"/>
                        </a:rPr>
                        <a:t>万円以下</a:t>
                      </a:r>
                      <a:r>
                        <a:rPr lang="en-US" altLang="ja-JP" sz="1100" b="0" i="0" u="none" strike="noStrike" dirty="0">
                          <a:solidFill>
                            <a:schemeClr val="tx1"/>
                          </a:solidFill>
                          <a:latin typeface="ＭＳ Ｐゴシック"/>
                        </a:rPr>
                        <a:t>〕</a:t>
                      </a:r>
                      <a:r>
                        <a:rPr lang="ja-JP" altLang="en-US" sz="1100" b="0" i="0" u="none" strike="noStrike" dirty="0">
                          <a:solidFill>
                            <a:schemeClr val="tx1"/>
                          </a:solidFill>
                          <a:latin typeface="ＭＳ Ｐゴシック"/>
                        </a:rPr>
                        <a:t>　→　相続人</a:t>
                      </a: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69890">
                <a:tc>
                  <a:txBody>
                    <a:bodyPr/>
                    <a:lstStyle/>
                    <a:p>
                      <a:pPr algn="r" fontAlgn="ctr"/>
                      <a:r>
                        <a:rPr lang="en-US" altLang="ja-JP" sz="1100" b="0" i="0" u="none" strike="noStrike" dirty="0">
                          <a:solidFill>
                            <a:srgbClr val="000000"/>
                          </a:solidFill>
                          <a:latin typeface="ＭＳ Ｐゴシック"/>
                        </a:rPr>
                        <a:t>47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公益事業に係る事務所等所有者</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9890">
                <a:tc>
                  <a:txBody>
                    <a:bodyPr/>
                    <a:lstStyle/>
                    <a:p>
                      <a:pPr algn="r" fontAlgn="ctr"/>
                      <a:r>
                        <a:rPr lang="en-US" altLang="ja-JP" sz="1100" b="0" i="0" u="none" strike="noStrike" dirty="0">
                          <a:solidFill>
                            <a:srgbClr val="000000"/>
                          </a:solidFill>
                          <a:latin typeface="ＭＳ Ｐゴシック"/>
                        </a:rPr>
                        <a:t>48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chemeClr val="tx1"/>
                          </a:solidFill>
                          <a:latin typeface="ＭＳ Ｐゴシック"/>
                        </a:rPr>
                        <a:t>一般社団・財団法人（非営利型法人）</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100" b="0" i="0" u="none" strike="noStrike" dirty="0">
                          <a:solidFill>
                            <a:schemeClr val="tx1"/>
                          </a:solidFill>
                          <a:latin typeface="ＭＳ Ｐゴシック"/>
                        </a:rPr>
                        <a:t>法人市民税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9890">
                <a:tc>
                  <a:txBody>
                    <a:bodyPr/>
                    <a:lstStyle/>
                    <a:p>
                      <a:pPr algn="r" fontAlgn="ctr"/>
                      <a:r>
                        <a:rPr lang="en-US" altLang="ja-JP" sz="1100" b="0" i="0" u="none" strike="noStrike" dirty="0">
                          <a:solidFill>
                            <a:srgbClr val="000000"/>
                          </a:solidFill>
                          <a:latin typeface="ＭＳ Ｐゴシック"/>
                        </a:rPr>
                        <a:t>49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清算中の法人</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69890">
                <a:tc>
                  <a:txBody>
                    <a:bodyPr/>
                    <a:lstStyle/>
                    <a:p>
                      <a:pPr algn="r" fontAlgn="ctr"/>
                      <a:r>
                        <a:rPr lang="en-US" altLang="ja-JP" sz="1100" b="0" i="0" u="none" strike="noStrike" dirty="0">
                          <a:solidFill>
                            <a:schemeClr val="tx1"/>
                          </a:solidFill>
                          <a:latin typeface="ＭＳ Ｐゴシック"/>
                        </a:rPr>
                        <a:t>50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ＭＳ Ｐゴシック"/>
                        </a:rPr>
                        <a:t>宗教法人・</a:t>
                      </a:r>
                      <a:r>
                        <a:rPr lang="zh-CN" altLang="en-US" sz="1100" b="0" i="0" u="none" strike="noStrike" dirty="0">
                          <a:solidFill>
                            <a:schemeClr val="tx1"/>
                          </a:solidFill>
                          <a:latin typeface="ＭＳ Ｐゴシック" pitchFamily="50" charset="-128"/>
                          <a:ea typeface="ＭＳ Ｐゴシック" pitchFamily="50" charset="-128"/>
                        </a:rPr>
                        <a:t>社会福祉法人</a:t>
                      </a:r>
                      <a:r>
                        <a:rPr lang="ja-JP" altLang="en-US" sz="1100" b="0" i="0" u="none" strike="noStrike" dirty="0">
                          <a:solidFill>
                            <a:schemeClr val="tx1"/>
                          </a:solidFill>
                          <a:latin typeface="ＭＳ Ｐゴシック" pitchFamily="50" charset="-128"/>
                          <a:ea typeface="ＭＳ Ｐゴシック" pitchFamily="50" charset="-128"/>
                        </a:rPr>
                        <a:t>　（</a:t>
                      </a:r>
                      <a:r>
                        <a:rPr lang="en-US" altLang="ja-JP" sz="1100" b="0" i="0" u="none" strike="noStrike" dirty="0">
                          <a:solidFill>
                            <a:schemeClr val="tx1"/>
                          </a:solidFill>
                          <a:latin typeface="ＭＳ Ｐゴシック" pitchFamily="50" charset="-128"/>
                          <a:ea typeface="ＭＳ Ｐゴシック" pitchFamily="50" charset="-128"/>
                        </a:rPr>
                        <a:t>※</a:t>
                      </a:r>
                      <a:r>
                        <a:rPr lang="ja-JP" altLang="en-US" sz="1100" b="0" i="0" u="none" strike="noStrike" dirty="0">
                          <a:solidFill>
                            <a:schemeClr val="tx1"/>
                          </a:solidFill>
                          <a:latin typeface="ＭＳ Ｐゴシック" pitchFamily="50" charset="-128"/>
                          <a:ea typeface="ＭＳ Ｐゴシック" pitchFamily="50" charset="-128"/>
                        </a:rPr>
                        <a:t>）</a:t>
                      </a:r>
                      <a:endParaRPr lang="zh-CN"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chemeClr val="tx1"/>
                          </a:solidFill>
                          <a:latin typeface="ＭＳ Ｐゴシック"/>
                        </a:rPr>
                        <a:t>軽自動車税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0"/>
                  </a:ext>
                </a:extLst>
              </a:tr>
              <a:tr h="169890">
                <a:tc>
                  <a:txBody>
                    <a:bodyPr/>
                    <a:lstStyle/>
                    <a:p>
                      <a:pPr algn="r" fontAlgn="ctr"/>
                      <a:r>
                        <a:rPr lang="en-US" altLang="ja-JP" sz="1100" b="0" i="0" u="none" strike="noStrike" dirty="0">
                          <a:solidFill>
                            <a:srgbClr val="000000"/>
                          </a:solidFill>
                          <a:latin typeface="ＭＳ Ｐゴシック"/>
                        </a:rPr>
                        <a:t>51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教科書の発行の事業の用に供する施設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algn="l" fontAlgn="ctr"/>
                      <a:r>
                        <a:rPr lang="ja-JP" altLang="en-US" sz="1100" b="0" i="0" u="none" strike="noStrike" dirty="0">
                          <a:solidFill>
                            <a:schemeClr val="tx1"/>
                          </a:solidFill>
                          <a:latin typeface="ＭＳ Ｐゴシック"/>
                        </a:rPr>
                        <a:t>事業所税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9890">
                <a:tc>
                  <a:txBody>
                    <a:bodyPr/>
                    <a:lstStyle/>
                    <a:p>
                      <a:pPr algn="r" fontAlgn="ctr"/>
                      <a:r>
                        <a:rPr lang="en-US" altLang="ja-JP" sz="1100" b="0" i="0" u="none" strike="noStrike" dirty="0">
                          <a:solidFill>
                            <a:srgbClr val="000000"/>
                          </a:solidFill>
                          <a:latin typeface="ＭＳ Ｐゴシック"/>
                        </a:rPr>
                        <a:t>52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劇場等に係る施設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69890">
                <a:tc>
                  <a:txBody>
                    <a:bodyPr/>
                    <a:lstStyle/>
                    <a:p>
                      <a:pPr algn="r" fontAlgn="ctr"/>
                      <a:r>
                        <a:rPr lang="en-US" altLang="ja-JP" sz="1100" b="0" i="0" u="none" strike="noStrike" dirty="0">
                          <a:solidFill>
                            <a:srgbClr val="000000"/>
                          </a:solidFill>
                          <a:latin typeface="ＭＳ Ｐゴシック"/>
                        </a:rPr>
                        <a:t>53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指定自動車教習所</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69890">
                <a:tc>
                  <a:txBody>
                    <a:bodyPr/>
                    <a:lstStyle/>
                    <a:p>
                      <a:pPr algn="r" fontAlgn="ctr"/>
                      <a:r>
                        <a:rPr lang="en-US" altLang="ja-JP" sz="1100" b="0" i="0" u="none" strike="noStrike" dirty="0">
                          <a:solidFill>
                            <a:srgbClr val="000000"/>
                          </a:solidFill>
                          <a:latin typeface="ＭＳ Ｐゴシック"/>
                        </a:rPr>
                        <a:t>54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chemeClr val="tx1"/>
                          </a:solidFill>
                          <a:latin typeface="ＭＳ Ｐゴシック"/>
                        </a:rPr>
                        <a:t>酒類の保管のための倉庫</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69890">
                <a:tc>
                  <a:txBody>
                    <a:bodyPr/>
                    <a:lstStyle/>
                    <a:p>
                      <a:pPr algn="r" fontAlgn="ctr"/>
                      <a:r>
                        <a:rPr lang="en-US" altLang="ja-JP" sz="1100" b="0" i="0" u="none" strike="noStrike" dirty="0">
                          <a:solidFill>
                            <a:srgbClr val="000000"/>
                          </a:solidFill>
                          <a:latin typeface="ＭＳ Ｐゴシック"/>
                        </a:rPr>
                        <a:t>55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chemeClr val="tx1"/>
                          </a:solidFill>
                          <a:latin typeface="ＭＳ Ｐゴシック"/>
                        </a:rPr>
                        <a:t>タクシー事業用施設で保有台数</a:t>
                      </a:r>
                      <a:r>
                        <a:rPr lang="en-US" altLang="ja-JP" sz="1100" b="0" i="0" u="none" strike="noStrike">
                          <a:solidFill>
                            <a:schemeClr val="tx1"/>
                          </a:solidFill>
                          <a:latin typeface="ＭＳ Ｐゴシック"/>
                        </a:rPr>
                        <a:t>250</a:t>
                      </a:r>
                      <a:r>
                        <a:rPr lang="ja-JP" altLang="en-US" sz="1100" b="0" i="0" u="none" strike="noStrike">
                          <a:solidFill>
                            <a:schemeClr val="tx1"/>
                          </a:solidFill>
                          <a:latin typeface="ＭＳ Ｐゴシック"/>
                        </a:rPr>
                        <a:t>台以下のもの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69890">
                <a:tc>
                  <a:txBody>
                    <a:bodyPr/>
                    <a:lstStyle/>
                    <a:p>
                      <a:pPr algn="r" fontAlgn="ctr"/>
                      <a:r>
                        <a:rPr lang="en-US" altLang="ja-JP" sz="1100" b="0" i="0" u="none" strike="noStrike" dirty="0">
                          <a:solidFill>
                            <a:srgbClr val="000000"/>
                          </a:solidFill>
                          <a:latin typeface="ＭＳ Ｐゴシック"/>
                        </a:rPr>
                        <a:t>56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織物の保管の用に供する施設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69890">
                <a:tc>
                  <a:txBody>
                    <a:bodyPr/>
                    <a:lstStyle/>
                    <a:p>
                      <a:pPr algn="r" fontAlgn="ctr"/>
                      <a:r>
                        <a:rPr lang="en-US" altLang="ja-JP" sz="1100" b="0" i="0" u="none" strike="noStrike" dirty="0">
                          <a:solidFill>
                            <a:srgbClr val="000000"/>
                          </a:solidFill>
                          <a:latin typeface="ＭＳ Ｐゴシック"/>
                        </a:rPr>
                        <a:t>57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ビルメンテナンス事業の用に供する施設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69890">
                <a:tc>
                  <a:txBody>
                    <a:bodyPr/>
                    <a:lstStyle/>
                    <a:p>
                      <a:pPr algn="r" fontAlgn="ctr"/>
                      <a:r>
                        <a:rPr lang="en-US" altLang="ja-JP" sz="1100" b="0" i="0" u="none" strike="noStrike" dirty="0">
                          <a:solidFill>
                            <a:srgbClr val="000000"/>
                          </a:solidFill>
                          <a:latin typeface="ＭＳ Ｐゴシック"/>
                        </a:rPr>
                        <a:t>58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列車内における食堂等の事業の用に供する施設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69890">
                <a:tc>
                  <a:txBody>
                    <a:bodyPr/>
                    <a:lstStyle/>
                    <a:p>
                      <a:pPr algn="r" fontAlgn="ctr"/>
                      <a:r>
                        <a:rPr lang="en-US" altLang="ja-JP" sz="1100" b="0" i="0" u="none" strike="noStrike" dirty="0">
                          <a:solidFill>
                            <a:srgbClr val="000000"/>
                          </a:solidFill>
                          <a:latin typeface="ＭＳ Ｐゴシック"/>
                        </a:rPr>
                        <a:t>59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chemeClr val="tx1"/>
                          </a:solidFill>
                          <a:latin typeface="ＭＳ Ｐゴシック"/>
                        </a:rPr>
                        <a:t>古紙回収事業の用に供する施設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r h="169890">
                <a:tc>
                  <a:txBody>
                    <a:bodyPr/>
                    <a:lstStyle/>
                    <a:p>
                      <a:pPr algn="r" fontAlgn="ctr"/>
                      <a:r>
                        <a:rPr lang="en-US" altLang="ja-JP" sz="1100" b="0" i="0" u="none" strike="noStrike" dirty="0">
                          <a:solidFill>
                            <a:srgbClr val="000000"/>
                          </a:solidFill>
                          <a:latin typeface="ＭＳ Ｐゴシック"/>
                        </a:rPr>
                        <a:t>60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家具の保管の用に供する施設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0"/>
                  </a:ext>
                </a:extLst>
              </a:tr>
              <a:tr h="169890">
                <a:tc>
                  <a:txBody>
                    <a:bodyPr/>
                    <a:lstStyle/>
                    <a:p>
                      <a:pPr algn="r" fontAlgn="ctr"/>
                      <a:r>
                        <a:rPr lang="en-US" altLang="ja-JP" sz="1100" b="0" i="0" u="none" strike="noStrike" dirty="0">
                          <a:solidFill>
                            <a:srgbClr val="000000"/>
                          </a:solidFill>
                          <a:latin typeface="ＭＳ Ｐゴシック"/>
                        </a:rPr>
                        <a:t>61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倉庫業の事業の用に供する倉庫又は港湾運送事業の用に供する上屋で３万㎡未満のもの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r h="169890">
                <a:tc>
                  <a:txBody>
                    <a:bodyPr/>
                    <a:lstStyle/>
                    <a:p>
                      <a:pPr algn="r" fontAlgn="ctr"/>
                      <a:r>
                        <a:rPr lang="en-US" altLang="ja-JP" sz="1100" b="0" i="0" u="none" strike="noStrike" dirty="0">
                          <a:solidFill>
                            <a:srgbClr val="000000"/>
                          </a:solidFill>
                          <a:latin typeface="ＭＳ Ｐゴシック"/>
                        </a:rPr>
                        <a:t>62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簡易宿所営業の用に供する施設</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ＭＳ Ｐゴシック"/>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2"/>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383</a:t>
            </a:fld>
            <a:endParaRPr lang="ja-JP" altLang="en-US"/>
          </a:p>
        </p:txBody>
      </p:sp>
    </p:spTree>
    <p:extLst>
      <p:ext uri="{BB962C8B-B14F-4D97-AF65-F5344CB8AC3E}">
        <p14:creationId xmlns:p14="http://schemas.microsoft.com/office/powerpoint/2010/main" val="78086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Rectangle 2"/>
          <p:cNvSpPr txBox="1">
            <a:spLocks noChangeArrowheads="1"/>
          </p:cNvSpPr>
          <p:nvPr/>
        </p:nvSpPr>
        <p:spPr bwMode="auto">
          <a:xfrm>
            <a:off x="0" y="0"/>
            <a:ext cx="9144000" cy="235435"/>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65306" tIns="32653" rIns="65306" bIns="32653"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御堂筋のあり方の抜本的な見直し　</a:t>
            </a:r>
            <a:r>
              <a:rPr kumimoji="1" lang="ja-JP" altLang="en-US" sz="10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～何をどう改革したか（</a:t>
            </a:r>
            <a:r>
              <a:rPr kumimoji="1" lang="en-US" altLang="ja-JP" sz="10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What</a:t>
            </a:r>
            <a:r>
              <a:rPr kumimoji="1" lang="ja-JP" altLang="en-US" sz="10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rPr>
              <a:t>）～</a:t>
            </a:r>
            <a:endParaRPr kumimoji="1" lang="en-US" altLang="ja-JP" sz="1000" b="0" i="0" u="none" strike="noStrike" kern="1200" cap="none" spc="0" normalizeH="0" baseline="0" noProof="0" dirty="0">
              <a:ln>
                <a:noFill/>
              </a:ln>
              <a:solidFill>
                <a:prstClr val="white"/>
              </a:solidFill>
              <a:effectLst/>
              <a:uLnTx/>
              <a:uFillTx/>
              <a:latin typeface="HGP創英角ｺﾞｼｯｸUB" pitchFamily="50" charset="-128"/>
              <a:ea typeface="HGP創英角ｺﾞｼｯｸUB" pitchFamily="50" charset="-128"/>
              <a:cs typeface="+mn-cs"/>
            </a:endParaRPr>
          </a:p>
        </p:txBody>
      </p:sp>
      <p:sp>
        <p:nvSpPr>
          <p:cNvPr id="915" name="テキスト ボックス 27"/>
          <p:cNvSpPr txBox="1">
            <a:spLocks noChangeArrowheads="1"/>
          </p:cNvSpPr>
          <p:nvPr/>
        </p:nvSpPr>
        <p:spPr bwMode="auto">
          <a:xfrm>
            <a:off x="3000371" y="3078131"/>
            <a:ext cx="1646548"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＊金融系店舗、カフェ、コンビニ等が多い</a:t>
            </a:r>
          </a:p>
        </p:txBody>
      </p:sp>
      <p:sp>
        <p:nvSpPr>
          <p:cNvPr id="678" name="テキスト ボックス 2055"/>
          <p:cNvSpPr txBox="1">
            <a:spLocks noChangeArrowheads="1"/>
          </p:cNvSpPr>
          <p:nvPr/>
        </p:nvSpPr>
        <p:spPr bwMode="auto">
          <a:xfrm>
            <a:off x="3119333" y="1165381"/>
            <a:ext cx="2010573" cy="14907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71336" tIns="12856" rIns="771336" bIns="12856" anchor="ctr">
            <a:spAutoFit/>
          </a:bodyPr>
          <a:lstStyle>
            <a:defPPr>
              <a:defRPr lang="ja-JP"/>
            </a:defPPr>
            <a:lvl1pPr algn="ctr">
              <a:defRPr sz="1000">
                <a:latin typeface="+mn-ea"/>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緩和前</a:t>
            </a:r>
          </a:p>
        </p:txBody>
      </p:sp>
      <p:sp>
        <p:nvSpPr>
          <p:cNvPr id="679" name="テキスト ボックス 2055"/>
          <p:cNvSpPr txBox="1">
            <a:spLocks noChangeArrowheads="1"/>
          </p:cNvSpPr>
          <p:nvPr/>
        </p:nvSpPr>
        <p:spPr bwMode="auto">
          <a:xfrm>
            <a:off x="5303559" y="1164794"/>
            <a:ext cx="3806990" cy="14907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542672" tIns="12856" rIns="1542672" bIns="12856" anchor="ctr">
            <a:spAutoFit/>
          </a:bodyPr>
          <a:lstStyle>
            <a:defPPr>
              <a:defRPr lang="ja-JP"/>
            </a:defPPr>
            <a:lvl1pPr algn="ctr">
              <a:defRPr sz="1000">
                <a:latin typeface="+mn-ea"/>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緩和後</a:t>
            </a:r>
          </a:p>
        </p:txBody>
      </p:sp>
      <p:sp>
        <p:nvSpPr>
          <p:cNvPr id="760" name="AutoShape 191"/>
          <p:cNvSpPr>
            <a:spLocks noChangeArrowheads="1"/>
          </p:cNvSpPr>
          <p:nvPr/>
        </p:nvSpPr>
        <p:spPr bwMode="auto">
          <a:xfrm>
            <a:off x="5178992" y="1689557"/>
            <a:ext cx="143317" cy="1185878"/>
          </a:xfrm>
          <a:prstGeom prst="rightArrow">
            <a:avLst>
              <a:gd name="adj1" fmla="val 50000"/>
              <a:gd name="adj2" fmla="val 49662"/>
            </a:avLst>
          </a:prstGeom>
          <a:solidFill>
            <a:schemeClr val="bg1">
              <a:lumMod val="65000"/>
            </a:schemeClr>
          </a:solidFill>
          <a:ln w="9525">
            <a:noFill/>
            <a:miter lim="800000"/>
            <a:headEnd/>
            <a:tailEnd/>
          </a:ln>
        </p:spPr>
        <p:txBody>
          <a:bodyPr wrap="none" lIns="65306" tIns="32653" rIns="65306" bIns="3265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itchFamily="50" charset="-128"/>
              <a:cs typeface="+mn-cs"/>
            </a:endParaRPr>
          </a:p>
        </p:txBody>
      </p:sp>
      <p:sp>
        <p:nvSpPr>
          <p:cNvPr id="761" name="フリーフォーム 760"/>
          <p:cNvSpPr/>
          <p:nvPr/>
        </p:nvSpPr>
        <p:spPr bwMode="auto">
          <a:xfrm>
            <a:off x="7848405" y="2995527"/>
            <a:ext cx="0" cy="2244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62" name="フリーフォーム 761"/>
          <p:cNvSpPr/>
          <p:nvPr/>
        </p:nvSpPr>
        <p:spPr bwMode="auto">
          <a:xfrm>
            <a:off x="8955566" y="3002286"/>
            <a:ext cx="0" cy="2244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763" name="Picture 5"/>
          <p:cNvPicPr>
            <a:picLocks noChangeAspect="1" noChangeArrowheads="1"/>
          </p:cNvPicPr>
          <p:nvPr/>
        </p:nvPicPr>
        <p:blipFill>
          <a:blip r:embed="rId2" cstate="screen"/>
          <a:srcRect/>
          <a:stretch>
            <a:fillRect/>
          </a:stretch>
        </p:blipFill>
        <p:spPr bwMode="auto">
          <a:xfrm>
            <a:off x="7948432" y="2686979"/>
            <a:ext cx="190816" cy="313692"/>
          </a:xfrm>
          <a:prstGeom prst="rect">
            <a:avLst/>
          </a:prstGeom>
          <a:noFill/>
          <a:ln w="9525">
            <a:noFill/>
            <a:miter lim="800000"/>
            <a:headEnd/>
            <a:tailEnd/>
          </a:ln>
        </p:spPr>
      </p:pic>
      <p:sp>
        <p:nvSpPr>
          <p:cNvPr id="764" name="フリーフォーム 763"/>
          <p:cNvSpPr/>
          <p:nvPr/>
        </p:nvSpPr>
        <p:spPr bwMode="auto">
          <a:xfrm>
            <a:off x="7853811" y="2995527"/>
            <a:ext cx="1097699" cy="9462"/>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65" name="正方形/長方形 764"/>
          <p:cNvSpPr/>
          <p:nvPr/>
        </p:nvSpPr>
        <p:spPr bwMode="auto">
          <a:xfrm>
            <a:off x="7111648" y="1942439"/>
            <a:ext cx="736756" cy="888163"/>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766" name="Picture 5"/>
          <p:cNvPicPr>
            <a:picLocks noChangeAspect="1" noChangeArrowheads="1"/>
          </p:cNvPicPr>
          <p:nvPr/>
        </p:nvPicPr>
        <p:blipFill>
          <a:blip r:embed="rId2" cstate="screen"/>
          <a:srcRect/>
          <a:stretch>
            <a:fillRect/>
          </a:stretch>
        </p:blipFill>
        <p:spPr bwMode="auto">
          <a:xfrm>
            <a:off x="8125888" y="2686979"/>
            <a:ext cx="190816" cy="313692"/>
          </a:xfrm>
          <a:prstGeom prst="rect">
            <a:avLst/>
          </a:prstGeom>
          <a:noFill/>
          <a:ln w="9525">
            <a:noFill/>
            <a:miter lim="800000"/>
            <a:headEnd/>
            <a:tailEnd/>
          </a:ln>
        </p:spPr>
      </p:pic>
      <p:pic>
        <p:nvPicPr>
          <p:cNvPr id="767" name="Picture 5"/>
          <p:cNvPicPr>
            <a:picLocks noChangeAspect="1" noChangeArrowheads="1"/>
          </p:cNvPicPr>
          <p:nvPr/>
        </p:nvPicPr>
        <p:blipFill>
          <a:blip r:embed="rId2" cstate="screen"/>
          <a:srcRect/>
          <a:stretch>
            <a:fillRect/>
          </a:stretch>
        </p:blipFill>
        <p:spPr bwMode="auto">
          <a:xfrm>
            <a:off x="8507347" y="2686979"/>
            <a:ext cx="190816" cy="313692"/>
          </a:xfrm>
          <a:prstGeom prst="rect">
            <a:avLst/>
          </a:prstGeom>
          <a:noFill/>
          <a:ln w="9525">
            <a:noFill/>
            <a:miter lim="800000"/>
            <a:headEnd/>
            <a:tailEnd/>
          </a:ln>
        </p:spPr>
      </p:pic>
      <p:pic>
        <p:nvPicPr>
          <p:cNvPr id="768" name="Picture 5"/>
          <p:cNvPicPr>
            <a:picLocks noChangeAspect="1" noChangeArrowheads="1"/>
          </p:cNvPicPr>
          <p:nvPr/>
        </p:nvPicPr>
        <p:blipFill>
          <a:blip r:embed="rId2" cstate="screen"/>
          <a:srcRect/>
          <a:stretch>
            <a:fillRect/>
          </a:stretch>
        </p:blipFill>
        <p:spPr bwMode="auto">
          <a:xfrm>
            <a:off x="8679213" y="2686979"/>
            <a:ext cx="190816" cy="313692"/>
          </a:xfrm>
          <a:prstGeom prst="rect">
            <a:avLst/>
          </a:prstGeom>
          <a:noFill/>
          <a:ln w="9525">
            <a:noFill/>
            <a:miter lim="800000"/>
            <a:headEnd/>
            <a:tailEnd/>
          </a:ln>
        </p:spPr>
      </p:pic>
      <p:sp>
        <p:nvSpPr>
          <p:cNvPr id="769" name="正方形/長方形 768"/>
          <p:cNvSpPr/>
          <p:nvPr/>
        </p:nvSpPr>
        <p:spPr bwMode="auto">
          <a:xfrm>
            <a:off x="7111648" y="2830601"/>
            <a:ext cx="736756" cy="166277"/>
          </a:xfrm>
          <a:prstGeom prst="rect">
            <a:avLst/>
          </a:prstGeom>
          <a:solidFill>
            <a:schemeClr val="accent6">
              <a:lumMod val="40000"/>
              <a:lumOff val="60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770" name="直線コネクタ 769"/>
          <p:cNvCxnSpPr>
            <a:stCxn id="769" idx="1"/>
            <a:endCxn id="769" idx="3"/>
          </p:cNvCxnSpPr>
          <p:nvPr/>
        </p:nvCxnSpPr>
        <p:spPr bwMode="auto">
          <a:xfrm>
            <a:off x="7111648" y="2913063"/>
            <a:ext cx="736756" cy="0"/>
          </a:xfrm>
          <a:prstGeom prst="line">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2" name="グループ化 683"/>
          <p:cNvGrpSpPr>
            <a:grpSpLocks noChangeAspect="1"/>
          </p:cNvGrpSpPr>
          <p:nvPr/>
        </p:nvGrpSpPr>
        <p:grpSpPr bwMode="auto">
          <a:xfrm>
            <a:off x="8799845" y="2961378"/>
            <a:ext cx="13930" cy="38049"/>
            <a:chOff x="9491663" y="3466966"/>
            <a:chExt cx="1009650" cy="2755900"/>
          </a:xfrm>
        </p:grpSpPr>
        <p:sp>
          <p:nvSpPr>
            <p:cNvPr id="772"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3"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4"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5"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6"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7"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8"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79"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80"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pic>
        <p:nvPicPr>
          <p:cNvPr id="781" name="Picture 8"/>
          <p:cNvPicPr>
            <a:picLocks noChangeAspect="1" noChangeArrowheads="1"/>
          </p:cNvPicPr>
          <p:nvPr/>
        </p:nvPicPr>
        <p:blipFill>
          <a:blip r:embed="rId3" cstate="screen"/>
          <a:srcRect/>
          <a:stretch>
            <a:fillRect/>
          </a:stretch>
        </p:blipFill>
        <p:spPr bwMode="auto">
          <a:xfrm>
            <a:off x="7869358" y="2933321"/>
            <a:ext cx="50375" cy="61840"/>
          </a:xfrm>
          <a:prstGeom prst="rect">
            <a:avLst/>
          </a:prstGeom>
          <a:noFill/>
          <a:ln w="9525">
            <a:noFill/>
            <a:miter lim="800000"/>
            <a:headEnd/>
            <a:tailEnd/>
          </a:ln>
        </p:spPr>
      </p:pic>
      <p:sp>
        <p:nvSpPr>
          <p:cNvPr id="782" name="AutoShape 155"/>
          <p:cNvSpPr>
            <a:spLocks noChangeAspect="1" noChangeArrowheads="1" noTextEdit="1"/>
          </p:cNvSpPr>
          <p:nvPr/>
        </p:nvSpPr>
        <p:spPr bwMode="auto">
          <a:xfrm>
            <a:off x="7874488" y="2961966"/>
            <a:ext cx="16768" cy="34489"/>
          </a:xfrm>
          <a:prstGeom prst="rect">
            <a:avLst/>
          </a:prstGeom>
          <a:noFill/>
          <a:ln w="9525">
            <a:noFill/>
            <a:miter lim="800000"/>
            <a:headEnd/>
            <a:tailEnd/>
          </a:ln>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83" name="Freeform 157"/>
          <p:cNvSpPr>
            <a:spLocks/>
          </p:cNvSpPr>
          <p:nvPr/>
        </p:nvSpPr>
        <p:spPr bwMode="auto">
          <a:xfrm>
            <a:off x="7874488" y="2961966"/>
            <a:ext cx="16768" cy="34489"/>
          </a:xfrm>
          <a:custGeom>
            <a:avLst/>
            <a:gdLst>
              <a:gd name="T0" fmla="*/ 2147483647 w 2041"/>
              <a:gd name="T1" fmla="*/ 2147483647 h 3258"/>
              <a:gd name="T2" fmla="*/ 2147483647 w 2041"/>
              <a:gd name="T3" fmla="*/ 2147483647 h 3258"/>
              <a:gd name="T4" fmla="*/ 2147483647 w 2041"/>
              <a:gd name="T5" fmla="*/ 2147483647 h 3258"/>
              <a:gd name="T6" fmla="*/ 2147483647 w 2041"/>
              <a:gd name="T7" fmla="*/ 2147483647 h 3258"/>
              <a:gd name="T8" fmla="*/ 2147483647 w 2041"/>
              <a:gd name="T9" fmla="*/ 2147483647 h 3258"/>
              <a:gd name="T10" fmla="*/ 2147483647 w 2041"/>
              <a:gd name="T11" fmla="*/ 2147483647 h 3258"/>
              <a:gd name="T12" fmla="*/ 0 w 2041"/>
              <a:gd name="T13" fmla="*/ 2147483647 h 3258"/>
              <a:gd name="T14" fmla="*/ 2147483647 w 2041"/>
              <a:gd name="T15" fmla="*/ 2147483647 h 3258"/>
              <a:gd name="T16" fmla="*/ 2147483647 w 2041"/>
              <a:gd name="T17" fmla="*/ 2147483647 h 3258"/>
              <a:gd name="T18" fmla="*/ 2147483647 w 2041"/>
              <a:gd name="T19" fmla="*/ 2147483647 h 3258"/>
              <a:gd name="T20" fmla="*/ 2147483647 w 2041"/>
              <a:gd name="T21" fmla="*/ 2147483647 h 3258"/>
              <a:gd name="T22" fmla="*/ 2147483647 w 2041"/>
              <a:gd name="T23" fmla="*/ 2147483647 h 3258"/>
              <a:gd name="T24" fmla="*/ 2147483647 w 2041"/>
              <a:gd name="T25" fmla="*/ 2147483647 h 3258"/>
              <a:gd name="T26" fmla="*/ 2147483647 w 2041"/>
              <a:gd name="T27" fmla="*/ 2147483647 h 3258"/>
              <a:gd name="T28" fmla="*/ 2147483647 w 2041"/>
              <a:gd name="T29" fmla="*/ 2147483647 h 3258"/>
              <a:gd name="T30" fmla="*/ 2147483647 w 2041"/>
              <a:gd name="T31" fmla="*/ 2147483647 h 3258"/>
              <a:gd name="T32" fmla="*/ 2147483647 w 2041"/>
              <a:gd name="T33" fmla="*/ 2147483647 h 3258"/>
              <a:gd name="T34" fmla="*/ 2147483647 w 2041"/>
              <a:gd name="T35" fmla="*/ 2147483647 h 3258"/>
              <a:gd name="T36" fmla="*/ 2147483647 w 2041"/>
              <a:gd name="T37" fmla="*/ 2147483647 h 3258"/>
              <a:gd name="T38" fmla="*/ 2147483647 w 2041"/>
              <a:gd name="T39" fmla="*/ 2147483647 h 3258"/>
              <a:gd name="T40" fmla="*/ 2147483647 w 2041"/>
              <a:gd name="T41" fmla="*/ 2147483647 h 3258"/>
              <a:gd name="T42" fmla="*/ 2147483647 w 2041"/>
              <a:gd name="T43" fmla="*/ 2147483647 h 3258"/>
              <a:gd name="T44" fmla="*/ 2147483647 w 2041"/>
              <a:gd name="T45" fmla="*/ 2147483647 h 3258"/>
              <a:gd name="T46" fmla="*/ 2147483647 w 2041"/>
              <a:gd name="T47" fmla="*/ 2147483647 h 3258"/>
              <a:gd name="T48" fmla="*/ 2147483647 w 2041"/>
              <a:gd name="T49" fmla="*/ 2147483647 h 3258"/>
              <a:gd name="T50" fmla="*/ 2147483647 w 2041"/>
              <a:gd name="T51" fmla="*/ 2147483647 h 3258"/>
              <a:gd name="T52" fmla="*/ 2147483647 w 2041"/>
              <a:gd name="T53" fmla="*/ 2147483647 h 3258"/>
              <a:gd name="T54" fmla="*/ 2147483647 w 2041"/>
              <a:gd name="T55" fmla="*/ 2147483647 h 3258"/>
              <a:gd name="T56" fmla="*/ 2147483647 w 2041"/>
              <a:gd name="T57" fmla="*/ 2147483647 h 3258"/>
              <a:gd name="T58" fmla="*/ 2147483647 w 2041"/>
              <a:gd name="T59" fmla="*/ 2147483647 h 3258"/>
              <a:gd name="T60" fmla="*/ 2147483647 w 2041"/>
              <a:gd name="T61" fmla="*/ 2147483647 h 3258"/>
              <a:gd name="T62" fmla="*/ 2147483647 w 2041"/>
              <a:gd name="T63" fmla="*/ 2147483647 h 3258"/>
              <a:gd name="T64" fmla="*/ 2147483647 w 2041"/>
              <a:gd name="T65" fmla="*/ 2147483647 h 3258"/>
              <a:gd name="T66" fmla="*/ 2147483647 w 2041"/>
              <a:gd name="T67" fmla="*/ 2147483647 h 3258"/>
              <a:gd name="T68" fmla="*/ 2147483647 w 2041"/>
              <a:gd name="T69" fmla="*/ 2147483647 h 3258"/>
              <a:gd name="T70" fmla="*/ 2147483647 w 2041"/>
              <a:gd name="T71" fmla="*/ 2147483647 h 3258"/>
              <a:gd name="T72" fmla="*/ 2147483647 w 2041"/>
              <a:gd name="T73" fmla="*/ 2147483647 h 3258"/>
              <a:gd name="T74" fmla="*/ 2147483647 w 2041"/>
              <a:gd name="T75" fmla="*/ 2147483647 h 3258"/>
              <a:gd name="T76" fmla="*/ 2147483647 w 2041"/>
              <a:gd name="T77" fmla="*/ 2147483647 h 3258"/>
              <a:gd name="T78" fmla="*/ 2147483647 w 2041"/>
              <a:gd name="T79" fmla="*/ 2147483647 h 3258"/>
              <a:gd name="T80" fmla="*/ 2147483647 w 2041"/>
              <a:gd name="T81" fmla="*/ 2147483647 h 3258"/>
              <a:gd name="T82" fmla="*/ 2147483647 w 2041"/>
              <a:gd name="T83" fmla="*/ 2147483647 h 3258"/>
              <a:gd name="T84" fmla="*/ 2147483647 w 2041"/>
              <a:gd name="T85" fmla="*/ 2147483647 h 3258"/>
              <a:gd name="T86" fmla="*/ 2147483647 w 2041"/>
              <a:gd name="T87" fmla="*/ 2147483647 h 3258"/>
              <a:gd name="T88" fmla="*/ 2147483647 w 2041"/>
              <a:gd name="T89" fmla="*/ 2147483647 h 3258"/>
              <a:gd name="T90" fmla="*/ 2147483647 w 2041"/>
              <a:gd name="T91" fmla="*/ 2147483647 h 3258"/>
              <a:gd name="T92" fmla="*/ 2147483647 w 2041"/>
              <a:gd name="T93" fmla="*/ 2147483647 h 3258"/>
              <a:gd name="T94" fmla="*/ 2147483647 w 2041"/>
              <a:gd name="T95" fmla="*/ 2147483647 h 3258"/>
              <a:gd name="T96" fmla="*/ 2147483647 w 2041"/>
              <a:gd name="T97" fmla="*/ 2147483647 h 3258"/>
              <a:gd name="T98" fmla="*/ 2147483647 w 2041"/>
              <a:gd name="T99" fmla="*/ 2147483647 h 3258"/>
              <a:gd name="T100" fmla="*/ 2147483647 w 2041"/>
              <a:gd name="T101" fmla="*/ 2147483647 h 3258"/>
              <a:gd name="T102" fmla="*/ 2147483647 w 2041"/>
              <a:gd name="T103" fmla="*/ 2147483647 h 3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41"/>
              <a:gd name="T157" fmla="*/ 0 h 3258"/>
              <a:gd name="T158" fmla="*/ 2041 w 2041"/>
              <a:gd name="T159" fmla="*/ 3258 h 3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41" h="3258">
                <a:moveTo>
                  <a:pt x="689" y="2029"/>
                </a:moveTo>
                <a:cubicBezTo>
                  <a:pt x="687" y="2029"/>
                  <a:pt x="684" y="2029"/>
                  <a:pt x="682" y="2029"/>
                </a:cubicBezTo>
                <a:cubicBezTo>
                  <a:pt x="651" y="2030"/>
                  <a:pt x="621" y="2030"/>
                  <a:pt x="594" y="2027"/>
                </a:cubicBezTo>
                <a:cubicBezTo>
                  <a:pt x="568" y="2025"/>
                  <a:pt x="546" y="2014"/>
                  <a:pt x="529" y="1995"/>
                </a:cubicBezTo>
                <a:cubicBezTo>
                  <a:pt x="512" y="1976"/>
                  <a:pt x="500" y="1962"/>
                  <a:pt x="495" y="1952"/>
                </a:cubicBezTo>
                <a:cubicBezTo>
                  <a:pt x="490" y="1942"/>
                  <a:pt x="486" y="1930"/>
                  <a:pt x="485" y="1916"/>
                </a:cubicBezTo>
                <a:cubicBezTo>
                  <a:pt x="483" y="1903"/>
                  <a:pt x="481" y="1891"/>
                  <a:pt x="480" y="1880"/>
                </a:cubicBezTo>
                <a:cubicBezTo>
                  <a:pt x="479" y="1869"/>
                  <a:pt x="477" y="1859"/>
                  <a:pt x="474" y="1850"/>
                </a:cubicBezTo>
                <a:cubicBezTo>
                  <a:pt x="472" y="1841"/>
                  <a:pt x="468" y="1831"/>
                  <a:pt x="463" y="1822"/>
                </a:cubicBezTo>
                <a:cubicBezTo>
                  <a:pt x="458" y="1812"/>
                  <a:pt x="449" y="1803"/>
                  <a:pt x="435" y="1794"/>
                </a:cubicBezTo>
                <a:cubicBezTo>
                  <a:pt x="420" y="1785"/>
                  <a:pt x="408" y="1779"/>
                  <a:pt x="397" y="1776"/>
                </a:cubicBezTo>
                <a:cubicBezTo>
                  <a:pt x="386" y="1772"/>
                  <a:pt x="373" y="1769"/>
                  <a:pt x="356" y="1765"/>
                </a:cubicBezTo>
                <a:cubicBezTo>
                  <a:pt x="340" y="1761"/>
                  <a:pt x="326" y="1757"/>
                  <a:pt x="315" y="1753"/>
                </a:cubicBezTo>
                <a:cubicBezTo>
                  <a:pt x="303" y="1748"/>
                  <a:pt x="293" y="1743"/>
                  <a:pt x="286" y="1736"/>
                </a:cubicBezTo>
                <a:cubicBezTo>
                  <a:pt x="279" y="1729"/>
                  <a:pt x="272" y="1721"/>
                  <a:pt x="266" y="1713"/>
                </a:cubicBezTo>
                <a:cubicBezTo>
                  <a:pt x="260" y="1705"/>
                  <a:pt x="251" y="1691"/>
                  <a:pt x="239" y="1670"/>
                </a:cubicBezTo>
                <a:cubicBezTo>
                  <a:pt x="227" y="1649"/>
                  <a:pt x="218" y="1627"/>
                  <a:pt x="213" y="1602"/>
                </a:cubicBezTo>
                <a:cubicBezTo>
                  <a:pt x="208" y="1578"/>
                  <a:pt x="205" y="1562"/>
                  <a:pt x="203" y="1554"/>
                </a:cubicBezTo>
                <a:cubicBezTo>
                  <a:pt x="201" y="1545"/>
                  <a:pt x="199" y="1537"/>
                  <a:pt x="196" y="1527"/>
                </a:cubicBezTo>
                <a:cubicBezTo>
                  <a:pt x="193" y="1517"/>
                  <a:pt x="189" y="1506"/>
                  <a:pt x="183" y="1494"/>
                </a:cubicBezTo>
                <a:cubicBezTo>
                  <a:pt x="177" y="1481"/>
                  <a:pt x="168" y="1466"/>
                  <a:pt x="156" y="1449"/>
                </a:cubicBezTo>
                <a:cubicBezTo>
                  <a:pt x="143" y="1431"/>
                  <a:pt x="137" y="1414"/>
                  <a:pt x="135" y="1396"/>
                </a:cubicBezTo>
                <a:cubicBezTo>
                  <a:pt x="134" y="1378"/>
                  <a:pt x="134" y="1360"/>
                  <a:pt x="136" y="1342"/>
                </a:cubicBezTo>
                <a:cubicBezTo>
                  <a:pt x="137" y="1325"/>
                  <a:pt x="136" y="1312"/>
                  <a:pt x="133" y="1303"/>
                </a:cubicBezTo>
                <a:cubicBezTo>
                  <a:pt x="130" y="1295"/>
                  <a:pt x="125" y="1289"/>
                  <a:pt x="119" y="1286"/>
                </a:cubicBezTo>
                <a:cubicBezTo>
                  <a:pt x="114" y="1283"/>
                  <a:pt x="99" y="1278"/>
                  <a:pt x="74" y="1272"/>
                </a:cubicBezTo>
                <a:cubicBezTo>
                  <a:pt x="50" y="1265"/>
                  <a:pt x="26" y="1229"/>
                  <a:pt x="2" y="1163"/>
                </a:cubicBezTo>
                <a:cubicBezTo>
                  <a:pt x="1" y="1160"/>
                  <a:pt x="1" y="1157"/>
                  <a:pt x="0" y="1154"/>
                </a:cubicBezTo>
                <a:cubicBezTo>
                  <a:pt x="0" y="1152"/>
                  <a:pt x="0" y="1150"/>
                  <a:pt x="0" y="1148"/>
                </a:cubicBezTo>
                <a:cubicBezTo>
                  <a:pt x="5" y="1120"/>
                  <a:pt x="14" y="1098"/>
                  <a:pt x="25" y="1081"/>
                </a:cubicBezTo>
                <a:cubicBezTo>
                  <a:pt x="36" y="1065"/>
                  <a:pt x="44" y="1051"/>
                  <a:pt x="49" y="1041"/>
                </a:cubicBezTo>
                <a:cubicBezTo>
                  <a:pt x="54" y="1030"/>
                  <a:pt x="57" y="1022"/>
                  <a:pt x="58" y="1016"/>
                </a:cubicBezTo>
                <a:cubicBezTo>
                  <a:pt x="60" y="1010"/>
                  <a:pt x="61" y="1000"/>
                  <a:pt x="62" y="987"/>
                </a:cubicBezTo>
                <a:cubicBezTo>
                  <a:pt x="63" y="973"/>
                  <a:pt x="64" y="959"/>
                  <a:pt x="67" y="944"/>
                </a:cubicBezTo>
                <a:cubicBezTo>
                  <a:pt x="70" y="929"/>
                  <a:pt x="74" y="911"/>
                  <a:pt x="82" y="891"/>
                </a:cubicBezTo>
                <a:cubicBezTo>
                  <a:pt x="89" y="870"/>
                  <a:pt x="98" y="849"/>
                  <a:pt x="109" y="828"/>
                </a:cubicBezTo>
                <a:cubicBezTo>
                  <a:pt x="119" y="806"/>
                  <a:pt x="129" y="786"/>
                  <a:pt x="138" y="765"/>
                </a:cubicBezTo>
                <a:cubicBezTo>
                  <a:pt x="147" y="745"/>
                  <a:pt x="159" y="720"/>
                  <a:pt x="173" y="689"/>
                </a:cubicBezTo>
                <a:cubicBezTo>
                  <a:pt x="187" y="658"/>
                  <a:pt x="201" y="634"/>
                  <a:pt x="216" y="617"/>
                </a:cubicBezTo>
                <a:cubicBezTo>
                  <a:pt x="231" y="600"/>
                  <a:pt x="244" y="586"/>
                  <a:pt x="254" y="575"/>
                </a:cubicBezTo>
                <a:cubicBezTo>
                  <a:pt x="265" y="565"/>
                  <a:pt x="275" y="554"/>
                  <a:pt x="286" y="542"/>
                </a:cubicBezTo>
                <a:cubicBezTo>
                  <a:pt x="298" y="530"/>
                  <a:pt x="309" y="516"/>
                  <a:pt x="321" y="500"/>
                </a:cubicBezTo>
                <a:cubicBezTo>
                  <a:pt x="334" y="485"/>
                  <a:pt x="346" y="466"/>
                  <a:pt x="358" y="445"/>
                </a:cubicBezTo>
                <a:cubicBezTo>
                  <a:pt x="370" y="424"/>
                  <a:pt x="380" y="407"/>
                  <a:pt x="387" y="393"/>
                </a:cubicBezTo>
                <a:cubicBezTo>
                  <a:pt x="395" y="380"/>
                  <a:pt x="404" y="363"/>
                  <a:pt x="414" y="342"/>
                </a:cubicBezTo>
                <a:cubicBezTo>
                  <a:pt x="423" y="321"/>
                  <a:pt x="430" y="299"/>
                  <a:pt x="433" y="275"/>
                </a:cubicBezTo>
                <a:cubicBezTo>
                  <a:pt x="436" y="251"/>
                  <a:pt x="438" y="231"/>
                  <a:pt x="440" y="215"/>
                </a:cubicBezTo>
                <a:cubicBezTo>
                  <a:pt x="441" y="198"/>
                  <a:pt x="443" y="179"/>
                  <a:pt x="446" y="158"/>
                </a:cubicBezTo>
                <a:cubicBezTo>
                  <a:pt x="449" y="137"/>
                  <a:pt x="456" y="117"/>
                  <a:pt x="465" y="98"/>
                </a:cubicBezTo>
                <a:cubicBezTo>
                  <a:pt x="474" y="79"/>
                  <a:pt x="484" y="64"/>
                  <a:pt x="496" y="54"/>
                </a:cubicBezTo>
                <a:cubicBezTo>
                  <a:pt x="508" y="43"/>
                  <a:pt x="529" y="31"/>
                  <a:pt x="559" y="18"/>
                </a:cubicBezTo>
                <a:cubicBezTo>
                  <a:pt x="590" y="4"/>
                  <a:pt x="628" y="0"/>
                  <a:pt x="673" y="5"/>
                </a:cubicBezTo>
                <a:cubicBezTo>
                  <a:pt x="719" y="9"/>
                  <a:pt x="755" y="20"/>
                  <a:pt x="784" y="37"/>
                </a:cubicBezTo>
                <a:cubicBezTo>
                  <a:pt x="812" y="55"/>
                  <a:pt x="833" y="71"/>
                  <a:pt x="847" y="86"/>
                </a:cubicBezTo>
                <a:cubicBezTo>
                  <a:pt x="861" y="101"/>
                  <a:pt x="872" y="119"/>
                  <a:pt x="879" y="140"/>
                </a:cubicBezTo>
                <a:cubicBezTo>
                  <a:pt x="886" y="161"/>
                  <a:pt x="891" y="177"/>
                  <a:pt x="893" y="187"/>
                </a:cubicBezTo>
                <a:cubicBezTo>
                  <a:pt x="895" y="198"/>
                  <a:pt x="899" y="212"/>
                  <a:pt x="904" y="229"/>
                </a:cubicBezTo>
                <a:cubicBezTo>
                  <a:pt x="910" y="246"/>
                  <a:pt x="916" y="266"/>
                  <a:pt x="922" y="288"/>
                </a:cubicBezTo>
                <a:cubicBezTo>
                  <a:pt x="928" y="309"/>
                  <a:pt x="930" y="328"/>
                  <a:pt x="929" y="344"/>
                </a:cubicBezTo>
                <a:cubicBezTo>
                  <a:pt x="928" y="359"/>
                  <a:pt x="926" y="373"/>
                  <a:pt x="921" y="385"/>
                </a:cubicBezTo>
                <a:cubicBezTo>
                  <a:pt x="917" y="397"/>
                  <a:pt x="912" y="408"/>
                  <a:pt x="905" y="419"/>
                </a:cubicBezTo>
                <a:cubicBezTo>
                  <a:pt x="899" y="430"/>
                  <a:pt x="893" y="442"/>
                  <a:pt x="886" y="455"/>
                </a:cubicBezTo>
                <a:cubicBezTo>
                  <a:pt x="879" y="469"/>
                  <a:pt x="874" y="481"/>
                  <a:pt x="870" y="491"/>
                </a:cubicBezTo>
                <a:cubicBezTo>
                  <a:pt x="866" y="502"/>
                  <a:pt x="864" y="513"/>
                  <a:pt x="864" y="524"/>
                </a:cubicBezTo>
                <a:cubicBezTo>
                  <a:pt x="864" y="535"/>
                  <a:pt x="864" y="546"/>
                  <a:pt x="863" y="556"/>
                </a:cubicBezTo>
                <a:cubicBezTo>
                  <a:pt x="862" y="566"/>
                  <a:pt x="848" y="570"/>
                  <a:pt x="823" y="568"/>
                </a:cubicBezTo>
                <a:cubicBezTo>
                  <a:pt x="821" y="567"/>
                  <a:pt x="818" y="567"/>
                  <a:pt x="816" y="566"/>
                </a:cubicBezTo>
                <a:cubicBezTo>
                  <a:pt x="814" y="569"/>
                  <a:pt x="811" y="571"/>
                  <a:pt x="809" y="573"/>
                </a:cubicBezTo>
                <a:cubicBezTo>
                  <a:pt x="801" y="586"/>
                  <a:pt x="797" y="597"/>
                  <a:pt x="799" y="607"/>
                </a:cubicBezTo>
                <a:cubicBezTo>
                  <a:pt x="800" y="617"/>
                  <a:pt x="808" y="626"/>
                  <a:pt x="824" y="636"/>
                </a:cubicBezTo>
                <a:cubicBezTo>
                  <a:pt x="839" y="646"/>
                  <a:pt x="852" y="654"/>
                  <a:pt x="862" y="662"/>
                </a:cubicBezTo>
                <a:cubicBezTo>
                  <a:pt x="873" y="669"/>
                  <a:pt x="880" y="676"/>
                  <a:pt x="883" y="682"/>
                </a:cubicBezTo>
                <a:cubicBezTo>
                  <a:pt x="887" y="687"/>
                  <a:pt x="890" y="700"/>
                  <a:pt x="893" y="719"/>
                </a:cubicBezTo>
                <a:cubicBezTo>
                  <a:pt x="897" y="738"/>
                  <a:pt x="901" y="758"/>
                  <a:pt x="905" y="779"/>
                </a:cubicBezTo>
                <a:cubicBezTo>
                  <a:pt x="910" y="800"/>
                  <a:pt x="915" y="816"/>
                  <a:pt x="919" y="827"/>
                </a:cubicBezTo>
                <a:cubicBezTo>
                  <a:pt x="923" y="838"/>
                  <a:pt x="932" y="856"/>
                  <a:pt x="946" y="883"/>
                </a:cubicBezTo>
                <a:cubicBezTo>
                  <a:pt x="960" y="910"/>
                  <a:pt x="974" y="937"/>
                  <a:pt x="987" y="966"/>
                </a:cubicBezTo>
                <a:cubicBezTo>
                  <a:pt x="1000" y="995"/>
                  <a:pt x="1007" y="1013"/>
                  <a:pt x="1009" y="1021"/>
                </a:cubicBezTo>
                <a:cubicBezTo>
                  <a:pt x="1011" y="1028"/>
                  <a:pt x="1013" y="1040"/>
                  <a:pt x="1015" y="1055"/>
                </a:cubicBezTo>
                <a:cubicBezTo>
                  <a:pt x="1017" y="1070"/>
                  <a:pt x="1019" y="1088"/>
                  <a:pt x="1022" y="1109"/>
                </a:cubicBezTo>
                <a:cubicBezTo>
                  <a:pt x="1024" y="1131"/>
                  <a:pt x="1028" y="1147"/>
                  <a:pt x="1032" y="1158"/>
                </a:cubicBezTo>
                <a:cubicBezTo>
                  <a:pt x="1037" y="1170"/>
                  <a:pt x="1041" y="1177"/>
                  <a:pt x="1045" y="1182"/>
                </a:cubicBezTo>
                <a:cubicBezTo>
                  <a:pt x="1049" y="1186"/>
                  <a:pt x="1058" y="1190"/>
                  <a:pt x="1071" y="1192"/>
                </a:cubicBezTo>
                <a:cubicBezTo>
                  <a:pt x="1085" y="1195"/>
                  <a:pt x="1103" y="1192"/>
                  <a:pt x="1127" y="1185"/>
                </a:cubicBezTo>
                <a:cubicBezTo>
                  <a:pt x="1150" y="1178"/>
                  <a:pt x="1174" y="1170"/>
                  <a:pt x="1197" y="1160"/>
                </a:cubicBezTo>
                <a:cubicBezTo>
                  <a:pt x="1221" y="1150"/>
                  <a:pt x="1240" y="1144"/>
                  <a:pt x="1253" y="1140"/>
                </a:cubicBezTo>
                <a:cubicBezTo>
                  <a:pt x="1267" y="1136"/>
                  <a:pt x="1280" y="1134"/>
                  <a:pt x="1291" y="1134"/>
                </a:cubicBezTo>
                <a:cubicBezTo>
                  <a:pt x="1303" y="1134"/>
                  <a:pt x="1316" y="1136"/>
                  <a:pt x="1331" y="1139"/>
                </a:cubicBezTo>
                <a:cubicBezTo>
                  <a:pt x="1345" y="1142"/>
                  <a:pt x="1355" y="1143"/>
                  <a:pt x="1361" y="1142"/>
                </a:cubicBezTo>
                <a:cubicBezTo>
                  <a:pt x="1367" y="1142"/>
                  <a:pt x="1375" y="1140"/>
                  <a:pt x="1384" y="1137"/>
                </a:cubicBezTo>
                <a:cubicBezTo>
                  <a:pt x="1392" y="1134"/>
                  <a:pt x="1403" y="1130"/>
                  <a:pt x="1415" y="1124"/>
                </a:cubicBezTo>
                <a:cubicBezTo>
                  <a:pt x="1427" y="1118"/>
                  <a:pt x="1439" y="1113"/>
                  <a:pt x="1451" y="1111"/>
                </a:cubicBezTo>
                <a:cubicBezTo>
                  <a:pt x="1462" y="1109"/>
                  <a:pt x="1469" y="1108"/>
                  <a:pt x="1472" y="1108"/>
                </a:cubicBezTo>
                <a:cubicBezTo>
                  <a:pt x="1475" y="1108"/>
                  <a:pt x="1490" y="1108"/>
                  <a:pt x="1518" y="1106"/>
                </a:cubicBezTo>
                <a:cubicBezTo>
                  <a:pt x="1545" y="1104"/>
                  <a:pt x="1578" y="1097"/>
                  <a:pt x="1617" y="1086"/>
                </a:cubicBezTo>
                <a:cubicBezTo>
                  <a:pt x="1655" y="1074"/>
                  <a:pt x="1691" y="1066"/>
                  <a:pt x="1724" y="1064"/>
                </a:cubicBezTo>
                <a:cubicBezTo>
                  <a:pt x="1757" y="1061"/>
                  <a:pt x="1780" y="1069"/>
                  <a:pt x="1793" y="1087"/>
                </a:cubicBezTo>
                <a:cubicBezTo>
                  <a:pt x="1805" y="1106"/>
                  <a:pt x="1812" y="1132"/>
                  <a:pt x="1815" y="1165"/>
                </a:cubicBezTo>
                <a:cubicBezTo>
                  <a:pt x="1815" y="1172"/>
                  <a:pt x="1814" y="1180"/>
                  <a:pt x="1814" y="1187"/>
                </a:cubicBezTo>
                <a:cubicBezTo>
                  <a:pt x="1811" y="1187"/>
                  <a:pt x="1808" y="1188"/>
                  <a:pt x="1806" y="1188"/>
                </a:cubicBezTo>
                <a:cubicBezTo>
                  <a:pt x="1765" y="1194"/>
                  <a:pt x="1730" y="1197"/>
                  <a:pt x="1700" y="1197"/>
                </a:cubicBezTo>
                <a:cubicBezTo>
                  <a:pt x="1671" y="1198"/>
                  <a:pt x="1647" y="1198"/>
                  <a:pt x="1630" y="1200"/>
                </a:cubicBezTo>
                <a:cubicBezTo>
                  <a:pt x="1613" y="1201"/>
                  <a:pt x="1598" y="1203"/>
                  <a:pt x="1586" y="1205"/>
                </a:cubicBezTo>
                <a:cubicBezTo>
                  <a:pt x="1573" y="1207"/>
                  <a:pt x="1562" y="1209"/>
                  <a:pt x="1554" y="1212"/>
                </a:cubicBezTo>
                <a:cubicBezTo>
                  <a:pt x="1545" y="1214"/>
                  <a:pt x="1539" y="1218"/>
                  <a:pt x="1535" y="1223"/>
                </a:cubicBezTo>
                <a:cubicBezTo>
                  <a:pt x="1531" y="1227"/>
                  <a:pt x="1527" y="1231"/>
                  <a:pt x="1525" y="1235"/>
                </a:cubicBezTo>
                <a:cubicBezTo>
                  <a:pt x="1522" y="1238"/>
                  <a:pt x="1517" y="1242"/>
                  <a:pt x="1510" y="1247"/>
                </a:cubicBezTo>
                <a:cubicBezTo>
                  <a:pt x="1504" y="1252"/>
                  <a:pt x="1496" y="1257"/>
                  <a:pt x="1487" y="1262"/>
                </a:cubicBezTo>
                <a:cubicBezTo>
                  <a:pt x="1478" y="1268"/>
                  <a:pt x="1470" y="1272"/>
                  <a:pt x="1462" y="1276"/>
                </a:cubicBezTo>
                <a:cubicBezTo>
                  <a:pt x="1455" y="1280"/>
                  <a:pt x="1450" y="1283"/>
                  <a:pt x="1447" y="1284"/>
                </a:cubicBezTo>
                <a:cubicBezTo>
                  <a:pt x="1444" y="1286"/>
                  <a:pt x="1432" y="1293"/>
                  <a:pt x="1411" y="1306"/>
                </a:cubicBezTo>
                <a:cubicBezTo>
                  <a:pt x="1390" y="1319"/>
                  <a:pt x="1366" y="1337"/>
                  <a:pt x="1339" y="1360"/>
                </a:cubicBezTo>
                <a:cubicBezTo>
                  <a:pt x="1312" y="1384"/>
                  <a:pt x="1286" y="1403"/>
                  <a:pt x="1261" y="1418"/>
                </a:cubicBezTo>
                <a:cubicBezTo>
                  <a:pt x="1235" y="1433"/>
                  <a:pt x="1214" y="1443"/>
                  <a:pt x="1196" y="1449"/>
                </a:cubicBezTo>
                <a:cubicBezTo>
                  <a:pt x="1178" y="1454"/>
                  <a:pt x="1160" y="1458"/>
                  <a:pt x="1143" y="1460"/>
                </a:cubicBezTo>
                <a:cubicBezTo>
                  <a:pt x="1125" y="1462"/>
                  <a:pt x="1110" y="1464"/>
                  <a:pt x="1096" y="1465"/>
                </a:cubicBezTo>
                <a:cubicBezTo>
                  <a:pt x="1083" y="1466"/>
                  <a:pt x="1070" y="1468"/>
                  <a:pt x="1059" y="1470"/>
                </a:cubicBezTo>
                <a:cubicBezTo>
                  <a:pt x="1047" y="1472"/>
                  <a:pt x="1041" y="1473"/>
                  <a:pt x="1039" y="1474"/>
                </a:cubicBezTo>
                <a:cubicBezTo>
                  <a:pt x="1037" y="1474"/>
                  <a:pt x="1031" y="1475"/>
                  <a:pt x="1022" y="1476"/>
                </a:cubicBezTo>
                <a:cubicBezTo>
                  <a:pt x="1013" y="1477"/>
                  <a:pt x="1002" y="1481"/>
                  <a:pt x="990" y="1486"/>
                </a:cubicBezTo>
                <a:cubicBezTo>
                  <a:pt x="978" y="1492"/>
                  <a:pt x="972" y="1500"/>
                  <a:pt x="973" y="1512"/>
                </a:cubicBezTo>
                <a:cubicBezTo>
                  <a:pt x="974" y="1523"/>
                  <a:pt x="979" y="1533"/>
                  <a:pt x="988" y="1543"/>
                </a:cubicBezTo>
                <a:cubicBezTo>
                  <a:pt x="997" y="1553"/>
                  <a:pt x="1009" y="1558"/>
                  <a:pt x="1024" y="1560"/>
                </a:cubicBezTo>
                <a:cubicBezTo>
                  <a:pt x="1039" y="1561"/>
                  <a:pt x="1048" y="1562"/>
                  <a:pt x="1052" y="1562"/>
                </a:cubicBezTo>
                <a:cubicBezTo>
                  <a:pt x="1056" y="1563"/>
                  <a:pt x="1067" y="1562"/>
                  <a:pt x="1086" y="1560"/>
                </a:cubicBezTo>
                <a:cubicBezTo>
                  <a:pt x="1104" y="1558"/>
                  <a:pt x="1123" y="1555"/>
                  <a:pt x="1143" y="1552"/>
                </a:cubicBezTo>
                <a:cubicBezTo>
                  <a:pt x="1162" y="1549"/>
                  <a:pt x="1177" y="1549"/>
                  <a:pt x="1188" y="1551"/>
                </a:cubicBezTo>
                <a:cubicBezTo>
                  <a:pt x="1199" y="1554"/>
                  <a:pt x="1208" y="1558"/>
                  <a:pt x="1216" y="1563"/>
                </a:cubicBezTo>
                <a:cubicBezTo>
                  <a:pt x="1224" y="1568"/>
                  <a:pt x="1231" y="1574"/>
                  <a:pt x="1237" y="1581"/>
                </a:cubicBezTo>
                <a:cubicBezTo>
                  <a:pt x="1243" y="1587"/>
                  <a:pt x="1252" y="1599"/>
                  <a:pt x="1264" y="1617"/>
                </a:cubicBezTo>
                <a:cubicBezTo>
                  <a:pt x="1275" y="1636"/>
                  <a:pt x="1283" y="1650"/>
                  <a:pt x="1286" y="1661"/>
                </a:cubicBezTo>
                <a:cubicBezTo>
                  <a:pt x="1290" y="1672"/>
                  <a:pt x="1294" y="1683"/>
                  <a:pt x="1298" y="1693"/>
                </a:cubicBezTo>
                <a:cubicBezTo>
                  <a:pt x="1302" y="1703"/>
                  <a:pt x="1307" y="1717"/>
                  <a:pt x="1314" y="1733"/>
                </a:cubicBezTo>
                <a:cubicBezTo>
                  <a:pt x="1321" y="1750"/>
                  <a:pt x="1327" y="1763"/>
                  <a:pt x="1331" y="1773"/>
                </a:cubicBezTo>
                <a:cubicBezTo>
                  <a:pt x="1336" y="1783"/>
                  <a:pt x="1339" y="1790"/>
                  <a:pt x="1340" y="1793"/>
                </a:cubicBezTo>
                <a:cubicBezTo>
                  <a:pt x="1342" y="1797"/>
                  <a:pt x="1345" y="1802"/>
                  <a:pt x="1350" y="1809"/>
                </a:cubicBezTo>
                <a:cubicBezTo>
                  <a:pt x="1355" y="1817"/>
                  <a:pt x="1362" y="1823"/>
                  <a:pt x="1369" y="1827"/>
                </a:cubicBezTo>
                <a:cubicBezTo>
                  <a:pt x="1377" y="1832"/>
                  <a:pt x="1387" y="1834"/>
                  <a:pt x="1400" y="1833"/>
                </a:cubicBezTo>
                <a:cubicBezTo>
                  <a:pt x="1412" y="1833"/>
                  <a:pt x="1424" y="1833"/>
                  <a:pt x="1434" y="1835"/>
                </a:cubicBezTo>
                <a:cubicBezTo>
                  <a:pt x="1445" y="1836"/>
                  <a:pt x="1453" y="1837"/>
                  <a:pt x="1458" y="1838"/>
                </a:cubicBezTo>
                <a:cubicBezTo>
                  <a:pt x="1463" y="1840"/>
                  <a:pt x="1475" y="1847"/>
                  <a:pt x="1494" y="1860"/>
                </a:cubicBezTo>
                <a:cubicBezTo>
                  <a:pt x="1514" y="1873"/>
                  <a:pt x="1537" y="1893"/>
                  <a:pt x="1563" y="1922"/>
                </a:cubicBezTo>
                <a:cubicBezTo>
                  <a:pt x="1590" y="1950"/>
                  <a:pt x="1609" y="1983"/>
                  <a:pt x="1621" y="2020"/>
                </a:cubicBezTo>
                <a:cubicBezTo>
                  <a:pt x="1634" y="2058"/>
                  <a:pt x="1642" y="2086"/>
                  <a:pt x="1646" y="2105"/>
                </a:cubicBezTo>
                <a:cubicBezTo>
                  <a:pt x="1651" y="2124"/>
                  <a:pt x="1654" y="2144"/>
                  <a:pt x="1658" y="2165"/>
                </a:cubicBezTo>
                <a:cubicBezTo>
                  <a:pt x="1661" y="2187"/>
                  <a:pt x="1663" y="2205"/>
                  <a:pt x="1664" y="2219"/>
                </a:cubicBezTo>
                <a:cubicBezTo>
                  <a:pt x="1666" y="2233"/>
                  <a:pt x="1666" y="2257"/>
                  <a:pt x="1667" y="2290"/>
                </a:cubicBezTo>
                <a:cubicBezTo>
                  <a:pt x="1667" y="2322"/>
                  <a:pt x="1667" y="2352"/>
                  <a:pt x="1668" y="2379"/>
                </a:cubicBezTo>
                <a:cubicBezTo>
                  <a:pt x="1669" y="2405"/>
                  <a:pt x="1670" y="2431"/>
                  <a:pt x="1672" y="2455"/>
                </a:cubicBezTo>
                <a:cubicBezTo>
                  <a:pt x="1674" y="2480"/>
                  <a:pt x="1678" y="2504"/>
                  <a:pt x="1684" y="2526"/>
                </a:cubicBezTo>
                <a:cubicBezTo>
                  <a:pt x="1690" y="2549"/>
                  <a:pt x="1695" y="2568"/>
                  <a:pt x="1699" y="2583"/>
                </a:cubicBezTo>
                <a:cubicBezTo>
                  <a:pt x="1703" y="2598"/>
                  <a:pt x="1707" y="2612"/>
                  <a:pt x="1710" y="2624"/>
                </a:cubicBezTo>
                <a:cubicBezTo>
                  <a:pt x="1714" y="2637"/>
                  <a:pt x="1716" y="2646"/>
                  <a:pt x="1718" y="2653"/>
                </a:cubicBezTo>
                <a:cubicBezTo>
                  <a:pt x="1720" y="2660"/>
                  <a:pt x="1723" y="2671"/>
                  <a:pt x="1728" y="2687"/>
                </a:cubicBezTo>
                <a:cubicBezTo>
                  <a:pt x="1733" y="2703"/>
                  <a:pt x="1738" y="2722"/>
                  <a:pt x="1745" y="2746"/>
                </a:cubicBezTo>
                <a:cubicBezTo>
                  <a:pt x="1751" y="2770"/>
                  <a:pt x="1755" y="2789"/>
                  <a:pt x="1756" y="2804"/>
                </a:cubicBezTo>
                <a:cubicBezTo>
                  <a:pt x="1758" y="2820"/>
                  <a:pt x="1758" y="2833"/>
                  <a:pt x="1756" y="2846"/>
                </a:cubicBezTo>
                <a:cubicBezTo>
                  <a:pt x="1755" y="2858"/>
                  <a:pt x="1747" y="2871"/>
                  <a:pt x="1734" y="2883"/>
                </a:cubicBezTo>
                <a:cubicBezTo>
                  <a:pt x="1720" y="2896"/>
                  <a:pt x="1706" y="2908"/>
                  <a:pt x="1692" y="2919"/>
                </a:cubicBezTo>
                <a:cubicBezTo>
                  <a:pt x="1678" y="2930"/>
                  <a:pt x="1671" y="2942"/>
                  <a:pt x="1670" y="2953"/>
                </a:cubicBezTo>
                <a:cubicBezTo>
                  <a:pt x="1668" y="2965"/>
                  <a:pt x="1673" y="2981"/>
                  <a:pt x="1684" y="3002"/>
                </a:cubicBezTo>
                <a:cubicBezTo>
                  <a:pt x="1695" y="3024"/>
                  <a:pt x="1714" y="3039"/>
                  <a:pt x="1741" y="3048"/>
                </a:cubicBezTo>
                <a:cubicBezTo>
                  <a:pt x="1768" y="3057"/>
                  <a:pt x="1793" y="3062"/>
                  <a:pt x="1817" y="3065"/>
                </a:cubicBezTo>
                <a:cubicBezTo>
                  <a:pt x="1841" y="3067"/>
                  <a:pt x="1863" y="3068"/>
                  <a:pt x="1885" y="3068"/>
                </a:cubicBezTo>
                <a:cubicBezTo>
                  <a:pt x="1907" y="3067"/>
                  <a:pt x="1928" y="3070"/>
                  <a:pt x="1948" y="3074"/>
                </a:cubicBezTo>
                <a:cubicBezTo>
                  <a:pt x="1968" y="3079"/>
                  <a:pt x="1987" y="3088"/>
                  <a:pt x="2005" y="3100"/>
                </a:cubicBezTo>
                <a:cubicBezTo>
                  <a:pt x="2024" y="3113"/>
                  <a:pt x="2036" y="3134"/>
                  <a:pt x="2041" y="3163"/>
                </a:cubicBezTo>
                <a:cubicBezTo>
                  <a:pt x="2041" y="3165"/>
                  <a:pt x="2041" y="3168"/>
                  <a:pt x="2041" y="3170"/>
                </a:cubicBezTo>
                <a:cubicBezTo>
                  <a:pt x="2037" y="3174"/>
                  <a:pt x="2034" y="3177"/>
                  <a:pt x="2031" y="3181"/>
                </a:cubicBezTo>
                <a:cubicBezTo>
                  <a:pt x="1991" y="3213"/>
                  <a:pt x="1951" y="3233"/>
                  <a:pt x="1909" y="3243"/>
                </a:cubicBezTo>
                <a:cubicBezTo>
                  <a:pt x="1867" y="3253"/>
                  <a:pt x="1824" y="3258"/>
                  <a:pt x="1780" y="3257"/>
                </a:cubicBezTo>
                <a:cubicBezTo>
                  <a:pt x="1736" y="3256"/>
                  <a:pt x="1698" y="3253"/>
                  <a:pt x="1665" y="3247"/>
                </a:cubicBezTo>
                <a:cubicBezTo>
                  <a:pt x="1632" y="3241"/>
                  <a:pt x="1613" y="3238"/>
                  <a:pt x="1606" y="3238"/>
                </a:cubicBezTo>
                <a:cubicBezTo>
                  <a:pt x="1600" y="3237"/>
                  <a:pt x="1589" y="3238"/>
                  <a:pt x="1572" y="3238"/>
                </a:cubicBezTo>
                <a:cubicBezTo>
                  <a:pt x="1555" y="3239"/>
                  <a:pt x="1535" y="3239"/>
                  <a:pt x="1512" y="3239"/>
                </a:cubicBezTo>
                <a:cubicBezTo>
                  <a:pt x="1489" y="3239"/>
                  <a:pt x="1471" y="3236"/>
                  <a:pt x="1460" y="3229"/>
                </a:cubicBezTo>
                <a:cubicBezTo>
                  <a:pt x="1448" y="3223"/>
                  <a:pt x="1440" y="3215"/>
                  <a:pt x="1435" y="3207"/>
                </a:cubicBezTo>
                <a:cubicBezTo>
                  <a:pt x="1431" y="3198"/>
                  <a:pt x="1429" y="3190"/>
                  <a:pt x="1428" y="3182"/>
                </a:cubicBezTo>
                <a:cubicBezTo>
                  <a:pt x="1428" y="3174"/>
                  <a:pt x="1429" y="3162"/>
                  <a:pt x="1432" y="3146"/>
                </a:cubicBezTo>
                <a:cubicBezTo>
                  <a:pt x="1434" y="3131"/>
                  <a:pt x="1439" y="3111"/>
                  <a:pt x="1445" y="3088"/>
                </a:cubicBezTo>
                <a:cubicBezTo>
                  <a:pt x="1452" y="3064"/>
                  <a:pt x="1456" y="3045"/>
                  <a:pt x="1458" y="3031"/>
                </a:cubicBezTo>
                <a:cubicBezTo>
                  <a:pt x="1460" y="3016"/>
                  <a:pt x="1461" y="3005"/>
                  <a:pt x="1461" y="2998"/>
                </a:cubicBezTo>
                <a:cubicBezTo>
                  <a:pt x="1462" y="2991"/>
                  <a:pt x="1458" y="2983"/>
                  <a:pt x="1451" y="2974"/>
                </a:cubicBezTo>
                <a:cubicBezTo>
                  <a:pt x="1444" y="2965"/>
                  <a:pt x="1428" y="2957"/>
                  <a:pt x="1405" y="2952"/>
                </a:cubicBezTo>
                <a:cubicBezTo>
                  <a:pt x="1381" y="2946"/>
                  <a:pt x="1351" y="2943"/>
                  <a:pt x="1313" y="2943"/>
                </a:cubicBezTo>
                <a:cubicBezTo>
                  <a:pt x="1276" y="2943"/>
                  <a:pt x="1237" y="2944"/>
                  <a:pt x="1198" y="2945"/>
                </a:cubicBezTo>
                <a:cubicBezTo>
                  <a:pt x="1159" y="2947"/>
                  <a:pt x="1117" y="2946"/>
                  <a:pt x="1075" y="2942"/>
                </a:cubicBezTo>
                <a:cubicBezTo>
                  <a:pt x="1032" y="2938"/>
                  <a:pt x="1010" y="2936"/>
                  <a:pt x="1008" y="2935"/>
                </a:cubicBezTo>
                <a:cubicBezTo>
                  <a:pt x="1007" y="2934"/>
                  <a:pt x="1003" y="2930"/>
                  <a:pt x="997" y="2924"/>
                </a:cubicBezTo>
                <a:cubicBezTo>
                  <a:pt x="991" y="2918"/>
                  <a:pt x="989" y="2909"/>
                  <a:pt x="991" y="2897"/>
                </a:cubicBezTo>
                <a:cubicBezTo>
                  <a:pt x="994" y="2885"/>
                  <a:pt x="996" y="2875"/>
                  <a:pt x="997" y="2867"/>
                </a:cubicBezTo>
                <a:cubicBezTo>
                  <a:pt x="999" y="2859"/>
                  <a:pt x="1000" y="2853"/>
                  <a:pt x="1002" y="2847"/>
                </a:cubicBezTo>
                <a:cubicBezTo>
                  <a:pt x="1003" y="2842"/>
                  <a:pt x="1006" y="2833"/>
                  <a:pt x="1012" y="2822"/>
                </a:cubicBezTo>
                <a:cubicBezTo>
                  <a:pt x="1017" y="2810"/>
                  <a:pt x="1021" y="2800"/>
                  <a:pt x="1023" y="2790"/>
                </a:cubicBezTo>
                <a:cubicBezTo>
                  <a:pt x="1025" y="2781"/>
                  <a:pt x="1027" y="2772"/>
                  <a:pt x="1029" y="2764"/>
                </a:cubicBezTo>
                <a:cubicBezTo>
                  <a:pt x="1031" y="2755"/>
                  <a:pt x="1033" y="2746"/>
                  <a:pt x="1036" y="2737"/>
                </a:cubicBezTo>
                <a:cubicBezTo>
                  <a:pt x="1039" y="2728"/>
                  <a:pt x="1043" y="2719"/>
                  <a:pt x="1047" y="2709"/>
                </a:cubicBezTo>
                <a:cubicBezTo>
                  <a:pt x="1051" y="2699"/>
                  <a:pt x="1054" y="2689"/>
                  <a:pt x="1055" y="2678"/>
                </a:cubicBezTo>
                <a:cubicBezTo>
                  <a:pt x="1056" y="2668"/>
                  <a:pt x="1056" y="2660"/>
                  <a:pt x="1055" y="2653"/>
                </a:cubicBezTo>
                <a:cubicBezTo>
                  <a:pt x="1055" y="2647"/>
                  <a:pt x="1053" y="2632"/>
                  <a:pt x="1050" y="2610"/>
                </a:cubicBezTo>
                <a:cubicBezTo>
                  <a:pt x="1048" y="2587"/>
                  <a:pt x="1046" y="2555"/>
                  <a:pt x="1044" y="2514"/>
                </a:cubicBezTo>
                <a:cubicBezTo>
                  <a:pt x="1043" y="2473"/>
                  <a:pt x="1041" y="2425"/>
                  <a:pt x="1040" y="2372"/>
                </a:cubicBezTo>
                <a:cubicBezTo>
                  <a:pt x="1039" y="2319"/>
                  <a:pt x="1037" y="2277"/>
                  <a:pt x="1034" y="2248"/>
                </a:cubicBezTo>
                <a:cubicBezTo>
                  <a:pt x="1030" y="2218"/>
                  <a:pt x="1025" y="2191"/>
                  <a:pt x="1019" y="2166"/>
                </a:cubicBezTo>
                <a:cubicBezTo>
                  <a:pt x="1012" y="2142"/>
                  <a:pt x="1001" y="2118"/>
                  <a:pt x="985" y="2095"/>
                </a:cubicBezTo>
                <a:cubicBezTo>
                  <a:pt x="969" y="2073"/>
                  <a:pt x="944" y="2056"/>
                  <a:pt x="910" y="2045"/>
                </a:cubicBezTo>
                <a:cubicBezTo>
                  <a:pt x="876" y="2035"/>
                  <a:pt x="842" y="2029"/>
                  <a:pt x="809" y="2029"/>
                </a:cubicBezTo>
                <a:cubicBezTo>
                  <a:pt x="777" y="2028"/>
                  <a:pt x="743" y="2028"/>
                  <a:pt x="707" y="2029"/>
                </a:cubicBezTo>
                <a:cubicBezTo>
                  <a:pt x="701" y="2029"/>
                  <a:pt x="695" y="2029"/>
                  <a:pt x="689" y="2029"/>
                </a:cubicBezTo>
                <a:close/>
              </a:path>
            </a:pathLst>
          </a:custGeom>
          <a:solidFill>
            <a:schemeClr val="tx1"/>
          </a:solidFill>
          <a:ln w="0" cap="rnd">
            <a:solidFill>
              <a:srgbClr val="000000"/>
            </a:solidFill>
            <a:prstDash val="solid"/>
            <a:round/>
            <a:headEnd/>
            <a:tailEnd/>
          </a:ln>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84" name="正方形/長方形 783"/>
          <p:cNvSpPr/>
          <p:nvPr/>
        </p:nvSpPr>
        <p:spPr bwMode="auto">
          <a:xfrm>
            <a:off x="7113000" y="1413867"/>
            <a:ext cx="646182" cy="528571"/>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85" name="フリーフォーム 784"/>
          <p:cNvSpPr/>
          <p:nvPr/>
        </p:nvSpPr>
        <p:spPr bwMode="auto">
          <a:xfrm rot="10800000">
            <a:off x="8955566" y="1943790"/>
            <a:ext cx="139240" cy="1055791"/>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3" name="グループ化 724"/>
          <p:cNvGrpSpPr>
            <a:grpSpLocks noChangeAspect="1"/>
          </p:cNvGrpSpPr>
          <p:nvPr/>
        </p:nvGrpSpPr>
        <p:grpSpPr bwMode="auto">
          <a:xfrm>
            <a:off x="7976376" y="2961378"/>
            <a:ext cx="13930" cy="38049"/>
            <a:chOff x="9491663" y="3466966"/>
            <a:chExt cx="1009650" cy="2755900"/>
          </a:xfrm>
        </p:grpSpPr>
        <p:sp>
          <p:nvSpPr>
            <p:cNvPr id="787"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88"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89"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90"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91"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92"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93"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94"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95"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4" name="グループ化 725"/>
          <p:cNvGrpSpPr>
            <a:grpSpLocks noChangeAspect="1"/>
          </p:cNvGrpSpPr>
          <p:nvPr/>
        </p:nvGrpSpPr>
        <p:grpSpPr bwMode="auto">
          <a:xfrm>
            <a:off x="8800966" y="2957183"/>
            <a:ext cx="13930" cy="38049"/>
            <a:chOff x="9491663" y="3466966"/>
            <a:chExt cx="1009650" cy="2755900"/>
          </a:xfrm>
        </p:grpSpPr>
        <p:sp>
          <p:nvSpPr>
            <p:cNvPr id="797"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98"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99"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00"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01"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02"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03"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04"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05"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806" name="フリーフォーム 805"/>
          <p:cNvSpPr/>
          <p:nvPr/>
        </p:nvSpPr>
        <p:spPr bwMode="auto">
          <a:xfrm>
            <a:off x="7852731" y="3201006"/>
            <a:ext cx="1096346" cy="0"/>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07" name="フリーフォーム 806"/>
          <p:cNvSpPr/>
          <p:nvPr/>
        </p:nvSpPr>
        <p:spPr bwMode="auto">
          <a:xfrm flipV="1">
            <a:off x="7935193" y="3075285"/>
            <a:ext cx="931421" cy="28389"/>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08" name="テキスト ボックス 27"/>
          <p:cNvSpPr txBox="1">
            <a:spLocks noChangeArrowheads="1"/>
          </p:cNvSpPr>
          <p:nvPr/>
        </p:nvSpPr>
        <p:spPr bwMode="auto">
          <a:xfrm>
            <a:off x="8175922" y="2978446"/>
            <a:ext cx="449964"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44m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09" name="テキスト ボックス 141"/>
          <p:cNvSpPr txBox="1">
            <a:spLocks noChangeArrowheads="1"/>
          </p:cNvSpPr>
          <p:nvPr/>
        </p:nvSpPr>
        <p:spPr bwMode="auto">
          <a:xfrm>
            <a:off x="8179648" y="3076875"/>
            <a:ext cx="442510"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52m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10" name="フリーフォーム 809"/>
          <p:cNvSpPr/>
          <p:nvPr/>
        </p:nvSpPr>
        <p:spPr bwMode="auto">
          <a:xfrm flipV="1">
            <a:off x="7864627" y="1914050"/>
            <a:ext cx="125721" cy="28388"/>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5" name="グループ化 735"/>
          <p:cNvGrpSpPr>
            <a:grpSpLocks/>
          </p:cNvGrpSpPr>
          <p:nvPr/>
        </p:nvGrpSpPr>
        <p:grpSpPr bwMode="auto">
          <a:xfrm>
            <a:off x="7934602" y="1942386"/>
            <a:ext cx="961232" cy="1181774"/>
            <a:chOff x="2299268" y="3068959"/>
            <a:chExt cx="1638127" cy="1991197"/>
          </a:xfrm>
        </p:grpSpPr>
        <p:sp>
          <p:nvSpPr>
            <p:cNvPr id="812" name="フリーフォーム 811"/>
            <p:cNvSpPr/>
            <p:nvPr/>
          </p:nvSpPr>
          <p:spPr bwMode="auto">
            <a:xfrm>
              <a:off x="3887138" y="3069047"/>
              <a:ext cx="50684" cy="199075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13" name="フリーフォーム 812"/>
            <p:cNvSpPr/>
            <p:nvPr/>
          </p:nvSpPr>
          <p:spPr bwMode="auto">
            <a:xfrm>
              <a:off x="2299815" y="3069047"/>
              <a:ext cx="50684" cy="199075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814" name="フリーフォーム 813"/>
          <p:cNvSpPr/>
          <p:nvPr/>
        </p:nvSpPr>
        <p:spPr bwMode="auto">
          <a:xfrm flipV="1">
            <a:off x="8866344" y="2439917"/>
            <a:ext cx="85167" cy="29741"/>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15" name="テキスト ボックス 27"/>
          <p:cNvSpPr txBox="1">
            <a:spLocks noChangeArrowheads="1"/>
          </p:cNvSpPr>
          <p:nvPr/>
        </p:nvSpPr>
        <p:spPr bwMode="auto">
          <a:xfrm>
            <a:off x="8601568" y="2378398"/>
            <a:ext cx="359649"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16" name="フリーフォーム 815"/>
          <p:cNvSpPr/>
          <p:nvPr/>
        </p:nvSpPr>
        <p:spPr bwMode="auto">
          <a:xfrm flipV="1">
            <a:off x="7851108" y="2439917"/>
            <a:ext cx="85166" cy="29741"/>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17" name="テキスト ボックス 27"/>
          <p:cNvSpPr txBox="1">
            <a:spLocks noChangeArrowheads="1"/>
          </p:cNvSpPr>
          <p:nvPr/>
        </p:nvSpPr>
        <p:spPr bwMode="auto">
          <a:xfrm>
            <a:off x="7840665" y="2378398"/>
            <a:ext cx="377534"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18" name="フリーフォーム 817"/>
          <p:cNvSpPr/>
          <p:nvPr/>
        </p:nvSpPr>
        <p:spPr bwMode="auto">
          <a:xfrm flipV="1">
            <a:off x="7757831" y="1984345"/>
            <a:ext cx="89221" cy="33796"/>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741"/>
          <p:cNvGrpSpPr>
            <a:grpSpLocks noChangeAspect="1"/>
          </p:cNvGrpSpPr>
          <p:nvPr/>
        </p:nvGrpSpPr>
        <p:grpSpPr bwMode="auto">
          <a:xfrm>
            <a:off x="7978187" y="2957183"/>
            <a:ext cx="13930" cy="38049"/>
            <a:chOff x="9491663" y="3466966"/>
            <a:chExt cx="1009650" cy="2755900"/>
          </a:xfrm>
        </p:grpSpPr>
        <p:sp>
          <p:nvSpPr>
            <p:cNvPr id="820"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1"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2"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3"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4"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5"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6"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7"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28"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829" name="テキスト ボックス 155"/>
          <p:cNvSpPr txBox="1">
            <a:spLocks noChangeArrowheads="1"/>
          </p:cNvSpPr>
          <p:nvPr/>
        </p:nvSpPr>
        <p:spPr bwMode="auto">
          <a:xfrm>
            <a:off x="7717688" y="1740747"/>
            <a:ext cx="424426" cy="250610"/>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50m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a:t>
            </a:r>
          </a:p>
        </p:txBody>
      </p:sp>
      <p:sp>
        <p:nvSpPr>
          <p:cNvPr id="830" name="テキスト ボックス 27"/>
          <p:cNvSpPr txBox="1">
            <a:spLocks noChangeArrowheads="1"/>
          </p:cNvSpPr>
          <p:nvPr/>
        </p:nvSpPr>
        <p:spPr bwMode="auto">
          <a:xfrm>
            <a:off x="7492486" y="2025028"/>
            <a:ext cx="426719"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4m</a:t>
            </a: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以上</a:t>
            </a:r>
          </a:p>
        </p:txBody>
      </p:sp>
      <p:sp>
        <p:nvSpPr>
          <p:cNvPr id="831" name="テキスト ボックス 27"/>
          <p:cNvSpPr txBox="1">
            <a:spLocks noChangeArrowheads="1"/>
          </p:cNvSpPr>
          <p:nvPr/>
        </p:nvSpPr>
        <p:spPr bwMode="auto">
          <a:xfrm>
            <a:off x="7291186" y="3061414"/>
            <a:ext cx="377534"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東側</a:t>
            </a:r>
          </a:p>
        </p:txBody>
      </p:sp>
      <p:sp>
        <p:nvSpPr>
          <p:cNvPr id="832" name="テキスト ボックス 27"/>
          <p:cNvSpPr txBox="1">
            <a:spLocks noChangeArrowheads="1"/>
          </p:cNvSpPr>
          <p:nvPr/>
        </p:nvSpPr>
        <p:spPr bwMode="auto">
          <a:xfrm>
            <a:off x="8863287" y="3061414"/>
            <a:ext cx="377534"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西側</a:t>
            </a:r>
          </a:p>
        </p:txBody>
      </p:sp>
      <p:sp>
        <p:nvSpPr>
          <p:cNvPr id="833" name="円/楕円 832"/>
          <p:cNvSpPr/>
          <p:nvPr/>
        </p:nvSpPr>
        <p:spPr>
          <a:xfrm>
            <a:off x="7797035" y="2883323"/>
            <a:ext cx="189258" cy="18925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34" name="左中かっこ 833"/>
          <p:cNvSpPr>
            <a:spLocks/>
          </p:cNvSpPr>
          <p:nvPr/>
        </p:nvSpPr>
        <p:spPr bwMode="auto">
          <a:xfrm rot="10800000" flipH="1">
            <a:off x="6950299" y="1420626"/>
            <a:ext cx="61312" cy="519109"/>
          </a:xfrm>
          <a:prstGeom prst="leftBrace">
            <a:avLst>
              <a:gd name="adj1" fmla="val 29450"/>
              <a:gd name="adj2" fmla="val 33944"/>
            </a:avLst>
          </a:prstGeom>
          <a:noFill/>
          <a:ln w="3175" algn="ctr">
            <a:solidFill>
              <a:schemeClr val="tx1"/>
            </a:solidFill>
            <a:round/>
            <a:headEnd/>
            <a:tailEnd/>
          </a:ln>
        </p:spPr>
        <p:txBody>
          <a:bodyPr rot="10800000"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35" name="左中かっこ 834"/>
          <p:cNvSpPr>
            <a:spLocks/>
          </p:cNvSpPr>
          <p:nvPr/>
        </p:nvSpPr>
        <p:spPr bwMode="auto">
          <a:xfrm rot="10800000" flipH="1">
            <a:off x="6998050" y="1415218"/>
            <a:ext cx="91968" cy="1588419"/>
          </a:xfrm>
          <a:prstGeom prst="leftBrace">
            <a:avLst>
              <a:gd name="adj1" fmla="val 35911"/>
              <a:gd name="adj2" fmla="val 51807"/>
            </a:avLst>
          </a:prstGeom>
          <a:noFill/>
          <a:ln w="3175" algn="ctr">
            <a:solidFill>
              <a:schemeClr val="tx1"/>
            </a:solidFill>
            <a:round/>
            <a:headEnd/>
            <a:tailEnd/>
          </a:ln>
        </p:spPr>
        <p:txBody>
          <a:bodyPr rot="10800000"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36" name="左中かっこ 835"/>
          <p:cNvSpPr/>
          <p:nvPr/>
        </p:nvSpPr>
        <p:spPr>
          <a:xfrm rot="10800000" flipH="1">
            <a:off x="6950299" y="2837359"/>
            <a:ext cx="61312" cy="167629"/>
          </a:xfrm>
          <a:prstGeom prst="leftBrace">
            <a:avLst>
              <a:gd name="adj1" fmla="val 29184"/>
              <a:gd name="adj2" fmla="val 5000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37" name="右大かっこ 836"/>
          <p:cNvSpPr/>
          <p:nvPr/>
        </p:nvSpPr>
        <p:spPr>
          <a:xfrm rot="10800000">
            <a:off x="6196447" y="2400314"/>
            <a:ext cx="32656" cy="720080"/>
          </a:xfrm>
          <a:prstGeom prst="rightBracket">
            <a:avLst>
              <a:gd name="adj" fmla="val 0"/>
            </a:avLst>
          </a:prstGeom>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838" name="直線コネクタ 837"/>
          <p:cNvCxnSpPr/>
          <p:nvPr/>
        </p:nvCxnSpPr>
        <p:spPr>
          <a:xfrm>
            <a:off x="6135616" y="2837359"/>
            <a:ext cx="121666" cy="0"/>
          </a:xfrm>
          <a:prstGeom prst="line">
            <a:avLst/>
          </a:prstGeom>
        </p:spPr>
        <p:style>
          <a:lnRef idx="1">
            <a:schemeClr val="dk1"/>
          </a:lnRef>
          <a:fillRef idx="0">
            <a:schemeClr val="dk1"/>
          </a:fillRef>
          <a:effectRef idx="0">
            <a:schemeClr val="dk1"/>
          </a:effectRef>
          <a:fontRef idx="minor">
            <a:schemeClr val="tx1"/>
          </a:fontRef>
        </p:style>
      </p:cxnSp>
      <p:cxnSp>
        <p:nvCxnSpPr>
          <p:cNvPr id="839" name="直線コネクタ 838"/>
          <p:cNvCxnSpPr/>
          <p:nvPr/>
        </p:nvCxnSpPr>
        <p:spPr>
          <a:xfrm>
            <a:off x="6135616" y="2181715"/>
            <a:ext cx="121666" cy="0"/>
          </a:xfrm>
          <a:prstGeom prst="line">
            <a:avLst/>
          </a:prstGeom>
        </p:spPr>
        <p:style>
          <a:lnRef idx="1">
            <a:schemeClr val="dk1"/>
          </a:lnRef>
          <a:fillRef idx="0">
            <a:schemeClr val="dk1"/>
          </a:fillRef>
          <a:effectRef idx="0">
            <a:schemeClr val="dk1"/>
          </a:effectRef>
          <a:fontRef idx="minor">
            <a:schemeClr val="tx1"/>
          </a:fontRef>
        </p:style>
      </p:cxnSp>
      <p:cxnSp>
        <p:nvCxnSpPr>
          <p:cNvPr id="840" name="直線コネクタ 839"/>
          <p:cNvCxnSpPr/>
          <p:nvPr/>
        </p:nvCxnSpPr>
        <p:spPr>
          <a:xfrm flipV="1">
            <a:off x="6135615" y="1770754"/>
            <a:ext cx="98685" cy="4056"/>
          </a:xfrm>
          <a:prstGeom prst="line">
            <a:avLst/>
          </a:prstGeom>
        </p:spPr>
        <p:style>
          <a:lnRef idx="1">
            <a:schemeClr val="dk1"/>
          </a:lnRef>
          <a:fillRef idx="0">
            <a:schemeClr val="dk1"/>
          </a:fillRef>
          <a:effectRef idx="0">
            <a:schemeClr val="dk1"/>
          </a:effectRef>
          <a:fontRef idx="minor">
            <a:schemeClr val="tx1"/>
          </a:fontRef>
        </p:style>
      </p:cxnSp>
      <p:sp>
        <p:nvSpPr>
          <p:cNvPr id="841" name="角丸四角形 840"/>
          <p:cNvSpPr/>
          <p:nvPr/>
        </p:nvSpPr>
        <p:spPr>
          <a:xfrm>
            <a:off x="6234301" y="2328470"/>
            <a:ext cx="671367" cy="152758"/>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0"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容積ボーナス</a:t>
            </a:r>
          </a:p>
        </p:txBody>
      </p:sp>
      <p:sp>
        <p:nvSpPr>
          <p:cNvPr id="842" name="角丸四角形 8303"/>
          <p:cNvSpPr/>
          <p:nvPr/>
        </p:nvSpPr>
        <p:spPr>
          <a:xfrm>
            <a:off x="6234301" y="1661253"/>
            <a:ext cx="671867" cy="218999"/>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0"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形態制限緩和等</a:t>
            </a:r>
          </a:p>
        </p:txBody>
      </p:sp>
      <p:sp>
        <p:nvSpPr>
          <p:cNvPr id="843" name="角丸四角形 8303"/>
          <p:cNvSpPr/>
          <p:nvPr/>
        </p:nvSpPr>
        <p:spPr>
          <a:xfrm>
            <a:off x="6234301" y="2107363"/>
            <a:ext cx="671367" cy="152759"/>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0"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デザイン誘導強化</a:t>
            </a:r>
          </a:p>
        </p:txBody>
      </p:sp>
      <p:sp>
        <p:nvSpPr>
          <p:cNvPr id="844" name="角丸四角形 8303"/>
          <p:cNvSpPr/>
          <p:nvPr/>
        </p:nvSpPr>
        <p:spPr>
          <a:xfrm>
            <a:off x="6234301" y="2969086"/>
            <a:ext cx="671367" cy="305611"/>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0" bIns="32653"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既存ビル等を対象としたにぎわい空間創出補助制度</a:t>
            </a:r>
          </a:p>
        </p:txBody>
      </p:sp>
      <p:sp>
        <p:nvSpPr>
          <p:cNvPr id="845" name="角丸四角形 8303"/>
          <p:cNvSpPr/>
          <p:nvPr/>
        </p:nvSpPr>
        <p:spPr>
          <a:xfrm>
            <a:off x="6228184" y="2507176"/>
            <a:ext cx="677484" cy="435960"/>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856" tIns="32653" rIns="25711" bIns="32653" anchor="ctr"/>
          <a:lstStyle/>
          <a:p>
            <a:pPr marL="65760" marR="0" lvl="0" indent="-6576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セットバック利活用；</a:t>
            </a:r>
            <a:endParaRPr kumimoji="1"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65760" marR="0" lvl="0" indent="-65760" algn="l" defTabSz="9144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にぎわい創造実証事業の実施と利活用に関する官民のルールづくり</a:t>
            </a:r>
          </a:p>
        </p:txBody>
      </p:sp>
      <p:sp>
        <p:nvSpPr>
          <p:cNvPr id="846" name="フリーフォーム 845"/>
          <p:cNvSpPr/>
          <p:nvPr/>
        </p:nvSpPr>
        <p:spPr>
          <a:xfrm>
            <a:off x="6953483" y="3009045"/>
            <a:ext cx="921959" cy="74351"/>
          </a:xfrm>
          <a:custGeom>
            <a:avLst/>
            <a:gdLst>
              <a:gd name="connsiteX0" fmla="*/ 1114425 w 1114425"/>
              <a:gd name="connsiteY0" fmla="*/ 0 h 257175"/>
              <a:gd name="connsiteX1" fmla="*/ 752475 w 1114425"/>
              <a:gd name="connsiteY1" fmla="*/ 257175 h 257175"/>
              <a:gd name="connsiteX2" fmla="*/ 0 w 1114425"/>
              <a:gd name="connsiteY2" fmla="*/ 257175 h 257175"/>
            </a:gdLst>
            <a:ahLst/>
            <a:cxnLst>
              <a:cxn ang="0">
                <a:pos x="connsiteX0" y="connsiteY0"/>
              </a:cxn>
              <a:cxn ang="0">
                <a:pos x="connsiteX1" y="connsiteY1"/>
              </a:cxn>
              <a:cxn ang="0">
                <a:pos x="connsiteX2" y="connsiteY2"/>
              </a:cxn>
            </a:cxnLst>
            <a:rect l="l" t="t" r="r" b="b"/>
            <a:pathLst>
              <a:path w="1114425" h="257175">
                <a:moveTo>
                  <a:pt x="1114425" y="0"/>
                </a:moveTo>
                <a:lnTo>
                  <a:pt x="752475" y="257175"/>
                </a:lnTo>
                <a:lnTo>
                  <a:pt x="0" y="257175"/>
                </a:lnTo>
              </a:path>
            </a:pathLst>
          </a:custGeom>
          <a:noFill/>
          <a:ln w="31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847" name="直線コネクタ 846"/>
          <p:cNvCxnSpPr>
            <a:stCxn id="841" idx="3"/>
            <a:endCxn id="836" idx="1"/>
          </p:cNvCxnSpPr>
          <p:nvPr/>
        </p:nvCxnSpPr>
        <p:spPr>
          <a:xfrm>
            <a:off x="6905668" y="2404849"/>
            <a:ext cx="44631" cy="516325"/>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直線コネクタ 847"/>
          <p:cNvCxnSpPr>
            <a:stCxn id="845" idx="3"/>
            <a:endCxn id="836" idx="1"/>
          </p:cNvCxnSpPr>
          <p:nvPr/>
        </p:nvCxnSpPr>
        <p:spPr>
          <a:xfrm>
            <a:off x="6905668" y="2725156"/>
            <a:ext cx="44631" cy="1960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直線コネクタ 848"/>
          <p:cNvCxnSpPr/>
          <p:nvPr/>
        </p:nvCxnSpPr>
        <p:spPr bwMode="auto">
          <a:xfrm>
            <a:off x="8094441" y="1370608"/>
            <a:ext cx="844904" cy="1614104"/>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851" name="直角三角形 850"/>
          <p:cNvSpPr>
            <a:spLocks noChangeArrowheads="1"/>
          </p:cNvSpPr>
          <p:nvPr/>
        </p:nvSpPr>
        <p:spPr bwMode="auto">
          <a:xfrm rot="10800000">
            <a:off x="8416180" y="1758587"/>
            <a:ext cx="131129" cy="282536"/>
          </a:xfrm>
          <a:prstGeom prst="rtTriangle">
            <a:avLst/>
          </a:prstGeom>
          <a:noFill/>
          <a:ln w="3175" algn="ctr">
            <a:solidFill>
              <a:schemeClr val="tx1"/>
            </a:solidFill>
            <a:miter lim="800000"/>
            <a:headEnd/>
            <a:tailEnd/>
          </a:ln>
        </p:spPr>
        <p:txBody>
          <a:bodyPr rot="10800000"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52" name="テキスト ボックス 145"/>
          <p:cNvSpPr txBox="1">
            <a:spLocks noChangeArrowheads="1"/>
          </p:cNvSpPr>
          <p:nvPr/>
        </p:nvSpPr>
        <p:spPr bwMode="auto">
          <a:xfrm>
            <a:off x="8386921" y="1634538"/>
            <a:ext cx="189140"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1</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53" name="テキスト ボックス 146"/>
          <p:cNvSpPr txBox="1">
            <a:spLocks noChangeArrowheads="1"/>
          </p:cNvSpPr>
          <p:nvPr/>
        </p:nvSpPr>
        <p:spPr bwMode="auto">
          <a:xfrm>
            <a:off x="8526619" y="1805941"/>
            <a:ext cx="164144"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2</a:t>
            </a:r>
          </a:p>
        </p:txBody>
      </p:sp>
      <p:cxnSp>
        <p:nvCxnSpPr>
          <p:cNvPr id="854" name="直線コネクタ 8317"/>
          <p:cNvCxnSpPr/>
          <p:nvPr/>
        </p:nvCxnSpPr>
        <p:spPr>
          <a:xfrm>
            <a:off x="5378582" y="1455818"/>
            <a:ext cx="0" cy="1384289"/>
          </a:xfrm>
          <a:prstGeom prst="line">
            <a:avLst/>
          </a:prstGeom>
        </p:spPr>
        <p:style>
          <a:lnRef idx="1">
            <a:schemeClr val="dk1"/>
          </a:lnRef>
          <a:fillRef idx="0">
            <a:schemeClr val="dk1"/>
          </a:fillRef>
          <a:effectRef idx="0">
            <a:schemeClr val="dk1"/>
          </a:effectRef>
          <a:fontRef idx="minor">
            <a:schemeClr val="tx1"/>
          </a:fontRef>
        </p:style>
      </p:cxnSp>
      <p:sp>
        <p:nvSpPr>
          <p:cNvPr id="855" name="角丸四角形 854"/>
          <p:cNvSpPr/>
          <p:nvPr/>
        </p:nvSpPr>
        <p:spPr>
          <a:xfrm>
            <a:off x="5296120" y="1408460"/>
            <a:ext cx="1208571" cy="16086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オフィスビルの建替促進</a:t>
            </a:r>
          </a:p>
        </p:txBody>
      </p:sp>
      <p:cxnSp>
        <p:nvCxnSpPr>
          <p:cNvPr id="856" name="直線コネクタ 855"/>
          <p:cNvCxnSpPr/>
          <p:nvPr/>
        </p:nvCxnSpPr>
        <p:spPr>
          <a:xfrm>
            <a:off x="5378582" y="1774810"/>
            <a:ext cx="123019" cy="0"/>
          </a:xfrm>
          <a:prstGeom prst="line">
            <a:avLst/>
          </a:prstGeom>
        </p:spPr>
        <p:style>
          <a:lnRef idx="1">
            <a:schemeClr val="dk1"/>
          </a:lnRef>
          <a:fillRef idx="0">
            <a:schemeClr val="dk1"/>
          </a:fillRef>
          <a:effectRef idx="0">
            <a:schemeClr val="dk1"/>
          </a:effectRef>
          <a:fontRef idx="minor">
            <a:schemeClr val="tx1"/>
          </a:fontRef>
        </p:style>
      </p:cxnSp>
      <p:cxnSp>
        <p:nvCxnSpPr>
          <p:cNvPr id="857" name="直線コネクタ 856"/>
          <p:cNvCxnSpPr/>
          <p:nvPr/>
        </p:nvCxnSpPr>
        <p:spPr>
          <a:xfrm>
            <a:off x="5378582" y="2181715"/>
            <a:ext cx="123019" cy="0"/>
          </a:xfrm>
          <a:prstGeom prst="line">
            <a:avLst/>
          </a:prstGeom>
        </p:spPr>
        <p:style>
          <a:lnRef idx="1">
            <a:schemeClr val="dk1"/>
          </a:lnRef>
          <a:fillRef idx="0">
            <a:schemeClr val="dk1"/>
          </a:fillRef>
          <a:effectRef idx="0">
            <a:schemeClr val="dk1"/>
          </a:effectRef>
          <a:fontRef idx="minor">
            <a:schemeClr val="tx1"/>
          </a:fontRef>
        </p:style>
      </p:cxnSp>
      <p:cxnSp>
        <p:nvCxnSpPr>
          <p:cNvPr id="858" name="直線コネクタ 857"/>
          <p:cNvCxnSpPr/>
          <p:nvPr/>
        </p:nvCxnSpPr>
        <p:spPr>
          <a:xfrm>
            <a:off x="5378582" y="2837359"/>
            <a:ext cx="123019" cy="0"/>
          </a:xfrm>
          <a:prstGeom prst="line">
            <a:avLst/>
          </a:prstGeom>
        </p:spPr>
        <p:style>
          <a:lnRef idx="1">
            <a:schemeClr val="dk1"/>
          </a:lnRef>
          <a:fillRef idx="0">
            <a:schemeClr val="dk1"/>
          </a:fillRef>
          <a:effectRef idx="0">
            <a:schemeClr val="dk1"/>
          </a:effectRef>
          <a:fontRef idx="minor">
            <a:schemeClr val="tx1"/>
          </a:fontRef>
        </p:style>
      </p:cxnSp>
      <p:sp>
        <p:nvSpPr>
          <p:cNvPr id="859" name="角丸四角形 858"/>
          <p:cNvSpPr/>
          <p:nvPr/>
        </p:nvSpPr>
        <p:spPr>
          <a:xfrm>
            <a:off x="5410937" y="2666637"/>
            <a:ext cx="759737" cy="33931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1422" tIns="32653" rIns="51422"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「上質な」にぎわい空間を積極的に誘導</a:t>
            </a:r>
          </a:p>
        </p:txBody>
      </p:sp>
      <p:sp>
        <p:nvSpPr>
          <p:cNvPr id="860" name="角丸四角形 859"/>
          <p:cNvSpPr/>
          <p:nvPr/>
        </p:nvSpPr>
        <p:spPr>
          <a:xfrm>
            <a:off x="5432567" y="1620698"/>
            <a:ext cx="743618" cy="298759"/>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25711"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良質なオフィス空間の確保や複合用途への対応</a:t>
            </a:r>
          </a:p>
        </p:txBody>
      </p:sp>
      <p:sp>
        <p:nvSpPr>
          <p:cNvPr id="861" name="角丸四角形 222"/>
          <p:cNvSpPr/>
          <p:nvPr/>
        </p:nvSpPr>
        <p:spPr>
          <a:xfrm>
            <a:off x="5429864" y="1984345"/>
            <a:ext cx="744692" cy="402850"/>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711" tIns="32653" rIns="25711"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統一感と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ヒューマンスケールのまちなみの誘導</a:t>
            </a:r>
          </a:p>
        </p:txBody>
      </p:sp>
      <p:pic>
        <p:nvPicPr>
          <p:cNvPr id="862" name="Picture 5"/>
          <p:cNvPicPr>
            <a:picLocks noChangeAspect="1" noChangeArrowheads="1"/>
          </p:cNvPicPr>
          <p:nvPr/>
        </p:nvPicPr>
        <p:blipFill>
          <a:blip r:embed="rId2" cstate="screen"/>
          <a:srcRect/>
          <a:stretch>
            <a:fillRect/>
          </a:stretch>
        </p:blipFill>
        <p:spPr bwMode="auto">
          <a:xfrm>
            <a:off x="3952070" y="2556240"/>
            <a:ext cx="190611" cy="312276"/>
          </a:xfrm>
          <a:prstGeom prst="rect">
            <a:avLst/>
          </a:prstGeom>
          <a:noFill/>
          <a:ln w="9525">
            <a:noFill/>
            <a:miter lim="800000"/>
            <a:headEnd/>
            <a:tailEnd/>
          </a:ln>
        </p:spPr>
      </p:pic>
      <p:sp>
        <p:nvSpPr>
          <p:cNvPr id="863" name="フリーフォーム 862"/>
          <p:cNvSpPr/>
          <p:nvPr/>
        </p:nvSpPr>
        <p:spPr>
          <a:xfrm>
            <a:off x="3857441" y="2864460"/>
            <a:ext cx="1097699" cy="9464"/>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864" name="Picture 5"/>
          <p:cNvPicPr>
            <a:picLocks noChangeAspect="1" noChangeArrowheads="1"/>
          </p:cNvPicPr>
          <p:nvPr/>
        </p:nvPicPr>
        <p:blipFill>
          <a:blip r:embed="rId2" cstate="screen"/>
          <a:srcRect/>
          <a:stretch>
            <a:fillRect/>
          </a:stretch>
        </p:blipFill>
        <p:spPr bwMode="auto">
          <a:xfrm>
            <a:off x="4130515" y="2556240"/>
            <a:ext cx="190611" cy="312276"/>
          </a:xfrm>
          <a:prstGeom prst="rect">
            <a:avLst/>
          </a:prstGeom>
          <a:noFill/>
          <a:ln w="9525">
            <a:noFill/>
            <a:miter lim="800000"/>
            <a:headEnd/>
            <a:tailEnd/>
          </a:ln>
        </p:spPr>
      </p:pic>
      <p:pic>
        <p:nvPicPr>
          <p:cNvPr id="865" name="Picture 5"/>
          <p:cNvPicPr>
            <a:picLocks noChangeAspect="1" noChangeArrowheads="1"/>
          </p:cNvPicPr>
          <p:nvPr/>
        </p:nvPicPr>
        <p:blipFill>
          <a:blip r:embed="rId2" cstate="screen"/>
          <a:srcRect/>
          <a:stretch>
            <a:fillRect/>
          </a:stretch>
        </p:blipFill>
        <p:spPr bwMode="auto">
          <a:xfrm>
            <a:off x="4511735" y="2556240"/>
            <a:ext cx="190611" cy="312276"/>
          </a:xfrm>
          <a:prstGeom prst="rect">
            <a:avLst/>
          </a:prstGeom>
          <a:noFill/>
          <a:ln w="9525">
            <a:noFill/>
            <a:miter lim="800000"/>
            <a:headEnd/>
            <a:tailEnd/>
          </a:ln>
        </p:spPr>
      </p:pic>
      <p:pic>
        <p:nvPicPr>
          <p:cNvPr id="866" name="Picture 5"/>
          <p:cNvPicPr>
            <a:picLocks noChangeAspect="1" noChangeArrowheads="1"/>
          </p:cNvPicPr>
          <p:nvPr/>
        </p:nvPicPr>
        <p:blipFill>
          <a:blip r:embed="rId2" cstate="screen"/>
          <a:srcRect/>
          <a:stretch>
            <a:fillRect/>
          </a:stretch>
        </p:blipFill>
        <p:spPr bwMode="auto">
          <a:xfrm>
            <a:off x="4683419" y="2556240"/>
            <a:ext cx="190609" cy="312276"/>
          </a:xfrm>
          <a:prstGeom prst="rect">
            <a:avLst/>
          </a:prstGeom>
          <a:noFill/>
          <a:ln w="9525">
            <a:noFill/>
            <a:miter lim="800000"/>
            <a:headEnd/>
            <a:tailEnd/>
          </a:ln>
        </p:spPr>
      </p:pic>
      <p:grpSp>
        <p:nvGrpSpPr>
          <p:cNvPr id="7" name="グループ化 696"/>
          <p:cNvGrpSpPr>
            <a:grpSpLocks noChangeAspect="1"/>
          </p:cNvGrpSpPr>
          <p:nvPr/>
        </p:nvGrpSpPr>
        <p:grpSpPr bwMode="auto">
          <a:xfrm>
            <a:off x="4803732" y="2829312"/>
            <a:ext cx="14871" cy="37851"/>
            <a:chOff x="9491663" y="3466966"/>
            <a:chExt cx="1009650" cy="2755900"/>
          </a:xfrm>
        </p:grpSpPr>
        <p:sp>
          <p:nvSpPr>
            <p:cNvPr id="868"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69"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70"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71"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72"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73"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74"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75"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76"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877" name="フリーフォーム 876"/>
          <p:cNvSpPr/>
          <p:nvPr/>
        </p:nvSpPr>
        <p:spPr>
          <a:xfrm rot="10800000">
            <a:off x="4959196" y="1815427"/>
            <a:ext cx="139239" cy="1051736"/>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78" name="フリーフォーム 877"/>
          <p:cNvSpPr/>
          <p:nvPr/>
        </p:nvSpPr>
        <p:spPr bwMode="auto">
          <a:xfrm>
            <a:off x="3857441" y="2867164"/>
            <a:ext cx="0" cy="2244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79" name="フリーフォーム 878"/>
          <p:cNvSpPr/>
          <p:nvPr/>
        </p:nvSpPr>
        <p:spPr bwMode="auto">
          <a:xfrm>
            <a:off x="3856044" y="3084811"/>
            <a:ext cx="1096347" cy="0"/>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80" name="フリーフォーム 879"/>
          <p:cNvSpPr/>
          <p:nvPr/>
        </p:nvSpPr>
        <p:spPr bwMode="auto">
          <a:xfrm flipV="1">
            <a:off x="3937831" y="2953682"/>
            <a:ext cx="932774" cy="28389"/>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81" name="テキスト ボックス 27"/>
          <p:cNvSpPr txBox="1">
            <a:spLocks noChangeArrowheads="1"/>
          </p:cNvSpPr>
          <p:nvPr/>
        </p:nvSpPr>
        <p:spPr bwMode="auto">
          <a:xfrm>
            <a:off x="4025701" y="2857701"/>
            <a:ext cx="757033"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44m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82" name="テキスト ボックス 141"/>
          <p:cNvSpPr txBox="1">
            <a:spLocks noChangeArrowheads="1"/>
          </p:cNvSpPr>
          <p:nvPr/>
        </p:nvSpPr>
        <p:spPr bwMode="auto">
          <a:xfrm>
            <a:off x="4018942" y="2964467"/>
            <a:ext cx="770552"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52m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83" name="テキスト ボックス 155"/>
          <p:cNvSpPr txBox="1">
            <a:spLocks noChangeArrowheads="1"/>
          </p:cNvSpPr>
          <p:nvPr/>
        </p:nvSpPr>
        <p:spPr bwMode="auto">
          <a:xfrm>
            <a:off x="3765516" y="1610250"/>
            <a:ext cx="424479" cy="250610"/>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    50m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a:t>
            </a:r>
          </a:p>
        </p:txBody>
      </p:sp>
      <p:sp>
        <p:nvSpPr>
          <p:cNvPr id="884" name="フリーフォーム 883"/>
          <p:cNvSpPr/>
          <p:nvPr/>
        </p:nvSpPr>
        <p:spPr bwMode="auto">
          <a:xfrm flipV="1">
            <a:off x="3877719" y="1787040"/>
            <a:ext cx="124370" cy="28388"/>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85" name="テキスト ボックス 145"/>
          <p:cNvSpPr txBox="1">
            <a:spLocks noChangeArrowheads="1"/>
          </p:cNvSpPr>
          <p:nvPr/>
        </p:nvSpPr>
        <p:spPr bwMode="auto">
          <a:xfrm>
            <a:off x="3615461" y="1430061"/>
            <a:ext cx="306869"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1</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86" name="テキスト ボックス 146"/>
          <p:cNvSpPr txBox="1">
            <a:spLocks noChangeArrowheads="1"/>
          </p:cNvSpPr>
          <p:nvPr/>
        </p:nvSpPr>
        <p:spPr bwMode="auto">
          <a:xfrm>
            <a:off x="3742579" y="1541656"/>
            <a:ext cx="266314"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1</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87" name="直角三角形 886"/>
          <p:cNvSpPr>
            <a:spLocks noChangeArrowheads="1"/>
          </p:cNvSpPr>
          <p:nvPr/>
        </p:nvSpPr>
        <p:spPr bwMode="auto">
          <a:xfrm rot="10800000">
            <a:off x="3689812" y="1554521"/>
            <a:ext cx="143296" cy="143296"/>
          </a:xfrm>
          <a:prstGeom prst="rtTriangle">
            <a:avLst/>
          </a:prstGeom>
          <a:noFill/>
          <a:ln w="3175" algn="ctr">
            <a:solidFill>
              <a:schemeClr val="tx1"/>
            </a:solidFill>
            <a:miter lim="800000"/>
            <a:headEnd/>
            <a:tailEnd/>
          </a:ln>
        </p:spPr>
        <p:txBody>
          <a:bodyPr rot="10800000"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888" name="直線コネクタ 887"/>
          <p:cNvCxnSpPr/>
          <p:nvPr/>
        </p:nvCxnSpPr>
        <p:spPr>
          <a:xfrm flipH="1" flipV="1">
            <a:off x="3633035" y="1557226"/>
            <a:ext cx="1327512" cy="131669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グループ化 710"/>
          <p:cNvGrpSpPr>
            <a:grpSpLocks/>
          </p:cNvGrpSpPr>
          <p:nvPr/>
        </p:nvGrpSpPr>
        <p:grpSpPr bwMode="auto">
          <a:xfrm>
            <a:off x="3937201" y="1815427"/>
            <a:ext cx="962514" cy="1181514"/>
            <a:chOff x="2299268" y="3068959"/>
            <a:chExt cx="1638127" cy="1991197"/>
          </a:xfrm>
        </p:grpSpPr>
        <p:sp>
          <p:nvSpPr>
            <p:cNvPr id="890" name="フリーフォーム 889"/>
            <p:cNvSpPr/>
            <p:nvPr/>
          </p:nvSpPr>
          <p:spPr bwMode="auto">
            <a:xfrm>
              <a:off x="3886779" y="3068959"/>
              <a:ext cx="50616" cy="199119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91" name="フリーフォーム 890"/>
            <p:cNvSpPr/>
            <p:nvPr/>
          </p:nvSpPr>
          <p:spPr bwMode="auto">
            <a:xfrm>
              <a:off x="2299268" y="3068959"/>
              <a:ext cx="50616" cy="1991197"/>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892" name="フリーフォーム 891"/>
          <p:cNvSpPr/>
          <p:nvPr/>
        </p:nvSpPr>
        <p:spPr bwMode="auto">
          <a:xfrm flipV="1">
            <a:off x="4869974" y="2312906"/>
            <a:ext cx="85166" cy="31093"/>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93" name="テキスト ボックス 27"/>
          <p:cNvSpPr txBox="1">
            <a:spLocks noChangeArrowheads="1"/>
          </p:cNvSpPr>
          <p:nvPr/>
        </p:nvSpPr>
        <p:spPr bwMode="auto">
          <a:xfrm>
            <a:off x="4565808" y="2257481"/>
            <a:ext cx="427184"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94" name="テキスト ボックス 27"/>
          <p:cNvSpPr txBox="1">
            <a:spLocks noChangeArrowheads="1"/>
          </p:cNvSpPr>
          <p:nvPr/>
        </p:nvSpPr>
        <p:spPr bwMode="auto">
          <a:xfrm>
            <a:off x="3776331" y="2248018"/>
            <a:ext cx="535331"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895" name="正方形/長方形 894"/>
          <p:cNvSpPr/>
          <p:nvPr/>
        </p:nvSpPr>
        <p:spPr>
          <a:xfrm>
            <a:off x="3119333" y="1815428"/>
            <a:ext cx="736756" cy="970625"/>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96" name="正方形/長方形 895"/>
          <p:cNvSpPr/>
          <p:nvPr/>
        </p:nvSpPr>
        <p:spPr>
          <a:xfrm>
            <a:off x="3119333" y="2781998"/>
            <a:ext cx="736756" cy="83815"/>
          </a:xfrm>
          <a:prstGeom prst="rect">
            <a:avLst/>
          </a:prstGeom>
          <a:solidFill>
            <a:schemeClr val="accent6">
              <a:lumMod val="40000"/>
              <a:lumOff val="60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a:t>
            </a:r>
          </a:p>
        </p:txBody>
      </p:sp>
      <p:sp>
        <p:nvSpPr>
          <p:cNvPr id="897" name="正方形/長方形 896"/>
          <p:cNvSpPr/>
          <p:nvPr/>
        </p:nvSpPr>
        <p:spPr>
          <a:xfrm>
            <a:off x="3119333" y="1605893"/>
            <a:ext cx="527220" cy="209535"/>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98" name="フリーフォーム 897"/>
          <p:cNvSpPr/>
          <p:nvPr/>
        </p:nvSpPr>
        <p:spPr bwMode="auto">
          <a:xfrm>
            <a:off x="4959196" y="2867164"/>
            <a:ext cx="0" cy="2244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99" name="フリーフォーム 898"/>
          <p:cNvSpPr/>
          <p:nvPr/>
        </p:nvSpPr>
        <p:spPr bwMode="auto">
          <a:xfrm flipV="1">
            <a:off x="3647905" y="1858687"/>
            <a:ext cx="209535" cy="32444"/>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00" name="フリーフォーム 899"/>
          <p:cNvSpPr/>
          <p:nvPr/>
        </p:nvSpPr>
        <p:spPr bwMode="auto">
          <a:xfrm rot="16200000" flipV="1">
            <a:off x="3437693" y="1698494"/>
            <a:ext cx="208185" cy="25684"/>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01" name="テキスト ボックス 147"/>
          <p:cNvSpPr txBox="1">
            <a:spLocks noChangeArrowheads="1"/>
          </p:cNvSpPr>
          <p:nvPr/>
        </p:nvSpPr>
        <p:spPr bwMode="auto">
          <a:xfrm>
            <a:off x="3051741" y="1591022"/>
            <a:ext cx="644831" cy="250610"/>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原則</a:t>
            </a: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10m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以下</a:t>
            </a:r>
          </a:p>
        </p:txBody>
      </p:sp>
      <p:grpSp>
        <p:nvGrpSpPr>
          <p:cNvPr id="9" name="グループ化 723"/>
          <p:cNvGrpSpPr>
            <a:grpSpLocks noChangeAspect="1"/>
          </p:cNvGrpSpPr>
          <p:nvPr/>
        </p:nvGrpSpPr>
        <p:grpSpPr bwMode="auto">
          <a:xfrm>
            <a:off x="3980459" y="2829312"/>
            <a:ext cx="14870" cy="37851"/>
            <a:chOff x="9491663" y="3466966"/>
            <a:chExt cx="1009650" cy="2755900"/>
          </a:xfrm>
        </p:grpSpPr>
        <p:sp>
          <p:nvSpPr>
            <p:cNvPr id="903"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04"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05"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06"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07"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08"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09"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10"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11"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912" name="テキスト ボックス 148"/>
          <p:cNvSpPr txBox="1">
            <a:spLocks noChangeArrowheads="1"/>
          </p:cNvSpPr>
          <p:nvPr/>
        </p:nvSpPr>
        <p:spPr bwMode="auto">
          <a:xfrm>
            <a:off x="3504678" y="1891131"/>
            <a:ext cx="485312" cy="250610"/>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10m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以上</a:t>
            </a:r>
          </a:p>
        </p:txBody>
      </p:sp>
      <p:sp>
        <p:nvSpPr>
          <p:cNvPr id="913" name="テキスト ボックス 27"/>
          <p:cNvSpPr txBox="1">
            <a:spLocks noChangeArrowheads="1"/>
          </p:cNvSpPr>
          <p:nvPr/>
        </p:nvSpPr>
        <p:spPr bwMode="auto">
          <a:xfrm>
            <a:off x="3195037" y="2927997"/>
            <a:ext cx="535331"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東側</a:t>
            </a:r>
          </a:p>
        </p:txBody>
      </p:sp>
      <p:sp>
        <p:nvSpPr>
          <p:cNvPr id="914" name="テキスト ボックス 27"/>
          <p:cNvSpPr txBox="1">
            <a:spLocks noChangeArrowheads="1"/>
          </p:cNvSpPr>
          <p:nvPr/>
        </p:nvSpPr>
        <p:spPr bwMode="auto">
          <a:xfrm>
            <a:off x="4802382" y="2927997"/>
            <a:ext cx="533979"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西側</a:t>
            </a:r>
          </a:p>
        </p:txBody>
      </p:sp>
      <p:sp>
        <p:nvSpPr>
          <p:cNvPr id="916" name="フリーフォーム 915"/>
          <p:cNvSpPr/>
          <p:nvPr/>
        </p:nvSpPr>
        <p:spPr bwMode="auto">
          <a:xfrm flipV="1">
            <a:off x="3853386" y="2312906"/>
            <a:ext cx="86518" cy="31093"/>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1035" name="Picture 11"/>
          <p:cNvPicPr preferRelativeResize="0">
            <a:picLocks noChangeAspect="1" noChangeArrowheads="1"/>
          </p:cNvPicPr>
          <p:nvPr/>
        </p:nvPicPr>
        <p:blipFill>
          <a:blip r:embed="rId4" cstate="screen"/>
          <a:srcRect/>
          <a:stretch>
            <a:fillRect/>
          </a:stretch>
        </p:blipFill>
        <p:spPr bwMode="auto">
          <a:xfrm>
            <a:off x="354388" y="296870"/>
            <a:ext cx="2623149" cy="6469550"/>
          </a:xfrm>
          <a:prstGeom prst="rect">
            <a:avLst/>
          </a:prstGeom>
          <a:noFill/>
          <a:ln w="9525">
            <a:solidFill>
              <a:srgbClr val="000000"/>
            </a:solidFill>
            <a:miter lim="800000"/>
            <a:headEnd/>
            <a:tailEnd/>
          </a:ln>
        </p:spPr>
      </p:pic>
      <p:sp>
        <p:nvSpPr>
          <p:cNvPr id="1036" name="Freeform 12" descr="右上がり対角線 (太)"/>
          <p:cNvSpPr>
            <a:spLocks/>
          </p:cNvSpPr>
          <p:nvPr/>
        </p:nvSpPr>
        <p:spPr bwMode="auto">
          <a:xfrm>
            <a:off x="1281764" y="453642"/>
            <a:ext cx="735277" cy="3590269"/>
          </a:xfrm>
          <a:custGeom>
            <a:avLst/>
            <a:gdLst/>
            <a:ahLst/>
            <a:cxnLst>
              <a:cxn ang="0">
                <a:pos x="150" y="4057"/>
              </a:cxn>
              <a:cxn ang="0">
                <a:pos x="165" y="3525"/>
              </a:cxn>
              <a:cxn ang="0">
                <a:pos x="8" y="3525"/>
              </a:cxn>
              <a:cxn ang="0">
                <a:pos x="0" y="2902"/>
              </a:cxn>
              <a:cxn ang="0">
                <a:pos x="263" y="2902"/>
              </a:cxn>
              <a:cxn ang="0">
                <a:pos x="248" y="2730"/>
              </a:cxn>
              <a:cxn ang="0">
                <a:pos x="218" y="2565"/>
              </a:cxn>
              <a:cxn ang="0">
                <a:pos x="195" y="2347"/>
              </a:cxn>
              <a:cxn ang="0">
                <a:pos x="210" y="2077"/>
              </a:cxn>
              <a:cxn ang="0">
                <a:pos x="225" y="442"/>
              </a:cxn>
              <a:cxn ang="0">
                <a:pos x="255" y="435"/>
              </a:cxn>
              <a:cxn ang="0">
                <a:pos x="270" y="0"/>
              </a:cxn>
              <a:cxn ang="0">
                <a:pos x="585" y="22"/>
              </a:cxn>
              <a:cxn ang="0">
                <a:pos x="833" y="75"/>
              </a:cxn>
              <a:cxn ang="0">
                <a:pos x="803" y="2242"/>
              </a:cxn>
              <a:cxn ang="0">
                <a:pos x="758" y="3547"/>
              </a:cxn>
              <a:cxn ang="0">
                <a:pos x="750" y="4065"/>
              </a:cxn>
              <a:cxn ang="0">
                <a:pos x="150" y="4057"/>
              </a:cxn>
            </a:cxnLst>
            <a:rect l="0" t="0" r="r" b="b"/>
            <a:pathLst>
              <a:path w="833" h="4065">
                <a:moveTo>
                  <a:pt x="150" y="4057"/>
                </a:moveTo>
                <a:lnTo>
                  <a:pt x="165" y="3525"/>
                </a:lnTo>
                <a:lnTo>
                  <a:pt x="8" y="3525"/>
                </a:lnTo>
                <a:lnTo>
                  <a:pt x="0" y="2902"/>
                </a:lnTo>
                <a:lnTo>
                  <a:pt x="263" y="2902"/>
                </a:lnTo>
                <a:lnTo>
                  <a:pt x="248" y="2730"/>
                </a:lnTo>
                <a:lnTo>
                  <a:pt x="218" y="2565"/>
                </a:lnTo>
                <a:lnTo>
                  <a:pt x="195" y="2347"/>
                </a:lnTo>
                <a:lnTo>
                  <a:pt x="210" y="2077"/>
                </a:lnTo>
                <a:lnTo>
                  <a:pt x="225" y="442"/>
                </a:lnTo>
                <a:lnTo>
                  <a:pt x="255" y="435"/>
                </a:lnTo>
                <a:lnTo>
                  <a:pt x="270" y="0"/>
                </a:lnTo>
                <a:lnTo>
                  <a:pt x="585" y="22"/>
                </a:lnTo>
                <a:lnTo>
                  <a:pt x="833" y="75"/>
                </a:lnTo>
                <a:lnTo>
                  <a:pt x="803" y="2242"/>
                </a:lnTo>
                <a:lnTo>
                  <a:pt x="758" y="3547"/>
                </a:lnTo>
                <a:lnTo>
                  <a:pt x="750" y="4065"/>
                </a:lnTo>
                <a:lnTo>
                  <a:pt x="150" y="4057"/>
                </a:lnTo>
                <a:close/>
              </a:path>
            </a:pathLst>
          </a:custGeom>
          <a:pattFill prst="wdUpDiag">
            <a:fgClr>
              <a:srgbClr val="FF0000">
                <a:alpha val="60001"/>
              </a:srgbClr>
            </a:fgClr>
            <a:bgClr>
              <a:srgbClr val="FFFFFF">
                <a:alpha val="60001"/>
              </a:srgbClr>
            </a:bgClr>
          </a:pattFill>
          <a:ln w="9525">
            <a:noFill/>
            <a:round/>
            <a:headEnd/>
            <a:tailEnd/>
          </a:ln>
        </p:spPr>
        <p:txBody>
          <a:bodyPr vert="horz" wrap="square" lIns="53061" tIns="6349" rIns="53061" bIns="63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37" name="Freeform 13" descr="右下がり対角線 (太)"/>
          <p:cNvSpPr>
            <a:spLocks/>
          </p:cNvSpPr>
          <p:nvPr/>
        </p:nvSpPr>
        <p:spPr bwMode="auto">
          <a:xfrm>
            <a:off x="1272933" y="4072615"/>
            <a:ext cx="675659" cy="2475211"/>
          </a:xfrm>
          <a:custGeom>
            <a:avLst/>
            <a:gdLst/>
            <a:ahLst/>
            <a:cxnLst>
              <a:cxn ang="0">
                <a:pos x="35" y="0"/>
              </a:cxn>
              <a:cxn ang="0">
                <a:pos x="765" y="9"/>
              </a:cxn>
              <a:cxn ang="0">
                <a:pos x="692" y="2801"/>
              </a:cxn>
              <a:cxn ang="0">
                <a:pos x="99" y="2785"/>
              </a:cxn>
              <a:cxn ang="0">
                <a:pos x="146" y="1512"/>
              </a:cxn>
              <a:cxn ang="0">
                <a:pos x="186" y="1504"/>
              </a:cxn>
              <a:cxn ang="0">
                <a:pos x="219" y="835"/>
              </a:cxn>
              <a:cxn ang="0">
                <a:pos x="0" y="842"/>
              </a:cxn>
              <a:cxn ang="0">
                <a:pos x="35" y="0"/>
              </a:cxn>
            </a:cxnLst>
            <a:rect l="0" t="0" r="r" b="b"/>
            <a:pathLst>
              <a:path w="765" h="2801">
                <a:moveTo>
                  <a:pt x="35" y="0"/>
                </a:moveTo>
                <a:lnTo>
                  <a:pt x="765" y="9"/>
                </a:lnTo>
                <a:lnTo>
                  <a:pt x="692" y="2801"/>
                </a:lnTo>
                <a:lnTo>
                  <a:pt x="99" y="2785"/>
                </a:lnTo>
                <a:lnTo>
                  <a:pt x="146" y="1512"/>
                </a:lnTo>
                <a:lnTo>
                  <a:pt x="186" y="1504"/>
                </a:lnTo>
                <a:lnTo>
                  <a:pt x="219" y="835"/>
                </a:lnTo>
                <a:lnTo>
                  <a:pt x="0" y="842"/>
                </a:lnTo>
                <a:lnTo>
                  <a:pt x="35" y="0"/>
                </a:lnTo>
                <a:close/>
              </a:path>
            </a:pathLst>
          </a:custGeom>
          <a:pattFill prst="wdDnDiag">
            <a:fgClr>
              <a:srgbClr val="FF0000">
                <a:alpha val="60001"/>
              </a:srgbClr>
            </a:fgClr>
            <a:bgClr>
              <a:srgbClr val="FFFFFF">
                <a:alpha val="60001"/>
              </a:srgbClr>
            </a:bgClr>
          </a:pattFill>
          <a:ln w="9525">
            <a:noFill/>
            <a:round/>
            <a:headEnd/>
            <a:tailEnd/>
          </a:ln>
        </p:spPr>
        <p:txBody>
          <a:bodyPr vert="horz" wrap="square" lIns="53061" tIns="6349" rIns="53061" bIns="63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1038" name="AutoShape 14"/>
          <p:cNvCxnSpPr>
            <a:cxnSpLocks noChangeShapeType="1"/>
          </p:cNvCxnSpPr>
          <p:nvPr/>
        </p:nvCxnSpPr>
        <p:spPr bwMode="auto">
          <a:xfrm>
            <a:off x="1394376" y="4059366"/>
            <a:ext cx="554216" cy="0"/>
          </a:xfrm>
          <a:prstGeom prst="straightConnector1">
            <a:avLst/>
          </a:prstGeom>
          <a:noFill/>
          <a:ln w="19050">
            <a:solidFill>
              <a:srgbClr val="FF0000">
                <a:alpha val="70000"/>
              </a:srgbClr>
            </a:solidFill>
            <a:round/>
            <a:headEnd/>
            <a:tailEnd/>
          </a:ln>
        </p:spPr>
      </p:cxnSp>
      <p:sp>
        <p:nvSpPr>
          <p:cNvPr id="1039" name="AutoShape 15"/>
          <p:cNvSpPr>
            <a:spLocks/>
          </p:cNvSpPr>
          <p:nvPr/>
        </p:nvSpPr>
        <p:spPr bwMode="auto">
          <a:xfrm>
            <a:off x="2182644" y="484554"/>
            <a:ext cx="200932" cy="3554941"/>
          </a:xfrm>
          <a:prstGeom prst="rightBracket">
            <a:avLst>
              <a:gd name="adj" fmla="val 75602"/>
            </a:avLst>
          </a:prstGeom>
          <a:noFill/>
          <a:ln w="19050">
            <a:solidFill>
              <a:srgbClr val="000000"/>
            </a:solidFill>
            <a:round/>
            <a:headEnd/>
            <a:tailEnd/>
          </a:ln>
        </p:spPr>
        <p:txBody>
          <a:bodyPr vert="horz" wrap="square" lIns="53061" tIns="6349" rIns="53061" bIns="63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40" name="AutoShape 16"/>
          <p:cNvSpPr>
            <a:spLocks/>
          </p:cNvSpPr>
          <p:nvPr/>
        </p:nvSpPr>
        <p:spPr bwMode="auto">
          <a:xfrm>
            <a:off x="2180437" y="4061575"/>
            <a:ext cx="200931" cy="2503914"/>
          </a:xfrm>
          <a:prstGeom prst="rightBracket">
            <a:avLst>
              <a:gd name="adj" fmla="val 53250"/>
            </a:avLst>
          </a:prstGeom>
          <a:noFill/>
          <a:ln w="19050">
            <a:solidFill>
              <a:srgbClr val="000000"/>
            </a:solidFill>
            <a:round/>
            <a:headEnd/>
            <a:tailEnd/>
          </a:ln>
        </p:spPr>
        <p:txBody>
          <a:bodyPr vert="horz" wrap="square" lIns="53061" tIns="6349" rIns="53061" bIns="6349"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41" name="AutoShape 17"/>
          <p:cNvSpPr>
            <a:spLocks noChangeArrowheads="1"/>
          </p:cNvSpPr>
          <p:nvPr/>
        </p:nvSpPr>
        <p:spPr bwMode="auto">
          <a:xfrm>
            <a:off x="2438776" y="1409721"/>
            <a:ext cx="300293" cy="1501466"/>
          </a:xfrm>
          <a:prstGeom prst="roundRect">
            <a:avLst>
              <a:gd name="adj" fmla="val 33333"/>
            </a:avLst>
          </a:prstGeom>
          <a:solidFill>
            <a:srgbClr val="FFFFFF"/>
          </a:solidFill>
          <a:ln w="9525">
            <a:solidFill>
              <a:srgbClr val="000000"/>
            </a:solidFill>
            <a:round/>
            <a:headEnd/>
            <a:tailEnd/>
          </a:ln>
        </p:spPr>
        <p:txBody>
          <a:bodyPr vert="eaVert" wrap="square" lIns="6685" tIns="6349" rIns="6685" bIns="6349" numCol="1" anchor="ctr" anchorCtr="0" compatLnSpc="1">
            <a:prstTxWarp prst="textNoShape">
              <a:avLst/>
            </a:prstTxWarp>
          </a:bodyPr>
          <a:lstStyle/>
          <a:p>
            <a:pPr marL="0" marR="0" lvl="0" indent="0" algn="ctr" defTabSz="653064" rtl="0" eaLnBrk="1" fontAlgn="base" latinLnBrk="0" hangingPunct="1">
              <a:lnSpc>
                <a:spcPct val="96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ＭＳ Ｐゴシック" pitchFamily="50" charset="-128"/>
              </a:rPr>
              <a:t>御堂筋本町北地区</a:t>
            </a:r>
            <a:endParaRPr kumimoji="1" lang="ja-JP" altLang="en-US" sz="17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ＭＳ Ｐゴシック" pitchFamily="50" charset="-128"/>
            </a:endParaRPr>
          </a:p>
        </p:txBody>
      </p:sp>
      <p:sp>
        <p:nvSpPr>
          <p:cNvPr id="1042" name="AutoShape 18"/>
          <p:cNvSpPr>
            <a:spLocks noChangeArrowheads="1"/>
          </p:cNvSpPr>
          <p:nvPr/>
        </p:nvSpPr>
        <p:spPr bwMode="auto">
          <a:xfrm>
            <a:off x="2438776" y="4562798"/>
            <a:ext cx="300293" cy="1501466"/>
          </a:xfrm>
          <a:prstGeom prst="roundRect">
            <a:avLst>
              <a:gd name="adj" fmla="val 33333"/>
            </a:avLst>
          </a:prstGeom>
          <a:solidFill>
            <a:srgbClr val="FFFFFF"/>
          </a:solidFill>
          <a:ln w="9525">
            <a:solidFill>
              <a:srgbClr val="000000"/>
            </a:solidFill>
            <a:round/>
            <a:headEnd/>
            <a:tailEnd/>
          </a:ln>
        </p:spPr>
        <p:txBody>
          <a:bodyPr vert="eaVert" wrap="square" lIns="6685" tIns="6349" rIns="6685" bIns="6349" numCol="1" anchor="ctr" anchorCtr="0" compatLnSpc="1">
            <a:prstTxWarp prst="textNoShape">
              <a:avLst/>
            </a:prstTxWarp>
          </a:bodyPr>
          <a:lstStyle/>
          <a:p>
            <a:pPr marL="0" marR="0" lvl="0" indent="0" algn="ctr" defTabSz="653064" rtl="0" eaLnBrk="1" fontAlgn="base" latinLnBrk="0" hangingPunct="1">
              <a:lnSpc>
                <a:spcPct val="96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ＭＳ Ｐゴシック" pitchFamily="50" charset="-128"/>
              </a:rPr>
              <a:t>御堂筋本町南地区</a:t>
            </a:r>
            <a:endParaRPr kumimoji="1" lang="ja-JP" altLang="en-US" sz="17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ＭＳ Ｐゴシック" pitchFamily="50" charset="-128"/>
            </a:endParaRPr>
          </a:p>
        </p:txBody>
      </p:sp>
      <p:sp>
        <p:nvSpPr>
          <p:cNvPr id="1043" name="Text Box 19"/>
          <p:cNvSpPr txBox="1">
            <a:spLocks noChangeArrowheads="1"/>
          </p:cNvSpPr>
          <p:nvPr/>
        </p:nvSpPr>
        <p:spPr bwMode="auto">
          <a:xfrm>
            <a:off x="1415791" y="3083413"/>
            <a:ext cx="370950" cy="755149"/>
          </a:xfrm>
          <a:prstGeom prst="rect">
            <a:avLst/>
          </a:prstGeom>
          <a:noFill/>
          <a:ln w="9525">
            <a:noFill/>
            <a:miter lim="800000"/>
            <a:headEnd/>
            <a:tailEnd/>
          </a:ln>
        </p:spPr>
        <p:txBody>
          <a:bodyPr vert="eaVert" wrap="square" lIns="14398" tIns="6349" rIns="14398" bIns="6349" numCol="1" anchor="t" anchorCtr="0" compatLnSpc="1">
            <a:prstTxWarp prst="textNoShape">
              <a:avLst/>
            </a:prstTxWarp>
          </a:bodyPr>
          <a:lstStyle/>
          <a:p>
            <a:pPr marL="0" marR="0" lvl="0" indent="0" algn="just" defTabSz="653064"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entury" pitchFamily="18" charset="0"/>
                <a:ea typeface="ＭＳ 明朝" pitchFamily="17" charset="-128"/>
                <a:cs typeface="ＭＳ Ｐゴシック" pitchFamily="50" charset="-128"/>
              </a:rPr>
              <a:t>御堂筋</a:t>
            </a:r>
            <a:endParaRPr kumimoji="1" lang="ja-JP" altLang="en-US" sz="13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044" name="Text Box 20"/>
          <p:cNvSpPr txBox="1">
            <a:spLocks noChangeArrowheads="1"/>
          </p:cNvSpPr>
          <p:nvPr/>
        </p:nvSpPr>
        <p:spPr bwMode="auto">
          <a:xfrm>
            <a:off x="367637" y="3984293"/>
            <a:ext cx="962704" cy="344454"/>
          </a:xfrm>
          <a:prstGeom prst="rect">
            <a:avLst/>
          </a:prstGeom>
          <a:noFill/>
          <a:ln w="9525">
            <a:noFill/>
            <a:miter lim="800000"/>
            <a:headEnd/>
            <a:tailEnd/>
          </a:ln>
        </p:spPr>
        <p:txBody>
          <a:bodyPr vert="horz" wrap="square" lIns="53061" tIns="6349" rIns="53061" bIns="6349" numCol="1" anchor="t" anchorCtr="0" compatLnSpc="1">
            <a:prstTxWarp prst="textNoShape">
              <a:avLst/>
            </a:prstTxWarp>
          </a:bodyPr>
          <a:lstStyle/>
          <a:p>
            <a:pPr marL="0" marR="0" lvl="0" indent="0" algn="just" defTabSz="653064"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595959"/>
                </a:solidFill>
                <a:effectLst/>
                <a:uLnTx/>
                <a:uFillTx/>
                <a:latin typeface="Century" pitchFamily="18" charset="0"/>
                <a:ea typeface="ＭＳ 明朝" pitchFamily="17" charset="-128"/>
                <a:cs typeface="ＭＳ Ｐゴシック" pitchFamily="50" charset="-128"/>
              </a:rPr>
              <a:t>中央大通</a:t>
            </a:r>
            <a:endParaRPr kumimoji="1" lang="ja-JP" altLang="en-US" sz="13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045" name="Text Box 21"/>
          <p:cNvSpPr txBox="1">
            <a:spLocks noChangeArrowheads="1"/>
          </p:cNvSpPr>
          <p:nvPr/>
        </p:nvSpPr>
        <p:spPr bwMode="auto">
          <a:xfrm>
            <a:off x="511160" y="6382222"/>
            <a:ext cx="759565" cy="344454"/>
          </a:xfrm>
          <a:prstGeom prst="rect">
            <a:avLst/>
          </a:prstGeom>
          <a:noFill/>
          <a:ln w="9525">
            <a:noFill/>
            <a:miter lim="800000"/>
            <a:headEnd/>
            <a:tailEnd/>
          </a:ln>
        </p:spPr>
        <p:txBody>
          <a:bodyPr vert="horz" wrap="square" lIns="53061" tIns="6349" rIns="53061" bIns="6349" numCol="1" anchor="t" anchorCtr="0" compatLnSpc="1">
            <a:prstTxWarp prst="textNoShape">
              <a:avLst/>
            </a:prstTxWarp>
          </a:bodyPr>
          <a:lstStyle/>
          <a:p>
            <a:pPr marL="0" marR="0" lvl="0" indent="0" algn="just" defTabSz="653064"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595959"/>
                </a:solidFill>
                <a:effectLst/>
                <a:uLnTx/>
                <a:uFillTx/>
                <a:latin typeface="Century" pitchFamily="18" charset="0"/>
                <a:ea typeface="ＭＳ 明朝" pitchFamily="17" charset="-128"/>
                <a:cs typeface="ＭＳ Ｐゴシック" pitchFamily="50" charset="-128"/>
              </a:rPr>
              <a:t>長堀通</a:t>
            </a:r>
            <a:endParaRPr kumimoji="1" lang="ja-JP" altLang="en-US" sz="13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046" name="Text Box 22"/>
          <p:cNvSpPr txBox="1">
            <a:spLocks noChangeArrowheads="1"/>
          </p:cNvSpPr>
          <p:nvPr/>
        </p:nvSpPr>
        <p:spPr bwMode="auto">
          <a:xfrm>
            <a:off x="561944" y="419334"/>
            <a:ext cx="962704" cy="344454"/>
          </a:xfrm>
          <a:prstGeom prst="rect">
            <a:avLst/>
          </a:prstGeom>
          <a:noFill/>
          <a:ln w="9525">
            <a:noFill/>
            <a:miter lim="800000"/>
            <a:headEnd/>
            <a:tailEnd/>
          </a:ln>
        </p:spPr>
        <p:txBody>
          <a:bodyPr vert="horz" wrap="square" lIns="53061" tIns="6349" rIns="53061" bIns="6349" numCol="1" anchor="t" anchorCtr="0" compatLnSpc="1">
            <a:prstTxWarp prst="textNoShape">
              <a:avLst/>
            </a:prstTxWarp>
          </a:bodyPr>
          <a:lstStyle/>
          <a:p>
            <a:pPr marL="0" marR="0" lvl="0" indent="0" algn="just" defTabSz="653064" rtl="0" eaLnBrk="1" fontAlgn="base" latinLnBrk="0" hangingPunct="1">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595959"/>
                </a:solidFill>
                <a:effectLst/>
                <a:uLnTx/>
                <a:uFillTx/>
                <a:latin typeface="Century" pitchFamily="18" charset="0"/>
                <a:ea typeface="ＭＳ 明朝" pitchFamily="17" charset="-128"/>
                <a:cs typeface="ＭＳ Ｐゴシック" pitchFamily="50" charset="-128"/>
              </a:rPr>
              <a:t>土佐堀通</a:t>
            </a:r>
            <a:endParaRPr kumimoji="1" lang="ja-JP" altLang="en-US" sz="13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921" name="AutoShape 17"/>
          <p:cNvSpPr>
            <a:spLocks noChangeArrowheads="1"/>
          </p:cNvSpPr>
          <p:nvPr/>
        </p:nvSpPr>
        <p:spPr bwMode="auto">
          <a:xfrm>
            <a:off x="3131840" y="548680"/>
            <a:ext cx="2005937" cy="257171"/>
          </a:xfrm>
          <a:prstGeom prst="roundRect">
            <a:avLst>
              <a:gd name="adj" fmla="val 33333"/>
            </a:avLst>
          </a:prstGeom>
          <a:solidFill>
            <a:srgbClr val="FFFFFF"/>
          </a:solidFill>
          <a:ln w="9525">
            <a:solidFill>
              <a:srgbClr val="000000"/>
            </a:solidFill>
            <a:round/>
            <a:headEnd/>
            <a:tailEnd/>
          </a:ln>
        </p:spPr>
        <p:txBody>
          <a:bodyPr vert="horz" wrap="square" lIns="257112" tIns="6349" rIns="257112" bIns="6349" numCol="1" anchor="ctr" anchorCtr="0" compatLnSpc="1">
            <a:prstTxWarp prst="textNoShape">
              <a:avLst/>
            </a:prstTxWarp>
          </a:bodyPr>
          <a:lstStyle/>
          <a:p>
            <a:pPr marL="0" marR="0" lvl="0" indent="0" algn="dist" defTabSz="653064" rtl="0" eaLnBrk="1" fontAlgn="base" latinLnBrk="0" hangingPunct="1">
              <a:lnSpc>
                <a:spcPct val="96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ＭＳ Ｐゴシック" pitchFamily="50" charset="-128"/>
              </a:rPr>
              <a:t>御堂筋本町北地区</a:t>
            </a:r>
            <a:endParaRPr kumimoji="0" lang="ja-JP" altLang="en-US" sz="2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ＭＳ Ｐゴシック" pitchFamily="50" charset="-128"/>
            </a:endParaRPr>
          </a:p>
        </p:txBody>
      </p:sp>
      <p:sp>
        <p:nvSpPr>
          <p:cNvPr id="922" name="AutoShape 17"/>
          <p:cNvSpPr>
            <a:spLocks noChangeArrowheads="1"/>
          </p:cNvSpPr>
          <p:nvPr/>
        </p:nvSpPr>
        <p:spPr bwMode="auto">
          <a:xfrm>
            <a:off x="3131840" y="4077072"/>
            <a:ext cx="2005937" cy="257171"/>
          </a:xfrm>
          <a:prstGeom prst="roundRect">
            <a:avLst>
              <a:gd name="adj" fmla="val 33333"/>
            </a:avLst>
          </a:prstGeom>
          <a:solidFill>
            <a:srgbClr val="FFFFFF"/>
          </a:solidFill>
          <a:ln w="9525">
            <a:solidFill>
              <a:srgbClr val="000000"/>
            </a:solidFill>
            <a:round/>
            <a:headEnd/>
            <a:tailEnd/>
          </a:ln>
        </p:spPr>
        <p:txBody>
          <a:bodyPr vert="horz" wrap="square" lIns="257112" tIns="6349" rIns="257112" bIns="6349" numCol="1" anchor="ctr" anchorCtr="0" compatLnSpc="1">
            <a:prstTxWarp prst="textNoShape">
              <a:avLst/>
            </a:prstTxWarp>
          </a:bodyPr>
          <a:lstStyle/>
          <a:p>
            <a:pPr marL="0" marR="0" lvl="0" indent="0" algn="dist" defTabSz="653064" rtl="0" eaLnBrk="1" fontAlgn="base" latinLnBrk="0" hangingPunct="1">
              <a:lnSpc>
                <a:spcPct val="96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ＭＳ Ｐゴシック" pitchFamily="50" charset="-128"/>
              </a:rPr>
              <a:t>御堂筋本町南地区</a:t>
            </a:r>
            <a:endParaRPr kumimoji="0" lang="ja-JP" altLang="en-US" sz="2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ＭＳ Ｐゴシック" pitchFamily="50" charset="-128"/>
            </a:endParaRPr>
          </a:p>
        </p:txBody>
      </p:sp>
      <p:sp>
        <p:nvSpPr>
          <p:cNvPr id="923" name="Text Box 22"/>
          <p:cNvSpPr txBox="1">
            <a:spLocks noChangeArrowheads="1"/>
          </p:cNvSpPr>
          <p:nvPr/>
        </p:nvSpPr>
        <p:spPr bwMode="auto">
          <a:xfrm>
            <a:off x="1575477" y="765303"/>
            <a:ext cx="411474" cy="105155"/>
          </a:xfrm>
          <a:prstGeom prst="rect">
            <a:avLst/>
          </a:prstGeom>
          <a:noFill/>
          <a:ln w="9525">
            <a:solidFill>
              <a:schemeClr val="bg1">
                <a:lumMod val="50000"/>
              </a:schemeClr>
            </a:solidFill>
            <a:miter lim="800000"/>
            <a:headEnd/>
            <a:tailEnd/>
          </a:ln>
        </p:spPr>
        <p:txBody>
          <a:bodyPr vert="horz" wrap="square" lIns="53061" tIns="6349" rIns="53061" bIns="6349" numCol="1" anchor="t" anchorCtr="0" compatLnSpc="1">
            <a:prstTxWarp prst="textNoShape">
              <a:avLst/>
            </a:prstTxWarp>
            <a:spAutoFit/>
          </a:bodyPr>
          <a:lstStyle/>
          <a:p>
            <a:pPr marL="0" marR="0" lvl="0" indent="0" algn="ctr" defTabSz="653064" rtl="0" eaLnBrk="1" fontAlgn="base" latinLnBrk="0" hangingPunct="1">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srgbClr val="595959"/>
                </a:solidFill>
                <a:effectLst/>
                <a:uLnTx/>
                <a:uFillTx/>
                <a:latin typeface="Century" pitchFamily="18" charset="0"/>
                <a:ea typeface="ＭＳ 明朝" pitchFamily="17" charset="-128"/>
                <a:cs typeface="ＭＳ Ｐゴシック" pitchFamily="50" charset="-128"/>
              </a:rPr>
              <a:t>淀屋橋</a:t>
            </a:r>
            <a:endParaRPr kumimoji="1" lang="ja-JP" altLang="en-US" sz="1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924" name="Text Box 22"/>
          <p:cNvSpPr txBox="1">
            <a:spLocks noChangeArrowheads="1"/>
          </p:cNvSpPr>
          <p:nvPr/>
        </p:nvSpPr>
        <p:spPr bwMode="auto">
          <a:xfrm>
            <a:off x="1496829" y="3829589"/>
            <a:ext cx="411474" cy="105155"/>
          </a:xfrm>
          <a:prstGeom prst="rect">
            <a:avLst/>
          </a:prstGeom>
          <a:noFill/>
          <a:ln w="9525">
            <a:solidFill>
              <a:schemeClr val="bg1">
                <a:lumMod val="50000"/>
              </a:schemeClr>
            </a:solidFill>
            <a:miter lim="800000"/>
            <a:headEnd/>
            <a:tailEnd/>
          </a:ln>
        </p:spPr>
        <p:txBody>
          <a:bodyPr vert="horz" wrap="square" lIns="53061" tIns="6349" rIns="53061" bIns="6349" numCol="1" anchor="t" anchorCtr="0" compatLnSpc="1">
            <a:prstTxWarp prst="textNoShape">
              <a:avLst/>
            </a:prstTxWarp>
            <a:spAutoFit/>
          </a:bodyPr>
          <a:lstStyle/>
          <a:p>
            <a:pPr marL="0" marR="0" lvl="0" indent="0" algn="ctr" defTabSz="653064" rtl="0" eaLnBrk="1" fontAlgn="base" latinLnBrk="0" hangingPunct="1">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srgbClr val="595959"/>
                </a:solidFill>
                <a:effectLst/>
                <a:uLnTx/>
                <a:uFillTx/>
                <a:latin typeface="Century" pitchFamily="18" charset="0"/>
                <a:ea typeface="ＭＳ 明朝" pitchFamily="17" charset="-128"/>
                <a:cs typeface="ＭＳ Ｐゴシック" pitchFamily="50" charset="-128"/>
              </a:rPr>
              <a:t>本町</a:t>
            </a:r>
            <a:endParaRPr kumimoji="1" lang="ja-JP" altLang="en-US" sz="1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925" name="Text Box 22"/>
          <p:cNvSpPr txBox="1">
            <a:spLocks noChangeArrowheads="1"/>
          </p:cNvSpPr>
          <p:nvPr/>
        </p:nvSpPr>
        <p:spPr bwMode="auto">
          <a:xfrm>
            <a:off x="1407294" y="6423074"/>
            <a:ext cx="411474" cy="105155"/>
          </a:xfrm>
          <a:prstGeom prst="rect">
            <a:avLst/>
          </a:prstGeom>
          <a:noFill/>
          <a:ln w="9525">
            <a:solidFill>
              <a:schemeClr val="bg1">
                <a:lumMod val="50000"/>
              </a:schemeClr>
            </a:solidFill>
            <a:miter lim="800000"/>
            <a:headEnd/>
            <a:tailEnd/>
          </a:ln>
        </p:spPr>
        <p:txBody>
          <a:bodyPr vert="horz" wrap="square" lIns="53061" tIns="6349" rIns="53061" bIns="6349" numCol="1" anchor="t" anchorCtr="0" compatLnSpc="1">
            <a:prstTxWarp prst="textNoShape">
              <a:avLst/>
            </a:prstTxWarp>
            <a:spAutoFit/>
          </a:bodyPr>
          <a:lstStyle/>
          <a:p>
            <a:pPr marL="0" marR="0" lvl="0" indent="0" algn="ctr" defTabSz="653064" rtl="0" eaLnBrk="1" fontAlgn="base" latinLnBrk="0" hangingPunct="1">
              <a:lnSpc>
                <a:spcPct val="100000"/>
              </a:lnSpc>
              <a:spcBef>
                <a:spcPct val="0"/>
              </a:spcBef>
              <a:spcAft>
                <a:spcPct val="0"/>
              </a:spcAft>
              <a:buClrTx/>
              <a:buSzTx/>
              <a:buFontTx/>
              <a:buNone/>
              <a:tabLst/>
              <a:defRPr/>
            </a:pPr>
            <a:r>
              <a:rPr kumimoji="1" lang="ja-JP" altLang="en-US" sz="600" b="0" i="0" u="none" strike="noStrike" kern="1200" cap="none" spc="0" normalizeH="0" baseline="0" noProof="0" dirty="0">
                <a:ln>
                  <a:noFill/>
                </a:ln>
                <a:solidFill>
                  <a:srgbClr val="595959"/>
                </a:solidFill>
                <a:effectLst/>
                <a:uLnTx/>
                <a:uFillTx/>
                <a:latin typeface="Century" pitchFamily="18" charset="0"/>
                <a:ea typeface="ＭＳ 明朝" pitchFamily="17" charset="-128"/>
                <a:cs typeface="ＭＳ Ｐゴシック" pitchFamily="50" charset="-128"/>
              </a:rPr>
              <a:t>長堀</a:t>
            </a:r>
            <a:endParaRPr kumimoji="1" lang="ja-JP" altLang="en-US" sz="10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pic>
        <p:nvPicPr>
          <p:cNvPr id="616" name="Picture 5"/>
          <p:cNvPicPr>
            <a:picLocks noChangeAspect="1" noChangeArrowheads="1"/>
          </p:cNvPicPr>
          <p:nvPr/>
        </p:nvPicPr>
        <p:blipFill>
          <a:blip r:embed="rId2" cstate="screen"/>
          <a:srcRect/>
          <a:stretch>
            <a:fillRect/>
          </a:stretch>
        </p:blipFill>
        <p:spPr bwMode="auto">
          <a:xfrm>
            <a:off x="3802820" y="5982913"/>
            <a:ext cx="190938" cy="313963"/>
          </a:xfrm>
          <a:prstGeom prst="rect">
            <a:avLst/>
          </a:prstGeom>
          <a:noFill/>
          <a:ln w="9525">
            <a:noFill/>
            <a:miter lim="800000"/>
            <a:headEnd/>
            <a:tailEnd/>
          </a:ln>
        </p:spPr>
      </p:pic>
      <p:sp>
        <p:nvSpPr>
          <p:cNvPr id="617" name="フリーフォーム 616"/>
          <p:cNvSpPr/>
          <p:nvPr/>
        </p:nvSpPr>
        <p:spPr bwMode="auto">
          <a:xfrm>
            <a:off x="3707762" y="6292905"/>
            <a:ext cx="1097304" cy="9288"/>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18" name="正方形/長方形 617"/>
          <p:cNvSpPr/>
          <p:nvPr/>
        </p:nvSpPr>
        <p:spPr bwMode="auto">
          <a:xfrm>
            <a:off x="3131748" y="4903694"/>
            <a:ext cx="610511" cy="1389211"/>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619" name="Picture 5"/>
          <p:cNvPicPr>
            <a:picLocks noChangeAspect="1" noChangeArrowheads="1"/>
          </p:cNvPicPr>
          <p:nvPr/>
        </p:nvPicPr>
        <p:blipFill>
          <a:blip r:embed="rId2" cstate="screen"/>
          <a:srcRect/>
          <a:stretch>
            <a:fillRect/>
          </a:stretch>
        </p:blipFill>
        <p:spPr bwMode="auto">
          <a:xfrm>
            <a:off x="3980389" y="5982913"/>
            <a:ext cx="190938" cy="313963"/>
          </a:xfrm>
          <a:prstGeom prst="rect">
            <a:avLst/>
          </a:prstGeom>
          <a:noFill/>
          <a:ln w="9525">
            <a:noFill/>
            <a:miter lim="800000"/>
            <a:headEnd/>
            <a:tailEnd/>
          </a:ln>
        </p:spPr>
      </p:pic>
      <p:pic>
        <p:nvPicPr>
          <p:cNvPr id="620" name="Picture 5"/>
          <p:cNvPicPr>
            <a:picLocks noChangeAspect="1" noChangeArrowheads="1"/>
          </p:cNvPicPr>
          <p:nvPr/>
        </p:nvPicPr>
        <p:blipFill>
          <a:blip r:embed="rId2" cstate="screen"/>
          <a:srcRect/>
          <a:stretch>
            <a:fillRect/>
          </a:stretch>
        </p:blipFill>
        <p:spPr bwMode="auto">
          <a:xfrm>
            <a:off x="4362091" y="5982913"/>
            <a:ext cx="190938" cy="313963"/>
          </a:xfrm>
          <a:prstGeom prst="rect">
            <a:avLst/>
          </a:prstGeom>
          <a:noFill/>
          <a:ln w="9525">
            <a:noFill/>
            <a:miter lim="800000"/>
            <a:headEnd/>
            <a:tailEnd/>
          </a:ln>
        </p:spPr>
      </p:pic>
      <p:pic>
        <p:nvPicPr>
          <p:cNvPr id="621" name="Picture 5"/>
          <p:cNvPicPr>
            <a:picLocks noChangeAspect="1" noChangeArrowheads="1"/>
          </p:cNvPicPr>
          <p:nvPr/>
        </p:nvPicPr>
        <p:blipFill>
          <a:blip r:embed="rId2" cstate="screen"/>
          <a:srcRect/>
          <a:stretch>
            <a:fillRect/>
          </a:stretch>
        </p:blipFill>
        <p:spPr bwMode="auto">
          <a:xfrm>
            <a:off x="4534067" y="5982913"/>
            <a:ext cx="190938" cy="313963"/>
          </a:xfrm>
          <a:prstGeom prst="rect">
            <a:avLst/>
          </a:prstGeom>
          <a:noFill/>
          <a:ln w="9525">
            <a:noFill/>
            <a:miter lim="800000"/>
            <a:headEnd/>
            <a:tailEnd/>
          </a:ln>
        </p:spPr>
      </p:pic>
      <p:grpSp>
        <p:nvGrpSpPr>
          <p:cNvPr id="10" name="グループ化 256"/>
          <p:cNvGrpSpPr>
            <a:grpSpLocks noChangeAspect="1"/>
          </p:cNvGrpSpPr>
          <p:nvPr/>
        </p:nvGrpSpPr>
        <p:grpSpPr bwMode="auto">
          <a:xfrm>
            <a:off x="4654776" y="6257550"/>
            <a:ext cx="13940" cy="38082"/>
            <a:chOff x="9491663" y="3466966"/>
            <a:chExt cx="1009650" cy="2755900"/>
          </a:xfrm>
        </p:grpSpPr>
        <p:sp>
          <p:nvSpPr>
            <p:cNvPr id="623"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4"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5"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6"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7"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8"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9"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0"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1"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632" name="AutoShape 155"/>
          <p:cNvSpPr>
            <a:spLocks noChangeAspect="1" noChangeArrowheads="1" noTextEdit="1"/>
          </p:cNvSpPr>
          <p:nvPr/>
        </p:nvSpPr>
        <p:spPr bwMode="auto">
          <a:xfrm>
            <a:off x="3767858" y="6258140"/>
            <a:ext cx="16778" cy="34519"/>
          </a:xfrm>
          <a:prstGeom prst="rect">
            <a:avLst/>
          </a:prstGeom>
          <a:noFill/>
          <a:ln w="9525">
            <a:noFill/>
            <a:miter lim="800000"/>
            <a:headEnd/>
            <a:tailEnd/>
          </a:ln>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3" name="フリーフォーム 632"/>
          <p:cNvSpPr/>
          <p:nvPr/>
        </p:nvSpPr>
        <p:spPr bwMode="auto">
          <a:xfrm rot="10800000">
            <a:off x="4759952" y="4903694"/>
            <a:ext cx="140646" cy="1390539"/>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1" name="グループ化 259"/>
          <p:cNvGrpSpPr>
            <a:grpSpLocks noChangeAspect="1"/>
          </p:cNvGrpSpPr>
          <p:nvPr/>
        </p:nvGrpSpPr>
        <p:grpSpPr bwMode="auto">
          <a:xfrm>
            <a:off x="3830781" y="6257550"/>
            <a:ext cx="13940" cy="38082"/>
            <a:chOff x="9491663" y="3466966"/>
            <a:chExt cx="1009650" cy="2755900"/>
          </a:xfrm>
        </p:grpSpPr>
        <p:sp>
          <p:nvSpPr>
            <p:cNvPr id="635"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6"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7"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8"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39"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0"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1"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2"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3"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2" name="グループ化 260"/>
          <p:cNvGrpSpPr>
            <a:grpSpLocks noChangeAspect="1"/>
          </p:cNvGrpSpPr>
          <p:nvPr/>
        </p:nvGrpSpPr>
        <p:grpSpPr bwMode="auto">
          <a:xfrm>
            <a:off x="4655898" y="6253351"/>
            <a:ext cx="13940" cy="38082"/>
            <a:chOff x="9491663" y="3466966"/>
            <a:chExt cx="1009650" cy="2755900"/>
          </a:xfrm>
        </p:grpSpPr>
        <p:sp>
          <p:nvSpPr>
            <p:cNvPr id="645"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6"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7"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8"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49"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0"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1"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2"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53"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654" name="フリーフォーム 653"/>
          <p:cNvSpPr/>
          <p:nvPr/>
        </p:nvSpPr>
        <p:spPr bwMode="auto">
          <a:xfrm>
            <a:off x="3742259" y="6290252"/>
            <a:ext cx="0" cy="224239"/>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55" name="フリーフォーム 654"/>
          <p:cNvSpPr/>
          <p:nvPr/>
        </p:nvSpPr>
        <p:spPr bwMode="auto">
          <a:xfrm flipV="1">
            <a:off x="3742260" y="6482645"/>
            <a:ext cx="1023001" cy="27864"/>
          </a:xfrm>
          <a:custGeom>
            <a:avLst/>
            <a:gdLst>
              <a:gd name="connsiteX0" fmla="*/ 0 w 1571625"/>
              <a:gd name="connsiteY0" fmla="*/ 0 h 0"/>
              <a:gd name="connsiteX1" fmla="*/ 1571625 w 1571625"/>
              <a:gd name="connsiteY1" fmla="*/ 0 h 0"/>
            </a:gdLst>
            <a:ahLst/>
            <a:cxnLst>
              <a:cxn ang="0">
                <a:pos x="connsiteX0" y="connsiteY0"/>
              </a:cxn>
              <a:cxn ang="0">
                <a:pos x="connsiteX1" y="connsiteY1"/>
              </a:cxn>
            </a:cxnLst>
            <a:rect l="l" t="t" r="r" b="b"/>
            <a:pathLst>
              <a:path w="1571625">
                <a:moveTo>
                  <a:pt x="0" y="0"/>
                </a:moveTo>
                <a:lnTo>
                  <a:pt x="15716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56" name="フリーフォーム 655"/>
          <p:cNvSpPr/>
          <p:nvPr/>
        </p:nvSpPr>
        <p:spPr bwMode="auto">
          <a:xfrm flipV="1">
            <a:off x="3787371" y="6369862"/>
            <a:ext cx="932776" cy="27864"/>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57" name="テキスト ボックス 27"/>
          <p:cNvSpPr txBox="1">
            <a:spLocks noChangeArrowheads="1"/>
          </p:cNvSpPr>
          <p:nvPr/>
        </p:nvSpPr>
        <p:spPr bwMode="auto">
          <a:xfrm>
            <a:off x="4028636" y="6273472"/>
            <a:ext cx="450249"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44m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658" name="テキスト ボックス 141"/>
          <p:cNvSpPr txBox="1">
            <a:spLocks noChangeArrowheads="1"/>
          </p:cNvSpPr>
          <p:nvPr/>
        </p:nvSpPr>
        <p:spPr bwMode="auto">
          <a:xfrm>
            <a:off x="4032363" y="6393492"/>
            <a:ext cx="442794"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48m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659" name="フリーフォーム 658"/>
          <p:cNvSpPr/>
          <p:nvPr/>
        </p:nvSpPr>
        <p:spPr bwMode="auto">
          <a:xfrm>
            <a:off x="4765259" y="6290252"/>
            <a:ext cx="0" cy="224239"/>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3" name="グループ化 267"/>
          <p:cNvGrpSpPr>
            <a:grpSpLocks/>
          </p:cNvGrpSpPr>
          <p:nvPr/>
        </p:nvGrpSpPr>
        <p:grpSpPr bwMode="auto">
          <a:xfrm>
            <a:off x="3788981" y="5237680"/>
            <a:ext cx="961846" cy="1182791"/>
            <a:chOff x="2299268" y="3068959"/>
            <a:chExt cx="1638127" cy="1991197"/>
          </a:xfrm>
        </p:grpSpPr>
        <p:sp>
          <p:nvSpPr>
            <p:cNvPr id="661" name="フリーフォーム 660"/>
            <p:cNvSpPr/>
            <p:nvPr/>
          </p:nvSpPr>
          <p:spPr bwMode="auto">
            <a:xfrm>
              <a:off x="3887404" y="3071832"/>
              <a:ext cx="49715" cy="19880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62" name="フリーフォーム 661"/>
            <p:cNvSpPr/>
            <p:nvPr/>
          </p:nvSpPr>
          <p:spPr bwMode="auto">
            <a:xfrm>
              <a:off x="2298788" y="3071832"/>
              <a:ext cx="49715" cy="1988006"/>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sp>
        <p:nvSpPr>
          <p:cNvPr id="663" name="フリーフォーム 662"/>
          <p:cNvSpPr/>
          <p:nvPr/>
        </p:nvSpPr>
        <p:spPr bwMode="auto">
          <a:xfrm flipV="1">
            <a:off x="4721475" y="5735629"/>
            <a:ext cx="41131" cy="30518"/>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64" name="テキスト ボックス 27"/>
          <p:cNvSpPr txBox="1">
            <a:spLocks noChangeArrowheads="1"/>
          </p:cNvSpPr>
          <p:nvPr/>
        </p:nvSpPr>
        <p:spPr bwMode="auto">
          <a:xfrm>
            <a:off x="4316738" y="5680795"/>
            <a:ext cx="497169" cy="158277"/>
          </a:xfrm>
          <a:prstGeom prst="rect">
            <a:avLst/>
          </a:prstGeom>
          <a:noFill/>
          <a:ln w="9525">
            <a:noFill/>
            <a:miter lim="800000"/>
            <a:headEnd/>
            <a:tailEnd/>
          </a:ln>
        </p:spPr>
        <p:txBody>
          <a:bodyPr wrap="square"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2m</a:t>
            </a: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以上</a:t>
            </a:r>
          </a:p>
        </p:txBody>
      </p:sp>
      <p:sp>
        <p:nvSpPr>
          <p:cNvPr id="665" name="フリーフォーム 664"/>
          <p:cNvSpPr/>
          <p:nvPr/>
        </p:nvSpPr>
        <p:spPr bwMode="auto">
          <a:xfrm flipV="1">
            <a:off x="3742259" y="5735629"/>
            <a:ext cx="47767" cy="30518"/>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66" name="テキスト ボックス 27"/>
          <p:cNvSpPr txBox="1">
            <a:spLocks noChangeArrowheads="1"/>
          </p:cNvSpPr>
          <p:nvPr/>
        </p:nvSpPr>
        <p:spPr bwMode="auto">
          <a:xfrm>
            <a:off x="3730955" y="5680795"/>
            <a:ext cx="460605"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2m</a:t>
            </a:r>
            <a:r>
              <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以上</a:t>
            </a:r>
          </a:p>
        </p:txBody>
      </p:sp>
      <p:grpSp>
        <p:nvGrpSpPr>
          <p:cNvPr id="14" name="グループ化 272"/>
          <p:cNvGrpSpPr>
            <a:grpSpLocks noChangeAspect="1"/>
          </p:cNvGrpSpPr>
          <p:nvPr/>
        </p:nvGrpSpPr>
        <p:grpSpPr bwMode="auto">
          <a:xfrm>
            <a:off x="3832592" y="6253351"/>
            <a:ext cx="13940" cy="38082"/>
            <a:chOff x="9491663" y="3466966"/>
            <a:chExt cx="1009650" cy="2755900"/>
          </a:xfrm>
        </p:grpSpPr>
        <p:sp>
          <p:nvSpPr>
            <p:cNvPr id="668"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69"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0"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1"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2"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3"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4"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5"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76"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677" name="AutoShape 191"/>
          <p:cNvSpPr>
            <a:spLocks noChangeArrowheads="1"/>
          </p:cNvSpPr>
          <p:nvPr/>
        </p:nvSpPr>
        <p:spPr bwMode="auto">
          <a:xfrm>
            <a:off x="4981607" y="5122885"/>
            <a:ext cx="143317" cy="1185878"/>
          </a:xfrm>
          <a:prstGeom prst="rightArrow">
            <a:avLst>
              <a:gd name="adj1" fmla="val 50000"/>
              <a:gd name="adj2" fmla="val 49662"/>
            </a:avLst>
          </a:prstGeom>
          <a:solidFill>
            <a:schemeClr val="bg1">
              <a:lumMod val="65000"/>
            </a:schemeClr>
          </a:solidFill>
          <a:ln w="9525">
            <a:noFill/>
            <a:miter lim="800000"/>
            <a:headEnd/>
            <a:tailEnd/>
          </a:ln>
        </p:spPr>
        <p:txBody>
          <a:bodyPr wrap="none" lIns="65306" tIns="32653" rIns="65306" bIns="3265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itchFamily="50" charset="-128"/>
              <a:cs typeface="+mn-cs"/>
            </a:endParaRPr>
          </a:p>
        </p:txBody>
      </p:sp>
      <p:pic>
        <p:nvPicPr>
          <p:cNvPr id="682" name="Picture 5"/>
          <p:cNvPicPr>
            <a:picLocks noChangeAspect="1" noChangeArrowheads="1"/>
          </p:cNvPicPr>
          <p:nvPr/>
        </p:nvPicPr>
        <p:blipFill>
          <a:blip r:embed="rId2" cstate="screen"/>
          <a:srcRect/>
          <a:stretch>
            <a:fillRect/>
          </a:stretch>
        </p:blipFill>
        <p:spPr bwMode="auto">
          <a:xfrm>
            <a:off x="8056672" y="6139239"/>
            <a:ext cx="191066" cy="314464"/>
          </a:xfrm>
          <a:prstGeom prst="rect">
            <a:avLst/>
          </a:prstGeom>
          <a:noFill/>
          <a:ln w="9525">
            <a:noFill/>
            <a:miter lim="800000"/>
            <a:headEnd/>
            <a:tailEnd/>
          </a:ln>
        </p:spPr>
      </p:pic>
      <p:sp>
        <p:nvSpPr>
          <p:cNvPr id="683" name="フリーフォーム 682"/>
          <p:cNvSpPr/>
          <p:nvPr/>
        </p:nvSpPr>
        <p:spPr bwMode="auto">
          <a:xfrm>
            <a:off x="7962465" y="6449722"/>
            <a:ext cx="1097305" cy="9288"/>
          </a:xfrm>
          <a:custGeom>
            <a:avLst/>
            <a:gdLst>
              <a:gd name="connsiteX0" fmla="*/ 0 w 1869282"/>
              <a:gd name="connsiteY0" fmla="*/ 2381 h 16668"/>
              <a:gd name="connsiteX1" fmla="*/ 359569 w 1869282"/>
              <a:gd name="connsiteY1" fmla="*/ 2381 h 16668"/>
              <a:gd name="connsiteX2" fmla="*/ 359569 w 1869282"/>
              <a:gd name="connsiteY2" fmla="*/ 16668 h 16668"/>
              <a:gd name="connsiteX3" fmla="*/ 538163 w 1869282"/>
              <a:gd name="connsiteY3" fmla="*/ 16668 h 16668"/>
              <a:gd name="connsiteX4" fmla="*/ 538163 w 1869282"/>
              <a:gd name="connsiteY4" fmla="*/ 2381 h 16668"/>
              <a:gd name="connsiteX5" fmla="*/ 702469 w 1869282"/>
              <a:gd name="connsiteY5" fmla="*/ 2381 h 16668"/>
              <a:gd name="connsiteX6" fmla="*/ 702469 w 1869282"/>
              <a:gd name="connsiteY6" fmla="*/ 16668 h 16668"/>
              <a:gd name="connsiteX7" fmla="*/ 1204913 w 1869282"/>
              <a:gd name="connsiteY7" fmla="*/ 16668 h 16668"/>
              <a:gd name="connsiteX8" fmla="*/ 1204913 w 1869282"/>
              <a:gd name="connsiteY8" fmla="*/ 0 h 16668"/>
              <a:gd name="connsiteX9" fmla="*/ 1333500 w 1869282"/>
              <a:gd name="connsiteY9" fmla="*/ 0 h 16668"/>
              <a:gd name="connsiteX10" fmla="*/ 1333500 w 1869282"/>
              <a:gd name="connsiteY10" fmla="*/ 14287 h 16668"/>
              <a:gd name="connsiteX11" fmla="*/ 1512094 w 1869282"/>
              <a:gd name="connsiteY11" fmla="*/ 14287 h 16668"/>
              <a:gd name="connsiteX12" fmla="*/ 1512094 w 1869282"/>
              <a:gd name="connsiteY12" fmla="*/ 2381 h 16668"/>
              <a:gd name="connsiteX13" fmla="*/ 1583532 w 1869282"/>
              <a:gd name="connsiteY13" fmla="*/ 2381 h 16668"/>
              <a:gd name="connsiteX14" fmla="*/ 1728788 w 1869282"/>
              <a:gd name="connsiteY14" fmla="*/ 2381 h 16668"/>
              <a:gd name="connsiteX15" fmla="*/ 1869282 w 1869282"/>
              <a:gd name="connsiteY15" fmla="*/ 2381 h 1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282" h="16668">
                <a:moveTo>
                  <a:pt x="0" y="2381"/>
                </a:moveTo>
                <a:lnTo>
                  <a:pt x="359569" y="2381"/>
                </a:lnTo>
                <a:lnTo>
                  <a:pt x="359569" y="16668"/>
                </a:lnTo>
                <a:lnTo>
                  <a:pt x="538163" y="16668"/>
                </a:lnTo>
                <a:lnTo>
                  <a:pt x="538163" y="2381"/>
                </a:lnTo>
                <a:lnTo>
                  <a:pt x="702469" y="2381"/>
                </a:lnTo>
                <a:lnTo>
                  <a:pt x="702469" y="16668"/>
                </a:lnTo>
                <a:lnTo>
                  <a:pt x="1204913" y="16668"/>
                </a:lnTo>
                <a:lnTo>
                  <a:pt x="1204913" y="0"/>
                </a:lnTo>
                <a:lnTo>
                  <a:pt x="1333500" y="0"/>
                </a:lnTo>
                <a:lnTo>
                  <a:pt x="1333500" y="14287"/>
                </a:lnTo>
                <a:lnTo>
                  <a:pt x="1512094" y="14287"/>
                </a:lnTo>
                <a:lnTo>
                  <a:pt x="1512094" y="2381"/>
                </a:lnTo>
                <a:lnTo>
                  <a:pt x="1583532" y="2381"/>
                </a:lnTo>
                <a:lnTo>
                  <a:pt x="1728788" y="2381"/>
                </a:lnTo>
                <a:lnTo>
                  <a:pt x="1869282" y="2381"/>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84" name="正方形/長方形 683"/>
          <p:cNvSpPr/>
          <p:nvPr/>
        </p:nvSpPr>
        <p:spPr bwMode="auto">
          <a:xfrm>
            <a:off x="7292406" y="5394877"/>
            <a:ext cx="737729" cy="887661"/>
          </a:xfrm>
          <a:prstGeom prst="rect">
            <a:avLst/>
          </a:pr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685" name="Picture 5"/>
          <p:cNvPicPr>
            <a:picLocks noChangeAspect="1" noChangeArrowheads="1"/>
          </p:cNvPicPr>
          <p:nvPr/>
        </p:nvPicPr>
        <p:blipFill>
          <a:blip r:embed="rId2" cstate="screen"/>
          <a:srcRect/>
          <a:stretch>
            <a:fillRect/>
          </a:stretch>
        </p:blipFill>
        <p:spPr bwMode="auto">
          <a:xfrm>
            <a:off x="8234470" y="6139239"/>
            <a:ext cx="191066" cy="314464"/>
          </a:xfrm>
          <a:prstGeom prst="rect">
            <a:avLst/>
          </a:prstGeom>
          <a:noFill/>
          <a:ln w="9525">
            <a:noFill/>
            <a:miter lim="800000"/>
            <a:headEnd/>
            <a:tailEnd/>
          </a:ln>
        </p:spPr>
      </p:pic>
      <p:pic>
        <p:nvPicPr>
          <p:cNvPr id="686" name="Picture 5"/>
          <p:cNvPicPr>
            <a:picLocks noChangeAspect="1" noChangeArrowheads="1"/>
          </p:cNvPicPr>
          <p:nvPr/>
        </p:nvPicPr>
        <p:blipFill>
          <a:blip r:embed="rId2" cstate="screen"/>
          <a:srcRect/>
          <a:stretch>
            <a:fillRect/>
          </a:stretch>
        </p:blipFill>
        <p:spPr bwMode="auto">
          <a:xfrm>
            <a:off x="8616603" y="6139239"/>
            <a:ext cx="191066" cy="314464"/>
          </a:xfrm>
          <a:prstGeom prst="rect">
            <a:avLst/>
          </a:prstGeom>
          <a:noFill/>
          <a:ln w="9525">
            <a:noFill/>
            <a:miter lim="800000"/>
            <a:headEnd/>
            <a:tailEnd/>
          </a:ln>
        </p:spPr>
      </p:pic>
      <p:pic>
        <p:nvPicPr>
          <p:cNvPr id="687" name="Picture 5"/>
          <p:cNvPicPr>
            <a:picLocks noChangeAspect="1" noChangeArrowheads="1"/>
          </p:cNvPicPr>
          <p:nvPr/>
        </p:nvPicPr>
        <p:blipFill>
          <a:blip r:embed="rId2" cstate="screen"/>
          <a:srcRect/>
          <a:stretch>
            <a:fillRect/>
          </a:stretch>
        </p:blipFill>
        <p:spPr bwMode="auto">
          <a:xfrm>
            <a:off x="8787766" y="6139239"/>
            <a:ext cx="191066" cy="314464"/>
          </a:xfrm>
          <a:prstGeom prst="rect">
            <a:avLst/>
          </a:prstGeom>
          <a:noFill/>
          <a:ln w="9525">
            <a:noFill/>
            <a:miter lim="800000"/>
            <a:headEnd/>
            <a:tailEnd/>
          </a:ln>
        </p:spPr>
      </p:pic>
      <p:sp>
        <p:nvSpPr>
          <p:cNvPr id="688" name="正方形/長方形 687"/>
          <p:cNvSpPr/>
          <p:nvPr/>
        </p:nvSpPr>
        <p:spPr bwMode="auto">
          <a:xfrm>
            <a:off x="7292406" y="6282539"/>
            <a:ext cx="737729" cy="168510"/>
          </a:xfrm>
          <a:prstGeom prst="rect">
            <a:avLst/>
          </a:prstGeom>
          <a:solidFill>
            <a:schemeClr val="accent6">
              <a:lumMod val="40000"/>
              <a:lumOff val="60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689" name="直線コネクタ 688"/>
          <p:cNvCxnSpPr>
            <a:stCxn id="688" idx="1"/>
            <a:endCxn id="688" idx="3"/>
          </p:cNvCxnSpPr>
          <p:nvPr/>
        </p:nvCxnSpPr>
        <p:spPr bwMode="auto">
          <a:xfrm>
            <a:off x="7292406" y="6366131"/>
            <a:ext cx="737729" cy="0"/>
          </a:xfrm>
          <a:prstGeom prst="line">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15" name="グループ化 256"/>
          <p:cNvGrpSpPr>
            <a:grpSpLocks noChangeAspect="1"/>
          </p:cNvGrpSpPr>
          <p:nvPr/>
        </p:nvGrpSpPr>
        <p:grpSpPr bwMode="auto">
          <a:xfrm>
            <a:off x="8908510" y="6413898"/>
            <a:ext cx="14595" cy="38478"/>
            <a:chOff x="9491663" y="3466966"/>
            <a:chExt cx="1009650" cy="2755900"/>
          </a:xfrm>
        </p:grpSpPr>
        <p:sp>
          <p:nvSpPr>
            <p:cNvPr id="691"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2"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3"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4"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5"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6"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7"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8"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99"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700" name="AutoShape 155"/>
          <p:cNvSpPr>
            <a:spLocks noChangeAspect="1" noChangeArrowheads="1" noTextEdit="1"/>
          </p:cNvSpPr>
          <p:nvPr/>
        </p:nvSpPr>
        <p:spPr bwMode="auto">
          <a:xfrm>
            <a:off x="8022173" y="6415224"/>
            <a:ext cx="17249" cy="34498"/>
          </a:xfrm>
          <a:prstGeom prst="rect">
            <a:avLst/>
          </a:prstGeom>
          <a:noFill/>
          <a:ln w="9525">
            <a:noFill/>
            <a:miter lim="800000"/>
            <a:headEnd/>
            <a:tailEnd/>
          </a:ln>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1" name="フリーフォーム 700"/>
          <p:cNvSpPr/>
          <p:nvPr/>
        </p:nvSpPr>
        <p:spPr bwMode="auto">
          <a:xfrm rot="10800000">
            <a:off x="8976178" y="5060512"/>
            <a:ext cx="140646" cy="1390538"/>
          </a:xfrm>
          <a:custGeom>
            <a:avLst/>
            <a:gdLst>
              <a:gd name="connsiteX0" fmla="*/ 3175 w 238125"/>
              <a:gd name="connsiteY0" fmla="*/ 0 h 1831975"/>
              <a:gd name="connsiteX1" fmla="*/ 238125 w 238125"/>
              <a:gd name="connsiteY1" fmla="*/ 0 h 1831975"/>
              <a:gd name="connsiteX2" fmla="*/ 238125 w 238125"/>
              <a:gd name="connsiteY2" fmla="*/ 1831975 h 1831975"/>
              <a:gd name="connsiteX3" fmla="*/ 0 w 238125"/>
              <a:gd name="connsiteY3" fmla="*/ 1831975 h 1831975"/>
            </a:gdLst>
            <a:ahLst/>
            <a:cxnLst>
              <a:cxn ang="0">
                <a:pos x="connsiteX0" y="connsiteY0"/>
              </a:cxn>
              <a:cxn ang="0">
                <a:pos x="connsiteX1" y="connsiteY1"/>
              </a:cxn>
              <a:cxn ang="0">
                <a:pos x="connsiteX2" y="connsiteY2"/>
              </a:cxn>
              <a:cxn ang="0">
                <a:pos x="connsiteX3" y="connsiteY3"/>
              </a:cxn>
            </a:cxnLst>
            <a:rect l="l" t="t" r="r" b="b"/>
            <a:pathLst>
              <a:path w="238125" h="1831975">
                <a:moveTo>
                  <a:pt x="3175" y="0"/>
                </a:moveTo>
                <a:lnTo>
                  <a:pt x="238125" y="0"/>
                </a:lnTo>
                <a:lnTo>
                  <a:pt x="238125" y="1831975"/>
                </a:lnTo>
                <a:lnTo>
                  <a:pt x="0" y="1831975"/>
                </a:lnTo>
              </a:path>
            </a:pathLst>
          </a:custGeom>
          <a:solidFill>
            <a:schemeClr val="bg1">
              <a:lumMod val="85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nvGrpSpPr>
          <p:cNvPr id="16" name="グループ化 259"/>
          <p:cNvGrpSpPr>
            <a:grpSpLocks noChangeAspect="1"/>
          </p:cNvGrpSpPr>
          <p:nvPr/>
        </p:nvGrpSpPr>
        <p:grpSpPr bwMode="auto">
          <a:xfrm>
            <a:off x="8084536" y="6413898"/>
            <a:ext cx="14596" cy="38478"/>
            <a:chOff x="9491663" y="3466966"/>
            <a:chExt cx="1009650" cy="2755900"/>
          </a:xfrm>
        </p:grpSpPr>
        <p:sp>
          <p:nvSpPr>
            <p:cNvPr id="703"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4"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5"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6"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7"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8"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09"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0"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1"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grpSp>
        <p:nvGrpSpPr>
          <p:cNvPr id="17" name="グループ化 260"/>
          <p:cNvGrpSpPr>
            <a:grpSpLocks noChangeAspect="1"/>
          </p:cNvGrpSpPr>
          <p:nvPr/>
        </p:nvGrpSpPr>
        <p:grpSpPr bwMode="auto">
          <a:xfrm>
            <a:off x="8909835" y="6409918"/>
            <a:ext cx="14596" cy="38479"/>
            <a:chOff x="9491663" y="3466966"/>
            <a:chExt cx="1009650" cy="2755900"/>
          </a:xfrm>
        </p:grpSpPr>
        <p:sp>
          <p:nvSpPr>
            <p:cNvPr id="713"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4"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5"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6"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7"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8"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19"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20"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21"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722" name="フリーフォーム 721"/>
          <p:cNvSpPr/>
          <p:nvPr/>
        </p:nvSpPr>
        <p:spPr bwMode="auto">
          <a:xfrm>
            <a:off x="8028807" y="6447068"/>
            <a:ext cx="0" cy="224239"/>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23" name="フリーフォーム 722"/>
          <p:cNvSpPr/>
          <p:nvPr/>
        </p:nvSpPr>
        <p:spPr bwMode="auto">
          <a:xfrm flipV="1">
            <a:off x="8043403" y="6518249"/>
            <a:ext cx="932775" cy="27864"/>
          </a:xfrm>
          <a:custGeom>
            <a:avLst/>
            <a:gdLst>
              <a:gd name="connsiteX0" fmla="*/ 0 w 1228725"/>
              <a:gd name="connsiteY0" fmla="*/ 0 h 0"/>
              <a:gd name="connsiteX1" fmla="*/ 1228725 w 1228725"/>
              <a:gd name="connsiteY1" fmla="*/ 0 h 0"/>
            </a:gdLst>
            <a:ahLst/>
            <a:cxnLst>
              <a:cxn ang="0">
                <a:pos x="connsiteX0" y="connsiteY0"/>
              </a:cxn>
              <a:cxn ang="0">
                <a:pos x="connsiteX1" y="connsiteY1"/>
              </a:cxn>
            </a:cxnLst>
            <a:rect l="l" t="t" r="r" b="b"/>
            <a:pathLst>
              <a:path w="1228725">
                <a:moveTo>
                  <a:pt x="0" y="0"/>
                </a:moveTo>
                <a:lnTo>
                  <a:pt x="1228725" y="0"/>
                </a:lnTo>
              </a:path>
            </a:pathLst>
          </a:custGeom>
          <a:noFill/>
          <a:ln w="9525">
            <a:solidFill>
              <a:schemeClr val="tx1"/>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24" name="テキスト ボックス 27"/>
          <p:cNvSpPr txBox="1">
            <a:spLocks noChangeArrowheads="1"/>
          </p:cNvSpPr>
          <p:nvPr/>
        </p:nvSpPr>
        <p:spPr bwMode="auto">
          <a:xfrm>
            <a:off x="8284890" y="6421389"/>
            <a:ext cx="449802" cy="158277"/>
          </a:xfrm>
          <a:prstGeom prst="rect">
            <a:avLst/>
          </a:prstGeom>
          <a:noFill/>
          <a:ln w="9525">
            <a:noFill/>
            <a:miter lim="800000"/>
            <a:headEnd/>
            <a:tailEnd/>
          </a:ln>
        </p:spPr>
        <p:txBody>
          <a:bodyPr lIns="65306" tIns="32653" rIns="65306" bIns="3265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rPr>
              <a:t>44m</a:t>
            </a:r>
            <a:endParaRPr kumimoji="1" lang="ja-JP" altLang="en-US" sz="600" b="0" i="0" u="none" strike="noStrike" kern="1200" cap="none" spc="0" normalizeH="0" baseline="0" noProof="0" dirty="0">
              <a:ln>
                <a:noFill/>
              </a:ln>
              <a:solidFill>
                <a:srgbClr val="000000"/>
              </a:solidFill>
              <a:effectLst/>
              <a:uLnTx/>
              <a:uFillTx/>
              <a:latin typeface="HG丸ｺﾞｼｯｸM-PRO" pitchFamily="50" charset="-128"/>
              <a:ea typeface="HG丸ｺﾞｼｯｸM-PRO" pitchFamily="50" charset="-128"/>
              <a:cs typeface="+mn-cs"/>
            </a:endParaRPr>
          </a:p>
        </p:txBody>
      </p:sp>
      <p:sp>
        <p:nvSpPr>
          <p:cNvPr id="725" name="フリーフォーム 724"/>
          <p:cNvSpPr/>
          <p:nvPr/>
        </p:nvSpPr>
        <p:spPr bwMode="auto">
          <a:xfrm>
            <a:off x="8974851" y="6447068"/>
            <a:ext cx="0" cy="224239"/>
          </a:xfrm>
          <a:custGeom>
            <a:avLst/>
            <a:gdLst>
              <a:gd name="connsiteX0" fmla="*/ 0 w 0"/>
              <a:gd name="connsiteY0" fmla="*/ 0 h 460375"/>
              <a:gd name="connsiteX1" fmla="*/ 0 w 0"/>
              <a:gd name="connsiteY1" fmla="*/ 460375 h 460375"/>
            </a:gdLst>
            <a:ahLst/>
            <a:cxnLst>
              <a:cxn ang="0">
                <a:pos x="connsiteX0" y="connsiteY0"/>
              </a:cxn>
              <a:cxn ang="0">
                <a:pos x="connsiteX1" y="connsiteY1"/>
              </a:cxn>
            </a:cxnLst>
            <a:rect l="l" t="t" r="r" b="b"/>
            <a:pathLst>
              <a:path h="460375">
                <a:moveTo>
                  <a:pt x="0" y="0"/>
                </a:moveTo>
                <a:lnTo>
                  <a:pt x="0" y="460375"/>
                </a:lnTo>
              </a:path>
            </a:pathLst>
          </a:custGeom>
          <a:noFill/>
          <a:ln w="952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18" name="グループ化 272"/>
          <p:cNvGrpSpPr>
            <a:grpSpLocks noChangeAspect="1"/>
          </p:cNvGrpSpPr>
          <p:nvPr/>
        </p:nvGrpSpPr>
        <p:grpSpPr bwMode="auto">
          <a:xfrm>
            <a:off x="8087188" y="6409918"/>
            <a:ext cx="13269" cy="38479"/>
            <a:chOff x="9491663" y="3466966"/>
            <a:chExt cx="1009650" cy="2755900"/>
          </a:xfrm>
        </p:grpSpPr>
        <p:sp>
          <p:nvSpPr>
            <p:cNvPr id="727" name="Freeform 79"/>
            <p:cNvSpPr>
              <a:spLocks/>
            </p:cNvSpPr>
            <p:nvPr/>
          </p:nvSpPr>
          <p:spPr bwMode="auto">
            <a:xfrm>
              <a:off x="10221913" y="4962391"/>
              <a:ext cx="146050" cy="244475"/>
            </a:xfrm>
            <a:custGeom>
              <a:avLst/>
              <a:gdLst>
                <a:gd name="T0" fmla="*/ 2147483647 w 92"/>
                <a:gd name="T1" fmla="*/ 2147483647 h 154"/>
                <a:gd name="T2" fmla="*/ 2147483647 w 92"/>
                <a:gd name="T3" fmla="*/ 2147483647 h 154"/>
                <a:gd name="T4" fmla="*/ 2147483647 w 92"/>
                <a:gd name="T5" fmla="*/ 2147483647 h 154"/>
                <a:gd name="T6" fmla="*/ 2147483647 w 92"/>
                <a:gd name="T7" fmla="*/ 2147483647 h 154"/>
                <a:gd name="T8" fmla="*/ 2147483647 w 92"/>
                <a:gd name="T9" fmla="*/ 2147483647 h 154"/>
                <a:gd name="T10" fmla="*/ 2147483647 w 92"/>
                <a:gd name="T11" fmla="*/ 2147483647 h 154"/>
                <a:gd name="T12" fmla="*/ 2147483647 w 92"/>
                <a:gd name="T13" fmla="*/ 2147483647 h 154"/>
                <a:gd name="T14" fmla="*/ 2147483647 w 92"/>
                <a:gd name="T15" fmla="*/ 2147483647 h 154"/>
                <a:gd name="T16" fmla="*/ 2147483647 w 92"/>
                <a:gd name="T17" fmla="*/ 0 h 154"/>
                <a:gd name="T18" fmla="*/ 2147483647 w 92"/>
                <a:gd name="T19" fmla="*/ 2147483647 h 154"/>
                <a:gd name="T20" fmla="*/ 2147483647 w 92"/>
                <a:gd name="T21" fmla="*/ 2147483647 h 154"/>
                <a:gd name="T22" fmla="*/ 2147483647 w 92"/>
                <a:gd name="T23" fmla="*/ 2147483647 h 154"/>
                <a:gd name="T24" fmla="*/ 2147483647 w 92"/>
                <a:gd name="T25" fmla="*/ 2147483647 h 154"/>
                <a:gd name="T26" fmla="*/ 0 w 92"/>
                <a:gd name="T27" fmla="*/ 2147483647 h 154"/>
                <a:gd name="T28" fmla="*/ 2147483647 w 92"/>
                <a:gd name="T29" fmla="*/ 2147483647 h 154"/>
                <a:gd name="T30" fmla="*/ 2147483647 w 92"/>
                <a:gd name="T31" fmla="*/ 2147483647 h 154"/>
                <a:gd name="T32" fmla="*/ 2147483647 w 92"/>
                <a:gd name="T33" fmla="*/ 2147483647 h 154"/>
                <a:gd name="T34" fmla="*/ 2147483647 w 92"/>
                <a:gd name="T35" fmla="*/ 2147483647 h 154"/>
                <a:gd name="T36" fmla="*/ 2147483647 w 92"/>
                <a:gd name="T37" fmla="*/ 2147483647 h 154"/>
                <a:gd name="T38" fmla="*/ 2147483647 w 92"/>
                <a:gd name="T39" fmla="*/ 2147483647 h 154"/>
                <a:gd name="T40" fmla="*/ 2147483647 w 92"/>
                <a:gd name="T41" fmla="*/ 2147483647 h 154"/>
                <a:gd name="T42" fmla="*/ 2147483647 w 92"/>
                <a:gd name="T43" fmla="*/ 2147483647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54"/>
                <a:gd name="T68" fmla="*/ 92 w 92"/>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54">
                  <a:moveTo>
                    <a:pt x="72" y="130"/>
                  </a:moveTo>
                  <a:lnTo>
                    <a:pt x="72" y="104"/>
                  </a:lnTo>
                  <a:lnTo>
                    <a:pt x="86" y="104"/>
                  </a:lnTo>
                  <a:lnTo>
                    <a:pt x="86" y="86"/>
                  </a:lnTo>
                  <a:lnTo>
                    <a:pt x="72" y="60"/>
                  </a:lnTo>
                  <a:lnTo>
                    <a:pt x="72" y="44"/>
                  </a:lnTo>
                  <a:lnTo>
                    <a:pt x="66" y="18"/>
                  </a:lnTo>
                  <a:lnTo>
                    <a:pt x="52" y="18"/>
                  </a:lnTo>
                  <a:lnTo>
                    <a:pt x="40" y="0"/>
                  </a:lnTo>
                  <a:lnTo>
                    <a:pt x="46" y="18"/>
                  </a:lnTo>
                  <a:lnTo>
                    <a:pt x="52" y="60"/>
                  </a:lnTo>
                  <a:lnTo>
                    <a:pt x="40" y="52"/>
                  </a:lnTo>
                  <a:lnTo>
                    <a:pt x="20" y="36"/>
                  </a:lnTo>
                  <a:lnTo>
                    <a:pt x="0" y="36"/>
                  </a:lnTo>
                  <a:lnTo>
                    <a:pt x="14" y="52"/>
                  </a:lnTo>
                  <a:lnTo>
                    <a:pt x="26" y="70"/>
                  </a:lnTo>
                  <a:lnTo>
                    <a:pt x="52" y="104"/>
                  </a:lnTo>
                  <a:lnTo>
                    <a:pt x="66" y="138"/>
                  </a:lnTo>
                  <a:lnTo>
                    <a:pt x="80" y="138"/>
                  </a:lnTo>
                  <a:lnTo>
                    <a:pt x="92" y="154"/>
                  </a:lnTo>
                  <a:lnTo>
                    <a:pt x="92" y="146"/>
                  </a:lnTo>
                  <a:lnTo>
                    <a:pt x="72" y="13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28" name="Freeform 84"/>
            <p:cNvSpPr>
              <a:spLocks/>
            </p:cNvSpPr>
            <p:nvPr/>
          </p:nvSpPr>
          <p:spPr bwMode="auto">
            <a:xfrm>
              <a:off x="10482263" y="5140191"/>
              <a:ext cx="19050" cy="41275"/>
            </a:xfrm>
            <a:custGeom>
              <a:avLst/>
              <a:gdLst>
                <a:gd name="T0" fmla="*/ 2147483647 w 12"/>
                <a:gd name="T1" fmla="*/ 2147483647 h 26"/>
                <a:gd name="T2" fmla="*/ 2147483647 w 12"/>
                <a:gd name="T3" fmla="*/ 2147483647 h 26"/>
                <a:gd name="T4" fmla="*/ 2147483647 w 12"/>
                <a:gd name="T5" fmla="*/ 0 h 26"/>
                <a:gd name="T6" fmla="*/ 0 w 12"/>
                <a:gd name="T7" fmla="*/ 2147483647 h 26"/>
                <a:gd name="T8" fmla="*/ 2147483647 w 12"/>
                <a:gd name="T9" fmla="*/ 2147483647 h 26"/>
                <a:gd name="T10" fmla="*/ 0 60000 65536"/>
                <a:gd name="T11" fmla="*/ 0 60000 65536"/>
                <a:gd name="T12" fmla="*/ 0 60000 65536"/>
                <a:gd name="T13" fmla="*/ 0 60000 65536"/>
                <a:gd name="T14" fmla="*/ 0 60000 65536"/>
                <a:gd name="T15" fmla="*/ 0 w 12"/>
                <a:gd name="T16" fmla="*/ 0 h 26"/>
                <a:gd name="T17" fmla="*/ 12 w 12"/>
                <a:gd name="T18" fmla="*/ 26 h 26"/>
              </a:gdLst>
              <a:ahLst/>
              <a:cxnLst>
                <a:cxn ang="T10">
                  <a:pos x="T0" y="T1"/>
                </a:cxn>
                <a:cxn ang="T11">
                  <a:pos x="T2" y="T3"/>
                </a:cxn>
                <a:cxn ang="T12">
                  <a:pos x="T4" y="T5"/>
                </a:cxn>
                <a:cxn ang="T13">
                  <a:pos x="T6" y="T7"/>
                </a:cxn>
                <a:cxn ang="T14">
                  <a:pos x="T8" y="T9"/>
                </a:cxn>
              </a:cxnLst>
              <a:rect l="T15" t="T16" r="T17" b="T18"/>
              <a:pathLst>
                <a:path w="12" h="26">
                  <a:moveTo>
                    <a:pt x="6" y="26"/>
                  </a:moveTo>
                  <a:lnTo>
                    <a:pt x="6" y="18"/>
                  </a:lnTo>
                  <a:lnTo>
                    <a:pt x="12" y="0"/>
                  </a:lnTo>
                  <a:lnTo>
                    <a:pt x="0" y="18"/>
                  </a:lnTo>
                  <a:lnTo>
                    <a:pt x="6" y="26"/>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29" name="Freeform 96"/>
            <p:cNvSpPr>
              <a:spLocks/>
            </p:cNvSpPr>
            <p:nvPr/>
          </p:nvSpPr>
          <p:spPr bwMode="auto">
            <a:xfrm>
              <a:off x="9602788" y="5330691"/>
              <a:ext cx="9525" cy="3175"/>
            </a:xfrm>
            <a:custGeom>
              <a:avLst/>
              <a:gdLst>
                <a:gd name="T0" fmla="*/ 0 w 6"/>
                <a:gd name="T1" fmla="*/ 0 h 2"/>
                <a:gd name="T2" fmla="*/ 0 w 6"/>
                <a:gd name="T3" fmla="*/ 2147483647 h 2"/>
                <a:gd name="T4" fmla="*/ 2147483647 w 6"/>
                <a:gd name="T5" fmla="*/ 0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0" y="2"/>
                  </a:lnTo>
                  <a:lnTo>
                    <a:pt x="6" y="0"/>
                  </a:lnTo>
                  <a:lnTo>
                    <a:pt x="0" y="0"/>
                  </a:lnTo>
                  <a:close/>
                </a:path>
              </a:pathLst>
            </a:custGeom>
            <a:solidFill>
              <a:srgbClr val="A1C6E7"/>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30" name="Line 105"/>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31" name="Line 106"/>
            <p:cNvSpPr>
              <a:spLocks noChangeShapeType="1"/>
            </p:cNvSpPr>
            <p:nvPr/>
          </p:nvSpPr>
          <p:spPr bwMode="auto">
            <a:xfrm>
              <a:off x="10161588" y="3841616"/>
              <a:ext cx="0" cy="0"/>
            </a:xfrm>
            <a:prstGeom prst="line">
              <a:avLst/>
            </a:prstGeom>
            <a:no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32" name="Freeform 122"/>
            <p:cNvSpPr>
              <a:spLocks/>
            </p:cNvSpPr>
            <p:nvPr/>
          </p:nvSpPr>
          <p:spPr bwMode="auto">
            <a:xfrm>
              <a:off x="9491663" y="3816216"/>
              <a:ext cx="996950" cy="2406650"/>
            </a:xfrm>
            <a:custGeom>
              <a:avLst/>
              <a:gdLst>
                <a:gd name="T0" fmla="*/ 2147483647 w 628"/>
                <a:gd name="T1" fmla="*/ 2147483647 h 1516"/>
                <a:gd name="T2" fmla="*/ 2147483647 w 628"/>
                <a:gd name="T3" fmla="*/ 2147483647 h 1516"/>
                <a:gd name="T4" fmla="*/ 2147483647 w 628"/>
                <a:gd name="T5" fmla="*/ 2147483647 h 1516"/>
                <a:gd name="T6" fmla="*/ 2147483647 w 628"/>
                <a:gd name="T7" fmla="*/ 2147483647 h 1516"/>
                <a:gd name="T8" fmla="*/ 2147483647 w 628"/>
                <a:gd name="T9" fmla="*/ 2147483647 h 1516"/>
                <a:gd name="T10" fmla="*/ 2147483647 w 628"/>
                <a:gd name="T11" fmla="*/ 2147483647 h 1516"/>
                <a:gd name="T12" fmla="*/ 2147483647 w 628"/>
                <a:gd name="T13" fmla="*/ 2147483647 h 1516"/>
                <a:gd name="T14" fmla="*/ 2147483647 w 628"/>
                <a:gd name="T15" fmla="*/ 2147483647 h 1516"/>
                <a:gd name="T16" fmla="*/ 2147483647 w 628"/>
                <a:gd name="T17" fmla="*/ 2147483647 h 1516"/>
                <a:gd name="T18" fmla="*/ 2147483647 w 628"/>
                <a:gd name="T19" fmla="*/ 2147483647 h 1516"/>
                <a:gd name="T20" fmla="*/ 2147483647 w 628"/>
                <a:gd name="T21" fmla="*/ 2147483647 h 1516"/>
                <a:gd name="T22" fmla="*/ 2147483647 w 628"/>
                <a:gd name="T23" fmla="*/ 2147483647 h 1516"/>
                <a:gd name="T24" fmla="*/ 2147483647 w 628"/>
                <a:gd name="T25" fmla="*/ 2147483647 h 1516"/>
                <a:gd name="T26" fmla="*/ 2147483647 w 628"/>
                <a:gd name="T27" fmla="*/ 2147483647 h 1516"/>
                <a:gd name="T28" fmla="*/ 2147483647 w 628"/>
                <a:gd name="T29" fmla="*/ 2147483647 h 1516"/>
                <a:gd name="T30" fmla="*/ 2147483647 w 628"/>
                <a:gd name="T31" fmla="*/ 2147483647 h 1516"/>
                <a:gd name="T32" fmla="*/ 2147483647 w 628"/>
                <a:gd name="T33" fmla="*/ 2147483647 h 1516"/>
                <a:gd name="T34" fmla="*/ 2147483647 w 628"/>
                <a:gd name="T35" fmla="*/ 2147483647 h 1516"/>
                <a:gd name="T36" fmla="*/ 2147483647 w 628"/>
                <a:gd name="T37" fmla="*/ 2147483647 h 1516"/>
                <a:gd name="T38" fmla="*/ 2147483647 w 628"/>
                <a:gd name="T39" fmla="*/ 2147483647 h 1516"/>
                <a:gd name="T40" fmla="*/ 2147483647 w 628"/>
                <a:gd name="T41" fmla="*/ 2147483647 h 1516"/>
                <a:gd name="T42" fmla="*/ 2147483647 w 628"/>
                <a:gd name="T43" fmla="*/ 2147483647 h 1516"/>
                <a:gd name="T44" fmla="*/ 2147483647 w 628"/>
                <a:gd name="T45" fmla="*/ 2147483647 h 1516"/>
                <a:gd name="T46" fmla="*/ 2147483647 w 628"/>
                <a:gd name="T47" fmla="*/ 2147483647 h 1516"/>
                <a:gd name="T48" fmla="*/ 2147483647 w 628"/>
                <a:gd name="T49" fmla="*/ 2147483647 h 1516"/>
                <a:gd name="T50" fmla="*/ 2147483647 w 628"/>
                <a:gd name="T51" fmla="*/ 2147483647 h 1516"/>
                <a:gd name="T52" fmla="*/ 2147483647 w 628"/>
                <a:gd name="T53" fmla="*/ 2147483647 h 1516"/>
                <a:gd name="T54" fmla="*/ 2147483647 w 628"/>
                <a:gd name="T55" fmla="*/ 2147483647 h 1516"/>
                <a:gd name="T56" fmla="*/ 2147483647 w 628"/>
                <a:gd name="T57" fmla="*/ 2147483647 h 1516"/>
                <a:gd name="T58" fmla="*/ 2147483647 w 628"/>
                <a:gd name="T59" fmla="*/ 2147483647 h 1516"/>
                <a:gd name="T60" fmla="*/ 2147483647 w 628"/>
                <a:gd name="T61" fmla="*/ 2147483647 h 1516"/>
                <a:gd name="T62" fmla="*/ 2147483647 w 628"/>
                <a:gd name="T63" fmla="*/ 2147483647 h 1516"/>
                <a:gd name="T64" fmla="*/ 2147483647 w 628"/>
                <a:gd name="T65" fmla="*/ 2147483647 h 1516"/>
                <a:gd name="T66" fmla="*/ 2147483647 w 628"/>
                <a:gd name="T67" fmla="*/ 2147483647 h 1516"/>
                <a:gd name="T68" fmla="*/ 2147483647 w 628"/>
                <a:gd name="T69" fmla="*/ 2147483647 h 1516"/>
                <a:gd name="T70" fmla="*/ 2147483647 w 628"/>
                <a:gd name="T71" fmla="*/ 2147483647 h 1516"/>
                <a:gd name="T72" fmla="*/ 2147483647 w 628"/>
                <a:gd name="T73" fmla="*/ 2147483647 h 1516"/>
                <a:gd name="T74" fmla="*/ 2147483647 w 628"/>
                <a:gd name="T75" fmla="*/ 2147483647 h 1516"/>
                <a:gd name="T76" fmla="*/ 2147483647 w 628"/>
                <a:gd name="T77" fmla="*/ 2147483647 h 1516"/>
                <a:gd name="T78" fmla="*/ 2147483647 w 628"/>
                <a:gd name="T79" fmla="*/ 2147483647 h 1516"/>
                <a:gd name="T80" fmla="*/ 2147483647 w 628"/>
                <a:gd name="T81" fmla="*/ 2147483647 h 1516"/>
                <a:gd name="T82" fmla="*/ 2147483647 w 628"/>
                <a:gd name="T83" fmla="*/ 2147483647 h 1516"/>
                <a:gd name="T84" fmla="*/ 2147483647 w 628"/>
                <a:gd name="T85" fmla="*/ 2147483647 h 1516"/>
                <a:gd name="T86" fmla="*/ 2147483647 w 628"/>
                <a:gd name="T87" fmla="*/ 2147483647 h 1516"/>
                <a:gd name="T88" fmla="*/ 2147483647 w 628"/>
                <a:gd name="T89" fmla="*/ 2147483647 h 1516"/>
                <a:gd name="T90" fmla="*/ 2147483647 w 628"/>
                <a:gd name="T91" fmla="*/ 2147483647 h 1516"/>
                <a:gd name="T92" fmla="*/ 2147483647 w 628"/>
                <a:gd name="T93" fmla="*/ 2147483647 h 1516"/>
                <a:gd name="T94" fmla="*/ 2147483647 w 628"/>
                <a:gd name="T95" fmla="*/ 2147483647 h 1516"/>
                <a:gd name="T96" fmla="*/ 2147483647 w 628"/>
                <a:gd name="T97" fmla="*/ 2147483647 h 1516"/>
                <a:gd name="T98" fmla="*/ 2147483647 w 628"/>
                <a:gd name="T99" fmla="*/ 2147483647 h 1516"/>
                <a:gd name="T100" fmla="*/ 2147483647 w 628"/>
                <a:gd name="T101" fmla="*/ 2147483647 h 1516"/>
                <a:gd name="T102" fmla="*/ 2147483647 w 628"/>
                <a:gd name="T103" fmla="*/ 2147483647 h 1516"/>
                <a:gd name="T104" fmla="*/ 2147483647 w 628"/>
                <a:gd name="T105" fmla="*/ 2147483647 h 1516"/>
                <a:gd name="T106" fmla="*/ 2147483647 w 628"/>
                <a:gd name="T107" fmla="*/ 2147483647 h 1516"/>
                <a:gd name="T108" fmla="*/ 2147483647 w 628"/>
                <a:gd name="T109" fmla="*/ 2147483647 h 1516"/>
                <a:gd name="T110" fmla="*/ 2147483647 w 628"/>
                <a:gd name="T111" fmla="*/ 2147483647 h 1516"/>
                <a:gd name="T112" fmla="*/ 2147483647 w 628"/>
                <a:gd name="T113" fmla="*/ 2147483647 h 1516"/>
                <a:gd name="T114" fmla="*/ 2147483647 w 628"/>
                <a:gd name="T115" fmla="*/ 2147483647 h 1516"/>
                <a:gd name="T116" fmla="*/ 2147483647 w 628"/>
                <a:gd name="T117" fmla="*/ 2147483647 h 1516"/>
                <a:gd name="T118" fmla="*/ 2147483647 w 628"/>
                <a:gd name="T119" fmla="*/ 2147483647 h 1516"/>
                <a:gd name="T120" fmla="*/ 2147483647 w 628"/>
                <a:gd name="T121" fmla="*/ 2147483647 h 1516"/>
                <a:gd name="T122" fmla="*/ 2147483647 w 628"/>
                <a:gd name="T123" fmla="*/ 2147483647 h 1516"/>
                <a:gd name="T124" fmla="*/ 2147483647 w 628"/>
                <a:gd name="T125" fmla="*/ 2147483647 h 15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8"/>
                <a:gd name="T190" fmla="*/ 0 h 1516"/>
                <a:gd name="T191" fmla="*/ 628 w 628"/>
                <a:gd name="T192" fmla="*/ 1516 h 15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8" h="1516">
                  <a:moveTo>
                    <a:pt x="264" y="22"/>
                  </a:moveTo>
                  <a:lnTo>
                    <a:pt x="264" y="22"/>
                  </a:lnTo>
                  <a:lnTo>
                    <a:pt x="244" y="28"/>
                  </a:lnTo>
                  <a:lnTo>
                    <a:pt x="234" y="32"/>
                  </a:lnTo>
                  <a:lnTo>
                    <a:pt x="226" y="36"/>
                  </a:lnTo>
                  <a:lnTo>
                    <a:pt x="214" y="44"/>
                  </a:lnTo>
                  <a:lnTo>
                    <a:pt x="194" y="52"/>
                  </a:lnTo>
                  <a:lnTo>
                    <a:pt x="146" y="72"/>
                  </a:lnTo>
                  <a:lnTo>
                    <a:pt x="98" y="92"/>
                  </a:lnTo>
                  <a:lnTo>
                    <a:pt x="78" y="102"/>
                  </a:lnTo>
                  <a:lnTo>
                    <a:pt x="66" y="110"/>
                  </a:lnTo>
                  <a:lnTo>
                    <a:pt x="60" y="116"/>
                  </a:lnTo>
                  <a:lnTo>
                    <a:pt x="56" y="124"/>
                  </a:lnTo>
                  <a:lnTo>
                    <a:pt x="52" y="134"/>
                  </a:lnTo>
                  <a:lnTo>
                    <a:pt x="50" y="144"/>
                  </a:lnTo>
                  <a:lnTo>
                    <a:pt x="48" y="168"/>
                  </a:lnTo>
                  <a:lnTo>
                    <a:pt x="44" y="194"/>
                  </a:lnTo>
                  <a:lnTo>
                    <a:pt x="32" y="330"/>
                  </a:lnTo>
                  <a:lnTo>
                    <a:pt x="24" y="394"/>
                  </a:lnTo>
                  <a:lnTo>
                    <a:pt x="18" y="446"/>
                  </a:lnTo>
                  <a:lnTo>
                    <a:pt x="14" y="502"/>
                  </a:lnTo>
                  <a:lnTo>
                    <a:pt x="6" y="620"/>
                  </a:lnTo>
                  <a:lnTo>
                    <a:pt x="0" y="690"/>
                  </a:lnTo>
                  <a:lnTo>
                    <a:pt x="2" y="694"/>
                  </a:lnTo>
                  <a:lnTo>
                    <a:pt x="2" y="698"/>
                  </a:lnTo>
                  <a:lnTo>
                    <a:pt x="8" y="704"/>
                  </a:lnTo>
                  <a:lnTo>
                    <a:pt x="14" y="708"/>
                  </a:lnTo>
                  <a:lnTo>
                    <a:pt x="16" y="710"/>
                  </a:lnTo>
                  <a:lnTo>
                    <a:pt x="14" y="732"/>
                  </a:lnTo>
                  <a:lnTo>
                    <a:pt x="12" y="762"/>
                  </a:lnTo>
                  <a:lnTo>
                    <a:pt x="14" y="792"/>
                  </a:lnTo>
                  <a:lnTo>
                    <a:pt x="16" y="806"/>
                  </a:lnTo>
                  <a:lnTo>
                    <a:pt x="18" y="812"/>
                  </a:lnTo>
                  <a:lnTo>
                    <a:pt x="20" y="816"/>
                  </a:lnTo>
                  <a:lnTo>
                    <a:pt x="26" y="822"/>
                  </a:lnTo>
                  <a:lnTo>
                    <a:pt x="28" y="826"/>
                  </a:lnTo>
                  <a:lnTo>
                    <a:pt x="30" y="824"/>
                  </a:lnTo>
                  <a:lnTo>
                    <a:pt x="32" y="822"/>
                  </a:lnTo>
                  <a:lnTo>
                    <a:pt x="30" y="802"/>
                  </a:lnTo>
                  <a:lnTo>
                    <a:pt x="34" y="810"/>
                  </a:lnTo>
                  <a:lnTo>
                    <a:pt x="46" y="820"/>
                  </a:lnTo>
                  <a:lnTo>
                    <a:pt x="58" y="832"/>
                  </a:lnTo>
                  <a:lnTo>
                    <a:pt x="66" y="838"/>
                  </a:lnTo>
                  <a:lnTo>
                    <a:pt x="72" y="838"/>
                  </a:lnTo>
                  <a:lnTo>
                    <a:pt x="74" y="834"/>
                  </a:lnTo>
                  <a:lnTo>
                    <a:pt x="74" y="830"/>
                  </a:lnTo>
                  <a:lnTo>
                    <a:pt x="80" y="830"/>
                  </a:lnTo>
                  <a:lnTo>
                    <a:pt x="86" y="830"/>
                  </a:lnTo>
                  <a:lnTo>
                    <a:pt x="88" y="828"/>
                  </a:lnTo>
                  <a:lnTo>
                    <a:pt x="90" y="826"/>
                  </a:lnTo>
                  <a:lnTo>
                    <a:pt x="88" y="822"/>
                  </a:lnTo>
                  <a:lnTo>
                    <a:pt x="78" y="812"/>
                  </a:lnTo>
                  <a:lnTo>
                    <a:pt x="70" y="804"/>
                  </a:lnTo>
                  <a:lnTo>
                    <a:pt x="62" y="794"/>
                  </a:lnTo>
                  <a:lnTo>
                    <a:pt x="56" y="784"/>
                  </a:lnTo>
                  <a:lnTo>
                    <a:pt x="54" y="774"/>
                  </a:lnTo>
                  <a:lnTo>
                    <a:pt x="54" y="766"/>
                  </a:lnTo>
                  <a:lnTo>
                    <a:pt x="56" y="760"/>
                  </a:lnTo>
                  <a:lnTo>
                    <a:pt x="58" y="758"/>
                  </a:lnTo>
                  <a:lnTo>
                    <a:pt x="62" y="758"/>
                  </a:lnTo>
                  <a:lnTo>
                    <a:pt x="66" y="760"/>
                  </a:lnTo>
                  <a:lnTo>
                    <a:pt x="68" y="768"/>
                  </a:lnTo>
                  <a:lnTo>
                    <a:pt x="70" y="786"/>
                  </a:lnTo>
                  <a:lnTo>
                    <a:pt x="70" y="790"/>
                  </a:lnTo>
                  <a:lnTo>
                    <a:pt x="72" y="794"/>
                  </a:lnTo>
                  <a:lnTo>
                    <a:pt x="78" y="798"/>
                  </a:lnTo>
                  <a:lnTo>
                    <a:pt x="84" y="798"/>
                  </a:lnTo>
                  <a:lnTo>
                    <a:pt x="88" y="798"/>
                  </a:lnTo>
                  <a:lnTo>
                    <a:pt x="86" y="744"/>
                  </a:lnTo>
                  <a:lnTo>
                    <a:pt x="84" y="720"/>
                  </a:lnTo>
                  <a:lnTo>
                    <a:pt x="84" y="708"/>
                  </a:lnTo>
                  <a:lnTo>
                    <a:pt x="84" y="672"/>
                  </a:lnTo>
                  <a:lnTo>
                    <a:pt x="82" y="650"/>
                  </a:lnTo>
                  <a:lnTo>
                    <a:pt x="82" y="646"/>
                  </a:lnTo>
                  <a:lnTo>
                    <a:pt x="80" y="654"/>
                  </a:lnTo>
                  <a:lnTo>
                    <a:pt x="78" y="674"/>
                  </a:lnTo>
                  <a:lnTo>
                    <a:pt x="80" y="682"/>
                  </a:lnTo>
                  <a:lnTo>
                    <a:pt x="82" y="692"/>
                  </a:lnTo>
                  <a:lnTo>
                    <a:pt x="90" y="730"/>
                  </a:lnTo>
                  <a:lnTo>
                    <a:pt x="96" y="770"/>
                  </a:lnTo>
                  <a:lnTo>
                    <a:pt x="106" y="844"/>
                  </a:lnTo>
                  <a:lnTo>
                    <a:pt x="112" y="924"/>
                  </a:lnTo>
                  <a:lnTo>
                    <a:pt x="116" y="984"/>
                  </a:lnTo>
                  <a:lnTo>
                    <a:pt x="118" y="1054"/>
                  </a:lnTo>
                  <a:lnTo>
                    <a:pt x="122" y="1156"/>
                  </a:lnTo>
                  <a:lnTo>
                    <a:pt x="128" y="1308"/>
                  </a:lnTo>
                  <a:lnTo>
                    <a:pt x="126" y="1320"/>
                  </a:lnTo>
                  <a:lnTo>
                    <a:pt x="124" y="1332"/>
                  </a:lnTo>
                  <a:lnTo>
                    <a:pt x="118" y="1362"/>
                  </a:lnTo>
                  <a:lnTo>
                    <a:pt x="116" y="1376"/>
                  </a:lnTo>
                  <a:lnTo>
                    <a:pt x="114" y="1390"/>
                  </a:lnTo>
                  <a:lnTo>
                    <a:pt x="114" y="1402"/>
                  </a:lnTo>
                  <a:lnTo>
                    <a:pt x="118" y="1410"/>
                  </a:lnTo>
                  <a:lnTo>
                    <a:pt x="124" y="1424"/>
                  </a:lnTo>
                  <a:lnTo>
                    <a:pt x="128" y="1432"/>
                  </a:lnTo>
                  <a:lnTo>
                    <a:pt x="126" y="1440"/>
                  </a:lnTo>
                  <a:lnTo>
                    <a:pt x="120" y="1446"/>
                  </a:lnTo>
                  <a:lnTo>
                    <a:pt x="108" y="1458"/>
                  </a:lnTo>
                  <a:lnTo>
                    <a:pt x="102" y="1468"/>
                  </a:lnTo>
                  <a:lnTo>
                    <a:pt x="100" y="1476"/>
                  </a:lnTo>
                  <a:lnTo>
                    <a:pt x="98" y="1486"/>
                  </a:lnTo>
                  <a:lnTo>
                    <a:pt x="100" y="1490"/>
                  </a:lnTo>
                  <a:lnTo>
                    <a:pt x="102" y="1496"/>
                  </a:lnTo>
                  <a:lnTo>
                    <a:pt x="106" y="1500"/>
                  </a:lnTo>
                  <a:lnTo>
                    <a:pt x="112" y="1502"/>
                  </a:lnTo>
                  <a:lnTo>
                    <a:pt x="120" y="1506"/>
                  </a:lnTo>
                  <a:lnTo>
                    <a:pt x="130" y="1508"/>
                  </a:lnTo>
                  <a:lnTo>
                    <a:pt x="148" y="1510"/>
                  </a:lnTo>
                  <a:lnTo>
                    <a:pt x="164" y="1508"/>
                  </a:lnTo>
                  <a:lnTo>
                    <a:pt x="178" y="1506"/>
                  </a:lnTo>
                  <a:lnTo>
                    <a:pt x="190" y="1502"/>
                  </a:lnTo>
                  <a:lnTo>
                    <a:pt x="198" y="1496"/>
                  </a:lnTo>
                  <a:lnTo>
                    <a:pt x="206" y="1490"/>
                  </a:lnTo>
                  <a:lnTo>
                    <a:pt x="216" y="1478"/>
                  </a:lnTo>
                  <a:lnTo>
                    <a:pt x="220" y="1474"/>
                  </a:lnTo>
                  <a:lnTo>
                    <a:pt x="220" y="1468"/>
                  </a:lnTo>
                  <a:lnTo>
                    <a:pt x="220" y="1454"/>
                  </a:lnTo>
                  <a:lnTo>
                    <a:pt x="218" y="1438"/>
                  </a:lnTo>
                  <a:lnTo>
                    <a:pt x="220" y="1428"/>
                  </a:lnTo>
                  <a:lnTo>
                    <a:pt x="224" y="1416"/>
                  </a:lnTo>
                  <a:lnTo>
                    <a:pt x="228" y="1406"/>
                  </a:lnTo>
                  <a:lnTo>
                    <a:pt x="230" y="1396"/>
                  </a:lnTo>
                  <a:lnTo>
                    <a:pt x="228" y="1388"/>
                  </a:lnTo>
                  <a:lnTo>
                    <a:pt x="228" y="1378"/>
                  </a:lnTo>
                  <a:lnTo>
                    <a:pt x="222" y="1362"/>
                  </a:lnTo>
                  <a:lnTo>
                    <a:pt x="214" y="1348"/>
                  </a:lnTo>
                  <a:lnTo>
                    <a:pt x="212" y="1338"/>
                  </a:lnTo>
                  <a:lnTo>
                    <a:pt x="212" y="1322"/>
                  </a:lnTo>
                  <a:lnTo>
                    <a:pt x="218" y="1284"/>
                  </a:lnTo>
                  <a:lnTo>
                    <a:pt x="224" y="1238"/>
                  </a:lnTo>
                  <a:lnTo>
                    <a:pt x="228" y="1194"/>
                  </a:lnTo>
                  <a:lnTo>
                    <a:pt x="232" y="1148"/>
                  </a:lnTo>
                  <a:lnTo>
                    <a:pt x="236" y="1092"/>
                  </a:lnTo>
                  <a:lnTo>
                    <a:pt x="242" y="1026"/>
                  </a:lnTo>
                  <a:lnTo>
                    <a:pt x="248" y="944"/>
                  </a:lnTo>
                  <a:lnTo>
                    <a:pt x="250" y="906"/>
                  </a:lnTo>
                  <a:lnTo>
                    <a:pt x="252" y="876"/>
                  </a:lnTo>
                  <a:lnTo>
                    <a:pt x="256" y="852"/>
                  </a:lnTo>
                  <a:lnTo>
                    <a:pt x="260" y="836"/>
                  </a:lnTo>
                  <a:lnTo>
                    <a:pt x="264" y="824"/>
                  </a:lnTo>
                  <a:lnTo>
                    <a:pt x="268" y="818"/>
                  </a:lnTo>
                  <a:lnTo>
                    <a:pt x="270" y="814"/>
                  </a:lnTo>
                  <a:lnTo>
                    <a:pt x="272" y="834"/>
                  </a:lnTo>
                  <a:lnTo>
                    <a:pt x="274" y="858"/>
                  </a:lnTo>
                  <a:lnTo>
                    <a:pt x="284" y="916"/>
                  </a:lnTo>
                  <a:lnTo>
                    <a:pt x="292" y="972"/>
                  </a:lnTo>
                  <a:lnTo>
                    <a:pt x="298" y="1016"/>
                  </a:lnTo>
                  <a:lnTo>
                    <a:pt x="302" y="1050"/>
                  </a:lnTo>
                  <a:lnTo>
                    <a:pt x="308" y="1080"/>
                  </a:lnTo>
                  <a:lnTo>
                    <a:pt x="314" y="1112"/>
                  </a:lnTo>
                  <a:lnTo>
                    <a:pt x="318" y="1144"/>
                  </a:lnTo>
                  <a:lnTo>
                    <a:pt x="322" y="1180"/>
                  </a:lnTo>
                  <a:lnTo>
                    <a:pt x="324" y="1218"/>
                  </a:lnTo>
                  <a:lnTo>
                    <a:pt x="324" y="1236"/>
                  </a:lnTo>
                  <a:lnTo>
                    <a:pt x="322" y="1252"/>
                  </a:lnTo>
                  <a:lnTo>
                    <a:pt x="320" y="1268"/>
                  </a:lnTo>
                  <a:lnTo>
                    <a:pt x="314" y="1282"/>
                  </a:lnTo>
                  <a:lnTo>
                    <a:pt x="308" y="1300"/>
                  </a:lnTo>
                  <a:lnTo>
                    <a:pt x="308" y="1314"/>
                  </a:lnTo>
                  <a:lnTo>
                    <a:pt x="310" y="1326"/>
                  </a:lnTo>
                  <a:lnTo>
                    <a:pt x="312" y="1342"/>
                  </a:lnTo>
                  <a:lnTo>
                    <a:pt x="308" y="1360"/>
                  </a:lnTo>
                  <a:lnTo>
                    <a:pt x="304" y="1378"/>
                  </a:lnTo>
                  <a:lnTo>
                    <a:pt x="298" y="1394"/>
                  </a:lnTo>
                  <a:lnTo>
                    <a:pt x="296" y="1408"/>
                  </a:lnTo>
                  <a:lnTo>
                    <a:pt x="296" y="1412"/>
                  </a:lnTo>
                  <a:lnTo>
                    <a:pt x="298" y="1418"/>
                  </a:lnTo>
                  <a:lnTo>
                    <a:pt x="306" y="1428"/>
                  </a:lnTo>
                  <a:lnTo>
                    <a:pt x="314" y="1438"/>
                  </a:lnTo>
                  <a:lnTo>
                    <a:pt x="314" y="1442"/>
                  </a:lnTo>
                  <a:lnTo>
                    <a:pt x="312" y="1446"/>
                  </a:lnTo>
                  <a:lnTo>
                    <a:pt x="304" y="1454"/>
                  </a:lnTo>
                  <a:lnTo>
                    <a:pt x="300" y="1464"/>
                  </a:lnTo>
                  <a:lnTo>
                    <a:pt x="296" y="1474"/>
                  </a:lnTo>
                  <a:lnTo>
                    <a:pt x="296" y="1486"/>
                  </a:lnTo>
                  <a:lnTo>
                    <a:pt x="296" y="1498"/>
                  </a:lnTo>
                  <a:lnTo>
                    <a:pt x="298" y="1502"/>
                  </a:lnTo>
                  <a:lnTo>
                    <a:pt x="302" y="1506"/>
                  </a:lnTo>
                  <a:lnTo>
                    <a:pt x="308" y="1510"/>
                  </a:lnTo>
                  <a:lnTo>
                    <a:pt x="318" y="1514"/>
                  </a:lnTo>
                  <a:lnTo>
                    <a:pt x="330" y="1514"/>
                  </a:lnTo>
                  <a:lnTo>
                    <a:pt x="346" y="1516"/>
                  </a:lnTo>
                  <a:lnTo>
                    <a:pt x="362" y="1514"/>
                  </a:lnTo>
                  <a:lnTo>
                    <a:pt x="376" y="1510"/>
                  </a:lnTo>
                  <a:lnTo>
                    <a:pt x="384" y="1506"/>
                  </a:lnTo>
                  <a:lnTo>
                    <a:pt x="392" y="1500"/>
                  </a:lnTo>
                  <a:lnTo>
                    <a:pt x="398" y="1494"/>
                  </a:lnTo>
                  <a:lnTo>
                    <a:pt x="400" y="1486"/>
                  </a:lnTo>
                  <a:lnTo>
                    <a:pt x="402" y="1474"/>
                  </a:lnTo>
                  <a:lnTo>
                    <a:pt x="400" y="1454"/>
                  </a:lnTo>
                  <a:lnTo>
                    <a:pt x="400" y="1444"/>
                  </a:lnTo>
                  <a:lnTo>
                    <a:pt x="402" y="1438"/>
                  </a:lnTo>
                  <a:lnTo>
                    <a:pt x="406" y="1432"/>
                  </a:lnTo>
                  <a:lnTo>
                    <a:pt x="412" y="1420"/>
                  </a:lnTo>
                  <a:lnTo>
                    <a:pt x="416" y="1406"/>
                  </a:lnTo>
                  <a:lnTo>
                    <a:pt x="416" y="1390"/>
                  </a:lnTo>
                  <a:lnTo>
                    <a:pt x="416" y="1372"/>
                  </a:lnTo>
                  <a:lnTo>
                    <a:pt x="416" y="1364"/>
                  </a:lnTo>
                  <a:lnTo>
                    <a:pt x="418" y="1358"/>
                  </a:lnTo>
                  <a:lnTo>
                    <a:pt x="422" y="1346"/>
                  </a:lnTo>
                  <a:lnTo>
                    <a:pt x="426" y="1326"/>
                  </a:lnTo>
                  <a:lnTo>
                    <a:pt x="430" y="1308"/>
                  </a:lnTo>
                  <a:lnTo>
                    <a:pt x="432" y="1286"/>
                  </a:lnTo>
                  <a:lnTo>
                    <a:pt x="432" y="1224"/>
                  </a:lnTo>
                  <a:lnTo>
                    <a:pt x="430" y="1160"/>
                  </a:lnTo>
                  <a:lnTo>
                    <a:pt x="478" y="1150"/>
                  </a:lnTo>
                  <a:lnTo>
                    <a:pt x="538" y="1134"/>
                  </a:lnTo>
                  <a:lnTo>
                    <a:pt x="614" y="1112"/>
                  </a:lnTo>
                  <a:lnTo>
                    <a:pt x="618" y="1110"/>
                  </a:lnTo>
                  <a:lnTo>
                    <a:pt x="622" y="1108"/>
                  </a:lnTo>
                  <a:lnTo>
                    <a:pt x="626" y="1102"/>
                  </a:lnTo>
                  <a:lnTo>
                    <a:pt x="628" y="1094"/>
                  </a:lnTo>
                  <a:lnTo>
                    <a:pt x="628" y="1044"/>
                  </a:lnTo>
                  <a:lnTo>
                    <a:pt x="626" y="946"/>
                  </a:lnTo>
                  <a:lnTo>
                    <a:pt x="620" y="802"/>
                  </a:lnTo>
                  <a:lnTo>
                    <a:pt x="618" y="800"/>
                  </a:lnTo>
                  <a:lnTo>
                    <a:pt x="614" y="796"/>
                  </a:lnTo>
                  <a:lnTo>
                    <a:pt x="604" y="792"/>
                  </a:lnTo>
                  <a:lnTo>
                    <a:pt x="592" y="790"/>
                  </a:lnTo>
                  <a:lnTo>
                    <a:pt x="582" y="790"/>
                  </a:lnTo>
                  <a:lnTo>
                    <a:pt x="538" y="792"/>
                  </a:lnTo>
                  <a:lnTo>
                    <a:pt x="536" y="780"/>
                  </a:lnTo>
                  <a:lnTo>
                    <a:pt x="532" y="768"/>
                  </a:lnTo>
                  <a:lnTo>
                    <a:pt x="542" y="760"/>
                  </a:lnTo>
                  <a:lnTo>
                    <a:pt x="544" y="754"/>
                  </a:lnTo>
                  <a:lnTo>
                    <a:pt x="546" y="746"/>
                  </a:lnTo>
                  <a:lnTo>
                    <a:pt x="548" y="724"/>
                  </a:lnTo>
                  <a:lnTo>
                    <a:pt x="548" y="696"/>
                  </a:lnTo>
                  <a:lnTo>
                    <a:pt x="550" y="684"/>
                  </a:lnTo>
                  <a:lnTo>
                    <a:pt x="552" y="672"/>
                  </a:lnTo>
                  <a:lnTo>
                    <a:pt x="552" y="656"/>
                  </a:lnTo>
                  <a:lnTo>
                    <a:pt x="552" y="592"/>
                  </a:lnTo>
                  <a:lnTo>
                    <a:pt x="550" y="498"/>
                  </a:lnTo>
                  <a:lnTo>
                    <a:pt x="544" y="398"/>
                  </a:lnTo>
                  <a:lnTo>
                    <a:pt x="540" y="352"/>
                  </a:lnTo>
                  <a:lnTo>
                    <a:pt x="536" y="312"/>
                  </a:lnTo>
                  <a:lnTo>
                    <a:pt x="528" y="248"/>
                  </a:lnTo>
                  <a:lnTo>
                    <a:pt x="524" y="198"/>
                  </a:lnTo>
                  <a:lnTo>
                    <a:pt x="520" y="138"/>
                  </a:lnTo>
                  <a:lnTo>
                    <a:pt x="518" y="126"/>
                  </a:lnTo>
                  <a:lnTo>
                    <a:pt x="512" y="114"/>
                  </a:lnTo>
                  <a:lnTo>
                    <a:pt x="504" y="106"/>
                  </a:lnTo>
                  <a:lnTo>
                    <a:pt x="492" y="96"/>
                  </a:lnTo>
                  <a:lnTo>
                    <a:pt x="480" y="90"/>
                  </a:lnTo>
                  <a:lnTo>
                    <a:pt x="466" y="82"/>
                  </a:lnTo>
                  <a:lnTo>
                    <a:pt x="434" y="72"/>
                  </a:lnTo>
                  <a:lnTo>
                    <a:pt x="404" y="62"/>
                  </a:lnTo>
                  <a:lnTo>
                    <a:pt x="376" y="48"/>
                  </a:lnTo>
                  <a:lnTo>
                    <a:pt x="346" y="32"/>
                  </a:lnTo>
                  <a:lnTo>
                    <a:pt x="330" y="12"/>
                  </a:lnTo>
                  <a:lnTo>
                    <a:pt x="328" y="6"/>
                  </a:lnTo>
                  <a:lnTo>
                    <a:pt x="328" y="0"/>
                  </a:lnTo>
                  <a:lnTo>
                    <a:pt x="264" y="2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33" name="Freeform 124"/>
            <p:cNvSpPr>
              <a:spLocks/>
            </p:cNvSpPr>
            <p:nvPr/>
          </p:nvSpPr>
          <p:spPr bwMode="auto">
            <a:xfrm>
              <a:off x="9818688" y="3819391"/>
              <a:ext cx="222250" cy="568325"/>
            </a:xfrm>
            <a:custGeom>
              <a:avLst/>
              <a:gdLst>
                <a:gd name="T0" fmla="*/ 2147483647 w 140"/>
                <a:gd name="T1" fmla="*/ 0 h 358"/>
                <a:gd name="T2" fmla="*/ 2147483647 w 140"/>
                <a:gd name="T3" fmla="*/ 0 h 358"/>
                <a:gd name="T4" fmla="*/ 2147483647 w 140"/>
                <a:gd name="T5" fmla="*/ 2147483647 h 358"/>
                <a:gd name="T6" fmla="*/ 2147483647 w 140"/>
                <a:gd name="T7" fmla="*/ 2147483647 h 358"/>
                <a:gd name="T8" fmla="*/ 2147483647 w 140"/>
                <a:gd name="T9" fmla="*/ 2147483647 h 358"/>
                <a:gd name="T10" fmla="*/ 2147483647 w 140"/>
                <a:gd name="T11" fmla="*/ 2147483647 h 358"/>
                <a:gd name="T12" fmla="*/ 2147483647 w 140"/>
                <a:gd name="T13" fmla="*/ 2147483647 h 358"/>
                <a:gd name="T14" fmla="*/ 2147483647 w 140"/>
                <a:gd name="T15" fmla="*/ 2147483647 h 358"/>
                <a:gd name="T16" fmla="*/ 2147483647 w 140"/>
                <a:gd name="T17" fmla="*/ 2147483647 h 358"/>
                <a:gd name="T18" fmla="*/ 2147483647 w 140"/>
                <a:gd name="T19" fmla="*/ 2147483647 h 358"/>
                <a:gd name="T20" fmla="*/ 2147483647 w 140"/>
                <a:gd name="T21" fmla="*/ 2147483647 h 358"/>
                <a:gd name="T22" fmla="*/ 2147483647 w 140"/>
                <a:gd name="T23" fmla="*/ 2147483647 h 358"/>
                <a:gd name="T24" fmla="*/ 2147483647 w 140"/>
                <a:gd name="T25" fmla="*/ 2147483647 h 358"/>
                <a:gd name="T26" fmla="*/ 2147483647 w 140"/>
                <a:gd name="T27" fmla="*/ 2147483647 h 358"/>
                <a:gd name="T28" fmla="*/ 2147483647 w 140"/>
                <a:gd name="T29" fmla="*/ 2147483647 h 358"/>
                <a:gd name="T30" fmla="*/ 2147483647 w 140"/>
                <a:gd name="T31" fmla="*/ 2147483647 h 358"/>
                <a:gd name="T32" fmla="*/ 2147483647 w 140"/>
                <a:gd name="T33" fmla="*/ 2147483647 h 358"/>
                <a:gd name="T34" fmla="*/ 2147483647 w 140"/>
                <a:gd name="T35" fmla="*/ 2147483647 h 358"/>
                <a:gd name="T36" fmla="*/ 2147483647 w 140"/>
                <a:gd name="T37" fmla="*/ 2147483647 h 358"/>
                <a:gd name="T38" fmla="*/ 2147483647 w 140"/>
                <a:gd name="T39" fmla="*/ 2147483647 h 358"/>
                <a:gd name="T40" fmla="*/ 0 w 140"/>
                <a:gd name="T41" fmla="*/ 2147483647 h 358"/>
                <a:gd name="T42" fmla="*/ 0 w 140"/>
                <a:gd name="T43" fmla="*/ 2147483647 h 358"/>
                <a:gd name="T44" fmla="*/ 2147483647 w 140"/>
                <a:gd name="T45" fmla="*/ 2147483647 h 358"/>
                <a:gd name="T46" fmla="*/ 2147483647 w 140"/>
                <a:gd name="T47" fmla="*/ 2147483647 h 358"/>
                <a:gd name="T48" fmla="*/ 2147483647 w 140"/>
                <a:gd name="T49" fmla="*/ 2147483647 h 358"/>
                <a:gd name="T50" fmla="*/ 2147483647 w 140"/>
                <a:gd name="T51" fmla="*/ 2147483647 h 358"/>
                <a:gd name="T52" fmla="*/ 2147483647 w 140"/>
                <a:gd name="T53" fmla="*/ 2147483647 h 358"/>
                <a:gd name="T54" fmla="*/ 2147483647 w 140"/>
                <a:gd name="T55" fmla="*/ 2147483647 h 358"/>
                <a:gd name="T56" fmla="*/ 2147483647 w 140"/>
                <a:gd name="T57" fmla="*/ 2147483647 h 358"/>
                <a:gd name="T58" fmla="*/ 2147483647 w 140"/>
                <a:gd name="T59" fmla="*/ 2147483647 h 358"/>
                <a:gd name="T60" fmla="*/ 2147483647 w 140"/>
                <a:gd name="T61" fmla="*/ 2147483647 h 358"/>
                <a:gd name="T62" fmla="*/ 2147483647 w 140"/>
                <a:gd name="T63" fmla="*/ 2147483647 h 358"/>
                <a:gd name="T64" fmla="*/ 2147483647 w 140"/>
                <a:gd name="T65" fmla="*/ 2147483647 h 358"/>
                <a:gd name="T66" fmla="*/ 2147483647 w 140"/>
                <a:gd name="T67" fmla="*/ 2147483647 h 358"/>
                <a:gd name="T68" fmla="*/ 2147483647 w 140"/>
                <a:gd name="T69" fmla="*/ 2147483647 h 358"/>
                <a:gd name="T70" fmla="*/ 2147483647 w 140"/>
                <a:gd name="T71" fmla="*/ 2147483647 h 358"/>
                <a:gd name="T72" fmla="*/ 2147483647 w 140"/>
                <a:gd name="T73" fmla="*/ 2147483647 h 358"/>
                <a:gd name="T74" fmla="*/ 2147483647 w 140"/>
                <a:gd name="T75" fmla="*/ 0 h 358"/>
                <a:gd name="T76" fmla="*/ 2147483647 w 140"/>
                <a:gd name="T77" fmla="*/ 0 h 3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0"/>
                <a:gd name="T118" fmla="*/ 0 h 358"/>
                <a:gd name="T119" fmla="*/ 140 w 140"/>
                <a:gd name="T120" fmla="*/ 358 h 3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0" h="358">
                  <a:moveTo>
                    <a:pt x="124" y="0"/>
                  </a:moveTo>
                  <a:lnTo>
                    <a:pt x="124" y="0"/>
                  </a:lnTo>
                  <a:lnTo>
                    <a:pt x="116" y="8"/>
                  </a:lnTo>
                  <a:lnTo>
                    <a:pt x="96" y="26"/>
                  </a:lnTo>
                  <a:lnTo>
                    <a:pt x="82" y="36"/>
                  </a:lnTo>
                  <a:lnTo>
                    <a:pt x="70" y="44"/>
                  </a:lnTo>
                  <a:lnTo>
                    <a:pt x="56" y="50"/>
                  </a:lnTo>
                  <a:lnTo>
                    <a:pt x="46" y="54"/>
                  </a:lnTo>
                  <a:lnTo>
                    <a:pt x="40" y="52"/>
                  </a:lnTo>
                  <a:lnTo>
                    <a:pt x="36" y="50"/>
                  </a:lnTo>
                  <a:lnTo>
                    <a:pt x="34" y="46"/>
                  </a:lnTo>
                  <a:lnTo>
                    <a:pt x="34" y="40"/>
                  </a:lnTo>
                  <a:lnTo>
                    <a:pt x="34" y="28"/>
                  </a:lnTo>
                  <a:lnTo>
                    <a:pt x="34" y="16"/>
                  </a:lnTo>
                  <a:lnTo>
                    <a:pt x="22" y="24"/>
                  </a:lnTo>
                  <a:lnTo>
                    <a:pt x="12" y="34"/>
                  </a:lnTo>
                  <a:lnTo>
                    <a:pt x="2" y="46"/>
                  </a:lnTo>
                  <a:lnTo>
                    <a:pt x="0" y="58"/>
                  </a:lnTo>
                  <a:lnTo>
                    <a:pt x="0" y="84"/>
                  </a:lnTo>
                  <a:lnTo>
                    <a:pt x="2" y="164"/>
                  </a:lnTo>
                  <a:lnTo>
                    <a:pt x="8" y="262"/>
                  </a:lnTo>
                  <a:lnTo>
                    <a:pt x="18" y="358"/>
                  </a:lnTo>
                  <a:lnTo>
                    <a:pt x="38" y="300"/>
                  </a:lnTo>
                  <a:lnTo>
                    <a:pt x="54" y="246"/>
                  </a:lnTo>
                  <a:lnTo>
                    <a:pt x="82" y="154"/>
                  </a:lnTo>
                  <a:lnTo>
                    <a:pt x="96" y="116"/>
                  </a:lnTo>
                  <a:lnTo>
                    <a:pt x="110" y="82"/>
                  </a:lnTo>
                  <a:lnTo>
                    <a:pt x="124" y="54"/>
                  </a:lnTo>
                  <a:lnTo>
                    <a:pt x="132" y="40"/>
                  </a:lnTo>
                  <a:lnTo>
                    <a:pt x="140" y="30"/>
                  </a:lnTo>
                  <a:lnTo>
                    <a:pt x="132" y="18"/>
                  </a:lnTo>
                  <a:lnTo>
                    <a:pt x="126" y="8"/>
                  </a:lnTo>
                  <a:lnTo>
                    <a:pt x="124" y="0"/>
                  </a:lnTo>
                  <a:close/>
                </a:path>
              </a:pathLst>
            </a:custGeom>
            <a:solidFill>
              <a:srgbClr val="FFFF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34" name="Freeform 125"/>
            <p:cNvSpPr>
              <a:spLocks/>
            </p:cNvSpPr>
            <p:nvPr/>
          </p:nvSpPr>
          <p:spPr bwMode="auto">
            <a:xfrm>
              <a:off x="9736138" y="3466966"/>
              <a:ext cx="346075" cy="444500"/>
            </a:xfrm>
            <a:custGeom>
              <a:avLst/>
              <a:gdLst>
                <a:gd name="T0" fmla="*/ 2147483647 w 218"/>
                <a:gd name="T1" fmla="*/ 2147483647 h 280"/>
                <a:gd name="T2" fmla="*/ 2147483647 w 218"/>
                <a:gd name="T3" fmla="*/ 2147483647 h 280"/>
                <a:gd name="T4" fmla="*/ 2147483647 w 218"/>
                <a:gd name="T5" fmla="*/ 2147483647 h 280"/>
                <a:gd name="T6" fmla="*/ 2147483647 w 218"/>
                <a:gd name="T7" fmla="*/ 2147483647 h 280"/>
                <a:gd name="T8" fmla="*/ 2147483647 w 218"/>
                <a:gd name="T9" fmla="*/ 2147483647 h 280"/>
                <a:gd name="T10" fmla="*/ 2147483647 w 218"/>
                <a:gd name="T11" fmla="*/ 2147483647 h 280"/>
                <a:gd name="T12" fmla="*/ 2147483647 w 218"/>
                <a:gd name="T13" fmla="*/ 2147483647 h 280"/>
                <a:gd name="T14" fmla="*/ 2147483647 w 218"/>
                <a:gd name="T15" fmla="*/ 2147483647 h 280"/>
                <a:gd name="T16" fmla="*/ 2147483647 w 218"/>
                <a:gd name="T17" fmla="*/ 2147483647 h 280"/>
                <a:gd name="T18" fmla="*/ 2147483647 w 218"/>
                <a:gd name="T19" fmla="*/ 2147483647 h 280"/>
                <a:gd name="T20" fmla="*/ 2147483647 w 218"/>
                <a:gd name="T21" fmla="*/ 2147483647 h 280"/>
                <a:gd name="T22" fmla="*/ 2147483647 w 218"/>
                <a:gd name="T23" fmla="*/ 2147483647 h 280"/>
                <a:gd name="T24" fmla="*/ 2147483647 w 218"/>
                <a:gd name="T25" fmla="*/ 2147483647 h 280"/>
                <a:gd name="T26" fmla="*/ 2147483647 w 218"/>
                <a:gd name="T27" fmla="*/ 2147483647 h 280"/>
                <a:gd name="T28" fmla="*/ 2147483647 w 218"/>
                <a:gd name="T29" fmla="*/ 2147483647 h 280"/>
                <a:gd name="T30" fmla="*/ 2147483647 w 218"/>
                <a:gd name="T31" fmla="*/ 2147483647 h 280"/>
                <a:gd name="T32" fmla="*/ 2147483647 w 218"/>
                <a:gd name="T33" fmla="*/ 2147483647 h 280"/>
                <a:gd name="T34" fmla="*/ 2147483647 w 218"/>
                <a:gd name="T35" fmla="*/ 2147483647 h 280"/>
                <a:gd name="T36" fmla="*/ 2147483647 w 218"/>
                <a:gd name="T37" fmla="*/ 2147483647 h 280"/>
                <a:gd name="T38" fmla="*/ 2147483647 w 218"/>
                <a:gd name="T39" fmla="*/ 2147483647 h 280"/>
                <a:gd name="T40" fmla="*/ 2147483647 w 218"/>
                <a:gd name="T41" fmla="*/ 2147483647 h 280"/>
                <a:gd name="T42" fmla="*/ 2147483647 w 218"/>
                <a:gd name="T43" fmla="*/ 2147483647 h 280"/>
                <a:gd name="T44" fmla="*/ 2147483647 w 218"/>
                <a:gd name="T45" fmla="*/ 2147483647 h 280"/>
                <a:gd name="T46" fmla="*/ 2147483647 w 218"/>
                <a:gd name="T47" fmla="*/ 2147483647 h 280"/>
                <a:gd name="T48" fmla="*/ 2147483647 w 218"/>
                <a:gd name="T49" fmla="*/ 2147483647 h 280"/>
                <a:gd name="T50" fmla="*/ 2147483647 w 218"/>
                <a:gd name="T51" fmla="*/ 2147483647 h 280"/>
                <a:gd name="T52" fmla="*/ 2147483647 w 218"/>
                <a:gd name="T53" fmla="*/ 2147483647 h 280"/>
                <a:gd name="T54" fmla="*/ 2147483647 w 218"/>
                <a:gd name="T55" fmla="*/ 2147483647 h 280"/>
                <a:gd name="T56" fmla="*/ 2147483647 w 218"/>
                <a:gd name="T57" fmla="*/ 2147483647 h 280"/>
                <a:gd name="T58" fmla="*/ 2147483647 w 218"/>
                <a:gd name="T59" fmla="*/ 2147483647 h 280"/>
                <a:gd name="T60" fmla="*/ 2147483647 w 218"/>
                <a:gd name="T61" fmla="*/ 2147483647 h 280"/>
                <a:gd name="T62" fmla="*/ 2147483647 w 218"/>
                <a:gd name="T63" fmla="*/ 2147483647 h 280"/>
                <a:gd name="T64" fmla="*/ 2147483647 w 218"/>
                <a:gd name="T65" fmla="*/ 2147483647 h 280"/>
                <a:gd name="T66" fmla="*/ 2147483647 w 218"/>
                <a:gd name="T67" fmla="*/ 2147483647 h 280"/>
                <a:gd name="T68" fmla="*/ 2147483647 w 218"/>
                <a:gd name="T69" fmla="*/ 2147483647 h 280"/>
                <a:gd name="T70" fmla="*/ 0 w 218"/>
                <a:gd name="T71" fmla="*/ 2147483647 h 280"/>
                <a:gd name="T72" fmla="*/ 0 w 218"/>
                <a:gd name="T73" fmla="*/ 2147483647 h 280"/>
                <a:gd name="T74" fmla="*/ 2147483647 w 218"/>
                <a:gd name="T75" fmla="*/ 2147483647 h 280"/>
                <a:gd name="T76" fmla="*/ 2147483647 w 218"/>
                <a:gd name="T77" fmla="*/ 2147483647 h 280"/>
                <a:gd name="T78" fmla="*/ 2147483647 w 218"/>
                <a:gd name="T79" fmla="*/ 2147483647 h 280"/>
                <a:gd name="T80" fmla="*/ 2147483647 w 218"/>
                <a:gd name="T81" fmla="*/ 2147483647 h 280"/>
                <a:gd name="T82" fmla="*/ 2147483647 w 218"/>
                <a:gd name="T83" fmla="*/ 2147483647 h 280"/>
                <a:gd name="T84" fmla="*/ 2147483647 w 218"/>
                <a:gd name="T85" fmla="*/ 2147483647 h 280"/>
                <a:gd name="T86" fmla="*/ 2147483647 w 218"/>
                <a:gd name="T87" fmla="*/ 2147483647 h 280"/>
                <a:gd name="T88" fmla="*/ 2147483647 w 218"/>
                <a:gd name="T89" fmla="*/ 2147483647 h 280"/>
                <a:gd name="T90" fmla="*/ 2147483647 w 218"/>
                <a:gd name="T91" fmla="*/ 2147483647 h 280"/>
                <a:gd name="T92" fmla="*/ 2147483647 w 218"/>
                <a:gd name="T93" fmla="*/ 2147483647 h 280"/>
                <a:gd name="T94" fmla="*/ 2147483647 w 218"/>
                <a:gd name="T95" fmla="*/ 2147483647 h 280"/>
                <a:gd name="T96" fmla="*/ 2147483647 w 218"/>
                <a:gd name="T97" fmla="*/ 2147483647 h 280"/>
                <a:gd name="T98" fmla="*/ 2147483647 w 218"/>
                <a:gd name="T99" fmla="*/ 2147483647 h 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8"/>
                <a:gd name="T151" fmla="*/ 0 h 280"/>
                <a:gd name="T152" fmla="*/ 218 w 218"/>
                <a:gd name="T153" fmla="*/ 280 h 2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8" h="280">
                  <a:moveTo>
                    <a:pt x="68" y="242"/>
                  </a:moveTo>
                  <a:lnTo>
                    <a:pt x="64" y="260"/>
                  </a:lnTo>
                  <a:lnTo>
                    <a:pt x="64" y="264"/>
                  </a:lnTo>
                  <a:lnTo>
                    <a:pt x="66" y="268"/>
                  </a:lnTo>
                  <a:lnTo>
                    <a:pt x="76" y="278"/>
                  </a:lnTo>
                  <a:lnTo>
                    <a:pt x="80" y="280"/>
                  </a:lnTo>
                  <a:lnTo>
                    <a:pt x="84" y="278"/>
                  </a:lnTo>
                  <a:lnTo>
                    <a:pt x="102" y="272"/>
                  </a:lnTo>
                  <a:lnTo>
                    <a:pt x="110" y="268"/>
                  </a:lnTo>
                  <a:lnTo>
                    <a:pt x="152" y="244"/>
                  </a:lnTo>
                  <a:lnTo>
                    <a:pt x="160" y="240"/>
                  </a:lnTo>
                  <a:lnTo>
                    <a:pt x="172" y="234"/>
                  </a:lnTo>
                  <a:lnTo>
                    <a:pt x="176" y="228"/>
                  </a:lnTo>
                  <a:lnTo>
                    <a:pt x="178" y="220"/>
                  </a:lnTo>
                  <a:lnTo>
                    <a:pt x="178" y="198"/>
                  </a:lnTo>
                  <a:lnTo>
                    <a:pt x="180" y="188"/>
                  </a:lnTo>
                  <a:lnTo>
                    <a:pt x="182" y="180"/>
                  </a:lnTo>
                  <a:lnTo>
                    <a:pt x="186" y="170"/>
                  </a:lnTo>
                  <a:lnTo>
                    <a:pt x="194" y="160"/>
                  </a:lnTo>
                  <a:lnTo>
                    <a:pt x="202" y="148"/>
                  </a:lnTo>
                  <a:lnTo>
                    <a:pt x="210" y="134"/>
                  </a:lnTo>
                  <a:lnTo>
                    <a:pt x="214" y="114"/>
                  </a:lnTo>
                  <a:lnTo>
                    <a:pt x="218" y="94"/>
                  </a:lnTo>
                  <a:lnTo>
                    <a:pt x="218" y="82"/>
                  </a:lnTo>
                  <a:lnTo>
                    <a:pt x="216" y="72"/>
                  </a:lnTo>
                  <a:lnTo>
                    <a:pt x="212" y="60"/>
                  </a:lnTo>
                  <a:lnTo>
                    <a:pt x="206" y="48"/>
                  </a:lnTo>
                  <a:lnTo>
                    <a:pt x="202" y="40"/>
                  </a:lnTo>
                  <a:lnTo>
                    <a:pt x="186" y="24"/>
                  </a:lnTo>
                  <a:lnTo>
                    <a:pt x="176" y="16"/>
                  </a:lnTo>
                  <a:lnTo>
                    <a:pt x="164" y="8"/>
                  </a:lnTo>
                  <a:lnTo>
                    <a:pt x="150" y="2"/>
                  </a:lnTo>
                  <a:lnTo>
                    <a:pt x="136" y="0"/>
                  </a:lnTo>
                  <a:lnTo>
                    <a:pt x="62" y="12"/>
                  </a:lnTo>
                  <a:lnTo>
                    <a:pt x="44" y="22"/>
                  </a:lnTo>
                  <a:lnTo>
                    <a:pt x="36" y="28"/>
                  </a:lnTo>
                  <a:lnTo>
                    <a:pt x="34" y="34"/>
                  </a:lnTo>
                  <a:lnTo>
                    <a:pt x="36" y="44"/>
                  </a:lnTo>
                  <a:lnTo>
                    <a:pt x="38" y="50"/>
                  </a:lnTo>
                  <a:lnTo>
                    <a:pt x="38" y="54"/>
                  </a:lnTo>
                  <a:lnTo>
                    <a:pt x="36" y="58"/>
                  </a:lnTo>
                  <a:lnTo>
                    <a:pt x="20" y="90"/>
                  </a:lnTo>
                  <a:lnTo>
                    <a:pt x="16" y="98"/>
                  </a:lnTo>
                  <a:lnTo>
                    <a:pt x="14" y="106"/>
                  </a:lnTo>
                  <a:lnTo>
                    <a:pt x="14" y="112"/>
                  </a:lnTo>
                  <a:lnTo>
                    <a:pt x="14" y="120"/>
                  </a:lnTo>
                  <a:lnTo>
                    <a:pt x="2" y="146"/>
                  </a:lnTo>
                  <a:lnTo>
                    <a:pt x="0" y="154"/>
                  </a:lnTo>
                  <a:lnTo>
                    <a:pt x="0" y="158"/>
                  </a:lnTo>
                  <a:lnTo>
                    <a:pt x="4" y="160"/>
                  </a:lnTo>
                  <a:lnTo>
                    <a:pt x="10" y="162"/>
                  </a:lnTo>
                  <a:lnTo>
                    <a:pt x="12" y="164"/>
                  </a:lnTo>
                  <a:lnTo>
                    <a:pt x="14" y="168"/>
                  </a:lnTo>
                  <a:lnTo>
                    <a:pt x="12" y="182"/>
                  </a:lnTo>
                  <a:lnTo>
                    <a:pt x="12" y="192"/>
                  </a:lnTo>
                  <a:lnTo>
                    <a:pt x="12" y="194"/>
                  </a:lnTo>
                  <a:lnTo>
                    <a:pt x="14" y="202"/>
                  </a:lnTo>
                  <a:lnTo>
                    <a:pt x="14" y="210"/>
                  </a:lnTo>
                  <a:lnTo>
                    <a:pt x="12" y="216"/>
                  </a:lnTo>
                  <a:lnTo>
                    <a:pt x="14" y="224"/>
                  </a:lnTo>
                  <a:lnTo>
                    <a:pt x="14" y="226"/>
                  </a:lnTo>
                  <a:lnTo>
                    <a:pt x="20" y="234"/>
                  </a:lnTo>
                  <a:lnTo>
                    <a:pt x="24" y="236"/>
                  </a:lnTo>
                  <a:lnTo>
                    <a:pt x="32" y="240"/>
                  </a:lnTo>
                  <a:lnTo>
                    <a:pt x="48" y="242"/>
                  </a:lnTo>
                  <a:lnTo>
                    <a:pt x="56" y="242"/>
                  </a:lnTo>
                  <a:lnTo>
                    <a:pt x="68" y="242"/>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35" name="Freeform 126"/>
            <p:cNvSpPr>
              <a:spLocks/>
            </p:cNvSpPr>
            <p:nvPr/>
          </p:nvSpPr>
          <p:spPr bwMode="auto">
            <a:xfrm>
              <a:off x="9802813" y="3901941"/>
              <a:ext cx="127000" cy="539750"/>
            </a:xfrm>
            <a:custGeom>
              <a:avLst/>
              <a:gdLst>
                <a:gd name="T0" fmla="*/ 2147483647 w 80"/>
                <a:gd name="T1" fmla="*/ 2147483647 h 340"/>
                <a:gd name="T2" fmla="*/ 2147483647 w 80"/>
                <a:gd name="T3" fmla="*/ 2147483647 h 340"/>
                <a:gd name="T4" fmla="*/ 2147483647 w 80"/>
                <a:gd name="T5" fmla="*/ 2147483647 h 340"/>
                <a:gd name="T6" fmla="*/ 2147483647 w 80"/>
                <a:gd name="T7" fmla="*/ 2147483647 h 340"/>
                <a:gd name="T8" fmla="*/ 2147483647 w 80"/>
                <a:gd name="T9" fmla="*/ 2147483647 h 340"/>
                <a:gd name="T10" fmla="*/ 2147483647 w 80"/>
                <a:gd name="T11" fmla="*/ 2147483647 h 340"/>
                <a:gd name="T12" fmla="*/ 2147483647 w 80"/>
                <a:gd name="T13" fmla="*/ 2147483647 h 340"/>
                <a:gd name="T14" fmla="*/ 2147483647 w 80"/>
                <a:gd name="T15" fmla="*/ 2147483647 h 340"/>
                <a:gd name="T16" fmla="*/ 2147483647 w 80"/>
                <a:gd name="T17" fmla="*/ 2147483647 h 340"/>
                <a:gd name="T18" fmla="*/ 2147483647 w 80"/>
                <a:gd name="T19" fmla="*/ 2147483647 h 340"/>
                <a:gd name="T20" fmla="*/ 2147483647 w 80"/>
                <a:gd name="T21" fmla="*/ 2147483647 h 340"/>
                <a:gd name="T22" fmla="*/ 2147483647 w 80"/>
                <a:gd name="T23" fmla="*/ 2147483647 h 340"/>
                <a:gd name="T24" fmla="*/ 2147483647 w 80"/>
                <a:gd name="T25" fmla="*/ 2147483647 h 340"/>
                <a:gd name="T26" fmla="*/ 2147483647 w 80"/>
                <a:gd name="T27" fmla="*/ 2147483647 h 340"/>
                <a:gd name="T28" fmla="*/ 2147483647 w 80"/>
                <a:gd name="T29" fmla="*/ 0 h 340"/>
                <a:gd name="T30" fmla="*/ 2147483647 w 80"/>
                <a:gd name="T31" fmla="*/ 0 h 340"/>
                <a:gd name="T32" fmla="*/ 2147483647 w 80"/>
                <a:gd name="T33" fmla="*/ 2147483647 h 340"/>
                <a:gd name="T34" fmla="*/ 2147483647 w 80"/>
                <a:gd name="T35" fmla="*/ 2147483647 h 340"/>
                <a:gd name="T36" fmla="*/ 2147483647 w 80"/>
                <a:gd name="T37" fmla="*/ 2147483647 h 340"/>
                <a:gd name="T38" fmla="*/ 2147483647 w 80"/>
                <a:gd name="T39" fmla="*/ 2147483647 h 340"/>
                <a:gd name="T40" fmla="*/ 2147483647 w 80"/>
                <a:gd name="T41" fmla="*/ 2147483647 h 340"/>
                <a:gd name="T42" fmla="*/ 2147483647 w 80"/>
                <a:gd name="T43" fmla="*/ 2147483647 h 340"/>
                <a:gd name="T44" fmla="*/ 2147483647 w 80"/>
                <a:gd name="T45" fmla="*/ 2147483647 h 340"/>
                <a:gd name="T46" fmla="*/ 2147483647 w 80"/>
                <a:gd name="T47" fmla="*/ 2147483647 h 340"/>
                <a:gd name="T48" fmla="*/ 2147483647 w 80"/>
                <a:gd name="T49" fmla="*/ 2147483647 h 340"/>
                <a:gd name="T50" fmla="*/ 2147483647 w 80"/>
                <a:gd name="T51" fmla="*/ 2147483647 h 340"/>
                <a:gd name="T52" fmla="*/ 2147483647 w 80"/>
                <a:gd name="T53" fmla="*/ 2147483647 h 340"/>
                <a:gd name="T54" fmla="*/ 2147483647 w 80"/>
                <a:gd name="T55" fmla="*/ 2147483647 h 340"/>
                <a:gd name="T56" fmla="*/ 0 w 80"/>
                <a:gd name="T57" fmla="*/ 2147483647 h 340"/>
                <a:gd name="T58" fmla="*/ 0 w 80"/>
                <a:gd name="T59" fmla="*/ 2147483647 h 340"/>
                <a:gd name="T60" fmla="*/ 0 w 80"/>
                <a:gd name="T61" fmla="*/ 2147483647 h 340"/>
                <a:gd name="T62" fmla="*/ 2147483647 w 80"/>
                <a:gd name="T63" fmla="*/ 2147483647 h 340"/>
                <a:gd name="T64" fmla="*/ 2147483647 w 80"/>
                <a:gd name="T65" fmla="*/ 2147483647 h 340"/>
                <a:gd name="T66" fmla="*/ 2147483647 w 80"/>
                <a:gd name="T67" fmla="*/ 2147483647 h 3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0"/>
                <a:gd name="T103" fmla="*/ 0 h 340"/>
                <a:gd name="T104" fmla="*/ 80 w 80"/>
                <a:gd name="T105" fmla="*/ 340 h 3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0" h="340">
                  <a:moveTo>
                    <a:pt x="58" y="38"/>
                  </a:moveTo>
                  <a:lnTo>
                    <a:pt x="58" y="38"/>
                  </a:lnTo>
                  <a:lnTo>
                    <a:pt x="58" y="36"/>
                  </a:lnTo>
                  <a:lnTo>
                    <a:pt x="62" y="34"/>
                  </a:lnTo>
                  <a:lnTo>
                    <a:pt x="66" y="30"/>
                  </a:lnTo>
                  <a:lnTo>
                    <a:pt x="66" y="26"/>
                  </a:lnTo>
                  <a:lnTo>
                    <a:pt x="64" y="22"/>
                  </a:lnTo>
                  <a:lnTo>
                    <a:pt x="62" y="14"/>
                  </a:lnTo>
                  <a:lnTo>
                    <a:pt x="60" y="8"/>
                  </a:lnTo>
                  <a:lnTo>
                    <a:pt x="56" y="2"/>
                  </a:lnTo>
                  <a:lnTo>
                    <a:pt x="52" y="0"/>
                  </a:lnTo>
                  <a:lnTo>
                    <a:pt x="48" y="0"/>
                  </a:lnTo>
                  <a:lnTo>
                    <a:pt x="46" y="2"/>
                  </a:lnTo>
                  <a:lnTo>
                    <a:pt x="40" y="6"/>
                  </a:lnTo>
                  <a:lnTo>
                    <a:pt x="36" y="14"/>
                  </a:lnTo>
                  <a:lnTo>
                    <a:pt x="34" y="18"/>
                  </a:lnTo>
                  <a:lnTo>
                    <a:pt x="32" y="22"/>
                  </a:lnTo>
                  <a:lnTo>
                    <a:pt x="36" y="30"/>
                  </a:lnTo>
                  <a:lnTo>
                    <a:pt x="40" y="36"/>
                  </a:lnTo>
                  <a:lnTo>
                    <a:pt x="16" y="112"/>
                  </a:lnTo>
                  <a:lnTo>
                    <a:pt x="4" y="158"/>
                  </a:lnTo>
                  <a:lnTo>
                    <a:pt x="0" y="176"/>
                  </a:lnTo>
                  <a:lnTo>
                    <a:pt x="0" y="188"/>
                  </a:lnTo>
                  <a:lnTo>
                    <a:pt x="28" y="340"/>
                  </a:lnTo>
                  <a:lnTo>
                    <a:pt x="80" y="174"/>
                  </a:lnTo>
                  <a:lnTo>
                    <a:pt x="58" y="38"/>
                  </a:lnTo>
                  <a:close/>
                </a:path>
              </a:pathLst>
            </a:custGeom>
            <a:solidFill>
              <a:srgbClr val="000000"/>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736" name="正方形/長方形 735"/>
          <p:cNvSpPr/>
          <p:nvPr/>
        </p:nvSpPr>
        <p:spPr bwMode="auto">
          <a:xfrm>
            <a:off x="7292406" y="4865464"/>
            <a:ext cx="737729" cy="532067"/>
          </a:xfrm>
          <a:prstGeom prst="rect">
            <a:avLst/>
          </a:prstGeom>
          <a:solidFill>
            <a:schemeClr val="accent1">
              <a:lumMod val="20000"/>
              <a:lumOff val="80000"/>
            </a:schemeClr>
          </a:solidFill>
        </p:spPr>
        <p:style>
          <a:lnRef idx="1">
            <a:schemeClr val="dk1"/>
          </a:lnRef>
          <a:fillRef idx="0">
            <a:schemeClr val="dk1"/>
          </a:fillRef>
          <a:effectRef idx="0">
            <a:schemeClr val="dk1"/>
          </a:effectRef>
          <a:fontRef idx="minor">
            <a:schemeClr val="tx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737" name="直線コネクタ 8317"/>
          <p:cNvCxnSpPr/>
          <p:nvPr/>
        </p:nvCxnSpPr>
        <p:spPr bwMode="auto">
          <a:xfrm>
            <a:off x="5237116" y="5060511"/>
            <a:ext cx="0" cy="1328176"/>
          </a:xfrm>
          <a:prstGeom prst="line">
            <a:avLst/>
          </a:prstGeom>
        </p:spPr>
        <p:style>
          <a:lnRef idx="1">
            <a:schemeClr val="dk1"/>
          </a:lnRef>
          <a:fillRef idx="0">
            <a:schemeClr val="dk1"/>
          </a:fillRef>
          <a:effectRef idx="0">
            <a:schemeClr val="dk1"/>
          </a:effectRef>
          <a:fontRef idx="minor">
            <a:schemeClr val="tx1"/>
          </a:fontRef>
        </p:style>
      </p:cxnSp>
      <p:cxnSp>
        <p:nvCxnSpPr>
          <p:cNvPr id="738" name="直線コネクタ 737"/>
          <p:cNvCxnSpPr/>
          <p:nvPr/>
        </p:nvCxnSpPr>
        <p:spPr bwMode="auto">
          <a:xfrm>
            <a:off x="5237117" y="5270153"/>
            <a:ext cx="119416" cy="0"/>
          </a:xfrm>
          <a:prstGeom prst="line">
            <a:avLst/>
          </a:prstGeom>
        </p:spPr>
        <p:style>
          <a:lnRef idx="1">
            <a:schemeClr val="dk1"/>
          </a:lnRef>
          <a:fillRef idx="0">
            <a:schemeClr val="dk1"/>
          </a:fillRef>
          <a:effectRef idx="0">
            <a:schemeClr val="dk1"/>
          </a:effectRef>
          <a:fontRef idx="minor">
            <a:schemeClr val="tx1"/>
          </a:fontRef>
        </p:style>
      </p:cxnSp>
      <p:sp>
        <p:nvSpPr>
          <p:cNvPr id="739" name="角丸四角形 738"/>
          <p:cNvSpPr/>
          <p:nvPr/>
        </p:nvSpPr>
        <p:spPr bwMode="auto">
          <a:xfrm>
            <a:off x="5165467" y="4865464"/>
            <a:ext cx="1208571" cy="19637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オフィスビル等の建替促進</a:t>
            </a:r>
          </a:p>
        </p:txBody>
      </p:sp>
      <p:sp>
        <p:nvSpPr>
          <p:cNvPr id="740" name="角丸四角形 8303"/>
          <p:cNvSpPr/>
          <p:nvPr/>
        </p:nvSpPr>
        <p:spPr bwMode="auto">
          <a:xfrm>
            <a:off x="6349150" y="5174621"/>
            <a:ext cx="813358" cy="191066"/>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立体用途規定</a:t>
            </a:r>
          </a:p>
        </p:txBody>
      </p:sp>
      <p:sp>
        <p:nvSpPr>
          <p:cNvPr id="741" name="角丸四角形 8303"/>
          <p:cNvSpPr/>
          <p:nvPr/>
        </p:nvSpPr>
        <p:spPr bwMode="auto">
          <a:xfrm>
            <a:off x="6337870" y="5909695"/>
            <a:ext cx="835915" cy="173817"/>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25711" bIns="32653"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デザイン誘導強化</a:t>
            </a:r>
          </a:p>
        </p:txBody>
      </p:sp>
      <p:sp>
        <p:nvSpPr>
          <p:cNvPr id="742" name="左中かっこ 741"/>
          <p:cNvSpPr/>
          <p:nvPr/>
        </p:nvSpPr>
        <p:spPr bwMode="auto">
          <a:xfrm rot="10800000" flipH="1">
            <a:off x="7180952" y="6259983"/>
            <a:ext cx="107475" cy="193720"/>
          </a:xfrm>
          <a:prstGeom prst="leftBrace">
            <a:avLst>
              <a:gd name="adj1" fmla="val 29184"/>
              <a:gd name="adj2" fmla="val 5936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743" name="直線コネクタ 742"/>
          <p:cNvCxnSpPr/>
          <p:nvPr/>
        </p:nvCxnSpPr>
        <p:spPr bwMode="auto">
          <a:xfrm>
            <a:off x="5237117" y="6388687"/>
            <a:ext cx="119416" cy="0"/>
          </a:xfrm>
          <a:prstGeom prst="line">
            <a:avLst/>
          </a:prstGeom>
        </p:spPr>
        <p:style>
          <a:lnRef idx="1">
            <a:schemeClr val="dk1"/>
          </a:lnRef>
          <a:fillRef idx="0">
            <a:schemeClr val="dk1"/>
          </a:fillRef>
          <a:effectRef idx="0">
            <a:schemeClr val="dk1"/>
          </a:effectRef>
          <a:fontRef idx="minor">
            <a:schemeClr val="tx1"/>
          </a:fontRef>
        </p:style>
      </p:cxnSp>
      <p:cxnSp>
        <p:nvCxnSpPr>
          <p:cNvPr id="745" name="直線コネクタ 744"/>
          <p:cNvCxnSpPr/>
          <p:nvPr/>
        </p:nvCxnSpPr>
        <p:spPr bwMode="auto">
          <a:xfrm>
            <a:off x="5237117" y="6010536"/>
            <a:ext cx="119416" cy="0"/>
          </a:xfrm>
          <a:prstGeom prst="line">
            <a:avLst/>
          </a:prstGeom>
        </p:spPr>
        <p:style>
          <a:lnRef idx="1">
            <a:schemeClr val="dk1"/>
          </a:lnRef>
          <a:fillRef idx="0">
            <a:schemeClr val="dk1"/>
          </a:fillRef>
          <a:effectRef idx="0">
            <a:schemeClr val="dk1"/>
          </a:effectRef>
          <a:fontRef idx="minor">
            <a:schemeClr val="tx1"/>
          </a:fontRef>
        </p:style>
      </p:cxnSp>
      <p:sp>
        <p:nvSpPr>
          <p:cNvPr id="746" name="右大かっこ 4"/>
          <p:cNvSpPr>
            <a:spLocks/>
          </p:cNvSpPr>
          <p:nvPr/>
        </p:nvSpPr>
        <p:spPr bwMode="auto">
          <a:xfrm rot="10800000">
            <a:off x="6295942" y="6258656"/>
            <a:ext cx="76258" cy="235827"/>
          </a:xfrm>
          <a:prstGeom prst="rightBracket">
            <a:avLst>
              <a:gd name="adj" fmla="val 0"/>
            </a:avLst>
          </a:prstGeom>
          <a:noFill/>
          <a:ln w="9525" algn="ctr">
            <a:solidFill>
              <a:srgbClr val="000000"/>
            </a:solidFill>
            <a:round/>
            <a:headEnd/>
            <a:tailEnd/>
          </a:ln>
        </p:spPr>
        <p:txBody>
          <a:bodyPr rot="10800000"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747" name="直線コネクタ 244"/>
          <p:cNvCxnSpPr/>
          <p:nvPr/>
        </p:nvCxnSpPr>
        <p:spPr bwMode="auto">
          <a:xfrm>
            <a:off x="6236235" y="6388687"/>
            <a:ext cx="59708" cy="0"/>
          </a:xfrm>
          <a:prstGeom prst="line">
            <a:avLst/>
          </a:prstGeom>
        </p:spPr>
        <p:style>
          <a:lnRef idx="1">
            <a:schemeClr val="dk1"/>
          </a:lnRef>
          <a:fillRef idx="0">
            <a:schemeClr val="dk1"/>
          </a:fillRef>
          <a:effectRef idx="0">
            <a:schemeClr val="dk1"/>
          </a:effectRef>
          <a:fontRef idx="minor">
            <a:schemeClr val="tx1"/>
          </a:fontRef>
        </p:style>
      </p:cxnSp>
      <p:cxnSp>
        <p:nvCxnSpPr>
          <p:cNvPr id="748" name="直線コネクタ 243"/>
          <p:cNvCxnSpPr/>
          <p:nvPr/>
        </p:nvCxnSpPr>
        <p:spPr bwMode="auto">
          <a:xfrm>
            <a:off x="6232254" y="6010536"/>
            <a:ext cx="103494" cy="0"/>
          </a:xfrm>
          <a:prstGeom prst="line">
            <a:avLst/>
          </a:prstGeom>
        </p:spPr>
        <p:style>
          <a:lnRef idx="1">
            <a:schemeClr val="dk1"/>
          </a:lnRef>
          <a:fillRef idx="0">
            <a:schemeClr val="dk1"/>
          </a:fillRef>
          <a:effectRef idx="0">
            <a:schemeClr val="dk1"/>
          </a:effectRef>
          <a:fontRef idx="minor">
            <a:schemeClr val="tx1"/>
          </a:fontRef>
        </p:style>
      </p:cxnSp>
      <p:cxnSp>
        <p:nvCxnSpPr>
          <p:cNvPr id="749" name="直線コネクタ 243"/>
          <p:cNvCxnSpPr/>
          <p:nvPr/>
        </p:nvCxnSpPr>
        <p:spPr bwMode="auto">
          <a:xfrm>
            <a:off x="6205186" y="5270153"/>
            <a:ext cx="143963" cy="0"/>
          </a:xfrm>
          <a:prstGeom prst="line">
            <a:avLst/>
          </a:prstGeom>
        </p:spPr>
        <p:style>
          <a:lnRef idx="1">
            <a:schemeClr val="dk1"/>
          </a:lnRef>
          <a:fillRef idx="0">
            <a:schemeClr val="dk1"/>
          </a:fillRef>
          <a:effectRef idx="0">
            <a:schemeClr val="dk1"/>
          </a:effectRef>
          <a:fontRef idx="minor">
            <a:schemeClr val="tx1"/>
          </a:fontRef>
        </p:style>
      </p:cxnSp>
      <p:sp>
        <p:nvSpPr>
          <p:cNvPr id="750" name="左中かっこ 749"/>
          <p:cNvSpPr>
            <a:spLocks/>
          </p:cNvSpPr>
          <p:nvPr/>
        </p:nvSpPr>
        <p:spPr bwMode="auto">
          <a:xfrm rot="10800000" flipH="1">
            <a:off x="7158394" y="4865463"/>
            <a:ext cx="92880" cy="529413"/>
          </a:xfrm>
          <a:prstGeom prst="leftBrace">
            <a:avLst>
              <a:gd name="adj1" fmla="val 29450"/>
              <a:gd name="adj2" fmla="val 22718"/>
            </a:avLst>
          </a:prstGeom>
          <a:noFill/>
          <a:ln w="3175" algn="ctr">
            <a:solidFill>
              <a:schemeClr val="tx1"/>
            </a:solidFill>
            <a:round/>
            <a:headEnd/>
            <a:tailEnd/>
          </a:ln>
        </p:spPr>
        <p:txBody>
          <a:bodyPr rot="10800000"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51" name="角丸四角形 222"/>
          <p:cNvSpPr/>
          <p:nvPr/>
        </p:nvSpPr>
        <p:spPr bwMode="auto">
          <a:xfrm>
            <a:off x="5315401" y="5855293"/>
            <a:ext cx="916852" cy="33967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足元でのにぎわいや憩いのあるまちなみの誘導</a:t>
            </a:r>
          </a:p>
        </p:txBody>
      </p:sp>
      <p:sp>
        <p:nvSpPr>
          <p:cNvPr id="752" name="角丸四角形 751"/>
          <p:cNvSpPr/>
          <p:nvPr/>
        </p:nvSpPr>
        <p:spPr bwMode="auto">
          <a:xfrm>
            <a:off x="5315401" y="6225485"/>
            <a:ext cx="926141" cy="30119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8567" tIns="32653" rIns="38567"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「高級な」にぎわい空間を積極的に誘導</a:t>
            </a:r>
          </a:p>
        </p:txBody>
      </p:sp>
      <p:sp>
        <p:nvSpPr>
          <p:cNvPr id="753" name="角丸四角形 752"/>
          <p:cNvSpPr/>
          <p:nvPr/>
        </p:nvSpPr>
        <p:spPr bwMode="auto">
          <a:xfrm>
            <a:off x="6337870" y="6167101"/>
            <a:ext cx="835915" cy="159222"/>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容積ボーナス</a:t>
            </a:r>
          </a:p>
        </p:txBody>
      </p:sp>
      <p:sp>
        <p:nvSpPr>
          <p:cNvPr id="754" name="角丸四角形 8303"/>
          <p:cNvSpPr/>
          <p:nvPr/>
        </p:nvSpPr>
        <p:spPr bwMode="auto">
          <a:xfrm>
            <a:off x="6337870" y="6343175"/>
            <a:ext cx="835915" cy="308606"/>
          </a:xfrm>
          <a:prstGeom prst="roundRect">
            <a:avLst>
              <a:gd name="adj" fmla="val 0"/>
            </a:avLst>
          </a:prstGeom>
          <a:solidFill>
            <a:schemeClr val="accent2">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既存ビル等を対象としたにぎわい空間創出補助制度</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55" name="左中かっこ 754"/>
          <p:cNvSpPr>
            <a:spLocks/>
          </p:cNvSpPr>
          <p:nvPr/>
        </p:nvSpPr>
        <p:spPr bwMode="auto">
          <a:xfrm rot="10800000" flipH="1">
            <a:off x="7195547" y="4865464"/>
            <a:ext cx="119416" cy="1557721"/>
          </a:xfrm>
          <a:prstGeom prst="leftBrace">
            <a:avLst>
              <a:gd name="adj1" fmla="val 29450"/>
              <a:gd name="adj2" fmla="val 27874"/>
            </a:avLst>
          </a:prstGeom>
          <a:noFill/>
          <a:ln w="3175" algn="ctr">
            <a:solidFill>
              <a:schemeClr val="tx1"/>
            </a:solidFill>
            <a:round/>
            <a:headEnd/>
            <a:tailEnd/>
          </a:ln>
        </p:spPr>
        <p:txBody>
          <a:bodyPr rot="10800000"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3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56" name="角丸四角形 8303"/>
          <p:cNvSpPr/>
          <p:nvPr/>
        </p:nvSpPr>
        <p:spPr bwMode="auto">
          <a:xfrm>
            <a:off x="6250298" y="5331340"/>
            <a:ext cx="1011059" cy="321795"/>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36281" marR="0" lvl="0" indent="-36281"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（建築物最上階から、建築物の階数の</a:t>
            </a:r>
            <a:r>
              <a:rPr kumimoji="1" lang="en-US" altLang="ja-JP" sz="6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1/3</a:t>
            </a:r>
            <a:r>
              <a:rPr kumimoji="1" lang="ja-JP" altLang="en-US" sz="6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rPr>
              <a:t>以内）</a:t>
            </a:r>
          </a:p>
        </p:txBody>
      </p:sp>
      <p:sp>
        <p:nvSpPr>
          <p:cNvPr id="319" name="テキスト ボックス 2055"/>
          <p:cNvSpPr txBox="1">
            <a:spLocks noChangeArrowheads="1"/>
          </p:cNvSpPr>
          <p:nvPr/>
        </p:nvSpPr>
        <p:spPr bwMode="auto">
          <a:xfrm>
            <a:off x="3119333" y="4590904"/>
            <a:ext cx="2010573" cy="14907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771336" tIns="12856" rIns="771336" bIns="12856" anchor="ctr">
            <a:spAutoFit/>
          </a:bodyPr>
          <a:lstStyle>
            <a:defPPr>
              <a:defRPr lang="ja-JP"/>
            </a:defPPr>
            <a:lvl1pPr algn="ctr">
              <a:defRPr sz="1000">
                <a:latin typeface="+mn-ea"/>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緩和前</a:t>
            </a:r>
          </a:p>
        </p:txBody>
      </p:sp>
      <p:sp>
        <p:nvSpPr>
          <p:cNvPr id="320" name="テキスト ボックス 2055"/>
          <p:cNvSpPr txBox="1">
            <a:spLocks noChangeArrowheads="1"/>
          </p:cNvSpPr>
          <p:nvPr/>
        </p:nvSpPr>
        <p:spPr bwMode="auto">
          <a:xfrm>
            <a:off x="5303559" y="4590317"/>
            <a:ext cx="3806990" cy="14907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542672" tIns="12856" rIns="1542672" bIns="12856" anchor="ctr">
            <a:spAutoFit/>
          </a:bodyPr>
          <a:lstStyle>
            <a:defPPr>
              <a:defRPr lang="ja-JP"/>
            </a:defPPr>
            <a:lvl1pPr algn="ctr">
              <a:defRPr sz="1000">
                <a:latin typeface="+mn-ea"/>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緩和後</a:t>
            </a:r>
          </a:p>
        </p:txBody>
      </p:sp>
      <p:sp>
        <p:nvSpPr>
          <p:cNvPr id="744" name="角丸四角形 743"/>
          <p:cNvSpPr/>
          <p:nvPr/>
        </p:nvSpPr>
        <p:spPr bwMode="auto">
          <a:xfrm>
            <a:off x="5315401" y="5129507"/>
            <a:ext cx="908891" cy="561257"/>
          </a:xfrm>
          <a:prstGeom prst="roundRect">
            <a:avLst>
              <a:gd name="adj" fmla="val 9190"/>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グレード感のある</a:t>
            </a:r>
            <a:endParaRPr kumimoji="1" lang="en-US" altLang="ja-JP"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賃貸レジデンスの</a:t>
            </a:r>
            <a:endParaRPr kumimoji="1" lang="en-US" altLang="ja-JP"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導入を可とする。</a:t>
            </a:r>
            <a:endParaRPr kumimoji="1" lang="en-US" altLang="ja-JP"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徹底したデザインの</a:t>
            </a:r>
            <a:endParaRPr kumimoji="1" lang="en-US" altLang="ja-JP"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rPr>
              <a:t>コントロール</a:t>
            </a:r>
          </a:p>
        </p:txBody>
      </p:sp>
      <p:sp>
        <p:nvSpPr>
          <p:cNvPr id="19" name="スライド番号プレースホルダー 18"/>
          <p:cNvSpPr>
            <a:spLocks noGrp="1"/>
          </p:cNvSpPr>
          <p:nvPr>
            <p:ph type="sldNum" sz="quarter" idx="12"/>
          </p:nvPr>
        </p:nvSpPr>
        <p:spPr/>
        <p:txBody>
          <a:bodyPr/>
          <a:lstStyle/>
          <a:p>
            <a:fld id="{63BC356D-1576-478B-8647-1361C6E9DFF7}" type="slidenum">
              <a:rPr lang="ja-JP" altLang="en-US" smtClean="0"/>
              <a:pPr/>
              <a:t>366</a:t>
            </a:fld>
            <a:endParaRPr lang="ja-JP" altLang="en-US"/>
          </a:p>
        </p:txBody>
      </p:sp>
    </p:spTree>
    <p:extLst>
      <p:ext uri="{BB962C8B-B14F-4D97-AF65-F5344CB8AC3E}">
        <p14:creationId xmlns:p14="http://schemas.microsoft.com/office/powerpoint/2010/main" val="99378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1115616" y="1021204"/>
          <a:ext cx="6912768" cy="5114377"/>
        </p:xfrm>
        <a:graphic>
          <a:graphicData uri="http://schemas.openxmlformats.org/drawingml/2006/table">
            <a:tbl>
              <a:tblPr/>
              <a:tblGrid>
                <a:gridCol w="401566">
                  <a:extLst>
                    <a:ext uri="{9D8B030D-6E8A-4147-A177-3AD203B41FA5}">
                      <a16:colId xmlns:a16="http://schemas.microsoft.com/office/drawing/2014/main" val="20000"/>
                    </a:ext>
                  </a:extLst>
                </a:gridCol>
                <a:gridCol w="5575098">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88861">
                <a:tc>
                  <a:txBody>
                    <a:bodyPr/>
                    <a:lstStyle/>
                    <a:p>
                      <a:pPr algn="ctr"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mn-ea"/>
                          <a:ea typeface="+mn-ea"/>
                        </a:rPr>
                        <a:t>項　　　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mn-ea"/>
                          <a:ea typeface="+mn-ea"/>
                        </a:rPr>
                        <a:t>区　　分</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188861">
                <a:tc>
                  <a:txBody>
                    <a:bodyPr/>
                    <a:lstStyle/>
                    <a:p>
                      <a:pPr algn="ctr" fontAlgn="ctr"/>
                      <a:r>
                        <a:rPr lang="en-US" altLang="ja-JP" sz="1100" b="0" i="0" u="none" strike="noStrike" dirty="0">
                          <a:solidFill>
                            <a:schemeClr val="tx1"/>
                          </a:solidFill>
                          <a:latin typeface="+mn-ea"/>
                          <a:ea typeface="+mn-ea"/>
                        </a:rPr>
                        <a:t>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災害により損害を受けた固定資産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4">
                  <a:txBody>
                    <a:bodyPr/>
                    <a:lstStyle/>
                    <a:p>
                      <a:pPr algn="l" fontAlgn="ctr"/>
                      <a:r>
                        <a:rPr lang="ja-JP" altLang="en-US" sz="1100" b="0" i="0" u="none" strike="noStrike" dirty="0">
                          <a:solidFill>
                            <a:schemeClr val="tx1"/>
                          </a:solidFill>
                          <a:latin typeface="+mn-ea"/>
                          <a:ea typeface="+mn-ea"/>
                        </a:rPr>
                        <a:t>固定資産税・都市計画税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8861">
                <a:tc>
                  <a:txBody>
                    <a:bodyPr/>
                    <a:lstStyle/>
                    <a:p>
                      <a:pPr algn="ctr" fontAlgn="ctr"/>
                      <a:r>
                        <a:rPr lang="en-US" altLang="ja-JP" sz="1100" b="0" i="0" u="none" strike="noStrike">
                          <a:solidFill>
                            <a:schemeClr val="tx1"/>
                          </a:solidFill>
                          <a:latin typeface="+mn-ea"/>
                          <a:ea typeface="+mn-ea"/>
                        </a:rPr>
                        <a:t>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生活扶助受給者所有の土地・家屋</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861">
                <a:tc>
                  <a:txBody>
                    <a:bodyPr/>
                    <a:lstStyle/>
                    <a:p>
                      <a:pPr algn="ctr" fontAlgn="ctr"/>
                      <a:r>
                        <a:rPr lang="en-US" altLang="ja-JP" sz="1100" b="0" i="0" u="none" strike="noStrike">
                          <a:solidFill>
                            <a:schemeClr val="tx1"/>
                          </a:solidFill>
                          <a:latin typeface="+mn-ea"/>
                          <a:ea typeface="+mn-ea"/>
                        </a:rPr>
                        <a:t>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低所得者所有の土地・家屋</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861">
                <a:tc>
                  <a:txBody>
                    <a:bodyPr/>
                    <a:lstStyle/>
                    <a:p>
                      <a:pPr algn="ctr" fontAlgn="ctr"/>
                      <a:r>
                        <a:rPr lang="en-US" altLang="ja-JP" sz="1100" b="0" i="0" u="none" strike="noStrike">
                          <a:solidFill>
                            <a:schemeClr val="tx1"/>
                          </a:solidFill>
                          <a:latin typeface="+mn-ea"/>
                          <a:ea typeface="+mn-ea"/>
                        </a:rPr>
                        <a:t>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本市が取得した固定資産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861">
                <a:tc>
                  <a:txBody>
                    <a:bodyPr/>
                    <a:lstStyle/>
                    <a:p>
                      <a:pPr algn="ctr" fontAlgn="ctr"/>
                      <a:r>
                        <a:rPr lang="en-US" altLang="ja-JP" sz="1100" b="0" i="0" u="none" strike="noStrike">
                          <a:solidFill>
                            <a:schemeClr val="tx1"/>
                          </a:solidFill>
                          <a:latin typeface="+mn-ea"/>
                          <a:ea typeface="+mn-ea"/>
                        </a:rPr>
                        <a:t>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本市事業により移転補償の対象となった固定資産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861">
                <a:tc>
                  <a:txBody>
                    <a:bodyPr/>
                    <a:lstStyle/>
                    <a:p>
                      <a:pPr algn="ctr" fontAlgn="ctr"/>
                      <a:r>
                        <a:rPr lang="en-US" altLang="ja-JP" sz="1100" b="0" i="0" u="none" strike="noStrike">
                          <a:solidFill>
                            <a:schemeClr val="tx1"/>
                          </a:solidFill>
                          <a:latin typeface="+mn-ea"/>
                          <a:ea typeface="+mn-ea"/>
                        </a:rPr>
                        <a:t>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仮換地指定前に使用収益できない土地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861">
                <a:tc>
                  <a:txBody>
                    <a:bodyPr/>
                    <a:lstStyle/>
                    <a:p>
                      <a:pPr algn="ctr" fontAlgn="ctr"/>
                      <a:r>
                        <a:rPr lang="en-US" altLang="ja-JP" sz="1100" b="0" i="0" u="none" strike="noStrike">
                          <a:solidFill>
                            <a:schemeClr val="tx1"/>
                          </a:solidFill>
                          <a:latin typeface="+mn-ea"/>
                          <a:ea typeface="+mn-ea"/>
                        </a:rPr>
                        <a:t>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仮換地に他人の工作物等がある土地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8861">
                <a:tc>
                  <a:txBody>
                    <a:bodyPr/>
                    <a:lstStyle/>
                    <a:p>
                      <a:pPr algn="ctr" fontAlgn="ctr"/>
                      <a:r>
                        <a:rPr lang="en-US" altLang="ja-JP" sz="1100" b="0" i="0" u="none" strike="noStrike">
                          <a:solidFill>
                            <a:schemeClr val="tx1"/>
                          </a:solidFill>
                          <a:latin typeface="+mn-ea"/>
                          <a:ea typeface="+mn-ea"/>
                        </a:rPr>
                        <a:t>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過小宅地となるため仮換地を指定せず金銭清算される土地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3991">
                <a:tc>
                  <a:txBody>
                    <a:bodyPr/>
                    <a:lstStyle/>
                    <a:p>
                      <a:pPr algn="ctr" fontAlgn="ctr"/>
                      <a:r>
                        <a:rPr lang="en-US" altLang="ja-JP" sz="1100" b="0" i="0" u="none" strike="noStrike" dirty="0">
                          <a:solidFill>
                            <a:schemeClr val="tx1"/>
                          </a:solidFill>
                          <a:latin typeface="+mn-ea"/>
                          <a:ea typeface="+mn-ea"/>
                        </a:rPr>
                        <a:t>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大阪ドーム（スタジアム部分）</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8861">
                <a:tc>
                  <a:txBody>
                    <a:bodyPr/>
                    <a:lstStyle/>
                    <a:p>
                      <a:pPr algn="ctr" fontAlgn="ctr"/>
                      <a:r>
                        <a:rPr lang="en-US" altLang="ja-JP" sz="1100" b="0" i="0" u="none" strike="noStrike" dirty="0">
                          <a:solidFill>
                            <a:schemeClr val="tx1"/>
                          </a:solidFill>
                          <a:latin typeface="+mn-ea"/>
                          <a:ea typeface="+mn-ea"/>
                        </a:rPr>
                        <a:t>10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地域振興会が本来の用に供する固定資産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8861">
                <a:tc>
                  <a:txBody>
                    <a:bodyPr/>
                    <a:lstStyle/>
                    <a:p>
                      <a:pPr algn="ctr" fontAlgn="ctr"/>
                      <a:r>
                        <a:rPr lang="en-US" altLang="ja-JP" sz="1100" b="0" i="0" u="none" strike="noStrike" dirty="0">
                          <a:solidFill>
                            <a:schemeClr val="tx1"/>
                          </a:solidFill>
                          <a:latin typeface="+mn-ea"/>
                          <a:ea typeface="+mn-ea"/>
                        </a:rPr>
                        <a:t>11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一定の条件を満たしているマンション集会所</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861">
                <a:tc>
                  <a:txBody>
                    <a:bodyPr/>
                    <a:lstStyle/>
                    <a:p>
                      <a:pPr algn="ctr" fontAlgn="ctr"/>
                      <a:r>
                        <a:rPr lang="en-US" altLang="ja-JP" sz="1100" b="0" i="0" u="none" strike="noStrike" dirty="0">
                          <a:solidFill>
                            <a:schemeClr val="tx1"/>
                          </a:solidFill>
                          <a:latin typeface="+mn-ea"/>
                          <a:ea typeface="+mn-ea"/>
                        </a:rPr>
                        <a:t>12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老人憩の家</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8861">
                <a:tc>
                  <a:txBody>
                    <a:bodyPr/>
                    <a:lstStyle/>
                    <a:p>
                      <a:pPr algn="ctr" fontAlgn="ctr"/>
                      <a:r>
                        <a:rPr lang="en-US" altLang="ja-JP" sz="1100" b="0" i="0" u="none" strike="noStrike" dirty="0">
                          <a:solidFill>
                            <a:schemeClr val="tx1"/>
                          </a:solidFill>
                          <a:latin typeface="+mn-ea"/>
                          <a:ea typeface="+mn-ea"/>
                        </a:rPr>
                        <a:t>13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児童遊園の用に供する固定資産</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8861">
                <a:tc>
                  <a:txBody>
                    <a:bodyPr/>
                    <a:lstStyle/>
                    <a:p>
                      <a:pPr algn="ctr" fontAlgn="ctr"/>
                      <a:r>
                        <a:rPr lang="en-US" altLang="ja-JP" sz="1100" b="0" i="0" u="none" strike="noStrike" dirty="0">
                          <a:solidFill>
                            <a:schemeClr val="tx1"/>
                          </a:solidFill>
                          <a:latin typeface="+mn-ea"/>
                          <a:ea typeface="+mn-ea"/>
                        </a:rPr>
                        <a:t>14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公衆浴場</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8861">
                <a:tc>
                  <a:txBody>
                    <a:bodyPr/>
                    <a:lstStyle/>
                    <a:p>
                      <a:pPr algn="ctr" fontAlgn="ctr"/>
                      <a:r>
                        <a:rPr lang="en-US" altLang="ja-JP" sz="1100" b="0" i="0" u="none" strike="noStrike" dirty="0">
                          <a:solidFill>
                            <a:schemeClr val="tx1"/>
                          </a:solidFill>
                          <a:latin typeface="+mn-ea"/>
                          <a:ea typeface="+mn-ea"/>
                        </a:rPr>
                        <a:t>15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災害被災者</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ctr"/>
                      <a:r>
                        <a:rPr lang="ja-JP" altLang="en-US" sz="1100" b="0" i="0" u="none" strike="noStrike" dirty="0">
                          <a:solidFill>
                            <a:schemeClr val="tx1"/>
                          </a:solidFill>
                          <a:latin typeface="+mn-ea"/>
                          <a:ea typeface="+mn-ea"/>
                        </a:rPr>
                        <a:t>個人市民税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8861">
                <a:tc>
                  <a:txBody>
                    <a:bodyPr/>
                    <a:lstStyle/>
                    <a:p>
                      <a:pPr algn="ctr" fontAlgn="ctr"/>
                      <a:r>
                        <a:rPr lang="en-US" altLang="ja-JP" sz="1100" b="0" i="0" u="none" strike="noStrike" dirty="0">
                          <a:solidFill>
                            <a:schemeClr val="tx1"/>
                          </a:solidFill>
                          <a:latin typeface="+mn-ea"/>
                          <a:ea typeface="+mn-ea"/>
                        </a:rPr>
                        <a:t>16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chemeClr val="tx1"/>
                          </a:solidFill>
                          <a:latin typeface="ＭＳ Ｐゴシック" pitchFamily="50" charset="-128"/>
                          <a:ea typeface="ＭＳ Ｐゴシック" pitchFamily="50" charset="-128"/>
                        </a:rPr>
                        <a:t>生活扶助受給者等</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zh-TW" altLang="en-US" sz="11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8861">
                <a:tc>
                  <a:txBody>
                    <a:bodyPr/>
                    <a:lstStyle/>
                    <a:p>
                      <a:pPr algn="ctr" fontAlgn="ctr"/>
                      <a:r>
                        <a:rPr lang="en-US" altLang="ja-JP" sz="1100" b="0" i="0" u="none" strike="noStrike" dirty="0">
                          <a:solidFill>
                            <a:schemeClr val="tx1"/>
                          </a:solidFill>
                          <a:latin typeface="+mn-ea"/>
                          <a:ea typeface="+mn-ea"/>
                        </a:rPr>
                        <a:t>17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mn-ea"/>
                          <a:ea typeface="+mn-ea"/>
                        </a:rPr>
                        <a:t>失業者</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単身者：所得</a:t>
                      </a:r>
                      <a:r>
                        <a:rPr lang="en-US" altLang="ja-JP" sz="1100" b="0" i="0" u="none" strike="noStrike" dirty="0">
                          <a:solidFill>
                            <a:schemeClr val="tx1"/>
                          </a:solidFill>
                          <a:latin typeface="+mn-ea"/>
                          <a:ea typeface="+mn-ea"/>
                        </a:rPr>
                        <a:t>115</a:t>
                      </a:r>
                      <a:r>
                        <a:rPr lang="ja-JP" altLang="en-US" sz="1100" b="0" i="0" u="none" strike="noStrike" dirty="0">
                          <a:solidFill>
                            <a:schemeClr val="tx1"/>
                          </a:solidFill>
                          <a:latin typeface="+mn-ea"/>
                          <a:ea typeface="+mn-ea"/>
                        </a:rPr>
                        <a:t>万円・</a:t>
                      </a:r>
                      <a:r>
                        <a:rPr lang="en-US" altLang="ja-JP" sz="1100" b="0" i="0" u="none" strike="noStrike" dirty="0">
                          <a:solidFill>
                            <a:schemeClr val="tx1"/>
                          </a:solidFill>
                          <a:latin typeface="+mn-ea"/>
                          <a:ea typeface="+mn-ea"/>
                        </a:rPr>
                        <a:t>145</a:t>
                      </a:r>
                      <a:r>
                        <a:rPr lang="ja-JP" altLang="en-US" sz="1100" b="0" i="0" u="none" strike="noStrike" dirty="0">
                          <a:solidFill>
                            <a:schemeClr val="tx1"/>
                          </a:solidFill>
                          <a:latin typeface="+mn-ea"/>
                          <a:ea typeface="+mn-ea"/>
                        </a:rPr>
                        <a:t>万円以下</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　→　失業者</a:t>
                      </a: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8861">
                <a:tc>
                  <a:txBody>
                    <a:bodyPr/>
                    <a:lstStyle/>
                    <a:p>
                      <a:pPr algn="ctr" fontAlgn="ctr"/>
                      <a:r>
                        <a:rPr lang="en-US" altLang="ja-JP" sz="1100" b="0" i="0" u="none" strike="noStrike" dirty="0">
                          <a:solidFill>
                            <a:schemeClr val="tx1"/>
                          </a:solidFill>
                          <a:latin typeface="+mn-ea"/>
                          <a:ea typeface="+mn-ea"/>
                        </a:rPr>
                        <a:t>18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latin typeface="+mn-ea"/>
                          <a:ea typeface="+mn-ea"/>
                        </a:rPr>
                        <a:t>所得減少者</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単身者：所得</a:t>
                      </a:r>
                      <a:r>
                        <a:rPr lang="en-US" altLang="ja-JP" sz="1100" b="0" i="0" u="none" strike="noStrike" dirty="0">
                          <a:solidFill>
                            <a:schemeClr val="tx1"/>
                          </a:solidFill>
                          <a:latin typeface="+mn-ea"/>
                          <a:ea typeface="+mn-ea"/>
                        </a:rPr>
                        <a:t>115</a:t>
                      </a:r>
                      <a:r>
                        <a:rPr lang="ja-JP" altLang="en-US" sz="1100" b="0" i="0" u="none" strike="noStrike" dirty="0">
                          <a:solidFill>
                            <a:schemeClr val="tx1"/>
                          </a:solidFill>
                          <a:latin typeface="+mn-ea"/>
                          <a:ea typeface="+mn-ea"/>
                        </a:rPr>
                        <a:t>万円・</a:t>
                      </a:r>
                      <a:r>
                        <a:rPr lang="en-US" altLang="ja-JP" sz="1100" b="0" i="0" u="none" strike="noStrike" dirty="0">
                          <a:solidFill>
                            <a:schemeClr val="tx1"/>
                          </a:solidFill>
                          <a:latin typeface="+mn-ea"/>
                          <a:ea typeface="+mn-ea"/>
                        </a:rPr>
                        <a:t>145</a:t>
                      </a:r>
                      <a:r>
                        <a:rPr lang="ja-JP" altLang="en-US" sz="1100" b="0" i="0" u="none" strike="noStrike" dirty="0">
                          <a:solidFill>
                            <a:schemeClr val="tx1"/>
                          </a:solidFill>
                          <a:latin typeface="+mn-ea"/>
                          <a:ea typeface="+mn-ea"/>
                        </a:rPr>
                        <a:t>万円以下</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　→　所得減少者</a:t>
                      </a: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pPr algn="l" fontAlgn="ct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8"/>
                  </a:ext>
                </a:extLst>
              </a:tr>
              <a:tr h="188861">
                <a:tc>
                  <a:txBody>
                    <a:bodyPr/>
                    <a:lstStyle/>
                    <a:p>
                      <a:pPr algn="ctr" fontAlgn="ctr"/>
                      <a:r>
                        <a:rPr lang="en-US" altLang="ja-JP" sz="1100" b="0" i="0" u="none" strike="noStrike" dirty="0">
                          <a:solidFill>
                            <a:schemeClr val="tx1"/>
                          </a:solidFill>
                          <a:latin typeface="+mn-ea"/>
                          <a:ea typeface="+mn-ea"/>
                        </a:rPr>
                        <a:t>19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mn-ea"/>
                          <a:ea typeface="+mn-ea"/>
                        </a:rPr>
                        <a:t>障がい</a:t>
                      </a:r>
                      <a:r>
                        <a:rPr lang="ja-JP" altLang="en-US" sz="1100" b="0" i="0" u="none" strike="noStrike" dirty="0">
                          <a:solidFill>
                            <a:schemeClr val="tx1"/>
                          </a:solidFill>
                          <a:latin typeface="+mn-ea"/>
                          <a:ea typeface="+mn-ea"/>
                        </a:rPr>
                        <a:t>者・未成年者・寡婦</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夫</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所得</a:t>
                      </a:r>
                      <a:r>
                        <a:rPr lang="en-US" altLang="ja-JP" sz="1100" b="0" i="0" u="none" strike="noStrike" dirty="0">
                          <a:solidFill>
                            <a:schemeClr val="tx1"/>
                          </a:solidFill>
                          <a:latin typeface="+mn-ea"/>
                          <a:ea typeface="+mn-ea"/>
                        </a:rPr>
                        <a:t>150</a:t>
                      </a:r>
                      <a:r>
                        <a:rPr lang="ja-JP" altLang="en-US" sz="1100" b="0" i="0" u="none" strike="noStrike" dirty="0">
                          <a:solidFill>
                            <a:schemeClr val="tx1"/>
                          </a:solidFill>
                          <a:latin typeface="+mn-ea"/>
                          <a:ea typeface="+mn-ea"/>
                        </a:rPr>
                        <a:t>万円以下</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　→　</a:t>
                      </a:r>
                      <a:r>
                        <a:rPr lang="ja-JP" altLang="en-US" sz="1100" b="0" i="0" u="none" strike="noStrike" dirty="0" err="1">
                          <a:solidFill>
                            <a:schemeClr val="tx1"/>
                          </a:solidFill>
                          <a:latin typeface="+mn-ea"/>
                          <a:ea typeface="+mn-ea"/>
                        </a:rPr>
                        <a:t>障がい</a:t>
                      </a:r>
                      <a:r>
                        <a:rPr lang="ja-JP" altLang="en-US" sz="1100" b="0" i="0" u="none" strike="noStrike" dirty="0">
                          <a:solidFill>
                            <a:schemeClr val="tx1"/>
                          </a:solidFill>
                          <a:latin typeface="+mn-ea"/>
                          <a:ea typeface="+mn-ea"/>
                        </a:rPr>
                        <a:t>者・未成年者・寡婦（夫）</a:t>
                      </a: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8861">
                <a:tc>
                  <a:txBody>
                    <a:bodyPr/>
                    <a:lstStyle/>
                    <a:p>
                      <a:pPr algn="ctr" fontAlgn="ctr"/>
                      <a:r>
                        <a:rPr lang="en-US" altLang="ja-JP" sz="1100" b="0" i="0" u="none" strike="noStrike" dirty="0">
                          <a:solidFill>
                            <a:schemeClr val="tx1"/>
                          </a:solidFill>
                          <a:latin typeface="+mn-ea"/>
                          <a:ea typeface="+mn-ea"/>
                        </a:rPr>
                        <a:t>20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認可地縁団体</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収益事業を行わない場合</a:t>
                      </a:r>
                      <a:r>
                        <a:rPr lang="en-US" altLang="ja-JP" sz="1100" b="0" i="0" u="none" strike="noStrike" dirty="0">
                          <a:solidFill>
                            <a:schemeClr val="tx1"/>
                          </a:solidFill>
                          <a:latin typeface="+mn-ea"/>
                          <a:ea typeface="+mn-ea"/>
                        </a:rPr>
                        <a:t>)</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ja-JP" altLang="en-US" sz="1100" b="0" i="0" u="none" strike="noStrike" dirty="0">
                          <a:solidFill>
                            <a:schemeClr val="tx1"/>
                          </a:solidFill>
                          <a:latin typeface="+mn-ea"/>
                          <a:ea typeface="+mn-ea"/>
                        </a:rPr>
                        <a:t>法人市民税</a:t>
                      </a: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8861">
                <a:tc>
                  <a:txBody>
                    <a:bodyPr/>
                    <a:lstStyle/>
                    <a:p>
                      <a:pPr algn="ctr" fontAlgn="ctr"/>
                      <a:r>
                        <a:rPr lang="en-US" altLang="ja-JP" sz="1100" b="0" i="0" u="none" strike="noStrike" dirty="0">
                          <a:solidFill>
                            <a:schemeClr val="tx1"/>
                          </a:solidFill>
                          <a:latin typeface="+mn-ea"/>
                          <a:ea typeface="+mn-ea"/>
                        </a:rPr>
                        <a:t>21</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特定非営利活動法人</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収益事業を行わない場合</a:t>
                      </a:r>
                      <a:r>
                        <a:rPr lang="en-US" altLang="ja-JP" sz="1100" b="0" i="0" u="none" strike="noStrike" dirty="0">
                          <a:solidFill>
                            <a:schemeClr val="tx1"/>
                          </a:solidFill>
                          <a:latin typeface="+mn-ea"/>
                          <a:ea typeface="+mn-ea"/>
                        </a:rPr>
                        <a:t>)</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88861">
                <a:tc>
                  <a:txBody>
                    <a:bodyPr/>
                    <a:lstStyle/>
                    <a:p>
                      <a:pPr algn="ctr" fontAlgn="ctr"/>
                      <a:r>
                        <a:rPr lang="en-US" altLang="ja-JP" sz="1100" b="0" i="0" u="none" strike="noStrike" dirty="0">
                          <a:solidFill>
                            <a:schemeClr val="tx1"/>
                          </a:solidFill>
                          <a:latin typeface="+mn-ea"/>
                          <a:ea typeface="+mn-ea"/>
                        </a:rPr>
                        <a:t>22</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公益社団・財団法人</a:t>
                      </a:r>
                      <a:r>
                        <a:rPr lang="en-US" altLang="ja-JP" sz="1100" b="0" i="0" u="none" strike="noStrike" dirty="0">
                          <a:solidFill>
                            <a:schemeClr val="tx1"/>
                          </a:solidFill>
                          <a:latin typeface="+mn-ea"/>
                          <a:ea typeface="+mn-ea"/>
                        </a:rPr>
                        <a:t>(</a:t>
                      </a:r>
                      <a:r>
                        <a:rPr lang="ja-JP" altLang="en-US" sz="1100" b="0" i="0" u="none" strike="noStrike" dirty="0">
                          <a:solidFill>
                            <a:schemeClr val="tx1"/>
                          </a:solidFill>
                          <a:latin typeface="+mn-ea"/>
                          <a:ea typeface="+mn-ea"/>
                        </a:rPr>
                        <a:t>収益事業を行わない場合</a:t>
                      </a:r>
                      <a:r>
                        <a:rPr lang="en-US" altLang="ja-JP" sz="1100" b="0" i="0" u="none" strike="noStrike" dirty="0">
                          <a:solidFill>
                            <a:schemeClr val="tx1"/>
                          </a:solidFill>
                          <a:latin typeface="+mn-ea"/>
                          <a:ea typeface="+mn-ea"/>
                        </a:rPr>
                        <a:t>)</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n-US" altLang="ja-JP"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88861">
                <a:tc>
                  <a:txBody>
                    <a:bodyPr/>
                    <a:lstStyle/>
                    <a:p>
                      <a:pPr algn="ctr" fontAlgn="ctr"/>
                      <a:r>
                        <a:rPr lang="en-US" altLang="ja-JP" sz="1100" b="0" i="0" u="none" strike="noStrike" dirty="0">
                          <a:solidFill>
                            <a:schemeClr val="tx1"/>
                          </a:solidFill>
                          <a:latin typeface="+mn-ea"/>
                          <a:ea typeface="+mn-ea"/>
                        </a:rPr>
                        <a:t>23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mn-ea"/>
                          <a:ea typeface="+mn-ea"/>
                        </a:rPr>
                        <a:t>被災車両</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ja-JP" altLang="en-US" sz="1100" b="0" i="0" u="none" strike="noStrike" dirty="0">
                          <a:solidFill>
                            <a:schemeClr val="tx1"/>
                          </a:solidFill>
                          <a:latin typeface="+mn-ea"/>
                          <a:ea typeface="+mn-ea"/>
                        </a:rPr>
                        <a:t>軽自動車税</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88861">
                <a:tc>
                  <a:txBody>
                    <a:bodyPr/>
                    <a:lstStyle/>
                    <a:p>
                      <a:pPr algn="ctr" fontAlgn="ctr"/>
                      <a:r>
                        <a:rPr lang="en-US" altLang="ja-JP" sz="1100" b="0" i="0" u="none" strike="noStrike" dirty="0">
                          <a:solidFill>
                            <a:schemeClr val="tx1"/>
                          </a:solidFill>
                          <a:latin typeface="+mn-ea"/>
                          <a:ea typeface="+mn-ea"/>
                        </a:rPr>
                        <a:t>24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mn-ea"/>
                          <a:ea typeface="+mn-ea"/>
                        </a:rPr>
                        <a:t>身体障がい</a:t>
                      </a:r>
                      <a:r>
                        <a:rPr lang="ja-JP" altLang="en-US" sz="1100" b="0" i="0" u="none" strike="noStrike" dirty="0">
                          <a:solidFill>
                            <a:schemeClr val="tx1"/>
                          </a:solidFill>
                          <a:latin typeface="+mn-ea"/>
                          <a:ea typeface="+mn-ea"/>
                        </a:rPr>
                        <a:t>者等専用車両（自己所有）</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88861">
                <a:tc>
                  <a:txBody>
                    <a:bodyPr/>
                    <a:lstStyle/>
                    <a:p>
                      <a:pPr algn="ctr" fontAlgn="ctr"/>
                      <a:r>
                        <a:rPr lang="en-US" altLang="ja-JP" sz="1100" b="0" i="0" u="none" strike="noStrike" dirty="0">
                          <a:solidFill>
                            <a:schemeClr val="tx1"/>
                          </a:solidFill>
                          <a:latin typeface="+mn-ea"/>
                          <a:ea typeface="+mn-ea"/>
                        </a:rPr>
                        <a:t>25</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mn-ea"/>
                          <a:ea typeface="+mn-ea"/>
                        </a:rPr>
                        <a:t>身体障がい</a:t>
                      </a:r>
                      <a:r>
                        <a:rPr lang="ja-JP" altLang="en-US" sz="1100" b="0" i="0" u="none" strike="noStrike" dirty="0">
                          <a:solidFill>
                            <a:schemeClr val="tx1"/>
                          </a:solidFill>
                          <a:latin typeface="+mn-ea"/>
                          <a:ea typeface="+mn-ea"/>
                        </a:rPr>
                        <a:t>者等専用車両（生計同一人所有）</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88861">
                <a:tc>
                  <a:txBody>
                    <a:bodyPr/>
                    <a:lstStyle/>
                    <a:p>
                      <a:pPr algn="ctr" fontAlgn="ctr"/>
                      <a:r>
                        <a:rPr lang="en-US" altLang="ja-JP" sz="1100" b="0" i="0" u="none" strike="noStrike" dirty="0">
                          <a:solidFill>
                            <a:schemeClr val="tx1"/>
                          </a:solidFill>
                          <a:latin typeface="+mn-ea"/>
                          <a:ea typeface="+mn-ea"/>
                        </a:rPr>
                        <a:t>26</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err="1">
                          <a:solidFill>
                            <a:schemeClr val="tx1"/>
                          </a:solidFill>
                          <a:latin typeface="+mn-ea"/>
                          <a:ea typeface="+mn-ea"/>
                        </a:rPr>
                        <a:t>身体障がい</a:t>
                      </a:r>
                      <a:r>
                        <a:rPr lang="ja-JP" altLang="en-US" sz="1100" b="0" i="0" u="none" strike="noStrike" dirty="0">
                          <a:solidFill>
                            <a:schemeClr val="tx1"/>
                          </a:solidFill>
                          <a:latin typeface="+mn-ea"/>
                          <a:ea typeface="+mn-ea"/>
                        </a:rPr>
                        <a:t>者等専用車両（特殊仕様車両）</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100" b="0" i="0" u="none" strike="noStrike" dirty="0">
                        <a:solidFill>
                          <a:schemeClr val="tx1"/>
                        </a:solidFill>
                        <a:latin typeface="+mn-ea"/>
                        <a:ea typeface="+mn-ea"/>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bl>
          </a:graphicData>
        </a:graphic>
      </p:graphicFrame>
      <p:sp>
        <p:nvSpPr>
          <p:cNvPr id="8" name="テキスト ボックス 7"/>
          <p:cNvSpPr txBox="1"/>
          <p:nvPr/>
        </p:nvSpPr>
        <p:spPr>
          <a:xfrm>
            <a:off x="179512" y="210126"/>
            <a:ext cx="6192688" cy="338554"/>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rPr>
              <a:t>　○市税の減免のうち、見直しの対象としたもの　（３／３）</a:t>
            </a:r>
            <a:endParaRPr lang="en-US" altLang="ja-JP" sz="1600" dirty="0">
              <a:solidFill>
                <a:prstClr val="black"/>
              </a:solidFill>
              <a:latin typeface="ＭＳ Ｐゴシック" panose="020B0600070205080204" pitchFamily="50" charset="-128"/>
            </a:endParaRPr>
          </a:p>
        </p:txBody>
      </p:sp>
      <p:sp>
        <p:nvSpPr>
          <p:cNvPr id="13" name="正方形/長方形 12"/>
          <p:cNvSpPr/>
          <p:nvPr/>
        </p:nvSpPr>
        <p:spPr>
          <a:xfrm>
            <a:off x="827584" y="620688"/>
            <a:ext cx="5112568" cy="292388"/>
          </a:xfrm>
          <a:prstGeom prst="rect">
            <a:avLst/>
          </a:prstGeom>
          <a:noFill/>
          <a:ln w="38100">
            <a:noFill/>
          </a:ln>
        </p:spPr>
        <p:txBody>
          <a:bodyPr wrap="square">
            <a:spAutoFit/>
          </a:bodyPr>
          <a:lstStyle/>
          <a:p>
            <a:r>
              <a:rPr lang="ja-JP" altLang="en-US" sz="1300" b="1" dirty="0">
                <a:solidFill>
                  <a:prstClr val="black"/>
                </a:solidFill>
                <a:latin typeface="ＭＳ Ｐゴシック" panose="020B0600070205080204" pitchFamily="50" charset="-128"/>
              </a:rPr>
              <a:t>Ｂ．減免を継続または一部見直したもの　</a:t>
            </a:r>
            <a:r>
              <a:rPr lang="en-US" altLang="ja-JP" sz="1300" b="1" dirty="0">
                <a:solidFill>
                  <a:prstClr val="black"/>
                </a:solidFill>
                <a:latin typeface="ＭＳ Ｐゴシック" panose="020B0600070205080204" pitchFamily="50" charset="-128"/>
              </a:rPr>
              <a:t>【26</a:t>
            </a:r>
            <a:r>
              <a:rPr lang="ja-JP" altLang="en-US" sz="1300" b="1" dirty="0">
                <a:solidFill>
                  <a:prstClr val="black"/>
                </a:solidFill>
                <a:latin typeface="ＭＳ Ｐゴシック" panose="020B0600070205080204" pitchFamily="50" charset="-128"/>
              </a:rPr>
              <a:t>件</a:t>
            </a:r>
            <a:r>
              <a:rPr lang="en-US" altLang="ja-JP" sz="1300" b="1" dirty="0">
                <a:solidFill>
                  <a:prstClr val="black"/>
                </a:solidFill>
                <a:latin typeface="ＭＳ Ｐゴシック" panose="020B0600070205080204" pitchFamily="50" charset="-128"/>
              </a:rPr>
              <a:t>】</a:t>
            </a:r>
            <a:r>
              <a:rPr lang="ja-JP" altLang="en-US" sz="1300" dirty="0">
                <a:solidFill>
                  <a:prstClr val="black"/>
                </a:solidFill>
                <a:latin typeface="ＭＳ Ｐゴシック" panose="020B0600070205080204" pitchFamily="50" charset="-128"/>
              </a:rPr>
              <a:t>　</a:t>
            </a:r>
          </a:p>
        </p:txBody>
      </p:sp>
      <p:sp>
        <p:nvSpPr>
          <p:cNvPr id="14"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a:t>
            </a:r>
            <a:r>
              <a:rPr lang="en-US" altLang="ja-JP" sz="1100" dirty="0">
                <a:solidFill>
                  <a:prstClr val="black"/>
                </a:solidFill>
              </a:rPr>
              <a:t> </a:t>
            </a:r>
            <a:r>
              <a:rPr lang="ja-JP" altLang="en-US" sz="1100" dirty="0">
                <a:solidFill>
                  <a:prstClr val="black"/>
                </a:solidFill>
              </a:rPr>
              <a:t>２）</a:t>
            </a:r>
            <a:endParaRPr lang="en-US" altLang="ja-JP" sz="1100" dirty="0">
              <a:solidFill>
                <a:prstClr val="black"/>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384</a:t>
            </a:fld>
            <a:endParaRPr lang="ja-JP" altLang="en-US"/>
          </a:p>
        </p:txBody>
      </p:sp>
    </p:spTree>
    <p:extLst>
      <p:ext uri="{BB962C8B-B14F-4D97-AF65-F5344CB8AC3E}">
        <p14:creationId xmlns:p14="http://schemas.microsoft.com/office/powerpoint/2010/main" val="4093671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499462" y="2492896"/>
            <a:ext cx="2542252" cy="2566638"/>
          </a:xfrm>
          <a:prstGeom prst="rect">
            <a:avLst/>
          </a:prstGeom>
        </p:spPr>
      </p:pic>
      <p:graphicFrame>
        <p:nvGraphicFramePr>
          <p:cNvPr id="18" name="表 17"/>
          <p:cNvGraphicFramePr>
            <a:graphicFrameLocks noGrp="1"/>
          </p:cNvGraphicFramePr>
          <p:nvPr/>
        </p:nvGraphicFramePr>
        <p:xfrm>
          <a:off x="550665" y="2564904"/>
          <a:ext cx="5843293" cy="2559290"/>
        </p:xfrm>
        <a:graphic>
          <a:graphicData uri="http://schemas.openxmlformats.org/drawingml/2006/table">
            <a:tbl>
              <a:tblPr firstRow="1" bandRow="1">
                <a:tableStyleId>{5C22544A-7EE6-4342-B048-85BDC9FD1C3A}</a:tableStyleId>
              </a:tblPr>
              <a:tblGrid>
                <a:gridCol w="305764">
                  <a:extLst>
                    <a:ext uri="{9D8B030D-6E8A-4147-A177-3AD203B41FA5}">
                      <a16:colId xmlns:a16="http://schemas.microsoft.com/office/drawing/2014/main" val="20000"/>
                    </a:ext>
                  </a:extLst>
                </a:gridCol>
                <a:gridCol w="1218610">
                  <a:extLst>
                    <a:ext uri="{9D8B030D-6E8A-4147-A177-3AD203B41FA5}">
                      <a16:colId xmlns:a16="http://schemas.microsoft.com/office/drawing/2014/main" val="20001"/>
                    </a:ext>
                  </a:extLst>
                </a:gridCol>
                <a:gridCol w="1766645">
                  <a:extLst>
                    <a:ext uri="{9D8B030D-6E8A-4147-A177-3AD203B41FA5}">
                      <a16:colId xmlns:a16="http://schemas.microsoft.com/office/drawing/2014/main" val="20002"/>
                    </a:ext>
                  </a:extLst>
                </a:gridCol>
                <a:gridCol w="1276137">
                  <a:extLst>
                    <a:ext uri="{9D8B030D-6E8A-4147-A177-3AD203B41FA5}">
                      <a16:colId xmlns:a16="http://schemas.microsoft.com/office/drawing/2014/main" val="20003"/>
                    </a:ext>
                  </a:extLst>
                </a:gridCol>
                <a:gridCol w="1276137">
                  <a:extLst>
                    <a:ext uri="{9D8B030D-6E8A-4147-A177-3AD203B41FA5}">
                      <a16:colId xmlns:a16="http://schemas.microsoft.com/office/drawing/2014/main" val="20004"/>
                    </a:ext>
                  </a:extLst>
                </a:gridCol>
              </a:tblGrid>
              <a:tr h="284400">
                <a:tc>
                  <a:txBody>
                    <a:bodyPr/>
                    <a:lstStyle/>
                    <a:p>
                      <a:pPr algn="ctr"/>
                      <a:endParaRPr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a:r>
                        <a:rPr lang="ja-JP" altLang="en-US" sz="1100" b="0" dirty="0">
                          <a:solidFill>
                            <a:schemeClr val="tx1"/>
                          </a:solidFill>
                        </a:rPr>
                        <a:t>結　　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sz="1100" b="0" dirty="0">
                          <a:solidFill>
                            <a:schemeClr val="tx1"/>
                          </a:solidFill>
                        </a:rPr>
                        <a:t>補　　足</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ja-JP" altLang="en-US" sz="1100" b="0" dirty="0">
                          <a:solidFill>
                            <a:schemeClr val="tx1"/>
                          </a:solidFill>
                        </a:rPr>
                        <a:t>件数</a:t>
                      </a:r>
                      <a:endParaRPr lang="en-US" altLang="ja-JP" sz="1100" b="0" dirty="0">
                        <a:solidFill>
                          <a:schemeClr val="tx1"/>
                        </a:solidFill>
                      </a:endParaRPr>
                    </a:p>
                    <a:p>
                      <a:pPr algn="ctr"/>
                      <a:r>
                        <a:rPr lang="ja-JP" altLang="en-US" sz="1100" b="0" dirty="0">
                          <a:solidFill>
                            <a:schemeClr val="tx1"/>
                          </a:solidFill>
                        </a:rPr>
                        <a:t>（</a:t>
                      </a:r>
                      <a:r>
                        <a:rPr lang="en-US" altLang="ja-JP" sz="1100" b="0" dirty="0">
                          <a:solidFill>
                            <a:schemeClr val="tx1"/>
                          </a:solidFill>
                        </a:rPr>
                        <a:t>2012</a:t>
                      </a:r>
                      <a:r>
                        <a:rPr lang="ja-JP" altLang="en-US" sz="1100" b="0" dirty="0">
                          <a:solidFill>
                            <a:schemeClr val="tx1"/>
                          </a:solidFill>
                        </a:rPr>
                        <a:t>～</a:t>
                      </a:r>
                      <a:r>
                        <a:rPr lang="en-US" altLang="ja-JP" sz="1100" b="0" dirty="0">
                          <a:solidFill>
                            <a:schemeClr val="tx1"/>
                          </a:solidFill>
                        </a:rPr>
                        <a:t>2013</a:t>
                      </a:r>
                      <a:r>
                        <a:rPr lang="ja-JP" altLang="en-US" sz="1100" b="0" dirty="0">
                          <a:solidFill>
                            <a:schemeClr val="tx1"/>
                          </a:solidFill>
                        </a:rPr>
                        <a:t>年度）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rPr>
                        <a:t>件数</a:t>
                      </a:r>
                      <a:endParaRPr lang="en-US" altLang="ja-JP" sz="1100" b="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rPr>
                        <a:t>（</a:t>
                      </a:r>
                      <a:r>
                        <a:rPr lang="en-US" altLang="ja-JP" sz="1100" b="0" dirty="0">
                          <a:solidFill>
                            <a:schemeClr val="tx1"/>
                          </a:solidFill>
                        </a:rPr>
                        <a:t>2012</a:t>
                      </a:r>
                      <a:r>
                        <a:rPr lang="ja-JP" altLang="en-US" sz="1100" b="0" dirty="0">
                          <a:solidFill>
                            <a:schemeClr val="tx1"/>
                          </a:solidFill>
                        </a:rPr>
                        <a:t>～</a:t>
                      </a:r>
                      <a:r>
                        <a:rPr lang="en-US" altLang="ja-JP" sz="1100" b="0" dirty="0">
                          <a:solidFill>
                            <a:schemeClr val="tx1"/>
                          </a:solidFill>
                        </a:rPr>
                        <a:t>2014</a:t>
                      </a:r>
                      <a:r>
                        <a:rPr lang="ja-JP" altLang="en-US" sz="1100" b="0" dirty="0">
                          <a:solidFill>
                            <a:schemeClr val="tx1"/>
                          </a:solidFill>
                        </a:rPr>
                        <a:t>年度）</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368047">
                <a:tc>
                  <a:txBody>
                    <a:bodyPr/>
                    <a:lstStyle/>
                    <a:p>
                      <a:pPr algn="ctr"/>
                      <a:r>
                        <a:rPr lang="ja-JP" altLang="en-US" sz="1100" b="0" dirty="0">
                          <a:solidFill>
                            <a:schemeClr val="tx1"/>
                          </a:solidFill>
                        </a:rPr>
                        <a:t>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kumimoji="1" lang="ja-JP" altLang="ja-JP" sz="1100" kern="1200" dirty="0">
                          <a:solidFill>
                            <a:schemeClr val="dk1"/>
                          </a:solidFill>
                          <a:latin typeface="+mn-lt"/>
                          <a:ea typeface="+mn-ea"/>
                          <a:cs typeface="+mn-cs"/>
                        </a:rPr>
                        <a:t>減免率見直し・減免廃止</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100" b="0" dirty="0">
                          <a:solidFill>
                            <a:schemeClr val="tx1"/>
                          </a:solidFill>
                        </a:rPr>
                        <a:t>減免率の見直し・減免を廃止</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97</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tx1"/>
                          </a:solidFill>
                          <a:latin typeface="+mn-lt"/>
                          <a:ea typeface="+mn-ea"/>
                          <a:cs typeface="+mn-cs"/>
                        </a:rPr>
                        <a:t>198</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8047">
                <a:tc>
                  <a:txBody>
                    <a:bodyPr/>
                    <a:lstStyle/>
                    <a:p>
                      <a:pPr algn="ctr"/>
                      <a:r>
                        <a:rPr lang="ja-JP" altLang="en-US" sz="1100" b="0" dirty="0">
                          <a:solidFill>
                            <a:schemeClr val="tx1"/>
                          </a:solidFill>
                        </a:rPr>
                        <a:t>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kumimoji="1" lang="ja-JP" altLang="ja-JP" sz="1100" kern="1200" dirty="0">
                          <a:solidFill>
                            <a:schemeClr val="dk1"/>
                          </a:solidFill>
                          <a:latin typeface="+mn-lt"/>
                          <a:ea typeface="+mn-ea"/>
                          <a:cs typeface="+mn-cs"/>
                        </a:rPr>
                        <a:t>要検証</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100" b="0" dirty="0">
                          <a:solidFill>
                            <a:schemeClr val="tx1"/>
                          </a:solidFill>
                        </a:rPr>
                        <a:t>引き続き検討を行い、適切な取扱いを検証</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239</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100" b="0" dirty="0">
                          <a:solidFill>
                            <a:schemeClr val="tx1"/>
                          </a:solidFill>
                        </a:rPr>
                        <a:t>0</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8047">
                <a:tc>
                  <a:txBody>
                    <a:bodyPr/>
                    <a:lstStyle/>
                    <a:p>
                      <a:pPr algn="ctr"/>
                      <a:r>
                        <a:rPr lang="ja-JP" altLang="en-US" sz="1100" b="0" dirty="0">
                          <a:solidFill>
                            <a:schemeClr val="tx1"/>
                          </a:solidFill>
                        </a:rPr>
                        <a:t>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100" b="0" dirty="0">
                          <a:solidFill>
                            <a:schemeClr val="tx1"/>
                          </a:solidFill>
                          <a:latin typeface="ＭＳ Ｐゴシック" pitchFamily="50" charset="-128"/>
                          <a:ea typeface="ＭＳ Ｐゴシック" pitchFamily="50" charset="-128"/>
                        </a:rPr>
                        <a:t>点検</a:t>
                      </a:r>
                      <a:r>
                        <a:rPr lang="zh-CN" altLang="en-US" sz="1100" b="0" dirty="0">
                          <a:solidFill>
                            <a:schemeClr val="tx1"/>
                          </a:solidFill>
                          <a:latin typeface="ＭＳ Ｐゴシック" pitchFamily="50" charset="-128"/>
                          <a:ea typeface="ＭＳ Ｐゴシック" pitchFamily="50" charset="-128"/>
                        </a:rPr>
                        <a:t>対象外</a:t>
                      </a:r>
                      <a:endParaRPr lang="ja-JP" sz="1100" b="0" dirty="0">
                        <a:solidFill>
                          <a:schemeClr val="tx1"/>
                        </a:solidFill>
                        <a:latin typeface="ＭＳ Ｐゴシック" pitchFamily="50" charset="-128"/>
                        <a:ea typeface="ＭＳ Ｐゴシック"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100" b="0" dirty="0">
                          <a:solidFill>
                            <a:schemeClr val="tx1"/>
                          </a:solidFill>
                        </a:rPr>
                        <a:t>「行政からの支援」ではなく、原則として減免継続</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24</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24</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0191">
                <a:tc>
                  <a:txBody>
                    <a:bodyPr/>
                    <a:lstStyle/>
                    <a:p>
                      <a:pPr algn="ctr"/>
                      <a:r>
                        <a:rPr lang="ja-JP" altLang="en-US" sz="1100" b="0" dirty="0">
                          <a:solidFill>
                            <a:schemeClr val="tx1"/>
                          </a:solidFill>
                        </a:rPr>
                        <a:t>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kumimoji="1" lang="ja-JP" altLang="ja-JP" sz="1100" kern="1200" dirty="0">
                          <a:solidFill>
                            <a:schemeClr val="dk1"/>
                          </a:solidFill>
                          <a:latin typeface="+mn-lt"/>
                          <a:ea typeface="+mn-ea"/>
                          <a:cs typeface="+mn-cs"/>
                        </a:rPr>
                        <a:t>減免継続</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100" b="0" dirty="0">
                          <a:solidFill>
                            <a:schemeClr val="tx1"/>
                          </a:solidFill>
                        </a:rPr>
                        <a:t>現行のまま減免を継続</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1,050</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tx1"/>
                          </a:solidFill>
                          <a:latin typeface="+mn-lt"/>
                          <a:ea typeface="+mn-ea"/>
                          <a:cs typeface="+mn-cs"/>
                        </a:rPr>
                        <a:t>1,183</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0191">
                <a:tc>
                  <a:txBody>
                    <a:bodyPr/>
                    <a:lstStyle/>
                    <a:p>
                      <a:pPr algn="ctr"/>
                      <a:r>
                        <a:rPr lang="ja-JP" altLang="en-US" sz="1100" b="0" dirty="0">
                          <a:solidFill>
                            <a:schemeClr val="tx1"/>
                          </a:solidFill>
                        </a:rPr>
                        <a:t>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kumimoji="1" lang="ja-JP" altLang="ja-JP" sz="1100" kern="1200" dirty="0">
                          <a:solidFill>
                            <a:schemeClr val="dk1"/>
                          </a:solidFill>
                          <a:latin typeface="+mn-lt"/>
                          <a:ea typeface="+mn-ea"/>
                          <a:cs typeface="+mn-cs"/>
                        </a:rPr>
                        <a:t>事業終了</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100" b="0" dirty="0">
                          <a:solidFill>
                            <a:schemeClr val="tx1"/>
                          </a:solidFill>
                        </a:rPr>
                        <a:t>事業終了により減免廃止</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dk1"/>
                          </a:solidFill>
                          <a:latin typeface="+mn-lt"/>
                          <a:ea typeface="+mn-ea"/>
                          <a:cs typeface="+mn-cs"/>
                        </a:rPr>
                        <a:t>14</a:t>
                      </a:r>
                      <a:endParaRPr lang="ja-JP" alt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kumimoji="1" lang="en-US" altLang="ja-JP" sz="1100" b="0" kern="1200" dirty="0">
                          <a:solidFill>
                            <a:schemeClr val="tx1"/>
                          </a:solidFill>
                          <a:latin typeface="+mn-lt"/>
                          <a:ea typeface="+mn-ea"/>
                          <a:cs typeface="+mn-cs"/>
                        </a:rPr>
                        <a:t>19</a:t>
                      </a:r>
                      <a:endParaRPr lang="ja-JP" sz="11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8047">
                <a:tc gridSpan="2">
                  <a:txBody>
                    <a:bodyPr/>
                    <a:lstStyle/>
                    <a:p>
                      <a:pPr algn="ctr"/>
                      <a:r>
                        <a:rPr lang="ja-JP" altLang="en-US" sz="1100" b="1" dirty="0">
                          <a:solidFill>
                            <a:schemeClr val="tx1"/>
                          </a:solidFill>
                        </a:rPr>
                        <a:t>合　　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pPr algn="just">
                        <a:spcAft>
                          <a:spcPts val="0"/>
                        </a:spcAft>
                      </a:pPr>
                      <a:endParaRPr lang="ja-JP" sz="1600" b="0"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100" b="1" dirty="0">
                          <a:solidFill>
                            <a:schemeClr val="tx1"/>
                          </a:solidFill>
                        </a:rPr>
                        <a:t>1,424</a:t>
                      </a:r>
                      <a:endParaRPr lang="ja-JP" altLang="ja-JP" sz="11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ja-JP" sz="1100" b="1" dirty="0">
                          <a:solidFill>
                            <a:schemeClr val="tx1"/>
                          </a:solidFill>
                        </a:rPr>
                        <a:t>1,424</a:t>
                      </a:r>
                      <a:endParaRPr lang="ja-JP" altLang="ja-JP" sz="1100" b="1" dirty="0">
                        <a:solidFill>
                          <a:schemeClr val="tx1"/>
                        </a:solidFil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
        <p:nvSpPr>
          <p:cNvPr id="13" name="正方形/長方形 12"/>
          <p:cNvSpPr/>
          <p:nvPr/>
        </p:nvSpPr>
        <p:spPr>
          <a:xfrm>
            <a:off x="35496" y="323364"/>
            <a:ext cx="7128792" cy="369332"/>
          </a:xfrm>
          <a:prstGeom prst="rect">
            <a:avLst/>
          </a:prstGeom>
        </p:spPr>
        <p:txBody>
          <a:bodyPr wrap="square">
            <a:spAutoFit/>
          </a:bodyPr>
          <a:lstStyle/>
          <a:p>
            <a:r>
              <a:rPr lang="ja-JP" altLang="en-US" b="1" dirty="0">
                <a:solidFill>
                  <a:srgbClr val="000000"/>
                </a:solidFill>
                <a:latin typeface="Calibri" pitchFamily="34" charset="0"/>
                <a:ea typeface="ＭＳ Ｐゴシック" panose="020B0600070205080204" pitchFamily="50" charset="-128"/>
              </a:rPr>
              <a:t>　使用料の減免措置の見直し</a:t>
            </a:r>
          </a:p>
        </p:txBody>
      </p:sp>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（付属資料３）</a:t>
            </a:r>
            <a:endParaRPr lang="en-US" altLang="ja-JP" sz="1100" dirty="0">
              <a:solidFill>
                <a:prstClr val="black"/>
              </a:solidFill>
            </a:endParaRPr>
          </a:p>
        </p:txBody>
      </p:sp>
      <p:sp>
        <p:nvSpPr>
          <p:cNvPr id="11" name="正方形/長方形 10"/>
          <p:cNvSpPr/>
          <p:nvPr/>
        </p:nvSpPr>
        <p:spPr>
          <a:xfrm>
            <a:off x="550665" y="1404067"/>
            <a:ext cx="5317481" cy="584775"/>
          </a:xfrm>
          <a:prstGeom prst="rect">
            <a:avLst/>
          </a:prstGeom>
        </p:spPr>
        <p:txBody>
          <a:bodyPr wrap="none">
            <a:spAutoFit/>
          </a:bodyPr>
          <a:lstStyle/>
          <a:p>
            <a:r>
              <a:rPr lang="ja-JP" altLang="en-US" sz="1600" dirty="0">
                <a:solidFill>
                  <a:prstClr val="black"/>
                </a:solidFill>
                <a:latin typeface="Calibri"/>
                <a:ea typeface="ＭＳ Ｐゴシック" panose="020B0600070205080204" pitchFamily="50" charset="-128"/>
              </a:rPr>
              <a:t>○</a:t>
            </a:r>
            <a:r>
              <a:rPr lang="ja-JP" altLang="en-US" sz="1600" dirty="0">
                <a:solidFill>
                  <a:prstClr val="black"/>
                </a:solidFill>
                <a:latin typeface="ＭＳ Ｐゴシック" panose="020B0600070205080204" pitchFamily="50" charset="-128"/>
                <a:ea typeface="ＭＳ Ｐゴシック" panose="020B0600070205080204" pitchFamily="50" charset="-128"/>
              </a:rPr>
              <a:t>使用料の減免案件と見直し結果</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r>
              <a:rPr lang="ja-JP" altLang="en-US" sz="1600" dirty="0">
                <a:solidFill>
                  <a:prstClr val="black"/>
                </a:solidFill>
                <a:latin typeface="ＭＳ Ｐゴシック" panose="020B0600070205080204" pitchFamily="50" charset="-128"/>
                <a:ea typeface="ＭＳ Ｐゴシック" panose="020B0600070205080204" pitchFamily="50" charset="-128"/>
              </a:rPr>
              <a:t>　　　合計</a:t>
            </a:r>
            <a:r>
              <a:rPr lang="en-US" altLang="ja-JP" sz="1600" dirty="0">
                <a:solidFill>
                  <a:prstClr val="black"/>
                </a:solidFill>
                <a:latin typeface="ＭＳ Ｐゴシック" panose="020B0600070205080204" pitchFamily="50" charset="-128"/>
                <a:ea typeface="ＭＳ Ｐゴシック" panose="020B0600070205080204" pitchFamily="50" charset="-128"/>
              </a:rPr>
              <a:t>1,424</a:t>
            </a:r>
            <a:r>
              <a:rPr lang="ja-JP" altLang="en-US" sz="1600" dirty="0">
                <a:solidFill>
                  <a:prstClr val="black"/>
                </a:solidFill>
                <a:latin typeface="ＭＳ Ｐゴシック" panose="020B0600070205080204" pitchFamily="50" charset="-128"/>
                <a:ea typeface="ＭＳ Ｐゴシック" panose="020B0600070205080204" pitchFamily="50" charset="-128"/>
              </a:rPr>
              <a:t>件の減免について点検を行い、結果を</a:t>
            </a:r>
            <a:r>
              <a:rPr lang="ja-JP" altLang="en-US" sz="1600" dirty="0">
                <a:solidFill>
                  <a:prstClr val="black"/>
                </a:solidFill>
                <a:latin typeface="Calibri"/>
                <a:ea typeface="ＭＳ Ｐゴシック" panose="020B0600070205080204" pitchFamily="50" charset="-128"/>
              </a:rPr>
              <a:t>公表。</a:t>
            </a:r>
          </a:p>
        </p:txBody>
      </p:sp>
      <p:sp>
        <p:nvSpPr>
          <p:cNvPr id="16" name="テキスト ボックス 15"/>
          <p:cNvSpPr txBox="1"/>
          <p:nvPr/>
        </p:nvSpPr>
        <p:spPr>
          <a:xfrm>
            <a:off x="395536" y="828003"/>
            <a:ext cx="8424936" cy="584775"/>
          </a:xfrm>
          <a:prstGeom prst="rect">
            <a:avLst/>
          </a:prstGeom>
          <a:noFill/>
        </p:spPr>
        <p:txBody>
          <a:bodyPr wrap="square" rtlCol="0">
            <a:spAutoFit/>
          </a:bodyPr>
          <a:lstStyle/>
          <a:p>
            <a:r>
              <a:rPr lang="ja-JP" altLang="en-US" sz="1600" dirty="0">
                <a:solidFill>
                  <a:prstClr val="black"/>
                </a:solidFill>
                <a:latin typeface="ＭＳ Ｐゴシック" panose="020B0600070205080204" pitchFamily="50" charset="-128"/>
                <a:ea typeface="ＭＳ Ｐゴシック" panose="020B0600070205080204" pitchFamily="50" charset="-128"/>
              </a:rPr>
              <a:t>　市政改革プラン（</a:t>
            </a:r>
            <a:r>
              <a:rPr lang="en-US" altLang="ja-JP" sz="1600" dirty="0">
                <a:solidFill>
                  <a:prstClr val="black"/>
                </a:solidFill>
                <a:latin typeface="ＭＳ Ｐゴシック" panose="020B0600070205080204" pitchFamily="50" charset="-128"/>
                <a:ea typeface="ＭＳ Ｐゴシック" panose="020B0600070205080204" pitchFamily="50" charset="-128"/>
              </a:rPr>
              <a:t>2012</a:t>
            </a:r>
            <a:r>
              <a:rPr lang="ja-JP" altLang="en-US" sz="1600" dirty="0">
                <a:solidFill>
                  <a:prstClr val="black"/>
                </a:solidFill>
                <a:latin typeface="ＭＳ Ｐゴシック" panose="020B0600070205080204" pitchFamily="50" charset="-128"/>
                <a:ea typeface="ＭＳ Ｐゴシック" panose="020B0600070205080204" pitchFamily="50" charset="-128"/>
              </a:rPr>
              <a:t>年</a:t>
            </a:r>
            <a:r>
              <a:rPr lang="en-US" altLang="ja-JP" sz="1600" dirty="0">
                <a:solidFill>
                  <a:prstClr val="black"/>
                </a:solidFill>
                <a:latin typeface="ＭＳ Ｐゴシック" panose="020B0600070205080204" pitchFamily="50" charset="-128"/>
                <a:ea typeface="ＭＳ Ｐゴシック" panose="020B0600070205080204" pitchFamily="50" charset="-128"/>
              </a:rPr>
              <a:t>7</a:t>
            </a:r>
            <a:r>
              <a:rPr lang="ja-JP" altLang="en-US" sz="1600" dirty="0">
                <a:solidFill>
                  <a:prstClr val="black"/>
                </a:solidFill>
                <a:latin typeface="ＭＳ Ｐゴシック" panose="020B0600070205080204" pitchFamily="50" charset="-128"/>
                <a:ea typeface="ＭＳ Ｐゴシック" panose="020B0600070205080204" pitchFamily="50" charset="-128"/>
              </a:rPr>
              <a:t>月策定）に基づき、市有不動産の使用料等の減免措置について、</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a:p>
            <a:r>
              <a:rPr lang="ja-JP" altLang="en-US" sz="1600" dirty="0">
                <a:solidFill>
                  <a:prstClr val="black"/>
                </a:solidFill>
                <a:latin typeface="ＭＳ Ｐゴシック" panose="020B0600070205080204" pitchFamily="50" charset="-128"/>
                <a:ea typeface="ＭＳ Ｐゴシック" panose="020B0600070205080204" pitchFamily="50" charset="-128"/>
              </a:rPr>
              <a:t>見直しを実施。（</a:t>
            </a:r>
            <a:r>
              <a:rPr lang="en-US" altLang="ja-JP" sz="1600" dirty="0">
                <a:solidFill>
                  <a:prstClr val="black"/>
                </a:solidFill>
                <a:latin typeface="ＭＳ Ｐゴシック" panose="020B0600070205080204" pitchFamily="50" charset="-128"/>
                <a:ea typeface="ＭＳ Ｐゴシック" panose="020B0600070205080204" pitchFamily="50" charset="-128"/>
              </a:rPr>
              <a:t>2014</a:t>
            </a:r>
            <a:r>
              <a:rPr lang="ja-JP" altLang="en-US" sz="1600" dirty="0">
                <a:solidFill>
                  <a:prstClr val="black"/>
                </a:solidFill>
                <a:latin typeface="ＭＳ Ｐゴシック" panose="020B0600070205080204" pitchFamily="50" charset="-128"/>
                <a:ea typeface="ＭＳ Ｐゴシック" panose="020B0600070205080204" pitchFamily="50" charset="-128"/>
              </a:rPr>
              <a:t>年度末取組み完了。）</a:t>
            </a:r>
            <a:endParaRPr lang="en-US" altLang="ja-JP"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20" name="テキスト ボックス 2"/>
          <p:cNvSpPr txBox="1"/>
          <p:nvPr/>
        </p:nvSpPr>
        <p:spPr>
          <a:xfrm>
            <a:off x="7306864" y="3618730"/>
            <a:ext cx="607859" cy="40011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ja-JP" altLang="en-US" sz="1000" dirty="0">
                <a:solidFill>
                  <a:prstClr val="black"/>
                </a:solidFill>
                <a:latin typeface="Calibri"/>
                <a:ea typeface="ＭＳ Ｐゴシック" panose="020B0600070205080204" pitchFamily="50" charset="-128"/>
              </a:rPr>
              <a:t>合計</a:t>
            </a:r>
            <a:endParaRPr lang="en-US" altLang="ja-JP" sz="1000" dirty="0">
              <a:solidFill>
                <a:prstClr val="black"/>
              </a:solidFill>
              <a:latin typeface="Calibri"/>
              <a:ea typeface="ＭＳ Ｐゴシック" panose="020B0600070205080204" pitchFamily="50" charset="-128"/>
            </a:endParaRPr>
          </a:p>
          <a:p>
            <a:pPr algn="ctr"/>
            <a:r>
              <a:rPr lang="en-US" altLang="ja-JP" sz="1000" dirty="0">
                <a:solidFill>
                  <a:prstClr val="black"/>
                </a:solidFill>
                <a:latin typeface="Calibri"/>
                <a:ea typeface="ＭＳ Ｐゴシック" panose="020B0600070205080204" pitchFamily="50" charset="-128"/>
              </a:rPr>
              <a:t>1,424</a:t>
            </a:r>
            <a:r>
              <a:rPr lang="ja-JP" altLang="en-US" sz="1000" dirty="0">
                <a:solidFill>
                  <a:prstClr val="black"/>
                </a:solidFill>
                <a:latin typeface="Calibri"/>
                <a:ea typeface="ＭＳ Ｐゴシック" panose="020B0600070205080204" pitchFamily="50" charset="-128"/>
              </a:rPr>
              <a:t>件</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385</a:t>
            </a:fld>
            <a:endParaRPr lang="ja-JP" altLang="en-US"/>
          </a:p>
        </p:txBody>
      </p:sp>
    </p:spTree>
    <p:extLst>
      <p:ext uri="{BB962C8B-B14F-4D97-AF65-F5344CB8AC3E}">
        <p14:creationId xmlns:p14="http://schemas.microsoft.com/office/powerpoint/2010/main" val="2676432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1520" y="260648"/>
            <a:ext cx="6768752" cy="338554"/>
          </a:xfrm>
          <a:prstGeom prst="rect">
            <a:avLst/>
          </a:prstGeom>
        </p:spPr>
        <p:txBody>
          <a:bodyPr wrap="square">
            <a:spAutoFit/>
          </a:bodyPr>
          <a:lstStyle/>
          <a:p>
            <a:r>
              <a:rPr lang="ja-JP" altLang="en-US" sz="1600" dirty="0">
                <a:solidFill>
                  <a:prstClr val="black"/>
                </a:solidFill>
                <a:latin typeface="ＭＳ Ｐゴシック" panose="020B0600070205080204" pitchFamily="50" charset="-128"/>
                <a:ea typeface="ＭＳ Ｐゴシック" panose="020B0600070205080204" pitchFamily="50" charset="-128"/>
              </a:rPr>
              <a:t>○ 市有不動産の使用料減免のうち、見直しの対象としたもの　（１／６）</a:t>
            </a:r>
          </a:p>
        </p:txBody>
      </p:sp>
      <p:sp>
        <p:nvSpPr>
          <p:cNvPr id="17" name="正方形/長方形 16"/>
          <p:cNvSpPr/>
          <p:nvPr/>
        </p:nvSpPr>
        <p:spPr>
          <a:xfrm>
            <a:off x="539552" y="544326"/>
            <a:ext cx="7025962" cy="200055"/>
          </a:xfrm>
          <a:prstGeom prst="rect">
            <a:avLst/>
          </a:prstGeom>
        </p:spPr>
        <p:txBody>
          <a:bodyPr wrap="none" lIns="0" tIns="0" rIns="0" bIns="0">
            <a:spAutoFit/>
          </a:bodyPr>
          <a:lstStyle/>
          <a:p>
            <a:r>
              <a:rPr lang="ja-JP" altLang="en-US" sz="1300" b="1" dirty="0">
                <a:solidFill>
                  <a:prstClr val="black"/>
                </a:solidFill>
                <a:latin typeface="ＭＳ Ｐゴシック" panose="020B0600070205080204" pitchFamily="50" charset="-128"/>
                <a:ea typeface="ＭＳ Ｐゴシック" panose="020B0600070205080204" pitchFamily="50" charset="-128"/>
              </a:rPr>
              <a:t>Ａ．減免率見直し・減免廃止　</a:t>
            </a:r>
            <a:r>
              <a:rPr lang="en-US" altLang="ja-JP" sz="1300" b="1" dirty="0">
                <a:solidFill>
                  <a:prstClr val="black"/>
                </a:solidFill>
                <a:latin typeface="ＭＳ Ｐゴシック" panose="020B0600070205080204" pitchFamily="50" charset="-128"/>
                <a:ea typeface="ＭＳ Ｐゴシック" panose="020B0600070205080204" pitchFamily="50" charset="-128"/>
              </a:rPr>
              <a:t>【97</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年８月時点）　→</a:t>
            </a:r>
            <a:r>
              <a:rPr lang="en-US" altLang="ja-JP" sz="1300" b="1" dirty="0">
                <a:solidFill>
                  <a:prstClr val="black"/>
                </a:solidFill>
                <a:latin typeface="ＭＳ Ｐゴシック" panose="020B0600070205080204" pitchFamily="50" charset="-128"/>
                <a:ea typeface="ＭＳ Ｐゴシック" panose="020B0600070205080204" pitchFamily="50" charset="-128"/>
              </a:rPr>
              <a:t>【198</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年度末取組み完了時点）</a:t>
            </a:r>
            <a:r>
              <a:rPr lang="ja-JP" altLang="en-US" sz="1300" dirty="0">
                <a:solidFill>
                  <a:prstClr val="black"/>
                </a:solidFill>
                <a:latin typeface="ＭＳ Ｐゴシック" panose="020B0600070205080204" pitchFamily="50" charset="-128"/>
                <a:ea typeface="ＭＳ Ｐゴシック" panose="020B0600070205080204" pitchFamily="50" charset="-128"/>
              </a:rPr>
              <a:t>　</a:t>
            </a:r>
          </a:p>
        </p:txBody>
      </p:sp>
      <p:sp>
        <p:nvSpPr>
          <p:cNvPr id="8"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（付属資料３）</a:t>
            </a:r>
            <a:endParaRPr lang="en-US" altLang="ja-JP" sz="1100" dirty="0">
              <a:solidFill>
                <a:prstClr val="black"/>
              </a:solidFill>
            </a:endParaRPr>
          </a:p>
        </p:txBody>
      </p:sp>
      <p:graphicFrame>
        <p:nvGraphicFramePr>
          <p:cNvPr id="18" name="表 17"/>
          <p:cNvGraphicFramePr>
            <a:graphicFrameLocks noGrp="1"/>
          </p:cNvGraphicFramePr>
          <p:nvPr/>
        </p:nvGraphicFramePr>
        <p:xfrm>
          <a:off x="539552" y="791340"/>
          <a:ext cx="7992888" cy="5831426"/>
        </p:xfrm>
        <a:graphic>
          <a:graphicData uri="http://schemas.openxmlformats.org/drawingml/2006/table">
            <a:tbl>
              <a:tblPr/>
              <a:tblGrid>
                <a:gridCol w="504056">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tblGrid>
              <a:tr h="160958">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件数</a:t>
                      </a:r>
                      <a:endParaRPr lang="en-US" altLang="ja-JP" sz="1000" b="0" i="0" u="none" strike="noStrike" dirty="0">
                        <a:solidFill>
                          <a:schemeClr val="tx1"/>
                        </a:solidFill>
                        <a:latin typeface="ＭＳ Ｐゴシック" pitchFamily="50" charset="-128"/>
                        <a:ea typeface="ＭＳ Ｐゴシック" pitchFamily="50" charset="-128"/>
                      </a:endParaRPr>
                    </a:p>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a:t>
                      </a:r>
                      <a:r>
                        <a:rPr lang="en-US" altLang="ja-JP" sz="1000" b="0" i="0" u="none" strike="noStrike" dirty="0">
                          <a:solidFill>
                            <a:schemeClr val="tx1"/>
                          </a:solidFill>
                          <a:latin typeface="ＭＳ Ｐゴシック" pitchFamily="50" charset="-128"/>
                          <a:ea typeface="ＭＳ Ｐゴシック" pitchFamily="50" charset="-128"/>
                        </a:rPr>
                        <a:t>2012</a:t>
                      </a:r>
                      <a:r>
                        <a:rPr lang="ja-JP" altLang="en-US" sz="1000" b="0" i="0" u="none" strike="noStrike" dirty="0">
                          <a:solidFill>
                            <a:schemeClr val="tx1"/>
                          </a:solidFill>
                          <a:latin typeface="ＭＳ Ｐゴシック" pitchFamily="50" charset="-128"/>
                          <a:ea typeface="ＭＳ Ｐゴシック" pitchFamily="50" charset="-128"/>
                        </a:rPr>
                        <a:t>～</a:t>
                      </a:r>
                      <a:r>
                        <a:rPr lang="en-US" altLang="ja-JP" sz="1000" b="0" i="0" u="none" strike="noStrike" dirty="0">
                          <a:solidFill>
                            <a:schemeClr val="tx1"/>
                          </a:solidFill>
                          <a:latin typeface="ＭＳ Ｐゴシック" pitchFamily="50" charset="-128"/>
                          <a:ea typeface="ＭＳ Ｐゴシック" pitchFamily="50" charset="-128"/>
                        </a:rPr>
                        <a:t>13</a:t>
                      </a:r>
                      <a:r>
                        <a:rPr lang="ja-JP" altLang="en-US" sz="1000" b="0" i="0" u="none" strike="noStrike" dirty="0">
                          <a:solidFill>
                            <a:schemeClr val="tx1"/>
                          </a:solidFill>
                          <a:latin typeface="ＭＳ Ｐゴシック" pitchFamily="50" charset="-128"/>
                          <a:ea typeface="ＭＳ Ｐゴシック" pitchFamily="50" charset="-128"/>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件数</a:t>
                      </a:r>
                      <a:endParaRPr lang="en-US" altLang="ja-JP" sz="1000" b="0" i="0" u="none" strike="noStrike" dirty="0">
                        <a:solidFill>
                          <a:schemeClr val="tx1"/>
                        </a:solidFill>
                        <a:latin typeface="ＭＳ Ｐゴシック" pitchFamily="50" charset="-128"/>
                        <a:ea typeface="ＭＳ Ｐゴシック" pitchFamily="50" charset="-128"/>
                      </a:endParaRPr>
                    </a:p>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a:t>
                      </a:r>
                      <a:r>
                        <a:rPr lang="en-US" altLang="ja-JP" sz="1000" b="0" i="0" u="none" strike="noStrike" dirty="0">
                          <a:solidFill>
                            <a:schemeClr val="tx1"/>
                          </a:solidFill>
                          <a:latin typeface="ＭＳ Ｐゴシック" pitchFamily="50" charset="-128"/>
                          <a:ea typeface="ＭＳ Ｐゴシック" pitchFamily="50" charset="-128"/>
                        </a:rPr>
                        <a:t>2012</a:t>
                      </a:r>
                      <a:r>
                        <a:rPr lang="ja-JP" altLang="en-US" sz="1000" b="0" i="0" u="none" strike="noStrike" dirty="0">
                          <a:solidFill>
                            <a:schemeClr val="tx1"/>
                          </a:solidFill>
                          <a:latin typeface="ＭＳ Ｐゴシック" pitchFamily="50" charset="-128"/>
                          <a:ea typeface="ＭＳ Ｐゴシック" pitchFamily="50" charset="-128"/>
                        </a:rPr>
                        <a:t>～</a:t>
                      </a:r>
                      <a:r>
                        <a:rPr lang="en-US" altLang="ja-JP" sz="1000" b="0" i="0" u="none" strike="noStrike" dirty="0">
                          <a:solidFill>
                            <a:schemeClr val="tx1"/>
                          </a:solidFill>
                          <a:latin typeface="ＭＳ Ｐゴシック" pitchFamily="50" charset="-128"/>
                          <a:ea typeface="ＭＳ Ｐゴシック" pitchFamily="50" charset="-128"/>
                        </a:rPr>
                        <a:t>14</a:t>
                      </a:r>
                      <a:r>
                        <a:rPr lang="ja-JP" altLang="en-US" sz="1000" b="0" i="0" u="none" strike="noStrike" dirty="0">
                          <a:solidFill>
                            <a:schemeClr val="tx1"/>
                          </a:solidFill>
                          <a:latin typeface="ＭＳ Ｐゴシック" pitchFamily="50" charset="-128"/>
                          <a:ea typeface="ＭＳ Ｐゴシック" pitchFamily="50" charset="-128"/>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32967">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施設用地（大阪人権博物館）</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2967">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大学と連携した人材育成中核拠点（ＮＰＯ大学コンソーシアム大阪・ＮＰＯ関西社会人大学院連合）</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その他児童福祉施設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2967">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事務所（（社）大阪市母と子の共励会）愛光会館</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保育所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54</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事務所（（社）福島産業会）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事務所（公益財団法人地球環境センター）鶴見緑地公園内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港湾労働者住宅等（（財）大阪港湾福利厚生協会）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8</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荷さばき地等（舞洲埋立地）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荷さばき地等（港湾局賃貸地）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貯炭場・車庫（港湾局賃貸地）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5</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12</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事務所（大阪市漁協（協））</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倉庫等（港湾局賃貸地）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4</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3785">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14</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事務所・倉庫等（港湾局賃貸地）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事務所（公益財団法人大阪市学校給食協会）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chemeClr val="tx1"/>
                          </a:solidFill>
                          <a:latin typeface="ＭＳ Ｐゴシック" pitchFamily="50" charset="-128"/>
                          <a:ea typeface="ＭＳ Ｐゴシック" pitchFamily="50" charset="-128"/>
                        </a:rPr>
                        <a:t>事務所（大阪市経済局関係団体協議会）大阪産業創造館内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2967">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17</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在宅サービスセンター・ステーション（区在宅サービスセンター）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20</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在宅サービスセンター・ステーション（地域在宅サービスステーション）</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41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その他高齢者福祉施設（認知症高齢者グループホーム）</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その他高齢者福祉施設（小規模多機能型居宅介護施設）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5</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22</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32967">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23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err="1">
                          <a:solidFill>
                            <a:schemeClr val="tx1"/>
                          </a:solidFill>
                          <a:latin typeface="ＭＳ Ｐゴシック" pitchFamily="50" charset="-128"/>
                          <a:ea typeface="ＭＳ Ｐゴシック" pitchFamily="50" charset="-128"/>
                        </a:rPr>
                        <a:t>障がい</a:t>
                      </a:r>
                      <a:r>
                        <a:rPr lang="ja-JP" altLang="en-US" sz="1000" b="0" i="0" u="none" strike="noStrike" dirty="0">
                          <a:solidFill>
                            <a:schemeClr val="tx1"/>
                          </a:solidFill>
                          <a:latin typeface="ＭＳ Ｐゴシック" pitchFamily="50" charset="-128"/>
                          <a:ea typeface="ＭＳ Ｐゴシック" pitchFamily="50" charset="-128"/>
                        </a:rPr>
                        <a:t>者福祉施設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30</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232967">
                <a:tc gridSpan="2">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計</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ctr">
                        <a:lnSpc>
                          <a:spcPts val="1100"/>
                        </a:lnSpc>
                      </a:pP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97</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198</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24"/>
                  </a:ext>
                </a:extLst>
              </a:tr>
            </a:tbl>
          </a:graphicData>
        </a:graphic>
      </p:graphicFrame>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386</a:t>
            </a:fld>
            <a:endParaRPr lang="ja-JP" altLang="en-US"/>
          </a:p>
        </p:txBody>
      </p:sp>
    </p:spTree>
    <p:extLst>
      <p:ext uri="{BB962C8B-B14F-4D97-AF65-F5344CB8AC3E}">
        <p14:creationId xmlns:p14="http://schemas.microsoft.com/office/powerpoint/2010/main" val="2765388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39552" y="692696"/>
            <a:ext cx="6624736" cy="292388"/>
          </a:xfrm>
          <a:prstGeom prst="rect">
            <a:avLst/>
          </a:prstGeom>
        </p:spPr>
        <p:txBody>
          <a:bodyPr wrap="square">
            <a:spAutoFit/>
          </a:bodyPr>
          <a:lstStyle/>
          <a:p>
            <a:r>
              <a:rPr lang="ja-JP" altLang="en-US" sz="1300" b="1" dirty="0">
                <a:solidFill>
                  <a:prstClr val="black"/>
                </a:solidFill>
                <a:latin typeface="ＭＳ Ｐゴシック" panose="020B0600070205080204" pitchFamily="50" charset="-128"/>
                <a:ea typeface="ＭＳ Ｐゴシック" panose="020B0600070205080204" pitchFamily="50" charset="-128"/>
              </a:rPr>
              <a:t>Ｂ．要検証　</a:t>
            </a:r>
            <a:r>
              <a:rPr lang="en-US" altLang="ja-JP" sz="1300" b="1" dirty="0">
                <a:solidFill>
                  <a:prstClr val="black"/>
                </a:solidFill>
                <a:latin typeface="ＭＳ Ｐゴシック" panose="020B0600070205080204" pitchFamily="50" charset="-128"/>
                <a:ea typeface="ＭＳ Ｐゴシック" panose="020B0600070205080204" pitchFamily="50" charset="-128"/>
              </a:rPr>
              <a:t>【239</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srgbClr val="FF0000"/>
                </a:solidFill>
                <a:latin typeface="ＭＳ Ｐゴシック" panose="020B0600070205080204" pitchFamily="50" charset="-128"/>
                <a:ea typeface="ＭＳ Ｐゴシック" panose="020B0600070205080204" pitchFamily="50" charset="-128"/>
              </a:rPr>
              <a:t> </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年８月時点）　→</a:t>
            </a:r>
            <a:r>
              <a:rPr lang="en-US" altLang="ja-JP" sz="1300" b="1" dirty="0">
                <a:solidFill>
                  <a:prstClr val="black"/>
                </a:solidFill>
                <a:latin typeface="ＭＳ Ｐゴシック" panose="020B0600070205080204" pitchFamily="50" charset="-128"/>
                <a:ea typeface="ＭＳ Ｐゴシック" panose="020B0600070205080204" pitchFamily="50" charset="-128"/>
              </a:rPr>
              <a:t>【0</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年度末取組み完了時点） </a:t>
            </a:r>
            <a:r>
              <a:rPr lang="ja-JP" altLang="en-US" sz="1300" dirty="0">
                <a:solidFill>
                  <a:prstClr val="black"/>
                </a:solidFill>
                <a:latin typeface="ＭＳ Ｐゴシック" panose="020B0600070205080204" pitchFamily="50" charset="-128"/>
                <a:ea typeface="ＭＳ Ｐゴシック" panose="020B0600070205080204" pitchFamily="50" charset="-128"/>
              </a:rPr>
              <a:t>　</a:t>
            </a:r>
          </a:p>
        </p:txBody>
      </p:sp>
      <p:graphicFrame>
        <p:nvGraphicFramePr>
          <p:cNvPr id="13" name="表 12"/>
          <p:cNvGraphicFramePr>
            <a:graphicFrameLocks noGrp="1"/>
          </p:cNvGraphicFramePr>
          <p:nvPr/>
        </p:nvGraphicFramePr>
        <p:xfrm>
          <a:off x="558114" y="1078578"/>
          <a:ext cx="7974326" cy="4384102"/>
        </p:xfrm>
        <a:graphic>
          <a:graphicData uri="http://schemas.openxmlformats.org/drawingml/2006/table">
            <a:tbl>
              <a:tblPr/>
              <a:tblGrid>
                <a:gridCol w="484308">
                  <a:extLst>
                    <a:ext uri="{9D8B030D-6E8A-4147-A177-3AD203B41FA5}">
                      <a16:colId xmlns:a16="http://schemas.microsoft.com/office/drawing/2014/main" val="20000"/>
                    </a:ext>
                  </a:extLst>
                </a:gridCol>
                <a:gridCol w="5113754">
                  <a:extLst>
                    <a:ext uri="{9D8B030D-6E8A-4147-A177-3AD203B41FA5}">
                      <a16:colId xmlns:a16="http://schemas.microsoft.com/office/drawing/2014/main" val="20001"/>
                    </a:ext>
                  </a:extLst>
                </a:gridCol>
                <a:gridCol w="1188132">
                  <a:extLst>
                    <a:ext uri="{9D8B030D-6E8A-4147-A177-3AD203B41FA5}">
                      <a16:colId xmlns:a16="http://schemas.microsoft.com/office/drawing/2014/main" val="20002"/>
                    </a:ext>
                  </a:extLst>
                </a:gridCol>
                <a:gridCol w="1188132">
                  <a:extLst>
                    <a:ext uri="{9D8B030D-6E8A-4147-A177-3AD203B41FA5}">
                      <a16:colId xmlns:a16="http://schemas.microsoft.com/office/drawing/2014/main" val="20003"/>
                    </a:ext>
                  </a:extLst>
                </a:gridCol>
              </a:tblGrid>
              <a:tr h="228039">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2803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福利厚生施設（ヴィアーレ大阪）</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03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国際学校（学校法人大阪</a:t>
                      </a:r>
                      <a:r>
                        <a:rPr lang="en-US" altLang="zh-CN" sz="1000" b="0" i="0" u="none" strike="noStrike" dirty="0">
                          <a:solidFill>
                            <a:srgbClr val="000000"/>
                          </a:solidFill>
                          <a:latin typeface="ＭＳ Ｐゴシック" pitchFamily="50" charset="-128"/>
                          <a:ea typeface="ＭＳ Ｐゴシック" pitchFamily="50" charset="-128"/>
                        </a:rPr>
                        <a:t>YMCA</a:t>
                      </a:r>
                      <a:r>
                        <a:rPr lang="zh-CN" altLang="en-US" sz="1000" b="0" i="0" u="none" strike="noStrike" dirty="0">
                          <a:solidFill>
                            <a:srgbClr val="000000"/>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事務所（大阪市経済局関係団体協議会）大阪産業創造館内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03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在宅サービスセンター・ステーション（区在宅サービスセンター）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26</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在宅サービスセンター・ステーション（地域在宅サービスステーション）</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42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その他高齢者福祉施設（認知症高齢者グループホーム）</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その他高齢者福祉施設（小規模多機能型居宅介護施設）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10</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4</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障がい者福祉施設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52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大阪バイオサイエンス研究所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12</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研究施設（大阪大学）</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err="1">
                          <a:solidFill>
                            <a:srgbClr val="000000"/>
                          </a:solidFill>
                          <a:latin typeface="ＭＳ Ｐゴシック" pitchFamily="50" charset="-128"/>
                          <a:ea typeface="ＭＳ Ｐゴシック" pitchFamily="50" charset="-128"/>
                        </a:rPr>
                        <a:t>障がい</a:t>
                      </a:r>
                      <a:r>
                        <a:rPr lang="ja-JP" altLang="en-US" sz="1000" b="0" i="0" u="none" strike="noStrike" dirty="0">
                          <a:solidFill>
                            <a:srgbClr val="000000"/>
                          </a:solidFill>
                          <a:latin typeface="ＭＳ Ｐゴシック" pitchFamily="50" charset="-128"/>
                          <a:ea typeface="ＭＳ Ｐゴシック" pitchFamily="50" charset="-128"/>
                        </a:rPr>
                        <a:t>者福祉施設付帯駐車場（社会福祉法人ライフサポート協会）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14</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会館・港湾関係車両施設（（財）大阪港湾福利厚生協会）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社団法人事務所（もと幼児教育センター内）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学校売店・食堂</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92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2803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幼稚園（北恩加島幼稚園）</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28039">
                <a:tc gridSpan="2">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計</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ctr">
                        <a:lnSpc>
                          <a:spcPts val="1100"/>
                        </a:lnSpc>
                      </a:pP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239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8"/>
                  </a:ext>
                </a:extLst>
              </a:tr>
            </a:tbl>
          </a:graphicData>
        </a:graphic>
      </p:graphicFrame>
      <p:sp>
        <p:nvSpPr>
          <p:cNvPr id="11" name="正方形/長方形 10"/>
          <p:cNvSpPr/>
          <p:nvPr/>
        </p:nvSpPr>
        <p:spPr>
          <a:xfrm>
            <a:off x="251520" y="260648"/>
            <a:ext cx="6768752" cy="338554"/>
          </a:xfrm>
          <a:prstGeom prst="rect">
            <a:avLst/>
          </a:prstGeom>
        </p:spPr>
        <p:txBody>
          <a:bodyPr wrap="square">
            <a:spAutoFit/>
          </a:bodyPr>
          <a:lstStyle/>
          <a:p>
            <a:r>
              <a:rPr lang="ja-JP" altLang="en-US" sz="1600" dirty="0">
                <a:solidFill>
                  <a:prstClr val="black"/>
                </a:solidFill>
                <a:latin typeface="ＭＳ Ｐゴシック" panose="020B0600070205080204" pitchFamily="50" charset="-128"/>
                <a:ea typeface="ＭＳ Ｐゴシック" panose="020B0600070205080204" pitchFamily="50" charset="-128"/>
              </a:rPr>
              <a:t>○ 市有不動産の使用料減免のうち、見直しの対象としたもの　（２／６）</a:t>
            </a:r>
          </a:p>
        </p:txBody>
      </p:sp>
      <p:sp>
        <p:nvSpPr>
          <p:cNvPr id="7"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（付属資料３）</a:t>
            </a:r>
            <a:endParaRPr lang="en-US" altLang="ja-JP" sz="1100" dirty="0">
              <a:solidFill>
                <a:prstClr val="black"/>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387</a:t>
            </a:fld>
            <a:endParaRPr lang="ja-JP" altLang="en-US"/>
          </a:p>
        </p:txBody>
      </p:sp>
    </p:spTree>
    <p:extLst>
      <p:ext uri="{BB962C8B-B14F-4D97-AF65-F5344CB8AC3E}">
        <p14:creationId xmlns:p14="http://schemas.microsoft.com/office/powerpoint/2010/main" val="144534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236298" y="6237312"/>
            <a:ext cx="1228221" cy="261610"/>
          </a:xfrm>
          <a:prstGeom prst="rect">
            <a:avLst/>
          </a:prstGeom>
        </p:spPr>
        <p:txBody>
          <a:bodyPr wrap="none">
            <a:spAutoFit/>
          </a:bodyPr>
          <a:lstStyle/>
          <a:p>
            <a:r>
              <a:rPr lang="ja-JP" altLang="en-US" sz="1100" dirty="0">
                <a:solidFill>
                  <a:prstClr val="black"/>
                </a:solidFill>
                <a:latin typeface="Calibri"/>
                <a:ea typeface="ＭＳ Ｐゴシック" panose="020B0600070205080204" pitchFamily="50" charset="-128"/>
              </a:rPr>
              <a:t>（次ページへ続く）</a:t>
            </a:r>
          </a:p>
        </p:txBody>
      </p:sp>
      <p:sp>
        <p:nvSpPr>
          <p:cNvPr id="13" name="正方形/長方形 12"/>
          <p:cNvSpPr/>
          <p:nvPr/>
        </p:nvSpPr>
        <p:spPr>
          <a:xfrm>
            <a:off x="539552" y="711367"/>
            <a:ext cx="5112568" cy="292388"/>
          </a:xfrm>
          <a:prstGeom prst="rect">
            <a:avLst/>
          </a:prstGeom>
        </p:spPr>
        <p:txBody>
          <a:bodyPr wrap="square">
            <a:spAutoFit/>
          </a:bodyPr>
          <a:lstStyle/>
          <a:p>
            <a:r>
              <a:rPr lang="ja-JP" altLang="en-US" sz="1300" b="1" dirty="0">
                <a:solidFill>
                  <a:prstClr val="black"/>
                </a:solidFill>
                <a:latin typeface="ＭＳ Ｐゴシック" panose="020B0600070205080204" pitchFamily="50" charset="-128"/>
                <a:ea typeface="ＭＳ Ｐゴシック" panose="020B0600070205080204" pitchFamily="50" charset="-128"/>
              </a:rPr>
              <a:t>Ｃ．点検対象外　　</a:t>
            </a:r>
            <a:r>
              <a:rPr lang="en-US" altLang="ja-JP" sz="1300" b="1" dirty="0">
                <a:solidFill>
                  <a:prstClr val="black"/>
                </a:solidFill>
                <a:latin typeface="ＭＳ Ｐゴシック" panose="020B0600070205080204" pitchFamily="50" charset="-128"/>
                <a:ea typeface="ＭＳ Ｐゴシック" panose="020B0600070205080204" pitchFamily="50" charset="-128"/>
              </a:rPr>
              <a:t>【24</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dirty="0">
                <a:solidFill>
                  <a:prstClr val="black"/>
                </a:solidFill>
                <a:latin typeface="ＭＳ Ｐゴシック" panose="020B0600070205080204" pitchFamily="50" charset="-128"/>
                <a:ea typeface="ＭＳ Ｐゴシック" panose="020B0600070205080204" pitchFamily="50" charset="-128"/>
              </a:rPr>
              <a:t>　</a:t>
            </a:r>
          </a:p>
        </p:txBody>
      </p:sp>
      <p:graphicFrame>
        <p:nvGraphicFramePr>
          <p:cNvPr id="16" name="表 15"/>
          <p:cNvGraphicFramePr>
            <a:graphicFrameLocks noGrp="1"/>
          </p:cNvGraphicFramePr>
          <p:nvPr/>
        </p:nvGraphicFramePr>
        <p:xfrm>
          <a:off x="971600" y="1003755"/>
          <a:ext cx="7416824" cy="2570130"/>
        </p:xfrm>
        <a:graphic>
          <a:graphicData uri="http://schemas.openxmlformats.org/drawingml/2006/table">
            <a:tbl>
              <a:tblPr/>
              <a:tblGrid>
                <a:gridCol w="50405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tblGrid>
              <a:tr h="171342">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件数</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71342">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寝屋川護岸敷地用地（大阪府）</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342">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鉄道高架軌道施設敷地（阪神電気鉄道㈱）</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5</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広場（西日本電信電話㈱）</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1342">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記念碑（大阪府立夕陽丘高等学校）</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無料低額宿泊所（生活ケアセンター）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道路・通路</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傾斜地管理</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砂防ダム（大阪府八尾土木事務所）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通路（豊中市立第</a:t>
                      </a:r>
                      <a:r>
                        <a:rPr lang="en-US" altLang="zh-CN" sz="1000" b="0" i="0" u="none" strike="noStrike" dirty="0">
                          <a:solidFill>
                            <a:srgbClr val="000000"/>
                          </a:solidFill>
                          <a:latin typeface="ＭＳ Ｐゴシック" pitchFamily="50" charset="-128"/>
                          <a:ea typeface="ＭＳ Ｐゴシック" pitchFamily="50" charset="-128"/>
                        </a:rPr>
                        <a:t>17</a:t>
                      </a:r>
                      <a:r>
                        <a:rPr lang="zh-CN" altLang="en-US" sz="1000" b="0" i="0" u="none" strike="noStrike" dirty="0">
                          <a:solidFill>
                            <a:srgbClr val="000000"/>
                          </a:solidFill>
                          <a:latin typeface="ＭＳ Ｐゴシック" pitchFamily="50" charset="-128"/>
                          <a:ea typeface="ＭＳ Ｐゴシック" pitchFamily="50" charset="-128"/>
                        </a:rPr>
                        <a:t>中学校通学路）</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公共水路（八尾工場内）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広場（湊町地区開発協議会）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12</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阪神高速道路上空占用（（独）日本高速道路保有・債務返済機構）</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8</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1342">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ペデストリアンデッキ（コスモスクエア海浜緑地）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1342">
                <a:tc gridSpan="2">
                  <a:txBody>
                    <a:bodyPr/>
                    <a:lstStyle/>
                    <a:p>
                      <a:pPr algn="ctr" fontAlgn="ctr">
                        <a:lnSpc>
                          <a:spcPts val="1100"/>
                        </a:lnSpc>
                      </a:pPr>
                      <a:r>
                        <a:rPr lang="ja-JP" altLang="en-US" sz="1000" b="0" i="0" u="none" strike="noStrike" dirty="0">
                          <a:solidFill>
                            <a:schemeClr val="tx1"/>
                          </a:solidFill>
                          <a:latin typeface="ＭＳ Ｐゴシック" pitchFamily="50" charset="-128"/>
                          <a:ea typeface="ＭＳ Ｐゴシック" pitchFamily="50" charset="-128"/>
                        </a:rPr>
                        <a:t>計</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ctr">
                        <a:lnSpc>
                          <a:spcPts val="1100"/>
                        </a:lnSpc>
                      </a:pP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0" i="0" u="none" strike="noStrike" dirty="0">
                          <a:solidFill>
                            <a:srgbClr val="000000"/>
                          </a:solidFill>
                          <a:latin typeface="ＭＳ Ｐゴシック" pitchFamily="50" charset="-128"/>
                          <a:ea typeface="ＭＳ Ｐゴシック" pitchFamily="50" charset="-128"/>
                        </a:rPr>
                        <a:t>24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4"/>
                  </a:ext>
                </a:extLst>
              </a:tr>
            </a:tbl>
          </a:graphicData>
        </a:graphic>
      </p:graphicFrame>
      <p:sp>
        <p:nvSpPr>
          <p:cNvPr id="21" name="正方形/長方形 20"/>
          <p:cNvSpPr/>
          <p:nvPr/>
        </p:nvSpPr>
        <p:spPr>
          <a:xfrm>
            <a:off x="539554" y="3786417"/>
            <a:ext cx="6492483" cy="292388"/>
          </a:xfrm>
          <a:prstGeom prst="rect">
            <a:avLst/>
          </a:prstGeom>
        </p:spPr>
        <p:txBody>
          <a:bodyPr wrap="none">
            <a:spAutoFit/>
          </a:bodyPr>
          <a:lstStyle/>
          <a:p>
            <a:r>
              <a:rPr lang="ja-JP" altLang="en-US" sz="1300" b="1" dirty="0">
                <a:solidFill>
                  <a:prstClr val="black"/>
                </a:solidFill>
                <a:latin typeface="ＭＳ Ｐゴシック" panose="020B0600070205080204" pitchFamily="50" charset="-128"/>
                <a:ea typeface="ＭＳ Ｐゴシック" panose="020B0600070205080204" pitchFamily="50" charset="-128"/>
              </a:rPr>
              <a:t>Ｄ．減免継続　</a:t>
            </a:r>
            <a:r>
              <a:rPr lang="en-US" altLang="ja-JP" sz="1300" b="1" dirty="0">
                <a:solidFill>
                  <a:prstClr val="black"/>
                </a:solidFill>
                <a:latin typeface="ＭＳ Ｐゴシック" panose="020B0600070205080204" pitchFamily="50" charset="-128"/>
                <a:ea typeface="ＭＳ Ｐゴシック" panose="020B0600070205080204" pitchFamily="50" charset="-128"/>
              </a:rPr>
              <a:t>【1,050</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年８月時点）　→</a:t>
            </a:r>
            <a:r>
              <a:rPr lang="en-US" altLang="ja-JP" sz="1300" b="1" dirty="0">
                <a:solidFill>
                  <a:prstClr val="black"/>
                </a:solidFill>
                <a:latin typeface="ＭＳ Ｐゴシック" panose="020B0600070205080204" pitchFamily="50" charset="-128"/>
                <a:ea typeface="ＭＳ Ｐゴシック" panose="020B0600070205080204" pitchFamily="50" charset="-128"/>
              </a:rPr>
              <a:t>【1,183</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年度末取組み完了時点） </a:t>
            </a:r>
            <a:r>
              <a:rPr lang="ja-JP" altLang="en-US" sz="1300" dirty="0">
                <a:solidFill>
                  <a:prstClr val="black"/>
                </a:solidFill>
                <a:latin typeface="ＭＳ Ｐゴシック" panose="020B0600070205080204" pitchFamily="50" charset="-128"/>
                <a:ea typeface="ＭＳ Ｐゴシック" panose="020B0600070205080204" pitchFamily="50" charset="-128"/>
              </a:rPr>
              <a:t>　</a:t>
            </a:r>
          </a:p>
        </p:txBody>
      </p:sp>
      <p:graphicFrame>
        <p:nvGraphicFramePr>
          <p:cNvPr id="26" name="表 25"/>
          <p:cNvGraphicFramePr>
            <a:graphicFrameLocks noGrp="1"/>
          </p:cNvGraphicFramePr>
          <p:nvPr/>
        </p:nvGraphicFramePr>
        <p:xfrm>
          <a:off x="971602" y="4115960"/>
          <a:ext cx="7416825" cy="2053660"/>
        </p:xfrm>
        <a:graphic>
          <a:graphicData uri="http://schemas.openxmlformats.org/drawingml/2006/table">
            <a:tbl>
              <a:tblPr/>
              <a:tblGrid>
                <a:gridCol w="467728">
                  <a:extLst>
                    <a:ext uri="{9D8B030D-6E8A-4147-A177-3AD203B41FA5}">
                      <a16:colId xmlns:a16="http://schemas.microsoft.com/office/drawing/2014/main" val="20000"/>
                    </a:ext>
                  </a:extLst>
                </a:gridCol>
                <a:gridCol w="457283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152129">
                  <a:extLst>
                    <a:ext uri="{9D8B030D-6E8A-4147-A177-3AD203B41FA5}">
                      <a16:colId xmlns:a16="http://schemas.microsoft.com/office/drawing/2014/main" val="20003"/>
                    </a:ext>
                  </a:extLst>
                </a:gridCol>
              </a:tblGrid>
              <a:tr h="177426">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77426">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事務所（大阪市立高等学校教育研究会）東高等学校内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7426">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事務所（大阪市立高等学校校長会）東高等学校内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事務所（大阪市立高等学校体育連盟）東高等学校内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426">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4</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事務所（大阪市立高等学校文化連盟）東高等学校内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事務所（大阪市立小学校長会）もと幼児教育センター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事務所（大阪市立中学校校長会）もと幼児教育センター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事務所（大阪市立幼稚園長会）もと幼児教育センター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latin typeface="ＭＳ Ｐゴシック" pitchFamily="50" charset="-128"/>
                          <a:ea typeface="ＭＳ Ｐゴシック" pitchFamily="50" charset="-128"/>
                        </a:rPr>
                        <a:t>学校施設（理学部附属植物園）</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博物館（大阪商工会議所）大阪産業創造館内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7426">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国立文楽劇場（独立行政法人日本芸術文化振興会）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4" name="正方形/長方形 13"/>
          <p:cNvSpPr/>
          <p:nvPr/>
        </p:nvSpPr>
        <p:spPr>
          <a:xfrm>
            <a:off x="251520" y="260648"/>
            <a:ext cx="6768752" cy="338554"/>
          </a:xfrm>
          <a:prstGeom prst="rect">
            <a:avLst/>
          </a:prstGeom>
        </p:spPr>
        <p:txBody>
          <a:bodyPr wrap="square">
            <a:spAutoFit/>
          </a:bodyPr>
          <a:lstStyle/>
          <a:p>
            <a:r>
              <a:rPr lang="ja-JP" altLang="en-US" sz="1600" dirty="0">
                <a:solidFill>
                  <a:prstClr val="black"/>
                </a:solidFill>
                <a:latin typeface="ＭＳ Ｐゴシック" panose="020B0600070205080204" pitchFamily="50" charset="-128"/>
                <a:ea typeface="ＭＳ Ｐゴシック" panose="020B0600070205080204" pitchFamily="50" charset="-128"/>
              </a:rPr>
              <a:t>○ 市有不動産の使用料減免のうち、見直しの対象としたもの　（３／６）</a:t>
            </a:r>
          </a:p>
        </p:txBody>
      </p:sp>
      <p:sp>
        <p:nvSpPr>
          <p:cNvPr id="10"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（付属資料３）</a:t>
            </a:r>
            <a:endParaRPr lang="en-US" altLang="ja-JP" sz="1100" dirty="0">
              <a:solidFill>
                <a:prstClr val="black"/>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388</a:t>
            </a:fld>
            <a:endParaRPr lang="ja-JP" altLang="en-US"/>
          </a:p>
        </p:txBody>
      </p:sp>
    </p:spTree>
    <p:extLst>
      <p:ext uri="{BB962C8B-B14F-4D97-AF65-F5344CB8AC3E}">
        <p14:creationId xmlns:p14="http://schemas.microsoft.com/office/powerpoint/2010/main" val="2111469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39552" y="692696"/>
            <a:ext cx="7128792" cy="292388"/>
          </a:xfrm>
          <a:prstGeom prst="rect">
            <a:avLst/>
          </a:prstGeom>
        </p:spPr>
        <p:txBody>
          <a:bodyPr wrap="square">
            <a:spAutoFit/>
          </a:bodyPr>
          <a:lstStyle/>
          <a:p>
            <a:r>
              <a:rPr lang="ja-JP" altLang="en-US" sz="1300" b="1" dirty="0">
                <a:solidFill>
                  <a:prstClr val="black"/>
                </a:solidFill>
                <a:latin typeface="ＭＳ Ｐゴシック" panose="020B0600070205080204" pitchFamily="50" charset="-128"/>
                <a:ea typeface="ＭＳ Ｐゴシック" panose="020B0600070205080204" pitchFamily="50" charset="-128"/>
              </a:rPr>
              <a:t>Ｄ．減免継続　</a:t>
            </a:r>
            <a:r>
              <a:rPr lang="en-US" altLang="ja-JP" sz="1300" b="1" dirty="0">
                <a:solidFill>
                  <a:prstClr val="black"/>
                </a:solidFill>
                <a:latin typeface="ＭＳ Ｐゴシック" panose="020B0600070205080204" pitchFamily="50" charset="-128"/>
                <a:ea typeface="ＭＳ Ｐゴシック" panose="020B0600070205080204" pitchFamily="50" charset="-128"/>
              </a:rPr>
              <a:t>【1,050</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年８月時点）　→</a:t>
            </a:r>
            <a:r>
              <a:rPr lang="en-US" altLang="ja-JP" sz="1300" b="1" dirty="0">
                <a:solidFill>
                  <a:prstClr val="black"/>
                </a:solidFill>
                <a:latin typeface="ＭＳ Ｐゴシック" panose="020B0600070205080204" pitchFamily="50" charset="-128"/>
                <a:ea typeface="ＭＳ Ｐゴシック" panose="020B0600070205080204" pitchFamily="50" charset="-128"/>
              </a:rPr>
              <a:t>【1,183</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年度末取組み完了時点） </a:t>
            </a:r>
            <a:r>
              <a:rPr lang="ja-JP" altLang="en-US" sz="1300" dirty="0">
                <a:solidFill>
                  <a:prstClr val="black"/>
                </a:solidFill>
                <a:latin typeface="ＭＳ Ｐゴシック" panose="020B0600070205080204" pitchFamily="50" charset="-128"/>
                <a:ea typeface="ＭＳ Ｐゴシック" panose="020B0600070205080204" pitchFamily="50" charset="-128"/>
              </a:rPr>
              <a:t>　</a:t>
            </a:r>
          </a:p>
        </p:txBody>
      </p:sp>
      <p:sp>
        <p:nvSpPr>
          <p:cNvPr id="8" name="正方形/長方形 7"/>
          <p:cNvSpPr/>
          <p:nvPr/>
        </p:nvSpPr>
        <p:spPr>
          <a:xfrm>
            <a:off x="7164290" y="6381328"/>
            <a:ext cx="1228221" cy="261610"/>
          </a:xfrm>
          <a:prstGeom prst="rect">
            <a:avLst/>
          </a:prstGeom>
        </p:spPr>
        <p:txBody>
          <a:bodyPr wrap="none">
            <a:spAutoFit/>
          </a:bodyPr>
          <a:lstStyle/>
          <a:p>
            <a:r>
              <a:rPr lang="ja-JP" altLang="en-US" sz="1100" dirty="0">
                <a:solidFill>
                  <a:prstClr val="black"/>
                </a:solidFill>
                <a:latin typeface="Calibri"/>
                <a:ea typeface="ＭＳ Ｐゴシック" panose="020B0600070205080204" pitchFamily="50" charset="-128"/>
              </a:rPr>
              <a:t>（次ページへ続く）</a:t>
            </a:r>
          </a:p>
        </p:txBody>
      </p:sp>
      <p:graphicFrame>
        <p:nvGraphicFramePr>
          <p:cNvPr id="22" name="表 21"/>
          <p:cNvGraphicFramePr>
            <a:graphicFrameLocks noGrp="1"/>
          </p:cNvGraphicFramePr>
          <p:nvPr/>
        </p:nvGraphicFramePr>
        <p:xfrm>
          <a:off x="934700" y="1268760"/>
          <a:ext cx="7416826" cy="5056850"/>
        </p:xfrm>
        <a:graphic>
          <a:graphicData uri="http://schemas.openxmlformats.org/drawingml/2006/table">
            <a:tbl>
              <a:tblPr/>
              <a:tblGrid>
                <a:gridCol w="467728">
                  <a:extLst>
                    <a:ext uri="{9D8B030D-6E8A-4147-A177-3AD203B41FA5}">
                      <a16:colId xmlns:a16="http://schemas.microsoft.com/office/drawing/2014/main" val="20000"/>
                    </a:ext>
                  </a:extLst>
                </a:gridCol>
                <a:gridCol w="4609732">
                  <a:extLst>
                    <a:ext uri="{9D8B030D-6E8A-4147-A177-3AD203B41FA5}">
                      <a16:colId xmlns:a16="http://schemas.microsoft.com/office/drawing/2014/main" val="20001"/>
                    </a:ext>
                  </a:extLst>
                </a:gridCol>
                <a:gridCol w="1169683">
                  <a:extLst>
                    <a:ext uri="{9D8B030D-6E8A-4147-A177-3AD203B41FA5}">
                      <a16:colId xmlns:a16="http://schemas.microsoft.com/office/drawing/2014/main" val="20002"/>
                    </a:ext>
                  </a:extLst>
                </a:gridCol>
                <a:gridCol w="1169683">
                  <a:extLst>
                    <a:ext uri="{9D8B030D-6E8A-4147-A177-3AD203B41FA5}">
                      <a16:colId xmlns:a16="http://schemas.microsoft.com/office/drawing/2014/main" val="20003"/>
                    </a:ext>
                  </a:extLst>
                </a:gridCol>
              </a:tblGrid>
              <a:tr h="191098">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宣言塔（大阪福島納税貯蓄組合連合会）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12</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集会所・会館</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193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地域コミュニティ関連用地（倉庫・広場等）</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249</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14</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資材置場（阪神高速道路（株））</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複合交通センター・交通広場（ＯＣＡＴ）</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多目的ドーム（京セラドーム大阪）</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その他高齢者福祉施設（シルバー人材センター）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5</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その他高齢者福祉施設（軽費老人ホーム）</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1098">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19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その他高齢者福祉施設（生活支援ハウス）</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1098">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20</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特別養護老人ホーム</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53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21</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老人憩の家</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247</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22</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保護施設（救護施設、更生施設）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6</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23</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無料低額診療施設（社会医療センター）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24</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共同浴場</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6</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25</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障がい者福祉施設（障がい者職業指導センター・職業リハビリテーションセンター）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26</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障がい者福祉施設（障がい者ケアホーム）</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27</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売店・店舗等</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28</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看護専門学校</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29</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その他児童福祉施設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30</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その他児童福祉施設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31</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青少年野外活動センター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32</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学校施設（幼稚園昼食実行委員会）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33</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航空機騒音測定器（共同利用施設）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34</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防潮堤点検階段（仮設）住之江工場内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91098">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35</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農園（瓜破霊園内）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
        <p:nvSpPr>
          <p:cNvPr id="27" name="正方形/長方形 26"/>
          <p:cNvSpPr/>
          <p:nvPr/>
        </p:nvSpPr>
        <p:spPr>
          <a:xfrm>
            <a:off x="827584" y="1007150"/>
            <a:ext cx="1800200" cy="261610"/>
          </a:xfrm>
          <a:prstGeom prst="rect">
            <a:avLst/>
          </a:prstGeom>
        </p:spPr>
        <p:txBody>
          <a:bodyPr wrap="square">
            <a:spAutoFit/>
          </a:bodyPr>
          <a:lstStyle/>
          <a:p>
            <a:r>
              <a:rPr lang="ja-JP" altLang="en-US" sz="1100" dirty="0">
                <a:solidFill>
                  <a:prstClr val="black"/>
                </a:solidFill>
                <a:latin typeface="ＭＳ Ｐゴシック" panose="020B0600070205080204" pitchFamily="50" charset="-128"/>
                <a:ea typeface="ＭＳ Ｐゴシック" panose="020B0600070205080204" pitchFamily="50" charset="-128"/>
              </a:rPr>
              <a:t>（前ページからの続き）</a:t>
            </a:r>
          </a:p>
        </p:txBody>
      </p:sp>
      <p:sp>
        <p:nvSpPr>
          <p:cNvPr id="29" name="正方形/長方形 28"/>
          <p:cNvSpPr/>
          <p:nvPr/>
        </p:nvSpPr>
        <p:spPr>
          <a:xfrm>
            <a:off x="251520" y="260648"/>
            <a:ext cx="6768752" cy="338554"/>
          </a:xfrm>
          <a:prstGeom prst="rect">
            <a:avLst/>
          </a:prstGeom>
        </p:spPr>
        <p:txBody>
          <a:bodyPr wrap="square">
            <a:spAutoFit/>
          </a:bodyPr>
          <a:lstStyle/>
          <a:p>
            <a:r>
              <a:rPr lang="ja-JP" altLang="en-US" sz="1600" dirty="0">
                <a:solidFill>
                  <a:prstClr val="black"/>
                </a:solidFill>
                <a:latin typeface="ＭＳ Ｐゴシック" panose="020B0600070205080204" pitchFamily="50" charset="-128"/>
                <a:ea typeface="ＭＳ Ｐゴシック" panose="020B0600070205080204" pitchFamily="50" charset="-128"/>
              </a:rPr>
              <a:t>○ 市有不動産の使用料減免のうち、見直しの対象としたもの　（４／６）</a:t>
            </a:r>
          </a:p>
        </p:txBody>
      </p:sp>
      <p:sp>
        <p:nvSpPr>
          <p:cNvPr id="10"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（付属資料３）</a:t>
            </a:r>
            <a:endParaRPr lang="en-US" altLang="ja-JP" sz="1100" dirty="0">
              <a:solidFill>
                <a:prstClr val="black"/>
              </a:solidFill>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389</a:t>
            </a:fld>
            <a:endParaRPr lang="ja-JP" altLang="en-US"/>
          </a:p>
        </p:txBody>
      </p:sp>
    </p:spTree>
    <p:extLst>
      <p:ext uri="{BB962C8B-B14F-4D97-AF65-F5344CB8AC3E}">
        <p14:creationId xmlns:p14="http://schemas.microsoft.com/office/powerpoint/2010/main" val="655071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827584" y="1007150"/>
            <a:ext cx="1800200" cy="261610"/>
          </a:xfrm>
          <a:prstGeom prst="rect">
            <a:avLst/>
          </a:prstGeom>
        </p:spPr>
        <p:txBody>
          <a:bodyPr wrap="square">
            <a:spAutoFit/>
          </a:bodyPr>
          <a:lstStyle/>
          <a:p>
            <a:r>
              <a:rPr lang="ja-JP" altLang="en-US" sz="1100" dirty="0">
                <a:solidFill>
                  <a:prstClr val="black"/>
                </a:solidFill>
                <a:latin typeface="ＭＳ Ｐゴシック" panose="020B0600070205080204" pitchFamily="50" charset="-128"/>
                <a:ea typeface="ＭＳ Ｐゴシック" panose="020B0600070205080204" pitchFamily="50" charset="-128"/>
              </a:rPr>
              <a:t>（前ページからの続き）</a:t>
            </a:r>
          </a:p>
        </p:txBody>
      </p:sp>
      <p:graphicFrame>
        <p:nvGraphicFramePr>
          <p:cNvPr id="28" name="表 27"/>
          <p:cNvGraphicFramePr>
            <a:graphicFrameLocks noGrp="1"/>
          </p:cNvGraphicFramePr>
          <p:nvPr/>
        </p:nvGraphicFramePr>
        <p:xfrm>
          <a:off x="827584" y="1268762"/>
          <a:ext cx="7416826" cy="4987625"/>
        </p:xfrm>
        <a:graphic>
          <a:graphicData uri="http://schemas.openxmlformats.org/drawingml/2006/table">
            <a:tbl>
              <a:tblPr/>
              <a:tblGrid>
                <a:gridCol w="467728">
                  <a:extLst>
                    <a:ext uri="{9D8B030D-6E8A-4147-A177-3AD203B41FA5}">
                      <a16:colId xmlns:a16="http://schemas.microsoft.com/office/drawing/2014/main" val="20000"/>
                    </a:ext>
                  </a:extLst>
                </a:gridCol>
                <a:gridCol w="4572832">
                  <a:extLst>
                    <a:ext uri="{9D8B030D-6E8A-4147-A177-3AD203B41FA5}">
                      <a16:colId xmlns:a16="http://schemas.microsoft.com/office/drawing/2014/main" val="20001"/>
                    </a:ext>
                  </a:extLst>
                </a:gridCol>
                <a:gridCol w="1188133">
                  <a:extLst>
                    <a:ext uri="{9D8B030D-6E8A-4147-A177-3AD203B41FA5}">
                      <a16:colId xmlns:a16="http://schemas.microsoft.com/office/drawing/2014/main" val="20002"/>
                    </a:ext>
                  </a:extLst>
                </a:gridCol>
                <a:gridCol w="1188133">
                  <a:extLst>
                    <a:ext uri="{9D8B030D-6E8A-4147-A177-3AD203B41FA5}">
                      <a16:colId xmlns:a16="http://schemas.microsoft.com/office/drawing/2014/main" val="20003"/>
                    </a:ext>
                  </a:extLst>
                </a:gridCol>
              </a:tblGrid>
              <a:tr h="188329">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88329">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36</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アーケード（長吉銀座商店街振興組合）</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8329">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37</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活動拠点施設（</a:t>
                      </a:r>
                      <a:r>
                        <a:rPr lang="en-US" sz="1000" b="0" i="0" u="none" strike="noStrike">
                          <a:solidFill>
                            <a:srgbClr val="000000"/>
                          </a:solidFill>
                          <a:latin typeface="ＭＳ Ｐゴシック" pitchFamily="50" charset="-128"/>
                          <a:ea typeface="ＭＳ Ｐゴシック" pitchFamily="50" charset="-128"/>
                        </a:rPr>
                        <a:t>ＮＰＯ</a:t>
                      </a:r>
                      <a:r>
                        <a:rPr lang="ja-JP" altLang="en-US" sz="1000" b="0" i="0" u="none" strike="noStrike">
                          <a:solidFill>
                            <a:srgbClr val="000000"/>
                          </a:solidFill>
                          <a:latin typeface="ＭＳ Ｐゴシック" pitchFamily="50" charset="-128"/>
                          <a:ea typeface="ＭＳ Ｐゴシック" pitchFamily="50" charset="-128"/>
                        </a:rPr>
                        <a:t>法人、社会福祉法人等）</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329">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38</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賃貸住宅（大阪市住宅供給公社）</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10</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39</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道路・通路（西日本旅客鉄道㈱）</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40</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防犯カメラ</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9</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41</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防犯活動拠点、駐車場</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19</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42</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水防倉庫、事務所（淀川左岸水防事務組合）、無線基地局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24</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43</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作業所（高速道路建設工事）阪神高速道路㈱</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44</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倉庫（市岡緑陰道路愛護会外）</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45</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ＥＶからホームへの接道（西日本旅客鉄道㈱）</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46</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アーケード（西天銀座商店街）</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47</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専門職大学院サテライト教室（中之島図書館内）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48</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大阪外環状鉄道の整備に必要な工事ヤードとして使用</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49</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観測施設（独立行政法人産業技術総合研究所）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50</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児童遊園</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126</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51</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教育訓練施設（鶴浜埋立用地）</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52</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警察施設（住之江警察署）</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53</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多目的ホール・展示場等（ＡＴＣ）</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54</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水防施設（大阪府西大阪治水事務所）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55</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震度計（大阪府）</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56</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防犯カメラ</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14</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57</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latin typeface="ＭＳ Ｐゴシック" pitchFamily="50" charset="-128"/>
                          <a:ea typeface="ＭＳ Ｐゴシック" pitchFamily="50" charset="-128"/>
                        </a:rPr>
                        <a:t>大阪国際平和センター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58</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記念碑（市立東商業高等学校同窓会等）</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88329">
                <a:tc>
                  <a:txBody>
                    <a:bodyPr/>
                    <a:lstStyle/>
                    <a:p>
                      <a:pPr algn="ctr" fontAlgn="ctr"/>
                      <a:r>
                        <a:rPr lang="en-US" altLang="ja-JP" sz="1000" b="0" i="0" u="none" strike="noStrike">
                          <a:solidFill>
                            <a:srgbClr val="000000"/>
                          </a:solidFill>
                          <a:latin typeface="ＭＳ Ｐゴシック" pitchFamily="50" charset="-128"/>
                          <a:ea typeface="ＭＳ Ｐゴシック" pitchFamily="50" charset="-128"/>
                        </a:rPr>
                        <a:t>59</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地震観測装置（関西地震観測研究協議会）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88329">
                <a:tc>
                  <a:txBody>
                    <a:bodyPr/>
                    <a:lstStyle/>
                    <a:p>
                      <a:pPr algn="ctr" fontAlgn="ctr"/>
                      <a:r>
                        <a:rPr lang="en-US" altLang="ja-JP" sz="1000" b="0" i="0" u="none" strike="noStrike" dirty="0">
                          <a:solidFill>
                            <a:srgbClr val="000000"/>
                          </a:solidFill>
                          <a:latin typeface="ＭＳ Ｐゴシック" pitchFamily="50" charset="-128"/>
                          <a:ea typeface="ＭＳ Ｐゴシック" pitchFamily="50" charset="-128"/>
                        </a:rPr>
                        <a:t>60</a:t>
                      </a:r>
                    </a:p>
                  </a:txBody>
                  <a:tcPr marL="72000" marR="720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大阪外環状鉄道の整備に必要な工事ヤードとして使用</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bl>
          </a:graphicData>
        </a:graphic>
      </p:graphicFrame>
      <p:sp>
        <p:nvSpPr>
          <p:cNvPr id="8" name="正方形/長方形 7"/>
          <p:cNvSpPr/>
          <p:nvPr/>
        </p:nvSpPr>
        <p:spPr>
          <a:xfrm>
            <a:off x="251520" y="260648"/>
            <a:ext cx="6768752" cy="338554"/>
          </a:xfrm>
          <a:prstGeom prst="rect">
            <a:avLst/>
          </a:prstGeom>
        </p:spPr>
        <p:txBody>
          <a:bodyPr wrap="square">
            <a:spAutoFit/>
          </a:bodyPr>
          <a:lstStyle/>
          <a:p>
            <a:r>
              <a:rPr lang="ja-JP" altLang="en-US" sz="1600" dirty="0">
                <a:solidFill>
                  <a:prstClr val="black"/>
                </a:solidFill>
                <a:latin typeface="ＭＳ Ｐゴシック" panose="020B0600070205080204" pitchFamily="50" charset="-128"/>
                <a:ea typeface="ＭＳ Ｐゴシック" panose="020B0600070205080204" pitchFamily="50" charset="-128"/>
              </a:rPr>
              <a:t>○ 市有不動産の使用料減免のうち、見直しの対象としたもの　（５／６）</a:t>
            </a:r>
          </a:p>
        </p:txBody>
      </p:sp>
      <p:sp>
        <p:nvSpPr>
          <p:cNvPr id="9"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（付属資料３）</a:t>
            </a:r>
            <a:endParaRPr lang="en-US" altLang="ja-JP" sz="1100" dirty="0">
              <a:solidFill>
                <a:prstClr val="black"/>
              </a:solidFill>
            </a:endParaRPr>
          </a:p>
        </p:txBody>
      </p:sp>
      <p:sp>
        <p:nvSpPr>
          <p:cNvPr id="10" name="正方形/長方形 9"/>
          <p:cNvSpPr/>
          <p:nvPr/>
        </p:nvSpPr>
        <p:spPr>
          <a:xfrm>
            <a:off x="539552" y="760348"/>
            <a:ext cx="7272808" cy="292388"/>
          </a:xfrm>
          <a:prstGeom prst="rect">
            <a:avLst/>
          </a:prstGeom>
        </p:spPr>
        <p:txBody>
          <a:bodyPr wrap="square">
            <a:spAutoFit/>
          </a:bodyPr>
          <a:lstStyle/>
          <a:p>
            <a:r>
              <a:rPr lang="ja-JP" altLang="en-US" sz="1300" b="1" dirty="0">
                <a:solidFill>
                  <a:prstClr val="black"/>
                </a:solidFill>
                <a:latin typeface="ＭＳ Ｐゴシック" panose="020B0600070205080204" pitchFamily="50" charset="-128"/>
                <a:ea typeface="ＭＳ Ｐゴシック" panose="020B0600070205080204" pitchFamily="50" charset="-128"/>
              </a:rPr>
              <a:t>Ｄ．減免継続　</a:t>
            </a:r>
            <a:r>
              <a:rPr lang="en-US" altLang="ja-JP" sz="1300" b="1" dirty="0">
                <a:solidFill>
                  <a:prstClr val="black"/>
                </a:solidFill>
                <a:latin typeface="ＭＳ Ｐゴシック" panose="020B0600070205080204" pitchFamily="50" charset="-128"/>
                <a:ea typeface="ＭＳ Ｐゴシック" panose="020B0600070205080204" pitchFamily="50" charset="-128"/>
              </a:rPr>
              <a:t>【1,050</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年８月時点）　→</a:t>
            </a:r>
            <a:r>
              <a:rPr lang="en-US" altLang="ja-JP" sz="1300" b="1" dirty="0">
                <a:solidFill>
                  <a:prstClr val="black"/>
                </a:solidFill>
                <a:latin typeface="ＭＳ Ｐゴシック" panose="020B0600070205080204" pitchFamily="50" charset="-128"/>
                <a:ea typeface="ＭＳ Ｐゴシック" panose="020B0600070205080204" pitchFamily="50" charset="-128"/>
              </a:rPr>
              <a:t>【1,183</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年度末取組み完了時点） </a:t>
            </a:r>
            <a:r>
              <a:rPr lang="ja-JP" altLang="en-US" sz="1300" dirty="0">
                <a:solidFill>
                  <a:prstClr val="black"/>
                </a:solidFill>
                <a:latin typeface="ＭＳ Ｐゴシック" panose="020B0600070205080204" pitchFamily="50" charset="-128"/>
                <a:ea typeface="ＭＳ Ｐゴシック" panose="020B0600070205080204" pitchFamily="50" charset="-128"/>
              </a:rPr>
              <a:t>　</a:t>
            </a:r>
          </a:p>
        </p:txBody>
      </p:sp>
      <p:sp>
        <p:nvSpPr>
          <p:cNvPr id="11" name="正方形/長方形 10"/>
          <p:cNvSpPr/>
          <p:nvPr/>
        </p:nvSpPr>
        <p:spPr>
          <a:xfrm>
            <a:off x="7164290" y="6309320"/>
            <a:ext cx="1228221" cy="261610"/>
          </a:xfrm>
          <a:prstGeom prst="rect">
            <a:avLst/>
          </a:prstGeom>
        </p:spPr>
        <p:txBody>
          <a:bodyPr wrap="none">
            <a:spAutoFit/>
          </a:bodyPr>
          <a:lstStyle/>
          <a:p>
            <a:r>
              <a:rPr lang="ja-JP" altLang="en-US" sz="1100" dirty="0">
                <a:solidFill>
                  <a:prstClr val="black"/>
                </a:solidFill>
                <a:latin typeface="Calibri"/>
                <a:ea typeface="ＭＳ Ｐゴシック" panose="020B0600070205080204" pitchFamily="50" charset="-128"/>
              </a:rPr>
              <a:t>（次ページへ続く）</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390</a:t>
            </a:fld>
            <a:endParaRPr lang="ja-JP" altLang="en-US"/>
          </a:p>
        </p:txBody>
      </p:sp>
    </p:spTree>
    <p:extLst>
      <p:ext uri="{BB962C8B-B14F-4D97-AF65-F5344CB8AC3E}">
        <p14:creationId xmlns:p14="http://schemas.microsoft.com/office/powerpoint/2010/main" val="3989209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827584" y="1007150"/>
            <a:ext cx="1800200" cy="261610"/>
          </a:xfrm>
          <a:prstGeom prst="rect">
            <a:avLst/>
          </a:prstGeom>
        </p:spPr>
        <p:txBody>
          <a:bodyPr wrap="square">
            <a:spAutoFit/>
          </a:bodyPr>
          <a:lstStyle/>
          <a:p>
            <a:r>
              <a:rPr lang="ja-JP" altLang="en-US" sz="1100" dirty="0">
                <a:solidFill>
                  <a:prstClr val="black"/>
                </a:solidFill>
                <a:latin typeface="ＭＳ Ｐゴシック" panose="020B0600070205080204" pitchFamily="50" charset="-128"/>
                <a:ea typeface="ＭＳ Ｐゴシック" panose="020B0600070205080204" pitchFamily="50" charset="-128"/>
              </a:rPr>
              <a:t>（前ページからの続き）</a:t>
            </a:r>
          </a:p>
        </p:txBody>
      </p:sp>
      <p:graphicFrame>
        <p:nvGraphicFramePr>
          <p:cNvPr id="28" name="表 27"/>
          <p:cNvGraphicFramePr>
            <a:graphicFrameLocks noGrp="1"/>
          </p:cNvGraphicFramePr>
          <p:nvPr/>
        </p:nvGraphicFramePr>
        <p:xfrm>
          <a:off x="971602" y="1368453"/>
          <a:ext cx="7416693" cy="2539348"/>
        </p:xfrm>
        <a:graphic>
          <a:graphicData uri="http://schemas.openxmlformats.org/drawingml/2006/table">
            <a:tbl>
              <a:tblPr/>
              <a:tblGrid>
                <a:gridCol w="467728">
                  <a:extLst>
                    <a:ext uri="{9D8B030D-6E8A-4147-A177-3AD203B41FA5}">
                      <a16:colId xmlns:a16="http://schemas.microsoft.com/office/drawing/2014/main" val="20000"/>
                    </a:ext>
                  </a:extLst>
                </a:gridCol>
                <a:gridCol w="4572832">
                  <a:extLst>
                    <a:ext uri="{9D8B030D-6E8A-4147-A177-3AD203B41FA5}">
                      <a16:colId xmlns:a16="http://schemas.microsoft.com/office/drawing/2014/main" val="20001"/>
                    </a:ext>
                  </a:extLst>
                </a:gridCol>
                <a:gridCol w="1188000">
                  <a:extLst>
                    <a:ext uri="{9D8B030D-6E8A-4147-A177-3AD203B41FA5}">
                      <a16:colId xmlns:a16="http://schemas.microsoft.com/office/drawing/2014/main" val="20002"/>
                    </a:ext>
                  </a:extLst>
                </a:gridCol>
                <a:gridCol w="1188133">
                  <a:extLst>
                    <a:ext uri="{9D8B030D-6E8A-4147-A177-3AD203B41FA5}">
                      <a16:colId xmlns:a16="http://schemas.microsoft.com/office/drawing/2014/main" val="20003"/>
                    </a:ext>
                  </a:extLst>
                </a:gridCol>
              </a:tblGrid>
              <a:tr h="188329">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61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福利厚生施設（ヴィアーレ大阪）</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62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chemeClr val="tx1"/>
                          </a:solidFill>
                          <a:latin typeface="ＭＳ Ｐゴシック" pitchFamily="50" charset="-128"/>
                          <a:ea typeface="ＭＳ Ｐゴシック" pitchFamily="50" charset="-128"/>
                        </a:rPr>
                        <a:t>国際学校（学校法人大阪</a:t>
                      </a:r>
                      <a:r>
                        <a:rPr lang="en-US" altLang="zh-CN" sz="1000" b="0" i="0" u="none" strike="noStrike" dirty="0">
                          <a:solidFill>
                            <a:schemeClr val="tx1"/>
                          </a:solidFill>
                          <a:latin typeface="ＭＳ Ｐゴシック" pitchFamily="50" charset="-128"/>
                          <a:ea typeface="ＭＳ Ｐゴシック" pitchFamily="50" charset="-128"/>
                        </a:rPr>
                        <a:t>YMCA</a:t>
                      </a:r>
                      <a:r>
                        <a:rPr lang="zh-CN" altLang="en-US"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63</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在宅サービスセンター・ステーション（区在宅サービスセンター）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6</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64</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在宅サービスセンター・ステーション（地域在宅サービスステーション）</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5</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事務所（社会福祉センター）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67</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err="1">
                          <a:solidFill>
                            <a:schemeClr val="tx1"/>
                          </a:solidFill>
                          <a:latin typeface="ＭＳ Ｐゴシック" pitchFamily="50" charset="-128"/>
                          <a:ea typeface="ＭＳ Ｐゴシック" pitchFamily="50" charset="-128"/>
                        </a:rPr>
                        <a:t>障がい</a:t>
                      </a:r>
                      <a:r>
                        <a:rPr lang="ja-JP" altLang="en-US" sz="1000" b="0" i="0" u="none" strike="noStrike" dirty="0">
                          <a:solidFill>
                            <a:schemeClr val="tx1"/>
                          </a:solidFill>
                          <a:latin typeface="ＭＳ Ｐゴシック" pitchFamily="50" charset="-128"/>
                          <a:ea typeface="ＭＳ Ｐゴシック" pitchFamily="50" charset="-128"/>
                        </a:rPr>
                        <a:t>者福祉施設</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22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68</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err="1">
                          <a:solidFill>
                            <a:schemeClr val="tx1"/>
                          </a:solidFill>
                          <a:latin typeface="ＭＳ Ｐゴシック" pitchFamily="50" charset="-128"/>
                          <a:ea typeface="ＭＳ Ｐゴシック" pitchFamily="50" charset="-128"/>
                        </a:rPr>
                        <a:t>障がい</a:t>
                      </a:r>
                      <a:r>
                        <a:rPr lang="ja-JP" altLang="en-US" sz="1000" b="0" i="0" u="none" strike="noStrike" dirty="0">
                          <a:solidFill>
                            <a:schemeClr val="tx1"/>
                          </a:solidFill>
                          <a:latin typeface="ＭＳ Ｐゴシック" pitchFamily="50" charset="-128"/>
                          <a:ea typeface="ＭＳ Ｐゴシック" pitchFamily="50" charset="-128"/>
                        </a:rPr>
                        <a:t>者福祉施設付帯駐車場（社会福祉法人ライフサポート協会）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69</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社団法人事務所（もと幼児教育センター内）</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70</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学校売店・食堂</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92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71</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chemeClr val="tx1"/>
                          </a:solidFill>
                          <a:latin typeface="ＭＳ Ｐゴシック" pitchFamily="50" charset="-128"/>
                          <a:ea typeface="ＭＳ Ｐゴシック" pitchFamily="50" charset="-128"/>
                        </a:rPr>
                        <a:t>幼稚園（北恩加島幼稚園）</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8329">
                <a:tc gridSpan="2">
                  <a:txBody>
                    <a:bodyPr/>
                    <a:lstStyle/>
                    <a:p>
                      <a:pPr algn="ctr" fontAlgn="ctr">
                        <a:lnSpc>
                          <a:spcPts val="1100"/>
                        </a:lnSpc>
                      </a:pPr>
                      <a:r>
                        <a:rPr lang="ja-JP" altLang="en-US" sz="1000" b="1" i="0" u="none" strike="noStrike" dirty="0">
                          <a:solidFill>
                            <a:schemeClr val="tx1"/>
                          </a:solidFill>
                          <a:latin typeface="ＭＳ Ｐゴシック" pitchFamily="50" charset="-128"/>
                          <a:ea typeface="ＭＳ Ｐゴシック" pitchFamily="50" charset="-128"/>
                        </a:rPr>
                        <a:t>計</a:t>
                      </a:r>
                      <a:endParaRPr lang="zh-TW" altLang="en-US" sz="1000" b="1"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ctr">
                        <a:lnSpc>
                          <a:spcPts val="1100"/>
                        </a:lnSpc>
                      </a:pP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1" i="0" u="none" strike="noStrike" dirty="0">
                          <a:solidFill>
                            <a:schemeClr val="tx1"/>
                          </a:solidFill>
                          <a:latin typeface="ＭＳ Ｐゴシック" pitchFamily="50" charset="-128"/>
                          <a:ea typeface="ＭＳ Ｐゴシック" pitchFamily="50" charset="-128"/>
                        </a:rPr>
                        <a:t>1,050</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en-US" altLang="ja-JP" sz="1000" b="1" i="0" u="none" strike="noStrike" dirty="0">
                          <a:solidFill>
                            <a:schemeClr val="tx1"/>
                          </a:solidFill>
                          <a:latin typeface="ＭＳ Ｐゴシック" pitchFamily="50" charset="-128"/>
                          <a:ea typeface="ＭＳ Ｐゴシック" pitchFamily="50" charset="-128"/>
                        </a:rPr>
                        <a:t>1,183</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12"/>
                  </a:ext>
                </a:extLst>
              </a:tr>
            </a:tbl>
          </a:graphicData>
        </a:graphic>
      </p:graphicFrame>
      <p:sp>
        <p:nvSpPr>
          <p:cNvPr id="8" name="正方形/長方形 7"/>
          <p:cNvSpPr/>
          <p:nvPr/>
        </p:nvSpPr>
        <p:spPr>
          <a:xfrm>
            <a:off x="251520" y="260648"/>
            <a:ext cx="6768752" cy="338554"/>
          </a:xfrm>
          <a:prstGeom prst="rect">
            <a:avLst/>
          </a:prstGeom>
        </p:spPr>
        <p:txBody>
          <a:bodyPr wrap="square">
            <a:spAutoFit/>
          </a:bodyPr>
          <a:lstStyle/>
          <a:p>
            <a:r>
              <a:rPr lang="ja-JP" altLang="en-US" sz="1600" dirty="0">
                <a:solidFill>
                  <a:prstClr val="black"/>
                </a:solidFill>
                <a:latin typeface="ＭＳ Ｐゴシック" panose="020B0600070205080204" pitchFamily="50" charset="-128"/>
                <a:ea typeface="ＭＳ Ｐゴシック" panose="020B0600070205080204" pitchFamily="50" charset="-128"/>
              </a:rPr>
              <a:t>○ 市有不動産の使用料減免のうち、見直しの対象としたもの　（６／６）</a:t>
            </a:r>
          </a:p>
        </p:txBody>
      </p:sp>
      <p:sp>
        <p:nvSpPr>
          <p:cNvPr id="9"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solidFill>
                  <a:prstClr val="black"/>
                </a:solidFill>
              </a:rPr>
              <a:t>（付属資料３）</a:t>
            </a:r>
            <a:endParaRPr lang="en-US" altLang="ja-JP" sz="1100" dirty="0">
              <a:solidFill>
                <a:prstClr val="black"/>
              </a:solidFill>
            </a:endParaRPr>
          </a:p>
        </p:txBody>
      </p:sp>
      <p:sp>
        <p:nvSpPr>
          <p:cNvPr id="10" name="正方形/長方形 9"/>
          <p:cNvSpPr/>
          <p:nvPr/>
        </p:nvSpPr>
        <p:spPr>
          <a:xfrm>
            <a:off x="611560" y="3928700"/>
            <a:ext cx="6336704" cy="292388"/>
          </a:xfrm>
          <a:prstGeom prst="rect">
            <a:avLst/>
          </a:prstGeom>
        </p:spPr>
        <p:txBody>
          <a:bodyPr wrap="square">
            <a:spAutoFit/>
          </a:bodyPr>
          <a:lstStyle/>
          <a:p>
            <a:r>
              <a:rPr lang="ja-JP" altLang="en-US" sz="1300" b="1" dirty="0">
                <a:solidFill>
                  <a:prstClr val="black"/>
                </a:solidFill>
                <a:latin typeface="ＭＳ Ｐゴシック" panose="020B0600070205080204" pitchFamily="50" charset="-128"/>
                <a:ea typeface="ＭＳ Ｐゴシック" panose="020B0600070205080204" pitchFamily="50" charset="-128"/>
              </a:rPr>
              <a:t>Ｅ．事業終了 </a:t>
            </a:r>
            <a:r>
              <a:rPr lang="en-US" altLang="ja-JP" sz="1300" b="1" dirty="0">
                <a:solidFill>
                  <a:prstClr val="black"/>
                </a:solidFill>
                <a:latin typeface="ＭＳ Ｐゴシック" panose="020B0600070205080204" pitchFamily="50" charset="-128"/>
                <a:ea typeface="ＭＳ Ｐゴシック" panose="020B0600070205080204" pitchFamily="50" charset="-128"/>
              </a:rPr>
              <a:t>【14</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a:t>
            </a:r>
            <a:r>
              <a:rPr lang="en-US" altLang="ja-JP" sz="1300" b="1" dirty="0">
                <a:solidFill>
                  <a:prstClr val="black"/>
                </a:solidFill>
                <a:latin typeface="ＭＳ Ｐゴシック" panose="020B0600070205080204" pitchFamily="50" charset="-128"/>
                <a:ea typeface="ＭＳ Ｐゴシック" panose="020B0600070205080204" pitchFamily="50" charset="-128"/>
              </a:rPr>
              <a:t>8</a:t>
            </a:r>
            <a:r>
              <a:rPr lang="ja-JP" altLang="en-US" sz="1300" b="1" dirty="0">
                <a:solidFill>
                  <a:prstClr val="black"/>
                </a:solidFill>
                <a:latin typeface="ＭＳ Ｐゴシック" panose="020B0600070205080204" pitchFamily="50" charset="-128"/>
                <a:ea typeface="ＭＳ Ｐゴシック" panose="020B0600070205080204" pitchFamily="50" charset="-128"/>
              </a:rPr>
              <a:t>月時点）　→　</a:t>
            </a:r>
            <a:r>
              <a:rPr lang="en-US" altLang="ja-JP" sz="1300" b="1" dirty="0">
                <a:solidFill>
                  <a:prstClr val="black"/>
                </a:solidFill>
                <a:latin typeface="ＭＳ Ｐゴシック" panose="020B0600070205080204" pitchFamily="50" charset="-128"/>
                <a:ea typeface="ＭＳ Ｐゴシック" panose="020B0600070205080204" pitchFamily="50" charset="-128"/>
              </a:rPr>
              <a:t>【19</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年度末取組み完了時点）</a:t>
            </a:r>
            <a:r>
              <a:rPr lang="ja-JP" altLang="en-US" sz="1300" dirty="0">
                <a:solidFill>
                  <a:prstClr val="black"/>
                </a:solidFill>
                <a:latin typeface="ＭＳ Ｐゴシック" panose="020B0600070205080204" pitchFamily="50" charset="-128"/>
                <a:ea typeface="ＭＳ Ｐゴシック" panose="020B0600070205080204" pitchFamily="50" charset="-128"/>
              </a:rPr>
              <a:t>　</a:t>
            </a:r>
          </a:p>
        </p:txBody>
      </p:sp>
      <p:graphicFrame>
        <p:nvGraphicFramePr>
          <p:cNvPr id="11" name="表 10"/>
          <p:cNvGraphicFramePr>
            <a:graphicFrameLocks noGrp="1"/>
          </p:cNvGraphicFramePr>
          <p:nvPr/>
        </p:nvGraphicFramePr>
        <p:xfrm>
          <a:off x="971600" y="4279571"/>
          <a:ext cx="7416826" cy="1597703"/>
        </p:xfrm>
        <a:graphic>
          <a:graphicData uri="http://schemas.openxmlformats.org/drawingml/2006/table">
            <a:tbl>
              <a:tblPr/>
              <a:tblGrid>
                <a:gridCol w="467728">
                  <a:extLst>
                    <a:ext uri="{9D8B030D-6E8A-4147-A177-3AD203B41FA5}">
                      <a16:colId xmlns:a16="http://schemas.microsoft.com/office/drawing/2014/main" val="20000"/>
                    </a:ext>
                  </a:extLst>
                </a:gridCol>
                <a:gridCol w="4572832">
                  <a:extLst>
                    <a:ext uri="{9D8B030D-6E8A-4147-A177-3AD203B41FA5}">
                      <a16:colId xmlns:a16="http://schemas.microsoft.com/office/drawing/2014/main" val="20001"/>
                    </a:ext>
                  </a:extLst>
                </a:gridCol>
                <a:gridCol w="1188133">
                  <a:extLst>
                    <a:ext uri="{9D8B030D-6E8A-4147-A177-3AD203B41FA5}">
                      <a16:colId xmlns:a16="http://schemas.microsoft.com/office/drawing/2014/main" val="20002"/>
                    </a:ext>
                  </a:extLst>
                </a:gridCol>
                <a:gridCol w="1188133">
                  <a:extLst>
                    <a:ext uri="{9D8B030D-6E8A-4147-A177-3AD203B41FA5}">
                      <a16:colId xmlns:a16="http://schemas.microsoft.com/office/drawing/2014/main" val="20003"/>
                    </a:ext>
                  </a:extLst>
                </a:gridCol>
              </a:tblGrid>
              <a:tr h="188329">
                <a:tc>
                  <a:txBody>
                    <a:bodyPr/>
                    <a:lstStyle/>
                    <a:p>
                      <a:pPr algn="ctr" fontAlgn="ctr">
                        <a:lnSpc>
                          <a:spcPts val="1100"/>
                        </a:lnSpc>
                      </a:pP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40000"/>
                        <a:lumOff val="60000"/>
                      </a:schemeClr>
                    </a:solidFill>
                  </a:tcPr>
                </a:tc>
                <a:tc>
                  <a:txBody>
                    <a:bodyPr/>
                    <a:lstStyle/>
                    <a:p>
                      <a:pPr algn="ctr" fontAlgn="ctr">
                        <a:lnSpc>
                          <a:spcPts val="1100"/>
                        </a:lnSpc>
                      </a:pPr>
                      <a:r>
                        <a:rPr lang="zh-TW" altLang="en-US" sz="1000" b="0" i="0" u="none" strike="noStrike" dirty="0">
                          <a:solidFill>
                            <a:schemeClr val="tx1"/>
                          </a:solidFill>
                          <a:latin typeface="ＭＳ Ｐゴシック" pitchFamily="50" charset="-128"/>
                          <a:ea typeface="ＭＳ Ｐゴシック" pitchFamily="50" charset="-128"/>
                        </a:rPr>
                        <a:t>項</a:t>
                      </a:r>
                      <a:r>
                        <a:rPr lang="ja-JP" altLang="en-US" sz="1000" b="0" i="0" u="none" strike="noStrike" dirty="0">
                          <a:solidFill>
                            <a:schemeClr val="tx1"/>
                          </a:solidFill>
                          <a:latin typeface="ＭＳ Ｐゴシック" pitchFamily="50" charset="-128"/>
                          <a:ea typeface="ＭＳ Ｐゴシック" pitchFamily="50" charset="-128"/>
                        </a:rPr>
                        <a:t>　　　</a:t>
                      </a:r>
                      <a:r>
                        <a:rPr lang="zh-TW" altLang="en-US" sz="1000" b="0" i="0" u="none" strike="noStrike" dirty="0">
                          <a:solidFill>
                            <a:schemeClr val="tx1"/>
                          </a:solidFill>
                          <a:latin typeface="ＭＳ Ｐゴシック" pitchFamily="50" charset="-128"/>
                          <a:ea typeface="ＭＳ Ｐゴシック" pitchFamily="50" charset="-128"/>
                        </a:rPr>
                        <a:t>目</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13</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lnSpc>
                          <a:spcPts val="1100"/>
                        </a:lnSpc>
                      </a:pPr>
                      <a:r>
                        <a:rPr lang="ja-JP" altLang="en-US" sz="1000" b="0" i="0" u="none" strike="noStrike" dirty="0">
                          <a:solidFill>
                            <a:schemeClr val="tx1"/>
                          </a:solidFill>
                          <a:latin typeface="ＭＳ Ｐゴシック" pitchFamily="50" charset="-128"/>
                          <a:ea typeface="+mn-ea"/>
                        </a:rPr>
                        <a:t>件数</a:t>
                      </a:r>
                      <a:endParaRPr lang="en-US" altLang="ja-JP" sz="1000" b="0" i="0" u="none" strike="noStrike" dirty="0">
                        <a:solidFill>
                          <a:schemeClr val="tx1"/>
                        </a:solidFill>
                        <a:latin typeface="ＭＳ Ｐゴシック" pitchFamily="50" charset="-128"/>
                        <a:ea typeface="+mn-ea"/>
                      </a:endParaRPr>
                    </a:p>
                    <a:p>
                      <a:pPr algn="ctr" fontAlgn="ctr">
                        <a:lnSpc>
                          <a:spcPts val="1100"/>
                        </a:lnSpc>
                      </a:pP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2012</a:t>
                      </a:r>
                      <a:r>
                        <a:rPr lang="ja-JP" altLang="en-US" sz="1000" b="0" i="0" u="none" strike="noStrike" dirty="0">
                          <a:solidFill>
                            <a:schemeClr val="tx1"/>
                          </a:solidFill>
                          <a:latin typeface="ＭＳ Ｐゴシック" pitchFamily="50" charset="-128"/>
                          <a:ea typeface="+mn-ea"/>
                        </a:rPr>
                        <a:t>～</a:t>
                      </a:r>
                      <a:r>
                        <a:rPr lang="en-US" altLang="ja-JP" sz="1000" b="0" i="0" u="none" strike="noStrike" dirty="0">
                          <a:solidFill>
                            <a:schemeClr val="tx1"/>
                          </a:solidFill>
                          <a:latin typeface="ＭＳ Ｐゴシック" pitchFamily="50" charset="-128"/>
                          <a:ea typeface="+mn-ea"/>
                        </a:rPr>
                        <a:t>2014</a:t>
                      </a:r>
                      <a:r>
                        <a:rPr lang="ja-JP" altLang="en-US" sz="1000" b="0" i="0" u="none" strike="noStrike" dirty="0">
                          <a:solidFill>
                            <a:schemeClr val="tx1"/>
                          </a:solidFill>
                          <a:latin typeface="ＭＳ Ｐゴシック" pitchFamily="50" charset="-128"/>
                          <a:ea typeface="+mn-ea"/>
                        </a:rPr>
                        <a:t>年度）</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1</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事務所（もと東淀川人権文化センター）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8329">
                <a:tc>
                  <a:txBody>
                    <a:bodyPr/>
                    <a:lstStyle/>
                    <a:p>
                      <a:pPr algn="ctr" fontAlgn="ctr">
                        <a:lnSpc>
                          <a:spcPts val="1100"/>
                        </a:lnSpc>
                      </a:pPr>
                      <a:r>
                        <a:rPr lang="en-US" altLang="ja-JP" sz="1000" b="0" i="0" u="none" strike="noStrike" dirty="0">
                          <a:solidFill>
                            <a:schemeClr val="tx1"/>
                          </a:solidFill>
                          <a:latin typeface="ＭＳ Ｐゴシック" pitchFamily="50" charset="-128"/>
                          <a:ea typeface="ＭＳ Ｐゴシック" pitchFamily="50" charset="-128"/>
                        </a:rPr>
                        <a:t>2</a:t>
                      </a:r>
                      <a:endParaRPr lang="ja-JP"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ＭＳ Ｐゴシック" pitchFamily="50" charset="-128"/>
                          <a:ea typeface="ＭＳ Ｐゴシック" pitchFamily="50" charset="-128"/>
                        </a:rPr>
                        <a:t>その他高齢者福祉施設（シルバーボランティアセンター）</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3</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latin typeface="ＭＳ Ｐゴシック" pitchFamily="50" charset="-128"/>
                          <a:ea typeface="ＭＳ Ｐゴシック" pitchFamily="50" charset="-128"/>
                        </a:rPr>
                        <a:t>観測機器（</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財</a:t>
                      </a:r>
                      <a:r>
                        <a:rPr lang="en-US" altLang="zh-TW" sz="1000" b="0" i="0" u="none" strike="noStrike" dirty="0">
                          <a:solidFill>
                            <a:srgbClr val="000000"/>
                          </a:solidFill>
                          <a:latin typeface="ＭＳ Ｐゴシック" pitchFamily="50" charset="-128"/>
                          <a:ea typeface="ＭＳ Ｐゴシック" pitchFamily="50" charset="-128"/>
                        </a:rPr>
                        <a:t>)</a:t>
                      </a:r>
                      <a:r>
                        <a:rPr lang="zh-TW" altLang="en-US" sz="1000" b="0" i="0" u="none" strike="noStrike" dirty="0">
                          <a:solidFill>
                            <a:srgbClr val="000000"/>
                          </a:solidFill>
                          <a:latin typeface="ＭＳ Ｐゴシック" pitchFamily="50" charset="-128"/>
                          <a:ea typeface="ＭＳ Ｐゴシック" pitchFamily="50" charset="-128"/>
                        </a:rPr>
                        <a:t>地域地盤環境研究所）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12</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00" b="0" i="0" u="none" strike="noStrike" dirty="0">
                          <a:solidFill>
                            <a:schemeClr val="tx1"/>
                          </a:solidFill>
                          <a:latin typeface="ＭＳ Ｐゴシック" pitchFamily="50" charset="-128"/>
                          <a:ea typeface="ＭＳ Ｐゴシック" pitchFamily="50" charset="-128"/>
                        </a:rPr>
                        <a:t>同左</a:t>
                      </a:r>
                      <a:endParaRPr lang="en-US" altLang="ja-JP" sz="1000" b="0" i="0" u="none" strike="noStrike" dirty="0">
                        <a:solidFill>
                          <a:schemeClr val="tx1"/>
                        </a:solidFill>
                        <a:latin typeface="ＭＳ Ｐゴシック" pitchFamily="50" charset="-128"/>
                        <a:ea typeface="ＭＳ Ｐゴシック" pitchFamily="50" charset="-128"/>
                      </a:endParaRP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4</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大阪バイオサイエンス研究所</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5</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研究施設（大阪大学）</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1</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329">
                <a:tc>
                  <a:txBody>
                    <a:bodyPr/>
                    <a:lstStyle/>
                    <a:p>
                      <a:pPr algn="ctr" fontAlgn="ctr">
                        <a:lnSpc>
                          <a:spcPts val="1100"/>
                        </a:lnSpc>
                      </a:pPr>
                      <a:r>
                        <a:rPr lang="en-US" altLang="zh-TW" sz="1000" b="0" i="0" u="none" strike="noStrike" dirty="0">
                          <a:solidFill>
                            <a:schemeClr val="tx1"/>
                          </a:solidFill>
                          <a:latin typeface="ＭＳ Ｐゴシック" pitchFamily="50" charset="-128"/>
                          <a:ea typeface="ＭＳ Ｐゴシック" pitchFamily="50" charset="-128"/>
                        </a:rPr>
                        <a:t>6</a:t>
                      </a:r>
                      <a:endParaRPr lang="zh-TW" altLang="en-US" sz="1000" b="0"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chemeClr val="tx1"/>
                          </a:solidFill>
                          <a:latin typeface="ＭＳ Ｐゴシック" pitchFamily="50" charset="-128"/>
                          <a:ea typeface="ＭＳ Ｐゴシック" pitchFamily="50" charset="-128"/>
                        </a:rPr>
                        <a:t>会館・港湾関係車両施設（（財）大阪港湾福利厚生協会）</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dirty="0">
                          <a:solidFill>
                            <a:schemeClr val="tx1"/>
                          </a:solidFill>
                          <a:latin typeface="ＭＳ Ｐゴシック" pitchFamily="50" charset="-128"/>
                          <a:ea typeface="ＭＳ Ｐゴシック" pitchFamily="50" charset="-128"/>
                        </a:rPr>
                        <a:t>―</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chemeClr val="tx1"/>
                          </a:solidFill>
                          <a:latin typeface="ＭＳ Ｐゴシック" pitchFamily="50" charset="-128"/>
                          <a:ea typeface="ＭＳ Ｐゴシック" pitchFamily="50" charset="-128"/>
                        </a:rPr>
                        <a:t>3</a:t>
                      </a:r>
                    </a:p>
                  </a:txBody>
                  <a:tcPr marL="72000" marR="72000" marT="10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329">
                <a:tc gridSpan="2">
                  <a:txBody>
                    <a:bodyPr/>
                    <a:lstStyle/>
                    <a:p>
                      <a:pPr algn="ctr" fontAlgn="ctr">
                        <a:lnSpc>
                          <a:spcPts val="1100"/>
                        </a:lnSpc>
                      </a:pPr>
                      <a:r>
                        <a:rPr lang="ja-JP" altLang="en-US" sz="1000" b="1" i="0" u="none" strike="noStrike" dirty="0">
                          <a:solidFill>
                            <a:schemeClr val="tx1"/>
                          </a:solidFill>
                          <a:latin typeface="ＭＳ Ｐゴシック" pitchFamily="50" charset="-128"/>
                          <a:ea typeface="ＭＳ Ｐゴシック" pitchFamily="50" charset="-128"/>
                        </a:rPr>
                        <a:t>計</a:t>
                      </a:r>
                      <a:endParaRPr lang="zh-TW" altLang="en-US" sz="1000" b="1" i="0" u="none" strike="noStrike" dirty="0">
                        <a:solidFill>
                          <a:schemeClr val="tx1"/>
                        </a:solidFill>
                        <a:latin typeface="ＭＳ Ｐゴシック" pitchFamily="50" charset="-128"/>
                        <a:ea typeface="ＭＳ Ｐゴシック" pitchFamily="50" charset="-128"/>
                      </a:endParaRP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pPr algn="l" fontAlgn="ctr">
                        <a:lnSpc>
                          <a:spcPts val="1100"/>
                        </a:lnSpc>
                      </a:pPr>
                      <a:endParaRPr lang="ja-JP" altLang="en-US" sz="1000" b="0" i="0" u="none" strike="noStrike" dirty="0">
                        <a:solidFill>
                          <a:srgbClr val="000000"/>
                        </a:solidFill>
                        <a:latin typeface="ＭＳ Ｐゴシック" pitchFamily="50" charset="-128"/>
                        <a:ea typeface="ＭＳ Ｐゴシック" pitchFamily="50" charset="-128"/>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lnSpc>
                          <a:spcPts val="1100"/>
                        </a:lnSpc>
                      </a:pPr>
                      <a:r>
                        <a:rPr lang="en-US" altLang="ja-JP" sz="1000" b="1" i="0" u="none" strike="noStrike" dirty="0">
                          <a:solidFill>
                            <a:schemeClr val="tx1"/>
                          </a:solidFill>
                          <a:latin typeface="ＭＳ Ｐゴシック" pitchFamily="50" charset="-128"/>
                          <a:ea typeface="ＭＳ Ｐゴシック" pitchFamily="50" charset="-128"/>
                        </a:rPr>
                        <a:t>14</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r" fontAlgn="ctr">
                        <a:lnSpc>
                          <a:spcPts val="1100"/>
                        </a:lnSpc>
                      </a:pPr>
                      <a:r>
                        <a:rPr lang="en-US" altLang="ja-JP" sz="1000" b="1" i="0" u="none" strike="noStrike" dirty="0">
                          <a:solidFill>
                            <a:schemeClr val="tx1"/>
                          </a:solidFill>
                          <a:latin typeface="ＭＳ Ｐゴシック" pitchFamily="50" charset="-128"/>
                          <a:ea typeface="ＭＳ Ｐゴシック" pitchFamily="50" charset="-128"/>
                        </a:rPr>
                        <a:t>19</a:t>
                      </a:r>
                    </a:p>
                  </a:txBody>
                  <a:tcPr marL="7200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7"/>
                  </a:ext>
                </a:extLst>
              </a:tr>
            </a:tbl>
          </a:graphicData>
        </a:graphic>
      </p:graphicFrame>
      <p:sp>
        <p:nvSpPr>
          <p:cNvPr id="13" name="正方形/長方形 12"/>
          <p:cNvSpPr/>
          <p:nvPr/>
        </p:nvSpPr>
        <p:spPr>
          <a:xfrm>
            <a:off x="539552" y="692696"/>
            <a:ext cx="7128792" cy="292388"/>
          </a:xfrm>
          <a:prstGeom prst="rect">
            <a:avLst/>
          </a:prstGeom>
        </p:spPr>
        <p:txBody>
          <a:bodyPr wrap="square">
            <a:spAutoFit/>
          </a:bodyPr>
          <a:lstStyle/>
          <a:p>
            <a:r>
              <a:rPr lang="ja-JP" altLang="en-US" sz="1300" b="1" dirty="0">
                <a:solidFill>
                  <a:prstClr val="black"/>
                </a:solidFill>
                <a:latin typeface="ＭＳ Ｐゴシック" panose="020B0600070205080204" pitchFamily="50" charset="-128"/>
                <a:ea typeface="ＭＳ Ｐゴシック" panose="020B0600070205080204" pitchFamily="50" charset="-128"/>
              </a:rPr>
              <a:t>Ｄ．減免継続　</a:t>
            </a:r>
            <a:r>
              <a:rPr lang="en-US" altLang="ja-JP" sz="1300" b="1" dirty="0">
                <a:solidFill>
                  <a:prstClr val="black"/>
                </a:solidFill>
                <a:latin typeface="ＭＳ Ｐゴシック" panose="020B0600070205080204" pitchFamily="50" charset="-128"/>
                <a:ea typeface="ＭＳ Ｐゴシック" panose="020B0600070205080204" pitchFamily="50" charset="-128"/>
              </a:rPr>
              <a:t>【1,050</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年８月時点）　→</a:t>
            </a:r>
            <a:r>
              <a:rPr lang="en-US" altLang="ja-JP" sz="1300" b="1" dirty="0">
                <a:solidFill>
                  <a:prstClr val="black"/>
                </a:solidFill>
                <a:latin typeface="ＭＳ Ｐゴシック" panose="020B0600070205080204" pitchFamily="50" charset="-128"/>
                <a:ea typeface="ＭＳ Ｐゴシック" panose="020B0600070205080204" pitchFamily="50" charset="-128"/>
              </a:rPr>
              <a:t>【1,183</a:t>
            </a:r>
            <a:r>
              <a:rPr lang="ja-JP" altLang="en-US" sz="1300" b="1" dirty="0">
                <a:solidFill>
                  <a:prstClr val="black"/>
                </a:solidFill>
                <a:latin typeface="ＭＳ Ｐゴシック" panose="020B0600070205080204" pitchFamily="50" charset="-128"/>
                <a:ea typeface="ＭＳ Ｐゴシック" panose="020B0600070205080204" pitchFamily="50" charset="-128"/>
              </a:rPr>
              <a:t>件</a:t>
            </a:r>
            <a:r>
              <a:rPr lang="en-US" altLang="ja-JP" sz="1300" b="1" dirty="0">
                <a:solidFill>
                  <a:prstClr val="black"/>
                </a:solidFill>
                <a:latin typeface="ＭＳ Ｐゴシック" panose="020B0600070205080204" pitchFamily="50" charset="-128"/>
                <a:ea typeface="ＭＳ Ｐゴシック" panose="020B0600070205080204" pitchFamily="50" charset="-128"/>
              </a:rPr>
              <a:t>】</a:t>
            </a:r>
            <a:r>
              <a:rPr lang="ja-JP" altLang="en-US" sz="1300" b="1" dirty="0">
                <a:solidFill>
                  <a:prstClr val="black"/>
                </a:solidFill>
                <a:latin typeface="ＭＳ Ｐゴシック" panose="020B0600070205080204" pitchFamily="50" charset="-128"/>
                <a:ea typeface="ＭＳ Ｐゴシック" panose="020B0600070205080204" pitchFamily="50" charset="-128"/>
              </a:rPr>
              <a:t>（</a:t>
            </a:r>
            <a:r>
              <a:rPr lang="en-US" altLang="ja-JP" sz="1300" b="1" dirty="0">
                <a:solidFill>
                  <a:prstClr val="black"/>
                </a:solidFill>
                <a:latin typeface="ＭＳ Ｐゴシック" panose="020B0600070205080204" pitchFamily="50" charset="-128"/>
                <a:ea typeface="ＭＳ Ｐゴシック" panose="020B0600070205080204" pitchFamily="50" charset="-128"/>
              </a:rPr>
              <a:t>2014</a:t>
            </a:r>
            <a:r>
              <a:rPr lang="ja-JP" altLang="en-US" sz="1300" b="1" dirty="0">
                <a:solidFill>
                  <a:prstClr val="black"/>
                </a:solidFill>
                <a:latin typeface="ＭＳ Ｐゴシック" panose="020B0600070205080204" pitchFamily="50" charset="-128"/>
                <a:ea typeface="ＭＳ Ｐゴシック" panose="020B0600070205080204" pitchFamily="50" charset="-128"/>
              </a:rPr>
              <a:t>年度末取組み完了時点） </a:t>
            </a:r>
            <a:r>
              <a:rPr lang="ja-JP" altLang="en-US" sz="1300" dirty="0">
                <a:solidFill>
                  <a:prstClr val="black"/>
                </a:solidFill>
                <a:latin typeface="ＭＳ Ｐゴシック" panose="020B0600070205080204" pitchFamily="50" charset="-128"/>
                <a:ea typeface="ＭＳ Ｐゴシック" panose="020B0600070205080204" pitchFamily="50" charset="-128"/>
              </a:rPr>
              <a:t>　</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391</a:t>
            </a:fld>
            <a:endParaRPr lang="ja-JP" altLang="en-US"/>
          </a:p>
        </p:txBody>
      </p:sp>
    </p:spTree>
    <p:extLst>
      <p:ext uri="{BB962C8B-B14F-4D97-AF65-F5344CB8AC3E}">
        <p14:creationId xmlns:p14="http://schemas.microsoft.com/office/powerpoint/2010/main" val="777140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表 26"/>
          <p:cNvGraphicFramePr>
            <a:graphicFrameLocks noGrp="1"/>
          </p:cNvGraphicFramePr>
          <p:nvPr/>
        </p:nvGraphicFramePr>
        <p:xfrm>
          <a:off x="449942" y="3344915"/>
          <a:ext cx="8334554" cy="3222240"/>
        </p:xfrm>
        <a:graphic>
          <a:graphicData uri="http://schemas.openxmlformats.org/drawingml/2006/table">
            <a:tbl>
              <a:tblPr/>
              <a:tblGrid>
                <a:gridCol w="496800">
                  <a:extLst>
                    <a:ext uri="{9D8B030D-6E8A-4147-A177-3AD203B41FA5}">
                      <a16:colId xmlns:a16="http://schemas.microsoft.com/office/drawing/2014/main" val="20000"/>
                    </a:ext>
                  </a:extLst>
                </a:gridCol>
                <a:gridCol w="2628000">
                  <a:extLst>
                    <a:ext uri="{9D8B030D-6E8A-4147-A177-3AD203B41FA5}">
                      <a16:colId xmlns:a16="http://schemas.microsoft.com/office/drawing/2014/main" val="20001"/>
                    </a:ext>
                  </a:extLst>
                </a:gridCol>
                <a:gridCol w="360000">
                  <a:extLst>
                    <a:ext uri="{9D8B030D-6E8A-4147-A177-3AD203B41FA5}">
                      <a16:colId xmlns:a16="http://schemas.microsoft.com/office/drawing/2014/main" val="20002"/>
                    </a:ext>
                  </a:extLst>
                </a:gridCol>
                <a:gridCol w="576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576000">
                  <a:extLst>
                    <a:ext uri="{9D8B030D-6E8A-4147-A177-3AD203B41FA5}">
                      <a16:colId xmlns:a16="http://schemas.microsoft.com/office/drawing/2014/main" val="20005"/>
                    </a:ext>
                  </a:extLst>
                </a:gridCol>
                <a:gridCol w="360000">
                  <a:extLst>
                    <a:ext uri="{9D8B030D-6E8A-4147-A177-3AD203B41FA5}">
                      <a16:colId xmlns:a16="http://schemas.microsoft.com/office/drawing/2014/main" val="20006"/>
                    </a:ext>
                  </a:extLst>
                </a:gridCol>
                <a:gridCol w="576000">
                  <a:extLst>
                    <a:ext uri="{9D8B030D-6E8A-4147-A177-3AD203B41FA5}">
                      <a16:colId xmlns:a16="http://schemas.microsoft.com/office/drawing/2014/main" val="20007"/>
                    </a:ext>
                  </a:extLst>
                </a:gridCol>
                <a:gridCol w="468000">
                  <a:extLst>
                    <a:ext uri="{9D8B030D-6E8A-4147-A177-3AD203B41FA5}">
                      <a16:colId xmlns:a16="http://schemas.microsoft.com/office/drawing/2014/main" val="20008"/>
                    </a:ext>
                  </a:extLst>
                </a:gridCol>
                <a:gridCol w="738000">
                  <a:extLst>
                    <a:ext uri="{9D8B030D-6E8A-4147-A177-3AD203B41FA5}">
                      <a16:colId xmlns:a16="http://schemas.microsoft.com/office/drawing/2014/main" val="20009"/>
                    </a:ext>
                  </a:extLst>
                </a:gridCol>
                <a:gridCol w="468000">
                  <a:extLst>
                    <a:ext uri="{9D8B030D-6E8A-4147-A177-3AD203B41FA5}">
                      <a16:colId xmlns:a16="http://schemas.microsoft.com/office/drawing/2014/main" val="20010"/>
                    </a:ext>
                  </a:extLst>
                </a:gridCol>
                <a:gridCol w="727754">
                  <a:extLst>
                    <a:ext uri="{9D8B030D-6E8A-4147-A177-3AD203B41FA5}">
                      <a16:colId xmlns:a16="http://schemas.microsoft.com/office/drawing/2014/main" val="20011"/>
                    </a:ext>
                  </a:extLst>
                </a:gridCol>
              </a:tblGrid>
              <a:tr h="366409">
                <a:tc rowSpan="2">
                  <a:txBody>
                    <a:bodyPr/>
                    <a:lstStyle/>
                    <a:p>
                      <a:pPr algn="ctr" fontAlgn="ctr"/>
                      <a:r>
                        <a:rPr lang="ja-JP" altLang="en-US" sz="1100" b="0" i="0" u="none" strike="noStrike" dirty="0">
                          <a:solidFill>
                            <a:srgbClr val="000000"/>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rowSpan="2">
                  <a:txBody>
                    <a:bodyPr/>
                    <a:lstStyle/>
                    <a:p>
                      <a:pPr algn="ctr" fontAlgn="ctr"/>
                      <a:r>
                        <a:rPr lang="ja-JP" altLang="en-US" sz="1100" b="0" i="0" u="none" strike="noStrike" dirty="0">
                          <a:solidFill>
                            <a:srgbClr val="000000"/>
                          </a:solidFill>
                          <a:latin typeface="ＭＳ Ｐゴシック"/>
                        </a:rPr>
                        <a:t>団体名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altLang="ja-JP" sz="1100" b="0" i="0" u="none" strike="noStrike" dirty="0">
                          <a:solidFill>
                            <a:srgbClr val="000000"/>
                          </a:solidFill>
                          <a:latin typeface="ＭＳ Ｐゴシック"/>
                        </a:rPr>
                        <a:t>2010</a:t>
                      </a:r>
                      <a:r>
                        <a:rPr lang="ja-JP" altLang="en-US" sz="1100" b="0" i="0" u="none" strike="noStrike" dirty="0">
                          <a:solidFill>
                            <a:srgbClr val="000000"/>
                          </a:solidFill>
                          <a:latin typeface="ＭＳ Ｐゴシック"/>
                        </a:rPr>
                        <a:t>年度</a:t>
                      </a:r>
                      <a:endParaRPr lang="en-US" altLang="ja-JP" sz="1100" b="0" i="0" u="none" strike="noStrike" dirty="0">
                        <a:solidFill>
                          <a:srgbClr val="000000"/>
                        </a:solidFill>
                        <a:latin typeface="ＭＳ Ｐゴシック"/>
                      </a:endParaRPr>
                    </a:p>
                    <a:p>
                      <a:pPr algn="ctr" fontAlgn="ctr"/>
                      <a:r>
                        <a:rPr lang="ja-JP" altLang="en-US" sz="1100" b="0" i="0" u="none" strike="noStrike" dirty="0">
                          <a:solidFill>
                            <a:srgbClr val="000000"/>
                          </a:solidFill>
                          <a:latin typeface="ＭＳ Ｐゴシック"/>
                        </a:rPr>
                        <a:t>決算 </a:t>
                      </a:r>
                      <a:r>
                        <a:rPr lang="en-US" altLang="ja-JP" sz="1100" b="0" i="0" u="none" strike="noStrike" dirty="0">
                          <a:solidFill>
                            <a:srgbClr val="000000"/>
                          </a:solidFill>
                          <a:latin typeface="ＭＳ Ｐゴシック"/>
                        </a:rPr>
                        <a:t>(</a:t>
                      </a:r>
                      <a:r>
                        <a:rPr lang="en-US" sz="1100" b="0" i="0" u="none" strike="noStrike" dirty="0">
                          <a:solidFill>
                            <a:srgbClr val="000000"/>
                          </a:solidFill>
                          <a:latin typeface="ＭＳ Ｐゴシック"/>
                        </a:rPr>
                        <a:t>A)</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fontAlgn="ctr"/>
                      <a:r>
                        <a:rPr lang="en-US" altLang="zh-TW" sz="1100" b="0" i="0" u="none" strike="noStrike" dirty="0">
                          <a:solidFill>
                            <a:schemeClr val="tx1"/>
                          </a:solidFill>
                          <a:latin typeface="ＭＳ Ｐゴシック" pitchFamily="50" charset="-128"/>
                          <a:ea typeface="ＭＳ Ｐゴシック" pitchFamily="50" charset="-128"/>
                        </a:rPr>
                        <a:t>2013</a:t>
                      </a:r>
                      <a:r>
                        <a:rPr lang="zh-TW" altLang="en-US" sz="1100" b="0" i="0" u="none" strike="noStrike" dirty="0">
                          <a:solidFill>
                            <a:schemeClr val="tx1"/>
                          </a:solidFill>
                          <a:latin typeface="ＭＳ Ｐゴシック" pitchFamily="50" charset="-128"/>
                          <a:ea typeface="ＭＳ Ｐゴシック" pitchFamily="50" charset="-128"/>
                        </a:rPr>
                        <a:t>年度</a:t>
                      </a:r>
                      <a:endParaRPr lang="en-US" altLang="zh-TW" sz="1100" b="0" i="0" u="none" strike="noStrike" dirty="0">
                        <a:solidFill>
                          <a:schemeClr val="tx1"/>
                        </a:solidFill>
                        <a:latin typeface="ＭＳ Ｐゴシック" pitchFamily="50" charset="-128"/>
                        <a:ea typeface="ＭＳ Ｐゴシック" pitchFamily="50" charset="-128"/>
                      </a:endParaRPr>
                    </a:p>
                    <a:p>
                      <a:pPr algn="ctr" fontAlgn="ctr"/>
                      <a:r>
                        <a:rPr lang="zh-TW" altLang="en-US" sz="1100" b="0" i="0" u="none" strike="noStrike" dirty="0">
                          <a:solidFill>
                            <a:schemeClr val="tx1"/>
                          </a:solidFill>
                          <a:latin typeface="ＭＳ Ｐゴシック" pitchFamily="50" charset="-128"/>
                          <a:ea typeface="ＭＳ Ｐゴシック" pitchFamily="50" charset="-128"/>
                        </a:rPr>
                        <a:t>決算 </a:t>
                      </a:r>
                      <a:r>
                        <a:rPr lang="en-US" altLang="zh-TW" sz="1100" b="0" i="0" u="none" strike="noStrike" dirty="0">
                          <a:solidFill>
                            <a:schemeClr val="tx1"/>
                          </a:solidFill>
                          <a:latin typeface="ＭＳ Ｐゴシック" pitchFamily="50" charset="-128"/>
                          <a:ea typeface="ＭＳ Ｐゴシック" pitchFamily="50" charset="-128"/>
                        </a:rPr>
                        <a:t>(B)</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altLang="zh-TW" sz="1100" b="0" i="0" u="none" strike="noStrike" dirty="0">
                        <a:solidFill>
                          <a:srgbClr val="FF0000"/>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altLang="zh-TW" sz="1100" b="0" i="0" u="none" strike="noStrike" dirty="0">
                          <a:solidFill>
                            <a:schemeClr val="tx1"/>
                          </a:solidFill>
                          <a:latin typeface="ＭＳ Ｐゴシック" pitchFamily="50" charset="-128"/>
                          <a:ea typeface="ＭＳ Ｐゴシック" pitchFamily="50" charset="-128"/>
                        </a:rPr>
                        <a:t>201</a:t>
                      </a:r>
                      <a:r>
                        <a:rPr lang="en-US" altLang="ja-JP" sz="1100" b="0" i="0" u="none" strike="noStrike" dirty="0">
                          <a:solidFill>
                            <a:schemeClr val="tx1"/>
                          </a:solidFill>
                          <a:latin typeface="ＭＳ Ｐゴシック" pitchFamily="50" charset="-128"/>
                          <a:ea typeface="ＭＳ Ｐゴシック" pitchFamily="50" charset="-128"/>
                        </a:rPr>
                        <a:t>4</a:t>
                      </a:r>
                      <a:r>
                        <a:rPr lang="zh-TW" altLang="en-US" sz="1100" b="0" i="0" u="none" strike="noStrike" dirty="0">
                          <a:solidFill>
                            <a:schemeClr val="tx1"/>
                          </a:solidFill>
                          <a:latin typeface="ＭＳ Ｐゴシック" pitchFamily="50" charset="-128"/>
                          <a:ea typeface="ＭＳ Ｐゴシック" pitchFamily="50" charset="-128"/>
                        </a:rPr>
                        <a:t>年度</a:t>
                      </a:r>
                      <a:endParaRPr lang="en-US" altLang="zh-TW" sz="1100" b="0" i="0" u="none" strike="noStrike" dirty="0">
                        <a:solidFill>
                          <a:schemeClr val="tx1"/>
                        </a:solidFill>
                        <a:latin typeface="ＭＳ Ｐゴシック" pitchFamily="50" charset="-128"/>
                        <a:ea typeface="ＭＳ Ｐゴシック" pitchFamily="50" charset="-128"/>
                      </a:endParaRPr>
                    </a:p>
                    <a:p>
                      <a:pPr algn="ctr" fontAlgn="ctr"/>
                      <a:r>
                        <a:rPr lang="zh-TW" altLang="en-US" sz="1100" b="0" i="0" u="none" strike="noStrike" dirty="0">
                          <a:solidFill>
                            <a:schemeClr val="tx1"/>
                          </a:solidFill>
                          <a:latin typeface="ＭＳ Ｐゴシック" pitchFamily="50" charset="-128"/>
                          <a:ea typeface="ＭＳ Ｐゴシック" pitchFamily="50" charset="-128"/>
                        </a:rPr>
                        <a:t>決算 </a:t>
                      </a:r>
                      <a:r>
                        <a:rPr lang="en-US" altLang="zh-TW" sz="1100" b="0" i="0" u="none" strike="noStrike" dirty="0">
                          <a:solidFill>
                            <a:schemeClr val="tx1"/>
                          </a:solidFill>
                          <a:latin typeface="ＭＳ Ｐゴシック" pitchFamily="50" charset="-128"/>
                          <a:ea typeface="ＭＳ Ｐゴシック" pitchFamily="50" charset="-128"/>
                        </a:rPr>
                        <a:t>(</a:t>
                      </a:r>
                      <a:r>
                        <a:rPr lang="en-US" altLang="ja-JP" sz="1100" b="0" i="0" u="none" strike="noStrike" dirty="0">
                          <a:solidFill>
                            <a:schemeClr val="tx1"/>
                          </a:solidFill>
                          <a:latin typeface="ＭＳ Ｐゴシック" pitchFamily="50" charset="-128"/>
                          <a:ea typeface="ＭＳ Ｐゴシック" pitchFamily="50" charset="-128"/>
                        </a:rPr>
                        <a:t>C</a:t>
                      </a:r>
                      <a:r>
                        <a:rPr lang="en-US" altLang="zh-TW" sz="1100" b="0" i="0" u="none" strike="noStrike" dirty="0">
                          <a:solidFill>
                            <a:schemeClr val="tx1"/>
                          </a:solidFill>
                          <a:latin typeface="ＭＳ Ｐゴシック" pitchFamily="50" charset="-128"/>
                          <a:ea typeface="ＭＳ Ｐゴシック" pitchFamily="50" charset="-128"/>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fontAlgn="ctr"/>
                      <a:r>
                        <a:rPr lang="en-US" sz="1100" b="0" i="0" u="none" strike="noStrike" dirty="0">
                          <a:solidFill>
                            <a:schemeClr val="tx1"/>
                          </a:solidFill>
                          <a:latin typeface="ＭＳ Ｐゴシック"/>
                        </a:rPr>
                        <a:t>(A) - (</a:t>
                      </a:r>
                      <a:r>
                        <a:rPr lang="en-US" altLang="ja-JP" sz="1100" b="0" i="0" u="none" strike="noStrike" dirty="0">
                          <a:solidFill>
                            <a:schemeClr val="tx1"/>
                          </a:solidFill>
                          <a:latin typeface="ＭＳ Ｐゴシック"/>
                        </a:rPr>
                        <a:t>B</a:t>
                      </a:r>
                      <a:r>
                        <a:rPr lang="en-US" sz="1100" b="0" i="0" u="none" strike="noStrike" dirty="0">
                          <a:solidFill>
                            <a:schemeClr val="tx1"/>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sz="1100" b="0" i="0" u="none" strike="noStrike" dirty="0">
                          <a:solidFill>
                            <a:schemeClr val="tx1"/>
                          </a:solidFill>
                          <a:latin typeface="ＭＳ Ｐゴシック"/>
                        </a:rPr>
                        <a:t>(A) - (</a:t>
                      </a:r>
                      <a:r>
                        <a:rPr lang="en-US" altLang="ja-JP" sz="1100" b="0" i="0" u="none" strike="noStrike" dirty="0">
                          <a:solidFill>
                            <a:schemeClr val="tx1"/>
                          </a:solidFill>
                          <a:latin typeface="ＭＳ Ｐゴシック"/>
                        </a:rPr>
                        <a:t>C</a:t>
                      </a:r>
                      <a:r>
                        <a:rPr lang="en-US" sz="1100" b="0" i="0" u="none" strike="noStrike" dirty="0">
                          <a:solidFill>
                            <a:schemeClr val="tx1"/>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00968">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dirty="0">
                          <a:solidFill>
                            <a:srgbClr val="000000"/>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00968">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公財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大阪国際交流センター</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968">
                <a:tc>
                  <a:txBody>
                    <a:bodyPr/>
                    <a:lstStyle/>
                    <a:p>
                      <a:pPr algn="r" fontAlgn="ctr"/>
                      <a:r>
                        <a:rPr lang="en-US" altLang="ja-JP" sz="1100" b="0" i="0" u="none" strike="noStrike" dirty="0">
                          <a:solidFill>
                            <a:srgbClr val="000000"/>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一財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大阪市男女協働参画のまち創生協会</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968">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大阪外環状鉄道</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58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127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58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127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968">
                <a:tc>
                  <a:txBody>
                    <a:bodyPr/>
                    <a:lstStyle/>
                    <a:p>
                      <a:pPr algn="r" fontAlgn="ctr"/>
                      <a:r>
                        <a:rPr lang="en-US" altLang="ja-JP" sz="1100" b="0" i="0" u="none" strike="noStrike" dirty="0">
                          <a:solidFill>
                            <a:srgbClr val="000000"/>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社福</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大阪社会医療センター</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968">
                <a:tc>
                  <a:txBody>
                    <a:bodyPr/>
                    <a:lstStyle/>
                    <a:p>
                      <a:pPr algn="r" fontAlgn="ctr"/>
                      <a:r>
                        <a:rPr lang="en-US" altLang="ja-JP" sz="1100" b="0" i="0" u="none" strike="noStrike" dirty="0">
                          <a:solidFill>
                            <a:srgbClr val="000000"/>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社福</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大阪市社会福祉協議会</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26</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2,096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2,096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26</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2,096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0968">
                <a:tc>
                  <a:txBody>
                    <a:bodyPr/>
                    <a:lstStyle/>
                    <a:p>
                      <a:pPr algn="r" fontAlgn="ctr"/>
                      <a:r>
                        <a:rPr lang="en-US" altLang="ja-JP" sz="1100" b="0" i="0" u="none" strike="noStrike" dirty="0">
                          <a:solidFill>
                            <a:srgbClr val="000000"/>
                          </a:solidFill>
                          <a:latin typeface="ＭＳ Ｐゴシック"/>
                        </a:rPr>
                        <a:t>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一財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大阪市環境保健協会</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579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579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579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0968">
                <a:tc>
                  <a:txBody>
                    <a:bodyPr/>
                    <a:lstStyle/>
                    <a:p>
                      <a:pPr algn="r" fontAlgn="ctr"/>
                      <a:r>
                        <a:rPr lang="en-US" altLang="ja-JP" sz="1100" b="0" i="0" u="none" strike="noStrike" dirty="0">
                          <a:solidFill>
                            <a:srgbClr val="000000"/>
                          </a:solidFill>
                          <a:latin typeface="ＭＳ Ｐゴシック"/>
                        </a:rPr>
                        <a:t>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公財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大阪市救急医療事業団</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385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108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96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277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289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0968">
                <a:tc>
                  <a:txBody>
                    <a:bodyPr/>
                    <a:lstStyle/>
                    <a:p>
                      <a:pPr algn="r" fontAlgn="ctr"/>
                      <a:r>
                        <a:rPr lang="en-US" altLang="ja-JP" sz="1100" b="0" i="0" u="none" strike="noStrike" dirty="0">
                          <a:solidFill>
                            <a:srgbClr val="000000"/>
                          </a:solidFill>
                          <a:latin typeface="ＭＳ Ｐゴシック"/>
                        </a:rPr>
                        <a:t>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（一財）大阪スポーツみどり財団</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676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676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676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0968">
                <a:tc>
                  <a:txBody>
                    <a:bodyPr/>
                    <a:lstStyle/>
                    <a:p>
                      <a:pPr algn="r" fontAlgn="ctr"/>
                      <a:r>
                        <a:rPr lang="en-US" altLang="ja-JP" sz="1100" b="0" i="0" u="none" strike="noStrike" dirty="0">
                          <a:solidFill>
                            <a:srgbClr val="000000"/>
                          </a:solidFill>
                          <a:latin typeface="ＭＳ Ｐゴシック"/>
                        </a:rPr>
                        <a:t>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公財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大阪市博物館協会</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767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271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44</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496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723</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0968">
                <a:tc>
                  <a:txBody>
                    <a:bodyPr/>
                    <a:lstStyle/>
                    <a:p>
                      <a:pPr algn="r" fontAlgn="ctr"/>
                      <a:r>
                        <a:rPr lang="en-US" altLang="ja-JP" sz="1100" b="0" i="0" u="none" strike="noStrike" dirty="0">
                          <a:solidFill>
                            <a:srgbClr val="000000"/>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一財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大阪国際経済振興センター</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796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796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796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0968">
                <a:tc>
                  <a:txBody>
                    <a:bodyPr/>
                    <a:lstStyle/>
                    <a:p>
                      <a:pPr algn="r" fontAlgn="ctr"/>
                      <a:r>
                        <a:rPr lang="en-US" altLang="ja-JP" sz="1100" b="0" i="0" u="none" strike="noStrike" dirty="0">
                          <a:solidFill>
                            <a:srgbClr val="000000"/>
                          </a:solidFill>
                          <a:latin typeface="ＭＳ Ｐゴシック"/>
                        </a:rPr>
                        <a:t>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大阪市信用保証協会</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0968">
                <a:tc>
                  <a:txBody>
                    <a:bodyPr/>
                    <a:lstStyle/>
                    <a:p>
                      <a:pPr algn="r" fontAlgn="ctr"/>
                      <a:r>
                        <a:rPr lang="en-US" altLang="ja-JP" sz="1100" b="0" i="0" u="none" strike="noStrike" dirty="0">
                          <a:solidFill>
                            <a:srgbClr val="000000"/>
                          </a:solidFill>
                          <a:latin typeface="ＭＳ Ｐゴシック"/>
                        </a:rPr>
                        <a:t>12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アジア太平洋トレードセンター</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157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74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83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0968">
                <a:tc>
                  <a:txBody>
                    <a:bodyPr/>
                    <a:lstStyle/>
                    <a:p>
                      <a:pPr algn="r" fontAlgn="ctr"/>
                      <a:r>
                        <a:rPr lang="en-US" altLang="ja-JP" sz="1100" b="0" i="0" u="none" strike="noStrike" dirty="0">
                          <a:solidFill>
                            <a:srgbClr val="000000"/>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公財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大阪市都市型産業振興センター</a:t>
                      </a:r>
                    </a:p>
                  </a:txBody>
                  <a:tcPr marL="36000" marR="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707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707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707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23" name="表 22"/>
          <p:cNvGraphicFramePr>
            <a:graphicFrameLocks noGrp="1"/>
          </p:cNvGraphicFramePr>
          <p:nvPr/>
        </p:nvGraphicFramePr>
        <p:xfrm>
          <a:off x="449944" y="1755656"/>
          <a:ext cx="8372085" cy="1097280"/>
        </p:xfrm>
        <a:graphic>
          <a:graphicData uri="http://schemas.openxmlformats.org/drawingml/2006/table">
            <a:tbl>
              <a:tblPr firstRow="1" bandRow="1">
                <a:tableStyleId>{5C22544A-7EE6-4342-B048-85BDC9FD1C3A}</a:tableStyleId>
              </a:tblPr>
              <a:tblGrid>
                <a:gridCol w="598567">
                  <a:extLst>
                    <a:ext uri="{9D8B030D-6E8A-4147-A177-3AD203B41FA5}">
                      <a16:colId xmlns:a16="http://schemas.microsoft.com/office/drawing/2014/main" val="20000"/>
                    </a:ext>
                  </a:extLst>
                </a:gridCol>
                <a:gridCol w="1436098">
                  <a:extLst>
                    <a:ext uri="{9D8B030D-6E8A-4147-A177-3AD203B41FA5}">
                      <a16:colId xmlns:a16="http://schemas.microsoft.com/office/drawing/2014/main" val="20001"/>
                    </a:ext>
                  </a:extLst>
                </a:gridCol>
                <a:gridCol w="1436098">
                  <a:extLst>
                    <a:ext uri="{9D8B030D-6E8A-4147-A177-3AD203B41FA5}">
                      <a16:colId xmlns:a16="http://schemas.microsoft.com/office/drawing/2014/main" val="20002"/>
                    </a:ext>
                  </a:extLst>
                </a:gridCol>
                <a:gridCol w="1436098">
                  <a:extLst>
                    <a:ext uri="{9D8B030D-6E8A-4147-A177-3AD203B41FA5}">
                      <a16:colId xmlns:a16="http://schemas.microsoft.com/office/drawing/2014/main" val="20003"/>
                    </a:ext>
                  </a:extLst>
                </a:gridCol>
                <a:gridCol w="1732612">
                  <a:extLst>
                    <a:ext uri="{9D8B030D-6E8A-4147-A177-3AD203B41FA5}">
                      <a16:colId xmlns:a16="http://schemas.microsoft.com/office/drawing/2014/main" val="20004"/>
                    </a:ext>
                  </a:extLst>
                </a:gridCol>
                <a:gridCol w="1732612">
                  <a:extLst>
                    <a:ext uri="{9D8B030D-6E8A-4147-A177-3AD203B41FA5}">
                      <a16:colId xmlns:a16="http://schemas.microsoft.com/office/drawing/2014/main" val="20005"/>
                    </a:ext>
                  </a:extLst>
                </a:gridCol>
              </a:tblGrid>
              <a:tr h="365760">
                <a:tc>
                  <a:txBody>
                    <a:bodyPr/>
                    <a:lstStyle/>
                    <a:p>
                      <a:pPr algn="ctr"/>
                      <a:endParaRPr kumimoji="1" lang="ja-JP"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rPr>
                        <a:t>2010</a:t>
                      </a:r>
                      <a:r>
                        <a:rPr kumimoji="1" lang="ja-JP" altLang="en-US" sz="1400" b="0" dirty="0">
                          <a:solidFill>
                            <a:schemeClr val="tx1"/>
                          </a:solidFill>
                        </a:rPr>
                        <a:t>年度決算（</a:t>
                      </a:r>
                      <a:r>
                        <a:rPr kumimoji="1" lang="en-US" altLang="ja-JP" sz="1400" b="0" dirty="0">
                          <a:solidFill>
                            <a:schemeClr val="tx1"/>
                          </a:solidFill>
                        </a:rPr>
                        <a:t>A</a:t>
                      </a:r>
                      <a:r>
                        <a:rPr kumimoji="1" lang="ja-JP" altLang="en-US" sz="1400" b="0" dirty="0">
                          <a:solidFill>
                            <a:schemeClr val="tx1"/>
                          </a:solidFill>
                        </a:rPr>
                        <a:t>）</a:t>
                      </a:r>
                      <a:r>
                        <a:rPr kumimoji="1" lang="ja-JP" altLang="en-US" sz="1400" b="0" dirty="0">
                          <a:solidFill>
                            <a:srgbClr val="FF0000"/>
                          </a:solidFill>
                        </a:rPr>
                        <a:t> </a:t>
                      </a: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mn-lt"/>
                          <a:ea typeface="+mn-ea"/>
                          <a:cs typeface="+mn-cs"/>
                        </a:rPr>
                        <a:t>2013</a:t>
                      </a:r>
                      <a:r>
                        <a:rPr kumimoji="1" lang="ja-JP" altLang="en-US" sz="1400" b="0" kern="1200" dirty="0">
                          <a:solidFill>
                            <a:schemeClr val="tx1"/>
                          </a:solidFill>
                          <a:latin typeface="+mn-lt"/>
                          <a:ea typeface="+mn-ea"/>
                          <a:cs typeface="+mn-cs"/>
                        </a:rPr>
                        <a:t>年度決算（</a:t>
                      </a:r>
                      <a:r>
                        <a:rPr kumimoji="1" lang="en-US" altLang="ja-JP" sz="1400" b="0" kern="1200" dirty="0">
                          <a:solidFill>
                            <a:schemeClr val="tx1"/>
                          </a:solidFill>
                          <a:latin typeface="+mn-lt"/>
                          <a:ea typeface="+mn-ea"/>
                          <a:cs typeface="+mn-cs"/>
                        </a:rPr>
                        <a:t>B</a:t>
                      </a:r>
                      <a:r>
                        <a:rPr kumimoji="1" lang="ja-JP" altLang="en-US" sz="1400" b="0" kern="1200" dirty="0">
                          <a:solidFill>
                            <a:schemeClr val="tx1"/>
                          </a:solidFill>
                          <a:latin typeface="+mn-lt"/>
                          <a:ea typeface="+mn-ea"/>
                          <a:cs typeface="+mn-cs"/>
                        </a:rPr>
                        <a:t>）</a:t>
                      </a: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zh-TW" sz="1400" b="0" kern="1200" dirty="0">
                          <a:solidFill>
                            <a:schemeClr val="tx1"/>
                          </a:solidFill>
                          <a:latin typeface="+mn-lt"/>
                          <a:ea typeface="+mn-ea"/>
                          <a:cs typeface="+mn-cs"/>
                        </a:rPr>
                        <a:t>2014</a:t>
                      </a:r>
                      <a:r>
                        <a:rPr kumimoji="1" lang="zh-TW" altLang="en-US" sz="1400" b="0" kern="1200" dirty="0">
                          <a:solidFill>
                            <a:schemeClr val="tx1"/>
                          </a:solidFill>
                          <a:latin typeface="ＭＳ Ｐゴシック" panose="020B0600070205080204" pitchFamily="50" charset="-128"/>
                          <a:ea typeface="ＭＳ Ｐゴシック" panose="020B0600070205080204" pitchFamily="50" charset="-128"/>
                          <a:cs typeface="+mn-cs"/>
                        </a:rPr>
                        <a:t>年度決算（</a:t>
                      </a:r>
                      <a:r>
                        <a:rPr kumimoji="1" lang="en-US" altLang="zh-TW" sz="1400" b="0" kern="1200" dirty="0">
                          <a:solidFill>
                            <a:schemeClr val="tx1"/>
                          </a:solidFill>
                          <a:latin typeface="+mn-lt"/>
                          <a:ea typeface="+mn-ea"/>
                          <a:cs typeface="+mn-cs"/>
                        </a:rPr>
                        <a:t>C</a:t>
                      </a:r>
                      <a:r>
                        <a:rPr kumimoji="1" lang="zh-TW" altLang="en-US" sz="1400" b="0" kern="1200" dirty="0">
                          <a:solidFill>
                            <a:schemeClr val="tx1"/>
                          </a:solidFill>
                          <a:latin typeface="ＭＳ Ｐゴシック" panose="020B0600070205080204" pitchFamily="50" charset="-128"/>
                          <a:ea typeface="ＭＳ Ｐゴシック" panose="020B0600070205080204" pitchFamily="50" charset="-128"/>
                          <a:cs typeface="+mn-cs"/>
                        </a:rPr>
                        <a:t>）</a:t>
                      </a:r>
                      <a:endParaRPr kumimoji="1" lang="ja-JP" altLang="en-US" sz="14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0" dirty="0">
                          <a:solidFill>
                            <a:schemeClr val="tx1"/>
                          </a:solidFill>
                        </a:rPr>
                        <a:t>削減状況（</a:t>
                      </a:r>
                      <a:r>
                        <a:rPr kumimoji="1" lang="en-US" altLang="ja-JP" sz="1400" b="0" dirty="0">
                          <a:solidFill>
                            <a:schemeClr val="tx1"/>
                          </a:solidFill>
                        </a:rPr>
                        <a:t>A</a:t>
                      </a:r>
                      <a:r>
                        <a:rPr kumimoji="1" lang="ja-JP" altLang="en-US" sz="1400" b="0" dirty="0">
                          <a:solidFill>
                            <a:schemeClr val="tx1"/>
                          </a:solidFill>
                        </a:rPr>
                        <a:t>）－（</a:t>
                      </a:r>
                      <a:r>
                        <a:rPr kumimoji="1" lang="en-US" altLang="ja-JP" sz="1400" b="0" dirty="0">
                          <a:solidFill>
                            <a:schemeClr val="tx1"/>
                          </a:solidFill>
                        </a:rPr>
                        <a:t>B</a:t>
                      </a:r>
                      <a:r>
                        <a:rPr kumimoji="1" lang="ja-JP" altLang="en-US" sz="1400" b="0" dirty="0">
                          <a:solidFill>
                            <a:schemeClr val="tx1"/>
                          </a:solidFill>
                        </a:rPr>
                        <a:t>）</a:t>
                      </a: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400" b="0" dirty="0">
                          <a:solidFill>
                            <a:schemeClr val="tx1"/>
                          </a:solidFill>
                        </a:rPr>
                        <a:t>削減状況（</a:t>
                      </a:r>
                      <a:r>
                        <a:rPr kumimoji="1" lang="en-US" altLang="ja-JP" sz="1400" b="0" dirty="0">
                          <a:solidFill>
                            <a:schemeClr val="tx1"/>
                          </a:solidFill>
                        </a:rPr>
                        <a:t>A</a:t>
                      </a:r>
                      <a:r>
                        <a:rPr kumimoji="1" lang="ja-JP" altLang="en-US" sz="1400" b="0" dirty="0">
                          <a:solidFill>
                            <a:schemeClr val="tx1"/>
                          </a:solidFill>
                        </a:rPr>
                        <a:t>）－（</a:t>
                      </a:r>
                      <a:r>
                        <a:rPr kumimoji="1" lang="en-US" altLang="ja-JP" sz="1400" b="0" dirty="0">
                          <a:solidFill>
                            <a:schemeClr val="tx1"/>
                          </a:solidFill>
                        </a:rPr>
                        <a:t>C</a:t>
                      </a:r>
                      <a:r>
                        <a:rPr kumimoji="1" lang="ja-JP" altLang="en-US" sz="1400" b="0" dirty="0">
                          <a:solidFill>
                            <a:schemeClr val="tx1"/>
                          </a:solidFill>
                        </a:rPr>
                        <a:t>）</a:t>
                      </a: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365760">
                <a:tc>
                  <a:txBody>
                    <a:bodyPr/>
                    <a:lstStyle/>
                    <a:p>
                      <a:pPr algn="ctr"/>
                      <a:r>
                        <a:rPr kumimoji="1" lang="ja-JP" altLang="en-US" sz="1400" b="0" dirty="0">
                          <a:solidFill>
                            <a:schemeClr val="tx1"/>
                          </a:solidFill>
                        </a:rPr>
                        <a:t>金額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b="0" dirty="0">
                          <a:solidFill>
                            <a:schemeClr val="tx1"/>
                          </a:solidFill>
                        </a:rPr>
                        <a:t>321</a:t>
                      </a:r>
                      <a:r>
                        <a:rPr lang="ja-JP" altLang="en-US" sz="1400" b="0" dirty="0">
                          <a:solidFill>
                            <a:schemeClr val="tx1"/>
                          </a:solidFill>
                        </a:rPr>
                        <a:t>億円</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b="0" dirty="0">
                          <a:solidFill>
                            <a:schemeClr val="tx1"/>
                          </a:solidFill>
                        </a:rPr>
                        <a:t>40</a:t>
                      </a:r>
                      <a:r>
                        <a:rPr lang="ja-JP" altLang="en-US" sz="1400" b="0" dirty="0">
                          <a:solidFill>
                            <a:schemeClr val="tx1"/>
                          </a:solidFill>
                        </a:rPr>
                        <a:t>億円</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b="0" dirty="0">
                          <a:solidFill>
                            <a:schemeClr val="tx1"/>
                          </a:solidFill>
                        </a:rPr>
                        <a:t>36</a:t>
                      </a:r>
                      <a:r>
                        <a:rPr lang="ja-JP" altLang="en-US" sz="1400" b="0" dirty="0">
                          <a:solidFill>
                            <a:schemeClr val="tx1"/>
                          </a:solidFill>
                        </a:rPr>
                        <a:t>億円</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400" dirty="0">
                          <a:solidFill>
                            <a:schemeClr val="tx1"/>
                          </a:solidFill>
                        </a:rPr>
                        <a:t>▲</a:t>
                      </a:r>
                      <a:r>
                        <a:rPr lang="en-US" altLang="ja-JP" sz="1400" dirty="0">
                          <a:solidFill>
                            <a:schemeClr val="tx1"/>
                          </a:solidFill>
                        </a:rPr>
                        <a:t>281</a:t>
                      </a:r>
                      <a:r>
                        <a:rPr lang="ja-JP" altLang="en-US" sz="1400" dirty="0">
                          <a:solidFill>
                            <a:schemeClr val="tx1"/>
                          </a:solidFill>
                        </a:rPr>
                        <a:t>億円（▲</a:t>
                      </a:r>
                      <a:r>
                        <a:rPr lang="en-US" altLang="ja-JP" sz="1400" dirty="0">
                          <a:solidFill>
                            <a:schemeClr val="tx1"/>
                          </a:solidFill>
                        </a:rPr>
                        <a:t>87.5%</a:t>
                      </a:r>
                      <a:r>
                        <a:rPr lang="ja-JP" altLang="en-US" sz="1400" dirty="0">
                          <a:solidFill>
                            <a:schemeClr val="tx1"/>
                          </a:solidFill>
                        </a:rPr>
                        <a:t>）</a:t>
                      </a:r>
                      <a:endParaRPr kumimoji="1" lang="ja-JP" altLang="en-US" sz="1400" b="0" dirty="0">
                        <a:solidFill>
                          <a:schemeClr val="tx1"/>
                        </a:solidFill>
                      </a:endParaRP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400" dirty="0">
                          <a:solidFill>
                            <a:schemeClr val="tx1"/>
                          </a:solidFill>
                          <a:latin typeface="+mn-lt"/>
                        </a:rPr>
                        <a:t>▲</a:t>
                      </a:r>
                      <a:r>
                        <a:rPr lang="en-US" altLang="ja-JP" sz="1400" dirty="0">
                          <a:solidFill>
                            <a:schemeClr val="tx1"/>
                          </a:solidFill>
                          <a:latin typeface="+mn-lt"/>
                        </a:rPr>
                        <a:t>285</a:t>
                      </a:r>
                      <a:r>
                        <a:rPr lang="ja-JP" altLang="en-US" sz="1400" dirty="0">
                          <a:solidFill>
                            <a:schemeClr val="tx1"/>
                          </a:solidFill>
                          <a:latin typeface="+mn-lt"/>
                        </a:rPr>
                        <a:t>億円（▲</a:t>
                      </a:r>
                      <a:r>
                        <a:rPr lang="en-US" altLang="ja-JP" sz="1400" dirty="0">
                          <a:solidFill>
                            <a:schemeClr val="tx1"/>
                          </a:solidFill>
                          <a:latin typeface="+mn-lt"/>
                        </a:rPr>
                        <a:t>88.8%</a:t>
                      </a:r>
                      <a:r>
                        <a:rPr lang="ja-JP" altLang="en-US" sz="1400" dirty="0">
                          <a:solidFill>
                            <a:schemeClr val="tx1"/>
                          </a:solidFill>
                          <a:latin typeface="+mn-lt"/>
                        </a:rPr>
                        <a:t>）</a:t>
                      </a:r>
                      <a:endParaRPr kumimoji="1" lang="ja-JP" altLang="en-US" sz="1400" b="0" dirty="0">
                        <a:solidFill>
                          <a:schemeClr val="tx1"/>
                        </a:solidFill>
                        <a:latin typeface="+mn-lt"/>
                      </a:endParaRP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5760">
                <a:tc>
                  <a:txBody>
                    <a:bodyPr/>
                    <a:lstStyle/>
                    <a:p>
                      <a:pPr algn="ctr"/>
                      <a:r>
                        <a:rPr kumimoji="1" lang="ja-JP" altLang="en-US" sz="1400" b="0" dirty="0">
                          <a:solidFill>
                            <a:schemeClr val="tx1"/>
                          </a:solidFill>
                        </a:rPr>
                        <a:t>件数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dirty="0"/>
                        <a:t>325</a:t>
                      </a:r>
                      <a:r>
                        <a:rPr lang="ja-JP" altLang="en-US" sz="1400" dirty="0"/>
                        <a:t>件</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dirty="0">
                          <a:solidFill>
                            <a:schemeClr val="tx1"/>
                          </a:solidFill>
                        </a:rPr>
                        <a:t>19</a:t>
                      </a:r>
                      <a:r>
                        <a:rPr lang="ja-JP" altLang="en-US" sz="1400" dirty="0">
                          <a:solidFill>
                            <a:schemeClr val="tx1"/>
                          </a:solidFill>
                        </a:rPr>
                        <a:t>件</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ja-JP" sz="1400" dirty="0">
                          <a:solidFill>
                            <a:schemeClr val="tx1"/>
                          </a:solidFill>
                        </a:rPr>
                        <a:t>13</a:t>
                      </a:r>
                      <a:r>
                        <a:rPr lang="ja-JP" altLang="en-US" sz="1400" dirty="0">
                          <a:solidFill>
                            <a:schemeClr val="tx1"/>
                          </a:solidFill>
                        </a:rPr>
                        <a:t>件</a:t>
                      </a:r>
                      <a:endParaRPr kumimoji="1" lang="ja-JP" altLang="en-US" sz="1400" b="0" dirty="0">
                        <a:solidFill>
                          <a:schemeClr val="tx1"/>
                        </a:solidFill>
                      </a:endParaRPr>
                    </a:p>
                  </a:txBody>
                  <a:tcPr marL="36000" marR="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400" dirty="0">
                          <a:solidFill>
                            <a:schemeClr val="tx1"/>
                          </a:solidFill>
                        </a:rPr>
                        <a:t>▲</a:t>
                      </a:r>
                      <a:r>
                        <a:rPr lang="en-US" altLang="ja-JP" sz="1400" dirty="0">
                          <a:solidFill>
                            <a:schemeClr val="tx1"/>
                          </a:solidFill>
                        </a:rPr>
                        <a:t>306</a:t>
                      </a:r>
                      <a:r>
                        <a:rPr lang="ja-JP" altLang="en-US" sz="1400" dirty="0">
                          <a:solidFill>
                            <a:schemeClr val="tx1"/>
                          </a:solidFill>
                        </a:rPr>
                        <a:t>件    （▲</a:t>
                      </a:r>
                      <a:r>
                        <a:rPr lang="en-US" altLang="ja-JP" sz="1400" dirty="0">
                          <a:solidFill>
                            <a:schemeClr val="tx1"/>
                          </a:solidFill>
                        </a:rPr>
                        <a:t>94.2%</a:t>
                      </a:r>
                      <a:r>
                        <a:rPr lang="ja-JP" altLang="en-US" sz="1400" dirty="0">
                          <a:solidFill>
                            <a:schemeClr val="tx1"/>
                          </a:solidFill>
                        </a:rPr>
                        <a:t>）</a:t>
                      </a:r>
                      <a:endParaRPr kumimoji="1" lang="ja-JP" altLang="en-US" sz="1400" b="0" dirty="0">
                        <a:solidFill>
                          <a:schemeClr val="tx1"/>
                        </a:solidFill>
                      </a:endParaRP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ja-JP" altLang="en-US" sz="1400" dirty="0">
                          <a:solidFill>
                            <a:schemeClr val="tx1"/>
                          </a:solidFill>
                          <a:latin typeface="+mn-lt"/>
                        </a:rPr>
                        <a:t>▲</a:t>
                      </a:r>
                      <a:r>
                        <a:rPr lang="en-US" altLang="ja-JP" sz="1400" dirty="0">
                          <a:solidFill>
                            <a:schemeClr val="tx1"/>
                          </a:solidFill>
                          <a:latin typeface="+mn-lt"/>
                        </a:rPr>
                        <a:t>312</a:t>
                      </a:r>
                      <a:r>
                        <a:rPr lang="ja-JP" altLang="en-US" sz="1400" dirty="0">
                          <a:solidFill>
                            <a:schemeClr val="tx1"/>
                          </a:solidFill>
                          <a:latin typeface="+mn-lt"/>
                        </a:rPr>
                        <a:t>件</a:t>
                      </a:r>
                      <a:r>
                        <a:rPr lang="ja-JP" altLang="en-US" sz="1400" baseline="0" dirty="0">
                          <a:solidFill>
                            <a:schemeClr val="tx1"/>
                          </a:solidFill>
                          <a:latin typeface="+mn-lt"/>
                          <a:ea typeface="ＭＳ ゴシック" panose="020B0609070205080204" pitchFamily="49" charset="-128"/>
                        </a:rPr>
                        <a:t>    </a:t>
                      </a:r>
                      <a:r>
                        <a:rPr lang="ja-JP" altLang="en-US" sz="1400" dirty="0">
                          <a:solidFill>
                            <a:schemeClr val="tx1"/>
                          </a:solidFill>
                          <a:latin typeface="+mn-lt"/>
                        </a:rPr>
                        <a:t>（▲</a:t>
                      </a:r>
                      <a:r>
                        <a:rPr lang="en-US" altLang="ja-JP" sz="1400" dirty="0">
                          <a:solidFill>
                            <a:schemeClr val="tx1"/>
                          </a:solidFill>
                          <a:latin typeface="+mn-lt"/>
                        </a:rPr>
                        <a:t>96.0%</a:t>
                      </a:r>
                      <a:r>
                        <a:rPr lang="ja-JP" altLang="en-US" sz="1400" dirty="0">
                          <a:solidFill>
                            <a:schemeClr val="tx1"/>
                          </a:solidFill>
                          <a:latin typeface="+mn-lt"/>
                        </a:rPr>
                        <a:t>）</a:t>
                      </a:r>
                      <a:endParaRPr kumimoji="1" lang="ja-JP" altLang="en-US" sz="1400" b="0" dirty="0">
                        <a:solidFill>
                          <a:schemeClr val="tx1"/>
                        </a:solidFill>
                        <a:latin typeface="+mn-lt"/>
                      </a:endParaRPr>
                    </a:p>
                  </a:txBody>
                  <a:tcPr marL="36000" marR="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a:xfrm>
            <a:off x="395536" y="828001"/>
            <a:ext cx="8424936" cy="584775"/>
          </a:xfrm>
          <a:prstGeom prst="rect">
            <a:avLst/>
          </a:prstGeom>
          <a:noFill/>
        </p:spPr>
        <p:txBody>
          <a:bodyPr wrap="square" rtlCol="0">
            <a:spAutoFit/>
          </a:bodyPr>
          <a:lstStyle/>
          <a:p>
            <a:r>
              <a:rPr lang="ja-JP" altLang="en-US" sz="1600" dirty="0">
                <a:latin typeface="+mn-ea"/>
              </a:rPr>
              <a:t>　市政改革プラン（</a:t>
            </a:r>
            <a:r>
              <a:rPr lang="en-US" altLang="ja-JP" sz="1600" dirty="0">
                <a:latin typeface="+mn-ea"/>
              </a:rPr>
              <a:t>2012</a:t>
            </a:r>
            <a:r>
              <a:rPr lang="ja-JP" altLang="en-US" sz="1600" dirty="0">
                <a:latin typeface="+mn-ea"/>
              </a:rPr>
              <a:t>年</a:t>
            </a:r>
            <a:r>
              <a:rPr lang="en-US" altLang="ja-JP" sz="1600" dirty="0">
                <a:latin typeface="+mn-ea"/>
              </a:rPr>
              <a:t>7</a:t>
            </a:r>
            <a:r>
              <a:rPr lang="ja-JP" altLang="en-US" sz="1600" dirty="0">
                <a:latin typeface="+mn-ea"/>
              </a:rPr>
              <a:t>月策定）に基づき、外郭団体との競争性のない随意契約について</a:t>
            </a:r>
            <a:endParaRPr lang="en-US" altLang="ja-JP" sz="1600" dirty="0">
              <a:latin typeface="+mn-ea"/>
            </a:endParaRPr>
          </a:p>
          <a:p>
            <a:r>
              <a:rPr lang="ja-JP" altLang="en-US" sz="1600" dirty="0">
                <a:latin typeface="+mn-ea"/>
              </a:rPr>
              <a:t>見直しを実施。（</a:t>
            </a:r>
            <a:r>
              <a:rPr lang="en-US" altLang="ja-JP" sz="1600" dirty="0">
                <a:latin typeface="+mn-ea"/>
              </a:rPr>
              <a:t>2014</a:t>
            </a:r>
            <a:r>
              <a:rPr lang="ja-JP" altLang="en-US" sz="1600" dirty="0">
                <a:latin typeface="+mn-ea"/>
              </a:rPr>
              <a:t>年度で目標達成により取組終了）</a:t>
            </a:r>
            <a:endParaRPr lang="en-US" altLang="ja-JP" sz="1600" dirty="0">
              <a:latin typeface="+mn-ea"/>
            </a:endParaRPr>
          </a:p>
        </p:txBody>
      </p:sp>
      <p:sp>
        <p:nvSpPr>
          <p:cNvPr id="13" name="正方形/長方形 12"/>
          <p:cNvSpPr/>
          <p:nvPr/>
        </p:nvSpPr>
        <p:spPr>
          <a:xfrm>
            <a:off x="35496" y="323364"/>
            <a:ext cx="7128792" cy="369332"/>
          </a:xfrm>
          <a:prstGeom prst="rect">
            <a:avLst/>
          </a:prstGeom>
        </p:spPr>
        <p:txBody>
          <a:bodyPr wrap="square">
            <a:spAutoFit/>
          </a:bodyPr>
          <a:lstStyle/>
          <a:p>
            <a:r>
              <a:rPr lang="ja-JP" altLang="en-US" b="1" dirty="0">
                <a:solidFill>
                  <a:srgbClr val="000000"/>
                </a:solidFill>
                <a:latin typeface="Calibri" pitchFamily="34" charset="0"/>
              </a:rPr>
              <a:t>　外郭団体との競争性のない随意契約の見直し</a:t>
            </a:r>
          </a:p>
        </p:txBody>
      </p:sp>
      <p:cxnSp>
        <p:nvCxnSpPr>
          <p:cNvPr id="14" name="直線コネクタ 13"/>
          <p:cNvCxnSpPr/>
          <p:nvPr/>
        </p:nvCxnSpPr>
        <p:spPr>
          <a:xfrm>
            <a:off x="179512" y="692696"/>
            <a:ext cx="8712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36"/>
          <p:cNvSpPr txBox="1"/>
          <p:nvPr/>
        </p:nvSpPr>
        <p:spPr>
          <a:xfrm>
            <a:off x="0" y="0"/>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（付属資料４）</a:t>
            </a:r>
            <a:endParaRPr lang="en-US" altLang="ja-JP" sz="1100" dirty="0"/>
          </a:p>
        </p:txBody>
      </p:sp>
      <p:sp>
        <p:nvSpPr>
          <p:cNvPr id="11" name="正方形/長方形 10"/>
          <p:cNvSpPr/>
          <p:nvPr/>
        </p:nvSpPr>
        <p:spPr>
          <a:xfrm>
            <a:off x="251520" y="1454304"/>
            <a:ext cx="1572866" cy="338554"/>
          </a:xfrm>
          <a:prstGeom prst="rect">
            <a:avLst/>
          </a:prstGeom>
        </p:spPr>
        <p:txBody>
          <a:bodyPr wrap="none">
            <a:spAutoFit/>
          </a:bodyPr>
          <a:lstStyle/>
          <a:p>
            <a:r>
              <a:rPr lang="ja-JP" altLang="en-US" sz="1600" dirty="0"/>
              <a:t>○見直しの状況</a:t>
            </a:r>
          </a:p>
        </p:txBody>
      </p:sp>
      <p:sp>
        <p:nvSpPr>
          <p:cNvPr id="26" name="正方形/長方形 25"/>
          <p:cNvSpPr/>
          <p:nvPr/>
        </p:nvSpPr>
        <p:spPr>
          <a:xfrm>
            <a:off x="395536" y="3038763"/>
            <a:ext cx="1656184" cy="338554"/>
          </a:xfrm>
          <a:prstGeom prst="rect">
            <a:avLst/>
          </a:prstGeom>
        </p:spPr>
        <p:txBody>
          <a:bodyPr wrap="square">
            <a:spAutoFit/>
          </a:bodyPr>
          <a:lstStyle/>
          <a:p>
            <a:r>
              <a:rPr lang="ja-JP" altLang="en-US" sz="1600" dirty="0"/>
              <a:t>（見直しの内訳）</a:t>
            </a:r>
          </a:p>
        </p:txBody>
      </p:sp>
      <p:sp>
        <p:nvSpPr>
          <p:cNvPr id="28" name="正方形/長方形 27"/>
          <p:cNvSpPr/>
          <p:nvPr/>
        </p:nvSpPr>
        <p:spPr>
          <a:xfrm>
            <a:off x="7308304" y="6567155"/>
            <a:ext cx="1224136" cy="246221"/>
          </a:xfrm>
          <a:prstGeom prst="rect">
            <a:avLst/>
          </a:prstGeom>
        </p:spPr>
        <p:txBody>
          <a:bodyPr wrap="square">
            <a:spAutoFit/>
          </a:bodyPr>
          <a:lstStyle/>
          <a:p>
            <a:r>
              <a:rPr lang="ja-JP" altLang="en-US" sz="1000" dirty="0"/>
              <a:t>（次ページに続く）</a:t>
            </a:r>
          </a:p>
        </p:txBody>
      </p:sp>
      <p:sp>
        <p:nvSpPr>
          <p:cNvPr id="12" name="正方形/長方形 11"/>
          <p:cNvSpPr/>
          <p:nvPr/>
        </p:nvSpPr>
        <p:spPr>
          <a:xfrm>
            <a:off x="7403302" y="3059406"/>
            <a:ext cx="1440160" cy="246221"/>
          </a:xfrm>
          <a:prstGeom prst="rect">
            <a:avLst/>
          </a:prstGeom>
        </p:spPr>
        <p:txBody>
          <a:bodyPr wrap="square">
            <a:spAutoFit/>
          </a:bodyPr>
          <a:lstStyle/>
          <a:p>
            <a:r>
              <a:rPr lang="ja-JP" altLang="en-US" sz="1000" dirty="0"/>
              <a:t>（金額の単位：百万円）</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392</a:t>
            </a:fld>
            <a:endParaRPr lang="ja-JP" altLang="en-US"/>
          </a:p>
        </p:txBody>
      </p:sp>
    </p:spTree>
    <p:extLst>
      <p:ext uri="{BB962C8B-B14F-4D97-AF65-F5344CB8AC3E}">
        <p14:creationId xmlns:p14="http://schemas.microsoft.com/office/powerpoint/2010/main" val="225189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nvGraphicFramePr>
        <p:xfrm>
          <a:off x="323530" y="799800"/>
          <a:ext cx="8379354" cy="5869560"/>
        </p:xfrm>
        <a:graphic>
          <a:graphicData uri="http://schemas.openxmlformats.org/drawingml/2006/table">
            <a:tbl>
              <a:tblPr/>
              <a:tblGrid>
                <a:gridCol w="495034">
                  <a:extLst>
                    <a:ext uri="{9D8B030D-6E8A-4147-A177-3AD203B41FA5}">
                      <a16:colId xmlns:a16="http://schemas.microsoft.com/office/drawing/2014/main" val="20000"/>
                    </a:ext>
                  </a:extLst>
                </a:gridCol>
                <a:gridCol w="2628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576000">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360040">
                  <a:extLst>
                    <a:ext uri="{9D8B030D-6E8A-4147-A177-3AD203B41FA5}">
                      <a16:colId xmlns:a16="http://schemas.microsoft.com/office/drawing/2014/main" val="20006"/>
                    </a:ext>
                  </a:extLst>
                </a:gridCol>
                <a:gridCol w="576000">
                  <a:extLst>
                    <a:ext uri="{9D8B030D-6E8A-4147-A177-3AD203B41FA5}">
                      <a16:colId xmlns:a16="http://schemas.microsoft.com/office/drawing/2014/main" val="20007"/>
                    </a:ext>
                  </a:extLst>
                </a:gridCol>
                <a:gridCol w="468000">
                  <a:extLst>
                    <a:ext uri="{9D8B030D-6E8A-4147-A177-3AD203B41FA5}">
                      <a16:colId xmlns:a16="http://schemas.microsoft.com/office/drawing/2014/main" val="20008"/>
                    </a:ext>
                  </a:extLst>
                </a:gridCol>
                <a:gridCol w="736896">
                  <a:extLst>
                    <a:ext uri="{9D8B030D-6E8A-4147-A177-3AD203B41FA5}">
                      <a16:colId xmlns:a16="http://schemas.microsoft.com/office/drawing/2014/main" val="20009"/>
                    </a:ext>
                  </a:extLst>
                </a:gridCol>
                <a:gridCol w="469513">
                  <a:extLst>
                    <a:ext uri="{9D8B030D-6E8A-4147-A177-3AD203B41FA5}">
                      <a16:colId xmlns:a16="http://schemas.microsoft.com/office/drawing/2014/main" val="20010"/>
                    </a:ext>
                  </a:extLst>
                </a:gridCol>
                <a:gridCol w="737807">
                  <a:extLst>
                    <a:ext uri="{9D8B030D-6E8A-4147-A177-3AD203B41FA5}">
                      <a16:colId xmlns:a16="http://schemas.microsoft.com/office/drawing/2014/main" val="20011"/>
                    </a:ext>
                  </a:extLst>
                </a:gridCol>
              </a:tblGrid>
              <a:tr h="360000">
                <a:tc rowSpan="2">
                  <a:txBody>
                    <a:bodyPr/>
                    <a:lstStyle/>
                    <a:p>
                      <a:pPr algn="ctr" fontAlgn="ctr"/>
                      <a:r>
                        <a:rPr lang="ja-JP" altLang="en-US" sz="1100" b="0" i="0" u="none" strike="noStrike" dirty="0">
                          <a:solidFill>
                            <a:srgbClr val="000000"/>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rowSpan="2">
                  <a:txBody>
                    <a:bodyPr/>
                    <a:lstStyle/>
                    <a:p>
                      <a:pPr algn="ctr" fontAlgn="ctr"/>
                      <a:r>
                        <a:rPr lang="ja-JP" altLang="en-US" sz="1100" b="0" i="0" u="none" strike="noStrike" dirty="0">
                          <a:solidFill>
                            <a:srgbClr val="000000"/>
                          </a:solidFill>
                          <a:latin typeface="ＭＳ Ｐゴシック"/>
                        </a:rPr>
                        <a:t>団体名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altLang="ja-JP" sz="1100" b="0" i="0" u="none" strike="noStrike" dirty="0">
                          <a:solidFill>
                            <a:srgbClr val="000000"/>
                          </a:solidFill>
                          <a:latin typeface="ＭＳ Ｐゴシック"/>
                        </a:rPr>
                        <a:t>2010</a:t>
                      </a:r>
                      <a:r>
                        <a:rPr lang="ja-JP" altLang="en-US" sz="1100" b="0" i="0" u="none" strike="noStrike" dirty="0">
                          <a:solidFill>
                            <a:srgbClr val="000000"/>
                          </a:solidFill>
                          <a:latin typeface="ＭＳ Ｐゴシック"/>
                        </a:rPr>
                        <a:t>年度</a:t>
                      </a:r>
                      <a:endParaRPr lang="en-US" altLang="ja-JP" sz="1100" b="0" i="0" u="none" strike="noStrike" dirty="0">
                        <a:solidFill>
                          <a:srgbClr val="000000"/>
                        </a:solidFill>
                        <a:latin typeface="ＭＳ Ｐゴシック"/>
                      </a:endParaRPr>
                    </a:p>
                    <a:p>
                      <a:pPr algn="ctr" fontAlgn="ctr"/>
                      <a:r>
                        <a:rPr lang="ja-JP" altLang="en-US" sz="1100" b="0" i="0" u="none" strike="noStrike" dirty="0">
                          <a:solidFill>
                            <a:srgbClr val="000000"/>
                          </a:solidFill>
                          <a:latin typeface="ＭＳ Ｐゴシック"/>
                        </a:rPr>
                        <a:t>決算 </a:t>
                      </a:r>
                      <a:r>
                        <a:rPr lang="en-US" altLang="ja-JP" sz="1100" b="0" i="0" u="none" strike="noStrike" dirty="0">
                          <a:solidFill>
                            <a:srgbClr val="000000"/>
                          </a:solidFill>
                          <a:latin typeface="ＭＳ Ｐゴシック"/>
                        </a:rPr>
                        <a:t>(</a:t>
                      </a:r>
                      <a:r>
                        <a:rPr lang="en-US" sz="1100" b="0" i="0" u="none" strike="noStrike" dirty="0">
                          <a:solidFill>
                            <a:srgbClr val="000000"/>
                          </a:solidFill>
                          <a:latin typeface="ＭＳ Ｐゴシック"/>
                        </a:rPr>
                        <a:t>A)</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fontAlgn="ctr"/>
                      <a:r>
                        <a:rPr lang="en-US" altLang="zh-TW" sz="1100" b="0" i="0" u="none" strike="noStrike" dirty="0">
                          <a:solidFill>
                            <a:schemeClr val="tx1"/>
                          </a:solidFill>
                          <a:latin typeface="ＭＳ Ｐゴシック" pitchFamily="50" charset="-128"/>
                          <a:ea typeface="ＭＳ Ｐゴシック" pitchFamily="50" charset="-128"/>
                        </a:rPr>
                        <a:t>2013</a:t>
                      </a:r>
                      <a:r>
                        <a:rPr lang="zh-TW" altLang="en-US" sz="1100" b="0" i="0" u="none" strike="noStrike" dirty="0">
                          <a:solidFill>
                            <a:schemeClr val="tx1"/>
                          </a:solidFill>
                          <a:latin typeface="ＭＳ Ｐゴシック" pitchFamily="50" charset="-128"/>
                          <a:ea typeface="ＭＳ Ｐゴシック" pitchFamily="50" charset="-128"/>
                        </a:rPr>
                        <a:t>年度</a:t>
                      </a:r>
                      <a:endParaRPr lang="en-US" altLang="zh-TW" sz="1100" b="0" i="0" u="none" strike="noStrike" dirty="0">
                        <a:solidFill>
                          <a:schemeClr val="tx1"/>
                        </a:solidFill>
                        <a:latin typeface="ＭＳ Ｐゴシック" pitchFamily="50" charset="-128"/>
                        <a:ea typeface="ＭＳ Ｐゴシック" pitchFamily="50" charset="-128"/>
                      </a:endParaRPr>
                    </a:p>
                    <a:p>
                      <a:pPr algn="ctr" fontAlgn="ctr"/>
                      <a:r>
                        <a:rPr lang="zh-TW" altLang="en-US" sz="1100" b="0" i="0" u="none" strike="noStrike" dirty="0">
                          <a:solidFill>
                            <a:schemeClr val="tx1"/>
                          </a:solidFill>
                          <a:latin typeface="ＭＳ Ｐゴシック" pitchFamily="50" charset="-128"/>
                          <a:ea typeface="ＭＳ Ｐゴシック" pitchFamily="50" charset="-128"/>
                        </a:rPr>
                        <a:t>決算 </a:t>
                      </a:r>
                      <a:r>
                        <a:rPr lang="en-US" altLang="zh-TW" sz="1100" b="0" i="0" u="none" strike="noStrike" dirty="0">
                          <a:solidFill>
                            <a:srgbClr val="000000"/>
                          </a:solidFill>
                          <a:latin typeface="ＭＳ Ｐゴシック" pitchFamily="50" charset="-128"/>
                          <a:ea typeface="ＭＳ Ｐゴシック" pitchFamily="50" charset="-128"/>
                        </a:rPr>
                        <a:t>(B)</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altLang="zh-TW" sz="1100" b="0" i="0" u="none" strike="noStrike" dirty="0">
                        <a:solidFill>
                          <a:srgbClr val="FF0000"/>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altLang="zh-TW" sz="1100" b="0" i="0" u="none" strike="noStrike" dirty="0">
                          <a:solidFill>
                            <a:schemeClr val="tx1"/>
                          </a:solidFill>
                          <a:latin typeface="ＭＳ Ｐゴシック" pitchFamily="50" charset="-128"/>
                          <a:ea typeface="ＭＳ Ｐゴシック" pitchFamily="50" charset="-128"/>
                        </a:rPr>
                        <a:t>20</a:t>
                      </a:r>
                      <a:r>
                        <a:rPr lang="en-US" altLang="ja-JP" sz="1100" b="0" i="0" u="none" strike="noStrike" dirty="0">
                          <a:solidFill>
                            <a:schemeClr val="tx1"/>
                          </a:solidFill>
                          <a:latin typeface="ＭＳ Ｐゴシック" pitchFamily="50" charset="-128"/>
                          <a:ea typeface="ＭＳ Ｐゴシック" pitchFamily="50" charset="-128"/>
                        </a:rPr>
                        <a:t>14</a:t>
                      </a:r>
                      <a:r>
                        <a:rPr lang="zh-TW" altLang="en-US" sz="1100" b="0" i="0" u="none" strike="noStrike" dirty="0">
                          <a:solidFill>
                            <a:schemeClr val="tx1"/>
                          </a:solidFill>
                          <a:latin typeface="ＭＳ Ｐゴシック" pitchFamily="50" charset="-128"/>
                          <a:ea typeface="ＭＳ Ｐゴシック" pitchFamily="50" charset="-128"/>
                        </a:rPr>
                        <a:t>年度</a:t>
                      </a:r>
                      <a:endParaRPr lang="en-US" altLang="zh-TW" sz="1100" b="0" i="0" u="none" strike="noStrike" dirty="0">
                        <a:solidFill>
                          <a:schemeClr val="tx1"/>
                        </a:solidFill>
                        <a:latin typeface="ＭＳ Ｐゴシック" pitchFamily="50" charset="-128"/>
                        <a:ea typeface="ＭＳ Ｐゴシック" pitchFamily="50" charset="-128"/>
                      </a:endParaRPr>
                    </a:p>
                    <a:p>
                      <a:pPr algn="ctr" fontAlgn="ctr"/>
                      <a:r>
                        <a:rPr lang="zh-TW" altLang="en-US" sz="1100" b="0" i="0" u="none" strike="noStrike" dirty="0">
                          <a:solidFill>
                            <a:schemeClr val="tx1"/>
                          </a:solidFill>
                          <a:latin typeface="ＭＳ Ｐゴシック" pitchFamily="50" charset="-128"/>
                          <a:ea typeface="ＭＳ Ｐゴシック" pitchFamily="50" charset="-128"/>
                        </a:rPr>
                        <a:t>決算 </a:t>
                      </a:r>
                      <a:r>
                        <a:rPr lang="en-US" altLang="zh-TW" sz="1100" b="0" i="0" u="none" strike="noStrike" dirty="0">
                          <a:solidFill>
                            <a:schemeClr val="tx1"/>
                          </a:solidFill>
                          <a:latin typeface="ＭＳ Ｐゴシック" pitchFamily="50" charset="-128"/>
                          <a:ea typeface="ＭＳ Ｐゴシック" pitchFamily="50" charset="-128"/>
                        </a:rPr>
                        <a:t>(</a:t>
                      </a:r>
                      <a:r>
                        <a:rPr lang="en-US" altLang="ja-JP" sz="1100" b="0" i="0" u="none" strike="noStrike" dirty="0">
                          <a:solidFill>
                            <a:schemeClr val="tx1"/>
                          </a:solidFill>
                          <a:latin typeface="ＭＳ Ｐゴシック" pitchFamily="50" charset="-128"/>
                          <a:ea typeface="ＭＳ Ｐゴシック" pitchFamily="50" charset="-128"/>
                        </a:rPr>
                        <a:t>C</a:t>
                      </a:r>
                      <a:r>
                        <a:rPr lang="en-US" altLang="zh-TW" sz="1100" b="0" i="0" u="none" strike="noStrike" dirty="0">
                          <a:solidFill>
                            <a:schemeClr val="tx1"/>
                          </a:solidFill>
                          <a:latin typeface="ＭＳ Ｐゴシック" pitchFamily="50" charset="-128"/>
                          <a:ea typeface="ＭＳ Ｐゴシック" pitchFamily="50" charset="-128"/>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latin typeface="ＭＳ Ｐゴシック"/>
                        </a:rPr>
                        <a:t>(A) - (B)</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pPr algn="ctr" fontAlgn="ctr"/>
                      <a:endParaRPr lang="en-US" sz="1100" b="0" i="0" u="none" strike="noStrike" dirty="0">
                        <a:solidFill>
                          <a:srgbClr val="FF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gridSpan="2">
                  <a:txBody>
                    <a:bodyPr/>
                    <a:lstStyle/>
                    <a:p>
                      <a:pPr algn="ctr" fontAlgn="ctr"/>
                      <a:r>
                        <a:rPr lang="en-US" sz="1100" b="0" i="0" u="none" strike="noStrike" dirty="0">
                          <a:solidFill>
                            <a:schemeClr val="tx1"/>
                          </a:solidFill>
                          <a:latin typeface="ＭＳ Ｐゴシック"/>
                        </a:rPr>
                        <a:t>(A) - (</a:t>
                      </a:r>
                      <a:r>
                        <a:rPr lang="en-US" altLang="ja-JP" sz="1100" b="0" i="0" u="none" strike="noStrike" dirty="0">
                          <a:solidFill>
                            <a:schemeClr val="tx1"/>
                          </a:solidFill>
                          <a:latin typeface="ＭＳ Ｐゴシック"/>
                        </a:rPr>
                        <a:t>C</a:t>
                      </a:r>
                      <a:r>
                        <a:rPr lang="en-US" sz="1100" b="0" i="0" u="none" strike="noStrike" dirty="0">
                          <a:solidFill>
                            <a:schemeClr val="tx1"/>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99122">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dirty="0">
                          <a:solidFill>
                            <a:srgbClr val="000000"/>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金額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件数</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chemeClr val="tx1"/>
                          </a:solidFill>
                          <a:latin typeface="ＭＳ Ｐゴシック"/>
                        </a:rPr>
                        <a:t>金額</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99122">
                <a:tc>
                  <a:txBody>
                    <a:bodyPr/>
                    <a:lstStyle/>
                    <a:p>
                      <a:pPr algn="ctr" fontAlgn="ctr"/>
                      <a:r>
                        <a:rPr lang="en-US" altLang="ja-JP" sz="1100" b="0" i="0" u="none" strike="noStrike" dirty="0">
                          <a:solidFill>
                            <a:srgbClr val="000000"/>
                          </a:solidFill>
                          <a:latin typeface="ＭＳ Ｐゴシック"/>
                        </a:rPr>
                        <a:t>14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一財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環境事業協会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1,601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rgbClr val="000000"/>
                          </a:solidFill>
                          <a:latin typeface="ＭＳ Ｐゴシック"/>
                        </a:rPr>
                        <a:t>　</a:t>
                      </a:r>
                      <a:r>
                        <a:rPr lang="en-US" altLang="ja-JP" sz="1100" b="0" i="0" u="none" strike="noStrike" dirty="0">
                          <a:solidFill>
                            <a:srgbClr val="000000"/>
                          </a:solidFill>
                          <a:latin typeface="ＭＳ Ｐゴシック"/>
                        </a:rPr>
                        <a:t>0</a:t>
                      </a:r>
                      <a:endParaRPr lang="ja-JP" altLang="en-US" sz="1100" b="0" i="0" u="none" strike="noStrike" dirty="0">
                        <a:solidFill>
                          <a:srgbClr val="000000"/>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1,601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1,601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122">
                <a:tc>
                  <a:txBody>
                    <a:bodyPr/>
                    <a:lstStyle/>
                    <a:p>
                      <a:pPr algn="ctr" fontAlgn="ctr"/>
                      <a:r>
                        <a:rPr lang="en-US" altLang="ja-JP" sz="1100" b="0" i="0" u="none" strike="noStrike" dirty="0">
                          <a:solidFill>
                            <a:srgbClr val="000000"/>
                          </a:solidFill>
                          <a:latin typeface="ＭＳ Ｐゴシック"/>
                        </a:rPr>
                        <a:t>15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大阪市住宅供給公社</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17</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359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359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17</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359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9122">
                <a:tc>
                  <a:txBody>
                    <a:bodyPr/>
                    <a:lstStyle/>
                    <a:p>
                      <a:pPr algn="ctr" fontAlgn="ctr"/>
                      <a:r>
                        <a:rPr lang="en-US" altLang="ja-JP" sz="1100" b="0" i="0" u="none" strike="noStrike" dirty="0">
                          <a:solidFill>
                            <a:srgbClr val="000000"/>
                          </a:solidFill>
                          <a:latin typeface="ＭＳ Ｐゴシック"/>
                        </a:rPr>
                        <a:t>16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大阪市建築技術協会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5,275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5,275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5,275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9122">
                <a:tc>
                  <a:txBody>
                    <a:bodyPr/>
                    <a:lstStyle/>
                    <a:p>
                      <a:pPr algn="ctr" fontAlgn="ctr"/>
                      <a:r>
                        <a:rPr lang="en-US" altLang="ja-JP" sz="1100" b="0" i="0" u="none" strike="noStrike" dirty="0">
                          <a:solidFill>
                            <a:srgbClr val="000000"/>
                          </a:solidFill>
                          <a:latin typeface="ＭＳ Ｐゴシック"/>
                        </a:rPr>
                        <a:t>17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大阪市街地開発</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株</a:t>
                      </a:r>
                      <a:r>
                        <a:rPr lang="en-US" altLang="zh-TW" sz="1100" b="0" i="0" u="none" strike="noStrike" dirty="0">
                          <a:solidFill>
                            <a:srgbClr val="000000"/>
                          </a:solidFill>
                          <a:latin typeface="ＭＳ Ｐゴシック" pitchFamily="50" charset="-128"/>
                          <a:ea typeface="ＭＳ Ｐゴシック" pitchFamily="50" charset="-128"/>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 </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9122">
                <a:tc>
                  <a:txBody>
                    <a:bodyPr/>
                    <a:lstStyle/>
                    <a:p>
                      <a:pPr algn="ctr" fontAlgn="ctr"/>
                      <a:r>
                        <a:rPr lang="en-US" altLang="ja-JP" sz="1100" b="0" i="0" u="none" strike="noStrike" dirty="0">
                          <a:solidFill>
                            <a:srgbClr val="000000"/>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大阪市道路公社</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14</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14</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9122">
                <a:tc>
                  <a:txBody>
                    <a:bodyPr/>
                    <a:lstStyle/>
                    <a:p>
                      <a:pPr algn="ctr" fontAlgn="ctr"/>
                      <a:r>
                        <a:rPr lang="en-US" altLang="ja-JP" sz="1100" b="0" i="0" u="none" strike="noStrike" dirty="0">
                          <a:solidFill>
                            <a:srgbClr val="000000"/>
                          </a:solidFill>
                          <a:latin typeface="ＭＳ Ｐゴシック"/>
                        </a:rPr>
                        <a:t>19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一財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都市技術センター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646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646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646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99122">
                <a:tc>
                  <a:txBody>
                    <a:bodyPr/>
                    <a:lstStyle/>
                    <a:p>
                      <a:pPr algn="ctr" fontAlgn="ctr"/>
                      <a:r>
                        <a:rPr lang="en-US" altLang="ja-JP" sz="1100" b="0" i="0" u="none" strike="noStrike" dirty="0">
                          <a:solidFill>
                            <a:srgbClr val="000000"/>
                          </a:solidFill>
                          <a:latin typeface="ＭＳ Ｐゴシック"/>
                        </a:rPr>
                        <a:t>20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クリスタ長堀</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95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92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95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92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99122">
                <a:tc>
                  <a:txBody>
                    <a:bodyPr/>
                    <a:lstStyle/>
                    <a:p>
                      <a:pPr algn="ctr" fontAlgn="ctr"/>
                      <a:r>
                        <a:rPr lang="en-US" altLang="ja-JP" sz="1100" b="0" i="0" u="none" strike="noStrike" dirty="0">
                          <a:solidFill>
                            <a:srgbClr val="000000"/>
                          </a:solidFill>
                          <a:latin typeface="ＭＳ Ｐゴシック"/>
                        </a:rPr>
                        <a:t>21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大阪地下街</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14</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14</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99122">
                <a:tc>
                  <a:txBody>
                    <a:bodyPr/>
                    <a:lstStyle/>
                    <a:p>
                      <a:pPr algn="ctr" fontAlgn="ctr"/>
                      <a:r>
                        <a:rPr lang="en-US" altLang="ja-JP" sz="1100" b="0" i="0" u="none" strike="noStrike" dirty="0">
                          <a:solidFill>
                            <a:srgbClr val="000000"/>
                          </a:solidFill>
                          <a:latin typeface="ＭＳ Ｐゴシック"/>
                        </a:rPr>
                        <a:t>22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大阪港埠頭</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株</a:t>
                      </a:r>
                      <a:r>
                        <a:rPr lang="en-US" altLang="zh-TW" sz="1100" b="0" i="0" u="none" strike="noStrike" dirty="0">
                          <a:solidFill>
                            <a:srgbClr val="000000"/>
                          </a:solidFill>
                          <a:latin typeface="ＭＳ Ｐゴシック" pitchFamily="50" charset="-128"/>
                          <a:ea typeface="ＭＳ Ｐゴシック" pitchFamily="50" charset="-128"/>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99122">
                <a:tc>
                  <a:txBody>
                    <a:bodyPr/>
                    <a:lstStyle/>
                    <a:p>
                      <a:pPr algn="ctr" fontAlgn="ctr"/>
                      <a:r>
                        <a:rPr lang="en-US" altLang="ja-JP" sz="1100" b="0" i="0" u="none" strike="noStrike" dirty="0">
                          <a:solidFill>
                            <a:srgbClr val="000000"/>
                          </a:solidFill>
                          <a:latin typeface="ＭＳ Ｐゴシック"/>
                        </a:rPr>
                        <a:t>23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大阪港トランスポートシステム</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99122">
                <a:tc>
                  <a:txBody>
                    <a:bodyPr/>
                    <a:lstStyle/>
                    <a:p>
                      <a:pPr algn="ctr" fontAlgn="ctr"/>
                      <a:r>
                        <a:rPr lang="en-US" altLang="ja-JP" sz="1100" b="0" i="0" u="none" strike="noStrike">
                          <a:solidFill>
                            <a:srgbClr val="000000"/>
                          </a:solidFill>
                          <a:latin typeface="ＭＳ Ｐゴシック"/>
                        </a:rPr>
                        <a:t>24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海遊館</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88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88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88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99122">
                <a:tc>
                  <a:txBody>
                    <a:bodyPr/>
                    <a:lstStyle/>
                    <a:p>
                      <a:pPr algn="ctr" fontAlgn="ctr"/>
                      <a:r>
                        <a:rPr lang="en-US" altLang="ja-JP" sz="1100" b="0" i="0" u="none" strike="noStrike" dirty="0">
                          <a:solidFill>
                            <a:srgbClr val="000000"/>
                          </a:solidFill>
                          <a:latin typeface="ＭＳ Ｐゴシック"/>
                        </a:rPr>
                        <a:t>25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交通サービス</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40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3,693</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3,693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3,693</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99122">
                <a:tc>
                  <a:txBody>
                    <a:bodyPr/>
                    <a:lstStyle/>
                    <a:p>
                      <a:pPr algn="ctr" fontAlgn="ctr"/>
                      <a:r>
                        <a:rPr lang="en-US" altLang="ja-JP" sz="1100" b="0" i="0" u="none" strike="noStrike">
                          <a:solidFill>
                            <a:srgbClr val="000000"/>
                          </a:solidFill>
                          <a:latin typeface="ＭＳ Ｐゴシック"/>
                        </a:rPr>
                        <a:t>26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0" i="0" u="none" strike="noStrike" dirty="0">
                          <a:solidFill>
                            <a:srgbClr val="000000"/>
                          </a:solidFill>
                          <a:latin typeface="ＭＳ Ｐゴシック" pitchFamily="50" charset="-128"/>
                          <a:ea typeface="ＭＳ Ｐゴシック" pitchFamily="50" charset="-128"/>
                        </a:rPr>
                        <a:t>大阪運輸振興</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株</a:t>
                      </a:r>
                      <a:r>
                        <a:rPr lang="en-US" altLang="zh-TW" sz="1100" b="0" i="0" u="none" strike="noStrike" dirty="0">
                          <a:solidFill>
                            <a:srgbClr val="000000"/>
                          </a:solidFill>
                          <a:latin typeface="ＭＳ Ｐゴシック" pitchFamily="50" charset="-128"/>
                          <a:ea typeface="ＭＳ Ｐゴシック" pitchFamily="50" charset="-128"/>
                        </a:rPr>
                        <a:t>)</a:t>
                      </a:r>
                      <a:r>
                        <a:rPr lang="ja-JP" altLang="en-US" sz="1100" b="0" i="0" u="none" strike="noStrike" dirty="0">
                          <a:solidFill>
                            <a:schemeClr val="tx1"/>
                          </a:solidFill>
                          <a:latin typeface="ＭＳ Ｐゴシック" pitchFamily="50" charset="-128"/>
                          <a:ea typeface="ＭＳ Ｐゴシック" pitchFamily="50" charset="-128"/>
                        </a:rPr>
                        <a:t>→大阪シティバス</a:t>
                      </a:r>
                      <a:r>
                        <a:rPr lang="en-US" altLang="ja-JP" sz="1100" b="0" i="0" u="none" strike="noStrike" dirty="0">
                          <a:solidFill>
                            <a:schemeClr val="tx1"/>
                          </a:solidFill>
                          <a:latin typeface="ＭＳ Ｐゴシック" pitchFamily="50" charset="-128"/>
                          <a:ea typeface="ＭＳ Ｐゴシック" pitchFamily="50" charset="-128"/>
                        </a:rPr>
                        <a:t>(</a:t>
                      </a:r>
                      <a:r>
                        <a:rPr lang="ja-JP" altLang="en-US" sz="1100" b="0" i="0" u="none" strike="noStrike" dirty="0">
                          <a:solidFill>
                            <a:schemeClr val="tx1"/>
                          </a:solidFill>
                          <a:latin typeface="ＭＳ Ｐゴシック" pitchFamily="50" charset="-128"/>
                          <a:ea typeface="ＭＳ Ｐゴシック" pitchFamily="50" charset="-128"/>
                        </a:rPr>
                        <a:t>株</a:t>
                      </a:r>
                      <a:r>
                        <a:rPr lang="en-US" altLang="ja-JP" sz="1100" b="0" i="0" u="none" strike="noStrike" baseline="0" dirty="0">
                          <a:solidFill>
                            <a:schemeClr val="tx1"/>
                          </a:solidFill>
                          <a:latin typeface="ＭＳ Ｐゴシック" pitchFamily="50" charset="-128"/>
                          <a:ea typeface="ＭＳ Ｐゴシック" pitchFamily="50" charset="-128"/>
                        </a:rPr>
                        <a:t>)</a:t>
                      </a:r>
                      <a:r>
                        <a:rPr lang="en-US" altLang="ja-JP" sz="1100" b="0" i="0" u="none" strike="noStrike" baseline="30000" dirty="0">
                          <a:solidFill>
                            <a:schemeClr val="tx1"/>
                          </a:solidFill>
                          <a:latin typeface="ＭＳ Ｐゴシック" pitchFamily="50" charset="-128"/>
                          <a:ea typeface="ＭＳ Ｐゴシック" pitchFamily="50" charset="-128"/>
                        </a:rPr>
                        <a:t>※</a:t>
                      </a:r>
                      <a:endParaRPr lang="en-US" altLang="zh-TW" sz="1100" b="0" i="0" u="none" strike="noStrike" baseline="30000" dirty="0">
                        <a:solidFill>
                          <a:schemeClr val="tx1"/>
                        </a:solidFill>
                        <a:latin typeface="ＭＳ Ｐゴシック" pitchFamily="50" charset="-128"/>
                        <a:ea typeface="ＭＳ Ｐゴシック" pitchFamily="50" charset="-128"/>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8</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3,821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2,597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2,442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1,224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6</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1,379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99122">
                <a:tc>
                  <a:txBody>
                    <a:bodyPr/>
                    <a:lstStyle/>
                    <a:p>
                      <a:pPr algn="ctr" fontAlgn="ctr"/>
                      <a:r>
                        <a:rPr lang="en-US" altLang="ja-JP" sz="1100" b="0" i="0" u="none" strike="noStrike">
                          <a:solidFill>
                            <a:srgbClr val="000000"/>
                          </a:solidFill>
                          <a:latin typeface="ＭＳ Ｐゴシック"/>
                        </a:rPr>
                        <a:t>27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㈱大阪メトロサービス</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6</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820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610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712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210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99122">
                <a:tc>
                  <a:txBody>
                    <a:bodyPr/>
                    <a:lstStyle/>
                    <a:p>
                      <a:pPr algn="ctr" fontAlgn="ctr"/>
                      <a:r>
                        <a:rPr lang="en-US" altLang="ja-JP" sz="1100" b="0" i="0" u="none" strike="noStrike" dirty="0">
                          <a:solidFill>
                            <a:srgbClr val="000000"/>
                          </a:solidFill>
                          <a:latin typeface="ＭＳ Ｐゴシック"/>
                        </a:rPr>
                        <a:t>28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大阪水道総合サービス</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1,546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1,546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30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1,546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99122">
                <a:tc>
                  <a:txBody>
                    <a:bodyPr/>
                    <a:lstStyle/>
                    <a:p>
                      <a:pPr algn="ctr" fontAlgn="ctr"/>
                      <a:r>
                        <a:rPr lang="en-US" altLang="ja-JP" sz="1100" b="0" i="0" u="none" strike="noStrike" dirty="0">
                          <a:solidFill>
                            <a:srgbClr val="000000"/>
                          </a:solidFill>
                          <a:latin typeface="ＭＳ Ｐゴシック"/>
                        </a:rPr>
                        <a:t>29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一財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大阪市教育振興公社</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4,335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140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chemeClr val="tx1"/>
                          </a:solidFill>
                          <a:latin typeface="ＭＳ Ｐゴシック"/>
                        </a:rPr>
                        <a:t>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chemeClr val="tx1"/>
                        </a:solidFill>
                        <a:latin typeface="ＭＳ Ｐゴシック"/>
                      </a:endParaRP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4,195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10</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4,335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99122">
                <a:tc>
                  <a:txBody>
                    <a:bodyPr/>
                    <a:lstStyle/>
                    <a:p>
                      <a:pPr algn="ctr" fontAlgn="ctr"/>
                      <a:r>
                        <a:rPr lang="en-US" altLang="ja-JP" sz="1100" b="0" i="0" u="none" strike="noStrike" dirty="0">
                          <a:solidFill>
                            <a:srgbClr val="000000"/>
                          </a:solidFill>
                          <a:latin typeface="ＭＳ Ｐゴシック"/>
                        </a:rPr>
                        <a:t>30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大阪市都市工学情報センター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49</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200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200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49</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200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99122">
                <a:tc>
                  <a:txBody>
                    <a:bodyPr/>
                    <a:lstStyle/>
                    <a:p>
                      <a:pPr algn="ctr" fontAlgn="ctr"/>
                      <a:r>
                        <a:rPr lang="en-US" altLang="ja-JP" sz="1100" b="0" i="0" u="none" strike="noStrike" dirty="0">
                          <a:solidFill>
                            <a:srgbClr val="000000"/>
                          </a:solidFill>
                          <a:latin typeface="ＭＳ Ｐゴシック"/>
                        </a:rPr>
                        <a:t>31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大阪城ホール</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36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99122">
                <a:tc>
                  <a:txBody>
                    <a:bodyPr/>
                    <a:lstStyle/>
                    <a:p>
                      <a:pPr algn="ctr" fontAlgn="ctr"/>
                      <a:r>
                        <a:rPr lang="en-US" altLang="ja-JP" sz="1100" b="0" i="0" u="none" strike="noStrike" dirty="0">
                          <a:solidFill>
                            <a:srgbClr val="000000"/>
                          </a:solidFill>
                          <a:latin typeface="ＭＳ Ｐゴシック"/>
                        </a:rPr>
                        <a:t>32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湊町開発センター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99122">
                <a:tc>
                  <a:txBody>
                    <a:bodyPr/>
                    <a:lstStyle/>
                    <a:p>
                      <a:pPr algn="ctr" fontAlgn="ctr"/>
                      <a:r>
                        <a:rPr lang="en-US" altLang="ja-JP" sz="1100" b="0" i="0" u="none" strike="noStrike" dirty="0">
                          <a:solidFill>
                            <a:srgbClr val="000000"/>
                          </a:solidFill>
                          <a:latin typeface="ＭＳ Ｐゴシック"/>
                        </a:rPr>
                        <a:t>33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財</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大阪市消防振興協会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436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436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436</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99122">
                <a:tc>
                  <a:txBody>
                    <a:bodyPr/>
                    <a:lstStyle/>
                    <a:p>
                      <a:pPr algn="ctr" fontAlgn="ctr"/>
                      <a:r>
                        <a:rPr lang="en-US" altLang="ja-JP" sz="1100" b="0" i="0" u="none" strike="noStrike" dirty="0">
                          <a:solidFill>
                            <a:srgbClr val="000000"/>
                          </a:solidFill>
                          <a:latin typeface="ＭＳ Ｐゴシック"/>
                        </a:rPr>
                        <a:t>34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大阪港埠頭ターミナル</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株</a:t>
                      </a:r>
                      <a:r>
                        <a:rPr lang="en-US" altLang="ja-JP" sz="1100" b="0" i="0" u="none" strike="noStrike" dirty="0">
                          <a:solidFill>
                            <a:srgbClr val="000000"/>
                          </a:solidFill>
                          <a:latin typeface="ＭＳ Ｐゴシック"/>
                        </a:rPr>
                        <a:t>)</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5</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99122">
                <a:tc>
                  <a:txBody>
                    <a:bodyPr/>
                    <a:lstStyle/>
                    <a:p>
                      <a:pPr algn="ctr" fontAlgn="ctr"/>
                      <a:r>
                        <a:rPr lang="en-US" altLang="ja-JP" sz="1100" b="0" i="0" u="none" strike="noStrike" dirty="0">
                          <a:solidFill>
                            <a:srgbClr val="000000"/>
                          </a:solidFill>
                          <a:latin typeface="ＭＳ Ｐゴシック"/>
                        </a:rPr>
                        <a:t>35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大阪市農業センター</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solidFill>
                            <a:schemeClr val="tx1"/>
                          </a:solidFill>
                          <a:latin typeface="ＭＳ Ｐゴシック"/>
                        </a:rPr>
                        <a:t>▲ </a:t>
                      </a:r>
                      <a:r>
                        <a:rPr lang="en-US" altLang="ja-JP" sz="1100" b="0" i="0" u="none" strike="noStrike">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11</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99122">
                <a:tc>
                  <a:txBody>
                    <a:bodyPr/>
                    <a:lstStyle/>
                    <a:p>
                      <a:pPr algn="ctr" fontAlgn="ctr"/>
                      <a:r>
                        <a:rPr lang="en-US" altLang="ja-JP" sz="1100" b="0" i="0" u="none" strike="noStrike" dirty="0">
                          <a:solidFill>
                            <a:srgbClr val="000000"/>
                          </a:solidFill>
                          <a:latin typeface="ＭＳ Ｐゴシック"/>
                        </a:rPr>
                        <a:t>36</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財</a:t>
                      </a:r>
                      <a:r>
                        <a:rPr lang="en-US" altLang="ja-JP" sz="1100" b="0" i="0" u="none" strike="noStrike" dirty="0">
                          <a:solidFill>
                            <a:srgbClr val="000000"/>
                          </a:solidFill>
                          <a:latin typeface="ＭＳ Ｐゴシック"/>
                        </a:rPr>
                        <a:t>)</a:t>
                      </a:r>
                      <a:r>
                        <a:rPr lang="ja-JP" altLang="en-US" sz="1100" b="0" i="0" u="none" strike="noStrike" dirty="0">
                          <a:solidFill>
                            <a:srgbClr val="000000"/>
                          </a:solidFill>
                          <a:latin typeface="ＭＳ Ｐゴシック"/>
                        </a:rPr>
                        <a:t>大阪観光コンベンション協会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129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129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4</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129</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99122">
                <a:tc>
                  <a:txBody>
                    <a:bodyPr/>
                    <a:lstStyle/>
                    <a:p>
                      <a:pPr algn="ctr" fontAlgn="ctr"/>
                      <a:r>
                        <a:rPr lang="en-US" altLang="ja-JP" sz="1100" b="0" i="0" u="none" strike="noStrike" dirty="0">
                          <a:solidFill>
                            <a:srgbClr val="000000"/>
                          </a:solidFill>
                          <a:latin typeface="ＭＳ Ｐゴシック"/>
                        </a:rPr>
                        <a:t>37</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公社</a:t>
                      </a:r>
                      <a:r>
                        <a:rPr lang="en-US" altLang="zh-TW" sz="1100" b="0" i="0" u="none" strike="noStrike" dirty="0">
                          <a:solidFill>
                            <a:srgbClr val="000000"/>
                          </a:solidFill>
                          <a:latin typeface="ＭＳ Ｐゴシック" pitchFamily="50" charset="-128"/>
                          <a:ea typeface="ＭＳ Ｐゴシック" pitchFamily="50" charset="-128"/>
                        </a:rPr>
                        <a:t>)</a:t>
                      </a:r>
                      <a:r>
                        <a:rPr lang="zh-TW" altLang="en-US" sz="1100" b="0" i="0" u="none" strike="noStrike" dirty="0">
                          <a:solidFill>
                            <a:srgbClr val="000000"/>
                          </a:solidFill>
                          <a:latin typeface="ＭＳ Ｐゴシック" pitchFamily="50" charset="-128"/>
                          <a:ea typeface="ＭＳ Ｐゴシック" pitchFamily="50" charset="-128"/>
                        </a:rPr>
                        <a:t>大阪港振興協会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98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98</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98</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99122">
                <a:tc>
                  <a:txBody>
                    <a:bodyPr/>
                    <a:lstStyle/>
                    <a:p>
                      <a:pPr algn="ctr" fontAlgn="ctr"/>
                      <a:r>
                        <a:rPr lang="en-US" altLang="ja-JP" sz="1100" b="0" i="0" u="none" strike="noStrike" dirty="0">
                          <a:solidFill>
                            <a:srgbClr val="000000"/>
                          </a:solidFill>
                          <a:latin typeface="ＭＳ Ｐゴシック"/>
                        </a:rPr>
                        <a:t>38</a:t>
                      </a:r>
                      <a:r>
                        <a:rPr lang="ja-JP" altLang="en-US" sz="1100" b="0" i="0" u="none" strike="noStrike" dirty="0">
                          <a:solidFill>
                            <a:srgbClr val="000000"/>
                          </a:solidFill>
                          <a:latin typeface="ＭＳ Ｐゴシック"/>
                        </a:rPr>
                        <a:t>～</a:t>
                      </a:r>
                      <a:r>
                        <a:rPr lang="en-US" altLang="ja-JP" sz="1100" b="0" i="0" u="none" strike="noStrike" dirty="0">
                          <a:solidFill>
                            <a:srgbClr val="000000"/>
                          </a:solidFill>
                          <a:latin typeface="ＭＳ Ｐゴシック"/>
                        </a:rPr>
                        <a:t>61</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100" b="0" i="0" u="none" strike="noStrike" dirty="0">
                          <a:solidFill>
                            <a:srgbClr val="000000"/>
                          </a:solidFill>
                          <a:latin typeface="ＭＳ Ｐゴシック" pitchFamily="50" charset="-128"/>
                          <a:ea typeface="ＭＳ Ｐゴシック" pitchFamily="50" charset="-128"/>
                        </a:rPr>
                        <a:t>(</a:t>
                      </a:r>
                      <a:r>
                        <a:rPr lang="zh-CN" altLang="en-US" sz="1100" b="0" i="0" u="none" strike="noStrike" dirty="0">
                          <a:solidFill>
                            <a:srgbClr val="000000"/>
                          </a:solidFill>
                          <a:latin typeface="ＭＳ Ｐゴシック" pitchFamily="50" charset="-128"/>
                          <a:ea typeface="ＭＳ Ｐゴシック" pitchFamily="50" charset="-128"/>
                        </a:rPr>
                        <a:t>社福</a:t>
                      </a:r>
                      <a:r>
                        <a:rPr lang="en-US" altLang="zh-CN" sz="1100" b="0" i="0" u="none" strike="noStrike" dirty="0">
                          <a:solidFill>
                            <a:srgbClr val="000000"/>
                          </a:solidFill>
                          <a:latin typeface="ＭＳ Ｐゴシック" pitchFamily="50" charset="-128"/>
                          <a:ea typeface="ＭＳ Ｐゴシック" pitchFamily="50" charset="-128"/>
                        </a:rPr>
                        <a:t>)</a:t>
                      </a:r>
                      <a:r>
                        <a:rPr lang="zh-CN" altLang="en-US" sz="1100" b="0" i="0" u="none" strike="noStrike" dirty="0">
                          <a:solidFill>
                            <a:srgbClr val="000000"/>
                          </a:solidFill>
                          <a:latin typeface="ＭＳ Ｐゴシック" pitchFamily="50" charset="-128"/>
                          <a:ea typeface="ＭＳ Ｐゴシック" pitchFamily="50" charset="-128"/>
                        </a:rPr>
                        <a:t>各区社会福祉協議会</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latin typeface="ＭＳ Ｐゴシック"/>
                        </a:rPr>
                        <a:t>2,772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0</a:t>
                      </a:r>
                      <a:endParaRPr lang="ja-JP" altLang="en-US" sz="1100" b="0" i="0" u="none" strike="noStrike" dirty="0">
                        <a:solidFill>
                          <a:schemeClr val="tx1"/>
                        </a:solidFill>
                        <a:latin typeface="ＭＳ Ｐゴシック"/>
                      </a:endParaRP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latin typeface="ＭＳ Ｐゴシック"/>
                        </a:rPr>
                        <a:t>　</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2,772</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2,772</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99122">
                <a:tc>
                  <a:txBody>
                    <a:bodyPr/>
                    <a:lstStyle/>
                    <a:p>
                      <a:pPr algn="l" fontAlgn="ctr"/>
                      <a:r>
                        <a:rPr lang="ja-JP" altLang="en-US" sz="1100" b="0" i="0" u="none" strike="noStrike" dirty="0">
                          <a:solidFill>
                            <a:srgbClr val="000000"/>
                          </a:solidFill>
                          <a:latin typeface="ＭＳ Ｐゴシック"/>
                        </a:rPr>
                        <a:t>　</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a:rPr>
                        <a:t>合　　　計</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rgbClr val="000000"/>
                          </a:solidFill>
                          <a:latin typeface="ＭＳ Ｐゴシック"/>
                        </a:rPr>
                        <a:t>325</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rgbClr val="000000"/>
                          </a:solidFill>
                          <a:latin typeface="ＭＳ Ｐゴシック"/>
                        </a:rPr>
                        <a:t>32,150</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chemeClr val="tx1"/>
                          </a:solidFill>
                          <a:latin typeface="ＭＳ Ｐゴシック"/>
                        </a:rPr>
                        <a:t>19</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chemeClr val="tx1"/>
                          </a:solidFill>
                          <a:latin typeface="ＭＳ Ｐゴシック"/>
                        </a:rPr>
                        <a:t>3,970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chemeClr val="tx1"/>
                          </a:solidFill>
                          <a:latin typeface="ＭＳ Ｐゴシック"/>
                        </a:rPr>
                        <a:t>13</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en-US" altLang="ja-JP" sz="1100" b="0" i="0" u="none" strike="noStrike" dirty="0">
                          <a:solidFill>
                            <a:schemeClr val="tx1"/>
                          </a:solidFill>
                          <a:latin typeface="ＭＳ Ｐゴシック"/>
                        </a:rPr>
                        <a:t>3,553</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305</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28,180</a:t>
                      </a:r>
                    </a:p>
                  </a:txBody>
                  <a:tcPr marL="36000" marR="36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312</a:t>
                      </a:r>
                    </a:p>
                  </a:txBody>
                  <a:tcPr marL="36000" marR="36000" marT="18000" marB="18000" anchor="ctr">
                    <a:lnL w="635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a:solidFill>
                            <a:schemeClr val="tx1"/>
                          </a:solidFill>
                          <a:latin typeface="ＭＳ Ｐゴシック"/>
                        </a:rPr>
                        <a:t>▲ </a:t>
                      </a:r>
                      <a:r>
                        <a:rPr lang="en-US" altLang="ja-JP" sz="1100" b="0" i="0" u="none" strike="noStrike" dirty="0">
                          <a:solidFill>
                            <a:schemeClr val="tx1"/>
                          </a:solidFill>
                          <a:latin typeface="ＭＳ Ｐゴシック"/>
                        </a:rPr>
                        <a:t>28,597</a:t>
                      </a:r>
                    </a:p>
                  </a:txBody>
                  <a:tcPr marL="36000" marR="36000" marT="18000" marB="18000" anchor="ctr">
                    <a:lnL w="1270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27"/>
                  </a:ext>
                </a:extLst>
              </a:tr>
            </a:tbl>
          </a:graphicData>
        </a:graphic>
      </p:graphicFrame>
      <p:sp>
        <p:nvSpPr>
          <p:cNvPr id="10" name="正方形/長方形 9"/>
          <p:cNvSpPr/>
          <p:nvPr/>
        </p:nvSpPr>
        <p:spPr>
          <a:xfrm>
            <a:off x="323528" y="548680"/>
            <a:ext cx="1656184" cy="246221"/>
          </a:xfrm>
          <a:prstGeom prst="rect">
            <a:avLst/>
          </a:prstGeom>
        </p:spPr>
        <p:txBody>
          <a:bodyPr wrap="square">
            <a:spAutoFit/>
          </a:bodyPr>
          <a:lstStyle/>
          <a:p>
            <a:r>
              <a:rPr lang="ja-JP" altLang="en-US" sz="1000" dirty="0"/>
              <a:t>（前ページからの続き）</a:t>
            </a:r>
          </a:p>
        </p:txBody>
      </p:sp>
      <p:sp>
        <p:nvSpPr>
          <p:cNvPr id="17" name="正方形/長方形 16"/>
          <p:cNvSpPr/>
          <p:nvPr/>
        </p:nvSpPr>
        <p:spPr>
          <a:xfrm>
            <a:off x="179512" y="260648"/>
            <a:ext cx="5544616" cy="307777"/>
          </a:xfrm>
          <a:prstGeom prst="rect">
            <a:avLst/>
          </a:prstGeom>
        </p:spPr>
        <p:txBody>
          <a:bodyPr wrap="square">
            <a:spAutoFit/>
          </a:bodyPr>
          <a:lstStyle/>
          <a:p>
            <a:r>
              <a:rPr lang="ja-JP" altLang="en-US" sz="1400" dirty="0"/>
              <a:t>（外郭団体との競争性のない随意契約の見直しの内訳）</a:t>
            </a:r>
          </a:p>
        </p:txBody>
      </p:sp>
      <p:sp>
        <p:nvSpPr>
          <p:cNvPr id="6" name="正方形/長方形 5"/>
          <p:cNvSpPr/>
          <p:nvPr/>
        </p:nvSpPr>
        <p:spPr>
          <a:xfrm>
            <a:off x="7308304" y="548680"/>
            <a:ext cx="1440160" cy="246221"/>
          </a:xfrm>
          <a:prstGeom prst="rect">
            <a:avLst/>
          </a:prstGeom>
        </p:spPr>
        <p:txBody>
          <a:bodyPr wrap="square">
            <a:spAutoFit/>
          </a:bodyPr>
          <a:lstStyle/>
          <a:p>
            <a:r>
              <a:rPr lang="ja-JP" altLang="en-US" sz="1000" dirty="0"/>
              <a:t>（金額の単位：百万円）</a:t>
            </a:r>
          </a:p>
        </p:txBody>
      </p:sp>
      <p:sp>
        <p:nvSpPr>
          <p:cNvPr id="8" name="テキスト ボックス 36"/>
          <p:cNvSpPr txBox="1"/>
          <p:nvPr/>
        </p:nvSpPr>
        <p:spPr>
          <a:xfrm>
            <a:off x="0" y="12249"/>
            <a:ext cx="1619672" cy="261610"/>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1100" dirty="0"/>
              <a:t>（付属資料４）</a:t>
            </a:r>
            <a:endParaRPr lang="en-US" altLang="ja-JP" sz="1100" dirty="0"/>
          </a:p>
        </p:txBody>
      </p:sp>
      <p:sp>
        <p:nvSpPr>
          <p:cNvPr id="2" name="テキスト ボックス 1"/>
          <p:cNvSpPr txBox="1"/>
          <p:nvPr/>
        </p:nvSpPr>
        <p:spPr>
          <a:xfrm>
            <a:off x="971600" y="6627168"/>
            <a:ext cx="1296144" cy="230832"/>
          </a:xfrm>
          <a:prstGeom prst="rect">
            <a:avLst/>
          </a:prstGeom>
          <a:noFill/>
        </p:spPr>
        <p:txBody>
          <a:bodyPr wrap="square" rtlCol="0">
            <a:spAutoFit/>
          </a:bodyPr>
          <a:lstStyle/>
          <a:p>
            <a:r>
              <a:rPr kumimoji="1" lang="en-US" altLang="ja-JP" sz="900" dirty="0"/>
              <a:t>※2014</a:t>
            </a:r>
            <a:r>
              <a:rPr kumimoji="1" lang="ja-JP" altLang="en-US" sz="900" dirty="0"/>
              <a:t>年</a:t>
            </a:r>
            <a:r>
              <a:rPr kumimoji="1" lang="en-US" altLang="ja-JP" sz="900" dirty="0"/>
              <a:t>4</a:t>
            </a:r>
            <a:r>
              <a:rPr kumimoji="1" lang="ja-JP" altLang="en-US" sz="900" dirty="0"/>
              <a:t>月社名変更</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393</a:t>
            </a:fld>
            <a:endParaRPr lang="ja-JP" altLang="en-US"/>
          </a:p>
        </p:txBody>
      </p:sp>
    </p:spTree>
    <p:extLst>
      <p:ext uri="{BB962C8B-B14F-4D97-AF65-F5344CB8AC3E}">
        <p14:creationId xmlns:p14="http://schemas.microsoft.com/office/powerpoint/2010/main" val="287492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045797395"/>
              </p:ext>
            </p:extLst>
          </p:nvPr>
        </p:nvGraphicFramePr>
        <p:xfrm>
          <a:off x="2195736" y="336685"/>
          <a:ext cx="6840760" cy="6336000"/>
        </p:xfrm>
        <a:graphic>
          <a:graphicData uri="http://schemas.openxmlformats.org/drawingml/2006/table">
            <a:tbl>
              <a:tblPr firstRow="1" firstCol="1" bandRow="1"/>
              <a:tblGrid>
                <a:gridCol w="1798591">
                  <a:extLst>
                    <a:ext uri="{9D8B030D-6E8A-4147-A177-3AD203B41FA5}">
                      <a16:colId xmlns:a16="http://schemas.microsoft.com/office/drawing/2014/main" val="838138467"/>
                    </a:ext>
                  </a:extLst>
                </a:gridCol>
                <a:gridCol w="1510815">
                  <a:extLst>
                    <a:ext uri="{9D8B030D-6E8A-4147-A177-3AD203B41FA5}">
                      <a16:colId xmlns:a16="http://schemas.microsoft.com/office/drawing/2014/main" val="1867253675"/>
                    </a:ext>
                  </a:extLst>
                </a:gridCol>
                <a:gridCol w="1821164">
                  <a:extLst>
                    <a:ext uri="{9D8B030D-6E8A-4147-A177-3AD203B41FA5}">
                      <a16:colId xmlns:a16="http://schemas.microsoft.com/office/drawing/2014/main" val="665385018"/>
                    </a:ext>
                  </a:extLst>
                </a:gridCol>
                <a:gridCol w="1710190">
                  <a:extLst>
                    <a:ext uri="{9D8B030D-6E8A-4147-A177-3AD203B41FA5}">
                      <a16:colId xmlns:a16="http://schemas.microsoft.com/office/drawing/2014/main" val="1580010884"/>
                    </a:ext>
                  </a:extLst>
                </a:gridCol>
              </a:tblGrid>
              <a:tr h="521397">
                <a:tc>
                  <a:txBody>
                    <a:bodyPr/>
                    <a:lstStyle/>
                    <a:p>
                      <a:pPr algn="ct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改革前の課題</a:t>
                      </a:r>
                      <a:endParaRPr kumimoji="1" lang="en-US" altLang="ja-JP" sz="1400" b="1" u="none"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u="none" dirty="0" smtClean="0">
                          <a:solidFill>
                            <a:schemeClr val="bg1"/>
                          </a:solidFill>
                          <a:latin typeface="ＭＳ Ｐゴシック" panose="020B0600070205080204" pitchFamily="50" charset="-128"/>
                          <a:ea typeface="ＭＳ Ｐゴシック" panose="020B0600070205080204" pitchFamily="50" charset="-128"/>
                        </a:rPr>
                        <a:t>Why</a:t>
                      </a: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a:t>
                      </a:r>
                      <a:endParaRPr kumimoji="1" lang="ja-JP" altLang="en-US" sz="1400" b="1" u="none"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改革の方向性</a:t>
                      </a:r>
                      <a:endParaRPr kumimoji="1" lang="en-US" altLang="ja-JP" sz="1400" b="1" u="none"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u="none" dirty="0" smtClean="0">
                          <a:solidFill>
                            <a:schemeClr val="bg1"/>
                          </a:solidFill>
                          <a:latin typeface="ＭＳ Ｐゴシック" panose="020B0600070205080204" pitchFamily="50" charset="-128"/>
                          <a:ea typeface="ＭＳ Ｐゴシック" panose="020B0600070205080204" pitchFamily="50" charset="-128"/>
                        </a:rPr>
                        <a:t>Vision)</a:t>
                      </a:r>
                      <a:endParaRPr kumimoji="1" lang="ja-JP" altLang="en-US" sz="1400" b="1" u="none"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何をどう改革したか</a:t>
                      </a:r>
                      <a:endParaRPr kumimoji="1" lang="en-US" altLang="ja-JP" sz="1400" b="1" u="none"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u="none" dirty="0" smtClean="0">
                          <a:solidFill>
                            <a:schemeClr val="bg1"/>
                          </a:solidFill>
                          <a:latin typeface="ＭＳ Ｐゴシック" panose="020B0600070205080204" pitchFamily="50" charset="-128"/>
                          <a:ea typeface="ＭＳ Ｐゴシック" panose="020B0600070205080204" pitchFamily="50" charset="-128"/>
                        </a:rPr>
                        <a:t>What</a:t>
                      </a: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a:t>
                      </a:r>
                      <a:endParaRPr kumimoji="1" lang="ja-JP" altLang="en-US" sz="1400" b="1" u="none"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主な成果</a:t>
                      </a:r>
                      <a:endParaRPr kumimoji="1" lang="en-US" altLang="ja-JP" sz="1400" b="1" u="none" dirty="0" smtClean="0">
                        <a:solidFill>
                          <a:schemeClr val="bg1"/>
                        </a:solidFill>
                        <a:latin typeface="ＭＳ Ｐゴシック" panose="020B0600070205080204" pitchFamily="50" charset="-128"/>
                        <a:ea typeface="ＭＳ Ｐゴシック" panose="020B0600070205080204" pitchFamily="50" charset="-128"/>
                      </a:endParaRPr>
                    </a:p>
                    <a:p>
                      <a:pPr algn="ct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u="none" dirty="0" smtClean="0">
                          <a:solidFill>
                            <a:schemeClr val="bg1"/>
                          </a:solidFill>
                          <a:latin typeface="ＭＳ Ｐゴシック" panose="020B0600070205080204" pitchFamily="50" charset="-128"/>
                          <a:ea typeface="ＭＳ Ｐゴシック" panose="020B0600070205080204" pitchFamily="50" charset="-128"/>
                        </a:rPr>
                        <a:t>Outcome</a:t>
                      </a:r>
                      <a:r>
                        <a:rPr kumimoji="1" lang="ja-JP" altLang="en-US" sz="1400" b="1" u="none" dirty="0" smtClean="0">
                          <a:solidFill>
                            <a:schemeClr val="bg1"/>
                          </a:solidFill>
                          <a:latin typeface="ＭＳ Ｐゴシック" panose="020B0600070205080204" pitchFamily="50" charset="-128"/>
                          <a:ea typeface="ＭＳ Ｐゴシック" panose="020B0600070205080204" pitchFamily="50" charset="-128"/>
                        </a:rPr>
                        <a:t>）</a:t>
                      </a:r>
                      <a:endParaRPr kumimoji="1" lang="ja-JP" altLang="en-US" sz="1400" b="1" u="none" dirty="0">
                        <a:solidFill>
                          <a:schemeClr val="bg1"/>
                        </a:solidFill>
                        <a:latin typeface="ＭＳ Ｐゴシック" panose="020B0600070205080204" pitchFamily="50" charset="-128"/>
                        <a:ea typeface="ＭＳ Ｐゴシック" panose="020B0600070205080204" pitchFamily="50" charset="-12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4100797845"/>
                  </a:ext>
                </a:extLst>
              </a:tr>
              <a:tr h="5814603">
                <a:tc>
                  <a:txBody>
                    <a:bodyPr/>
                    <a:lstStyle/>
                    <a:p>
                      <a:pPr marL="85725" indent="-85725"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大阪ミナミの中心に位置するなんば駅周辺は、多くの国内外の来街者が行き来する場所であり、大阪のミナミの玄関口の重点エリアとして、世界の都市間競争に打ち勝つため、都市魅力の向上や活性化を推進する必要がある。</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・一方で、現状においては、空間の大半を車道やタクシー待機場が占め、車中心の空間となっている駅前広場や、歩道が狭い上に放置自転車が多いなんさん通りなど、来街者が歩きにくい空間となっている。</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・地元においては、</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2008</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年にまちづくりの検討が開始され、</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2011</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年には、周辺の町会、商店街、企業等の</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27</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団体が参加する「なんば安全安心にぎわいのまちづくり協議会」を設立し、まちづくり構想を策定。</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2015</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年度には、官民で「なんば駅前広場空間利用検討会」を設置し、</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2016</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年度には、民主体で空間再編の基本計画が策定された。</a:t>
                      </a: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85725"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・なんば駅周辺の道路空間を、車中心の空間から人中心の空間へと再編し、世界を惹きつける観光拠点として上質で居心地の良い空間の創出を図る。</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85725"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・交通機能の再配置と滞留空間の創出等</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spcBef>
                          <a:spcPts val="0"/>
                        </a:spcBef>
                        <a:spcAft>
                          <a:spcPts val="600"/>
                        </a:spcAft>
                      </a:pP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駅前広場</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24</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時間歩行者専用の空間</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spcBef>
                          <a:spcPts val="0"/>
                        </a:spcBef>
                        <a:spcAft>
                          <a:spcPts val="600"/>
                        </a:spcAft>
                      </a:pP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なんさん通り北区間</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85725" indent="-85725"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　時間帯規制と車両通行許可の運用（昼間は歩行者専用の空間）</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spcBef>
                          <a:spcPts val="0"/>
                        </a:spcBef>
                        <a:spcAft>
                          <a:spcPts val="600"/>
                        </a:spcAft>
                      </a:pP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なんさん通り南区間</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85725" indent="-85725"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24</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時間貨物車両のみ通行可として歩車分離</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周辺に荷捌き停車帯を設置</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600"/>
                        </a:spcAft>
                        <a:buClrTx/>
                        <a:buSzTx/>
                        <a:buFontTx/>
                        <a:buNone/>
                        <a:tabLst/>
                        <a:defRPr/>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・整備イメージ</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600"/>
                        </a:spcAft>
                        <a:buClrTx/>
                        <a:buSzTx/>
                        <a:buFontTx/>
                        <a:buNone/>
                        <a:tabLst/>
                        <a:defRPr/>
                      </a:pP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駅前広場</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85725" marR="0" lvl="0" indent="0" algn="just" defTabSz="914400" rtl="0" eaLnBrk="1" fontAlgn="auto" latinLnBrk="0" hangingPunct="1">
                        <a:lnSpc>
                          <a:spcPts val="1300"/>
                        </a:lnSpc>
                        <a:spcBef>
                          <a:spcPts val="0"/>
                        </a:spcBef>
                        <a:spcAft>
                          <a:spcPts val="600"/>
                        </a:spcAft>
                        <a:buClrTx/>
                        <a:buSzTx/>
                        <a:buFontTx/>
                        <a:buNone/>
                        <a:tabLst/>
                        <a:defRPr/>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中央は利活用エリア、外周部は歩行者の通行空間とし、上質感・落ち着きを感じさせる空間を形成</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ts val="1300"/>
                        </a:lnSpc>
                        <a:spcBef>
                          <a:spcPts val="0"/>
                        </a:spcBef>
                        <a:spcAft>
                          <a:spcPts val="600"/>
                        </a:spcAft>
                        <a:buClrTx/>
                        <a:buSzTx/>
                        <a:buFontTx/>
                        <a:buNone/>
                        <a:tabLst/>
                        <a:defRPr/>
                      </a:pP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なんさん通り</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p>
                    <a:p>
                      <a:pPr marL="85725" marR="0" lvl="0" indent="0" algn="just" defTabSz="914400" rtl="0" eaLnBrk="1" fontAlgn="auto" latinLnBrk="0" hangingPunct="1">
                        <a:lnSpc>
                          <a:spcPts val="1300"/>
                        </a:lnSpc>
                        <a:spcBef>
                          <a:spcPts val="0"/>
                        </a:spcBef>
                        <a:spcAft>
                          <a:spcPts val="600"/>
                        </a:spcAft>
                        <a:buClrTx/>
                        <a:buSzTx/>
                        <a:buFontTx/>
                        <a:buNone/>
                        <a:tabLst/>
                        <a:defRPr/>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駅前広場からのにぎわいを連続させるとともに、無電柱化の実施と歩道拡幅等により歩行環境を改善</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92075" indent="-92075" algn="just">
                        <a:lnSpc>
                          <a:spcPts val="1300"/>
                        </a:lnSpc>
                        <a:spcBef>
                          <a:spcPts val="0"/>
                        </a:spcBef>
                        <a:spcAft>
                          <a:spcPts val="600"/>
                        </a:spcAft>
                      </a:pP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なお</a:t>
                      </a:r>
                      <a:r>
                        <a:rPr lang="ja-JP" altLang="en-US" sz="11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1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lang="ja-JP" altLang="en-US" sz="110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年に</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、空間再編後の道路線形を具現化し、交通荷捌きの運用や安全性、歩行者空間の利活用を検証する社会実験を実施。</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lvl="0" indent="-85725" algn="just" defTabSz="914400" rtl="0" eaLnBrk="1" fontAlgn="auto" latinLnBrk="0" hangingPunct="1">
                        <a:lnSpc>
                          <a:spcPts val="1300"/>
                        </a:lnSpc>
                        <a:spcBef>
                          <a:spcPts val="0"/>
                        </a:spcBef>
                        <a:spcAft>
                          <a:spcPts val="600"/>
                        </a:spcAft>
                        <a:buClrTx/>
                        <a:buSzTx/>
                        <a:buFontTx/>
                        <a:buNone/>
                        <a:tabLst/>
                        <a:defRPr/>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7</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月に「なんば駅周辺における空間再編推進事業整備プラン」を策定し、なんば駅周辺における道路空間の整備方針や整備形態、管理・運営の考え方等を定めた。</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・その後、</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9</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月に工事着手、同</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月</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8</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日に御堂筋からの車両の流入を禁止し、駅前広場の本格工事に着手。</a:t>
                      </a:r>
                      <a:endPar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0"/>
                        </a:spcBef>
                        <a:spcAft>
                          <a:spcPts val="600"/>
                        </a:spcAft>
                      </a:pP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・今後、</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2023</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年秋頃の駅前広場の整備完成、</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2025</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1100" kern="100" dirty="0" smtClean="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月には駅前広場からなんさん通りの整備完成を予定。</a:t>
                      </a:r>
                      <a:endParaRPr lang="ja-JP" sz="11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36000" marR="360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2" name="正方形/長方形 1"/>
          <p:cNvSpPr/>
          <p:nvPr/>
        </p:nvSpPr>
        <p:spPr>
          <a:xfrm>
            <a:off x="-10913" y="13103"/>
            <a:ext cx="408316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sng"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なんば駅周辺における空間再編推進</a:t>
            </a:r>
            <a:r>
              <a:rPr kumimoji="1" lang="ja-JP" altLang="en-US" sz="1600" b="0" i="0" u="sng" strike="noStrike" kern="1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事業</a:t>
            </a:r>
            <a:r>
              <a:rPr kumimoji="1" lang="ja-JP" altLang="en-US" sz="160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endPar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1" name="テキスト ボックス 10"/>
          <p:cNvSpPr txBox="1"/>
          <p:nvPr/>
        </p:nvSpPr>
        <p:spPr>
          <a:xfrm>
            <a:off x="-36512" y="614034"/>
            <a:ext cx="2411760" cy="3416300"/>
          </a:xfrm>
          <a:prstGeom prst="rect">
            <a:avLst/>
          </a:prstGeom>
          <a:noFill/>
        </p:spPr>
        <p:txBody>
          <a:bodyPr wrap="square" lIns="91418" tIns="45710" rIns="91418" bIns="4571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①分野：　まちづくり</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②タイプ</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政策イノベーション</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　執行の刷新</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③改革スタイル</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   投資</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・予算</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　条例・規則・運用ﾙｰﾙ</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　組織・経営形態</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　権限移譲</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④担当部局</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市　計画</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調整局</a:t>
            </a:r>
            <a:endPar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200" b="0" i="0" u="none" strike="noStrike" kern="1200" cap="none" spc="0" normalizeH="0" baseline="0" noProof="0" dirty="0" smtClean="0">
                <a:ln>
                  <a:noFill/>
                </a:ln>
                <a:effectLst/>
                <a:uLnTx/>
                <a:uFillTx/>
                <a:latin typeface="BIZ UDゴシック" panose="020B0400000000000000" pitchFamily="49" charset="-128"/>
                <a:ea typeface="BIZ UDゴシック" panose="020B0400000000000000" pitchFamily="49" charset="-128"/>
                <a:cs typeface="+mn-cs"/>
              </a:rPr>
              <a:t>建設局</a:t>
            </a:r>
            <a:endParaRPr kumimoji="1" lang="en-US" altLang="ja-JP" sz="12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⑤時期</a:t>
            </a:r>
            <a:endParaRPr kumimoji="1"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2018</a:t>
            </a:r>
            <a:r>
              <a:rPr kumimoji="1" lang="ja-JP" altLang="en-US" sz="1200" b="0"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a:t>
            </a:r>
            <a:r>
              <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sp>
        <p:nvSpPr>
          <p:cNvPr id="13" name="正方形/長方形 12"/>
          <p:cNvSpPr/>
          <p:nvPr/>
        </p:nvSpPr>
        <p:spPr>
          <a:xfrm>
            <a:off x="3851920" y="0"/>
            <a:ext cx="864096" cy="3141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新規</a:t>
            </a:r>
            <a:r>
              <a:rPr kumimoji="1" lang="en-US" altLang="ja-JP" sz="16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367</a:t>
            </a:fld>
            <a:endParaRPr lang="ja-JP" altLang="en-US"/>
          </a:p>
        </p:txBody>
      </p:sp>
    </p:spTree>
    <p:extLst>
      <p:ext uri="{BB962C8B-B14F-4D97-AF65-F5344CB8AC3E}">
        <p14:creationId xmlns:p14="http://schemas.microsoft.com/office/powerpoint/2010/main" val="2318826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6072" r="5644"/>
          <a:stretch/>
        </p:blipFill>
        <p:spPr>
          <a:xfrm>
            <a:off x="234806" y="592562"/>
            <a:ext cx="6764030" cy="3437529"/>
          </a:xfrm>
          <a:prstGeom prst="rect">
            <a:avLst/>
          </a:prstGeom>
        </p:spPr>
      </p:pic>
      <p:pic>
        <p:nvPicPr>
          <p:cNvPr id="5" name="図 4">
            <a:extLst>
              <a:ext uri="{FF2B5EF4-FFF2-40B4-BE49-F238E27FC236}">
                <a16:creationId xmlns:a16="http://schemas.microsoft.com/office/drawing/2014/main" id="{572CC286-AEEB-4640-8252-91B3949B19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9228" y="4565473"/>
            <a:ext cx="2697964" cy="1750813"/>
          </a:xfrm>
          <a:prstGeom prst="rect">
            <a:avLst/>
          </a:prstGeom>
        </p:spPr>
      </p:pic>
      <p:pic>
        <p:nvPicPr>
          <p:cNvPr id="7" name="図 6"/>
          <p:cNvPicPr>
            <a:picLocks noChangeAspect="1"/>
          </p:cNvPicPr>
          <p:nvPr/>
        </p:nvPicPr>
        <p:blipFill rotWithShape="1">
          <a:blip r:embed="rId4"/>
          <a:srcRect r="16554"/>
          <a:stretch/>
        </p:blipFill>
        <p:spPr>
          <a:xfrm>
            <a:off x="2963183" y="4565472"/>
            <a:ext cx="2749564" cy="1750813"/>
          </a:xfrm>
          <a:prstGeom prst="rect">
            <a:avLst/>
          </a:prstGeom>
        </p:spPr>
      </p:pic>
      <p:sp>
        <p:nvSpPr>
          <p:cNvPr id="12" name="テキスト ボックス 11"/>
          <p:cNvSpPr txBox="1"/>
          <p:nvPr/>
        </p:nvSpPr>
        <p:spPr>
          <a:xfrm>
            <a:off x="45001" y="331137"/>
            <a:ext cx="1569660" cy="276999"/>
          </a:xfrm>
          <a:prstGeom prst="rect">
            <a:avLst/>
          </a:prstGeom>
          <a:noFill/>
        </p:spPr>
        <p:txBody>
          <a:bodyPr wrap="none" rtlCol="0">
            <a:spAutoFit/>
          </a:bodyPr>
          <a:lstStyle/>
          <a:p>
            <a:r>
              <a:rPr kumimoji="1" lang="ja-JP" altLang="en-US" sz="1200" dirty="0"/>
              <a:t>■交通機能の再配置</a:t>
            </a:r>
          </a:p>
        </p:txBody>
      </p:sp>
      <p:sp>
        <p:nvSpPr>
          <p:cNvPr id="13" name="テキスト ボックス 12"/>
          <p:cNvSpPr txBox="1"/>
          <p:nvPr/>
        </p:nvSpPr>
        <p:spPr>
          <a:xfrm>
            <a:off x="6148" y="4294192"/>
            <a:ext cx="1261884" cy="276999"/>
          </a:xfrm>
          <a:prstGeom prst="rect">
            <a:avLst/>
          </a:prstGeom>
          <a:noFill/>
        </p:spPr>
        <p:txBody>
          <a:bodyPr wrap="none" rtlCol="0">
            <a:spAutoFit/>
          </a:bodyPr>
          <a:lstStyle/>
          <a:p>
            <a:r>
              <a:rPr kumimoji="1" lang="ja-JP" altLang="en-US" sz="1200" dirty="0"/>
              <a:t>■整備イメージ</a:t>
            </a:r>
          </a:p>
        </p:txBody>
      </p:sp>
      <p:sp>
        <p:nvSpPr>
          <p:cNvPr id="14" name="テキスト ボックス 13"/>
          <p:cNvSpPr txBox="1"/>
          <p:nvPr/>
        </p:nvSpPr>
        <p:spPr>
          <a:xfrm>
            <a:off x="2575005" y="6279252"/>
            <a:ext cx="723275" cy="253916"/>
          </a:xfrm>
          <a:prstGeom prst="rect">
            <a:avLst/>
          </a:prstGeom>
          <a:noFill/>
        </p:spPr>
        <p:txBody>
          <a:bodyPr wrap="none" rtlCol="0">
            <a:spAutoFit/>
          </a:bodyPr>
          <a:lstStyle/>
          <a:p>
            <a:r>
              <a:rPr kumimoji="1" lang="ja-JP" altLang="en-US" sz="1050" dirty="0"/>
              <a:t>駅前広場</a:t>
            </a:r>
          </a:p>
        </p:txBody>
      </p:sp>
      <p:sp>
        <p:nvSpPr>
          <p:cNvPr id="15" name="テキスト ボックス 14"/>
          <p:cNvSpPr txBox="1"/>
          <p:nvPr/>
        </p:nvSpPr>
        <p:spPr>
          <a:xfrm>
            <a:off x="6927007" y="6290388"/>
            <a:ext cx="1543037" cy="253916"/>
          </a:xfrm>
          <a:prstGeom prst="rect">
            <a:avLst/>
          </a:prstGeom>
          <a:noFill/>
        </p:spPr>
        <p:txBody>
          <a:bodyPr wrap="square" rtlCol="0">
            <a:spAutoFit/>
          </a:bodyPr>
          <a:lstStyle/>
          <a:p>
            <a:r>
              <a:rPr kumimoji="1" lang="ja-JP" altLang="en-US" sz="1050" dirty="0"/>
              <a:t>なんさん通り</a:t>
            </a:r>
          </a:p>
        </p:txBody>
      </p:sp>
      <p:pic>
        <p:nvPicPr>
          <p:cNvPr id="17" name="図 16">
            <a:extLst>
              <a:ext uri="{FF2B5EF4-FFF2-40B4-BE49-F238E27FC236}">
                <a16:creationId xmlns:a16="http://schemas.microsoft.com/office/drawing/2014/main" id="{E009129C-2967-4436-8463-7B1F54EBF8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308561" y="1049242"/>
            <a:ext cx="1755351" cy="1139495"/>
          </a:xfrm>
          <a:prstGeom prst="rect">
            <a:avLst/>
          </a:prstGeom>
        </p:spPr>
      </p:pic>
      <p:pic>
        <p:nvPicPr>
          <p:cNvPr id="18" name="図 17">
            <a:extLst>
              <a:ext uri="{FF2B5EF4-FFF2-40B4-BE49-F238E27FC236}">
                <a16:creationId xmlns:a16="http://schemas.microsoft.com/office/drawing/2014/main" id="{0A420676-5DE9-482B-87BD-1B2FD34E20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563" y="2508004"/>
            <a:ext cx="1755349" cy="1263852"/>
          </a:xfrm>
          <a:prstGeom prst="rect">
            <a:avLst/>
          </a:prstGeom>
          <a:ln>
            <a:noFill/>
          </a:ln>
        </p:spPr>
      </p:pic>
      <p:sp>
        <p:nvSpPr>
          <p:cNvPr id="19" name="テキスト ボックス 18"/>
          <p:cNvSpPr txBox="1"/>
          <p:nvPr/>
        </p:nvSpPr>
        <p:spPr>
          <a:xfrm>
            <a:off x="7159613" y="2261988"/>
            <a:ext cx="1919115" cy="276999"/>
          </a:xfrm>
          <a:prstGeom prst="rect">
            <a:avLst/>
          </a:prstGeom>
          <a:noFill/>
        </p:spPr>
        <p:txBody>
          <a:bodyPr wrap="none" rtlCol="0">
            <a:spAutoFit/>
          </a:bodyPr>
          <a:lstStyle/>
          <a:p>
            <a:r>
              <a:rPr kumimoji="1" lang="en-US" altLang="ja-JP" sz="1200" dirty="0"/>
              <a:t>〔</a:t>
            </a:r>
            <a:r>
              <a:rPr kumimoji="1" lang="en-US" altLang="ja-JP" sz="1200" dirty="0">
                <a:latin typeface="+mn-ea"/>
              </a:rPr>
              <a:t>2021 </a:t>
            </a:r>
            <a:r>
              <a:rPr kumimoji="1" lang="ja-JP" altLang="en-US" sz="1200" dirty="0">
                <a:latin typeface="+mn-ea"/>
              </a:rPr>
              <a:t>社会</a:t>
            </a:r>
            <a:r>
              <a:rPr kumimoji="1" lang="ja-JP" altLang="en-US" sz="1200" dirty="0"/>
              <a:t>実験時の様子</a:t>
            </a:r>
            <a:r>
              <a:rPr kumimoji="1" lang="en-US" altLang="ja-JP" sz="1200" dirty="0"/>
              <a:t>〕</a:t>
            </a:r>
            <a:endParaRPr kumimoji="1" lang="ja-JP" altLang="en-US" sz="1200" dirty="0"/>
          </a:p>
        </p:txBody>
      </p:sp>
      <p:sp>
        <p:nvSpPr>
          <p:cNvPr id="20" name="テキスト ボックス 19"/>
          <p:cNvSpPr txBox="1"/>
          <p:nvPr/>
        </p:nvSpPr>
        <p:spPr>
          <a:xfrm>
            <a:off x="7139186" y="772161"/>
            <a:ext cx="800219" cy="276999"/>
          </a:xfrm>
          <a:prstGeom prst="rect">
            <a:avLst/>
          </a:prstGeom>
          <a:noFill/>
        </p:spPr>
        <p:txBody>
          <a:bodyPr wrap="none" rtlCol="0">
            <a:spAutoFit/>
          </a:bodyPr>
          <a:lstStyle/>
          <a:p>
            <a:r>
              <a:rPr kumimoji="1" lang="en-US" altLang="ja-JP" sz="1200" dirty="0"/>
              <a:t>〔</a:t>
            </a:r>
            <a:r>
              <a:rPr kumimoji="1" lang="ja-JP" altLang="en-US" sz="1200" dirty="0"/>
              <a:t>現状</a:t>
            </a:r>
            <a:r>
              <a:rPr kumimoji="1" lang="en-US" altLang="ja-JP" sz="1200" dirty="0"/>
              <a:t>〕</a:t>
            </a:r>
            <a:endParaRPr kumimoji="1" lang="ja-JP" altLang="en-US" sz="1200" dirty="0"/>
          </a:p>
        </p:txBody>
      </p:sp>
      <p:sp>
        <p:nvSpPr>
          <p:cNvPr id="21" name="二等辺三角形 20"/>
          <p:cNvSpPr/>
          <p:nvPr/>
        </p:nvSpPr>
        <p:spPr>
          <a:xfrm rot="16200000">
            <a:off x="6288292" y="2304675"/>
            <a:ext cx="1701788" cy="1916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859237" y="4565473"/>
            <a:ext cx="3204676" cy="1750813"/>
          </a:xfrm>
          <a:prstGeom prst="rect">
            <a:avLst/>
          </a:prstGeom>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368</a:t>
            </a:fld>
            <a:endParaRPr lang="ja-JP" altLang="en-US"/>
          </a:p>
        </p:txBody>
      </p:sp>
    </p:spTree>
    <p:extLst>
      <p:ext uri="{BB962C8B-B14F-4D97-AF65-F5344CB8AC3E}">
        <p14:creationId xmlns:p14="http://schemas.microsoft.com/office/powerpoint/2010/main" val="371776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500164483"/>
              </p:ext>
            </p:extLst>
          </p:nvPr>
        </p:nvGraphicFramePr>
        <p:xfrm>
          <a:off x="2284184" y="338554"/>
          <a:ext cx="6724736" cy="6422464"/>
        </p:xfrm>
        <a:graphic>
          <a:graphicData uri="http://schemas.openxmlformats.org/drawingml/2006/table">
            <a:tbl>
              <a:tblPr firstRow="1" firstCol="1" bandRow="1"/>
              <a:tblGrid>
                <a:gridCol w="1681184">
                  <a:extLst>
                    <a:ext uri="{9D8B030D-6E8A-4147-A177-3AD203B41FA5}">
                      <a16:colId xmlns:a16="http://schemas.microsoft.com/office/drawing/2014/main" val="838138467"/>
                    </a:ext>
                  </a:extLst>
                </a:gridCol>
                <a:gridCol w="1681184">
                  <a:extLst>
                    <a:ext uri="{9D8B030D-6E8A-4147-A177-3AD203B41FA5}">
                      <a16:colId xmlns:a16="http://schemas.microsoft.com/office/drawing/2014/main" val="1867253675"/>
                    </a:ext>
                  </a:extLst>
                </a:gridCol>
                <a:gridCol w="1681184">
                  <a:extLst>
                    <a:ext uri="{9D8B030D-6E8A-4147-A177-3AD203B41FA5}">
                      <a16:colId xmlns:a16="http://schemas.microsoft.com/office/drawing/2014/main" val="665385018"/>
                    </a:ext>
                  </a:extLst>
                </a:gridCol>
                <a:gridCol w="1681184">
                  <a:extLst>
                    <a:ext uri="{9D8B030D-6E8A-4147-A177-3AD203B41FA5}">
                      <a16:colId xmlns:a16="http://schemas.microsoft.com/office/drawing/2014/main" val="1580010884"/>
                    </a:ext>
                  </a:extLst>
                </a:gridCol>
              </a:tblGrid>
              <a:tr h="318932">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改革前の課題</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Why</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改革の方向性</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Vision)</a:t>
                      </a:r>
                      <a:endParaRPr kumimoji="1" lang="ja-JP" altLang="en-US" sz="14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何をどう改革したか</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What</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p>
                  </a:txBody>
                  <a:tcPr marR="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主な成果</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Outcome</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00797845"/>
                  </a:ext>
                </a:extLst>
              </a:tr>
              <a:tr h="6000824">
                <a:tc>
                  <a:txBody>
                    <a:bodyPr/>
                    <a:lstStyle/>
                    <a:p>
                      <a:pPr marL="85725" indent="-85725" algn="just">
                        <a:lnSpc>
                          <a:spcPts val="13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・大阪市内中心部の骨格をなす御堂筋を「周辺道路と一体管理」し、道路とまちが一体となって、御堂筋及び周辺のまちづくりを進めていくために、</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1958</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年から国が管理していた御堂筋を</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2012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年に大阪市に移管されることとなった。</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近年、御堂筋沿道には商業施設やホテルなど賑わい施設が進出するなどまちも大きく変化し、人々が御堂筋に対して求める機能も、憩いや賑わいなど多様化してきている中、国が管理している時代から御堂筋の道路空間再編や御堂筋の将来に関する議論がなされてきた。</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・御堂筋完成</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80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周年記念事業では、コンセプトを「みちから未来を考える」とし、過去、現在、未来を見つめながら、人中心のみちへと空間再編をめざす今後の御堂筋のあり方や、民間と連携したまちづくりのあり方などを議論し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85725" algn="just">
                        <a:lnSpc>
                          <a:spcPts val="13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2019</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月に、車中心から人中心のみちへと空間再編をめざす今後の御堂筋のあり方や公民連携したまちづくりのあり方など、今後御堂筋がめざすべき姿を示した「御堂筋将来ビジョン」を策定した。</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・将来ビジョンでは、御堂筋完成</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周年（</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2037</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年）をターゲットイヤーとして、 都心部全体の交通ネットワークの再編や人と多様なモビリティが安全に共存できる空間・仕組みづくりに関する検討を進めながら、段階的に将来ビジョン「人中心</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フルモール化」をめざしていくこととしている。</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85725" algn="just">
                        <a:lnSpc>
                          <a:spcPts val="13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将来ビジョン実現に向けたファーストステップとして、まずは千日前通から道頓堀川区間の側道歩行者空間化を進めていくこととしており、整備効果に加え、側道閉鎖に伴う渋滞や荷捌きなど、周辺地域に与える影響などを慎重に検証のうえ、順次北側に展開し、淀屋橋までの整備を進めていくこととしている。</a:t>
                      </a:r>
                    </a:p>
                    <a:p>
                      <a:pPr marL="85725" indent="-85725" algn="just">
                        <a:lnSpc>
                          <a:spcPts val="13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また広がった歩行者空間の利活用としては、民間主体で清掃活動をはじめとしたきめ細やかな日常の維持管理活動や、花植え活動などに取り組み、美しい街並みを創出していけるよう、民間が活動しやすい仕組み・制度などについて公民で意見交換する場を構築していくこととしてい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lvl="0" indent="-85725" algn="just" defTabSz="914400" rtl="0" eaLnBrk="1" fontAlgn="auto" latinLnBrk="0" hangingPunct="1">
                        <a:lnSpc>
                          <a:spcPts val="1300"/>
                        </a:lnSpc>
                        <a:spcBef>
                          <a:spcPts val="600"/>
                        </a:spcBef>
                        <a:spcAft>
                          <a:spcPts val="0"/>
                        </a:spcAft>
                        <a:buClrTx/>
                        <a:buSzTx/>
                        <a:buFontTx/>
                        <a:buNone/>
                        <a:tabLst/>
                        <a:defRPr/>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月に、千日前通から道頓堀川区間の側道歩行者空間化を完成した。現在、長堀通から道頓堀川までの区間の整備を行っており、</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2025</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月に完成予定。</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月に、公民連携による道路管理の一層の充実と民間主体によるまちづくり活動を促進し、高質な道路空間の維持を目的に、道路協力団体を指定した。</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月に、民間の創意工夫を活用して歩行者にとって快適で楽しめる空間形成、公民連携によるにぎわい創出を促進するため、御堂筋を歩行者利便増進道路（ほこみち）制度を導入した。</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600"/>
                        </a:spcBef>
                        <a:spcAft>
                          <a:spcPts val="0"/>
                        </a:spcAft>
                      </a:pP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300"/>
                        </a:lnSpc>
                        <a:spcBef>
                          <a:spcPts val="600"/>
                        </a:spcBef>
                        <a:spcAft>
                          <a:spcPts val="0"/>
                        </a:spcAft>
                      </a:pP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側道歩行者空間化の整備を実施するとともに、様々な制度を導入しながら、公民連携による空間の利活用の取り組みを進めていく予定。</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2" name="正方形/長方形 1"/>
          <p:cNvSpPr/>
          <p:nvPr/>
        </p:nvSpPr>
        <p:spPr>
          <a:xfrm>
            <a:off x="0" y="0"/>
            <a:ext cx="2441694"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sng"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御堂筋道路空間再編事業</a:t>
            </a:r>
            <a:endParaRPr kumimoji="0" lang="ja-JP" altLang="ja-JP" sz="1600" b="0" i="0" u="sng"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3" name="正方形/長方形 12"/>
          <p:cNvSpPr/>
          <p:nvPr/>
        </p:nvSpPr>
        <p:spPr>
          <a:xfrm>
            <a:off x="2395024" y="12607"/>
            <a:ext cx="952840" cy="2951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新規</a:t>
            </a:r>
            <a:r>
              <a:rPr kumimoji="1" lang="en-US" altLang="ja-JP"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endPar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4" name="テキスト ボックス 13"/>
          <p:cNvSpPr txBox="1"/>
          <p:nvPr/>
        </p:nvSpPr>
        <p:spPr>
          <a:xfrm>
            <a:off x="-36512" y="614034"/>
            <a:ext cx="2411760" cy="3231634"/>
          </a:xfrm>
          <a:prstGeom prst="rect">
            <a:avLst/>
          </a:prstGeom>
          <a:noFill/>
        </p:spPr>
        <p:txBody>
          <a:bodyPr wrap="square" lIns="91418" tIns="45710" rIns="91418" bIns="4571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①分野：　まちづくり</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②タイプ</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政策イノベーション</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執行の刷新</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③改革スタイル</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投資・予算</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条例・規則・運用ﾙｰﾙ</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組織・経営形態</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権限移譲</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④担当部局</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市　建設局</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⑤時期</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2019</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369</a:t>
            </a:fld>
            <a:endParaRPr lang="ja-JP" altLang="en-US"/>
          </a:p>
        </p:txBody>
      </p:sp>
    </p:spTree>
    <p:extLst>
      <p:ext uri="{BB962C8B-B14F-4D97-AF65-F5344CB8AC3E}">
        <p14:creationId xmlns:p14="http://schemas.microsoft.com/office/powerpoint/2010/main" val="3302461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5001" y="307080"/>
            <a:ext cx="357020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■御堂筋将来ビジョン（段階的な整備ステップ）</a:t>
            </a:r>
          </a:p>
        </p:txBody>
      </p:sp>
      <p:sp>
        <p:nvSpPr>
          <p:cNvPr id="13" name="テキスト ボックス 12"/>
          <p:cNvSpPr txBox="1"/>
          <p:nvPr/>
        </p:nvSpPr>
        <p:spPr>
          <a:xfrm>
            <a:off x="45001" y="2958686"/>
            <a:ext cx="264687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■側道歩行者空間化　計画断面構成</a:t>
            </a:r>
          </a:p>
        </p:txBody>
      </p:sp>
      <p:pic>
        <p:nvPicPr>
          <p:cNvPr id="6" name="Picture 3" descr="C:\win10倉庫1T\御堂筋80周年00ビジョン\★A4版【冊子-中綴じ】01\01【本編】01\_御堂筋将来ビジョン配置画像\14-19ロードマップ\14-03-CG現況鳥瞰.jpg">
            <a:extLst>
              <a:ext uri="{FF2B5EF4-FFF2-40B4-BE49-F238E27FC236}">
                <a16:creationId xmlns:a16="http://schemas.microsoft.com/office/drawing/2014/main" id="{A629DFEC-3DCA-4EF2-9A68-D203EB8C692F}"/>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4535" r="4863"/>
          <a:stretch/>
        </p:blipFill>
        <p:spPr bwMode="auto">
          <a:xfrm>
            <a:off x="270444" y="696161"/>
            <a:ext cx="2725294" cy="169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図-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9836" y="696161"/>
            <a:ext cx="2706604" cy="169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図-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0538" y="696161"/>
            <a:ext cx="2708095" cy="169200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338780" y="2477867"/>
            <a:ext cx="588623"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現　状</a:t>
            </a:r>
          </a:p>
        </p:txBody>
      </p:sp>
      <p:sp>
        <p:nvSpPr>
          <p:cNvPr id="16" name="テキスト ボックス 15"/>
          <p:cNvSpPr txBox="1"/>
          <p:nvPr/>
        </p:nvSpPr>
        <p:spPr>
          <a:xfrm>
            <a:off x="3952196" y="2477867"/>
            <a:ext cx="1261884"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側道歩行者空間化</a:t>
            </a:r>
          </a:p>
        </p:txBody>
      </p:sp>
      <p:sp>
        <p:nvSpPr>
          <p:cNvPr id="17" name="テキスト ボックス 16"/>
          <p:cNvSpPr txBox="1"/>
          <p:nvPr/>
        </p:nvSpPr>
        <p:spPr>
          <a:xfrm>
            <a:off x="6758991" y="2477867"/>
            <a:ext cx="153118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人中心～フルモール化</a:t>
            </a:r>
          </a:p>
        </p:txBody>
      </p:sp>
      <p:sp>
        <p:nvSpPr>
          <p:cNvPr id="2" name="二等辺三角形 1"/>
          <p:cNvSpPr/>
          <p:nvPr/>
        </p:nvSpPr>
        <p:spPr>
          <a:xfrm rot="5400000">
            <a:off x="2572787" y="1470161"/>
            <a:ext cx="1080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二等辺三角形 17"/>
          <p:cNvSpPr/>
          <p:nvPr/>
        </p:nvSpPr>
        <p:spPr>
          <a:xfrm rot="5400000">
            <a:off x="5513489" y="1470161"/>
            <a:ext cx="1080000" cy="144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 name="図 2"/>
          <p:cNvPicPr>
            <a:picLocks noChangeAspect="1"/>
          </p:cNvPicPr>
          <p:nvPr/>
        </p:nvPicPr>
        <p:blipFill>
          <a:blip r:embed="rId5"/>
          <a:stretch>
            <a:fillRect/>
          </a:stretch>
        </p:blipFill>
        <p:spPr>
          <a:xfrm>
            <a:off x="273527" y="3338843"/>
            <a:ext cx="5606628" cy="3384000"/>
          </a:xfrm>
          <a:prstGeom prst="rect">
            <a:avLst/>
          </a:prstGeom>
        </p:spPr>
      </p:pic>
      <p:sp>
        <p:nvSpPr>
          <p:cNvPr id="20" name="テキスト ボックス 19"/>
          <p:cNvSpPr txBox="1"/>
          <p:nvPr/>
        </p:nvSpPr>
        <p:spPr>
          <a:xfrm>
            <a:off x="5915736" y="2979240"/>
            <a:ext cx="31085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■道路協力団体の取り組み（街園再整備）</a:t>
            </a:r>
          </a:p>
        </p:txBody>
      </p:sp>
      <p:sp>
        <p:nvSpPr>
          <p:cNvPr id="21" name="テキスト ボックス 20"/>
          <p:cNvSpPr txBox="1"/>
          <p:nvPr/>
        </p:nvSpPr>
        <p:spPr>
          <a:xfrm>
            <a:off x="5936440" y="4765959"/>
            <a:ext cx="249299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■歩行者利便増進道路のイメージ</a:t>
            </a:r>
          </a:p>
        </p:txBody>
      </p:sp>
      <p:pic>
        <p:nvPicPr>
          <p:cNvPr id="22" name="図 21" descr="オレンジ, 記号, テーブル, カラフル が含まれている画像&#10;&#10;自動的に生成された説明">
            <a:extLst>
              <a:ext uri="{FF2B5EF4-FFF2-40B4-BE49-F238E27FC236}">
                <a16:creationId xmlns:a16="http://schemas.microsoft.com/office/drawing/2014/main" id="{866F9736-A523-4BB2-A62D-10133196763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70538" y="5127182"/>
            <a:ext cx="2708095" cy="1520568"/>
          </a:xfrm>
          <a:prstGeom prst="rect">
            <a:avLst/>
          </a:prstGeom>
        </p:spPr>
      </p:pic>
      <p:pic>
        <p:nvPicPr>
          <p:cNvPr id="23" name="図 22" descr="歩道の上にある建物&#10;&#10;中程度の精度で自動的に生成された説明">
            <a:extLst>
              <a:ext uri="{FF2B5EF4-FFF2-40B4-BE49-F238E27FC236}">
                <a16:creationId xmlns:a16="http://schemas.microsoft.com/office/drawing/2014/main" id="{92CD10D1-249C-4F93-BE52-D74076A14CF3}"/>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a:ext>
            </a:extLst>
          </a:blip>
          <a:srcRect l="4013" t="20114" r="3742" b="22436"/>
          <a:stretch/>
        </p:blipFill>
        <p:spPr>
          <a:xfrm>
            <a:off x="6181152" y="3350619"/>
            <a:ext cx="2697481" cy="1260000"/>
          </a:xfrm>
          <a:prstGeom prst="rect">
            <a:avLst/>
          </a:prstGeom>
        </p:spPr>
      </p:pic>
      <p:sp>
        <p:nvSpPr>
          <p:cNvPr id="4" name="スライド番号プレースホルダー 3"/>
          <p:cNvSpPr>
            <a:spLocks noGrp="1"/>
          </p:cNvSpPr>
          <p:nvPr>
            <p:ph type="sldNum" sz="quarter" idx="12"/>
          </p:nvPr>
        </p:nvSpPr>
        <p:spPr/>
        <p:txBody>
          <a:bodyPr/>
          <a:lstStyle/>
          <a:p>
            <a:fld id="{77594F6A-A54B-438B-8D6E-C0576E169278}" type="slidenum">
              <a:rPr kumimoji="1" lang="ja-JP" altLang="en-US" smtClean="0"/>
              <a:t>370</a:t>
            </a:fld>
            <a:endParaRPr kumimoji="1" lang="ja-JP" altLang="en-US"/>
          </a:p>
        </p:txBody>
      </p:sp>
    </p:spTree>
    <p:extLst>
      <p:ext uri="{BB962C8B-B14F-4D97-AF65-F5344CB8AC3E}">
        <p14:creationId xmlns:p14="http://schemas.microsoft.com/office/powerpoint/2010/main" val="83925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4166576753"/>
              </p:ext>
            </p:extLst>
          </p:nvPr>
        </p:nvGraphicFramePr>
        <p:xfrm>
          <a:off x="2395024" y="637309"/>
          <a:ext cx="6534592" cy="6039633"/>
        </p:xfrm>
        <a:graphic>
          <a:graphicData uri="http://schemas.openxmlformats.org/drawingml/2006/table">
            <a:tbl>
              <a:tblPr firstRow="1" firstCol="1" bandRow="1"/>
              <a:tblGrid>
                <a:gridCol w="1633648">
                  <a:extLst>
                    <a:ext uri="{9D8B030D-6E8A-4147-A177-3AD203B41FA5}">
                      <a16:colId xmlns:a16="http://schemas.microsoft.com/office/drawing/2014/main" val="838138467"/>
                    </a:ext>
                  </a:extLst>
                </a:gridCol>
                <a:gridCol w="1633648">
                  <a:extLst>
                    <a:ext uri="{9D8B030D-6E8A-4147-A177-3AD203B41FA5}">
                      <a16:colId xmlns:a16="http://schemas.microsoft.com/office/drawing/2014/main" val="1867253675"/>
                    </a:ext>
                  </a:extLst>
                </a:gridCol>
                <a:gridCol w="1633648">
                  <a:extLst>
                    <a:ext uri="{9D8B030D-6E8A-4147-A177-3AD203B41FA5}">
                      <a16:colId xmlns:a16="http://schemas.microsoft.com/office/drawing/2014/main" val="665385018"/>
                    </a:ext>
                  </a:extLst>
                </a:gridCol>
                <a:gridCol w="1633648">
                  <a:extLst>
                    <a:ext uri="{9D8B030D-6E8A-4147-A177-3AD203B41FA5}">
                      <a16:colId xmlns:a16="http://schemas.microsoft.com/office/drawing/2014/main" val="1580010884"/>
                    </a:ext>
                  </a:extLst>
                </a:gridCol>
              </a:tblGrid>
              <a:tr h="456606">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改革前の課題</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Why</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改革の方向性</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Vision)</a:t>
                      </a:r>
                      <a:endParaRPr kumimoji="1" lang="ja-JP" altLang="en-US" sz="14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何をどう改革したか</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What</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p>
                  </a:txBody>
                  <a:tcPr marR="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主な成果</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Outcome</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00797845"/>
                  </a:ext>
                </a:extLst>
              </a:tr>
              <a:tr h="5583027">
                <a:tc>
                  <a:txBody>
                    <a:bodyPr/>
                    <a:lstStyle/>
                    <a:p>
                      <a:pPr marL="85725" indent="-85725" algn="just">
                        <a:lnSpc>
                          <a:spcPts val="15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・中之島東部エリアは、種々の公共施設、⽂化施設、歴史的構造物が集積しており、年間を通じて、多くの⼈が訪れる文化・集客ゾーンとなっている。</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marR="0" lvl="0" indent="-85725" algn="just" defTabSz="914400" rtl="0" eaLnBrk="1" fontAlgn="auto" latinLnBrk="0" hangingPunct="1">
                        <a:lnSpc>
                          <a:spcPts val="1500"/>
                        </a:lnSpc>
                        <a:spcBef>
                          <a:spcPts val="600"/>
                        </a:spcBef>
                        <a:spcAft>
                          <a:spcPts val="0"/>
                        </a:spcAft>
                        <a:buClrTx/>
                        <a:buSzTx/>
                        <a:buFontTx/>
                        <a:buNone/>
                        <a:tabLst/>
                        <a:defRPr/>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之島通は、中之島東部エリアに位置し、中之島公園の中心部を通る道路で、多数の方々に利用されている道路である。歩行者・自転車利用者が車道を乱横断する状況が見受けられ、交通安全上の課題がある。</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marR="0" lvl="0" indent="-85725" algn="just" defTabSz="914400" rtl="0" eaLnBrk="1" fontAlgn="auto" latinLnBrk="0" hangingPunct="1">
                        <a:lnSpc>
                          <a:spcPts val="1500"/>
                        </a:lnSpc>
                        <a:spcBef>
                          <a:spcPts val="600"/>
                        </a:spcBef>
                        <a:spcAft>
                          <a:spcPts val="0"/>
                        </a:spcAft>
                        <a:buClrTx/>
                        <a:buSzTx/>
                        <a:buFontTx/>
                        <a:buNone/>
                        <a:tabLst/>
                        <a:defRPr/>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7</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月の「こども本の森中之島」が開館に伴い、今後さらなる利用者の増加が想定され、エリア全体の回遊性向上や一体的な空間利用が求められている。</a:t>
                      </a: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85725" algn="just">
                        <a:lnSpc>
                          <a:spcPts val="15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・中之島通を歩行者空間化（公園化）し、中之島通の交通安全対策及び中之島エリア全体の回遊性向上、中之島公園の一体的な空間の創出を図るため、人中心の通りとして整備する。</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indent="-85725" algn="just">
                        <a:lnSpc>
                          <a:spcPts val="15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・車の通行をとめるなど、歩行者空間化（公園化）することにより交通安全性を向上させる。</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5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中央公会堂前は、「中之島公園再整備基本計画」を踏まえ、中央公会堂を引き立てるような「文化・芸術の交流の場」とし、また安全で快適な歩行者ネットワークを形成することで、地域の魅力向上・回遊性の向上を図る。</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5725" marR="0" lvl="0" indent="-85725" algn="just" defTabSz="914400" rtl="0" eaLnBrk="1" fontAlgn="auto" latinLnBrk="0" hangingPunct="1">
                        <a:lnSpc>
                          <a:spcPts val="1500"/>
                        </a:lnSpc>
                        <a:spcBef>
                          <a:spcPts val="600"/>
                        </a:spcBef>
                        <a:spcAft>
                          <a:spcPts val="0"/>
                        </a:spcAft>
                        <a:buClrTx/>
                        <a:buSzTx/>
                        <a:buFontTx/>
                        <a:buNone/>
                        <a:tabLst/>
                        <a:defRPr/>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4</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月に、第</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期歩行者空間化工事（東西道路区間）を完了した。現在、第</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期工事（中央公会堂周辺）を進めており、</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月に完成予定。</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85725" indent="-85725" algn="just">
                        <a:lnSpc>
                          <a:spcPts val="15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月に、生まれ変わった中之島公園で、ウィズコロナ時代の新しい生活様式に対応したオープンエリアの憩い空間の形成と、中之島周辺エリアの活性化を推進する取組みを実施するイベント「中之島モダンシーン」を実施した。</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2" name="正方形/長方形 1"/>
          <p:cNvSpPr/>
          <p:nvPr/>
        </p:nvSpPr>
        <p:spPr>
          <a:xfrm>
            <a:off x="0" y="15745"/>
            <a:ext cx="3672800" cy="338554"/>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sng"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中之島通歩行者空間化（公園化）事業</a:t>
            </a:r>
            <a:endParaRPr kumimoji="0" lang="ja-JP" altLang="ja-JP" sz="1600" b="0" i="0" u="sng"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2" name="正方形/長方形 11"/>
          <p:cNvSpPr/>
          <p:nvPr/>
        </p:nvSpPr>
        <p:spPr>
          <a:xfrm>
            <a:off x="3664772" y="60286"/>
            <a:ext cx="907228" cy="24749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新規</a:t>
            </a:r>
            <a:r>
              <a:rPr kumimoji="1" lang="en-US" altLang="ja-JP"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endPar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3" name="テキスト ボックス 12"/>
          <p:cNvSpPr txBox="1"/>
          <p:nvPr/>
        </p:nvSpPr>
        <p:spPr>
          <a:xfrm>
            <a:off x="0" y="881167"/>
            <a:ext cx="2411760" cy="3231634"/>
          </a:xfrm>
          <a:prstGeom prst="rect">
            <a:avLst/>
          </a:prstGeom>
          <a:noFill/>
        </p:spPr>
        <p:txBody>
          <a:bodyPr wrap="square" lIns="91418" tIns="45710" rIns="91418" bIns="4571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①分野：　まちづくり</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②タイプ</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政策イノベーション</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執行の刷新</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③改革スタイル</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投資・予算</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条例・規則・運用ﾙｰﾙ</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組織・経営形態</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権限移譲</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④担当部局</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市　建設局</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⑤時期</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2020</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371</a:t>
            </a:fld>
            <a:endParaRPr lang="ja-JP" altLang="en-US"/>
          </a:p>
        </p:txBody>
      </p:sp>
    </p:spTree>
    <p:extLst>
      <p:ext uri="{BB962C8B-B14F-4D97-AF65-F5344CB8AC3E}">
        <p14:creationId xmlns:p14="http://schemas.microsoft.com/office/powerpoint/2010/main" val="173862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797191" y="307080"/>
            <a:ext cx="95410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■整備箇所</a:t>
            </a:r>
          </a:p>
        </p:txBody>
      </p:sp>
      <p:sp>
        <p:nvSpPr>
          <p:cNvPr id="13" name="テキスト ボックス 12"/>
          <p:cNvSpPr txBox="1"/>
          <p:nvPr/>
        </p:nvSpPr>
        <p:spPr>
          <a:xfrm>
            <a:off x="45001" y="2766179"/>
            <a:ext cx="172354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■整備後（イメージ）</a:t>
            </a:r>
          </a:p>
        </p:txBody>
      </p:sp>
      <p:grpSp>
        <p:nvGrpSpPr>
          <p:cNvPr id="7" name="グループ化 6"/>
          <p:cNvGrpSpPr/>
          <p:nvPr/>
        </p:nvGrpSpPr>
        <p:grpSpPr>
          <a:xfrm>
            <a:off x="282476" y="3123264"/>
            <a:ext cx="4015833" cy="3358067"/>
            <a:chOff x="270444" y="3123264"/>
            <a:chExt cx="4015833" cy="3358067"/>
          </a:xfrm>
        </p:grpSpPr>
        <p:pic>
          <p:nvPicPr>
            <p:cNvPr id="32" name="図 31">
              <a:extLst>
                <a:ext uri="{FF2B5EF4-FFF2-40B4-BE49-F238E27FC236}">
                  <a16:creationId xmlns:a16="http://schemas.microsoft.com/office/drawing/2014/main" id="{CE9EBDE4-7129-453F-803D-215B58A88E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99108" y="4668594"/>
              <a:ext cx="3287169" cy="1812737"/>
            </a:xfrm>
            <a:prstGeom prst="rect">
              <a:avLst/>
            </a:prstGeom>
          </p:spPr>
        </p:pic>
        <p:pic>
          <p:nvPicPr>
            <p:cNvPr id="31" name="図 30">
              <a:extLst>
                <a:ext uri="{FF2B5EF4-FFF2-40B4-BE49-F238E27FC236}">
                  <a16:creationId xmlns:a16="http://schemas.microsoft.com/office/drawing/2014/main" id="{CC5D6EA9-5DE2-40C1-A131-927EF2A3E2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0444" y="3123264"/>
              <a:ext cx="3287169" cy="1933568"/>
            </a:xfrm>
            <a:prstGeom prst="rect">
              <a:avLst/>
            </a:prstGeom>
          </p:spPr>
        </p:pic>
      </p:grpSp>
      <p:grpSp>
        <p:nvGrpSpPr>
          <p:cNvPr id="5" name="グループ化 4"/>
          <p:cNvGrpSpPr/>
          <p:nvPr/>
        </p:nvGrpSpPr>
        <p:grpSpPr>
          <a:xfrm>
            <a:off x="4800466" y="3126711"/>
            <a:ext cx="4031933" cy="3354620"/>
            <a:chOff x="4794322" y="3126711"/>
            <a:chExt cx="4031933" cy="3354620"/>
          </a:xfrm>
        </p:grpSpPr>
        <p:pic>
          <p:nvPicPr>
            <p:cNvPr id="34" name="図 33">
              <a:extLst>
                <a:ext uri="{FF2B5EF4-FFF2-40B4-BE49-F238E27FC236}">
                  <a16:creationId xmlns:a16="http://schemas.microsoft.com/office/drawing/2014/main" id="{3E860511-11FD-4875-AE1C-19CD55C4B3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39086" y="4661340"/>
              <a:ext cx="3287169" cy="1819991"/>
            </a:xfrm>
            <a:prstGeom prst="rect">
              <a:avLst/>
            </a:prstGeom>
          </p:spPr>
        </p:pic>
        <p:pic>
          <p:nvPicPr>
            <p:cNvPr id="33" name="図 32">
              <a:extLst>
                <a:ext uri="{FF2B5EF4-FFF2-40B4-BE49-F238E27FC236}">
                  <a16:creationId xmlns:a16="http://schemas.microsoft.com/office/drawing/2014/main" id="{A45ECAB8-D875-4C42-95AF-AEE2786AD6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94322" y="3126711"/>
              <a:ext cx="3303269" cy="1930121"/>
            </a:xfrm>
            <a:prstGeom prst="rect">
              <a:avLst/>
            </a:prstGeom>
          </p:spPr>
        </p:pic>
      </p:grpSp>
      <p:sp>
        <p:nvSpPr>
          <p:cNvPr id="35" name="テキスト ボックス 34"/>
          <p:cNvSpPr txBox="1"/>
          <p:nvPr/>
        </p:nvSpPr>
        <p:spPr>
          <a:xfrm>
            <a:off x="1399090" y="6543924"/>
            <a:ext cx="1531188"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Ⅰ</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期整備（東西道路）</a:t>
            </a:r>
          </a:p>
        </p:txBody>
      </p:sp>
      <p:sp>
        <p:nvSpPr>
          <p:cNvPr id="36" name="テキスト ボックス 35"/>
          <p:cNvSpPr txBox="1"/>
          <p:nvPr/>
        </p:nvSpPr>
        <p:spPr>
          <a:xfrm>
            <a:off x="5579555" y="6543924"/>
            <a:ext cx="2473754"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Ⅱ</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期整備イメージ（中央公会堂周辺）</a:t>
            </a:r>
          </a:p>
        </p:txBody>
      </p:sp>
      <p:pic>
        <p:nvPicPr>
          <p:cNvPr id="39" name="Picture 3">
            <a:extLst>
              <a:ext uri="{FF2B5EF4-FFF2-40B4-BE49-F238E27FC236}">
                <a16:creationId xmlns:a16="http://schemas.microsoft.com/office/drawing/2014/main" id="{ECC30586-878B-4261-9BBF-2E26E7BAE75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68779" y="696161"/>
            <a:ext cx="3156007" cy="186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テキスト ボックス 40"/>
          <p:cNvSpPr txBox="1"/>
          <p:nvPr/>
        </p:nvSpPr>
        <p:spPr>
          <a:xfrm>
            <a:off x="45001" y="307080"/>
            <a:ext cx="156966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■整備前の中之島通</a:t>
            </a:r>
          </a:p>
        </p:txBody>
      </p:sp>
      <p:sp>
        <p:nvSpPr>
          <p:cNvPr id="42" name="テキスト ボックス 41"/>
          <p:cNvSpPr txBox="1"/>
          <p:nvPr/>
        </p:nvSpPr>
        <p:spPr>
          <a:xfrm>
            <a:off x="318152" y="3169652"/>
            <a:ext cx="476660" cy="234286"/>
          </a:xfrm>
          <a:prstGeom prst="rect">
            <a:avLst/>
          </a:prstGeom>
          <a:solidFill>
            <a:schemeClr val="bg1"/>
          </a:solidFill>
        </p:spPr>
        <p:txBody>
          <a:bodyPr wrap="non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通常時</a:t>
            </a:r>
          </a:p>
        </p:txBody>
      </p:sp>
      <p:sp>
        <p:nvSpPr>
          <p:cNvPr id="44" name="テキスト ボックス 43"/>
          <p:cNvSpPr txBox="1"/>
          <p:nvPr/>
        </p:nvSpPr>
        <p:spPr>
          <a:xfrm>
            <a:off x="4837355" y="3169652"/>
            <a:ext cx="476660" cy="234286"/>
          </a:xfrm>
          <a:prstGeom prst="rect">
            <a:avLst/>
          </a:prstGeom>
          <a:solidFill>
            <a:schemeClr val="bg1"/>
          </a:solidFill>
        </p:spPr>
        <p:txBody>
          <a:bodyPr wrap="non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通常時</a:t>
            </a:r>
          </a:p>
        </p:txBody>
      </p:sp>
      <p:sp>
        <p:nvSpPr>
          <p:cNvPr id="45" name="テキスト ボックス 44"/>
          <p:cNvSpPr txBox="1"/>
          <p:nvPr/>
        </p:nvSpPr>
        <p:spPr>
          <a:xfrm>
            <a:off x="8050050" y="6209756"/>
            <a:ext cx="745964" cy="234286"/>
          </a:xfrm>
          <a:prstGeom prst="rect">
            <a:avLst/>
          </a:prstGeom>
          <a:solidFill>
            <a:schemeClr val="bg1"/>
          </a:solidFill>
        </p:spPr>
        <p:txBody>
          <a:bodyPr wrap="non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イベント時</a:t>
            </a:r>
          </a:p>
        </p:txBody>
      </p:sp>
      <p:sp>
        <p:nvSpPr>
          <p:cNvPr id="46" name="テキスト ボックス 45"/>
          <p:cNvSpPr txBox="1"/>
          <p:nvPr/>
        </p:nvSpPr>
        <p:spPr>
          <a:xfrm>
            <a:off x="3517178" y="6215853"/>
            <a:ext cx="745964" cy="234286"/>
          </a:xfrm>
          <a:prstGeom prst="rect">
            <a:avLst/>
          </a:prstGeom>
          <a:solidFill>
            <a:schemeClr val="bg1"/>
          </a:solidFill>
        </p:spPr>
        <p:txBody>
          <a:bodyPr wrap="non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イベント時</a:t>
            </a:r>
          </a:p>
        </p:txBody>
      </p:sp>
      <p:grpSp>
        <p:nvGrpSpPr>
          <p:cNvPr id="10" name="グループ化 9"/>
          <p:cNvGrpSpPr/>
          <p:nvPr/>
        </p:nvGrpSpPr>
        <p:grpSpPr>
          <a:xfrm>
            <a:off x="4006709" y="697832"/>
            <a:ext cx="4825690" cy="1864894"/>
            <a:chOff x="3132385" y="697832"/>
            <a:chExt cx="4825690" cy="1864894"/>
          </a:xfrm>
        </p:grpSpPr>
        <p:pic>
          <p:nvPicPr>
            <p:cNvPr id="47" name="図 46"/>
            <p:cNvPicPr>
              <a:picLocks noChangeAspect="1"/>
            </p:cNvPicPr>
            <p:nvPr/>
          </p:nvPicPr>
          <p:blipFill rotWithShape="1">
            <a:blip r:embed="rId7"/>
            <a:srcRect l="2036" t="10921" b="4793"/>
            <a:stretch/>
          </p:blipFill>
          <p:spPr>
            <a:xfrm>
              <a:off x="3132385" y="697832"/>
              <a:ext cx="4825690" cy="1864894"/>
            </a:xfrm>
            <a:prstGeom prst="rect">
              <a:avLst/>
            </a:prstGeom>
          </p:spPr>
        </p:pic>
        <p:sp>
          <p:nvSpPr>
            <p:cNvPr id="48" name="フリーフォーム 4">
              <a:extLst>
                <a:ext uri="{FF2B5EF4-FFF2-40B4-BE49-F238E27FC236}">
                  <a16:creationId xmlns:a16="http://schemas.microsoft.com/office/drawing/2014/main" id="{3543AD1E-C546-4F26-B3A6-5D491236CF91}"/>
                </a:ext>
              </a:extLst>
            </p:cNvPr>
            <p:cNvSpPr/>
            <p:nvPr/>
          </p:nvSpPr>
          <p:spPr>
            <a:xfrm>
              <a:off x="3888348" y="787807"/>
              <a:ext cx="1229605" cy="1536465"/>
            </a:xfrm>
            <a:custGeom>
              <a:avLst/>
              <a:gdLst>
                <a:gd name="connsiteX0" fmla="*/ 0 w 1557337"/>
                <a:gd name="connsiteY0" fmla="*/ 1604962 h 1862137"/>
                <a:gd name="connsiteX1" fmla="*/ 85725 w 1557337"/>
                <a:gd name="connsiteY1" fmla="*/ 1862137 h 1862137"/>
                <a:gd name="connsiteX2" fmla="*/ 1062037 w 1557337"/>
                <a:gd name="connsiteY2" fmla="*/ 1509712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5725 w 1557337"/>
                <a:gd name="connsiteY1" fmla="*/ 1862137 h 1862137"/>
                <a:gd name="connsiteX2" fmla="*/ 1040606 w 1557337"/>
                <a:gd name="connsiteY2" fmla="*/ 1554956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5725 w 1557337"/>
                <a:gd name="connsiteY1" fmla="*/ 1862137 h 1862137"/>
                <a:gd name="connsiteX2" fmla="*/ 159543 w 1557337"/>
                <a:gd name="connsiteY2" fmla="*/ 1831181 h 1862137"/>
                <a:gd name="connsiteX3" fmla="*/ 1040606 w 1557337"/>
                <a:gd name="connsiteY3" fmla="*/ 1554956 h 1862137"/>
                <a:gd name="connsiteX4" fmla="*/ 1414462 w 1557337"/>
                <a:gd name="connsiteY4" fmla="*/ 1004887 h 1862137"/>
                <a:gd name="connsiteX5" fmla="*/ 1557337 w 1557337"/>
                <a:gd name="connsiteY5" fmla="*/ 933450 h 1862137"/>
                <a:gd name="connsiteX6" fmla="*/ 1552575 w 1557337"/>
                <a:gd name="connsiteY6" fmla="*/ 509587 h 1862137"/>
                <a:gd name="connsiteX7" fmla="*/ 1133475 w 1557337"/>
                <a:gd name="connsiteY7" fmla="*/ 0 h 1862137"/>
                <a:gd name="connsiteX8" fmla="*/ 1100137 w 1557337"/>
                <a:gd name="connsiteY8" fmla="*/ 4762 h 1862137"/>
                <a:gd name="connsiteX9" fmla="*/ 1004887 w 1557337"/>
                <a:gd name="connsiteY9" fmla="*/ 0 h 1862137"/>
                <a:gd name="connsiteX10" fmla="*/ 990600 w 1557337"/>
                <a:gd name="connsiteY10" fmla="*/ 114300 h 1862137"/>
                <a:gd name="connsiteX11" fmla="*/ 619125 w 1557337"/>
                <a:gd name="connsiteY11" fmla="*/ 347662 h 1862137"/>
                <a:gd name="connsiteX12" fmla="*/ 409575 w 1557337"/>
                <a:gd name="connsiteY12" fmla="*/ 390525 h 1862137"/>
                <a:gd name="connsiteX13" fmla="*/ 447675 w 1557337"/>
                <a:gd name="connsiteY13" fmla="*/ 542925 h 1862137"/>
                <a:gd name="connsiteX14" fmla="*/ 547687 w 1557337"/>
                <a:gd name="connsiteY14" fmla="*/ 519112 h 1862137"/>
                <a:gd name="connsiteX15" fmla="*/ 561975 w 1557337"/>
                <a:gd name="connsiteY15" fmla="*/ 638175 h 1862137"/>
                <a:gd name="connsiteX16" fmla="*/ 595312 w 1557337"/>
                <a:gd name="connsiteY16" fmla="*/ 657225 h 1862137"/>
                <a:gd name="connsiteX17" fmla="*/ 628650 w 1557337"/>
                <a:gd name="connsiteY17" fmla="*/ 666750 h 1862137"/>
                <a:gd name="connsiteX18" fmla="*/ 652462 w 1557337"/>
                <a:gd name="connsiteY18" fmla="*/ 661987 h 1862137"/>
                <a:gd name="connsiteX19" fmla="*/ 723900 w 1557337"/>
                <a:gd name="connsiteY19" fmla="*/ 952500 h 1862137"/>
                <a:gd name="connsiteX20" fmla="*/ 676275 w 1557337"/>
                <a:gd name="connsiteY20" fmla="*/ 957262 h 1862137"/>
                <a:gd name="connsiteX21" fmla="*/ 700087 w 1557337"/>
                <a:gd name="connsiteY21" fmla="*/ 985837 h 1862137"/>
                <a:gd name="connsiteX22" fmla="*/ 647700 w 1557337"/>
                <a:gd name="connsiteY22" fmla="*/ 1004887 h 1862137"/>
                <a:gd name="connsiteX23" fmla="*/ 733425 w 1557337"/>
                <a:gd name="connsiteY23" fmla="*/ 1243012 h 1862137"/>
                <a:gd name="connsiteX24" fmla="*/ 676275 w 1557337"/>
                <a:gd name="connsiteY24" fmla="*/ 1266825 h 1862137"/>
                <a:gd name="connsiteX25" fmla="*/ 681037 w 1557337"/>
                <a:gd name="connsiteY25" fmla="*/ 1290637 h 1862137"/>
                <a:gd name="connsiteX26" fmla="*/ 647700 w 1557337"/>
                <a:gd name="connsiteY26" fmla="*/ 1300162 h 1862137"/>
                <a:gd name="connsiteX27" fmla="*/ 652462 w 1557337"/>
                <a:gd name="connsiteY27" fmla="*/ 1400175 h 1862137"/>
                <a:gd name="connsiteX28" fmla="*/ 0 w 1557337"/>
                <a:gd name="connsiteY28" fmla="*/ 1604962 h 1862137"/>
                <a:gd name="connsiteX0" fmla="*/ 0 w 1557337"/>
                <a:gd name="connsiteY0" fmla="*/ 1604962 h 1862137"/>
                <a:gd name="connsiteX1" fmla="*/ 85725 w 1557337"/>
                <a:gd name="connsiteY1" fmla="*/ 1862137 h 1862137"/>
                <a:gd name="connsiteX2" fmla="*/ 159543 w 1557337"/>
                <a:gd name="connsiteY2" fmla="*/ 1831181 h 1862137"/>
                <a:gd name="connsiteX3" fmla="*/ 1040606 w 1557337"/>
                <a:gd name="connsiteY3" fmla="*/ 1554956 h 1862137"/>
                <a:gd name="connsiteX4" fmla="*/ 1414462 w 1557337"/>
                <a:gd name="connsiteY4" fmla="*/ 1004887 h 1862137"/>
                <a:gd name="connsiteX5" fmla="*/ 1557337 w 1557337"/>
                <a:gd name="connsiteY5" fmla="*/ 933450 h 1862137"/>
                <a:gd name="connsiteX6" fmla="*/ 1552575 w 1557337"/>
                <a:gd name="connsiteY6" fmla="*/ 509587 h 1862137"/>
                <a:gd name="connsiteX7" fmla="*/ 1133475 w 1557337"/>
                <a:gd name="connsiteY7" fmla="*/ 0 h 1862137"/>
                <a:gd name="connsiteX8" fmla="*/ 1100137 w 1557337"/>
                <a:gd name="connsiteY8" fmla="*/ 4762 h 1862137"/>
                <a:gd name="connsiteX9" fmla="*/ 1004887 w 1557337"/>
                <a:gd name="connsiteY9" fmla="*/ 0 h 1862137"/>
                <a:gd name="connsiteX10" fmla="*/ 990600 w 1557337"/>
                <a:gd name="connsiteY10" fmla="*/ 114300 h 1862137"/>
                <a:gd name="connsiteX11" fmla="*/ 619125 w 1557337"/>
                <a:gd name="connsiteY11" fmla="*/ 347662 h 1862137"/>
                <a:gd name="connsiteX12" fmla="*/ 409575 w 1557337"/>
                <a:gd name="connsiteY12" fmla="*/ 390525 h 1862137"/>
                <a:gd name="connsiteX13" fmla="*/ 447675 w 1557337"/>
                <a:gd name="connsiteY13" fmla="*/ 542925 h 1862137"/>
                <a:gd name="connsiteX14" fmla="*/ 547687 w 1557337"/>
                <a:gd name="connsiteY14" fmla="*/ 519112 h 1862137"/>
                <a:gd name="connsiteX15" fmla="*/ 561975 w 1557337"/>
                <a:gd name="connsiteY15" fmla="*/ 638175 h 1862137"/>
                <a:gd name="connsiteX16" fmla="*/ 595312 w 1557337"/>
                <a:gd name="connsiteY16" fmla="*/ 657225 h 1862137"/>
                <a:gd name="connsiteX17" fmla="*/ 628650 w 1557337"/>
                <a:gd name="connsiteY17" fmla="*/ 666750 h 1862137"/>
                <a:gd name="connsiteX18" fmla="*/ 652462 w 1557337"/>
                <a:gd name="connsiteY18" fmla="*/ 661987 h 1862137"/>
                <a:gd name="connsiteX19" fmla="*/ 723900 w 1557337"/>
                <a:gd name="connsiteY19" fmla="*/ 952500 h 1862137"/>
                <a:gd name="connsiteX20" fmla="*/ 676275 w 1557337"/>
                <a:gd name="connsiteY20" fmla="*/ 957262 h 1862137"/>
                <a:gd name="connsiteX21" fmla="*/ 700087 w 1557337"/>
                <a:gd name="connsiteY21" fmla="*/ 985837 h 1862137"/>
                <a:gd name="connsiteX22" fmla="*/ 647700 w 1557337"/>
                <a:gd name="connsiteY22" fmla="*/ 1004887 h 1862137"/>
                <a:gd name="connsiteX23" fmla="*/ 733425 w 1557337"/>
                <a:gd name="connsiteY23" fmla="*/ 1243012 h 1862137"/>
                <a:gd name="connsiteX24" fmla="*/ 676275 w 1557337"/>
                <a:gd name="connsiteY24" fmla="*/ 1266825 h 1862137"/>
                <a:gd name="connsiteX25" fmla="*/ 681037 w 1557337"/>
                <a:gd name="connsiteY25" fmla="*/ 1290637 h 1862137"/>
                <a:gd name="connsiteX26" fmla="*/ 647700 w 1557337"/>
                <a:gd name="connsiteY26" fmla="*/ 1300162 h 1862137"/>
                <a:gd name="connsiteX27" fmla="*/ 652462 w 1557337"/>
                <a:gd name="connsiteY27" fmla="*/ 1400175 h 1862137"/>
                <a:gd name="connsiteX28" fmla="*/ 0 w 1557337"/>
                <a:gd name="connsiteY28" fmla="*/ 1604962 h 1862137"/>
                <a:gd name="connsiteX0" fmla="*/ 0 w 1557337"/>
                <a:gd name="connsiteY0" fmla="*/ 1604962 h 1862137"/>
                <a:gd name="connsiteX1" fmla="*/ 85725 w 1557337"/>
                <a:gd name="connsiteY1" fmla="*/ 1862137 h 1862137"/>
                <a:gd name="connsiteX2" fmla="*/ 1040606 w 1557337"/>
                <a:gd name="connsiteY2" fmla="*/ 1554956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757362"/>
                <a:gd name="connsiteX1" fmla="*/ 195262 w 1557337"/>
                <a:gd name="connsiteY1" fmla="*/ 1757362 h 1757362"/>
                <a:gd name="connsiteX2" fmla="*/ 1040606 w 1557337"/>
                <a:gd name="connsiteY2" fmla="*/ 1554956 h 1757362"/>
                <a:gd name="connsiteX3" fmla="*/ 1414462 w 1557337"/>
                <a:gd name="connsiteY3" fmla="*/ 1004887 h 1757362"/>
                <a:gd name="connsiteX4" fmla="*/ 1557337 w 1557337"/>
                <a:gd name="connsiteY4" fmla="*/ 933450 h 1757362"/>
                <a:gd name="connsiteX5" fmla="*/ 1552575 w 1557337"/>
                <a:gd name="connsiteY5" fmla="*/ 509587 h 1757362"/>
                <a:gd name="connsiteX6" fmla="*/ 1133475 w 1557337"/>
                <a:gd name="connsiteY6" fmla="*/ 0 h 1757362"/>
                <a:gd name="connsiteX7" fmla="*/ 1100137 w 1557337"/>
                <a:gd name="connsiteY7" fmla="*/ 4762 h 1757362"/>
                <a:gd name="connsiteX8" fmla="*/ 1004887 w 1557337"/>
                <a:gd name="connsiteY8" fmla="*/ 0 h 1757362"/>
                <a:gd name="connsiteX9" fmla="*/ 990600 w 1557337"/>
                <a:gd name="connsiteY9" fmla="*/ 114300 h 1757362"/>
                <a:gd name="connsiteX10" fmla="*/ 619125 w 1557337"/>
                <a:gd name="connsiteY10" fmla="*/ 347662 h 1757362"/>
                <a:gd name="connsiteX11" fmla="*/ 409575 w 1557337"/>
                <a:gd name="connsiteY11" fmla="*/ 390525 h 1757362"/>
                <a:gd name="connsiteX12" fmla="*/ 447675 w 1557337"/>
                <a:gd name="connsiteY12" fmla="*/ 542925 h 1757362"/>
                <a:gd name="connsiteX13" fmla="*/ 547687 w 1557337"/>
                <a:gd name="connsiteY13" fmla="*/ 519112 h 1757362"/>
                <a:gd name="connsiteX14" fmla="*/ 561975 w 1557337"/>
                <a:gd name="connsiteY14" fmla="*/ 638175 h 1757362"/>
                <a:gd name="connsiteX15" fmla="*/ 595312 w 1557337"/>
                <a:gd name="connsiteY15" fmla="*/ 657225 h 1757362"/>
                <a:gd name="connsiteX16" fmla="*/ 628650 w 1557337"/>
                <a:gd name="connsiteY16" fmla="*/ 666750 h 1757362"/>
                <a:gd name="connsiteX17" fmla="*/ 652462 w 1557337"/>
                <a:gd name="connsiteY17" fmla="*/ 661987 h 1757362"/>
                <a:gd name="connsiteX18" fmla="*/ 723900 w 1557337"/>
                <a:gd name="connsiteY18" fmla="*/ 952500 h 1757362"/>
                <a:gd name="connsiteX19" fmla="*/ 676275 w 1557337"/>
                <a:gd name="connsiteY19" fmla="*/ 957262 h 1757362"/>
                <a:gd name="connsiteX20" fmla="*/ 700087 w 1557337"/>
                <a:gd name="connsiteY20" fmla="*/ 985837 h 1757362"/>
                <a:gd name="connsiteX21" fmla="*/ 647700 w 1557337"/>
                <a:gd name="connsiteY21" fmla="*/ 1004887 h 1757362"/>
                <a:gd name="connsiteX22" fmla="*/ 733425 w 1557337"/>
                <a:gd name="connsiteY22" fmla="*/ 1243012 h 1757362"/>
                <a:gd name="connsiteX23" fmla="*/ 676275 w 1557337"/>
                <a:gd name="connsiteY23" fmla="*/ 1266825 h 1757362"/>
                <a:gd name="connsiteX24" fmla="*/ 681037 w 1557337"/>
                <a:gd name="connsiteY24" fmla="*/ 1290637 h 1757362"/>
                <a:gd name="connsiteX25" fmla="*/ 647700 w 1557337"/>
                <a:gd name="connsiteY25" fmla="*/ 1300162 h 1757362"/>
                <a:gd name="connsiteX26" fmla="*/ 652462 w 1557337"/>
                <a:gd name="connsiteY26" fmla="*/ 1400175 h 1757362"/>
                <a:gd name="connsiteX27" fmla="*/ 0 w 1557337"/>
                <a:gd name="connsiteY27" fmla="*/ 1604962 h 1757362"/>
                <a:gd name="connsiteX0" fmla="*/ 0 w 1557337"/>
                <a:gd name="connsiteY0" fmla="*/ 1604962 h 1850231"/>
                <a:gd name="connsiteX1" fmla="*/ 107156 w 1557337"/>
                <a:gd name="connsiteY1" fmla="*/ 1850231 h 1850231"/>
                <a:gd name="connsiteX2" fmla="*/ 1040606 w 1557337"/>
                <a:gd name="connsiteY2" fmla="*/ 1554956 h 1850231"/>
                <a:gd name="connsiteX3" fmla="*/ 1414462 w 1557337"/>
                <a:gd name="connsiteY3" fmla="*/ 1004887 h 1850231"/>
                <a:gd name="connsiteX4" fmla="*/ 1557337 w 1557337"/>
                <a:gd name="connsiteY4" fmla="*/ 933450 h 1850231"/>
                <a:gd name="connsiteX5" fmla="*/ 1552575 w 1557337"/>
                <a:gd name="connsiteY5" fmla="*/ 509587 h 1850231"/>
                <a:gd name="connsiteX6" fmla="*/ 1133475 w 1557337"/>
                <a:gd name="connsiteY6" fmla="*/ 0 h 1850231"/>
                <a:gd name="connsiteX7" fmla="*/ 1100137 w 1557337"/>
                <a:gd name="connsiteY7" fmla="*/ 4762 h 1850231"/>
                <a:gd name="connsiteX8" fmla="*/ 1004887 w 1557337"/>
                <a:gd name="connsiteY8" fmla="*/ 0 h 1850231"/>
                <a:gd name="connsiteX9" fmla="*/ 990600 w 1557337"/>
                <a:gd name="connsiteY9" fmla="*/ 114300 h 1850231"/>
                <a:gd name="connsiteX10" fmla="*/ 619125 w 1557337"/>
                <a:gd name="connsiteY10" fmla="*/ 347662 h 1850231"/>
                <a:gd name="connsiteX11" fmla="*/ 409575 w 1557337"/>
                <a:gd name="connsiteY11" fmla="*/ 390525 h 1850231"/>
                <a:gd name="connsiteX12" fmla="*/ 447675 w 1557337"/>
                <a:gd name="connsiteY12" fmla="*/ 542925 h 1850231"/>
                <a:gd name="connsiteX13" fmla="*/ 547687 w 1557337"/>
                <a:gd name="connsiteY13" fmla="*/ 519112 h 1850231"/>
                <a:gd name="connsiteX14" fmla="*/ 561975 w 1557337"/>
                <a:gd name="connsiteY14" fmla="*/ 638175 h 1850231"/>
                <a:gd name="connsiteX15" fmla="*/ 595312 w 1557337"/>
                <a:gd name="connsiteY15" fmla="*/ 657225 h 1850231"/>
                <a:gd name="connsiteX16" fmla="*/ 628650 w 1557337"/>
                <a:gd name="connsiteY16" fmla="*/ 666750 h 1850231"/>
                <a:gd name="connsiteX17" fmla="*/ 652462 w 1557337"/>
                <a:gd name="connsiteY17" fmla="*/ 661987 h 1850231"/>
                <a:gd name="connsiteX18" fmla="*/ 723900 w 1557337"/>
                <a:gd name="connsiteY18" fmla="*/ 952500 h 1850231"/>
                <a:gd name="connsiteX19" fmla="*/ 676275 w 1557337"/>
                <a:gd name="connsiteY19" fmla="*/ 957262 h 1850231"/>
                <a:gd name="connsiteX20" fmla="*/ 700087 w 1557337"/>
                <a:gd name="connsiteY20" fmla="*/ 985837 h 1850231"/>
                <a:gd name="connsiteX21" fmla="*/ 647700 w 1557337"/>
                <a:gd name="connsiteY21" fmla="*/ 1004887 h 1850231"/>
                <a:gd name="connsiteX22" fmla="*/ 733425 w 1557337"/>
                <a:gd name="connsiteY22" fmla="*/ 1243012 h 1850231"/>
                <a:gd name="connsiteX23" fmla="*/ 676275 w 1557337"/>
                <a:gd name="connsiteY23" fmla="*/ 1266825 h 1850231"/>
                <a:gd name="connsiteX24" fmla="*/ 681037 w 1557337"/>
                <a:gd name="connsiteY24" fmla="*/ 1290637 h 1850231"/>
                <a:gd name="connsiteX25" fmla="*/ 647700 w 1557337"/>
                <a:gd name="connsiteY25" fmla="*/ 1300162 h 1850231"/>
                <a:gd name="connsiteX26" fmla="*/ 652462 w 1557337"/>
                <a:gd name="connsiteY26" fmla="*/ 1400175 h 1850231"/>
                <a:gd name="connsiteX27" fmla="*/ 0 w 1557337"/>
                <a:gd name="connsiteY27" fmla="*/ 1604962 h 1850231"/>
                <a:gd name="connsiteX0" fmla="*/ 0 w 1557337"/>
                <a:gd name="connsiteY0" fmla="*/ 1604962 h 1862137"/>
                <a:gd name="connsiteX1" fmla="*/ 88106 w 1557337"/>
                <a:gd name="connsiteY1" fmla="*/ 1862137 h 1862137"/>
                <a:gd name="connsiteX2" fmla="*/ 1040606 w 1557337"/>
                <a:gd name="connsiteY2" fmla="*/ 1554956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8106 w 1557337"/>
                <a:gd name="connsiteY1" fmla="*/ 1862137 h 1862137"/>
                <a:gd name="connsiteX2" fmla="*/ 1040606 w 1557337"/>
                <a:gd name="connsiteY2" fmla="*/ 1554956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8106 w 1557337"/>
                <a:gd name="connsiteY1" fmla="*/ 1862137 h 1862137"/>
                <a:gd name="connsiteX2" fmla="*/ 1040606 w 1557337"/>
                <a:gd name="connsiteY2" fmla="*/ 1554956 h 1862137"/>
                <a:gd name="connsiteX3" fmla="*/ 1414462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8106 w 1557337"/>
                <a:gd name="connsiteY1" fmla="*/ 1862137 h 1862137"/>
                <a:gd name="connsiteX2" fmla="*/ 1040606 w 1557337"/>
                <a:gd name="connsiteY2" fmla="*/ 1554956 h 1862137"/>
                <a:gd name="connsiteX3" fmla="*/ 1402556 w 1557337"/>
                <a:gd name="connsiteY3" fmla="*/ 9667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8106 w 1557337"/>
                <a:gd name="connsiteY1" fmla="*/ 1862137 h 1862137"/>
                <a:gd name="connsiteX2" fmla="*/ 1040606 w 1557337"/>
                <a:gd name="connsiteY2" fmla="*/ 1554956 h 1862137"/>
                <a:gd name="connsiteX3" fmla="*/ 1445419 w 1557337"/>
                <a:gd name="connsiteY3" fmla="*/ 1004887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7337"/>
                <a:gd name="connsiteY0" fmla="*/ 1604962 h 1862137"/>
                <a:gd name="connsiteX1" fmla="*/ 88106 w 1557337"/>
                <a:gd name="connsiteY1" fmla="*/ 1862137 h 1862137"/>
                <a:gd name="connsiteX2" fmla="*/ 1040606 w 1557337"/>
                <a:gd name="connsiteY2" fmla="*/ 1554956 h 1862137"/>
                <a:gd name="connsiteX3" fmla="*/ 1431131 w 1557337"/>
                <a:gd name="connsiteY3" fmla="*/ 997744 h 1862137"/>
                <a:gd name="connsiteX4" fmla="*/ 1557337 w 1557337"/>
                <a:gd name="connsiteY4" fmla="*/ 933450 h 1862137"/>
                <a:gd name="connsiteX5" fmla="*/ 1552575 w 1557337"/>
                <a:gd name="connsiteY5" fmla="*/ 509587 h 1862137"/>
                <a:gd name="connsiteX6" fmla="*/ 1133475 w 1557337"/>
                <a:gd name="connsiteY6" fmla="*/ 0 h 1862137"/>
                <a:gd name="connsiteX7" fmla="*/ 1100137 w 1557337"/>
                <a:gd name="connsiteY7" fmla="*/ 4762 h 1862137"/>
                <a:gd name="connsiteX8" fmla="*/ 1004887 w 1557337"/>
                <a:gd name="connsiteY8" fmla="*/ 0 h 1862137"/>
                <a:gd name="connsiteX9" fmla="*/ 990600 w 1557337"/>
                <a:gd name="connsiteY9" fmla="*/ 114300 h 1862137"/>
                <a:gd name="connsiteX10" fmla="*/ 619125 w 1557337"/>
                <a:gd name="connsiteY10" fmla="*/ 347662 h 1862137"/>
                <a:gd name="connsiteX11" fmla="*/ 409575 w 1557337"/>
                <a:gd name="connsiteY11" fmla="*/ 390525 h 1862137"/>
                <a:gd name="connsiteX12" fmla="*/ 447675 w 1557337"/>
                <a:gd name="connsiteY12" fmla="*/ 542925 h 1862137"/>
                <a:gd name="connsiteX13" fmla="*/ 547687 w 1557337"/>
                <a:gd name="connsiteY13" fmla="*/ 519112 h 1862137"/>
                <a:gd name="connsiteX14" fmla="*/ 561975 w 1557337"/>
                <a:gd name="connsiteY14" fmla="*/ 638175 h 1862137"/>
                <a:gd name="connsiteX15" fmla="*/ 595312 w 1557337"/>
                <a:gd name="connsiteY15" fmla="*/ 657225 h 1862137"/>
                <a:gd name="connsiteX16" fmla="*/ 628650 w 1557337"/>
                <a:gd name="connsiteY16" fmla="*/ 666750 h 1862137"/>
                <a:gd name="connsiteX17" fmla="*/ 652462 w 1557337"/>
                <a:gd name="connsiteY17" fmla="*/ 661987 h 1862137"/>
                <a:gd name="connsiteX18" fmla="*/ 723900 w 1557337"/>
                <a:gd name="connsiteY18" fmla="*/ 952500 h 1862137"/>
                <a:gd name="connsiteX19" fmla="*/ 676275 w 1557337"/>
                <a:gd name="connsiteY19" fmla="*/ 957262 h 1862137"/>
                <a:gd name="connsiteX20" fmla="*/ 700087 w 1557337"/>
                <a:gd name="connsiteY20" fmla="*/ 985837 h 1862137"/>
                <a:gd name="connsiteX21" fmla="*/ 647700 w 1557337"/>
                <a:gd name="connsiteY21" fmla="*/ 1004887 h 1862137"/>
                <a:gd name="connsiteX22" fmla="*/ 733425 w 1557337"/>
                <a:gd name="connsiteY22" fmla="*/ 1243012 h 1862137"/>
                <a:gd name="connsiteX23" fmla="*/ 676275 w 1557337"/>
                <a:gd name="connsiteY23" fmla="*/ 1266825 h 1862137"/>
                <a:gd name="connsiteX24" fmla="*/ 681037 w 1557337"/>
                <a:gd name="connsiteY24" fmla="*/ 1290637 h 1862137"/>
                <a:gd name="connsiteX25" fmla="*/ 647700 w 1557337"/>
                <a:gd name="connsiteY25" fmla="*/ 1300162 h 1862137"/>
                <a:gd name="connsiteX26" fmla="*/ 652462 w 1557337"/>
                <a:gd name="connsiteY26" fmla="*/ 1400175 h 1862137"/>
                <a:gd name="connsiteX27" fmla="*/ 0 w 1557337"/>
                <a:gd name="connsiteY27" fmla="*/ 1604962 h 1862137"/>
                <a:gd name="connsiteX0" fmla="*/ 0 w 1552741"/>
                <a:gd name="connsiteY0" fmla="*/ 1604962 h 1862137"/>
                <a:gd name="connsiteX1" fmla="*/ 88106 w 1552741"/>
                <a:gd name="connsiteY1" fmla="*/ 1862137 h 1862137"/>
                <a:gd name="connsiteX2" fmla="*/ 1040606 w 1552741"/>
                <a:gd name="connsiteY2" fmla="*/ 1554956 h 1862137"/>
                <a:gd name="connsiteX3" fmla="*/ 1431131 w 1552741"/>
                <a:gd name="connsiteY3" fmla="*/ 997744 h 1862137"/>
                <a:gd name="connsiteX4" fmla="*/ 1545431 w 1552741"/>
                <a:gd name="connsiteY4" fmla="*/ 942975 h 1862137"/>
                <a:gd name="connsiteX5" fmla="*/ 1552575 w 1552741"/>
                <a:gd name="connsiteY5" fmla="*/ 509587 h 1862137"/>
                <a:gd name="connsiteX6" fmla="*/ 1133475 w 1552741"/>
                <a:gd name="connsiteY6" fmla="*/ 0 h 1862137"/>
                <a:gd name="connsiteX7" fmla="*/ 1100137 w 1552741"/>
                <a:gd name="connsiteY7" fmla="*/ 4762 h 1862137"/>
                <a:gd name="connsiteX8" fmla="*/ 1004887 w 1552741"/>
                <a:gd name="connsiteY8" fmla="*/ 0 h 1862137"/>
                <a:gd name="connsiteX9" fmla="*/ 990600 w 1552741"/>
                <a:gd name="connsiteY9" fmla="*/ 114300 h 1862137"/>
                <a:gd name="connsiteX10" fmla="*/ 619125 w 1552741"/>
                <a:gd name="connsiteY10" fmla="*/ 347662 h 1862137"/>
                <a:gd name="connsiteX11" fmla="*/ 409575 w 1552741"/>
                <a:gd name="connsiteY11" fmla="*/ 390525 h 1862137"/>
                <a:gd name="connsiteX12" fmla="*/ 447675 w 1552741"/>
                <a:gd name="connsiteY12" fmla="*/ 542925 h 1862137"/>
                <a:gd name="connsiteX13" fmla="*/ 547687 w 1552741"/>
                <a:gd name="connsiteY13" fmla="*/ 519112 h 1862137"/>
                <a:gd name="connsiteX14" fmla="*/ 561975 w 1552741"/>
                <a:gd name="connsiteY14" fmla="*/ 638175 h 1862137"/>
                <a:gd name="connsiteX15" fmla="*/ 595312 w 1552741"/>
                <a:gd name="connsiteY15" fmla="*/ 657225 h 1862137"/>
                <a:gd name="connsiteX16" fmla="*/ 628650 w 1552741"/>
                <a:gd name="connsiteY16" fmla="*/ 666750 h 1862137"/>
                <a:gd name="connsiteX17" fmla="*/ 652462 w 1552741"/>
                <a:gd name="connsiteY17" fmla="*/ 661987 h 1862137"/>
                <a:gd name="connsiteX18" fmla="*/ 723900 w 1552741"/>
                <a:gd name="connsiteY18" fmla="*/ 952500 h 1862137"/>
                <a:gd name="connsiteX19" fmla="*/ 676275 w 1552741"/>
                <a:gd name="connsiteY19" fmla="*/ 957262 h 1862137"/>
                <a:gd name="connsiteX20" fmla="*/ 700087 w 1552741"/>
                <a:gd name="connsiteY20" fmla="*/ 985837 h 1862137"/>
                <a:gd name="connsiteX21" fmla="*/ 647700 w 1552741"/>
                <a:gd name="connsiteY21" fmla="*/ 1004887 h 1862137"/>
                <a:gd name="connsiteX22" fmla="*/ 733425 w 1552741"/>
                <a:gd name="connsiteY22" fmla="*/ 1243012 h 1862137"/>
                <a:gd name="connsiteX23" fmla="*/ 676275 w 1552741"/>
                <a:gd name="connsiteY23" fmla="*/ 1266825 h 1862137"/>
                <a:gd name="connsiteX24" fmla="*/ 681037 w 1552741"/>
                <a:gd name="connsiteY24" fmla="*/ 1290637 h 1862137"/>
                <a:gd name="connsiteX25" fmla="*/ 647700 w 1552741"/>
                <a:gd name="connsiteY25" fmla="*/ 1300162 h 1862137"/>
                <a:gd name="connsiteX26" fmla="*/ 652462 w 1552741"/>
                <a:gd name="connsiteY26" fmla="*/ 1400175 h 1862137"/>
                <a:gd name="connsiteX27" fmla="*/ 0 w 1552741"/>
                <a:gd name="connsiteY27" fmla="*/ 1604962 h 1862137"/>
                <a:gd name="connsiteX0" fmla="*/ 0 w 1552741"/>
                <a:gd name="connsiteY0" fmla="*/ 1604962 h 1862137"/>
                <a:gd name="connsiteX1" fmla="*/ 88106 w 1552741"/>
                <a:gd name="connsiteY1" fmla="*/ 1862137 h 1862137"/>
                <a:gd name="connsiteX2" fmla="*/ 1040606 w 1552741"/>
                <a:gd name="connsiteY2" fmla="*/ 1554956 h 1862137"/>
                <a:gd name="connsiteX3" fmla="*/ 1431131 w 1552741"/>
                <a:gd name="connsiteY3" fmla="*/ 997744 h 1862137"/>
                <a:gd name="connsiteX4" fmla="*/ 1545431 w 1552741"/>
                <a:gd name="connsiteY4" fmla="*/ 952500 h 1862137"/>
                <a:gd name="connsiteX5" fmla="*/ 1552575 w 1552741"/>
                <a:gd name="connsiteY5" fmla="*/ 509587 h 1862137"/>
                <a:gd name="connsiteX6" fmla="*/ 1133475 w 1552741"/>
                <a:gd name="connsiteY6" fmla="*/ 0 h 1862137"/>
                <a:gd name="connsiteX7" fmla="*/ 1100137 w 1552741"/>
                <a:gd name="connsiteY7" fmla="*/ 4762 h 1862137"/>
                <a:gd name="connsiteX8" fmla="*/ 1004887 w 1552741"/>
                <a:gd name="connsiteY8" fmla="*/ 0 h 1862137"/>
                <a:gd name="connsiteX9" fmla="*/ 990600 w 1552741"/>
                <a:gd name="connsiteY9" fmla="*/ 114300 h 1862137"/>
                <a:gd name="connsiteX10" fmla="*/ 619125 w 1552741"/>
                <a:gd name="connsiteY10" fmla="*/ 347662 h 1862137"/>
                <a:gd name="connsiteX11" fmla="*/ 409575 w 1552741"/>
                <a:gd name="connsiteY11" fmla="*/ 390525 h 1862137"/>
                <a:gd name="connsiteX12" fmla="*/ 447675 w 1552741"/>
                <a:gd name="connsiteY12" fmla="*/ 542925 h 1862137"/>
                <a:gd name="connsiteX13" fmla="*/ 547687 w 1552741"/>
                <a:gd name="connsiteY13" fmla="*/ 519112 h 1862137"/>
                <a:gd name="connsiteX14" fmla="*/ 561975 w 1552741"/>
                <a:gd name="connsiteY14" fmla="*/ 638175 h 1862137"/>
                <a:gd name="connsiteX15" fmla="*/ 595312 w 1552741"/>
                <a:gd name="connsiteY15" fmla="*/ 657225 h 1862137"/>
                <a:gd name="connsiteX16" fmla="*/ 628650 w 1552741"/>
                <a:gd name="connsiteY16" fmla="*/ 666750 h 1862137"/>
                <a:gd name="connsiteX17" fmla="*/ 652462 w 1552741"/>
                <a:gd name="connsiteY17" fmla="*/ 661987 h 1862137"/>
                <a:gd name="connsiteX18" fmla="*/ 723900 w 1552741"/>
                <a:gd name="connsiteY18" fmla="*/ 952500 h 1862137"/>
                <a:gd name="connsiteX19" fmla="*/ 676275 w 1552741"/>
                <a:gd name="connsiteY19" fmla="*/ 957262 h 1862137"/>
                <a:gd name="connsiteX20" fmla="*/ 700087 w 1552741"/>
                <a:gd name="connsiteY20" fmla="*/ 985837 h 1862137"/>
                <a:gd name="connsiteX21" fmla="*/ 647700 w 1552741"/>
                <a:gd name="connsiteY21" fmla="*/ 1004887 h 1862137"/>
                <a:gd name="connsiteX22" fmla="*/ 733425 w 1552741"/>
                <a:gd name="connsiteY22" fmla="*/ 1243012 h 1862137"/>
                <a:gd name="connsiteX23" fmla="*/ 676275 w 1552741"/>
                <a:gd name="connsiteY23" fmla="*/ 1266825 h 1862137"/>
                <a:gd name="connsiteX24" fmla="*/ 681037 w 1552741"/>
                <a:gd name="connsiteY24" fmla="*/ 1290637 h 1862137"/>
                <a:gd name="connsiteX25" fmla="*/ 647700 w 1552741"/>
                <a:gd name="connsiteY25" fmla="*/ 1300162 h 1862137"/>
                <a:gd name="connsiteX26" fmla="*/ 652462 w 1552741"/>
                <a:gd name="connsiteY26" fmla="*/ 1400175 h 1862137"/>
                <a:gd name="connsiteX27" fmla="*/ 0 w 1552741"/>
                <a:gd name="connsiteY27" fmla="*/ 1604962 h 1862137"/>
                <a:gd name="connsiteX0" fmla="*/ 0 w 1552741"/>
                <a:gd name="connsiteY0" fmla="*/ 1604962 h 1862137"/>
                <a:gd name="connsiteX1" fmla="*/ 88106 w 1552741"/>
                <a:gd name="connsiteY1" fmla="*/ 1862137 h 1862137"/>
                <a:gd name="connsiteX2" fmla="*/ 1040606 w 1552741"/>
                <a:gd name="connsiteY2" fmla="*/ 1554956 h 1862137"/>
                <a:gd name="connsiteX3" fmla="*/ 1431131 w 1552741"/>
                <a:gd name="connsiteY3" fmla="*/ 997744 h 1862137"/>
                <a:gd name="connsiteX4" fmla="*/ 1545431 w 1552741"/>
                <a:gd name="connsiteY4" fmla="*/ 952500 h 1862137"/>
                <a:gd name="connsiteX5" fmla="*/ 1552575 w 1552741"/>
                <a:gd name="connsiteY5" fmla="*/ 509587 h 1862137"/>
                <a:gd name="connsiteX6" fmla="*/ 1133475 w 1552741"/>
                <a:gd name="connsiteY6" fmla="*/ 0 h 1862137"/>
                <a:gd name="connsiteX7" fmla="*/ 1100137 w 1552741"/>
                <a:gd name="connsiteY7" fmla="*/ 4762 h 1862137"/>
                <a:gd name="connsiteX8" fmla="*/ 1004887 w 1552741"/>
                <a:gd name="connsiteY8" fmla="*/ 0 h 1862137"/>
                <a:gd name="connsiteX9" fmla="*/ 990600 w 1552741"/>
                <a:gd name="connsiteY9" fmla="*/ 114300 h 1862137"/>
                <a:gd name="connsiteX10" fmla="*/ 619125 w 1552741"/>
                <a:gd name="connsiteY10" fmla="*/ 347662 h 1862137"/>
                <a:gd name="connsiteX11" fmla="*/ 409575 w 1552741"/>
                <a:gd name="connsiteY11" fmla="*/ 390525 h 1862137"/>
                <a:gd name="connsiteX12" fmla="*/ 447675 w 1552741"/>
                <a:gd name="connsiteY12" fmla="*/ 542925 h 1862137"/>
                <a:gd name="connsiteX13" fmla="*/ 547687 w 1552741"/>
                <a:gd name="connsiteY13" fmla="*/ 519112 h 1862137"/>
                <a:gd name="connsiteX14" fmla="*/ 561975 w 1552741"/>
                <a:gd name="connsiteY14" fmla="*/ 638175 h 1862137"/>
                <a:gd name="connsiteX15" fmla="*/ 595312 w 1552741"/>
                <a:gd name="connsiteY15" fmla="*/ 657225 h 1862137"/>
                <a:gd name="connsiteX16" fmla="*/ 628650 w 1552741"/>
                <a:gd name="connsiteY16" fmla="*/ 666750 h 1862137"/>
                <a:gd name="connsiteX17" fmla="*/ 652462 w 1552741"/>
                <a:gd name="connsiteY17" fmla="*/ 661987 h 1862137"/>
                <a:gd name="connsiteX18" fmla="*/ 723900 w 1552741"/>
                <a:gd name="connsiteY18" fmla="*/ 952500 h 1862137"/>
                <a:gd name="connsiteX19" fmla="*/ 676275 w 1552741"/>
                <a:gd name="connsiteY19" fmla="*/ 957262 h 1862137"/>
                <a:gd name="connsiteX20" fmla="*/ 700087 w 1552741"/>
                <a:gd name="connsiteY20" fmla="*/ 985837 h 1862137"/>
                <a:gd name="connsiteX21" fmla="*/ 647700 w 1552741"/>
                <a:gd name="connsiteY21" fmla="*/ 1004887 h 1862137"/>
                <a:gd name="connsiteX22" fmla="*/ 733425 w 1552741"/>
                <a:gd name="connsiteY22" fmla="*/ 1243012 h 1862137"/>
                <a:gd name="connsiteX23" fmla="*/ 676275 w 1552741"/>
                <a:gd name="connsiteY23" fmla="*/ 1266825 h 1862137"/>
                <a:gd name="connsiteX24" fmla="*/ 681037 w 1552741"/>
                <a:gd name="connsiteY24" fmla="*/ 1290637 h 1862137"/>
                <a:gd name="connsiteX25" fmla="*/ 647700 w 1552741"/>
                <a:gd name="connsiteY25" fmla="*/ 1300162 h 1862137"/>
                <a:gd name="connsiteX26" fmla="*/ 652462 w 1552741"/>
                <a:gd name="connsiteY26" fmla="*/ 1400175 h 1862137"/>
                <a:gd name="connsiteX27" fmla="*/ 0 w 1552741"/>
                <a:gd name="connsiteY27" fmla="*/ 1604962 h 1862137"/>
                <a:gd name="connsiteX0" fmla="*/ 0 w 1548100"/>
                <a:gd name="connsiteY0" fmla="*/ 1604962 h 1862137"/>
                <a:gd name="connsiteX1" fmla="*/ 88106 w 1548100"/>
                <a:gd name="connsiteY1" fmla="*/ 1862137 h 1862137"/>
                <a:gd name="connsiteX2" fmla="*/ 1040606 w 1548100"/>
                <a:gd name="connsiteY2" fmla="*/ 1554956 h 1862137"/>
                <a:gd name="connsiteX3" fmla="*/ 1431131 w 1548100"/>
                <a:gd name="connsiteY3" fmla="*/ 997744 h 1862137"/>
                <a:gd name="connsiteX4" fmla="*/ 1545431 w 1548100"/>
                <a:gd name="connsiteY4" fmla="*/ 952500 h 1862137"/>
                <a:gd name="connsiteX5" fmla="*/ 1547812 w 1548100"/>
                <a:gd name="connsiteY5" fmla="*/ 535781 h 1862137"/>
                <a:gd name="connsiteX6" fmla="*/ 1133475 w 1548100"/>
                <a:gd name="connsiteY6" fmla="*/ 0 h 1862137"/>
                <a:gd name="connsiteX7" fmla="*/ 1100137 w 1548100"/>
                <a:gd name="connsiteY7" fmla="*/ 4762 h 1862137"/>
                <a:gd name="connsiteX8" fmla="*/ 1004887 w 1548100"/>
                <a:gd name="connsiteY8" fmla="*/ 0 h 1862137"/>
                <a:gd name="connsiteX9" fmla="*/ 990600 w 1548100"/>
                <a:gd name="connsiteY9" fmla="*/ 114300 h 1862137"/>
                <a:gd name="connsiteX10" fmla="*/ 619125 w 1548100"/>
                <a:gd name="connsiteY10" fmla="*/ 347662 h 1862137"/>
                <a:gd name="connsiteX11" fmla="*/ 409575 w 1548100"/>
                <a:gd name="connsiteY11" fmla="*/ 390525 h 1862137"/>
                <a:gd name="connsiteX12" fmla="*/ 447675 w 1548100"/>
                <a:gd name="connsiteY12" fmla="*/ 542925 h 1862137"/>
                <a:gd name="connsiteX13" fmla="*/ 547687 w 1548100"/>
                <a:gd name="connsiteY13" fmla="*/ 519112 h 1862137"/>
                <a:gd name="connsiteX14" fmla="*/ 561975 w 1548100"/>
                <a:gd name="connsiteY14" fmla="*/ 638175 h 1862137"/>
                <a:gd name="connsiteX15" fmla="*/ 595312 w 1548100"/>
                <a:gd name="connsiteY15" fmla="*/ 657225 h 1862137"/>
                <a:gd name="connsiteX16" fmla="*/ 628650 w 1548100"/>
                <a:gd name="connsiteY16" fmla="*/ 666750 h 1862137"/>
                <a:gd name="connsiteX17" fmla="*/ 652462 w 1548100"/>
                <a:gd name="connsiteY17" fmla="*/ 661987 h 1862137"/>
                <a:gd name="connsiteX18" fmla="*/ 723900 w 1548100"/>
                <a:gd name="connsiteY18" fmla="*/ 952500 h 1862137"/>
                <a:gd name="connsiteX19" fmla="*/ 676275 w 1548100"/>
                <a:gd name="connsiteY19" fmla="*/ 957262 h 1862137"/>
                <a:gd name="connsiteX20" fmla="*/ 700087 w 1548100"/>
                <a:gd name="connsiteY20" fmla="*/ 985837 h 1862137"/>
                <a:gd name="connsiteX21" fmla="*/ 647700 w 1548100"/>
                <a:gd name="connsiteY21" fmla="*/ 1004887 h 1862137"/>
                <a:gd name="connsiteX22" fmla="*/ 733425 w 1548100"/>
                <a:gd name="connsiteY22" fmla="*/ 1243012 h 1862137"/>
                <a:gd name="connsiteX23" fmla="*/ 676275 w 1548100"/>
                <a:gd name="connsiteY23" fmla="*/ 1266825 h 1862137"/>
                <a:gd name="connsiteX24" fmla="*/ 681037 w 1548100"/>
                <a:gd name="connsiteY24" fmla="*/ 1290637 h 1862137"/>
                <a:gd name="connsiteX25" fmla="*/ 647700 w 1548100"/>
                <a:gd name="connsiteY25" fmla="*/ 1300162 h 1862137"/>
                <a:gd name="connsiteX26" fmla="*/ 652462 w 1548100"/>
                <a:gd name="connsiteY26" fmla="*/ 1400175 h 1862137"/>
                <a:gd name="connsiteX27" fmla="*/ 0 w 1548100"/>
                <a:gd name="connsiteY27" fmla="*/ 1604962 h 1862137"/>
                <a:gd name="connsiteX0" fmla="*/ 0 w 1548100"/>
                <a:gd name="connsiteY0" fmla="*/ 1604962 h 1862137"/>
                <a:gd name="connsiteX1" fmla="*/ 88106 w 1548100"/>
                <a:gd name="connsiteY1" fmla="*/ 1862137 h 1862137"/>
                <a:gd name="connsiteX2" fmla="*/ 1040606 w 1548100"/>
                <a:gd name="connsiteY2" fmla="*/ 1554956 h 1862137"/>
                <a:gd name="connsiteX3" fmla="*/ 1431131 w 1548100"/>
                <a:gd name="connsiteY3" fmla="*/ 997744 h 1862137"/>
                <a:gd name="connsiteX4" fmla="*/ 1545431 w 1548100"/>
                <a:gd name="connsiteY4" fmla="*/ 952500 h 1862137"/>
                <a:gd name="connsiteX5" fmla="*/ 1547812 w 1548100"/>
                <a:gd name="connsiteY5" fmla="*/ 535781 h 1862137"/>
                <a:gd name="connsiteX6" fmla="*/ 1154906 w 1548100"/>
                <a:gd name="connsiteY6" fmla="*/ 152400 h 1862137"/>
                <a:gd name="connsiteX7" fmla="*/ 1100137 w 1548100"/>
                <a:gd name="connsiteY7" fmla="*/ 4762 h 1862137"/>
                <a:gd name="connsiteX8" fmla="*/ 1004887 w 1548100"/>
                <a:gd name="connsiteY8" fmla="*/ 0 h 1862137"/>
                <a:gd name="connsiteX9" fmla="*/ 990600 w 1548100"/>
                <a:gd name="connsiteY9" fmla="*/ 114300 h 1862137"/>
                <a:gd name="connsiteX10" fmla="*/ 619125 w 1548100"/>
                <a:gd name="connsiteY10" fmla="*/ 347662 h 1862137"/>
                <a:gd name="connsiteX11" fmla="*/ 409575 w 1548100"/>
                <a:gd name="connsiteY11" fmla="*/ 390525 h 1862137"/>
                <a:gd name="connsiteX12" fmla="*/ 447675 w 1548100"/>
                <a:gd name="connsiteY12" fmla="*/ 542925 h 1862137"/>
                <a:gd name="connsiteX13" fmla="*/ 547687 w 1548100"/>
                <a:gd name="connsiteY13" fmla="*/ 519112 h 1862137"/>
                <a:gd name="connsiteX14" fmla="*/ 561975 w 1548100"/>
                <a:gd name="connsiteY14" fmla="*/ 638175 h 1862137"/>
                <a:gd name="connsiteX15" fmla="*/ 595312 w 1548100"/>
                <a:gd name="connsiteY15" fmla="*/ 657225 h 1862137"/>
                <a:gd name="connsiteX16" fmla="*/ 628650 w 1548100"/>
                <a:gd name="connsiteY16" fmla="*/ 666750 h 1862137"/>
                <a:gd name="connsiteX17" fmla="*/ 652462 w 1548100"/>
                <a:gd name="connsiteY17" fmla="*/ 661987 h 1862137"/>
                <a:gd name="connsiteX18" fmla="*/ 723900 w 1548100"/>
                <a:gd name="connsiteY18" fmla="*/ 952500 h 1862137"/>
                <a:gd name="connsiteX19" fmla="*/ 676275 w 1548100"/>
                <a:gd name="connsiteY19" fmla="*/ 957262 h 1862137"/>
                <a:gd name="connsiteX20" fmla="*/ 700087 w 1548100"/>
                <a:gd name="connsiteY20" fmla="*/ 985837 h 1862137"/>
                <a:gd name="connsiteX21" fmla="*/ 647700 w 1548100"/>
                <a:gd name="connsiteY21" fmla="*/ 1004887 h 1862137"/>
                <a:gd name="connsiteX22" fmla="*/ 733425 w 1548100"/>
                <a:gd name="connsiteY22" fmla="*/ 1243012 h 1862137"/>
                <a:gd name="connsiteX23" fmla="*/ 676275 w 1548100"/>
                <a:gd name="connsiteY23" fmla="*/ 1266825 h 1862137"/>
                <a:gd name="connsiteX24" fmla="*/ 681037 w 1548100"/>
                <a:gd name="connsiteY24" fmla="*/ 1290637 h 1862137"/>
                <a:gd name="connsiteX25" fmla="*/ 647700 w 1548100"/>
                <a:gd name="connsiteY25" fmla="*/ 1300162 h 1862137"/>
                <a:gd name="connsiteX26" fmla="*/ 652462 w 1548100"/>
                <a:gd name="connsiteY26" fmla="*/ 1400175 h 1862137"/>
                <a:gd name="connsiteX27" fmla="*/ 0 w 1548100"/>
                <a:gd name="connsiteY27" fmla="*/ 1604962 h 1862137"/>
                <a:gd name="connsiteX0" fmla="*/ 0 w 1548100"/>
                <a:gd name="connsiteY0" fmla="*/ 1604962 h 1862137"/>
                <a:gd name="connsiteX1" fmla="*/ 88106 w 1548100"/>
                <a:gd name="connsiteY1" fmla="*/ 1862137 h 1862137"/>
                <a:gd name="connsiteX2" fmla="*/ 1040606 w 1548100"/>
                <a:gd name="connsiteY2" fmla="*/ 1554956 h 1862137"/>
                <a:gd name="connsiteX3" fmla="*/ 1431131 w 1548100"/>
                <a:gd name="connsiteY3" fmla="*/ 997744 h 1862137"/>
                <a:gd name="connsiteX4" fmla="*/ 1545431 w 1548100"/>
                <a:gd name="connsiteY4" fmla="*/ 952500 h 1862137"/>
                <a:gd name="connsiteX5" fmla="*/ 1547812 w 1548100"/>
                <a:gd name="connsiteY5" fmla="*/ 535781 h 1862137"/>
                <a:gd name="connsiteX6" fmla="*/ 1154906 w 1548100"/>
                <a:gd name="connsiteY6" fmla="*/ 152400 h 1862137"/>
                <a:gd name="connsiteX7" fmla="*/ 1114425 w 1548100"/>
                <a:gd name="connsiteY7" fmla="*/ 50006 h 1862137"/>
                <a:gd name="connsiteX8" fmla="*/ 1100137 w 1548100"/>
                <a:gd name="connsiteY8" fmla="*/ 4762 h 1862137"/>
                <a:gd name="connsiteX9" fmla="*/ 1004887 w 1548100"/>
                <a:gd name="connsiteY9" fmla="*/ 0 h 1862137"/>
                <a:gd name="connsiteX10" fmla="*/ 990600 w 1548100"/>
                <a:gd name="connsiteY10" fmla="*/ 114300 h 1862137"/>
                <a:gd name="connsiteX11" fmla="*/ 619125 w 1548100"/>
                <a:gd name="connsiteY11" fmla="*/ 347662 h 1862137"/>
                <a:gd name="connsiteX12" fmla="*/ 409575 w 1548100"/>
                <a:gd name="connsiteY12" fmla="*/ 390525 h 1862137"/>
                <a:gd name="connsiteX13" fmla="*/ 447675 w 1548100"/>
                <a:gd name="connsiteY13" fmla="*/ 542925 h 1862137"/>
                <a:gd name="connsiteX14" fmla="*/ 547687 w 1548100"/>
                <a:gd name="connsiteY14" fmla="*/ 519112 h 1862137"/>
                <a:gd name="connsiteX15" fmla="*/ 561975 w 1548100"/>
                <a:gd name="connsiteY15" fmla="*/ 638175 h 1862137"/>
                <a:gd name="connsiteX16" fmla="*/ 595312 w 1548100"/>
                <a:gd name="connsiteY16" fmla="*/ 657225 h 1862137"/>
                <a:gd name="connsiteX17" fmla="*/ 628650 w 1548100"/>
                <a:gd name="connsiteY17" fmla="*/ 666750 h 1862137"/>
                <a:gd name="connsiteX18" fmla="*/ 652462 w 1548100"/>
                <a:gd name="connsiteY18" fmla="*/ 661987 h 1862137"/>
                <a:gd name="connsiteX19" fmla="*/ 723900 w 1548100"/>
                <a:gd name="connsiteY19" fmla="*/ 952500 h 1862137"/>
                <a:gd name="connsiteX20" fmla="*/ 676275 w 1548100"/>
                <a:gd name="connsiteY20" fmla="*/ 957262 h 1862137"/>
                <a:gd name="connsiteX21" fmla="*/ 700087 w 1548100"/>
                <a:gd name="connsiteY21" fmla="*/ 985837 h 1862137"/>
                <a:gd name="connsiteX22" fmla="*/ 647700 w 1548100"/>
                <a:gd name="connsiteY22" fmla="*/ 1004887 h 1862137"/>
                <a:gd name="connsiteX23" fmla="*/ 733425 w 1548100"/>
                <a:gd name="connsiteY23" fmla="*/ 1243012 h 1862137"/>
                <a:gd name="connsiteX24" fmla="*/ 676275 w 1548100"/>
                <a:gd name="connsiteY24" fmla="*/ 1266825 h 1862137"/>
                <a:gd name="connsiteX25" fmla="*/ 681037 w 1548100"/>
                <a:gd name="connsiteY25" fmla="*/ 1290637 h 1862137"/>
                <a:gd name="connsiteX26" fmla="*/ 647700 w 1548100"/>
                <a:gd name="connsiteY26" fmla="*/ 1300162 h 1862137"/>
                <a:gd name="connsiteX27" fmla="*/ 652462 w 1548100"/>
                <a:gd name="connsiteY27" fmla="*/ 1400175 h 1862137"/>
                <a:gd name="connsiteX28" fmla="*/ 0 w 1548100"/>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71512 w 1538575"/>
                <a:gd name="connsiteY25" fmla="*/ 1290637 h 1862137"/>
                <a:gd name="connsiteX26" fmla="*/ 638175 w 1538575"/>
                <a:gd name="connsiteY26" fmla="*/ 1300162 h 1862137"/>
                <a:gd name="connsiteX27" fmla="*/ 642937 w 1538575"/>
                <a:gd name="connsiteY27" fmla="*/ 1400175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71512 w 1538575"/>
                <a:gd name="connsiteY25" fmla="*/ 1290637 h 1862137"/>
                <a:gd name="connsiteX26" fmla="*/ 638175 w 1538575"/>
                <a:gd name="connsiteY26" fmla="*/ 1300162 h 1862137"/>
                <a:gd name="connsiteX27" fmla="*/ 616743 w 1538575"/>
                <a:gd name="connsiteY27" fmla="*/ 1385888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71512 w 1538575"/>
                <a:gd name="connsiteY25" fmla="*/ 1290637 h 1862137"/>
                <a:gd name="connsiteX26" fmla="*/ 638175 w 1538575"/>
                <a:gd name="connsiteY26" fmla="*/ 1300162 h 1862137"/>
                <a:gd name="connsiteX27" fmla="*/ 671512 w 1538575"/>
                <a:gd name="connsiteY27" fmla="*/ 1409700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71512 w 1538575"/>
                <a:gd name="connsiteY25" fmla="*/ 1290637 h 1862137"/>
                <a:gd name="connsiteX26" fmla="*/ 638175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71512 w 1538575"/>
                <a:gd name="connsiteY25" fmla="*/ 1290637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6750 w 1538575"/>
                <a:gd name="connsiteY24" fmla="*/ 1266825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38175 w 1538575"/>
                <a:gd name="connsiteY22" fmla="*/ 1004887 h 1862137"/>
                <a:gd name="connsiteX23" fmla="*/ 723900 w 1538575"/>
                <a:gd name="connsiteY23" fmla="*/ 1243012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43012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400050 w 1538575"/>
                <a:gd name="connsiteY12" fmla="*/ 390525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09600 w 1538575"/>
                <a:gd name="connsiteY11" fmla="*/ 347662 h 1862137"/>
                <a:gd name="connsiteX12" fmla="*/ 397669 w 1538575"/>
                <a:gd name="connsiteY12" fmla="*/ 400050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7669 w 1538575"/>
                <a:gd name="connsiteY12" fmla="*/ 400050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7669 w 1538575"/>
                <a:gd name="connsiteY12" fmla="*/ 400050 h 1862137"/>
                <a:gd name="connsiteX13" fmla="*/ 438150 w 1538575"/>
                <a:gd name="connsiteY13" fmla="*/ 542925 h 1862137"/>
                <a:gd name="connsiteX14" fmla="*/ 538162 w 1538575"/>
                <a:gd name="connsiteY14" fmla="*/ 519112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7669 w 1538575"/>
                <a:gd name="connsiteY12" fmla="*/ 400050 h 1862137"/>
                <a:gd name="connsiteX13" fmla="*/ 438150 w 1538575"/>
                <a:gd name="connsiteY13" fmla="*/ 542925 h 1862137"/>
                <a:gd name="connsiteX14" fmla="*/ 526256 w 1538575"/>
                <a:gd name="connsiteY14" fmla="*/ 521493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7669 w 1538575"/>
                <a:gd name="connsiteY12" fmla="*/ 400050 h 1862137"/>
                <a:gd name="connsiteX13" fmla="*/ 438150 w 1538575"/>
                <a:gd name="connsiteY13" fmla="*/ 542925 h 1862137"/>
                <a:gd name="connsiteX14" fmla="*/ 581025 w 1538575"/>
                <a:gd name="connsiteY14" fmla="*/ 459581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7669 w 1538575"/>
                <a:gd name="connsiteY12" fmla="*/ 400050 h 1862137"/>
                <a:gd name="connsiteX13" fmla="*/ 438150 w 1538575"/>
                <a:gd name="connsiteY13" fmla="*/ 542925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85763 w 1538575"/>
                <a:gd name="connsiteY12" fmla="*/ 400050 h 1862137"/>
                <a:gd name="connsiteX13" fmla="*/ 438150 w 1538575"/>
                <a:gd name="connsiteY13" fmla="*/ 542925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85763 w 1538575"/>
                <a:gd name="connsiteY12" fmla="*/ 400050 h 1862137"/>
                <a:gd name="connsiteX13" fmla="*/ 459582 w 1538575"/>
                <a:gd name="connsiteY13" fmla="*/ 495300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85763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2907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5281 h 1862137"/>
                <a:gd name="connsiteX12" fmla="*/ 392907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585787 w 1538575"/>
                <a:gd name="connsiteY16" fmla="*/ 6572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604837 w 1538575"/>
                <a:gd name="connsiteY16" fmla="*/ 58102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33400 w 1538575"/>
                <a:gd name="connsiteY14" fmla="*/ 526256 h 1862137"/>
                <a:gd name="connsiteX15" fmla="*/ 552450 w 1538575"/>
                <a:gd name="connsiteY15" fmla="*/ 638175 h 1862137"/>
                <a:gd name="connsiteX16" fmla="*/ 585787 w 1538575"/>
                <a:gd name="connsiteY16" fmla="*/ 63817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26257 w 1538575"/>
                <a:gd name="connsiteY14" fmla="*/ 531019 h 1862137"/>
                <a:gd name="connsiteX15" fmla="*/ 552450 w 1538575"/>
                <a:gd name="connsiteY15" fmla="*/ 638175 h 1862137"/>
                <a:gd name="connsiteX16" fmla="*/ 585787 w 1538575"/>
                <a:gd name="connsiteY16" fmla="*/ 63817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26257 w 1538575"/>
                <a:gd name="connsiteY14" fmla="*/ 531019 h 1862137"/>
                <a:gd name="connsiteX15" fmla="*/ 559593 w 1538575"/>
                <a:gd name="connsiteY15" fmla="*/ 638175 h 1862137"/>
                <a:gd name="connsiteX16" fmla="*/ 585787 w 1538575"/>
                <a:gd name="connsiteY16" fmla="*/ 638175 h 1862137"/>
                <a:gd name="connsiteX17" fmla="*/ 619125 w 1538575"/>
                <a:gd name="connsiteY17" fmla="*/ 666750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04900 w 1538575"/>
                <a:gd name="connsiteY7" fmla="*/ 50006 h 1862137"/>
                <a:gd name="connsiteX8" fmla="*/ 1090612 w 1538575"/>
                <a:gd name="connsiteY8" fmla="*/ 4762 h 1862137"/>
                <a:gd name="connsiteX9" fmla="*/ 995362 w 1538575"/>
                <a:gd name="connsiteY9" fmla="*/ 0 h 1862137"/>
                <a:gd name="connsiteX10" fmla="*/ 981075 w 1538575"/>
                <a:gd name="connsiteY10" fmla="*/ 114300 h 1862137"/>
                <a:gd name="connsiteX11" fmla="*/ 614363 w 1538575"/>
                <a:gd name="connsiteY11" fmla="*/ 342900 h 1862137"/>
                <a:gd name="connsiteX12" fmla="*/ 392907 w 1538575"/>
                <a:gd name="connsiteY12" fmla="*/ 400050 h 1862137"/>
                <a:gd name="connsiteX13" fmla="*/ 433388 w 1538575"/>
                <a:gd name="connsiteY13" fmla="*/ 552450 h 1862137"/>
                <a:gd name="connsiteX14" fmla="*/ 526257 w 1538575"/>
                <a:gd name="connsiteY14" fmla="*/ 531019 h 1862137"/>
                <a:gd name="connsiteX15" fmla="*/ 559593 w 1538575"/>
                <a:gd name="connsiteY15" fmla="*/ 638175 h 1862137"/>
                <a:gd name="connsiteX16" fmla="*/ 585787 w 1538575"/>
                <a:gd name="connsiteY16" fmla="*/ 638175 h 1862137"/>
                <a:gd name="connsiteX17" fmla="*/ 590550 w 1538575"/>
                <a:gd name="connsiteY17" fmla="*/ 671512 h 1862137"/>
                <a:gd name="connsiteX18" fmla="*/ 642937 w 1538575"/>
                <a:gd name="connsiteY18" fmla="*/ 661987 h 1862137"/>
                <a:gd name="connsiteX19" fmla="*/ 714375 w 1538575"/>
                <a:gd name="connsiteY19" fmla="*/ 952500 h 1862137"/>
                <a:gd name="connsiteX20" fmla="*/ 666750 w 1538575"/>
                <a:gd name="connsiteY20" fmla="*/ 957262 h 1862137"/>
                <a:gd name="connsiteX21" fmla="*/ 690562 w 1538575"/>
                <a:gd name="connsiteY21" fmla="*/ 985837 h 1862137"/>
                <a:gd name="connsiteX22" fmla="*/ 659606 w 1538575"/>
                <a:gd name="connsiteY22" fmla="*/ 992981 h 1862137"/>
                <a:gd name="connsiteX23" fmla="*/ 723900 w 1538575"/>
                <a:gd name="connsiteY23" fmla="*/ 1235868 h 1862137"/>
                <a:gd name="connsiteX24" fmla="*/ 669131 w 1538575"/>
                <a:gd name="connsiteY24" fmla="*/ 1254919 h 1862137"/>
                <a:gd name="connsiteX25" fmla="*/ 681037 w 1538575"/>
                <a:gd name="connsiteY25" fmla="*/ 1288256 h 1862137"/>
                <a:gd name="connsiteX26" fmla="*/ 628650 w 1538575"/>
                <a:gd name="connsiteY26" fmla="*/ 1300162 h 1862137"/>
                <a:gd name="connsiteX27" fmla="*/ 652462 w 1538575"/>
                <a:gd name="connsiteY27" fmla="*/ 1395413 h 1862137"/>
                <a:gd name="connsiteX28" fmla="*/ 0 w 1538575"/>
                <a:gd name="connsiteY28"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19187 w 1538575"/>
                <a:gd name="connsiteY7" fmla="*/ 78581 h 1862137"/>
                <a:gd name="connsiteX8" fmla="*/ 1104900 w 1538575"/>
                <a:gd name="connsiteY8" fmla="*/ 50006 h 1862137"/>
                <a:gd name="connsiteX9" fmla="*/ 1090612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45381 w 1538575"/>
                <a:gd name="connsiteY6" fmla="*/ 152400 h 1862137"/>
                <a:gd name="connsiteX7" fmla="*/ 1133474 w 1538575"/>
                <a:gd name="connsiteY7" fmla="*/ 59531 h 1862137"/>
                <a:gd name="connsiteX8" fmla="*/ 1104900 w 1538575"/>
                <a:gd name="connsiteY8" fmla="*/ 50006 h 1862137"/>
                <a:gd name="connsiteX9" fmla="*/ 1090612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31093 w 1538575"/>
                <a:gd name="connsiteY6" fmla="*/ 147637 h 1862137"/>
                <a:gd name="connsiteX7" fmla="*/ 1133474 w 1538575"/>
                <a:gd name="connsiteY7" fmla="*/ 59531 h 1862137"/>
                <a:gd name="connsiteX8" fmla="*/ 1104900 w 1538575"/>
                <a:gd name="connsiteY8" fmla="*/ 50006 h 1862137"/>
                <a:gd name="connsiteX9" fmla="*/ 1090612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31093 w 1538575"/>
                <a:gd name="connsiteY6" fmla="*/ 147637 h 1862137"/>
                <a:gd name="connsiteX7" fmla="*/ 1133474 w 1538575"/>
                <a:gd name="connsiteY7" fmla="*/ 59531 h 1862137"/>
                <a:gd name="connsiteX8" fmla="*/ 1104900 w 1538575"/>
                <a:gd name="connsiteY8" fmla="*/ 50006 h 1862137"/>
                <a:gd name="connsiteX9" fmla="*/ 1112043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31093 w 1538575"/>
                <a:gd name="connsiteY6" fmla="*/ 147637 h 1862137"/>
                <a:gd name="connsiteX7" fmla="*/ 1133474 w 1538575"/>
                <a:gd name="connsiteY7" fmla="*/ 59531 h 1862137"/>
                <a:gd name="connsiteX8" fmla="*/ 1104900 w 1538575"/>
                <a:gd name="connsiteY8" fmla="*/ 52387 h 1862137"/>
                <a:gd name="connsiteX9" fmla="*/ 1112043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4962 h 1862137"/>
                <a:gd name="connsiteX1" fmla="*/ 78581 w 1538575"/>
                <a:gd name="connsiteY1" fmla="*/ 1862137 h 1862137"/>
                <a:gd name="connsiteX2" fmla="*/ 1031081 w 1538575"/>
                <a:gd name="connsiteY2" fmla="*/ 1554956 h 1862137"/>
                <a:gd name="connsiteX3" fmla="*/ 1421606 w 1538575"/>
                <a:gd name="connsiteY3" fmla="*/ 997744 h 1862137"/>
                <a:gd name="connsiteX4" fmla="*/ 1535906 w 1538575"/>
                <a:gd name="connsiteY4" fmla="*/ 952500 h 1862137"/>
                <a:gd name="connsiteX5" fmla="*/ 1538287 w 1538575"/>
                <a:gd name="connsiteY5" fmla="*/ 535781 h 1862137"/>
                <a:gd name="connsiteX6" fmla="*/ 1131093 w 1538575"/>
                <a:gd name="connsiteY6" fmla="*/ 147637 h 1862137"/>
                <a:gd name="connsiteX7" fmla="*/ 1133474 w 1538575"/>
                <a:gd name="connsiteY7" fmla="*/ 59531 h 1862137"/>
                <a:gd name="connsiteX8" fmla="*/ 1112044 w 1538575"/>
                <a:gd name="connsiteY8" fmla="*/ 52387 h 1862137"/>
                <a:gd name="connsiteX9" fmla="*/ 1112043 w 1538575"/>
                <a:gd name="connsiteY9" fmla="*/ 4762 h 1862137"/>
                <a:gd name="connsiteX10" fmla="*/ 995362 w 1538575"/>
                <a:gd name="connsiteY10" fmla="*/ 0 h 1862137"/>
                <a:gd name="connsiteX11" fmla="*/ 981075 w 1538575"/>
                <a:gd name="connsiteY11" fmla="*/ 114300 h 1862137"/>
                <a:gd name="connsiteX12" fmla="*/ 614363 w 1538575"/>
                <a:gd name="connsiteY12" fmla="*/ 342900 h 1862137"/>
                <a:gd name="connsiteX13" fmla="*/ 392907 w 1538575"/>
                <a:gd name="connsiteY13" fmla="*/ 400050 h 1862137"/>
                <a:gd name="connsiteX14" fmla="*/ 433388 w 1538575"/>
                <a:gd name="connsiteY14" fmla="*/ 552450 h 1862137"/>
                <a:gd name="connsiteX15" fmla="*/ 526257 w 1538575"/>
                <a:gd name="connsiteY15" fmla="*/ 531019 h 1862137"/>
                <a:gd name="connsiteX16" fmla="*/ 559593 w 1538575"/>
                <a:gd name="connsiteY16" fmla="*/ 638175 h 1862137"/>
                <a:gd name="connsiteX17" fmla="*/ 585787 w 1538575"/>
                <a:gd name="connsiteY17" fmla="*/ 638175 h 1862137"/>
                <a:gd name="connsiteX18" fmla="*/ 590550 w 1538575"/>
                <a:gd name="connsiteY18" fmla="*/ 671512 h 1862137"/>
                <a:gd name="connsiteX19" fmla="*/ 642937 w 1538575"/>
                <a:gd name="connsiteY19" fmla="*/ 661987 h 1862137"/>
                <a:gd name="connsiteX20" fmla="*/ 714375 w 1538575"/>
                <a:gd name="connsiteY20" fmla="*/ 952500 h 1862137"/>
                <a:gd name="connsiteX21" fmla="*/ 666750 w 1538575"/>
                <a:gd name="connsiteY21" fmla="*/ 957262 h 1862137"/>
                <a:gd name="connsiteX22" fmla="*/ 690562 w 1538575"/>
                <a:gd name="connsiteY22" fmla="*/ 985837 h 1862137"/>
                <a:gd name="connsiteX23" fmla="*/ 659606 w 1538575"/>
                <a:gd name="connsiteY23" fmla="*/ 992981 h 1862137"/>
                <a:gd name="connsiteX24" fmla="*/ 723900 w 1538575"/>
                <a:gd name="connsiteY24" fmla="*/ 1235868 h 1862137"/>
                <a:gd name="connsiteX25" fmla="*/ 669131 w 1538575"/>
                <a:gd name="connsiteY25" fmla="*/ 1254919 h 1862137"/>
                <a:gd name="connsiteX26" fmla="*/ 681037 w 1538575"/>
                <a:gd name="connsiteY26" fmla="*/ 1288256 h 1862137"/>
                <a:gd name="connsiteX27" fmla="*/ 628650 w 1538575"/>
                <a:gd name="connsiteY27" fmla="*/ 1300162 h 1862137"/>
                <a:gd name="connsiteX28" fmla="*/ 652462 w 1538575"/>
                <a:gd name="connsiteY28" fmla="*/ 1395413 h 1862137"/>
                <a:gd name="connsiteX29" fmla="*/ 0 w 1538575"/>
                <a:gd name="connsiteY29" fmla="*/ 1604962 h 1862137"/>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81075 w 1538575"/>
                <a:gd name="connsiteY11" fmla="*/ 119063 h 1866900"/>
                <a:gd name="connsiteX12" fmla="*/ 614363 w 1538575"/>
                <a:gd name="connsiteY12" fmla="*/ 347663 h 1866900"/>
                <a:gd name="connsiteX13" fmla="*/ 392907 w 1538575"/>
                <a:gd name="connsiteY13" fmla="*/ 404813 h 1866900"/>
                <a:gd name="connsiteX14" fmla="*/ 433388 w 1538575"/>
                <a:gd name="connsiteY14" fmla="*/ 557213 h 1866900"/>
                <a:gd name="connsiteX15" fmla="*/ 526257 w 1538575"/>
                <a:gd name="connsiteY15" fmla="*/ 535782 h 1866900"/>
                <a:gd name="connsiteX16" fmla="*/ 559593 w 1538575"/>
                <a:gd name="connsiteY16" fmla="*/ 642938 h 1866900"/>
                <a:gd name="connsiteX17" fmla="*/ 585787 w 1538575"/>
                <a:gd name="connsiteY17" fmla="*/ 642938 h 1866900"/>
                <a:gd name="connsiteX18" fmla="*/ 590550 w 1538575"/>
                <a:gd name="connsiteY18" fmla="*/ 676275 h 1866900"/>
                <a:gd name="connsiteX19" fmla="*/ 642937 w 1538575"/>
                <a:gd name="connsiteY19" fmla="*/ 666750 h 1866900"/>
                <a:gd name="connsiteX20" fmla="*/ 714375 w 1538575"/>
                <a:gd name="connsiteY20" fmla="*/ 957263 h 1866900"/>
                <a:gd name="connsiteX21" fmla="*/ 666750 w 1538575"/>
                <a:gd name="connsiteY21" fmla="*/ 962025 h 1866900"/>
                <a:gd name="connsiteX22" fmla="*/ 690562 w 1538575"/>
                <a:gd name="connsiteY22" fmla="*/ 990600 h 1866900"/>
                <a:gd name="connsiteX23" fmla="*/ 659606 w 1538575"/>
                <a:gd name="connsiteY23" fmla="*/ 997744 h 1866900"/>
                <a:gd name="connsiteX24" fmla="*/ 723900 w 1538575"/>
                <a:gd name="connsiteY24" fmla="*/ 1240631 h 1866900"/>
                <a:gd name="connsiteX25" fmla="*/ 669131 w 1538575"/>
                <a:gd name="connsiteY25" fmla="*/ 1259682 h 1866900"/>
                <a:gd name="connsiteX26" fmla="*/ 681037 w 1538575"/>
                <a:gd name="connsiteY26" fmla="*/ 1293019 h 1866900"/>
                <a:gd name="connsiteX27" fmla="*/ 628650 w 1538575"/>
                <a:gd name="connsiteY27" fmla="*/ 1304925 h 1866900"/>
                <a:gd name="connsiteX28" fmla="*/ 652462 w 1538575"/>
                <a:gd name="connsiteY28" fmla="*/ 1400176 h 1866900"/>
                <a:gd name="connsiteX29" fmla="*/ 0 w 1538575"/>
                <a:gd name="connsiteY29"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614363 w 1538575"/>
                <a:gd name="connsiteY12" fmla="*/ 347663 h 1866900"/>
                <a:gd name="connsiteX13" fmla="*/ 392907 w 1538575"/>
                <a:gd name="connsiteY13" fmla="*/ 404813 h 1866900"/>
                <a:gd name="connsiteX14" fmla="*/ 433388 w 1538575"/>
                <a:gd name="connsiteY14" fmla="*/ 557213 h 1866900"/>
                <a:gd name="connsiteX15" fmla="*/ 526257 w 1538575"/>
                <a:gd name="connsiteY15" fmla="*/ 535782 h 1866900"/>
                <a:gd name="connsiteX16" fmla="*/ 559593 w 1538575"/>
                <a:gd name="connsiteY16" fmla="*/ 642938 h 1866900"/>
                <a:gd name="connsiteX17" fmla="*/ 585787 w 1538575"/>
                <a:gd name="connsiteY17" fmla="*/ 642938 h 1866900"/>
                <a:gd name="connsiteX18" fmla="*/ 590550 w 1538575"/>
                <a:gd name="connsiteY18" fmla="*/ 676275 h 1866900"/>
                <a:gd name="connsiteX19" fmla="*/ 642937 w 1538575"/>
                <a:gd name="connsiteY19" fmla="*/ 666750 h 1866900"/>
                <a:gd name="connsiteX20" fmla="*/ 714375 w 1538575"/>
                <a:gd name="connsiteY20" fmla="*/ 957263 h 1866900"/>
                <a:gd name="connsiteX21" fmla="*/ 666750 w 1538575"/>
                <a:gd name="connsiteY21" fmla="*/ 962025 h 1866900"/>
                <a:gd name="connsiteX22" fmla="*/ 690562 w 1538575"/>
                <a:gd name="connsiteY22" fmla="*/ 990600 h 1866900"/>
                <a:gd name="connsiteX23" fmla="*/ 659606 w 1538575"/>
                <a:gd name="connsiteY23" fmla="*/ 997744 h 1866900"/>
                <a:gd name="connsiteX24" fmla="*/ 723900 w 1538575"/>
                <a:gd name="connsiteY24" fmla="*/ 1240631 h 1866900"/>
                <a:gd name="connsiteX25" fmla="*/ 669131 w 1538575"/>
                <a:gd name="connsiteY25" fmla="*/ 1259682 h 1866900"/>
                <a:gd name="connsiteX26" fmla="*/ 681037 w 1538575"/>
                <a:gd name="connsiteY26" fmla="*/ 1293019 h 1866900"/>
                <a:gd name="connsiteX27" fmla="*/ 628650 w 1538575"/>
                <a:gd name="connsiteY27" fmla="*/ 1304925 h 1866900"/>
                <a:gd name="connsiteX28" fmla="*/ 652462 w 1538575"/>
                <a:gd name="connsiteY28" fmla="*/ 1400176 h 1866900"/>
                <a:gd name="connsiteX29" fmla="*/ 0 w 1538575"/>
                <a:gd name="connsiteY29"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614363 w 1538575"/>
                <a:gd name="connsiteY12" fmla="*/ 347663 h 1866900"/>
                <a:gd name="connsiteX13" fmla="*/ 392907 w 1538575"/>
                <a:gd name="connsiteY13" fmla="*/ 404813 h 1866900"/>
                <a:gd name="connsiteX14" fmla="*/ 433388 w 1538575"/>
                <a:gd name="connsiteY14" fmla="*/ 557213 h 1866900"/>
                <a:gd name="connsiteX15" fmla="*/ 526257 w 1538575"/>
                <a:gd name="connsiteY15" fmla="*/ 535782 h 1866900"/>
                <a:gd name="connsiteX16" fmla="*/ 559593 w 1538575"/>
                <a:gd name="connsiteY16" fmla="*/ 642938 h 1866900"/>
                <a:gd name="connsiteX17" fmla="*/ 585787 w 1538575"/>
                <a:gd name="connsiteY17" fmla="*/ 642938 h 1866900"/>
                <a:gd name="connsiteX18" fmla="*/ 590550 w 1538575"/>
                <a:gd name="connsiteY18" fmla="*/ 676275 h 1866900"/>
                <a:gd name="connsiteX19" fmla="*/ 642937 w 1538575"/>
                <a:gd name="connsiteY19" fmla="*/ 666750 h 1866900"/>
                <a:gd name="connsiteX20" fmla="*/ 714375 w 1538575"/>
                <a:gd name="connsiteY20" fmla="*/ 957263 h 1866900"/>
                <a:gd name="connsiteX21" fmla="*/ 666750 w 1538575"/>
                <a:gd name="connsiteY21" fmla="*/ 962025 h 1866900"/>
                <a:gd name="connsiteX22" fmla="*/ 690562 w 1538575"/>
                <a:gd name="connsiteY22" fmla="*/ 990600 h 1866900"/>
                <a:gd name="connsiteX23" fmla="*/ 659606 w 1538575"/>
                <a:gd name="connsiteY23" fmla="*/ 997744 h 1866900"/>
                <a:gd name="connsiteX24" fmla="*/ 723900 w 1538575"/>
                <a:gd name="connsiteY24" fmla="*/ 1240631 h 1866900"/>
                <a:gd name="connsiteX25" fmla="*/ 669131 w 1538575"/>
                <a:gd name="connsiteY25" fmla="*/ 1259682 h 1866900"/>
                <a:gd name="connsiteX26" fmla="*/ 681037 w 1538575"/>
                <a:gd name="connsiteY26" fmla="*/ 1293019 h 1866900"/>
                <a:gd name="connsiteX27" fmla="*/ 628650 w 1538575"/>
                <a:gd name="connsiteY27" fmla="*/ 1304925 h 1866900"/>
                <a:gd name="connsiteX28" fmla="*/ 652462 w 1538575"/>
                <a:gd name="connsiteY28" fmla="*/ 1400176 h 1866900"/>
                <a:gd name="connsiteX29" fmla="*/ 0 w 1538575"/>
                <a:gd name="connsiteY29"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26293 w 1538575"/>
                <a:gd name="connsiteY12" fmla="*/ 209550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73918 w 1538575"/>
                <a:gd name="connsiteY12" fmla="*/ 254793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73918 w 1538575"/>
                <a:gd name="connsiteY12" fmla="*/ 254793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73918 w 1538575"/>
                <a:gd name="connsiteY12" fmla="*/ 254793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73918 w 1538575"/>
                <a:gd name="connsiteY12" fmla="*/ 254793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73918 w 1538575"/>
                <a:gd name="connsiteY12" fmla="*/ 254793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69155 w 1538575"/>
                <a:gd name="connsiteY12" fmla="*/ 252411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69155 w 1538575"/>
                <a:gd name="connsiteY12" fmla="*/ 252411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38575"/>
                <a:gd name="connsiteY0" fmla="*/ 1609725 h 1866900"/>
                <a:gd name="connsiteX1" fmla="*/ 78581 w 1538575"/>
                <a:gd name="connsiteY1" fmla="*/ 1866900 h 1866900"/>
                <a:gd name="connsiteX2" fmla="*/ 1031081 w 1538575"/>
                <a:gd name="connsiteY2" fmla="*/ 1559719 h 1866900"/>
                <a:gd name="connsiteX3" fmla="*/ 1421606 w 1538575"/>
                <a:gd name="connsiteY3" fmla="*/ 1002507 h 1866900"/>
                <a:gd name="connsiteX4" fmla="*/ 1535906 w 1538575"/>
                <a:gd name="connsiteY4" fmla="*/ 957263 h 1866900"/>
                <a:gd name="connsiteX5" fmla="*/ 1538287 w 1538575"/>
                <a:gd name="connsiteY5" fmla="*/ 540544 h 1866900"/>
                <a:gd name="connsiteX6" fmla="*/ 1131093 w 1538575"/>
                <a:gd name="connsiteY6" fmla="*/ 152400 h 1866900"/>
                <a:gd name="connsiteX7" fmla="*/ 1133474 w 1538575"/>
                <a:gd name="connsiteY7" fmla="*/ 64294 h 1866900"/>
                <a:gd name="connsiteX8" fmla="*/ 1112044 w 1538575"/>
                <a:gd name="connsiteY8" fmla="*/ 57150 h 1866900"/>
                <a:gd name="connsiteX9" fmla="*/ 1112043 w 1538575"/>
                <a:gd name="connsiteY9" fmla="*/ 9525 h 1866900"/>
                <a:gd name="connsiteX10" fmla="*/ 1009650 w 1538575"/>
                <a:gd name="connsiteY10" fmla="*/ 0 h 1866900"/>
                <a:gd name="connsiteX11" fmla="*/ 992981 w 1538575"/>
                <a:gd name="connsiteY11" fmla="*/ 107157 h 1866900"/>
                <a:gd name="connsiteX12" fmla="*/ 869155 w 1538575"/>
                <a:gd name="connsiteY12" fmla="*/ 252411 h 1866900"/>
                <a:gd name="connsiteX13" fmla="*/ 614363 w 1538575"/>
                <a:gd name="connsiteY13" fmla="*/ 347663 h 1866900"/>
                <a:gd name="connsiteX14" fmla="*/ 392907 w 1538575"/>
                <a:gd name="connsiteY14" fmla="*/ 404813 h 1866900"/>
                <a:gd name="connsiteX15" fmla="*/ 433388 w 1538575"/>
                <a:gd name="connsiteY15" fmla="*/ 557213 h 1866900"/>
                <a:gd name="connsiteX16" fmla="*/ 526257 w 1538575"/>
                <a:gd name="connsiteY16" fmla="*/ 535782 h 1866900"/>
                <a:gd name="connsiteX17" fmla="*/ 559593 w 1538575"/>
                <a:gd name="connsiteY17" fmla="*/ 642938 h 1866900"/>
                <a:gd name="connsiteX18" fmla="*/ 585787 w 1538575"/>
                <a:gd name="connsiteY18" fmla="*/ 642938 h 1866900"/>
                <a:gd name="connsiteX19" fmla="*/ 590550 w 1538575"/>
                <a:gd name="connsiteY19" fmla="*/ 676275 h 1866900"/>
                <a:gd name="connsiteX20" fmla="*/ 642937 w 1538575"/>
                <a:gd name="connsiteY20" fmla="*/ 666750 h 1866900"/>
                <a:gd name="connsiteX21" fmla="*/ 714375 w 1538575"/>
                <a:gd name="connsiteY21" fmla="*/ 957263 h 1866900"/>
                <a:gd name="connsiteX22" fmla="*/ 666750 w 1538575"/>
                <a:gd name="connsiteY22" fmla="*/ 962025 h 1866900"/>
                <a:gd name="connsiteX23" fmla="*/ 690562 w 1538575"/>
                <a:gd name="connsiteY23" fmla="*/ 990600 h 1866900"/>
                <a:gd name="connsiteX24" fmla="*/ 659606 w 1538575"/>
                <a:gd name="connsiteY24" fmla="*/ 997744 h 1866900"/>
                <a:gd name="connsiteX25" fmla="*/ 723900 w 1538575"/>
                <a:gd name="connsiteY25" fmla="*/ 1240631 h 1866900"/>
                <a:gd name="connsiteX26" fmla="*/ 669131 w 1538575"/>
                <a:gd name="connsiteY26" fmla="*/ 1259682 h 1866900"/>
                <a:gd name="connsiteX27" fmla="*/ 681037 w 1538575"/>
                <a:gd name="connsiteY27" fmla="*/ 1293019 h 1866900"/>
                <a:gd name="connsiteX28" fmla="*/ 628650 w 1538575"/>
                <a:gd name="connsiteY28" fmla="*/ 1304925 h 1866900"/>
                <a:gd name="connsiteX29" fmla="*/ 652462 w 1538575"/>
                <a:gd name="connsiteY29" fmla="*/ 1400176 h 1866900"/>
                <a:gd name="connsiteX30" fmla="*/ 0 w 1538575"/>
                <a:gd name="connsiteY30" fmla="*/ 1609725 h 1866900"/>
                <a:gd name="connsiteX0" fmla="*/ 0 w 1557337"/>
                <a:gd name="connsiteY0" fmla="*/ 1609725 h 1866900"/>
                <a:gd name="connsiteX1" fmla="*/ 78581 w 1557337"/>
                <a:gd name="connsiteY1" fmla="*/ 1866900 h 1866900"/>
                <a:gd name="connsiteX2" fmla="*/ 1031081 w 1557337"/>
                <a:gd name="connsiteY2" fmla="*/ 1559719 h 1866900"/>
                <a:gd name="connsiteX3" fmla="*/ 1421606 w 1557337"/>
                <a:gd name="connsiteY3" fmla="*/ 1002507 h 1866900"/>
                <a:gd name="connsiteX4" fmla="*/ 1557337 w 1557337"/>
                <a:gd name="connsiteY4" fmla="*/ 945357 h 1866900"/>
                <a:gd name="connsiteX5" fmla="*/ 1538287 w 1557337"/>
                <a:gd name="connsiteY5" fmla="*/ 540544 h 1866900"/>
                <a:gd name="connsiteX6" fmla="*/ 1131093 w 1557337"/>
                <a:gd name="connsiteY6" fmla="*/ 152400 h 1866900"/>
                <a:gd name="connsiteX7" fmla="*/ 1133474 w 1557337"/>
                <a:gd name="connsiteY7" fmla="*/ 64294 h 1866900"/>
                <a:gd name="connsiteX8" fmla="*/ 1112044 w 1557337"/>
                <a:gd name="connsiteY8" fmla="*/ 57150 h 1866900"/>
                <a:gd name="connsiteX9" fmla="*/ 1112043 w 1557337"/>
                <a:gd name="connsiteY9" fmla="*/ 9525 h 1866900"/>
                <a:gd name="connsiteX10" fmla="*/ 1009650 w 1557337"/>
                <a:gd name="connsiteY10" fmla="*/ 0 h 1866900"/>
                <a:gd name="connsiteX11" fmla="*/ 992981 w 1557337"/>
                <a:gd name="connsiteY11" fmla="*/ 107157 h 1866900"/>
                <a:gd name="connsiteX12" fmla="*/ 869155 w 1557337"/>
                <a:gd name="connsiteY12" fmla="*/ 252411 h 1866900"/>
                <a:gd name="connsiteX13" fmla="*/ 614363 w 1557337"/>
                <a:gd name="connsiteY13" fmla="*/ 347663 h 1866900"/>
                <a:gd name="connsiteX14" fmla="*/ 392907 w 1557337"/>
                <a:gd name="connsiteY14" fmla="*/ 404813 h 1866900"/>
                <a:gd name="connsiteX15" fmla="*/ 433388 w 1557337"/>
                <a:gd name="connsiteY15" fmla="*/ 557213 h 1866900"/>
                <a:gd name="connsiteX16" fmla="*/ 526257 w 1557337"/>
                <a:gd name="connsiteY16" fmla="*/ 535782 h 1866900"/>
                <a:gd name="connsiteX17" fmla="*/ 559593 w 1557337"/>
                <a:gd name="connsiteY17" fmla="*/ 642938 h 1866900"/>
                <a:gd name="connsiteX18" fmla="*/ 585787 w 1557337"/>
                <a:gd name="connsiteY18" fmla="*/ 642938 h 1866900"/>
                <a:gd name="connsiteX19" fmla="*/ 590550 w 1557337"/>
                <a:gd name="connsiteY19" fmla="*/ 676275 h 1866900"/>
                <a:gd name="connsiteX20" fmla="*/ 642937 w 1557337"/>
                <a:gd name="connsiteY20" fmla="*/ 666750 h 1866900"/>
                <a:gd name="connsiteX21" fmla="*/ 714375 w 1557337"/>
                <a:gd name="connsiteY21" fmla="*/ 957263 h 1866900"/>
                <a:gd name="connsiteX22" fmla="*/ 666750 w 1557337"/>
                <a:gd name="connsiteY22" fmla="*/ 962025 h 1866900"/>
                <a:gd name="connsiteX23" fmla="*/ 690562 w 1557337"/>
                <a:gd name="connsiteY23" fmla="*/ 990600 h 1866900"/>
                <a:gd name="connsiteX24" fmla="*/ 659606 w 1557337"/>
                <a:gd name="connsiteY24" fmla="*/ 997744 h 1866900"/>
                <a:gd name="connsiteX25" fmla="*/ 723900 w 1557337"/>
                <a:gd name="connsiteY25" fmla="*/ 1240631 h 1866900"/>
                <a:gd name="connsiteX26" fmla="*/ 669131 w 1557337"/>
                <a:gd name="connsiteY26" fmla="*/ 1259682 h 1866900"/>
                <a:gd name="connsiteX27" fmla="*/ 681037 w 1557337"/>
                <a:gd name="connsiteY27" fmla="*/ 1293019 h 1866900"/>
                <a:gd name="connsiteX28" fmla="*/ 628650 w 1557337"/>
                <a:gd name="connsiteY28" fmla="*/ 1304925 h 1866900"/>
                <a:gd name="connsiteX29" fmla="*/ 652462 w 1557337"/>
                <a:gd name="connsiteY29" fmla="*/ 1400176 h 1866900"/>
                <a:gd name="connsiteX30" fmla="*/ 0 w 1557337"/>
                <a:gd name="connsiteY30" fmla="*/ 1609725 h 1866900"/>
                <a:gd name="connsiteX0" fmla="*/ 0 w 1557337"/>
                <a:gd name="connsiteY0" fmla="*/ 1678782 h 1935957"/>
                <a:gd name="connsiteX1" fmla="*/ 78581 w 1557337"/>
                <a:gd name="connsiteY1" fmla="*/ 1935957 h 1935957"/>
                <a:gd name="connsiteX2" fmla="*/ 1031081 w 1557337"/>
                <a:gd name="connsiteY2" fmla="*/ 1628776 h 1935957"/>
                <a:gd name="connsiteX3" fmla="*/ 1421606 w 1557337"/>
                <a:gd name="connsiteY3" fmla="*/ 1071564 h 1935957"/>
                <a:gd name="connsiteX4" fmla="*/ 1557337 w 1557337"/>
                <a:gd name="connsiteY4" fmla="*/ 1014414 h 1935957"/>
                <a:gd name="connsiteX5" fmla="*/ 1538287 w 1557337"/>
                <a:gd name="connsiteY5" fmla="*/ 609601 h 1935957"/>
                <a:gd name="connsiteX6" fmla="*/ 1131093 w 1557337"/>
                <a:gd name="connsiteY6" fmla="*/ 221457 h 1935957"/>
                <a:gd name="connsiteX7" fmla="*/ 1133474 w 1557337"/>
                <a:gd name="connsiteY7" fmla="*/ 133351 h 1935957"/>
                <a:gd name="connsiteX8" fmla="*/ 1112044 w 1557337"/>
                <a:gd name="connsiteY8" fmla="*/ 126207 h 1935957"/>
                <a:gd name="connsiteX9" fmla="*/ 1116806 w 1557337"/>
                <a:gd name="connsiteY9" fmla="*/ 0 h 1935957"/>
                <a:gd name="connsiteX10" fmla="*/ 1009650 w 1557337"/>
                <a:gd name="connsiteY10" fmla="*/ 69057 h 1935957"/>
                <a:gd name="connsiteX11" fmla="*/ 992981 w 1557337"/>
                <a:gd name="connsiteY11" fmla="*/ 176214 h 1935957"/>
                <a:gd name="connsiteX12" fmla="*/ 869155 w 1557337"/>
                <a:gd name="connsiteY12" fmla="*/ 321468 h 1935957"/>
                <a:gd name="connsiteX13" fmla="*/ 614363 w 1557337"/>
                <a:gd name="connsiteY13" fmla="*/ 416720 h 1935957"/>
                <a:gd name="connsiteX14" fmla="*/ 392907 w 1557337"/>
                <a:gd name="connsiteY14" fmla="*/ 473870 h 1935957"/>
                <a:gd name="connsiteX15" fmla="*/ 433388 w 1557337"/>
                <a:gd name="connsiteY15" fmla="*/ 626270 h 1935957"/>
                <a:gd name="connsiteX16" fmla="*/ 526257 w 1557337"/>
                <a:gd name="connsiteY16" fmla="*/ 604839 h 1935957"/>
                <a:gd name="connsiteX17" fmla="*/ 559593 w 1557337"/>
                <a:gd name="connsiteY17" fmla="*/ 711995 h 1935957"/>
                <a:gd name="connsiteX18" fmla="*/ 585787 w 1557337"/>
                <a:gd name="connsiteY18" fmla="*/ 711995 h 1935957"/>
                <a:gd name="connsiteX19" fmla="*/ 590550 w 1557337"/>
                <a:gd name="connsiteY19" fmla="*/ 745332 h 1935957"/>
                <a:gd name="connsiteX20" fmla="*/ 642937 w 1557337"/>
                <a:gd name="connsiteY20" fmla="*/ 735807 h 1935957"/>
                <a:gd name="connsiteX21" fmla="*/ 714375 w 1557337"/>
                <a:gd name="connsiteY21" fmla="*/ 1026320 h 1935957"/>
                <a:gd name="connsiteX22" fmla="*/ 666750 w 1557337"/>
                <a:gd name="connsiteY22" fmla="*/ 1031082 h 1935957"/>
                <a:gd name="connsiteX23" fmla="*/ 690562 w 1557337"/>
                <a:gd name="connsiteY23" fmla="*/ 1059657 h 1935957"/>
                <a:gd name="connsiteX24" fmla="*/ 659606 w 1557337"/>
                <a:gd name="connsiteY24" fmla="*/ 1066801 h 1935957"/>
                <a:gd name="connsiteX25" fmla="*/ 723900 w 1557337"/>
                <a:gd name="connsiteY25" fmla="*/ 1309688 h 1935957"/>
                <a:gd name="connsiteX26" fmla="*/ 669131 w 1557337"/>
                <a:gd name="connsiteY26" fmla="*/ 1328739 h 1935957"/>
                <a:gd name="connsiteX27" fmla="*/ 681037 w 1557337"/>
                <a:gd name="connsiteY27" fmla="*/ 1362076 h 1935957"/>
                <a:gd name="connsiteX28" fmla="*/ 628650 w 1557337"/>
                <a:gd name="connsiteY28" fmla="*/ 1373982 h 1935957"/>
                <a:gd name="connsiteX29" fmla="*/ 652462 w 1557337"/>
                <a:gd name="connsiteY29" fmla="*/ 1469233 h 1935957"/>
                <a:gd name="connsiteX30" fmla="*/ 0 w 1557337"/>
                <a:gd name="connsiteY30" fmla="*/ 1678782 h 1935957"/>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945357 w 1557337"/>
                <a:gd name="connsiteY10" fmla="*/ 0 h 2052638"/>
                <a:gd name="connsiteX11" fmla="*/ 992981 w 1557337"/>
                <a:gd name="connsiteY11" fmla="*/ 292895 h 2052638"/>
                <a:gd name="connsiteX12" fmla="*/ 869155 w 1557337"/>
                <a:gd name="connsiteY12" fmla="*/ 438149 h 2052638"/>
                <a:gd name="connsiteX13" fmla="*/ 614363 w 1557337"/>
                <a:gd name="connsiteY13" fmla="*/ 533401 h 2052638"/>
                <a:gd name="connsiteX14" fmla="*/ 392907 w 1557337"/>
                <a:gd name="connsiteY14" fmla="*/ 590551 h 2052638"/>
                <a:gd name="connsiteX15" fmla="*/ 433388 w 1557337"/>
                <a:gd name="connsiteY15" fmla="*/ 742951 h 2052638"/>
                <a:gd name="connsiteX16" fmla="*/ 526257 w 1557337"/>
                <a:gd name="connsiteY16" fmla="*/ 721520 h 2052638"/>
                <a:gd name="connsiteX17" fmla="*/ 559593 w 1557337"/>
                <a:gd name="connsiteY17" fmla="*/ 828676 h 2052638"/>
                <a:gd name="connsiteX18" fmla="*/ 585787 w 1557337"/>
                <a:gd name="connsiteY18" fmla="*/ 828676 h 2052638"/>
                <a:gd name="connsiteX19" fmla="*/ 590550 w 1557337"/>
                <a:gd name="connsiteY19" fmla="*/ 862013 h 2052638"/>
                <a:gd name="connsiteX20" fmla="*/ 642937 w 1557337"/>
                <a:gd name="connsiteY20" fmla="*/ 852488 h 2052638"/>
                <a:gd name="connsiteX21" fmla="*/ 714375 w 1557337"/>
                <a:gd name="connsiteY21" fmla="*/ 1143001 h 2052638"/>
                <a:gd name="connsiteX22" fmla="*/ 666750 w 1557337"/>
                <a:gd name="connsiteY22" fmla="*/ 1147763 h 2052638"/>
                <a:gd name="connsiteX23" fmla="*/ 690562 w 1557337"/>
                <a:gd name="connsiteY23" fmla="*/ 1176338 h 2052638"/>
                <a:gd name="connsiteX24" fmla="*/ 659606 w 1557337"/>
                <a:gd name="connsiteY24" fmla="*/ 1183482 h 2052638"/>
                <a:gd name="connsiteX25" fmla="*/ 723900 w 1557337"/>
                <a:gd name="connsiteY25" fmla="*/ 1426369 h 2052638"/>
                <a:gd name="connsiteX26" fmla="*/ 669131 w 1557337"/>
                <a:gd name="connsiteY26" fmla="*/ 1445420 h 2052638"/>
                <a:gd name="connsiteX27" fmla="*/ 681037 w 1557337"/>
                <a:gd name="connsiteY27" fmla="*/ 1478757 h 2052638"/>
                <a:gd name="connsiteX28" fmla="*/ 628650 w 1557337"/>
                <a:gd name="connsiteY28" fmla="*/ 1490663 h 2052638"/>
                <a:gd name="connsiteX29" fmla="*/ 652462 w 1557337"/>
                <a:gd name="connsiteY29" fmla="*/ 1585914 h 2052638"/>
                <a:gd name="connsiteX30" fmla="*/ 0 w 1557337"/>
                <a:gd name="connsiteY30"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3937 w 1557337"/>
                <a:gd name="connsiteY10" fmla="*/ 54770 h 2052638"/>
                <a:gd name="connsiteX11" fmla="*/ 945357 w 1557337"/>
                <a:gd name="connsiteY11" fmla="*/ 0 h 2052638"/>
                <a:gd name="connsiteX12" fmla="*/ 992981 w 1557337"/>
                <a:gd name="connsiteY12" fmla="*/ 292895 h 2052638"/>
                <a:gd name="connsiteX13" fmla="*/ 869155 w 1557337"/>
                <a:gd name="connsiteY13" fmla="*/ 438149 h 2052638"/>
                <a:gd name="connsiteX14" fmla="*/ 614363 w 1557337"/>
                <a:gd name="connsiteY14" fmla="*/ 533401 h 2052638"/>
                <a:gd name="connsiteX15" fmla="*/ 392907 w 1557337"/>
                <a:gd name="connsiteY15" fmla="*/ 590551 h 2052638"/>
                <a:gd name="connsiteX16" fmla="*/ 433388 w 1557337"/>
                <a:gd name="connsiteY16" fmla="*/ 742951 h 2052638"/>
                <a:gd name="connsiteX17" fmla="*/ 526257 w 1557337"/>
                <a:gd name="connsiteY17" fmla="*/ 721520 h 2052638"/>
                <a:gd name="connsiteX18" fmla="*/ 559593 w 1557337"/>
                <a:gd name="connsiteY18" fmla="*/ 828676 h 2052638"/>
                <a:gd name="connsiteX19" fmla="*/ 585787 w 1557337"/>
                <a:gd name="connsiteY19" fmla="*/ 828676 h 2052638"/>
                <a:gd name="connsiteX20" fmla="*/ 590550 w 1557337"/>
                <a:gd name="connsiteY20" fmla="*/ 862013 h 2052638"/>
                <a:gd name="connsiteX21" fmla="*/ 642937 w 1557337"/>
                <a:gd name="connsiteY21" fmla="*/ 852488 h 2052638"/>
                <a:gd name="connsiteX22" fmla="*/ 714375 w 1557337"/>
                <a:gd name="connsiteY22" fmla="*/ 1143001 h 2052638"/>
                <a:gd name="connsiteX23" fmla="*/ 666750 w 1557337"/>
                <a:gd name="connsiteY23" fmla="*/ 1147763 h 2052638"/>
                <a:gd name="connsiteX24" fmla="*/ 690562 w 1557337"/>
                <a:gd name="connsiteY24" fmla="*/ 1176338 h 2052638"/>
                <a:gd name="connsiteX25" fmla="*/ 659606 w 1557337"/>
                <a:gd name="connsiteY25" fmla="*/ 1183482 h 2052638"/>
                <a:gd name="connsiteX26" fmla="*/ 723900 w 1557337"/>
                <a:gd name="connsiteY26" fmla="*/ 1426369 h 2052638"/>
                <a:gd name="connsiteX27" fmla="*/ 669131 w 1557337"/>
                <a:gd name="connsiteY27" fmla="*/ 1445420 h 2052638"/>
                <a:gd name="connsiteX28" fmla="*/ 681037 w 1557337"/>
                <a:gd name="connsiteY28" fmla="*/ 1478757 h 2052638"/>
                <a:gd name="connsiteX29" fmla="*/ 628650 w 1557337"/>
                <a:gd name="connsiteY29" fmla="*/ 1490663 h 2052638"/>
                <a:gd name="connsiteX30" fmla="*/ 652462 w 1557337"/>
                <a:gd name="connsiteY30" fmla="*/ 1585914 h 2052638"/>
                <a:gd name="connsiteX31" fmla="*/ 0 w 1557337"/>
                <a:gd name="connsiteY31"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07268 w 1557337"/>
                <a:gd name="connsiteY10" fmla="*/ 2382 h 2052638"/>
                <a:gd name="connsiteX11" fmla="*/ 945357 w 1557337"/>
                <a:gd name="connsiteY11" fmla="*/ 0 h 2052638"/>
                <a:gd name="connsiteX12" fmla="*/ 992981 w 1557337"/>
                <a:gd name="connsiteY12" fmla="*/ 292895 h 2052638"/>
                <a:gd name="connsiteX13" fmla="*/ 869155 w 1557337"/>
                <a:gd name="connsiteY13" fmla="*/ 438149 h 2052638"/>
                <a:gd name="connsiteX14" fmla="*/ 614363 w 1557337"/>
                <a:gd name="connsiteY14" fmla="*/ 533401 h 2052638"/>
                <a:gd name="connsiteX15" fmla="*/ 392907 w 1557337"/>
                <a:gd name="connsiteY15" fmla="*/ 590551 h 2052638"/>
                <a:gd name="connsiteX16" fmla="*/ 433388 w 1557337"/>
                <a:gd name="connsiteY16" fmla="*/ 742951 h 2052638"/>
                <a:gd name="connsiteX17" fmla="*/ 526257 w 1557337"/>
                <a:gd name="connsiteY17" fmla="*/ 721520 h 2052638"/>
                <a:gd name="connsiteX18" fmla="*/ 559593 w 1557337"/>
                <a:gd name="connsiteY18" fmla="*/ 828676 h 2052638"/>
                <a:gd name="connsiteX19" fmla="*/ 585787 w 1557337"/>
                <a:gd name="connsiteY19" fmla="*/ 828676 h 2052638"/>
                <a:gd name="connsiteX20" fmla="*/ 590550 w 1557337"/>
                <a:gd name="connsiteY20" fmla="*/ 862013 h 2052638"/>
                <a:gd name="connsiteX21" fmla="*/ 642937 w 1557337"/>
                <a:gd name="connsiteY21" fmla="*/ 852488 h 2052638"/>
                <a:gd name="connsiteX22" fmla="*/ 714375 w 1557337"/>
                <a:gd name="connsiteY22" fmla="*/ 1143001 h 2052638"/>
                <a:gd name="connsiteX23" fmla="*/ 666750 w 1557337"/>
                <a:gd name="connsiteY23" fmla="*/ 1147763 h 2052638"/>
                <a:gd name="connsiteX24" fmla="*/ 690562 w 1557337"/>
                <a:gd name="connsiteY24" fmla="*/ 1176338 h 2052638"/>
                <a:gd name="connsiteX25" fmla="*/ 659606 w 1557337"/>
                <a:gd name="connsiteY25" fmla="*/ 1183482 h 2052638"/>
                <a:gd name="connsiteX26" fmla="*/ 723900 w 1557337"/>
                <a:gd name="connsiteY26" fmla="*/ 1426369 h 2052638"/>
                <a:gd name="connsiteX27" fmla="*/ 669131 w 1557337"/>
                <a:gd name="connsiteY27" fmla="*/ 1445420 h 2052638"/>
                <a:gd name="connsiteX28" fmla="*/ 681037 w 1557337"/>
                <a:gd name="connsiteY28" fmla="*/ 1478757 h 2052638"/>
                <a:gd name="connsiteX29" fmla="*/ 628650 w 1557337"/>
                <a:gd name="connsiteY29" fmla="*/ 1490663 h 2052638"/>
                <a:gd name="connsiteX30" fmla="*/ 652462 w 1557337"/>
                <a:gd name="connsiteY30" fmla="*/ 1585914 h 2052638"/>
                <a:gd name="connsiteX31" fmla="*/ 0 w 1557337"/>
                <a:gd name="connsiteY31"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73943 w 1557337"/>
                <a:gd name="connsiteY10" fmla="*/ 64295 h 2052638"/>
                <a:gd name="connsiteX11" fmla="*/ 1007268 w 1557337"/>
                <a:gd name="connsiteY11" fmla="*/ 2382 h 2052638"/>
                <a:gd name="connsiteX12" fmla="*/ 945357 w 1557337"/>
                <a:gd name="connsiteY12" fmla="*/ 0 h 2052638"/>
                <a:gd name="connsiteX13" fmla="*/ 992981 w 1557337"/>
                <a:gd name="connsiteY13" fmla="*/ 292895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111920 h 2052638"/>
                <a:gd name="connsiteX11" fmla="*/ 1007268 w 1557337"/>
                <a:gd name="connsiteY11" fmla="*/ 2382 h 2052638"/>
                <a:gd name="connsiteX12" fmla="*/ 945357 w 1557337"/>
                <a:gd name="connsiteY12" fmla="*/ 0 h 2052638"/>
                <a:gd name="connsiteX13" fmla="*/ 992981 w 1557337"/>
                <a:gd name="connsiteY13" fmla="*/ 292895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92981 w 1557337"/>
                <a:gd name="connsiteY13" fmla="*/ 292895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92981 w 1557337"/>
                <a:gd name="connsiteY13" fmla="*/ 292895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92981 w 1557337"/>
                <a:gd name="connsiteY13" fmla="*/ 292895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42975 w 1557337"/>
                <a:gd name="connsiteY13" fmla="*/ 261939 h 2052638"/>
                <a:gd name="connsiteX14" fmla="*/ 869155 w 1557337"/>
                <a:gd name="connsiteY14" fmla="*/ 438149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5357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54882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7738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795463 h 2052638"/>
                <a:gd name="connsiteX1" fmla="*/ 78581 w 1557337"/>
                <a:gd name="connsiteY1" fmla="*/ 2052638 h 2052638"/>
                <a:gd name="connsiteX2" fmla="*/ 1031081 w 1557337"/>
                <a:gd name="connsiteY2" fmla="*/ 1745457 h 2052638"/>
                <a:gd name="connsiteX3" fmla="*/ 1421606 w 1557337"/>
                <a:gd name="connsiteY3" fmla="*/ 1188245 h 2052638"/>
                <a:gd name="connsiteX4" fmla="*/ 1557337 w 1557337"/>
                <a:gd name="connsiteY4" fmla="*/ 1131095 h 2052638"/>
                <a:gd name="connsiteX5" fmla="*/ 1538287 w 1557337"/>
                <a:gd name="connsiteY5" fmla="*/ 726282 h 2052638"/>
                <a:gd name="connsiteX6" fmla="*/ 1131093 w 1557337"/>
                <a:gd name="connsiteY6" fmla="*/ 338138 h 2052638"/>
                <a:gd name="connsiteX7" fmla="*/ 1133474 w 1557337"/>
                <a:gd name="connsiteY7" fmla="*/ 250032 h 2052638"/>
                <a:gd name="connsiteX8" fmla="*/ 1112044 w 1557337"/>
                <a:gd name="connsiteY8" fmla="*/ 242888 h 2052638"/>
                <a:gd name="connsiteX9" fmla="*/ 1116806 w 1557337"/>
                <a:gd name="connsiteY9" fmla="*/ 116681 h 2052638"/>
                <a:gd name="connsiteX10" fmla="*/ 1028699 w 1557337"/>
                <a:gd name="connsiteY10" fmla="*/ 97633 h 2052638"/>
                <a:gd name="connsiteX11" fmla="*/ 1007268 w 1557337"/>
                <a:gd name="connsiteY11" fmla="*/ 2382 h 2052638"/>
                <a:gd name="connsiteX12" fmla="*/ 947738 w 1557337"/>
                <a:gd name="connsiteY12" fmla="*/ 0 h 2052638"/>
                <a:gd name="connsiteX13" fmla="*/ 942975 w 1557337"/>
                <a:gd name="connsiteY13" fmla="*/ 261939 h 2052638"/>
                <a:gd name="connsiteX14" fmla="*/ 809624 w 1557337"/>
                <a:gd name="connsiteY14" fmla="*/ 407192 h 2052638"/>
                <a:gd name="connsiteX15" fmla="*/ 614363 w 1557337"/>
                <a:gd name="connsiteY15" fmla="*/ 533401 h 2052638"/>
                <a:gd name="connsiteX16" fmla="*/ 392907 w 1557337"/>
                <a:gd name="connsiteY16" fmla="*/ 590551 h 2052638"/>
                <a:gd name="connsiteX17" fmla="*/ 433388 w 1557337"/>
                <a:gd name="connsiteY17" fmla="*/ 742951 h 2052638"/>
                <a:gd name="connsiteX18" fmla="*/ 526257 w 1557337"/>
                <a:gd name="connsiteY18" fmla="*/ 721520 h 2052638"/>
                <a:gd name="connsiteX19" fmla="*/ 559593 w 1557337"/>
                <a:gd name="connsiteY19" fmla="*/ 828676 h 2052638"/>
                <a:gd name="connsiteX20" fmla="*/ 585787 w 1557337"/>
                <a:gd name="connsiteY20" fmla="*/ 828676 h 2052638"/>
                <a:gd name="connsiteX21" fmla="*/ 590550 w 1557337"/>
                <a:gd name="connsiteY21" fmla="*/ 862013 h 2052638"/>
                <a:gd name="connsiteX22" fmla="*/ 642937 w 1557337"/>
                <a:gd name="connsiteY22" fmla="*/ 852488 h 2052638"/>
                <a:gd name="connsiteX23" fmla="*/ 714375 w 1557337"/>
                <a:gd name="connsiteY23" fmla="*/ 1143001 h 2052638"/>
                <a:gd name="connsiteX24" fmla="*/ 666750 w 1557337"/>
                <a:gd name="connsiteY24" fmla="*/ 1147763 h 2052638"/>
                <a:gd name="connsiteX25" fmla="*/ 690562 w 1557337"/>
                <a:gd name="connsiteY25" fmla="*/ 1176338 h 2052638"/>
                <a:gd name="connsiteX26" fmla="*/ 659606 w 1557337"/>
                <a:gd name="connsiteY26" fmla="*/ 1183482 h 2052638"/>
                <a:gd name="connsiteX27" fmla="*/ 723900 w 1557337"/>
                <a:gd name="connsiteY27" fmla="*/ 1426369 h 2052638"/>
                <a:gd name="connsiteX28" fmla="*/ 669131 w 1557337"/>
                <a:gd name="connsiteY28" fmla="*/ 1445420 h 2052638"/>
                <a:gd name="connsiteX29" fmla="*/ 681037 w 1557337"/>
                <a:gd name="connsiteY29" fmla="*/ 1478757 h 2052638"/>
                <a:gd name="connsiteX30" fmla="*/ 628650 w 1557337"/>
                <a:gd name="connsiteY30" fmla="*/ 1490663 h 2052638"/>
                <a:gd name="connsiteX31" fmla="*/ 652462 w 1557337"/>
                <a:gd name="connsiteY31" fmla="*/ 1585914 h 2052638"/>
                <a:gd name="connsiteX32" fmla="*/ 0 w 1557337"/>
                <a:gd name="connsiteY32" fmla="*/ 1795463 h 2052638"/>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14363 w 1557337"/>
                <a:gd name="connsiteY15" fmla="*/ 538163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14363 w 1557337"/>
                <a:gd name="connsiteY15" fmla="*/ 538163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23888 w 1557337"/>
                <a:gd name="connsiteY15" fmla="*/ 509588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40557 w 1557337"/>
                <a:gd name="connsiteY15" fmla="*/ 531019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40557 w 1557337"/>
                <a:gd name="connsiteY15" fmla="*/ 531019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40557 w 1557337"/>
                <a:gd name="connsiteY15" fmla="*/ 531019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40557 w 1557337"/>
                <a:gd name="connsiteY15" fmla="*/ 531019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40557 w 1557337"/>
                <a:gd name="connsiteY15" fmla="*/ 531019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519113 w 1557337"/>
                <a:gd name="connsiteY15" fmla="*/ 561975 h 2057400"/>
                <a:gd name="connsiteX16" fmla="*/ 392907 w 1557337"/>
                <a:gd name="connsiteY16" fmla="*/ 595313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519113 w 1557337"/>
                <a:gd name="connsiteY15" fmla="*/ 5619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585788 w 1557337"/>
                <a:gd name="connsiteY15" fmla="*/ 471487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33413 w 1557337"/>
                <a:gd name="connsiteY15" fmla="*/ 450056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33413 w 1557337"/>
                <a:gd name="connsiteY15" fmla="*/ 450056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33413 w 1557337"/>
                <a:gd name="connsiteY15" fmla="*/ 450056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09624 w 1557337"/>
                <a:gd name="connsiteY14" fmla="*/ 411954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5 w 1557337"/>
                <a:gd name="connsiteY13" fmla="*/ 266701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50118 w 1557337"/>
                <a:gd name="connsiteY13" fmla="*/ 252414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50033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50033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50033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50033 h 2057400"/>
                <a:gd name="connsiteX14" fmla="*/ 826292 w 1557337"/>
                <a:gd name="connsiteY14" fmla="*/ 402429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50033 h 2057400"/>
                <a:gd name="connsiteX14" fmla="*/ 831054 w 1557337"/>
                <a:gd name="connsiteY14" fmla="*/ 395285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7219 w 1557337"/>
                <a:gd name="connsiteY15" fmla="*/ 447675 h 2057400"/>
                <a:gd name="connsiteX16" fmla="*/ 357189 w 1557337"/>
                <a:gd name="connsiteY16" fmla="*/ 478631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7219 w 1557337"/>
                <a:gd name="connsiteY15" fmla="*/ 447675 h 2057400"/>
                <a:gd name="connsiteX16" fmla="*/ 347664 w 1557337"/>
                <a:gd name="connsiteY16" fmla="*/ 428625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9600 w 1557337"/>
                <a:gd name="connsiteY15" fmla="*/ 431006 h 2057400"/>
                <a:gd name="connsiteX16" fmla="*/ 347664 w 1557337"/>
                <a:gd name="connsiteY16" fmla="*/ 428625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9600 w 1557337"/>
                <a:gd name="connsiteY15" fmla="*/ 421481 h 2057400"/>
                <a:gd name="connsiteX16" fmla="*/ 347664 w 1557337"/>
                <a:gd name="connsiteY16" fmla="*/ 428625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0 w 1557337"/>
                <a:gd name="connsiteY0" fmla="*/ 1800225 h 2057400"/>
                <a:gd name="connsiteX1" fmla="*/ 78581 w 1557337"/>
                <a:gd name="connsiteY1" fmla="*/ 2057400 h 2057400"/>
                <a:gd name="connsiteX2" fmla="*/ 1031081 w 1557337"/>
                <a:gd name="connsiteY2" fmla="*/ 1750219 h 2057400"/>
                <a:gd name="connsiteX3" fmla="*/ 1421606 w 1557337"/>
                <a:gd name="connsiteY3" fmla="*/ 1193007 h 2057400"/>
                <a:gd name="connsiteX4" fmla="*/ 1557337 w 1557337"/>
                <a:gd name="connsiteY4" fmla="*/ 1135857 h 2057400"/>
                <a:gd name="connsiteX5" fmla="*/ 1538287 w 1557337"/>
                <a:gd name="connsiteY5" fmla="*/ 731044 h 2057400"/>
                <a:gd name="connsiteX6" fmla="*/ 1131093 w 1557337"/>
                <a:gd name="connsiteY6" fmla="*/ 342900 h 2057400"/>
                <a:gd name="connsiteX7" fmla="*/ 1133474 w 1557337"/>
                <a:gd name="connsiteY7" fmla="*/ 254794 h 2057400"/>
                <a:gd name="connsiteX8" fmla="*/ 1112044 w 1557337"/>
                <a:gd name="connsiteY8" fmla="*/ 247650 h 2057400"/>
                <a:gd name="connsiteX9" fmla="*/ 1116806 w 1557337"/>
                <a:gd name="connsiteY9" fmla="*/ 121443 h 2057400"/>
                <a:gd name="connsiteX10" fmla="*/ 1028699 w 1557337"/>
                <a:gd name="connsiteY10" fmla="*/ 102395 h 2057400"/>
                <a:gd name="connsiteX11" fmla="*/ 1007268 w 1557337"/>
                <a:gd name="connsiteY11" fmla="*/ 7144 h 2057400"/>
                <a:gd name="connsiteX12" fmla="*/ 950119 w 1557337"/>
                <a:gd name="connsiteY12" fmla="*/ 0 h 2057400"/>
                <a:gd name="connsiteX13" fmla="*/ 942974 w 1557337"/>
                <a:gd name="connsiteY13" fmla="*/ 230983 h 2057400"/>
                <a:gd name="connsiteX14" fmla="*/ 831054 w 1557337"/>
                <a:gd name="connsiteY14" fmla="*/ 395285 h 2057400"/>
                <a:gd name="connsiteX15" fmla="*/ 609600 w 1557337"/>
                <a:gd name="connsiteY15" fmla="*/ 421481 h 2057400"/>
                <a:gd name="connsiteX16" fmla="*/ 347664 w 1557337"/>
                <a:gd name="connsiteY16" fmla="*/ 428625 h 2057400"/>
                <a:gd name="connsiteX17" fmla="*/ 433388 w 1557337"/>
                <a:gd name="connsiteY17" fmla="*/ 747713 h 2057400"/>
                <a:gd name="connsiteX18" fmla="*/ 526257 w 1557337"/>
                <a:gd name="connsiteY18" fmla="*/ 726282 h 2057400"/>
                <a:gd name="connsiteX19" fmla="*/ 559593 w 1557337"/>
                <a:gd name="connsiteY19" fmla="*/ 833438 h 2057400"/>
                <a:gd name="connsiteX20" fmla="*/ 585787 w 1557337"/>
                <a:gd name="connsiteY20" fmla="*/ 833438 h 2057400"/>
                <a:gd name="connsiteX21" fmla="*/ 590550 w 1557337"/>
                <a:gd name="connsiteY21" fmla="*/ 866775 h 2057400"/>
                <a:gd name="connsiteX22" fmla="*/ 642937 w 1557337"/>
                <a:gd name="connsiteY22" fmla="*/ 857250 h 2057400"/>
                <a:gd name="connsiteX23" fmla="*/ 714375 w 1557337"/>
                <a:gd name="connsiteY23" fmla="*/ 1147763 h 2057400"/>
                <a:gd name="connsiteX24" fmla="*/ 666750 w 1557337"/>
                <a:gd name="connsiteY24" fmla="*/ 1152525 h 2057400"/>
                <a:gd name="connsiteX25" fmla="*/ 690562 w 1557337"/>
                <a:gd name="connsiteY25" fmla="*/ 1181100 h 2057400"/>
                <a:gd name="connsiteX26" fmla="*/ 659606 w 1557337"/>
                <a:gd name="connsiteY26" fmla="*/ 1188244 h 2057400"/>
                <a:gd name="connsiteX27" fmla="*/ 723900 w 1557337"/>
                <a:gd name="connsiteY27" fmla="*/ 1431131 h 2057400"/>
                <a:gd name="connsiteX28" fmla="*/ 669131 w 1557337"/>
                <a:gd name="connsiteY28" fmla="*/ 1450182 h 2057400"/>
                <a:gd name="connsiteX29" fmla="*/ 681037 w 1557337"/>
                <a:gd name="connsiteY29" fmla="*/ 1483519 h 2057400"/>
                <a:gd name="connsiteX30" fmla="*/ 628650 w 1557337"/>
                <a:gd name="connsiteY30" fmla="*/ 1495425 h 2057400"/>
                <a:gd name="connsiteX31" fmla="*/ 652462 w 1557337"/>
                <a:gd name="connsiteY31" fmla="*/ 1590676 h 2057400"/>
                <a:gd name="connsiteX32" fmla="*/ 0 w 1557337"/>
                <a:gd name="connsiteY32" fmla="*/ 1800225 h 2057400"/>
                <a:gd name="connsiteX0" fmla="*/ 6312 w 1563649"/>
                <a:gd name="connsiteY0" fmla="*/ 1800225 h 2074548"/>
                <a:gd name="connsiteX1" fmla="*/ 7728 w 1563649"/>
                <a:gd name="connsiteY1" fmla="*/ 2074548 h 2074548"/>
                <a:gd name="connsiteX2" fmla="*/ 1037393 w 1563649"/>
                <a:gd name="connsiteY2" fmla="*/ 1750219 h 2074548"/>
                <a:gd name="connsiteX3" fmla="*/ 1427918 w 1563649"/>
                <a:gd name="connsiteY3" fmla="*/ 1193007 h 2074548"/>
                <a:gd name="connsiteX4" fmla="*/ 1563649 w 1563649"/>
                <a:gd name="connsiteY4" fmla="*/ 1135857 h 2074548"/>
                <a:gd name="connsiteX5" fmla="*/ 1544599 w 1563649"/>
                <a:gd name="connsiteY5" fmla="*/ 731044 h 2074548"/>
                <a:gd name="connsiteX6" fmla="*/ 1137405 w 1563649"/>
                <a:gd name="connsiteY6" fmla="*/ 342900 h 2074548"/>
                <a:gd name="connsiteX7" fmla="*/ 1139786 w 1563649"/>
                <a:gd name="connsiteY7" fmla="*/ 254794 h 2074548"/>
                <a:gd name="connsiteX8" fmla="*/ 1118356 w 1563649"/>
                <a:gd name="connsiteY8" fmla="*/ 247650 h 2074548"/>
                <a:gd name="connsiteX9" fmla="*/ 1123118 w 1563649"/>
                <a:gd name="connsiteY9" fmla="*/ 121443 h 2074548"/>
                <a:gd name="connsiteX10" fmla="*/ 1035011 w 1563649"/>
                <a:gd name="connsiteY10" fmla="*/ 102395 h 2074548"/>
                <a:gd name="connsiteX11" fmla="*/ 1013580 w 1563649"/>
                <a:gd name="connsiteY11" fmla="*/ 7144 h 2074548"/>
                <a:gd name="connsiteX12" fmla="*/ 956431 w 1563649"/>
                <a:gd name="connsiteY12" fmla="*/ 0 h 2074548"/>
                <a:gd name="connsiteX13" fmla="*/ 949286 w 1563649"/>
                <a:gd name="connsiteY13" fmla="*/ 230983 h 2074548"/>
                <a:gd name="connsiteX14" fmla="*/ 837366 w 1563649"/>
                <a:gd name="connsiteY14" fmla="*/ 395285 h 2074548"/>
                <a:gd name="connsiteX15" fmla="*/ 615912 w 1563649"/>
                <a:gd name="connsiteY15" fmla="*/ 421481 h 2074548"/>
                <a:gd name="connsiteX16" fmla="*/ 353976 w 1563649"/>
                <a:gd name="connsiteY16" fmla="*/ 428625 h 2074548"/>
                <a:gd name="connsiteX17" fmla="*/ 439700 w 1563649"/>
                <a:gd name="connsiteY17" fmla="*/ 747713 h 2074548"/>
                <a:gd name="connsiteX18" fmla="*/ 532569 w 1563649"/>
                <a:gd name="connsiteY18" fmla="*/ 726282 h 2074548"/>
                <a:gd name="connsiteX19" fmla="*/ 565905 w 1563649"/>
                <a:gd name="connsiteY19" fmla="*/ 833438 h 2074548"/>
                <a:gd name="connsiteX20" fmla="*/ 592099 w 1563649"/>
                <a:gd name="connsiteY20" fmla="*/ 833438 h 2074548"/>
                <a:gd name="connsiteX21" fmla="*/ 596862 w 1563649"/>
                <a:gd name="connsiteY21" fmla="*/ 866775 h 2074548"/>
                <a:gd name="connsiteX22" fmla="*/ 649249 w 1563649"/>
                <a:gd name="connsiteY22" fmla="*/ 857250 h 2074548"/>
                <a:gd name="connsiteX23" fmla="*/ 720687 w 1563649"/>
                <a:gd name="connsiteY23" fmla="*/ 1147763 h 2074548"/>
                <a:gd name="connsiteX24" fmla="*/ 673062 w 1563649"/>
                <a:gd name="connsiteY24" fmla="*/ 1152525 h 2074548"/>
                <a:gd name="connsiteX25" fmla="*/ 696874 w 1563649"/>
                <a:gd name="connsiteY25" fmla="*/ 1181100 h 2074548"/>
                <a:gd name="connsiteX26" fmla="*/ 665918 w 1563649"/>
                <a:gd name="connsiteY26" fmla="*/ 1188244 h 2074548"/>
                <a:gd name="connsiteX27" fmla="*/ 730212 w 1563649"/>
                <a:gd name="connsiteY27" fmla="*/ 1431131 h 2074548"/>
                <a:gd name="connsiteX28" fmla="*/ 675443 w 1563649"/>
                <a:gd name="connsiteY28" fmla="*/ 1450182 h 2074548"/>
                <a:gd name="connsiteX29" fmla="*/ 687349 w 1563649"/>
                <a:gd name="connsiteY29" fmla="*/ 1483519 h 2074548"/>
                <a:gd name="connsiteX30" fmla="*/ 634962 w 1563649"/>
                <a:gd name="connsiteY30" fmla="*/ 1495425 h 2074548"/>
                <a:gd name="connsiteX31" fmla="*/ 658774 w 1563649"/>
                <a:gd name="connsiteY31" fmla="*/ 1590676 h 2074548"/>
                <a:gd name="connsiteX32" fmla="*/ 6312 w 1563649"/>
                <a:gd name="connsiteY32" fmla="*/ 1800225 h 2074548"/>
                <a:gd name="connsiteX0" fmla="*/ 0 w 1660223"/>
                <a:gd name="connsiteY0" fmla="*/ 1834520 h 2074548"/>
                <a:gd name="connsiteX1" fmla="*/ 104302 w 1660223"/>
                <a:gd name="connsiteY1" fmla="*/ 2074548 h 2074548"/>
                <a:gd name="connsiteX2" fmla="*/ 1133967 w 1660223"/>
                <a:gd name="connsiteY2" fmla="*/ 1750219 h 2074548"/>
                <a:gd name="connsiteX3" fmla="*/ 1524492 w 1660223"/>
                <a:gd name="connsiteY3" fmla="*/ 1193007 h 2074548"/>
                <a:gd name="connsiteX4" fmla="*/ 1660223 w 1660223"/>
                <a:gd name="connsiteY4" fmla="*/ 1135857 h 2074548"/>
                <a:gd name="connsiteX5" fmla="*/ 1641173 w 1660223"/>
                <a:gd name="connsiteY5" fmla="*/ 731044 h 2074548"/>
                <a:gd name="connsiteX6" fmla="*/ 1233979 w 1660223"/>
                <a:gd name="connsiteY6" fmla="*/ 342900 h 2074548"/>
                <a:gd name="connsiteX7" fmla="*/ 1236360 w 1660223"/>
                <a:gd name="connsiteY7" fmla="*/ 254794 h 2074548"/>
                <a:gd name="connsiteX8" fmla="*/ 1214930 w 1660223"/>
                <a:gd name="connsiteY8" fmla="*/ 247650 h 2074548"/>
                <a:gd name="connsiteX9" fmla="*/ 1219692 w 1660223"/>
                <a:gd name="connsiteY9" fmla="*/ 121443 h 2074548"/>
                <a:gd name="connsiteX10" fmla="*/ 1131585 w 1660223"/>
                <a:gd name="connsiteY10" fmla="*/ 102395 h 2074548"/>
                <a:gd name="connsiteX11" fmla="*/ 1110154 w 1660223"/>
                <a:gd name="connsiteY11" fmla="*/ 7144 h 2074548"/>
                <a:gd name="connsiteX12" fmla="*/ 1053005 w 1660223"/>
                <a:gd name="connsiteY12" fmla="*/ 0 h 2074548"/>
                <a:gd name="connsiteX13" fmla="*/ 1045860 w 1660223"/>
                <a:gd name="connsiteY13" fmla="*/ 230983 h 2074548"/>
                <a:gd name="connsiteX14" fmla="*/ 933940 w 1660223"/>
                <a:gd name="connsiteY14" fmla="*/ 395285 h 2074548"/>
                <a:gd name="connsiteX15" fmla="*/ 712486 w 1660223"/>
                <a:gd name="connsiteY15" fmla="*/ 421481 h 2074548"/>
                <a:gd name="connsiteX16" fmla="*/ 450550 w 1660223"/>
                <a:gd name="connsiteY16" fmla="*/ 428625 h 2074548"/>
                <a:gd name="connsiteX17" fmla="*/ 536274 w 1660223"/>
                <a:gd name="connsiteY17" fmla="*/ 747713 h 2074548"/>
                <a:gd name="connsiteX18" fmla="*/ 629143 w 1660223"/>
                <a:gd name="connsiteY18" fmla="*/ 726282 h 2074548"/>
                <a:gd name="connsiteX19" fmla="*/ 662479 w 1660223"/>
                <a:gd name="connsiteY19" fmla="*/ 833438 h 2074548"/>
                <a:gd name="connsiteX20" fmla="*/ 688673 w 1660223"/>
                <a:gd name="connsiteY20" fmla="*/ 833438 h 2074548"/>
                <a:gd name="connsiteX21" fmla="*/ 693436 w 1660223"/>
                <a:gd name="connsiteY21" fmla="*/ 866775 h 2074548"/>
                <a:gd name="connsiteX22" fmla="*/ 745823 w 1660223"/>
                <a:gd name="connsiteY22" fmla="*/ 857250 h 2074548"/>
                <a:gd name="connsiteX23" fmla="*/ 817261 w 1660223"/>
                <a:gd name="connsiteY23" fmla="*/ 1147763 h 2074548"/>
                <a:gd name="connsiteX24" fmla="*/ 769636 w 1660223"/>
                <a:gd name="connsiteY24" fmla="*/ 1152525 h 2074548"/>
                <a:gd name="connsiteX25" fmla="*/ 793448 w 1660223"/>
                <a:gd name="connsiteY25" fmla="*/ 1181100 h 2074548"/>
                <a:gd name="connsiteX26" fmla="*/ 762492 w 1660223"/>
                <a:gd name="connsiteY26" fmla="*/ 1188244 h 2074548"/>
                <a:gd name="connsiteX27" fmla="*/ 826786 w 1660223"/>
                <a:gd name="connsiteY27" fmla="*/ 1431131 h 2074548"/>
                <a:gd name="connsiteX28" fmla="*/ 772017 w 1660223"/>
                <a:gd name="connsiteY28" fmla="*/ 1450182 h 2074548"/>
                <a:gd name="connsiteX29" fmla="*/ 783923 w 1660223"/>
                <a:gd name="connsiteY29" fmla="*/ 1483519 h 2074548"/>
                <a:gd name="connsiteX30" fmla="*/ 731536 w 1660223"/>
                <a:gd name="connsiteY30" fmla="*/ 1495425 h 2074548"/>
                <a:gd name="connsiteX31" fmla="*/ 755348 w 1660223"/>
                <a:gd name="connsiteY31" fmla="*/ 1590676 h 2074548"/>
                <a:gd name="connsiteX32" fmla="*/ 0 w 1660223"/>
                <a:gd name="connsiteY32" fmla="*/ 1834520 h 2074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60223" h="2074548">
                  <a:moveTo>
                    <a:pt x="0" y="1834520"/>
                  </a:moveTo>
                  <a:cubicBezTo>
                    <a:pt x="26194" y="1920245"/>
                    <a:pt x="78108" y="1988823"/>
                    <a:pt x="104302" y="2074548"/>
                  </a:cubicBezTo>
                  <a:cubicBezTo>
                    <a:pt x="299167" y="2018589"/>
                    <a:pt x="824404" y="1854994"/>
                    <a:pt x="1133967" y="1750219"/>
                  </a:cubicBezTo>
                  <a:lnTo>
                    <a:pt x="1524492" y="1193007"/>
                  </a:lnTo>
                  <a:lnTo>
                    <a:pt x="1660223" y="1135857"/>
                  </a:lnTo>
                  <a:cubicBezTo>
                    <a:pt x="1658636" y="994569"/>
                    <a:pt x="1642760" y="872332"/>
                    <a:pt x="1641173" y="731044"/>
                  </a:cubicBezTo>
                  <a:lnTo>
                    <a:pt x="1233979" y="342900"/>
                  </a:lnTo>
                  <a:cubicBezTo>
                    <a:pt x="1234773" y="313531"/>
                    <a:pt x="1235566" y="284163"/>
                    <a:pt x="1236360" y="254794"/>
                  </a:cubicBezTo>
                  <a:lnTo>
                    <a:pt x="1214930" y="247650"/>
                  </a:lnTo>
                  <a:cubicBezTo>
                    <a:pt x="1214930" y="231775"/>
                    <a:pt x="1219692" y="137318"/>
                    <a:pt x="1219692" y="121443"/>
                  </a:cubicBezTo>
                  <a:cubicBezTo>
                    <a:pt x="1190323" y="115094"/>
                    <a:pt x="1165717" y="127794"/>
                    <a:pt x="1131585" y="102395"/>
                  </a:cubicBezTo>
                  <a:cubicBezTo>
                    <a:pt x="1110153" y="65882"/>
                    <a:pt x="1117298" y="38894"/>
                    <a:pt x="1110154" y="7144"/>
                  </a:cubicBezTo>
                  <a:lnTo>
                    <a:pt x="1053005" y="0"/>
                  </a:lnTo>
                  <a:cubicBezTo>
                    <a:pt x="1042289" y="43260"/>
                    <a:pt x="1056179" y="153196"/>
                    <a:pt x="1045860" y="230983"/>
                  </a:cubicBezTo>
                  <a:cubicBezTo>
                    <a:pt x="1035541" y="308770"/>
                    <a:pt x="989502" y="363535"/>
                    <a:pt x="933940" y="395285"/>
                  </a:cubicBezTo>
                  <a:cubicBezTo>
                    <a:pt x="878378" y="427035"/>
                    <a:pt x="814482" y="418305"/>
                    <a:pt x="712486" y="421481"/>
                  </a:cubicBezTo>
                  <a:cubicBezTo>
                    <a:pt x="610490" y="424657"/>
                    <a:pt x="532306" y="407987"/>
                    <a:pt x="450550" y="428625"/>
                  </a:cubicBezTo>
                  <a:lnTo>
                    <a:pt x="536274" y="747713"/>
                  </a:lnTo>
                  <a:lnTo>
                    <a:pt x="629143" y="726282"/>
                  </a:lnTo>
                  <a:lnTo>
                    <a:pt x="662479" y="833438"/>
                  </a:lnTo>
                  <a:lnTo>
                    <a:pt x="688673" y="833438"/>
                  </a:lnTo>
                  <a:lnTo>
                    <a:pt x="693436" y="866775"/>
                  </a:lnTo>
                  <a:lnTo>
                    <a:pt x="745823" y="857250"/>
                  </a:lnTo>
                  <a:lnTo>
                    <a:pt x="817261" y="1147763"/>
                  </a:lnTo>
                  <a:lnTo>
                    <a:pt x="769636" y="1152525"/>
                  </a:lnTo>
                  <a:lnTo>
                    <a:pt x="793448" y="1181100"/>
                  </a:lnTo>
                  <a:lnTo>
                    <a:pt x="762492" y="1188244"/>
                  </a:lnTo>
                  <a:lnTo>
                    <a:pt x="826786" y="1431131"/>
                  </a:lnTo>
                  <a:lnTo>
                    <a:pt x="772017" y="1450182"/>
                  </a:lnTo>
                  <a:lnTo>
                    <a:pt x="783923" y="1483519"/>
                  </a:lnTo>
                  <a:lnTo>
                    <a:pt x="731536" y="1495425"/>
                  </a:lnTo>
                  <a:lnTo>
                    <a:pt x="755348" y="1590676"/>
                  </a:lnTo>
                  <a:lnTo>
                    <a:pt x="0" y="1834520"/>
                  </a:lnTo>
                  <a:close/>
                </a:path>
              </a:pathLst>
            </a:custGeom>
            <a:solidFill>
              <a:srgbClr val="FF99CC">
                <a:alpha val="30000"/>
              </a:srgbClr>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フリーフォーム 5">
              <a:extLst>
                <a:ext uri="{FF2B5EF4-FFF2-40B4-BE49-F238E27FC236}">
                  <a16:creationId xmlns:a16="http://schemas.microsoft.com/office/drawing/2014/main" id="{C3DF7FF9-6CAF-4AB8-A4A9-542F8BFF2554}"/>
                </a:ext>
              </a:extLst>
            </p:cNvPr>
            <p:cNvSpPr/>
            <p:nvPr/>
          </p:nvSpPr>
          <p:spPr>
            <a:xfrm>
              <a:off x="5105610" y="1329239"/>
              <a:ext cx="2671292" cy="428559"/>
            </a:xfrm>
            <a:custGeom>
              <a:avLst/>
              <a:gdLst>
                <a:gd name="connsiteX0" fmla="*/ 28575 w 3900488"/>
                <a:gd name="connsiteY0" fmla="*/ 404813 h 585788"/>
                <a:gd name="connsiteX1" fmla="*/ 3671888 w 3900488"/>
                <a:gd name="connsiteY1" fmla="*/ 500063 h 585788"/>
                <a:gd name="connsiteX2" fmla="*/ 3838575 w 3900488"/>
                <a:gd name="connsiteY2" fmla="*/ 585788 h 585788"/>
                <a:gd name="connsiteX3" fmla="*/ 3900488 w 3900488"/>
                <a:gd name="connsiteY3" fmla="*/ 195263 h 585788"/>
                <a:gd name="connsiteX4" fmla="*/ 223838 w 3900488"/>
                <a:gd name="connsiteY4" fmla="*/ 61913 h 585788"/>
                <a:gd name="connsiteX5" fmla="*/ 0 w 3900488"/>
                <a:gd name="connsiteY5" fmla="*/ 0 h 585788"/>
                <a:gd name="connsiteX6" fmla="*/ 28575 w 3900488"/>
                <a:gd name="connsiteY6" fmla="*/ 404813 h 585788"/>
                <a:gd name="connsiteX0" fmla="*/ 28575 w 3900488"/>
                <a:gd name="connsiteY0" fmla="*/ 404813 h 585788"/>
                <a:gd name="connsiteX1" fmla="*/ 3626644 w 3900488"/>
                <a:gd name="connsiteY1" fmla="*/ 497682 h 585788"/>
                <a:gd name="connsiteX2" fmla="*/ 3838575 w 3900488"/>
                <a:gd name="connsiteY2" fmla="*/ 585788 h 585788"/>
                <a:gd name="connsiteX3" fmla="*/ 3900488 w 3900488"/>
                <a:gd name="connsiteY3" fmla="*/ 195263 h 585788"/>
                <a:gd name="connsiteX4" fmla="*/ 223838 w 3900488"/>
                <a:gd name="connsiteY4" fmla="*/ 61913 h 585788"/>
                <a:gd name="connsiteX5" fmla="*/ 0 w 3900488"/>
                <a:gd name="connsiteY5" fmla="*/ 0 h 585788"/>
                <a:gd name="connsiteX6" fmla="*/ 28575 w 3900488"/>
                <a:gd name="connsiteY6" fmla="*/ 404813 h 585788"/>
                <a:gd name="connsiteX0" fmla="*/ 28575 w 3900488"/>
                <a:gd name="connsiteY0" fmla="*/ 404813 h 585788"/>
                <a:gd name="connsiteX1" fmla="*/ 3626644 w 3900488"/>
                <a:gd name="connsiteY1" fmla="*/ 497682 h 585788"/>
                <a:gd name="connsiteX2" fmla="*/ 3838575 w 3900488"/>
                <a:gd name="connsiteY2" fmla="*/ 585788 h 585788"/>
                <a:gd name="connsiteX3" fmla="*/ 3900488 w 3900488"/>
                <a:gd name="connsiteY3" fmla="*/ 200026 h 585788"/>
                <a:gd name="connsiteX4" fmla="*/ 223838 w 3900488"/>
                <a:gd name="connsiteY4" fmla="*/ 61913 h 585788"/>
                <a:gd name="connsiteX5" fmla="*/ 0 w 3900488"/>
                <a:gd name="connsiteY5" fmla="*/ 0 h 585788"/>
                <a:gd name="connsiteX6" fmla="*/ 28575 w 3900488"/>
                <a:gd name="connsiteY6" fmla="*/ 404813 h 585788"/>
                <a:gd name="connsiteX0" fmla="*/ 28575 w 3900488"/>
                <a:gd name="connsiteY0" fmla="*/ 404813 h 585788"/>
                <a:gd name="connsiteX1" fmla="*/ 3626644 w 3900488"/>
                <a:gd name="connsiteY1" fmla="*/ 497682 h 585788"/>
                <a:gd name="connsiteX2" fmla="*/ 3838575 w 3900488"/>
                <a:gd name="connsiteY2" fmla="*/ 585788 h 585788"/>
                <a:gd name="connsiteX3" fmla="*/ 3900488 w 3900488"/>
                <a:gd name="connsiteY3" fmla="*/ 200026 h 585788"/>
                <a:gd name="connsiteX4" fmla="*/ 2421731 w 3900488"/>
                <a:gd name="connsiteY4" fmla="*/ 145256 h 585788"/>
                <a:gd name="connsiteX5" fmla="*/ 223838 w 3900488"/>
                <a:gd name="connsiteY5" fmla="*/ 61913 h 585788"/>
                <a:gd name="connsiteX6" fmla="*/ 0 w 3900488"/>
                <a:gd name="connsiteY6" fmla="*/ 0 h 585788"/>
                <a:gd name="connsiteX7" fmla="*/ 28575 w 3900488"/>
                <a:gd name="connsiteY7" fmla="*/ 404813 h 585788"/>
                <a:gd name="connsiteX0" fmla="*/ 28575 w 3900488"/>
                <a:gd name="connsiteY0" fmla="*/ 404813 h 585788"/>
                <a:gd name="connsiteX1" fmla="*/ 3626644 w 3900488"/>
                <a:gd name="connsiteY1" fmla="*/ 497682 h 585788"/>
                <a:gd name="connsiteX2" fmla="*/ 3838575 w 3900488"/>
                <a:gd name="connsiteY2" fmla="*/ 585788 h 585788"/>
                <a:gd name="connsiteX3" fmla="*/ 3900488 w 3900488"/>
                <a:gd name="connsiteY3" fmla="*/ 200026 h 585788"/>
                <a:gd name="connsiteX4" fmla="*/ 2421731 w 3900488"/>
                <a:gd name="connsiteY4" fmla="*/ 171449 h 585788"/>
                <a:gd name="connsiteX5" fmla="*/ 223838 w 3900488"/>
                <a:gd name="connsiteY5" fmla="*/ 61913 h 585788"/>
                <a:gd name="connsiteX6" fmla="*/ 0 w 3900488"/>
                <a:gd name="connsiteY6" fmla="*/ 0 h 585788"/>
                <a:gd name="connsiteX7" fmla="*/ 28575 w 3900488"/>
                <a:gd name="connsiteY7" fmla="*/ 404813 h 585788"/>
                <a:gd name="connsiteX0" fmla="*/ 28575 w 3900488"/>
                <a:gd name="connsiteY0" fmla="*/ 404813 h 585788"/>
                <a:gd name="connsiteX1" fmla="*/ 3626644 w 3900488"/>
                <a:gd name="connsiteY1" fmla="*/ 497682 h 585788"/>
                <a:gd name="connsiteX2" fmla="*/ 3838575 w 3900488"/>
                <a:gd name="connsiteY2" fmla="*/ 585788 h 585788"/>
                <a:gd name="connsiteX3" fmla="*/ 3900488 w 3900488"/>
                <a:gd name="connsiteY3" fmla="*/ 200026 h 585788"/>
                <a:gd name="connsiteX4" fmla="*/ 3590925 w 3900488"/>
                <a:gd name="connsiteY4" fmla="*/ 188119 h 585788"/>
                <a:gd name="connsiteX5" fmla="*/ 2421731 w 3900488"/>
                <a:gd name="connsiteY5" fmla="*/ 171449 h 585788"/>
                <a:gd name="connsiteX6" fmla="*/ 223838 w 3900488"/>
                <a:gd name="connsiteY6" fmla="*/ 61913 h 585788"/>
                <a:gd name="connsiteX7" fmla="*/ 0 w 3900488"/>
                <a:gd name="connsiteY7" fmla="*/ 0 h 585788"/>
                <a:gd name="connsiteX8" fmla="*/ 28575 w 3900488"/>
                <a:gd name="connsiteY8" fmla="*/ 404813 h 585788"/>
                <a:gd name="connsiteX0" fmla="*/ 28575 w 3900488"/>
                <a:gd name="connsiteY0" fmla="*/ 404813 h 585788"/>
                <a:gd name="connsiteX1" fmla="*/ 2431256 w 3900488"/>
                <a:gd name="connsiteY1" fmla="*/ 461963 h 585788"/>
                <a:gd name="connsiteX2" fmla="*/ 3626644 w 3900488"/>
                <a:gd name="connsiteY2" fmla="*/ 497682 h 585788"/>
                <a:gd name="connsiteX3" fmla="*/ 3838575 w 3900488"/>
                <a:gd name="connsiteY3" fmla="*/ 585788 h 585788"/>
                <a:gd name="connsiteX4" fmla="*/ 3900488 w 3900488"/>
                <a:gd name="connsiteY4" fmla="*/ 200026 h 585788"/>
                <a:gd name="connsiteX5" fmla="*/ 3590925 w 3900488"/>
                <a:gd name="connsiteY5" fmla="*/ 188119 h 585788"/>
                <a:gd name="connsiteX6" fmla="*/ 2421731 w 3900488"/>
                <a:gd name="connsiteY6" fmla="*/ 171449 h 585788"/>
                <a:gd name="connsiteX7" fmla="*/ 223838 w 3900488"/>
                <a:gd name="connsiteY7" fmla="*/ 61913 h 585788"/>
                <a:gd name="connsiteX8" fmla="*/ 0 w 3900488"/>
                <a:gd name="connsiteY8" fmla="*/ 0 h 585788"/>
                <a:gd name="connsiteX9" fmla="*/ 28575 w 3900488"/>
                <a:gd name="connsiteY9" fmla="*/ 404813 h 585788"/>
                <a:gd name="connsiteX0" fmla="*/ 28575 w 3900488"/>
                <a:gd name="connsiteY0" fmla="*/ 404813 h 585788"/>
                <a:gd name="connsiteX1" fmla="*/ 2245519 w 3900488"/>
                <a:gd name="connsiteY1" fmla="*/ 461963 h 585788"/>
                <a:gd name="connsiteX2" fmla="*/ 2431256 w 3900488"/>
                <a:gd name="connsiteY2" fmla="*/ 461963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245519 w 3900488"/>
                <a:gd name="connsiteY1" fmla="*/ 461963 h 585788"/>
                <a:gd name="connsiteX2" fmla="*/ 2326481 w 3900488"/>
                <a:gd name="connsiteY2" fmla="*/ 473869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33625 w 3900488"/>
                <a:gd name="connsiteY1" fmla="*/ 492919 h 585788"/>
                <a:gd name="connsiteX2" fmla="*/ 2326481 w 3900488"/>
                <a:gd name="connsiteY2" fmla="*/ 473869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33625 w 3900488"/>
                <a:gd name="connsiteY1" fmla="*/ 492919 h 585788"/>
                <a:gd name="connsiteX2" fmla="*/ 2333625 w 3900488"/>
                <a:gd name="connsiteY2" fmla="*/ 476250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28863 w 3900488"/>
                <a:gd name="connsiteY1" fmla="*/ 492919 h 585788"/>
                <a:gd name="connsiteX2" fmla="*/ 2333625 w 3900488"/>
                <a:gd name="connsiteY2" fmla="*/ 476250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28863 w 3900488"/>
                <a:gd name="connsiteY1" fmla="*/ 492919 h 585788"/>
                <a:gd name="connsiteX2" fmla="*/ 2333625 w 3900488"/>
                <a:gd name="connsiteY2" fmla="*/ 476250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28863 w 3900488"/>
                <a:gd name="connsiteY1" fmla="*/ 492919 h 585788"/>
                <a:gd name="connsiteX2" fmla="*/ 2333625 w 3900488"/>
                <a:gd name="connsiteY2" fmla="*/ 476250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2328863 w 3900488"/>
                <a:gd name="connsiteY1" fmla="*/ 492919 h 585788"/>
                <a:gd name="connsiteX2" fmla="*/ 2333625 w 3900488"/>
                <a:gd name="connsiteY2" fmla="*/ 476250 h 585788"/>
                <a:gd name="connsiteX3" fmla="*/ 3626644 w 3900488"/>
                <a:gd name="connsiteY3" fmla="*/ 497682 h 585788"/>
                <a:gd name="connsiteX4" fmla="*/ 3838575 w 3900488"/>
                <a:gd name="connsiteY4" fmla="*/ 585788 h 585788"/>
                <a:gd name="connsiteX5" fmla="*/ 3900488 w 3900488"/>
                <a:gd name="connsiteY5" fmla="*/ 200026 h 585788"/>
                <a:gd name="connsiteX6" fmla="*/ 3590925 w 3900488"/>
                <a:gd name="connsiteY6" fmla="*/ 188119 h 585788"/>
                <a:gd name="connsiteX7" fmla="*/ 2421731 w 3900488"/>
                <a:gd name="connsiteY7" fmla="*/ 171449 h 585788"/>
                <a:gd name="connsiteX8" fmla="*/ 223838 w 3900488"/>
                <a:gd name="connsiteY8" fmla="*/ 61913 h 585788"/>
                <a:gd name="connsiteX9" fmla="*/ 0 w 3900488"/>
                <a:gd name="connsiteY9" fmla="*/ 0 h 585788"/>
                <a:gd name="connsiteX10" fmla="*/ 28575 w 3900488"/>
                <a:gd name="connsiteY10" fmla="*/ 404813 h 585788"/>
                <a:gd name="connsiteX0" fmla="*/ 28575 w 3900488"/>
                <a:gd name="connsiteY0" fmla="*/ 404813 h 585788"/>
                <a:gd name="connsiteX1" fmla="*/ 1019175 w 3900488"/>
                <a:gd name="connsiteY1" fmla="*/ 442913 h 585788"/>
                <a:gd name="connsiteX2" fmla="*/ 2328863 w 3900488"/>
                <a:gd name="connsiteY2" fmla="*/ 492919 h 585788"/>
                <a:gd name="connsiteX3" fmla="*/ 2333625 w 3900488"/>
                <a:gd name="connsiteY3" fmla="*/ 476250 h 585788"/>
                <a:gd name="connsiteX4" fmla="*/ 3626644 w 3900488"/>
                <a:gd name="connsiteY4" fmla="*/ 497682 h 585788"/>
                <a:gd name="connsiteX5" fmla="*/ 3838575 w 3900488"/>
                <a:gd name="connsiteY5" fmla="*/ 585788 h 585788"/>
                <a:gd name="connsiteX6" fmla="*/ 3900488 w 3900488"/>
                <a:gd name="connsiteY6" fmla="*/ 200026 h 585788"/>
                <a:gd name="connsiteX7" fmla="*/ 3590925 w 3900488"/>
                <a:gd name="connsiteY7" fmla="*/ 188119 h 585788"/>
                <a:gd name="connsiteX8" fmla="*/ 2421731 w 3900488"/>
                <a:gd name="connsiteY8" fmla="*/ 171449 h 585788"/>
                <a:gd name="connsiteX9" fmla="*/ 223838 w 3900488"/>
                <a:gd name="connsiteY9" fmla="*/ 61913 h 585788"/>
                <a:gd name="connsiteX10" fmla="*/ 0 w 3900488"/>
                <a:gd name="connsiteY10" fmla="*/ 0 h 585788"/>
                <a:gd name="connsiteX11" fmla="*/ 28575 w 3900488"/>
                <a:gd name="connsiteY11" fmla="*/ 404813 h 585788"/>
                <a:gd name="connsiteX0" fmla="*/ 28575 w 3900488"/>
                <a:gd name="connsiteY0" fmla="*/ 404813 h 585788"/>
                <a:gd name="connsiteX1" fmla="*/ 1019175 w 3900488"/>
                <a:gd name="connsiteY1" fmla="*/ 442913 h 585788"/>
                <a:gd name="connsiteX2" fmla="*/ 1612106 w 3900488"/>
                <a:gd name="connsiteY2" fmla="*/ 464344 h 585788"/>
                <a:gd name="connsiteX3" fmla="*/ 2328863 w 3900488"/>
                <a:gd name="connsiteY3" fmla="*/ 492919 h 585788"/>
                <a:gd name="connsiteX4" fmla="*/ 2333625 w 3900488"/>
                <a:gd name="connsiteY4" fmla="*/ 476250 h 585788"/>
                <a:gd name="connsiteX5" fmla="*/ 3626644 w 3900488"/>
                <a:gd name="connsiteY5" fmla="*/ 497682 h 585788"/>
                <a:gd name="connsiteX6" fmla="*/ 3838575 w 3900488"/>
                <a:gd name="connsiteY6" fmla="*/ 585788 h 585788"/>
                <a:gd name="connsiteX7" fmla="*/ 3900488 w 3900488"/>
                <a:gd name="connsiteY7" fmla="*/ 200026 h 585788"/>
                <a:gd name="connsiteX8" fmla="*/ 3590925 w 3900488"/>
                <a:gd name="connsiteY8" fmla="*/ 188119 h 585788"/>
                <a:gd name="connsiteX9" fmla="*/ 2421731 w 3900488"/>
                <a:gd name="connsiteY9" fmla="*/ 171449 h 585788"/>
                <a:gd name="connsiteX10" fmla="*/ 223838 w 3900488"/>
                <a:gd name="connsiteY10" fmla="*/ 61913 h 585788"/>
                <a:gd name="connsiteX11" fmla="*/ 0 w 3900488"/>
                <a:gd name="connsiteY11" fmla="*/ 0 h 585788"/>
                <a:gd name="connsiteX12" fmla="*/ 28575 w 3900488"/>
                <a:gd name="connsiteY12" fmla="*/ 404813 h 585788"/>
                <a:gd name="connsiteX0" fmla="*/ 28575 w 3900488"/>
                <a:gd name="connsiteY0" fmla="*/ 404813 h 585788"/>
                <a:gd name="connsiteX1" fmla="*/ 1019175 w 3900488"/>
                <a:gd name="connsiteY1" fmla="*/ 442913 h 585788"/>
                <a:gd name="connsiteX2" fmla="*/ 1609725 w 3900488"/>
                <a:gd name="connsiteY2" fmla="*/ 457200 h 585788"/>
                <a:gd name="connsiteX3" fmla="*/ 2328863 w 3900488"/>
                <a:gd name="connsiteY3" fmla="*/ 492919 h 585788"/>
                <a:gd name="connsiteX4" fmla="*/ 2333625 w 3900488"/>
                <a:gd name="connsiteY4" fmla="*/ 476250 h 585788"/>
                <a:gd name="connsiteX5" fmla="*/ 3626644 w 3900488"/>
                <a:gd name="connsiteY5" fmla="*/ 497682 h 585788"/>
                <a:gd name="connsiteX6" fmla="*/ 3838575 w 3900488"/>
                <a:gd name="connsiteY6" fmla="*/ 585788 h 585788"/>
                <a:gd name="connsiteX7" fmla="*/ 3900488 w 3900488"/>
                <a:gd name="connsiteY7" fmla="*/ 200026 h 585788"/>
                <a:gd name="connsiteX8" fmla="*/ 3590925 w 3900488"/>
                <a:gd name="connsiteY8" fmla="*/ 188119 h 585788"/>
                <a:gd name="connsiteX9" fmla="*/ 2421731 w 3900488"/>
                <a:gd name="connsiteY9" fmla="*/ 171449 h 585788"/>
                <a:gd name="connsiteX10" fmla="*/ 223838 w 3900488"/>
                <a:gd name="connsiteY10" fmla="*/ 61913 h 585788"/>
                <a:gd name="connsiteX11" fmla="*/ 0 w 3900488"/>
                <a:gd name="connsiteY11" fmla="*/ 0 h 585788"/>
                <a:gd name="connsiteX12" fmla="*/ 28575 w 3900488"/>
                <a:gd name="connsiteY12" fmla="*/ 404813 h 585788"/>
                <a:gd name="connsiteX0" fmla="*/ 28575 w 3900488"/>
                <a:gd name="connsiteY0" fmla="*/ 404813 h 585788"/>
                <a:gd name="connsiteX1" fmla="*/ 973931 w 3900488"/>
                <a:gd name="connsiteY1" fmla="*/ 454820 h 585788"/>
                <a:gd name="connsiteX2" fmla="*/ 1609725 w 3900488"/>
                <a:gd name="connsiteY2" fmla="*/ 457200 h 585788"/>
                <a:gd name="connsiteX3" fmla="*/ 2328863 w 3900488"/>
                <a:gd name="connsiteY3" fmla="*/ 492919 h 585788"/>
                <a:gd name="connsiteX4" fmla="*/ 2333625 w 3900488"/>
                <a:gd name="connsiteY4" fmla="*/ 476250 h 585788"/>
                <a:gd name="connsiteX5" fmla="*/ 3626644 w 3900488"/>
                <a:gd name="connsiteY5" fmla="*/ 497682 h 585788"/>
                <a:gd name="connsiteX6" fmla="*/ 3838575 w 3900488"/>
                <a:gd name="connsiteY6" fmla="*/ 585788 h 585788"/>
                <a:gd name="connsiteX7" fmla="*/ 3900488 w 3900488"/>
                <a:gd name="connsiteY7" fmla="*/ 200026 h 585788"/>
                <a:gd name="connsiteX8" fmla="*/ 3590925 w 3900488"/>
                <a:gd name="connsiteY8" fmla="*/ 188119 h 585788"/>
                <a:gd name="connsiteX9" fmla="*/ 2421731 w 3900488"/>
                <a:gd name="connsiteY9" fmla="*/ 171449 h 585788"/>
                <a:gd name="connsiteX10" fmla="*/ 223838 w 3900488"/>
                <a:gd name="connsiteY10" fmla="*/ 61913 h 585788"/>
                <a:gd name="connsiteX11" fmla="*/ 0 w 3900488"/>
                <a:gd name="connsiteY11" fmla="*/ 0 h 585788"/>
                <a:gd name="connsiteX12" fmla="*/ 28575 w 3900488"/>
                <a:gd name="connsiteY12" fmla="*/ 404813 h 585788"/>
                <a:gd name="connsiteX0" fmla="*/ 19050 w 3900488"/>
                <a:gd name="connsiteY0" fmla="*/ 411957 h 585788"/>
                <a:gd name="connsiteX1" fmla="*/ 973931 w 3900488"/>
                <a:gd name="connsiteY1" fmla="*/ 454820 h 585788"/>
                <a:gd name="connsiteX2" fmla="*/ 1609725 w 3900488"/>
                <a:gd name="connsiteY2" fmla="*/ 457200 h 585788"/>
                <a:gd name="connsiteX3" fmla="*/ 2328863 w 3900488"/>
                <a:gd name="connsiteY3" fmla="*/ 492919 h 585788"/>
                <a:gd name="connsiteX4" fmla="*/ 2333625 w 3900488"/>
                <a:gd name="connsiteY4" fmla="*/ 476250 h 585788"/>
                <a:gd name="connsiteX5" fmla="*/ 3626644 w 3900488"/>
                <a:gd name="connsiteY5" fmla="*/ 497682 h 585788"/>
                <a:gd name="connsiteX6" fmla="*/ 3838575 w 3900488"/>
                <a:gd name="connsiteY6" fmla="*/ 585788 h 585788"/>
                <a:gd name="connsiteX7" fmla="*/ 3900488 w 3900488"/>
                <a:gd name="connsiteY7" fmla="*/ 200026 h 585788"/>
                <a:gd name="connsiteX8" fmla="*/ 3590925 w 3900488"/>
                <a:gd name="connsiteY8" fmla="*/ 188119 h 585788"/>
                <a:gd name="connsiteX9" fmla="*/ 2421731 w 3900488"/>
                <a:gd name="connsiteY9" fmla="*/ 171449 h 585788"/>
                <a:gd name="connsiteX10" fmla="*/ 223838 w 3900488"/>
                <a:gd name="connsiteY10" fmla="*/ 61913 h 585788"/>
                <a:gd name="connsiteX11" fmla="*/ 0 w 3900488"/>
                <a:gd name="connsiteY11" fmla="*/ 0 h 585788"/>
                <a:gd name="connsiteX12" fmla="*/ 19050 w 3900488"/>
                <a:gd name="connsiteY12" fmla="*/ 411957 h 585788"/>
                <a:gd name="connsiteX0" fmla="*/ 0 w 3881438"/>
                <a:gd name="connsiteY0" fmla="*/ 383382 h 557213"/>
                <a:gd name="connsiteX1" fmla="*/ 954881 w 3881438"/>
                <a:gd name="connsiteY1" fmla="*/ 426245 h 557213"/>
                <a:gd name="connsiteX2" fmla="*/ 1590675 w 3881438"/>
                <a:gd name="connsiteY2" fmla="*/ 428625 h 557213"/>
                <a:gd name="connsiteX3" fmla="*/ 2309813 w 3881438"/>
                <a:gd name="connsiteY3" fmla="*/ 464344 h 557213"/>
                <a:gd name="connsiteX4" fmla="*/ 2314575 w 3881438"/>
                <a:gd name="connsiteY4" fmla="*/ 447675 h 557213"/>
                <a:gd name="connsiteX5" fmla="*/ 3607594 w 3881438"/>
                <a:gd name="connsiteY5" fmla="*/ 469107 h 557213"/>
                <a:gd name="connsiteX6" fmla="*/ 3819525 w 3881438"/>
                <a:gd name="connsiteY6" fmla="*/ 557213 h 557213"/>
                <a:gd name="connsiteX7" fmla="*/ 3881438 w 3881438"/>
                <a:gd name="connsiteY7" fmla="*/ 171451 h 557213"/>
                <a:gd name="connsiteX8" fmla="*/ 3571875 w 3881438"/>
                <a:gd name="connsiteY8" fmla="*/ 159544 h 557213"/>
                <a:gd name="connsiteX9" fmla="*/ 2402681 w 3881438"/>
                <a:gd name="connsiteY9" fmla="*/ 142874 h 557213"/>
                <a:gd name="connsiteX10" fmla="*/ 204788 w 3881438"/>
                <a:gd name="connsiteY10" fmla="*/ 33338 h 557213"/>
                <a:gd name="connsiteX11" fmla="*/ 19050 w 3881438"/>
                <a:gd name="connsiteY11" fmla="*/ 0 h 557213"/>
                <a:gd name="connsiteX12" fmla="*/ 0 w 3881438"/>
                <a:gd name="connsiteY12" fmla="*/ 383382 h 557213"/>
                <a:gd name="connsiteX0" fmla="*/ 16668 w 3898106"/>
                <a:gd name="connsiteY0" fmla="*/ 404813 h 578644"/>
                <a:gd name="connsiteX1" fmla="*/ 971549 w 3898106"/>
                <a:gd name="connsiteY1" fmla="*/ 447676 h 578644"/>
                <a:gd name="connsiteX2" fmla="*/ 1607343 w 3898106"/>
                <a:gd name="connsiteY2" fmla="*/ 450056 h 578644"/>
                <a:gd name="connsiteX3" fmla="*/ 2326481 w 3898106"/>
                <a:gd name="connsiteY3" fmla="*/ 485775 h 578644"/>
                <a:gd name="connsiteX4" fmla="*/ 2331243 w 3898106"/>
                <a:gd name="connsiteY4" fmla="*/ 469106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 name="connsiteX0" fmla="*/ 16668 w 3898106"/>
                <a:gd name="connsiteY0" fmla="*/ 404813 h 578644"/>
                <a:gd name="connsiteX1" fmla="*/ 971549 w 3898106"/>
                <a:gd name="connsiteY1" fmla="*/ 447676 h 578644"/>
                <a:gd name="connsiteX2" fmla="*/ 1607343 w 3898106"/>
                <a:gd name="connsiteY2" fmla="*/ 450056 h 578644"/>
                <a:gd name="connsiteX3" fmla="*/ 2326481 w 3898106"/>
                <a:gd name="connsiteY3" fmla="*/ 485775 h 578644"/>
                <a:gd name="connsiteX4" fmla="*/ 2331243 w 3898106"/>
                <a:gd name="connsiteY4" fmla="*/ 469106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 name="connsiteX0" fmla="*/ 16668 w 3898106"/>
                <a:gd name="connsiteY0" fmla="*/ 404813 h 578644"/>
                <a:gd name="connsiteX1" fmla="*/ 971549 w 3898106"/>
                <a:gd name="connsiteY1" fmla="*/ 447676 h 578644"/>
                <a:gd name="connsiteX2" fmla="*/ 1607343 w 3898106"/>
                <a:gd name="connsiteY2" fmla="*/ 450056 h 578644"/>
                <a:gd name="connsiteX3" fmla="*/ 2326481 w 3898106"/>
                <a:gd name="connsiteY3" fmla="*/ 485775 h 578644"/>
                <a:gd name="connsiteX4" fmla="*/ 2331243 w 3898106"/>
                <a:gd name="connsiteY4" fmla="*/ 469106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 name="connsiteX0" fmla="*/ 16668 w 3898106"/>
                <a:gd name="connsiteY0" fmla="*/ 404813 h 578644"/>
                <a:gd name="connsiteX1" fmla="*/ 971549 w 3898106"/>
                <a:gd name="connsiteY1" fmla="*/ 447676 h 578644"/>
                <a:gd name="connsiteX2" fmla="*/ 1607343 w 3898106"/>
                <a:gd name="connsiteY2" fmla="*/ 450056 h 578644"/>
                <a:gd name="connsiteX3" fmla="*/ 2326481 w 3898106"/>
                <a:gd name="connsiteY3" fmla="*/ 485775 h 578644"/>
                <a:gd name="connsiteX4" fmla="*/ 2331243 w 3898106"/>
                <a:gd name="connsiteY4" fmla="*/ 469106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 name="connsiteX0" fmla="*/ 16668 w 3898106"/>
                <a:gd name="connsiteY0" fmla="*/ 404813 h 578644"/>
                <a:gd name="connsiteX1" fmla="*/ 971549 w 3898106"/>
                <a:gd name="connsiteY1" fmla="*/ 447676 h 578644"/>
                <a:gd name="connsiteX2" fmla="*/ 1607343 w 3898106"/>
                <a:gd name="connsiteY2" fmla="*/ 450056 h 578644"/>
                <a:gd name="connsiteX3" fmla="*/ 2326481 w 3898106"/>
                <a:gd name="connsiteY3" fmla="*/ 485775 h 578644"/>
                <a:gd name="connsiteX4" fmla="*/ 2328862 w 3898106"/>
                <a:gd name="connsiteY4" fmla="*/ 476250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 name="connsiteX0" fmla="*/ 16668 w 3898106"/>
                <a:gd name="connsiteY0" fmla="*/ 404813 h 578644"/>
                <a:gd name="connsiteX1" fmla="*/ 971549 w 3898106"/>
                <a:gd name="connsiteY1" fmla="*/ 447676 h 578644"/>
                <a:gd name="connsiteX2" fmla="*/ 1621630 w 3898106"/>
                <a:gd name="connsiteY2" fmla="*/ 454818 h 578644"/>
                <a:gd name="connsiteX3" fmla="*/ 2326481 w 3898106"/>
                <a:gd name="connsiteY3" fmla="*/ 485775 h 578644"/>
                <a:gd name="connsiteX4" fmla="*/ 2328862 w 3898106"/>
                <a:gd name="connsiteY4" fmla="*/ 476250 h 578644"/>
                <a:gd name="connsiteX5" fmla="*/ 3624262 w 3898106"/>
                <a:gd name="connsiteY5" fmla="*/ 490538 h 578644"/>
                <a:gd name="connsiteX6" fmla="*/ 3836193 w 3898106"/>
                <a:gd name="connsiteY6" fmla="*/ 578644 h 578644"/>
                <a:gd name="connsiteX7" fmla="*/ 3898106 w 3898106"/>
                <a:gd name="connsiteY7" fmla="*/ 192882 h 578644"/>
                <a:gd name="connsiteX8" fmla="*/ 3588543 w 3898106"/>
                <a:gd name="connsiteY8" fmla="*/ 180975 h 578644"/>
                <a:gd name="connsiteX9" fmla="*/ 2419349 w 3898106"/>
                <a:gd name="connsiteY9" fmla="*/ 164305 h 578644"/>
                <a:gd name="connsiteX10" fmla="*/ 221456 w 3898106"/>
                <a:gd name="connsiteY10" fmla="*/ 54769 h 578644"/>
                <a:gd name="connsiteX11" fmla="*/ 0 w 3898106"/>
                <a:gd name="connsiteY11" fmla="*/ 0 h 578644"/>
                <a:gd name="connsiteX12" fmla="*/ 16668 w 3898106"/>
                <a:gd name="connsiteY12" fmla="*/ 404813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8106" h="578644">
                  <a:moveTo>
                    <a:pt x="16668" y="404813"/>
                  </a:moveTo>
                  <a:lnTo>
                    <a:pt x="971549" y="447676"/>
                  </a:lnTo>
                  <a:lnTo>
                    <a:pt x="1621630" y="454818"/>
                  </a:lnTo>
                  <a:lnTo>
                    <a:pt x="2326481" y="485775"/>
                  </a:lnTo>
                  <a:lnTo>
                    <a:pt x="2328862" y="476250"/>
                  </a:lnTo>
                  <a:cubicBezTo>
                    <a:pt x="2676524" y="485775"/>
                    <a:pt x="3171825" y="490538"/>
                    <a:pt x="3624262" y="490538"/>
                  </a:cubicBezTo>
                  <a:lnTo>
                    <a:pt x="3836193" y="578644"/>
                  </a:lnTo>
                  <a:lnTo>
                    <a:pt x="3898106" y="192882"/>
                  </a:lnTo>
                  <a:lnTo>
                    <a:pt x="3588543" y="180975"/>
                  </a:lnTo>
                  <a:lnTo>
                    <a:pt x="2419349" y="164305"/>
                  </a:lnTo>
                  <a:lnTo>
                    <a:pt x="221456" y="54769"/>
                  </a:lnTo>
                  <a:cubicBezTo>
                    <a:pt x="138112" y="46038"/>
                    <a:pt x="90488" y="53975"/>
                    <a:pt x="0" y="0"/>
                  </a:cubicBezTo>
                  <a:lnTo>
                    <a:pt x="16668" y="404813"/>
                  </a:lnTo>
                  <a:close/>
                </a:path>
              </a:pathLst>
            </a:custGeom>
            <a:solidFill>
              <a:srgbClr val="0070C0">
                <a:alpha val="40000"/>
              </a:srgbClr>
            </a:solidFill>
            <a:ln>
              <a:solidFill>
                <a:schemeClr val="tx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51" name="テキスト ボックス 50"/>
          <p:cNvSpPr txBox="1"/>
          <p:nvPr/>
        </p:nvSpPr>
        <p:spPr>
          <a:xfrm>
            <a:off x="5326047" y="1418641"/>
            <a:ext cx="564257" cy="16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a:defRPr kumimoji="1" sz="1100" b="1">
                <a:solidFill>
                  <a:srgbClr val="0000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Ⅱ</a:t>
            </a:r>
            <a:r>
              <a:rPr kumimoji="1" lang="ja-JP" altLang="en-US" sz="11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期整備</a:t>
            </a:r>
          </a:p>
        </p:txBody>
      </p:sp>
      <p:sp>
        <p:nvSpPr>
          <p:cNvPr id="52" name="テキスト ボックス 51"/>
          <p:cNvSpPr txBox="1"/>
          <p:nvPr/>
        </p:nvSpPr>
        <p:spPr>
          <a:xfrm>
            <a:off x="6879475" y="1479215"/>
            <a:ext cx="612000" cy="16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Ⅰ</a:t>
            </a:r>
            <a:r>
              <a:rPr kumimoji="1" lang="ja-JP" altLang="en-US" sz="1100" b="1" i="0" u="none" strike="noStrike" kern="1200" cap="none" spc="0" normalizeH="0" baseline="0" noProof="0" dirty="0">
                <a:ln>
                  <a:noFill/>
                </a:ln>
                <a:solidFill>
                  <a:srgbClr val="0000FF"/>
                </a:solidFill>
                <a:effectLst/>
                <a:uLnTx/>
                <a:uFillTx/>
                <a:latin typeface="Calibri" panose="020F0502020204030204"/>
                <a:ea typeface="游ゴシック" panose="020B0400000000000000" pitchFamily="50" charset="-128"/>
                <a:cs typeface="+mn-cs"/>
              </a:rPr>
              <a:t>期整備</a:t>
            </a:r>
          </a:p>
        </p:txBody>
      </p:sp>
      <p:sp>
        <p:nvSpPr>
          <p:cNvPr id="2" name="スライド番号プレースホルダー 1"/>
          <p:cNvSpPr>
            <a:spLocks noGrp="1"/>
          </p:cNvSpPr>
          <p:nvPr>
            <p:ph type="sldNum" sz="quarter" idx="12"/>
          </p:nvPr>
        </p:nvSpPr>
        <p:spPr/>
        <p:txBody>
          <a:bodyPr/>
          <a:lstStyle/>
          <a:p>
            <a:fld id="{77594F6A-A54B-438B-8D6E-C0576E169278}" type="slidenum">
              <a:rPr kumimoji="1" lang="ja-JP" altLang="en-US" smtClean="0"/>
              <a:t>372</a:t>
            </a:fld>
            <a:endParaRPr kumimoji="1" lang="ja-JP" altLang="en-US"/>
          </a:p>
        </p:txBody>
      </p:sp>
    </p:spTree>
    <p:extLst>
      <p:ext uri="{BB962C8B-B14F-4D97-AF65-F5344CB8AC3E}">
        <p14:creationId xmlns:p14="http://schemas.microsoft.com/office/powerpoint/2010/main" val="14771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573618265"/>
              </p:ext>
            </p:extLst>
          </p:nvPr>
        </p:nvGraphicFramePr>
        <p:xfrm>
          <a:off x="2382983" y="706583"/>
          <a:ext cx="6638704" cy="5458721"/>
        </p:xfrm>
        <a:graphic>
          <a:graphicData uri="http://schemas.openxmlformats.org/drawingml/2006/table">
            <a:tbl>
              <a:tblPr firstRow="1" firstCol="1" bandRow="1"/>
              <a:tblGrid>
                <a:gridCol w="1659676">
                  <a:extLst>
                    <a:ext uri="{9D8B030D-6E8A-4147-A177-3AD203B41FA5}">
                      <a16:colId xmlns:a16="http://schemas.microsoft.com/office/drawing/2014/main" val="838138467"/>
                    </a:ext>
                  </a:extLst>
                </a:gridCol>
                <a:gridCol w="1659676">
                  <a:extLst>
                    <a:ext uri="{9D8B030D-6E8A-4147-A177-3AD203B41FA5}">
                      <a16:colId xmlns:a16="http://schemas.microsoft.com/office/drawing/2014/main" val="1867253675"/>
                    </a:ext>
                  </a:extLst>
                </a:gridCol>
                <a:gridCol w="1659676">
                  <a:extLst>
                    <a:ext uri="{9D8B030D-6E8A-4147-A177-3AD203B41FA5}">
                      <a16:colId xmlns:a16="http://schemas.microsoft.com/office/drawing/2014/main" val="665385018"/>
                    </a:ext>
                  </a:extLst>
                </a:gridCol>
                <a:gridCol w="1659676">
                  <a:extLst>
                    <a:ext uri="{9D8B030D-6E8A-4147-A177-3AD203B41FA5}">
                      <a16:colId xmlns:a16="http://schemas.microsoft.com/office/drawing/2014/main" val="1580010884"/>
                    </a:ext>
                  </a:extLst>
                </a:gridCol>
              </a:tblGrid>
              <a:tr h="474816">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改革前の課題</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Why</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改革の方向性</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Vision)</a:t>
                      </a:r>
                      <a:endParaRPr kumimoji="1" lang="ja-JP" altLang="en-US" sz="1400" b="1" dirty="0">
                        <a:solidFill>
                          <a:schemeClr val="bg1"/>
                        </a:solidFill>
                        <a:latin typeface="ＭＳ Ｐゴシック" panose="020B0600070205080204" pitchFamily="50" charset="-128"/>
                        <a:ea typeface="ＭＳ Ｐゴシック" panose="020B0600070205080204" pitchFamily="50" charset="-128"/>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何をどう改革したか</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What</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p>
                  </a:txBody>
                  <a:tcPr marR="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主な成果</a:t>
                      </a:r>
                      <a:endParaRPr kumimoji="1" lang="en-US" altLang="ja-JP" sz="1400" b="1" dirty="0">
                        <a:solidFill>
                          <a:schemeClr val="bg1"/>
                        </a:solidFill>
                        <a:latin typeface="ＭＳ Ｐゴシック" panose="020B0600070205080204" pitchFamily="50" charset="-128"/>
                        <a:ea typeface="ＭＳ Ｐゴシック" panose="020B0600070205080204" pitchFamily="50" charset="-128"/>
                      </a:endParaRPr>
                    </a:p>
                    <a:p>
                      <a:pPr algn="ctr">
                        <a:lnSpc>
                          <a:spcPts val="1300"/>
                        </a:lnSpc>
                      </a:pP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400" b="1" dirty="0">
                          <a:solidFill>
                            <a:schemeClr val="bg1"/>
                          </a:solidFill>
                          <a:latin typeface="ＭＳ Ｐゴシック" panose="020B0600070205080204" pitchFamily="50" charset="-128"/>
                          <a:ea typeface="ＭＳ Ｐゴシック" panose="020B0600070205080204" pitchFamily="50" charset="-128"/>
                        </a:rPr>
                        <a:t>Outcome</a:t>
                      </a:r>
                      <a:r>
                        <a:rPr kumimoji="1" lang="ja-JP" altLang="en-US" sz="1400" b="1" dirty="0">
                          <a:solidFill>
                            <a:schemeClr val="bg1"/>
                          </a:solidFill>
                          <a:latin typeface="ＭＳ Ｐゴシック" panose="020B0600070205080204" pitchFamily="50" charset="-128"/>
                          <a:ea typeface="ＭＳ Ｐゴシック" panose="020B0600070205080204" pitchFamily="50" charset="-128"/>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4100797845"/>
                  </a:ext>
                </a:extLst>
              </a:tr>
              <a:tr h="4983905">
                <a:tc>
                  <a:txBody>
                    <a:bodyPr/>
                    <a:lstStyle/>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・公園は多様な機能をもった公共施設であり、そのポテンシャルを発揮するためにはこれまで以上により一層柔軟に使いこなすことが求められている</a:t>
                      </a:r>
                      <a:r>
                        <a:rPr lang="ja-JP" altLang="en-US"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・コロナ禍においても、</a:t>
                      </a:r>
                      <a:r>
                        <a:rPr lang="en-US" altLang="ja-JP"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a:t>
                      </a:r>
                      <a:r>
                        <a:rPr lang="ja-JP" altLang="en-US"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密を避けながら様々な活動を展開できる、都市の貴重なオープンスペースとしても公園は注目されている。</a:t>
                      </a:r>
                      <a:endParaRPr lang="en-US" altLang="ja-JP"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・大公園では、民間活力導入による魅力向上を図ってきているが、地域の身近な</a:t>
                      </a:r>
                      <a:r>
                        <a:rPr lang="ja-JP" altLang="en-US" sz="1200" b="0" kern="100">
                          <a:effectLst/>
                          <a:latin typeface="ＭＳ Ｐゴシック" panose="020B0600070205080204" pitchFamily="50" charset="-128"/>
                          <a:ea typeface="ＭＳ Ｐゴシック" panose="020B0600070205080204" pitchFamily="50" charset="-128"/>
                          <a:cs typeface="Times New Roman" panose="02020603050405020304" pitchFamily="18" charset="0"/>
                        </a:rPr>
                        <a:t>公園は、利用者層</a:t>
                      </a:r>
                      <a:r>
                        <a:rPr lang="ja-JP" altLang="en-US"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や使い方が限定的となっている。</a:t>
                      </a:r>
                      <a:endParaRPr lang="ja-JP" altLang="en-US" sz="1200" b="0" dirty="0">
                        <a:latin typeface="ＭＳ Ｐゴシック" panose="020B0600070205080204" pitchFamily="50" charset="-128"/>
                        <a:ea typeface="ＭＳ Ｐゴシック" panose="020B0600070205080204" pitchFamily="50" charset="-128"/>
                      </a:endParaRPr>
                    </a:p>
                    <a:p>
                      <a:pPr algn="just">
                        <a:lnSpc>
                          <a:spcPts val="1400"/>
                        </a:lnSpc>
                        <a:spcBef>
                          <a:spcPts val="600"/>
                        </a:spcBef>
                        <a:spcAft>
                          <a:spcPts val="0"/>
                        </a:spcAft>
                      </a:pP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200" b="0" dirty="0">
                          <a:latin typeface="ＭＳ Ｐゴシック" panose="020B0600070205080204" pitchFamily="50" charset="-128"/>
                          <a:ea typeface="ＭＳ Ｐゴシック" panose="020B0600070205080204" pitchFamily="50" charset="-128"/>
                        </a:rPr>
                        <a:t>・これまでの一般的な公園の使い方に加え、都市の貴重なオープンスペースという公園の特性を活かしながら、多種多様な人々が自らのアイディアで公園を活用（パークファンとよぶ）できるような新しい取り組みを進めていく。</a:t>
                      </a:r>
                      <a:endParaRPr lang="en-US" altLang="ja-JP" sz="1200" b="0" dirty="0">
                        <a:latin typeface="ＭＳ Ｐゴシック" panose="020B0600070205080204" pitchFamily="50" charset="-128"/>
                        <a:ea typeface="ＭＳ Ｐゴシック" panose="020B0600070205080204" pitchFamily="50" charset="-128"/>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4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年度花博開催</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30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周年記念イベントにおいて「公園でこんなことができる」といったアイディアを募集し、</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100</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件以上の応募があった。その中のいくつかを体験いただく実験的試行を行った。</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400"/>
                        </a:lnSpc>
                        <a:spcBef>
                          <a:spcPts val="600"/>
                        </a:spcBef>
                        <a:spcAft>
                          <a:spcPts val="0"/>
                        </a:spcAft>
                      </a:pP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2021</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年度からはより身近な公園での展開を目指し、近隣公園や地区公園といった、中規模公園のうち</a:t>
                      </a:r>
                      <a:r>
                        <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9</a:t>
                      </a:r>
                      <a:r>
                        <a:rPr lang="ja-JP" altLang="en-US"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公園のモデル公園を対象として試行実施した。</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400"/>
                        </a:lnSpc>
                        <a:spcBef>
                          <a:spcPts val="600"/>
                        </a:spcBef>
                        <a:spcAft>
                          <a:spcPts val="0"/>
                        </a:spcAft>
                      </a:pPr>
                      <a:r>
                        <a:rPr lang="ja-JP" altLang="en-US"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en-US" altLang="ja-JP"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2022</a:t>
                      </a:r>
                      <a:r>
                        <a:rPr lang="ja-JP" altLang="en-US"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年は市内全域に展開し実施している。</a:t>
                      </a:r>
                      <a:endParaRPr lang="en-US" altLang="ja-JP"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200" b="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行政が実施者の企画運営、公園の使用許可、広報などを支援する中で、継続的に実施するために必要な活動支援の方法について検討を行った。</a:t>
                      </a:r>
                      <a:endParaRPr lang="en-US" altLang="ja-JP" sz="1200"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200"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200" strike="noStrike" kern="100" baseline="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活躍していただいた</a:t>
                      </a:r>
                      <a:r>
                        <a:rPr lang="ja-JP" altLang="en-US" sz="1200"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実施者</a:t>
                      </a:r>
                      <a:r>
                        <a:rPr lang="ja-JP" altLang="en-US" sz="1200" strike="noStrike" kern="100" baseline="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に加えて</a:t>
                      </a:r>
                      <a:r>
                        <a:rPr lang="ja-JP" altLang="en-US" sz="1200"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、プログラム参加者へのヒアリングを通じて、</a:t>
                      </a:r>
                      <a:r>
                        <a:rPr lang="ja-JP" altLang="en-US" sz="1200" strike="noStrike" kern="100" baseline="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パークファンを実施することによる効果として、</a:t>
                      </a:r>
                      <a:r>
                        <a:rPr lang="ja-JP" altLang="en-US" sz="1200"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公園が子育て・教育、健康増進などと社会解決の場や地域コミュティが活性化される場となることがわかった。</a:t>
                      </a:r>
                      <a:endParaRPr lang="en-US" altLang="ja-JP" sz="1200"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ts val="1400"/>
                        </a:lnSpc>
                        <a:spcBef>
                          <a:spcPts val="600"/>
                        </a:spcBef>
                        <a:spcAft>
                          <a:spcPts val="0"/>
                        </a:spcAft>
                        <a:buClrTx/>
                        <a:buSzTx/>
                        <a:buFontTx/>
                        <a:buNone/>
                        <a:tabLst/>
                        <a:defRPr/>
                      </a:pPr>
                      <a:r>
                        <a:rPr lang="ja-JP" altLang="en-US" sz="1200"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・各種マニュアルの作成や事務手続きの簡素化などを行ったことにより、プログラム実施者が継続的に実施できる手法の整備につながった。</a:t>
                      </a:r>
                      <a:endParaRPr lang="en-US"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ts val="1400"/>
                        </a:lnSpc>
                        <a:spcBef>
                          <a:spcPts val="600"/>
                        </a:spcBef>
                        <a:spcAft>
                          <a:spcPts val="0"/>
                        </a:spcAft>
                      </a:pPr>
                      <a:r>
                        <a:rPr lang="ja-JP" altLang="en-US" sz="1200"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・パークファンをきっかけに、</a:t>
                      </a:r>
                      <a:r>
                        <a:rPr lang="ja-JP" altLang="en-US" sz="1200" strike="noStrik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多様</a:t>
                      </a:r>
                      <a:r>
                        <a:rPr lang="ja-JP" altLang="en-US" sz="1200" strike="noStrike"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な人々が多様なアイディアで公園を</a:t>
                      </a:r>
                      <a:r>
                        <a:rPr lang="ja-JP" altLang="en-US" sz="1200" strike="noStrik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使うプログラムが実施され、対象箇所が拡大された。</a:t>
                      </a:r>
                      <a:endParaRPr lang="en-US" altLang="ja-JP" sz="1200" strike="noStrike" kern="10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marR="0" lvl="0" indent="0" algn="just" defTabSz="914400" rtl="0" eaLnBrk="1" fontAlgn="auto" latinLnBrk="0" hangingPunct="1">
                        <a:lnSpc>
                          <a:spcPts val="1400"/>
                        </a:lnSpc>
                        <a:spcBef>
                          <a:spcPts val="600"/>
                        </a:spcBef>
                        <a:spcAft>
                          <a:spcPts val="0"/>
                        </a:spcAft>
                        <a:buClrTx/>
                        <a:buSzTx/>
                        <a:buFontTx/>
                        <a:buNone/>
                        <a:tabLst/>
                        <a:defRPr/>
                      </a:pPr>
                      <a:endParaRPr 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2" name="正方形/長方形 1"/>
          <p:cNvSpPr/>
          <p:nvPr/>
        </p:nvSpPr>
        <p:spPr>
          <a:xfrm>
            <a:off x="74324" y="147484"/>
            <a:ext cx="4065628"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sng"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みんなで公園活用事業（パークファン）</a:t>
            </a:r>
            <a:endParaRPr kumimoji="0" lang="ja-JP" altLang="ja-JP" sz="1600" b="0" i="0" u="sng" strike="noStrike" kern="1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2" name="正方形/長方形 11"/>
          <p:cNvSpPr/>
          <p:nvPr/>
        </p:nvSpPr>
        <p:spPr>
          <a:xfrm>
            <a:off x="4283968" y="150461"/>
            <a:ext cx="955964" cy="3089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新規</a:t>
            </a:r>
            <a:r>
              <a:rPr kumimoji="1" lang="en-US" altLang="ja-JP"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endPar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3" name="テキスト ボックス 12"/>
          <p:cNvSpPr txBox="1"/>
          <p:nvPr/>
        </p:nvSpPr>
        <p:spPr>
          <a:xfrm>
            <a:off x="74324" y="739250"/>
            <a:ext cx="2411760" cy="3231634"/>
          </a:xfrm>
          <a:prstGeom prst="rect">
            <a:avLst/>
          </a:prstGeom>
          <a:noFill/>
        </p:spPr>
        <p:txBody>
          <a:bodyPr wrap="square" lIns="91418" tIns="45710" rIns="91418" bIns="4571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①分野：　まちづくり</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②タイプ</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政策イノベーション</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執行の刷新</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③改革スタイル</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投資・予算</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条例・規則・運用ﾙｰﾙ</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組織・経営形態</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　権限移譲</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④担当部局</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市　建設局</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⑤時期</a:t>
            </a:r>
            <a:endPar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2020</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373</a:t>
            </a:fld>
            <a:endParaRPr lang="ja-JP" altLang="en-US"/>
          </a:p>
        </p:txBody>
      </p:sp>
    </p:spTree>
    <p:extLst>
      <p:ext uri="{BB962C8B-B14F-4D97-AF65-F5344CB8AC3E}">
        <p14:creationId xmlns:p14="http://schemas.microsoft.com/office/powerpoint/2010/main" val="9214294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9442</Words>
  <Application>Microsoft Office PowerPoint</Application>
  <PresentationFormat>画面に合わせる (4:3)</PresentationFormat>
  <Paragraphs>2167</Paragraphs>
  <Slides>29</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29</vt:i4>
      </vt:variant>
    </vt:vector>
  </HeadingPairs>
  <TitlesOfParts>
    <vt:vector size="45" baseType="lpstr">
      <vt:lpstr>BIZ UDPゴシック</vt:lpstr>
      <vt:lpstr>BIZ UDゴシック</vt:lpstr>
      <vt:lpstr>HGP創英角ｺﾞｼｯｸUB</vt:lpstr>
      <vt:lpstr>HG丸ｺﾞｼｯｸM-PRO</vt:lpstr>
      <vt:lpstr>Meiryo UI</vt:lpstr>
      <vt:lpstr>ＭＳ Ｐゴシック</vt:lpstr>
      <vt:lpstr>ＭＳ ゴシック</vt:lpstr>
      <vt:lpstr>ＭＳ 明朝</vt:lpstr>
      <vt:lpstr>UD デジタル 教科書体 NK-R</vt:lpstr>
      <vt:lpstr>游ゴシック</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2023-06-16T04:23:16Z</dcterms:created>
  <dcterms:modified xsi:type="dcterms:W3CDTF">2023-06-16T05:13:33Z</dcterms:modified>
</cp:coreProperties>
</file>