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5" removePersonalInfoOnSave="1" saveSubsetFonts="1">
  <p:sldMasterIdLst>
    <p:sldMasterId id="2147483672" r:id="rId1"/>
  </p:sldMasterIdLst>
  <p:notesMasterIdLst>
    <p:notesMasterId r:id="rId11"/>
  </p:notesMasterIdLst>
  <p:handoutMasterIdLst>
    <p:handoutMasterId r:id="rId12"/>
  </p:handoutMasterIdLst>
  <p:sldIdLst>
    <p:sldId id="861" r:id="rId2"/>
    <p:sldId id="862" r:id="rId3"/>
    <p:sldId id="980" r:id="rId4"/>
    <p:sldId id="981" r:id="rId5"/>
    <p:sldId id="865" r:id="rId6"/>
    <p:sldId id="982" r:id="rId7"/>
    <p:sldId id="867" r:id="rId8"/>
    <p:sldId id="868" r:id="rId9"/>
    <p:sldId id="869" r:id="rId10"/>
  </p:sldIdLst>
  <p:sldSz cx="12192000" cy="6858000"/>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成者"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4745"/>
    <a:srgbClr val="0000CC"/>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テーマ スタイル 1 - アクセント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2" autoAdjust="0"/>
    <p:restoredTop sz="94333" autoAdjust="0"/>
  </p:normalViewPr>
  <p:slideViewPr>
    <p:cSldViewPr snapToGrid="0">
      <p:cViewPr varScale="1">
        <p:scale>
          <a:sx n="69" d="100"/>
          <a:sy n="69" d="100"/>
        </p:scale>
        <p:origin x="648"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CF91CB69-C0D4-4249-892D-7145899D729D}" type="datetimeFigureOut">
              <a:rPr kumimoji="1" lang="ja-JP" altLang="en-US" smtClean="0"/>
              <a:t>2023/6/16</a:t>
            </a:fld>
            <a:endParaRPr kumimoji="1" lang="ja-JP" altLang="en-US"/>
          </a:p>
        </p:txBody>
      </p:sp>
      <p:sp>
        <p:nvSpPr>
          <p:cNvPr id="4" name="フッター プレースホルダー 3"/>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FA2D7C81-5519-4110-A957-3E065F797C99}" type="slidenum">
              <a:rPr kumimoji="1" lang="ja-JP" altLang="en-US" smtClean="0"/>
              <a:t>‹#›</a:t>
            </a:fld>
            <a:endParaRPr kumimoji="1" lang="ja-JP" altLang="en-US"/>
          </a:p>
        </p:txBody>
      </p:sp>
    </p:spTree>
    <p:extLst>
      <p:ext uri="{BB962C8B-B14F-4D97-AF65-F5344CB8AC3E}">
        <p14:creationId xmlns:p14="http://schemas.microsoft.com/office/powerpoint/2010/main" val="28662710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2"/>
            <a:ext cx="2949787" cy="498693"/>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2"/>
            <a:ext cx="2949787" cy="498693"/>
          </a:xfrm>
          <a:prstGeom prst="rect">
            <a:avLst/>
          </a:prstGeom>
        </p:spPr>
        <p:txBody>
          <a:bodyPr vert="horz" lIns="91425" tIns="45714" rIns="91425" bIns="45714" rtlCol="0"/>
          <a:lstStyle>
            <a:lvl1pPr algn="r">
              <a:defRPr sz="1200"/>
            </a:lvl1pPr>
          </a:lstStyle>
          <a:p>
            <a:fld id="{5A341A20-8478-4C1C-BE02-31BFBBE9F3EA}" type="datetimeFigureOut">
              <a:rPr kumimoji="1" lang="ja-JP" altLang="en-US" smtClean="0"/>
              <a:t>2023/6/16</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0721" y="4783307"/>
            <a:ext cx="5445760" cy="3913614"/>
          </a:xfrm>
          <a:prstGeom prst="rect">
            <a:avLst/>
          </a:prstGeom>
        </p:spPr>
        <p:txBody>
          <a:bodyPr vert="horz" lIns="91425" tIns="45714" rIns="91425" bIns="4571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5" tIns="45714" rIns="91425" bIns="45714" rtlCol="0" anchor="b"/>
          <a:lstStyle>
            <a:lvl1pPr algn="r">
              <a:defRPr sz="1200"/>
            </a:lvl1pPr>
          </a:lstStyle>
          <a:p>
            <a:fld id="{54E77E6D-4318-4181-B329-ED3A8DAEF872}" type="slidenum">
              <a:rPr kumimoji="1" lang="ja-JP" altLang="en-US" smtClean="0"/>
              <a:t>‹#›</a:t>
            </a:fld>
            <a:endParaRPr kumimoji="1" lang="ja-JP" altLang="en-US"/>
          </a:p>
        </p:txBody>
      </p:sp>
    </p:spTree>
    <p:extLst>
      <p:ext uri="{BB962C8B-B14F-4D97-AF65-F5344CB8AC3E}">
        <p14:creationId xmlns:p14="http://schemas.microsoft.com/office/powerpoint/2010/main" val="2710529550"/>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375" y="819150"/>
            <a:ext cx="7262813" cy="4084638"/>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695813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63707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375" y="819150"/>
            <a:ext cx="7262813" cy="4084638"/>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8184460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206375" y="819150"/>
            <a:ext cx="7262813" cy="4084638"/>
          </a:xfrm>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044892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69228">
              <a:defRPr/>
            </a:pPr>
            <a:endParaRPr kumimoji="1" lang="en-US" altLang="ja-JP" dirty="0"/>
          </a:p>
        </p:txBody>
      </p:sp>
    </p:spTree>
    <p:extLst>
      <p:ext uri="{BB962C8B-B14F-4D97-AF65-F5344CB8AC3E}">
        <p14:creationId xmlns:p14="http://schemas.microsoft.com/office/powerpoint/2010/main" val="35046634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1037182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Tree>
    <p:extLst>
      <p:ext uri="{BB962C8B-B14F-4D97-AF65-F5344CB8AC3E}">
        <p14:creationId xmlns:p14="http://schemas.microsoft.com/office/powerpoint/2010/main" val="169061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2524447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D63BDC81-9EE1-4F95-8257-5D828F131CC0}"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761401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0C06EEF-4F51-4CC8-8C1B-AC4DFD409AD1}"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61872"/>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812078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7EB63FD2-394F-4DFA-8262-4E782EC3923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1200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E9F237-0490-4318-85DA-AFFAD8B72109}"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2116002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2C5FA9D-3678-4215-B637-8C289007B13C}" type="datetime1">
              <a:rPr kumimoji="1" lang="ja-JP" altLang="en-US" smtClean="0"/>
              <a:t>2023/6/16</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2274578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EA81D097-52DC-4A11-88C4-5BC6081A991E}"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207928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B238C46-03DB-400A-93EE-883FF2A72E56}" type="datetime1">
              <a:rPr kumimoji="1" lang="ja-JP" altLang="en-US" smtClean="0"/>
              <a:t>2023/6/16</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721113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2DB880DC-51CA-4292-8326-D430CC341296}" type="datetime1">
              <a:rPr kumimoji="1" lang="ja-JP" altLang="en-US" smtClean="0"/>
              <a:t>2023/6/16</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3693292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0927F7-45B6-40F9-A46E-2BD662966881}" type="datetime1">
              <a:rPr kumimoji="1" lang="ja-JP" altLang="en-US" smtClean="0"/>
              <a:t>2023/6/16</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a:xfrm>
            <a:off x="9448800" y="6492875"/>
            <a:ext cx="2743200" cy="365125"/>
          </a:xfrm>
        </p:spPr>
        <p:txBody>
          <a:bodyPr/>
          <a:lstStyle>
            <a:lvl1pPr>
              <a:defRPr sz="1400" b="1">
                <a:solidFill>
                  <a:schemeClr val="tx1"/>
                </a:solidFill>
              </a:defRPr>
            </a:lvl1pPr>
          </a:lstStyle>
          <a:p>
            <a:fld id="{138CA411-231B-42B9-AF63-97A64194AA60}" type="slidenum">
              <a:rPr lang="ja-JP" altLang="en-US" smtClean="0"/>
              <a:pPr/>
              <a:t>‹#›</a:t>
            </a:fld>
            <a:endParaRPr lang="ja-JP" altLang="en-US"/>
          </a:p>
        </p:txBody>
      </p:sp>
    </p:spTree>
    <p:extLst>
      <p:ext uri="{BB962C8B-B14F-4D97-AF65-F5344CB8AC3E}">
        <p14:creationId xmlns:p14="http://schemas.microsoft.com/office/powerpoint/2010/main" val="19566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CE3CFC2-35EC-47E6-8C3E-F1C1C2CE1632}"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140969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E67C060D-2748-466D-80D3-1C6821C64639}" type="datetime1">
              <a:rPr kumimoji="1" lang="ja-JP" altLang="en-US" smtClean="0"/>
              <a:t>2023/6/16</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34659841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B4EFD-B7F7-451D-B1C7-BDFAA944B730}" type="datetime1">
              <a:rPr kumimoji="1" lang="ja-JP" altLang="en-US" smtClean="0"/>
              <a:t>2023/6/16</a:t>
            </a:fld>
            <a:endParaRPr kumimoji="1" lang="ja-JP"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8CA411-231B-42B9-AF63-97A64194AA60}" type="slidenum">
              <a:rPr kumimoji="1" lang="ja-JP" altLang="en-US" smtClean="0"/>
              <a:t>‹#›</a:t>
            </a:fld>
            <a:endParaRPr kumimoji="1" lang="ja-JP" altLang="en-US"/>
          </a:p>
        </p:txBody>
      </p:sp>
    </p:spTree>
    <p:extLst>
      <p:ext uri="{BB962C8B-B14F-4D97-AF65-F5344CB8AC3E}">
        <p14:creationId xmlns:p14="http://schemas.microsoft.com/office/powerpoint/2010/main" val="281477618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7" Type="http://schemas.microsoft.com/office/2007/relationships/hdphoto" Target="../media/hdphoto1.wdp"/><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10.emf"/></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image" Target="../media/image18.jpe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角丸四角形 5"/>
          <p:cNvSpPr/>
          <p:nvPr/>
        </p:nvSpPr>
        <p:spPr>
          <a:xfrm>
            <a:off x="1244600" y="558800"/>
            <a:ext cx="9652000" cy="6057900"/>
          </a:xfrm>
          <a:prstGeom prst="roundRect">
            <a:avLst>
              <a:gd name="adj" fmla="val 3669"/>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23"/>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１．大阪駅周辺</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総論</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a:t>
            </a:r>
          </a:p>
        </p:txBody>
      </p:sp>
      <p:sp>
        <p:nvSpPr>
          <p:cNvPr id="8" name="テキスト ボックス 7"/>
          <p:cNvSpPr txBox="1"/>
          <p:nvPr/>
        </p:nvSpPr>
        <p:spPr>
          <a:xfrm>
            <a:off x="1271464" y="431322"/>
            <a:ext cx="9777536" cy="6370975"/>
          </a:xfrm>
          <a:prstGeom prst="rect">
            <a:avLst/>
          </a:prstGeom>
          <a:noFill/>
          <a:ln>
            <a:noFill/>
            <a:prstDash val="sysDash"/>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50" name="Rectangle 2"/>
          <p:cNvSpPr>
            <a:spLocks noChangeArrowheads="1"/>
          </p:cNvSpPr>
          <p:nvPr/>
        </p:nvSpPr>
        <p:spPr bwMode="auto">
          <a:xfrm>
            <a:off x="1244600" y="540762"/>
            <a:ext cx="9740900" cy="6093976"/>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１．エリア</a:t>
            </a: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の現状</a:t>
            </a:r>
            <a:endPar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大阪駅周辺はＪＲ、私鉄、</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 Metro</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の７駅が集中し、１日に</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約</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250</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の乗り降りがある西日本最大の</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基幹ターミナル</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・業務</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・商業</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の都市</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機能の</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一大集積地</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であ</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り</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近年も、グランフロント大阪や大阪梅田ツインタワーズノース（阪急百貨店）・サウス（阪神百貨店）等の業務・商業機能を有する複合施設が順次完成しており、現在も大阪駅西北ビル、</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JP</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タワー大阪の整備工事が進められている。</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「最後の一等地」と言われる『うめきた』の開発も進んで</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おり、道路、公園などの基盤整備や商業・業務・居住・宿泊・中核機能を備えた民間開発工事が進められている</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２．エリアの課題</a:t>
            </a:r>
            <a:endPar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・日本を代表する交通ターミナルにもかかわらず、</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地下街含め各事業者（地権者）の連携が不十分で、交通機関相互の乗継の悪さや歩行者動線の不便さなど、ターミナルとしての</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課題</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を抱えている。</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関西国際空港へ直通</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する特急</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電車が無い</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うえに</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、所要時間は</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１時間程度</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を要する</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など、国際空港へのアクセスは東京（羽田空港）や名古屋（中部国際空港）に劣っている</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経済成長期に、集中的に開発された地下</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空間</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や駅前ビル</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が</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更新期を迎え、地震・津波対策等の安全対策も含めた戦略的な再整備が求められている。</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・歩道などの公共空間の地域特性に応じた個性的、魅力的な活用（オープンカフェ等）が十分でない。</a:t>
            </a:r>
            <a:endPar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３．近年の動向</a:t>
            </a:r>
            <a:endPar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百貨店</a:t>
            </a:r>
            <a:r>
              <a:rPr kumimoji="1" lang="ja-JP" altLang="ja-JP" sz="1300" b="0" i="0" u="none" strike="noStrike" kern="1200" cap="none" spc="0" normalizeH="0" baseline="0" noProof="0" dirty="0">
                <a:ln>
                  <a:noFill/>
                </a:ln>
                <a:effectLst/>
                <a:uLnTx/>
                <a:uFillTx/>
                <a:latin typeface="ＭＳ Ｐ明朝" pitchFamily="18" charset="-128"/>
                <a:ea typeface="ＭＳ Ｐ明朝" pitchFamily="18" charset="-128"/>
                <a:cs typeface="+mn-cs"/>
              </a:rPr>
              <a:t>を</a:t>
            </a:r>
            <a:r>
              <a:rPr kumimoji="1" lang="ja-JP" altLang="en-US" sz="1300" b="0" i="0" u="none" strike="noStrike" kern="1200" cap="none" spc="0" normalizeH="0" baseline="0" noProof="0" dirty="0">
                <a:ln>
                  <a:noFill/>
                </a:ln>
                <a:effectLst/>
                <a:uLnTx/>
                <a:uFillTx/>
                <a:latin typeface="ＭＳ Ｐ明朝" pitchFamily="18" charset="-128"/>
                <a:ea typeface="ＭＳ Ｐ明朝" pitchFamily="18" charset="-128"/>
                <a:cs typeface="+mn-cs"/>
              </a:rPr>
              <a:t>はじ</a:t>
            </a:r>
            <a:r>
              <a:rPr kumimoji="1" lang="ja-JP" altLang="ja-JP" sz="1300" b="0" i="0" u="none" strike="noStrike" kern="1200" cap="none" spc="0" normalizeH="0" baseline="0" noProof="0" dirty="0">
                <a:ln>
                  <a:noFill/>
                </a:ln>
                <a:effectLst/>
                <a:uLnTx/>
                <a:uFillTx/>
                <a:latin typeface="ＭＳ Ｐ明朝" pitchFamily="18" charset="-128"/>
                <a:ea typeface="ＭＳ Ｐ明朝" pitchFamily="18" charset="-128"/>
                <a:cs typeface="+mn-cs"/>
              </a:rPr>
              <a:t>めとする</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商業系施設のリニューアルや新規参入が相次ぎ、</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2013</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年にオープンしたグランフロント大阪では、</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開業以降、年間</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5,000</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万人を超える来街者が訪れる</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など、活況を呈している。</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これらと連動するように、本社移転を始めとするビジネス系の集積も進み、</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2023</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3</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にはうめきた</a:t>
            </a:r>
            <a:r>
              <a:rPr kumimoji="1" lang="ja-JP" altLang="ja-JP" sz="13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に</a:t>
            </a:r>
            <a:r>
              <a:rPr kumimoji="1" lang="ja-JP" altLang="en-US" sz="13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大阪駅</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（うめきたエリア）地下ホームが開業する</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など、大阪駅周辺への期待が</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大きく</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高まっている。</a:t>
            </a:r>
          </a:p>
          <a:p>
            <a:pPr marL="180975" marR="0" lvl="0" indent="-180975" algn="l" defTabSz="914400" rtl="0" eaLnBrk="1" fontAlgn="auto" latinLnBrk="0" hangingPunct="1">
              <a:lnSpc>
                <a:spcPct val="100000"/>
              </a:lnSpc>
              <a:spcBef>
                <a:spcPts val="0"/>
              </a:spcBef>
              <a:spcAft>
                <a:spcPts val="0"/>
              </a:spcAft>
              <a:buClrTx/>
              <a:buSzTx/>
              <a:buFontTx/>
              <a:buNone/>
              <a:tabLst/>
              <a:defRPr/>
            </a:pP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年にスーパーシティ型国家戦略特別区域に大阪市域が指定され、うめきた２期での「みどり」を活用した、来街者の利便性向上に繋がる先端的サービスの実証・実装に向けた取組が進められている。</a:t>
            </a:r>
            <a:endPar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180975" algn="l" defTabSz="914400" rtl="0" eaLnBrk="1" fontAlgn="auto" latinLnBrk="0" hangingPunct="1">
              <a:lnSpc>
                <a:spcPct val="100000"/>
              </a:lnSpc>
              <a:spcBef>
                <a:spcPts val="0"/>
              </a:spcBef>
              <a:spcAft>
                <a:spcPts val="0"/>
              </a:spcAft>
              <a:buClrTx/>
              <a:buSzTx/>
              <a:buFontTx/>
              <a:buNone/>
              <a:tabLst/>
              <a:defRPr/>
            </a:pPr>
            <a:endPar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ja-JP" sz="14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４．将来像</a:t>
            </a:r>
            <a:endParaRPr kumimoji="1" lang="ja-JP"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①うめきた</a:t>
            </a:r>
            <a:r>
              <a:rPr kumimoji="1" lang="en-US"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a:t>
            </a:r>
            <a:r>
              <a:rPr kumimoji="1" lang="ja-JP"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期の開発</a:t>
            </a:r>
            <a:r>
              <a:rPr kumimoji="1" lang="ja-JP"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「みどり</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とイノベーションの融合拠点</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と</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して圧倒的な魅力を備え、</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先行開発区域</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も含め『大阪の新しい顔』を</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めざ</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す</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endPar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②関空アクセスの改善・</a:t>
            </a:r>
            <a:r>
              <a:rPr kumimoji="1" lang="ja-JP" altLang="ja-JP" sz="1300" b="1"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200" b="0" i="0" u="none" strike="noStrike" kern="1200" cap="none" spc="0" normalizeH="0" baseline="0" noProof="0" dirty="0" smtClean="0">
                <a:ln>
                  <a:noFill/>
                </a:ln>
                <a:effectLst/>
                <a:uLnTx/>
                <a:uFillTx/>
                <a:latin typeface="ＭＳ Ｐ明朝" pitchFamily="18" charset="-128"/>
                <a:ea typeface="ＭＳ Ｐ明朝" pitchFamily="18" charset="-128"/>
                <a:cs typeface="+mn-cs"/>
              </a:rPr>
              <a:t>大阪駅</a:t>
            </a:r>
            <a:r>
              <a:rPr kumimoji="1" lang="ja-JP" altLang="en-US" sz="1200" b="0" i="0" u="none" strike="noStrike" kern="1200" cap="none" spc="0" normalizeH="0" baseline="0" noProof="0" dirty="0">
                <a:ln>
                  <a:noFill/>
                </a:ln>
                <a:effectLst/>
                <a:uLnTx/>
                <a:uFillTx/>
                <a:latin typeface="ＭＳ Ｐ明朝" pitchFamily="18" charset="-128"/>
                <a:ea typeface="ＭＳ Ｐ明朝" pitchFamily="18" charset="-128"/>
                <a:cs typeface="+mn-cs"/>
              </a:rPr>
              <a:t>（うめきたエリア）地下ホーム</a:t>
            </a:r>
            <a:r>
              <a:rPr kumimoji="1" lang="ja-JP"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やなにわ筋線</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の整備により、関空へのアクセスを</a:t>
            </a:r>
            <a:r>
              <a:rPr kumimoji="1" lang="en-US"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分</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程度</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短縮。</a:t>
            </a: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ja-JP"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③エリアマネジメント</a:t>
            </a:r>
            <a:r>
              <a:rPr kumimoji="1" lang="ja-JP" altLang="en-US" sz="13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の促進</a:t>
            </a:r>
            <a:r>
              <a:rPr kumimoji="1" lang="ja-JP" altLang="ja-JP" sz="1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大阪版ＢＩＤ制度</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及び地域再生エリアマネジメント負担金制度</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の</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適用により</a:t>
            </a:r>
            <a:r>
              <a:rPr kumimoji="1" lang="ja-JP" altLang="ja-JP"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3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高質な公共空間の維持管理及び公共的空間を活用したイベント活動等を行う地域主体の持続的なエリアマネジメント活動を推進する。</a:t>
            </a:r>
            <a:endParaRPr kumimoji="1" lang="ja-JP" altLang="ja-JP" sz="105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5</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82842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nvGraphicFramePr>
        <p:xfrm>
          <a:off x="101963" y="879293"/>
          <a:ext cx="11988436" cy="5109825"/>
        </p:xfrm>
        <a:graphic>
          <a:graphicData uri="http://schemas.openxmlformats.org/drawingml/2006/table">
            <a:tbl>
              <a:tblPr firstRow="1" bandRow="1">
                <a:tableStyleId>{5940675A-B579-460E-94D1-54222C63F5DA}</a:tableStyleId>
              </a:tblPr>
              <a:tblGrid>
                <a:gridCol w="1971509">
                  <a:extLst>
                    <a:ext uri="{9D8B030D-6E8A-4147-A177-3AD203B41FA5}">
                      <a16:colId xmlns:a16="http://schemas.microsoft.com/office/drawing/2014/main" val="20000"/>
                    </a:ext>
                  </a:extLst>
                </a:gridCol>
                <a:gridCol w="589231">
                  <a:extLst>
                    <a:ext uri="{9D8B030D-6E8A-4147-A177-3AD203B41FA5}">
                      <a16:colId xmlns:a16="http://schemas.microsoft.com/office/drawing/2014/main" val="20001"/>
                    </a:ext>
                  </a:extLst>
                </a:gridCol>
                <a:gridCol w="589231">
                  <a:extLst>
                    <a:ext uri="{9D8B030D-6E8A-4147-A177-3AD203B41FA5}">
                      <a16:colId xmlns:a16="http://schemas.microsoft.com/office/drawing/2014/main" val="20002"/>
                    </a:ext>
                  </a:extLst>
                </a:gridCol>
                <a:gridCol w="589231">
                  <a:extLst>
                    <a:ext uri="{9D8B030D-6E8A-4147-A177-3AD203B41FA5}">
                      <a16:colId xmlns:a16="http://schemas.microsoft.com/office/drawing/2014/main" val="20003"/>
                    </a:ext>
                  </a:extLst>
                </a:gridCol>
                <a:gridCol w="589231">
                  <a:extLst>
                    <a:ext uri="{9D8B030D-6E8A-4147-A177-3AD203B41FA5}">
                      <a16:colId xmlns:a16="http://schemas.microsoft.com/office/drawing/2014/main" val="20004"/>
                    </a:ext>
                  </a:extLst>
                </a:gridCol>
                <a:gridCol w="589231">
                  <a:extLst>
                    <a:ext uri="{9D8B030D-6E8A-4147-A177-3AD203B41FA5}">
                      <a16:colId xmlns:a16="http://schemas.microsoft.com/office/drawing/2014/main" val="20005"/>
                    </a:ext>
                  </a:extLst>
                </a:gridCol>
                <a:gridCol w="589231">
                  <a:extLst>
                    <a:ext uri="{9D8B030D-6E8A-4147-A177-3AD203B41FA5}">
                      <a16:colId xmlns:a16="http://schemas.microsoft.com/office/drawing/2014/main" val="20006"/>
                    </a:ext>
                  </a:extLst>
                </a:gridCol>
                <a:gridCol w="589231">
                  <a:extLst>
                    <a:ext uri="{9D8B030D-6E8A-4147-A177-3AD203B41FA5}">
                      <a16:colId xmlns:a16="http://schemas.microsoft.com/office/drawing/2014/main" val="20007"/>
                    </a:ext>
                  </a:extLst>
                </a:gridCol>
                <a:gridCol w="589231">
                  <a:extLst>
                    <a:ext uri="{9D8B030D-6E8A-4147-A177-3AD203B41FA5}">
                      <a16:colId xmlns:a16="http://schemas.microsoft.com/office/drawing/2014/main" val="20008"/>
                    </a:ext>
                  </a:extLst>
                </a:gridCol>
                <a:gridCol w="589231">
                  <a:extLst>
                    <a:ext uri="{9D8B030D-6E8A-4147-A177-3AD203B41FA5}">
                      <a16:colId xmlns:a16="http://schemas.microsoft.com/office/drawing/2014/main" val="20009"/>
                    </a:ext>
                  </a:extLst>
                </a:gridCol>
                <a:gridCol w="589231">
                  <a:extLst>
                    <a:ext uri="{9D8B030D-6E8A-4147-A177-3AD203B41FA5}">
                      <a16:colId xmlns:a16="http://schemas.microsoft.com/office/drawing/2014/main" val="20010"/>
                    </a:ext>
                  </a:extLst>
                </a:gridCol>
                <a:gridCol w="589231">
                  <a:extLst>
                    <a:ext uri="{9D8B030D-6E8A-4147-A177-3AD203B41FA5}">
                      <a16:colId xmlns:a16="http://schemas.microsoft.com/office/drawing/2014/main" val="20011"/>
                    </a:ext>
                  </a:extLst>
                </a:gridCol>
                <a:gridCol w="589231">
                  <a:extLst>
                    <a:ext uri="{9D8B030D-6E8A-4147-A177-3AD203B41FA5}">
                      <a16:colId xmlns:a16="http://schemas.microsoft.com/office/drawing/2014/main" val="20012"/>
                    </a:ext>
                  </a:extLst>
                </a:gridCol>
                <a:gridCol w="589231">
                  <a:extLst>
                    <a:ext uri="{9D8B030D-6E8A-4147-A177-3AD203B41FA5}">
                      <a16:colId xmlns:a16="http://schemas.microsoft.com/office/drawing/2014/main" val="3627151477"/>
                    </a:ext>
                  </a:extLst>
                </a:gridCol>
                <a:gridCol w="589231">
                  <a:extLst>
                    <a:ext uri="{9D8B030D-6E8A-4147-A177-3AD203B41FA5}">
                      <a16:colId xmlns:a16="http://schemas.microsoft.com/office/drawing/2014/main" val="453270248"/>
                    </a:ext>
                  </a:extLst>
                </a:gridCol>
                <a:gridCol w="589231">
                  <a:extLst>
                    <a:ext uri="{9D8B030D-6E8A-4147-A177-3AD203B41FA5}">
                      <a16:colId xmlns:a16="http://schemas.microsoft.com/office/drawing/2014/main" val="1338072754"/>
                    </a:ext>
                  </a:extLst>
                </a:gridCol>
                <a:gridCol w="589231">
                  <a:extLst>
                    <a:ext uri="{9D8B030D-6E8A-4147-A177-3AD203B41FA5}">
                      <a16:colId xmlns:a16="http://schemas.microsoft.com/office/drawing/2014/main" val="3878639001"/>
                    </a:ext>
                  </a:extLst>
                </a:gridCol>
                <a:gridCol w="589231">
                  <a:extLst>
                    <a:ext uri="{9D8B030D-6E8A-4147-A177-3AD203B41FA5}">
                      <a16:colId xmlns:a16="http://schemas.microsoft.com/office/drawing/2014/main" val="561409923"/>
                    </a:ext>
                  </a:extLst>
                </a:gridCol>
              </a:tblGrid>
              <a:tr h="420737">
                <a:tc>
                  <a:txBody>
                    <a:bodyPr/>
                    <a:lstStyle/>
                    <a:p>
                      <a:pPr algn="r"/>
                      <a:r>
                        <a:rPr kumimoji="1" lang="ja-JP" altLang="en-US" sz="1000" dirty="0">
                          <a:solidFill>
                            <a:schemeClr val="tx1"/>
                          </a:solidFill>
                        </a:rPr>
                        <a:t>年度</a:t>
                      </a:r>
                    </a:p>
                  </a:txBody>
                  <a:tcPr anchor="ctr"/>
                </a:tc>
                <a:tc>
                  <a:txBody>
                    <a:bodyPr/>
                    <a:lstStyle/>
                    <a:p>
                      <a:pPr algn="ctr"/>
                      <a:r>
                        <a:rPr kumimoji="1" lang="en-US" altLang="ja-JP" sz="1100" dirty="0"/>
                        <a:t>2014</a:t>
                      </a:r>
                    </a:p>
                    <a:p>
                      <a:pPr algn="ctr"/>
                      <a:r>
                        <a:rPr kumimoji="1" lang="en-US" altLang="ja-JP" sz="1100" dirty="0"/>
                        <a:t>(H26)</a:t>
                      </a:r>
                      <a:endParaRPr kumimoji="1" lang="ja-JP" altLang="en-US" sz="1100" dirty="0"/>
                    </a:p>
                  </a:txBody>
                  <a:tcPr anchor="ctr"/>
                </a:tc>
                <a:tc>
                  <a:txBody>
                    <a:bodyPr/>
                    <a:lstStyle/>
                    <a:p>
                      <a:pPr algn="ctr"/>
                      <a:r>
                        <a:rPr kumimoji="1" lang="en-US" altLang="ja-JP" sz="1100" dirty="0"/>
                        <a:t>2015</a:t>
                      </a:r>
                    </a:p>
                    <a:p>
                      <a:pPr algn="ctr"/>
                      <a:r>
                        <a:rPr kumimoji="1" lang="en-US" altLang="ja-JP" sz="1100" dirty="0"/>
                        <a:t>(H27)</a:t>
                      </a:r>
                      <a:endParaRPr kumimoji="1" lang="ja-JP" altLang="en-US" sz="1100" dirty="0"/>
                    </a:p>
                  </a:txBody>
                  <a:tcPr anchor="ctr"/>
                </a:tc>
                <a:tc>
                  <a:txBody>
                    <a:bodyPr/>
                    <a:lstStyle/>
                    <a:p>
                      <a:pPr algn="ctr"/>
                      <a:r>
                        <a:rPr kumimoji="1" lang="en-US" altLang="ja-JP" sz="1100" dirty="0"/>
                        <a:t>2016</a:t>
                      </a:r>
                    </a:p>
                    <a:p>
                      <a:pPr algn="ctr"/>
                      <a:r>
                        <a:rPr kumimoji="1" lang="en-US" altLang="ja-JP" sz="1100" dirty="0"/>
                        <a:t>(H28)</a:t>
                      </a:r>
                      <a:endParaRPr kumimoji="1" lang="ja-JP" altLang="en-US" sz="1100" dirty="0"/>
                    </a:p>
                  </a:txBody>
                  <a:tcPr anchor="ctr"/>
                </a:tc>
                <a:tc>
                  <a:txBody>
                    <a:bodyPr/>
                    <a:lstStyle/>
                    <a:p>
                      <a:pPr algn="ctr"/>
                      <a:r>
                        <a:rPr kumimoji="1" lang="en-US" altLang="ja-JP" sz="1100" dirty="0"/>
                        <a:t>2017</a:t>
                      </a:r>
                    </a:p>
                    <a:p>
                      <a:pPr algn="ctr"/>
                      <a:r>
                        <a:rPr kumimoji="1" lang="en-US" altLang="ja-JP" sz="1100" dirty="0"/>
                        <a:t>(H29)</a:t>
                      </a:r>
                      <a:endParaRPr kumimoji="1" lang="ja-JP" altLang="en-US" sz="1100" dirty="0"/>
                    </a:p>
                  </a:txBody>
                  <a:tcPr anchor="ctr"/>
                </a:tc>
                <a:tc>
                  <a:txBody>
                    <a:bodyPr/>
                    <a:lstStyle/>
                    <a:p>
                      <a:pPr algn="ctr"/>
                      <a:r>
                        <a:rPr kumimoji="1" lang="en-US" altLang="ja-JP" sz="1100" dirty="0"/>
                        <a:t>2018</a:t>
                      </a:r>
                    </a:p>
                    <a:p>
                      <a:pPr algn="ctr"/>
                      <a:r>
                        <a:rPr kumimoji="1" lang="en-US" altLang="ja-JP" sz="1100" dirty="0"/>
                        <a:t>(H30)</a:t>
                      </a:r>
                      <a:endParaRPr kumimoji="1" lang="ja-JP" altLang="en-US" sz="1100" dirty="0"/>
                    </a:p>
                  </a:txBody>
                  <a:tcPr anchor="ctr"/>
                </a:tc>
                <a:tc>
                  <a:txBody>
                    <a:bodyPr/>
                    <a:lstStyle/>
                    <a:p>
                      <a:pPr algn="ctr"/>
                      <a:r>
                        <a:rPr kumimoji="1" lang="en-US" altLang="ja-JP" sz="1100" dirty="0"/>
                        <a:t>2019</a:t>
                      </a:r>
                    </a:p>
                    <a:p>
                      <a:pPr algn="ctr"/>
                      <a:r>
                        <a:rPr kumimoji="1" lang="en-US" altLang="ja-JP" sz="1100" dirty="0"/>
                        <a:t>(H31)</a:t>
                      </a:r>
                      <a:endParaRPr kumimoji="1" lang="ja-JP" altLang="en-US" sz="1100" dirty="0"/>
                    </a:p>
                  </a:txBody>
                  <a:tcPr anchor="ctr"/>
                </a:tc>
                <a:tc>
                  <a:txBody>
                    <a:bodyPr/>
                    <a:lstStyle/>
                    <a:p>
                      <a:pPr algn="ctr"/>
                      <a:r>
                        <a:rPr kumimoji="1" lang="en-US" altLang="ja-JP" sz="1100" dirty="0"/>
                        <a:t>2020</a:t>
                      </a:r>
                    </a:p>
                    <a:p>
                      <a:pPr algn="ctr"/>
                      <a:r>
                        <a:rPr kumimoji="1" lang="en-US" altLang="ja-JP" sz="1100" dirty="0"/>
                        <a:t>(H32)</a:t>
                      </a:r>
                      <a:endParaRPr kumimoji="1" lang="ja-JP" altLang="en-US" sz="1100" dirty="0"/>
                    </a:p>
                  </a:txBody>
                  <a:tcPr anchor="ctr"/>
                </a:tc>
                <a:tc>
                  <a:txBody>
                    <a:bodyPr/>
                    <a:lstStyle/>
                    <a:p>
                      <a:pPr algn="ctr"/>
                      <a:r>
                        <a:rPr kumimoji="1" lang="en-US" altLang="ja-JP" sz="1100" dirty="0"/>
                        <a:t>2021</a:t>
                      </a:r>
                    </a:p>
                    <a:p>
                      <a:pPr algn="ctr"/>
                      <a:r>
                        <a:rPr kumimoji="1" lang="en-US" altLang="ja-JP" sz="1100" dirty="0"/>
                        <a:t>(H33)</a:t>
                      </a:r>
                      <a:endParaRPr kumimoji="1" lang="ja-JP" altLang="en-US" sz="1100" dirty="0"/>
                    </a:p>
                  </a:txBody>
                  <a:tcPr anchor="ctr"/>
                </a:tc>
                <a:tc>
                  <a:txBody>
                    <a:bodyPr/>
                    <a:lstStyle/>
                    <a:p>
                      <a:pPr algn="ctr"/>
                      <a:r>
                        <a:rPr kumimoji="1" lang="en-US" altLang="ja-JP" sz="1100" dirty="0"/>
                        <a:t>2022</a:t>
                      </a:r>
                    </a:p>
                    <a:p>
                      <a:pPr algn="ctr"/>
                      <a:r>
                        <a:rPr kumimoji="1" lang="en-US" altLang="ja-JP" sz="1100" dirty="0"/>
                        <a:t>(H34)</a:t>
                      </a:r>
                      <a:endParaRPr kumimoji="1" lang="ja-JP" altLang="en-US" sz="1100" dirty="0"/>
                    </a:p>
                  </a:txBody>
                  <a:tcPr anchor="ctr"/>
                </a:tc>
                <a:tc>
                  <a:txBody>
                    <a:bodyPr/>
                    <a:lstStyle/>
                    <a:p>
                      <a:pPr algn="ctr"/>
                      <a:r>
                        <a:rPr kumimoji="1" lang="en-US" altLang="ja-JP" sz="1100" dirty="0"/>
                        <a:t>2023</a:t>
                      </a:r>
                    </a:p>
                    <a:p>
                      <a:pPr algn="ctr"/>
                      <a:r>
                        <a:rPr kumimoji="1" lang="en-US" altLang="ja-JP" sz="1100" dirty="0"/>
                        <a:t>(H35)</a:t>
                      </a:r>
                      <a:endParaRPr kumimoji="1" lang="ja-JP" altLang="en-US" sz="1100" dirty="0"/>
                    </a:p>
                  </a:txBody>
                  <a:tcPr anchor="ctr"/>
                </a:tc>
                <a:tc>
                  <a:txBody>
                    <a:bodyPr/>
                    <a:lstStyle/>
                    <a:p>
                      <a:pPr algn="ctr"/>
                      <a:r>
                        <a:rPr kumimoji="1" lang="en-US" altLang="ja-JP" sz="1100" dirty="0"/>
                        <a:t>2024</a:t>
                      </a:r>
                    </a:p>
                    <a:p>
                      <a:pPr algn="ctr"/>
                      <a:r>
                        <a:rPr kumimoji="1" lang="en-US" altLang="ja-JP" sz="1100" dirty="0"/>
                        <a:t>(H36)</a:t>
                      </a:r>
                      <a:endParaRPr kumimoji="1" lang="ja-JP" altLang="en-US" sz="1100" dirty="0"/>
                    </a:p>
                  </a:txBody>
                  <a:tcPr anchor="ctr"/>
                </a:tc>
                <a:tc>
                  <a:txBody>
                    <a:bodyPr/>
                    <a:lstStyle/>
                    <a:p>
                      <a:pPr algn="ctr"/>
                      <a:r>
                        <a:rPr kumimoji="1" lang="en-US" altLang="ja-JP" sz="1100" dirty="0"/>
                        <a:t>2025</a:t>
                      </a:r>
                    </a:p>
                    <a:p>
                      <a:pPr algn="ctr"/>
                      <a:r>
                        <a:rPr kumimoji="1" lang="en-US" altLang="ja-JP" sz="1100" dirty="0"/>
                        <a:t>(H37)</a:t>
                      </a:r>
                      <a:endParaRPr kumimoji="1" lang="ja-JP" altLang="en-US" sz="1100" dirty="0"/>
                    </a:p>
                  </a:txBody>
                  <a:tcPr anchor="ctr"/>
                </a:tc>
                <a:tc>
                  <a:txBody>
                    <a:bodyPr/>
                    <a:lstStyle/>
                    <a:p>
                      <a:pPr algn="ctr"/>
                      <a:r>
                        <a:rPr kumimoji="1" lang="en-US" altLang="ja-JP" sz="1100" dirty="0">
                          <a:solidFill>
                            <a:srgbClr val="FF0000"/>
                          </a:solidFill>
                        </a:rPr>
                        <a:t>2026</a:t>
                      </a:r>
                    </a:p>
                    <a:p>
                      <a:pPr algn="ctr"/>
                      <a:r>
                        <a:rPr kumimoji="1" lang="en-US" altLang="ja-JP" sz="1100" dirty="0">
                          <a:solidFill>
                            <a:srgbClr val="FF0000"/>
                          </a:solidFill>
                        </a:rPr>
                        <a:t>(R8)</a:t>
                      </a:r>
                      <a:endParaRPr kumimoji="1" lang="ja-JP" altLang="en-US" sz="1100" dirty="0">
                        <a:solidFill>
                          <a:srgbClr val="FF0000"/>
                        </a:solidFill>
                      </a:endParaRPr>
                    </a:p>
                  </a:txBody>
                  <a:tcPr anchor="ctr"/>
                </a:tc>
                <a:tc>
                  <a:txBody>
                    <a:bodyPr/>
                    <a:lstStyle/>
                    <a:p>
                      <a:pPr algn="ctr"/>
                      <a:r>
                        <a:rPr kumimoji="1" lang="en-US" altLang="ja-JP" sz="1100" dirty="0">
                          <a:solidFill>
                            <a:srgbClr val="FF0000"/>
                          </a:solidFill>
                        </a:rPr>
                        <a:t>2027</a:t>
                      </a:r>
                    </a:p>
                    <a:p>
                      <a:pPr algn="ctr"/>
                      <a:r>
                        <a:rPr kumimoji="1" lang="en-US" altLang="ja-JP" sz="1100" dirty="0">
                          <a:solidFill>
                            <a:srgbClr val="FF0000"/>
                          </a:solidFill>
                        </a:rPr>
                        <a:t>(R9)</a:t>
                      </a:r>
                      <a:endParaRPr kumimoji="1" lang="ja-JP" altLang="en-US" sz="1100" dirty="0">
                        <a:solidFill>
                          <a:srgbClr val="FF0000"/>
                        </a:solidFill>
                      </a:endParaRPr>
                    </a:p>
                  </a:txBody>
                  <a:tcPr anchor="ctr"/>
                </a:tc>
                <a:tc>
                  <a:txBody>
                    <a:bodyPr/>
                    <a:lstStyle/>
                    <a:p>
                      <a:pPr algn="ctr"/>
                      <a:r>
                        <a:rPr kumimoji="1" lang="en-US" altLang="ja-JP" sz="1100" dirty="0">
                          <a:solidFill>
                            <a:srgbClr val="FF0000"/>
                          </a:solidFill>
                        </a:rPr>
                        <a:t>2028</a:t>
                      </a:r>
                    </a:p>
                    <a:p>
                      <a:pPr algn="ctr"/>
                      <a:r>
                        <a:rPr kumimoji="1" lang="en-US" altLang="ja-JP" sz="1100" dirty="0">
                          <a:solidFill>
                            <a:srgbClr val="FF0000"/>
                          </a:solidFill>
                        </a:rPr>
                        <a:t>(R10)</a:t>
                      </a:r>
                      <a:endParaRPr kumimoji="1" lang="ja-JP" altLang="en-US" sz="1100" dirty="0">
                        <a:solidFill>
                          <a:srgbClr val="FF0000"/>
                        </a:solidFill>
                      </a:endParaRPr>
                    </a:p>
                  </a:txBody>
                  <a:tcPr anchor="ctr"/>
                </a:tc>
                <a:tc>
                  <a:txBody>
                    <a:bodyPr/>
                    <a:lstStyle/>
                    <a:p>
                      <a:pPr algn="ctr"/>
                      <a:r>
                        <a:rPr kumimoji="1" lang="en-US" altLang="ja-JP" sz="1100" dirty="0">
                          <a:solidFill>
                            <a:srgbClr val="FF0000"/>
                          </a:solidFill>
                        </a:rPr>
                        <a:t>2029</a:t>
                      </a:r>
                    </a:p>
                    <a:p>
                      <a:pPr algn="ctr"/>
                      <a:r>
                        <a:rPr kumimoji="1" lang="en-US" altLang="ja-JP" sz="1100" dirty="0">
                          <a:solidFill>
                            <a:srgbClr val="FF0000"/>
                          </a:solidFill>
                        </a:rPr>
                        <a:t>(R11)</a:t>
                      </a:r>
                      <a:endParaRPr kumimoji="1" lang="ja-JP" altLang="en-US" sz="1100" dirty="0">
                        <a:solidFill>
                          <a:srgbClr val="FF0000"/>
                        </a:solidFill>
                      </a:endParaRPr>
                    </a:p>
                  </a:txBody>
                  <a:tcPr anchor="ctr"/>
                </a:tc>
                <a:tc>
                  <a:txBody>
                    <a:bodyPr/>
                    <a:lstStyle/>
                    <a:p>
                      <a:pPr algn="ctr"/>
                      <a:r>
                        <a:rPr kumimoji="1" lang="en-US" altLang="ja-JP" sz="1100" dirty="0">
                          <a:solidFill>
                            <a:srgbClr val="FF0000"/>
                          </a:solidFill>
                        </a:rPr>
                        <a:t>2030</a:t>
                      </a:r>
                    </a:p>
                    <a:p>
                      <a:pPr algn="ctr"/>
                      <a:r>
                        <a:rPr kumimoji="1" lang="en-US" altLang="ja-JP" sz="1100" dirty="0">
                          <a:solidFill>
                            <a:srgbClr val="FF0000"/>
                          </a:solidFill>
                        </a:rPr>
                        <a:t>(R12)</a:t>
                      </a:r>
                      <a:endParaRPr kumimoji="1" lang="ja-JP" altLang="en-US" sz="1100" dirty="0">
                        <a:solidFill>
                          <a:srgbClr val="FF0000"/>
                        </a:solidFill>
                      </a:endParaRPr>
                    </a:p>
                  </a:txBody>
                  <a:tcPr anchor="ctr"/>
                </a:tc>
                <a:extLst>
                  <a:ext uri="{0D108BD9-81ED-4DB2-BD59-A6C34878D82A}">
                    <a16:rowId xmlns:a16="http://schemas.microsoft.com/office/drawing/2014/main" val="10000"/>
                  </a:ext>
                </a:extLst>
              </a:tr>
              <a:tr h="1431390">
                <a:tc>
                  <a:txBody>
                    <a:bodyPr/>
                    <a:lstStyle/>
                    <a:p>
                      <a:pPr algn="l"/>
                      <a:r>
                        <a:rPr kumimoji="1" lang="ja-JP" altLang="en-US" sz="1000" dirty="0"/>
                        <a:t>①うめきたのまちづくり</a:t>
                      </a:r>
                    </a:p>
                  </a:txBody>
                  <a:tcPr anchor="ctr"/>
                </a:tc>
                <a:tc>
                  <a:txBody>
                    <a:bodyPr/>
                    <a:lstStyle/>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1"/>
                  </a:ext>
                </a:extLst>
              </a:tr>
              <a:tr h="864000">
                <a:tc>
                  <a:txBody>
                    <a:bodyPr/>
                    <a:lstStyle/>
                    <a:p>
                      <a:pPr algn="l"/>
                      <a:r>
                        <a:rPr kumimoji="1" lang="ja-JP" altLang="en-US" sz="1000" dirty="0"/>
                        <a:t>②エリアマネジメント</a:t>
                      </a:r>
                    </a:p>
                  </a:txBody>
                  <a:tcPr anchor="ctr"/>
                </a:tc>
                <a:tc>
                  <a:txBody>
                    <a:bodyPr/>
                    <a:lstStyle/>
                    <a:p>
                      <a:endParaRPr kumimoji="1" lang="en-US" altLang="ja-JP" sz="1000" dirty="0"/>
                    </a:p>
                    <a:p>
                      <a:endParaRPr kumimoji="1" lang="en-US" altLang="ja-JP" sz="1000" dirty="0"/>
                    </a:p>
                    <a:p>
                      <a:endParaRPr kumimoji="1" lang="en-US" altLang="ja-JP" sz="1000" dirty="0"/>
                    </a:p>
                    <a:p>
                      <a:endParaRPr kumimoji="1" lang="en-US" altLang="ja-JP"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2"/>
                  </a:ext>
                </a:extLst>
              </a:tr>
              <a:tr h="924675">
                <a:tc>
                  <a:txBody>
                    <a:bodyPr/>
                    <a:lstStyle/>
                    <a:p>
                      <a:pPr algn="l"/>
                      <a:r>
                        <a:rPr kumimoji="1" lang="ja-JP" altLang="en-US" sz="1000" dirty="0"/>
                        <a:t>③関西国際空港等への鉄道所要時間の短縮・新大阪へのアクセス強化</a:t>
                      </a:r>
                    </a:p>
                  </a:txBody>
                  <a:tcPr anchor="ctr"/>
                </a:tc>
                <a:tc>
                  <a:txBody>
                    <a:bodyPr/>
                    <a:lstStyle/>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a:p>
                  </a:txBody>
                  <a:tcPr/>
                </a:tc>
                <a:tc>
                  <a:txBody>
                    <a:bodyPr/>
                    <a:lstStyle/>
                    <a:p>
                      <a:endParaRPr kumimoji="1" lang="ja-JP" altLang="en-US" sz="100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3"/>
                  </a:ext>
                </a:extLst>
              </a:tr>
              <a:tr h="1440003">
                <a:tc>
                  <a:txBody>
                    <a:bodyPr/>
                    <a:lstStyle/>
                    <a:p>
                      <a:pPr algn="l"/>
                      <a:r>
                        <a:rPr kumimoji="1" lang="ja-JP" altLang="en-US" sz="1000" dirty="0"/>
                        <a:t>④歩行者ネットワークの充実</a:t>
                      </a:r>
                      <a:endParaRPr kumimoji="1" lang="en-US" altLang="ja-JP" sz="1000" dirty="0"/>
                    </a:p>
                    <a:p>
                      <a:pPr algn="l"/>
                      <a:r>
                        <a:rPr kumimoji="1" lang="ja-JP" altLang="en-US" sz="1000" dirty="0"/>
                        <a:t>⑤大阪駅の南側駅前広場の再編成</a:t>
                      </a:r>
                    </a:p>
                  </a:txBody>
                  <a:tcPr anchor="ctr"/>
                </a:tc>
                <a:tc>
                  <a:txBody>
                    <a:bodyPr/>
                    <a:lstStyle/>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en-US" altLang="ja-JP" sz="1000" dirty="0"/>
                    </a:p>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tc>
                  <a:txBody>
                    <a:bodyPr/>
                    <a:lstStyle/>
                    <a:p>
                      <a:endParaRPr kumimoji="1" lang="ja-JP" altLang="en-US" sz="1000" dirty="0"/>
                    </a:p>
                  </a:txBody>
                  <a:tcPr/>
                </a:tc>
                <a:extLst>
                  <a:ext uri="{0D108BD9-81ED-4DB2-BD59-A6C34878D82A}">
                    <a16:rowId xmlns:a16="http://schemas.microsoft.com/office/drawing/2014/main" val="10004"/>
                  </a:ext>
                </a:extLst>
              </a:tr>
            </a:tbl>
          </a:graphicData>
        </a:graphic>
      </p:graphicFrame>
      <p:sp>
        <p:nvSpPr>
          <p:cNvPr id="10" name="角丸四角形 9"/>
          <p:cNvSpPr/>
          <p:nvPr/>
        </p:nvSpPr>
        <p:spPr>
          <a:xfrm>
            <a:off x="1431032" y="6271096"/>
            <a:ext cx="9273480" cy="576064"/>
          </a:xfrm>
          <a:prstGeom prst="round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１．大阪駅周辺</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6" name="テキスト ボックス 5"/>
          <p:cNvSpPr txBox="1"/>
          <p:nvPr/>
        </p:nvSpPr>
        <p:spPr>
          <a:xfrm>
            <a:off x="1143051" y="498158"/>
            <a:ext cx="3358612"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smtClean="0">
                <a:ln>
                  <a:noFill/>
                </a:ln>
                <a:effectLst/>
                <a:uLnTx/>
                <a:uFillTx/>
                <a:latin typeface="Calibri" panose="020F0502020204030204"/>
                <a:ea typeface="ＭＳ Ｐゴシック" panose="020B0600070205080204" pitchFamily="50" charset="-128"/>
                <a:cs typeface="+mn-cs"/>
              </a:rPr>
              <a:t>取組状況</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及び今後のスケジュール</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8" name="テキスト ボックス 7"/>
          <p:cNvSpPr txBox="1"/>
          <p:nvPr/>
        </p:nvSpPr>
        <p:spPr>
          <a:xfrm>
            <a:off x="1143000" y="5963900"/>
            <a:ext cx="3579826"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大阪駅周辺</a:t>
            </a:r>
            <a:r>
              <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a:t>
            </a: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エリアの担当部局一覧</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 name="テキスト ボックス 8"/>
          <p:cNvSpPr txBox="1"/>
          <p:nvPr/>
        </p:nvSpPr>
        <p:spPr>
          <a:xfrm>
            <a:off x="1478368" y="6285384"/>
            <a:ext cx="58657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・大阪市：大阪都市計画局、計画調整局、建設局、都市整備局、経済戦略局</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・大阪府：大阪都市計画局、都市整備部</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1" name="テキスト ボックス 10"/>
          <p:cNvSpPr txBox="1"/>
          <p:nvPr/>
        </p:nvSpPr>
        <p:spPr>
          <a:xfrm>
            <a:off x="2982510" y="1752144"/>
            <a:ext cx="100479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地区計画等の都市計画決定</a:t>
            </a:r>
          </a:p>
        </p:txBody>
      </p:sp>
      <p:cxnSp>
        <p:nvCxnSpPr>
          <p:cNvPr id="5" name="直線矢印コネクタ 4"/>
          <p:cNvCxnSpPr/>
          <p:nvPr/>
        </p:nvCxnSpPr>
        <p:spPr>
          <a:xfrm>
            <a:off x="3874549" y="2121383"/>
            <a:ext cx="766723" cy="0"/>
          </a:xfrm>
          <a:prstGeom prst="straightConnector1">
            <a:avLst/>
          </a:prstGeom>
          <a:ln w="28575">
            <a:solidFill>
              <a:srgbClr val="0000CC"/>
            </a:solidFill>
            <a:prstDash val="sysDot"/>
            <a:headEnd type="oval" w="lg" len="lg"/>
            <a:tailEnd type="arrow" w="lg" len="lg"/>
          </a:ln>
        </p:spPr>
        <p:style>
          <a:lnRef idx="1">
            <a:schemeClr val="accent1"/>
          </a:lnRef>
          <a:fillRef idx="0">
            <a:schemeClr val="accent1"/>
          </a:fillRef>
          <a:effectRef idx="0">
            <a:schemeClr val="accent1"/>
          </a:effectRef>
          <a:fontRef idx="minor">
            <a:schemeClr val="tx1"/>
          </a:fontRef>
        </p:style>
      </p:cxnSp>
      <p:sp>
        <p:nvSpPr>
          <p:cNvPr id="13" name="円/楕円 12"/>
          <p:cNvSpPr/>
          <p:nvPr/>
        </p:nvSpPr>
        <p:spPr>
          <a:xfrm>
            <a:off x="4603874" y="2060564"/>
            <a:ext cx="144000" cy="142875"/>
          </a:xfrm>
          <a:prstGeom prst="ellipse">
            <a:avLst/>
          </a:prstGeom>
          <a:solidFill>
            <a:srgbClr val="0000CC"/>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 name="テキスト ボックス 13"/>
          <p:cNvSpPr txBox="1"/>
          <p:nvPr/>
        </p:nvSpPr>
        <p:spPr>
          <a:xfrm>
            <a:off x="3792669" y="1836050"/>
            <a:ext cx="1106593"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zh-TW"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開発事業者</a:t>
            </a: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募集</a:t>
            </a:r>
            <a:endParaRPr kumimoji="1" lang="zh-TW"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20" name="テキスト ボックス 19"/>
          <p:cNvSpPr txBox="1"/>
          <p:nvPr/>
        </p:nvSpPr>
        <p:spPr>
          <a:xfrm>
            <a:off x="3901976" y="1464585"/>
            <a:ext cx="1984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みどりとイノベーションの融合拠点形成推進協議会の設立</a:t>
            </a:r>
          </a:p>
        </p:txBody>
      </p:sp>
      <p:sp>
        <p:nvSpPr>
          <p:cNvPr id="21" name="テキスト ボックス 20"/>
          <p:cNvSpPr txBox="1"/>
          <p:nvPr/>
        </p:nvSpPr>
        <p:spPr>
          <a:xfrm>
            <a:off x="2033533" y="1472370"/>
            <a:ext cx="1334020" cy="553998"/>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みどりを軸とした</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まちづくりの方針決定</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（うめきた</a:t>
            </a:r>
            <a:r>
              <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a:t>
            </a: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期区域）</a:t>
            </a:r>
          </a:p>
        </p:txBody>
      </p:sp>
      <p:cxnSp>
        <p:nvCxnSpPr>
          <p:cNvPr id="23" name="直線コネクタ 22"/>
          <p:cNvCxnSpPr/>
          <p:nvPr/>
        </p:nvCxnSpPr>
        <p:spPr>
          <a:xfrm>
            <a:off x="2605789" y="2123471"/>
            <a:ext cx="1227882" cy="0"/>
          </a:xfrm>
          <a:prstGeom prst="line">
            <a:avLst/>
          </a:prstGeom>
          <a:ln w="28575">
            <a:solidFill>
              <a:srgbClr val="0000CC"/>
            </a:solidFill>
            <a:prstDash val="sysDot"/>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707825" y="2173243"/>
            <a:ext cx="1417376" cy="24622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順次、民間開発が進捗</a:t>
            </a:r>
          </a:p>
        </p:txBody>
      </p:sp>
      <p:sp>
        <p:nvSpPr>
          <p:cNvPr id="27" name="テキスト ボックス 26"/>
          <p:cNvSpPr txBox="1"/>
          <p:nvPr/>
        </p:nvSpPr>
        <p:spPr>
          <a:xfrm>
            <a:off x="2827660" y="2721282"/>
            <a:ext cx="128753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グランフロント大阪で</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大阪版</a:t>
            </a:r>
            <a:r>
              <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BID</a:t>
            </a: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制度適用</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sp>
        <p:nvSpPr>
          <p:cNvPr id="28" name="テキスト ボックス 27"/>
          <p:cNvSpPr txBox="1"/>
          <p:nvPr/>
        </p:nvSpPr>
        <p:spPr>
          <a:xfrm>
            <a:off x="1703340" y="2695624"/>
            <a:ext cx="774571"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大阪版</a:t>
            </a:r>
            <a:r>
              <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BID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制度創設</a:t>
            </a:r>
          </a:p>
        </p:txBody>
      </p:sp>
      <p:cxnSp>
        <p:nvCxnSpPr>
          <p:cNvPr id="31" name="直線コネクタ 30"/>
          <p:cNvCxnSpPr/>
          <p:nvPr/>
        </p:nvCxnSpPr>
        <p:spPr>
          <a:xfrm>
            <a:off x="2158367" y="3102161"/>
            <a:ext cx="525518" cy="0"/>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976118" y="3815196"/>
            <a:ext cx="4380661" cy="795"/>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7422572" y="3815196"/>
            <a:ext cx="4634217" cy="0"/>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43" name="大かっこ 42"/>
          <p:cNvSpPr/>
          <p:nvPr/>
        </p:nvSpPr>
        <p:spPr>
          <a:xfrm>
            <a:off x="2049540" y="4786168"/>
            <a:ext cx="1151573" cy="3185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大阪駅南側駅前</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広場等工事開始</a:t>
            </a:r>
          </a:p>
        </p:txBody>
      </p:sp>
      <p:sp>
        <p:nvSpPr>
          <p:cNvPr id="44" name="テキスト ボックス 43"/>
          <p:cNvSpPr txBox="1"/>
          <p:nvPr/>
        </p:nvSpPr>
        <p:spPr>
          <a:xfrm>
            <a:off x="3506031" y="4709412"/>
            <a:ext cx="20986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・大阪駅南北デッキネットワーク完成</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・南側駅前広場完成</a:t>
            </a:r>
          </a:p>
        </p:txBody>
      </p:sp>
      <p:sp>
        <p:nvSpPr>
          <p:cNvPr id="46" name="テキスト ボックス 45"/>
          <p:cNvSpPr txBox="1"/>
          <p:nvPr/>
        </p:nvSpPr>
        <p:spPr>
          <a:xfrm>
            <a:off x="8803277" y="5367926"/>
            <a:ext cx="2611612"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安全に楽しく歩ける快適な歩行者空間が実現</a:t>
            </a:r>
          </a:p>
        </p:txBody>
      </p:sp>
      <p:cxnSp>
        <p:nvCxnSpPr>
          <p:cNvPr id="47" name="直線コネクタ 46"/>
          <p:cNvCxnSpPr/>
          <p:nvPr/>
        </p:nvCxnSpPr>
        <p:spPr>
          <a:xfrm>
            <a:off x="2419401" y="5208976"/>
            <a:ext cx="1243860" cy="9162"/>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3708467" y="5218138"/>
            <a:ext cx="4464000" cy="0"/>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8185779" y="5137538"/>
            <a:ext cx="144000" cy="1428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3" name="テキスト ボックス 52"/>
          <p:cNvSpPr txBox="1"/>
          <p:nvPr/>
        </p:nvSpPr>
        <p:spPr>
          <a:xfrm>
            <a:off x="5401460" y="5222918"/>
            <a:ext cx="268695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別途、その他のデッキ・地下通路の整備が進捗</a:t>
            </a:r>
          </a:p>
        </p:txBody>
      </p:sp>
      <p:cxnSp>
        <p:nvCxnSpPr>
          <p:cNvPr id="54" name="直線コネクタ 53"/>
          <p:cNvCxnSpPr/>
          <p:nvPr/>
        </p:nvCxnSpPr>
        <p:spPr>
          <a:xfrm flipV="1">
            <a:off x="8352989" y="5627515"/>
            <a:ext cx="3708000" cy="0"/>
          </a:xfrm>
          <a:prstGeom prst="line">
            <a:avLst/>
          </a:prstGeom>
          <a:ln w="28575">
            <a:solidFill>
              <a:srgbClr val="FF0000"/>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55" name="大かっこ 54"/>
          <p:cNvSpPr/>
          <p:nvPr/>
        </p:nvSpPr>
        <p:spPr>
          <a:xfrm>
            <a:off x="2116281" y="5394471"/>
            <a:ext cx="1216297" cy="318588"/>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大阪駅前地下道</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工事開始</a:t>
            </a:r>
          </a:p>
        </p:txBody>
      </p:sp>
      <p:cxnSp>
        <p:nvCxnSpPr>
          <p:cNvPr id="56" name="直線コネクタ 55"/>
          <p:cNvCxnSpPr/>
          <p:nvPr/>
        </p:nvCxnSpPr>
        <p:spPr>
          <a:xfrm>
            <a:off x="2577817" y="5766189"/>
            <a:ext cx="4158955" cy="4036"/>
          </a:xfrm>
          <a:prstGeom prst="line">
            <a:avLst/>
          </a:prstGeom>
          <a:ln w="28575">
            <a:solidFill>
              <a:srgbClr val="0000CC"/>
            </a:solidFill>
            <a:prstDash val="sysDash"/>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58" name="円/楕円 57"/>
          <p:cNvSpPr/>
          <p:nvPr/>
        </p:nvSpPr>
        <p:spPr>
          <a:xfrm>
            <a:off x="6718320" y="5694751"/>
            <a:ext cx="144000" cy="142875"/>
          </a:xfrm>
          <a:prstGeom prst="ellipse">
            <a:avLst/>
          </a:prstGeom>
          <a:solidFill>
            <a:srgbClr val="000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59" name="テキスト ボックス 58"/>
          <p:cNvSpPr txBox="1"/>
          <p:nvPr/>
        </p:nvSpPr>
        <p:spPr>
          <a:xfrm>
            <a:off x="5668636" y="5497044"/>
            <a:ext cx="1951175"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地下道完成（拡幅・クランク解消）</a:t>
            </a:r>
            <a:endParaRPr kumimoji="1" lang="en-US" altLang="ja-JP"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endParaRPr>
          </a:p>
        </p:txBody>
      </p:sp>
      <p:cxnSp>
        <p:nvCxnSpPr>
          <p:cNvPr id="61" name="直線コネクタ 60"/>
          <p:cNvCxnSpPr/>
          <p:nvPr/>
        </p:nvCxnSpPr>
        <p:spPr>
          <a:xfrm>
            <a:off x="4751062" y="2121790"/>
            <a:ext cx="3384000" cy="8449"/>
          </a:xfrm>
          <a:prstGeom prst="line">
            <a:avLst/>
          </a:prstGeom>
          <a:ln w="28575">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70" name="テキスト ボックス 69"/>
          <p:cNvSpPr txBox="1"/>
          <p:nvPr/>
        </p:nvSpPr>
        <p:spPr>
          <a:xfrm>
            <a:off x="2250479" y="3549670"/>
            <a:ext cx="281046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zh-TW" sz="1000" b="0" i="1" u="sng" strike="noStrike" kern="1200" cap="none" spc="0" normalizeH="0" baseline="0" noProof="0" dirty="0">
                <a:ln>
                  <a:noFill/>
                </a:ln>
                <a:solidFill>
                  <a:srgbClr val="0000FF"/>
                </a:solidFill>
                <a:effectLst/>
                <a:uLnTx/>
                <a:uFillTx/>
                <a:latin typeface="ＭＳ Ｐ明朝" panose="02020600040205080304" pitchFamily="18" charset="-128"/>
                <a:ea typeface="ＭＳ Ｐ明朝" panose="02020600040205080304" pitchFamily="18" charset="-128"/>
                <a:cs typeface="+mn-cs"/>
              </a:rPr>
              <a:t>JR</a:t>
            </a:r>
            <a:r>
              <a:rPr kumimoji="1" lang="ja-JP" altLang="en-US" sz="1000" b="0" i="1" u="sng" strike="noStrike" kern="1200" cap="none" spc="0" normalizeH="0" baseline="0" noProof="0" dirty="0">
                <a:ln>
                  <a:noFill/>
                </a:ln>
                <a:solidFill>
                  <a:srgbClr val="0000FF"/>
                </a:solidFill>
                <a:effectLst/>
                <a:uLnTx/>
                <a:uFillTx/>
                <a:latin typeface="ＭＳ Ｐ明朝" panose="02020600040205080304" pitchFamily="18" charset="-128"/>
                <a:ea typeface="ＭＳ Ｐ明朝" panose="02020600040205080304" pitchFamily="18" charset="-128"/>
                <a:cs typeface="+mn-cs"/>
              </a:rPr>
              <a:t>東海道線支線地下化・新駅設置事業</a:t>
            </a:r>
            <a:r>
              <a:rPr kumimoji="1" lang="zh-TW" altLang="en-US" sz="1000" b="0" i="1" u="sng" strike="noStrike" kern="1200" cap="none" spc="0" normalizeH="0" baseline="0" noProof="0" dirty="0">
                <a:ln>
                  <a:noFill/>
                </a:ln>
                <a:solidFill>
                  <a:srgbClr val="0000FF"/>
                </a:solidFill>
                <a:effectLst/>
                <a:uLnTx/>
                <a:uFillTx/>
                <a:latin typeface="ＭＳ Ｐ明朝" panose="02020600040205080304" pitchFamily="18" charset="-128"/>
                <a:ea typeface="ＭＳ Ｐ明朝" panose="02020600040205080304" pitchFamily="18" charset="-128"/>
                <a:cs typeface="+mn-cs"/>
              </a:rPr>
              <a:t>工事</a:t>
            </a:r>
            <a:r>
              <a:rPr kumimoji="1" lang="ja-JP" altLang="en-US" sz="1000" b="0" i="1" u="sng" strike="noStrike" kern="1200" cap="none" spc="0" normalizeH="0" baseline="0" noProof="0" dirty="0">
                <a:ln>
                  <a:noFill/>
                </a:ln>
                <a:solidFill>
                  <a:srgbClr val="0000FF"/>
                </a:solidFill>
                <a:effectLst/>
                <a:uLnTx/>
                <a:uFillTx/>
                <a:latin typeface="ＭＳ Ｐ明朝" panose="02020600040205080304" pitchFamily="18" charset="-128"/>
                <a:ea typeface="ＭＳ Ｐ明朝" panose="02020600040205080304" pitchFamily="18" charset="-128"/>
                <a:cs typeface="+mn-cs"/>
              </a:rPr>
              <a:t>着手</a:t>
            </a:r>
            <a:endParaRPr kumimoji="1" lang="zh-TW" altLang="en-US" sz="1000" b="0" i="1" u="sng" strike="noStrike" kern="1200" cap="none" spc="0" normalizeH="0" baseline="0" noProof="0" dirty="0">
              <a:ln>
                <a:noFill/>
              </a:ln>
              <a:solidFill>
                <a:srgbClr val="0000FF"/>
              </a:solidFill>
              <a:effectLst/>
              <a:uLnTx/>
              <a:uFillTx/>
              <a:latin typeface="ＭＳ Ｐ明朝" panose="02020600040205080304" pitchFamily="18" charset="-128"/>
              <a:ea typeface="ＭＳ Ｐ明朝" panose="02020600040205080304" pitchFamily="18" charset="-128"/>
              <a:cs typeface="+mn-cs"/>
            </a:endParaRPr>
          </a:p>
        </p:txBody>
      </p:sp>
      <p:sp>
        <p:nvSpPr>
          <p:cNvPr id="71" name="テキスト ボックス 70"/>
          <p:cNvSpPr txBox="1"/>
          <p:nvPr/>
        </p:nvSpPr>
        <p:spPr>
          <a:xfrm>
            <a:off x="6826896" y="3549670"/>
            <a:ext cx="3733780"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大阪駅</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（うめきたエリア）地下ホーム開業により関空アクセス強化</a:t>
            </a:r>
          </a:p>
        </p:txBody>
      </p:sp>
      <p:grpSp>
        <p:nvGrpSpPr>
          <p:cNvPr id="67" name="グループ化 66"/>
          <p:cNvGrpSpPr/>
          <p:nvPr/>
        </p:nvGrpSpPr>
        <p:grpSpPr>
          <a:xfrm>
            <a:off x="4882148" y="409610"/>
            <a:ext cx="7208251" cy="516139"/>
            <a:chOff x="4882148" y="409610"/>
            <a:chExt cx="7208251" cy="516139"/>
          </a:xfrm>
        </p:grpSpPr>
        <p:cxnSp>
          <p:nvCxnSpPr>
            <p:cNvPr id="69" name="直線コネクタ 68"/>
            <p:cNvCxnSpPr/>
            <p:nvPr/>
          </p:nvCxnSpPr>
          <p:spPr>
            <a:xfrm>
              <a:off x="5488983" y="685800"/>
              <a:ext cx="432000" cy="0"/>
            </a:xfrm>
            <a:prstGeom prst="line">
              <a:avLst/>
            </a:prstGeom>
            <a:ln w="25400">
              <a:prstDash val="sysDot"/>
            </a:ln>
          </p:spPr>
          <p:style>
            <a:lnRef idx="1">
              <a:schemeClr val="accent1"/>
            </a:lnRef>
            <a:fillRef idx="0">
              <a:schemeClr val="accent1"/>
            </a:fillRef>
            <a:effectRef idx="0">
              <a:schemeClr val="accent1"/>
            </a:effectRef>
            <a:fontRef idx="minor">
              <a:schemeClr val="tx1"/>
            </a:fontRef>
          </p:style>
        </p:cxnSp>
        <p:sp>
          <p:nvSpPr>
            <p:cNvPr id="72" name="テキスト ボックス 71"/>
            <p:cNvSpPr txBox="1"/>
            <p:nvPr/>
          </p:nvSpPr>
          <p:spPr>
            <a:xfrm>
              <a:off x="5871354" y="409610"/>
              <a:ext cx="992579"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調査</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（～制度設計</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・事業者選定等）</a:t>
              </a:r>
            </a:p>
          </p:txBody>
        </p:sp>
        <p:cxnSp>
          <p:nvCxnSpPr>
            <p:cNvPr id="73" name="直線コネクタ 72"/>
            <p:cNvCxnSpPr/>
            <p:nvPr/>
          </p:nvCxnSpPr>
          <p:spPr>
            <a:xfrm>
              <a:off x="6805520" y="680729"/>
              <a:ext cx="432000"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4" name="テキスト ボックス 73"/>
            <p:cNvSpPr txBox="1"/>
            <p:nvPr/>
          </p:nvSpPr>
          <p:spPr>
            <a:xfrm>
              <a:off x="7264006" y="417918"/>
              <a:ext cx="1050288"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実施</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（制度創設～適用</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・着工～竣工）</a:t>
              </a:r>
            </a:p>
          </p:txBody>
        </p:sp>
        <p:cxnSp>
          <p:nvCxnSpPr>
            <p:cNvPr id="75" name="直線コネクタ 74"/>
            <p:cNvCxnSpPr/>
            <p:nvPr/>
          </p:nvCxnSpPr>
          <p:spPr>
            <a:xfrm>
              <a:off x="8376057" y="664285"/>
              <a:ext cx="540000" cy="0"/>
            </a:xfrm>
            <a:prstGeom prst="line">
              <a:avLst/>
            </a:prstGeom>
            <a:ln w="25400">
              <a:prstDash val="solid"/>
            </a:ln>
          </p:spPr>
          <p:style>
            <a:lnRef idx="1">
              <a:schemeClr val="accent1"/>
            </a:lnRef>
            <a:fillRef idx="0">
              <a:schemeClr val="accent1"/>
            </a:fillRef>
            <a:effectRef idx="0">
              <a:schemeClr val="accent1"/>
            </a:effectRef>
            <a:fontRef idx="minor">
              <a:schemeClr val="tx1"/>
            </a:fontRef>
          </p:style>
        </p:cxnSp>
        <p:sp>
          <p:nvSpPr>
            <p:cNvPr id="76" name="テキスト ボックス 75"/>
            <p:cNvSpPr txBox="1"/>
            <p:nvPr/>
          </p:nvSpPr>
          <p:spPr>
            <a:xfrm>
              <a:off x="8898043" y="414174"/>
              <a:ext cx="934871" cy="5078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成果</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（制度適用開始</a:t>
              </a:r>
              <a:endPar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・供用開始～）</a:t>
              </a:r>
            </a:p>
          </p:txBody>
        </p:sp>
        <p:sp>
          <p:nvSpPr>
            <p:cNvPr id="77" name="テキスト ボックス 76"/>
            <p:cNvSpPr txBox="1"/>
            <p:nvPr/>
          </p:nvSpPr>
          <p:spPr>
            <a:xfrm>
              <a:off x="9820908" y="491333"/>
              <a:ext cx="223811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sng"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青字</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は</a:t>
              </a:r>
              <a:r>
                <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2014</a:t>
              </a:r>
              <a:r>
                <a:rPr kumimoji="1" lang="ja-JP" altLang="en-US"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rPr>
                <a:t>年以降現時点までの取組項目</a:t>
              </a:r>
              <a:endParaRPr kumimoji="1" lang="en-US" altLang="ja-JP" sz="900" b="0" i="0" u="none" strike="noStrike" kern="1200" cap="none" spc="0" normalizeH="0" baseline="0" noProof="0" dirty="0">
                <a:ln>
                  <a:noFill/>
                </a:ln>
                <a:solidFill>
                  <a:srgbClr val="0000CC"/>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赤字</a:t>
              </a:r>
              <a:r>
                <a:rPr kumimoji="1" lang="ja-JP" altLang="en-US" sz="9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は今後の取組項目</a:t>
              </a:r>
            </a:p>
          </p:txBody>
        </p:sp>
        <p:sp>
          <p:nvSpPr>
            <p:cNvPr id="78" name="テキスト ボックス 77"/>
            <p:cNvSpPr txBox="1"/>
            <p:nvPr/>
          </p:nvSpPr>
          <p:spPr>
            <a:xfrm>
              <a:off x="4882149" y="422433"/>
              <a:ext cx="69762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凡例（案）</a:t>
              </a:r>
            </a:p>
          </p:txBody>
        </p:sp>
        <p:sp>
          <p:nvSpPr>
            <p:cNvPr id="79" name="角丸四角形 78"/>
            <p:cNvSpPr/>
            <p:nvPr/>
          </p:nvSpPr>
          <p:spPr>
            <a:xfrm>
              <a:off x="4882148" y="458139"/>
              <a:ext cx="7208251" cy="40865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cxnSp>
        <p:nvCxnSpPr>
          <p:cNvPr id="57" name="直線コネクタ 56"/>
          <p:cNvCxnSpPr/>
          <p:nvPr/>
        </p:nvCxnSpPr>
        <p:spPr>
          <a:xfrm>
            <a:off x="2100523" y="4285398"/>
            <a:ext cx="2952000" cy="795"/>
          </a:xfrm>
          <a:prstGeom prst="line">
            <a:avLst/>
          </a:prstGeom>
          <a:ln w="28575">
            <a:solidFill>
              <a:srgbClr val="0000CC"/>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4993924" y="4019077"/>
            <a:ext cx="1634762"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JR</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おおさか東線全線開業</a:t>
            </a:r>
          </a:p>
        </p:txBody>
      </p:sp>
      <p:sp>
        <p:nvSpPr>
          <p:cNvPr id="63" name="円/楕円 62"/>
          <p:cNvSpPr/>
          <p:nvPr/>
        </p:nvSpPr>
        <p:spPr>
          <a:xfrm>
            <a:off x="7350572" y="4219297"/>
            <a:ext cx="144000" cy="1428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5" name="テキスト ボックス 64"/>
          <p:cNvSpPr txBox="1"/>
          <p:nvPr/>
        </p:nvSpPr>
        <p:spPr>
          <a:xfrm>
            <a:off x="7399109" y="4036325"/>
            <a:ext cx="360868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大阪駅</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（うめきたエリア）地下ホームに</a:t>
            </a:r>
            <a:r>
              <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JR</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おおさか東線乗り入れ</a:t>
            </a:r>
          </a:p>
        </p:txBody>
      </p:sp>
      <p:cxnSp>
        <p:nvCxnSpPr>
          <p:cNvPr id="66" name="直線コネクタ 65"/>
          <p:cNvCxnSpPr/>
          <p:nvPr/>
        </p:nvCxnSpPr>
        <p:spPr>
          <a:xfrm>
            <a:off x="2100523" y="2672617"/>
            <a:ext cx="9956266" cy="0"/>
          </a:xfrm>
          <a:prstGeom prst="line">
            <a:avLst/>
          </a:prstGeom>
          <a:ln w="28575">
            <a:solidFill>
              <a:srgbClr val="0000CC"/>
            </a:solidFill>
            <a:prstDash val="solid"/>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80" name="テキスト ボックス 79"/>
          <p:cNvSpPr txBox="1"/>
          <p:nvPr/>
        </p:nvSpPr>
        <p:spPr>
          <a:xfrm>
            <a:off x="1837393" y="2299760"/>
            <a:ext cx="103105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グランフロント</a:t>
            </a:r>
            <a:endPar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大阪開業</a:t>
            </a:r>
            <a:r>
              <a:rPr kumimoji="1" lang="en-US" altLang="ja-JP"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(2013)</a:t>
            </a:r>
            <a:endParaRPr kumimoji="1" lang="ja-JP" altLang="en-US" sz="10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81" name="テキスト ボックス 80"/>
          <p:cNvSpPr txBox="1"/>
          <p:nvPr/>
        </p:nvSpPr>
        <p:spPr>
          <a:xfrm>
            <a:off x="4115193" y="2366767"/>
            <a:ext cx="2156360"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sng" strike="noStrike" kern="1200" cap="none" spc="0" normalizeH="0" baseline="0" noProof="0" dirty="0">
                <a:ln>
                  <a:noFill/>
                </a:ln>
                <a:solidFill>
                  <a:srgbClr val="0070C0"/>
                </a:solidFill>
                <a:effectLst/>
                <a:uLnTx/>
                <a:uFillTx/>
                <a:latin typeface="ＭＳ Ｐ明朝" panose="02020600040205080304" pitchFamily="18" charset="-128"/>
                <a:ea typeface="ＭＳ Ｐ明朝" panose="02020600040205080304" pitchFamily="18" charset="-128"/>
                <a:cs typeface="+mn-cs"/>
              </a:rPr>
              <a:t>知的交流を通じたイノベーション創出</a:t>
            </a:r>
          </a:p>
        </p:txBody>
      </p:sp>
      <p:sp>
        <p:nvSpPr>
          <p:cNvPr id="82" name="テキスト ボックス 81"/>
          <p:cNvSpPr txBox="1"/>
          <p:nvPr/>
        </p:nvSpPr>
        <p:spPr>
          <a:xfrm>
            <a:off x="1938351" y="1306679"/>
            <a:ext cx="889987"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期区域＞</a:t>
            </a:r>
          </a:p>
        </p:txBody>
      </p:sp>
      <p:sp>
        <p:nvSpPr>
          <p:cNvPr id="83" name="テキスト ボックス 82"/>
          <p:cNvSpPr txBox="1"/>
          <p:nvPr/>
        </p:nvSpPr>
        <p:spPr>
          <a:xfrm>
            <a:off x="1941593" y="2140652"/>
            <a:ext cx="1210588"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＜先行開発区域＞</a:t>
            </a:r>
          </a:p>
        </p:txBody>
      </p:sp>
      <p:cxnSp>
        <p:nvCxnSpPr>
          <p:cNvPr id="85" name="直線コネクタ 84"/>
          <p:cNvCxnSpPr/>
          <p:nvPr/>
        </p:nvCxnSpPr>
        <p:spPr>
          <a:xfrm>
            <a:off x="5054642" y="4294595"/>
            <a:ext cx="7002147" cy="0"/>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84" name="テキスト ボックス 83"/>
          <p:cNvSpPr txBox="1"/>
          <p:nvPr/>
        </p:nvSpPr>
        <p:spPr>
          <a:xfrm>
            <a:off x="4713344" y="1852886"/>
            <a:ext cx="117576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sng" strike="noStrike" kern="1200" cap="none" spc="0" normalizeH="0" baseline="0" noProof="0" dirty="0">
                <a:ln>
                  <a:noFill/>
                </a:ln>
                <a:solidFill>
                  <a:srgbClr val="0000CC"/>
                </a:solidFill>
                <a:effectLst/>
                <a:uLnTx/>
                <a:uFillTx/>
                <a:latin typeface="ＭＳ Ｐ明朝" panose="02020600040205080304" pitchFamily="18" charset="-128"/>
                <a:ea typeface="ＭＳ Ｐ明朝" panose="02020600040205080304" pitchFamily="18" charset="-128"/>
                <a:cs typeface="+mn-cs"/>
              </a:rPr>
              <a:t>開発事業者決定</a:t>
            </a:r>
          </a:p>
        </p:txBody>
      </p:sp>
      <p:cxnSp>
        <p:nvCxnSpPr>
          <p:cNvPr id="90" name="直線コネクタ 89"/>
          <p:cNvCxnSpPr/>
          <p:nvPr/>
        </p:nvCxnSpPr>
        <p:spPr>
          <a:xfrm flipV="1">
            <a:off x="8352989" y="5221115"/>
            <a:ext cx="3708000" cy="0"/>
          </a:xfrm>
          <a:prstGeom prst="line">
            <a:avLst/>
          </a:prstGeom>
          <a:ln w="28575">
            <a:solidFill>
              <a:srgbClr val="FF0000"/>
            </a:solidFill>
            <a:prstDash val="sysDash"/>
            <a:headEnd type="none" w="lg" len="lg"/>
            <a:tailEnd type="arrow"/>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8846116" y="4922619"/>
            <a:ext cx="286328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更なる歩行環境の改善・歩行者ネットワークの強化</a:t>
            </a:r>
          </a:p>
        </p:txBody>
      </p:sp>
      <p:sp>
        <p:nvSpPr>
          <p:cNvPr id="93" name="テキスト ボックス 92"/>
          <p:cNvSpPr txBox="1"/>
          <p:nvPr/>
        </p:nvSpPr>
        <p:spPr>
          <a:xfrm>
            <a:off x="9788405" y="1668464"/>
            <a:ext cx="1357100"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2027</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年度</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全体</a:t>
            </a:r>
            <a:r>
              <a:rPr kumimoji="1" lang="ja-JP" altLang="en-US" sz="1000" b="0" i="1" u="none" strike="noStrike" kern="1200" cap="none" spc="0" normalizeH="0" baseline="0" noProof="0" dirty="0" err="1">
                <a:ln>
                  <a:noFill/>
                </a:ln>
                <a:solidFill>
                  <a:srgbClr val="FF0000"/>
                </a:solidFill>
                <a:effectLst/>
                <a:uLnTx/>
                <a:uFillTx/>
                <a:latin typeface="ＭＳ Ｐ明朝" panose="02020600040205080304" pitchFamily="18" charset="-128"/>
                <a:ea typeface="ＭＳ Ｐ明朝" panose="02020600040205080304" pitchFamily="18" charset="-128"/>
                <a:cs typeface="+mn-cs"/>
              </a:rPr>
              <a:t>ま</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ちびらき</a:t>
            </a:r>
            <a:endParaRPr kumimoji="1" lang="ja-JP" altLang="en-US" sz="1000" b="0" i="1"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94" name="テキスト ボックス 93"/>
          <p:cNvSpPr txBox="1"/>
          <p:nvPr/>
        </p:nvSpPr>
        <p:spPr>
          <a:xfrm>
            <a:off x="7615487" y="1830637"/>
            <a:ext cx="1245854" cy="246221"/>
          </a:xfrm>
          <a:prstGeom prst="rect">
            <a:avLst/>
          </a:prstGeom>
          <a:noFill/>
          <a:ln>
            <a:no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一部先行</a:t>
            </a:r>
            <a:r>
              <a:rPr kumimoji="1" lang="ja-JP" altLang="en-US" sz="1000" b="0" i="1" u="none" strike="noStrike" kern="1200" cap="none" spc="0" normalizeH="0" baseline="0" noProof="0" dirty="0" err="1">
                <a:ln>
                  <a:noFill/>
                </a:ln>
                <a:solidFill>
                  <a:srgbClr val="FF0000"/>
                </a:solidFill>
                <a:effectLst/>
                <a:uLnTx/>
                <a:uFillTx/>
                <a:latin typeface="ＭＳ Ｐ明朝" panose="02020600040205080304" pitchFamily="18" charset="-128"/>
                <a:ea typeface="ＭＳ Ｐ明朝" panose="02020600040205080304" pitchFamily="18" charset="-128"/>
                <a:cs typeface="+mn-cs"/>
              </a:rPr>
              <a:t>ま</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ちびらき</a:t>
            </a:r>
          </a:p>
        </p:txBody>
      </p:sp>
      <p:cxnSp>
        <p:nvCxnSpPr>
          <p:cNvPr id="95" name="直線コネクタ 94"/>
          <p:cNvCxnSpPr/>
          <p:nvPr/>
        </p:nvCxnSpPr>
        <p:spPr>
          <a:xfrm>
            <a:off x="8199112" y="2116875"/>
            <a:ext cx="3857677" cy="0"/>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96" name="テキスト ボックス 95"/>
          <p:cNvSpPr txBox="1"/>
          <p:nvPr/>
        </p:nvSpPr>
        <p:spPr>
          <a:xfrm>
            <a:off x="6869670" y="1427382"/>
            <a:ext cx="26322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（一社）うめきた未来イノベーション機構の設立</a:t>
            </a:r>
          </a:p>
        </p:txBody>
      </p:sp>
      <p:cxnSp>
        <p:nvCxnSpPr>
          <p:cNvPr id="2" name="直線コネクタ 1">
            <a:extLst>
              <a:ext uri="{FF2B5EF4-FFF2-40B4-BE49-F238E27FC236}">
                <a16:creationId xmlns:a16="http://schemas.microsoft.com/office/drawing/2014/main" id="{617E70FA-CC34-AF95-BD8C-6A0C9255A0CB}"/>
              </a:ext>
            </a:extLst>
          </p:cNvPr>
          <p:cNvCxnSpPr/>
          <p:nvPr/>
        </p:nvCxnSpPr>
        <p:spPr>
          <a:xfrm>
            <a:off x="2742580" y="3102161"/>
            <a:ext cx="3024241" cy="0"/>
          </a:xfrm>
          <a:prstGeom prst="line">
            <a:avLst/>
          </a:prstGeom>
          <a:ln w="28575">
            <a:solidFill>
              <a:srgbClr val="0070C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3" name="テキスト ボックス 2">
            <a:extLst>
              <a:ext uri="{FF2B5EF4-FFF2-40B4-BE49-F238E27FC236}">
                <a16:creationId xmlns:a16="http://schemas.microsoft.com/office/drawing/2014/main" id="{1B59AA09-F9D0-7BBC-DD66-A276EA6DC74E}"/>
              </a:ext>
            </a:extLst>
          </p:cNvPr>
          <p:cNvSpPr txBox="1"/>
          <p:nvPr/>
        </p:nvSpPr>
        <p:spPr>
          <a:xfrm>
            <a:off x="6346726" y="3058770"/>
            <a:ext cx="2020105"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大阪駅周辺地区で地域再生</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エリアマネジメント負担金制度適用</a:t>
            </a:r>
          </a:p>
        </p:txBody>
      </p:sp>
      <p:sp>
        <p:nvSpPr>
          <p:cNvPr id="17" name="テキスト ボックス 16">
            <a:extLst>
              <a:ext uri="{FF2B5EF4-FFF2-40B4-BE49-F238E27FC236}">
                <a16:creationId xmlns:a16="http://schemas.microsoft.com/office/drawing/2014/main" id="{5F749B41-C84B-A29F-5AB1-0D152DB671A2}"/>
              </a:ext>
            </a:extLst>
          </p:cNvPr>
          <p:cNvSpPr txBox="1"/>
          <p:nvPr/>
        </p:nvSpPr>
        <p:spPr>
          <a:xfrm>
            <a:off x="4857731" y="2677148"/>
            <a:ext cx="1467068"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都市再生推進法人</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準備団体認定制度創設</a:t>
            </a:r>
          </a:p>
        </p:txBody>
      </p:sp>
      <p:sp>
        <p:nvSpPr>
          <p:cNvPr id="18" name="楕円 17">
            <a:extLst>
              <a:ext uri="{FF2B5EF4-FFF2-40B4-BE49-F238E27FC236}">
                <a16:creationId xmlns:a16="http://schemas.microsoft.com/office/drawing/2014/main" id="{2426B6DE-9789-9524-0EDD-83E09D1F0BD8}"/>
              </a:ext>
            </a:extLst>
          </p:cNvPr>
          <p:cNvSpPr/>
          <p:nvPr/>
        </p:nvSpPr>
        <p:spPr>
          <a:xfrm>
            <a:off x="5626769" y="3048775"/>
            <a:ext cx="121574" cy="121503"/>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2" name="テキスト ボックス 21">
            <a:extLst>
              <a:ext uri="{FF2B5EF4-FFF2-40B4-BE49-F238E27FC236}">
                <a16:creationId xmlns:a16="http://schemas.microsoft.com/office/drawing/2014/main" id="{E82BD7A8-D44D-AF99-A0B2-7BF5980C2D82}"/>
              </a:ext>
            </a:extLst>
          </p:cNvPr>
          <p:cNvSpPr txBox="1"/>
          <p:nvPr/>
        </p:nvSpPr>
        <p:spPr>
          <a:xfrm>
            <a:off x="9125201" y="2721547"/>
            <a:ext cx="2847554"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地域が主体となった公共空間等の活用により</a:t>
            </a:r>
            <a:endPar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持続的で活力と魅力あふれるまちへ</a:t>
            </a:r>
          </a:p>
        </p:txBody>
      </p:sp>
      <p:sp>
        <p:nvSpPr>
          <p:cNvPr id="86" name="テキスト ボックス 85"/>
          <p:cNvSpPr txBox="1"/>
          <p:nvPr/>
        </p:nvSpPr>
        <p:spPr>
          <a:xfrm>
            <a:off x="5867089" y="3782663"/>
            <a:ext cx="138408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なにわ筋線工事着手</a:t>
            </a:r>
            <a:endParaRPr kumimoji="1" lang="zh-TW"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p:txBody>
      </p:sp>
      <p:cxnSp>
        <p:nvCxnSpPr>
          <p:cNvPr id="87" name="直線コネクタ 86"/>
          <p:cNvCxnSpPr/>
          <p:nvPr/>
        </p:nvCxnSpPr>
        <p:spPr>
          <a:xfrm>
            <a:off x="6513123" y="4036325"/>
            <a:ext cx="4823429" cy="0"/>
          </a:xfrm>
          <a:prstGeom prst="line">
            <a:avLst/>
          </a:prstGeom>
          <a:ln w="28575">
            <a:solidFill>
              <a:srgbClr val="FF0000"/>
            </a:solidFill>
            <a:prstDash val="sysDash"/>
            <a:headEnd type="oval" w="lg" len="lg"/>
            <a:tailEnd type="none"/>
          </a:ln>
        </p:spPr>
        <p:style>
          <a:lnRef idx="1">
            <a:schemeClr val="accent1"/>
          </a:lnRef>
          <a:fillRef idx="0">
            <a:schemeClr val="accent1"/>
          </a:fillRef>
          <a:effectRef idx="0">
            <a:schemeClr val="accent1"/>
          </a:effectRef>
          <a:fontRef idx="minor">
            <a:schemeClr val="tx1"/>
          </a:fontRef>
        </p:style>
      </p:cxnSp>
      <p:sp>
        <p:nvSpPr>
          <p:cNvPr id="99" name="テキスト ボックス 98"/>
          <p:cNvSpPr txBox="1"/>
          <p:nvPr/>
        </p:nvSpPr>
        <p:spPr>
          <a:xfrm>
            <a:off x="11336552" y="3819187"/>
            <a:ext cx="14171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a:t>
            </a:r>
            <a:r>
              <a:rPr kumimoji="1" lang="en-US" altLang="ja-JP"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2031</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年春</a:t>
            </a:r>
            <a:r>
              <a:rPr kumimoji="1" lang="ja-JP" altLang="en-US" sz="1000" b="0" i="1" u="none" strike="sng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000" b="0" i="1" u="none" strike="sng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開業予定）</a:t>
            </a:r>
          </a:p>
        </p:txBody>
      </p:sp>
      <p:cxnSp>
        <p:nvCxnSpPr>
          <p:cNvPr id="92" name="直線コネクタ 91">
            <a:extLst>
              <a:ext uri="{FF2B5EF4-FFF2-40B4-BE49-F238E27FC236}">
                <a16:creationId xmlns:a16="http://schemas.microsoft.com/office/drawing/2014/main" id="{617E70FA-CC34-AF95-BD8C-6A0C9255A0CB}"/>
              </a:ext>
            </a:extLst>
          </p:cNvPr>
          <p:cNvCxnSpPr/>
          <p:nvPr/>
        </p:nvCxnSpPr>
        <p:spPr>
          <a:xfrm>
            <a:off x="7405617" y="3468394"/>
            <a:ext cx="4651172" cy="6536"/>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101" name="テキスト ボックス 100"/>
          <p:cNvSpPr txBox="1"/>
          <p:nvPr/>
        </p:nvSpPr>
        <p:spPr>
          <a:xfrm>
            <a:off x="7100404" y="1657095"/>
            <a:ext cx="2632217"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i="1" u="none" strike="noStrike" kern="1200" cap="none" spc="0" normalizeH="0" baseline="0" noProof="0" dirty="0" smtClean="0">
                <a:ln>
                  <a:noFill/>
                </a:ln>
                <a:solidFill>
                  <a:srgbClr val="FF0000"/>
                </a:solidFill>
                <a:effectLst/>
                <a:uLnTx/>
                <a:uFillTx/>
                <a:latin typeface="ＭＳ Ｐ明朝" panose="02020600040205080304" pitchFamily="18" charset="-128"/>
                <a:ea typeface="ＭＳ Ｐ明朝" panose="02020600040205080304" pitchFamily="18" charset="-128"/>
                <a:cs typeface="+mn-cs"/>
              </a:rPr>
              <a:t>・大阪駅</a:t>
            </a:r>
            <a:r>
              <a:rPr kumimoji="1" lang="ja-JP" altLang="en-US" sz="1000" b="0" i="1" u="none" strike="noStrike" kern="1200" cap="none" spc="0" normalizeH="0" baseline="0" noProof="0" dirty="0">
                <a:ln>
                  <a:noFill/>
                </a:ln>
                <a:solidFill>
                  <a:srgbClr val="FF0000"/>
                </a:solidFill>
                <a:effectLst/>
                <a:uLnTx/>
                <a:uFillTx/>
                <a:latin typeface="ＭＳ Ｐ明朝" panose="02020600040205080304" pitchFamily="18" charset="-128"/>
                <a:ea typeface="ＭＳ Ｐ明朝" panose="02020600040205080304" pitchFamily="18" charset="-128"/>
                <a:cs typeface="+mn-cs"/>
              </a:rPr>
              <a:t>（うめきたエリア）地下ホーム開業</a:t>
            </a:r>
          </a:p>
        </p:txBody>
      </p:sp>
      <p:cxnSp>
        <p:nvCxnSpPr>
          <p:cNvPr id="97" name="直線コネクタ 96">
            <a:extLst>
              <a:ext uri="{FF2B5EF4-FFF2-40B4-BE49-F238E27FC236}">
                <a16:creationId xmlns:a16="http://schemas.microsoft.com/office/drawing/2014/main" id="{617E70FA-CC34-AF95-BD8C-6A0C9255A0CB}"/>
              </a:ext>
            </a:extLst>
          </p:cNvPr>
          <p:cNvCxnSpPr/>
          <p:nvPr/>
        </p:nvCxnSpPr>
        <p:spPr>
          <a:xfrm>
            <a:off x="5687556" y="3109526"/>
            <a:ext cx="6402843" cy="0"/>
          </a:xfrm>
          <a:prstGeom prst="line">
            <a:avLst/>
          </a:prstGeom>
          <a:ln w="28575">
            <a:solidFill>
              <a:srgbClr val="FF0000"/>
            </a:solidFill>
            <a:prstDash val="solid"/>
            <a:headEnd type="oval" w="lg" len="lg"/>
            <a:tailEnd type="arrow"/>
          </a:ln>
        </p:spPr>
        <p:style>
          <a:lnRef idx="1">
            <a:schemeClr val="accent1"/>
          </a:lnRef>
          <a:fillRef idx="0">
            <a:schemeClr val="accent1"/>
          </a:fillRef>
          <a:effectRef idx="0">
            <a:schemeClr val="accent1"/>
          </a:effectRef>
          <a:fontRef idx="minor">
            <a:schemeClr val="tx1"/>
          </a:fontRef>
        </p:style>
      </p:cxnSp>
      <p:sp>
        <p:nvSpPr>
          <p:cNvPr id="88"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6</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3858577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4979499" y="548681"/>
            <a:ext cx="5984397" cy="6048670"/>
          </a:xfrm>
          <a:prstGeom prst="rect">
            <a:avLst/>
          </a:prstGeom>
          <a:noFill/>
          <a:ln>
            <a:solidFill>
              <a:schemeClr val="tx1"/>
            </a:solidFill>
            <a:prstDash val="sys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1683"/>
          <a:stretch/>
        </p:blipFill>
        <p:spPr>
          <a:xfrm>
            <a:off x="5027023" y="977440"/>
            <a:ext cx="4117308" cy="5184000"/>
          </a:xfrm>
          <a:prstGeom prst="rect">
            <a:avLst/>
          </a:prstGeom>
        </p:spPr>
      </p:pic>
      <p:sp>
        <p:nvSpPr>
          <p:cNvPr id="5" name="フリーフォーム 4"/>
          <p:cNvSpPr/>
          <p:nvPr/>
        </p:nvSpPr>
        <p:spPr>
          <a:xfrm>
            <a:off x="5157788" y="4688433"/>
            <a:ext cx="2209095" cy="1488530"/>
          </a:xfrm>
          <a:custGeom>
            <a:avLst/>
            <a:gdLst>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400175 w 2005012"/>
              <a:gd name="connsiteY9" fmla="*/ 881062 h 1419225"/>
              <a:gd name="connsiteX10" fmla="*/ 1628775 w 2005012"/>
              <a:gd name="connsiteY10" fmla="*/ 642937 h 1419225"/>
              <a:gd name="connsiteX11" fmla="*/ 1905000 w 2005012"/>
              <a:gd name="connsiteY11" fmla="*/ 566737 h 1419225"/>
              <a:gd name="connsiteX12" fmla="*/ 2005012 w 2005012"/>
              <a:gd name="connsiteY12" fmla="*/ 547687 h 1419225"/>
              <a:gd name="connsiteX13" fmla="*/ 1881187 w 2005012"/>
              <a:gd name="connsiteY13" fmla="*/ 66675 h 1419225"/>
              <a:gd name="connsiteX14" fmla="*/ 1624012 w 2005012"/>
              <a:gd name="connsiteY14" fmla="*/ 252412 h 1419225"/>
              <a:gd name="connsiteX15" fmla="*/ 1438275 w 2005012"/>
              <a:gd name="connsiteY15" fmla="*/ 419100 h 1419225"/>
              <a:gd name="connsiteX16" fmla="*/ 1338262 w 2005012"/>
              <a:gd name="connsiteY16" fmla="*/ 0 h 1419225"/>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157288 w 2005012"/>
              <a:gd name="connsiteY9" fmla="*/ 1023937 h 1419225"/>
              <a:gd name="connsiteX10" fmla="*/ 1628775 w 2005012"/>
              <a:gd name="connsiteY10" fmla="*/ 642937 h 1419225"/>
              <a:gd name="connsiteX11" fmla="*/ 1905000 w 2005012"/>
              <a:gd name="connsiteY11" fmla="*/ 566737 h 1419225"/>
              <a:gd name="connsiteX12" fmla="*/ 2005012 w 2005012"/>
              <a:gd name="connsiteY12" fmla="*/ 547687 h 1419225"/>
              <a:gd name="connsiteX13" fmla="*/ 1881187 w 2005012"/>
              <a:gd name="connsiteY13" fmla="*/ 66675 h 1419225"/>
              <a:gd name="connsiteX14" fmla="*/ 1624012 w 2005012"/>
              <a:gd name="connsiteY14" fmla="*/ 252412 h 1419225"/>
              <a:gd name="connsiteX15" fmla="*/ 1438275 w 2005012"/>
              <a:gd name="connsiteY15" fmla="*/ 419100 h 1419225"/>
              <a:gd name="connsiteX16" fmla="*/ 1338262 w 2005012"/>
              <a:gd name="connsiteY16" fmla="*/ 0 h 1419225"/>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157288 w 2005012"/>
              <a:gd name="connsiteY9" fmla="*/ 1023937 h 1419225"/>
              <a:gd name="connsiteX10" fmla="*/ 1581150 w 2005012"/>
              <a:gd name="connsiteY10" fmla="*/ 633412 h 1419225"/>
              <a:gd name="connsiteX11" fmla="*/ 1905000 w 2005012"/>
              <a:gd name="connsiteY11" fmla="*/ 566737 h 1419225"/>
              <a:gd name="connsiteX12" fmla="*/ 2005012 w 2005012"/>
              <a:gd name="connsiteY12" fmla="*/ 547687 h 1419225"/>
              <a:gd name="connsiteX13" fmla="*/ 1881187 w 2005012"/>
              <a:gd name="connsiteY13" fmla="*/ 66675 h 1419225"/>
              <a:gd name="connsiteX14" fmla="*/ 1624012 w 2005012"/>
              <a:gd name="connsiteY14" fmla="*/ 252412 h 1419225"/>
              <a:gd name="connsiteX15" fmla="*/ 1438275 w 2005012"/>
              <a:gd name="connsiteY15" fmla="*/ 419100 h 1419225"/>
              <a:gd name="connsiteX16" fmla="*/ 1338262 w 2005012"/>
              <a:gd name="connsiteY16" fmla="*/ 0 h 1419225"/>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157288 w 2005012"/>
              <a:gd name="connsiteY9" fmla="*/ 1023937 h 1419225"/>
              <a:gd name="connsiteX10" fmla="*/ 1581150 w 2005012"/>
              <a:gd name="connsiteY10" fmla="*/ 633412 h 1419225"/>
              <a:gd name="connsiteX11" fmla="*/ 1905000 w 2005012"/>
              <a:gd name="connsiteY11" fmla="*/ 566737 h 1419225"/>
              <a:gd name="connsiteX12" fmla="*/ 1652587 w 2005012"/>
              <a:gd name="connsiteY12" fmla="*/ 619125 h 1419225"/>
              <a:gd name="connsiteX13" fmla="*/ 2005012 w 2005012"/>
              <a:gd name="connsiteY13" fmla="*/ 547687 h 1419225"/>
              <a:gd name="connsiteX14" fmla="*/ 1881187 w 2005012"/>
              <a:gd name="connsiteY14" fmla="*/ 66675 h 1419225"/>
              <a:gd name="connsiteX15" fmla="*/ 1624012 w 2005012"/>
              <a:gd name="connsiteY15" fmla="*/ 252412 h 1419225"/>
              <a:gd name="connsiteX16" fmla="*/ 1438275 w 2005012"/>
              <a:gd name="connsiteY16" fmla="*/ 419100 h 1419225"/>
              <a:gd name="connsiteX17" fmla="*/ 1338262 w 2005012"/>
              <a:gd name="connsiteY17" fmla="*/ 0 h 1419225"/>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157288 w 2005012"/>
              <a:gd name="connsiteY9" fmla="*/ 1023937 h 1419225"/>
              <a:gd name="connsiteX10" fmla="*/ 1581150 w 2005012"/>
              <a:gd name="connsiteY10" fmla="*/ 633412 h 1419225"/>
              <a:gd name="connsiteX11" fmla="*/ 1722120 w 2005012"/>
              <a:gd name="connsiteY11" fmla="*/ 507102 h 1419225"/>
              <a:gd name="connsiteX12" fmla="*/ 1652587 w 2005012"/>
              <a:gd name="connsiteY12" fmla="*/ 619125 h 1419225"/>
              <a:gd name="connsiteX13" fmla="*/ 2005012 w 2005012"/>
              <a:gd name="connsiteY13" fmla="*/ 547687 h 1419225"/>
              <a:gd name="connsiteX14" fmla="*/ 1881187 w 2005012"/>
              <a:gd name="connsiteY14" fmla="*/ 66675 h 1419225"/>
              <a:gd name="connsiteX15" fmla="*/ 1624012 w 2005012"/>
              <a:gd name="connsiteY15" fmla="*/ 252412 h 1419225"/>
              <a:gd name="connsiteX16" fmla="*/ 1438275 w 2005012"/>
              <a:gd name="connsiteY16" fmla="*/ 419100 h 1419225"/>
              <a:gd name="connsiteX17" fmla="*/ 1338262 w 2005012"/>
              <a:gd name="connsiteY17" fmla="*/ 0 h 1419225"/>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157288 w 2005012"/>
              <a:gd name="connsiteY9" fmla="*/ 1023937 h 1419225"/>
              <a:gd name="connsiteX10" fmla="*/ 1581150 w 2005012"/>
              <a:gd name="connsiteY10" fmla="*/ 633412 h 1419225"/>
              <a:gd name="connsiteX11" fmla="*/ 1722120 w 2005012"/>
              <a:gd name="connsiteY11" fmla="*/ 507102 h 1419225"/>
              <a:gd name="connsiteX12" fmla="*/ 1835467 w 2005012"/>
              <a:gd name="connsiteY12" fmla="*/ 591296 h 1419225"/>
              <a:gd name="connsiteX13" fmla="*/ 2005012 w 2005012"/>
              <a:gd name="connsiteY13" fmla="*/ 547687 h 1419225"/>
              <a:gd name="connsiteX14" fmla="*/ 1881187 w 2005012"/>
              <a:gd name="connsiteY14" fmla="*/ 66675 h 1419225"/>
              <a:gd name="connsiteX15" fmla="*/ 1624012 w 2005012"/>
              <a:gd name="connsiteY15" fmla="*/ 252412 h 1419225"/>
              <a:gd name="connsiteX16" fmla="*/ 1438275 w 2005012"/>
              <a:gd name="connsiteY16" fmla="*/ 419100 h 1419225"/>
              <a:gd name="connsiteX17" fmla="*/ 1338262 w 2005012"/>
              <a:gd name="connsiteY17" fmla="*/ 0 h 1419225"/>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157288 w 2005012"/>
              <a:gd name="connsiteY9" fmla="*/ 1023937 h 1419225"/>
              <a:gd name="connsiteX10" fmla="*/ 1581150 w 2005012"/>
              <a:gd name="connsiteY10" fmla="*/ 633412 h 1419225"/>
              <a:gd name="connsiteX11" fmla="*/ 1658509 w 2005012"/>
              <a:gd name="connsiteY11" fmla="*/ 658177 h 1419225"/>
              <a:gd name="connsiteX12" fmla="*/ 1835467 w 2005012"/>
              <a:gd name="connsiteY12" fmla="*/ 591296 h 1419225"/>
              <a:gd name="connsiteX13" fmla="*/ 2005012 w 2005012"/>
              <a:gd name="connsiteY13" fmla="*/ 547687 h 1419225"/>
              <a:gd name="connsiteX14" fmla="*/ 1881187 w 2005012"/>
              <a:gd name="connsiteY14" fmla="*/ 66675 h 1419225"/>
              <a:gd name="connsiteX15" fmla="*/ 1624012 w 2005012"/>
              <a:gd name="connsiteY15" fmla="*/ 252412 h 1419225"/>
              <a:gd name="connsiteX16" fmla="*/ 1438275 w 2005012"/>
              <a:gd name="connsiteY16" fmla="*/ 419100 h 1419225"/>
              <a:gd name="connsiteX17" fmla="*/ 1338262 w 2005012"/>
              <a:gd name="connsiteY17" fmla="*/ 0 h 1419225"/>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157288 w 2005012"/>
              <a:gd name="connsiteY9" fmla="*/ 1023937 h 1419225"/>
              <a:gd name="connsiteX10" fmla="*/ 1581150 w 2005012"/>
              <a:gd name="connsiteY10" fmla="*/ 633412 h 1419225"/>
              <a:gd name="connsiteX11" fmla="*/ 1650558 w 2005012"/>
              <a:gd name="connsiteY11" fmla="*/ 654201 h 1419225"/>
              <a:gd name="connsiteX12" fmla="*/ 1835467 w 2005012"/>
              <a:gd name="connsiteY12" fmla="*/ 591296 h 1419225"/>
              <a:gd name="connsiteX13" fmla="*/ 2005012 w 2005012"/>
              <a:gd name="connsiteY13" fmla="*/ 547687 h 1419225"/>
              <a:gd name="connsiteX14" fmla="*/ 1881187 w 2005012"/>
              <a:gd name="connsiteY14" fmla="*/ 66675 h 1419225"/>
              <a:gd name="connsiteX15" fmla="*/ 1624012 w 2005012"/>
              <a:gd name="connsiteY15" fmla="*/ 252412 h 1419225"/>
              <a:gd name="connsiteX16" fmla="*/ 1438275 w 2005012"/>
              <a:gd name="connsiteY16" fmla="*/ 419100 h 1419225"/>
              <a:gd name="connsiteX17" fmla="*/ 1338262 w 2005012"/>
              <a:gd name="connsiteY17" fmla="*/ 0 h 1419225"/>
              <a:gd name="connsiteX0" fmla="*/ 1338262 w 2005012"/>
              <a:gd name="connsiteY0" fmla="*/ 0 h 1419225"/>
              <a:gd name="connsiteX1" fmla="*/ 995362 w 2005012"/>
              <a:gd name="connsiteY1" fmla="*/ 204787 h 1419225"/>
              <a:gd name="connsiteX2" fmla="*/ 280987 w 2005012"/>
              <a:gd name="connsiteY2" fmla="*/ 723900 h 1419225"/>
              <a:gd name="connsiteX3" fmla="*/ 0 w 2005012"/>
              <a:gd name="connsiteY3" fmla="*/ 885825 h 1419225"/>
              <a:gd name="connsiteX4" fmla="*/ 171450 w 2005012"/>
              <a:gd name="connsiteY4" fmla="*/ 1419225 h 1419225"/>
              <a:gd name="connsiteX5" fmla="*/ 809625 w 2005012"/>
              <a:gd name="connsiteY5" fmla="*/ 1400175 h 1419225"/>
              <a:gd name="connsiteX6" fmla="*/ 862012 w 2005012"/>
              <a:gd name="connsiteY6" fmla="*/ 1381125 h 1419225"/>
              <a:gd name="connsiteX7" fmla="*/ 828675 w 2005012"/>
              <a:gd name="connsiteY7" fmla="*/ 1319212 h 1419225"/>
              <a:gd name="connsiteX8" fmla="*/ 1138237 w 2005012"/>
              <a:gd name="connsiteY8" fmla="*/ 1109662 h 1419225"/>
              <a:gd name="connsiteX9" fmla="*/ 1157288 w 2005012"/>
              <a:gd name="connsiteY9" fmla="*/ 1023937 h 1419225"/>
              <a:gd name="connsiteX10" fmla="*/ 1581150 w 2005012"/>
              <a:gd name="connsiteY10" fmla="*/ 633412 h 1419225"/>
              <a:gd name="connsiteX11" fmla="*/ 1650558 w 2005012"/>
              <a:gd name="connsiteY11" fmla="*/ 654201 h 1419225"/>
              <a:gd name="connsiteX12" fmla="*/ 1843418 w 2005012"/>
              <a:gd name="connsiteY12" fmla="*/ 579369 h 1419225"/>
              <a:gd name="connsiteX13" fmla="*/ 2005012 w 2005012"/>
              <a:gd name="connsiteY13" fmla="*/ 547687 h 1419225"/>
              <a:gd name="connsiteX14" fmla="*/ 1881187 w 2005012"/>
              <a:gd name="connsiteY14" fmla="*/ 66675 h 1419225"/>
              <a:gd name="connsiteX15" fmla="*/ 1624012 w 2005012"/>
              <a:gd name="connsiteY15" fmla="*/ 252412 h 1419225"/>
              <a:gd name="connsiteX16" fmla="*/ 1438275 w 2005012"/>
              <a:gd name="connsiteY16" fmla="*/ 419100 h 1419225"/>
              <a:gd name="connsiteX17" fmla="*/ 1338262 w 2005012"/>
              <a:gd name="connsiteY17" fmla="*/ 0 h 1419225"/>
              <a:gd name="connsiteX0" fmla="*/ 1338262 w 2291259"/>
              <a:gd name="connsiteY0" fmla="*/ 0 h 1419225"/>
              <a:gd name="connsiteX1" fmla="*/ 995362 w 2291259"/>
              <a:gd name="connsiteY1" fmla="*/ 204787 h 1419225"/>
              <a:gd name="connsiteX2" fmla="*/ 280987 w 2291259"/>
              <a:gd name="connsiteY2" fmla="*/ 723900 h 1419225"/>
              <a:gd name="connsiteX3" fmla="*/ 0 w 2291259"/>
              <a:gd name="connsiteY3" fmla="*/ 885825 h 1419225"/>
              <a:gd name="connsiteX4" fmla="*/ 171450 w 2291259"/>
              <a:gd name="connsiteY4" fmla="*/ 1419225 h 1419225"/>
              <a:gd name="connsiteX5" fmla="*/ 809625 w 2291259"/>
              <a:gd name="connsiteY5" fmla="*/ 1400175 h 1419225"/>
              <a:gd name="connsiteX6" fmla="*/ 862012 w 2291259"/>
              <a:gd name="connsiteY6" fmla="*/ 1381125 h 1419225"/>
              <a:gd name="connsiteX7" fmla="*/ 828675 w 2291259"/>
              <a:gd name="connsiteY7" fmla="*/ 1319212 h 1419225"/>
              <a:gd name="connsiteX8" fmla="*/ 1138237 w 2291259"/>
              <a:gd name="connsiteY8" fmla="*/ 1109662 h 1419225"/>
              <a:gd name="connsiteX9" fmla="*/ 1157288 w 2291259"/>
              <a:gd name="connsiteY9" fmla="*/ 1023937 h 1419225"/>
              <a:gd name="connsiteX10" fmla="*/ 1581150 w 2291259"/>
              <a:gd name="connsiteY10" fmla="*/ 633412 h 1419225"/>
              <a:gd name="connsiteX11" fmla="*/ 1650558 w 2291259"/>
              <a:gd name="connsiteY11" fmla="*/ 654201 h 1419225"/>
              <a:gd name="connsiteX12" fmla="*/ 1843418 w 2291259"/>
              <a:gd name="connsiteY12" fmla="*/ 579369 h 1419225"/>
              <a:gd name="connsiteX13" fmla="*/ 2291259 w 2291259"/>
              <a:gd name="connsiteY13" fmla="*/ 460222 h 1419225"/>
              <a:gd name="connsiteX14" fmla="*/ 1881187 w 2291259"/>
              <a:gd name="connsiteY14" fmla="*/ 66675 h 1419225"/>
              <a:gd name="connsiteX15" fmla="*/ 1624012 w 2291259"/>
              <a:gd name="connsiteY15" fmla="*/ 252412 h 1419225"/>
              <a:gd name="connsiteX16" fmla="*/ 1438275 w 2291259"/>
              <a:gd name="connsiteY16" fmla="*/ 419100 h 1419225"/>
              <a:gd name="connsiteX17" fmla="*/ 1338262 w 2291259"/>
              <a:gd name="connsiteY17" fmla="*/ 0 h 1419225"/>
              <a:gd name="connsiteX0" fmla="*/ 1338262 w 2203794"/>
              <a:gd name="connsiteY0" fmla="*/ 0 h 1419225"/>
              <a:gd name="connsiteX1" fmla="*/ 995362 w 2203794"/>
              <a:gd name="connsiteY1" fmla="*/ 204787 h 1419225"/>
              <a:gd name="connsiteX2" fmla="*/ 280987 w 2203794"/>
              <a:gd name="connsiteY2" fmla="*/ 723900 h 1419225"/>
              <a:gd name="connsiteX3" fmla="*/ 0 w 2203794"/>
              <a:gd name="connsiteY3" fmla="*/ 885825 h 1419225"/>
              <a:gd name="connsiteX4" fmla="*/ 171450 w 2203794"/>
              <a:gd name="connsiteY4" fmla="*/ 1419225 h 1419225"/>
              <a:gd name="connsiteX5" fmla="*/ 809625 w 2203794"/>
              <a:gd name="connsiteY5" fmla="*/ 1400175 h 1419225"/>
              <a:gd name="connsiteX6" fmla="*/ 862012 w 2203794"/>
              <a:gd name="connsiteY6" fmla="*/ 1381125 h 1419225"/>
              <a:gd name="connsiteX7" fmla="*/ 828675 w 2203794"/>
              <a:gd name="connsiteY7" fmla="*/ 1319212 h 1419225"/>
              <a:gd name="connsiteX8" fmla="*/ 1138237 w 2203794"/>
              <a:gd name="connsiteY8" fmla="*/ 1109662 h 1419225"/>
              <a:gd name="connsiteX9" fmla="*/ 1157288 w 2203794"/>
              <a:gd name="connsiteY9" fmla="*/ 1023937 h 1419225"/>
              <a:gd name="connsiteX10" fmla="*/ 1581150 w 2203794"/>
              <a:gd name="connsiteY10" fmla="*/ 633412 h 1419225"/>
              <a:gd name="connsiteX11" fmla="*/ 1650558 w 2203794"/>
              <a:gd name="connsiteY11" fmla="*/ 654201 h 1419225"/>
              <a:gd name="connsiteX12" fmla="*/ 1843418 w 2203794"/>
              <a:gd name="connsiteY12" fmla="*/ 579369 h 1419225"/>
              <a:gd name="connsiteX13" fmla="*/ 2203794 w 2203794"/>
              <a:gd name="connsiteY13" fmla="*/ 488052 h 1419225"/>
              <a:gd name="connsiteX14" fmla="*/ 1881187 w 2203794"/>
              <a:gd name="connsiteY14" fmla="*/ 66675 h 1419225"/>
              <a:gd name="connsiteX15" fmla="*/ 1624012 w 2203794"/>
              <a:gd name="connsiteY15" fmla="*/ 252412 h 1419225"/>
              <a:gd name="connsiteX16" fmla="*/ 1438275 w 2203794"/>
              <a:gd name="connsiteY16" fmla="*/ 419100 h 1419225"/>
              <a:gd name="connsiteX17" fmla="*/ 1338262 w 2203794"/>
              <a:gd name="connsiteY17" fmla="*/ 0 h 1419225"/>
              <a:gd name="connsiteX0" fmla="*/ 1338262 w 2203794"/>
              <a:gd name="connsiteY0" fmla="*/ 76449 h 1495674"/>
              <a:gd name="connsiteX1" fmla="*/ 995362 w 2203794"/>
              <a:gd name="connsiteY1" fmla="*/ 281236 h 1495674"/>
              <a:gd name="connsiteX2" fmla="*/ 280987 w 2203794"/>
              <a:gd name="connsiteY2" fmla="*/ 800349 h 1495674"/>
              <a:gd name="connsiteX3" fmla="*/ 0 w 2203794"/>
              <a:gd name="connsiteY3" fmla="*/ 962274 h 1495674"/>
              <a:gd name="connsiteX4" fmla="*/ 171450 w 2203794"/>
              <a:gd name="connsiteY4" fmla="*/ 1495674 h 1495674"/>
              <a:gd name="connsiteX5" fmla="*/ 809625 w 2203794"/>
              <a:gd name="connsiteY5" fmla="*/ 1476624 h 1495674"/>
              <a:gd name="connsiteX6" fmla="*/ 862012 w 2203794"/>
              <a:gd name="connsiteY6" fmla="*/ 1457574 h 1495674"/>
              <a:gd name="connsiteX7" fmla="*/ 828675 w 2203794"/>
              <a:gd name="connsiteY7" fmla="*/ 1395661 h 1495674"/>
              <a:gd name="connsiteX8" fmla="*/ 1138237 w 2203794"/>
              <a:gd name="connsiteY8" fmla="*/ 1186111 h 1495674"/>
              <a:gd name="connsiteX9" fmla="*/ 1157288 w 2203794"/>
              <a:gd name="connsiteY9" fmla="*/ 1100386 h 1495674"/>
              <a:gd name="connsiteX10" fmla="*/ 1581150 w 2203794"/>
              <a:gd name="connsiteY10" fmla="*/ 709861 h 1495674"/>
              <a:gd name="connsiteX11" fmla="*/ 1650558 w 2203794"/>
              <a:gd name="connsiteY11" fmla="*/ 730650 h 1495674"/>
              <a:gd name="connsiteX12" fmla="*/ 1843418 w 2203794"/>
              <a:gd name="connsiteY12" fmla="*/ 655818 h 1495674"/>
              <a:gd name="connsiteX13" fmla="*/ 2203794 w 2203794"/>
              <a:gd name="connsiteY13" fmla="*/ 564501 h 1495674"/>
              <a:gd name="connsiteX14" fmla="*/ 2095872 w 2203794"/>
              <a:gd name="connsiteY14" fmla="*/ 0 h 1495674"/>
              <a:gd name="connsiteX15" fmla="*/ 1624012 w 2203794"/>
              <a:gd name="connsiteY15" fmla="*/ 328861 h 1495674"/>
              <a:gd name="connsiteX16" fmla="*/ 1438275 w 2203794"/>
              <a:gd name="connsiteY16" fmla="*/ 495549 h 1495674"/>
              <a:gd name="connsiteX17" fmla="*/ 1338262 w 2203794"/>
              <a:gd name="connsiteY17" fmla="*/ 76449 h 1495674"/>
              <a:gd name="connsiteX0" fmla="*/ 1338262 w 2203794"/>
              <a:gd name="connsiteY0" fmla="*/ 76449 h 1495674"/>
              <a:gd name="connsiteX1" fmla="*/ 995362 w 2203794"/>
              <a:gd name="connsiteY1" fmla="*/ 281236 h 1495674"/>
              <a:gd name="connsiteX2" fmla="*/ 280987 w 2203794"/>
              <a:gd name="connsiteY2" fmla="*/ 800349 h 1495674"/>
              <a:gd name="connsiteX3" fmla="*/ 0 w 2203794"/>
              <a:gd name="connsiteY3" fmla="*/ 962274 h 1495674"/>
              <a:gd name="connsiteX4" fmla="*/ 171450 w 2203794"/>
              <a:gd name="connsiteY4" fmla="*/ 1495674 h 1495674"/>
              <a:gd name="connsiteX5" fmla="*/ 809625 w 2203794"/>
              <a:gd name="connsiteY5" fmla="*/ 1476624 h 1495674"/>
              <a:gd name="connsiteX6" fmla="*/ 862012 w 2203794"/>
              <a:gd name="connsiteY6" fmla="*/ 1457574 h 1495674"/>
              <a:gd name="connsiteX7" fmla="*/ 828675 w 2203794"/>
              <a:gd name="connsiteY7" fmla="*/ 1395661 h 1495674"/>
              <a:gd name="connsiteX8" fmla="*/ 1138237 w 2203794"/>
              <a:gd name="connsiteY8" fmla="*/ 1186111 h 1495674"/>
              <a:gd name="connsiteX9" fmla="*/ 1157288 w 2203794"/>
              <a:gd name="connsiteY9" fmla="*/ 1100386 h 1495674"/>
              <a:gd name="connsiteX10" fmla="*/ 1581150 w 2203794"/>
              <a:gd name="connsiteY10" fmla="*/ 709861 h 1495674"/>
              <a:gd name="connsiteX11" fmla="*/ 1650558 w 2203794"/>
              <a:gd name="connsiteY11" fmla="*/ 730650 h 1495674"/>
              <a:gd name="connsiteX12" fmla="*/ 1843418 w 2203794"/>
              <a:gd name="connsiteY12" fmla="*/ 655818 h 1495674"/>
              <a:gd name="connsiteX13" fmla="*/ 2203794 w 2203794"/>
              <a:gd name="connsiteY13" fmla="*/ 564501 h 1495674"/>
              <a:gd name="connsiteX14" fmla="*/ 2129582 w 2203794"/>
              <a:gd name="connsiteY14" fmla="*/ 188885 h 1495674"/>
              <a:gd name="connsiteX15" fmla="*/ 2095872 w 2203794"/>
              <a:gd name="connsiteY15" fmla="*/ 0 h 1495674"/>
              <a:gd name="connsiteX16" fmla="*/ 1624012 w 2203794"/>
              <a:gd name="connsiteY16" fmla="*/ 328861 h 1495674"/>
              <a:gd name="connsiteX17" fmla="*/ 1438275 w 2203794"/>
              <a:gd name="connsiteY17" fmla="*/ 495549 h 1495674"/>
              <a:gd name="connsiteX18" fmla="*/ 1338262 w 2203794"/>
              <a:gd name="connsiteY18" fmla="*/ 76449 h 1495674"/>
              <a:gd name="connsiteX0" fmla="*/ 1338262 w 2209095"/>
              <a:gd name="connsiteY0" fmla="*/ 76449 h 1495674"/>
              <a:gd name="connsiteX1" fmla="*/ 995362 w 2209095"/>
              <a:gd name="connsiteY1" fmla="*/ 281236 h 1495674"/>
              <a:gd name="connsiteX2" fmla="*/ 280987 w 2209095"/>
              <a:gd name="connsiteY2" fmla="*/ 800349 h 1495674"/>
              <a:gd name="connsiteX3" fmla="*/ 0 w 2209095"/>
              <a:gd name="connsiteY3" fmla="*/ 962274 h 1495674"/>
              <a:gd name="connsiteX4" fmla="*/ 171450 w 2209095"/>
              <a:gd name="connsiteY4" fmla="*/ 1495674 h 1495674"/>
              <a:gd name="connsiteX5" fmla="*/ 809625 w 2209095"/>
              <a:gd name="connsiteY5" fmla="*/ 1476624 h 1495674"/>
              <a:gd name="connsiteX6" fmla="*/ 862012 w 2209095"/>
              <a:gd name="connsiteY6" fmla="*/ 1457574 h 1495674"/>
              <a:gd name="connsiteX7" fmla="*/ 828675 w 2209095"/>
              <a:gd name="connsiteY7" fmla="*/ 1395661 h 1495674"/>
              <a:gd name="connsiteX8" fmla="*/ 1138237 w 2209095"/>
              <a:gd name="connsiteY8" fmla="*/ 1186111 h 1495674"/>
              <a:gd name="connsiteX9" fmla="*/ 1157288 w 2209095"/>
              <a:gd name="connsiteY9" fmla="*/ 1100386 h 1495674"/>
              <a:gd name="connsiteX10" fmla="*/ 1581150 w 2209095"/>
              <a:gd name="connsiteY10" fmla="*/ 709861 h 1495674"/>
              <a:gd name="connsiteX11" fmla="*/ 1650558 w 2209095"/>
              <a:gd name="connsiteY11" fmla="*/ 730650 h 1495674"/>
              <a:gd name="connsiteX12" fmla="*/ 1843418 w 2209095"/>
              <a:gd name="connsiteY12" fmla="*/ 655818 h 1495674"/>
              <a:gd name="connsiteX13" fmla="*/ 2203794 w 2209095"/>
              <a:gd name="connsiteY13" fmla="*/ 564501 h 1495674"/>
              <a:gd name="connsiteX14" fmla="*/ 2209095 w 2209095"/>
              <a:gd name="connsiteY14" fmla="*/ 192860 h 1495674"/>
              <a:gd name="connsiteX15" fmla="*/ 2095872 w 2209095"/>
              <a:gd name="connsiteY15" fmla="*/ 0 h 1495674"/>
              <a:gd name="connsiteX16" fmla="*/ 1624012 w 2209095"/>
              <a:gd name="connsiteY16" fmla="*/ 328861 h 1495674"/>
              <a:gd name="connsiteX17" fmla="*/ 1438275 w 2209095"/>
              <a:gd name="connsiteY17" fmla="*/ 495549 h 1495674"/>
              <a:gd name="connsiteX18" fmla="*/ 1338262 w 2209095"/>
              <a:gd name="connsiteY18" fmla="*/ 76449 h 1495674"/>
              <a:gd name="connsiteX0" fmla="*/ 1338262 w 2209095"/>
              <a:gd name="connsiteY0" fmla="*/ 76449 h 1495674"/>
              <a:gd name="connsiteX1" fmla="*/ 995362 w 2209095"/>
              <a:gd name="connsiteY1" fmla="*/ 281236 h 1495674"/>
              <a:gd name="connsiteX2" fmla="*/ 280987 w 2209095"/>
              <a:gd name="connsiteY2" fmla="*/ 800349 h 1495674"/>
              <a:gd name="connsiteX3" fmla="*/ 0 w 2209095"/>
              <a:gd name="connsiteY3" fmla="*/ 962274 h 1495674"/>
              <a:gd name="connsiteX4" fmla="*/ 171450 w 2209095"/>
              <a:gd name="connsiteY4" fmla="*/ 1495674 h 1495674"/>
              <a:gd name="connsiteX5" fmla="*/ 809625 w 2209095"/>
              <a:gd name="connsiteY5" fmla="*/ 1476624 h 1495674"/>
              <a:gd name="connsiteX6" fmla="*/ 862012 w 2209095"/>
              <a:gd name="connsiteY6" fmla="*/ 1457574 h 1495674"/>
              <a:gd name="connsiteX7" fmla="*/ 828675 w 2209095"/>
              <a:gd name="connsiteY7" fmla="*/ 1395661 h 1495674"/>
              <a:gd name="connsiteX8" fmla="*/ 1138237 w 2209095"/>
              <a:gd name="connsiteY8" fmla="*/ 1186111 h 1495674"/>
              <a:gd name="connsiteX9" fmla="*/ 1157288 w 2209095"/>
              <a:gd name="connsiteY9" fmla="*/ 1100386 h 1495674"/>
              <a:gd name="connsiteX10" fmla="*/ 1581150 w 2209095"/>
              <a:gd name="connsiteY10" fmla="*/ 709861 h 1495674"/>
              <a:gd name="connsiteX11" fmla="*/ 1626746 w 2209095"/>
              <a:gd name="connsiteY11" fmla="*/ 721125 h 1495674"/>
              <a:gd name="connsiteX12" fmla="*/ 1843418 w 2209095"/>
              <a:gd name="connsiteY12" fmla="*/ 655818 h 1495674"/>
              <a:gd name="connsiteX13" fmla="*/ 2203794 w 2209095"/>
              <a:gd name="connsiteY13" fmla="*/ 564501 h 1495674"/>
              <a:gd name="connsiteX14" fmla="*/ 2209095 w 2209095"/>
              <a:gd name="connsiteY14" fmla="*/ 192860 h 1495674"/>
              <a:gd name="connsiteX15" fmla="*/ 2095872 w 2209095"/>
              <a:gd name="connsiteY15" fmla="*/ 0 h 1495674"/>
              <a:gd name="connsiteX16" fmla="*/ 1624012 w 2209095"/>
              <a:gd name="connsiteY16" fmla="*/ 328861 h 1495674"/>
              <a:gd name="connsiteX17" fmla="*/ 1438275 w 2209095"/>
              <a:gd name="connsiteY17" fmla="*/ 495549 h 1495674"/>
              <a:gd name="connsiteX18" fmla="*/ 1338262 w 2209095"/>
              <a:gd name="connsiteY18" fmla="*/ 76449 h 1495674"/>
              <a:gd name="connsiteX0" fmla="*/ 1338262 w 2209095"/>
              <a:gd name="connsiteY0" fmla="*/ 76449 h 1495674"/>
              <a:gd name="connsiteX1" fmla="*/ 995362 w 2209095"/>
              <a:gd name="connsiteY1" fmla="*/ 281236 h 1495674"/>
              <a:gd name="connsiteX2" fmla="*/ 280987 w 2209095"/>
              <a:gd name="connsiteY2" fmla="*/ 800349 h 1495674"/>
              <a:gd name="connsiteX3" fmla="*/ 0 w 2209095"/>
              <a:gd name="connsiteY3" fmla="*/ 962274 h 1495674"/>
              <a:gd name="connsiteX4" fmla="*/ 171450 w 2209095"/>
              <a:gd name="connsiteY4" fmla="*/ 1495674 h 1495674"/>
              <a:gd name="connsiteX5" fmla="*/ 809625 w 2209095"/>
              <a:gd name="connsiteY5" fmla="*/ 1476624 h 1495674"/>
              <a:gd name="connsiteX6" fmla="*/ 862012 w 2209095"/>
              <a:gd name="connsiteY6" fmla="*/ 1457574 h 1495674"/>
              <a:gd name="connsiteX7" fmla="*/ 828675 w 2209095"/>
              <a:gd name="connsiteY7" fmla="*/ 1395661 h 1495674"/>
              <a:gd name="connsiteX8" fmla="*/ 1138237 w 2209095"/>
              <a:gd name="connsiteY8" fmla="*/ 1186111 h 1495674"/>
              <a:gd name="connsiteX9" fmla="*/ 1157288 w 2209095"/>
              <a:gd name="connsiteY9" fmla="*/ 1100386 h 1495674"/>
              <a:gd name="connsiteX10" fmla="*/ 1581150 w 2209095"/>
              <a:gd name="connsiteY10" fmla="*/ 709861 h 1495674"/>
              <a:gd name="connsiteX11" fmla="*/ 1626746 w 2209095"/>
              <a:gd name="connsiteY11" fmla="*/ 721125 h 1495674"/>
              <a:gd name="connsiteX12" fmla="*/ 1740693 w 2209095"/>
              <a:gd name="connsiteY12" fmla="*/ 690811 h 1495674"/>
              <a:gd name="connsiteX13" fmla="*/ 1843418 w 2209095"/>
              <a:gd name="connsiteY13" fmla="*/ 655818 h 1495674"/>
              <a:gd name="connsiteX14" fmla="*/ 2203794 w 2209095"/>
              <a:gd name="connsiteY14" fmla="*/ 564501 h 1495674"/>
              <a:gd name="connsiteX15" fmla="*/ 2209095 w 2209095"/>
              <a:gd name="connsiteY15" fmla="*/ 192860 h 1495674"/>
              <a:gd name="connsiteX16" fmla="*/ 2095872 w 2209095"/>
              <a:gd name="connsiteY16" fmla="*/ 0 h 1495674"/>
              <a:gd name="connsiteX17" fmla="*/ 1624012 w 2209095"/>
              <a:gd name="connsiteY17" fmla="*/ 328861 h 1495674"/>
              <a:gd name="connsiteX18" fmla="*/ 1438275 w 2209095"/>
              <a:gd name="connsiteY18" fmla="*/ 495549 h 1495674"/>
              <a:gd name="connsiteX19" fmla="*/ 1338262 w 2209095"/>
              <a:gd name="connsiteY19" fmla="*/ 76449 h 1495674"/>
              <a:gd name="connsiteX0" fmla="*/ 1338262 w 2209095"/>
              <a:gd name="connsiteY0" fmla="*/ 76449 h 1495674"/>
              <a:gd name="connsiteX1" fmla="*/ 995362 w 2209095"/>
              <a:gd name="connsiteY1" fmla="*/ 281236 h 1495674"/>
              <a:gd name="connsiteX2" fmla="*/ 280987 w 2209095"/>
              <a:gd name="connsiteY2" fmla="*/ 800349 h 1495674"/>
              <a:gd name="connsiteX3" fmla="*/ 0 w 2209095"/>
              <a:gd name="connsiteY3" fmla="*/ 962274 h 1495674"/>
              <a:gd name="connsiteX4" fmla="*/ 171450 w 2209095"/>
              <a:gd name="connsiteY4" fmla="*/ 1495674 h 1495674"/>
              <a:gd name="connsiteX5" fmla="*/ 809625 w 2209095"/>
              <a:gd name="connsiteY5" fmla="*/ 1476624 h 1495674"/>
              <a:gd name="connsiteX6" fmla="*/ 862012 w 2209095"/>
              <a:gd name="connsiteY6" fmla="*/ 1457574 h 1495674"/>
              <a:gd name="connsiteX7" fmla="*/ 828675 w 2209095"/>
              <a:gd name="connsiteY7" fmla="*/ 1395661 h 1495674"/>
              <a:gd name="connsiteX8" fmla="*/ 1138237 w 2209095"/>
              <a:gd name="connsiteY8" fmla="*/ 1186111 h 1495674"/>
              <a:gd name="connsiteX9" fmla="*/ 1157288 w 2209095"/>
              <a:gd name="connsiteY9" fmla="*/ 1100386 h 1495674"/>
              <a:gd name="connsiteX10" fmla="*/ 1581150 w 2209095"/>
              <a:gd name="connsiteY10" fmla="*/ 709861 h 1495674"/>
              <a:gd name="connsiteX11" fmla="*/ 1626746 w 2209095"/>
              <a:gd name="connsiteY11" fmla="*/ 721125 h 1495674"/>
              <a:gd name="connsiteX12" fmla="*/ 1731168 w 2209095"/>
              <a:gd name="connsiteY12" fmla="*/ 714623 h 1495674"/>
              <a:gd name="connsiteX13" fmla="*/ 1843418 w 2209095"/>
              <a:gd name="connsiteY13" fmla="*/ 655818 h 1495674"/>
              <a:gd name="connsiteX14" fmla="*/ 2203794 w 2209095"/>
              <a:gd name="connsiteY14" fmla="*/ 564501 h 1495674"/>
              <a:gd name="connsiteX15" fmla="*/ 2209095 w 2209095"/>
              <a:gd name="connsiteY15" fmla="*/ 192860 h 1495674"/>
              <a:gd name="connsiteX16" fmla="*/ 2095872 w 2209095"/>
              <a:gd name="connsiteY16" fmla="*/ 0 h 1495674"/>
              <a:gd name="connsiteX17" fmla="*/ 1624012 w 2209095"/>
              <a:gd name="connsiteY17" fmla="*/ 328861 h 1495674"/>
              <a:gd name="connsiteX18" fmla="*/ 1438275 w 2209095"/>
              <a:gd name="connsiteY18" fmla="*/ 495549 h 1495674"/>
              <a:gd name="connsiteX19" fmla="*/ 1338262 w 2209095"/>
              <a:gd name="connsiteY19" fmla="*/ 76449 h 1495674"/>
              <a:gd name="connsiteX0" fmla="*/ 1338262 w 2209095"/>
              <a:gd name="connsiteY0" fmla="*/ 76449 h 1495674"/>
              <a:gd name="connsiteX1" fmla="*/ 995362 w 2209095"/>
              <a:gd name="connsiteY1" fmla="*/ 281236 h 1495674"/>
              <a:gd name="connsiteX2" fmla="*/ 280987 w 2209095"/>
              <a:gd name="connsiteY2" fmla="*/ 800349 h 1495674"/>
              <a:gd name="connsiteX3" fmla="*/ 0 w 2209095"/>
              <a:gd name="connsiteY3" fmla="*/ 962274 h 1495674"/>
              <a:gd name="connsiteX4" fmla="*/ 171450 w 2209095"/>
              <a:gd name="connsiteY4" fmla="*/ 1495674 h 1495674"/>
              <a:gd name="connsiteX5" fmla="*/ 809625 w 2209095"/>
              <a:gd name="connsiteY5" fmla="*/ 1476624 h 1495674"/>
              <a:gd name="connsiteX6" fmla="*/ 862012 w 2209095"/>
              <a:gd name="connsiteY6" fmla="*/ 1457574 h 1495674"/>
              <a:gd name="connsiteX7" fmla="*/ 828675 w 2209095"/>
              <a:gd name="connsiteY7" fmla="*/ 1395661 h 1495674"/>
              <a:gd name="connsiteX8" fmla="*/ 1138237 w 2209095"/>
              <a:gd name="connsiteY8" fmla="*/ 1186111 h 1495674"/>
              <a:gd name="connsiteX9" fmla="*/ 1157288 w 2209095"/>
              <a:gd name="connsiteY9" fmla="*/ 1100386 h 1495674"/>
              <a:gd name="connsiteX10" fmla="*/ 1581150 w 2209095"/>
              <a:gd name="connsiteY10" fmla="*/ 709861 h 1495674"/>
              <a:gd name="connsiteX11" fmla="*/ 1626746 w 2209095"/>
              <a:gd name="connsiteY11" fmla="*/ 721125 h 1495674"/>
              <a:gd name="connsiteX12" fmla="*/ 1731168 w 2209095"/>
              <a:gd name="connsiteY12" fmla="*/ 714623 h 1495674"/>
              <a:gd name="connsiteX13" fmla="*/ 1843418 w 2209095"/>
              <a:gd name="connsiteY13" fmla="*/ 655818 h 1495674"/>
              <a:gd name="connsiteX14" fmla="*/ 2203794 w 2209095"/>
              <a:gd name="connsiteY14" fmla="*/ 564501 h 1495674"/>
              <a:gd name="connsiteX15" fmla="*/ 2209095 w 2209095"/>
              <a:gd name="connsiteY15" fmla="*/ 192860 h 1495674"/>
              <a:gd name="connsiteX16" fmla="*/ 2095872 w 2209095"/>
              <a:gd name="connsiteY16" fmla="*/ 0 h 1495674"/>
              <a:gd name="connsiteX17" fmla="*/ 1624012 w 2209095"/>
              <a:gd name="connsiteY17" fmla="*/ 328861 h 1495674"/>
              <a:gd name="connsiteX18" fmla="*/ 1440656 w 2209095"/>
              <a:gd name="connsiteY18" fmla="*/ 514599 h 1495674"/>
              <a:gd name="connsiteX19" fmla="*/ 1338262 w 2209095"/>
              <a:gd name="connsiteY19" fmla="*/ 76449 h 1495674"/>
              <a:gd name="connsiteX0" fmla="*/ 1338262 w 2209095"/>
              <a:gd name="connsiteY0" fmla="*/ 76449 h 1495674"/>
              <a:gd name="connsiteX1" fmla="*/ 995362 w 2209095"/>
              <a:gd name="connsiteY1" fmla="*/ 281236 h 1495674"/>
              <a:gd name="connsiteX2" fmla="*/ 280987 w 2209095"/>
              <a:gd name="connsiteY2" fmla="*/ 800349 h 1495674"/>
              <a:gd name="connsiteX3" fmla="*/ 0 w 2209095"/>
              <a:gd name="connsiteY3" fmla="*/ 962274 h 1495674"/>
              <a:gd name="connsiteX4" fmla="*/ 171450 w 2209095"/>
              <a:gd name="connsiteY4" fmla="*/ 1495674 h 1495674"/>
              <a:gd name="connsiteX5" fmla="*/ 809625 w 2209095"/>
              <a:gd name="connsiteY5" fmla="*/ 1476624 h 1495674"/>
              <a:gd name="connsiteX6" fmla="*/ 862012 w 2209095"/>
              <a:gd name="connsiteY6" fmla="*/ 1457574 h 1495674"/>
              <a:gd name="connsiteX7" fmla="*/ 828675 w 2209095"/>
              <a:gd name="connsiteY7" fmla="*/ 1395661 h 1495674"/>
              <a:gd name="connsiteX8" fmla="*/ 1138237 w 2209095"/>
              <a:gd name="connsiteY8" fmla="*/ 1186111 h 1495674"/>
              <a:gd name="connsiteX9" fmla="*/ 1157288 w 2209095"/>
              <a:gd name="connsiteY9" fmla="*/ 1100386 h 1495674"/>
              <a:gd name="connsiteX10" fmla="*/ 1581150 w 2209095"/>
              <a:gd name="connsiteY10" fmla="*/ 709861 h 1495674"/>
              <a:gd name="connsiteX11" fmla="*/ 1626746 w 2209095"/>
              <a:gd name="connsiteY11" fmla="*/ 721125 h 1495674"/>
              <a:gd name="connsiteX12" fmla="*/ 1731168 w 2209095"/>
              <a:gd name="connsiteY12" fmla="*/ 714623 h 1495674"/>
              <a:gd name="connsiteX13" fmla="*/ 1843418 w 2209095"/>
              <a:gd name="connsiteY13" fmla="*/ 655818 h 1495674"/>
              <a:gd name="connsiteX14" fmla="*/ 2203794 w 2209095"/>
              <a:gd name="connsiteY14" fmla="*/ 564501 h 1495674"/>
              <a:gd name="connsiteX15" fmla="*/ 2209095 w 2209095"/>
              <a:gd name="connsiteY15" fmla="*/ 192860 h 1495674"/>
              <a:gd name="connsiteX16" fmla="*/ 2095872 w 2209095"/>
              <a:gd name="connsiteY16" fmla="*/ 0 h 1495674"/>
              <a:gd name="connsiteX17" fmla="*/ 1631156 w 2209095"/>
              <a:gd name="connsiteY17" fmla="*/ 331242 h 1495674"/>
              <a:gd name="connsiteX18" fmla="*/ 1440656 w 2209095"/>
              <a:gd name="connsiteY18" fmla="*/ 514599 h 1495674"/>
              <a:gd name="connsiteX19" fmla="*/ 1338262 w 2209095"/>
              <a:gd name="connsiteY19" fmla="*/ 76449 h 1495674"/>
              <a:gd name="connsiteX0" fmla="*/ 1338262 w 2209095"/>
              <a:gd name="connsiteY0" fmla="*/ 69305 h 1488530"/>
              <a:gd name="connsiteX1" fmla="*/ 995362 w 2209095"/>
              <a:gd name="connsiteY1" fmla="*/ 274092 h 1488530"/>
              <a:gd name="connsiteX2" fmla="*/ 280987 w 2209095"/>
              <a:gd name="connsiteY2" fmla="*/ 793205 h 1488530"/>
              <a:gd name="connsiteX3" fmla="*/ 0 w 2209095"/>
              <a:gd name="connsiteY3" fmla="*/ 955130 h 1488530"/>
              <a:gd name="connsiteX4" fmla="*/ 171450 w 2209095"/>
              <a:gd name="connsiteY4" fmla="*/ 1488530 h 1488530"/>
              <a:gd name="connsiteX5" fmla="*/ 809625 w 2209095"/>
              <a:gd name="connsiteY5" fmla="*/ 1469480 h 1488530"/>
              <a:gd name="connsiteX6" fmla="*/ 862012 w 2209095"/>
              <a:gd name="connsiteY6" fmla="*/ 1450430 h 1488530"/>
              <a:gd name="connsiteX7" fmla="*/ 828675 w 2209095"/>
              <a:gd name="connsiteY7" fmla="*/ 1388517 h 1488530"/>
              <a:gd name="connsiteX8" fmla="*/ 1138237 w 2209095"/>
              <a:gd name="connsiteY8" fmla="*/ 1178967 h 1488530"/>
              <a:gd name="connsiteX9" fmla="*/ 1157288 w 2209095"/>
              <a:gd name="connsiteY9" fmla="*/ 1093242 h 1488530"/>
              <a:gd name="connsiteX10" fmla="*/ 1581150 w 2209095"/>
              <a:gd name="connsiteY10" fmla="*/ 702717 h 1488530"/>
              <a:gd name="connsiteX11" fmla="*/ 1626746 w 2209095"/>
              <a:gd name="connsiteY11" fmla="*/ 713981 h 1488530"/>
              <a:gd name="connsiteX12" fmla="*/ 1731168 w 2209095"/>
              <a:gd name="connsiteY12" fmla="*/ 707479 h 1488530"/>
              <a:gd name="connsiteX13" fmla="*/ 1843418 w 2209095"/>
              <a:gd name="connsiteY13" fmla="*/ 648674 h 1488530"/>
              <a:gd name="connsiteX14" fmla="*/ 2203794 w 2209095"/>
              <a:gd name="connsiteY14" fmla="*/ 557357 h 1488530"/>
              <a:gd name="connsiteX15" fmla="*/ 2209095 w 2209095"/>
              <a:gd name="connsiteY15" fmla="*/ 185716 h 1488530"/>
              <a:gd name="connsiteX16" fmla="*/ 2110160 w 2209095"/>
              <a:gd name="connsiteY16" fmla="*/ 0 h 1488530"/>
              <a:gd name="connsiteX17" fmla="*/ 1631156 w 2209095"/>
              <a:gd name="connsiteY17" fmla="*/ 324098 h 1488530"/>
              <a:gd name="connsiteX18" fmla="*/ 1440656 w 2209095"/>
              <a:gd name="connsiteY18" fmla="*/ 507455 h 1488530"/>
              <a:gd name="connsiteX19" fmla="*/ 1338262 w 2209095"/>
              <a:gd name="connsiteY19" fmla="*/ 69305 h 1488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09095" h="1488530">
                <a:moveTo>
                  <a:pt x="1338262" y="69305"/>
                </a:moveTo>
                <a:lnTo>
                  <a:pt x="995362" y="274092"/>
                </a:lnTo>
                <a:lnTo>
                  <a:pt x="280987" y="793205"/>
                </a:lnTo>
                <a:lnTo>
                  <a:pt x="0" y="955130"/>
                </a:lnTo>
                <a:lnTo>
                  <a:pt x="171450" y="1488530"/>
                </a:lnTo>
                <a:lnTo>
                  <a:pt x="809625" y="1469480"/>
                </a:lnTo>
                <a:lnTo>
                  <a:pt x="862012" y="1450430"/>
                </a:lnTo>
                <a:lnTo>
                  <a:pt x="828675" y="1388517"/>
                </a:lnTo>
                <a:lnTo>
                  <a:pt x="1138237" y="1178967"/>
                </a:lnTo>
                <a:lnTo>
                  <a:pt x="1157288" y="1093242"/>
                </a:lnTo>
                <a:lnTo>
                  <a:pt x="1581150" y="702717"/>
                </a:lnTo>
                <a:lnTo>
                  <a:pt x="1626746" y="713981"/>
                </a:lnTo>
                <a:lnTo>
                  <a:pt x="1731168" y="707479"/>
                </a:lnTo>
                <a:lnTo>
                  <a:pt x="1843418" y="648674"/>
                </a:lnTo>
                <a:lnTo>
                  <a:pt x="2203794" y="557357"/>
                </a:lnTo>
                <a:lnTo>
                  <a:pt x="2209095" y="185716"/>
                </a:lnTo>
                <a:lnTo>
                  <a:pt x="2110160" y="0"/>
                </a:lnTo>
                <a:lnTo>
                  <a:pt x="1631156" y="324098"/>
                </a:lnTo>
                <a:lnTo>
                  <a:pt x="1440656" y="507455"/>
                </a:lnTo>
                <a:lnTo>
                  <a:pt x="1338262" y="69305"/>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1</a:t>
            </a:r>
            <a:r>
              <a:rPr kumimoji="1" lang="ja-JP" altLang="en-US"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 ．大阪駅周辺</a:t>
            </a:r>
            <a:endParaRPr kumimoji="1" lang="en-US" altLang="ja-JP"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p:txBody>
      </p:sp>
      <p:sp>
        <p:nvSpPr>
          <p:cNvPr id="8" name="テキスト ボックス 7"/>
          <p:cNvSpPr txBox="1"/>
          <p:nvPr/>
        </p:nvSpPr>
        <p:spPr>
          <a:xfrm>
            <a:off x="1143000" y="548682"/>
            <a:ext cx="3800872" cy="6048669"/>
          </a:xfrm>
          <a:prstGeom prst="rect">
            <a:avLst/>
          </a:prstGeom>
          <a:noFill/>
          <a:ln>
            <a:solidFill>
              <a:schemeClr val="tx1"/>
            </a:solidFill>
            <a:prstDash val="sysDash"/>
          </a:ln>
        </p:spPr>
        <p:txBody>
          <a:bodyPr wrap="square" lIns="36000" tIns="36000" rIns="36000" bIns="3600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地区の位置付け</a:t>
            </a:r>
            <a:r>
              <a:rPr kumimoji="1" lang="en-US" altLang="ja-JP" sz="11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a:p>
            <a:pPr marL="18097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本地域は鉄道</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社（ＪＲ、阪急、阪神、</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 Metro</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7</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駅が集中し、１日に約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250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万人の乗り降りがある西日本最大のターミナル（全国では新宿・渋谷・池袋に次いで第４位）であり、主要都市とのアクセス性に優れ、国土軸との結節点となっている。</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本地域は、百貨店に代表される繁華街として発展し、また大阪駅前ビルの再開発、ハービス</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OSAKA</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などの西梅田再開発などによりオフィスビルの建設が続いた、業務・商業の都市機能の一大集積地である。</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18097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近年も、グランフロント大阪や大阪梅田ツインタワーズノース（阪急百貨店）・サウス（阪神百貨店）等の業務・商業機能を有する複合施設が順次完成しており、 現在もグラングリーン大阪の</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分譲棟・賃貸棟や大阪駅西北ビル、</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JP</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タワー大阪の整備工事が進められて</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いる。</a:t>
            </a:r>
            <a:endParaRPr kumimoji="1" lang="en-US" altLang="ja-JP" sz="11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18097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1942</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年の大阪駅前地下道（面積約</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6</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千㎡）の供用以降、</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1960</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年代には地下街が順次開業し</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1988</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年頃に約</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4.5</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万㎡となり、現在では約</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8.8</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万㎡（甲子園球場の約</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2.3</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個分）の広さを有して</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いる</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土地利用の課題</a:t>
            </a:r>
            <a:r>
              <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p>
          <a:p>
            <a:pPr marL="18097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業務・商業の中枢である一方、これまで、各開発がバラバラに実施されてきており、大阪駅周辺で一体性のあるまちづくりが不十分</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endParaRPr kumimoji="1" lang="en-US" altLang="ja-JP" sz="1100" b="0" i="0" u="none" strike="noStrike" kern="1200" cap="none" spc="0" normalizeH="0" baseline="0" noProof="0" dirty="0" smtClean="0">
              <a:ln>
                <a:noFill/>
              </a:ln>
              <a:effectLst/>
              <a:uLnTx/>
              <a:uFillTx/>
              <a:latin typeface="ＭＳ Ｐ明朝" pitchFamily="18" charset="-128"/>
              <a:ea typeface="ＭＳ Ｐ明朝" pitchFamily="18" charset="-128"/>
              <a:cs typeface="+mn-cs"/>
            </a:endParaRPr>
          </a:p>
          <a:p>
            <a:pPr marL="18097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歩道などの公共空間の地域の特性に応じた個性的、魅力的な活用（オープンカフェ等）が十分でなく、民間主体のまちの運営が</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望まれている。</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8097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現在も、うめきた</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2</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期区域や</a:t>
            </a:r>
            <a:r>
              <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rPr>
              <a:t>JP</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タワー大阪などの開発が進んでおり、さらなる都市機能の集積が期待される</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r>
              <a:rPr kumimoji="1" lang="ja-JP" altLang="en-US"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交通インフラの課題</a:t>
            </a:r>
            <a:r>
              <a:rPr kumimoji="1" lang="en-US" altLang="ja-JP" sz="11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a:t>
            </a:r>
          </a:p>
          <a:p>
            <a:pPr marL="173038"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地上駅、地下駅が混在し、大量の歩行者の動線確保のため、大阪駅北側はデッキ、南側では地下ネットワークが発達しているが、地上、地下、デッキによる多層構造のため、駅間の乗換えなどに複数回の上下移動が必要であり、南北間の移動には迂回が必要で経路も分かりにくい。</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173038"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地下</a:t>
            </a:r>
            <a:r>
              <a:rPr kumimoji="1" lang="ja-JP" altLang="en-US" sz="1100" b="0" i="0" u="none" strike="noStrike" kern="1200" cap="none" spc="0" normalizeH="0" baseline="0" noProof="0" dirty="0" smtClean="0">
                <a:ln>
                  <a:noFill/>
                </a:ln>
                <a:effectLst/>
                <a:uLnTx/>
                <a:uFillTx/>
                <a:latin typeface="ＭＳ Ｐ明朝" pitchFamily="18" charset="-128"/>
                <a:ea typeface="ＭＳ Ｐ明朝" pitchFamily="18" charset="-128"/>
                <a:cs typeface="+mn-cs"/>
              </a:rPr>
              <a:t>経路</a:t>
            </a:r>
            <a:r>
              <a:rPr kumimoji="1" lang="ja-JP" altLang="en-US" sz="1100" b="0" i="0" u="none" strike="noStrike" kern="1200" cap="none" spc="0" normalizeH="0" baseline="0" noProof="0" dirty="0">
                <a:ln>
                  <a:noFill/>
                </a:ln>
                <a:effectLst/>
                <a:uLnTx/>
                <a:uFillTx/>
                <a:latin typeface="ＭＳ Ｐ明朝" pitchFamily="18" charset="-128"/>
                <a:ea typeface="ＭＳ Ｐ明朝" pitchFamily="18" charset="-128"/>
                <a:cs typeface="+mn-cs"/>
              </a:rPr>
              <a:t>が迷路状で分かりにくく、老朽化も進行している。</a:t>
            </a:r>
            <a:endParaRPr kumimoji="1" lang="en-US" altLang="ja-JP" sz="1100" b="0" i="0" u="none" strike="noStrike" kern="1200" cap="none" spc="0" normalizeH="0" baseline="0" noProof="0" dirty="0">
              <a:ln>
                <a:noFill/>
              </a:ln>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prstClr val="black"/>
              </a:solidFill>
              <a:effectLst/>
              <a:uLnTx/>
              <a:uFillTx/>
              <a:latin typeface="ＭＳ 明朝" pitchFamily="17" charset="-128"/>
              <a:ea typeface="ＭＳ 明朝" pitchFamily="17" charset="-128"/>
              <a:cs typeface="+mn-cs"/>
            </a:endParaRPr>
          </a:p>
        </p:txBody>
      </p:sp>
      <p:pic>
        <p:nvPicPr>
          <p:cNvPr id="1027" name="Picture 3"/>
          <p:cNvPicPr>
            <a:picLocks noChangeAspect="1" noChangeArrowheads="1"/>
          </p:cNvPicPr>
          <p:nvPr/>
        </p:nvPicPr>
        <p:blipFill>
          <a:blip r:embed="rId4" cstate="email">
            <a:lum bright="-4000"/>
          </a:blip>
          <a:srcRect/>
          <a:stretch>
            <a:fillRect/>
          </a:stretch>
        </p:blipFill>
        <p:spPr bwMode="auto">
          <a:xfrm>
            <a:off x="9183939" y="600810"/>
            <a:ext cx="1731962" cy="2088232"/>
          </a:xfrm>
          <a:prstGeom prst="rect">
            <a:avLst/>
          </a:prstGeom>
          <a:noFill/>
          <a:ln w="9525">
            <a:solidFill>
              <a:schemeClr val="bg1">
                <a:lumMod val="50000"/>
              </a:schemeClr>
            </a:solidFill>
            <a:miter lim="800000"/>
            <a:headEnd/>
            <a:tailEnd/>
          </a:ln>
        </p:spPr>
      </p:pic>
      <p:sp>
        <p:nvSpPr>
          <p:cNvPr id="9" name="角丸四角形 8"/>
          <p:cNvSpPr/>
          <p:nvPr/>
        </p:nvSpPr>
        <p:spPr>
          <a:xfrm>
            <a:off x="10083826" y="1471073"/>
            <a:ext cx="57171" cy="11434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0" name="テキスト ボックス 9"/>
          <p:cNvSpPr txBox="1"/>
          <p:nvPr/>
        </p:nvSpPr>
        <p:spPr>
          <a:xfrm>
            <a:off x="9309096" y="1045559"/>
            <a:ext cx="877234"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大阪駅周辺</a:t>
            </a:r>
          </a:p>
        </p:txBody>
      </p:sp>
      <p:cxnSp>
        <p:nvCxnSpPr>
          <p:cNvPr id="12" name="直線矢印コネクタ 11"/>
          <p:cNvCxnSpPr/>
          <p:nvPr/>
        </p:nvCxnSpPr>
        <p:spPr>
          <a:xfrm>
            <a:off x="9683629" y="1299556"/>
            <a:ext cx="400194" cy="171512"/>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rot="19932706">
            <a:off x="7008802" y="3848431"/>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ＪＲ大阪駅</a:t>
            </a:r>
          </a:p>
        </p:txBody>
      </p:sp>
      <p:sp>
        <p:nvSpPr>
          <p:cNvPr id="21" name="正方形/長方形 20"/>
          <p:cNvSpPr/>
          <p:nvPr/>
        </p:nvSpPr>
        <p:spPr bwMode="auto">
          <a:xfrm rot="20455671">
            <a:off x="8077107" y="3189807"/>
            <a:ext cx="137680" cy="959550"/>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御堂筋線梅田駅</a:t>
            </a:r>
          </a:p>
        </p:txBody>
      </p:sp>
      <p:sp>
        <p:nvSpPr>
          <p:cNvPr id="38" name="フリーフォーム 37"/>
          <p:cNvSpPr/>
          <p:nvPr/>
        </p:nvSpPr>
        <p:spPr bwMode="gray">
          <a:xfrm>
            <a:off x="5407328" y="1185622"/>
            <a:ext cx="1641734" cy="3642734"/>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44909"/>
              <a:gd name="connsiteY0" fmla="*/ 51326 h 3623684"/>
              <a:gd name="connsiteX1" fmla="*/ 1550676 w 1644909"/>
              <a:gd name="connsiteY1" fmla="*/ 0 h 3623684"/>
              <a:gd name="connsiteX2" fmla="*/ 1644909 w 1644909"/>
              <a:gd name="connsiteY2" fmla="*/ 315590 h 3623684"/>
              <a:gd name="connsiteX3" fmla="*/ 1160512 w 1644909"/>
              <a:gd name="connsiteY3" fmla="*/ 413708 h 3623684"/>
              <a:gd name="connsiteX4" fmla="*/ 1325772 w 1644909"/>
              <a:gd name="connsiteY4" fmla="*/ 1770856 h 3623684"/>
              <a:gd name="connsiteX5" fmla="*/ 1300372 w 1644909"/>
              <a:gd name="connsiteY5" fmla="*/ 2196306 h 3623684"/>
              <a:gd name="connsiteX6" fmla="*/ 1268994 w 1644909"/>
              <a:gd name="connsiteY6" fmla="*/ 2749004 h 3623684"/>
              <a:gd name="connsiteX7" fmla="*/ 41580 w 1644909"/>
              <a:gd name="connsiteY7" fmla="*/ 3623684 h 3623684"/>
              <a:gd name="connsiteX8" fmla="*/ 0 w 1644909"/>
              <a:gd name="connsiteY8" fmla="*/ 3619157 h 3623684"/>
              <a:gd name="connsiteX9" fmla="*/ 409924 w 1644909"/>
              <a:gd name="connsiteY9" fmla="*/ 2103780 h 3623684"/>
              <a:gd name="connsiteX10" fmla="*/ 617400 w 1644909"/>
              <a:gd name="connsiteY10" fmla="*/ 1387774 h 3623684"/>
              <a:gd name="connsiteX11" fmla="*/ 832000 w 1644909"/>
              <a:gd name="connsiteY11" fmla="*/ 660352 h 3623684"/>
              <a:gd name="connsiteX12" fmla="*/ 1011231 w 1644909"/>
              <a:gd name="connsiteY12" fmla="*/ 268174 h 3623684"/>
              <a:gd name="connsiteX13" fmla="*/ 1131688 w 1644909"/>
              <a:gd name="connsiteY13" fmla="*/ 51326 h 3623684"/>
              <a:gd name="connsiteX0" fmla="*/ 1131688 w 1641734"/>
              <a:gd name="connsiteY0" fmla="*/ 51326 h 3623684"/>
              <a:gd name="connsiteX1" fmla="*/ 1550676 w 1641734"/>
              <a:gd name="connsiteY1" fmla="*/ 0 h 3623684"/>
              <a:gd name="connsiteX2" fmla="*/ 1641734 w 1641734"/>
              <a:gd name="connsiteY2" fmla="*/ 331465 h 3623684"/>
              <a:gd name="connsiteX3" fmla="*/ 1160512 w 1641734"/>
              <a:gd name="connsiteY3" fmla="*/ 413708 h 3623684"/>
              <a:gd name="connsiteX4" fmla="*/ 1325772 w 1641734"/>
              <a:gd name="connsiteY4" fmla="*/ 1770856 h 3623684"/>
              <a:gd name="connsiteX5" fmla="*/ 1300372 w 1641734"/>
              <a:gd name="connsiteY5" fmla="*/ 2196306 h 3623684"/>
              <a:gd name="connsiteX6" fmla="*/ 1268994 w 1641734"/>
              <a:gd name="connsiteY6" fmla="*/ 2749004 h 3623684"/>
              <a:gd name="connsiteX7" fmla="*/ 41580 w 1641734"/>
              <a:gd name="connsiteY7" fmla="*/ 3623684 h 3623684"/>
              <a:gd name="connsiteX8" fmla="*/ 0 w 1641734"/>
              <a:gd name="connsiteY8" fmla="*/ 3619157 h 3623684"/>
              <a:gd name="connsiteX9" fmla="*/ 409924 w 1641734"/>
              <a:gd name="connsiteY9" fmla="*/ 2103780 h 3623684"/>
              <a:gd name="connsiteX10" fmla="*/ 617400 w 1641734"/>
              <a:gd name="connsiteY10" fmla="*/ 1387774 h 3623684"/>
              <a:gd name="connsiteX11" fmla="*/ 832000 w 1641734"/>
              <a:gd name="connsiteY11" fmla="*/ 660352 h 3623684"/>
              <a:gd name="connsiteX12" fmla="*/ 1011231 w 1641734"/>
              <a:gd name="connsiteY12" fmla="*/ 268174 h 3623684"/>
              <a:gd name="connsiteX13" fmla="*/ 1131688 w 1641734"/>
              <a:gd name="connsiteY13" fmla="*/ 51326 h 3623684"/>
              <a:gd name="connsiteX0" fmla="*/ 1131688 w 1641734"/>
              <a:gd name="connsiteY0" fmla="*/ 51326 h 3623684"/>
              <a:gd name="connsiteX1" fmla="*/ 1550676 w 1641734"/>
              <a:gd name="connsiteY1" fmla="*/ 0 h 3623684"/>
              <a:gd name="connsiteX2" fmla="*/ 1641734 w 1641734"/>
              <a:gd name="connsiteY2" fmla="*/ 331465 h 3623684"/>
              <a:gd name="connsiteX3" fmla="*/ 1150987 w 1641734"/>
              <a:gd name="connsiteY3" fmla="*/ 401008 h 3623684"/>
              <a:gd name="connsiteX4" fmla="*/ 1325772 w 1641734"/>
              <a:gd name="connsiteY4" fmla="*/ 1770856 h 3623684"/>
              <a:gd name="connsiteX5" fmla="*/ 1300372 w 1641734"/>
              <a:gd name="connsiteY5" fmla="*/ 2196306 h 3623684"/>
              <a:gd name="connsiteX6" fmla="*/ 1268994 w 1641734"/>
              <a:gd name="connsiteY6" fmla="*/ 2749004 h 3623684"/>
              <a:gd name="connsiteX7" fmla="*/ 41580 w 1641734"/>
              <a:gd name="connsiteY7" fmla="*/ 3623684 h 3623684"/>
              <a:gd name="connsiteX8" fmla="*/ 0 w 1641734"/>
              <a:gd name="connsiteY8" fmla="*/ 3619157 h 3623684"/>
              <a:gd name="connsiteX9" fmla="*/ 409924 w 1641734"/>
              <a:gd name="connsiteY9" fmla="*/ 2103780 h 3623684"/>
              <a:gd name="connsiteX10" fmla="*/ 617400 w 1641734"/>
              <a:gd name="connsiteY10" fmla="*/ 1387774 h 3623684"/>
              <a:gd name="connsiteX11" fmla="*/ 832000 w 1641734"/>
              <a:gd name="connsiteY11" fmla="*/ 660352 h 3623684"/>
              <a:gd name="connsiteX12" fmla="*/ 1011231 w 1641734"/>
              <a:gd name="connsiteY12" fmla="*/ 268174 h 3623684"/>
              <a:gd name="connsiteX13" fmla="*/ 1131688 w 1641734"/>
              <a:gd name="connsiteY13" fmla="*/ 51326 h 3623684"/>
              <a:gd name="connsiteX0" fmla="*/ 1131688 w 1641734"/>
              <a:gd name="connsiteY0" fmla="*/ 70376 h 3642734"/>
              <a:gd name="connsiteX1" fmla="*/ 1582426 w 1641734"/>
              <a:gd name="connsiteY1" fmla="*/ 0 h 3642734"/>
              <a:gd name="connsiteX2" fmla="*/ 1641734 w 1641734"/>
              <a:gd name="connsiteY2" fmla="*/ 350515 h 3642734"/>
              <a:gd name="connsiteX3" fmla="*/ 1150987 w 1641734"/>
              <a:gd name="connsiteY3" fmla="*/ 420058 h 3642734"/>
              <a:gd name="connsiteX4" fmla="*/ 1325772 w 1641734"/>
              <a:gd name="connsiteY4" fmla="*/ 1789906 h 3642734"/>
              <a:gd name="connsiteX5" fmla="*/ 1300372 w 1641734"/>
              <a:gd name="connsiteY5" fmla="*/ 2215356 h 3642734"/>
              <a:gd name="connsiteX6" fmla="*/ 1268994 w 1641734"/>
              <a:gd name="connsiteY6" fmla="*/ 2768054 h 3642734"/>
              <a:gd name="connsiteX7" fmla="*/ 41580 w 1641734"/>
              <a:gd name="connsiteY7" fmla="*/ 3642734 h 3642734"/>
              <a:gd name="connsiteX8" fmla="*/ 0 w 1641734"/>
              <a:gd name="connsiteY8" fmla="*/ 3638207 h 3642734"/>
              <a:gd name="connsiteX9" fmla="*/ 409924 w 1641734"/>
              <a:gd name="connsiteY9" fmla="*/ 2122830 h 3642734"/>
              <a:gd name="connsiteX10" fmla="*/ 617400 w 1641734"/>
              <a:gd name="connsiteY10" fmla="*/ 1406824 h 3642734"/>
              <a:gd name="connsiteX11" fmla="*/ 832000 w 1641734"/>
              <a:gd name="connsiteY11" fmla="*/ 679402 h 3642734"/>
              <a:gd name="connsiteX12" fmla="*/ 1011231 w 1641734"/>
              <a:gd name="connsiteY12" fmla="*/ 287224 h 3642734"/>
              <a:gd name="connsiteX13" fmla="*/ 1131688 w 1641734"/>
              <a:gd name="connsiteY13" fmla="*/ 70376 h 3642734"/>
              <a:gd name="connsiteX0" fmla="*/ 1153913 w 1641734"/>
              <a:gd name="connsiteY0" fmla="*/ 60851 h 3642734"/>
              <a:gd name="connsiteX1" fmla="*/ 1582426 w 1641734"/>
              <a:gd name="connsiteY1" fmla="*/ 0 h 3642734"/>
              <a:gd name="connsiteX2" fmla="*/ 1641734 w 1641734"/>
              <a:gd name="connsiteY2" fmla="*/ 350515 h 3642734"/>
              <a:gd name="connsiteX3" fmla="*/ 1150987 w 1641734"/>
              <a:gd name="connsiteY3" fmla="*/ 420058 h 3642734"/>
              <a:gd name="connsiteX4" fmla="*/ 1325772 w 1641734"/>
              <a:gd name="connsiteY4" fmla="*/ 1789906 h 3642734"/>
              <a:gd name="connsiteX5" fmla="*/ 1300372 w 1641734"/>
              <a:gd name="connsiteY5" fmla="*/ 2215356 h 3642734"/>
              <a:gd name="connsiteX6" fmla="*/ 1268994 w 1641734"/>
              <a:gd name="connsiteY6" fmla="*/ 2768054 h 3642734"/>
              <a:gd name="connsiteX7" fmla="*/ 41580 w 1641734"/>
              <a:gd name="connsiteY7" fmla="*/ 3642734 h 3642734"/>
              <a:gd name="connsiteX8" fmla="*/ 0 w 1641734"/>
              <a:gd name="connsiteY8" fmla="*/ 3638207 h 3642734"/>
              <a:gd name="connsiteX9" fmla="*/ 409924 w 1641734"/>
              <a:gd name="connsiteY9" fmla="*/ 2122830 h 3642734"/>
              <a:gd name="connsiteX10" fmla="*/ 617400 w 1641734"/>
              <a:gd name="connsiteY10" fmla="*/ 1406824 h 3642734"/>
              <a:gd name="connsiteX11" fmla="*/ 832000 w 1641734"/>
              <a:gd name="connsiteY11" fmla="*/ 679402 h 3642734"/>
              <a:gd name="connsiteX12" fmla="*/ 1011231 w 1641734"/>
              <a:gd name="connsiteY12" fmla="*/ 287224 h 3642734"/>
              <a:gd name="connsiteX13" fmla="*/ 1153913 w 1641734"/>
              <a:gd name="connsiteY13" fmla="*/ 60851 h 364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41734" h="3642734">
                <a:moveTo>
                  <a:pt x="1153913" y="60851"/>
                </a:moveTo>
                <a:lnTo>
                  <a:pt x="1582426" y="0"/>
                </a:lnTo>
                <a:lnTo>
                  <a:pt x="1641734" y="350515"/>
                </a:lnTo>
                <a:lnTo>
                  <a:pt x="1150987" y="420058"/>
                </a:lnTo>
                <a:lnTo>
                  <a:pt x="1325772" y="1789906"/>
                </a:lnTo>
                <a:lnTo>
                  <a:pt x="1300372" y="2215356"/>
                </a:lnTo>
                <a:lnTo>
                  <a:pt x="1268994" y="2768054"/>
                </a:lnTo>
                <a:lnTo>
                  <a:pt x="41580" y="3642734"/>
                </a:lnTo>
                <a:lnTo>
                  <a:pt x="0" y="3638207"/>
                </a:lnTo>
                <a:lnTo>
                  <a:pt x="409924" y="2122830"/>
                </a:lnTo>
                <a:lnTo>
                  <a:pt x="617400" y="1406824"/>
                </a:lnTo>
                <a:lnTo>
                  <a:pt x="832000" y="679402"/>
                </a:lnTo>
                <a:lnTo>
                  <a:pt x="1011231" y="287224"/>
                </a:lnTo>
                <a:lnTo>
                  <a:pt x="1153913" y="60851"/>
                </a:lnTo>
                <a:close/>
              </a:path>
            </a:pathLst>
          </a:custGeom>
          <a:solidFill>
            <a:srgbClr val="C00000">
              <a:alpha val="50000"/>
            </a:srgbClr>
          </a:solid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4" name="正方形/長方形 23"/>
          <p:cNvSpPr/>
          <p:nvPr/>
        </p:nvSpPr>
        <p:spPr>
          <a:xfrm rot="221545">
            <a:off x="7540930" y="5751598"/>
            <a:ext cx="719051" cy="141505"/>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ＪＲ北新地駅</a:t>
            </a:r>
          </a:p>
        </p:txBody>
      </p:sp>
      <p:sp>
        <p:nvSpPr>
          <p:cNvPr id="22" name="正方形/長方形 21"/>
          <p:cNvSpPr/>
          <p:nvPr/>
        </p:nvSpPr>
        <p:spPr>
          <a:xfrm rot="20455671">
            <a:off x="8762461" y="4311739"/>
            <a:ext cx="137680" cy="891791"/>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谷町線東梅田駅</a:t>
            </a:r>
          </a:p>
        </p:txBody>
      </p:sp>
      <p:sp>
        <p:nvSpPr>
          <p:cNvPr id="40" name="正方形/長方形 39"/>
          <p:cNvSpPr/>
          <p:nvPr/>
        </p:nvSpPr>
        <p:spPr>
          <a:xfrm>
            <a:off x="6259955" y="2927917"/>
            <a:ext cx="184666" cy="20306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3600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②</a:t>
            </a:r>
          </a:p>
        </p:txBody>
      </p:sp>
      <p:graphicFrame>
        <p:nvGraphicFramePr>
          <p:cNvPr id="44" name="表 43"/>
          <p:cNvGraphicFramePr>
            <a:graphicFrameLocks noGrp="1"/>
          </p:cNvGraphicFramePr>
          <p:nvPr>
            <p:extLst/>
          </p:nvPr>
        </p:nvGraphicFramePr>
        <p:xfrm>
          <a:off x="9210622" y="2754695"/>
          <a:ext cx="1708446" cy="3758794"/>
        </p:xfrm>
        <a:graphic>
          <a:graphicData uri="http://schemas.openxmlformats.org/drawingml/2006/table">
            <a:tbl>
              <a:tblPr firstRow="1" bandRow="1">
                <a:tableStyleId>{5C22544A-7EE6-4342-B048-85BDC9FD1C3A}</a:tableStyleId>
              </a:tblPr>
              <a:tblGrid>
                <a:gridCol w="360040">
                  <a:extLst>
                    <a:ext uri="{9D8B030D-6E8A-4147-A177-3AD203B41FA5}">
                      <a16:colId xmlns:a16="http://schemas.microsoft.com/office/drawing/2014/main" val="20000"/>
                    </a:ext>
                  </a:extLst>
                </a:gridCol>
                <a:gridCol w="1348406">
                  <a:extLst>
                    <a:ext uri="{9D8B030D-6E8A-4147-A177-3AD203B41FA5}">
                      <a16:colId xmlns:a16="http://schemas.microsoft.com/office/drawing/2014/main" val="20001"/>
                    </a:ext>
                  </a:extLst>
                </a:gridCol>
              </a:tblGrid>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番号</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権利者等</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①</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グランフロント大阪</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②</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うめきた</a:t>
                      </a:r>
                      <a:r>
                        <a:rPr kumimoji="1" lang="en-US" altLang="ja-JP" sz="1000" b="0" dirty="0">
                          <a:solidFill>
                            <a:schemeClr val="tx1"/>
                          </a:solidFill>
                          <a:latin typeface="+mn-ea"/>
                          <a:ea typeface="+mn-ea"/>
                        </a:rPr>
                        <a:t>2</a:t>
                      </a:r>
                      <a:r>
                        <a:rPr kumimoji="1" lang="ja-JP" altLang="en-US" sz="1000" b="0" dirty="0">
                          <a:solidFill>
                            <a:schemeClr val="tx1"/>
                          </a:solidFill>
                          <a:latin typeface="+mn-ea"/>
                          <a:ea typeface="+mn-ea"/>
                        </a:rPr>
                        <a:t>期区域</a:t>
                      </a:r>
                    </a:p>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（グラングリーン大阪他）</a:t>
                      </a:r>
                    </a:p>
                    <a:p>
                      <a:pPr marL="0" marR="0" indent="0" algn="ctr" defTabSz="9577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工事中</a:t>
                      </a:r>
                      <a:r>
                        <a:rPr kumimoji="1" lang="en-US" altLang="ja-JP" sz="1000" b="0" dirty="0">
                          <a:solidFill>
                            <a:schemeClr val="tx1"/>
                          </a:solidFill>
                          <a:latin typeface="+mn-ea"/>
                          <a:ea typeface="+mn-ea"/>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158786">
                <a:tc>
                  <a:txBody>
                    <a:bodyPr/>
                    <a:lstStyle/>
                    <a:p>
                      <a:pPr algn="ctr"/>
                      <a:r>
                        <a:rPr kumimoji="1" lang="ja-JP" altLang="en-US" sz="1000" b="0" dirty="0">
                          <a:solidFill>
                            <a:schemeClr val="tx1"/>
                          </a:solidFill>
                          <a:latin typeface="+mn-ea"/>
                          <a:ea typeface="+mn-ea"/>
                        </a:rPr>
                        <a:t>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ヨドバシカメラ</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64251">
                <a:tc>
                  <a:txBody>
                    <a:bodyPr/>
                    <a:lstStyle/>
                    <a:p>
                      <a:pPr algn="ctr"/>
                      <a:r>
                        <a:rPr kumimoji="1" lang="ja-JP" altLang="en-US" sz="1000" b="0" dirty="0">
                          <a:solidFill>
                            <a:schemeClr val="tx1"/>
                          </a:solidFill>
                          <a:latin typeface="+mn-ea"/>
                          <a:ea typeface="+mn-ea"/>
                        </a:rPr>
                        <a:t>④</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ルクア</a:t>
                      </a:r>
                      <a:r>
                        <a:rPr kumimoji="1" lang="en-US" altLang="ja-JP" sz="1000" b="0" dirty="0">
                          <a:solidFill>
                            <a:schemeClr val="tx1"/>
                          </a:solidFill>
                          <a:latin typeface="+mn-ea"/>
                          <a:ea typeface="+mn-ea"/>
                        </a:rPr>
                        <a:t>1100</a:t>
                      </a:r>
                      <a:endParaRPr kumimoji="1" lang="ja-JP" altLang="en-US"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164251">
                <a:tc>
                  <a:txBody>
                    <a:bodyPr/>
                    <a:lstStyle/>
                    <a:p>
                      <a:pPr algn="ctr"/>
                      <a:r>
                        <a:rPr kumimoji="1" lang="ja-JP" altLang="en-US" sz="1000" b="0" dirty="0">
                          <a:solidFill>
                            <a:schemeClr val="tx1"/>
                          </a:solidFill>
                          <a:latin typeface="+mn-ea"/>
                          <a:ea typeface="+mn-ea"/>
                        </a:rPr>
                        <a:t>⑤</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ルクア</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164251">
                <a:tc>
                  <a:txBody>
                    <a:bodyPr/>
                    <a:lstStyle/>
                    <a:p>
                      <a:pPr algn="ctr"/>
                      <a:r>
                        <a:rPr kumimoji="1" lang="ja-JP" altLang="en-US" sz="1000" b="0" dirty="0">
                          <a:solidFill>
                            <a:schemeClr val="tx1"/>
                          </a:solidFill>
                          <a:latin typeface="+mn-ea"/>
                          <a:ea typeface="+mn-ea"/>
                        </a:rPr>
                        <a:t>⑥</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大丸百貨店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⑦</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spc="-150" dirty="0">
                          <a:solidFill>
                            <a:schemeClr val="tx1"/>
                          </a:solidFill>
                          <a:latin typeface="+mn-ea"/>
                          <a:ea typeface="+mn-ea"/>
                        </a:rPr>
                        <a:t>大阪梅田ツインタワーズ</a:t>
                      </a:r>
                      <a:endParaRPr kumimoji="1" lang="en-US" altLang="ja-JP" sz="1000" b="0" spc="-150" dirty="0">
                        <a:solidFill>
                          <a:schemeClr val="tx1"/>
                        </a:solidFill>
                        <a:latin typeface="+mn-ea"/>
                        <a:ea typeface="+mn-ea"/>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spc="-150" dirty="0">
                          <a:solidFill>
                            <a:schemeClr val="tx1"/>
                          </a:solidFill>
                          <a:latin typeface="+mn-ea"/>
                          <a:ea typeface="+mn-ea"/>
                        </a:rPr>
                        <a:t>・ノース　（阪急百貨店）</a:t>
                      </a:r>
                      <a:endParaRPr kumimoji="1" lang="en-US" altLang="ja-JP" sz="1000" b="0" spc="-15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8"/>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⑧</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lvl="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大阪富国生命ビル</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85106194"/>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⑨</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n-ea"/>
                          <a:ea typeface="+mn-ea"/>
                        </a:rPr>
                        <a:t>JP</a:t>
                      </a:r>
                      <a:r>
                        <a:rPr kumimoji="1" lang="ja-JP" altLang="en-US" sz="1000" b="0" dirty="0">
                          <a:solidFill>
                            <a:schemeClr val="tx1"/>
                          </a:solidFill>
                          <a:latin typeface="+mn-ea"/>
                          <a:ea typeface="+mn-ea"/>
                        </a:rPr>
                        <a:t>タワー大阪</a:t>
                      </a:r>
                      <a:endParaRPr kumimoji="1" lang="en-US" altLang="ja-JP" sz="1000" b="0" dirty="0">
                        <a:solidFill>
                          <a:schemeClr val="tx1"/>
                        </a:solidFill>
                        <a:latin typeface="+mn-ea"/>
                        <a:ea typeface="+mn-ea"/>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工事中</a:t>
                      </a:r>
                      <a:r>
                        <a:rPr kumimoji="1" lang="en-US" altLang="ja-JP" sz="1000" b="0" dirty="0">
                          <a:solidFill>
                            <a:schemeClr val="tx1"/>
                          </a:solidFill>
                          <a:latin typeface="+mn-ea"/>
                          <a:ea typeface="+mn-ea"/>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9"/>
                  </a:ext>
                </a:extLst>
              </a:tr>
              <a:tr h="164251">
                <a:tc>
                  <a:txBody>
                    <a:bodyPr/>
                    <a:lstStyle/>
                    <a:p>
                      <a:pPr marL="0" marR="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⑩</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spc="-150" dirty="0">
                          <a:solidFill>
                            <a:schemeClr val="tx1"/>
                          </a:solidFill>
                          <a:latin typeface="+mn-ea"/>
                          <a:ea typeface="+mn-ea"/>
                        </a:rPr>
                        <a:t>大阪梅田ツインタワーズ</a:t>
                      </a:r>
                      <a:endParaRPr kumimoji="1" lang="en-US" altLang="ja-JP" sz="1000" b="0" spc="-150" dirty="0">
                        <a:solidFill>
                          <a:schemeClr val="tx1"/>
                        </a:solidFill>
                        <a:latin typeface="+mn-ea"/>
                        <a:ea typeface="+mn-ea"/>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spc="-150" dirty="0">
                          <a:solidFill>
                            <a:schemeClr val="tx1"/>
                          </a:solidFill>
                          <a:latin typeface="+mn-ea"/>
                          <a:ea typeface="+mn-ea"/>
                        </a:rPr>
                        <a:t>・サウス　（阪神百貨店）</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0"/>
                  </a:ext>
                </a:extLst>
              </a:tr>
              <a:tr h="1642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⑪</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大阪駅前第１～４ビル</a:t>
                      </a:r>
                      <a:endParaRPr kumimoji="1" lang="en-US" altLang="ja-JP" sz="1000" b="0" dirty="0">
                        <a:solidFill>
                          <a:schemeClr val="tx1"/>
                        </a:solidFill>
                        <a:latin typeface="+mn-ea"/>
                        <a:ea typeface="+mn-ea"/>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a:t>
                      </a:r>
                      <a:r>
                        <a:rPr kumimoji="1" lang="en-US" altLang="ja-JP" sz="1000" b="0" dirty="0">
                          <a:solidFill>
                            <a:schemeClr val="tx1"/>
                          </a:solidFill>
                          <a:latin typeface="+mn-ea"/>
                          <a:ea typeface="+mn-ea"/>
                        </a:rPr>
                        <a:t>1970</a:t>
                      </a:r>
                      <a:r>
                        <a:rPr kumimoji="1" lang="ja-JP" altLang="en-US" sz="1000" b="0" dirty="0">
                          <a:solidFill>
                            <a:schemeClr val="tx1"/>
                          </a:solidFill>
                          <a:latin typeface="+mn-ea"/>
                          <a:ea typeface="+mn-ea"/>
                        </a:rPr>
                        <a:t>～</a:t>
                      </a:r>
                      <a:r>
                        <a:rPr kumimoji="1" lang="en-US" altLang="ja-JP" sz="1000" b="0" dirty="0">
                          <a:solidFill>
                            <a:schemeClr val="tx1"/>
                          </a:solidFill>
                          <a:latin typeface="+mn-ea"/>
                          <a:ea typeface="+mn-ea"/>
                        </a:rPr>
                        <a:t>81</a:t>
                      </a:r>
                      <a:r>
                        <a:rPr kumimoji="1" lang="ja-JP" altLang="en-US" sz="1000" b="0" dirty="0">
                          <a:solidFill>
                            <a:schemeClr val="tx1"/>
                          </a:solidFill>
                          <a:latin typeface="+mn-ea"/>
                          <a:ea typeface="+mn-ea"/>
                        </a:rPr>
                        <a:t>年築）</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1"/>
                  </a:ext>
                </a:extLst>
              </a:tr>
              <a:tr h="1642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⑫</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オオサカガーデンシティ</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12"/>
                  </a:ext>
                </a:extLst>
              </a:tr>
              <a:tr h="1642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⑬</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ブリーゼタワー</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0892537"/>
                  </a:ext>
                </a:extLst>
              </a:tr>
              <a:tr h="1642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⑭</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（仮称）大阪駅西北ビル</a:t>
                      </a:r>
                      <a:endParaRPr kumimoji="1" lang="en-US" altLang="ja-JP" sz="1000" b="0" dirty="0">
                        <a:solidFill>
                          <a:schemeClr val="tx1"/>
                        </a:solidFill>
                        <a:latin typeface="+mn-ea"/>
                        <a:ea typeface="+mn-ea"/>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工事中</a:t>
                      </a:r>
                      <a:r>
                        <a:rPr kumimoji="1" lang="en-US" altLang="ja-JP" sz="1000" b="0" dirty="0">
                          <a:solidFill>
                            <a:schemeClr val="tx1"/>
                          </a:solidFill>
                          <a:latin typeface="+mn-ea"/>
                          <a:ea typeface="+mn-ea"/>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5665856"/>
                  </a:ext>
                </a:extLst>
              </a:tr>
              <a:tr h="164251">
                <a:tc>
                  <a:txBody>
                    <a:bodyPr/>
                    <a:lstStyle/>
                    <a:p>
                      <a:pPr marL="0" marR="0" lvl="0" indent="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⑮</a:t>
                      </a:r>
                      <a:endParaRPr kumimoji="1" lang="en-US" altLang="ja-JP" sz="1000" b="0" dirty="0">
                        <a:solidFill>
                          <a:schemeClr val="tx1"/>
                        </a:solidFill>
                        <a:latin typeface="+mn-ea"/>
                        <a:ea typeface="+mn-ea"/>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大阪駅西高架下開発</a:t>
                      </a:r>
                      <a:endParaRPr kumimoji="1" lang="en-US" altLang="ja-JP" sz="1000" b="0" dirty="0">
                        <a:solidFill>
                          <a:schemeClr val="tx1"/>
                        </a:solidFill>
                        <a:latin typeface="+mn-ea"/>
                        <a:ea typeface="+mn-ea"/>
                      </a:endParaRPr>
                    </a:p>
                    <a:p>
                      <a:pPr marL="88900" marR="0" indent="-88900" algn="ctr" defTabSz="957700" rtl="0" eaLnBrk="1" fontAlgn="auto" latinLnBrk="0" hangingPunct="1">
                        <a:lnSpc>
                          <a:spcPct val="100000"/>
                        </a:lnSpc>
                        <a:spcBef>
                          <a:spcPts val="0"/>
                        </a:spcBef>
                        <a:spcAft>
                          <a:spcPts val="0"/>
                        </a:spcAft>
                        <a:buClrTx/>
                        <a:buSzTx/>
                        <a:buFontTx/>
                        <a:buNone/>
                        <a:tabLst/>
                        <a:defRPr/>
                      </a:pPr>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工事中</a:t>
                      </a:r>
                      <a:r>
                        <a:rPr kumimoji="1" lang="en-US" altLang="ja-JP" sz="1000" b="0" dirty="0">
                          <a:solidFill>
                            <a:schemeClr val="tx1"/>
                          </a:solidFill>
                          <a:latin typeface="+mn-ea"/>
                          <a:ea typeface="+mn-ea"/>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1679325"/>
                  </a:ext>
                </a:extLst>
              </a:tr>
            </a:tbl>
          </a:graphicData>
        </a:graphic>
      </p:graphicFrame>
      <p:sp>
        <p:nvSpPr>
          <p:cNvPr id="49" name="正方形/長方形 48"/>
          <p:cNvSpPr/>
          <p:nvPr/>
        </p:nvSpPr>
        <p:spPr>
          <a:xfrm>
            <a:off x="6779960" y="2313149"/>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①</a:t>
            </a:r>
          </a:p>
        </p:txBody>
      </p:sp>
      <p:sp>
        <p:nvSpPr>
          <p:cNvPr id="51" name="正方形/長方形 50"/>
          <p:cNvSpPr/>
          <p:nvPr/>
        </p:nvSpPr>
        <p:spPr>
          <a:xfrm>
            <a:off x="6893788" y="3704211"/>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④</a:t>
            </a:r>
          </a:p>
        </p:txBody>
      </p:sp>
      <p:sp>
        <p:nvSpPr>
          <p:cNvPr id="52" name="正方形/長方形 51"/>
          <p:cNvSpPr/>
          <p:nvPr/>
        </p:nvSpPr>
        <p:spPr>
          <a:xfrm>
            <a:off x="7466927" y="3419360"/>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⑤</a:t>
            </a:r>
          </a:p>
        </p:txBody>
      </p:sp>
      <p:sp>
        <p:nvSpPr>
          <p:cNvPr id="53" name="正方形/長方形 52"/>
          <p:cNvSpPr/>
          <p:nvPr/>
        </p:nvSpPr>
        <p:spPr>
          <a:xfrm>
            <a:off x="7486741" y="4133383"/>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⑥</a:t>
            </a:r>
          </a:p>
        </p:txBody>
      </p:sp>
      <p:sp>
        <p:nvSpPr>
          <p:cNvPr id="18" name="正方形/長方形 17"/>
          <p:cNvSpPr/>
          <p:nvPr/>
        </p:nvSpPr>
        <p:spPr bwMode="auto">
          <a:xfrm rot="20950457">
            <a:off x="8105811" y="2442560"/>
            <a:ext cx="579337" cy="49895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阪急</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a:t>
            </a:r>
            <a:endParaRPr kumimoji="1" lang="en-US" altLang="ja-JP"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梅田駅</a:t>
            </a:r>
          </a:p>
        </p:txBody>
      </p:sp>
      <p:sp>
        <p:nvSpPr>
          <p:cNvPr id="19" name="正方形/長方形 18"/>
          <p:cNvSpPr/>
          <p:nvPr/>
        </p:nvSpPr>
        <p:spPr>
          <a:xfrm rot="19705390">
            <a:off x="7489002" y="4453839"/>
            <a:ext cx="790391" cy="103866"/>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阪神大阪梅田駅</a:t>
            </a:r>
          </a:p>
        </p:txBody>
      </p:sp>
      <p:sp>
        <p:nvSpPr>
          <p:cNvPr id="55" name="正方形/長方形 54"/>
          <p:cNvSpPr/>
          <p:nvPr/>
        </p:nvSpPr>
        <p:spPr>
          <a:xfrm>
            <a:off x="8128348" y="4336641"/>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⑩</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5" name="正方形/長方形 64"/>
          <p:cNvSpPr/>
          <p:nvPr/>
        </p:nvSpPr>
        <p:spPr>
          <a:xfrm>
            <a:off x="6440637" y="4186674"/>
            <a:ext cx="153888" cy="1338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⑭</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 name="フリーフォーム 2"/>
          <p:cNvSpPr/>
          <p:nvPr/>
        </p:nvSpPr>
        <p:spPr bwMode="auto">
          <a:xfrm>
            <a:off x="6688183" y="1599929"/>
            <a:ext cx="702945" cy="2227898"/>
          </a:xfrm>
          <a:custGeom>
            <a:avLst/>
            <a:gdLst>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0 w 617220"/>
              <a:gd name="connsiteY5" fmla="*/ 38100 h 1798320"/>
              <a:gd name="connsiteX6" fmla="*/ 152400 w 617220"/>
              <a:gd name="connsiteY6" fmla="*/ 1211580 h 1798320"/>
              <a:gd name="connsiteX7" fmla="*/ 182880 w 617220"/>
              <a:gd name="connsiteY7" fmla="*/ 1386840 h 1798320"/>
              <a:gd name="connsiteX8" fmla="*/ 205740 w 617220"/>
              <a:gd name="connsiteY8" fmla="*/ 1569720 h 1798320"/>
              <a:gd name="connsiteX9" fmla="*/ 358140 w 617220"/>
              <a:gd name="connsiteY9" fmla="*/ 1744980 h 1798320"/>
              <a:gd name="connsiteX10" fmla="*/ 502920 w 617220"/>
              <a:gd name="connsiteY10" fmla="*/ 1783080 h 1798320"/>
              <a:gd name="connsiteX11" fmla="*/ 617220 w 617220"/>
              <a:gd name="connsiteY11" fmla="*/ 1798320 h 1798320"/>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0 w 617220"/>
              <a:gd name="connsiteY5" fmla="*/ 38100 h 1798320"/>
              <a:gd name="connsiteX6" fmla="*/ 152400 w 617220"/>
              <a:gd name="connsiteY6" fmla="*/ 1211580 h 1798320"/>
              <a:gd name="connsiteX7" fmla="*/ 182880 w 617220"/>
              <a:gd name="connsiteY7" fmla="*/ 1386840 h 1798320"/>
              <a:gd name="connsiteX8" fmla="*/ 205740 w 617220"/>
              <a:gd name="connsiteY8" fmla="*/ 1569720 h 1798320"/>
              <a:gd name="connsiteX9" fmla="*/ 362903 w 617220"/>
              <a:gd name="connsiteY9" fmla="*/ 1737836 h 1798320"/>
              <a:gd name="connsiteX10" fmla="*/ 502920 w 617220"/>
              <a:gd name="connsiteY10" fmla="*/ 1783080 h 1798320"/>
              <a:gd name="connsiteX11" fmla="*/ 617220 w 617220"/>
              <a:gd name="connsiteY11" fmla="*/ 1798320 h 1798320"/>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0 w 617220"/>
              <a:gd name="connsiteY5" fmla="*/ 38100 h 1798320"/>
              <a:gd name="connsiteX6" fmla="*/ 152400 w 617220"/>
              <a:gd name="connsiteY6" fmla="*/ 1211580 h 1798320"/>
              <a:gd name="connsiteX7" fmla="*/ 182880 w 617220"/>
              <a:gd name="connsiteY7" fmla="*/ 1386840 h 1798320"/>
              <a:gd name="connsiteX8" fmla="*/ 153353 w 617220"/>
              <a:gd name="connsiteY8" fmla="*/ 1622108 h 1798320"/>
              <a:gd name="connsiteX9" fmla="*/ 362903 w 617220"/>
              <a:gd name="connsiteY9" fmla="*/ 1737836 h 1798320"/>
              <a:gd name="connsiteX10" fmla="*/ 502920 w 617220"/>
              <a:gd name="connsiteY10" fmla="*/ 1783080 h 1798320"/>
              <a:gd name="connsiteX11" fmla="*/ 617220 w 617220"/>
              <a:gd name="connsiteY11" fmla="*/ 1798320 h 1798320"/>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0 w 617220"/>
              <a:gd name="connsiteY5" fmla="*/ 38100 h 1798320"/>
              <a:gd name="connsiteX6" fmla="*/ 152400 w 617220"/>
              <a:gd name="connsiteY6" fmla="*/ 1211580 h 1798320"/>
              <a:gd name="connsiteX7" fmla="*/ 156686 w 617220"/>
              <a:gd name="connsiteY7" fmla="*/ 1422559 h 1798320"/>
              <a:gd name="connsiteX8" fmla="*/ 153353 w 617220"/>
              <a:gd name="connsiteY8" fmla="*/ 1622108 h 1798320"/>
              <a:gd name="connsiteX9" fmla="*/ 362903 w 617220"/>
              <a:gd name="connsiteY9" fmla="*/ 1737836 h 1798320"/>
              <a:gd name="connsiteX10" fmla="*/ 502920 w 617220"/>
              <a:gd name="connsiteY10" fmla="*/ 1783080 h 1798320"/>
              <a:gd name="connsiteX11" fmla="*/ 617220 w 617220"/>
              <a:gd name="connsiteY11" fmla="*/ 1798320 h 1798320"/>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0 w 617220"/>
              <a:gd name="connsiteY5" fmla="*/ 38100 h 1798320"/>
              <a:gd name="connsiteX6" fmla="*/ 140494 w 617220"/>
              <a:gd name="connsiteY6" fmla="*/ 1183005 h 1798320"/>
              <a:gd name="connsiteX7" fmla="*/ 156686 w 617220"/>
              <a:gd name="connsiteY7" fmla="*/ 1422559 h 1798320"/>
              <a:gd name="connsiteX8" fmla="*/ 153353 w 617220"/>
              <a:gd name="connsiteY8" fmla="*/ 1622108 h 1798320"/>
              <a:gd name="connsiteX9" fmla="*/ 362903 w 617220"/>
              <a:gd name="connsiteY9" fmla="*/ 1737836 h 1798320"/>
              <a:gd name="connsiteX10" fmla="*/ 502920 w 617220"/>
              <a:gd name="connsiteY10" fmla="*/ 1783080 h 1798320"/>
              <a:gd name="connsiteX11" fmla="*/ 617220 w 617220"/>
              <a:gd name="connsiteY11" fmla="*/ 1798320 h 1798320"/>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0 w 617220"/>
              <a:gd name="connsiteY5" fmla="*/ 52387 h 1798320"/>
              <a:gd name="connsiteX6" fmla="*/ 140494 w 617220"/>
              <a:gd name="connsiteY6" fmla="*/ 1183005 h 1798320"/>
              <a:gd name="connsiteX7" fmla="*/ 156686 w 617220"/>
              <a:gd name="connsiteY7" fmla="*/ 1422559 h 1798320"/>
              <a:gd name="connsiteX8" fmla="*/ 153353 w 617220"/>
              <a:gd name="connsiteY8" fmla="*/ 1622108 h 1798320"/>
              <a:gd name="connsiteX9" fmla="*/ 362903 w 617220"/>
              <a:gd name="connsiteY9" fmla="*/ 1737836 h 1798320"/>
              <a:gd name="connsiteX10" fmla="*/ 502920 w 617220"/>
              <a:gd name="connsiteY10" fmla="*/ 1783080 h 1798320"/>
              <a:gd name="connsiteX11" fmla="*/ 617220 w 617220"/>
              <a:gd name="connsiteY11" fmla="*/ 1798320 h 1798320"/>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37624 w 617220"/>
              <a:gd name="connsiteY5" fmla="*/ 46673 h 1798320"/>
              <a:gd name="connsiteX6" fmla="*/ 0 w 617220"/>
              <a:gd name="connsiteY6" fmla="*/ 52387 h 1798320"/>
              <a:gd name="connsiteX7" fmla="*/ 140494 w 617220"/>
              <a:gd name="connsiteY7" fmla="*/ 1183005 h 1798320"/>
              <a:gd name="connsiteX8" fmla="*/ 156686 w 617220"/>
              <a:gd name="connsiteY8" fmla="*/ 1422559 h 1798320"/>
              <a:gd name="connsiteX9" fmla="*/ 153353 w 617220"/>
              <a:gd name="connsiteY9" fmla="*/ 1622108 h 1798320"/>
              <a:gd name="connsiteX10" fmla="*/ 362903 w 617220"/>
              <a:gd name="connsiteY10" fmla="*/ 1737836 h 1798320"/>
              <a:gd name="connsiteX11" fmla="*/ 502920 w 617220"/>
              <a:gd name="connsiteY11" fmla="*/ 1783080 h 1798320"/>
              <a:gd name="connsiteX12" fmla="*/ 617220 w 617220"/>
              <a:gd name="connsiteY12" fmla="*/ 1798320 h 1798320"/>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25718 w 617220"/>
              <a:gd name="connsiteY5" fmla="*/ 25241 h 1798320"/>
              <a:gd name="connsiteX6" fmla="*/ 0 w 617220"/>
              <a:gd name="connsiteY6" fmla="*/ 52387 h 1798320"/>
              <a:gd name="connsiteX7" fmla="*/ 140494 w 617220"/>
              <a:gd name="connsiteY7" fmla="*/ 1183005 h 1798320"/>
              <a:gd name="connsiteX8" fmla="*/ 156686 w 617220"/>
              <a:gd name="connsiteY8" fmla="*/ 1422559 h 1798320"/>
              <a:gd name="connsiteX9" fmla="*/ 153353 w 617220"/>
              <a:gd name="connsiteY9" fmla="*/ 1622108 h 1798320"/>
              <a:gd name="connsiteX10" fmla="*/ 362903 w 617220"/>
              <a:gd name="connsiteY10" fmla="*/ 1737836 h 1798320"/>
              <a:gd name="connsiteX11" fmla="*/ 502920 w 617220"/>
              <a:gd name="connsiteY11" fmla="*/ 1783080 h 1798320"/>
              <a:gd name="connsiteX12" fmla="*/ 617220 w 617220"/>
              <a:gd name="connsiteY12" fmla="*/ 1798320 h 1798320"/>
              <a:gd name="connsiteX0" fmla="*/ 617220 w 617220"/>
              <a:gd name="connsiteY0" fmla="*/ 1798320 h 1798320"/>
              <a:gd name="connsiteX1" fmla="*/ 502920 w 617220"/>
              <a:gd name="connsiteY1" fmla="*/ 1341120 h 1798320"/>
              <a:gd name="connsiteX2" fmla="*/ 487680 w 617220"/>
              <a:gd name="connsiteY2" fmla="*/ 1143000 h 1798320"/>
              <a:gd name="connsiteX3" fmla="*/ 373380 w 617220"/>
              <a:gd name="connsiteY3" fmla="*/ 434340 h 1798320"/>
              <a:gd name="connsiteX4" fmla="*/ 320040 w 617220"/>
              <a:gd name="connsiteY4" fmla="*/ 0 h 1798320"/>
              <a:gd name="connsiteX5" fmla="*/ 25718 w 617220"/>
              <a:gd name="connsiteY5" fmla="*/ 25241 h 1798320"/>
              <a:gd name="connsiteX6" fmla="*/ 0 w 617220"/>
              <a:gd name="connsiteY6" fmla="*/ 52387 h 1798320"/>
              <a:gd name="connsiteX7" fmla="*/ 140494 w 617220"/>
              <a:gd name="connsiteY7" fmla="*/ 1183005 h 1798320"/>
              <a:gd name="connsiteX8" fmla="*/ 156686 w 617220"/>
              <a:gd name="connsiteY8" fmla="*/ 1422559 h 1798320"/>
              <a:gd name="connsiteX9" fmla="*/ 153353 w 617220"/>
              <a:gd name="connsiteY9" fmla="*/ 1622108 h 1798320"/>
              <a:gd name="connsiteX10" fmla="*/ 362903 w 617220"/>
              <a:gd name="connsiteY10" fmla="*/ 1737836 h 1798320"/>
              <a:gd name="connsiteX11" fmla="*/ 502920 w 617220"/>
              <a:gd name="connsiteY11" fmla="*/ 1783080 h 1798320"/>
              <a:gd name="connsiteX12" fmla="*/ 617220 w 617220"/>
              <a:gd name="connsiteY12" fmla="*/ 1798320 h 1798320"/>
              <a:gd name="connsiteX0" fmla="*/ 617220 w 617220"/>
              <a:gd name="connsiteY0" fmla="*/ 1793558 h 1793558"/>
              <a:gd name="connsiteX1" fmla="*/ 502920 w 617220"/>
              <a:gd name="connsiteY1" fmla="*/ 1336358 h 1793558"/>
              <a:gd name="connsiteX2" fmla="*/ 487680 w 617220"/>
              <a:gd name="connsiteY2" fmla="*/ 1138238 h 1793558"/>
              <a:gd name="connsiteX3" fmla="*/ 373380 w 617220"/>
              <a:gd name="connsiteY3" fmla="*/ 429578 h 1793558"/>
              <a:gd name="connsiteX4" fmla="*/ 331946 w 617220"/>
              <a:gd name="connsiteY4" fmla="*/ 0 h 1793558"/>
              <a:gd name="connsiteX5" fmla="*/ 25718 w 617220"/>
              <a:gd name="connsiteY5" fmla="*/ 20479 h 1793558"/>
              <a:gd name="connsiteX6" fmla="*/ 0 w 617220"/>
              <a:gd name="connsiteY6" fmla="*/ 47625 h 1793558"/>
              <a:gd name="connsiteX7" fmla="*/ 140494 w 617220"/>
              <a:gd name="connsiteY7" fmla="*/ 1178243 h 1793558"/>
              <a:gd name="connsiteX8" fmla="*/ 156686 w 617220"/>
              <a:gd name="connsiteY8" fmla="*/ 1417797 h 1793558"/>
              <a:gd name="connsiteX9" fmla="*/ 153353 w 617220"/>
              <a:gd name="connsiteY9" fmla="*/ 1617346 h 1793558"/>
              <a:gd name="connsiteX10" fmla="*/ 362903 w 617220"/>
              <a:gd name="connsiteY10" fmla="*/ 1733074 h 1793558"/>
              <a:gd name="connsiteX11" fmla="*/ 502920 w 617220"/>
              <a:gd name="connsiteY11" fmla="*/ 1778318 h 1793558"/>
              <a:gd name="connsiteX12" fmla="*/ 617220 w 617220"/>
              <a:gd name="connsiteY12" fmla="*/ 1793558 h 1793558"/>
              <a:gd name="connsiteX0" fmla="*/ 617220 w 617220"/>
              <a:gd name="connsiteY0" fmla="*/ 1794510 h 1794510"/>
              <a:gd name="connsiteX1" fmla="*/ 502920 w 617220"/>
              <a:gd name="connsiteY1" fmla="*/ 1337310 h 1794510"/>
              <a:gd name="connsiteX2" fmla="*/ 487680 w 617220"/>
              <a:gd name="connsiteY2" fmla="*/ 1139190 h 1794510"/>
              <a:gd name="connsiteX3" fmla="*/ 373380 w 617220"/>
              <a:gd name="connsiteY3" fmla="*/ 430530 h 1794510"/>
              <a:gd name="connsiteX4" fmla="*/ 331946 w 617220"/>
              <a:gd name="connsiteY4" fmla="*/ 952 h 1794510"/>
              <a:gd name="connsiteX5" fmla="*/ 292418 w 617220"/>
              <a:gd name="connsiteY5" fmla="*/ 0 h 1794510"/>
              <a:gd name="connsiteX6" fmla="*/ 25718 w 617220"/>
              <a:gd name="connsiteY6" fmla="*/ 21431 h 1794510"/>
              <a:gd name="connsiteX7" fmla="*/ 0 w 617220"/>
              <a:gd name="connsiteY7" fmla="*/ 48577 h 1794510"/>
              <a:gd name="connsiteX8" fmla="*/ 140494 w 617220"/>
              <a:gd name="connsiteY8" fmla="*/ 1179195 h 1794510"/>
              <a:gd name="connsiteX9" fmla="*/ 156686 w 617220"/>
              <a:gd name="connsiteY9" fmla="*/ 1418749 h 1794510"/>
              <a:gd name="connsiteX10" fmla="*/ 153353 w 617220"/>
              <a:gd name="connsiteY10" fmla="*/ 1618298 h 1794510"/>
              <a:gd name="connsiteX11" fmla="*/ 362903 w 617220"/>
              <a:gd name="connsiteY11" fmla="*/ 1734026 h 1794510"/>
              <a:gd name="connsiteX12" fmla="*/ 502920 w 617220"/>
              <a:gd name="connsiteY12" fmla="*/ 1779270 h 1794510"/>
              <a:gd name="connsiteX13" fmla="*/ 617220 w 617220"/>
              <a:gd name="connsiteY13" fmla="*/ 1794510 h 1794510"/>
              <a:gd name="connsiteX0" fmla="*/ 617220 w 617220"/>
              <a:gd name="connsiteY0" fmla="*/ 1804035 h 1804035"/>
              <a:gd name="connsiteX1" fmla="*/ 502920 w 617220"/>
              <a:gd name="connsiteY1" fmla="*/ 1346835 h 1804035"/>
              <a:gd name="connsiteX2" fmla="*/ 487680 w 617220"/>
              <a:gd name="connsiteY2" fmla="*/ 1148715 h 1804035"/>
              <a:gd name="connsiteX3" fmla="*/ 373380 w 617220"/>
              <a:gd name="connsiteY3" fmla="*/ 440055 h 1804035"/>
              <a:gd name="connsiteX4" fmla="*/ 331946 w 617220"/>
              <a:gd name="connsiteY4" fmla="*/ 10477 h 1804035"/>
              <a:gd name="connsiteX5" fmla="*/ 292418 w 617220"/>
              <a:gd name="connsiteY5" fmla="*/ 0 h 1804035"/>
              <a:gd name="connsiteX6" fmla="*/ 25718 w 617220"/>
              <a:gd name="connsiteY6" fmla="*/ 30956 h 1804035"/>
              <a:gd name="connsiteX7" fmla="*/ 0 w 617220"/>
              <a:gd name="connsiteY7" fmla="*/ 58102 h 1804035"/>
              <a:gd name="connsiteX8" fmla="*/ 140494 w 617220"/>
              <a:gd name="connsiteY8" fmla="*/ 1188720 h 1804035"/>
              <a:gd name="connsiteX9" fmla="*/ 156686 w 617220"/>
              <a:gd name="connsiteY9" fmla="*/ 1428274 h 1804035"/>
              <a:gd name="connsiteX10" fmla="*/ 153353 w 617220"/>
              <a:gd name="connsiteY10" fmla="*/ 1627823 h 1804035"/>
              <a:gd name="connsiteX11" fmla="*/ 362903 w 617220"/>
              <a:gd name="connsiteY11" fmla="*/ 1743551 h 1804035"/>
              <a:gd name="connsiteX12" fmla="*/ 502920 w 617220"/>
              <a:gd name="connsiteY12" fmla="*/ 1788795 h 1804035"/>
              <a:gd name="connsiteX13" fmla="*/ 617220 w 617220"/>
              <a:gd name="connsiteY13" fmla="*/ 1804035 h 1804035"/>
              <a:gd name="connsiteX0" fmla="*/ 617220 w 617220"/>
              <a:gd name="connsiteY0" fmla="*/ 1804035 h 1804035"/>
              <a:gd name="connsiteX1" fmla="*/ 502920 w 617220"/>
              <a:gd name="connsiteY1" fmla="*/ 1346835 h 1804035"/>
              <a:gd name="connsiteX2" fmla="*/ 487680 w 617220"/>
              <a:gd name="connsiteY2" fmla="*/ 1148715 h 1804035"/>
              <a:gd name="connsiteX3" fmla="*/ 411480 w 617220"/>
              <a:gd name="connsiteY3" fmla="*/ 447199 h 1804035"/>
              <a:gd name="connsiteX4" fmla="*/ 331946 w 617220"/>
              <a:gd name="connsiteY4" fmla="*/ 10477 h 1804035"/>
              <a:gd name="connsiteX5" fmla="*/ 292418 w 617220"/>
              <a:gd name="connsiteY5" fmla="*/ 0 h 1804035"/>
              <a:gd name="connsiteX6" fmla="*/ 25718 w 617220"/>
              <a:gd name="connsiteY6" fmla="*/ 30956 h 1804035"/>
              <a:gd name="connsiteX7" fmla="*/ 0 w 617220"/>
              <a:gd name="connsiteY7" fmla="*/ 58102 h 1804035"/>
              <a:gd name="connsiteX8" fmla="*/ 140494 w 617220"/>
              <a:gd name="connsiteY8" fmla="*/ 1188720 h 1804035"/>
              <a:gd name="connsiteX9" fmla="*/ 156686 w 617220"/>
              <a:gd name="connsiteY9" fmla="*/ 1428274 h 1804035"/>
              <a:gd name="connsiteX10" fmla="*/ 153353 w 617220"/>
              <a:gd name="connsiteY10" fmla="*/ 1627823 h 1804035"/>
              <a:gd name="connsiteX11" fmla="*/ 362903 w 617220"/>
              <a:gd name="connsiteY11" fmla="*/ 1743551 h 1804035"/>
              <a:gd name="connsiteX12" fmla="*/ 502920 w 617220"/>
              <a:gd name="connsiteY12" fmla="*/ 1788795 h 1804035"/>
              <a:gd name="connsiteX13" fmla="*/ 617220 w 617220"/>
              <a:gd name="connsiteY13" fmla="*/ 1804035 h 1804035"/>
              <a:gd name="connsiteX0" fmla="*/ 617220 w 617220"/>
              <a:gd name="connsiteY0" fmla="*/ 1804035 h 1804035"/>
              <a:gd name="connsiteX1" fmla="*/ 502920 w 617220"/>
              <a:gd name="connsiteY1" fmla="*/ 1346835 h 1804035"/>
              <a:gd name="connsiteX2" fmla="*/ 506730 w 617220"/>
              <a:gd name="connsiteY2" fmla="*/ 1141571 h 1804035"/>
              <a:gd name="connsiteX3" fmla="*/ 411480 w 617220"/>
              <a:gd name="connsiteY3" fmla="*/ 447199 h 1804035"/>
              <a:gd name="connsiteX4" fmla="*/ 331946 w 617220"/>
              <a:gd name="connsiteY4" fmla="*/ 10477 h 1804035"/>
              <a:gd name="connsiteX5" fmla="*/ 292418 w 617220"/>
              <a:gd name="connsiteY5" fmla="*/ 0 h 1804035"/>
              <a:gd name="connsiteX6" fmla="*/ 25718 w 617220"/>
              <a:gd name="connsiteY6" fmla="*/ 30956 h 1804035"/>
              <a:gd name="connsiteX7" fmla="*/ 0 w 617220"/>
              <a:gd name="connsiteY7" fmla="*/ 58102 h 1804035"/>
              <a:gd name="connsiteX8" fmla="*/ 140494 w 617220"/>
              <a:gd name="connsiteY8" fmla="*/ 1188720 h 1804035"/>
              <a:gd name="connsiteX9" fmla="*/ 156686 w 617220"/>
              <a:gd name="connsiteY9" fmla="*/ 1428274 h 1804035"/>
              <a:gd name="connsiteX10" fmla="*/ 153353 w 617220"/>
              <a:gd name="connsiteY10" fmla="*/ 1627823 h 1804035"/>
              <a:gd name="connsiteX11" fmla="*/ 362903 w 617220"/>
              <a:gd name="connsiteY11" fmla="*/ 1743551 h 1804035"/>
              <a:gd name="connsiteX12" fmla="*/ 502920 w 617220"/>
              <a:gd name="connsiteY12" fmla="*/ 1788795 h 1804035"/>
              <a:gd name="connsiteX13" fmla="*/ 617220 w 617220"/>
              <a:gd name="connsiteY13" fmla="*/ 1804035 h 1804035"/>
              <a:gd name="connsiteX0" fmla="*/ 617220 w 617220"/>
              <a:gd name="connsiteY0" fmla="*/ 1804035 h 2227898"/>
              <a:gd name="connsiteX1" fmla="*/ 502920 w 617220"/>
              <a:gd name="connsiteY1" fmla="*/ 1346835 h 2227898"/>
              <a:gd name="connsiteX2" fmla="*/ 506730 w 617220"/>
              <a:gd name="connsiteY2" fmla="*/ 1141571 h 2227898"/>
              <a:gd name="connsiteX3" fmla="*/ 411480 w 617220"/>
              <a:gd name="connsiteY3" fmla="*/ 447199 h 2227898"/>
              <a:gd name="connsiteX4" fmla="*/ 331946 w 617220"/>
              <a:gd name="connsiteY4" fmla="*/ 10477 h 2227898"/>
              <a:gd name="connsiteX5" fmla="*/ 292418 w 617220"/>
              <a:gd name="connsiteY5" fmla="*/ 0 h 2227898"/>
              <a:gd name="connsiteX6" fmla="*/ 25718 w 617220"/>
              <a:gd name="connsiteY6" fmla="*/ 30956 h 2227898"/>
              <a:gd name="connsiteX7" fmla="*/ 0 w 617220"/>
              <a:gd name="connsiteY7" fmla="*/ 58102 h 2227898"/>
              <a:gd name="connsiteX8" fmla="*/ 140494 w 617220"/>
              <a:gd name="connsiteY8" fmla="*/ 1188720 h 2227898"/>
              <a:gd name="connsiteX9" fmla="*/ 156686 w 617220"/>
              <a:gd name="connsiteY9" fmla="*/ 1428274 h 2227898"/>
              <a:gd name="connsiteX10" fmla="*/ 127953 w 617220"/>
              <a:gd name="connsiteY10" fmla="*/ 2227898 h 2227898"/>
              <a:gd name="connsiteX11" fmla="*/ 362903 w 617220"/>
              <a:gd name="connsiteY11" fmla="*/ 1743551 h 2227898"/>
              <a:gd name="connsiteX12" fmla="*/ 502920 w 617220"/>
              <a:gd name="connsiteY12" fmla="*/ 1788795 h 2227898"/>
              <a:gd name="connsiteX13" fmla="*/ 617220 w 617220"/>
              <a:gd name="connsiteY13" fmla="*/ 1804035 h 2227898"/>
              <a:gd name="connsiteX0" fmla="*/ 617220 w 702945"/>
              <a:gd name="connsiteY0" fmla="*/ 1804035 h 2227898"/>
              <a:gd name="connsiteX1" fmla="*/ 502920 w 702945"/>
              <a:gd name="connsiteY1" fmla="*/ 1346835 h 2227898"/>
              <a:gd name="connsiteX2" fmla="*/ 506730 w 702945"/>
              <a:gd name="connsiteY2" fmla="*/ 1141571 h 2227898"/>
              <a:gd name="connsiteX3" fmla="*/ 411480 w 702945"/>
              <a:gd name="connsiteY3" fmla="*/ 447199 h 2227898"/>
              <a:gd name="connsiteX4" fmla="*/ 331946 w 702945"/>
              <a:gd name="connsiteY4" fmla="*/ 10477 h 2227898"/>
              <a:gd name="connsiteX5" fmla="*/ 292418 w 702945"/>
              <a:gd name="connsiteY5" fmla="*/ 0 h 2227898"/>
              <a:gd name="connsiteX6" fmla="*/ 25718 w 702945"/>
              <a:gd name="connsiteY6" fmla="*/ 30956 h 2227898"/>
              <a:gd name="connsiteX7" fmla="*/ 0 w 702945"/>
              <a:gd name="connsiteY7" fmla="*/ 58102 h 2227898"/>
              <a:gd name="connsiteX8" fmla="*/ 140494 w 702945"/>
              <a:gd name="connsiteY8" fmla="*/ 1188720 h 2227898"/>
              <a:gd name="connsiteX9" fmla="*/ 156686 w 702945"/>
              <a:gd name="connsiteY9" fmla="*/ 1428274 h 2227898"/>
              <a:gd name="connsiteX10" fmla="*/ 127953 w 702945"/>
              <a:gd name="connsiteY10" fmla="*/ 2227898 h 2227898"/>
              <a:gd name="connsiteX11" fmla="*/ 362903 w 702945"/>
              <a:gd name="connsiteY11" fmla="*/ 1743551 h 2227898"/>
              <a:gd name="connsiteX12" fmla="*/ 702945 w 702945"/>
              <a:gd name="connsiteY12" fmla="*/ 1880870 h 2227898"/>
              <a:gd name="connsiteX13" fmla="*/ 617220 w 702945"/>
              <a:gd name="connsiteY13" fmla="*/ 1804035 h 2227898"/>
              <a:gd name="connsiteX0" fmla="*/ 617220 w 702945"/>
              <a:gd name="connsiteY0" fmla="*/ 1804035 h 2227898"/>
              <a:gd name="connsiteX1" fmla="*/ 502920 w 702945"/>
              <a:gd name="connsiteY1" fmla="*/ 1346835 h 2227898"/>
              <a:gd name="connsiteX2" fmla="*/ 506730 w 702945"/>
              <a:gd name="connsiteY2" fmla="*/ 1141571 h 2227898"/>
              <a:gd name="connsiteX3" fmla="*/ 411480 w 702945"/>
              <a:gd name="connsiteY3" fmla="*/ 447199 h 2227898"/>
              <a:gd name="connsiteX4" fmla="*/ 331946 w 702945"/>
              <a:gd name="connsiteY4" fmla="*/ 10477 h 2227898"/>
              <a:gd name="connsiteX5" fmla="*/ 292418 w 702945"/>
              <a:gd name="connsiteY5" fmla="*/ 0 h 2227898"/>
              <a:gd name="connsiteX6" fmla="*/ 25718 w 702945"/>
              <a:gd name="connsiteY6" fmla="*/ 30956 h 2227898"/>
              <a:gd name="connsiteX7" fmla="*/ 0 w 702945"/>
              <a:gd name="connsiteY7" fmla="*/ 58102 h 2227898"/>
              <a:gd name="connsiteX8" fmla="*/ 140494 w 702945"/>
              <a:gd name="connsiteY8" fmla="*/ 1188720 h 2227898"/>
              <a:gd name="connsiteX9" fmla="*/ 156686 w 702945"/>
              <a:gd name="connsiteY9" fmla="*/ 1428274 h 2227898"/>
              <a:gd name="connsiteX10" fmla="*/ 127953 w 702945"/>
              <a:gd name="connsiteY10" fmla="*/ 2227898 h 2227898"/>
              <a:gd name="connsiteX11" fmla="*/ 702945 w 702945"/>
              <a:gd name="connsiteY11" fmla="*/ 1880870 h 2227898"/>
              <a:gd name="connsiteX12" fmla="*/ 617220 w 702945"/>
              <a:gd name="connsiteY12" fmla="*/ 1804035 h 2227898"/>
              <a:gd name="connsiteX0" fmla="*/ 617220 w 702945"/>
              <a:gd name="connsiteY0" fmla="*/ 1804035 h 2227898"/>
              <a:gd name="connsiteX1" fmla="*/ 525145 w 702945"/>
              <a:gd name="connsiteY1" fmla="*/ 1356360 h 2227898"/>
              <a:gd name="connsiteX2" fmla="*/ 506730 w 702945"/>
              <a:gd name="connsiteY2" fmla="*/ 1141571 h 2227898"/>
              <a:gd name="connsiteX3" fmla="*/ 411480 w 702945"/>
              <a:gd name="connsiteY3" fmla="*/ 447199 h 2227898"/>
              <a:gd name="connsiteX4" fmla="*/ 331946 w 702945"/>
              <a:gd name="connsiteY4" fmla="*/ 10477 h 2227898"/>
              <a:gd name="connsiteX5" fmla="*/ 292418 w 702945"/>
              <a:gd name="connsiteY5" fmla="*/ 0 h 2227898"/>
              <a:gd name="connsiteX6" fmla="*/ 25718 w 702945"/>
              <a:gd name="connsiteY6" fmla="*/ 30956 h 2227898"/>
              <a:gd name="connsiteX7" fmla="*/ 0 w 702945"/>
              <a:gd name="connsiteY7" fmla="*/ 58102 h 2227898"/>
              <a:gd name="connsiteX8" fmla="*/ 140494 w 702945"/>
              <a:gd name="connsiteY8" fmla="*/ 1188720 h 2227898"/>
              <a:gd name="connsiteX9" fmla="*/ 156686 w 702945"/>
              <a:gd name="connsiteY9" fmla="*/ 1428274 h 2227898"/>
              <a:gd name="connsiteX10" fmla="*/ 127953 w 702945"/>
              <a:gd name="connsiteY10" fmla="*/ 2227898 h 2227898"/>
              <a:gd name="connsiteX11" fmla="*/ 702945 w 702945"/>
              <a:gd name="connsiteY11" fmla="*/ 1880870 h 2227898"/>
              <a:gd name="connsiteX12" fmla="*/ 617220 w 702945"/>
              <a:gd name="connsiteY12" fmla="*/ 1804035 h 2227898"/>
              <a:gd name="connsiteX0" fmla="*/ 639445 w 702945"/>
              <a:gd name="connsiteY0" fmla="*/ 1788160 h 2227898"/>
              <a:gd name="connsiteX1" fmla="*/ 525145 w 702945"/>
              <a:gd name="connsiteY1" fmla="*/ 1356360 h 2227898"/>
              <a:gd name="connsiteX2" fmla="*/ 506730 w 702945"/>
              <a:gd name="connsiteY2" fmla="*/ 1141571 h 2227898"/>
              <a:gd name="connsiteX3" fmla="*/ 411480 w 702945"/>
              <a:gd name="connsiteY3" fmla="*/ 447199 h 2227898"/>
              <a:gd name="connsiteX4" fmla="*/ 331946 w 702945"/>
              <a:gd name="connsiteY4" fmla="*/ 10477 h 2227898"/>
              <a:gd name="connsiteX5" fmla="*/ 292418 w 702945"/>
              <a:gd name="connsiteY5" fmla="*/ 0 h 2227898"/>
              <a:gd name="connsiteX6" fmla="*/ 25718 w 702945"/>
              <a:gd name="connsiteY6" fmla="*/ 30956 h 2227898"/>
              <a:gd name="connsiteX7" fmla="*/ 0 w 702945"/>
              <a:gd name="connsiteY7" fmla="*/ 58102 h 2227898"/>
              <a:gd name="connsiteX8" fmla="*/ 140494 w 702945"/>
              <a:gd name="connsiteY8" fmla="*/ 1188720 h 2227898"/>
              <a:gd name="connsiteX9" fmla="*/ 156686 w 702945"/>
              <a:gd name="connsiteY9" fmla="*/ 1428274 h 2227898"/>
              <a:gd name="connsiteX10" fmla="*/ 127953 w 702945"/>
              <a:gd name="connsiteY10" fmla="*/ 2227898 h 2227898"/>
              <a:gd name="connsiteX11" fmla="*/ 702945 w 702945"/>
              <a:gd name="connsiteY11" fmla="*/ 1880870 h 2227898"/>
              <a:gd name="connsiteX12" fmla="*/ 639445 w 702945"/>
              <a:gd name="connsiteY12" fmla="*/ 1788160 h 222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2945" h="2227898">
                <a:moveTo>
                  <a:pt x="639445" y="1788160"/>
                </a:moveTo>
                <a:lnTo>
                  <a:pt x="525145" y="1356360"/>
                </a:lnTo>
                <a:lnTo>
                  <a:pt x="506730" y="1141571"/>
                </a:lnTo>
                <a:lnTo>
                  <a:pt x="411480" y="447199"/>
                </a:lnTo>
                <a:lnTo>
                  <a:pt x="331946" y="10477"/>
                </a:lnTo>
                <a:lnTo>
                  <a:pt x="292418" y="0"/>
                </a:lnTo>
                <a:lnTo>
                  <a:pt x="25718" y="30956"/>
                </a:lnTo>
                <a:lnTo>
                  <a:pt x="0" y="58102"/>
                </a:lnTo>
                <a:lnTo>
                  <a:pt x="140494" y="1188720"/>
                </a:lnTo>
                <a:cubicBezTo>
                  <a:pt x="141923" y="1259046"/>
                  <a:pt x="155257" y="1357948"/>
                  <a:pt x="156686" y="1428274"/>
                </a:cubicBezTo>
                <a:lnTo>
                  <a:pt x="127953" y="2227898"/>
                </a:lnTo>
                <a:lnTo>
                  <a:pt x="702945" y="1880870"/>
                </a:lnTo>
                <a:lnTo>
                  <a:pt x="639445" y="1788160"/>
                </a:lnTo>
                <a:close/>
              </a:path>
            </a:pathLst>
          </a:cu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3" name="フリーフォーム 12"/>
          <p:cNvSpPr/>
          <p:nvPr/>
        </p:nvSpPr>
        <p:spPr>
          <a:xfrm>
            <a:off x="8245044" y="3457304"/>
            <a:ext cx="500063" cy="659606"/>
          </a:xfrm>
          <a:custGeom>
            <a:avLst/>
            <a:gdLst>
              <a:gd name="connsiteX0" fmla="*/ 226219 w 500063"/>
              <a:gd name="connsiteY0" fmla="*/ 659606 h 659606"/>
              <a:gd name="connsiteX1" fmla="*/ 452438 w 500063"/>
              <a:gd name="connsiteY1" fmla="*/ 633413 h 659606"/>
              <a:gd name="connsiteX2" fmla="*/ 476250 w 500063"/>
              <a:gd name="connsiteY2" fmla="*/ 595313 h 659606"/>
              <a:gd name="connsiteX3" fmla="*/ 500063 w 500063"/>
              <a:gd name="connsiteY3" fmla="*/ 404813 h 659606"/>
              <a:gd name="connsiteX4" fmla="*/ 342900 w 500063"/>
              <a:gd name="connsiteY4" fmla="*/ 402431 h 659606"/>
              <a:gd name="connsiteX5" fmla="*/ 342900 w 500063"/>
              <a:gd name="connsiteY5" fmla="*/ 7144 h 659606"/>
              <a:gd name="connsiteX6" fmla="*/ 314325 w 500063"/>
              <a:gd name="connsiteY6" fmla="*/ 0 h 659606"/>
              <a:gd name="connsiteX7" fmla="*/ 0 w 500063"/>
              <a:gd name="connsiteY7" fmla="*/ 197644 h 659606"/>
              <a:gd name="connsiteX8" fmla="*/ 130969 w 500063"/>
              <a:gd name="connsiteY8" fmla="*/ 571500 h 659606"/>
              <a:gd name="connsiteX9" fmla="*/ 226219 w 500063"/>
              <a:gd name="connsiteY9" fmla="*/ 659606 h 659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0063" h="659606">
                <a:moveTo>
                  <a:pt x="226219" y="659606"/>
                </a:moveTo>
                <a:lnTo>
                  <a:pt x="452438" y="633413"/>
                </a:lnTo>
                <a:lnTo>
                  <a:pt x="476250" y="595313"/>
                </a:lnTo>
                <a:lnTo>
                  <a:pt x="500063" y="404813"/>
                </a:lnTo>
                <a:lnTo>
                  <a:pt x="342900" y="402431"/>
                </a:lnTo>
                <a:lnTo>
                  <a:pt x="342900" y="7144"/>
                </a:lnTo>
                <a:lnTo>
                  <a:pt x="314325" y="0"/>
                </a:lnTo>
                <a:lnTo>
                  <a:pt x="0" y="197644"/>
                </a:lnTo>
                <a:lnTo>
                  <a:pt x="130969" y="571500"/>
                </a:lnTo>
                <a:lnTo>
                  <a:pt x="226219" y="659606"/>
                </a:lnTo>
                <a:close/>
              </a:path>
            </a:pathLst>
          </a:custGeom>
          <a:noFill/>
          <a:ln w="31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フリーフォーム 14"/>
          <p:cNvSpPr/>
          <p:nvPr/>
        </p:nvSpPr>
        <p:spPr>
          <a:xfrm>
            <a:off x="7285401" y="2807223"/>
            <a:ext cx="652462" cy="590550"/>
          </a:xfrm>
          <a:custGeom>
            <a:avLst/>
            <a:gdLst>
              <a:gd name="connsiteX0" fmla="*/ 247650 w 652462"/>
              <a:gd name="connsiteY0" fmla="*/ 590550 h 590550"/>
              <a:gd name="connsiteX1" fmla="*/ 609600 w 652462"/>
              <a:gd name="connsiteY1" fmla="*/ 378619 h 590550"/>
              <a:gd name="connsiteX2" fmla="*/ 652462 w 652462"/>
              <a:gd name="connsiteY2" fmla="*/ 278606 h 590550"/>
              <a:gd name="connsiteX3" fmla="*/ 611981 w 652462"/>
              <a:gd name="connsiteY3" fmla="*/ 52387 h 590550"/>
              <a:gd name="connsiteX4" fmla="*/ 561975 w 652462"/>
              <a:gd name="connsiteY4" fmla="*/ 0 h 590550"/>
              <a:gd name="connsiteX5" fmla="*/ 35718 w 652462"/>
              <a:gd name="connsiteY5" fmla="*/ 83344 h 590550"/>
              <a:gd name="connsiteX6" fmla="*/ 0 w 652462"/>
              <a:gd name="connsiteY6" fmla="*/ 126206 h 590550"/>
              <a:gd name="connsiteX7" fmla="*/ 142875 w 652462"/>
              <a:gd name="connsiteY7" fmla="*/ 573881 h 590550"/>
              <a:gd name="connsiteX8" fmla="*/ 247650 w 652462"/>
              <a:gd name="connsiteY8" fmla="*/ 59055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2462" h="590550">
                <a:moveTo>
                  <a:pt x="247650" y="590550"/>
                </a:moveTo>
                <a:lnTo>
                  <a:pt x="609600" y="378619"/>
                </a:lnTo>
                <a:lnTo>
                  <a:pt x="652462" y="278606"/>
                </a:lnTo>
                <a:lnTo>
                  <a:pt x="611981" y="52387"/>
                </a:lnTo>
                <a:lnTo>
                  <a:pt x="561975" y="0"/>
                </a:lnTo>
                <a:lnTo>
                  <a:pt x="35718" y="83344"/>
                </a:lnTo>
                <a:lnTo>
                  <a:pt x="0" y="126206"/>
                </a:lnTo>
                <a:lnTo>
                  <a:pt x="142875" y="573881"/>
                </a:lnTo>
                <a:lnTo>
                  <a:pt x="247650" y="59055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フリーフォーム 15"/>
          <p:cNvSpPr/>
          <p:nvPr/>
        </p:nvSpPr>
        <p:spPr>
          <a:xfrm>
            <a:off x="8842738" y="3904979"/>
            <a:ext cx="301625" cy="212725"/>
          </a:xfrm>
          <a:custGeom>
            <a:avLst/>
            <a:gdLst>
              <a:gd name="connsiteX0" fmla="*/ 301625 w 301625"/>
              <a:gd name="connsiteY0" fmla="*/ 196850 h 212725"/>
              <a:gd name="connsiteX1" fmla="*/ 28575 w 301625"/>
              <a:gd name="connsiteY1" fmla="*/ 212725 h 212725"/>
              <a:gd name="connsiteX2" fmla="*/ 0 w 301625"/>
              <a:gd name="connsiteY2" fmla="*/ 165100 h 212725"/>
              <a:gd name="connsiteX3" fmla="*/ 50800 w 301625"/>
              <a:gd name="connsiteY3" fmla="*/ 66675 h 212725"/>
              <a:gd name="connsiteX4" fmla="*/ 127000 w 301625"/>
              <a:gd name="connsiteY4" fmla="*/ 0 h 212725"/>
              <a:gd name="connsiteX5" fmla="*/ 301625 w 301625"/>
              <a:gd name="connsiteY5" fmla="*/ 6350 h 212725"/>
              <a:gd name="connsiteX6" fmla="*/ 301625 w 301625"/>
              <a:gd name="connsiteY6" fmla="*/ 196850 h 212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1625" h="212725">
                <a:moveTo>
                  <a:pt x="301625" y="196850"/>
                </a:moveTo>
                <a:lnTo>
                  <a:pt x="28575" y="212725"/>
                </a:lnTo>
                <a:lnTo>
                  <a:pt x="0" y="165100"/>
                </a:lnTo>
                <a:lnTo>
                  <a:pt x="50800" y="66675"/>
                </a:lnTo>
                <a:lnTo>
                  <a:pt x="127000" y="0"/>
                </a:lnTo>
                <a:lnTo>
                  <a:pt x="301625" y="6350"/>
                </a:lnTo>
                <a:lnTo>
                  <a:pt x="301625" y="19685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フリーフォーム 19"/>
          <p:cNvSpPr/>
          <p:nvPr/>
        </p:nvSpPr>
        <p:spPr>
          <a:xfrm>
            <a:off x="7912463" y="4355829"/>
            <a:ext cx="857250" cy="492125"/>
          </a:xfrm>
          <a:custGeom>
            <a:avLst/>
            <a:gdLst>
              <a:gd name="connsiteX0" fmla="*/ 692150 w 857250"/>
              <a:gd name="connsiteY0" fmla="*/ 492125 h 492125"/>
              <a:gd name="connsiteX1" fmla="*/ 857250 w 857250"/>
              <a:gd name="connsiteY1" fmla="*/ 450850 h 492125"/>
              <a:gd name="connsiteX2" fmla="*/ 806450 w 857250"/>
              <a:gd name="connsiteY2" fmla="*/ 282575 h 492125"/>
              <a:gd name="connsiteX3" fmla="*/ 561975 w 857250"/>
              <a:gd name="connsiteY3" fmla="*/ 79375 h 492125"/>
              <a:gd name="connsiteX4" fmla="*/ 469900 w 857250"/>
              <a:gd name="connsiteY4" fmla="*/ 15875 h 492125"/>
              <a:gd name="connsiteX5" fmla="*/ 371475 w 857250"/>
              <a:gd name="connsiteY5" fmla="*/ 0 h 492125"/>
              <a:gd name="connsiteX6" fmla="*/ 285750 w 857250"/>
              <a:gd name="connsiteY6" fmla="*/ 12700 h 492125"/>
              <a:gd name="connsiteX7" fmla="*/ 0 w 857250"/>
              <a:gd name="connsiteY7" fmla="*/ 196850 h 492125"/>
              <a:gd name="connsiteX8" fmla="*/ 0 w 857250"/>
              <a:gd name="connsiteY8" fmla="*/ 231775 h 492125"/>
              <a:gd name="connsiteX9" fmla="*/ 76200 w 857250"/>
              <a:gd name="connsiteY9" fmla="*/ 355600 h 492125"/>
              <a:gd name="connsiteX10" fmla="*/ 146050 w 857250"/>
              <a:gd name="connsiteY10" fmla="*/ 377825 h 492125"/>
              <a:gd name="connsiteX11" fmla="*/ 488950 w 857250"/>
              <a:gd name="connsiteY11" fmla="*/ 171450 h 492125"/>
              <a:gd name="connsiteX12" fmla="*/ 692150 w 857250"/>
              <a:gd name="connsiteY12" fmla="*/ 492125 h 492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7250" h="492125">
                <a:moveTo>
                  <a:pt x="692150" y="492125"/>
                </a:moveTo>
                <a:lnTo>
                  <a:pt x="857250" y="450850"/>
                </a:lnTo>
                <a:lnTo>
                  <a:pt x="806450" y="282575"/>
                </a:lnTo>
                <a:lnTo>
                  <a:pt x="561975" y="79375"/>
                </a:lnTo>
                <a:lnTo>
                  <a:pt x="469900" y="15875"/>
                </a:lnTo>
                <a:lnTo>
                  <a:pt x="371475" y="0"/>
                </a:lnTo>
                <a:lnTo>
                  <a:pt x="285750" y="12700"/>
                </a:lnTo>
                <a:lnTo>
                  <a:pt x="0" y="196850"/>
                </a:lnTo>
                <a:lnTo>
                  <a:pt x="0" y="231775"/>
                </a:lnTo>
                <a:lnTo>
                  <a:pt x="76200" y="355600"/>
                </a:lnTo>
                <a:lnTo>
                  <a:pt x="146050" y="377825"/>
                </a:lnTo>
                <a:lnTo>
                  <a:pt x="488950" y="171450"/>
                </a:lnTo>
                <a:lnTo>
                  <a:pt x="692150" y="492125"/>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7" name="フリーフォーム 26"/>
          <p:cNvSpPr/>
          <p:nvPr/>
        </p:nvSpPr>
        <p:spPr>
          <a:xfrm>
            <a:off x="8325212" y="4908279"/>
            <a:ext cx="504825" cy="317500"/>
          </a:xfrm>
          <a:custGeom>
            <a:avLst/>
            <a:gdLst>
              <a:gd name="connsiteX0" fmla="*/ 0 w 488950"/>
              <a:gd name="connsiteY0" fmla="*/ 104775 h 317500"/>
              <a:gd name="connsiteX1" fmla="*/ 384175 w 488950"/>
              <a:gd name="connsiteY1" fmla="*/ 0 h 317500"/>
              <a:gd name="connsiteX2" fmla="*/ 488950 w 488950"/>
              <a:gd name="connsiteY2" fmla="*/ 317500 h 317500"/>
              <a:gd name="connsiteX3" fmla="*/ 92075 w 488950"/>
              <a:gd name="connsiteY3" fmla="*/ 311150 h 317500"/>
              <a:gd name="connsiteX4" fmla="*/ 66675 w 488950"/>
              <a:gd name="connsiteY4" fmla="*/ 298450 h 317500"/>
              <a:gd name="connsiteX5" fmla="*/ 0 w 488950"/>
              <a:gd name="connsiteY5" fmla="*/ 104775 h 317500"/>
              <a:gd name="connsiteX0" fmla="*/ 0 w 488950"/>
              <a:gd name="connsiteY0" fmla="*/ 104775 h 317500"/>
              <a:gd name="connsiteX1" fmla="*/ 384175 w 488950"/>
              <a:gd name="connsiteY1" fmla="*/ 0 h 317500"/>
              <a:gd name="connsiteX2" fmla="*/ 488950 w 488950"/>
              <a:gd name="connsiteY2" fmla="*/ 317500 h 317500"/>
              <a:gd name="connsiteX3" fmla="*/ 92075 w 488950"/>
              <a:gd name="connsiteY3" fmla="*/ 311150 h 317500"/>
              <a:gd name="connsiteX4" fmla="*/ 66675 w 488950"/>
              <a:gd name="connsiteY4" fmla="*/ 298450 h 317500"/>
              <a:gd name="connsiteX5" fmla="*/ 9525 w 488950"/>
              <a:gd name="connsiteY5" fmla="*/ 155575 h 317500"/>
              <a:gd name="connsiteX6" fmla="*/ 0 w 488950"/>
              <a:gd name="connsiteY6" fmla="*/ 104775 h 317500"/>
              <a:gd name="connsiteX0" fmla="*/ 15875 w 504825"/>
              <a:gd name="connsiteY0" fmla="*/ 104775 h 317500"/>
              <a:gd name="connsiteX1" fmla="*/ 400050 w 504825"/>
              <a:gd name="connsiteY1" fmla="*/ 0 h 317500"/>
              <a:gd name="connsiteX2" fmla="*/ 504825 w 504825"/>
              <a:gd name="connsiteY2" fmla="*/ 317500 h 317500"/>
              <a:gd name="connsiteX3" fmla="*/ 107950 w 504825"/>
              <a:gd name="connsiteY3" fmla="*/ 311150 h 317500"/>
              <a:gd name="connsiteX4" fmla="*/ 82550 w 504825"/>
              <a:gd name="connsiteY4" fmla="*/ 298450 h 317500"/>
              <a:gd name="connsiteX5" fmla="*/ 0 w 504825"/>
              <a:gd name="connsiteY5" fmla="*/ 146050 h 317500"/>
              <a:gd name="connsiteX6" fmla="*/ 15875 w 504825"/>
              <a:gd name="connsiteY6" fmla="*/ 104775 h 31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4825" h="317500">
                <a:moveTo>
                  <a:pt x="15875" y="104775"/>
                </a:moveTo>
                <a:lnTo>
                  <a:pt x="400050" y="0"/>
                </a:lnTo>
                <a:lnTo>
                  <a:pt x="504825" y="317500"/>
                </a:lnTo>
                <a:lnTo>
                  <a:pt x="107950" y="311150"/>
                </a:lnTo>
                <a:lnTo>
                  <a:pt x="82550" y="298450"/>
                </a:lnTo>
                <a:lnTo>
                  <a:pt x="0" y="146050"/>
                </a:lnTo>
                <a:lnTo>
                  <a:pt x="15875" y="104775"/>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 name="フリーフォーム 27"/>
          <p:cNvSpPr/>
          <p:nvPr/>
        </p:nvSpPr>
        <p:spPr>
          <a:xfrm>
            <a:off x="8477613" y="5378179"/>
            <a:ext cx="498475" cy="355600"/>
          </a:xfrm>
          <a:custGeom>
            <a:avLst/>
            <a:gdLst>
              <a:gd name="connsiteX0" fmla="*/ 498475 w 498475"/>
              <a:gd name="connsiteY0" fmla="*/ 355600 h 355600"/>
              <a:gd name="connsiteX1" fmla="*/ 393700 w 498475"/>
              <a:gd name="connsiteY1" fmla="*/ 0 h 355600"/>
              <a:gd name="connsiteX2" fmla="*/ 22225 w 498475"/>
              <a:gd name="connsiteY2" fmla="*/ 3175 h 355600"/>
              <a:gd name="connsiteX3" fmla="*/ 0 w 498475"/>
              <a:gd name="connsiteY3" fmla="*/ 28575 h 355600"/>
              <a:gd name="connsiteX4" fmla="*/ 92075 w 498475"/>
              <a:gd name="connsiteY4" fmla="*/ 333375 h 355600"/>
              <a:gd name="connsiteX5" fmla="*/ 133350 w 498475"/>
              <a:gd name="connsiteY5" fmla="*/ 355600 h 355600"/>
              <a:gd name="connsiteX6" fmla="*/ 498475 w 498475"/>
              <a:gd name="connsiteY6" fmla="*/ 35560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8475" h="355600">
                <a:moveTo>
                  <a:pt x="498475" y="355600"/>
                </a:moveTo>
                <a:lnTo>
                  <a:pt x="393700" y="0"/>
                </a:lnTo>
                <a:lnTo>
                  <a:pt x="22225" y="3175"/>
                </a:lnTo>
                <a:lnTo>
                  <a:pt x="0" y="28575"/>
                </a:lnTo>
                <a:lnTo>
                  <a:pt x="92075" y="333375"/>
                </a:lnTo>
                <a:lnTo>
                  <a:pt x="133350" y="355600"/>
                </a:lnTo>
                <a:lnTo>
                  <a:pt x="498475" y="35560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フリーフォーム 29"/>
          <p:cNvSpPr/>
          <p:nvPr/>
        </p:nvSpPr>
        <p:spPr>
          <a:xfrm>
            <a:off x="8014063" y="5378179"/>
            <a:ext cx="476250" cy="352425"/>
          </a:xfrm>
          <a:custGeom>
            <a:avLst/>
            <a:gdLst>
              <a:gd name="connsiteX0" fmla="*/ 31750 w 476250"/>
              <a:gd name="connsiteY0" fmla="*/ 0 h 352425"/>
              <a:gd name="connsiteX1" fmla="*/ 352425 w 476250"/>
              <a:gd name="connsiteY1" fmla="*/ 9525 h 352425"/>
              <a:gd name="connsiteX2" fmla="*/ 384175 w 476250"/>
              <a:gd name="connsiteY2" fmla="*/ 34925 h 352425"/>
              <a:gd name="connsiteX3" fmla="*/ 476250 w 476250"/>
              <a:gd name="connsiteY3" fmla="*/ 320675 h 352425"/>
              <a:gd name="connsiteX4" fmla="*/ 447675 w 476250"/>
              <a:gd name="connsiteY4" fmla="*/ 349250 h 352425"/>
              <a:gd name="connsiteX5" fmla="*/ 260350 w 476250"/>
              <a:gd name="connsiteY5" fmla="*/ 352425 h 352425"/>
              <a:gd name="connsiteX6" fmla="*/ 28575 w 476250"/>
              <a:gd name="connsiteY6" fmla="*/ 327025 h 352425"/>
              <a:gd name="connsiteX7" fmla="*/ 0 w 476250"/>
              <a:gd name="connsiteY7" fmla="*/ 301625 h 352425"/>
              <a:gd name="connsiteX8" fmla="*/ 3175 w 476250"/>
              <a:gd name="connsiteY8" fmla="*/ 41275 h 352425"/>
              <a:gd name="connsiteX9" fmla="*/ 31750 w 476250"/>
              <a:gd name="connsiteY9" fmla="*/ 0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6250" h="352425">
                <a:moveTo>
                  <a:pt x="31750" y="0"/>
                </a:moveTo>
                <a:lnTo>
                  <a:pt x="352425" y="9525"/>
                </a:lnTo>
                <a:lnTo>
                  <a:pt x="384175" y="34925"/>
                </a:lnTo>
                <a:lnTo>
                  <a:pt x="476250" y="320675"/>
                </a:lnTo>
                <a:lnTo>
                  <a:pt x="447675" y="349250"/>
                </a:lnTo>
                <a:lnTo>
                  <a:pt x="260350" y="352425"/>
                </a:lnTo>
                <a:lnTo>
                  <a:pt x="28575" y="327025"/>
                </a:lnTo>
                <a:lnTo>
                  <a:pt x="0" y="301625"/>
                </a:lnTo>
                <a:cubicBezTo>
                  <a:pt x="1058" y="214842"/>
                  <a:pt x="2117" y="128058"/>
                  <a:pt x="3175" y="41275"/>
                </a:cubicBezTo>
                <a:lnTo>
                  <a:pt x="31750" y="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1" name="フリーフォーム 30"/>
          <p:cNvSpPr/>
          <p:nvPr/>
        </p:nvSpPr>
        <p:spPr>
          <a:xfrm>
            <a:off x="7420338" y="5378179"/>
            <a:ext cx="523875" cy="320675"/>
          </a:xfrm>
          <a:custGeom>
            <a:avLst/>
            <a:gdLst>
              <a:gd name="connsiteX0" fmla="*/ 511175 w 523875"/>
              <a:gd name="connsiteY0" fmla="*/ 288925 h 288925"/>
              <a:gd name="connsiteX1" fmla="*/ 511175 w 523875"/>
              <a:gd name="connsiteY1" fmla="*/ 288925 h 288925"/>
              <a:gd name="connsiteX2" fmla="*/ 523875 w 523875"/>
              <a:gd name="connsiteY2" fmla="*/ 38100 h 288925"/>
              <a:gd name="connsiteX3" fmla="*/ 492125 w 523875"/>
              <a:gd name="connsiteY3" fmla="*/ 3175 h 288925"/>
              <a:gd name="connsiteX4" fmla="*/ 50800 w 523875"/>
              <a:gd name="connsiteY4" fmla="*/ 0 h 288925"/>
              <a:gd name="connsiteX5" fmla="*/ 9525 w 523875"/>
              <a:gd name="connsiteY5" fmla="*/ 41275 h 288925"/>
              <a:gd name="connsiteX6" fmla="*/ 0 w 523875"/>
              <a:gd name="connsiteY6" fmla="*/ 222250 h 288925"/>
              <a:gd name="connsiteX7" fmla="*/ 50800 w 523875"/>
              <a:gd name="connsiteY7" fmla="*/ 282575 h 288925"/>
              <a:gd name="connsiteX8" fmla="*/ 511175 w 523875"/>
              <a:gd name="connsiteY8" fmla="*/ 288925 h 288925"/>
              <a:gd name="connsiteX0" fmla="*/ 511175 w 523875"/>
              <a:gd name="connsiteY0" fmla="*/ 288925 h 288925"/>
              <a:gd name="connsiteX1" fmla="*/ 511175 w 523875"/>
              <a:gd name="connsiteY1" fmla="*/ 288925 h 288925"/>
              <a:gd name="connsiteX2" fmla="*/ 523875 w 523875"/>
              <a:gd name="connsiteY2" fmla="*/ 38100 h 288925"/>
              <a:gd name="connsiteX3" fmla="*/ 492125 w 523875"/>
              <a:gd name="connsiteY3" fmla="*/ 3175 h 288925"/>
              <a:gd name="connsiteX4" fmla="*/ 50800 w 523875"/>
              <a:gd name="connsiteY4" fmla="*/ 0 h 288925"/>
              <a:gd name="connsiteX5" fmla="*/ 9525 w 523875"/>
              <a:gd name="connsiteY5" fmla="*/ 41275 h 288925"/>
              <a:gd name="connsiteX6" fmla="*/ 0 w 523875"/>
              <a:gd name="connsiteY6" fmla="*/ 222250 h 288925"/>
              <a:gd name="connsiteX7" fmla="*/ 50800 w 523875"/>
              <a:gd name="connsiteY7" fmla="*/ 282575 h 288925"/>
              <a:gd name="connsiteX8" fmla="*/ 355600 w 523875"/>
              <a:gd name="connsiteY8" fmla="*/ 285750 h 288925"/>
              <a:gd name="connsiteX9" fmla="*/ 511175 w 523875"/>
              <a:gd name="connsiteY9" fmla="*/ 288925 h 288925"/>
              <a:gd name="connsiteX0" fmla="*/ 511175 w 523875"/>
              <a:gd name="connsiteY0" fmla="*/ 288925 h 320675"/>
              <a:gd name="connsiteX1" fmla="*/ 511175 w 523875"/>
              <a:gd name="connsiteY1" fmla="*/ 288925 h 320675"/>
              <a:gd name="connsiteX2" fmla="*/ 523875 w 523875"/>
              <a:gd name="connsiteY2" fmla="*/ 38100 h 320675"/>
              <a:gd name="connsiteX3" fmla="*/ 492125 w 523875"/>
              <a:gd name="connsiteY3" fmla="*/ 3175 h 320675"/>
              <a:gd name="connsiteX4" fmla="*/ 50800 w 523875"/>
              <a:gd name="connsiteY4" fmla="*/ 0 h 320675"/>
              <a:gd name="connsiteX5" fmla="*/ 9525 w 523875"/>
              <a:gd name="connsiteY5" fmla="*/ 41275 h 320675"/>
              <a:gd name="connsiteX6" fmla="*/ 0 w 523875"/>
              <a:gd name="connsiteY6" fmla="*/ 222250 h 320675"/>
              <a:gd name="connsiteX7" fmla="*/ 50800 w 523875"/>
              <a:gd name="connsiteY7" fmla="*/ 282575 h 320675"/>
              <a:gd name="connsiteX8" fmla="*/ 488950 w 523875"/>
              <a:gd name="connsiteY8" fmla="*/ 320675 h 320675"/>
              <a:gd name="connsiteX9" fmla="*/ 511175 w 523875"/>
              <a:gd name="connsiteY9" fmla="*/ 288925 h 32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5" h="320675">
                <a:moveTo>
                  <a:pt x="511175" y="288925"/>
                </a:moveTo>
                <a:lnTo>
                  <a:pt x="511175" y="288925"/>
                </a:lnTo>
                <a:lnTo>
                  <a:pt x="523875" y="38100"/>
                </a:lnTo>
                <a:lnTo>
                  <a:pt x="492125" y="3175"/>
                </a:lnTo>
                <a:lnTo>
                  <a:pt x="50800" y="0"/>
                </a:lnTo>
                <a:lnTo>
                  <a:pt x="9525" y="41275"/>
                </a:lnTo>
                <a:lnTo>
                  <a:pt x="0" y="222250"/>
                </a:lnTo>
                <a:lnTo>
                  <a:pt x="50800" y="282575"/>
                </a:lnTo>
                <a:lnTo>
                  <a:pt x="488950" y="320675"/>
                </a:lnTo>
                <a:lnTo>
                  <a:pt x="511175" y="288925"/>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3" name="フリーフォーム 32"/>
          <p:cNvSpPr/>
          <p:nvPr/>
        </p:nvSpPr>
        <p:spPr>
          <a:xfrm>
            <a:off x="6563882" y="5401992"/>
            <a:ext cx="335756" cy="407987"/>
          </a:xfrm>
          <a:custGeom>
            <a:avLst/>
            <a:gdLst>
              <a:gd name="connsiteX0" fmla="*/ 276225 w 295275"/>
              <a:gd name="connsiteY0" fmla="*/ 295275 h 365125"/>
              <a:gd name="connsiteX1" fmla="*/ 228600 w 295275"/>
              <a:gd name="connsiteY1" fmla="*/ 206375 h 365125"/>
              <a:gd name="connsiteX2" fmla="*/ 234950 w 295275"/>
              <a:gd name="connsiteY2" fmla="*/ 180975 h 365125"/>
              <a:gd name="connsiteX3" fmla="*/ 282575 w 295275"/>
              <a:gd name="connsiteY3" fmla="*/ 155575 h 365125"/>
              <a:gd name="connsiteX4" fmla="*/ 295275 w 295275"/>
              <a:gd name="connsiteY4" fmla="*/ 85725 h 365125"/>
              <a:gd name="connsiteX5" fmla="*/ 273050 w 295275"/>
              <a:gd name="connsiteY5" fmla="*/ 41275 h 365125"/>
              <a:gd name="connsiteX6" fmla="*/ 231775 w 295275"/>
              <a:gd name="connsiteY6" fmla="*/ 53975 h 365125"/>
              <a:gd name="connsiteX7" fmla="*/ 203200 w 295275"/>
              <a:gd name="connsiteY7" fmla="*/ 0 h 365125"/>
              <a:gd name="connsiteX8" fmla="*/ 155575 w 295275"/>
              <a:gd name="connsiteY8" fmla="*/ 3175 h 365125"/>
              <a:gd name="connsiteX9" fmla="*/ 139700 w 295275"/>
              <a:gd name="connsiteY9" fmla="*/ 41275 h 365125"/>
              <a:gd name="connsiteX10" fmla="*/ 152400 w 295275"/>
              <a:gd name="connsiteY10" fmla="*/ 79375 h 365125"/>
              <a:gd name="connsiteX11" fmla="*/ 44450 w 295275"/>
              <a:gd name="connsiteY11" fmla="*/ 123825 h 365125"/>
              <a:gd name="connsiteX12" fmla="*/ 19050 w 295275"/>
              <a:gd name="connsiteY12" fmla="*/ 158750 h 365125"/>
              <a:gd name="connsiteX13" fmla="*/ 0 w 295275"/>
              <a:gd name="connsiteY13" fmla="*/ 193675 h 365125"/>
              <a:gd name="connsiteX14" fmla="*/ 12700 w 295275"/>
              <a:gd name="connsiteY14" fmla="*/ 228600 h 365125"/>
              <a:gd name="connsiteX15" fmla="*/ 50800 w 295275"/>
              <a:gd name="connsiteY15" fmla="*/ 234950 h 365125"/>
              <a:gd name="connsiteX16" fmla="*/ 85725 w 295275"/>
              <a:gd name="connsiteY16" fmla="*/ 222250 h 365125"/>
              <a:gd name="connsiteX17" fmla="*/ 117475 w 295275"/>
              <a:gd name="connsiteY17" fmla="*/ 292100 h 365125"/>
              <a:gd name="connsiteX18" fmla="*/ 98425 w 295275"/>
              <a:gd name="connsiteY18" fmla="*/ 298450 h 365125"/>
              <a:gd name="connsiteX19" fmla="*/ 98425 w 295275"/>
              <a:gd name="connsiteY19" fmla="*/ 330200 h 365125"/>
              <a:gd name="connsiteX20" fmla="*/ 120650 w 295275"/>
              <a:gd name="connsiteY20" fmla="*/ 365125 h 365125"/>
              <a:gd name="connsiteX21" fmla="*/ 276225 w 295275"/>
              <a:gd name="connsiteY21" fmla="*/ 295275 h 365125"/>
              <a:gd name="connsiteX0" fmla="*/ 308769 w 327819"/>
              <a:gd name="connsiteY0" fmla="*/ 295275 h 365125"/>
              <a:gd name="connsiteX1" fmla="*/ 261144 w 327819"/>
              <a:gd name="connsiteY1" fmla="*/ 206375 h 365125"/>
              <a:gd name="connsiteX2" fmla="*/ 267494 w 327819"/>
              <a:gd name="connsiteY2" fmla="*/ 180975 h 365125"/>
              <a:gd name="connsiteX3" fmla="*/ 315119 w 327819"/>
              <a:gd name="connsiteY3" fmla="*/ 155575 h 365125"/>
              <a:gd name="connsiteX4" fmla="*/ 327819 w 327819"/>
              <a:gd name="connsiteY4" fmla="*/ 85725 h 365125"/>
              <a:gd name="connsiteX5" fmla="*/ 305594 w 327819"/>
              <a:gd name="connsiteY5" fmla="*/ 41275 h 365125"/>
              <a:gd name="connsiteX6" fmla="*/ 264319 w 327819"/>
              <a:gd name="connsiteY6" fmla="*/ 53975 h 365125"/>
              <a:gd name="connsiteX7" fmla="*/ 235744 w 327819"/>
              <a:gd name="connsiteY7" fmla="*/ 0 h 365125"/>
              <a:gd name="connsiteX8" fmla="*/ 188119 w 327819"/>
              <a:gd name="connsiteY8" fmla="*/ 3175 h 365125"/>
              <a:gd name="connsiteX9" fmla="*/ 172244 w 327819"/>
              <a:gd name="connsiteY9" fmla="*/ 41275 h 365125"/>
              <a:gd name="connsiteX10" fmla="*/ 184944 w 327819"/>
              <a:gd name="connsiteY10" fmla="*/ 79375 h 365125"/>
              <a:gd name="connsiteX11" fmla="*/ 76994 w 327819"/>
              <a:gd name="connsiteY11" fmla="*/ 123825 h 365125"/>
              <a:gd name="connsiteX12" fmla="*/ 51594 w 327819"/>
              <a:gd name="connsiteY12" fmla="*/ 158750 h 365125"/>
              <a:gd name="connsiteX13" fmla="*/ 32544 w 327819"/>
              <a:gd name="connsiteY13" fmla="*/ 193675 h 365125"/>
              <a:gd name="connsiteX14" fmla="*/ 0 w 327819"/>
              <a:gd name="connsiteY14" fmla="*/ 261937 h 365125"/>
              <a:gd name="connsiteX15" fmla="*/ 83344 w 327819"/>
              <a:gd name="connsiteY15" fmla="*/ 234950 h 365125"/>
              <a:gd name="connsiteX16" fmla="*/ 118269 w 327819"/>
              <a:gd name="connsiteY16" fmla="*/ 222250 h 365125"/>
              <a:gd name="connsiteX17" fmla="*/ 150019 w 327819"/>
              <a:gd name="connsiteY17" fmla="*/ 292100 h 365125"/>
              <a:gd name="connsiteX18" fmla="*/ 130969 w 327819"/>
              <a:gd name="connsiteY18" fmla="*/ 298450 h 365125"/>
              <a:gd name="connsiteX19" fmla="*/ 130969 w 327819"/>
              <a:gd name="connsiteY19" fmla="*/ 330200 h 365125"/>
              <a:gd name="connsiteX20" fmla="*/ 153194 w 327819"/>
              <a:gd name="connsiteY20" fmla="*/ 365125 h 365125"/>
              <a:gd name="connsiteX21" fmla="*/ 308769 w 327819"/>
              <a:gd name="connsiteY21" fmla="*/ 295275 h 365125"/>
              <a:gd name="connsiteX0" fmla="*/ 316706 w 335756"/>
              <a:gd name="connsiteY0" fmla="*/ 295275 h 365125"/>
              <a:gd name="connsiteX1" fmla="*/ 269081 w 335756"/>
              <a:gd name="connsiteY1" fmla="*/ 206375 h 365125"/>
              <a:gd name="connsiteX2" fmla="*/ 275431 w 335756"/>
              <a:gd name="connsiteY2" fmla="*/ 180975 h 365125"/>
              <a:gd name="connsiteX3" fmla="*/ 323056 w 335756"/>
              <a:gd name="connsiteY3" fmla="*/ 155575 h 365125"/>
              <a:gd name="connsiteX4" fmla="*/ 335756 w 335756"/>
              <a:gd name="connsiteY4" fmla="*/ 85725 h 365125"/>
              <a:gd name="connsiteX5" fmla="*/ 313531 w 335756"/>
              <a:gd name="connsiteY5" fmla="*/ 41275 h 365125"/>
              <a:gd name="connsiteX6" fmla="*/ 272256 w 335756"/>
              <a:gd name="connsiteY6" fmla="*/ 53975 h 365125"/>
              <a:gd name="connsiteX7" fmla="*/ 243681 w 335756"/>
              <a:gd name="connsiteY7" fmla="*/ 0 h 365125"/>
              <a:gd name="connsiteX8" fmla="*/ 196056 w 335756"/>
              <a:gd name="connsiteY8" fmla="*/ 3175 h 365125"/>
              <a:gd name="connsiteX9" fmla="*/ 180181 w 335756"/>
              <a:gd name="connsiteY9" fmla="*/ 41275 h 365125"/>
              <a:gd name="connsiteX10" fmla="*/ 192881 w 335756"/>
              <a:gd name="connsiteY10" fmla="*/ 79375 h 365125"/>
              <a:gd name="connsiteX11" fmla="*/ 84931 w 335756"/>
              <a:gd name="connsiteY11" fmla="*/ 123825 h 365125"/>
              <a:gd name="connsiteX12" fmla="*/ 59531 w 335756"/>
              <a:gd name="connsiteY12" fmla="*/ 158750 h 365125"/>
              <a:gd name="connsiteX13" fmla="*/ 0 w 335756"/>
              <a:gd name="connsiteY13" fmla="*/ 186531 h 365125"/>
              <a:gd name="connsiteX14" fmla="*/ 7937 w 335756"/>
              <a:gd name="connsiteY14" fmla="*/ 261937 h 365125"/>
              <a:gd name="connsiteX15" fmla="*/ 91281 w 335756"/>
              <a:gd name="connsiteY15" fmla="*/ 234950 h 365125"/>
              <a:gd name="connsiteX16" fmla="*/ 126206 w 335756"/>
              <a:gd name="connsiteY16" fmla="*/ 222250 h 365125"/>
              <a:gd name="connsiteX17" fmla="*/ 157956 w 335756"/>
              <a:gd name="connsiteY17" fmla="*/ 292100 h 365125"/>
              <a:gd name="connsiteX18" fmla="*/ 138906 w 335756"/>
              <a:gd name="connsiteY18" fmla="*/ 298450 h 365125"/>
              <a:gd name="connsiteX19" fmla="*/ 138906 w 335756"/>
              <a:gd name="connsiteY19" fmla="*/ 330200 h 365125"/>
              <a:gd name="connsiteX20" fmla="*/ 161131 w 335756"/>
              <a:gd name="connsiteY20" fmla="*/ 365125 h 365125"/>
              <a:gd name="connsiteX21" fmla="*/ 316706 w 335756"/>
              <a:gd name="connsiteY21" fmla="*/ 295275 h 365125"/>
              <a:gd name="connsiteX0" fmla="*/ 316706 w 335756"/>
              <a:gd name="connsiteY0" fmla="*/ 295275 h 365125"/>
              <a:gd name="connsiteX1" fmla="*/ 269081 w 335756"/>
              <a:gd name="connsiteY1" fmla="*/ 206375 h 365125"/>
              <a:gd name="connsiteX2" fmla="*/ 275431 w 335756"/>
              <a:gd name="connsiteY2" fmla="*/ 180975 h 365125"/>
              <a:gd name="connsiteX3" fmla="*/ 323056 w 335756"/>
              <a:gd name="connsiteY3" fmla="*/ 155575 h 365125"/>
              <a:gd name="connsiteX4" fmla="*/ 335756 w 335756"/>
              <a:gd name="connsiteY4" fmla="*/ 85725 h 365125"/>
              <a:gd name="connsiteX5" fmla="*/ 313531 w 335756"/>
              <a:gd name="connsiteY5" fmla="*/ 41275 h 365125"/>
              <a:gd name="connsiteX6" fmla="*/ 272256 w 335756"/>
              <a:gd name="connsiteY6" fmla="*/ 53975 h 365125"/>
              <a:gd name="connsiteX7" fmla="*/ 243681 w 335756"/>
              <a:gd name="connsiteY7" fmla="*/ 0 h 365125"/>
              <a:gd name="connsiteX8" fmla="*/ 196056 w 335756"/>
              <a:gd name="connsiteY8" fmla="*/ 3175 h 365125"/>
              <a:gd name="connsiteX9" fmla="*/ 180181 w 335756"/>
              <a:gd name="connsiteY9" fmla="*/ 41275 h 365125"/>
              <a:gd name="connsiteX10" fmla="*/ 130968 w 335756"/>
              <a:gd name="connsiteY10" fmla="*/ 55563 h 365125"/>
              <a:gd name="connsiteX11" fmla="*/ 84931 w 335756"/>
              <a:gd name="connsiteY11" fmla="*/ 123825 h 365125"/>
              <a:gd name="connsiteX12" fmla="*/ 59531 w 335756"/>
              <a:gd name="connsiteY12" fmla="*/ 158750 h 365125"/>
              <a:gd name="connsiteX13" fmla="*/ 0 w 335756"/>
              <a:gd name="connsiteY13" fmla="*/ 186531 h 365125"/>
              <a:gd name="connsiteX14" fmla="*/ 7937 w 335756"/>
              <a:gd name="connsiteY14" fmla="*/ 261937 h 365125"/>
              <a:gd name="connsiteX15" fmla="*/ 91281 w 335756"/>
              <a:gd name="connsiteY15" fmla="*/ 234950 h 365125"/>
              <a:gd name="connsiteX16" fmla="*/ 126206 w 335756"/>
              <a:gd name="connsiteY16" fmla="*/ 222250 h 365125"/>
              <a:gd name="connsiteX17" fmla="*/ 157956 w 335756"/>
              <a:gd name="connsiteY17" fmla="*/ 292100 h 365125"/>
              <a:gd name="connsiteX18" fmla="*/ 138906 w 335756"/>
              <a:gd name="connsiteY18" fmla="*/ 298450 h 365125"/>
              <a:gd name="connsiteX19" fmla="*/ 138906 w 335756"/>
              <a:gd name="connsiteY19" fmla="*/ 330200 h 365125"/>
              <a:gd name="connsiteX20" fmla="*/ 161131 w 335756"/>
              <a:gd name="connsiteY20" fmla="*/ 365125 h 365125"/>
              <a:gd name="connsiteX21" fmla="*/ 316706 w 335756"/>
              <a:gd name="connsiteY21" fmla="*/ 295275 h 365125"/>
              <a:gd name="connsiteX0" fmla="*/ 316706 w 335756"/>
              <a:gd name="connsiteY0" fmla="*/ 295275 h 365125"/>
              <a:gd name="connsiteX1" fmla="*/ 269081 w 335756"/>
              <a:gd name="connsiteY1" fmla="*/ 206375 h 365125"/>
              <a:gd name="connsiteX2" fmla="*/ 275431 w 335756"/>
              <a:gd name="connsiteY2" fmla="*/ 180975 h 365125"/>
              <a:gd name="connsiteX3" fmla="*/ 323056 w 335756"/>
              <a:gd name="connsiteY3" fmla="*/ 155575 h 365125"/>
              <a:gd name="connsiteX4" fmla="*/ 335756 w 335756"/>
              <a:gd name="connsiteY4" fmla="*/ 85725 h 365125"/>
              <a:gd name="connsiteX5" fmla="*/ 313531 w 335756"/>
              <a:gd name="connsiteY5" fmla="*/ 41275 h 365125"/>
              <a:gd name="connsiteX6" fmla="*/ 272256 w 335756"/>
              <a:gd name="connsiteY6" fmla="*/ 53975 h 365125"/>
              <a:gd name="connsiteX7" fmla="*/ 243681 w 335756"/>
              <a:gd name="connsiteY7" fmla="*/ 0 h 365125"/>
              <a:gd name="connsiteX8" fmla="*/ 196056 w 335756"/>
              <a:gd name="connsiteY8" fmla="*/ 3175 h 365125"/>
              <a:gd name="connsiteX9" fmla="*/ 180181 w 335756"/>
              <a:gd name="connsiteY9" fmla="*/ 41275 h 365125"/>
              <a:gd name="connsiteX10" fmla="*/ 130968 w 335756"/>
              <a:gd name="connsiteY10" fmla="*/ 55563 h 365125"/>
              <a:gd name="connsiteX11" fmla="*/ 59531 w 335756"/>
              <a:gd name="connsiteY11" fmla="*/ 158750 h 365125"/>
              <a:gd name="connsiteX12" fmla="*/ 0 w 335756"/>
              <a:gd name="connsiteY12" fmla="*/ 186531 h 365125"/>
              <a:gd name="connsiteX13" fmla="*/ 7937 w 335756"/>
              <a:gd name="connsiteY13" fmla="*/ 261937 h 365125"/>
              <a:gd name="connsiteX14" fmla="*/ 91281 w 335756"/>
              <a:gd name="connsiteY14" fmla="*/ 234950 h 365125"/>
              <a:gd name="connsiteX15" fmla="*/ 126206 w 335756"/>
              <a:gd name="connsiteY15" fmla="*/ 222250 h 365125"/>
              <a:gd name="connsiteX16" fmla="*/ 157956 w 335756"/>
              <a:gd name="connsiteY16" fmla="*/ 292100 h 365125"/>
              <a:gd name="connsiteX17" fmla="*/ 138906 w 335756"/>
              <a:gd name="connsiteY17" fmla="*/ 298450 h 365125"/>
              <a:gd name="connsiteX18" fmla="*/ 138906 w 335756"/>
              <a:gd name="connsiteY18" fmla="*/ 330200 h 365125"/>
              <a:gd name="connsiteX19" fmla="*/ 161131 w 335756"/>
              <a:gd name="connsiteY19" fmla="*/ 365125 h 365125"/>
              <a:gd name="connsiteX20" fmla="*/ 316706 w 335756"/>
              <a:gd name="connsiteY20" fmla="*/ 295275 h 365125"/>
              <a:gd name="connsiteX0" fmla="*/ 316706 w 335756"/>
              <a:gd name="connsiteY0" fmla="*/ 295275 h 365125"/>
              <a:gd name="connsiteX1" fmla="*/ 269081 w 335756"/>
              <a:gd name="connsiteY1" fmla="*/ 206375 h 365125"/>
              <a:gd name="connsiteX2" fmla="*/ 275431 w 335756"/>
              <a:gd name="connsiteY2" fmla="*/ 180975 h 365125"/>
              <a:gd name="connsiteX3" fmla="*/ 323056 w 335756"/>
              <a:gd name="connsiteY3" fmla="*/ 155575 h 365125"/>
              <a:gd name="connsiteX4" fmla="*/ 335756 w 335756"/>
              <a:gd name="connsiteY4" fmla="*/ 85725 h 365125"/>
              <a:gd name="connsiteX5" fmla="*/ 313531 w 335756"/>
              <a:gd name="connsiteY5" fmla="*/ 41275 h 365125"/>
              <a:gd name="connsiteX6" fmla="*/ 272256 w 335756"/>
              <a:gd name="connsiteY6" fmla="*/ 53975 h 365125"/>
              <a:gd name="connsiteX7" fmla="*/ 243681 w 335756"/>
              <a:gd name="connsiteY7" fmla="*/ 0 h 365125"/>
              <a:gd name="connsiteX8" fmla="*/ 196056 w 335756"/>
              <a:gd name="connsiteY8" fmla="*/ 3175 h 365125"/>
              <a:gd name="connsiteX9" fmla="*/ 180181 w 335756"/>
              <a:gd name="connsiteY9" fmla="*/ 41275 h 365125"/>
              <a:gd name="connsiteX10" fmla="*/ 130968 w 335756"/>
              <a:gd name="connsiteY10" fmla="*/ 55563 h 365125"/>
              <a:gd name="connsiteX11" fmla="*/ 0 w 335756"/>
              <a:gd name="connsiteY11" fmla="*/ 186531 h 365125"/>
              <a:gd name="connsiteX12" fmla="*/ 7937 w 335756"/>
              <a:gd name="connsiteY12" fmla="*/ 261937 h 365125"/>
              <a:gd name="connsiteX13" fmla="*/ 91281 w 335756"/>
              <a:gd name="connsiteY13" fmla="*/ 234950 h 365125"/>
              <a:gd name="connsiteX14" fmla="*/ 126206 w 335756"/>
              <a:gd name="connsiteY14" fmla="*/ 222250 h 365125"/>
              <a:gd name="connsiteX15" fmla="*/ 157956 w 335756"/>
              <a:gd name="connsiteY15" fmla="*/ 292100 h 365125"/>
              <a:gd name="connsiteX16" fmla="*/ 138906 w 335756"/>
              <a:gd name="connsiteY16" fmla="*/ 298450 h 365125"/>
              <a:gd name="connsiteX17" fmla="*/ 138906 w 335756"/>
              <a:gd name="connsiteY17" fmla="*/ 330200 h 365125"/>
              <a:gd name="connsiteX18" fmla="*/ 161131 w 335756"/>
              <a:gd name="connsiteY18" fmla="*/ 365125 h 365125"/>
              <a:gd name="connsiteX19" fmla="*/ 316706 w 335756"/>
              <a:gd name="connsiteY19" fmla="*/ 295275 h 365125"/>
              <a:gd name="connsiteX0" fmla="*/ 316706 w 335756"/>
              <a:gd name="connsiteY0" fmla="*/ 295275 h 365125"/>
              <a:gd name="connsiteX1" fmla="*/ 269081 w 335756"/>
              <a:gd name="connsiteY1" fmla="*/ 206375 h 365125"/>
              <a:gd name="connsiteX2" fmla="*/ 275431 w 335756"/>
              <a:gd name="connsiteY2" fmla="*/ 180975 h 365125"/>
              <a:gd name="connsiteX3" fmla="*/ 323056 w 335756"/>
              <a:gd name="connsiteY3" fmla="*/ 155575 h 365125"/>
              <a:gd name="connsiteX4" fmla="*/ 335756 w 335756"/>
              <a:gd name="connsiteY4" fmla="*/ 85725 h 365125"/>
              <a:gd name="connsiteX5" fmla="*/ 313531 w 335756"/>
              <a:gd name="connsiteY5" fmla="*/ 41275 h 365125"/>
              <a:gd name="connsiteX6" fmla="*/ 272256 w 335756"/>
              <a:gd name="connsiteY6" fmla="*/ 53975 h 365125"/>
              <a:gd name="connsiteX7" fmla="*/ 243681 w 335756"/>
              <a:gd name="connsiteY7" fmla="*/ 0 h 365125"/>
              <a:gd name="connsiteX8" fmla="*/ 196056 w 335756"/>
              <a:gd name="connsiteY8" fmla="*/ 3175 h 365125"/>
              <a:gd name="connsiteX9" fmla="*/ 180181 w 335756"/>
              <a:gd name="connsiteY9" fmla="*/ 41275 h 365125"/>
              <a:gd name="connsiteX10" fmla="*/ 130968 w 335756"/>
              <a:gd name="connsiteY10" fmla="*/ 55563 h 365125"/>
              <a:gd name="connsiteX11" fmla="*/ 0 w 335756"/>
              <a:gd name="connsiteY11" fmla="*/ 186531 h 365125"/>
              <a:gd name="connsiteX12" fmla="*/ 7937 w 335756"/>
              <a:gd name="connsiteY12" fmla="*/ 261937 h 365125"/>
              <a:gd name="connsiteX13" fmla="*/ 126206 w 335756"/>
              <a:gd name="connsiteY13" fmla="*/ 222250 h 365125"/>
              <a:gd name="connsiteX14" fmla="*/ 157956 w 335756"/>
              <a:gd name="connsiteY14" fmla="*/ 292100 h 365125"/>
              <a:gd name="connsiteX15" fmla="*/ 138906 w 335756"/>
              <a:gd name="connsiteY15" fmla="*/ 298450 h 365125"/>
              <a:gd name="connsiteX16" fmla="*/ 138906 w 335756"/>
              <a:gd name="connsiteY16" fmla="*/ 330200 h 365125"/>
              <a:gd name="connsiteX17" fmla="*/ 161131 w 335756"/>
              <a:gd name="connsiteY17" fmla="*/ 365125 h 365125"/>
              <a:gd name="connsiteX18" fmla="*/ 316706 w 335756"/>
              <a:gd name="connsiteY18" fmla="*/ 295275 h 365125"/>
              <a:gd name="connsiteX0" fmla="*/ 316706 w 335756"/>
              <a:gd name="connsiteY0" fmla="*/ 295275 h 365125"/>
              <a:gd name="connsiteX1" fmla="*/ 290513 w 335756"/>
              <a:gd name="connsiteY1" fmla="*/ 249238 h 365125"/>
              <a:gd name="connsiteX2" fmla="*/ 275431 w 335756"/>
              <a:gd name="connsiteY2" fmla="*/ 180975 h 365125"/>
              <a:gd name="connsiteX3" fmla="*/ 323056 w 335756"/>
              <a:gd name="connsiteY3" fmla="*/ 155575 h 365125"/>
              <a:gd name="connsiteX4" fmla="*/ 335756 w 335756"/>
              <a:gd name="connsiteY4" fmla="*/ 85725 h 365125"/>
              <a:gd name="connsiteX5" fmla="*/ 313531 w 335756"/>
              <a:gd name="connsiteY5" fmla="*/ 41275 h 365125"/>
              <a:gd name="connsiteX6" fmla="*/ 272256 w 335756"/>
              <a:gd name="connsiteY6" fmla="*/ 53975 h 365125"/>
              <a:gd name="connsiteX7" fmla="*/ 243681 w 335756"/>
              <a:gd name="connsiteY7" fmla="*/ 0 h 365125"/>
              <a:gd name="connsiteX8" fmla="*/ 196056 w 335756"/>
              <a:gd name="connsiteY8" fmla="*/ 3175 h 365125"/>
              <a:gd name="connsiteX9" fmla="*/ 180181 w 335756"/>
              <a:gd name="connsiteY9" fmla="*/ 41275 h 365125"/>
              <a:gd name="connsiteX10" fmla="*/ 130968 w 335756"/>
              <a:gd name="connsiteY10" fmla="*/ 55563 h 365125"/>
              <a:gd name="connsiteX11" fmla="*/ 0 w 335756"/>
              <a:gd name="connsiteY11" fmla="*/ 186531 h 365125"/>
              <a:gd name="connsiteX12" fmla="*/ 7937 w 335756"/>
              <a:gd name="connsiteY12" fmla="*/ 261937 h 365125"/>
              <a:gd name="connsiteX13" fmla="*/ 126206 w 335756"/>
              <a:gd name="connsiteY13" fmla="*/ 222250 h 365125"/>
              <a:gd name="connsiteX14" fmla="*/ 157956 w 335756"/>
              <a:gd name="connsiteY14" fmla="*/ 292100 h 365125"/>
              <a:gd name="connsiteX15" fmla="*/ 138906 w 335756"/>
              <a:gd name="connsiteY15" fmla="*/ 298450 h 365125"/>
              <a:gd name="connsiteX16" fmla="*/ 138906 w 335756"/>
              <a:gd name="connsiteY16" fmla="*/ 330200 h 365125"/>
              <a:gd name="connsiteX17" fmla="*/ 161131 w 335756"/>
              <a:gd name="connsiteY17" fmla="*/ 365125 h 365125"/>
              <a:gd name="connsiteX18" fmla="*/ 316706 w 335756"/>
              <a:gd name="connsiteY18" fmla="*/ 295275 h 365125"/>
              <a:gd name="connsiteX0" fmla="*/ 316706 w 335756"/>
              <a:gd name="connsiteY0" fmla="*/ 295275 h 365125"/>
              <a:gd name="connsiteX1" fmla="*/ 290513 w 335756"/>
              <a:gd name="connsiteY1" fmla="*/ 249238 h 365125"/>
              <a:gd name="connsiteX2" fmla="*/ 284956 w 335756"/>
              <a:gd name="connsiteY2" fmla="*/ 176212 h 365125"/>
              <a:gd name="connsiteX3" fmla="*/ 323056 w 335756"/>
              <a:gd name="connsiteY3" fmla="*/ 155575 h 365125"/>
              <a:gd name="connsiteX4" fmla="*/ 335756 w 335756"/>
              <a:gd name="connsiteY4" fmla="*/ 85725 h 365125"/>
              <a:gd name="connsiteX5" fmla="*/ 313531 w 335756"/>
              <a:gd name="connsiteY5" fmla="*/ 41275 h 365125"/>
              <a:gd name="connsiteX6" fmla="*/ 272256 w 335756"/>
              <a:gd name="connsiteY6" fmla="*/ 53975 h 365125"/>
              <a:gd name="connsiteX7" fmla="*/ 243681 w 335756"/>
              <a:gd name="connsiteY7" fmla="*/ 0 h 365125"/>
              <a:gd name="connsiteX8" fmla="*/ 196056 w 335756"/>
              <a:gd name="connsiteY8" fmla="*/ 3175 h 365125"/>
              <a:gd name="connsiteX9" fmla="*/ 180181 w 335756"/>
              <a:gd name="connsiteY9" fmla="*/ 41275 h 365125"/>
              <a:gd name="connsiteX10" fmla="*/ 130968 w 335756"/>
              <a:gd name="connsiteY10" fmla="*/ 55563 h 365125"/>
              <a:gd name="connsiteX11" fmla="*/ 0 w 335756"/>
              <a:gd name="connsiteY11" fmla="*/ 186531 h 365125"/>
              <a:gd name="connsiteX12" fmla="*/ 7937 w 335756"/>
              <a:gd name="connsiteY12" fmla="*/ 261937 h 365125"/>
              <a:gd name="connsiteX13" fmla="*/ 126206 w 335756"/>
              <a:gd name="connsiteY13" fmla="*/ 222250 h 365125"/>
              <a:gd name="connsiteX14" fmla="*/ 157956 w 335756"/>
              <a:gd name="connsiteY14" fmla="*/ 292100 h 365125"/>
              <a:gd name="connsiteX15" fmla="*/ 138906 w 335756"/>
              <a:gd name="connsiteY15" fmla="*/ 298450 h 365125"/>
              <a:gd name="connsiteX16" fmla="*/ 138906 w 335756"/>
              <a:gd name="connsiteY16" fmla="*/ 330200 h 365125"/>
              <a:gd name="connsiteX17" fmla="*/ 161131 w 335756"/>
              <a:gd name="connsiteY17" fmla="*/ 365125 h 365125"/>
              <a:gd name="connsiteX18" fmla="*/ 316706 w 335756"/>
              <a:gd name="connsiteY18" fmla="*/ 295275 h 365125"/>
              <a:gd name="connsiteX0" fmla="*/ 316706 w 335756"/>
              <a:gd name="connsiteY0" fmla="*/ 295275 h 365125"/>
              <a:gd name="connsiteX1" fmla="*/ 290513 w 335756"/>
              <a:gd name="connsiteY1" fmla="*/ 249238 h 365125"/>
              <a:gd name="connsiteX2" fmla="*/ 284956 w 335756"/>
              <a:gd name="connsiteY2" fmla="*/ 176212 h 365125"/>
              <a:gd name="connsiteX3" fmla="*/ 323056 w 335756"/>
              <a:gd name="connsiteY3" fmla="*/ 155575 h 365125"/>
              <a:gd name="connsiteX4" fmla="*/ 335756 w 335756"/>
              <a:gd name="connsiteY4" fmla="*/ 85725 h 365125"/>
              <a:gd name="connsiteX5" fmla="*/ 313531 w 335756"/>
              <a:gd name="connsiteY5" fmla="*/ 41275 h 365125"/>
              <a:gd name="connsiteX6" fmla="*/ 272256 w 335756"/>
              <a:gd name="connsiteY6" fmla="*/ 53975 h 365125"/>
              <a:gd name="connsiteX7" fmla="*/ 243681 w 335756"/>
              <a:gd name="connsiteY7" fmla="*/ 0 h 365125"/>
              <a:gd name="connsiteX8" fmla="*/ 196056 w 335756"/>
              <a:gd name="connsiteY8" fmla="*/ 3175 h 365125"/>
              <a:gd name="connsiteX9" fmla="*/ 130968 w 335756"/>
              <a:gd name="connsiteY9" fmla="*/ 55563 h 365125"/>
              <a:gd name="connsiteX10" fmla="*/ 0 w 335756"/>
              <a:gd name="connsiteY10" fmla="*/ 186531 h 365125"/>
              <a:gd name="connsiteX11" fmla="*/ 7937 w 335756"/>
              <a:gd name="connsiteY11" fmla="*/ 261937 h 365125"/>
              <a:gd name="connsiteX12" fmla="*/ 126206 w 335756"/>
              <a:gd name="connsiteY12" fmla="*/ 222250 h 365125"/>
              <a:gd name="connsiteX13" fmla="*/ 157956 w 335756"/>
              <a:gd name="connsiteY13" fmla="*/ 292100 h 365125"/>
              <a:gd name="connsiteX14" fmla="*/ 138906 w 335756"/>
              <a:gd name="connsiteY14" fmla="*/ 298450 h 365125"/>
              <a:gd name="connsiteX15" fmla="*/ 138906 w 335756"/>
              <a:gd name="connsiteY15" fmla="*/ 330200 h 365125"/>
              <a:gd name="connsiteX16" fmla="*/ 161131 w 335756"/>
              <a:gd name="connsiteY16" fmla="*/ 365125 h 365125"/>
              <a:gd name="connsiteX17" fmla="*/ 316706 w 335756"/>
              <a:gd name="connsiteY17" fmla="*/ 295275 h 365125"/>
              <a:gd name="connsiteX0" fmla="*/ 316706 w 335756"/>
              <a:gd name="connsiteY0" fmla="*/ 332581 h 402431"/>
              <a:gd name="connsiteX1" fmla="*/ 290513 w 335756"/>
              <a:gd name="connsiteY1" fmla="*/ 286544 h 402431"/>
              <a:gd name="connsiteX2" fmla="*/ 284956 w 335756"/>
              <a:gd name="connsiteY2" fmla="*/ 213518 h 402431"/>
              <a:gd name="connsiteX3" fmla="*/ 323056 w 335756"/>
              <a:gd name="connsiteY3" fmla="*/ 192881 h 402431"/>
              <a:gd name="connsiteX4" fmla="*/ 335756 w 335756"/>
              <a:gd name="connsiteY4" fmla="*/ 123031 h 402431"/>
              <a:gd name="connsiteX5" fmla="*/ 313531 w 335756"/>
              <a:gd name="connsiteY5" fmla="*/ 78581 h 402431"/>
              <a:gd name="connsiteX6" fmla="*/ 272256 w 335756"/>
              <a:gd name="connsiteY6" fmla="*/ 91281 h 402431"/>
              <a:gd name="connsiteX7" fmla="*/ 243681 w 335756"/>
              <a:gd name="connsiteY7" fmla="*/ 37306 h 402431"/>
              <a:gd name="connsiteX8" fmla="*/ 217487 w 335756"/>
              <a:gd name="connsiteY8" fmla="*/ 0 h 402431"/>
              <a:gd name="connsiteX9" fmla="*/ 130968 w 335756"/>
              <a:gd name="connsiteY9" fmla="*/ 92869 h 402431"/>
              <a:gd name="connsiteX10" fmla="*/ 0 w 335756"/>
              <a:gd name="connsiteY10" fmla="*/ 223837 h 402431"/>
              <a:gd name="connsiteX11" fmla="*/ 7937 w 335756"/>
              <a:gd name="connsiteY11" fmla="*/ 299243 h 402431"/>
              <a:gd name="connsiteX12" fmla="*/ 126206 w 335756"/>
              <a:gd name="connsiteY12" fmla="*/ 259556 h 402431"/>
              <a:gd name="connsiteX13" fmla="*/ 157956 w 335756"/>
              <a:gd name="connsiteY13" fmla="*/ 329406 h 402431"/>
              <a:gd name="connsiteX14" fmla="*/ 138906 w 335756"/>
              <a:gd name="connsiteY14" fmla="*/ 335756 h 402431"/>
              <a:gd name="connsiteX15" fmla="*/ 138906 w 335756"/>
              <a:gd name="connsiteY15" fmla="*/ 367506 h 402431"/>
              <a:gd name="connsiteX16" fmla="*/ 161131 w 335756"/>
              <a:gd name="connsiteY16" fmla="*/ 402431 h 402431"/>
              <a:gd name="connsiteX17" fmla="*/ 316706 w 335756"/>
              <a:gd name="connsiteY17" fmla="*/ 332581 h 402431"/>
              <a:gd name="connsiteX0" fmla="*/ 316706 w 335756"/>
              <a:gd name="connsiteY0" fmla="*/ 332581 h 402431"/>
              <a:gd name="connsiteX1" fmla="*/ 290513 w 335756"/>
              <a:gd name="connsiteY1" fmla="*/ 286544 h 402431"/>
              <a:gd name="connsiteX2" fmla="*/ 284956 w 335756"/>
              <a:gd name="connsiteY2" fmla="*/ 213518 h 402431"/>
              <a:gd name="connsiteX3" fmla="*/ 323056 w 335756"/>
              <a:gd name="connsiteY3" fmla="*/ 192881 h 402431"/>
              <a:gd name="connsiteX4" fmla="*/ 335756 w 335756"/>
              <a:gd name="connsiteY4" fmla="*/ 123031 h 402431"/>
              <a:gd name="connsiteX5" fmla="*/ 313531 w 335756"/>
              <a:gd name="connsiteY5" fmla="*/ 78581 h 402431"/>
              <a:gd name="connsiteX6" fmla="*/ 272256 w 335756"/>
              <a:gd name="connsiteY6" fmla="*/ 91281 h 402431"/>
              <a:gd name="connsiteX7" fmla="*/ 243681 w 335756"/>
              <a:gd name="connsiteY7" fmla="*/ 37306 h 402431"/>
              <a:gd name="connsiteX8" fmla="*/ 217487 w 335756"/>
              <a:gd name="connsiteY8" fmla="*/ 0 h 402431"/>
              <a:gd name="connsiteX9" fmla="*/ 0 w 335756"/>
              <a:gd name="connsiteY9" fmla="*/ 223837 h 402431"/>
              <a:gd name="connsiteX10" fmla="*/ 7937 w 335756"/>
              <a:gd name="connsiteY10" fmla="*/ 299243 h 402431"/>
              <a:gd name="connsiteX11" fmla="*/ 126206 w 335756"/>
              <a:gd name="connsiteY11" fmla="*/ 259556 h 402431"/>
              <a:gd name="connsiteX12" fmla="*/ 157956 w 335756"/>
              <a:gd name="connsiteY12" fmla="*/ 329406 h 402431"/>
              <a:gd name="connsiteX13" fmla="*/ 138906 w 335756"/>
              <a:gd name="connsiteY13" fmla="*/ 335756 h 402431"/>
              <a:gd name="connsiteX14" fmla="*/ 138906 w 335756"/>
              <a:gd name="connsiteY14" fmla="*/ 367506 h 402431"/>
              <a:gd name="connsiteX15" fmla="*/ 161131 w 335756"/>
              <a:gd name="connsiteY15" fmla="*/ 402431 h 402431"/>
              <a:gd name="connsiteX16" fmla="*/ 316706 w 335756"/>
              <a:gd name="connsiteY16" fmla="*/ 332581 h 402431"/>
              <a:gd name="connsiteX0" fmla="*/ 316706 w 335756"/>
              <a:gd name="connsiteY0" fmla="*/ 338137 h 407987"/>
              <a:gd name="connsiteX1" fmla="*/ 290513 w 335756"/>
              <a:gd name="connsiteY1" fmla="*/ 292100 h 407987"/>
              <a:gd name="connsiteX2" fmla="*/ 284956 w 335756"/>
              <a:gd name="connsiteY2" fmla="*/ 219074 h 407987"/>
              <a:gd name="connsiteX3" fmla="*/ 323056 w 335756"/>
              <a:gd name="connsiteY3" fmla="*/ 198437 h 407987"/>
              <a:gd name="connsiteX4" fmla="*/ 335756 w 335756"/>
              <a:gd name="connsiteY4" fmla="*/ 128587 h 407987"/>
              <a:gd name="connsiteX5" fmla="*/ 313531 w 335756"/>
              <a:gd name="connsiteY5" fmla="*/ 84137 h 407987"/>
              <a:gd name="connsiteX6" fmla="*/ 272256 w 335756"/>
              <a:gd name="connsiteY6" fmla="*/ 96837 h 407987"/>
              <a:gd name="connsiteX7" fmla="*/ 291306 w 335756"/>
              <a:gd name="connsiteY7" fmla="*/ 0 h 407987"/>
              <a:gd name="connsiteX8" fmla="*/ 217487 w 335756"/>
              <a:gd name="connsiteY8" fmla="*/ 5556 h 407987"/>
              <a:gd name="connsiteX9" fmla="*/ 0 w 335756"/>
              <a:gd name="connsiteY9" fmla="*/ 229393 h 407987"/>
              <a:gd name="connsiteX10" fmla="*/ 7937 w 335756"/>
              <a:gd name="connsiteY10" fmla="*/ 304799 h 407987"/>
              <a:gd name="connsiteX11" fmla="*/ 126206 w 335756"/>
              <a:gd name="connsiteY11" fmla="*/ 265112 h 407987"/>
              <a:gd name="connsiteX12" fmla="*/ 157956 w 335756"/>
              <a:gd name="connsiteY12" fmla="*/ 334962 h 407987"/>
              <a:gd name="connsiteX13" fmla="*/ 138906 w 335756"/>
              <a:gd name="connsiteY13" fmla="*/ 341312 h 407987"/>
              <a:gd name="connsiteX14" fmla="*/ 138906 w 335756"/>
              <a:gd name="connsiteY14" fmla="*/ 373062 h 407987"/>
              <a:gd name="connsiteX15" fmla="*/ 161131 w 335756"/>
              <a:gd name="connsiteY15" fmla="*/ 407987 h 407987"/>
              <a:gd name="connsiteX16" fmla="*/ 316706 w 335756"/>
              <a:gd name="connsiteY16" fmla="*/ 338137 h 407987"/>
              <a:gd name="connsiteX0" fmla="*/ 316706 w 335756"/>
              <a:gd name="connsiteY0" fmla="*/ 338137 h 407987"/>
              <a:gd name="connsiteX1" fmla="*/ 290513 w 335756"/>
              <a:gd name="connsiteY1" fmla="*/ 292100 h 407987"/>
              <a:gd name="connsiteX2" fmla="*/ 284956 w 335756"/>
              <a:gd name="connsiteY2" fmla="*/ 219074 h 407987"/>
              <a:gd name="connsiteX3" fmla="*/ 323056 w 335756"/>
              <a:gd name="connsiteY3" fmla="*/ 198437 h 407987"/>
              <a:gd name="connsiteX4" fmla="*/ 335756 w 335756"/>
              <a:gd name="connsiteY4" fmla="*/ 128587 h 407987"/>
              <a:gd name="connsiteX5" fmla="*/ 313531 w 335756"/>
              <a:gd name="connsiteY5" fmla="*/ 84137 h 407987"/>
              <a:gd name="connsiteX6" fmla="*/ 291306 w 335756"/>
              <a:gd name="connsiteY6" fmla="*/ 0 h 407987"/>
              <a:gd name="connsiteX7" fmla="*/ 217487 w 335756"/>
              <a:gd name="connsiteY7" fmla="*/ 5556 h 407987"/>
              <a:gd name="connsiteX8" fmla="*/ 0 w 335756"/>
              <a:gd name="connsiteY8" fmla="*/ 229393 h 407987"/>
              <a:gd name="connsiteX9" fmla="*/ 7937 w 335756"/>
              <a:gd name="connsiteY9" fmla="*/ 304799 h 407987"/>
              <a:gd name="connsiteX10" fmla="*/ 126206 w 335756"/>
              <a:gd name="connsiteY10" fmla="*/ 265112 h 407987"/>
              <a:gd name="connsiteX11" fmla="*/ 157956 w 335756"/>
              <a:gd name="connsiteY11" fmla="*/ 334962 h 407987"/>
              <a:gd name="connsiteX12" fmla="*/ 138906 w 335756"/>
              <a:gd name="connsiteY12" fmla="*/ 341312 h 407987"/>
              <a:gd name="connsiteX13" fmla="*/ 138906 w 335756"/>
              <a:gd name="connsiteY13" fmla="*/ 373062 h 407987"/>
              <a:gd name="connsiteX14" fmla="*/ 161131 w 335756"/>
              <a:gd name="connsiteY14" fmla="*/ 407987 h 407987"/>
              <a:gd name="connsiteX15" fmla="*/ 316706 w 335756"/>
              <a:gd name="connsiteY15" fmla="*/ 338137 h 407987"/>
              <a:gd name="connsiteX0" fmla="*/ 316706 w 335756"/>
              <a:gd name="connsiteY0" fmla="*/ 338137 h 407987"/>
              <a:gd name="connsiteX1" fmla="*/ 290513 w 335756"/>
              <a:gd name="connsiteY1" fmla="*/ 292100 h 407987"/>
              <a:gd name="connsiteX2" fmla="*/ 275431 w 335756"/>
              <a:gd name="connsiteY2" fmla="*/ 233362 h 407987"/>
              <a:gd name="connsiteX3" fmla="*/ 323056 w 335756"/>
              <a:gd name="connsiteY3" fmla="*/ 198437 h 407987"/>
              <a:gd name="connsiteX4" fmla="*/ 335756 w 335756"/>
              <a:gd name="connsiteY4" fmla="*/ 128587 h 407987"/>
              <a:gd name="connsiteX5" fmla="*/ 313531 w 335756"/>
              <a:gd name="connsiteY5" fmla="*/ 84137 h 407987"/>
              <a:gd name="connsiteX6" fmla="*/ 291306 w 335756"/>
              <a:gd name="connsiteY6" fmla="*/ 0 h 407987"/>
              <a:gd name="connsiteX7" fmla="*/ 217487 w 335756"/>
              <a:gd name="connsiteY7" fmla="*/ 5556 h 407987"/>
              <a:gd name="connsiteX8" fmla="*/ 0 w 335756"/>
              <a:gd name="connsiteY8" fmla="*/ 229393 h 407987"/>
              <a:gd name="connsiteX9" fmla="*/ 7937 w 335756"/>
              <a:gd name="connsiteY9" fmla="*/ 304799 h 407987"/>
              <a:gd name="connsiteX10" fmla="*/ 126206 w 335756"/>
              <a:gd name="connsiteY10" fmla="*/ 265112 h 407987"/>
              <a:gd name="connsiteX11" fmla="*/ 157956 w 335756"/>
              <a:gd name="connsiteY11" fmla="*/ 334962 h 407987"/>
              <a:gd name="connsiteX12" fmla="*/ 138906 w 335756"/>
              <a:gd name="connsiteY12" fmla="*/ 341312 h 407987"/>
              <a:gd name="connsiteX13" fmla="*/ 138906 w 335756"/>
              <a:gd name="connsiteY13" fmla="*/ 373062 h 407987"/>
              <a:gd name="connsiteX14" fmla="*/ 161131 w 335756"/>
              <a:gd name="connsiteY14" fmla="*/ 407987 h 407987"/>
              <a:gd name="connsiteX15" fmla="*/ 316706 w 335756"/>
              <a:gd name="connsiteY15" fmla="*/ 338137 h 4079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5756" h="407987">
                <a:moveTo>
                  <a:pt x="316706" y="338137"/>
                </a:moveTo>
                <a:lnTo>
                  <a:pt x="290513" y="292100"/>
                </a:lnTo>
                <a:lnTo>
                  <a:pt x="275431" y="233362"/>
                </a:lnTo>
                <a:lnTo>
                  <a:pt x="323056" y="198437"/>
                </a:lnTo>
                <a:lnTo>
                  <a:pt x="335756" y="128587"/>
                </a:lnTo>
                <a:lnTo>
                  <a:pt x="313531" y="84137"/>
                </a:lnTo>
                <a:lnTo>
                  <a:pt x="291306" y="0"/>
                </a:lnTo>
                <a:lnTo>
                  <a:pt x="217487" y="5556"/>
                </a:lnTo>
                <a:lnTo>
                  <a:pt x="0" y="229393"/>
                </a:lnTo>
                <a:lnTo>
                  <a:pt x="7937" y="304799"/>
                </a:lnTo>
                <a:lnTo>
                  <a:pt x="126206" y="265112"/>
                </a:lnTo>
                <a:lnTo>
                  <a:pt x="157956" y="334962"/>
                </a:lnTo>
                <a:lnTo>
                  <a:pt x="138906" y="341312"/>
                </a:lnTo>
                <a:lnTo>
                  <a:pt x="138906" y="373062"/>
                </a:lnTo>
                <a:lnTo>
                  <a:pt x="161131" y="407987"/>
                </a:lnTo>
                <a:lnTo>
                  <a:pt x="316706" y="338137"/>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5" name="フリーフォーム 34"/>
          <p:cNvSpPr/>
          <p:nvPr/>
        </p:nvSpPr>
        <p:spPr>
          <a:xfrm>
            <a:off x="6515463" y="4486004"/>
            <a:ext cx="644525" cy="692150"/>
          </a:xfrm>
          <a:custGeom>
            <a:avLst/>
            <a:gdLst>
              <a:gd name="connsiteX0" fmla="*/ 635000 w 635000"/>
              <a:gd name="connsiteY0" fmla="*/ 247650 h 692150"/>
              <a:gd name="connsiteX1" fmla="*/ 482600 w 635000"/>
              <a:gd name="connsiteY1" fmla="*/ 0 h 692150"/>
              <a:gd name="connsiteX2" fmla="*/ 0 w 635000"/>
              <a:gd name="connsiteY2" fmla="*/ 279400 h 692150"/>
              <a:gd name="connsiteX3" fmla="*/ 92075 w 635000"/>
              <a:gd name="connsiteY3" fmla="*/ 692150 h 692150"/>
              <a:gd name="connsiteX4" fmla="*/ 241300 w 635000"/>
              <a:gd name="connsiteY4" fmla="*/ 536575 h 692150"/>
              <a:gd name="connsiteX5" fmla="*/ 352425 w 635000"/>
              <a:gd name="connsiteY5" fmla="*/ 444500 h 692150"/>
              <a:gd name="connsiteX6" fmla="*/ 635000 w 635000"/>
              <a:gd name="connsiteY6" fmla="*/ 247650 h 692150"/>
              <a:gd name="connsiteX0" fmla="*/ 644525 w 644525"/>
              <a:gd name="connsiteY0" fmla="*/ 254000 h 692150"/>
              <a:gd name="connsiteX1" fmla="*/ 482600 w 644525"/>
              <a:gd name="connsiteY1" fmla="*/ 0 h 692150"/>
              <a:gd name="connsiteX2" fmla="*/ 0 w 644525"/>
              <a:gd name="connsiteY2" fmla="*/ 279400 h 692150"/>
              <a:gd name="connsiteX3" fmla="*/ 92075 w 644525"/>
              <a:gd name="connsiteY3" fmla="*/ 692150 h 692150"/>
              <a:gd name="connsiteX4" fmla="*/ 241300 w 644525"/>
              <a:gd name="connsiteY4" fmla="*/ 536575 h 692150"/>
              <a:gd name="connsiteX5" fmla="*/ 352425 w 644525"/>
              <a:gd name="connsiteY5" fmla="*/ 444500 h 692150"/>
              <a:gd name="connsiteX6" fmla="*/ 644525 w 644525"/>
              <a:gd name="connsiteY6" fmla="*/ 254000 h 69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44525" h="692150">
                <a:moveTo>
                  <a:pt x="644525" y="254000"/>
                </a:moveTo>
                <a:lnTo>
                  <a:pt x="482600" y="0"/>
                </a:lnTo>
                <a:lnTo>
                  <a:pt x="0" y="279400"/>
                </a:lnTo>
                <a:lnTo>
                  <a:pt x="92075" y="692150"/>
                </a:lnTo>
                <a:lnTo>
                  <a:pt x="241300" y="536575"/>
                </a:lnTo>
                <a:lnTo>
                  <a:pt x="352425" y="444500"/>
                </a:lnTo>
                <a:lnTo>
                  <a:pt x="644525" y="254000"/>
                </a:lnTo>
                <a:close/>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7" name="フリーフォーム 36"/>
          <p:cNvSpPr/>
          <p:nvPr/>
        </p:nvSpPr>
        <p:spPr>
          <a:xfrm>
            <a:off x="6324963" y="4152629"/>
            <a:ext cx="669925" cy="615950"/>
          </a:xfrm>
          <a:custGeom>
            <a:avLst/>
            <a:gdLst>
              <a:gd name="connsiteX0" fmla="*/ 669925 w 669925"/>
              <a:gd name="connsiteY0" fmla="*/ 336550 h 615950"/>
              <a:gd name="connsiteX1" fmla="*/ 447675 w 669925"/>
              <a:gd name="connsiteY1" fmla="*/ 0 h 615950"/>
              <a:gd name="connsiteX2" fmla="*/ 0 w 669925"/>
              <a:gd name="connsiteY2" fmla="*/ 273050 h 615950"/>
              <a:gd name="connsiteX3" fmla="*/ 187325 w 669925"/>
              <a:gd name="connsiteY3" fmla="*/ 615950 h 615950"/>
              <a:gd name="connsiteX4" fmla="*/ 669925 w 669925"/>
              <a:gd name="connsiteY4" fmla="*/ 336550 h 615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9925" h="615950">
                <a:moveTo>
                  <a:pt x="669925" y="336550"/>
                </a:moveTo>
                <a:lnTo>
                  <a:pt x="447675" y="0"/>
                </a:lnTo>
                <a:lnTo>
                  <a:pt x="0" y="273050"/>
                </a:lnTo>
                <a:lnTo>
                  <a:pt x="187325" y="615950"/>
                </a:lnTo>
                <a:lnTo>
                  <a:pt x="669925" y="336550"/>
                </a:lnTo>
                <a:close/>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正方形/長方形 28"/>
          <p:cNvSpPr/>
          <p:nvPr/>
        </p:nvSpPr>
        <p:spPr>
          <a:xfrm>
            <a:off x="8215349" y="3708787"/>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⑦</a:t>
            </a:r>
          </a:p>
        </p:txBody>
      </p:sp>
      <p:sp>
        <p:nvSpPr>
          <p:cNvPr id="46" name="正方形/長方形 45"/>
          <p:cNvSpPr/>
          <p:nvPr/>
        </p:nvSpPr>
        <p:spPr>
          <a:xfrm>
            <a:off x="7459406" y="3001869"/>
            <a:ext cx="360040" cy="28803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③</a:t>
            </a:r>
          </a:p>
        </p:txBody>
      </p:sp>
      <p:sp>
        <p:nvSpPr>
          <p:cNvPr id="54" name="正方形/長方形 53"/>
          <p:cNvSpPr/>
          <p:nvPr/>
        </p:nvSpPr>
        <p:spPr>
          <a:xfrm>
            <a:off x="6613119" y="4613629"/>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⑨</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7" name="正方形/長方形 56"/>
          <p:cNvSpPr/>
          <p:nvPr/>
        </p:nvSpPr>
        <p:spPr>
          <a:xfrm>
            <a:off x="8367600" y="4950809"/>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⑪</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4</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ビル</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8" name="正方形/長方形 57"/>
          <p:cNvSpPr/>
          <p:nvPr/>
        </p:nvSpPr>
        <p:spPr>
          <a:xfrm>
            <a:off x="7477216" y="5386667"/>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⑪</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ビル</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59" name="正方形/長方形 58"/>
          <p:cNvSpPr/>
          <p:nvPr/>
        </p:nvSpPr>
        <p:spPr>
          <a:xfrm>
            <a:off x="8005023" y="5405717"/>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⑪</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ビル</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0" name="正方形/長方形 59"/>
          <p:cNvSpPr/>
          <p:nvPr/>
        </p:nvSpPr>
        <p:spPr>
          <a:xfrm>
            <a:off x="8507617" y="5405717"/>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⑪</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第</a:t>
            </a:r>
            <a:r>
              <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3</a:t>
            </a:r>
            <a:r>
              <a:rPr kumimoji="1" lang="ja-JP" altLang="en-US"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ビル</a:t>
            </a:r>
            <a:endParaRPr kumimoji="1" lang="en-US" altLang="ja-JP" sz="9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3" name="正方形/長方形 62"/>
          <p:cNvSpPr/>
          <p:nvPr/>
        </p:nvSpPr>
        <p:spPr>
          <a:xfrm>
            <a:off x="6035845" y="5238479"/>
            <a:ext cx="495392" cy="31309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⑫</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6" name="正方形/長方形 65"/>
          <p:cNvSpPr/>
          <p:nvPr/>
        </p:nvSpPr>
        <p:spPr>
          <a:xfrm>
            <a:off x="6503445" y="4402998"/>
            <a:ext cx="386637" cy="1338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⑮</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8" name="正方形/長方形 47"/>
          <p:cNvSpPr/>
          <p:nvPr/>
        </p:nvSpPr>
        <p:spPr>
          <a:xfrm>
            <a:off x="6703016" y="5539976"/>
            <a:ext cx="153888" cy="1338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⑬</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0" name="正方形/長方形 49"/>
          <p:cNvSpPr/>
          <p:nvPr/>
        </p:nvSpPr>
        <p:spPr>
          <a:xfrm>
            <a:off x="8948064" y="3955833"/>
            <a:ext cx="153888" cy="133819"/>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spAutoFit/>
          </a:bodyP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⑧</a:t>
            </a: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6" name="フリーフォーム 35"/>
          <p:cNvSpPr/>
          <p:nvPr/>
        </p:nvSpPr>
        <p:spPr>
          <a:xfrm>
            <a:off x="6280513" y="4035154"/>
            <a:ext cx="488950" cy="390525"/>
          </a:xfrm>
          <a:custGeom>
            <a:avLst/>
            <a:gdLst>
              <a:gd name="connsiteX0" fmla="*/ 441325 w 488950"/>
              <a:gd name="connsiteY0" fmla="*/ 0 h 390525"/>
              <a:gd name="connsiteX1" fmla="*/ 479425 w 488950"/>
              <a:gd name="connsiteY1" fmla="*/ 44450 h 390525"/>
              <a:gd name="connsiteX2" fmla="*/ 450850 w 488950"/>
              <a:gd name="connsiteY2" fmla="*/ 53975 h 390525"/>
              <a:gd name="connsiteX3" fmla="*/ 488950 w 488950"/>
              <a:gd name="connsiteY3" fmla="*/ 117475 h 390525"/>
              <a:gd name="connsiteX4" fmla="*/ 44450 w 488950"/>
              <a:gd name="connsiteY4" fmla="*/ 390525 h 390525"/>
              <a:gd name="connsiteX5" fmla="*/ 0 w 488950"/>
              <a:gd name="connsiteY5" fmla="*/ 317500 h 390525"/>
              <a:gd name="connsiteX6" fmla="*/ 358775 w 488950"/>
              <a:gd name="connsiteY6" fmla="*/ 41275 h 390525"/>
              <a:gd name="connsiteX7" fmla="*/ 441325 w 488950"/>
              <a:gd name="connsiteY7" fmla="*/ 0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8950" h="390525">
                <a:moveTo>
                  <a:pt x="441325" y="0"/>
                </a:moveTo>
                <a:lnTo>
                  <a:pt x="479425" y="44450"/>
                </a:lnTo>
                <a:lnTo>
                  <a:pt x="450850" y="53975"/>
                </a:lnTo>
                <a:lnTo>
                  <a:pt x="488950" y="117475"/>
                </a:lnTo>
                <a:lnTo>
                  <a:pt x="44450" y="390525"/>
                </a:lnTo>
                <a:lnTo>
                  <a:pt x="0" y="317500"/>
                </a:lnTo>
                <a:lnTo>
                  <a:pt x="358775" y="41275"/>
                </a:lnTo>
                <a:lnTo>
                  <a:pt x="441325" y="0"/>
                </a:lnTo>
                <a:close/>
              </a:path>
            </a:pathLst>
          </a:cu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2" name="フリーフォーム 41"/>
          <p:cNvSpPr/>
          <p:nvPr/>
        </p:nvSpPr>
        <p:spPr>
          <a:xfrm>
            <a:off x="7399701" y="4047854"/>
            <a:ext cx="547687" cy="447675"/>
          </a:xfrm>
          <a:custGeom>
            <a:avLst/>
            <a:gdLst>
              <a:gd name="connsiteX0" fmla="*/ 119062 w 547687"/>
              <a:gd name="connsiteY0" fmla="*/ 447675 h 447675"/>
              <a:gd name="connsiteX1" fmla="*/ 547687 w 547687"/>
              <a:gd name="connsiteY1" fmla="*/ 200025 h 447675"/>
              <a:gd name="connsiteX2" fmla="*/ 423862 w 547687"/>
              <a:gd name="connsiteY2" fmla="*/ 0 h 447675"/>
              <a:gd name="connsiteX3" fmla="*/ 0 w 547687"/>
              <a:gd name="connsiteY3" fmla="*/ 247650 h 447675"/>
              <a:gd name="connsiteX4" fmla="*/ 119062 w 547687"/>
              <a:gd name="connsiteY4" fmla="*/ 447675 h 447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687" h="447675">
                <a:moveTo>
                  <a:pt x="119062" y="447675"/>
                </a:moveTo>
                <a:lnTo>
                  <a:pt x="547687" y="200025"/>
                </a:lnTo>
                <a:lnTo>
                  <a:pt x="423862" y="0"/>
                </a:lnTo>
                <a:lnTo>
                  <a:pt x="0" y="247650"/>
                </a:lnTo>
                <a:lnTo>
                  <a:pt x="119062" y="447675"/>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45" name="フリーフォーム 44"/>
          <p:cNvSpPr/>
          <p:nvPr/>
        </p:nvSpPr>
        <p:spPr>
          <a:xfrm>
            <a:off x="6828201" y="3423968"/>
            <a:ext cx="1033462" cy="664367"/>
          </a:xfrm>
          <a:custGeom>
            <a:avLst/>
            <a:gdLst>
              <a:gd name="connsiteX0" fmla="*/ 0 w 566737"/>
              <a:gd name="connsiteY0" fmla="*/ 114300 h 333375"/>
              <a:gd name="connsiteX1" fmla="*/ 95250 w 566737"/>
              <a:gd name="connsiteY1" fmla="*/ 52387 h 333375"/>
              <a:gd name="connsiteX2" fmla="*/ 157162 w 566737"/>
              <a:gd name="connsiteY2" fmla="*/ 161925 h 333375"/>
              <a:gd name="connsiteX3" fmla="*/ 414337 w 566737"/>
              <a:gd name="connsiteY3" fmla="*/ 0 h 333375"/>
              <a:gd name="connsiteX4" fmla="*/ 471487 w 566737"/>
              <a:gd name="connsiteY4" fmla="*/ 0 h 333375"/>
              <a:gd name="connsiteX5" fmla="*/ 566737 w 566737"/>
              <a:gd name="connsiteY5" fmla="*/ 128587 h 333375"/>
              <a:gd name="connsiteX6" fmla="*/ 423862 w 566737"/>
              <a:gd name="connsiteY6" fmla="*/ 214312 h 333375"/>
              <a:gd name="connsiteX7" fmla="*/ 423862 w 566737"/>
              <a:gd name="connsiteY7" fmla="*/ 214312 h 333375"/>
              <a:gd name="connsiteX8" fmla="*/ 404812 w 566737"/>
              <a:gd name="connsiteY8" fmla="*/ 171450 h 333375"/>
              <a:gd name="connsiteX9" fmla="*/ 138112 w 566737"/>
              <a:gd name="connsiteY9" fmla="*/ 333375 h 333375"/>
              <a:gd name="connsiteX10" fmla="*/ 0 w 566737"/>
              <a:gd name="connsiteY10" fmla="*/ 114300 h 333375"/>
              <a:gd name="connsiteX0" fmla="*/ 0 w 566737"/>
              <a:gd name="connsiteY0" fmla="*/ 114300 h 333375"/>
              <a:gd name="connsiteX1" fmla="*/ 95250 w 566737"/>
              <a:gd name="connsiteY1" fmla="*/ 52387 h 333375"/>
              <a:gd name="connsiteX2" fmla="*/ 157162 w 566737"/>
              <a:gd name="connsiteY2" fmla="*/ 161925 h 333375"/>
              <a:gd name="connsiteX3" fmla="*/ 414337 w 566737"/>
              <a:gd name="connsiteY3" fmla="*/ 0 h 333375"/>
              <a:gd name="connsiteX4" fmla="*/ 471487 w 566737"/>
              <a:gd name="connsiteY4" fmla="*/ 0 h 333375"/>
              <a:gd name="connsiteX5" fmla="*/ 566737 w 566737"/>
              <a:gd name="connsiteY5" fmla="*/ 128587 h 333375"/>
              <a:gd name="connsiteX6" fmla="*/ 423862 w 566737"/>
              <a:gd name="connsiteY6" fmla="*/ 214312 h 333375"/>
              <a:gd name="connsiteX7" fmla="*/ 423862 w 566737"/>
              <a:gd name="connsiteY7" fmla="*/ 214312 h 333375"/>
              <a:gd name="connsiteX8" fmla="*/ 404812 w 566737"/>
              <a:gd name="connsiteY8" fmla="*/ 171450 h 333375"/>
              <a:gd name="connsiteX9" fmla="*/ 138112 w 566737"/>
              <a:gd name="connsiteY9" fmla="*/ 333375 h 333375"/>
              <a:gd name="connsiteX10" fmla="*/ 19050 w 566737"/>
              <a:gd name="connsiteY10" fmla="*/ 140493 h 333375"/>
              <a:gd name="connsiteX11" fmla="*/ 0 w 566737"/>
              <a:gd name="connsiteY11" fmla="*/ 114300 h 333375"/>
              <a:gd name="connsiteX0" fmla="*/ 466725 w 1033462"/>
              <a:gd name="connsiteY0" fmla="*/ 114300 h 392905"/>
              <a:gd name="connsiteX1" fmla="*/ 561975 w 1033462"/>
              <a:gd name="connsiteY1" fmla="*/ 52387 h 392905"/>
              <a:gd name="connsiteX2" fmla="*/ 623887 w 1033462"/>
              <a:gd name="connsiteY2" fmla="*/ 161925 h 392905"/>
              <a:gd name="connsiteX3" fmla="*/ 881062 w 1033462"/>
              <a:gd name="connsiteY3" fmla="*/ 0 h 392905"/>
              <a:gd name="connsiteX4" fmla="*/ 938212 w 1033462"/>
              <a:gd name="connsiteY4" fmla="*/ 0 h 392905"/>
              <a:gd name="connsiteX5" fmla="*/ 1033462 w 1033462"/>
              <a:gd name="connsiteY5" fmla="*/ 128587 h 392905"/>
              <a:gd name="connsiteX6" fmla="*/ 890587 w 1033462"/>
              <a:gd name="connsiteY6" fmla="*/ 214312 h 392905"/>
              <a:gd name="connsiteX7" fmla="*/ 890587 w 1033462"/>
              <a:gd name="connsiteY7" fmla="*/ 214312 h 392905"/>
              <a:gd name="connsiteX8" fmla="*/ 871537 w 1033462"/>
              <a:gd name="connsiteY8" fmla="*/ 171450 h 392905"/>
              <a:gd name="connsiteX9" fmla="*/ 604837 w 1033462"/>
              <a:gd name="connsiteY9" fmla="*/ 333375 h 392905"/>
              <a:gd name="connsiteX10" fmla="*/ 0 w 1033462"/>
              <a:gd name="connsiteY10" fmla="*/ 392905 h 392905"/>
              <a:gd name="connsiteX11" fmla="*/ 466725 w 1033462"/>
              <a:gd name="connsiteY11" fmla="*/ 114300 h 392905"/>
              <a:gd name="connsiteX0" fmla="*/ 466725 w 1033462"/>
              <a:gd name="connsiteY0" fmla="*/ 114300 h 392905"/>
              <a:gd name="connsiteX1" fmla="*/ 561975 w 1033462"/>
              <a:gd name="connsiteY1" fmla="*/ 52387 h 392905"/>
              <a:gd name="connsiteX2" fmla="*/ 623887 w 1033462"/>
              <a:gd name="connsiteY2" fmla="*/ 161925 h 392905"/>
              <a:gd name="connsiteX3" fmla="*/ 881062 w 1033462"/>
              <a:gd name="connsiteY3" fmla="*/ 0 h 392905"/>
              <a:gd name="connsiteX4" fmla="*/ 938212 w 1033462"/>
              <a:gd name="connsiteY4" fmla="*/ 0 h 392905"/>
              <a:gd name="connsiteX5" fmla="*/ 1033462 w 1033462"/>
              <a:gd name="connsiteY5" fmla="*/ 128587 h 392905"/>
              <a:gd name="connsiteX6" fmla="*/ 890587 w 1033462"/>
              <a:gd name="connsiteY6" fmla="*/ 214312 h 392905"/>
              <a:gd name="connsiteX7" fmla="*/ 890587 w 1033462"/>
              <a:gd name="connsiteY7" fmla="*/ 214312 h 392905"/>
              <a:gd name="connsiteX8" fmla="*/ 871537 w 1033462"/>
              <a:gd name="connsiteY8" fmla="*/ 171450 h 392905"/>
              <a:gd name="connsiteX9" fmla="*/ 604837 w 1033462"/>
              <a:gd name="connsiteY9" fmla="*/ 333375 h 392905"/>
              <a:gd name="connsiteX10" fmla="*/ 257175 w 1033462"/>
              <a:gd name="connsiteY10" fmla="*/ 371475 h 392905"/>
              <a:gd name="connsiteX11" fmla="*/ 0 w 1033462"/>
              <a:gd name="connsiteY11" fmla="*/ 392905 h 392905"/>
              <a:gd name="connsiteX12" fmla="*/ 466725 w 1033462"/>
              <a:gd name="connsiteY12" fmla="*/ 114300 h 392905"/>
              <a:gd name="connsiteX0" fmla="*/ 466725 w 1033462"/>
              <a:gd name="connsiteY0" fmla="*/ 114300 h 476250"/>
              <a:gd name="connsiteX1" fmla="*/ 561975 w 1033462"/>
              <a:gd name="connsiteY1" fmla="*/ 52387 h 476250"/>
              <a:gd name="connsiteX2" fmla="*/ 623887 w 1033462"/>
              <a:gd name="connsiteY2" fmla="*/ 161925 h 476250"/>
              <a:gd name="connsiteX3" fmla="*/ 881062 w 1033462"/>
              <a:gd name="connsiteY3" fmla="*/ 0 h 476250"/>
              <a:gd name="connsiteX4" fmla="*/ 938212 w 1033462"/>
              <a:gd name="connsiteY4" fmla="*/ 0 h 476250"/>
              <a:gd name="connsiteX5" fmla="*/ 1033462 w 1033462"/>
              <a:gd name="connsiteY5" fmla="*/ 128587 h 476250"/>
              <a:gd name="connsiteX6" fmla="*/ 890587 w 1033462"/>
              <a:gd name="connsiteY6" fmla="*/ 214312 h 476250"/>
              <a:gd name="connsiteX7" fmla="*/ 890587 w 1033462"/>
              <a:gd name="connsiteY7" fmla="*/ 214312 h 476250"/>
              <a:gd name="connsiteX8" fmla="*/ 871537 w 1033462"/>
              <a:gd name="connsiteY8" fmla="*/ 171450 h 476250"/>
              <a:gd name="connsiteX9" fmla="*/ 604837 w 1033462"/>
              <a:gd name="connsiteY9" fmla="*/ 333375 h 476250"/>
              <a:gd name="connsiteX10" fmla="*/ 52387 w 1033462"/>
              <a:gd name="connsiteY10" fmla="*/ 476250 h 476250"/>
              <a:gd name="connsiteX11" fmla="*/ 0 w 1033462"/>
              <a:gd name="connsiteY11" fmla="*/ 392905 h 476250"/>
              <a:gd name="connsiteX12" fmla="*/ 466725 w 1033462"/>
              <a:gd name="connsiteY12" fmla="*/ 114300 h 476250"/>
              <a:gd name="connsiteX0" fmla="*/ 466725 w 1033462"/>
              <a:gd name="connsiteY0" fmla="*/ 114300 h 476250"/>
              <a:gd name="connsiteX1" fmla="*/ 561975 w 1033462"/>
              <a:gd name="connsiteY1" fmla="*/ 52387 h 476250"/>
              <a:gd name="connsiteX2" fmla="*/ 623887 w 1033462"/>
              <a:gd name="connsiteY2" fmla="*/ 161925 h 476250"/>
              <a:gd name="connsiteX3" fmla="*/ 881062 w 1033462"/>
              <a:gd name="connsiteY3" fmla="*/ 0 h 476250"/>
              <a:gd name="connsiteX4" fmla="*/ 938212 w 1033462"/>
              <a:gd name="connsiteY4" fmla="*/ 0 h 476250"/>
              <a:gd name="connsiteX5" fmla="*/ 1033462 w 1033462"/>
              <a:gd name="connsiteY5" fmla="*/ 128587 h 476250"/>
              <a:gd name="connsiteX6" fmla="*/ 890587 w 1033462"/>
              <a:gd name="connsiteY6" fmla="*/ 214312 h 476250"/>
              <a:gd name="connsiteX7" fmla="*/ 890587 w 1033462"/>
              <a:gd name="connsiteY7" fmla="*/ 214312 h 476250"/>
              <a:gd name="connsiteX8" fmla="*/ 871537 w 1033462"/>
              <a:gd name="connsiteY8" fmla="*/ 171450 h 476250"/>
              <a:gd name="connsiteX9" fmla="*/ 604837 w 1033462"/>
              <a:gd name="connsiteY9" fmla="*/ 333375 h 476250"/>
              <a:gd name="connsiteX10" fmla="*/ 264318 w 1033462"/>
              <a:gd name="connsiteY10" fmla="*/ 419099 h 476250"/>
              <a:gd name="connsiteX11" fmla="*/ 52387 w 1033462"/>
              <a:gd name="connsiteY11" fmla="*/ 476250 h 476250"/>
              <a:gd name="connsiteX12" fmla="*/ 0 w 1033462"/>
              <a:gd name="connsiteY12" fmla="*/ 392905 h 476250"/>
              <a:gd name="connsiteX13" fmla="*/ 466725 w 1033462"/>
              <a:gd name="connsiteY13" fmla="*/ 114300 h 476250"/>
              <a:gd name="connsiteX0" fmla="*/ 466725 w 1033462"/>
              <a:gd name="connsiteY0" fmla="*/ 114300 h 492918"/>
              <a:gd name="connsiteX1" fmla="*/ 561975 w 1033462"/>
              <a:gd name="connsiteY1" fmla="*/ 52387 h 492918"/>
              <a:gd name="connsiteX2" fmla="*/ 623887 w 1033462"/>
              <a:gd name="connsiteY2" fmla="*/ 161925 h 492918"/>
              <a:gd name="connsiteX3" fmla="*/ 881062 w 1033462"/>
              <a:gd name="connsiteY3" fmla="*/ 0 h 492918"/>
              <a:gd name="connsiteX4" fmla="*/ 938212 w 1033462"/>
              <a:gd name="connsiteY4" fmla="*/ 0 h 492918"/>
              <a:gd name="connsiteX5" fmla="*/ 1033462 w 1033462"/>
              <a:gd name="connsiteY5" fmla="*/ 128587 h 492918"/>
              <a:gd name="connsiteX6" fmla="*/ 890587 w 1033462"/>
              <a:gd name="connsiteY6" fmla="*/ 214312 h 492918"/>
              <a:gd name="connsiteX7" fmla="*/ 890587 w 1033462"/>
              <a:gd name="connsiteY7" fmla="*/ 214312 h 492918"/>
              <a:gd name="connsiteX8" fmla="*/ 871537 w 1033462"/>
              <a:gd name="connsiteY8" fmla="*/ 171450 h 492918"/>
              <a:gd name="connsiteX9" fmla="*/ 604837 w 1033462"/>
              <a:gd name="connsiteY9" fmla="*/ 333375 h 492918"/>
              <a:gd name="connsiteX10" fmla="*/ 45243 w 1033462"/>
              <a:gd name="connsiteY10" fmla="*/ 492918 h 492918"/>
              <a:gd name="connsiteX11" fmla="*/ 52387 w 1033462"/>
              <a:gd name="connsiteY11" fmla="*/ 476250 h 492918"/>
              <a:gd name="connsiteX12" fmla="*/ 0 w 1033462"/>
              <a:gd name="connsiteY12" fmla="*/ 392905 h 492918"/>
              <a:gd name="connsiteX13" fmla="*/ 466725 w 1033462"/>
              <a:gd name="connsiteY13" fmla="*/ 114300 h 492918"/>
              <a:gd name="connsiteX0" fmla="*/ 466725 w 1033462"/>
              <a:gd name="connsiteY0" fmla="*/ 114300 h 492918"/>
              <a:gd name="connsiteX1" fmla="*/ 561975 w 1033462"/>
              <a:gd name="connsiteY1" fmla="*/ 52387 h 492918"/>
              <a:gd name="connsiteX2" fmla="*/ 623887 w 1033462"/>
              <a:gd name="connsiteY2" fmla="*/ 161925 h 492918"/>
              <a:gd name="connsiteX3" fmla="*/ 881062 w 1033462"/>
              <a:gd name="connsiteY3" fmla="*/ 0 h 492918"/>
              <a:gd name="connsiteX4" fmla="*/ 938212 w 1033462"/>
              <a:gd name="connsiteY4" fmla="*/ 0 h 492918"/>
              <a:gd name="connsiteX5" fmla="*/ 1033462 w 1033462"/>
              <a:gd name="connsiteY5" fmla="*/ 128587 h 492918"/>
              <a:gd name="connsiteX6" fmla="*/ 890587 w 1033462"/>
              <a:gd name="connsiteY6" fmla="*/ 214312 h 492918"/>
              <a:gd name="connsiteX7" fmla="*/ 890587 w 1033462"/>
              <a:gd name="connsiteY7" fmla="*/ 214312 h 492918"/>
              <a:gd name="connsiteX8" fmla="*/ 871537 w 1033462"/>
              <a:gd name="connsiteY8" fmla="*/ 171450 h 492918"/>
              <a:gd name="connsiteX9" fmla="*/ 604837 w 1033462"/>
              <a:gd name="connsiteY9" fmla="*/ 333375 h 492918"/>
              <a:gd name="connsiteX10" fmla="*/ 283368 w 1033462"/>
              <a:gd name="connsiteY10" fmla="*/ 426242 h 492918"/>
              <a:gd name="connsiteX11" fmla="*/ 45243 w 1033462"/>
              <a:gd name="connsiteY11" fmla="*/ 492918 h 492918"/>
              <a:gd name="connsiteX12" fmla="*/ 52387 w 1033462"/>
              <a:gd name="connsiteY12" fmla="*/ 476250 h 492918"/>
              <a:gd name="connsiteX13" fmla="*/ 0 w 1033462"/>
              <a:gd name="connsiteY13" fmla="*/ 392905 h 492918"/>
              <a:gd name="connsiteX14" fmla="*/ 466725 w 1033462"/>
              <a:gd name="connsiteY14" fmla="*/ 114300 h 492918"/>
              <a:gd name="connsiteX0" fmla="*/ 466725 w 1033462"/>
              <a:gd name="connsiteY0" fmla="*/ 114300 h 664367"/>
              <a:gd name="connsiteX1" fmla="*/ 561975 w 1033462"/>
              <a:gd name="connsiteY1" fmla="*/ 52387 h 664367"/>
              <a:gd name="connsiteX2" fmla="*/ 623887 w 1033462"/>
              <a:gd name="connsiteY2" fmla="*/ 161925 h 664367"/>
              <a:gd name="connsiteX3" fmla="*/ 881062 w 1033462"/>
              <a:gd name="connsiteY3" fmla="*/ 0 h 664367"/>
              <a:gd name="connsiteX4" fmla="*/ 938212 w 1033462"/>
              <a:gd name="connsiteY4" fmla="*/ 0 h 664367"/>
              <a:gd name="connsiteX5" fmla="*/ 1033462 w 1033462"/>
              <a:gd name="connsiteY5" fmla="*/ 128587 h 664367"/>
              <a:gd name="connsiteX6" fmla="*/ 890587 w 1033462"/>
              <a:gd name="connsiteY6" fmla="*/ 214312 h 664367"/>
              <a:gd name="connsiteX7" fmla="*/ 890587 w 1033462"/>
              <a:gd name="connsiteY7" fmla="*/ 214312 h 664367"/>
              <a:gd name="connsiteX8" fmla="*/ 871537 w 1033462"/>
              <a:gd name="connsiteY8" fmla="*/ 171450 h 664367"/>
              <a:gd name="connsiteX9" fmla="*/ 604837 w 1033462"/>
              <a:gd name="connsiteY9" fmla="*/ 333375 h 664367"/>
              <a:gd name="connsiteX10" fmla="*/ 147637 w 1033462"/>
              <a:gd name="connsiteY10" fmla="*/ 664367 h 664367"/>
              <a:gd name="connsiteX11" fmla="*/ 45243 w 1033462"/>
              <a:gd name="connsiteY11" fmla="*/ 492918 h 664367"/>
              <a:gd name="connsiteX12" fmla="*/ 52387 w 1033462"/>
              <a:gd name="connsiteY12" fmla="*/ 476250 h 664367"/>
              <a:gd name="connsiteX13" fmla="*/ 0 w 1033462"/>
              <a:gd name="connsiteY13" fmla="*/ 392905 h 664367"/>
              <a:gd name="connsiteX14" fmla="*/ 466725 w 1033462"/>
              <a:gd name="connsiteY14" fmla="*/ 114300 h 664367"/>
              <a:gd name="connsiteX0" fmla="*/ 466725 w 1033462"/>
              <a:gd name="connsiteY0" fmla="*/ 114300 h 664367"/>
              <a:gd name="connsiteX1" fmla="*/ 561975 w 1033462"/>
              <a:gd name="connsiteY1" fmla="*/ 52387 h 664367"/>
              <a:gd name="connsiteX2" fmla="*/ 623887 w 1033462"/>
              <a:gd name="connsiteY2" fmla="*/ 161925 h 664367"/>
              <a:gd name="connsiteX3" fmla="*/ 881062 w 1033462"/>
              <a:gd name="connsiteY3" fmla="*/ 0 h 664367"/>
              <a:gd name="connsiteX4" fmla="*/ 938212 w 1033462"/>
              <a:gd name="connsiteY4" fmla="*/ 0 h 664367"/>
              <a:gd name="connsiteX5" fmla="*/ 1033462 w 1033462"/>
              <a:gd name="connsiteY5" fmla="*/ 128587 h 664367"/>
              <a:gd name="connsiteX6" fmla="*/ 890587 w 1033462"/>
              <a:gd name="connsiteY6" fmla="*/ 214312 h 664367"/>
              <a:gd name="connsiteX7" fmla="*/ 890587 w 1033462"/>
              <a:gd name="connsiteY7" fmla="*/ 214312 h 664367"/>
              <a:gd name="connsiteX8" fmla="*/ 871537 w 1033462"/>
              <a:gd name="connsiteY8" fmla="*/ 171450 h 664367"/>
              <a:gd name="connsiteX9" fmla="*/ 604837 w 1033462"/>
              <a:gd name="connsiteY9" fmla="*/ 333375 h 664367"/>
              <a:gd name="connsiteX10" fmla="*/ 342900 w 1033462"/>
              <a:gd name="connsiteY10" fmla="*/ 523874 h 664367"/>
              <a:gd name="connsiteX11" fmla="*/ 147637 w 1033462"/>
              <a:gd name="connsiteY11" fmla="*/ 664367 h 664367"/>
              <a:gd name="connsiteX12" fmla="*/ 45243 w 1033462"/>
              <a:gd name="connsiteY12" fmla="*/ 492918 h 664367"/>
              <a:gd name="connsiteX13" fmla="*/ 52387 w 1033462"/>
              <a:gd name="connsiteY13" fmla="*/ 476250 h 664367"/>
              <a:gd name="connsiteX14" fmla="*/ 0 w 1033462"/>
              <a:gd name="connsiteY14" fmla="*/ 392905 h 664367"/>
              <a:gd name="connsiteX15" fmla="*/ 466725 w 1033462"/>
              <a:gd name="connsiteY15" fmla="*/ 114300 h 664367"/>
              <a:gd name="connsiteX0" fmla="*/ 466725 w 1033462"/>
              <a:gd name="connsiteY0" fmla="*/ 114300 h 664367"/>
              <a:gd name="connsiteX1" fmla="*/ 561975 w 1033462"/>
              <a:gd name="connsiteY1" fmla="*/ 52387 h 664367"/>
              <a:gd name="connsiteX2" fmla="*/ 623887 w 1033462"/>
              <a:gd name="connsiteY2" fmla="*/ 161925 h 664367"/>
              <a:gd name="connsiteX3" fmla="*/ 881062 w 1033462"/>
              <a:gd name="connsiteY3" fmla="*/ 0 h 664367"/>
              <a:gd name="connsiteX4" fmla="*/ 938212 w 1033462"/>
              <a:gd name="connsiteY4" fmla="*/ 0 h 664367"/>
              <a:gd name="connsiteX5" fmla="*/ 1033462 w 1033462"/>
              <a:gd name="connsiteY5" fmla="*/ 128587 h 664367"/>
              <a:gd name="connsiteX6" fmla="*/ 890587 w 1033462"/>
              <a:gd name="connsiteY6" fmla="*/ 214312 h 664367"/>
              <a:gd name="connsiteX7" fmla="*/ 890587 w 1033462"/>
              <a:gd name="connsiteY7" fmla="*/ 214312 h 664367"/>
              <a:gd name="connsiteX8" fmla="*/ 871537 w 1033462"/>
              <a:gd name="connsiteY8" fmla="*/ 171450 h 664367"/>
              <a:gd name="connsiteX9" fmla="*/ 604837 w 1033462"/>
              <a:gd name="connsiteY9" fmla="*/ 333375 h 664367"/>
              <a:gd name="connsiteX10" fmla="*/ 259556 w 1033462"/>
              <a:gd name="connsiteY10" fmla="*/ 588167 h 664367"/>
              <a:gd name="connsiteX11" fmla="*/ 147637 w 1033462"/>
              <a:gd name="connsiteY11" fmla="*/ 664367 h 664367"/>
              <a:gd name="connsiteX12" fmla="*/ 45243 w 1033462"/>
              <a:gd name="connsiteY12" fmla="*/ 492918 h 664367"/>
              <a:gd name="connsiteX13" fmla="*/ 52387 w 1033462"/>
              <a:gd name="connsiteY13" fmla="*/ 476250 h 664367"/>
              <a:gd name="connsiteX14" fmla="*/ 0 w 1033462"/>
              <a:gd name="connsiteY14" fmla="*/ 392905 h 664367"/>
              <a:gd name="connsiteX15" fmla="*/ 466725 w 1033462"/>
              <a:gd name="connsiteY15" fmla="*/ 114300 h 664367"/>
              <a:gd name="connsiteX0" fmla="*/ 466725 w 1033462"/>
              <a:gd name="connsiteY0" fmla="*/ 114300 h 664367"/>
              <a:gd name="connsiteX1" fmla="*/ 561975 w 1033462"/>
              <a:gd name="connsiteY1" fmla="*/ 52387 h 664367"/>
              <a:gd name="connsiteX2" fmla="*/ 623887 w 1033462"/>
              <a:gd name="connsiteY2" fmla="*/ 161925 h 664367"/>
              <a:gd name="connsiteX3" fmla="*/ 881062 w 1033462"/>
              <a:gd name="connsiteY3" fmla="*/ 0 h 664367"/>
              <a:gd name="connsiteX4" fmla="*/ 938212 w 1033462"/>
              <a:gd name="connsiteY4" fmla="*/ 0 h 664367"/>
              <a:gd name="connsiteX5" fmla="*/ 1033462 w 1033462"/>
              <a:gd name="connsiteY5" fmla="*/ 128587 h 664367"/>
              <a:gd name="connsiteX6" fmla="*/ 890587 w 1033462"/>
              <a:gd name="connsiteY6" fmla="*/ 214312 h 664367"/>
              <a:gd name="connsiteX7" fmla="*/ 890587 w 1033462"/>
              <a:gd name="connsiteY7" fmla="*/ 214312 h 664367"/>
              <a:gd name="connsiteX8" fmla="*/ 871537 w 1033462"/>
              <a:gd name="connsiteY8" fmla="*/ 171450 h 664367"/>
              <a:gd name="connsiteX9" fmla="*/ 604837 w 1033462"/>
              <a:gd name="connsiteY9" fmla="*/ 333375 h 664367"/>
              <a:gd name="connsiteX10" fmla="*/ 323850 w 1033462"/>
              <a:gd name="connsiteY10" fmla="*/ 545305 h 664367"/>
              <a:gd name="connsiteX11" fmla="*/ 259556 w 1033462"/>
              <a:gd name="connsiteY11" fmla="*/ 588167 h 664367"/>
              <a:gd name="connsiteX12" fmla="*/ 147637 w 1033462"/>
              <a:gd name="connsiteY12" fmla="*/ 664367 h 664367"/>
              <a:gd name="connsiteX13" fmla="*/ 45243 w 1033462"/>
              <a:gd name="connsiteY13" fmla="*/ 492918 h 664367"/>
              <a:gd name="connsiteX14" fmla="*/ 52387 w 1033462"/>
              <a:gd name="connsiteY14" fmla="*/ 476250 h 664367"/>
              <a:gd name="connsiteX15" fmla="*/ 0 w 1033462"/>
              <a:gd name="connsiteY15" fmla="*/ 392905 h 664367"/>
              <a:gd name="connsiteX16" fmla="*/ 466725 w 1033462"/>
              <a:gd name="connsiteY16" fmla="*/ 114300 h 664367"/>
              <a:gd name="connsiteX0" fmla="*/ 466725 w 1033462"/>
              <a:gd name="connsiteY0" fmla="*/ 114300 h 664367"/>
              <a:gd name="connsiteX1" fmla="*/ 561975 w 1033462"/>
              <a:gd name="connsiteY1" fmla="*/ 52387 h 664367"/>
              <a:gd name="connsiteX2" fmla="*/ 623887 w 1033462"/>
              <a:gd name="connsiteY2" fmla="*/ 161925 h 664367"/>
              <a:gd name="connsiteX3" fmla="*/ 881062 w 1033462"/>
              <a:gd name="connsiteY3" fmla="*/ 0 h 664367"/>
              <a:gd name="connsiteX4" fmla="*/ 938212 w 1033462"/>
              <a:gd name="connsiteY4" fmla="*/ 0 h 664367"/>
              <a:gd name="connsiteX5" fmla="*/ 1033462 w 1033462"/>
              <a:gd name="connsiteY5" fmla="*/ 128587 h 664367"/>
              <a:gd name="connsiteX6" fmla="*/ 890587 w 1033462"/>
              <a:gd name="connsiteY6" fmla="*/ 214312 h 664367"/>
              <a:gd name="connsiteX7" fmla="*/ 890587 w 1033462"/>
              <a:gd name="connsiteY7" fmla="*/ 214312 h 664367"/>
              <a:gd name="connsiteX8" fmla="*/ 871537 w 1033462"/>
              <a:gd name="connsiteY8" fmla="*/ 171450 h 664367"/>
              <a:gd name="connsiteX9" fmla="*/ 604837 w 1033462"/>
              <a:gd name="connsiteY9" fmla="*/ 333375 h 664367"/>
              <a:gd name="connsiteX10" fmla="*/ 238125 w 1033462"/>
              <a:gd name="connsiteY10" fmla="*/ 559592 h 664367"/>
              <a:gd name="connsiteX11" fmla="*/ 259556 w 1033462"/>
              <a:gd name="connsiteY11" fmla="*/ 588167 h 664367"/>
              <a:gd name="connsiteX12" fmla="*/ 147637 w 1033462"/>
              <a:gd name="connsiteY12" fmla="*/ 664367 h 664367"/>
              <a:gd name="connsiteX13" fmla="*/ 45243 w 1033462"/>
              <a:gd name="connsiteY13" fmla="*/ 492918 h 664367"/>
              <a:gd name="connsiteX14" fmla="*/ 52387 w 1033462"/>
              <a:gd name="connsiteY14" fmla="*/ 476250 h 664367"/>
              <a:gd name="connsiteX15" fmla="*/ 0 w 1033462"/>
              <a:gd name="connsiteY15" fmla="*/ 392905 h 664367"/>
              <a:gd name="connsiteX16" fmla="*/ 466725 w 1033462"/>
              <a:gd name="connsiteY16" fmla="*/ 114300 h 664367"/>
              <a:gd name="connsiteX0" fmla="*/ 466725 w 1033462"/>
              <a:gd name="connsiteY0" fmla="*/ 114300 h 664367"/>
              <a:gd name="connsiteX1" fmla="*/ 561975 w 1033462"/>
              <a:gd name="connsiteY1" fmla="*/ 52387 h 664367"/>
              <a:gd name="connsiteX2" fmla="*/ 623887 w 1033462"/>
              <a:gd name="connsiteY2" fmla="*/ 161925 h 664367"/>
              <a:gd name="connsiteX3" fmla="*/ 881062 w 1033462"/>
              <a:gd name="connsiteY3" fmla="*/ 0 h 664367"/>
              <a:gd name="connsiteX4" fmla="*/ 938212 w 1033462"/>
              <a:gd name="connsiteY4" fmla="*/ 0 h 664367"/>
              <a:gd name="connsiteX5" fmla="*/ 1033462 w 1033462"/>
              <a:gd name="connsiteY5" fmla="*/ 128587 h 664367"/>
              <a:gd name="connsiteX6" fmla="*/ 890587 w 1033462"/>
              <a:gd name="connsiteY6" fmla="*/ 214312 h 664367"/>
              <a:gd name="connsiteX7" fmla="*/ 890587 w 1033462"/>
              <a:gd name="connsiteY7" fmla="*/ 214312 h 664367"/>
              <a:gd name="connsiteX8" fmla="*/ 871537 w 1033462"/>
              <a:gd name="connsiteY8" fmla="*/ 171450 h 664367"/>
              <a:gd name="connsiteX9" fmla="*/ 238125 w 1033462"/>
              <a:gd name="connsiteY9" fmla="*/ 559592 h 664367"/>
              <a:gd name="connsiteX10" fmla="*/ 259556 w 1033462"/>
              <a:gd name="connsiteY10" fmla="*/ 588167 h 664367"/>
              <a:gd name="connsiteX11" fmla="*/ 147637 w 1033462"/>
              <a:gd name="connsiteY11" fmla="*/ 664367 h 664367"/>
              <a:gd name="connsiteX12" fmla="*/ 45243 w 1033462"/>
              <a:gd name="connsiteY12" fmla="*/ 492918 h 664367"/>
              <a:gd name="connsiteX13" fmla="*/ 52387 w 1033462"/>
              <a:gd name="connsiteY13" fmla="*/ 476250 h 664367"/>
              <a:gd name="connsiteX14" fmla="*/ 0 w 1033462"/>
              <a:gd name="connsiteY14" fmla="*/ 392905 h 664367"/>
              <a:gd name="connsiteX15" fmla="*/ 466725 w 1033462"/>
              <a:gd name="connsiteY15" fmla="*/ 114300 h 6643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3462" h="664367">
                <a:moveTo>
                  <a:pt x="466725" y="114300"/>
                </a:moveTo>
                <a:lnTo>
                  <a:pt x="561975" y="52387"/>
                </a:lnTo>
                <a:lnTo>
                  <a:pt x="623887" y="161925"/>
                </a:lnTo>
                <a:lnTo>
                  <a:pt x="881062" y="0"/>
                </a:lnTo>
                <a:lnTo>
                  <a:pt x="938212" y="0"/>
                </a:lnTo>
                <a:lnTo>
                  <a:pt x="1033462" y="128587"/>
                </a:lnTo>
                <a:lnTo>
                  <a:pt x="890587" y="214312"/>
                </a:lnTo>
                <a:lnTo>
                  <a:pt x="890587" y="214312"/>
                </a:lnTo>
                <a:lnTo>
                  <a:pt x="871537" y="171450"/>
                </a:lnTo>
                <a:lnTo>
                  <a:pt x="238125" y="559592"/>
                </a:lnTo>
                <a:lnTo>
                  <a:pt x="259556" y="588167"/>
                </a:lnTo>
                <a:lnTo>
                  <a:pt x="147637" y="664367"/>
                </a:lnTo>
                <a:lnTo>
                  <a:pt x="45243" y="492918"/>
                </a:lnTo>
                <a:lnTo>
                  <a:pt x="52387" y="476250"/>
                </a:lnTo>
                <a:lnTo>
                  <a:pt x="0" y="392905"/>
                </a:lnTo>
                <a:lnTo>
                  <a:pt x="466725" y="114300"/>
                </a:lnTo>
                <a:close/>
              </a:path>
            </a:pathLst>
          </a:cu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4" name="AutoShape 38"/>
          <p:cNvSpPr>
            <a:spLocks noChangeAspect="1" noChangeArrowheads="1"/>
          </p:cNvSpPr>
          <p:nvPr/>
        </p:nvSpPr>
        <p:spPr bwMode="auto">
          <a:xfrm rot="239097">
            <a:off x="8278780" y="5854165"/>
            <a:ext cx="748345" cy="231447"/>
          </a:xfrm>
          <a:prstGeom prst="roundRect">
            <a:avLst>
              <a:gd name="adj" fmla="val 50000"/>
            </a:avLst>
          </a:prstGeom>
          <a:solidFill>
            <a:schemeClr val="bg1"/>
          </a:solidFill>
          <a:ln w="15875">
            <a:solidFill>
              <a:srgbClr val="000000"/>
            </a:solidFill>
            <a:round/>
            <a:headEnd/>
            <a:tailEnd/>
          </a:ln>
        </p:spPr>
        <p:txBody>
          <a:bodyPr wrap="square" lIns="18000" tIns="18000" rIns="18000" bIns="18000" anchor="ctr" anchorCtr="1">
            <a:spAutoFit/>
          </a:bodyPr>
          <a:lstStyle/>
          <a:p>
            <a:pPr marL="0" marR="0" lvl="0" indent="0" algn="ctr" defTabSz="914400" rtl="0" eaLnBrk="0" fontAlgn="auto" latinLnBrk="0" hangingPunct="0">
              <a:lnSpc>
                <a:spcPts val="1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国道</a:t>
            </a:r>
            <a:r>
              <a:rPr kumimoji="0" lang="en-US" altLang="ja-JP" sz="11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2</a:t>
            </a:r>
            <a:r>
              <a:rPr kumimoji="0" lang="ja-JP" altLang="en-US" sz="11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号</a:t>
            </a:r>
          </a:p>
        </p:txBody>
      </p:sp>
      <p:sp>
        <p:nvSpPr>
          <p:cNvPr id="67" name="AutoShape 38"/>
          <p:cNvSpPr>
            <a:spLocks noChangeAspect="1" noChangeArrowheads="1"/>
          </p:cNvSpPr>
          <p:nvPr/>
        </p:nvSpPr>
        <p:spPr bwMode="auto">
          <a:xfrm rot="20492464">
            <a:off x="8953656" y="5212313"/>
            <a:ext cx="216112" cy="542907"/>
          </a:xfrm>
          <a:prstGeom prst="roundRect">
            <a:avLst>
              <a:gd name="adj" fmla="val 50000"/>
            </a:avLst>
          </a:prstGeom>
          <a:solidFill>
            <a:schemeClr val="bg1"/>
          </a:solidFill>
          <a:ln w="15875">
            <a:solidFill>
              <a:srgbClr val="000000"/>
            </a:solidFill>
            <a:round/>
            <a:headEnd/>
            <a:tailEnd/>
          </a:ln>
        </p:spPr>
        <p:txBody>
          <a:bodyPr vert="eaVert" lIns="7200" tIns="18000" rIns="18000" bIns="18000" anchor="ctr" anchorCtr="1">
            <a:spAutoFit/>
          </a:bodyPr>
          <a:lstStyle/>
          <a:p>
            <a:pPr marL="0" marR="0" lvl="0" indent="0" algn="ctr" defTabSz="914400" rtl="0" eaLnBrk="0" fontAlgn="auto" latinLnBrk="0" hangingPunct="0">
              <a:lnSpc>
                <a:spcPts val="1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御堂筋</a:t>
            </a:r>
          </a:p>
        </p:txBody>
      </p:sp>
      <p:sp>
        <p:nvSpPr>
          <p:cNvPr id="23" name="正方形/長方形 22"/>
          <p:cNvSpPr/>
          <p:nvPr/>
        </p:nvSpPr>
        <p:spPr>
          <a:xfrm rot="195582">
            <a:off x="7300110" y="4830663"/>
            <a:ext cx="132864" cy="866792"/>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四つ橋線西梅田駅</a:t>
            </a:r>
          </a:p>
        </p:txBody>
      </p:sp>
      <p:sp>
        <p:nvSpPr>
          <p:cNvPr id="5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7</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366362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11"/>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1</a:t>
            </a:r>
            <a:r>
              <a:rPr kumimoji="1" lang="ja-JP" altLang="en-US"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 ．大阪駅周辺</a:t>
            </a:r>
            <a:endParaRPr kumimoji="1" lang="en-US" altLang="ja-JP"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p:txBody>
      </p:sp>
      <p:sp>
        <p:nvSpPr>
          <p:cNvPr id="8" name="テキスト ボックス 7"/>
          <p:cNvSpPr txBox="1"/>
          <p:nvPr/>
        </p:nvSpPr>
        <p:spPr>
          <a:xfrm>
            <a:off x="1271464" y="422070"/>
            <a:ext cx="9649072" cy="5976662"/>
          </a:xfrm>
          <a:prstGeom prst="rect">
            <a:avLst/>
          </a:prstGeom>
          <a:noFill/>
          <a:ln>
            <a:noFill/>
            <a:prstDash val="sysDash"/>
          </a:ln>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rPr>
              <a:t>○課題と</a:t>
            </a:r>
            <a:r>
              <a:rPr kumimoji="1" lang="ja-JP" altLang="en-US" sz="1400" b="0" i="0" u="none" strike="noStrike" kern="1200" cap="none" spc="0" normalizeH="0" baseline="0" noProof="0" dirty="0" smtClean="0">
                <a:ln>
                  <a:noFill/>
                </a:ln>
                <a:effectLst/>
                <a:uLnTx/>
                <a:uFillTx/>
                <a:latin typeface="ＭＳ Ｐゴシック" panose="020B0600070205080204" pitchFamily="50" charset="-128"/>
                <a:ea typeface="ＭＳ Ｐゴシック" panose="020B0600070205080204" pitchFamily="50" charset="-128"/>
                <a:cs typeface="+mn-cs"/>
              </a:rPr>
              <a:t>取組</a:t>
            </a:r>
            <a:endParaRPr kumimoji="1" lang="en-US" altLang="ja-JP" sz="1400" b="0" i="0" u="none" strike="noStrike" kern="1200" cap="none" spc="0" normalizeH="0" baseline="0" noProof="0" dirty="0">
              <a:ln>
                <a:noFill/>
              </a:ln>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rPr>
              <a:t>　　</a:t>
            </a:r>
            <a:endParaRPr kumimoji="1" lang="en-US" altLang="ja-JP" sz="1200" b="0" i="0" u="none" strike="noStrike" kern="1200" cap="none" spc="0" normalizeH="0" baseline="0" noProof="0" dirty="0">
              <a:ln>
                <a:noFill/>
              </a:ln>
              <a:effectLst/>
              <a:uLnTx/>
              <a:uFillTx/>
              <a:latin typeface="Calibri" panose="020F0502020204030204"/>
              <a:ea typeface="ＭＳ Ｐゴシック" panose="020B0600070205080204" pitchFamily="50" charset="-128"/>
              <a:cs typeface="+mn-cs"/>
            </a:endParaRPr>
          </a:p>
        </p:txBody>
      </p:sp>
      <p:graphicFrame>
        <p:nvGraphicFramePr>
          <p:cNvPr id="5" name="表 4"/>
          <p:cNvGraphicFramePr>
            <a:graphicFrameLocks noGrp="1"/>
          </p:cNvGraphicFramePr>
          <p:nvPr>
            <p:extLst>
              <p:ext uri="{D42A27DB-BD31-4B8C-83A1-F6EECF244321}">
                <p14:modId xmlns:p14="http://schemas.microsoft.com/office/powerpoint/2010/main" val="1608003945"/>
              </p:ext>
            </p:extLst>
          </p:nvPr>
        </p:nvGraphicFramePr>
        <p:xfrm>
          <a:off x="1143000" y="710104"/>
          <a:ext cx="9831143" cy="5492254"/>
        </p:xfrm>
        <a:graphic>
          <a:graphicData uri="http://schemas.openxmlformats.org/drawingml/2006/table">
            <a:tbl>
              <a:tblPr firstRow="1" bandRow="1">
                <a:tableStyleId>{5C22544A-7EE6-4342-B048-85BDC9FD1C3A}</a:tableStyleId>
              </a:tblPr>
              <a:tblGrid>
                <a:gridCol w="751110">
                  <a:extLst>
                    <a:ext uri="{9D8B030D-6E8A-4147-A177-3AD203B41FA5}">
                      <a16:colId xmlns:a16="http://schemas.microsoft.com/office/drawing/2014/main" val="20000"/>
                    </a:ext>
                  </a:extLst>
                </a:gridCol>
                <a:gridCol w="1002139">
                  <a:extLst>
                    <a:ext uri="{9D8B030D-6E8A-4147-A177-3AD203B41FA5}">
                      <a16:colId xmlns:a16="http://schemas.microsoft.com/office/drawing/2014/main" val="20001"/>
                    </a:ext>
                  </a:extLst>
                </a:gridCol>
                <a:gridCol w="2739780">
                  <a:extLst>
                    <a:ext uri="{9D8B030D-6E8A-4147-A177-3AD203B41FA5}">
                      <a16:colId xmlns:a16="http://schemas.microsoft.com/office/drawing/2014/main" val="20002"/>
                    </a:ext>
                  </a:extLst>
                </a:gridCol>
                <a:gridCol w="5338114">
                  <a:extLst>
                    <a:ext uri="{9D8B030D-6E8A-4147-A177-3AD203B41FA5}">
                      <a16:colId xmlns:a16="http://schemas.microsoft.com/office/drawing/2014/main" val="20003"/>
                    </a:ext>
                  </a:extLst>
                </a:gridCol>
              </a:tblGrid>
              <a:tr h="285133">
                <a:tc>
                  <a:txBody>
                    <a:bodyPr/>
                    <a:lstStyle/>
                    <a:p>
                      <a:pPr>
                        <a:lnSpc>
                          <a:spcPts val="1300"/>
                        </a:lnSpc>
                      </a:pP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a:solidFill>
                            <a:schemeClr val="tx1"/>
                          </a:solidFill>
                          <a:latin typeface="+mn-ea"/>
                          <a:ea typeface="+mn-ea"/>
                        </a:rPr>
                        <a:t>事項</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a:solidFill>
                            <a:schemeClr val="tx1"/>
                          </a:solidFill>
                          <a:latin typeface="+mn-ea"/>
                          <a:ea typeface="+mn-ea"/>
                        </a:rPr>
                        <a:t>課題</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ts val="1300"/>
                        </a:lnSpc>
                      </a:pPr>
                      <a:r>
                        <a:rPr kumimoji="1" lang="ja-JP" altLang="en-US" sz="1200" b="0" u="none" dirty="0" smtClean="0">
                          <a:solidFill>
                            <a:schemeClr val="tx1"/>
                          </a:solidFill>
                          <a:latin typeface="+mn-ea"/>
                          <a:ea typeface="+mn-ea"/>
                        </a:rPr>
                        <a:t>取組</a:t>
                      </a:r>
                      <a:endParaRPr kumimoji="1" lang="ja-JP" altLang="en-US" sz="1200" b="0" u="none" dirty="0">
                        <a:solidFill>
                          <a:schemeClr val="tx1"/>
                        </a:solidFill>
                        <a:latin typeface="+mn-ea"/>
                        <a:ea typeface="+mn-ea"/>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048361">
                <a:tc>
                  <a:txBody>
                    <a:bodyPr/>
                    <a:lstStyle/>
                    <a:p>
                      <a:pPr>
                        <a:lnSpc>
                          <a:spcPts val="1300"/>
                        </a:lnSpc>
                      </a:pPr>
                      <a:r>
                        <a:rPr kumimoji="1" lang="ja-JP" altLang="en-US" sz="1200" b="0" u="none" dirty="0">
                          <a:solidFill>
                            <a:schemeClr val="tx1"/>
                          </a:solidFill>
                          <a:latin typeface="+mn-ea"/>
                          <a:ea typeface="+mn-ea"/>
                        </a:rPr>
                        <a:t>土地利用</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nSpc>
                          <a:spcPts val="1300"/>
                        </a:lnSpc>
                      </a:pPr>
                      <a:r>
                        <a:rPr kumimoji="1" lang="ja-JP" altLang="en-US" sz="1200" b="0" u="none" dirty="0">
                          <a:solidFill>
                            <a:schemeClr val="tx1"/>
                          </a:solidFill>
                          <a:latin typeface="ＭＳ Ｐ明朝" pitchFamily="18" charset="-128"/>
                          <a:ea typeface="ＭＳ Ｐ明朝" pitchFamily="18" charset="-128"/>
                        </a:rPr>
                        <a:t>○一体的な魅力あるまちづくり</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indent="-82550">
                        <a:lnSpc>
                          <a:spcPts val="1300"/>
                        </a:lnSpc>
                        <a:buFont typeface="Arial" pitchFamily="34" charset="0"/>
                        <a:buNone/>
                      </a:pPr>
                      <a:r>
                        <a:rPr kumimoji="1" lang="ja-JP" altLang="en-US" sz="1200" b="0" u="none" dirty="0">
                          <a:solidFill>
                            <a:schemeClr val="tx1"/>
                          </a:solidFill>
                          <a:latin typeface="ＭＳ Ｐ明朝" pitchFamily="18" charset="-128"/>
                          <a:ea typeface="ＭＳ Ｐ明朝" pitchFamily="18" charset="-128"/>
                        </a:rPr>
                        <a:t>・これまでの開発では十分な連携が図られていなかった。</a:t>
                      </a:r>
                      <a:endParaRPr kumimoji="1" lang="en-US" altLang="ja-JP" sz="1200" b="0" u="none" dirty="0">
                        <a:solidFill>
                          <a:schemeClr val="tx1"/>
                        </a:solidFill>
                        <a:latin typeface="ＭＳ Ｐ明朝" pitchFamily="18" charset="-128"/>
                        <a:ea typeface="ＭＳ Ｐ明朝" pitchFamily="18" charset="-128"/>
                      </a:endParaRPr>
                    </a:p>
                    <a:p>
                      <a:pPr marL="82550" indent="-82550">
                        <a:lnSpc>
                          <a:spcPts val="1300"/>
                        </a:lnSpc>
                        <a:buFont typeface="Arial" pitchFamily="34" charset="0"/>
                        <a:buNone/>
                      </a:pPr>
                      <a:r>
                        <a:rPr kumimoji="1" lang="ja-JP" altLang="en-US" sz="1200" b="0" u="none" dirty="0">
                          <a:solidFill>
                            <a:schemeClr val="tx1"/>
                          </a:solidFill>
                          <a:latin typeface="ＭＳ Ｐ明朝" pitchFamily="18" charset="-128"/>
                          <a:ea typeface="ＭＳ Ｐ明朝" pitchFamily="18" charset="-128"/>
                        </a:rPr>
                        <a:t>・大阪・関西の成長をけん引するうめきた等のまちづくりを契機に、大阪駅を中心とした一体的なまちづくりが望まれる。</a:t>
                      </a:r>
                    </a:p>
                    <a:p>
                      <a:pPr marL="82550" marR="0" indent="-8255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ＭＳ Ｐ明朝" pitchFamily="18" charset="-128"/>
                          <a:ea typeface="ＭＳ Ｐ明朝" pitchFamily="18" charset="-128"/>
                        </a:rPr>
                        <a:t>・歩道などの公共空間の地域の特性に応じた個性的、魅力的な活用（オープンカフェ等）が十分でなく</a:t>
                      </a:r>
                      <a:r>
                        <a:rPr kumimoji="1" lang="ja-JP" altLang="en-US" sz="1200" b="1" u="none" strike="noStrike" dirty="0">
                          <a:solidFill>
                            <a:schemeClr val="tx1"/>
                          </a:solidFill>
                          <a:latin typeface="ＭＳ Ｐ明朝" pitchFamily="18" charset="-128"/>
                          <a:ea typeface="ＭＳ Ｐ明朝" pitchFamily="18" charset="-128"/>
                        </a:rPr>
                        <a:t>、</a:t>
                      </a:r>
                      <a:r>
                        <a:rPr kumimoji="1" lang="ja-JP" altLang="en-US" sz="1200" b="0" u="none" dirty="0">
                          <a:solidFill>
                            <a:schemeClr val="tx1"/>
                          </a:solidFill>
                          <a:latin typeface="ＭＳ Ｐ明朝" pitchFamily="18" charset="-128"/>
                          <a:ea typeface="ＭＳ Ｐ明朝" pitchFamily="18" charset="-128"/>
                        </a:rPr>
                        <a:t>民間主</a:t>
                      </a:r>
                      <a:r>
                        <a:rPr kumimoji="1" lang="ja-JP" altLang="en-US" sz="1200" b="0" u="none" strike="noStrike" dirty="0">
                          <a:solidFill>
                            <a:schemeClr val="tx1"/>
                          </a:solidFill>
                          <a:latin typeface="ＭＳ Ｐ明朝" pitchFamily="18" charset="-128"/>
                          <a:ea typeface="ＭＳ Ｐ明朝" pitchFamily="18" charset="-128"/>
                        </a:rPr>
                        <a:t>体</a:t>
                      </a:r>
                      <a:r>
                        <a:rPr kumimoji="1" lang="ja-JP" altLang="en-US" sz="1200" b="0" u="none" dirty="0">
                          <a:solidFill>
                            <a:schemeClr val="tx1"/>
                          </a:solidFill>
                          <a:latin typeface="ＭＳ Ｐ明朝" pitchFamily="18" charset="-128"/>
                          <a:ea typeface="ＭＳ Ｐ明朝" pitchFamily="18" charset="-128"/>
                        </a:rPr>
                        <a:t>のまちの運営が望まれている。</a:t>
                      </a:r>
                    </a:p>
                    <a:p>
                      <a:pPr marL="177800" marR="0" indent="-177800" algn="l" defTabSz="957700" rtl="0" eaLnBrk="1" fontAlgn="auto" latinLnBrk="0" hangingPunct="1">
                        <a:lnSpc>
                          <a:spcPts val="1300"/>
                        </a:lnSpc>
                        <a:spcBef>
                          <a:spcPts val="0"/>
                        </a:spcBef>
                        <a:spcAft>
                          <a:spcPts val="0"/>
                        </a:spcAft>
                        <a:buClrTx/>
                        <a:buSzTx/>
                        <a:buFont typeface="Arial" pitchFamily="34" charset="0"/>
                        <a:buNone/>
                        <a:tabLst/>
                        <a:defRPr/>
                      </a:pPr>
                      <a:endParaRPr kumimoji="1" lang="ja-JP" altLang="en-US"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buFont typeface="Arial" pitchFamily="34" charset="0"/>
                        <a:buNone/>
                      </a:pPr>
                      <a:r>
                        <a:rPr kumimoji="1" lang="ja-JP" altLang="en-US" sz="1200" b="0" u="none" dirty="0">
                          <a:solidFill>
                            <a:schemeClr val="tx1"/>
                          </a:solidFill>
                          <a:latin typeface="+mn-ea"/>
                          <a:ea typeface="+mn-ea"/>
                        </a:rPr>
                        <a:t>①うめきたのまちづくり</a:t>
                      </a:r>
                      <a:endParaRPr kumimoji="1" lang="en-US" altLang="ja-JP" sz="1200" b="0" u="none" dirty="0">
                        <a:solidFill>
                          <a:schemeClr val="tx1"/>
                        </a:solidFill>
                        <a:latin typeface="+mn-ea"/>
                        <a:ea typeface="+mn-ea"/>
                      </a:endParaRPr>
                    </a:p>
                    <a:p>
                      <a:pPr marL="177800" marR="0" lvl="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a:solidFill>
                            <a:schemeClr val="tx1"/>
                          </a:solidFill>
                          <a:latin typeface="ＭＳ Ｐ明朝" pitchFamily="18" charset="-128"/>
                          <a:ea typeface="ＭＳ Ｐ明朝" pitchFamily="18" charset="-128"/>
                          <a:cs typeface="+mn-cs"/>
                        </a:rPr>
                        <a:t>　・うめきた</a:t>
                      </a:r>
                      <a:r>
                        <a:rPr kumimoji="1" lang="en-US" altLang="ja-JP" sz="1200" b="0" u="none" kern="1200" dirty="0">
                          <a:solidFill>
                            <a:schemeClr val="tx1"/>
                          </a:solidFill>
                          <a:latin typeface="ＭＳ Ｐ明朝" pitchFamily="18" charset="-128"/>
                          <a:ea typeface="ＭＳ Ｐ明朝" pitchFamily="18" charset="-128"/>
                          <a:cs typeface="+mn-cs"/>
                        </a:rPr>
                        <a:t>2</a:t>
                      </a:r>
                      <a:r>
                        <a:rPr kumimoji="1" lang="ja-JP" altLang="en-US" sz="1200" b="0" u="none" kern="1200" dirty="0">
                          <a:solidFill>
                            <a:schemeClr val="tx1"/>
                          </a:solidFill>
                          <a:latin typeface="ＭＳ Ｐ明朝" pitchFamily="18" charset="-128"/>
                          <a:ea typeface="ＭＳ Ｐ明朝" pitchFamily="18" charset="-128"/>
                          <a:cs typeface="+mn-cs"/>
                        </a:rPr>
                        <a:t>期区域は、「みどりとイノベーションの融合拠点」として、世界から人が集まる一体的で魅力あるまちへ。（</a:t>
                      </a:r>
                      <a:r>
                        <a:rPr kumimoji="1" lang="en-US" altLang="ja-JP" sz="1200" b="0" u="none" kern="1200" dirty="0">
                          <a:solidFill>
                            <a:schemeClr val="tx1"/>
                          </a:solidFill>
                          <a:latin typeface="ＭＳ Ｐ明朝" pitchFamily="18" charset="-128"/>
                          <a:ea typeface="ＭＳ Ｐ明朝" pitchFamily="18" charset="-128"/>
                          <a:cs typeface="+mn-cs"/>
                        </a:rPr>
                        <a:t>2015</a:t>
                      </a:r>
                      <a:r>
                        <a:rPr kumimoji="1" lang="ja-JP" altLang="en-US" sz="1200" b="0" u="none" kern="1200" dirty="0">
                          <a:solidFill>
                            <a:schemeClr val="tx1"/>
                          </a:solidFill>
                          <a:latin typeface="ＭＳ Ｐ明朝" pitchFamily="18" charset="-128"/>
                          <a:ea typeface="ＭＳ Ｐ明朝" pitchFamily="18" charset="-128"/>
                          <a:cs typeface="+mn-cs"/>
                        </a:rPr>
                        <a:t>年</a:t>
                      </a:r>
                      <a:r>
                        <a:rPr kumimoji="1" lang="en-US" altLang="ja-JP" sz="1200" b="0" u="none" kern="1200" dirty="0">
                          <a:solidFill>
                            <a:schemeClr val="tx1"/>
                          </a:solidFill>
                          <a:latin typeface="ＭＳ Ｐ明朝" pitchFamily="18" charset="-128"/>
                          <a:ea typeface="ＭＳ Ｐ明朝" pitchFamily="18" charset="-128"/>
                          <a:cs typeface="+mn-cs"/>
                        </a:rPr>
                        <a:t>3</a:t>
                      </a:r>
                      <a:r>
                        <a:rPr kumimoji="1" lang="ja-JP" altLang="en-US" sz="1200" b="0" u="none" kern="1200" dirty="0">
                          <a:solidFill>
                            <a:schemeClr val="tx1"/>
                          </a:solidFill>
                          <a:latin typeface="ＭＳ Ｐ明朝" pitchFamily="18" charset="-128"/>
                          <a:ea typeface="ＭＳ Ｐ明朝" pitchFamily="18" charset="-128"/>
                          <a:cs typeface="+mn-cs"/>
                        </a:rPr>
                        <a:t>月まちづくりの方針決定、</a:t>
                      </a:r>
                      <a:r>
                        <a:rPr kumimoji="1" lang="en-US" altLang="ja-JP" sz="1200" b="0" u="none" kern="1200" dirty="0">
                          <a:solidFill>
                            <a:schemeClr val="tx1"/>
                          </a:solidFill>
                          <a:latin typeface="ＭＳ Ｐ明朝" pitchFamily="18" charset="-128"/>
                          <a:ea typeface="ＭＳ Ｐ明朝" pitchFamily="18" charset="-128"/>
                          <a:cs typeface="+mn-cs"/>
                        </a:rPr>
                        <a:t>2017</a:t>
                      </a:r>
                      <a:r>
                        <a:rPr kumimoji="1" lang="ja-JP" altLang="en-US" sz="1200" b="0" u="none" kern="1200" dirty="0">
                          <a:solidFill>
                            <a:schemeClr val="tx1"/>
                          </a:solidFill>
                          <a:latin typeface="ＭＳ Ｐ明朝" pitchFamily="18" charset="-128"/>
                          <a:ea typeface="ＭＳ Ｐ明朝" pitchFamily="18" charset="-128"/>
                          <a:cs typeface="+mn-cs"/>
                        </a:rPr>
                        <a:t>年</a:t>
                      </a:r>
                      <a:r>
                        <a:rPr kumimoji="1" lang="en-US" altLang="ja-JP" sz="1200" b="0" u="none" kern="1200" dirty="0">
                          <a:solidFill>
                            <a:schemeClr val="tx1"/>
                          </a:solidFill>
                          <a:latin typeface="ＭＳ Ｐ明朝" pitchFamily="18" charset="-128"/>
                          <a:ea typeface="ＭＳ Ｐ明朝" pitchFamily="18" charset="-128"/>
                          <a:cs typeface="+mn-cs"/>
                        </a:rPr>
                        <a:t>1</a:t>
                      </a:r>
                      <a:r>
                        <a:rPr kumimoji="1" lang="ja-JP" altLang="en-US" sz="1200" b="0" u="none" kern="1200" dirty="0">
                          <a:solidFill>
                            <a:schemeClr val="tx1"/>
                          </a:solidFill>
                          <a:latin typeface="ＭＳ Ｐ明朝" pitchFamily="18" charset="-128"/>
                          <a:ea typeface="ＭＳ Ｐ明朝" pitchFamily="18" charset="-128"/>
                          <a:cs typeface="+mn-cs"/>
                        </a:rPr>
                        <a:t>月地区計画等の都市計画決定、</a:t>
                      </a:r>
                      <a:r>
                        <a:rPr kumimoji="1" lang="en-US" altLang="ja-JP" sz="1200" b="0" u="none" kern="1200" dirty="0">
                          <a:solidFill>
                            <a:schemeClr val="tx1"/>
                          </a:solidFill>
                          <a:latin typeface="ＭＳ Ｐ明朝" pitchFamily="18" charset="-128"/>
                          <a:ea typeface="ＭＳ Ｐ明朝" pitchFamily="18" charset="-128"/>
                          <a:cs typeface="+mn-cs"/>
                        </a:rPr>
                        <a:t>2018</a:t>
                      </a:r>
                      <a:r>
                        <a:rPr kumimoji="1" lang="ja-JP" altLang="en-US" sz="1200" b="0" u="none" kern="1200" dirty="0">
                          <a:solidFill>
                            <a:schemeClr val="tx1"/>
                          </a:solidFill>
                          <a:latin typeface="ＭＳ Ｐ明朝" pitchFamily="18" charset="-128"/>
                          <a:ea typeface="ＭＳ Ｐ明朝" pitchFamily="18" charset="-128"/>
                          <a:cs typeface="+mn-cs"/>
                        </a:rPr>
                        <a:t>年</a:t>
                      </a:r>
                      <a:r>
                        <a:rPr kumimoji="1" lang="en-US" altLang="ja-JP" sz="1200" b="0" u="none" kern="1200" dirty="0">
                          <a:solidFill>
                            <a:schemeClr val="tx1"/>
                          </a:solidFill>
                          <a:latin typeface="ＭＳ Ｐ明朝" pitchFamily="18" charset="-128"/>
                          <a:ea typeface="ＭＳ Ｐ明朝" pitchFamily="18" charset="-128"/>
                          <a:cs typeface="+mn-cs"/>
                        </a:rPr>
                        <a:t>7</a:t>
                      </a:r>
                      <a:r>
                        <a:rPr kumimoji="1" lang="ja-JP" altLang="en-US" sz="1200" b="0" u="none" kern="1200" dirty="0">
                          <a:solidFill>
                            <a:schemeClr val="tx1"/>
                          </a:solidFill>
                          <a:latin typeface="ＭＳ Ｐ明朝" pitchFamily="18" charset="-128"/>
                          <a:ea typeface="ＭＳ Ｐ明朝" pitchFamily="18" charset="-128"/>
                          <a:cs typeface="+mn-cs"/>
                        </a:rPr>
                        <a:t>月開発事業者決定、</a:t>
                      </a:r>
                      <a:r>
                        <a:rPr kumimoji="1" lang="en-US" altLang="ja-JP" sz="1200" b="0" u="none" kern="1200" dirty="0">
                          <a:solidFill>
                            <a:schemeClr val="tx1"/>
                          </a:solidFill>
                          <a:latin typeface="ＭＳ Ｐ明朝" pitchFamily="18" charset="-128"/>
                          <a:ea typeface="ＭＳ Ｐ明朝" pitchFamily="18" charset="-128"/>
                          <a:cs typeface="+mn-cs"/>
                        </a:rPr>
                        <a:t>2020</a:t>
                      </a:r>
                      <a:r>
                        <a:rPr kumimoji="1" lang="ja-JP" altLang="en-US" sz="1200" b="0" u="none" kern="1200" dirty="0">
                          <a:solidFill>
                            <a:schemeClr val="tx1"/>
                          </a:solidFill>
                          <a:latin typeface="ＭＳ Ｐ明朝" pitchFamily="18" charset="-128"/>
                          <a:ea typeface="ＭＳ Ｐ明朝" pitchFamily="18" charset="-128"/>
                          <a:cs typeface="+mn-cs"/>
                        </a:rPr>
                        <a:t>年</a:t>
                      </a:r>
                      <a:r>
                        <a:rPr kumimoji="1" lang="en-US" altLang="ja-JP" sz="1200" b="0" u="none" kern="1200" dirty="0">
                          <a:solidFill>
                            <a:schemeClr val="tx1"/>
                          </a:solidFill>
                          <a:latin typeface="ＭＳ Ｐ明朝" pitchFamily="18" charset="-128"/>
                          <a:ea typeface="ＭＳ Ｐ明朝" pitchFamily="18" charset="-128"/>
                          <a:cs typeface="+mn-cs"/>
                        </a:rPr>
                        <a:t>12</a:t>
                      </a:r>
                      <a:r>
                        <a:rPr kumimoji="1" lang="ja-JP" altLang="en-US" sz="1200" b="0" u="none" kern="1200" dirty="0">
                          <a:solidFill>
                            <a:schemeClr val="tx1"/>
                          </a:solidFill>
                          <a:latin typeface="ＭＳ Ｐ明朝" pitchFamily="18" charset="-128"/>
                          <a:ea typeface="ＭＳ Ｐ明朝" pitchFamily="18" charset="-128"/>
                          <a:cs typeface="+mn-cs"/>
                        </a:rPr>
                        <a:t>月民間開発工事着手）</a:t>
                      </a:r>
                      <a:endParaRPr kumimoji="1" lang="en-US" altLang="ja-JP" sz="1200" b="0" u="none" kern="1200" dirty="0">
                        <a:solidFill>
                          <a:schemeClr val="tx1"/>
                        </a:solidFill>
                        <a:latin typeface="ＭＳ Ｐ明朝" pitchFamily="18" charset="-128"/>
                        <a:ea typeface="ＭＳ Ｐ明朝" pitchFamily="18" charset="-128"/>
                        <a:cs typeface="+mn-cs"/>
                      </a:endParaRPr>
                    </a:p>
                    <a:p>
                      <a:pPr>
                        <a:lnSpc>
                          <a:spcPts val="1300"/>
                        </a:lnSpc>
                        <a:buFont typeface="Arial" pitchFamily="34" charset="0"/>
                        <a:buNone/>
                      </a:pPr>
                      <a:r>
                        <a:rPr kumimoji="1" lang="ja-JP" altLang="en-US" sz="1200" b="0" u="none" dirty="0">
                          <a:solidFill>
                            <a:schemeClr val="tx1"/>
                          </a:solidFill>
                          <a:latin typeface="+mn-ea"/>
                          <a:ea typeface="+mn-ea"/>
                        </a:rPr>
                        <a:t>②エリアマネジメント</a:t>
                      </a:r>
                      <a:endParaRPr kumimoji="1" lang="en-US" altLang="ja-JP" sz="1200" b="0" u="none" dirty="0">
                        <a:solidFill>
                          <a:schemeClr val="tx1"/>
                        </a:solidFill>
                        <a:latin typeface="+mn-ea"/>
                        <a:ea typeface="+mn-ea"/>
                      </a:endParaRPr>
                    </a:p>
                    <a:p>
                      <a:pPr marL="177800" indent="-177800" algn="l" defTabSz="957700" rtl="0" eaLnBrk="1" latinLnBrk="0" hangingPunct="1">
                        <a:lnSpc>
                          <a:spcPts val="1300"/>
                        </a:lnSpc>
                        <a:buFont typeface="Arial" pitchFamily="34" charset="0"/>
                        <a:buNone/>
                      </a:pPr>
                      <a:r>
                        <a:rPr kumimoji="1" lang="ja-JP" altLang="en-US" sz="1200" b="0" u="none" kern="1200" dirty="0">
                          <a:solidFill>
                            <a:schemeClr val="tx1"/>
                          </a:solidFill>
                          <a:latin typeface="ＭＳ Ｐ明朝" pitchFamily="18" charset="-128"/>
                          <a:ea typeface="ＭＳ Ｐ明朝" pitchFamily="18" charset="-128"/>
                          <a:cs typeface="+mn-cs"/>
                        </a:rPr>
                        <a:t>　・グランフロント大阪において「大阪版ＢＩＤ制度」（</a:t>
                      </a:r>
                      <a:r>
                        <a:rPr kumimoji="1" lang="en-US" altLang="ja-JP" sz="1200" b="0" u="none" kern="1200" dirty="0">
                          <a:solidFill>
                            <a:schemeClr val="tx1"/>
                          </a:solidFill>
                          <a:latin typeface="ＭＳ Ｐ明朝" pitchFamily="18" charset="-128"/>
                          <a:ea typeface="ＭＳ Ｐ明朝" pitchFamily="18" charset="-128"/>
                          <a:cs typeface="+mn-cs"/>
                        </a:rPr>
                        <a:t>2014</a:t>
                      </a:r>
                      <a:r>
                        <a:rPr kumimoji="1" lang="ja-JP" altLang="en-US" sz="1200" b="0" u="none" kern="1200" dirty="0">
                          <a:solidFill>
                            <a:schemeClr val="tx1"/>
                          </a:solidFill>
                          <a:latin typeface="ＭＳ Ｐ明朝" pitchFamily="18" charset="-128"/>
                          <a:ea typeface="ＭＳ Ｐ明朝" pitchFamily="18" charset="-128"/>
                          <a:cs typeface="+mn-cs"/>
                        </a:rPr>
                        <a:t>年</a:t>
                      </a:r>
                      <a:r>
                        <a:rPr kumimoji="1" lang="en-US" altLang="ja-JP" sz="1200" b="0" u="none" kern="1200" dirty="0">
                          <a:solidFill>
                            <a:schemeClr val="tx1"/>
                          </a:solidFill>
                          <a:latin typeface="ＭＳ Ｐ明朝" pitchFamily="18" charset="-128"/>
                          <a:ea typeface="ＭＳ Ｐ明朝" pitchFamily="18" charset="-128"/>
                          <a:cs typeface="+mn-cs"/>
                        </a:rPr>
                        <a:t>4</a:t>
                      </a:r>
                      <a:r>
                        <a:rPr kumimoji="1" lang="ja-JP" altLang="en-US" sz="1200" b="0" u="none" kern="1200" dirty="0">
                          <a:solidFill>
                            <a:schemeClr val="tx1"/>
                          </a:solidFill>
                          <a:latin typeface="ＭＳ Ｐ明朝" pitchFamily="18" charset="-128"/>
                          <a:ea typeface="ＭＳ Ｐ明朝" pitchFamily="18" charset="-128"/>
                          <a:cs typeface="+mn-cs"/>
                        </a:rPr>
                        <a:t>月創設済）の適用を継続するとともに、</a:t>
                      </a:r>
                      <a:r>
                        <a:rPr kumimoji="1" lang="en-US" altLang="ja-JP" sz="1200" b="0" u="none" kern="1200" dirty="0">
                          <a:solidFill>
                            <a:schemeClr val="tx1"/>
                          </a:solidFill>
                          <a:latin typeface="ＭＳ Ｐ明朝" pitchFamily="18" charset="-128"/>
                          <a:ea typeface="ＭＳ Ｐ明朝" pitchFamily="18" charset="-128"/>
                          <a:cs typeface="+mn-cs"/>
                        </a:rPr>
                        <a:t>2023</a:t>
                      </a:r>
                      <a:r>
                        <a:rPr kumimoji="1" lang="ja-JP" altLang="en-US" sz="1200" b="0" u="none" kern="1200" dirty="0">
                          <a:solidFill>
                            <a:schemeClr val="tx1"/>
                          </a:solidFill>
                          <a:latin typeface="ＭＳ Ｐ明朝" pitchFamily="18" charset="-128"/>
                          <a:ea typeface="ＭＳ Ｐ明朝" pitchFamily="18" charset="-128"/>
                          <a:cs typeface="+mn-cs"/>
                        </a:rPr>
                        <a:t>年度より大阪駅周辺地区において「地域再生エリアマネジメント負担金」を適用することにより、地域主体の持続的なエリアマネジメント活動を推進</a:t>
                      </a:r>
                      <a:r>
                        <a:rPr kumimoji="1" lang="ja-JP" altLang="en-US" sz="1200" b="0" u="none" kern="1200" dirty="0" smtClean="0">
                          <a:solidFill>
                            <a:schemeClr val="tx1"/>
                          </a:solidFill>
                          <a:latin typeface="ＭＳ Ｐ明朝" pitchFamily="18" charset="-128"/>
                          <a:ea typeface="ＭＳ Ｐ明朝" pitchFamily="18" charset="-128"/>
                          <a:cs typeface="+mn-cs"/>
                        </a:rPr>
                        <a:t>。</a:t>
                      </a:r>
                      <a:endParaRPr kumimoji="1" lang="en-US" altLang="ja-JP" sz="1200" b="0" u="none" kern="1200" dirty="0" smtClean="0">
                        <a:solidFill>
                          <a:schemeClr val="tx1"/>
                        </a:solidFill>
                        <a:latin typeface="ＭＳ Ｐ明朝" pitchFamily="18" charset="-128"/>
                        <a:ea typeface="ＭＳ Ｐ明朝" pitchFamily="18" charset="-128"/>
                        <a:cs typeface="+mn-cs"/>
                      </a:endParaRPr>
                    </a:p>
                    <a:p>
                      <a:pPr marL="177800" indent="-177800" algn="l" defTabSz="957700" rtl="0" eaLnBrk="1" latinLnBrk="0" hangingPunct="1">
                        <a:lnSpc>
                          <a:spcPts val="1300"/>
                        </a:lnSpc>
                        <a:buFont typeface="Arial" pitchFamily="34" charset="0"/>
                        <a:buNone/>
                      </a:pPr>
                      <a:r>
                        <a:rPr kumimoji="1" lang="ja-JP" altLang="en-US" sz="1200" b="0" u="none" kern="1200" baseline="0" dirty="0" smtClean="0">
                          <a:solidFill>
                            <a:schemeClr val="tx1"/>
                          </a:solidFill>
                          <a:latin typeface="ＭＳ Ｐ明朝" pitchFamily="18" charset="-128"/>
                          <a:ea typeface="ＭＳ Ｐ明朝" pitchFamily="18" charset="-128"/>
                          <a:cs typeface="+mn-cs"/>
                        </a:rPr>
                        <a:t>　・「うめきた地区」では歩道空間の管理や、オープンカフェの設置などの取組。</a:t>
                      </a:r>
                      <a:endParaRPr kumimoji="1" lang="en-US" altLang="ja-JP" sz="1200" b="0" u="none" kern="1200" baseline="0" dirty="0" smtClean="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610434">
                <a:tc rowSpan="3">
                  <a:txBody>
                    <a:bodyPr/>
                    <a:lstStyle/>
                    <a:p>
                      <a:pPr>
                        <a:lnSpc>
                          <a:spcPts val="1300"/>
                        </a:lnSpc>
                      </a:pPr>
                      <a:r>
                        <a:rPr kumimoji="1" lang="ja-JP" altLang="en-US" sz="1200" b="0" u="none" dirty="0">
                          <a:solidFill>
                            <a:schemeClr val="tx1"/>
                          </a:solidFill>
                          <a:latin typeface="+mn-ea"/>
                          <a:ea typeface="+mn-ea"/>
                        </a:rPr>
                        <a:t>交通インフラ</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nSpc>
                          <a:spcPts val="1300"/>
                        </a:lnSpc>
                      </a:pPr>
                      <a:r>
                        <a:rPr kumimoji="1" lang="ja-JP" altLang="en-US" sz="1200" b="0" u="none" dirty="0">
                          <a:solidFill>
                            <a:schemeClr val="tx1"/>
                          </a:solidFill>
                          <a:latin typeface="ＭＳ Ｐ明朝" pitchFamily="18" charset="-128"/>
                          <a:ea typeface="ＭＳ Ｐ明朝" pitchFamily="18" charset="-128"/>
                        </a:rPr>
                        <a:t>○関西国際空港等への鉄道アクセス・新大阪へのアクセス強化</a:t>
                      </a:r>
                      <a:endParaRPr kumimoji="1" lang="en-US" altLang="ja-JP"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ＭＳ Ｐ明朝" pitchFamily="18" charset="-128"/>
                          <a:ea typeface="ＭＳ Ｐ明朝" pitchFamily="18" charset="-128"/>
                        </a:rPr>
                        <a:t>・これまで関西国際空港へは関空特急「はるか」</a:t>
                      </a:r>
                      <a:r>
                        <a:rPr kumimoji="1" lang="ja-JP" altLang="en-US" sz="1200" b="0" u="none" dirty="0" smtClean="0">
                          <a:solidFill>
                            <a:schemeClr val="tx1"/>
                          </a:solidFill>
                          <a:latin typeface="ＭＳ Ｐ明朝" pitchFamily="18" charset="-128"/>
                          <a:ea typeface="ＭＳ Ｐ明朝" pitchFamily="18" charset="-128"/>
                        </a:rPr>
                        <a:t>が大阪駅</a:t>
                      </a:r>
                      <a:r>
                        <a:rPr kumimoji="1" lang="ja-JP" altLang="en-US" sz="1200" b="0" u="none" dirty="0">
                          <a:solidFill>
                            <a:schemeClr val="tx1"/>
                          </a:solidFill>
                          <a:latin typeface="ＭＳ Ｐ明朝" pitchFamily="18" charset="-128"/>
                          <a:ea typeface="ＭＳ Ｐ明朝" pitchFamily="18" charset="-128"/>
                        </a:rPr>
                        <a:t>に停車できず、関空快速を利用して約</a:t>
                      </a:r>
                      <a:r>
                        <a:rPr kumimoji="1" lang="en-US" altLang="ja-JP" sz="1200" b="0" u="none" dirty="0">
                          <a:solidFill>
                            <a:schemeClr val="tx1"/>
                          </a:solidFill>
                          <a:latin typeface="ＭＳ Ｐ明朝" pitchFamily="18" charset="-128"/>
                          <a:ea typeface="ＭＳ Ｐ明朝" pitchFamily="18" charset="-128"/>
                        </a:rPr>
                        <a:t>64</a:t>
                      </a:r>
                      <a:r>
                        <a:rPr kumimoji="1" lang="ja-JP" altLang="en-US" sz="1200" b="0" u="none" dirty="0">
                          <a:solidFill>
                            <a:schemeClr val="tx1"/>
                          </a:solidFill>
                          <a:latin typeface="ＭＳ Ｐ明朝" pitchFamily="18" charset="-128"/>
                          <a:ea typeface="ＭＳ Ｐ明朝" pitchFamily="18" charset="-128"/>
                        </a:rPr>
                        <a:t>分要していたことから、さらなる時間短縮が必要。</a:t>
                      </a:r>
                      <a:endParaRPr kumimoji="1" lang="en-US" altLang="ja-JP" sz="1200" b="0" u="none" dirty="0">
                        <a:solidFill>
                          <a:schemeClr val="tx1"/>
                        </a:solidFill>
                        <a:latin typeface="ＭＳ Ｐ明朝" pitchFamily="18" charset="-128"/>
                        <a:ea typeface="ＭＳ Ｐ明朝" pitchFamily="18" charset="-128"/>
                      </a:endParaRPr>
                    </a:p>
                    <a:p>
                      <a:pPr marL="0" marR="0" indent="0" algn="r"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ＭＳ Ｐ明朝" pitchFamily="18" charset="-128"/>
                          <a:ea typeface="ＭＳ Ｐ明朝" pitchFamily="18" charset="-128"/>
                        </a:rPr>
                        <a:t>成田空港⇔東京駅 約</a:t>
                      </a:r>
                      <a:r>
                        <a:rPr kumimoji="1" lang="en-US" altLang="ja-JP" sz="1200" b="0" u="none" dirty="0">
                          <a:solidFill>
                            <a:schemeClr val="tx1"/>
                          </a:solidFill>
                          <a:latin typeface="ＭＳ Ｐ明朝" pitchFamily="18" charset="-128"/>
                          <a:ea typeface="ＭＳ Ｐ明朝" pitchFamily="18" charset="-128"/>
                        </a:rPr>
                        <a:t>47</a:t>
                      </a:r>
                      <a:r>
                        <a:rPr kumimoji="1" lang="ja-JP" altLang="en-US" sz="1200" b="0" u="none" dirty="0" smtClean="0">
                          <a:solidFill>
                            <a:schemeClr val="tx1"/>
                          </a:solidFill>
                          <a:latin typeface="ＭＳ Ｐ明朝" pitchFamily="18" charset="-128"/>
                          <a:ea typeface="ＭＳ Ｐ明朝" pitchFamily="18" charset="-128"/>
                        </a:rPr>
                        <a:t>分</a:t>
                      </a:r>
                      <a:endParaRPr kumimoji="1" lang="en-US" altLang="ja-JP" sz="1200" b="0" u="none" dirty="0" smtClean="0">
                        <a:solidFill>
                          <a:schemeClr val="tx1"/>
                        </a:solidFill>
                        <a:latin typeface="ＭＳ Ｐ明朝" pitchFamily="18" charset="-128"/>
                        <a:ea typeface="ＭＳ Ｐ明朝" pitchFamily="18" charset="-128"/>
                      </a:endParaRPr>
                    </a:p>
                    <a:p>
                      <a:pPr marL="0" marR="0" indent="0" algn="r"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smtClean="0">
                          <a:solidFill>
                            <a:schemeClr val="tx1"/>
                          </a:solidFill>
                          <a:latin typeface="ＭＳ Ｐ明朝" pitchFamily="18" charset="-128"/>
                          <a:ea typeface="ＭＳ Ｐ明朝" pitchFamily="18" charset="-128"/>
                        </a:rPr>
                        <a:t>（</a:t>
                      </a:r>
                      <a:r>
                        <a:rPr kumimoji="1" lang="ja-JP" altLang="en-US" sz="1200" b="0" u="none" dirty="0">
                          <a:solidFill>
                            <a:schemeClr val="tx1"/>
                          </a:solidFill>
                          <a:latin typeface="ＭＳ Ｐ明朝" pitchFamily="18" charset="-128"/>
                          <a:ea typeface="ＭＳ Ｐ明朝" pitchFamily="18" charset="-128"/>
                        </a:rPr>
                        <a:t>成田空港</a:t>
                      </a:r>
                      <a:r>
                        <a:rPr kumimoji="1" lang="en-US" altLang="ja-JP" sz="1200" b="0" u="none" dirty="0">
                          <a:solidFill>
                            <a:schemeClr val="tx1"/>
                          </a:solidFill>
                          <a:latin typeface="ＭＳ Ｐ明朝" pitchFamily="18" charset="-128"/>
                          <a:ea typeface="ＭＳ Ｐ明朝" pitchFamily="18" charset="-128"/>
                        </a:rPr>
                        <a:t>HP</a:t>
                      </a:r>
                      <a:r>
                        <a:rPr kumimoji="1" lang="ja-JP" altLang="en-US" sz="1200" b="0" u="none" dirty="0">
                          <a:solidFill>
                            <a:schemeClr val="tx1"/>
                          </a:solidFill>
                          <a:latin typeface="ＭＳ Ｐ明朝" pitchFamily="18" charset="-128"/>
                          <a:ea typeface="ＭＳ Ｐ明朝" pitchFamily="18" charset="-128"/>
                        </a:rPr>
                        <a:t>より）</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indent="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dirty="0">
                          <a:solidFill>
                            <a:schemeClr val="tx1"/>
                          </a:solidFill>
                          <a:latin typeface="+mn-ea"/>
                          <a:ea typeface="+mn-ea"/>
                        </a:rPr>
                        <a:t>③関西国際空港等への鉄道所要時間の</a:t>
                      </a:r>
                      <a:r>
                        <a:rPr kumimoji="1" lang="ja-JP" altLang="en-US" sz="1200" b="0" u="none" dirty="0" smtClean="0">
                          <a:solidFill>
                            <a:schemeClr val="tx1"/>
                          </a:solidFill>
                          <a:latin typeface="+mn-ea"/>
                          <a:ea typeface="+mn-ea"/>
                        </a:rPr>
                        <a:t>短縮</a:t>
                      </a:r>
                      <a:endParaRPr kumimoji="1" lang="en-US" altLang="ja-JP" sz="1200" b="0" u="none" dirty="0" smtClean="0">
                        <a:solidFill>
                          <a:schemeClr val="tx1"/>
                        </a:solidFill>
                        <a:latin typeface="+mn-ea"/>
                        <a:ea typeface="+mn-ea"/>
                      </a:endParaRPr>
                    </a:p>
                    <a:p>
                      <a:pPr marL="0" marR="0" lvl="0" indent="0" algn="l" defTabSz="957700" rtl="0" eaLnBrk="1" fontAlgn="auto" latinLnBrk="0" hangingPunct="1">
                        <a:lnSpc>
                          <a:spcPts val="1300"/>
                        </a:lnSpc>
                        <a:spcBef>
                          <a:spcPts val="0"/>
                        </a:spcBef>
                        <a:spcAft>
                          <a:spcPts val="0"/>
                        </a:spcAft>
                        <a:buClrTx/>
                        <a:buSzTx/>
                        <a:buFont typeface="Arial" pitchFamily="34" charset="0"/>
                        <a:buNone/>
                        <a:tabLst/>
                        <a:defRPr/>
                      </a:pPr>
                      <a:r>
                        <a:rPr kumimoji="1" lang="en-US" altLang="ja-JP" sz="1200" b="0" u="none" dirty="0" smtClean="0">
                          <a:solidFill>
                            <a:schemeClr val="tx1"/>
                          </a:solidFill>
                          <a:latin typeface="+mn-ea"/>
                          <a:ea typeface="+mn-ea"/>
                        </a:rPr>
                        <a:t>【</a:t>
                      </a:r>
                      <a:r>
                        <a:rPr kumimoji="1" lang="ja-JP" altLang="en-US" sz="1200" b="0" u="none" kern="1200" dirty="0" smtClean="0">
                          <a:solidFill>
                            <a:schemeClr val="tx1"/>
                          </a:solidFill>
                          <a:latin typeface="ＭＳ Ｐ明朝" pitchFamily="18" charset="-128"/>
                          <a:ea typeface="ＭＳ Ｐ明朝" pitchFamily="18" charset="-128"/>
                          <a:cs typeface="+mn-cs"/>
                        </a:rPr>
                        <a:t>新大阪へのアクセス強化、関西国際空港への所要時間を短縮</a:t>
                      </a:r>
                      <a:r>
                        <a:rPr kumimoji="1" lang="en-US" altLang="ja-JP" sz="1200" b="0" u="none" dirty="0" smtClean="0">
                          <a:solidFill>
                            <a:schemeClr val="tx1"/>
                          </a:solidFill>
                          <a:latin typeface="+mn-ea"/>
                          <a:ea typeface="+mn-ea"/>
                        </a:rPr>
                        <a:t>】</a:t>
                      </a:r>
                      <a:endParaRPr kumimoji="1" lang="en-US" altLang="ja-JP" sz="1200" b="0" u="none" dirty="0">
                        <a:solidFill>
                          <a:schemeClr val="tx1"/>
                        </a:solidFill>
                        <a:latin typeface="+mn-ea"/>
                        <a:ea typeface="+mn-ea"/>
                      </a:endParaRPr>
                    </a:p>
                    <a:p>
                      <a:pPr marL="177800"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a:solidFill>
                            <a:schemeClr val="tx1"/>
                          </a:solidFill>
                          <a:latin typeface="ＭＳ Ｐ明朝" pitchFamily="18" charset="-128"/>
                          <a:ea typeface="ＭＳ Ｐ明朝" pitchFamily="18" charset="-128"/>
                          <a:cs typeface="+mn-cs"/>
                        </a:rPr>
                        <a:t>　</a:t>
                      </a:r>
                      <a:r>
                        <a:rPr kumimoji="1" lang="ja-JP" altLang="en-US" sz="1200" b="0" u="none" kern="1200" dirty="0" smtClean="0">
                          <a:solidFill>
                            <a:schemeClr val="tx1"/>
                          </a:solidFill>
                          <a:latin typeface="ＭＳ Ｐ明朝" pitchFamily="18" charset="-128"/>
                          <a:ea typeface="ＭＳ Ｐ明朝" pitchFamily="18" charset="-128"/>
                          <a:cs typeface="+mn-cs"/>
                        </a:rPr>
                        <a:t>・うめきた</a:t>
                      </a:r>
                      <a:r>
                        <a:rPr kumimoji="1" lang="en-US" altLang="ja-JP" sz="1200" b="0" u="none" kern="1200" dirty="0" smtClean="0">
                          <a:solidFill>
                            <a:schemeClr val="tx1"/>
                          </a:solidFill>
                          <a:latin typeface="ＭＳ Ｐ明朝" pitchFamily="18" charset="-128"/>
                          <a:ea typeface="ＭＳ Ｐ明朝" pitchFamily="18" charset="-128"/>
                          <a:cs typeface="+mn-cs"/>
                        </a:rPr>
                        <a:t>2</a:t>
                      </a:r>
                      <a:r>
                        <a:rPr kumimoji="1" lang="ja-JP" altLang="en-US" sz="1200" b="0" u="none" kern="1200" dirty="0" smtClean="0">
                          <a:solidFill>
                            <a:schemeClr val="tx1"/>
                          </a:solidFill>
                          <a:latin typeface="ＭＳ Ｐ明朝" pitchFamily="18" charset="-128"/>
                          <a:ea typeface="ＭＳ Ｐ明朝" pitchFamily="18" charset="-128"/>
                          <a:cs typeface="+mn-cs"/>
                        </a:rPr>
                        <a:t>期区域におけるＪＲ東海道線支線の地下化・大阪駅（うめきたエリア）地下ホーム（</a:t>
                      </a:r>
                      <a:r>
                        <a:rPr kumimoji="1" lang="en-US" altLang="ja-JP" sz="1200" b="0" u="none" kern="1200" dirty="0" smtClean="0">
                          <a:solidFill>
                            <a:schemeClr val="tx1"/>
                          </a:solidFill>
                          <a:latin typeface="ＭＳ Ｐ明朝" pitchFamily="18" charset="-128"/>
                          <a:ea typeface="ＭＳ Ｐ明朝" pitchFamily="18" charset="-128"/>
                          <a:cs typeface="+mn-cs"/>
                        </a:rPr>
                        <a:t>2023</a:t>
                      </a:r>
                      <a:r>
                        <a:rPr kumimoji="1" lang="ja-JP" altLang="en-US" sz="1200" b="0" u="none" kern="1200" dirty="0" smtClean="0">
                          <a:solidFill>
                            <a:schemeClr val="tx1"/>
                          </a:solidFill>
                          <a:latin typeface="ＭＳ Ｐ明朝" pitchFamily="18" charset="-128"/>
                          <a:ea typeface="ＭＳ Ｐ明朝" pitchFamily="18" charset="-128"/>
                          <a:cs typeface="+mn-cs"/>
                        </a:rPr>
                        <a:t>年３月開業）及びなにわ筋線（</a:t>
                      </a:r>
                      <a:r>
                        <a:rPr kumimoji="1" lang="en-US" altLang="ja-JP" sz="1200" b="0" u="none" kern="1200" dirty="0" smtClean="0">
                          <a:solidFill>
                            <a:schemeClr val="tx1"/>
                          </a:solidFill>
                          <a:latin typeface="ＭＳ Ｐ明朝" pitchFamily="18" charset="-128"/>
                          <a:ea typeface="ＭＳ Ｐ明朝" pitchFamily="18" charset="-128"/>
                          <a:cs typeface="+mn-cs"/>
                        </a:rPr>
                        <a:t>2021</a:t>
                      </a:r>
                      <a:r>
                        <a:rPr kumimoji="1" lang="ja-JP" altLang="en-US" sz="1200" b="0" u="none" kern="1200" dirty="0" smtClean="0">
                          <a:solidFill>
                            <a:schemeClr val="tx1"/>
                          </a:solidFill>
                          <a:latin typeface="ＭＳ Ｐ明朝" pitchFamily="18" charset="-128"/>
                          <a:ea typeface="ＭＳ Ｐ明朝" pitchFamily="18" charset="-128"/>
                          <a:cs typeface="+mn-cs"/>
                        </a:rPr>
                        <a:t>年度工事着手）の活用。</a:t>
                      </a:r>
                      <a:endParaRPr kumimoji="1" lang="en-US" altLang="ja-JP" sz="1200" b="0" u="none" kern="1200" dirty="0" smtClean="0">
                        <a:solidFill>
                          <a:schemeClr val="tx1"/>
                        </a:solidFill>
                        <a:latin typeface="ＭＳ Ｐ明朝" pitchFamily="18" charset="-128"/>
                        <a:ea typeface="ＭＳ Ｐ明朝" pitchFamily="18" charset="-128"/>
                        <a:cs typeface="+mn-cs"/>
                      </a:endParaRPr>
                    </a:p>
                    <a:p>
                      <a:pPr marL="177800"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en-US" altLang="ja-JP" sz="1200" b="0" u="none" kern="1200" dirty="0" smtClean="0">
                          <a:solidFill>
                            <a:schemeClr val="tx1"/>
                          </a:solidFill>
                          <a:latin typeface="ＭＳ Ｐ明朝" pitchFamily="18" charset="-128"/>
                          <a:ea typeface="ＭＳ Ｐ明朝" pitchFamily="18" charset="-128"/>
                          <a:cs typeface="+mn-cs"/>
                        </a:rPr>
                        <a:t>【</a:t>
                      </a:r>
                      <a:r>
                        <a:rPr kumimoji="1" lang="ja-JP" altLang="en-US" sz="1200" b="0" u="none" kern="1200" dirty="0" smtClean="0">
                          <a:solidFill>
                            <a:schemeClr val="tx1"/>
                          </a:solidFill>
                          <a:latin typeface="ＭＳ Ｐ明朝" pitchFamily="18" charset="-128"/>
                          <a:ea typeface="ＭＳ Ｐ明朝" pitchFamily="18" charset="-128"/>
                          <a:cs typeface="+mn-cs"/>
                        </a:rPr>
                        <a:t>おおさか東線からのアクセス改善</a:t>
                      </a:r>
                      <a:r>
                        <a:rPr kumimoji="1" lang="en-US" altLang="ja-JP" sz="1200" b="0" u="none" kern="1200" dirty="0" smtClean="0">
                          <a:solidFill>
                            <a:schemeClr val="tx1"/>
                          </a:solidFill>
                          <a:latin typeface="ＭＳ Ｐ明朝" pitchFamily="18" charset="-128"/>
                          <a:ea typeface="ＭＳ Ｐ明朝" pitchFamily="18" charset="-128"/>
                          <a:cs typeface="+mn-cs"/>
                        </a:rPr>
                        <a:t>】</a:t>
                      </a:r>
                      <a:endParaRPr kumimoji="1" lang="ja-JP" altLang="en-US" sz="1200" b="0" u="none" kern="1200" dirty="0" smtClean="0">
                        <a:solidFill>
                          <a:schemeClr val="tx1"/>
                        </a:solidFill>
                        <a:latin typeface="ＭＳ Ｐ明朝" pitchFamily="18" charset="-128"/>
                        <a:ea typeface="ＭＳ Ｐ明朝" pitchFamily="18" charset="-128"/>
                        <a:cs typeface="+mn-cs"/>
                      </a:endParaRPr>
                    </a:p>
                    <a:p>
                      <a:pPr marL="177800" marR="0" indent="-17780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smtClean="0">
                          <a:solidFill>
                            <a:schemeClr val="tx1"/>
                          </a:solidFill>
                          <a:latin typeface="ＭＳ Ｐ明朝" pitchFamily="18" charset="-128"/>
                          <a:ea typeface="ＭＳ Ｐ明朝" pitchFamily="18" charset="-128"/>
                          <a:cs typeface="+mn-cs"/>
                        </a:rPr>
                        <a:t>　・</a:t>
                      </a:r>
                      <a:r>
                        <a:rPr kumimoji="1" lang="en-US" altLang="ja-JP" sz="1200" b="0" u="none" kern="1200" dirty="0" smtClean="0">
                          <a:solidFill>
                            <a:schemeClr val="tx1"/>
                          </a:solidFill>
                          <a:latin typeface="ＭＳ Ｐ明朝" pitchFamily="18" charset="-128"/>
                          <a:ea typeface="ＭＳ Ｐ明朝" pitchFamily="18" charset="-128"/>
                          <a:cs typeface="+mn-cs"/>
                        </a:rPr>
                        <a:t>2019</a:t>
                      </a:r>
                      <a:r>
                        <a:rPr kumimoji="1" lang="ja-JP" altLang="en-US" sz="1200" b="0" u="none" kern="1200" dirty="0" smtClean="0">
                          <a:solidFill>
                            <a:schemeClr val="tx1"/>
                          </a:solidFill>
                          <a:latin typeface="ＭＳ Ｐ明朝" pitchFamily="18" charset="-128"/>
                          <a:ea typeface="ＭＳ Ｐ明朝" pitchFamily="18" charset="-128"/>
                          <a:cs typeface="+mn-cs"/>
                        </a:rPr>
                        <a:t>年</a:t>
                      </a:r>
                      <a:r>
                        <a:rPr kumimoji="1" lang="en-US" altLang="ja-JP" sz="1200" b="0" u="none" kern="1200" dirty="0" smtClean="0">
                          <a:solidFill>
                            <a:schemeClr val="tx1"/>
                          </a:solidFill>
                          <a:latin typeface="ＭＳ Ｐ明朝" pitchFamily="18" charset="-128"/>
                          <a:ea typeface="ＭＳ Ｐ明朝" pitchFamily="18" charset="-128"/>
                          <a:cs typeface="+mn-cs"/>
                        </a:rPr>
                        <a:t>3</a:t>
                      </a:r>
                      <a:r>
                        <a:rPr kumimoji="1" lang="ja-JP" altLang="en-US" sz="1200" b="0" u="none" kern="1200" dirty="0" smtClean="0">
                          <a:solidFill>
                            <a:schemeClr val="tx1"/>
                          </a:solidFill>
                          <a:latin typeface="ＭＳ Ｐ明朝" pitchFamily="18" charset="-128"/>
                          <a:ea typeface="ＭＳ Ｐ明朝" pitchFamily="18" charset="-128"/>
                          <a:cs typeface="+mn-cs"/>
                        </a:rPr>
                        <a:t>月に全線開業した</a:t>
                      </a:r>
                      <a:r>
                        <a:rPr kumimoji="1" lang="en-US" altLang="ja-JP" sz="1200" b="0" u="none" kern="1200" dirty="0" smtClean="0">
                          <a:solidFill>
                            <a:schemeClr val="tx1"/>
                          </a:solidFill>
                          <a:latin typeface="ＭＳ Ｐ明朝" pitchFamily="18" charset="-128"/>
                          <a:ea typeface="ＭＳ Ｐ明朝" pitchFamily="18" charset="-128"/>
                          <a:cs typeface="+mn-cs"/>
                        </a:rPr>
                        <a:t>JR</a:t>
                      </a:r>
                      <a:r>
                        <a:rPr kumimoji="1" lang="ja-JP" altLang="en-US" sz="1200" b="0" u="none" kern="1200" dirty="0" smtClean="0">
                          <a:solidFill>
                            <a:schemeClr val="tx1"/>
                          </a:solidFill>
                          <a:latin typeface="ＭＳ Ｐ明朝" pitchFamily="18" charset="-128"/>
                          <a:ea typeface="ＭＳ Ｐ明朝" pitchFamily="18" charset="-128"/>
                          <a:cs typeface="+mn-cs"/>
                        </a:rPr>
                        <a:t>おおさか東線の大阪駅（うめきたエリア）への乗り入れ（</a:t>
                      </a:r>
                      <a:r>
                        <a:rPr kumimoji="1" lang="en-US" altLang="ja-JP" sz="1200" b="0" u="none" kern="1200" dirty="0" smtClean="0">
                          <a:solidFill>
                            <a:schemeClr val="tx1"/>
                          </a:solidFill>
                          <a:latin typeface="ＭＳ Ｐ明朝" pitchFamily="18" charset="-128"/>
                          <a:ea typeface="ＭＳ Ｐ明朝" pitchFamily="18" charset="-128"/>
                          <a:cs typeface="+mn-cs"/>
                        </a:rPr>
                        <a:t>2023</a:t>
                      </a:r>
                      <a:r>
                        <a:rPr kumimoji="1" lang="ja-JP" altLang="en-US" sz="1200" b="0" u="none" kern="1200" dirty="0" smtClean="0">
                          <a:solidFill>
                            <a:schemeClr val="tx1"/>
                          </a:solidFill>
                          <a:latin typeface="ＭＳ Ｐ明朝" pitchFamily="18" charset="-128"/>
                          <a:ea typeface="ＭＳ Ｐ明朝" pitchFamily="18" charset="-128"/>
                          <a:cs typeface="+mn-cs"/>
                        </a:rPr>
                        <a:t>年</a:t>
                      </a:r>
                      <a:r>
                        <a:rPr kumimoji="1" lang="en-US" altLang="ja-JP" sz="1200" b="0" u="none" kern="1200" dirty="0" smtClean="0">
                          <a:solidFill>
                            <a:schemeClr val="tx1"/>
                          </a:solidFill>
                          <a:latin typeface="ＭＳ Ｐ明朝" pitchFamily="18" charset="-128"/>
                          <a:ea typeface="ＭＳ Ｐ明朝" pitchFamily="18" charset="-128"/>
                          <a:cs typeface="+mn-cs"/>
                        </a:rPr>
                        <a:t>3</a:t>
                      </a:r>
                      <a:r>
                        <a:rPr kumimoji="1" lang="ja-JP" altLang="en-US" sz="1200" b="0" u="none" kern="1200" dirty="0" smtClean="0">
                          <a:solidFill>
                            <a:schemeClr val="tx1"/>
                          </a:solidFill>
                          <a:latin typeface="ＭＳ Ｐ明朝" pitchFamily="18" charset="-128"/>
                          <a:ea typeface="ＭＳ Ｐ明朝" pitchFamily="18" charset="-128"/>
                          <a:cs typeface="+mn-cs"/>
                        </a:rPr>
                        <a:t>月）。</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1396027">
                <a:tc vMerge="1">
                  <a:txBody>
                    <a:bodyPr/>
                    <a:lstStyle/>
                    <a:p>
                      <a:endParaRPr kumimoji="1" lang="ja-JP" altLang="en-US"/>
                    </a:p>
                  </a:txBody>
                  <a:tcPr/>
                </a:tc>
                <a:tc>
                  <a:txBody>
                    <a:bodyPr/>
                    <a:lstStyle/>
                    <a:p>
                      <a:pPr marL="182563" indent="-182563">
                        <a:lnSpc>
                          <a:spcPts val="1300"/>
                        </a:lnSpc>
                      </a:pPr>
                      <a:r>
                        <a:rPr kumimoji="1" lang="ja-JP" altLang="en-US" sz="1200" b="0" u="none" dirty="0">
                          <a:solidFill>
                            <a:schemeClr val="tx1"/>
                          </a:solidFill>
                          <a:latin typeface="ＭＳ Ｐ明朝" pitchFamily="18" charset="-128"/>
                          <a:ea typeface="ＭＳ Ｐ明朝" pitchFamily="18" charset="-128"/>
                        </a:rPr>
                        <a:t>○歩行者ネットワークの充実</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a:solidFill>
                            <a:schemeClr val="tx1"/>
                          </a:solidFill>
                          <a:latin typeface="ＭＳ Ｐ明朝" pitchFamily="18" charset="-128"/>
                          <a:ea typeface="ＭＳ Ｐ明朝" pitchFamily="18" charset="-128"/>
                          <a:cs typeface="+mn-cs"/>
                        </a:rPr>
                        <a:t>・地下駅、地上駅が混在し、大阪駅北側はデッキ、南側では地下ネットワークが発達しているものの、上下移動が多く、南北間の移動には迂回が必要で経路も分かりにくく、先駆的に建設された大阪駅前地下道などでは老朽化が進んでいる。</a:t>
                      </a:r>
                      <a:endParaRPr kumimoji="1" lang="en-US" altLang="ja-JP" sz="1200" b="0" u="none" kern="1200" dirty="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kumimoji="1" lang="ja-JP" altLang="en-US" sz="1200" b="0" u="none" dirty="0">
                          <a:solidFill>
                            <a:schemeClr val="tx1"/>
                          </a:solidFill>
                          <a:latin typeface="+mn-ea"/>
                          <a:ea typeface="+mn-ea"/>
                        </a:rPr>
                        <a:t>④歩行者ネットワークの充実</a:t>
                      </a:r>
                      <a:endParaRPr kumimoji="1" lang="en-US" altLang="ja-JP" sz="1200" b="0" u="none" dirty="0">
                        <a:solidFill>
                          <a:schemeClr val="tx1"/>
                        </a:solidFill>
                        <a:latin typeface="+mn-ea"/>
                        <a:ea typeface="+mn-ea"/>
                      </a:endParaRPr>
                    </a:p>
                    <a:p>
                      <a:pPr marL="177800" indent="-177800" algn="l" defTabSz="957700" rtl="0" eaLnBrk="1" latinLnBrk="0" hangingPunct="1">
                        <a:lnSpc>
                          <a:spcPts val="1300"/>
                        </a:lnSpc>
                        <a:buFont typeface="Arial" pitchFamily="34" charset="0"/>
                        <a:buNone/>
                      </a:pPr>
                      <a:r>
                        <a:rPr kumimoji="1" lang="ja-JP" altLang="en-US" sz="1200" u="none" kern="1200" dirty="0">
                          <a:solidFill>
                            <a:schemeClr val="tx1"/>
                          </a:solidFill>
                          <a:latin typeface="ＭＳ Ｐ明朝" pitchFamily="18" charset="-128"/>
                          <a:ea typeface="ＭＳ Ｐ明朝" pitchFamily="18" charset="-128"/>
                          <a:cs typeface="+mn-cs"/>
                        </a:rPr>
                        <a:t>　・大阪駅の北側と南側を結ぶデッキネットワークや駅及び商業施設間移動の円滑化に役立つデッキの整備により、移動を円滑にし、移動時間も短縮（</a:t>
                      </a:r>
                      <a:r>
                        <a:rPr kumimoji="1" lang="en-US" altLang="ja-JP" sz="1200" u="none" kern="1200" dirty="0">
                          <a:solidFill>
                            <a:schemeClr val="tx1"/>
                          </a:solidFill>
                          <a:latin typeface="ＭＳ Ｐ明朝" pitchFamily="18" charset="-128"/>
                          <a:ea typeface="ＭＳ Ｐ明朝" pitchFamily="18" charset="-128"/>
                          <a:cs typeface="+mn-cs"/>
                        </a:rPr>
                        <a:t>2016</a:t>
                      </a:r>
                      <a:r>
                        <a:rPr kumimoji="1" lang="ja-JP" altLang="en-US" sz="1200" u="none" kern="1200" dirty="0">
                          <a:solidFill>
                            <a:schemeClr val="tx1"/>
                          </a:solidFill>
                          <a:latin typeface="ＭＳ Ｐ明朝" pitchFamily="18" charset="-128"/>
                          <a:ea typeface="ＭＳ Ｐ明朝" pitchFamily="18" charset="-128"/>
                          <a:cs typeface="+mn-cs"/>
                        </a:rPr>
                        <a:t>年度）。</a:t>
                      </a:r>
                      <a:endParaRPr kumimoji="1" lang="en-US" altLang="ja-JP" sz="1200" u="none" kern="1200" dirty="0">
                        <a:solidFill>
                          <a:schemeClr val="tx1"/>
                        </a:solidFill>
                        <a:latin typeface="ＭＳ Ｐ明朝" pitchFamily="18" charset="-128"/>
                        <a:ea typeface="ＭＳ Ｐ明朝" pitchFamily="18" charset="-128"/>
                        <a:cs typeface="+mn-cs"/>
                      </a:endParaRPr>
                    </a:p>
                    <a:p>
                      <a:pPr marL="177800" marR="0" lvl="0" indent="-177800" algn="l" defTabSz="9144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u="none" dirty="0">
                          <a:solidFill>
                            <a:schemeClr val="tx1"/>
                          </a:solidFill>
                          <a:latin typeface="ＭＳ Ｐ明朝" pitchFamily="18" charset="-128"/>
                          <a:ea typeface="ＭＳ Ｐ明朝" pitchFamily="18" charset="-128"/>
                        </a:rPr>
                        <a:t>　・大阪駅前地下道の拡幅（</a:t>
                      </a:r>
                      <a:r>
                        <a:rPr kumimoji="1" lang="en-US" altLang="ja-JP" sz="1200" u="none" dirty="0">
                          <a:solidFill>
                            <a:schemeClr val="tx1"/>
                          </a:solidFill>
                          <a:latin typeface="ＭＳ Ｐ明朝" pitchFamily="18" charset="-128"/>
                          <a:ea typeface="ＭＳ Ｐ明朝" pitchFamily="18" charset="-128"/>
                        </a:rPr>
                        <a:t>2021</a:t>
                      </a:r>
                      <a:r>
                        <a:rPr kumimoji="1" lang="ja-JP" altLang="en-US" sz="1200" u="none" dirty="0">
                          <a:solidFill>
                            <a:schemeClr val="tx1"/>
                          </a:solidFill>
                          <a:latin typeface="ＭＳ Ｐ明朝" pitchFamily="18" charset="-128"/>
                          <a:ea typeface="ＭＳ Ｐ明朝" pitchFamily="18" charset="-128"/>
                        </a:rPr>
                        <a:t>年度完成）及び案内サインなどの整備（</a:t>
                      </a:r>
                      <a:r>
                        <a:rPr kumimoji="1" lang="en-US" altLang="ja-JP" sz="1200" u="none" dirty="0">
                          <a:solidFill>
                            <a:schemeClr val="tx1"/>
                          </a:solidFill>
                          <a:latin typeface="ＭＳ Ｐ明朝" pitchFamily="18" charset="-128"/>
                          <a:ea typeface="ＭＳ Ｐ明朝" pitchFamily="18" charset="-128"/>
                        </a:rPr>
                        <a:t>2018</a:t>
                      </a:r>
                      <a:r>
                        <a:rPr kumimoji="1" lang="ja-JP" altLang="en-US" sz="1200" u="none" dirty="0">
                          <a:solidFill>
                            <a:schemeClr val="tx1"/>
                          </a:solidFill>
                          <a:latin typeface="ＭＳ Ｐ明朝" pitchFamily="18" charset="-128"/>
                          <a:ea typeface="ＭＳ Ｐ明朝" pitchFamily="18" charset="-128"/>
                        </a:rPr>
                        <a:t>年度～）により、安全に楽しく歩ける快適な地下空間を創出。</a:t>
                      </a:r>
                      <a:endParaRPr kumimoji="1" lang="en-US" altLang="ja-JP" sz="1200" u="none" strike="sngStrike" dirty="0">
                        <a:solidFill>
                          <a:schemeClr val="tx1"/>
                        </a:solidFill>
                        <a:latin typeface="ＭＳ Ｐ明朝" pitchFamily="18" charset="-128"/>
                        <a:ea typeface="ＭＳ Ｐ明朝" pitchFamily="18" charset="-128"/>
                      </a:endParaRPr>
                    </a:p>
                    <a:p>
                      <a:pPr marL="177800" marR="0" lvl="0" indent="-177800" algn="l" defTabSz="9144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u="none" dirty="0">
                          <a:solidFill>
                            <a:schemeClr val="tx1"/>
                          </a:solidFill>
                          <a:latin typeface="ＭＳ Ｐ明朝" pitchFamily="18" charset="-128"/>
                          <a:ea typeface="ＭＳ Ｐ明朝" pitchFamily="18" charset="-128"/>
                        </a:rPr>
                        <a:t>　・ヨドバシ梅田と大阪駅、グランフロント大阪とを接続する歩行者デッキ（</a:t>
                      </a:r>
                      <a:r>
                        <a:rPr kumimoji="1" lang="en-US" altLang="ja-JP" sz="1200" u="none" dirty="0">
                          <a:solidFill>
                            <a:schemeClr val="tx1"/>
                          </a:solidFill>
                          <a:latin typeface="ＭＳ Ｐ明朝" pitchFamily="18" charset="-128"/>
                          <a:ea typeface="ＭＳ Ｐ明朝" pitchFamily="18" charset="-128"/>
                        </a:rPr>
                        <a:t>2019</a:t>
                      </a:r>
                      <a:r>
                        <a:rPr kumimoji="1" lang="ja-JP" altLang="en-US" sz="1200" u="none" dirty="0">
                          <a:solidFill>
                            <a:schemeClr val="tx1"/>
                          </a:solidFill>
                          <a:latin typeface="ＭＳ Ｐ明朝" pitchFamily="18" charset="-128"/>
                          <a:ea typeface="ＭＳ Ｐ明朝" pitchFamily="18" charset="-128"/>
                        </a:rPr>
                        <a:t>年度</a:t>
                      </a:r>
                      <a:r>
                        <a:rPr kumimoji="1" lang="ja-JP" altLang="en-US" sz="1200" u="none" strike="noStrike" baseline="0" dirty="0">
                          <a:solidFill>
                            <a:schemeClr val="tx1"/>
                          </a:solidFill>
                          <a:latin typeface="ＭＳ Ｐ明朝" pitchFamily="18" charset="-128"/>
                          <a:ea typeface="ＭＳ Ｐ明朝" pitchFamily="18" charset="-128"/>
                        </a:rPr>
                        <a:t>完成</a:t>
                      </a:r>
                      <a:r>
                        <a:rPr kumimoji="1" lang="ja-JP" altLang="en-US" sz="1200" u="none" dirty="0">
                          <a:solidFill>
                            <a:schemeClr val="tx1"/>
                          </a:solidFill>
                          <a:latin typeface="ＭＳ Ｐ明朝" pitchFamily="18" charset="-128"/>
                          <a:ea typeface="ＭＳ Ｐ明朝" pitchFamily="18" charset="-128"/>
                        </a:rPr>
                        <a:t>）や阪神百貨店東側の歩行者デッキ（</a:t>
                      </a:r>
                      <a:r>
                        <a:rPr kumimoji="1" lang="en-US" altLang="ja-JP" sz="1200" u="none" dirty="0">
                          <a:solidFill>
                            <a:schemeClr val="tx1"/>
                          </a:solidFill>
                          <a:latin typeface="ＭＳ Ｐ明朝" pitchFamily="18" charset="-128"/>
                          <a:ea typeface="ＭＳ Ｐ明朝" pitchFamily="18" charset="-128"/>
                        </a:rPr>
                        <a:t>2021</a:t>
                      </a:r>
                      <a:r>
                        <a:rPr kumimoji="1" lang="ja-JP" altLang="en-US" sz="1200" u="none" dirty="0">
                          <a:solidFill>
                            <a:schemeClr val="tx1"/>
                          </a:solidFill>
                          <a:latin typeface="ＭＳ Ｐ明朝" pitchFamily="18" charset="-128"/>
                          <a:ea typeface="ＭＳ Ｐ明朝" pitchFamily="18" charset="-128"/>
                        </a:rPr>
                        <a:t>年度完成）により、歩行者の回遊性を向上。</a:t>
                      </a:r>
                      <a:endParaRPr kumimoji="1" lang="ja-JP" altLang="en-US" sz="1200" b="0" u="none" dirty="0">
                        <a:solidFill>
                          <a:schemeClr val="tx1"/>
                        </a:solidFill>
                        <a:latin typeface="ＭＳ Ｐ明朝" pitchFamily="18" charset="-128"/>
                        <a:ea typeface="ＭＳ Ｐ明朝" pitchFamily="18"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640201">
                <a:tc vMerge="1">
                  <a:txBody>
                    <a:bodyPr/>
                    <a:lstStyle/>
                    <a:p>
                      <a:endParaRPr kumimoji="1" lang="ja-JP" altLang="en-US" sz="1200" b="0" dirty="0">
                        <a:solidFill>
                          <a:schemeClr val="tx1"/>
                        </a:solidFill>
                        <a:latin typeface="ＭＳ ゴシック" pitchFamily="49" charset="-128"/>
                        <a:ea typeface="ＭＳ ゴシック" pitchFamily="49" charset="-128"/>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82563" indent="-182563">
                        <a:lnSpc>
                          <a:spcPts val="1300"/>
                        </a:lnSpc>
                      </a:pPr>
                      <a:r>
                        <a:rPr kumimoji="1" lang="ja-JP" altLang="en-US" sz="1200" b="0" u="none" dirty="0">
                          <a:solidFill>
                            <a:schemeClr val="tx1"/>
                          </a:solidFill>
                          <a:latin typeface="ＭＳ Ｐ明朝" pitchFamily="18" charset="-128"/>
                          <a:ea typeface="ＭＳ Ｐ明朝" pitchFamily="18" charset="-128"/>
                        </a:rPr>
                        <a:t>○駅前広場の充実</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82550" marR="0" indent="-82550" algn="l" defTabSz="957700" rtl="0" eaLnBrk="1" fontAlgn="auto" latinLnBrk="0" hangingPunct="1">
                        <a:lnSpc>
                          <a:spcPts val="1300"/>
                        </a:lnSpc>
                        <a:spcBef>
                          <a:spcPts val="0"/>
                        </a:spcBef>
                        <a:spcAft>
                          <a:spcPts val="0"/>
                        </a:spcAft>
                        <a:buClrTx/>
                        <a:buSzTx/>
                        <a:buFont typeface="Arial" pitchFamily="34" charset="0"/>
                        <a:buNone/>
                        <a:tabLst/>
                        <a:defRPr/>
                      </a:pPr>
                      <a:r>
                        <a:rPr kumimoji="1" lang="ja-JP" altLang="en-US" sz="1200" b="0" u="none" kern="1200" dirty="0">
                          <a:solidFill>
                            <a:schemeClr val="tx1"/>
                          </a:solidFill>
                          <a:latin typeface="ＭＳ Ｐ明朝" pitchFamily="18" charset="-128"/>
                          <a:ea typeface="ＭＳ Ｐ明朝" pitchFamily="18" charset="-128"/>
                          <a:cs typeface="+mn-cs"/>
                        </a:rPr>
                        <a:t>・大阪駅前の道路上に、多数のバス乗り場が存在しており、危険、不便な乗降かつ円滑な交通の阻害要因となっている。</a:t>
                      </a:r>
                      <a:endParaRPr kumimoji="1" lang="en-US" altLang="ja-JP" sz="1200" b="0" u="none" kern="1200" dirty="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kumimoji="1" lang="ja-JP" altLang="en-US" sz="1200" b="0" u="none" dirty="0">
                          <a:solidFill>
                            <a:schemeClr val="tx1"/>
                          </a:solidFill>
                          <a:latin typeface="+mn-ea"/>
                          <a:ea typeface="+mn-ea"/>
                        </a:rPr>
                        <a:t>⑤大阪駅の南側駅前広場の再編成</a:t>
                      </a:r>
                      <a:endParaRPr kumimoji="1" lang="en-US" altLang="ja-JP" sz="1200" b="0" u="none" dirty="0">
                        <a:solidFill>
                          <a:schemeClr val="tx1"/>
                        </a:solidFill>
                        <a:latin typeface="+mn-ea"/>
                        <a:ea typeface="+mn-ea"/>
                      </a:endParaRPr>
                    </a:p>
                    <a:p>
                      <a:pPr>
                        <a:lnSpc>
                          <a:spcPts val="1300"/>
                        </a:lnSpc>
                        <a:buFont typeface="Arial" pitchFamily="34" charset="0"/>
                        <a:buNone/>
                      </a:pPr>
                      <a:r>
                        <a:rPr kumimoji="1" lang="ja-JP" altLang="en-US" sz="1200" b="0" i="0" u="none" strike="noStrike" cap="none" normalizeH="0" baseline="0" dirty="0">
                          <a:ln>
                            <a:noFill/>
                          </a:ln>
                          <a:solidFill>
                            <a:schemeClr val="tx1"/>
                          </a:solidFill>
                          <a:effectLst/>
                          <a:latin typeface="+mn-ea"/>
                          <a:ea typeface="+mn-ea"/>
                          <a:cs typeface="ＭＳ Ｐゴシック" pitchFamily="50" charset="-128"/>
                        </a:rPr>
                        <a:t>　・</a:t>
                      </a:r>
                      <a:r>
                        <a:rPr kumimoji="1" lang="ja-JP" altLang="en-US" sz="1200" u="none" kern="1200" dirty="0">
                          <a:solidFill>
                            <a:schemeClr val="tx1"/>
                          </a:solidFill>
                          <a:latin typeface="ＭＳ Ｐ明朝" pitchFamily="18" charset="-128"/>
                          <a:ea typeface="ＭＳ Ｐ明朝" pitchFamily="18" charset="-128"/>
                          <a:cs typeface="+mn-cs"/>
                        </a:rPr>
                        <a:t>バス乗り場の駅前広場の移設により、バス乗降を安全かつ</a:t>
                      </a:r>
                      <a:r>
                        <a:rPr kumimoji="1" lang="ja-JP" altLang="en-US" sz="1200" u="none" kern="1200" dirty="0" smtClean="0">
                          <a:solidFill>
                            <a:schemeClr val="tx1"/>
                          </a:solidFill>
                          <a:latin typeface="ＭＳ Ｐ明朝" pitchFamily="18" charset="-128"/>
                          <a:ea typeface="ＭＳ Ｐ明朝" pitchFamily="18" charset="-128"/>
                          <a:cs typeface="+mn-cs"/>
                        </a:rPr>
                        <a:t>便利</a:t>
                      </a:r>
                      <a:r>
                        <a:rPr kumimoji="1" lang="ja-JP" altLang="en-US" sz="1200" u="none" kern="1200" dirty="0">
                          <a:solidFill>
                            <a:schemeClr val="tx1"/>
                          </a:solidFill>
                          <a:latin typeface="ＭＳ Ｐ明朝" pitchFamily="18" charset="-128"/>
                          <a:ea typeface="ＭＳ Ｐ明朝" pitchFamily="18" charset="-128"/>
                          <a:cs typeface="+mn-cs"/>
                        </a:rPr>
                        <a:t>にするとともに、大阪駅前線の交通を円滑化。（</a:t>
                      </a:r>
                      <a:r>
                        <a:rPr kumimoji="1" lang="en-US" altLang="ja-JP" sz="1200" u="none" kern="1200" dirty="0">
                          <a:solidFill>
                            <a:schemeClr val="tx1"/>
                          </a:solidFill>
                          <a:latin typeface="ＭＳ Ｐ明朝" pitchFamily="18" charset="-128"/>
                          <a:ea typeface="ＭＳ Ｐ明朝" pitchFamily="18" charset="-128"/>
                          <a:cs typeface="+mn-cs"/>
                        </a:rPr>
                        <a:t>2016</a:t>
                      </a:r>
                      <a:r>
                        <a:rPr kumimoji="1" lang="ja-JP" altLang="en-US" sz="1200" u="none" kern="1200" dirty="0">
                          <a:solidFill>
                            <a:schemeClr val="tx1"/>
                          </a:solidFill>
                          <a:latin typeface="ＭＳ Ｐ明朝" pitchFamily="18" charset="-128"/>
                          <a:ea typeface="ＭＳ Ｐ明朝" pitchFamily="18" charset="-128"/>
                          <a:cs typeface="+mn-cs"/>
                        </a:rPr>
                        <a:t>年</a:t>
                      </a:r>
                      <a:r>
                        <a:rPr kumimoji="1" lang="en-US" altLang="ja-JP" sz="1200" u="none" kern="1200" dirty="0" smtClean="0">
                          <a:solidFill>
                            <a:schemeClr val="tx1"/>
                          </a:solidFill>
                          <a:latin typeface="ＭＳ Ｐ明朝" pitchFamily="18" charset="-128"/>
                          <a:ea typeface="ＭＳ Ｐ明朝" pitchFamily="18" charset="-128"/>
                          <a:cs typeface="+mn-cs"/>
                        </a:rPr>
                        <a:t>10</a:t>
                      </a:r>
                      <a:r>
                        <a:rPr kumimoji="1" lang="ja-JP" altLang="en-US" sz="1200" u="none" kern="1200" dirty="0" smtClean="0">
                          <a:solidFill>
                            <a:schemeClr val="tx1"/>
                          </a:solidFill>
                          <a:latin typeface="ＭＳ Ｐ明朝" pitchFamily="18" charset="-128"/>
                          <a:ea typeface="ＭＳ Ｐ明朝" pitchFamily="18" charset="-128"/>
                          <a:cs typeface="+mn-cs"/>
                        </a:rPr>
                        <a:t>月</a:t>
                      </a:r>
                      <a:r>
                        <a:rPr kumimoji="1" lang="ja-JP" altLang="en-US" sz="1200" u="none" kern="1200" dirty="0">
                          <a:solidFill>
                            <a:schemeClr val="tx1"/>
                          </a:solidFill>
                          <a:latin typeface="ＭＳ Ｐ明朝" pitchFamily="18" charset="-128"/>
                          <a:ea typeface="ＭＳ Ｐ明朝" pitchFamily="18" charset="-128"/>
                          <a:cs typeface="+mn-cs"/>
                        </a:rPr>
                        <a:t>工事完了）</a:t>
                      </a:r>
                      <a:endParaRPr kumimoji="1" lang="en-US" altLang="ja-JP" sz="1200" u="none" kern="1200" dirty="0">
                        <a:solidFill>
                          <a:schemeClr val="tx1"/>
                        </a:solidFill>
                        <a:latin typeface="ＭＳ Ｐ明朝" pitchFamily="18" charset="-128"/>
                        <a:ea typeface="ＭＳ Ｐ明朝" pitchFamily="18" charset="-128"/>
                        <a:cs typeface="+mn-cs"/>
                      </a:endParaRP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
        <p:nvSpPr>
          <p:cNvPr id="6"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8</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34406787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１．大阪駅周辺　①うめきたのまちづくり</a:t>
            </a:r>
            <a:endParaRPr kumimoji="1" lang="en-US" altLang="ja-JP" sz="20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5" name="角丸四角形 24"/>
          <p:cNvSpPr/>
          <p:nvPr/>
        </p:nvSpPr>
        <p:spPr>
          <a:xfrm>
            <a:off x="1337472" y="497859"/>
            <a:ext cx="9711528" cy="864095"/>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・大阪駅北側に位置するうめきた</a:t>
            </a:r>
            <a:r>
              <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期区域（梅田貨物駅跡地）は、「みどりとイノベーションの融合拠点」を目標として、世界から人が集まる、一体的で魅力あるまちづくりを行う。</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31" name="正方形/長方形 30"/>
          <p:cNvSpPr/>
          <p:nvPr/>
        </p:nvSpPr>
        <p:spPr>
          <a:xfrm>
            <a:off x="6471915" y="1412471"/>
            <a:ext cx="4572000" cy="530900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8900" marR="0" lvl="0" indent="-88900" algn="l" defTabSz="914400" rtl="0" eaLnBrk="1" fontAlgn="auto" latinLnBrk="0" hangingPunct="1">
              <a:lnSpc>
                <a:spcPts val="1400"/>
              </a:lnSpc>
              <a:spcBef>
                <a:spcPts val="0"/>
              </a:spcBef>
              <a:spcAft>
                <a:spcPts val="0"/>
              </a:spcAft>
              <a:buClrTx/>
              <a:buSzTx/>
              <a:buFont typeface="Arial"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うめきた</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期区域は、比類なき魅力を備えた「みどり」と世界をリードする「イノベーション」の融合拠点を目標として、開発を展開。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ts val="1400"/>
              </a:lnSpc>
              <a:spcBef>
                <a:spcPts val="0"/>
              </a:spcBef>
              <a:spcAft>
                <a:spcPts val="0"/>
              </a:spcAft>
              <a:buClrTx/>
              <a:buSzTx/>
              <a:buFont typeface="Arial"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2018</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7</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月に</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期区域の開発事業者が決定し、</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12</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月に民間開発工事に</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着手。</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ts val="1400"/>
              </a:lnSpc>
              <a:spcBef>
                <a:spcPts val="0"/>
              </a:spcBef>
              <a:spcAft>
                <a:spcPts val="0"/>
              </a:spcAft>
              <a:buClrTx/>
              <a:buSzTx/>
              <a:buFont typeface="Arial"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9</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月</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に、一般社団法人うめきた未来イノベーション</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機構</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(U-FINO)</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を</a:t>
            </a:r>
            <a:r>
              <a:rPr kumimoji="1" lang="ja-JP" altLang="en-US" sz="12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設立。</a:t>
            </a:r>
            <a:endPar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ts val="1400"/>
              </a:lnSpc>
              <a:spcBef>
                <a:spcPts val="0"/>
              </a:spcBef>
              <a:spcAft>
                <a:spcPts val="0"/>
              </a:spcAft>
              <a:buClrTx/>
              <a:buSzTx/>
              <a:buFont typeface="Arial" pitchFamily="34" charset="0"/>
              <a:buChar char="•"/>
              <a:tabLst/>
              <a:defRPr/>
            </a:pP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2023</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年</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3</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月に、</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 </a:t>
            </a:r>
            <a:r>
              <a:rPr kumimoji="1" lang="ja-JP" altLang="en-US" sz="12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大阪駅</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（うめきたエリア）地下ホームが</a:t>
            </a:r>
            <a:r>
              <a:rPr kumimoji="1" lang="ja-JP" altLang="en-US" sz="12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開業。</a:t>
            </a:r>
            <a:endPar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endParaRPr>
          </a:p>
          <a:p>
            <a:pPr marL="88900" marR="0" lvl="0" indent="-88900" algn="l" defTabSz="914400" rtl="0" eaLnBrk="1" fontAlgn="auto" latinLnBrk="0" hangingPunct="1">
              <a:lnSpc>
                <a:spcPts val="1400"/>
              </a:lnSpc>
              <a:spcBef>
                <a:spcPts val="0"/>
              </a:spcBef>
              <a:spcAft>
                <a:spcPts val="0"/>
              </a:spcAft>
              <a:buClrTx/>
              <a:buSzTx/>
              <a:buFont typeface="Arial" pitchFamily="34" charset="0"/>
              <a:buChar char="•"/>
              <a:tabLst/>
              <a:defRPr/>
            </a:pP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年夏頃一部先行まちびらき（民間宅地の一部、都市公園の一部</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p>
          <a:p>
            <a:pPr marL="88900" marR="0" lvl="0" indent="-88900" algn="l" defTabSz="914400" rtl="0" eaLnBrk="1" fontAlgn="auto" latinLnBrk="0" hangingPunct="1">
              <a:lnSpc>
                <a:spcPts val="1400"/>
              </a:lnSpc>
              <a:spcBef>
                <a:spcPts val="0"/>
              </a:spcBef>
              <a:spcAft>
                <a:spcPts val="0"/>
              </a:spcAft>
              <a:buClrTx/>
              <a:buSzTx/>
              <a:buFont typeface="Arial" pitchFamily="34" charset="0"/>
              <a:buChar char="•"/>
              <a:tabLst/>
              <a:defRPr/>
            </a:pPr>
            <a:r>
              <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2027</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　全体まちびら</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き。</a:t>
            </a:r>
            <a:endPar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8900" marR="0" lvl="0" indent="-88900" algn="l" defTabSz="914400" rtl="0" eaLnBrk="1" fontAlgn="auto" latinLnBrk="0" hangingPunct="1">
              <a:lnSpc>
                <a:spcPts val="1400"/>
              </a:lnSpc>
              <a:spcBef>
                <a:spcPts val="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88900" marR="0" lvl="0" indent="-88900" algn="l" defTabSz="914400" rtl="0" eaLnBrk="1" fontAlgn="auto" latinLnBrk="0" hangingPunct="1">
              <a:lnSpc>
                <a:spcPts val="14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ts val="14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58" name="Text Box 4"/>
          <p:cNvSpPr txBox="1">
            <a:spLocks noChangeArrowheads="1"/>
          </p:cNvSpPr>
          <p:nvPr/>
        </p:nvSpPr>
        <p:spPr bwMode="auto">
          <a:xfrm>
            <a:off x="7191780" y="6540803"/>
            <a:ext cx="761747"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基盤整備図</a:t>
            </a:r>
          </a:p>
        </p:txBody>
      </p:sp>
      <p:sp>
        <p:nvSpPr>
          <p:cNvPr id="64" name="右矢印 63"/>
          <p:cNvSpPr/>
          <p:nvPr/>
        </p:nvSpPr>
        <p:spPr>
          <a:xfrm>
            <a:off x="5986544" y="3477786"/>
            <a:ext cx="403525" cy="924126"/>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6" name="Text Box 4"/>
          <p:cNvSpPr txBox="1">
            <a:spLocks noChangeArrowheads="1"/>
          </p:cNvSpPr>
          <p:nvPr/>
        </p:nvSpPr>
        <p:spPr bwMode="auto">
          <a:xfrm>
            <a:off x="8772953" y="4845688"/>
            <a:ext cx="2319866"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うめきた</a:t>
            </a:r>
            <a:r>
              <a:rPr kumimoji="1" lang="en-US" altLang="ja-JP" sz="9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2</a:t>
            </a:r>
            <a:r>
              <a:rPr kumimoji="1" lang="ja-JP" altLang="en-US" sz="9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期全景（グラングリーン大阪）</a:t>
            </a:r>
          </a:p>
        </p:txBody>
      </p:sp>
      <p:sp>
        <p:nvSpPr>
          <p:cNvPr id="68" name="Text Box 4"/>
          <p:cNvSpPr txBox="1">
            <a:spLocks noChangeArrowheads="1"/>
          </p:cNvSpPr>
          <p:nvPr/>
        </p:nvSpPr>
        <p:spPr bwMode="auto">
          <a:xfrm>
            <a:off x="9498109" y="6294310"/>
            <a:ext cx="877164"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都市公園全景</a:t>
            </a:r>
          </a:p>
        </p:txBody>
      </p:sp>
      <p:pic>
        <p:nvPicPr>
          <p:cNvPr id="5" name="図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796466" y="5046437"/>
            <a:ext cx="2189415" cy="1234465"/>
          </a:xfrm>
          <a:prstGeom prst="rect">
            <a:avLst/>
          </a:prstGeom>
        </p:spPr>
      </p:pic>
      <p:pic>
        <p:nvPicPr>
          <p:cNvPr id="7" name="図 6"/>
          <p:cNvPicPr>
            <a:picLocks noChangeAspect="1"/>
          </p:cNvPicPr>
          <p:nvPr/>
        </p:nvPicPr>
        <p:blipFill rotWithShape="1">
          <a:blip r:embed="rId4">
            <a:extLst>
              <a:ext uri="{28A0092B-C50C-407E-A947-70E740481C1C}">
                <a14:useLocalDpi xmlns:a14="http://schemas.microsoft.com/office/drawing/2010/main" val="0"/>
              </a:ext>
            </a:extLst>
          </a:blip>
          <a:srcRect r="-16"/>
          <a:stretch/>
        </p:blipFill>
        <p:spPr>
          <a:xfrm>
            <a:off x="8802561" y="3619737"/>
            <a:ext cx="2153071" cy="1200692"/>
          </a:xfrm>
          <a:prstGeom prst="rect">
            <a:avLst/>
          </a:prstGeom>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6740" y="3595431"/>
            <a:ext cx="2214901" cy="2902012"/>
          </a:xfrm>
          <a:prstGeom prst="rect">
            <a:avLst/>
          </a:prstGeom>
        </p:spPr>
      </p:pic>
      <p:sp>
        <p:nvSpPr>
          <p:cNvPr id="69" name="Text Box 4"/>
          <p:cNvSpPr txBox="1">
            <a:spLocks noChangeArrowheads="1"/>
          </p:cNvSpPr>
          <p:nvPr/>
        </p:nvSpPr>
        <p:spPr bwMode="auto">
          <a:xfrm>
            <a:off x="7957068" y="6286914"/>
            <a:ext cx="952364" cy="178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提供：</a:t>
            </a:r>
            <a:r>
              <a:rPr kumimoji="1" lang="en-US" altLang="ja-JP" sz="7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UR</a:t>
            </a:r>
            <a:r>
              <a:rPr kumimoji="1" lang="ja-JP" altLang="en-US" sz="700" b="0"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都市機構</a:t>
            </a:r>
          </a:p>
        </p:txBody>
      </p:sp>
      <p:sp>
        <p:nvSpPr>
          <p:cNvPr id="56" name="Text Box 4"/>
          <p:cNvSpPr txBox="1">
            <a:spLocks noChangeArrowheads="1"/>
          </p:cNvSpPr>
          <p:nvPr/>
        </p:nvSpPr>
        <p:spPr bwMode="auto">
          <a:xfrm>
            <a:off x="9096044" y="6423854"/>
            <a:ext cx="1761259" cy="1785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ＭＳ Ｐゴシック" pitchFamily="50" charset="-128"/>
              </a:rPr>
              <a:t>提供：グラングリーン大阪開発事業者</a:t>
            </a:r>
          </a:p>
        </p:txBody>
      </p:sp>
      <p:sp>
        <p:nvSpPr>
          <p:cNvPr id="26" name="正方形/長方形 25">
            <a:extLst>
              <a:ext uri="{FF2B5EF4-FFF2-40B4-BE49-F238E27FC236}">
                <a16:creationId xmlns:a16="http://schemas.microsoft.com/office/drawing/2014/main" id="{33E5CF12-F8A4-4590-AAB0-13E92AA59450}"/>
              </a:ext>
            </a:extLst>
          </p:cNvPr>
          <p:cNvSpPr/>
          <p:nvPr/>
        </p:nvSpPr>
        <p:spPr>
          <a:xfrm>
            <a:off x="1321390" y="1425835"/>
            <a:ext cx="4572000" cy="52956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sng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梅田貨物駅跡地の先行開発としてナレッジキャピタルを中心としたまちづくりを開始（</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2013</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年オープン）したグランフロント大阪では、開業以降、年間</a:t>
            </a:r>
            <a:r>
              <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5,000</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万人を超える来街者が訪れるなど大阪駅北側に新たな人の流れと賑わいを創出。</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ナレッジキャピタルでは数多くの大学や企業・研究機関などが活動に参画し、コラボレーションによる新たなプロジェクトも誕生。</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7" name="正方形/長方形 26">
            <a:extLst>
              <a:ext uri="{FF2B5EF4-FFF2-40B4-BE49-F238E27FC236}">
                <a16:creationId xmlns:a16="http://schemas.microsoft.com/office/drawing/2014/main" id="{EE0D284C-C215-46FA-91C4-871C21501630}"/>
              </a:ext>
            </a:extLst>
          </p:cNvPr>
          <p:cNvSpPr/>
          <p:nvPr/>
        </p:nvSpPr>
        <p:spPr>
          <a:xfrm>
            <a:off x="1336627" y="1429240"/>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rPr>
              <a:t>取組前</a:t>
            </a:r>
          </a:p>
        </p:txBody>
      </p:sp>
      <p:pic>
        <p:nvPicPr>
          <p:cNvPr id="28" name="図 27">
            <a:extLst>
              <a:ext uri="{FF2B5EF4-FFF2-40B4-BE49-F238E27FC236}">
                <a16:creationId xmlns:a16="http://schemas.microsoft.com/office/drawing/2014/main" id="{9E8ACA82-64BA-48BC-8FDE-8EE3F181CF09}"/>
              </a:ext>
            </a:extLst>
          </p:cNvPr>
          <p:cNvPicPr>
            <a:picLocks noChangeAspect="1"/>
          </p:cNvPicPr>
          <p:nvPr/>
        </p:nvPicPr>
        <p:blipFill>
          <a:blip r:embed="rId6"/>
          <a:stretch>
            <a:fillRect/>
          </a:stretch>
        </p:blipFill>
        <p:spPr>
          <a:xfrm>
            <a:off x="3567536" y="5120964"/>
            <a:ext cx="2187756" cy="1189341"/>
          </a:xfrm>
          <a:prstGeom prst="rect">
            <a:avLst/>
          </a:prstGeom>
        </p:spPr>
      </p:pic>
      <p:pic>
        <p:nvPicPr>
          <p:cNvPr id="29" name="図 28">
            <a:extLst>
              <a:ext uri="{FF2B5EF4-FFF2-40B4-BE49-F238E27FC236}">
                <a16:creationId xmlns:a16="http://schemas.microsoft.com/office/drawing/2014/main" id="{F9BA3698-20C2-4327-8AAF-1D65BA7A313C}"/>
              </a:ext>
            </a:extLst>
          </p:cNvPr>
          <p:cNvPicPr>
            <a:picLocks noChangeAspect="1"/>
          </p:cNvPicPr>
          <p:nvPr/>
        </p:nvPicPr>
        <p:blipFill rotWithShape="1">
          <a:blip r:embed="rId7"/>
          <a:srcRect l="1543" t="5503" r="1474" b="3757"/>
          <a:stretch/>
        </p:blipFill>
        <p:spPr>
          <a:xfrm>
            <a:off x="3580990" y="3529858"/>
            <a:ext cx="2179516" cy="1231607"/>
          </a:xfrm>
          <a:prstGeom prst="rect">
            <a:avLst/>
          </a:prstGeom>
        </p:spPr>
      </p:pic>
      <p:sp>
        <p:nvSpPr>
          <p:cNvPr id="32" name="Text Box 4">
            <a:extLst>
              <a:ext uri="{FF2B5EF4-FFF2-40B4-BE49-F238E27FC236}">
                <a16:creationId xmlns:a16="http://schemas.microsoft.com/office/drawing/2014/main" id="{E3935E03-9253-4724-8483-D421210B470D}"/>
              </a:ext>
            </a:extLst>
          </p:cNvPr>
          <p:cNvSpPr txBox="1">
            <a:spLocks noChangeArrowheads="1"/>
          </p:cNvSpPr>
          <p:nvPr/>
        </p:nvSpPr>
        <p:spPr bwMode="auto">
          <a:xfrm>
            <a:off x="4112535" y="4793317"/>
            <a:ext cx="1223412"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グランフロント大阪</a:t>
            </a:r>
          </a:p>
        </p:txBody>
      </p:sp>
      <p:sp>
        <p:nvSpPr>
          <p:cNvPr id="33" name="Text Box 4">
            <a:extLst>
              <a:ext uri="{FF2B5EF4-FFF2-40B4-BE49-F238E27FC236}">
                <a16:creationId xmlns:a16="http://schemas.microsoft.com/office/drawing/2014/main" id="{23C159AA-CAD5-46F8-A1C9-53BE70BB9B6E}"/>
              </a:ext>
            </a:extLst>
          </p:cNvPr>
          <p:cNvSpPr txBox="1">
            <a:spLocks noChangeArrowheads="1"/>
          </p:cNvSpPr>
          <p:nvPr/>
        </p:nvSpPr>
        <p:spPr bwMode="auto">
          <a:xfrm>
            <a:off x="4240178" y="6375770"/>
            <a:ext cx="992579" cy="203133"/>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900" b="1" i="0" u="none"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ナレッジプラザ</a:t>
            </a:r>
          </a:p>
        </p:txBody>
      </p:sp>
      <p:pic>
        <p:nvPicPr>
          <p:cNvPr id="35" name="Picture 2" descr="130330配置図(2期従前)">
            <a:extLst>
              <a:ext uri="{FF2B5EF4-FFF2-40B4-BE49-F238E27FC236}">
                <a16:creationId xmlns:a16="http://schemas.microsoft.com/office/drawing/2014/main" id="{F87A1E91-4CED-47D7-8FB3-4F3C83EDD3D5}"/>
              </a:ext>
            </a:extLst>
          </p:cNvPr>
          <p:cNvPicPr>
            <a:picLocks noChangeAspect="1" noChangeArrowheads="1"/>
          </p:cNvPicPr>
          <p:nvPr/>
        </p:nvPicPr>
        <p:blipFill>
          <a:blip r:embed="rId8" cstate="email"/>
          <a:srcRect/>
          <a:stretch>
            <a:fillRect/>
          </a:stretch>
        </p:blipFill>
        <p:spPr bwMode="auto">
          <a:xfrm>
            <a:off x="1411363" y="3539454"/>
            <a:ext cx="2044656" cy="2798641"/>
          </a:xfrm>
          <a:prstGeom prst="rect">
            <a:avLst/>
          </a:prstGeom>
          <a:noFill/>
          <a:ln w="9525">
            <a:noFill/>
            <a:miter lim="800000"/>
            <a:headEnd/>
            <a:tailEnd/>
          </a:ln>
        </p:spPr>
      </p:pic>
      <p:sp>
        <p:nvSpPr>
          <p:cNvPr id="36" name="フリーフォーム 28">
            <a:extLst>
              <a:ext uri="{FF2B5EF4-FFF2-40B4-BE49-F238E27FC236}">
                <a16:creationId xmlns:a16="http://schemas.microsoft.com/office/drawing/2014/main" id="{13E45B3D-A5D8-4F94-9241-AC930EF60C5A}"/>
              </a:ext>
            </a:extLst>
          </p:cNvPr>
          <p:cNvSpPr/>
          <p:nvPr/>
        </p:nvSpPr>
        <p:spPr>
          <a:xfrm>
            <a:off x="1655258" y="3806029"/>
            <a:ext cx="890850" cy="2272770"/>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pattFill prst="dkDnDiag">
            <a:fgClr>
              <a:schemeClr val="bg1">
                <a:lumMod val="85000"/>
              </a:schemeClr>
            </a:fgClr>
            <a:bgClr>
              <a:schemeClr val="bg1"/>
            </a:bgClr>
          </a:patt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7" name="正方形/長方形 36">
            <a:extLst>
              <a:ext uri="{FF2B5EF4-FFF2-40B4-BE49-F238E27FC236}">
                <a16:creationId xmlns:a16="http://schemas.microsoft.com/office/drawing/2014/main" id="{F688F0B9-601E-4B2A-9C3D-10222CC4494A}"/>
              </a:ext>
            </a:extLst>
          </p:cNvPr>
          <p:cNvSpPr/>
          <p:nvPr/>
        </p:nvSpPr>
        <p:spPr>
          <a:xfrm>
            <a:off x="2112602" y="4437223"/>
            <a:ext cx="169850" cy="1049851"/>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うめきた２期区域</a:t>
            </a:r>
            <a:endParaRPr kumimoji="1" lang="en-US" altLang="ja-JP" sz="8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0" name="フリーフォーム 32">
            <a:extLst>
              <a:ext uri="{FF2B5EF4-FFF2-40B4-BE49-F238E27FC236}">
                <a16:creationId xmlns:a16="http://schemas.microsoft.com/office/drawing/2014/main" id="{3179A044-9BA1-4FE8-A8A2-37C519A6A0DF}"/>
              </a:ext>
            </a:extLst>
          </p:cNvPr>
          <p:cNvSpPr/>
          <p:nvPr/>
        </p:nvSpPr>
        <p:spPr>
          <a:xfrm>
            <a:off x="1601965" y="3676178"/>
            <a:ext cx="714111" cy="2514371"/>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48" h="2873987">
                <a:moveTo>
                  <a:pt x="882686" y="3934"/>
                </a:moveTo>
                <a:lnTo>
                  <a:pt x="908248" y="0"/>
                </a:lnTo>
                <a:lnTo>
                  <a:pt x="533840" y="1013474"/>
                </a:lnTo>
                <a:lnTo>
                  <a:pt x="243135" y="2086441"/>
                </a:lnTo>
                <a:lnTo>
                  <a:pt x="0" y="2873987"/>
                </a:ln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45" name="正方形/長方形 44">
            <a:extLst>
              <a:ext uri="{FF2B5EF4-FFF2-40B4-BE49-F238E27FC236}">
                <a16:creationId xmlns:a16="http://schemas.microsoft.com/office/drawing/2014/main" id="{9D9E79C1-2D4A-45A5-A323-3D784CDD39DA}"/>
              </a:ext>
            </a:extLst>
          </p:cNvPr>
          <p:cNvSpPr/>
          <p:nvPr/>
        </p:nvSpPr>
        <p:spPr>
          <a:xfrm rot="19932706">
            <a:off x="2449644" y="5564905"/>
            <a:ext cx="736013" cy="188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ＪＲ大阪駅</a:t>
            </a:r>
          </a:p>
        </p:txBody>
      </p:sp>
      <p:sp>
        <p:nvSpPr>
          <p:cNvPr id="46" name="正方形/長方形 45">
            <a:extLst>
              <a:ext uri="{FF2B5EF4-FFF2-40B4-BE49-F238E27FC236}">
                <a16:creationId xmlns:a16="http://schemas.microsoft.com/office/drawing/2014/main" id="{E483A03D-F41A-4D6A-A2BA-D89B7B611516}"/>
              </a:ext>
            </a:extLst>
          </p:cNvPr>
          <p:cNvSpPr/>
          <p:nvPr/>
        </p:nvSpPr>
        <p:spPr>
          <a:xfrm rot="20950457">
            <a:off x="3225273" y="4631136"/>
            <a:ext cx="455505" cy="18899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阪急</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大阪梅田駅</a:t>
            </a:r>
          </a:p>
        </p:txBody>
      </p:sp>
      <p:sp>
        <p:nvSpPr>
          <p:cNvPr id="47" name="正方形/長方形 46">
            <a:extLst>
              <a:ext uri="{FF2B5EF4-FFF2-40B4-BE49-F238E27FC236}">
                <a16:creationId xmlns:a16="http://schemas.microsoft.com/office/drawing/2014/main" id="{6D4A2202-A23E-4821-BFA2-0E4C4259DCF1}"/>
              </a:ext>
            </a:extLst>
          </p:cNvPr>
          <p:cNvSpPr/>
          <p:nvPr/>
        </p:nvSpPr>
        <p:spPr>
          <a:xfrm rot="21091663">
            <a:off x="2498488" y="4104920"/>
            <a:ext cx="168102" cy="104985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グランフロント大阪</a:t>
            </a:r>
          </a:p>
        </p:txBody>
      </p:sp>
      <p:sp>
        <p:nvSpPr>
          <p:cNvPr id="48" name="正方形/長方形 47">
            <a:extLst>
              <a:ext uri="{FF2B5EF4-FFF2-40B4-BE49-F238E27FC236}">
                <a16:creationId xmlns:a16="http://schemas.microsoft.com/office/drawing/2014/main" id="{2B26B053-48F9-43CB-8E86-C62113846662}"/>
              </a:ext>
            </a:extLst>
          </p:cNvPr>
          <p:cNvSpPr/>
          <p:nvPr/>
        </p:nvSpPr>
        <p:spPr>
          <a:xfrm rot="20050350">
            <a:off x="2808701" y="4933657"/>
            <a:ext cx="389503" cy="2739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ヨドバシ</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カメラ</a:t>
            </a:r>
          </a:p>
        </p:txBody>
      </p:sp>
      <p:sp>
        <p:nvSpPr>
          <p:cNvPr id="49" name="正方形/長方形 48">
            <a:extLst>
              <a:ext uri="{FF2B5EF4-FFF2-40B4-BE49-F238E27FC236}">
                <a16:creationId xmlns:a16="http://schemas.microsoft.com/office/drawing/2014/main" id="{12C27729-F39F-4453-A12A-E27C61AFEC00}"/>
              </a:ext>
            </a:extLst>
          </p:cNvPr>
          <p:cNvSpPr/>
          <p:nvPr/>
        </p:nvSpPr>
        <p:spPr>
          <a:xfrm rot="19882514">
            <a:off x="2536954" y="5326121"/>
            <a:ext cx="389503" cy="224541"/>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ルクア</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0" name="正方形/長方形 49">
            <a:extLst>
              <a:ext uri="{FF2B5EF4-FFF2-40B4-BE49-F238E27FC236}">
                <a16:creationId xmlns:a16="http://schemas.microsoft.com/office/drawing/2014/main" id="{6AAF5A3E-A3DF-426E-BCF0-20B10B0B51FE}"/>
              </a:ext>
            </a:extLst>
          </p:cNvPr>
          <p:cNvSpPr/>
          <p:nvPr/>
        </p:nvSpPr>
        <p:spPr>
          <a:xfrm rot="17292322">
            <a:off x="1300428" y="4653984"/>
            <a:ext cx="1196958" cy="1698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ＪＲ東海道線支線</a:t>
            </a:r>
          </a:p>
        </p:txBody>
      </p:sp>
      <p:sp>
        <p:nvSpPr>
          <p:cNvPr id="51" name="正方形/長方形 50">
            <a:extLst>
              <a:ext uri="{FF2B5EF4-FFF2-40B4-BE49-F238E27FC236}">
                <a16:creationId xmlns:a16="http://schemas.microsoft.com/office/drawing/2014/main" id="{6E2832B8-88E7-4FD1-A783-11B067DFFFDD}"/>
              </a:ext>
            </a:extLst>
          </p:cNvPr>
          <p:cNvSpPr/>
          <p:nvPr/>
        </p:nvSpPr>
        <p:spPr>
          <a:xfrm>
            <a:off x="6475061" y="1418549"/>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rPr>
              <a:t>将来像</a:t>
            </a:r>
            <a:endParaRPr kumimoji="1" lang="en-US" altLang="ja-JP" sz="12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endParaRPr>
          </a:p>
        </p:txBody>
      </p:sp>
      <p:sp>
        <p:nvSpPr>
          <p:cNvPr id="3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9</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6348793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1194902" y="1897482"/>
            <a:ext cx="5270086" cy="3970318"/>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■大阪版</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BID</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制度</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・「大阪版ＢＩＤ制度検討会」を設置（</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2013.7</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・「大阪市エリアマネジメント活動促進条例」の施行（</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2014.4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・（一社）グランフロント大阪ＴＭＯを都市再生推進法人に指定（</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2014.7</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・グランフロント大阪において「大阪版</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BID</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制度」を適用開始（</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2015.4</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→大阪市が地方自治法に基づく分担金を地権者等から徴収し、エリア</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マネジメント団体に活動財源として交付</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１．大阪駅周辺　②</a:t>
            </a:r>
            <a:r>
              <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 </a:t>
            </a:r>
            <a:r>
              <a:rPr kumimoji="1" lang="ja-JP" altLang="en-US"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rPr>
              <a:t>エリアマネジメント</a:t>
            </a:r>
            <a:endParaRPr kumimoji="1" lang="en-US" altLang="ja-JP" sz="2000" b="1" i="0" u="none" strike="noStrike" kern="1200" cap="none" spc="0" normalizeH="0" baseline="0" noProof="0" dirty="0">
              <a:ln>
                <a:noFill/>
              </a:ln>
              <a:solidFill>
                <a:prstClr val="white"/>
              </a:solidFill>
              <a:effectLst/>
              <a:uLnTx/>
              <a:uFillTx/>
              <a:latin typeface="ＭＳ ゴシック" pitchFamily="49" charset="-128"/>
              <a:ea typeface="ＭＳ ゴシック" pitchFamily="49" charset="-128"/>
              <a:cs typeface="+mn-cs"/>
            </a:endParaRPr>
          </a:p>
        </p:txBody>
      </p:sp>
      <p:sp>
        <p:nvSpPr>
          <p:cNvPr id="25" name="角丸四角形 24"/>
          <p:cNvSpPr/>
          <p:nvPr/>
        </p:nvSpPr>
        <p:spPr>
          <a:xfrm>
            <a:off x="1142999" y="456899"/>
            <a:ext cx="9878471" cy="954426"/>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・グランフロント大阪において「大阪版ＢＩＤ制度」 の適用を継続するとともに、</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2023</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年度より大阪駅周辺地区において「地域再生エリアマネジメント負担金」を適用することにより、地域主体の持続的なエリアマネジメント活動を推進し、まちの魅力を向上させる。</a:t>
            </a:r>
            <a:endPar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265113" marR="0" lvl="0" indent="-265113"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・将来的には他の地区への適用などをめざす。</a:t>
            </a:r>
          </a:p>
        </p:txBody>
      </p:sp>
      <p:sp>
        <p:nvSpPr>
          <p:cNvPr id="31" name="正方形/長方形 30"/>
          <p:cNvSpPr/>
          <p:nvPr/>
        </p:nvSpPr>
        <p:spPr>
          <a:xfrm>
            <a:off x="1142999" y="1460106"/>
            <a:ext cx="9878472" cy="536903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 name="正方形/長方形 19"/>
          <p:cNvSpPr/>
          <p:nvPr/>
        </p:nvSpPr>
        <p:spPr>
          <a:xfrm>
            <a:off x="1142999" y="1482657"/>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これまでの取組</a:t>
            </a:r>
          </a:p>
        </p:txBody>
      </p:sp>
      <p:graphicFrame>
        <p:nvGraphicFramePr>
          <p:cNvPr id="6" name="表 5"/>
          <p:cNvGraphicFramePr>
            <a:graphicFrameLocks noGrp="1"/>
          </p:cNvGraphicFramePr>
          <p:nvPr>
            <p:extLst/>
          </p:nvPr>
        </p:nvGraphicFramePr>
        <p:xfrm>
          <a:off x="1194901" y="3268810"/>
          <a:ext cx="5219967" cy="1359339"/>
        </p:xfrm>
        <a:graphic>
          <a:graphicData uri="http://schemas.openxmlformats.org/drawingml/2006/table">
            <a:tbl>
              <a:tblPr firstRow="1" bandRow="1">
                <a:tableStyleId>{2D5ABB26-0587-4C30-8999-92F81FD0307C}</a:tableStyleId>
              </a:tblPr>
              <a:tblGrid>
                <a:gridCol w="1686436">
                  <a:extLst>
                    <a:ext uri="{9D8B030D-6E8A-4147-A177-3AD203B41FA5}">
                      <a16:colId xmlns:a16="http://schemas.microsoft.com/office/drawing/2014/main" val="20000"/>
                    </a:ext>
                  </a:extLst>
                </a:gridCol>
                <a:gridCol w="1885423">
                  <a:extLst>
                    <a:ext uri="{9D8B030D-6E8A-4147-A177-3AD203B41FA5}">
                      <a16:colId xmlns:a16="http://schemas.microsoft.com/office/drawing/2014/main" val="20001"/>
                    </a:ext>
                  </a:extLst>
                </a:gridCol>
                <a:gridCol w="1648108">
                  <a:extLst>
                    <a:ext uri="{9D8B030D-6E8A-4147-A177-3AD203B41FA5}">
                      <a16:colId xmlns:a16="http://schemas.microsoft.com/office/drawing/2014/main" val="3543663564"/>
                    </a:ext>
                  </a:extLst>
                </a:gridCol>
              </a:tblGrid>
              <a:tr h="14580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ja-JP" altLang="en-US" sz="900" dirty="0">
                          <a:solidFill>
                            <a:schemeClr val="tx1"/>
                          </a:solidFill>
                        </a:rPr>
                        <a:t>一般社団法人グランフロント大阪ＴＭＯの活動</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5808">
                <a:tc gridSpan="2">
                  <a:txBody>
                    <a:bodyPr/>
                    <a:lstStyle/>
                    <a:p>
                      <a:pPr algn="ctr"/>
                      <a:r>
                        <a:rPr kumimoji="1" lang="en-US" altLang="ja-JP" sz="900" dirty="0">
                          <a:solidFill>
                            <a:schemeClr val="tx1"/>
                          </a:solidFill>
                        </a:rPr>
                        <a:t>【</a:t>
                      </a:r>
                      <a:r>
                        <a:rPr kumimoji="1" lang="ja-JP" altLang="en-US" sz="900" dirty="0">
                          <a:solidFill>
                            <a:schemeClr val="tx1"/>
                          </a:solidFill>
                        </a:rPr>
                        <a:t>都市利便増進施設の管理</a:t>
                      </a:r>
                      <a:r>
                        <a:rPr kumimoji="1" lang="en-US" altLang="ja-JP" sz="900" dirty="0">
                          <a:solidFill>
                            <a:schemeClr val="tx1"/>
                          </a:solidFill>
                        </a:rPr>
                        <a:t>】</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en-US" altLang="ja-JP" sz="900" dirty="0">
                          <a:solidFill>
                            <a:schemeClr val="tx1"/>
                          </a:solidFill>
                        </a:rPr>
                        <a:t>【</a:t>
                      </a:r>
                      <a:r>
                        <a:rPr kumimoji="1" lang="ja-JP" altLang="en-US" sz="900" dirty="0">
                          <a:solidFill>
                            <a:schemeClr val="tx1"/>
                          </a:solidFill>
                        </a:rPr>
                        <a:t>巡回バス・イベント等</a:t>
                      </a:r>
                      <a:r>
                        <a:rPr kumimoji="1" lang="en-US" altLang="ja-JP" sz="900" dirty="0">
                          <a:solidFill>
                            <a:schemeClr val="tx1"/>
                          </a:solidFill>
                        </a:rPr>
                        <a:t>】</a:t>
                      </a:r>
                      <a:endParaRPr kumimoji="1" lang="ja-JP" altLang="en-US" sz="9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262">
                <a:tc>
                  <a:txBody>
                    <a:bodyPr/>
                    <a:lstStyle/>
                    <a:p>
                      <a:pPr algn="l"/>
                      <a:r>
                        <a:rPr kumimoji="1" lang="ja-JP" altLang="en-US" sz="900" dirty="0">
                          <a:solidFill>
                            <a:schemeClr val="tx1"/>
                          </a:solidFill>
                        </a:rPr>
                        <a:t>　Ａ  分担⾦で⾏</a:t>
                      </a:r>
                      <a:r>
                        <a:rPr kumimoji="1" lang="ja-JP" altLang="en-US" sz="900" dirty="0" err="1">
                          <a:solidFill>
                            <a:schemeClr val="tx1"/>
                          </a:solidFill>
                        </a:rPr>
                        <a:t>う</a:t>
                      </a:r>
                      <a:r>
                        <a:rPr kumimoji="1" lang="ja-JP" altLang="en-US" sz="900" dirty="0">
                          <a:solidFill>
                            <a:schemeClr val="tx1"/>
                          </a:solidFill>
                        </a:rPr>
                        <a:t>事業</a:t>
                      </a:r>
                    </a:p>
                    <a:p>
                      <a:r>
                        <a:rPr kumimoji="1" lang="ja-JP" altLang="en-US" sz="900" dirty="0">
                          <a:solidFill>
                            <a:schemeClr val="tx1"/>
                          </a:solidFill>
                        </a:rPr>
                        <a:t>　（非営利・公共的事業）</a:t>
                      </a:r>
                    </a:p>
                    <a:p>
                      <a:r>
                        <a:rPr kumimoji="1" lang="ja-JP" altLang="en-US" sz="900" dirty="0">
                          <a:solidFill>
                            <a:schemeClr val="tx1"/>
                          </a:solidFill>
                        </a:rPr>
                        <a:t>　・歩道空間の管理</a:t>
                      </a:r>
                    </a:p>
                    <a:p>
                      <a:endParaRPr kumimoji="1" lang="ja-JP" altLang="en-US" sz="9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900" dirty="0">
                          <a:solidFill>
                            <a:schemeClr val="tx1"/>
                          </a:solidFill>
                        </a:rPr>
                        <a:t>　　</a:t>
                      </a:r>
                      <a:r>
                        <a:rPr kumimoji="1" lang="ja-JP" altLang="en-US" sz="900" dirty="0" smtClean="0">
                          <a:solidFill>
                            <a:schemeClr val="tx1"/>
                          </a:solidFill>
                        </a:rPr>
                        <a:t>　Ｂ </a:t>
                      </a:r>
                      <a:r>
                        <a:rPr kumimoji="1" lang="ja-JP" altLang="en-US" sz="900" dirty="0">
                          <a:solidFill>
                            <a:schemeClr val="tx1"/>
                          </a:solidFill>
                        </a:rPr>
                        <a:t>⾃主財源で⾏う事業</a:t>
                      </a:r>
                      <a:endParaRPr kumimoji="1" lang="en-US" altLang="ja-JP" sz="900" dirty="0">
                        <a:solidFill>
                          <a:schemeClr val="tx1"/>
                        </a:solidFill>
                      </a:endParaRPr>
                    </a:p>
                    <a:p>
                      <a:pPr algn="ctr"/>
                      <a:r>
                        <a:rPr kumimoji="1" lang="ja-JP" altLang="en-US" sz="900" dirty="0">
                          <a:solidFill>
                            <a:schemeClr val="tx1"/>
                          </a:solidFill>
                        </a:rPr>
                        <a:t>　・オープンカフェ・広告の管理</a:t>
                      </a:r>
                      <a:endParaRPr kumimoji="1" lang="en-US" altLang="ja-JP" sz="900" dirty="0">
                        <a:solidFill>
                          <a:schemeClr val="tx1"/>
                        </a:solidFill>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a:solidFill>
                            <a:schemeClr val="tx1"/>
                          </a:solidFill>
                        </a:rPr>
                        <a:t>Ｃ⾃主財源で⾏</a:t>
                      </a:r>
                      <a:r>
                        <a:rPr kumimoji="1" lang="ja-JP" altLang="en-US" sz="900" dirty="0" err="1">
                          <a:solidFill>
                            <a:schemeClr val="tx1"/>
                          </a:solidFill>
                        </a:rPr>
                        <a:t>う</a:t>
                      </a:r>
                      <a:r>
                        <a:rPr kumimoji="1" lang="ja-JP" altLang="en-US" sz="900" dirty="0">
                          <a:solidFill>
                            <a:schemeClr val="tx1"/>
                          </a:solidFill>
                        </a:rPr>
                        <a:t>事業</a:t>
                      </a:r>
                    </a:p>
                    <a:p>
                      <a:r>
                        <a:rPr kumimoji="1" lang="ja-JP" altLang="en-US" sz="900" dirty="0">
                          <a:solidFill>
                            <a:schemeClr val="tx1"/>
                          </a:solidFill>
                        </a:rPr>
                        <a:t>・巡回バス・イベントなど</a:t>
                      </a: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059">
                <a:tc>
                  <a:txBody>
                    <a:bodyPr/>
                    <a:lstStyle/>
                    <a:p>
                      <a:endParaRPr kumimoji="1" lang="ja-JP" altLang="en-US" sz="9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tx1"/>
                        </a:solidFill>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tx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pic>
        <p:nvPicPr>
          <p:cNvPr id="9" name="図 8"/>
          <p:cNvPicPr>
            <a:picLocks noChangeAspect="1"/>
          </p:cNvPicPr>
          <p:nvPr/>
        </p:nvPicPr>
        <p:blipFill rotWithShape="1">
          <a:blip r:embed="rId3"/>
          <a:srcRect l="1195" t="19817" r="46730" b="2756"/>
          <a:stretch/>
        </p:blipFill>
        <p:spPr>
          <a:xfrm>
            <a:off x="4814049" y="4216226"/>
            <a:ext cx="1220109" cy="792000"/>
          </a:xfrm>
          <a:prstGeom prst="rect">
            <a:avLst/>
          </a:prstGeom>
        </p:spPr>
      </p:pic>
      <p:pic>
        <p:nvPicPr>
          <p:cNvPr id="11" name="図 10"/>
          <p:cNvPicPr>
            <a:picLocks noChangeAspect="1"/>
          </p:cNvPicPr>
          <p:nvPr/>
        </p:nvPicPr>
        <p:blipFill rotWithShape="1">
          <a:blip r:embed="rId4"/>
          <a:srcRect l="1497" r="1895" b="2639"/>
          <a:stretch/>
        </p:blipFill>
        <p:spPr>
          <a:xfrm>
            <a:off x="3196993" y="4223979"/>
            <a:ext cx="1216093" cy="784247"/>
          </a:xfrm>
          <a:prstGeom prst="rect">
            <a:avLst/>
          </a:prstGeom>
        </p:spPr>
      </p:pic>
      <p:pic>
        <p:nvPicPr>
          <p:cNvPr id="14" name="図 13"/>
          <p:cNvPicPr>
            <a:picLocks noChangeAspect="1"/>
          </p:cNvPicPr>
          <p:nvPr/>
        </p:nvPicPr>
        <p:blipFill rotWithShape="1">
          <a:blip r:embed="rId5"/>
          <a:srcRect l="52344" t="1" r="3702" b="3201"/>
          <a:stretch/>
        </p:blipFill>
        <p:spPr>
          <a:xfrm>
            <a:off x="1672701" y="4220103"/>
            <a:ext cx="1216093" cy="792000"/>
          </a:xfrm>
          <a:prstGeom prst="rect">
            <a:avLst/>
          </a:prstGeom>
        </p:spPr>
      </p:pic>
      <p:sp>
        <p:nvSpPr>
          <p:cNvPr id="18" name="正方形/長方形 17"/>
          <p:cNvSpPr/>
          <p:nvPr/>
        </p:nvSpPr>
        <p:spPr>
          <a:xfrm>
            <a:off x="1194902" y="6185705"/>
            <a:ext cx="9826568"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■うめきた先行開発地区において、華やかで賑わいのある歩行者空間</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を創出</a:t>
            </a:r>
            <a:endPar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　・道路占用許可特例の対象となる歩道の歩行者交通量の増加（</a:t>
            </a:r>
            <a:r>
              <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2013</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42,768</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人</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2022</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48,835</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人）</a:t>
            </a:r>
          </a:p>
          <a:p>
            <a:pPr marL="171450" marR="0" lvl="0" indent="-17145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・歩行者空間が魅力的であると感じる人の割合の</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増加（</a:t>
            </a:r>
            <a:r>
              <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2013</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63</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⇒2021</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81</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p>
        </p:txBody>
      </p:sp>
      <p:sp>
        <p:nvSpPr>
          <p:cNvPr id="5" name="下矢印 4"/>
          <p:cNvSpPr/>
          <p:nvPr/>
        </p:nvSpPr>
        <p:spPr>
          <a:xfrm>
            <a:off x="3524086" y="5955267"/>
            <a:ext cx="889000" cy="26493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1" name="正方形/長方形 20"/>
          <p:cNvSpPr/>
          <p:nvPr/>
        </p:nvSpPr>
        <p:spPr>
          <a:xfrm>
            <a:off x="6509950" y="1892992"/>
            <a:ext cx="4404870" cy="3231654"/>
          </a:xfrm>
          <a:prstGeom prst="rect">
            <a:avLst/>
          </a:prstGeom>
          <a:ln>
            <a:solidFill>
              <a:schemeClr val="accent1"/>
            </a:solidFill>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■地域再生エリアマネジメント負担金制度</a:t>
            </a:r>
            <a:endParaRPr kumimoji="1" lang="en-US" altLang="ja-JP" sz="1200" b="1"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・地域再生法改正による負担金制度の創設（</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2018.6.30</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・地域再生エリアマネジメント負担金制度の導入に向けた社会実験</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2020.10</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2021.10</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・大阪駅周辺地区地域来訪者等利便増進活動計画の認定</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2022.12.22</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sp>
        <p:nvSpPr>
          <p:cNvPr id="33" name="正方形/長方形 32"/>
          <p:cNvSpPr/>
          <p:nvPr/>
        </p:nvSpPr>
        <p:spPr>
          <a:xfrm>
            <a:off x="6792445" y="3058869"/>
            <a:ext cx="4256555" cy="2616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大阪駅周辺地区地域来訪者等利便増進活動計画における取組</a:t>
            </a:r>
            <a:endParaRPr kumimoji="1" lang="en-US" altLang="ja-JP" sz="105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pSp>
        <p:nvGrpSpPr>
          <p:cNvPr id="10" name="グループ化 9"/>
          <p:cNvGrpSpPr/>
          <p:nvPr/>
        </p:nvGrpSpPr>
        <p:grpSpPr>
          <a:xfrm>
            <a:off x="8699500" y="3316914"/>
            <a:ext cx="2120900" cy="1773853"/>
            <a:chOff x="6536296" y="3648227"/>
            <a:chExt cx="2235412" cy="1926353"/>
          </a:xfrm>
        </p:grpSpPr>
        <p:grpSp>
          <p:nvGrpSpPr>
            <p:cNvPr id="8" name="グループ化 7"/>
            <p:cNvGrpSpPr/>
            <p:nvPr/>
          </p:nvGrpSpPr>
          <p:grpSpPr>
            <a:xfrm>
              <a:off x="6536296" y="3648227"/>
              <a:ext cx="2235412" cy="1926353"/>
              <a:chOff x="7146278" y="3185974"/>
              <a:chExt cx="3514509" cy="3028607"/>
            </a:xfrm>
          </p:grpSpPr>
          <p:pic>
            <p:nvPicPr>
              <p:cNvPr id="22" name="図 21">
                <a:extLst>
                  <a:ext uri="{FF2B5EF4-FFF2-40B4-BE49-F238E27FC236}">
                    <a16:creationId xmlns:a16="http://schemas.microsoft.com/office/drawing/2014/main" id="{00000000-0008-0000-0100-000003000000}"/>
                  </a:ext>
                </a:extLst>
              </p:cNvPr>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3000" contrast="-2000"/>
                        </a14:imgEffect>
                      </a14:imgLayer>
                    </a14:imgProps>
                  </a:ext>
                </a:extLst>
              </a:blip>
              <a:srcRect l="29914" t="22400" r="25173" b="11169"/>
              <a:stretch/>
            </p:blipFill>
            <p:spPr>
              <a:xfrm>
                <a:off x="7146278" y="3185974"/>
                <a:ext cx="3514509" cy="3028607"/>
              </a:xfrm>
              <a:prstGeom prst="rect">
                <a:avLst/>
              </a:prstGeom>
              <a:ln>
                <a:solidFill>
                  <a:schemeClr val="accent1"/>
                </a:solidFill>
              </a:ln>
            </p:spPr>
          </p:pic>
          <p:sp>
            <p:nvSpPr>
              <p:cNvPr id="24" name="吹き出し: 四角形 125">
                <a:extLst>
                  <a:ext uri="{FF2B5EF4-FFF2-40B4-BE49-F238E27FC236}">
                    <a16:creationId xmlns:a16="http://schemas.microsoft.com/office/drawing/2014/main" id="{A02B2549-709E-49F9-8558-B6E841A3E2A8}"/>
                  </a:ext>
                </a:extLst>
              </p:cNvPr>
              <p:cNvSpPr/>
              <p:nvPr/>
            </p:nvSpPr>
            <p:spPr>
              <a:xfrm>
                <a:off x="7294594" y="3240911"/>
                <a:ext cx="1286625" cy="409663"/>
              </a:xfrm>
              <a:prstGeom prst="wedgeRectCallout">
                <a:avLst>
                  <a:gd name="adj1" fmla="val 26856"/>
                  <a:gd name="adj2" fmla="val 162579"/>
                </a:avLst>
              </a:prstGeom>
              <a:solidFill>
                <a:srgbClr val="5EC1D9">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srgbClr val="4472C4">
                        <a:lumMod val="50000"/>
                      </a:srgbClr>
                    </a:solidFill>
                    <a:effectLst/>
                    <a:uLnTx/>
                    <a:uFillTx/>
                    <a:latin typeface="ＭＳ Ｐゴシック" panose="020B0600070205080204" pitchFamily="50" charset="-128"/>
                    <a:ea typeface="ＭＳ Ｐゴシック" panose="020B0600070205080204" pitchFamily="50" charset="-128"/>
                    <a:cs typeface="+mn-cs"/>
                  </a:rPr>
                  <a:t>JR</a:t>
                </a:r>
                <a:r>
                  <a:rPr kumimoji="1" lang="ja-JP" altLang="en-US" sz="800" b="1" i="0" u="none" strike="noStrike" kern="1200" cap="none" spc="0" normalizeH="0" baseline="0" noProof="0" dirty="0">
                    <a:ln>
                      <a:noFill/>
                    </a:ln>
                    <a:solidFill>
                      <a:srgbClr val="4472C4">
                        <a:lumMod val="50000"/>
                      </a:srgbClr>
                    </a:solidFill>
                    <a:effectLst/>
                    <a:uLnTx/>
                    <a:uFillTx/>
                    <a:latin typeface="ＭＳ Ｐゴシック" panose="020B0600070205080204" pitchFamily="50" charset="-128"/>
                    <a:ea typeface="ＭＳ Ｐゴシック" panose="020B0600070205080204" pitchFamily="50" charset="-128"/>
                    <a:cs typeface="+mn-cs"/>
                  </a:rPr>
                  <a:t>大阪駅付近</a:t>
                </a:r>
                <a:endParaRPr kumimoji="1" lang="en-US" altLang="ja-JP" sz="800" b="1" i="0" u="none" strike="noStrike" kern="1200" cap="none" spc="0" normalizeH="0" baseline="0" noProof="0" dirty="0">
                  <a:ln>
                    <a:noFill/>
                  </a:ln>
                  <a:solidFill>
                    <a:srgbClr val="4472C4">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6" name="吹き出し: 四角形 128">
                <a:extLst>
                  <a:ext uri="{FF2B5EF4-FFF2-40B4-BE49-F238E27FC236}">
                    <a16:creationId xmlns:a16="http://schemas.microsoft.com/office/drawing/2014/main" id="{871072F9-D4C6-4B8C-90F4-178D72A65C6A}"/>
                  </a:ext>
                </a:extLst>
              </p:cNvPr>
              <p:cNvSpPr/>
              <p:nvPr/>
            </p:nvSpPr>
            <p:spPr>
              <a:xfrm>
                <a:off x="9376449" y="5529177"/>
                <a:ext cx="1143359" cy="402858"/>
              </a:xfrm>
              <a:prstGeom prst="wedgeRectCallout">
                <a:avLst>
                  <a:gd name="adj1" fmla="val 14246"/>
                  <a:gd name="adj2" fmla="val -91603"/>
                </a:avLst>
              </a:prstGeom>
              <a:solidFill>
                <a:srgbClr val="9FCD86">
                  <a:alpha val="90000"/>
                </a:srgbClr>
              </a:solidFill>
              <a:ln>
                <a:solidFill>
                  <a:srgbClr val="9FCD86"/>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rPr>
                  <a:t>阪神梅田本店付近</a:t>
                </a:r>
                <a:endParaRPr kumimoji="1" lang="en-US" altLang="ja-JP" sz="800" b="1" i="0" u="none" strike="noStrike" kern="1200" cap="none" spc="0" normalizeH="0" baseline="0" noProof="0" dirty="0">
                  <a:ln>
                    <a:noFill/>
                  </a:ln>
                  <a:solidFill>
                    <a:srgbClr val="70AD47">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7" name="吹き出し: 四角形 129">
                <a:extLst>
                  <a:ext uri="{FF2B5EF4-FFF2-40B4-BE49-F238E27FC236}">
                    <a16:creationId xmlns:a16="http://schemas.microsoft.com/office/drawing/2014/main" id="{17056EB3-E810-4B89-ADB5-085F90591AB1}"/>
                  </a:ext>
                </a:extLst>
              </p:cNvPr>
              <p:cNvSpPr/>
              <p:nvPr/>
            </p:nvSpPr>
            <p:spPr>
              <a:xfrm>
                <a:off x="8931140" y="3211788"/>
                <a:ext cx="1729645" cy="243802"/>
              </a:xfrm>
              <a:prstGeom prst="wedgeRectCallout">
                <a:avLst>
                  <a:gd name="adj1" fmla="val -694"/>
                  <a:gd name="adj2" fmla="val 77848"/>
                </a:avLst>
              </a:prstGeom>
              <a:solidFill>
                <a:srgbClr val="E48072">
                  <a:alpha val="90000"/>
                </a:srgbClr>
              </a:solidFill>
              <a:ln>
                <a:solidFill>
                  <a:srgbClr val="E4807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1" i="0" u="none" strike="noStrike" kern="1200" cap="none" spc="0" normalizeH="0" baseline="0" noProof="0" dirty="0">
                    <a:ln>
                      <a:noFill/>
                    </a:ln>
                    <a:solidFill>
                      <a:srgbClr val="ED7D31">
                        <a:lumMod val="50000"/>
                      </a:srgbClr>
                    </a:solidFill>
                    <a:effectLst/>
                    <a:uLnTx/>
                    <a:uFillTx/>
                    <a:latin typeface="ＭＳ Ｐゴシック" panose="020B0600070205080204" pitchFamily="50" charset="-128"/>
                    <a:ea typeface="ＭＳ Ｐゴシック" panose="020B0600070205080204" pitchFamily="50" charset="-128"/>
                    <a:cs typeface="+mn-cs"/>
                  </a:rPr>
                  <a:t>阪急うめだ本店付近</a:t>
                </a:r>
                <a:endParaRPr kumimoji="1" lang="en-US" altLang="ja-JP" sz="800" b="1" i="0" u="none" strike="noStrike" kern="1200" cap="none" spc="0" normalizeH="0" baseline="0" noProof="0" dirty="0">
                  <a:ln>
                    <a:noFill/>
                  </a:ln>
                  <a:solidFill>
                    <a:srgbClr val="ED7D31">
                      <a:lumMod val="50000"/>
                    </a:srgbClr>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28" name="楕円 27">
                <a:extLst>
                  <a:ext uri="{FF2B5EF4-FFF2-40B4-BE49-F238E27FC236}">
                    <a16:creationId xmlns:a16="http://schemas.microsoft.com/office/drawing/2014/main" id="{8F3AB56D-FBD9-4EC6-8C2F-057C87488BF6}"/>
                  </a:ext>
                </a:extLst>
              </p:cNvPr>
              <p:cNvSpPr/>
              <p:nvPr/>
            </p:nvSpPr>
            <p:spPr>
              <a:xfrm>
                <a:off x="8243013" y="4145787"/>
                <a:ext cx="102872" cy="104233"/>
              </a:xfrm>
              <a:prstGeom prst="ellipse">
                <a:avLst/>
              </a:prstGeom>
              <a:solidFill>
                <a:srgbClr val="5EC1D9">
                  <a:alpha val="90000"/>
                </a:srgbClr>
              </a:solidFill>
              <a:ln>
                <a:solidFill>
                  <a:srgbClr val="5EC1D9"/>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楕円 28">
                <a:extLst>
                  <a:ext uri="{FF2B5EF4-FFF2-40B4-BE49-F238E27FC236}">
                    <a16:creationId xmlns:a16="http://schemas.microsoft.com/office/drawing/2014/main" id="{AD30853A-A0FA-4DD9-8DAE-AFDF03ED3332}"/>
                  </a:ext>
                </a:extLst>
              </p:cNvPr>
              <p:cNvSpPr/>
              <p:nvPr/>
            </p:nvSpPr>
            <p:spPr>
              <a:xfrm>
                <a:off x="9944741" y="3554831"/>
                <a:ext cx="102872" cy="102872"/>
              </a:xfrm>
              <a:prstGeom prst="ellipse">
                <a:avLst/>
              </a:prstGeom>
              <a:solidFill>
                <a:srgbClr val="E48072">
                  <a:alpha val="90000"/>
                </a:srgbClr>
              </a:solidFill>
              <a:ln>
                <a:solidFill>
                  <a:srgbClr val="E4807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0" name="二等辺三角形 29"/>
              <p:cNvSpPr/>
              <p:nvPr/>
            </p:nvSpPr>
            <p:spPr>
              <a:xfrm rot="1835371">
                <a:off x="8522811" y="3495708"/>
                <a:ext cx="2003197" cy="1344779"/>
              </a:xfrm>
              <a:prstGeom prst="triangle">
                <a:avLst>
                  <a:gd name="adj" fmla="val 55656"/>
                </a:avLst>
              </a:prstGeom>
              <a:solidFill>
                <a:srgbClr val="FFC000">
                  <a:alpha val="61000"/>
                </a:srgbClr>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2" name="吹き出し: 四角形 136">
                <a:extLst>
                  <a:ext uri="{FF2B5EF4-FFF2-40B4-BE49-F238E27FC236}">
                    <a16:creationId xmlns:a16="http://schemas.microsoft.com/office/drawing/2014/main" id="{EC30FE3C-3421-42BA-96AE-EF66563A1B61}"/>
                  </a:ext>
                </a:extLst>
              </p:cNvPr>
              <p:cNvSpPr/>
              <p:nvPr/>
            </p:nvSpPr>
            <p:spPr>
              <a:xfrm>
                <a:off x="7294594" y="4907159"/>
                <a:ext cx="1286627" cy="409663"/>
              </a:xfrm>
              <a:prstGeom prst="wedgeRectCallout">
                <a:avLst>
                  <a:gd name="adj1" fmla="val 109711"/>
                  <a:gd name="adj2" fmla="val -155361"/>
                </a:avLst>
              </a:prstGeom>
              <a:solidFill>
                <a:srgbClr val="F49F00">
                  <a:alpha val="90000"/>
                </a:srgbClr>
              </a:solidFill>
              <a:ln>
                <a:solidFill>
                  <a:srgbClr val="F49F00"/>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rPr>
                  <a:t>まち巡りラリー</a:t>
                </a:r>
                <a:endParaRPr kumimoji="1" lang="en-US" altLang="ja-JP" sz="900" b="1" i="0" u="none" strike="noStrike" kern="1200" cap="none" spc="0" normalizeH="0" baseline="0" noProof="0" dirty="0">
                  <a:ln>
                    <a:noFill/>
                  </a:ln>
                  <a:solidFill>
                    <a:prstClr val="white"/>
                  </a:solidFill>
                  <a:effectLst/>
                  <a:uLnTx/>
                  <a:uFillTx/>
                  <a:latin typeface="ＭＳ Ｐゴシック" panose="020B0600070205080204" pitchFamily="50" charset="-128"/>
                  <a:ea typeface="ＭＳ Ｐゴシック" panose="020B0600070205080204" pitchFamily="50" charset="-128"/>
                  <a:cs typeface="+mn-cs"/>
                </a:endParaRPr>
              </a:p>
            </p:txBody>
          </p:sp>
        </p:grpSp>
        <p:sp>
          <p:nvSpPr>
            <p:cNvPr id="34" name="楕円 33">
              <a:extLst>
                <a:ext uri="{FF2B5EF4-FFF2-40B4-BE49-F238E27FC236}">
                  <a16:creationId xmlns:a16="http://schemas.microsoft.com/office/drawing/2014/main" id="{AD30853A-A0FA-4DD9-8DAE-AFDF03ED3332}"/>
                </a:ext>
              </a:extLst>
            </p:cNvPr>
            <p:cNvSpPr/>
            <p:nvPr/>
          </p:nvSpPr>
          <p:spPr>
            <a:xfrm>
              <a:off x="8381697" y="4955271"/>
              <a:ext cx="65432" cy="65432"/>
            </a:xfrm>
            <a:prstGeom prst="ellipse">
              <a:avLst/>
            </a:prstGeom>
            <a:solidFill>
              <a:srgbClr val="9FCD86">
                <a:alpha val="89804"/>
              </a:srgbClr>
            </a:solidFill>
            <a:ln>
              <a:solidFill>
                <a:srgbClr val="9FCD8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grpSp>
      <p:sp>
        <p:nvSpPr>
          <p:cNvPr id="37" name="正方形/長方形 36"/>
          <p:cNvSpPr/>
          <p:nvPr/>
        </p:nvSpPr>
        <p:spPr>
          <a:xfrm>
            <a:off x="6499945" y="3508819"/>
            <a:ext cx="2461649" cy="127727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健康増進イベント</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「梅田あるくフェス」の実施</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・健康をテーマとした「運動」</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「食」「心」にまつわる出店</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a:t>
            </a:r>
            <a:r>
              <a:rPr kumimoji="1" lang="ja-JP" altLang="en-US" sz="11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（大阪駅</a:t>
            </a: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付近、阪急うめだ</a:t>
            </a:r>
            <a:endParaRPr kumimoji="1" lang="en-US" altLang="ja-JP"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本店付近、阪神梅田本店付近）</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　・まち巡りラリー（回遊促進施策）</a:t>
            </a:r>
          </a:p>
        </p:txBody>
      </p:sp>
      <p:sp>
        <p:nvSpPr>
          <p:cNvPr id="38" name="下矢印 37"/>
          <p:cNvSpPr/>
          <p:nvPr/>
        </p:nvSpPr>
        <p:spPr>
          <a:xfrm>
            <a:off x="8208615" y="5183082"/>
            <a:ext cx="889000" cy="288990"/>
          </a:xfrm>
          <a:prstGeom prst="down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39" name="正方形/長方形 38"/>
          <p:cNvSpPr/>
          <p:nvPr/>
        </p:nvSpPr>
        <p:spPr>
          <a:xfrm>
            <a:off x="6538316" y="5440021"/>
            <a:ext cx="4376504"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r>
              <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2023</a:t>
            </a: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年度より大阪駅周辺地区において地域再生エリアマネジメント負担金制度を適用する（全国初</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rPr>
              <a:t>→大阪市が地域再生法に基づく負担金を受益事業者等から徴収し、エリアマネジメント団体に活動財源として</a:t>
            </a:r>
            <a:r>
              <a:rPr kumimoji="1" lang="ja-JP" altLang="en-US" sz="1200" b="0" i="0" u="none" strike="noStrike" kern="1200" cap="none" spc="0" normalizeH="0" baseline="0" noProof="0" dirty="0" smtClean="0">
                <a:ln>
                  <a:noFill/>
                </a:ln>
                <a:solidFill>
                  <a:prstClr val="black"/>
                </a:solidFill>
                <a:effectLst/>
                <a:uLnTx/>
                <a:uFillTx/>
                <a:latin typeface="ＭＳ Ｐ明朝" panose="02020600040205080304" pitchFamily="18" charset="-128"/>
                <a:ea typeface="ＭＳ Ｐ明朝" panose="02020600040205080304" pitchFamily="18" charset="-128"/>
                <a:cs typeface="+mn-cs"/>
              </a:rPr>
              <a:t>交付。</a:t>
            </a:r>
            <a:endParaRPr kumimoji="1" lang="en-US" altLang="ja-JP" sz="1200" b="0" i="0" u="none" strike="noStrike" kern="1200" cap="none" spc="0" normalizeH="0" baseline="0" noProof="0" dirty="0">
              <a:ln>
                <a:noFill/>
              </a:ln>
              <a:solidFill>
                <a:prstClr val="black"/>
              </a:solidFill>
              <a:effectLst/>
              <a:uLnTx/>
              <a:uFillTx/>
              <a:latin typeface="ＭＳ Ｐ明朝" panose="02020600040205080304" pitchFamily="18" charset="-128"/>
              <a:ea typeface="ＭＳ Ｐ明朝" panose="02020600040205080304" pitchFamily="18" charset="-128"/>
              <a:cs typeface="+mn-cs"/>
            </a:endParaRPr>
          </a:p>
        </p:txBody>
      </p:sp>
      <p:graphicFrame>
        <p:nvGraphicFramePr>
          <p:cNvPr id="36" name="表 35"/>
          <p:cNvGraphicFramePr>
            <a:graphicFrameLocks noGrp="1"/>
          </p:cNvGraphicFramePr>
          <p:nvPr>
            <p:extLst>
              <p:ext uri="{D42A27DB-BD31-4B8C-83A1-F6EECF244321}">
                <p14:modId xmlns:p14="http://schemas.microsoft.com/office/powerpoint/2010/main" val="290162796"/>
              </p:ext>
            </p:extLst>
          </p:nvPr>
        </p:nvGraphicFramePr>
        <p:xfrm>
          <a:off x="1246804" y="4542725"/>
          <a:ext cx="5219967" cy="1633659"/>
        </p:xfrm>
        <a:graphic>
          <a:graphicData uri="http://schemas.openxmlformats.org/drawingml/2006/table">
            <a:tbl>
              <a:tblPr firstRow="1" bandRow="1">
                <a:tableStyleId>{2D5ABB26-0587-4C30-8999-92F81FD0307C}</a:tableStyleId>
              </a:tblPr>
              <a:tblGrid>
                <a:gridCol w="1812280">
                  <a:extLst>
                    <a:ext uri="{9D8B030D-6E8A-4147-A177-3AD203B41FA5}">
                      <a16:colId xmlns:a16="http://schemas.microsoft.com/office/drawing/2014/main" val="20000"/>
                    </a:ext>
                  </a:extLst>
                </a:gridCol>
                <a:gridCol w="1496291">
                  <a:extLst>
                    <a:ext uri="{9D8B030D-6E8A-4147-A177-3AD203B41FA5}">
                      <a16:colId xmlns:a16="http://schemas.microsoft.com/office/drawing/2014/main" val="20001"/>
                    </a:ext>
                  </a:extLst>
                </a:gridCol>
                <a:gridCol w="1911396">
                  <a:extLst>
                    <a:ext uri="{9D8B030D-6E8A-4147-A177-3AD203B41FA5}">
                      <a16:colId xmlns:a16="http://schemas.microsoft.com/office/drawing/2014/main" val="3543663564"/>
                    </a:ext>
                  </a:extLst>
                </a:gridCol>
              </a:tblGrid>
              <a:tr h="145808">
                <a:tc grid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9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kumimoji="1" lang="ja-JP"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ja-JP" alt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145808">
                <a:tc gridSpan="2">
                  <a:txBody>
                    <a:bodyPr/>
                    <a:lstStyle/>
                    <a:p>
                      <a:pPr algn="ctr"/>
                      <a:endParaRPr kumimoji="1" lang="en-US" altLang="ja-JP" sz="9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kumimoji="1" lang="ja-JP" altLang="en-US" sz="900"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endParaRPr kumimoji="1" lang="ja-JP" altLang="en-US" sz="900" dirty="0">
                        <a:solidFill>
                          <a:schemeClr val="tx1"/>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08262">
                <a:tc>
                  <a:txBody>
                    <a:bodyPr/>
                    <a:lstStyle/>
                    <a:p>
                      <a:r>
                        <a:rPr kumimoji="1" lang="ja-JP" altLang="en-US" sz="900" dirty="0" smtClean="0">
                          <a:solidFill>
                            <a:schemeClr val="tx1"/>
                          </a:solidFill>
                        </a:rPr>
                        <a:t>大阪市エリアマネジメント活動促進条例を活用し、歩道空間一体において「維持保全」、「美化・清掃」、「放置自転車対策」、「巡回・点検」を実施。</a:t>
                      </a:r>
                      <a:endParaRPr kumimoji="1" lang="ja-JP" altLang="en-US" sz="9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kumimoji="1" lang="ja-JP" altLang="en-US" sz="900" dirty="0" smtClean="0">
                          <a:solidFill>
                            <a:schemeClr val="tx1"/>
                          </a:solidFill>
                        </a:rPr>
                        <a:t>道路占用許可の特例制度により歩道空間を利活用し、オープンカフェや広告板・バナー等の設置。</a:t>
                      </a:r>
                      <a:endParaRPr kumimoji="1" lang="en-US" altLang="ja-JP" sz="900" dirty="0">
                        <a:solidFill>
                          <a:schemeClr val="tx1"/>
                        </a:solidFill>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kumimoji="1" lang="ja-JP" altLang="en-US" sz="900" dirty="0" smtClean="0">
                          <a:solidFill>
                            <a:schemeClr val="tx1"/>
                          </a:solidFill>
                        </a:rPr>
                        <a:t>梅田地区の交通環境の改善及び回遊性向上のため、バス、レンタサイクル、パーキング事業を実施。</a:t>
                      </a:r>
                      <a:endParaRPr kumimoji="1" lang="en-US" altLang="ja-JP" sz="900" dirty="0" smtClean="0">
                        <a:solidFill>
                          <a:schemeClr val="tx1"/>
                        </a:solidFill>
                      </a:endParaRPr>
                    </a:p>
                    <a:p>
                      <a:r>
                        <a:rPr kumimoji="1" lang="ja-JP" altLang="en-US" sz="900" dirty="0" smtClean="0">
                          <a:solidFill>
                            <a:schemeClr val="tx1"/>
                          </a:solidFill>
                        </a:rPr>
                        <a:t>梅田地区の企業・住民が一体となり、地区の魅力向上に向けた活動を実施。</a:t>
                      </a:r>
                      <a:endParaRPr kumimoji="1" lang="ja-JP" altLang="en-US" sz="900" dirty="0">
                        <a:solidFill>
                          <a:schemeClr val="tx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62059">
                <a:tc>
                  <a:txBody>
                    <a:bodyPr/>
                    <a:lstStyle/>
                    <a:p>
                      <a:endParaRPr kumimoji="1" lang="ja-JP" altLang="en-US" sz="900"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tx1"/>
                        </a:solidFill>
                      </a:endParaRPr>
                    </a:p>
                  </a:txBody>
                  <a:tcPr>
                    <a:lnL w="127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kumimoji="1" lang="ja-JP" altLang="en-US" sz="900" dirty="0">
                        <a:solidFill>
                          <a:schemeClr val="tx1"/>
                        </a:solidFill>
                      </a:endParaRPr>
                    </a:p>
                  </a:txBody>
                  <a:tcPr>
                    <a:lnL w="38100" cap="flat" cmpd="sng" algn="ctr">
                      <a:noFill/>
                      <a:prstDash val="solid"/>
                      <a:round/>
                      <a:headEnd type="none" w="med" len="med"/>
                      <a:tailEnd type="none" w="med" len="med"/>
                    </a:lnL>
                    <a:lnR w="38100" cap="flat" cmpd="sng" algn="ctr">
                      <a:noFill/>
                      <a:prstDash val="solid"/>
                      <a:round/>
                      <a:headEnd type="none" w="med" len="med"/>
                      <a:tailEnd type="none" w="med" len="med"/>
                    </a:lnR>
                    <a:lnT w="127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
        <p:nvSpPr>
          <p:cNvPr id="35"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10</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2118004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srcRect t="2725" r="287" b="12766"/>
          <a:stretch/>
        </p:blipFill>
        <p:spPr>
          <a:xfrm>
            <a:off x="8394668" y="3809999"/>
            <a:ext cx="2298732" cy="2992847"/>
          </a:xfrm>
          <a:prstGeom prst="rect">
            <a:avLst/>
          </a:prstGeom>
          <a:ln>
            <a:noFill/>
          </a:ln>
        </p:spPr>
      </p:pic>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１．大阪駅周辺　③関西国際空港等への鉄道所要時間の短縮</a:t>
            </a:r>
            <a:endParaRPr kumimoji="1" lang="en-US" altLang="ja-JP"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p:txBody>
      </p:sp>
      <p:sp>
        <p:nvSpPr>
          <p:cNvPr id="25" name="角丸四角形 24"/>
          <p:cNvSpPr/>
          <p:nvPr/>
        </p:nvSpPr>
        <p:spPr>
          <a:xfrm>
            <a:off x="1182565" y="535148"/>
            <a:ext cx="9866436" cy="912449"/>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0000" rIns="36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273050" marR="0" lvl="0" indent="-27305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・うめきた２期区域に設置</a:t>
            </a:r>
            <a:r>
              <a:rPr kumimoji="1" lang="ja-JP" altLang="en-US" sz="14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する大阪駅</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（うめきたエリア）に、関空特急「はるか」が停車するととも</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に</a:t>
            </a:r>
            <a:r>
              <a:rPr kumimoji="1" lang="en-US" altLang="ja-JP"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JR</a:t>
            </a:r>
            <a:r>
              <a:rPr kumimoji="1" lang="ja-JP" altLang="en-US" sz="14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おおさか</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東線が乗り入れることにより、 関西国際空港や大阪東部への鉄道所要時間を短縮し、国土軸である新大阪へのアクセスも強化する。</a:t>
            </a:r>
          </a:p>
        </p:txBody>
      </p:sp>
      <p:sp>
        <p:nvSpPr>
          <p:cNvPr id="29" name="正方形/長方形 28"/>
          <p:cNvSpPr/>
          <p:nvPr/>
        </p:nvSpPr>
        <p:spPr>
          <a:xfrm>
            <a:off x="1337471" y="2564905"/>
            <a:ext cx="2808000" cy="4156569"/>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「はるか」は、新大阪駅出発後、大阪駅周辺に停車せず、通過。</a:t>
            </a:r>
            <a:endParaRPr kumimoji="1" lang="en-US" altLang="ja-JP"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 name="正方形/長方形 30"/>
          <p:cNvSpPr/>
          <p:nvPr/>
        </p:nvSpPr>
        <p:spPr>
          <a:xfrm>
            <a:off x="4612350" y="2564906"/>
            <a:ext cx="2916758" cy="4156568"/>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5725" marR="0" lvl="0" indent="-85725" algn="l" defTabSz="914400" rtl="0" eaLnBrk="1" fontAlgn="auto" latinLnBrk="0" hangingPunct="1">
              <a:lnSpc>
                <a:spcPct val="100000"/>
              </a:lnSpc>
              <a:spcBef>
                <a:spcPts val="0"/>
              </a:spcBef>
              <a:spcAft>
                <a:spcPts val="0"/>
              </a:spcAft>
              <a:buClrTx/>
              <a:buSzTx/>
              <a:buFont typeface="Arial" pitchFamily="34" charset="0"/>
              <a:buChar char="•"/>
              <a:tabLst/>
              <a:defRPr/>
            </a:pPr>
            <a:r>
              <a:rPr kumimoji="1" lang="ja-JP" altLang="en-US" sz="1200" b="0" i="0" u="none" strike="noStrike" kern="1200" cap="none" spc="0" normalizeH="0" baseline="0" noProof="0" dirty="0" smtClean="0">
                <a:ln>
                  <a:noFill/>
                </a:ln>
                <a:solidFill>
                  <a:schemeClr val="tx1"/>
                </a:solidFill>
                <a:effectLst/>
                <a:uLnTx/>
                <a:uFillTx/>
                <a:latin typeface="ＭＳ Ｐ明朝" pitchFamily="18" charset="-128"/>
                <a:ea typeface="ＭＳ Ｐ明朝" pitchFamily="18" charset="-128"/>
                <a:cs typeface="+mn-cs"/>
              </a:rPr>
              <a:t>大阪駅</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（うめきたエリア）へ「はるか」停車、</a:t>
            </a:r>
            <a:r>
              <a:rPr kumimoji="1" lang="en-US" altLang="ja-JP"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 JR</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おおさか</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東線乗入により、関西国際空港や大阪東部への鉄道所要時間の短縮及び新大阪へのアクセス強化を図る。</a:t>
            </a:r>
          </a:p>
        </p:txBody>
      </p:sp>
      <p:sp>
        <p:nvSpPr>
          <p:cNvPr id="33" name="右矢印 32"/>
          <p:cNvSpPr/>
          <p:nvPr/>
        </p:nvSpPr>
        <p:spPr>
          <a:xfrm>
            <a:off x="4223792" y="4149082"/>
            <a:ext cx="310236"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 name="正方形/長方形 14"/>
          <p:cNvSpPr/>
          <p:nvPr/>
        </p:nvSpPr>
        <p:spPr>
          <a:xfrm>
            <a:off x="7968207" y="2564906"/>
            <a:ext cx="2852191" cy="423794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85725" marR="0" lvl="0" indent="-85725" algn="l" defTabSz="914400" rtl="0" eaLnBrk="1" fontAlgn="auto" latinLnBrk="0" hangingPunct="1">
              <a:lnSpc>
                <a:spcPts val="1200"/>
              </a:lnSpc>
              <a:spcBef>
                <a:spcPts val="0"/>
              </a:spcBef>
              <a:spcAft>
                <a:spcPts val="0"/>
              </a:spcAft>
              <a:buClrTx/>
              <a:buSzTx/>
              <a:buFont typeface="Arial" pitchFamily="34" charset="0"/>
              <a:buChar char="•"/>
              <a:tabLst/>
              <a:defRPr/>
            </a:pP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現在事業中である「なにわ筋線」の整備により、更に所要時間を短縮。（「はるか」ルートが</a:t>
            </a:r>
            <a:r>
              <a:rPr kumimoji="1" lang="ja-JP" altLang="en-US" sz="12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ＪＲ大阪</a:t>
            </a:r>
            <a:r>
              <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環状線からなにわ筋線へ移動</a:t>
            </a:r>
            <a:r>
              <a:rPr kumimoji="1" lang="ja-JP" altLang="en-US" sz="12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a:t>
            </a:r>
            <a:endParaRPr kumimoji="1" lang="ja-JP" altLang="en-US" sz="12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6" name="正方形/長方形 15"/>
          <p:cNvSpPr/>
          <p:nvPr/>
        </p:nvSpPr>
        <p:spPr>
          <a:xfrm>
            <a:off x="7968208" y="2564906"/>
            <a:ext cx="2664296"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将来（なにわ筋線整備時点）</a:t>
            </a:r>
            <a:endParaRPr kumimoji="1" lang="en-US" altLang="ja-JP"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7" name="右矢印 16"/>
          <p:cNvSpPr/>
          <p:nvPr/>
        </p:nvSpPr>
        <p:spPr>
          <a:xfrm>
            <a:off x="7610098" y="4149082"/>
            <a:ext cx="313647" cy="648072"/>
          </a:xfrm>
          <a:prstGeom prs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pic>
        <p:nvPicPr>
          <p:cNvPr id="18" name="Picture 2" descr="130330配置図(2期従前)"/>
          <p:cNvPicPr>
            <a:picLocks noChangeAspect="1" noChangeArrowheads="1"/>
          </p:cNvPicPr>
          <p:nvPr/>
        </p:nvPicPr>
        <p:blipFill>
          <a:blip r:embed="rId3" cstate="email"/>
          <a:srcRect/>
          <a:stretch>
            <a:fillRect/>
          </a:stretch>
        </p:blipFill>
        <p:spPr bwMode="auto">
          <a:xfrm>
            <a:off x="1559497" y="3456555"/>
            <a:ext cx="2293137" cy="2880320"/>
          </a:xfrm>
          <a:prstGeom prst="rect">
            <a:avLst/>
          </a:prstGeom>
          <a:noFill/>
          <a:ln w="9525">
            <a:noFill/>
            <a:miter lim="800000"/>
            <a:headEnd/>
            <a:tailEnd/>
          </a:ln>
        </p:spPr>
      </p:pic>
      <p:pic>
        <p:nvPicPr>
          <p:cNvPr id="21" name="Picture 3" descr="BASEMAP130115'_1配置図"/>
          <p:cNvPicPr>
            <a:picLocks noChangeAspect="1" noChangeArrowheads="1"/>
          </p:cNvPicPr>
          <p:nvPr/>
        </p:nvPicPr>
        <p:blipFill>
          <a:blip r:embed="rId4" cstate="email"/>
          <a:srcRect/>
          <a:stretch>
            <a:fillRect/>
          </a:stretch>
        </p:blipFill>
        <p:spPr bwMode="auto">
          <a:xfrm>
            <a:off x="4943877" y="3778911"/>
            <a:ext cx="2172389" cy="2880320"/>
          </a:xfrm>
          <a:prstGeom prst="rect">
            <a:avLst/>
          </a:prstGeom>
          <a:noFill/>
          <a:ln w="9525">
            <a:noFill/>
            <a:miter lim="800000"/>
            <a:headEnd/>
            <a:tailEnd/>
          </a:ln>
        </p:spPr>
      </p:pic>
      <p:sp>
        <p:nvSpPr>
          <p:cNvPr id="22" name="フリーフォーム 21"/>
          <p:cNvSpPr/>
          <p:nvPr/>
        </p:nvSpPr>
        <p:spPr>
          <a:xfrm>
            <a:off x="1814012" y="3616433"/>
            <a:ext cx="1133035" cy="2597831"/>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solidFill>
            <a:srgbClr val="C00000">
              <a:alpha val="65000"/>
            </a:srgbClr>
          </a:solidFill>
          <a:ln w="19050">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3" name="正方形/長方形 22"/>
          <p:cNvSpPr/>
          <p:nvPr/>
        </p:nvSpPr>
        <p:spPr>
          <a:xfrm>
            <a:off x="2382179" y="4393566"/>
            <a:ext cx="216024" cy="1200005"/>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うめきた２期区域</a:t>
            </a:r>
            <a:endParaRPr kumimoji="1" lang="en-US" altLang="ja-JP" sz="10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フリーフォーム 23"/>
          <p:cNvSpPr/>
          <p:nvPr/>
        </p:nvSpPr>
        <p:spPr>
          <a:xfrm>
            <a:off x="1731373" y="3456560"/>
            <a:ext cx="908248" cy="2873987"/>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8248" h="2873987">
                <a:moveTo>
                  <a:pt x="882686" y="3934"/>
                </a:moveTo>
                <a:lnTo>
                  <a:pt x="908248" y="0"/>
                </a:lnTo>
                <a:lnTo>
                  <a:pt x="533840" y="1013474"/>
                </a:lnTo>
                <a:lnTo>
                  <a:pt x="243135" y="2086441"/>
                </a:lnTo>
                <a:lnTo>
                  <a:pt x="0" y="2873987"/>
                </a:ln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 name="フリーフォーム 25"/>
          <p:cNvSpPr/>
          <p:nvPr/>
        </p:nvSpPr>
        <p:spPr>
          <a:xfrm>
            <a:off x="5015880" y="3778912"/>
            <a:ext cx="947402" cy="2880320"/>
          </a:xfrm>
          <a:custGeom>
            <a:avLst/>
            <a:gdLst>
              <a:gd name="connsiteX0" fmla="*/ 692407 w 692407"/>
              <a:gd name="connsiteY0" fmla="*/ 0 h 2182932"/>
              <a:gd name="connsiteX1" fmla="*/ 322419 w 692407"/>
              <a:gd name="connsiteY1" fmla="*/ 967255 h 2182932"/>
              <a:gd name="connsiteX2" fmla="*/ 42284 w 692407"/>
              <a:gd name="connsiteY2" fmla="*/ 2040222 h 2182932"/>
              <a:gd name="connsiteX3" fmla="*/ 0 w 692407"/>
              <a:gd name="connsiteY3" fmla="*/ 2182932 h 2182932"/>
              <a:gd name="connsiteX0" fmla="*/ 692407 w 717969"/>
              <a:gd name="connsiteY0" fmla="*/ 3934 h 2186866"/>
              <a:gd name="connsiteX1" fmla="*/ 717969 w 717969"/>
              <a:gd name="connsiteY1" fmla="*/ 0 h 2186866"/>
              <a:gd name="connsiteX2" fmla="*/ 322419 w 717969"/>
              <a:gd name="connsiteY2" fmla="*/ 971189 h 2186866"/>
              <a:gd name="connsiteX3" fmla="*/ 42284 w 717969"/>
              <a:gd name="connsiteY3" fmla="*/ 2044156 h 2186866"/>
              <a:gd name="connsiteX4" fmla="*/ 0 w 717969"/>
              <a:gd name="connsiteY4" fmla="*/ 2186866 h 2186866"/>
              <a:gd name="connsiteX0" fmla="*/ 882686 w 908248"/>
              <a:gd name="connsiteY0" fmla="*/ 3934 h 2873987"/>
              <a:gd name="connsiteX1" fmla="*/ 908248 w 908248"/>
              <a:gd name="connsiteY1" fmla="*/ 0 h 2873987"/>
              <a:gd name="connsiteX2" fmla="*/ 512698 w 908248"/>
              <a:gd name="connsiteY2" fmla="*/ 971189 h 2873987"/>
              <a:gd name="connsiteX3" fmla="*/ 232563 w 908248"/>
              <a:gd name="connsiteY3" fmla="*/ 2044156 h 2873987"/>
              <a:gd name="connsiteX4" fmla="*/ 0 w 908248"/>
              <a:gd name="connsiteY4" fmla="*/ 2873987 h 2873987"/>
              <a:gd name="connsiteX0" fmla="*/ 882686 w 908248"/>
              <a:gd name="connsiteY0" fmla="*/ 3934 h 2873987"/>
              <a:gd name="connsiteX1" fmla="*/ 908248 w 908248"/>
              <a:gd name="connsiteY1" fmla="*/ 0 h 2873987"/>
              <a:gd name="connsiteX2" fmla="*/ 512698 w 908248"/>
              <a:gd name="connsiteY2" fmla="*/ 971189 h 2873987"/>
              <a:gd name="connsiteX3" fmla="*/ 243135 w 908248"/>
              <a:gd name="connsiteY3" fmla="*/ 2086441 h 2873987"/>
              <a:gd name="connsiteX4" fmla="*/ 0 w 908248"/>
              <a:gd name="connsiteY4" fmla="*/ 2873987 h 2873987"/>
              <a:gd name="connsiteX0" fmla="*/ 882686 w 908248"/>
              <a:gd name="connsiteY0" fmla="*/ 3934 h 2873987"/>
              <a:gd name="connsiteX1" fmla="*/ 908248 w 908248"/>
              <a:gd name="connsiteY1" fmla="*/ 0 h 2873987"/>
              <a:gd name="connsiteX2" fmla="*/ 533840 w 908248"/>
              <a:gd name="connsiteY2" fmla="*/ 1013474 h 2873987"/>
              <a:gd name="connsiteX3" fmla="*/ 243135 w 908248"/>
              <a:gd name="connsiteY3" fmla="*/ 2086441 h 2873987"/>
              <a:gd name="connsiteX4" fmla="*/ 0 w 908248"/>
              <a:gd name="connsiteY4" fmla="*/ 2873987 h 2873987"/>
              <a:gd name="connsiteX0" fmla="*/ 882686 w 882686"/>
              <a:gd name="connsiteY0" fmla="*/ 3934 h 2873987"/>
              <a:gd name="connsiteX1" fmla="*/ 720080 w 882686"/>
              <a:gd name="connsiteY1" fmla="*/ 0 h 2873987"/>
              <a:gd name="connsiteX2" fmla="*/ 533840 w 882686"/>
              <a:gd name="connsiteY2" fmla="*/ 1013474 h 2873987"/>
              <a:gd name="connsiteX3" fmla="*/ 243135 w 882686"/>
              <a:gd name="connsiteY3" fmla="*/ 2086441 h 2873987"/>
              <a:gd name="connsiteX4" fmla="*/ 0 w 882686"/>
              <a:gd name="connsiteY4" fmla="*/ 2873987 h 2873987"/>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459159 w 1098710"/>
              <a:gd name="connsiteY3" fmla="*/ 208644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749864 w 1098710"/>
              <a:gd name="connsiteY2" fmla="*/ 1013474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936104 w 1098710"/>
              <a:gd name="connsiteY2" fmla="*/ 936103 h 2880320"/>
              <a:gd name="connsiteX3" fmla="*/ 720080 w 1098710"/>
              <a:gd name="connsiteY3" fmla="*/ 2088231 h 2880320"/>
              <a:gd name="connsiteX4" fmla="*/ 0 w 1098710"/>
              <a:gd name="connsiteY4"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36104 w 1098710"/>
              <a:gd name="connsiteY3" fmla="*/ 936103 h 2880320"/>
              <a:gd name="connsiteX4" fmla="*/ 720080 w 1098710"/>
              <a:gd name="connsiteY4" fmla="*/ 2088231 h 2880320"/>
              <a:gd name="connsiteX5" fmla="*/ 0 w 1098710"/>
              <a:gd name="connsiteY5" fmla="*/ 2880320 h 2880320"/>
              <a:gd name="connsiteX0" fmla="*/ 1098710 w 1098710"/>
              <a:gd name="connsiteY0" fmla="*/ 3934 h 2880320"/>
              <a:gd name="connsiteX1" fmla="*/ 936104 w 1098710"/>
              <a:gd name="connsiteY1" fmla="*/ 0 h 2880320"/>
              <a:gd name="connsiteX2" fmla="*/ 864096 w 1098710"/>
              <a:gd name="connsiteY2" fmla="*/ 288031 h 2880320"/>
              <a:gd name="connsiteX3" fmla="*/ 921031 w 1098710"/>
              <a:gd name="connsiteY3" fmla="*/ 693193 h 2880320"/>
              <a:gd name="connsiteX4" fmla="*/ 936104 w 1098710"/>
              <a:gd name="connsiteY4" fmla="*/ 936103 h 2880320"/>
              <a:gd name="connsiteX5" fmla="*/ 720080 w 1098710"/>
              <a:gd name="connsiteY5" fmla="*/ 2088231 h 2880320"/>
              <a:gd name="connsiteX6" fmla="*/ 0 w 1098710"/>
              <a:gd name="connsiteY6" fmla="*/ 2880320 h 2880320"/>
              <a:gd name="connsiteX0" fmla="*/ 936104 w 972336"/>
              <a:gd name="connsiteY0" fmla="*/ 0 h 2880320"/>
              <a:gd name="connsiteX1" fmla="*/ 864096 w 972336"/>
              <a:gd name="connsiteY1" fmla="*/ 288031 h 2880320"/>
              <a:gd name="connsiteX2" fmla="*/ 921031 w 972336"/>
              <a:gd name="connsiteY2" fmla="*/ 693193 h 2880320"/>
              <a:gd name="connsiteX3" fmla="*/ 936104 w 972336"/>
              <a:gd name="connsiteY3" fmla="*/ 936103 h 2880320"/>
              <a:gd name="connsiteX4" fmla="*/ 720080 w 972336"/>
              <a:gd name="connsiteY4" fmla="*/ 2088231 h 2880320"/>
              <a:gd name="connsiteX5" fmla="*/ 0 w 972336"/>
              <a:gd name="connsiteY5" fmla="*/ 2880320 h 2880320"/>
              <a:gd name="connsiteX0" fmla="*/ 936104 w 947402"/>
              <a:gd name="connsiteY0" fmla="*/ 0 h 2880320"/>
              <a:gd name="connsiteX1" fmla="*/ 864096 w 947402"/>
              <a:gd name="connsiteY1" fmla="*/ 288031 h 2880320"/>
              <a:gd name="connsiteX2" fmla="*/ 921031 w 947402"/>
              <a:gd name="connsiteY2" fmla="*/ 693193 h 2880320"/>
              <a:gd name="connsiteX3" fmla="*/ 936104 w 947402"/>
              <a:gd name="connsiteY3" fmla="*/ 936103 h 2880320"/>
              <a:gd name="connsiteX4" fmla="*/ 720080 w 947402"/>
              <a:gd name="connsiteY4" fmla="*/ 2088231 h 2880320"/>
              <a:gd name="connsiteX5" fmla="*/ 0 w 947402"/>
              <a:gd name="connsiteY5" fmla="*/ 2880320 h 288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7402" h="2880320">
                <a:moveTo>
                  <a:pt x="936104" y="0"/>
                </a:moveTo>
                <a:cubicBezTo>
                  <a:pt x="908242" y="58730"/>
                  <a:pt x="864096" y="132014"/>
                  <a:pt x="864096" y="288031"/>
                </a:cubicBezTo>
                <a:cubicBezTo>
                  <a:pt x="864324" y="408772"/>
                  <a:pt x="909030" y="585181"/>
                  <a:pt x="921031" y="693193"/>
                </a:cubicBezTo>
                <a:lnTo>
                  <a:pt x="936104" y="936103"/>
                </a:lnTo>
                <a:cubicBezTo>
                  <a:pt x="926176" y="1294355"/>
                  <a:pt x="947402" y="1658450"/>
                  <a:pt x="720080" y="2088231"/>
                </a:cubicBezTo>
                <a:cubicBezTo>
                  <a:pt x="567027" y="2352857"/>
                  <a:pt x="293368" y="2713222"/>
                  <a:pt x="0" y="2880320"/>
                </a:cubicBezTo>
              </a:path>
            </a:pathLst>
          </a:cu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 name="正方形/長方形 26"/>
          <p:cNvSpPr/>
          <p:nvPr/>
        </p:nvSpPr>
        <p:spPr>
          <a:xfrm rot="1503790">
            <a:off x="5736575" y="5481474"/>
            <a:ext cx="105187" cy="504056"/>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8" name="正方形/長方形 27"/>
          <p:cNvSpPr/>
          <p:nvPr/>
        </p:nvSpPr>
        <p:spPr>
          <a:xfrm rot="19932706">
            <a:off x="2787253" y="5483051"/>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ＪＲ大阪駅</a:t>
            </a:r>
          </a:p>
        </p:txBody>
      </p:sp>
      <p:sp>
        <p:nvSpPr>
          <p:cNvPr id="35" name="正方形/長方形 34"/>
          <p:cNvSpPr/>
          <p:nvPr/>
        </p:nvSpPr>
        <p:spPr>
          <a:xfrm rot="20950457">
            <a:off x="3446883" y="4373135"/>
            <a:ext cx="57933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阪急</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梅田駅</a:t>
            </a:r>
          </a:p>
        </p:txBody>
      </p:sp>
      <p:sp>
        <p:nvSpPr>
          <p:cNvPr id="37" name="正方形/長方形 36"/>
          <p:cNvSpPr/>
          <p:nvPr/>
        </p:nvSpPr>
        <p:spPr>
          <a:xfrm rot="21091663">
            <a:off x="2808659" y="4061665"/>
            <a:ext cx="213801" cy="12000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グランフロント大阪</a:t>
            </a:r>
          </a:p>
        </p:txBody>
      </p:sp>
      <p:sp>
        <p:nvSpPr>
          <p:cNvPr id="43" name="正方形/長方形 42"/>
          <p:cNvSpPr/>
          <p:nvPr/>
        </p:nvSpPr>
        <p:spPr>
          <a:xfrm rot="19932706">
            <a:off x="6099621" y="5712855"/>
            <a:ext cx="936104"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ＪＲ大阪駅</a:t>
            </a:r>
          </a:p>
        </p:txBody>
      </p:sp>
      <p:sp>
        <p:nvSpPr>
          <p:cNvPr id="44" name="正方形/長方形 43"/>
          <p:cNvSpPr/>
          <p:nvPr/>
        </p:nvSpPr>
        <p:spPr>
          <a:xfrm rot="20950457">
            <a:off x="6915888" y="4730337"/>
            <a:ext cx="579337"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阪急</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梅田駅</a:t>
            </a:r>
          </a:p>
        </p:txBody>
      </p:sp>
      <p:sp>
        <p:nvSpPr>
          <p:cNvPr id="46" name="正方形/長方形 45"/>
          <p:cNvSpPr/>
          <p:nvPr/>
        </p:nvSpPr>
        <p:spPr>
          <a:xfrm rot="21091663">
            <a:off x="6061639" y="4346866"/>
            <a:ext cx="213801" cy="1200005"/>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vert="eaVert" wrap="none"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10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グランフロント大阪</a:t>
            </a:r>
          </a:p>
        </p:txBody>
      </p:sp>
      <p:grpSp>
        <p:nvGrpSpPr>
          <p:cNvPr id="2" name="グループ化 51"/>
          <p:cNvGrpSpPr/>
          <p:nvPr/>
        </p:nvGrpSpPr>
        <p:grpSpPr>
          <a:xfrm rot="251696">
            <a:off x="5375920" y="4354975"/>
            <a:ext cx="504056" cy="1872208"/>
            <a:chOff x="6746533" y="2493597"/>
            <a:chExt cx="1617662" cy="3935413"/>
          </a:xfrm>
        </p:grpSpPr>
        <p:sp>
          <p:nvSpPr>
            <p:cNvPr id="53" name="Oval 4"/>
            <p:cNvSpPr>
              <a:spLocks noChangeAspect="1"/>
            </p:cNvSpPr>
            <p:nvPr/>
          </p:nvSpPr>
          <p:spPr bwMode="auto">
            <a:xfrm rot="1485069">
              <a:off x="6746533" y="4819285"/>
              <a:ext cx="1027112" cy="1609725"/>
            </a:xfrm>
            <a:prstGeom prst="ellipse">
              <a:avLst/>
            </a:prstGeom>
            <a:solidFill>
              <a:srgbClr val="33CC33">
                <a:alpha val="50195"/>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4" name="Oval 5"/>
            <p:cNvSpPr>
              <a:spLocks noChangeAspect="1"/>
            </p:cNvSpPr>
            <p:nvPr/>
          </p:nvSpPr>
          <p:spPr bwMode="auto">
            <a:xfrm rot="257962">
              <a:off x="7464083" y="2493597"/>
              <a:ext cx="803275" cy="1057275"/>
            </a:xfrm>
            <a:prstGeom prst="ellipse">
              <a:avLst/>
            </a:prstGeom>
            <a:solidFill>
              <a:srgbClr val="33CC33">
                <a:alpha val="50195"/>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5" name="Oval 6"/>
            <p:cNvSpPr>
              <a:spLocks noChangeAspect="1"/>
            </p:cNvSpPr>
            <p:nvPr/>
          </p:nvSpPr>
          <p:spPr bwMode="auto">
            <a:xfrm rot="455627">
              <a:off x="7024345" y="3220672"/>
              <a:ext cx="1339850" cy="2012950"/>
            </a:xfrm>
            <a:prstGeom prst="ellipse">
              <a:avLst/>
            </a:prstGeom>
            <a:solidFill>
              <a:srgbClr val="00B050">
                <a:alpha val="49803"/>
              </a:srgbClr>
            </a:solidFill>
            <a:ln w="25400">
              <a:noFill/>
              <a:round/>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56" name="正方形/長方形 55"/>
          <p:cNvSpPr/>
          <p:nvPr/>
        </p:nvSpPr>
        <p:spPr>
          <a:xfrm>
            <a:off x="5447931" y="5075142"/>
            <a:ext cx="495392" cy="256657"/>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「みどり」</a:t>
            </a:r>
            <a:endParaRPr kumimoji="1" lang="en-US" altLang="ja-JP"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57" name="正方形/長方形 56"/>
          <p:cNvSpPr/>
          <p:nvPr/>
        </p:nvSpPr>
        <p:spPr>
          <a:xfrm rot="17292322">
            <a:off x="1335763" y="4753239"/>
            <a:ext cx="1368152"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関空特急「はるか」ルート</a:t>
            </a:r>
          </a:p>
        </p:txBody>
      </p:sp>
      <p:sp>
        <p:nvSpPr>
          <p:cNvPr id="58" name="正方形/長方形 57"/>
          <p:cNvSpPr/>
          <p:nvPr/>
        </p:nvSpPr>
        <p:spPr>
          <a:xfrm rot="15971975">
            <a:off x="5201519" y="4507108"/>
            <a:ext cx="1340633"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関空特急「はるか」ルート</a:t>
            </a:r>
          </a:p>
        </p:txBody>
      </p:sp>
      <p:sp>
        <p:nvSpPr>
          <p:cNvPr id="59" name="角丸四角形吹き出し 58"/>
          <p:cNvSpPr/>
          <p:nvPr/>
        </p:nvSpPr>
        <p:spPr>
          <a:xfrm>
            <a:off x="1343472" y="3456555"/>
            <a:ext cx="1080120" cy="576064"/>
          </a:xfrm>
          <a:prstGeom prst="wedgeRoundRectCallout">
            <a:avLst>
              <a:gd name="adj1" fmla="val 44239"/>
              <a:gd name="adj2" fmla="val 89745"/>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「はるか」が大阪駅周辺を通過している</a:t>
            </a:r>
          </a:p>
        </p:txBody>
      </p:sp>
      <p:sp>
        <p:nvSpPr>
          <p:cNvPr id="63" name="正方形/長方形 62"/>
          <p:cNvSpPr/>
          <p:nvPr/>
        </p:nvSpPr>
        <p:spPr>
          <a:xfrm>
            <a:off x="1240390" y="1484784"/>
            <a:ext cx="1183202" cy="720080"/>
          </a:xfrm>
          <a:prstGeom prst="rect">
            <a:avLst/>
          </a:prstGeom>
          <a:noFill/>
          <a:ln w="22225" cmpd="thinThick">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大阪駅周辺から</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⇒関西国際空港</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ＪＲ直通</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所要時間</a:t>
            </a:r>
            <a:endParaRPr kumimoji="1" lang="en-US" altLang="ja-JP" sz="12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66" name="正方形/長方形 65"/>
          <p:cNvSpPr/>
          <p:nvPr/>
        </p:nvSpPr>
        <p:spPr>
          <a:xfrm>
            <a:off x="2351591" y="1700808"/>
            <a:ext cx="1475748"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約</a:t>
            </a:r>
            <a:r>
              <a:rPr kumimoji="1" lang="en-US" altLang="ja-JP"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64</a:t>
            </a:r>
            <a:r>
              <a:rPr kumimoji="1" lang="ja-JP" altLang="en-US"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分</a:t>
            </a:r>
            <a:endParaRPr kumimoji="1" lang="en-US" altLang="ja-JP"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（関空快速利用）</a:t>
            </a:r>
            <a:endParaRPr kumimoji="1" lang="en-US" altLang="ja-JP"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67" name="正方形/長方形 66"/>
          <p:cNvSpPr/>
          <p:nvPr/>
        </p:nvSpPr>
        <p:spPr>
          <a:xfrm>
            <a:off x="5231904" y="1700808"/>
            <a:ext cx="1584176"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sng" strike="sng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68" name="右矢印 67"/>
          <p:cNvSpPr/>
          <p:nvPr/>
        </p:nvSpPr>
        <p:spPr>
          <a:xfrm>
            <a:off x="3863752" y="1563717"/>
            <a:ext cx="4862273" cy="576064"/>
          </a:xfrm>
          <a:prstGeom prst="right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約</a:t>
            </a:r>
            <a:r>
              <a:rPr kumimoji="1" lang="en-US" altLang="ja-JP"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a:t>
            </a:r>
            <a:r>
              <a:rPr kumimoji="1" lang="ja-JP" altLang="en-US" sz="14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分短縮</a:t>
            </a:r>
          </a:p>
        </p:txBody>
      </p:sp>
      <p:sp>
        <p:nvSpPr>
          <p:cNvPr id="70" name="正方形/長方形 69"/>
          <p:cNvSpPr/>
          <p:nvPr/>
        </p:nvSpPr>
        <p:spPr>
          <a:xfrm>
            <a:off x="8429591" y="1700808"/>
            <a:ext cx="2201213" cy="43204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44</a:t>
            </a:r>
            <a:r>
              <a:rPr kumimoji="1" lang="ja-JP" altLang="en-US"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分程度</a:t>
            </a:r>
            <a:endParaRPr kumimoji="1" lang="en-US" altLang="ja-JP" sz="28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（はるか利用）</a:t>
            </a:r>
            <a:endParaRPr kumimoji="1" lang="en-US" altLang="ja-JP" sz="1200" b="0"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73" name="直線矢印コネクタ 72"/>
          <p:cNvCxnSpPr/>
          <p:nvPr/>
        </p:nvCxnSpPr>
        <p:spPr>
          <a:xfrm flipH="1">
            <a:off x="2627986" y="3427278"/>
            <a:ext cx="112728" cy="32690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5" name="正方形/長方形 74"/>
          <p:cNvSpPr/>
          <p:nvPr/>
        </p:nvSpPr>
        <p:spPr>
          <a:xfrm rot="17292322">
            <a:off x="2506839" y="3520722"/>
            <a:ext cx="59465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至新大阪</a:t>
            </a:r>
          </a:p>
        </p:txBody>
      </p:sp>
      <p:cxnSp>
        <p:nvCxnSpPr>
          <p:cNvPr id="76" name="直線矢印コネクタ 75"/>
          <p:cNvCxnSpPr/>
          <p:nvPr/>
        </p:nvCxnSpPr>
        <p:spPr>
          <a:xfrm flipH="1">
            <a:off x="5949274" y="3711380"/>
            <a:ext cx="112728" cy="326904"/>
          </a:xfrm>
          <a:prstGeom prst="straightConnector1">
            <a:avLst/>
          </a:prstGeom>
          <a:ln w="19050">
            <a:solidFill>
              <a:schemeClr val="tx1"/>
            </a:solidFill>
            <a:headEnd type="arrow"/>
            <a:tailEnd type="none"/>
          </a:ln>
        </p:spPr>
        <p:style>
          <a:lnRef idx="1">
            <a:schemeClr val="accent1"/>
          </a:lnRef>
          <a:fillRef idx="0">
            <a:schemeClr val="accent1"/>
          </a:fillRef>
          <a:effectRef idx="0">
            <a:schemeClr val="accent1"/>
          </a:effectRef>
          <a:fontRef idx="minor">
            <a:schemeClr val="tx1"/>
          </a:fontRef>
        </p:style>
      </p:cxnSp>
      <p:sp>
        <p:nvSpPr>
          <p:cNvPr id="77" name="正方形/長方形 76"/>
          <p:cNvSpPr/>
          <p:nvPr/>
        </p:nvSpPr>
        <p:spPr>
          <a:xfrm rot="17292322">
            <a:off x="5829902" y="3797341"/>
            <a:ext cx="594655"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至新大阪</a:t>
            </a:r>
          </a:p>
        </p:txBody>
      </p:sp>
      <p:sp>
        <p:nvSpPr>
          <p:cNvPr id="72" name="フリーフォーム 71"/>
          <p:cNvSpPr/>
          <p:nvPr/>
        </p:nvSpPr>
        <p:spPr>
          <a:xfrm>
            <a:off x="5097383" y="3909525"/>
            <a:ext cx="1133035" cy="2597831"/>
          </a:xfrm>
          <a:custGeom>
            <a:avLst/>
            <a:gdLst>
              <a:gd name="connsiteX0" fmla="*/ 596900 w 1117600"/>
              <a:gd name="connsiteY0" fmla="*/ 31750 h 2305050"/>
              <a:gd name="connsiteX1" fmla="*/ 1035050 w 1117600"/>
              <a:gd name="connsiteY1" fmla="*/ 0 h 2305050"/>
              <a:gd name="connsiteX2" fmla="*/ 1117600 w 1117600"/>
              <a:gd name="connsiteY2" fmla="*/ 374650 h 2305050"/>
              <a:gd name="connsiteX3" fmla="*/ 628650 w 1117600"/>
              <a:gd name="connsiteY3" fmla="*/ 419100 h 2305050"/>
              <a:gd name="connsiteX4" fmla="*/ 793750 w 1117600"/>
              <a:gd name="connsiteY4" fmla="*/ 1758950 h 2305050"/>
              <a:gd name="connsiteX5" fmla="*/ 768350 w 1117600"/>
              <a:gd name="connsiteY5" fmla="*/ 2184400 h 2305050"/>
              <a:gd name="connsiteX6" fmla="*/ 0 w 1117600"/>
              <a:gd name="connsiteY6" fmla="*/ 2305050 h 2305050"/>
              <a:gd name="connsiteX7" fmla="*/ 95250 w 1117600"/>
              <a:gd name="connsiteY7" fmla="*/ 1295400 h 2305050"/>
              <a:gd name="connsiteX8" fmla="*/ 488950 w 1117600"/>
              <a:gd name="connsiteY8" fmla="*/ 304800 h 2305050"/>
              <a:gd name="connsiteX9" fmla="*/ 520700 w 1117600"/>
              <a:gd name="connsiteY9" fmla="*/ 254000 h 2305050"/>
              <a:gd name="connsiteX10" fmla="*/ 527050 w 1117600"/>
              <a:gd name="connsiteY10" fmla="*/ 234950 h 2305050"/>
              <a:gd name="connsiteX11" fmla="*/ 596900 w 1117600"/>
              <a:gd name="connsiteY11" fmla="*/ 31750 h 2305050"/>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0 w 1892796"/>
              <a:gd name="connsiteY6" fmla="*/ 4249266 h 4249266"/>
              <a:gd name="connsiteX7" fmla="*/ 870446 w 1892796"/>
              <a:gd name="connsiteY7" fmla="*/ 1295400 h 4249266"/>
              <a:gd name="connsiteX8" fmla="*/ 1264146 w 1892796"/>
              <a:gd name="connsiteY8" fmla="*/ 304800 h 4249266"/>
              <a:gd name="connsiteX9" fmla="*/ 1295896 w 1892796"/>
              <a:gd name="connsiteY9" fmla="*/ 254000 h 4249266"/>
              <a:gd name="connsiteX10" fmla="*/ 1302246 w 1892796"/>
              <a:gd name="connsiteY10" fmla="*/ 234950 h 4249266"/>
              <a:gd name="connsiteX11" fmla="*/ 1372096 w 1892796"/>
              <a:gd name="connsiteY11" fmla="*/ 31750 h 4249266"/>
              <a:gd name="connsiteX0" fmla="*/ 1372096 w 1892796"/>
              <a:gd name="connsiteY0" fmla="*/ 31750 h 4249266"/>
              <a:gd name="connsiteX1" fmla="*/ 1810246 w 1892796"/>
              <a:gd name="connsiteY1" fmla="*/ 0 h 4249266"/>
              <a:gd name="connsiteX2" fmla="*/ 1892796 w 1892796"/>
              <a:gd name="connsiteY2" fmla="*/ 374650 h 4249266"/>
              <a:gd name="connsiteX3" fmla="*/ 1403846 w 1892796"/>
              <a:gd name="connsiteY3" fmla="*/ 419100 h 4249266"/>
              <a:gd name="connsiteX4" fmla="*/ 1568946 w 1892796"/>
              <a:gd name="connsiteY4" fmla="*/ 1758950 h 4249266"/>
              <a:gd name="connsiteX5" fmla="*/ 1543546 w 1892796"/>
              <a:gd name="connsiteY5" fmla="*/ 2184400 h 4249266"/>
              <a:gd name="connsiteX6" fmla="*/ 504056 w 1892796"/>
              <a:gd name="connsiteY6" fmla="*/ 3889226 h 4249266"/>
              <a:gd name="connsiteX7" fmla="*/ 0 w 1892796"/>
              <a:gd name="connsiteY7" fmla="*/ 4249266 h 4249266"/>
              <a:gd name="connsiteX8" fmla="*/ 870446 w 1892796"/>
              <a:gd name="connsiteY8" fmla="*/ 1295400 h 4249266"/>
              <a:gd name="connsiteX9" fmla="*/ 1264146 w 1892796"/>
              <a:gd name="connsiteY9" fmla="*/ 304800 h 4249266"/>
              <a:gd name="connsiteX10" fmla="*/ 1295896 w 1892796"/>
              <a:gd name="connsiteY10" fmla="*/ 254000 h 4249266"/>
              <a:gd name="connsiteX11" fmla="*/ 1302246 w 1892796"/>
              <a:gd name="connsiteY11" fmla="*/ 234950 h 4249266"/>
              <a:gd name="connsiteX12" fmla="*/ 1372096 w 1892796"/>
              <a:gd name="connsiteY12" fmla="*/ 31750 h 4249266"/>
              <a:gd name="connsiteX0" fmla="*/ 1228080 w 1748780"/>
              <a:gd name="connsiteY0" fmla="*/ 31750 h 3889226"/>
              <a:gd name="connsiteX1" fmla="*/ 1666230 w 1748780"/>
              <a:gd name="connsiteY1" fmla="*/ 0 h 3889226"/>
              <a:gd name="connsiteX2" fmla="*/ 1748780 w 1748780"/>
              <a:gd name="connsiteY2" fmla="*/ 374650 h 3889226"/>
              <a:gd name="connsiteX3" fmla="*/ 1259830 w 1748780"/>
              <a:gd name="connsiteY3" fmla="*/ 419100 h 3889226"/>
              <a:gd name="connsiteX4" fmla="*/ 1424930 w 1748780"/>
              <a:gd name="connsiteY4" fmla="*/ 1758950 h 3889226"/>
              <a:gd name="connsiteX5" fmla="*/ 1399530 w 1748780"/>
              <a:gd name="connsiteY5" fmla="*/ 2184400 h 3889226"/>
              <a:gd name="connsiteX6" fmla="*/ 360040 w 1748780"/>
              <a:gd name="connsiteY6" fmla="*/ 3889226 h 3889226"/>
              <a:gd name="connsiteX7" fmla="*/ 0 w 1748780"/>
              <a:gd name="connsiteY7" fmla="*/ 3745210 h 3889226"/>
              <a:gd name="connsiteX8" fmla="*/ 726430 w 1748780"/>
              <a:gd name="connsiteY8" fmla="*/ 1295400 h 3889226"/>
              <a:gd name="connsiteX9" fmla="*/ 1120130 w 1748780"/>
              <a:gd name="connsiteY9" fmla="*/ 304800 h 3889226"/>
              <a:gd name="connsiteX10" fmla="*/ 1151880 w 1748780"/>
              <a:gd name="connsiteY10" fmla="*/ 254000 h 3889226"/>
              <a:gd name="connsiteX11" fmla="*/ 1158230 w 1748780"/>
              <a:gd name="connsiteY11" fmla="*/ 234950 h 3889226"/>
              <a:gd name="connsiteX12" fmla="*/ 1228080 w 1748780"/>
              <a:gd name="connsiteY12" fmla="*/ 31750 h 3889226"/>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432048 w 1748780"/>
              <a:gd name="connsiteY6" fmla="*/ 3457178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48780"/>
              <a:gd name="connsiteY0" fmla="*/ 31750 h 3893377"/>
              <a:gd name="connsiteX1" fmla="*/ 1666230 w 1748780"/>
              <a:gd name="connsiteY1" fmla="*/ 0 h 3893377"/>
              <a:gd name="connsiteX2" fmla="*/ 1748780 w 1748780"/>
              <a:gd name="connsiteY2" fmla="*/ 374650 h 3893377"/>
              <a:gd name="connsiteX3" fmla="*/ 1259830 w 1748780"/>
              <a:gd name="connsiteY3" fmla="*/ 419100 h 3893377"/>
              <a:gd name="connsiteX4" fmla="*/ 1424930 w 1748780"/>
              <a:gd name="connsiteY4" fmla="*/ 1758950 h 3893377"/>
              <a:gd name="connsiteX5" fmla="*/ 1399530 w 1748780"/>
              <a:gd name="connsiteY5" fmla="*/ 2184400 h 3893377"/>
              <a:gd name="connsiteX6" fmla="*/ 0 w 1748780"/>
              <a:gd name="connsiteY6" fmla="*/ 3745210 h 3893377"/>
              <a:gd name="connsiteX7" fmla="*/ 726430 w 1748780"/>
              <a:gd name="connsiteY7" fmla="*/ 1295400 h 3893377"/>
              <a:gd name="connsiteX8" fmla="*/ 1120130 w 1748780"/>
              <a:gd name="connsiteY8" fmla="*/ 304800 h 3893377"/>
              <a:gd name="connsiteX9" fmla="*/ 1151880 w 1748780"/>
              <a:gd name="connsiteY9" fmla="*/ 254000 h 3893377"/>
              <a:gd name="connsiteX10" fmla="*/ 1158230 w 1748780"/>
              <a:gd name="connsiteY10" fmla="*/ 234950 h 3893377"/>
              <a:gd name="connsiteX11" fmla="*/ 1228080 w 1748780"/>
              <a:gd name="connsiteY11" fmla="*/ 31750 h 3893377"/>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989685"/>
              <a:gd name="connsiteX1" fmla="*/ 1666230 w 1748780"/>
              <a:gd name="connsiteY1" fmla="*/ 0 h 3989685"/>
              <a:gd name="connsiteX2" fmla="*/ 1748780 w 1748780"/>
              <a:gd name="connsiteY2" fmla="*/ 374650 h 3989685"/>
              <a:gd name="connsiteX3" fmla="*/ 1259830 w 1748780"/>
              <a:gd name="connsiteY3" fmla="*/ 419100 h 3989685"/>
              <a:gd name="connsiteX4" fmla="*/ 1424930 w 1748780"/>
              <a:gd name="connsiteY4" fmla="*/ 1758950 h 3989685"/>
              <a:gd name="connsiteX5" fmla="*/ 1399530 w 1748780"/>
              <a:gd name="connsiteY5" fmla="*/ 2184400 h 3989685"/>
              <a:gd name="connsiteX6" fmla="*/ 1296144 w 1748780"/>
              <a:gd name="connsiteY6" fmla="*/ 2809106 h 3989685"/>
              <a:gd name="connsiteX7" fmla="*/ 0 w 1748780"/>
              <a:gd name="connsiteY7" fmla="*/ 3745210 h 3989685"/>
              <a:gd name="connsiteX8" fmla="*/ 726430 w 1748780"/>
              <a:gd name="connsiteY8" fmla="*/ 1295400 h 3989685"/>
              <a:gd name="connsiteX9" fmla="*/ 1120130 w 1748780"/>
              <a:gd name="connsiteY9" fmla="*/ 304800 h 3989685"/>
              <a:gd name="connsiteX10" fmla="*/ 1151880 w 1748780"/>
              <a:gd name="connsiteY10" fmla="*/ 254000 h 3989685"/>
              <a:gd name="connsiteX11" fmla="*/ 1158230 w 1748780"/>
              <a:gd name="connsiteY11" fmla="*/ 234950 h 3989685"/>
              <a:gd name="connsiteX12" fmla="*/ 1228080 w 1748780"/>
              <a:gd name="connsiteY12" fmla="*/ 31750 h 3989685"/>
              <a:gd name="connsiteX0" fmla="*/ 1228080 w 1748780"/>
              <a:gd name="connsiteY0" fmla="*/ 31750 h 3745210"/>
              <a:gd name="connsiteX1" fmla="*/ 1666230 w 1748780"/>
              <a:gd name="connsiteY1" fmla="*/ 0 h 3745210"/>
              <a:gd name="connsiteX2" fmla="*/ 1748780 w 1748780"/>
              <a:gd name="connsiteY2" fmla="*/ 374650 h 3745210"/>
              <a:gd name="connsiteX3" fmla="*/ 1259830 w 1748780"/>
              <a:gd name="connsiteY3" fmla="*/ 419100 h 3745210"/>
              <a:gd name="connsiteX4" fmla="*/ 1424930 w 1748780"/>
              <a:gd name="connsiteY4" fmla="*/ 1758950 h 3745210"/>
              <a:gd name="connsiteX5" fmla="*/ 1399530 w 1748780"/>
              <a:gd name="connsiteY5" fmla="*/ 2184400 h 3745210"/>
              <a:gd name="connsiteX6" fmla="*/ 1296144 w 1748780"/>
              <a:gd name="connsiteY6" fmla="*/ 2809106 h 3745210"/>
              <a:gd name="connsiteX7" fmla="*/ 0 w 1748780"/>
              <a:gd name="connsiteY7" fmla="*/ 3745210 h 3745210"/>
              <a:gd name="connsiteX8" fmla="*/ 726430 w 1748780"/>
              <a:gd name="connsiteY8" fmla="*/ 1295400 h 3745210"/>
              <a:gd name="connsiteX9" fmla="*/ 1120130 w 1748780"/>
              <a:gd name="connsiteY9" fmla="*/ 304800 h 3745210"/>
              <a:gd name="connsiteX10" fmla="*/ 1151880 w 1748780"/>
              <a:gd name="connsiteY10" fmla="*/ 254000 h 3745210"/>
              <a:gd name="connsiteX11" fmla="*/ 1158230 w 1748780"/>
              <a:gd name="connsiteY11" fmla="*/ 234950 h 3745210"/>
              <a:gd name="connsiteX12" fmla="*/ 1228080 w 1748780"/>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1750 h 3745210"/>
              <a:gd name="connsiteX1" fmla="*/ 1666230 w 1728192"/>
              <a:gd name="connsiteY1" fmla="*/ 0 h 3745210"/>
              <a:gd name="connsiteX2" fmla="*/ 1728192 w 1728192"/>
              <a:gd name="connsiteY2" fmla="*/ 360834 h 3745210"/>
              <a:gd name="connsiteX3" fmla="*/ 1259830 w 1728192"/>
              <a:gd name="connsiteY3" fmla="*/ 419100 h 3745210"/>
              <a:gd name="connsiteX4" fmla="*/ 1424930 w 1728192"/>
              <a:gd name="connsiteY4" fmla="*/ 1758950 h 3745210"/>
              <a:gd name="connsiteX5" fmla="*/ 1399530 w 1728192"/>
              <a:gd name="connsiteY5" fmla="*/ 2184400 h 3745210"/>
              <a:gd name="connsiteX6" fmla="*/ 1296144 w 1728192"/>
              <a:gd name="connsiteY6" fmla="*/ 2809106 h 3745210"/>
              <a:gd name="connsiteX7" fmla="*/ 0 w 1728192"/>
              <a:gd name="connsiteY7" fmla="*/ 3745210 h 3745210"/>
              <a:gd name="connsiteX8" fmla="*/ 726430 w 1728192"/>
              <a:gd name="connsiteY8" fmla="*/ 1295400 h 3745210"/>
              <a:gd name="connsiteX9" fmla="*/ 1120130 w 1728192"/>
              <a:gd name="connsiteY9" fmla="*/ 304800 h 3745210"/>
              <a:gd name="connsiteX10" fmla="*/ 1151880 w 1728192"/>
              <a:gd name="connsiteY10" fmla="*/ 254000 h 3745210"/>
              <a:gd name="connsiteX11" fmla="*/ 1158230 w 1728192"/>
              <a:gd name="connsiteY11" fmla="*/ 234950 h 3745210"/>
              <a:gd name="connsiteX12" fmla="*/ 1228080 w 1728192"/>
              <a:gd name="connsiteY12" fmla="*/ 31750 h 3745210"/>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8230 w 1728192"/>
              <a:gd name="connsiteY11" fmla="*/ 234156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1120130 w 1728192"/>
              <a:gd name="connsiteY9" fmla="*/ 304006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15188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52128 w 1728192"/>
              <a:gd name="connsiteY11" fmla="*/ 216024 h 3744416"/>
              <a:gd name="connsiteX12" fmla="*/ 1228080 w 1728192"/>
              <a:gd name="connsiteY12"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228080 w 1728192"/>
              <a:gd name="connsiteY0" fmla="*/ 309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228080 w 1728192"/>
              <a:gd name="connsiteY11" fmla="*/ 30956 h 3744416"/>
              <a:gd name="connsiteX0" fmla="*/ 1139180 w 1728192"/>
              <a:gd name="connsiteY0" fmla="*/ 43656 h 3744416"/>
              <a:gd name="connsiteX1" fmla="*/ 1656184 w 1728192"/>
              <a:gd name="connsiteY1" fmla="*/ 0 h 3744416"/>
              <a:gd name="connsiteX2" fmla="*/ 1728192 w 1728192"/>
              <a:gd name="connsiteY2" fmla="*/ 360040 h 3744416"/>
              <a:gd name="connsiteX3" fmla="*/ 1259830 w 1728192"/>
              <a:gd name="connsiteY3" fmla="*/ 418306 h 3744416"/>
              <a:gd name="connsiteX4" fmla="*/ 1424930 w 1728192"/>
              <a:gd name="connsiteY4" fmla="*/ 1758156 h 3744416"/>
              <a:gd name="connsiteX5" fmla="*/ 1399530 w 1728192"/>
              <a:gd name="connsiteY5" fmla="*/ 2183606 h 3744416"/>
              <a:gd name="connsiteX6" fmla="*/ 1296144 w 1728192"/>
              <a:gd name="connsiteY6" fmla="*/ 2808312 h 3744416"/>
              <a:gd name="connsiteX7" fmla="*/ 0 w 1728192"/>
              <a:gd name="connsiteY7" fmla="*/ 3744416 h 3744416"/>
              <a:gd name="connsiteX8" fmla="*/ 726430 w 1728192"/>
              <a:gd name="connsiteY8" fmla="*/ 1294606 h 3744416"/>
              <a:gd name="connsiteX9" fmla="*/ 936104 w 1728192"/>
              <a:gd name="connsiteY9" fmla="*/ 576064 h 3744416"/>
              <a:gd name="connsiteX10" fmla="*/ 1069330 w 1728192"/>
              <a:gd name="connsiteY10" fmla="*/ 253206 h 3744416"/>
              <a:gd name="connsiteX11" fmla="*/ 1139180 w 1728192"/>
              <a:gd name="connsiteY11" fmla="*/ 43656 h 37444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069330 w 1728192"/>
              <a:gd name="connsiteY10" fmla="*/ 265906 h 3757116"/>
              <a:gd name="connsiteX11" fmla="*/ 1139180 w 1728192"/>
              <a:gd name="connsiteY11"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936104 w 1728192"/>
              <a:gd name="connsiteY9" fmla="*/ 588764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726430 w 1728192"/>
              <a:gd name="connsiteY8" fmla="*/ 1307306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1139180 w 1728192"/>
              <a:gd name="connsiteY0" fmla="*/ 56356 h 3757116"/>
              <a:gd name="connsiteX1" fmla="*/ 1649834 w 1728192"/>
              <a:gd name="connsiteY1" fmla="*/ 0 h 3757116"/>
              <a:gd name="connsiteX2" fmla="*/ 1728192 w 1728192"/>
              <a:gd name="connsiteY2" fmla="*/ 372740 h 3757116"/>
              <a:gd name="connsiteX3" fmla="*/ 1259830 w 1728192"/>
              <a:gd name="connsiteY3" fmla="*/ 431006 h 3757116"/>
              <a:gd name="connsiteX4" fmla="*/ 1424930 w 1728192"/>
              <a:gd name="connsiteY4" fmla="*/ 1770856 h 3757116"/>
              <a:gd name="connsiteX5" fmla="*/ 1399530 w 1728192"/>
              <a:gd name="connsiteY5" fmla="*/ 2196306 h 3757116"/>
              <a:gd name="connsiteX6" fmla="*/ 1296144 w 1728192"/>
              <a:gd name="connsiteY6" fmla="*/ 2821012 h 3757116"/>
              <a:gd name="connsiteX7" fmla="*/ 0 w 1728192"/>
              <a:gd name="connsiteY7" fmla="*/ 3757116 h 3757116"/>
              <a:gd name="connsiteX8" fmla="*/ 669280 w 1728192"/>
              <a:gd name="connsiteY8" fmla="*/ 1432768 h 3757116"/>
              <a:gd name="connsiteX9" fmla="*/ 828030 w 1728192"/>
              <a:gd name="connsiteY9" fmla="*/ 786606 h 3757116"/>
              <a:gd name="connsiteX10" fmla="*/ 1139180 w 1728192"/>
              <a:gd name="connsiteY10" fmla="*/ 56356 h 3757116"/>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152128 w 1584176"/>
              <a:gd name="connsiteY6" fmla="*/ 2821012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84014 w 1584176"/>
              <a:gd name="connsiteY9" fmla="*/ 786606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995164 w 1584176"/>
              <a:gd name="connsiteY9"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5264 w 1584176"/>
              <a:gd name="connsiteY8" fmla="*/ 143276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02022 w 1584176"/>
              <a:gd name="connsiteY8" fmla="*/ 1465014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23230 w 1584176"/>
              <a:gd name="connsiteY8" fmla="*/ 1484560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696590 w 1584176"/>
              <a:gd name="connsiteY9" fmla="*/ 73464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720080 w 1584176"/>
              <a:gd name="connsiteY9" fmla="*/ 732780 h 3613100"/>
              <a:gd name="connsiteX10" fmla="*/ 995164 w 1584176"/>
              <a:gd name="connsiteY10" fmla="*/ 56356 h 3613100"/>
              <a:gd name="connsiteX0" fmla="*/ 995164 w 1584176"/>
              <a:gd name="connsiteY0" fmla="*/ 56356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995164 w 1584176"/>
              <a:gd name="connsiteY10" fmla="*/ 56356 h 3613100"/>
              <a:gd name="connsiteX0" fmla="*/ 1080120 w 1584176"/>
              <a:gd name="connsiteY0" fmla="*/ 84708 h 3613100"/>
              <a:gd name="connsiteX1" fmla="*/ 1505818 w 1584176"/>
              <a:gd name="connsiteY1" fmla="*/ 0 h 3613100"/>
              <a:gd name="connsiteX2" fmla="*/ 1584176 w 1584176"/>
              <a:gd name="connsiteY2" fmla="*/ 372740 h 3613100"/>
              <a:gd name="connsiteX3" fmla="*/ 1115814 w 1584176"/>
              <a:gd name="connsiteY3" fmla="*/ 431006 h 3613100"/>
              <a:gd name="connsiteX4" fmla="*/ 1280914 w 1584176"/>
              <a:gd name="connsiteY4" fmla="*/ 1770856 h 3613100"/>
              <a:gd name="connsiteX5" fmla="*/ 1255514 w 1584176"/>
              <a:gd name="connsiteY5" fmla="*/ 2196306 h 3613100"/>
              <a:gd name="connsiteX6" fmla="*/ 1224136 w 1584176"/>
              <a:gd name="connsiteY6" fmla="*/ 2749004 h 3613100"/>
              <a:gd name="connsiteX7" fmla="*/ 0 w 1584176"/>
              <a:gd name="connsiteY7" fmla="*/ 3613100 h 3613100"/>
              <a:gd name="connsiteX8" fmla="*/ 563488 w 1584176"/>
              <a:gd name="connsiteY8" fmla="*/ 1451148 h 3613100"/>
              <a:gd name="connsiteX9" fmla="*/ 864096 w 1584176"/>
              <a:gd name="connsiteY9" fmla="*/ 732780 h 3613100"/>
              <a:gd name="connsiteX10" fmla="*/ 1080120 w 1584176"/>
              <a:gd name="connsiteY10" fmla="*/ 84708 h 3613100"/>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0 w 1624502"/>
              <a:gd name="connsiteY7" fmla="*/ 3631972 h 3631972"/>
              <a:gd name="connsiteX8" fmla="*/ 603814 w 1624502"/>
              <a:gd name="connsiteY8" fmla="*/ 1451148 h 3631972"/>
              <a:gd name="connsiteX9" fmla="*/ 904422 w 1624502"/>
              <a:gd name="connsiteY9" fmla="*/ 732780 h 3631972"/>
              <a:gd name="connsiteX10" fmla="*/ 1120446 w 1624502"/>
              <a:gd name="connsiteY10" fmla="*/ 84708 h 3631972"/>
              <a:gd name="connsiteX0" fmla="*/ 1120446 w 1624502"/>
              <a:gd name="connsiteY0" fmla="*/ 84708 h 3631972"/>
              <a:gd name="connsiteX1" fmla="*/ 1546144 w 1624502"/>
              <a:gd name="connsiteY1" fmla="*/ 0 h 3631972"/>
              <a:gd name="connsiteX2" fmla="*/ 1624502 w 1624502"/>
              <a:gd name="connsiteY2" fmla="*/ 372740 h 3631972"/>
              <a:gd name="connsiteX3" fmla="*/ 1156140 w 1624502"/>
              <a:gd name="connsiteY3" fmla="*/ 431006 h 3631972"/>
              <a:gd name="connsiteX4" fmla="*/ 1321240 w 1624502"/>
              <a:gd name="connsiteY4" fmla="*/ 1770856 h 3631972"/>
              <a:gd name="connsiteX5" fmla="*/ 1295840 w 1624502"/>
              <a:gd name="connsiteY5" fmla="*/ 2196306 h 3631972"/>
              <a:gd name="connsiteX6" fmla="*/ 1264462 w 1624502"/>
              <a:gd name="connsiteY6" fmla="*/ 2749004 h 3631972"/>
              <a:gd name="connsiteX7" fmla="*/ 37048 w 1624502"/>
              <a:gd name="connsiteY7" fmla="*/ 3623684 h 3631972"/>
              <a:gd name="connsiteX8" fmla="*/ 0 w 1624502"/>
              <a:gd name="connsiteY8" fmla="*/ 3631972 h 3631972"/>
              <a:gd name="connsiteX9" fmla="*/ 603814 w 1624502"/>
              <a:gd name="connsiteY9" fmla="*/ 1451148 h 3631972"/>
              <a:gd name="connsiteX10" fmla="*/ 904422 w 1624502"/>
              <a:gd name="connsiteY10" fmla="*/ 732780 h 3631972"/>
              <a:gd name="connsiteX11" fmla="*/ 1120446 w 1624502"/>
              <a:gd name="connsiteY11" fmla="*/ 84708 h 3631972"/>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608346 w 1629034"/>
              <a:gd name="connsiteY9" fmla="*/ 1451148 h 3623684"/>
              <a:gd name="connsiteX10" fmla="*/ 908954 w 1629034"/>
              <a:gd name="connsiteY10" fmla="*/ 732780 h 3623684"/>
              <a:gd name="connsiteX11" fmla="*/ 1124978 w 1629034"/>
              <a:gd name="connsiteY11"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08346 w 1629034"/>
              <a:gd name="connsiteY10" fmla="*/ 1451148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908954 w 1629034"/>
              <a:gd name="connsiteY11" fmla="*/ 732780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124978 w 1629034"/>
              <a:gd name="connsiteY12" fmla="*/ 84708 h 3623684"/>
              <a:gd name="connsiteX0" fmla="*/ 1124978 w 1629034"/>
              <a:gd name="connsiteY0" fmla="*/ 84708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24978 w 1629034"/>
              <a:gd name="connsiteY13" fmla="*/ 84708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672 w 1629034"/>
              <a:gd name="connsiteY3" fmla="*/ 431006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35695 w 1629034"/>
              <a:gd name="connsiteY3" fmla="*/ 422357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629034"/>
              <a:gd name="connsiteY0" fmla="*/ 51326 h 3623684"/>
              <a:gd name="connsiteX1" fmla="*/ 1550676 w 1629034"/>
              <a:gd name="connsiteY1" fmla="*/ 0 h 3623684"/>
              <a:gd name="connsiteX2" fmla="*/ 1629034 w 1629034"/>
              <a:gd name="connsiteY2" fmla="*/ 372740 h 3623684"/>
              <a:gd name="connsiteX3" fmla="*/ 1160512 w 1629034"/>
              <a:gd name="connsiteY3" fmla="*/ 413708 h 3623684"/>
              <a:gd name="connsiteX4" fmla="*/ 1325772 w 1629034"/>
              <a:gd name="connsiteY4" fmla="*/ 1770856 h 3623684"/>
              <a:gd name="connsiteX5" fmla="*/ 1300372 w 1629034"/>
              <a:gd name="connsiteY5" fmla="*/ 2196306 h 3623684"/>
              <a:gd name="connsiteX6" fmla="*/ 1268994 w 1629034"/>
              <a:gd name="connsiteY6" fmla="*/ 2749004 h 3623684"/>
              <a:gd name="connsiteX7" fmla="*/ 41580 w 1629034"/>
              <a:gd name="connsiteY7" fmla="*/ 3623684 h 3623684"/>
              <a:gd name="connsiteX8" fmla="*/ 0 w 1629034"/>
              <a:gd name="connsiteY8" fmla="*/ 3619157 h 3623684"/>
              <a:gd name="connsiteX9" fmla="*/ 409924 w 1629034"/>
              <a:gd name="connsiteY9" fmla="*/ 2103780 h 3623684"/>
              <a:gd name="connsiteX10" fmla="*/ 617400 w 1629034"/>
              <a:gd name="connsiteY10" fmla="*/ 1387774 h 3623684"/>
              <a:gd name="connsiteX11" fmla="*/ 832000 w 1629034"/>
              <a:gd name="connsiteY11" fmla="*/ 660352 h 3623684"/>
              <a:gd name="connsiteX12" fmla="*/ 1011231 w 1629034"/>
              <a:gd name="connsiteY12" fmla="*/ 268174 h 3623684"/>
              <a:gd name="connsiteX13" fmla="*/ 1131688 w 1629034"/>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160512 w 1550676"/>
              <a:gd name="connsiteY3" fmla="*/ 413708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50676"/>
              <a:gd name="connsiteY0" fmla="*/ 51326 h 3623684"/>
              <a:gd name="connsiteX1" fmla="*/ 1550676 w 1550676"/>
              <a:gd name="connsiteY1" fmla="*/ 0 h 3623684"/>
              <a:gd name="connsiteX2" fmla="*/ 1538532 w 1550676"/>
              <a:gd name="connsiteY2" fmla="*/ 758445 h 3623684"/>
              <a:gd name="connsiteX3" fmla="*/ 1086023 w 1550676"/>
              <a:gd name="connsiteY3" fmla="*/ 758445 h 3623684"/>
              <a:gd name="connsiteX4" fmla="*/ 1325772 w 1550676"/>
              <a:gd name="connsiteY4" fmla="*/ 1770856 h 3623684"/>
              <a:gd name="connsiteX5" fmla="*/ 1300372 w 1550676"/>
              <a:gd name="connsiteY5" fmla="*/ 2196306 h 3623684"/>
              <a:gd name="connsiteX6" fmla="*/ 1268994 w 1550676"/>
              <a:gd name="connsiteY6" fmla="*/ 2749004 h 3623684"/>
              <a:gd name="connsiteX7" fmla="*/ 41580 w 1550676"/>
              <a:gd name="connsiteY7" fmla="*/ 3623684 h 3623684"/>
              <a:gd name="connsiteX8" fmla="*/ 0 w 1550676"/>
              <a:gd name="connsiteY8" fmla="*/ 3619157 h 3623684"/>
              <a:gd name="connsiteX9" fmla="*/ 409924 w 1550676"/>
              <a:gd name="connsiteY9" fmla="*/ 2103780 h 3623684"/>
              <a:gd name="connsiteX10" fmla="*/ 617400 w 1550676"/>
              <a:gd name="connsiteY10" fmla="*/ 1387774 h 3623684"/>
              <a:gd name="connsiteX11" fmla="*/ 832000 w 1550676"/>
              <a:gd name="connsiteY11" fmla="*/ 660352 h 3623684"/>
              <a:gd name="connsiteX12" fmla="*/ 1011231 w 1550676"/>
              <a:gd name="connsiteY12" fmla="*/ 268174 h 3623684"/>
              <a:gd name="connsiteX13" fmla="*/ 1131688 w 1550676"/>
              <a:gd name="connsiteY13" fmla="*/ 51326 h 3623684"/>
              <a:gd name="connsiteX0" fmla="*/ 1131688 w 1538532"/>
              <a:gd name="connsiteY0" fmla="*/ 0 h 3572358"/>
              <a:gd name="connsiteX1" fmla="*/ 1448031 w 1538532"/>
              <a:gd name="connsiteY1" fmla="*/ 370033 h 3572358"/>
              <a:gd name="connsiteX2" fmla="*/ 1538532 w 1538532"/>
              <a:gd name="connsiteY2" fmla="*/ 707119 h 3572358"/>
              <a:gd name="connsiteX3" fmla="*/ 1086023 w 1538532"/>
              <a:gd name="connsiteY3" fmla="*/ 707119 h 3572358"/>
              <a:gd name="connsiteX4" fmla="*/ 1325772 w 1538532"/>
              <a:gd name="connsiteY4" fmla="*/ 1719530 h 3572358"/>
              <a:gd name="connsiteX5" fmla="*/ 1300372 w 1538532"/>
              <a:gd name="connsiteY5" fmla="*/ 2144980 h 3572358"/>
              <a:gd name="connsiteX6" fmla="*/ 1268994 w 1538532"/>
              <a:gd name="connsiteY6" fmla="*/ 2697678 h 3572358"/>
              <a:gd name="connsiteX7" fmla="*/ 41580 w 1538532"/>
              <a:gd name="connsiteY7" fmla="*/ 3572358 h 3572358"/>
              <a:gd name="connsiteX8" fmla="*/ 0 w 1538532"/>
              <a:gd name="connsiteY8" fmla="*/ 3567831 h 3572358"/>
              <a:gd name="connsiteX9" fmla="*/ 409924 w 1538532"/>
              <a:gd name="connsiteY9" fmla="*/ 2052454 h 3572358"/>
              <a:gd name="connsiteX10" fmla="*/ 617400 w 1538532"/>
              <a:gd name="connsiteY10" fmla="*/ 1336448 h 3572358"/>
              <a:gd name="connsiteX11" fmla="*/ 832000 w 1538532"/>
              <a:gd name="connsiteY11" fmla="*/ 609026 h 3572358"/>
              <a:gd name="connsiteX12" fmla="*/ 1011231 w 1538532"/>
              <a:gd name="connsiteY12" fmla="*/ 216848 h 3572358"/>
              <a:gd name="connsiteX13" fmla="*/ 1131688 w 1538532"/>
              <a:gd name="connsiteY13" fmla="*/ 0 h 3572358"/>
              <a:gd name="connsiteX0" fmla="*/ 1086023 w 1538532"/>
              <a:gd name="connsiteY0" fmla="*/ 237456 h 3355510"/>
              <a:gd name="connsiteX1" fmla="*/ 1448031 w 1538532"/>
              <a:gd name="connsiteY1" fmla="*/ 153185 h 3355510"/>
              <a:gd name="connsiteX2" fmla="*/ 1538532 w 1538532"/>
              <a:gd name="connsiteY2" fmla="*/ 490271 h 3355510"/>
              <a:gd name="connsiteX3" fmla="*/ 1086023 w 1538532"/>
              <a:gd name="connsiteY3" fmla="*/ 490271 h 3355510"/>
              <a:gd name="connsiteX4" fmla="*/ 1325772 w 1538532"/>
              <a:gd name="connsiteY4" fmla="*/ 1502682 h 3355510"/>
              <a:gd name="connsiteX5" fmla="*/ 1300372 w 1538532"/>
              <a:gd name="connsiteY5" fmla="*/ 1928132 h 3355510"/>
              <a:gd name="connsiteX6" fmla="*/ 1268994 w 1538532"/>
              <a:gd name="connsiteY6" fmla="*/ 2480830 h 3355510"/>
              <a:gd name="connsiteX7" fmla="*/ 41580 w 1538532"/>
              <a:gd name="connsiteY7" fmla="*/ 3355510 h 3355510"/>
              <a:gd name="connsiteX8" fmla="*/ 0 w 1538532"/>
              <a:gd name="connsiteY8" fmla="*/ 3350983 h 3355510"/>
              <a:gd name="connsiteX9" fmla="*/ 409924 w 1538532"/>
              <a:gd name="connsiteY9" fmla="*/ 1835606 h 3355510"/>
              <a:gd name="connsiteX10" fmla="*/ 617400 w 1538532"/>
              <a:gd name="connsiteY10" fmla="*/ 1119600 h 3355510"/>
              <a:gd name="connsiteX11" fmla="*/ 832000 w 1538532"/>
              <a:gd name="connsiteY11" fmla="*/ 392178 h 3355510"/>
              <a:gd name="connsiteX12" fmla="*/ 1011231 w 1538532"/>
              <a:gd name="connsiteY12" fmla="*/ 0 h 3355510"/>
              <a:gd name="connsiteX13" fmla="*/ 1086023 w 1538532"/>
              <a:gd name="connsiteY13" fmla="*/ 237456 h 3355510"/>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268994 w 1538532"/>
              <a:gd name="connsiteY6" fmla="*/ 2327645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300372 w 1538532"/>
              <a:gd name="connsiteY5" fmla="*/ 1774947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325772 w 1538532"/>
              <a:gd name="connsiteY4" fmla="*/ 1349497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538532"/>
              <a:gd name="connsiteY0" fmla="*/ 84271 h 3202325"/>
              <a:gd name="connsiteX1" fmla="*/ 1448031 w 1538532"/>
              <a:gd name="connsiteY1" fmla="*/ 0 h 3202325"/>
              <a:gd name="connsiteX2" fmla="*/ 1538532 w 1538532"/>
              <a:gd name="connsiteY2" fmla="*/ 337086 h 3202325"/>
              <a:gd name="connsiteX3" fmla="*/ 1086023 w 1538532"/>
              <a:gd name="connsiteY3" fmla="*/ 337086 h 3202325"/>
              <a:gd name="connsiteX4" fmla="*/ 1228073 w 1538532"/>
              <a:gd name="connsiteY4" fmla="*/ 1297043 h 3202325"/>
              <a:gd name="connsiteX5" fmla="*/ 1176524 w 1538532"/>
              <a:gd name="connsiteY5" fmla="*/ 1853976 h 3202325"/>
              <a:gd name="connsiteX6" fmla="*/ 1176524 w 1538532"/>
              <a:gd name="connsiteY6" fmla="*/ 2359606 h 3202325"/>
              <a:gd name="connsiteX7" fmla="*/ 41580 w 1538532"/>
              <a:gd name="connsiteY7" fmla="*/ 3202325 h 3202325"/>
              <a:gd name="connsiteX8" fmla="*/ 0 w 1538532"/>
              <a:gd name="connsiteY8" fmla="*/ 3197798 h 3202325"/>
              <a:gd name="connsiteX9" fmla="*/ 409924 w 1538532"/>
              <a:gd name="connsiteY9" fmla="*/ 1682421 h 3202325"/>
              <a:gd name="connsiteX10" fmla="*/ 617400 w 1538532"/>
              <a:gd name="connsiteY10" fmla="*/ 966415 h 3202325"/>
              <a:gd name="connsiteX11" fmla="*/ 832000 w 1538532"/>
              <a:gd name="connsiteY11" fmla="*/ 238993 h 3202325"/>
              <a:gd name="connsiteX12" fmla="*/ 995521 w 1538532"/>
              <a:gd name="connsiteY12" fmla="*/ 84270 h 3202325"/>
              <a:gd name="connsiteX13" fmla="*/ 1086023 w 1538532"/>
              <a:gd name="connsiteY13" fmla="*/ 84271 h 3202325"/>
              <a:gd name="connsiteX0" fmla="*/ 1086023 w 1498674"/>
              <a:gd name="connsiteY0" fmla="*/ 84271 h 3202325"/>
              <a:gd name="connsiteX1" fmla="*/ 1448031 w 1498674"/>
              <a:gd name="connsiteY1" fmla="*/ 0 h 3202325"/>
              <a:gd name="connsiteX2" fmla="*/ 1498674 w 1498674"/>
              <a:gd name="connsiteY2" fmla="*/ 299971 h 3202325"/>
              <a:gd name="connsiteX3" fmla="*/ 1086023 w 1498674"/>
              <a:gd name="connsiteY3" fmla="*/ 337086 h 3202325"/>
              <a:gd name="connsiteX4" fmla="*/ 1228073 w 1498674"/>
              <a:gd name="connsiteY4" fmla="*/ 1297043 h 3202325"/>
              <a:gd name="connsiteX5" fmla="*/ 1176524 w 1498674"/>
              <a:gd name="connsiteY5" fmla="*/ 1853976 h 3202325"/>
              <a:gd name="connsiteX6" fmla="*/ 1176524 w 1498674"/>
              <a:gd name="connsiteY6" fmla="*/ 2359606 h 3202325"/>
              <a:gd name="connsiteX7" fmla="*/ 41580 w 1498674"/>
              <a:gd name="connsiteY7" fmla="*/ 3202325 h 3202325"/>
              <a:gd name="connsiteX8" fmla="*/ 0 w 1498674"/>
              <a:gd name="connsiteY8" fmla="*/ 3197798 h 3202325"/>
              <a:gd name="connsiteX9" fmla="*/ 409924 w 1498674"/>
              <a:gd name="connsiteY9" fmla="*/ 1682421 h 3202325"/>
              <a:gd name="connsiteX10" fmla="*/ 617400 w 1498674"/>
              <a:gd name="connsiteY10" fmla="*/ 966415 h 3202325"/>
              <a:gd name="connsiteX11" fmla="*/ 832000 w 1498674"/>
              <a:gd name="connsiteY11" fmla="*/ 238993 h 3202325"/>
              <a:gd name="connsiteX12" fmla="*/ 995521 w 1498674"/>
              <a:gd name="connsiteY12" fmla="*/ 84270 h 3202325"/>
              <a:gd name="connsiteX13" fmla="*/ 1086023 w 1498674"/>
              <a:gd name="connsiteY13" fmla="*/ 84271 h 3202325"/>
              <a:gd name="connsiteX0" fmla="*/ 1086023 w 1498674"/>
              <a:gd name="connsiteY0" fmla="*/ 65713 h 3183767"/>
              <a:gd name="connsiteX1" fmla="*/ 1414817 w 1498674"/>
              <a:gd name="connsiteY1" fmla="*/ 0 h 3183767"/>
              <a:gd name="connsiteX2" fmla="*/ 1498674 w 1498674"/>
              <a:gd name="connsiteY2" fmla="*/ 281413 h 3183767"/>
              <a:gd name="connsiteX3" fmla="*/ 1086023 w 1498674"/>
              <a:gd name="connsiteY3" fmla="*/ 318528 h 3183767"/>
              <a:gd name="connsiteX4" fmla="*/ 1228073 w 1498674"/>
              <a:gd name="connsiteY4" fmla="*/ 1278485 h 3183767"/>
              <a:gd name="connsiteX5" fmla="*/ 1176524 w 1498674"/>
              <a:gd name="connsiteY5" fmla="*/ 1835418 h 3183767"/>
              <a:gd name="connsiteX6" fmla="*/ 1176524 w 1498674"/>
              <a:gd name="connsiteY6" fmla="*/ 2341048 h 3183767"/>
              <a:gd name="connsiteX7" fmla="*/ 41580 w 1498674"/>
              <a:gd name="connsiteY7" fmla="*/ 3183767 h 3183767"/>
              <a:gd name="connsiteX8" fmla="*/ 0 w 1498674"/>
              <a:gd name="connsiteY8" fmla="*/ 3179240 h 3183767"/>
              <a:gd name="connsiteX9" fmla="*/ 409924 w 1498674"/>
              <a:gd name="connsiteY9" fmla="*/ 1663863 h 3183767"/>
              <a:gd name="connsiteX10" fmla="*/ 617400 w 1498674"/>
              <a:gd name="connsiteY10" fmla="*/ 947857 h 3183767"/>
              <a:gd name="connsiteX11" fmla="*/ 832000 w 1498674"/>
              <a:gd name="connsiteY11" fmla="*/ 220435 h 3183767"/>
              <a:gd name="connsiteX12" fmla="*/ 995521 w 1498674"/>
              <a:gd name="connsiteY12" fmla="*/ 65712 h 3183767"/>
              <a:gd name="connsiteX13" fmla="*/ 1086023 w 1498674"/>
              <a:gd name="connsiteY13" fmla="*/ 65713 h 3183767"/>
              <a:gd name="connsiteX0" fmla="*/ 1086023 w 1472407"/>
              <a:gd name="connsiteY0" fmla="*/ 65713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86023 w 1472407"/>
              <a:gd name="connsiteY13" fmla="*/ 65713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832000 w 1472407"/>
              <a:gd name="connsiteY11" fmla="*/ 220435 h 3183767"/>
              <a:gd name="connsiteX12" fmla="*/ 995521 w 1472407"/>
              <a:gd name="connsiteY12" fmla="*/ 65712 h 3183767"/>
              <a:gd name="connsiteX13" fmla="*/ 1052808 w 1472407"/>
              <a:gd name="connsiteY13" fmla="*/ 40970 h 3183767"/>
              <a:gd name="connsiteX0" fmla="*/ 1052808 w 1472407"/>
              <a:gd name="connsiteY0" fmla="*/ 40970 h 3183767"/>
              <a:gd name="connsiteX1" fmla="*/ 1414817 w 1472407"/>
              <a:gd name="connsiteY1" fmla="*/ 0 h 3183767"/>
              <a:gd name="connsiteX2" fmla="*/ 1472407 w 1472407"/>
              <a:gd name="connsiteY2" fmla="*/ 285288 h 3183767"/>
              <a:gd name="connsiteX3" fmla="*/ 1086023 w 1472407"/>
              <a:gd name="connsiteY3" fmla="*/ 318528 h 3183767"/>
              <a:gd name="connsiteX4" fmla="*/ 1228073 w 1472407"/>
              <a:gd name="connsiteY4" fmla="*/ 1278485 h 3183767"/>
              <a:gd name="connsiteX5" fmla="*/ 1176524 w 1472407"/>
              <a:gd name="connsiteY5" fmla="*/ 1835418 h 3183767"/>
              <a:gd name="connsiteX6" fmla="*/ 1176524 w 1472407"/>
              <a:gd name="connsiteY6" fmla="*/ 2341048 h 3183767"/>
              <a:gd name="connsiteX7" fmla="*/ 41580 w 1472407"/>
              <a:gd name="connsiteY7" fmla="*/ 3183767 h 3183767"/>
              <a:gd name="connsiteX8" fmla="*/ 0 w 1472407"/>
              <a:gd name="connsiteY8" fmla="*/ 3179240 h 3183767"/>
              <a:gd name="connsiteX9" fmla="*/ 409924 w 1472407"/>
              <a:gd name="connsiteY9" fmla="*/ 1663863 h 3183767"/>
              <a:gd name="connsiteX10" fmla="*/ 617400 w 1472407"/>
              <a:gd name="connsiteY10" fmla="*/ 947857 h 3183767"/>
              <a:gd name="connsiteX11" fmla="*/ 995521 w 1472407"/>
              <a:gd name="connsiteY11" fmla="*/ 65712 h 3183767"/>
              <a:gd name="connsiteX12" fmla="*/ 1052808 w 1472407"/>
              <a:gd name="connsiteY12" fmla="*/ 40970 h 3183767"/>
              <a:gd name="connsiteX0" fmla="*/ 1052808 w 1472407"/>
              <a:gd name="connsiteY0" fmla="*/ 40970 h 3179240"/>
              <a:gd name="connsiteX1" fmla="*/ 1414817 w 1472407"/>
              <a:gd name="connsiteY1" fmla="*/ 0 h 3179240"/>
              <a:gd name="connsiteX2" fmla="*/ 1472407 w 1472407"/>
              <a:gd name="connsiteY2" fmla="*/ 285288 h 3179240"/>
              <a:gd name="connsiteX3" fmla="*/ 1086023 w 1472407"/>
              <a:gd name="connsiteY3" fmla="*/ 318528 h 3179240"/>
              <a:gd name="connsiteX4" fmla="*/ 1228073 w 1472407"/>
              <a:gd name="connsiteY4" fmla="*/ 1278485 h 3179240"/>
              <a:gd name="connsiteX5" fmla="*/ 1176524 w 1472407"/>
              <a:gd name="connsiteY5" fmla="*/ 1835418 h 3179240"/>
              <a:gd name="connsiteX6" fmla="*/ 1176524 w 1472407"/>
              <a:gd name="connsiteY6" fmla="*/ 2341048 h 3179240"/>
              <a:gd name="connsiteX7" fmla="*/ 48375 w 1472407"/>
              <a:gd name="connsiteY7" fmla="*/ 3040269 h 3179240"/>
              <a:gd name="connsiteX8" fmla="*/ 0 w 1472407"/>
              <a:gd name="connsiteY8" fmla="*/ 3179240 h 3179240"/>
              <a:gd name="connsiteX9" fmla="*/ 409924 w 1472407"/>
              <a:gd name="connsiteY9" fmla="*/ 1663863 h 3179240"/>
              <a:gd name="connsiteX10" fmla="*/ 617400 w 1472407"/>
              <a:gd name="connsiteY10" fmla="*/ 947857 h 3179240"/>
              <a:gd name="connsiteX11" fmla="*/ 995521 w 1472407"/>
              <a:gd name="connsiteY11" fmla="*/ 65712 h 3179240"/>
              <a:gd name="connsiteX12" fmla="*/ 1052808 w 1472407"/>
              <a:gd name="connsiteY12" fmla="*/ 40970 h 3179240"/>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61549 w 1424032"/>
              <a:gd name="connsiteY8" fmla="*/ 1663863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569025 w 1424032"/>
              <a:gd name="connsiteY9" fmla="*/ 947857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947146 w 1424032"/>
              <a:gd name="connsiteY9" fmla="*/ 65712 h 3040269"/>
              <a:gd name="connsiteX10" fmla="*/ 1004433 w 1424032"/>
              <a:gd name="connsiteY10"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37648 w 1424032"/>
              <a:gd name="connsiteY3" fmla="*/ 318528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 name="connsiteX0" fmla="*/ 1004433 w 1424032"/>
              <a:gd name="connsiteY0" fmla="*/ 40970 h 3040269"/>
              <a:gd name="connsiteX1" fmla="*/ 1366442 w 1424032"/>
              <a:gd name="connsiteY1" fmla="*/ 0 h 3040269"/>
              <a:gd name="connsiteX2" fmla="*/ 1424032 w 1424032"/>
              <a:gd name="connsiteY2" fmla="*/ 285288 h 3040269"/>
              <a:gd name="connsiteX3" fmla="*/ 1058665 w 1424032"/>
              <a:gd name="connsiteY3" fmla="*/ 330917 h 3040269"/>
              <a:gd name="connsiteX4" fmla="*/ 1179698 w 1424032"/>
              <a:gd name="connsiteY4" fmla="*/ 1278485 h 3040269"/>
              <a:gd name="connsiteX5" fmla="*/ 1128149 w 1424032"/>
              <a:gd name="connsiteY5" fmla="*/ 1835418 h 3040269"/>
              <a:gd name="connsiteX6" fmla="*/ 1128149 w 1424032"/>
              <a:gd name="connsiteY6" fmla="*/ 2341048 h 3040269"/>
              <a:gd name="connsiteX7" fmla="*/ 0 w 1424032"/>
              <a:gd name="connsiteY7" fmla="*/ 3040269 h 3040269"/>
              <a:gd name="connsiteX8" fmla="*/ 371704 w 1424032"/>
              <a:gd name="connsiteY8" fmla="*/ 1682581 h 3040269"/>
              <a:gd name="connsiteX9" fmla="*/ 730885 w 1424032"/>
              <a:gd name="connsiteY9" fmla="*/ 623263 h 3040269"/>
              <a:gd name="connsiteX10" fmla="*/ 947146 w 1424032"/>
              <a:gd name="connsiteY10" fmla="*/ 65712 h 3040269"/>
              <a:gd name="connsiteX11" fmla="*/ 1004433 w 1424032"/>
              <a:gd name="connsiteY11" fmla="*/ 40970 h 3040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24032" h="3040269">
                <a:moveTo>
                  <a:pt x="1004433" y="40970"/>
                </a:moveTo>
                <a:lnTo>
                  <a:pt x="1366442" y="0"/>
                </a:lnTo>
                <a:lnTo>
                  <a:pt x="1424032" y="285288"/>
                </a:lnTo>
                <a:lnTo>
                  <a:pt x="1058665" y="330917"/>
                </a:lnTo>
                <a:lnTo>
                  <a:pt x="1179698" y="1278485"/>
                </a:lnTo>
                <a:lnTo>
                  <a:pt x="1128149" y="1835418"/>
                </a:lnTo>
                <a:lnTo>
                  <a:pt x="1128149" y="2341048"/>
                </a:lnTo>
                <a:lnTo>
                  <a:pt x="0" y="3040269"/>
                </a:lnTo>
                <a:lnTo>
                  <a:pt x="371704" y="1682581"/>
                </a:lnTo>
                <a:lnTo>
                  <a:pt x="730885" y="623263"/>
                </a:lnTo>
                <a:lnTo>
                  <a:pt x="947146" y="65712"/>
                </a:lnTo>
                <a:lnTo>
                  <a:pt x="1004433" y="40970"/>
                </a:lnTo>
                <a:close/>
              </a:path>
            </a:pathLst>
          </a:custGeom>
          <a:noFill/>
          <a:ln w="19050">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0" name="角丸四角形吹き出し 59"/>
          <p:cNvSpPr/>
          <p:nvPr/>
        </p:nvSpPr>
        <p:spPr>
          <a:xfrm>
            <a:off x="5097381" y="6222903"/>
            <a:ext cx="880048" cy="360040"/>
          </a:xfrm>
          <a:prstGeom prst="wedgeRoundRectCallout">
            <a:avLst>
              <a:gd name="adj1" fmla="val 15807"/>
              <a:gd name="adj2" fmla="val -129517"/>
              <a:gd name="adj3" fmla="val 1666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「はるか」</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が</a:t>
            </a:r>
            <a:endParaRPr kumimoji="1" lang="en-US" altLang="ja-JP"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rPr>
              <a:t>大阪</a:t>
            </a:r>
            <a:r>
              <a:rPr kumimoji="1" lang="ja-JP" altLang="en-US" sz="1000" b="0" i="0" u="none" strike="noStrike" kern="1200" cap="none" spc="0" normalizeH="0" baseline="0" noProof="0" dirty="0" smtClean="0">
                <a:ln>
                  <a:noFill/>
                </a:ln>
                <a:solidFill>
                  <a:prstClr val="black"/>
                </a:solidFill>
                <a:effectLst/>
                <a:uLnTx/>
                <a:uFillTx/>
                <a:latin typeface="Calibri" panose="020F0502020204030204"/>
                <a:ea typeface="ＭＳ Ｐゴシック" panose="020B0600070205080204" pitchFamily="50" charset="-128"/>
                <a:cs typeface="+mn-cs"/>
              </a:rPr>
              <a:t>駅</a:t>
            </a:r>
            <a:r>
              <a:rPr kumimoji="1" lang="ja-JP" altLang="en-US" sz="10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に停車</a:t>
            </a:r>
          </a:p>
        </p:txBody>
      </p:sp>
      <p:cxnSp>
        <p:nvCxnSpPr>
          <p:cNvPr id="78" name="直線コネクタ 77"/>
          <p:cNvCxnSpPr/>
          <p:nvPr/>
        </p:nvCxnSpPr>
        <p:spPr>
          <a:xfrm>
            <a:off x="1271464" y="2276872"/>
            <a:ext cx="9649072"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9" name="正方形/長方形 78"/>
          <p:cNvSpPr/>
          <p:nvPr/>
        </p:nvSpPr>
        <p:spPr>
          <a:xfrm>
            <a:off x="10603952" y="1340773"/>
            <a:ext cx="1368153" cy="864095"/>
          </a:xfrm>
          <a:prstGeom prst="rect">
            <a:avLst/>
          </a:prstGeom>
          <a:noFill/>
          <a:ln w="9525" cmpd="thinThick">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05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環状線の列車混雑が緩和されるため、定時性及びラッシュ時の速達性の確保にも</a:t>
            </a:r>
            <a:r>
              <a:rPr kumimoji="1" lang="ja-JP" altLang="en-US" sz="1000" b="0" i="0" u="sng" strike="noStrike" kern="1200" cap="none" spc="0" normalizeH="0" baseline="0" noProof="0" dirty="0" smtClean="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有効。</a:t>
            </a:r>
            <a:endParaRPr kumimoji="1" lang="en-US" altLang="ja-JP" sz="1000" b="0" i="0" u="sng"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74" name="正方形/長方形 73"/>
          <p:cNvSpPr/>
          <p:nvPr/>
        </p:nvSpPr>
        <p:spPr>
          <a:xfrm>
            <a:off x="2423595" y="1412776"/>
            <a:ext cx="523451" cy="208739"/>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最速</a:t>
            </a:r>
          </a:p>
        </p:txBody>
      </p:sp>
      <p:sp>
        <p:nvSpPr>
          <p:cNvPr id="85" name="四角形吹き出し 84"/>
          <p:cNvSpPr/>
          <p:nvPr/>
        </p:nvSpPr>
        <p:spPr>
          <a:xfrm>
            <a:off x="8726025" y="5476656"/>
            <a:ext cx="620059" cy="144016"/>
          </a:xfrm>
          <a:prstGeom prst="wedgeRectCallout">
            <a:avLst>
              <a:gd name="adj1" fmla="val 72876"/>
              <a:gd name="adj2" fmla="val 1151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なにわ筋線</a:t>
            </a:r>
          </a:p>
        </p:txBody>
      </p:sp>
      <p:sp>
        <p:nvSpPr>
          <p:cNvPr id="86" name="四角形吹き出し 85"/>
          <p:cNvSpPr/>
          <p:nvPr/>
        </p:nvSpPr>
        <p:spPr>
          <a:xfrm>
            <a:off x="7667420" y="5585906"/>
            <a:ext cx="732339" cy="192601"/>
          </a:xfrm>
          <a:prstGeom prst="wedgeRectCallout">
            <a:avLst>
              <a:gd name="adj1" fmla="val 72876"/>
              <a:gd name="adj2" fmla="val 115161"/>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ＪＲ大阪</a:t>
            </a: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環状線</a:t>
            </a:r>
          </a:p>
        </p:txBody>
      </p:sp>
      <p:sp>
        <p:nvSpPr>
          <p:cNvPr id="7" name="フリーフォーム 6"/>
          <p:cNvSpPr/>
          <p:nvPr/>
        </p:nvSpPr>
        <p:spPr>
          <a:xfrm>
            <a:off x="6181552" y="3711380"/>
            <a:ext cx="352770" cy="1790530"/>
          </a:xfrm>
          <a:custGeom>
            <a:avLst/>
            <a:gdLst>
              <a:gd name="connsiteX0" fmla="*/ 290286 w 290286"/>
              <a:gd name="connsiteY0" fmla="*/ 0 h 1654628"/>
              <a:gd name="connsiteX1" fmla="*/ 87086 w 290286"/>
              <a:gd name="connsiteY1" fmla="*/ 377371 h 1654628"/>
              <a:gd name="connsiteX2" fmla="*/ 145143 w 290286"/>
              <a:gd name="connsiteY2" fmla="*/ 1277257 h 1654628"/>
              <a:gd name="connsiteX3" fmla="*/ 0 w 290286"/>
              <a:gd name="connsiteY3" fmla="*/ 1654628 h 1654628"/>
            </a:gdLst>
            <a:ahLst/>
            <a:cxnLst>
              <a:cxn ang="0">
                <a:pos x="connsiteX0" y="connsiteY0"/>
              </a:cxn>
              <a:cxn ang="0">
                <a:pos x="connsiteX1" y="connsiteY1"/>
              </a:cxn>
              <a:cxn ang="0">
                <a:pos x="connsiteX2" y="connsiteY2"/>
              </a:cxn>
              <a:cxn ang="0">
                <a:pos x="connsiteX3" y="connsiteY3"/>
              </a:cxn>
            </a:cxnLst>
            <a:rect l="l" t="t" r="r" b="b"/>
            <a:pathLst>
              <a:path w="290286" h="1654628">
                <a:moveTo>
                  <a:pt x="290286" y="0"/>
                </a:moveTo>
                <a:cubicBezTo>
                  <a:pt x="200781" y="82247"/>
                  <a:pt x="111277" y="164495"/>
                  <a:pt x="87086" y="377371"/>
                </a:cubicBezTo>
                <a:cubicBezTo>
                  <a:pt x="62895" y="590247"/>
                  <a:pt x="159657" y="1064381"/>
                  <a:pt x="145143" y="1277257"/>
                </a:cubicBezTo>
                <a:cubicBezTo>
                  <a:pt x="130629" y="1490133"/>
                  <a:pt x="65314" y="1572380"/>
                  <a:pt x="0" y="1654628"/>
                </a:cubicBezTo>
              </a:path>
            </a:pathLst>
          </a:custGeom>
          <a:noFill/>
          <a:ln w="38100">
            <a:solidFill>
              <a:srgbClr val="FF0000"/>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角丸四角形吹き出し 7"/>
          <p:cNvSpPr/>
          <p:nvPr/>
        </p:nvSpPr>
        <p:spPr>
          <a:xfrm>
            <a:off x="6363389" y="3724533"/>
            <a:ext cx="1586157" cy="417045"/>
          </a:xfrm>
          <a:prstGeom prst="wedgeRoundRectCallout">
            <a:avLst>
              <a:gd name="adj1" fmla="val -50331"/>
              <a:gd name="adj2" fmla="val 99043"/>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JR</a:t>
            </a:r>
            <a:r>
              <a:rPr kumimoji="1" lang="ja-JP" altLang="en-US" sz="9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おおさか東線</a:t>
            </a:r>
            <a:r>
              <a:rPr kumimoji="1" lang="ja-JP" altLang="en-US" sz="900" b="0" i="0" u="none" strike="noStrike" kern="1200" cap="none" spc="0" normalizeH="0" baseline="0" noProof="0" dirty="0" smtClean="0">
                <a:ln>
                  <a:noFill/>
                </a:ln>
                <a:solidFill>
                  <a:schemeClr val="tx1"/>
                </a:solidFill>
                <a:effectLst/>
                <a:uLnTx/>
                <a:uFillTx/>
                <a:latin typeface="Calibri" panose="020F0502020204030204"/>
                <a:ea typeface="ＭＳ Ｐゴシック" panose="020B0600070205080204" pitchFamily="50" charset="-128"/>
                <a:cs typeface="+mn-cs"/>
              </a:rPr>
              <a:t>が</a:t>
            </a:r>
            <a:endParaRPr kumimoji="1" lang="ja-JP" altLang="en-US" sz="9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schemeClr val="tx1"/>
                </a:solidFill>
                <a:effectLst/>
                <a:uLnTx/>
                <a:uFillTx/>
                <a:latin typeface="Calibri" panose="020F0502020204030204"/>
                <a:ea typeface="ＭＳ Ｐゴシック" panose="020B0600070205080204" pitchFamily="50" charset="-128"/>
                <a:cs typeface="+mn-cs"/>
              </a:rPr>
              <a:t>大阪駅</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に乗入（</a:t>
            </a:r>
            <a:r>
              <a:rPr kumimoji="1" lang="en-US" altLang="ja-JP"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2023</a:t>
            </a:r>
            <a:r>
              <a:rPr kumimoji="1" lang="ja-JP" altLang="en-US" sz="9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年３月）</a:t>
            </a:r>
          </a:p>
        </p:txBody>
      </p:sp>
      <p:sp>
        <p:nvSpPr>
          <p:cNvPr id="6" name="フリーフォーム 5"/>
          <p:cNvSpPr/>
          <p:nvPr/>
        </p:nvSpPr>
        <p:spPr>
          <a:xfrm>
            <a:off x="9801225" y="3497835"/>
            <a:ext cx="1019175" cy="995425"/>
          </a:xfrm>
          <a:custGeom>
            <a:avLst/>
            <a:gdLst>
              <a:gd name="connsiteX0" fmla="*/ 0 w 2223692"/>
              <a:gd name="connsiteY0" fmla="*/ 462629 h 2989929"/>
              <a:gd name="connsiteX1" fmla="*/ 292100 w 2223692"/>
              <a:gd name="connsiteY1" fmla="*/ 18129 h 2989929"/>
              <a:gd name="connsiteX2" fmla="*/ 1028700 w 2223692"/>
              <a:gd name="connsiteY2" fmla="*/ 1008729 h 2989929"/>
              <a:gd name="connsiteX3" fmla="*/ 1231900 w 2223692"/>
              <a:gd name="connsiteY3" fmla="*/ 1415129 h 2989929"/>
              <a:gd name="connsiteX4" fmla="*/ 1282700 w 2223692"/>
              <a:gd name="connsiteY4" fmla="*/ 1796129 h 2989929"/>
              <a:gd name="connsiteX5" fmla="*/ 1612900 w 2223692"/>
              <a:gd name="connsiteY5" fmla="*/ 2088229 h 2989929"/>
              <a:gd name="connsiteX6" fmla="*/ 1968500 w 2223692"/>
              <a:gd name="connsiteY6" fmla="*/ 2151729 h 2989929"/>
              <a:gd name="connsiteX7" fmla="*/ 2197100 w 2223692"/>
              <a:gd name="connsiteY7" fmla="*/ 2456529 h 2989929"/>
              <a:gd name="connsiteX8" fmla="*/ 2209800 w 2223692"/>
              <a:gd name="connsiteY8" fmla="*/ 2989929 h 2989929"/>
              <a:gd name="connsiteX0" fmla="*/ 0 w 2223692"/>
              <a:gd name="connsiteY0" fmla="*/ 450594 h 2977894"/>
              <a:gd name="connsiteX1" fmla="*/ 355600 w 2223692"/>
              <a:gd name="connsiteY1" fmla="*/ 18794 h 2977894"/>
              <a:gd name="connsiteX2" fmla="*/ 1028700 w 2223692"/>
              <a:gd name="connsiteY2" fmla="*/ 996694 h 2977894"/>
              <a:gd name="connsiteX3" fmla="*/ 1231900 w 2223692"/>
              <a:gd name="connsiteY3" fmla="*/ 1403094 h 2977894"/>
              <a:gd name="connsiteX4" fmla="*/ 1282700 w 2223692"/>
              <a:gd name="connsiteY4" fmla="*/ 1784094 h 2977894"/>
              <a:gd name="connsiteX5" fmla="*/ 1612900 w 2223692"/>
              <a:gd name="connsiteY5" fmla="*/ 2076194 h 2977894"/>
              <a:gd name="connsiteX6" fmla="*/ 1968500 w 2223692"/>
              <a:gd name="connsiteY6" fmla="*/ 2139694 h 2977894"/>
              <a:gd name="connsiteX7" fmla="*/ 2197100 w 2223692"/>
              <a:gd name="connsiteY7" fmla="*/ 2444494 h 2977894"/>
              <a:gd name="connsiteX8" fmla="*/ 2209800 w 2223692"/>
              <a:gd name="connsiteY8" fmla="*/ 2977894 h 2977894"/>
              <a:gd name="connsiteX0" fmla="*/ 0 w 2395142"/>
              <a:gd name="connsiteY0" fmla="*/ 1233540 h 2960740"/>
              <a:gd name="connsiteX1" fmla="*/ 527050 w 2395142"/>
              <a:gd name="connsiteY1" fmla="*/ 1640 h 2960740"/>
              <a:gd name="connsiteX2" fmla="*/ 1200150 w 2395142"/>
              <a:gd name="connsiteY2" fmla="*/ 979540 h 2960740"/>
              <a:gd name="connsiteX3" fmla="*/ 1403350 w 2395142"/>
              <a:gd name="connsiteY3" fmla="*/ 1385940 h 2960740"/>
              <a:gd name="connsiteX4" fmla="*/ 1454150 w 2395142"/>
              <a:gd name="connsiteY4" fmla="*/ 1766940 h 2960740"/>
              <a:gd name="connsiteX5" fmla="*/ 1784350 w 2395142"/>
              <a:gd name="connsiteY5" fmla="*/ 2059040 h 2960740"/>
              <a:gd name="connsiteX6" fmla="*/ 2139950 w 2395142"/>
              <a:gd name="connsiteY6" fmla="*/ 2122540 h 2960740"/>
              <a:gd name="connsiteX7" fmla="*/ 2368550 w 2395142"/>
              <a:gd name="connsiteY7" fmla="*/ 2427340 h 2960740"/>
              <a:gd name="connsiteX8" fmla="*/ 2381250 w 2395142"/>
              <a:gd name="connsiteY8" fmla="*/ 2960740 h 2960740"/>
              <a:gd name="connsiteX0" fmla="*/ 0 w 2395142"/>
              <a:gd name="connsiteY0" fmla="*/ 1253610 h 2980810"/>
              <a:gd name="connsiteX1" fmla="*/ 180975 w 2395142"/>
              <a:gd name="connsiteY1" fmla="*/ 396359 h 2980810"/>
              <a:gd name="connsiteX2" fmla="*/ 527050 w 2395142"/>
              <a:gd name="connsiteY2" fmla="*/ 21710 h 2980810"/>
              <a:gd name="connsiteX3" fmla="*/ 1200150 w 2395142"/>
              <a:gd name="connsiteY3" fmla="*/ 999610 h 2980810"/>
              <a:gd name="connsiteX4" fmla="*/ 1403350 w 2395142"/>
              <a:gd name="connsiteY4" fmla="*/ 1406010 h 2980810"/>
              <a:gd name="connsiteX5" fmla="*/ 1454150 w 2395142"/>
              <a:gd name="connsiteY5" fmla="*/ 1787010 h 2980810"/>
              <a:gd name="connsiteX6" fmla="*/ 1784350 w 2395142"/>
              <a:gd name="connsiteY6" fmla="*/ 2079110 h 2980810"/>
              <a:gd name="connsiteX7" fmla="*/ 2139950 w 2395142"/>
              <a:gd name="connsiteY7" fmla="*/ 2142610 h 2980810"/>
              <a:gd name="connsiteX8" fmla="*/ 2368550 w 2395142"/>
              <a:gd name="connsiteY8" fmla="*/ 2447410 h 2980810"/>
              <a:gd name="connsiteX9" fmla="*/ 2381250 w 2395142"/>
              <a:gd name="connsiteY9" fmla="*/ 2980810 h 2980810"/>
              <a:gd name="connsiteX0" fmla="*/ 0 w 2395142"/>
              <a:gd name="connsiteY0" fmla="*/ 1250561 h 2977761"/>
              <a:gd name="connsiteX1" fmla="*/ 228600 w 2395142"/>
              <a:gd name="connsiteY1" fmla="*/ 1088635 h 2977761"/>
              <a:gd name="connsiteX2" fmla="*/ 180975 w 2395142"/>
              <a:gd name="connsiteY2" fmla="*/ 393310 h 2977761"/>
              <a:gd name="connsiteX3" fmla="*/ 527050 w 2395142"/>
              <a:gd name="connsiteY3" fmla="*/ 18661 h 2977761"/>
              <a:gd name="connsiteX4" fmla="*/ 1200150 w 2395142"/>
              <a:gd name="connsiteY4" fmla="*/ 996561 h 2977761"/>
              <a:gd name="connsiteX5" fmla="*/ 1403350 w 2395142"/>
              <a:gd name="connsiteY5" fmla="*/ 1402961 h 2977761"/>
              <a:gd name="connsiteX6" fmla="*/ 1454150 w 2395142"/>
              <a:gd name="connsiteY6" fmla="*/ 1783961 h 2977761"/>
              <a:gd name="connsiteX7" fmla="*/ 1784350 w 2395142"/>
              <a:gd name="connsiteY7" fmla="*/ 2076061 h 2977761"/>
              <a:gd name="connsiteX8" fmla="*/ 2139950 w 2395142"/>
              <a:gd name="connsiteY8" fmla="*/ 2139561 h 2977761"/>
              <a:gd name="connsiteX9" fmla="*/ 2368550 w 2395142"/>
              <a:gd name="connsiteY9" fmla="*/ 2444361 h 2977761"/>
              <a:gd name="connsiteX10" fmla="*/ 2381250 w 2395142"/>
              <a:gd name="connsiteY10" fmla="*/ 2977761 h 2977761"/>
              <a:gd name="connsiteX0" fmla="*/ 0 w 2414192"/>
              <a:gd name="connsiteY0" fmla="*/ 1641086 h 2977761"/>
              <a:gd name="connsiteX1" fmla="*/ 247650 w 2414192"/>
              <a:gd name="connsiteY1" fmla="*/ 1088635 h 2977761"/>
              <a:gd name="connsiteX2" fmla="*/ 200025 w 2414192"/>
              <a:gd name="connsiteY2" fmla="*/ 393310 h 2977761"/>
              <a:gd name="connsiteX3" fmla="*/ 546100 w 2414192"/>
              <a:gd name="connsiteY3" fmla="*/ 18661 h 2977761"/>
              <a:gd name="connsiteX4" fmla="*/ 1219200 w 2414192"/>
              <a:gd name="connsiteY4" fmla="*/ 996561 h 2977761"/>
              <a:gd name="connsiteX5" fmla="*/ 1422400 w 2414192"/>
              <a:gd name="connsiteY5" fmla="*/ 1402961 h 2977761"/>
              <a:gd name="connsiteX6" fmla="*/ 1473200 w 2414192"/>
              <a:gd name="connsiteY6" fmla="*/ 1783961 h 2977761"/>
              <a:gd name="connsiteX7" fmla="*/ 1803400 w 2414192"/>
              <a:gd name="connsiteY7" fmla="*/ 2076061 h 2977761"/>
              <a:gd name="connsiteX8" fmla="*/ 2159000 w 2414192"/>
              <a:gd name="connsiteY8" fmla="*/ 2139561 h 2977761"/>
              <a:gd name="connsiteX9" fmla="*/ 2387600 w 2414192"/>
              <a:gd name="connsiteY9" fmla="*/ 2444361 h 2977761"/>
              <a:gd name="connsiteX10" fmla="*/ 2400300 w 2414192"/>
              <a:gd name="connsiteY10" fmla="*/ 2977761 h 2977761"/>
              <a:gd name="connsiteX0" fmla="*/ 31645 w 2445837"/>
              <a:gd name="connsiteY0" fmla="*/ 1641086 h 2977761"/>
              <a:gd name="connsiteX1" fmla="*/ 12595 w 2445837"/>
              <a:gd name="connsiteY1" fmla="*/ 1250560 h 2977761"/>
              <a:gd name="connsiteX2" fmla="*/ 279295 w 2445837"/>
              <a:gd name="connsiteY2" fmla="*/ 1088635 h 2977761"/>
              <a:gd name="connsiteX3" fmla="*/ 231670 w 2445837"/>
              <a:gd name="connsiteY3" fmla="*/ 393310 h 2977761"/>
              <a:gd name="connsiteX4" fmla="*/ 577745 w 2445837"/>
              <a:gd name="connsiteY4" fmla="*/ 18661 h 2977761"/>
              <a:gd name="connsiteX5" fmla="*/ 1250845 w 2445837"/>
              <a:gd name="connsiteY5" fmla="*/ 996561 h 2977761"/>
              <a:gd name="connsiteX6" fmla="*/ 1454045 w 2445837"/>
              <a:gd name="connsiteY6" fmla="*/ 1402961 h 2977761"/>
              <a:gd name="connsiteX7" fmla="*/ 1504845 w 2445837"/>
              <a:gd name="connsiteY7" fmla="*/ 1783961 h 2977761"/>
              <a:gd name="connsiteX8" fmla="*/ 1835045 w 2445837"/>
              <a:gd name="connsiteY8" fmla="*/ 2076061 h 2977761"/>
              <a:gd name="connsiteX9" fmla="*/ 2190645 w 2445837"/>
              <a:gd name="connsiteY9" fmla="*/ 2139561 h 2977761"/>
              <a:gd name="connsiteX10" fmla="*/ 2419245 w 2445837"/>
              <a:gd name="connsiteY10" fmla="*/ 2444361 h 2977761"/>
              <a:gd name="connsiteX11" fmla="*/ 2431945 w 2445837"/>
              <a:gd name="connsiteY11" fmla="*/ 2977761 h 2977761"/>
              <a:gd name="connsiteX0" fmla="*/ 31645 w 2445837"/>
              <a:gd name="connsiteY0" fmla="*/ 1641086 h 2977761"/>
              <a:gd name="connsiteX1" fmla="*/ 12595 w 2445837"/>
              <a:gd name="connsiteY1" fmla="*/ 1250560 h 2977761"/>
              <a:gd name="connsiteX2" fmla="*/ 260245 w 2445837"/>
              <a:gd name="connsiteY2" fmla="*/ 1012435 h 2977761"/>
              <a:gd name="connsiteX3" fmla="*/ 231670 w 2445837"/>
              <a:gd name="connsiteY3" fmla="*/ 393310 h 2977761"/>
              <a:gd name="connsiteX4" fmla="*/ 577745 w 2445837"/>
              <a:gd name="connsiteY4" fmla="*/ 18661 h 2977761"/>
              <a:gd name="connsiteX5" fmla="*/ 1250845 w 2445837"/>
              <a:gd name="connsiteY5" fmla="*/ 996561 h 2977761"/>
              <a:gd name="connsiteX6" fmla="*/ 1454045 w 2445837"/>
              <a:gd name="connsiteY6" fmla="*/ 1402961 h 2977761"/>
              <a:gd name="connsiteX7" fmla="*/ 1504845 w 2445837"/>
              <a:gd name="connsiteY7" fmla="*/ 1783961 h 2977761"/>
              <a:gd name="connsiteX8" fmla="*/ 1835045 w 2445837"/>
              <a:gd name="connsiteY8" fmla="*/ 2076061 h 2977761"/>
              <a:gd name="connsiteX9" fmla="*/ 2190645 w 2445837"/>
              <a:gd name="connsiteY9" fmla="*/ 2139561 h 2977761"/>
              <a:gd name="connsiteX10" fmla="*/ 2419245 w 2445837"/>
              <a:gd name="connsiteY10" fmla="*/ 2444361 h 2977761"/>
              <a:gd name="connsiteX11" fmla="*/ 2431945 w 2445837"/>
              <a:gd name="connsiteY11" fmla="*/ 2977761 h 2977761"/>
              <a:gd name="connsiteX0" fmla="*/ 0 w 2499917"/>
              <a:gd name="connsiteY0" fmla="*/ 1536311 h 2977761"/>
              <a:gd name="connsiteX1" fmla="*/ 66675 w 2499917"/>
              <a:gd name="connsiteY1" fmla="*/ 1250560 h 2977761"/>
              <a:gd name="connsiteX2" fmla="*/ 314325 w 2499917"/>
              <a:gd name="connsiteY2" fmla="*/ 1012435 h 2977761"/>
              <a:gd name="connsiteX3" fmla="*/ 285750 w 2499917"/>
              <a:gd name="connsiteY3" fmla="*/ 393310 h 2977761"/>
              <a:gd name="connsiteX4" fmla="*/ 631825 w 2499917"/>
              <a:gd name="connsiteY4" fmla="*/ 18661 h 2977761"/>
              <a:gd name="connsiteX5" fmla="*/ 1304925 w 2499917"/>
              <a:gd name="connsiteY5" fmla="*/ 996561 h 2977761"/>
              <a:gd name="connsiteX6" fmla="*/ 1508125 w 2499917"/>
              <a:gd name="connsiteY6" fmla="*/ 1402961 h 2977761"/>
              <a:gd name="connsiteX7" fmla="*/ 1558925 w 2499917"/>
              <a:gd name="connsiteY7" fmla="*/ 1783961 h 2977761"/>
              <a:gd name="connsiteX8" fmla="*/ 1889125 w 2499917"/>
              <a:gd name="connsiteY8" fmla="*/ 2076061 h 2977761"/>
              <a:gd name="connsiteX9" fmla="*/ 2244725 w 2499917"/>
              <a:gd name="connsiteY9" fmla="*/ 2139561 h 2977761"/>
              <a:gd name="connsiteX10" fmla="*/ 2473325 w 2499917"/>
              <a:gd name="connsiteY10" fmla="*/ 2444361 h 2977761"/>
              <a:gd name="connsiteX11" fmla="*/ 2486025 w 2499917"/>
              <a:gd name="connsiteY11" fmla="*/ 2977761 h 2977761"/>
              <a:gd name="connsiteX0" fmla="*/ 0 w 2499917"/>
              <a:gd name="connsiteY0" fmla="*/ 1536311 h 2977761"/>
              <a:gd name="connsiteX1" fmla="*/ 9526 w 2499917"/>
              <a:gd name="connsiteY1" fmla="*/ 1355335 h 2977761"/>
              <a:gd name="connsiteX2" fmla="*/ 66675 w 2499917"/>
              <a:gd name="connsiteY2" fmla="*/ 1250560 h 2977761"/>
              <a:gd name="connsiteX3" fmla="*/ 314325 w 2499917"/>
              <a:gd name="connsiteY3" fmla="*/ 1012435 h 2977761"/>
              <a:gd name="connsiteX4" fmla="*/ 285750 w 2499917"/>
              <a:gd name="connsiteY4" fmla="*/ 393310 h 2977761"/>
              <a:gd name="connsiteX5" fmla="*/ 631825 w 2499917"/>
              <a:gd name="connsiteY5" fmla="*/ 18661 h 2977761"/>
              <a:gd name="connsiteX6" fmla="*/ 1304925 w 2499917"/>
              <a:gd name="connsiteY6" fmla="*/ 996561 h 2977761"/>
              <a:gd name="connsiteX7" fmla="*/ 1508125 w 2499917"/>
              <a:gd name="connsiteY7" fmla="*/ 1402961 h 2977761"/>
              <a:gd name="connsiteX8" fmla="*/ 1558925 w 2499917"/>
              <a:gd name="connsiteY8" fmla="*/ 1783961 h 2977761"/>
              <a:gd name="connsiteX9" fmla="*/ 1889125 w 2499917"/>
              <a:gd name="connsiteY9" fmla="*/ 2076061 h 2977761"/>
              <a:gd name="connsiteX10" fmla="*/ 2244725 w 2499917"/>
              <a:gd name="connsiteY10" fmla="*/ 2139561 h 2977761"/>
              <a:gd name="connsiteX11" fmla="*/ 2473325 w 2499917"/>
              <a:gd name="connsiteY11" fmla="*/ 2444361 h 2977761"/>
              <a:gd name="connsiteX12" fmla="*/ 2486025 w 2499917"/>
              <a:gd name="connsiteY12" fmla="*/ 2977761 h 2977761"/>
              <a:gd name="connsiteX0" fmla="*/ 0 w 2473325"/>
              <a:gd name="connsiteY0" fmla="*/ 1536311 h 2444361"/>
              <a:gd name="connsiteX1" fmla="*/ 9526 w 2473325"/>
              <a:gd name="connsiteY1" fmla="*/ 1355335 h 2444361"/>
              <a:gd name="connsiteX2" fmla="*/ 66675 w 2473325"/>
              <a:gd name="connsiteY2" fmla="*/ 1250560 h 2444361"/>
              <a:gd name="connsiteX3" fmla="*/ 314325 w 2473325"/>
              <a:gd name="connsiteY3" fmla="*/ 1012435 h 2444361"/>
              <a:gd name="connsiteX4" fmla="*/ 285750 w 2473325"/>
              <a:gd name="connsiteY4" fmla="*/ 393310 h 2444361"/>
              <a:gd name="connsiteX5" fmla="*/ 631825 w 2473325"/>
              <a:gd name="connsiteY5" fmla="*/ 18661 h 2444361"/>
              <a:gd name="connsiteX6" fmla="*/ 1304925 w 2473325"/>
              <a:gd name="connsiteY6" fmla="*/ 996561 h 2444361"/>
              <a:gd name="connsiteX7" fmla="*/ 1508125 w 2473325"/>
              <a:gd name="connsiteY7" fmla="*/ 1402961 h 2444361"/>
              <a:gd name="connsiteX8" fmla="*/ 1558925 w 2473325"/>
              <a:gd name="connsiteY8" fmla="*/ 1783961 h 2444361"/>
              <a:gd name="connsiteX9" fmla="*/ 1889125 w 2473325"/>
              <a:gd name="connsiteY9" fmla="*/ 2076061 h 2444361"/>
              <a:gd name="connsiteX10" fmla="*/ 2244725 w 2473325"/>
              <a:gd name="connsiteY10" fmla="*/ 2139561 h 2444361"/>
              <a:gd name="connsiteX11" fmla="*/ 2473325 w 2473325"/>
              <a:gd name="connsiteY11" fmla="*/ 2444361 h 2444361"/>
              <a:gd name="connsiteX0" fmla="*/ 0 w 2244725"/>
              <a:gd name="connsiteY0" fmla="*/ 1536311 h 2139561"/>
              <a:gd name="connsiteX1" fmla="*/ 9526 w 2244725"/>
              <a:gd name="connsiteY1" fmla="*/ 1355335 h 2139561"/>
              <a:gd name="connsiteX2" fmla="*/ 66675 w 2244725"/>
              <a:gd name="connsiteY2" fmla="*/ 1250560 h 2139561"/>
              <a:gd name="connsiteX3" fmla="*/ 314325 w 2244725"/>
              <a:gd name="connsiteY3" fmla="*/ 1012435 h 2139561"/>
              <a:gd name="connsiteX4" fmla="*/ 285750 w 2244725"/>
              <a:gd name="connsiteY4" fmla="*/ 393310 h 2139561"/>
              <a:gd name="connsiteX5" fmla="*/ 631825 w 2244725"/>
              <a:gd name="connsiteY5" fmla="*/ 18661 h 2139561"/>
              <a:gd name="connsiteX6" fmla="*/ 1304925 w 2244725"/>
              <a:gd name="connsiteY6" fmla="*/ 996561 h 2139561"/>
              <a:gd name="connsiteX7" fmla="*/ 1508125 w 2244725"/>
              <a:gd name="connsiteY7" fmla="*/ 1402961 h 2139561"/>
              <a:gd name="connsiteX8" fmla="*/ 1558925 w 2244725"/>
              <a:gd name="connsiteY8" fmla="*/ 1783961 h 2139561"/>
              <a:gd name="connsiteX9" fmla="*/ 1889125 w 2244725"/>
              <a:gd name="connsiteY9" fmla="*/ 2076061 h 2139561"/>
              <a:gd name="connsiteX10" fmla="*/ 2244725 w 2244725"/>
              <a:gd name="connsiteY10" fmla="*/ 2139561 h 2139561"/>
              <a:gd name="connsiteX0" fmla="*/ 0 w 1889125"/>
              <a:gd name="connsiteY0" fmla="*/ 1536311 h 2076061"/>
              <a:gd name="connsiteX1" fmla="*/ 9526 w 1889125"/>
              <a:gd name="connsiteY1" fmla="*/ 1355335 h 2076061"/>
              <a:gd name="connsiteX2" fmla="*/ 66675 w 1889125"/>
              <a:gd name="connsiteY2" fmla="*/ 1250560 h 2076061"/>
              <a:gd name="connsiteX3" fmla="*/ 314325 w 1889125"/>
              <a:gd name="connsiteY3" fmla="*/ 1012435 h 2076061"/>
              <a:gd name="connsiteX4" fmla="*/ 285750 w 1889125"/>
              <a:gd name="connsiteY4" fmla="*/ 393310 h 2076061"/>
              <a:gd name="connsiteX5" fmla="*/ 631825 w 1889125"/>
              <a:gd name="connsiteY5" fmla="*/ 18661 h 2076061"/>
              <a:gd name="connsiteX6" fmla="*/ 1304925 w 1889125"/>
              <a:gd name="connsiteY6" fmla="*/ 996561 h 2076061"/>
              <a:gd name="connsiteX7" fmla="*/ 1508125 w 1889125"/>
              <a:gd name="connsiteY7" fmla="*/ 1402961 h 2076061"/>
              <a:gd name="connsiteX8" fmla="*/ 1558925 w 1889125"/>
              <a:gd name="connsiteY8" fmla="*/ 1783961 h 2076061"/>
              <a:gd name="connsiteX9" fmla="*/ 1889125 w 1889125"/>
              <a:gd name="connsiteY9" fmla="*/ 2076061 h 2076061"/>
              <a:gd name="connsiteX0" fmla="*/ 0 w 1558925"/>
              <a:gd name="connsiteY0" fmla="*/ 1536311 h 1783961"/>
              <a:gd name="connsiteX1" fmla="*/ 9526 w 1558925"/>
              <a:gd name="connsiteY1" fmla="*/ 1355335 h 1783961"/>
              <a:gd name="connsiteX2" fmla="*/ 66675 w 1558925"/>
              <a:gd name="connsiteY2" fmla="*/ 1250560 h 1783961"/>
              <a:gd name="connsiteX3" fmla="*/ 314325 w 1558925"/>
              <a:gd name="connsiteY3" fmla="*/ 1012435 h 1783961"/>
              <a:gd name="connsiteX4" fmla="*/ 285750 w 1558925"/>
              <a:gd name="connsiteY4" fmla="*/ 393310 h 1783961"/>
              <a:gd name="connsiteX5" fmla="*/ 631825 w 1558925"/>
              <a:gd name="connsiteY5" fmla="*/ 18661 h 1783961"/>
              <a:gd name="connsiteX6" fmla="*/ 1304925 w 1558925"/>
              <a:gd name="connsiteY6" fmla="*/ 996561 h 1783961"/>
              <a:gd name="connsiteX7" fmla="*/ 1508125 w 1558925"/>
              <a:gd name="connsiteY7" fmla="*/ 1402961 h 1783961"/>
              <a:gd name="connsiteX8" fmla="*/ 1558925 w 1558925"/>
              <a:gd name="connsiteY8" fmla="*/ 1783961 h 1783961"/>
              <a:gd name="connsiteX0" fmla="*/ 0 w 1508125"/>
              <a:gd name="connsiteY0" fmla="*/ 1536311 h 1536311"/>
              <a:gd name="connsiteX1" fmla="*/ 9526 w 1508125"/>
              <a:gd name="connsiteY1" fmla="*/ 1355335 h 1536311"/>
              <a:gd name="connsiteX2" fmla="*/ 66675 w 1508125"/>
              <a:gd name="connsiteY2" fmla="*/ 1250560 h 1536311"/>
              <a:gd name="connsiteX3" fmla="*/ 314325 w 1508125"/>
              <a:gd name="connsiteY3" fmla="*/ 1012435 h 1536311"/>
              <a:gd name="connsiteX4" fmla="*/ 285750 w 1508125"/>
              <a:gd name="connsiteY4" fmla="*/ 393310 h 1536311"/>
              <a:gd name="connsiteX5" fmla="*/ 631825 w 1508125"/>
              <a:gd name="connsiteY5" fmla="*/ 18661 h 1536311"/>
              <a:gd name="connsiteX6" fmla="*/ 1304925 w 1508125"/>
              <a:gd name="connsiteY6" fmla="*/ 996561 h 1536311"/>
              <a:gd name="connsiteX7" fmla="*/ 1508125 w 1508125"/>
              <a:gd name="connsiteY7" fmla="*/ 1402961 h 1536311"/>
              <a:gd name="connsiteX0" fmla="*/ 0 w 1304925"/>
              <a:gd name="connsiteY0" fmla="*/ 1536311 h 1536311"/>
              <a:gd name="connsiteX1" fmla="*/ 9526 w 1304925"/>
              <a:gd name="connsiteY1" fmla="*/ 1355335 h 1536311"/>
              <a:gd name="connsiteX2" fmla="*/ 66675 w 1304925"/>
              <a:gd name="connsiteY2" fmla="*/ 1250560 h 1536311"/>
              <a:gd name="connsiteX3" fmla="*/ 314325 w 1304925"/>
              <a:gd name="connsiteY3" fmla="*/ 1012435 h 1536311"/>
              <a:gd name="connsiteX4" fmla="*/ 285750 w 1304925"/>
              <a:gd name="connsiteY4" fmla="*/ 393310 h 1536311"/>
              <a:gd name="connsiteX5" fmla="*/ 631825 w 1304925"/>
              <a:gd name="connsiteY5" fmla="*/ 18661 h 1536311"/>
              <a:gd name="connsiteX6" fmla="*/ 1304925 w 1304925"/>
              <a:gd name="connsiteY6" fmla="*/ 996561 h 1536311"/>
              <a:gd name="connsiteX0" fmla="*/ 0 w 1304925"/>
              <a:gd name="connsiteY0" fmla="*/ 1535175 h 1535175"/>
              <a:gd name="connsiteX1" fmla="*/ 9526 w 1304925"/>
              <a:gd name="connsiteY1" fmla="*/ 1354199 h 1535175"/>
              <a:gd name="connsiteX2" fmla="*/ 66675 w 1304925"/>
              <a:gd name="connsiteY2" fmla="*/ 1249424 h 1535175"/>
              <a:gd name="connsiteX3" fmla="*/ 314325 w 1304925"/>
              <a:gd name="connsiteY3" fmla="*/ 1011299 h 1535175"/>
              <a:gd name="connsiteX4" fmla="*/ 320676 w 1304925"/>
              <a:gd name="connsiteY4" fmla="*/ 741424 h 1535175"/>
              <a:gd name="connsiteX5" fmla="*/ 285750 w 1304925"/>
              <a:gd name="connsiteY5" fmla="*/ 392174 h 1535175"/>
              <a:gd name="connsiteX6" fmla="*/ 631825 w 1304925"/>
              <a:gd name="connsiteY6" fmla="*/ 17525 h 1535175"/>
              <a:gd name="connsiteX7" fmla="*/ 1304925 w 1304925"/>
              <a:gd name="connsiteY7" fmla="*/ 995425 h 1535175"/>
              <a:gd name="connsiteX0" fmla="*/ 0 w 1304925"/>
              <a:gd name="connsiteY0" fmla="*/ 1535175 h 1535175"/>
              <a:gd name="connsiteX1" fmla="*/ 9526 w 1304925"/>
              <a:gd name="connsiteY1" fmla="*/ 1354199 h 1535175"/>
              <a:gd name="connsiteX2" fmla="*/ 66675 w 1304925"/>
              <a:gd name="connsiteY2" fmla="*/ 1249424 h 1535175"/>
              <a:gd name="connsiteX3" fmla="*/ 314325 w 1304925"/>
              <a:gd name="connsiteY3" fmla="*/ 1093849 h 1535175"/>
              <a:gd name="connsiteX4" fmla="*/ 320676 w 1304925"/>
              <a:gd name="connsiteY4" fmla="*/ 741424 h 1535175"/>
              <a:gd name="connsiteX5" fmla="*/ 285750 w 1304925"/>
              <a:gd name="connsiteY5" fmla="*/ 392174 h 1535175"/>
              <a:gd name="connsiteX6" fmla="*/ 631825 w 1304925"/>
              <a:gd name="connsiteY6" fmla="*/ 17525 h 1535175"/>
              <a:gd name="connsiteX7" fmla="*/ 1304925 w 1304925"/>
              <a:gd name="connsiteY7" fmla="*/ 995425 h 1535175"/>
              <a:gd name="connsiteX0" fmla="*/ 0 w 1304925"/>
              <a:gd name="connsiteY0" fmla="*/ 1535175 h 1535175"/>
              <a:gd name="connsiteX1" fmla="*/ 9526 w 1304925"/>
              <a:gd name="connsiteY1" fmla="*/ 1354199 h 1535175"/>
              <a:gd name="connsiteX2" fmla="*/ 66675 w 1304925"/>
              <a:gd name="connsiteY2" fmla="*/ 1249424 h 1535175"/>
              <a:gd name="connsiteX3" fmla="*/ 187326 w 1304925"/>
              <a:gd name="connsiteY3" fmla="*/ 1166874 h 1535175"/>
              <a:gd name="connsiteX4" fmla="*/ 314325 w 1304925"/>
              <a:gd name="connsiteY4" fmla="*/ 1093849 h 1535175"/>
              <a:gd name="connsiteX5" fmla="*/ 320676 w 1304925"/>
              <a:gd name="connsiteY5" fmla="*/ 741424 h 1535175"/>
              <a:gd name="connsiteX6" fmla="*/ 285750 w 1304925"/>
              <a:gd name="connsiteY6" fmla="*/ 392174 h 1535175"/>
              <a:gd name="connsiteX7" fmla="*/ 631825 w 1304925"/>
              <a:gd name="connsiteY7" fmla="*/ 17525 h 1535175"/>
              <a:gd name="connsiteX8" fmla="*/ 1304925 w 1304925"/>
              <a:gd name="connsiteY8" fmla="*/ 995425 h 1535175"/>
              <a:gd name="connsiteX0" fmla="*/ 0 w 1295399"/>
              <a:gd name="connsiteY0" fmla="*/ 1354199 h 1354199"/>
              <a:gd name="connsiteX1" fmla="*/ 57149 w 1295399"/>
              <a:gd name="connsiteY1" fmla="*/ 1249424 h 1354199"/>
              <a:gd name="connsiteX2" fmla="*/ 177800 w 1295399"/>
              <a:gd name="connsiteY2" fmla="*/ 1166874 h 1354199"/>
              <a:gd name="connsiteX3" fmla="*/ 304799 w 1295399"/>
              <a:gd name="connsiteY3" fmla="*/ 1093849 h 1354199"/>
              <a:gd name="connsiteX4" fmla="*/ 311150 w 1295399"/>
              <a:gd name="connsiteY4" fmla="*/ 741424 h 1354199"/>
              <a:gd name="connsiteX5" fmla="*/ 276224 w 1295399"/>
              <a:gd name="connsiteY5" fmla="*/ 392174 h 1354199"/>
              <a:gd name="connsiteX6" fmla="*/ 622299 w 1295399"/>
              <a:gd name="connsiteY6" fmla="*/ 17525 h 1354199"/>
              <a:gd name="connsiteX7" fmla="*/ 1295399 w 1295399"/>
              <a:gd name="connsiteY7" fmla="*/ 995425 h 1354199"/>
              <a:gd name="connsiteX0" fmla="*/ 0 w 1238250"/>
              <a:gd name="connsiteY0" fmla="*/ 1249424 h 1249424"/>
              <a:gd name="connsiteX1" fmla="*/ 120651 w 1238250"/>
              <a:gd name="connsiteY1" fmla="*/ 1166874 h 1249424"/>
              <a:gd name="connsiteX2" fmla="*/ 247650 w 1238250"/>
              <a:gd name="connsiteY2" fmla="*/ 1093849 h 1249424"/>
              <a:gd name="connsiteX3" fmla="*/ 254001 w 1238250"/>
              <a:gd name="connsiteY3" fmla="*/ 741424 h 1249424"/>
              <a:gd name="connsiteX4" fmla="*/ 219075 w 1238250"/>
              <a:gd name="connsiteY4" fmla="*/ 392174 h 1249424"/>
              <a:gd name="connsiteX5" fmla="*/ 565150 w 1238250"/>
              <a:gd name="connsiteY5" fmla="*/ 17525 h 1249424"/>
              <a:gd name="connsiteX6" fmla="*/ 1238250 w 1238250"/>
              <a:gd name="connsiteY6" fmla="*/ 995425 h 1249424"/>
              <a:gd name="connsiteX0" fmla="*/ 0 w 1117599"/>
              <a:gd name="connsiteY0" fmla="*/ 1166874 h 1166874"/>
              <a:gd name="connsiteX1" fmla="*/ 126999 w 1117599"/>
              <a:gd name="connsiteY1" fmla="*/ 1093849 h 1166874"/>
              <a:gd name="connsiteX2" fmla="*/ 133350 w 1117599"/>
              <a:gd name="connsiteY2" fmla="*/ 741424 h 1166874"/>
              <a:gd name="connsiteX3" fmla="*/ 98424 w 1117599"/>
              <a:gd name="connsiteY3" fmla="*/ 392174 h 1166874"/>
              <a:gd name="connsiteX4" fmla="*/ 444499 w 1117599"/>
              <a:gd name="connsiteY4" fmla="*/ 17525 h 1166874"/>
              <a:gd name="connsiteX5" fmla="*/ 1117599 w 1117599"/>
              <a:gd name="connsiteY5" fmla="*/ 995425 h 1166874"/>
              <a:gd name="connsiteX0" fmla="*/ 47905 w 1038505"/>
              <a:gd name="connsiteY0" fmla="*/ 1093849 h 1093849"/>
              <a:gd name="connsiteX1" fmla="*/ 54256 w 1038505"/>
              <a:gd name="connsiteY1" fmla="*/ 741424 h 1093849"/>
              <a:gd name="connsiteX2" fmla="*/ 19330 w 1038505"/>
              <a:gd name="connsiteY2" fmla="*/ 392174 h 1093849"/>
              <a:gd name="connsiteX3" fmla="*/ 365405 w 1038505"/>
              <a:gd name="connsiteY3" fmla="*/ 17525 h 1093849"/>
              <a:gd name="connsiteX4" fmla="*/ 1038505 w 1038505"/>
              <a:gd name="connsiteY4" fmla="*/ 995425 h 1093849"/>
              <a:gd name="connsiteX0" fmla="*/ 54256 w 1038505"/>
              <a:gd name="connsiteY0" fmla="*/ 741424 h 995425"/>
              <a:gd name="connsiteX1" fmla="*/ 19330 w 1038505"/>
              <a:gd name="connsiteY1" fmla="*/ 392174 h 995425"/>
              <a:gd name="connsiteX2" fmla="*/ 365405 w 1038505"/>
              <a:gd name="connsiteY2" fmla="*/ 17525 h 995425"/>
              <a:gd name="connsiteX3" fmla="*/ 1038505 w 1038505"/>
              <a:gd name="connsiteY3" fmla="*/ 995425 h 995425"/>
              <a:gd name="connsiteX0" fmla="*/ 0 w 1019175"/>
              <a:gd name="connsiteY0" fmla="*/ 392174 h 995425"/>
              <a:gd name="connsiteX1" fmla="*/ 346075 w 1019175"/>
              <a:gd name="connsiteY1" fmla="*/ 17525 h 995425"/>
              <a:gd name="connsiteX2" fmla="*/ 1019175 w 1019175"/>
              <a:gd name="connsiteY2" fmla="*/ 995425 h 995425"/>
            </a:gdLst>
            <a:ahLst/>
            <a:cxnLst>
              <a:cxn ang="0">
                <a:pos x="connsiteX0" y="connsiteY0"/>
              </a:cxn>
              <a:cxn ang="0">
                <a:pos x="connsiteX1" y="connsiteY1"/>
              </a:cxn>
              <a:cxn ang="0">
                <a:pos x="connsiteX2" y="connsiteY2"/>
              </a:cxn>
            </a:cxnLst>
            <a:rect l="l" t="t" r="r" b="b"/>
            <a:pathLst>
              <a:path w="1019175" h="995425">
                <a:moveTo>
                  <a:pt x="0" y="392174"/>
                </a:moveTo>
                <a:cubicBezTo>
                  <a:pt x="57150" y="276816"/>
                  <a:pt x="176213" y="-83017"/>
                  <a:pt x="346075" y="17525"/>
                </a:cubicBezTo>
                <a:cubicBezTo>
                  <a:pt x="515938" y="118067"/>
                  <a:pt x="873125" y="764708"/>
                  <a:pt x="1019175" y="995425"/>
                </a:cubicBezTo>
              </a:path>
            </a:pathLst>
          </a:custGeom>
          <a:noFill/>
          <a:ln w="31750">
            <a:solidFill>
              <a:srgbClr val="FF0000"/>
            </a:solidFill>
            <a:prstDash val="sysDot"/>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2" name="四角形吹き出し 61"/>
          <p:cNvSpPr/>
          <p:nvPr/>
        </p:nvSpPr>
        <p:spPr>
          <a:xfrm>
            <a:off x="9982200" y="4348155"/>
            <a:ext cx="711200" cy="166694"/>
          </a:xfrm>
          <a:prstGeom prst="wedgeRectCallout">
            <a:avLst>
              <a:gd name="adj1" fmla="val 53969"/>
              <a:gd name="adj2" fmla="val -140332"/>
            </a:avLst>
          </a:prstGeom>
          <a:solidFill>
            <a:schemeClr val="bg1"/>
          </a:solidFill>
          <a:ln w="1270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schemeClr val="tx1"/>
                </a:solidFill>
                <a:effectLst/>
                <a:uLnTx/>
                <a:uFillTx/>
                <a:latin typeface="ＭＳ Ｐ明朝" pitchFamily="18" charset="-128"/>
                <a:ea typeface="ＭＳ Ｐ明朝" pitchFamily="18" charset="-128"/>
                <a:cs typeface="+mn-cs"/>
              </a:rPr>
              <a:t>JR</a:t>
            </a:r>
            <a:r>
              <a:rPr kumimoji="1" lang="ja-JP" altLang="en-US" sz="7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おおさか東線</a:t>
            </a:r>
          </a:p>
        </p:txBody>
      </p:sp>
      <p:sp>
        <p:nvSpPr>
          <p:cNvPr id="9" name="テキスト ボックス 8"/>
          <p:cNvSpPr txBox="1"/>
          <p:nvPr/>
        </p:nvSpPr>
        <p:spPr>
          <a:xfrm>
            <a:off x="10476033" y="4484351"/>
            <a:ext cx="434734" cy="1384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至放出・久宝寺</a:t>
            </a:r>
          </a:p>
        </p:txBody>
      </p:sp>
      <p:sp>
        <p:nvSpPr>
          <p:cNvPr id="64" name="フリーフォーム 63"/>
          <p:cNvSpPr/>
          <p:nvPr/>
        </p:nvSpPr>
        <p:spPr>
          <a:xfrm>
            <a:off x="9515473" y="3996102"/>
            <a:ext cx="328415" cy="1033463"/>
          </a:xfrm>
          <a:custGeom>
            <a:avLst/>
            <a:gdLst>
              <a:gd name="connsiteX0" fmla="*/ 0 w 2223692"/>
              <a:gd name="connsiteY0" fmla="*/ 462629 h 2989929"/>
              <a:gd name="connsiteX1" fmla="*/ 292100 w 2223692"/>
              <a:gd name="connsiteY1" fmla="*/ 18129 h 2989929"/>
              <a:gd name="connsiteX2" fmla="*/ 1028700 w 2223692"/>
              <a:gd name="connsiteY2" fmla="*/ 1008729 h 2989929"/>
              <a:gd name="connsiteX3" fmla="*/ 1231900 w 2223692"/>
              <a:gd name="connsiteY3" fmla="*/ 1415129 h 2989929"/>
              <a:gd name="connsiteX4" fmla="*/ 1282700 w 2223692"/>
              <a:gd name="connsiteY4" fmla="*/ 1796129 h 2989929"/>
              <a:gd name="connsiteX5" fmla="*/ 1612900 w 2223692"/>
              <a:gd name="connsiteY5" fmla="*/ 2088229 h 2989929"/>
              <a:gd name="connsiteX6" fmla="*/ 1968500 w 2223692"/>
              <a:gd name="connsiteY6" fmla="*/ 2151729 h 2989929"/>
              <a:gd name="connsiteX7" fmla="*/ 2197100 w 2223692"/>
              <a:gd name="connsiteY7" fmla="*/ 2456529 h 2989929"/>
              <a:gd name="connsiteX8" fmla="*/ 2209800 w 2223692"/>
              <a:gd name="connsiteY8" fmla="*/ 2989929 h 2989929"/>
              <a:gd name="connsiteX0" fmla="*/ 0 w 2223692"/>
              <a:gd name="connsiteY0" fmla="*/ 450594 h 2977894"/>
              <a:gd name="connsiteX1" fmla="*/ 355600 w 2223692"/>
              <a:gd name="connsiteY1" fmla="*/ 18794 h 2977894"/>
              <a:gd name="connsiteX2" fmla="*/ 1028700 w 2223692"/>
              <a:gd name="connsiteY2" fmla="*/ 996694 h 2977894"/>
              <a:gd name="connsiteX3" fmla="*/ 1231900 w 2223692"/>
              <a:gd name="connsiteY3" fmla="*/ 1403094 h 2977894"/>
              <a:gd name="connsiteX4" fmla="*/ 1282700 w 2223692"/>
              <a:gd name="connsiteY4" fmla="*/ 1784094 h 2977894"/>
              <a:gd name="connsiteX5" fmla="*/ 1612900 w 2223692"/>
              <a:gd name="connsiteY5" fmla="*/ 2076194 h 2977894"/>
              <a:gd name="connsiteX6" fmla="*/ 1968500 w 2223692"/>
              <a:gd name="connsiteY6" fmla="*/ 2139694 h 2977894"/>
              <a:gd name="connsiteX7" fmla="*/ 2197100 w 2223692"/>
              <a:gd name="connsiteY7" fmla="*/ 2444494 h 2977894"/>
              <a:gd name="connsiteX8" fmla="*/ 2209800 w 2223692"/>
              <a:gd name="connsiteY8" fmla="*/ 2977894 h 2977894"/>
              <a:gd name="connsiteX0" fmla="*/ 0 w 2395142"/>
              <a:gd name="connsiteY0" fmla="*/ 1233540 h 2960740"/>
              <a:gd name="connsiteX1" fmla="*/ 527050 w 2395142"/>
              <a:gd name="connsiteY1" fmla="*/ 1640 h 2960740"/>
              <a:gd name="connsiteX2" fmla="*/ 1200150 w 2395142"/>
              <a:gd name="connsiteY2" fmla="*/ 979540 h 2960740"/>
              <a:gd name="connsiteX3" fmla="*/ 1403350 w 2395142"/>
              <a:gd name="connsiteY3" fmla="*/ 1385940 h 2960740"/>
              <a:gd name="connsiteX4" fmla="*/ 1454150 w 2395142"/>
              <a:gd name="connsiteY4" fmla="*/ 1766940 h 2960740"/>
              <a:gd name="connsiteX5" fmla="*/ 1784350 w 2395142"/>
              <a:gd name="connsiteY5" fmla="*/ 2059040 h 2960740"/>
              <a:gd name="connsiteX6" fmla="*/ 2139950 w 2395142"/>
              <a:gd name="connsiteY6" fmla="*/ 2122540 h 2960740"/>
              <a:gd name="connsiteX7" fmla="*/ 2368550 w 2395142"/>
              <a:gd name="connsiteY7" fmla="*/ 2427340 h 2960740"/>
              <a:gd name="connsiteX8" fmla="*/ 2381250 w 2395142"/>
              <a:gd name="connsiteY8" fmla="*/ 2960740 h 2960740"/>
              <a:gd name="connsiteX0" fmla="*/ 0 w 2395142"/>
              <a:gd name="connsiteY0" fmla="*/ 1253610 h 2980810"/>
              <a:gd name="connsiteX1" fmla="*/ 180975 w 2395142"/>
              <a:gd name="connsiteY1" fmla="*/ 396359 h 2980810"/>
              <a:gd name="connsiteX2" fmla="*/ 527050 w 2395142"/>
              <a:gd name="connsiteY2" fmla="*/ 21710 h 2980810"/>
              <a:gd name="connsiteX3" fmla="*/ 1200150 w 2395142"/>
              <a:gd name="connsiteY3" fmla="*/ 999610 h 2980810"/>
              <a:gd name="connsiteX4" fmla="*/ 1403350 w 2395142"/>
              <a:gd name="connsiteY4" fmla="*/ 1406010 h 2980810"/>
              <a:gd name="connsiteX5" fmla="*/ 1454150 w 2395142"/>
              <a:gd name="connsiteY5" fmla="*/ 1787010 h 2980810"/>
              <a:gd name="connsiteX6" fmla="*/ 1784350 w 2395142"/>
              <a:gd name="connsiteY6" fmla="*/ 2079110 h 2980810"/>
              <a:gd name="connsiteX7" fmla="*/ 2139950 w 2395142"/>
              <a:gd name="connsiteY7" fmla="*/ 2142610 h 2980810"/>
              <a:gd name="connsiteX8" fmla="*/ 2368550 w 2395142"/>
              <a:gd name="connsiteY8" fmla="*/ 2447410 h 2980810"/>
              <a:gd name="connsiteX9" fmla="*/ 2381250 w 2395142"/>
              <a:gd name="connsiteY9" fmla="*/ 2980810 h 2980810"/>
              <a:gd name="connsiteX0" fmla="*/ 0 w 2395142"/>
              <a:gd name="connsiteY0" fmla="*/ 1250561 h 2977761"/>
              <a:gd name="connsiteX1" fmla="*/ 228600 w 2395142"/>
              <a:gd name="connsiteY1" fmla="*/ 1088635 h 2977761"/>
              <a:gd name="connsiteX2" fmla="*/ 180975 w 2395142"/>
              <a:gd name="connsiteY2" fmla="*/ 393310 h 2977761"/>
              <a:gd name="connsiteX3" fmla="*/ 527050 w 2395142"/>
              <a:gd name="connsiteY3" fmla="*/ 18661 h 2977761"/>
              <a:gd name="connsiteX4" fmla="*/ 1200150 w 2395142"/>
              <a:gd name="connsiteY4" fmla="*/ 996561 h 2977761"/>
              <a:gd name="connsiteX5" fmla="*/ 1403350 w 2395142"/>
              <a:gd name="connsiteY5" fmla="*/ 1402961 h 2977761"/>
              <a:gd name="connsiteX6" fmla="*/ 1454150 w 2395142"/>
              <a:gd name="connsiteY6" fmla="*/ 1783961 h 2977761"/>
              <a:gd name="connsiteX7" fmla="*/ 1784350 w 2395142"/>
              <a:gd name="connsiteY7" fmla="*/ 2076061 h 2977761"/>
              <a:gd name="connsiteX8" fmla="*/ 2139950 w 2395142"/>
              <a:gd name="connsiteY8" fmla="*/ 2139561 h 2977761"/>
              <a:gd name="connsiteX9" fmla="*/ 2368550 w 2395142"/>
              <a:gd name="connsiteY9" fmla="*/ 2444361 h 2977761"/>
              <a:gd name="connsiteX10" fmla="*/ 2381250 w 2395142"/>
              <a:gd name="connsiteY10" fmla="*/ 2977761 h 2977761"/>
              <a:gd name="connsiteX0" fmla="*/ 0 w 2414192"/>
              <a:gd name="connsiteY0" fmla="*/ 1641086 h 2977761"/>
              <a:gd name="connsiteX1" fmla="*/ 247650 w 2414192"/>
              <a:gd name="connsiteY1" fmla="*/ 1088635 h 2977761"/>
              <a:gd name="connsiteX2" fmla="*/ 200025 w 2414192"/>
              <a:gd name="connsiteY2" fmla="*/ 393310 h 2977761"/>
              <a:gd name="connsiteX3" fmla="*/ 546100 w 2414192"/>
              <a:gd name="connsiteY3" fmla="*/ 18661 h 2977761"/>
              <a:gd name="connsiteX4" fmla="*/ 1219200 w 2414192"/>
              <a:gd name="connsiteY4" fmla="*/ 996561 h 2977761"/>
              <a:gd name="connsiteX5" fmla="*/ 1422400 w 2414192"/>
              <a:gd name="connsiteY5" fmla="*/ 1402961 h 2977761"/>
              <a:gd name="connsiteX6" fmla="*/ 1473200 w 2414192"/>
              <a:gd name="connsiteY6" fmla="*/ 1783961 h 2977761"/>
              <a:gd name="connsiteX7" fmla="*/ 1803400 w 2414192"/>
              <a:gd name="connsiteY7" fmla="*/ 2076061 h 2977761"/>
              <a:gd name="connsiteX8" fmla="*/ 2159000 w 2414192"/>
              <a:gd name="connsiteY8" fmla="*/ 2139561 h 2977761"/>
              <a:gd name="connsiteX9" fmla="*/ 2387600 w 2414192"/>
              <a:gd name="connsiteY9" fmla="*/ 2444361 h 2977761"/>
              <a:gd name="connsiteX10" fmla="*/ 2400300 w 2414192"/>
              <a:gd name="connsiteY10" fmla="*/ 2977761 h 2977761"/>
              <a:gd name="connsiteX0" fmla="*/ 31645 w 2445837"/>
              <a:gd name="connsiteY0" fmla="*/ 1641086 h 2977761"/>
              <a:gd name="connsiteX1" fmla="*/ 12595 w 2445837"/>
              <a:gd name="connsiteY1" fmla="*/ 1250560 h 2977761"/>
              <a:gd name="connsiteX2" fmla="*/ 279295 w 2445837"/>
              <a:gd name="connsiteY2" fmla="*/ 1088635 h 2977761"/>
              <a:gd name="connsiteX3" fmla="*/ 231670 w 2445837"/>
              <a:gd name="connsiteY3" fmla="*/ 393310 h 2977761"/>
              <a:gd name="connsiteX4" fmla="*/ 577745 w 2445837"/>
              <a:gd name="connsiteY4" fmla="*/ 18661 h 2977761"/>
              <a:gd name="connsiteX5" fmla="*/ 1250845 w 2445837"/>
              <a:gd name="connsiteY5" fmla="*/ 996561 h 2977761"/>
              <a:gd name="connsiteX6" fmla="*/ 1454045 w 2445837"/>
              <a:gd name="connsiteY6" fmla="*/ 1402961 h 2977761"/>
              <a:gd name="connsiteX7" fmla="*/ 1504845 w 2445837"/>
              <a:gd name="connsiteY7" fmla="*/ 1783961 h 2977761"/>
              <a:gd name="connsiteX8" fmla="*/ 1835045 w 2445837"/>
              <a:gd name="connsiteY8" fmla="*/ 2076061 h 2977761"/>
              <a:gd name="connsiteX9" fmla="*/ 2190645 w 2445837"/>
              <a:gd name="connsiteY9" fmla="*/ 2139561 h 2977761"/>
              <a:gd name="connsiteX10" fmla="*/ 2419245 w 2445837"/>
              <a:gd name="connsiteY10" fmla="*/ 2444361 h 2977761"/>
              <a:gd name="connsiteX11" fmla="*/ 2431945 w 2445837"/>
              <a:gd name="connsiteY11" fmla="*/ 2977761 h 2977761"/>
              <a:gd name="connsiteX0" fmla="*/ 31645 w 2445837"/>
              <a:gd name="connsiteY0" fmla="*/ 1641086 h 2977761"/>
              <a:gd name="connsiteX1" fmla="*/ 12595 w 2445837"/>
              <a:gd name="connsiteY1" fmla="*/ 1250560 h 2977761"/>
              <a:gd name="connsiteX2" fmla="*/ 260245 w 2445837"/>
              <a:gd name="connsiteY2" fmla="*/ 1012435 h 2977761"/>
              <a:gd name="connsiteX3" fmla="*/ 231670 w 2445837"/>
              <a:gd name="connsiteY3" fmla="*/ 393310 h 2977761"/>
              <a:gd name="connsiteX4" fmla="*/ 577745 w 2445837"/>
              <a:gd name="connsiteY4" fmla="*/ 18661 h 2977761"/>
              <a:gd name="connsiteX5" fmla="*/ 1250845 w 2445837"/>
              <a:gd name="connsiteY5" fmla="*/ 996561 h 2977761"/>
              <a:gd name="connsiteX6" fmla="*/ 1454045 w 2445837"/>
              <a:gd name="connsiteY6" fmla="*/ 1402961 h 2977761"/>
              <a:gd name="connsiteX7" fmla="*/ 1504845 w 2445837"/>
              <a:gd name="connsiteY7" fmla="*/ 1783961 h 2977761"/>
              <a:gd name="connsiteX8" fmla="*/ 1835045 w 2445837"/>
              <a:gd name="connsiteY8" fmla="*/ 2076061 h 2977761"/>
              <a:gd name="connsiteX9" fmla="*/ 2190645 w 2445837"/>
              <a:gd name="connsiteY9" fmla="*/ 2139561 h 2977761"/>
              <a:gd name="connsiteX10" fmla="*/ 2419245 w 2445837"/>
              <a:gd name="connsiteY10" fmla="*/ 2444361 h 2977761"/>
              <a:gd name="connsiteX11" fmla="*/ 2431945 w 2445837"/>
              <a:gd name="connsiteY11" fmla="*/ 2977761 h 2977761"/>
              <a:gd name="connsiteX0" fmla="*/ 0 w 2499917"/>
              <a:gd name="connsiteY0" fmla="*/ 1536311 h 2977761"/>
              <a:gd name="connsiteX1" fmla="*/ 66675 w 2499917"/>
              <a:gd name="connsiteY1" fmla="*/ 1250560 h 2977761"/>
              <a:gd name="connsiteX2" fmla="*/ 314325 w 2499917"/>
              <a:gd name="connsiteY2" fmla="*/ 1012435 h 2977761"/>
              <a:gd name="connsiteX3" fmla="*/ 285750 w 2499917"/>
              <a:gd name="connsiteY3" fmla="*/ 393310 h 2977761"/>
              <a:gd name="connsiteX4" fmla="*/ 631825 w 2499917"/>
              <a:gd name="connsiteY4" fmla="*/ 18661 h 2977761"/>
              <a:gd name="connsiteX5" fmla="*/ 1304925 w 2499917"/>
              <a:gd name="connsiteY5" fmla="*/ 996561 h 2977761"/>
              <a:gd name="connsiteX6" fmla="*/ 1508125 w 2499917"/>
              <a:gd name="connsiteY6" fmla="*/ 1402961 h 2977761"/>
              <a:gd name="connsiteX7" fmla="*/ 1558925 w 2499917"/>
              <a:gd name="connsiteY7" fmla="*/ 1783961 h 2977761"/>
              <a:gd name="connsiteX8" fmla="*/ 1889125 w 2499917"/>
              <a:gd name="connsiteY8" fmla="*/ 2076061 h 2977761"/>
              <a:gd name="connsiteX9" fmla="*/ 2244725 w 2499917"/>
              <a:gd name="connsiteY9" fmla="*/ 2139561 h 2977761"/>
              <a:gd name="connsiteX10" fmla="*/ 2473325 w 2499917"/>
              <a:gd name="connsiteY10" fmla="*/ 2444361 h 2977761"/>
              <a:gd name="connsiteX11" fmla="*/ 2486025 w 2499917"/>
              <a:gd name="connsiteY11" fmla="*/ 2977761 h 2977761"/>
              <a:gd name="connsiteX0" fmla="*/ 0 w 2499917"/>
              <a:gd name="connsiteY0" fmla="*/ 1536311 h 2977761"/>
              <a:gd name="connsiteX1" fmla="*/ 9526 w 2499917"/>
              <a:gd name="connsiteY1" fmla="*/ 1355335 h 2977761"/>
              <a:gd name="connsiteX2" fmla="*/ 66675 w 2499917"/>
              <a:gd name="connsiteY2" fmla="*/ 1250560 h 2977761"/>
              <a:gd name="connsiteX3" fmla="*/ 314325 w 2499917"/>
              <a:gd name="connsiteY3" fmla="*/ 1012435 h 2977761"/>
              <a:gd name="connsiteX4" fmla="*/ 285750 w 2499917"/>
              <a:gd name="connsiteY4" fmla="*/ 393310 h 2977761"/>
              <a:gd name="connsiteX5" fmla="*/ 631825 w 2499917"/>
              <a:gd name="connsiteY5" fmla="*/ 18661 h 2977761"/>
              <a:gd name="connsiteX6" fmla="*/ 1304925 w 2499917"/>
              <a:gd name="connsiteY6" fmla="*/ 996561 h 2977761"/>
              <a:gd name="connsiteX7" fmla="*/ 1508125 w 2499917"/>
              <a:gd name="connsiteY7" fmla="*/ 1402961 h 2977761"/>
              <a:gd name="connsiteX8" fmla="*/ 1558925 w 2499917"/>
              <a:gd name="connsiteY8" fmla="*/ 1783961 h 2977761"/>
              <a:gd name="connsiteX9" fmla="*/ 1889125 w 2499917"/>
              <a:gd name="connsiteY9" fmla="*/ 2076061 h 2977761"/>
              <a:gd name="connsiteX10" fmla="*/ 2244725 w 2499917"/>
              <a:gd name="connsiteY10" fmla="*/ 2139561 h 2977761"/>
              <a:gd name="connsiteX11" fmla="*/ 2473325 w 2499917"/>
              <a:gd name="connsiteY11" fmla="*/ 2444361 h 2977761"/>
              <a:gd name="connsiteX12" fmla="*/ 2486025 w 2499917"/>
              <a:gd name="connsiteY12" fmla="*/ 2977761 h 2977761"/>
              <a:gd name="connsiteX0" fmla="*/ 0 w 2473325"/>
              <a:gd name="connsiteY0" fmla="*/ 1536311 h 2444361"/>
              <a:gd name="connsiteX1" fmla="*/ 9526 w 2473325"/>
              <a:gd name="connsiteY1" fmla="*/ 1355335 h 2444361"/>
              <a:gd name="connsiteX2" fmla="*/ 66675 w 2473325"/>
              <a:gd name="connsiteY2" fmla="*/ 1250560 h 2444361"/>
              <a:gd name="connsiteX3" fmla="*/ 314325 w 2473325"/>
              <a:gd name="connsiteY3" fmla="*/ 1012435 h 2444361"/>
              <a:gd name="connsiteX4" fmla="*/ 285750 w 2473325"/>
              <a:gd name="connsiteY4" fmla="*/ 393310 h 2444361"/>
              <a:gd name="connsiteX5" fmla="*/ 631825 w 2473325"/>
              <a:gd name="connsiteY5" fmla="*/ 18661 h 2444361"/>
              <a:gd name="connsiteX6" fmla="*/ 1304925 w 2473325"/>
              <a:gd name="connsiteY6" fmla="*/ 996561 h 2444361"/>
              <a:gd name="connsiteX7" fmla="*/ 1508125 w 2473325"/>
              <a:gd name="connsiteY7" fmla="*/ 1402961 h 2444361"/>
              <a:gd name="connsiteX8" fmla="*/ 1558925 w 2473325"/>
              <a:gd name="connsiteY8" fmla="*/ 1783961 h 2444361"/>
              <a:gd name="connsiteX9" fmla="*/ 1889125 w 2473325"/>
              <a:gd name="connsiteY9" fmla="*/ 2076061 h 2444361"/>
              <a:gd name="connsiteX10" fmla="*/ 2244725 w 2473325"/>
              <a:gd name="connsiteY10" fmla="*/ 2139561 h 2444361"/>
              <a:gd name="connsiteX11" fmla="*/ 2473325 w 2473325"/>
              <a:gd name="connsiteY11" fmla="*/ 2444361 h 2444361"/>
              <a:gd name="connsiteX0" fmla="*/ 0 w 2244725"/>
              <a:gd name="connsiteY0" fmla="*/ 1536311 h 2139561"/>
              <a:gd name="connsiteX1" fmla="*/ 9526 w 2244725"/>
              <a:gd name="connsiteY1" fmla="*/ 1355335 h 2139561"/>
              <a:gd name="connsiteX2" fmla="*/ 66675 w 2244725"/>
              <a:gd name="connsiteY2" fmla="*/ 1250560 h 2139561"/>
              <a:gd name="connsiteX3" fmla="*/ 314325 w 2244725"/>
              <a:gd name="connsiteY3" fmla="*/ 1012435 h 2139561"/>
              <a:gd name="connsiteX4" fmla="*/ 285750 w 2244725"/>
              <a:gd name="connsiteY4" fmla="*/ 393310 h 2139561"/>
              <a:gd name="connsiteX5" fmla="*/ 631825 w 2244725"/>
              <a:gd name="connsiteY5" fmla="*/ 18661 h 2139561"/>
              <a:gd name="connsiteX6" fmla="*/ 1304925 w 2244725"/>
              <a:gd name="connsiteY6" fmla="*/ 996561 h 2139561"/>
              <a:gd name="connsiteX7" fmla="*/ 1508125 w 2244725"/>
              <a:gd name="connsiteY7" fmla="*/ 1402961 h 2139561"/>
              <a:gd name="connsiteX8" fmla="*/ 1558925 w 2244725"/>
              <a:gd name="connsiteY8" fmla="*/ 1783961 h 2139561"/>
              <a:gd name="connsiteX9" fmla="*/ 1889125 w 2244725"/>
              <a:gd name="connsiteY9" fmla="*/ 2076061 h 2139561"/>
              <a:gd name="connsiteX10" fmla="*/ 2244725 w 2244725"/>
              <a:gd name="connsiteY10" fmla="*/ 2139561 h 2139561"/>
              <a:gd name="connsiteX0" fmla="*/ 0 w 1889125"/>
              <a:gd name="connsiteY0" fmla="*/ 1536311 h 2076061"/>
              <a:gd name="connsiteX1" fmla="*/ 9526 w 1889125"/>
              <a:gd name="connsiteY1" fmla="*/ 1355335 h 2076061"/>
              <a:gd name="connsiteX2" fmla="*/ 66675 w 1889125"/>
              <a:gd name="connsiteY2" fmla="*/ 1250560 h 2076061"/>
              <a:gd name="connsiteX3" fmla="*/ 314325 w 1889125"/>
              <a:gd name="connsiteY3" fmla="*/ 1012435 h 2076061"/>
              <a:gd name="connsiteX4" fmla="*/ 285750 w 1889125"/>
              <a:gd name="connsiteY4" fmla="*/ 393310 h 2076061"/>
              <a:gd name="connsiteX5" fmla="*/ 631825 w 1889125"/>
              <a:gd name="connsiteY5" fmla="*/ 18661 h 2076061"/>
              <a:gd name="connsiteX6" fmla="*/ 1304925 w 1889125"/>
              <a:gd name="connsiteY6" fmla="*/ 996561 h 2076061"/>
              <a:gd name="connsiteX7" fmla="*/ 1508125 w 1889125"/>
              <a:gd name="connsiteY7" fmla="*/ 1402961 h 2076061"/>
              <a:gd name="connsiteX8" fmla="*/ 1558925 w 1889125"/>
              <a:gd name="connsiteY8" fmla="*/ 1783961 h 2076061"/>
              <a:gd name="connsiteX9" fmla="*/ 1889125 w 1889125"/>
              <a:gd name="connsiteY9" fmla="*/ 2076061 h 2076061"/>
              <a:gd name="connsiteX0" fmla="*/ 0 w 1558925"/>
              <a:gd name="connsiteY0" fmla="*/ 1536311 h 1783961"/>
              <a:gd name="connsiteX1" fmla="*/ 9526 w 1558925"/>
              <a:gd name="connsiteY1" fmla="*/ 1355335 h 1783961"/>
              <a:gd name="connsiteX2" fmla="*/ 66675 w 1558925"/>
              <a:gd name="connsiteY2" fmla="*/ 1250560 h 1783961"/>
              <a:gd name="connsiteX3" fmla="*/ 314325 w 1558925"/>
              <a:gd name="connsiteY3" fmla="*/ 1012435 h 1783961"/>
              <a:gd name="connsiteX4" fmla="*/ 285750 w 1558925"/>
              <a:gd name="connsiteY4" fmla="*/ 393310 h 1783961"/>
              <a:gd name="connsiteX5" fmla="*/ 631825 w 1558925"/>
              <a:gd name="connsiteY5" fmla="*/ 18661 h 1783961"/>
              <a:gd name="connsiteX6" fmla="*/ 1304925 w 1558925"/>
              <a:gd name="connsiteY6" fmla="*/ 996561 h 1783961"/>
              <a:gd name="connsiteX7" fmla="*/ 1508125 w 1558925"/>
              <a:gd name="connsiteY7" fmla="*/ 1402961 h 1783961"/>
              <a:gd name="connsiteX8" fmla="*/ 1558925 w 1558925"/>
              <a:gd name="connsiteY8" fmla="*/ 1783961 h 1783961"/>
              <a:gd name="connsiteX0" fmla="*/ 0 w 1508125"/>
              <a:gd name="connsiteY0" fmla="*/ 1536311 h 1536311"/>
              <a:gd name="connsiteX1" fmla="*/ 9526 w 1508125"/>
              <a:gd name="connsiteY1" fmla="*/ 1355335 h 1536311"/>
              <a:gd name="connsiteX2" fmla="*/ 66675 w 1508125"/>
              <a:gd name="connsiteY2" fmla="*/ 1250560 h 1536311"/>
              <a:gd name="connsiteX3" fmla="*/ 314325 w 1508125"/>
              <a:gd name="connsiteY3" fmla="*/ 1012435 h 1536311"/>
              <a:gd name="connsiteX4" fmla="*/ 285750 w 1508125"/>
              <a:gd name="connsiteY4" fmla="*/ 393310 h 1536311"/>
              <a:gd name="connsiteX5" fmla="*/ 631825 w 1508125"/>
              <a:gd name="connsiteY5" fmla="*/ 18661 h 1536311"/>
              <a:gd name="connsiteX6" fmla="*/ 1304925 w 1508125"/>
              <a:gd name="connsiteY6" fmla="*/ 996561 h 1536311"/>
              <a:gd name="connsiteX7" fmla="*/ 1508125 w 1508125"/>
              <a:gd name="connsiteY7" fmla="*/ 1402961 h 1536311"/>
              <a:gd name="connsiteX0" fmla="*/ 0 w 1304925"/>
              <a:gd name="connsiteY0" fmla="*/ 1536311 h 1536311"/>
              <a:gd name="connsiteX1" fmla="*/ 9526 w 1304925"/>
              <a:gd name="connsiteY1" fmla="*/ 1355335 h 1536311"/>
              <a:gd name="connsiteX2" fmla="*/ 66675 w 1304925"/>
              <a:gd name="connsiteY2" fmla="*/ 1250560 h 1536311"/>
              <a:gd name="connsiteX3" fmla="*/ 314325 w 1304925"/>
              <a:gd name="connsiteY3" fmla="*/ 1012435 h 1536311"/>
              <a:gd name="connsiteX4" fmla="*/ 285750 w 1304925"/>
              <a:gd name="connsiteY4" fmla="*/ 393310 h 1536311"/>
              <a:gd name="connsiteX5" fmla="*/ 631825 w 1304925"/>
              <a:gd name="connsiteY5" fmla="*/ 18661 h 1536311"/>
              <a:gd name="connsiteX6" fmla="*/ 1304925 w 1304925"/>
              <a:gd name="connsiteY6" fmla="*/ 996561 h 1536311"/>
              <a:gd name="connsiteX0" fmla="*/ 0 w 1304925"/>
              <a:gd name="connsiteY0" fmla="*/ 1535175 h 1535175"/>
              <a:gd name="connsiteX1" fmla="*/ 9526 w 1304925"/>
              <a:gd name="connsiteY1" fmla="*/ 1354199 h 1535175"/>
              <a:gd name="connsiteX2" fmla="*/ 66675 w 1304925"/>
              <a:gd name="connsiteY2" fmla="*/ 1249424 h 1535175"/>
              <a:gd name="connsiteX3" fmla="*/ 314325 w 1304925"/>
              <a:gd name="connsiteY3" fmla="*/ 1011299 h 1535175"/>
              <a:gd name="connsiteX4" fmla="*/ 320676 w 1304925"/>
              <a:gd name="connsiteY4" fmla="*/ 741424 h 1535175"/>
              <a:gd name="connsiteX5" fmla="*/ 285750 w 1304925"/>
              <a:gd name="connsiteY5" fmla="*/ 392174 h 1535175"/>
              <a:gd name="connsiteX6" fmla="*/ 631825 w 1304925"/>
              <a:gd name="connsiteY6" fmla="*/ 17525 h 1535175"/>
              <a:gd name="connsiteX7" fmla="*/ 1304925 w 1304925"/>
              <a:gd name="connsiteY7" fmla="*/ 995425 h 1535175"/>
              <a:gd name="connsiteX0" fmla="*/ 0 w 1304925"/>
              <a:gd name="connsiteY0" fmla="*/ 1535175 h 1535175"/>
              <a:gd name="connsiteX1" fmla="*/ 9526 w 1304925"/>
              <a:gd name="connsiteY1" fmla="*/ 1354199 h 1535175"/>
              <a:gd name="connsiteX2" fmla="*/ 66675 w 1304925"/>
              <a:gd name="connsiteY2" fmla="*/ 1249424 h 1535175"/>
              <a:gd name="connsiteX3" fmla="*/ 314325 w 1304925"/>
              <a:gd name="connsiteY3" fmla="*/ 1093849 h 1535175"/>
              <a:gd name="connsiteX4" fmla="*/ 320676 w 1304925"/>
              <a:gd name="connsiteY4" fmla="*/ 741424 h 1535175"/>
              <a:gd name="connsiteX5" fmla="*/ 285750 w 1304925"/>
              <a:gd name="connsiteY5" fmla="*/ 392174 h 1535175"/>
              <a:gd name="connsiteX6" fmla="*/ 631825 w 1304925"/>
              <a:gd name="connsiteY6" fmla="*/ 17525 h 1535175"/>
              <a:gd name="connsiteX7" fmla="*/ 1304925 w 1304925"/>
              <a:gd name="connsiteY7" fmla="*/ 995425 h 1535175"/>
              <a:gd name="connsiteX0" fmla="*/ 0 w 1304925"/>
              <a:gd name="connsiteY0" fmla="*/ 1535175 h 1535175"/>
              <a:gd name="connsiteX1" fmla="*/ 9526 w 1304925"/>
              <a:gd name="connsiteY1" fmla="*/ 1354199 h 1535175"/>
              <a:gd name="connsiteX2" fmla="*/ 66675 w 1304925"/>
              <a:gd name="connsiteY2" fmla="*/ 1249424 h 1535175"/>
              <a:gd name="connsiteX3" fmla="*/ 187326 w 1304925"/>
              <a:gd name="connsiteY3" fmla="*/ 1166874 h 1535175"/>
              <a:gd name="connsiteX4" fmla="*/ 314325 w 1304925"/>
              <a:gd name="connsiteY4" fmla="*/ 1093849 h 1535175"/>
              <a:gd name="connsiteX5" fmla="*/ 320676 w 1304925"/>
              <a:gd name="connsiteY5" fmla="*/ 741424 h 1535175"/>
              <a:gd name="connsiteX6" fmla="*/ 285750 w 1304925"/>
              <a:gd name="connsiteY6" fmla="*/ 392174 h 1535175"/>
              <a:gd name="connsiteX7" fmla="*/ 631825 w 1304925"/>
              <a:gd name="connsiteY7" fmla="*/ 17525 h 1535175"/>
              <a:gd name="connsiteX8" fmla="*/ 1304925 w 1304925"/>
              <a:gd name="connsiteY8" fmla="*/ 995425 h 1535175"/>
              <a:gd name="connsiteX0" fmla="*/ 0 w 631825"/>
              <a:gd name="connsiteY0" fmla="*/ 1535175 h 1535175"/>
              <a:gd name="connsiteX1" fmla="*/ 9526 w 631825"/>
              <a:gd name="connsiteY1" fmla="*/ 1354199 h 1535175"/>
              <a:gd name="connsiteX2" fmla="*/ 66675 w 631825"/>
              <a:gd name="connsiteY2" fmla="*/ 1249424 h 1535175"/>
              <a:gd name="connsiteX3" fmla="*/ 187326 w 631825"/>
              <a:gd name="connsiteY3" fmla="*/ 1166874 h 1535175"/>
              <a:gd name="connsiteX4" fmla="*/ 314325 w 631825"/>
              <a:gd name="connsiteY4" fmla="*/ 1093849 h 1535175"/>
              <a:gd name="connsiteX5" fmla="*/ 320676 w 631825"/>
              <a:gd name="connsiteY5" fmla="*/ 741424 h 1535175"/>
              <a:gd name="connsiteX6" fmla="*/ 285750 w 631825"/>
              <a:gd name="connsiteY6" fmla="*/ 392174 h 1535175"/>
              <a:gd name="connsiteX7" fmla="*/ 631825 w 631825"/>
              <a:gd name="connsiteY7" fmla="*/ 17525 h 1535175"/>
              <a:gd name="connsiteX0" fmla="*/ 0 w 327271"/>
              <a:gd name="connsiteY0" fmla="*/ 1143001 h 1143001"/>
              <a:gd name="connsiteX1" fmla="*/ 9526 w 327271"/>
              <a:gd name="connsiteY1" fmla="*/ 962025 h 1143001"/>
              <a:gd name="connsiteX2" fmla="*/ 66675 w 327271"/>
              <a:gd name="connsiteY2" fmla="*/ 857250 h 1143001"/>
              <a:gd name="connsiteX3" fmla="*/ 187326 w 327271"/>
              <a:gd name="connsiteY3" fmla="*/ 774700 h 1143001"/>
              <a:gd name="connsiteX4" fmla="*/ 314325 w 327271"/>
              <a:gd name="connsiteY4" fmla="*/ 701675 h 1143001"/>
              <a:gd name="connsiteX5" fmla="*/ 320676 w 327271"/>
              <a:gd name="connsiteY5" fmla="*/ 349250 h 1143001"/>
              <a:gd name="connsiteX6" fmla="*/ 285750 w 327271"/>
              <a:gd name="connsiteY6" fmla="*/ 0 h 1143001"/>
              <a:gd name="connsiteX0" fmla="*/ 0 w 327271"/>
              <a:gd name="connsiteY0" fmla="*/ 1033463 h 1033463"/>
              <a:gd name="connsiteX1" fmla="*/ 9526 w 327271"/>
              <a:gd name="connsiteY1" fmla="*/ 852487 h 1033463"/>
              <a:gd name="connsiteX2" fmla="*/ 66675 w 327271"/>
              <a:gd name="connsiteY2" fmla="*/ 747712 h 1033463"/>
              <a:gd name="connsiteX3" fmla="*/ 187326 w 327271"/>
              <a:gd name="connsiteY3" fmla="*/ 665162 h 1033463"/>
              <a:gd name="connsiteX4" fmla="*/ 314325 w 327271"/>
              <a:gd name="connsiteY4" fmla="*/ 592137 h 1033463"/>
              <a:gd name="connsiteX5" fmla="*/ 320676 w 327271"/>
              <a:gd name="connsiteY5" fmla="*/ 239712 h 1033463"/>
              <a:gd name="connsiteX6" fmla="*/ 285750 w 327271"/>
              <a:gd name="connsiteY6" fmla="*/ 0 h 1033463"/>
              <a:gd name="connsiteX0" fmla="*/ 0 w 328415"/>
              <a:gd name="connsiteY0" fmla="*/ 1033463 h 1033463"/>
              <a:gd name="connsiteX1" fmla="*/ 9526 w 328415"/>
              <a:gd name="connsiteY1" fmla="*/ 852487 h 1033463"/>
              <a:gd name="connsiteX2" fmla="*/ 66675 w 328415"/>
              <a:gd name="connsiteY2" fmla="*/ 747712 h 1033463"/>
              <a:gd name="connsiteX3" fmla="*/ 187326 w 328415"/>
              <a:gd name="connsiteY3" fmla="*/ 665162 h 1033463"/>
              <a:gd name="connsiteX4" fmla="*/ 314325 w 328415"/>
              <a:gd name="connsiteY4" fmla="*/ 592137 h 1033463"/>
              <a:gd name="connsiteX5" fmla="*/ 320676 w 328415"/>
              <a:gd name="connsiteY5" fmla="*/ 239712 h 1033463"/>
              <a:gd name="connsiteX6" fmla="*/ 290515 w 328415"/>
              <a:gd name="connsiteY6" fmla="*/ 123461 h 1033463"/>
              <a:gd name="connsiteX7" fmla="*/ 285750 w 328415"/>
              <a:gd name="connsiteY7" fmla="*/ 0 h 103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8415" h="1033463">
                <a:moveTo>
                  <a:pt x="0" y="1033463"/>
                </a:moveTo>
                <a:cubicBezTo>
                  <a:pt x="4763" y="1004888"/>
                  <a:pt x="-1586" y="900112"/>
                  <a:pt x="9526" y="852487"/>
                </a:cubicBezTo>
                <a:cubicBezTo>
                  <a:pt x="20639" y="804862"/>
                  <a:pt x="35983" y="776816"/>
                  <a:pt x="66675" y="747712"/>
                </a:cubicBezTo>
                <a:cubicBezTo>
                  <a:pt x="97367" y="718608"/>
                  <a:pt x="146051" y="691091"/>
                  <a:pt x="187326" y="665162"/>
                </a:cubicBezTo>
                <a:cubicBezTo>
                  <a:pt x="228601" y="639233"/>
                  <a:pt x="293158" y="665162"/>
                  <a:pt x="314325" y="592137"/>
                </a:cubicBezTo>
                <a:cubicBezTo>
                  <a:pt x="335492" y="519112"/>
                  <a:pt x="328613" y="319412"/>
                  <a:pt x="320676" y="239712"/>
                </a:cubicBezTo>
                <a:cubicBezTo>
                  <a:pt x="312739" y="160012"/>
                  <a:pt x="296336" y="163413"/>
                  <a:pt x="290515" y="123461"/>
                </a:cubicBezTo>
                <a:cubicBezTo>
                  <a:pt x="284694" y="83509"/>
                  <a:pt x="282575" y="18989"/>
                  <a:pt x="285750" y="0"/>
                </a:cubicBezTo>
              </a:path>
            </a:pathLst>
          </a:custGeom>
          <a:noFill/>
          <a:ln w="31750">
            <a:solidFill>
              <a:srgbClr val="FF0000"/>
            </a:solidFill>
            <a:prstDash val="sysDot"/>
            <a:headEnd type="none"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1" name="正方形/長方形 60"/>
          <p:cNvSpPr/>
          <p:nvPr/>
        </p:nvSpPr>
        <p:spPr>
          <a:xfrm rot="17697643">
            <a:off x="5587148" y="5683237"/>
            <a:ext cx="495392" cy="200203"/>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smtClean="0">
                <a:ln>
                  <a:noFill/>
                </a:ln>
                <a:solidFill>
                  <a:srgbClr val="990099"/>
                </a:solidFill>
                <a:effectLst/>
                <a:uLnTx/>
                <a:uFillTx/>
                <a:latin typeface="Calibri" panose="020F0502020204030204"/>
                <a:ea typeface="ＭＳ Ｐゴシック" panose="020B0600070205080204" pitchFamily="50" charset="-128"/>
                <a:cs typeface="+mn-cs"/>
              </a:rPr>
              <a:t>大阪駅</a:t>
            </a:r>
            <a:endParaRPr kumimoji="1" lang="en-US" altLang="ja-JP" sz="700" b="0" i="0" u="none" strike="noStrike" kern="1200" cap="none" spc="0" normalizeH="0" baseline="0" noProof="0" dirty="0">
              <a:ln>
                <a:noFill/>
              </a:ln>
              <a:solidFill>
                <a:srgbClr val="990099"/>
              </a:solidFill>
              <a:effectLst/>
              <a:uLnTx/>
              <a:uFillTx/>
              <a:latin typeface="Calibri" panose="020F0502020204030204"/>
              <a:ea typeface="ＭＳ Ｐゴシック" panose="020B0600070205080204" pitchFamily="50" charset="-128"/>
              <a:cs typeface="+mn-cs"/>
            </a:endParaRPr>
          </a:p>
          <a:p>
            <a:pPr marL="0" marR="0" lvl="0" indent="0" algn="ctr" defTabSz="914400" rtl="0" eaLnBrk="1" fontAlgn="auto" latinLnBrk="0" hangingPunct="1">
              <a:lnSpc>
                <a:spcPts val="1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srgbClr val="990099"/>
                </a:solidFill>
                <a:effectLst/>
                <a:uLnTx/>
                <a:uFillTx/>
                <a:latin typeface="Calibri" panose="020F0502020204030204"/>
                <a:ea typeface="ＭＳ Ｐゴシック" panose="020B0600070205080204" pitchFamily="50" charset="-128"/>
                <a:cs typeface="+mn-cs"/>
              </a:rPr>
              <a:t>（うめきたエリア）</a:t>
            </a:r>
            <a:endParaRPr kumimoji="1" lang="en-US" altLang="ja-JP" sz="700" b="0" i="0" u="none" strike="noStrike" kern="1200" cap="none" spc="0" normalizeH="0" baseline="0" noProof="0" dirty="0">
              <a:ln>
                <a:noFill/>
              </a:ln>
              <a:solidFill>
                <a:srgbClr val="990099"/>
              </a:solidFill>
              <a:effectLst/>
              <a:uLnTx/>
              <a:uFillTx/>
              <a:latin typeface="Calibri" panose="020F0502020204030204"/>
              <a:ea typeface="ＭＳ Ｐゴシック" panose="020B0600070205080204" pitchFamily="50" charset="-128"/>
              <a:cs typeface="+mn-cs"/>
            </a:endParaRPr>
          </a:p>
        </p:txBody>
      </p:sp>
      <p:sp>
        <p:nvSpPr>
          <p:cNvPr id="87" name="正方形/長方形 86">
            <a:extLst>
              <a:ext uri="{FF2B5EF4-FFF2-40B4-BE49-F238E27FC236}">
                <a16:creationId xmlns:a16="http://schemas.microsoft.com/office/drawing/2014/main" id="{94F27004-9E23-4415-BC21-A81D346CFD6D}"/>
              </a:ext>
            </a:extLst>
          </p:cNvPr>
          <p:cNvSpPr/>
          <p:nvPr/>
        </p:nvSpPr>
        <p:spPr>
          <a:xfrm>
            <a:off x="1324422" y="2564906"/>
            <a:ext cx="1365000" cy="360040"/>
          </a:xfrm>
          <a:prstGeom prst="rect">
            <a:avLst/>
          </a:prstGeom>
          <a:solidFill>
            <a:schemeClr val="tx1"/>
          </a:solidFill>
          <a:ln w="12700"/>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rPr>
              <a:t>取組前</a:t>
            </a:r>
          </a:p>
        </p:txBody>
      </p:sp>
      <p:sp>
        <p:nvSpPr>
          <p:cNvPr id="88" name="正方形/長方形 87">
            <a:extLst>
              <a:ext uri="{FF2B5EF4-FFF2-40B4-BE49-F238E27FC236}">
                <a16:creationId xmlns:a16="http://schemas.microsoft.com/office/drawing/2014/main" id="{E4741B14-489C-4CD7-A564-35EFD50CF50B}"/>
              </a:ext>
            </a:extLst>
          </p:cNvPr>
          <p:cNvSpPr/>
          <p:nvPr/>
        </p:nvSpPr>
        <p:spPr>
          <a:xfrm>
            <a:off x="4655844" y="2564906"/>
            <a:ext cx="2673424"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smtClean="0">
                <a:ln>
                  <a:noFill/>
                </a:ln>
                <a:solidFill>
                  <a:schemeClr val="bg1"/>
                </a:solidFill>
                <a:effectLst/>
                <a:uLnTx/>
                <a:uFillTx/>
                <a:latin typeface="Calibri" panose="020F0502020204030204"/>
                <a:ea typeface="ＭＳ Ｐゴシック" panose="020B0600070205080204" pitchFamily="50" charset="-128"/>
                <a:cs typeface="+mn-cs"/>
              </a:rPr>
              <a:t>大阪駅</a:t>
            </a:r>
            <a:r>
              <a:rPr kumimoji="1" lang="ja-JP" altLang="en-US" sz="1200" b="1" i="0" u="none" strike="noStrike" kern="1200" cap="none" spc="0" normalizeH="0" baseline="0" noProof="0" dirty="0">
                <a:ln>
                  <a:noFill/>
                </a:ln>
                <a:solidFill>
                  <a:schemeClr val="bg1"/>
                </a:solidFill>
                <a:effectLst/>
                <a:uLnTx/>
                <a:uFillTx/>
                <a:latin typeface="Calibri" panose="020F0502020204030204"/>
                <a:ea typeface="ＭＳ Ｐゴシック" panose="020B0600070205080204" pitchFamily="50" charset="-128"/>
                <a:cs typeface="+mn-cs"/>
              </a:rPr>
              <a:t>（うめきたエリア）設置時点</a:t>
            </a:r>
          </a:p>
        </p:txBody>
      </p:sp>
      <p:sp>
        <p:nvSpPr>
          <p:cNvPr id="65"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11</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647961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 name="図 139"/>
          <p:cNvPicPr>
            <a:picLocks noChangeAspect="1"/>
          </p:cNvPicPr>
          <p:nvPr/>
        </p:nvPicPr>
        <p:blipFill rotWithShape="1">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6562994" y="1431838"/>
            <a:ext cx="2233041" cy="3430938"/>
          </a:xfrm>
          <a:prstGeom prst="rect">
            <a:avLst/>
          </a:prstGeom>
        </p:spPr>
      </p:pic>
      <p:pic>
        <p:nvPicPr>
          <p:cNvPr id="163" name="図 162"/>
          <p:cNvPicPr>
            <a:picLocks noChangeAspect="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p:blipFill>
        <p:spPr>
          <a:xfrm>
            <a:off x="1700048" y="1352605"/>
            <a:ext cx="2000506" cy="3073661"/>
          </a:xfrm>
          <a:prstGeom prst="rect">
            <a:avLst/>
          </a:prstGeom>
        </p:spPr>
      </p:pic>
      <p:pic>
        <p:nvPicPr>
          <p:cNvPr id="164" name="図 163" descr="130330_B1F"/>
          <p:cNvPicPr>
            <a:picLocks noChangeAspect="1" noChangeArrowheads="1"/>
          </p:cNvPicPr>
          <p:nvPr/>
        </p:nvPicPr>
        <p:blipFill>
          <a:blip r:embed="rId5" cstate="email"/>
          <a:srcRect/>
          <a:stretch>
            <a:fillRect/>
          </a:stretch>
        </p:blipFill>
        <p:spPr bwMode="auto">
          <a:xfrm>
            <a:off x="2111867" y="1405702"/>
            <a:ext cx="3456384" cy="4321605"/>
          </a:xfrm>
          <a:custGeom>
            <a:avLst/>
            <a:gdLst>
              <a:gd name="connsiteX0" fmla="*/ 978826 w 3456384"/>
              <a:gd name="connsiteY0" fmla="*/ 0 h 4321605"/>
              <a:gd name="connsiteX1" fmla="*/ 3456384 w 3456384"/>
              <a:gd name="connsiteY1" fmla="*/ 0 h 4321605"/>
              <a:gd name="connsiteX2" fmla="*/ 3456384 w 3456384"/>
              <a:gd name="connsiteY2" fmla="*/ 4321605 h 4321605"/>
              <a:gd name="connsiteX3" fmla="*/ 0 w 3456384"/>
              <a:gd name="connsiteY3" fmla="*/ 4321605 h 4321605"/>
              <a:gd name="connsiteX4" fmla="*/ 0 w 3456384"/>
              <a:gd name="connsiteY4" fmla="*/ 2328505 h 4321605"/>
              <a:gd name="connsiteX5" fmla="*/ 1164820 w 3456384"/>
              <a:gd name="connsiteY5" fmla="*/ 1351559 h 4321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384" h="4321605">
                <a:moveTo>
                  <a:pt x="978826" y="0"/>
                </a:moveTo>
                <a:lnTo>
                  <a:pt x="3456384" y="0"/>
                </a:lnTo>
                <a:lnTo>
                  <a:pt x="3456384" y="4321605"/>
                </a:lnTo>
                <a:lnTo>
                  <a:pt x="0" y="4321605"/>
                </a:lnTo>
                <a:lnTo>
                  <a:pt x="0" y="2328505"/>
                </a:lnTo>
                <a:lnTo>
                  <a:pt x="1164820" y="1351559"/>
                </a:lnTo>
                <a:close/>
              </a:path>
            </a:pathLst>
          </a:custGeom>
          <a:noFill/>
          <a:ln w="9525">
            <a:noFill/>
            <a:miter lim="800000"/>
            <a:headEnd/>
            <a:tailEnd/>
          </a:ln>
        </p:spPr>
      </p:pic>
      <p:pic>
        <p:nvPicPr>
          <p:cNvPr id="155" name="図 154" descr="130330_2F"/>
          <p:cNvPicPr>
            <a:picLocks noChangeAspect="1" noChangeArrowheads="1"/>
          </p:cNvPicPr>
          <p:nvPr/>
        </p:nvPicPr>
        <p:blipFill>
          <a:blip r:embed="rId6" cstate="email">
            <a:lum contrast="-10000"/>
          </a:blip>
          <a:srcRect r="617"/>
          <a:stretch>
            <a:fillRect/>
          </a:stretch>
        </p:blipFill>
        <p:spPr bwMode="auto">
          <a:xfrm>
            <a:off x="7398694" y="1628806"/>
            <a:ext cx="3148811" cy="4144139"/>
          </a:xfrm>
          <a:custGeom>
            <a:avLst/>
            <a:gdLst>
              <a:gd name="connsiteX0" fmla="*/ 847809 w 3148811"/>
              <a:gd name="connsiteY0" fmla="*/ 0 h 4144139"/>
              <a:gd name="connsiteX1" fmla="*/ 1999309 w 3148811"/>
              <a:gd name="connsiteY1" fmla="*/ 0 h 4144139"/>
              <a:gd name="connsiteX2" fmla="*/ 3143334 w 3148811"/>
              <a:gd name="connsiteY2" fmla="*/ 9494 h 4144139"/>
              <a:gd name="connsiteX3" fmla="*/ 3148811 w 3148811"/>
              <a:gd name="connsiteY3" fmla="*/ 2375389 h 4144139"/>
              <a:gd name="connsiteX4" fmla="*/ 3143526 w 3148811"/>
              <a:gd name="connsiteY4" fmla="*/ 4124491 h 4144139"/>
              <a:gd name="connsiteX5" fmla="*/ 2211638 w 3148811"/>
              <a:gd name="connsiteY5" fmla="*/ 4144139 h 4144139"/>
              <a:gd name="connsiteX6" fmla="*/ 0 w 3148811"/>
              <a:gd name="connsiteY6" fmla="*/ 4144139 h 4144139"/>
              <a:gd name="connsiteX7" fmla="*/ 0 w 3148811"/>
              <a:gd name="connsiteY7" fmla="*/ 2325991 h 4144139"/>
              <a:gd name="connsiteX8" fmla="*/ 28604 w 3148811"/>
              <a:gd name="connsiteY8" fmla="*/ 2302957 h 4144139"/>
              <a:gd name="connsiteX9" fmla="*/ 730335 w 3148811"/>
              <a:gd name="connsiteY9" fmla="*/ 1850994 h 4144139"/>
              <a:gd name="connsiteX10" fmla="*/ 736730 w 3148811"/>
              <a:gd name="connsiteY10" fmla="*/ 1732696 h 4144139"/>
              <a:gd name="connsiteX11" fmla="*/ 1066884 w 3148811"/>
              <a:gd name="connsiteY11" fmla="*/ 1466819 h 4144139"/>
              <a:gd name="connsiteX12" fmla="*/ 847809 w 3148811"/>
              <a:gd name="connsiteY12" fmla="*/ 800069 h 4144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48811" h="4144139">
                <a:moveTo>
                  <a:pt x="847809" y="0"/>
                </a:moveTo>
                <a:lnTo>
                  <a:pt x="1999309" y="0"/>
                </a:lnTo>
                <a:lnTo>
                  <a:pt x="3143334" y="9494"/>
                </a:lnTo>
                <a:lnTo>
                  <a:pt x="3148811" y="2375389"/>
                </a:lnTo>
                <a:lnTo>
                  <a:pt x="3143526" y="4124491"/>
                </a:lnTo>
                <a:lnTo>
                  <a:pt x="2211638" y="4144139"/>
                </a:lnTo>
                <a:lnTo>
                  <a:pt x="0" y="4144139"/>
                </a:lnTo>
                <a:lnTo>
                  <a:pt x="0" y="2325991"/>
                </a:lnTo>
                <a:lnTo>
                  <a:pt x="28604" y="2302957"/>
                </a:lnTo>
                <a:lnTo>
                  <a:pt x="730335" y="1850994"/>
                </a:lnTo>
                <a:lnTo>
                  <a:pt x="736730" y="1732696"/>
                </a:lnTo>
                <a:lnTo>
                  <a:pt x="1066884" y="1466819"/>
                </a:lnTo>
                <a:lnTo>
                  <a:pt x="847809" y="800069"/>
                </a:lnTo>
                <a:close/>
              </a:path>
            </a:pathLst>
          </a:custGeom>
          <a:noFill/>
          <a:ln w="9525">
            <a:noFill/>
            <a:miter lim="800000"/>
            <a:headEnd/>
            <a:tailEnd/>
          </a:ln>
        </p:spPr>
      </p:pic>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itchFamily="50" charset="-128"/>
                <a:ea typeface="ＭＳ Ｐゴシック" panose="020B0600070205080204" pitchFamily="50" charset="-128"/>
                <a:cs typeface="+mn-cs"/>
              </a:rPr>
              <a:t>１．大阪駅周辺　④歩行者ネットワークの充実</a:t>
            </a:r>
            <a:endParaRPr kumimoji="1" lang="en-US" altLang="ja-JP" sz="2000" b="1" i="0" u="none" strike="noStrike" kern="1200" cap="none" spc="0" normalizeH="0" baseline="0" noProof="0" dirty="0">
              <a:ln>
                <a:noFill/>
              </a:ln>
              <a:solidFill>
                <a:prstClr val="white"/>
              </a:solidFill>
              <a:effectLst/>
              <a:uLnTx/>
              <a:uFillTx/>
              <a:latin typeface="ＭＳ Ｐゴシック" pitchFamily="50" charset="-128"/>
              <a:ea typeface="ＭＳ Ｐゴシック" panose="020B0600070205080204" pitchFamily="50" charset="-128"/>
              <a:cs typeface="+mn-cs"/>
            </a:endParaRPr>
          </a:p>
        </p:txBody>
      </p:sp>
      <p:sp>
        <p:nvSpPr>
          <p:cNvPr id="133" name="角丸四角形 132"/>
          <p:cNvSpPr/>
          <p:nvPr/>
        </p:nvSpPr>
        <p:spPr>
          <a:xfrm>
            <a:off x="1199456" y="1241948"/>
            <a:ext cx="9777536" cy="5547413"/>
          </a:xfrm>
          <a:prstGeom prst="roundRect">
            <a:avLst>
              <a:gd name="adj" fmla="val 2396"/>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3" name="Text Box 4"/>
          <p:cNvSpPr txBox="1">
            <a:spLocks noChangeArrowheads="1"/>
          </p:cNvSpPr>
          <p:nvPr/>
        </p:nvSpPr>
        <p:spPr bwMode="auto">
          <a:xfrm>
            <a:off x="3791745" y="4365104"/>
            <a:ext cx="723275"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ディアモール</a:t>
            </a: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大阪</a:t>
            </a:r>
          </a:p>
        </p:txBody>
      </p:sp>
      <p:sp>
        <p:nvSpPr>
          <p:cNvPr id="94" name="Text Box 5"/>
          <p:cNvSpPr txBox="1">
            <a:spLocks noChangeArrowheads="1"/>
          </p:cNvSpPr>
          <p:nvPr/>
        </p:nvSpPr>
        <p:spPr bwMode="auto">
          <a:xfrm>
            <a:off x="4939682" y="3805808"/>
            <a:ext cx="633507"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ホワイティ</a:t>
            </a: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うめ</a:t>
            </a:r>
            <a:r>
              <a:rPr kumimoji="1" lang="ja-JP" altLang="en-US" sz="700" b="0"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だ</a:t>
            </a:r>
            <a:endParaRPr kumimoji="1" lang="ja-JP" altLang="en-US" sz="700" b="0"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95" name="Text Box 8"/>
          <p:cNvSpPr txBox="1">
            <a:spLocks noChangeArrowheads="1"/>
          </p:cNvSpPr>
          <p:nvPr/>
        </p:nvSpPr>
        <p:spPr bwMode="auto">
          <a:xfrm>
            <a:off x="3215681" y="3285071"/>
            <a:ext cx="760359" cy="173525"/>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JR</a:t>
            </a: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大阪駅</a:t>
            </a:r>
            <a:endParaRPr kumimoji="1" lang="ja-JP" altLang="en-US" sz="7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96" name="Text Box 10"/>
          <p:cNvSpPr txBox="1">
            <a:spLocks noChangeArrowheads="1"/>
          </p:cNvSpPr>
          <p:nvPr/>
        </p:nvSpPr>
        <p:spPr bwMode="auto">
          <a:xfrm>
            <a:off x="3647733" y="5373216"/>
            <a:ext cx="893108" cy="195238"/>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JR</a:t>
            </a: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北新地駅</a:t>
            </a:r>
            <a:endParaRPr kumimoji="1" lang="ja-JP" altLang="en-US" sz="7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97" name="Text Box 11"/>
          <p:cNvSpPr txBox="1">
            <a:spLocks noChangeArrowheads="1"/>
          </p:cNvSpPr>
          <p:nvPr/>
        </p:nvSpPr>
        <p:spPr bwMode="auto">
          <a:xfrm rot="244327">
            <a:off x="3133654" y="4250753"/>
            <a:ext cx="289118" cy="1078180"/>
          </a:xfrm>
          <a:prstGeom prst="rect">
            <a:avLst/>
          </a:prstGeom>
          <a:noFill/>
          <a:ln w="9525">
            <a:noFill/>
            <a:miter lim="800000"/>
            <a:headEnd/>
            <a:tailEnd/>
          </a:ln>
        </p:spPr>
        <p:txBody>
          <a:bodyPr vert="eaVert" wrap="none" lIns="91440" tIns="45720" rIns="91440" bIns="45720" numCol="1" anchor="t" anchorCtr="0" compatLnSpc="1">
            <a:prstTxWarp prst="textNoShape">
              <a:avLst/>
            </a:prstTxWarp>
            <a:spAutoFit/>
          </a:bodyPr>
          <a:lstStyle/>
          <a:p>
            <a:pPr marL="0" marR="0" lvl="0" indent="0" algn="just" defTabSz="914400" rtl="0" eaLnBrk="1" fontAlgn="base" latinLnBrk="0" hangingPunct="1">
              <a:lnSpc>
                <a:spcPct val="96000"/>
              </a:lnSpc>
              <a:spcBef>
                <a:spcPct val="0"/>
              </a:spcBef>
              <a:spcAft>
                <a:spcPct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Osaka Metro </a:t>
            </a: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西梅田駅</a:t>
            </a:r>
            <a:endParaRPr kumimoji="1" lang="ja-JP" altLang="en-US" sz="7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99" name="Text Box 13"/>
          <p:cNvSpPr txBox="1">
            <a:spLocks noChangeArrowheads="1"/>
          </p:cNvSpPr>
          <p:nvPr/>
        </p:nvSpPr>
        <p:spPr bwMode="auto">
          <a:xfrm>
            <a:off x="4857626" y="4092335"/>
            <a:ext cx="780983"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Osaka Metro</a:t>
            </a:r>
            <a:endPar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東梅田駅</a:t>
            </a:r>
            <a:endParaRPr kumimoji="1" lang="ja-JP" altLang="en-US" sz="7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00" name="Text Box 14"/>
          <p:cNvSpPr txBox="1">
            <a:spLocks noChangeArrowheads="1"/>
          </p:cNvSpPr>
          <p:nvPr/>
        </p:nvSpPr>
        <p:spPr bwMode="auto">
          <a:xfrm>
            <a:off x="3850337" y="3928782"/>
            <a:ext cx="633507"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阪神</a:t>
            </a: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大阪梅田駅</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p:txBody>
      </p:sp>
      <p:sp>
        <p:nvSpPr>
          <p:cNvPr id="112" name="Text Box 14"/>
          <p:cNvSpPr txBox="1">
            <a:spLocks noChangeArrowheads="1"/>
          </p:cNvSpPr>
          <p:nvPr/>
        </p:nvSpPr>
        <p:spPr bwMode="auto">
          <a:xfrm>
            <a:off x="4320621" y="3886659"/>
            <a:ext cx="453970"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阪神</a:t>
            </a: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百貨店</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p:txBody>
      </p:sp>
      <p:sp>
        <p:nvSpPr>
          <p:cNvPr id="104" name="Text Box 18"/>
          <p:cNvSpPr txBox="1">
            <a:spLocks noChangeArrowheads="1"/>
          </p:cNvSpPr>
          <p:nvPr/>
        </p:nvSpPr>
        <p:spPr bwMode="auto">
          <a:xfrm>
            <a:off x="9228634" y="2072070"/>
            <a:ext cx="813043" cy="19678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阪急大阪梅田駅</a:t>
            </a:r>
            <a:endParaRPr kumimoji="1" lang="ja-JP" altLang="en-US" sz="7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05" name="Text Box 19"/>
          <p:cNvSpPr txBox="1">
            <a:spLocks noChangeArrowheads="1"/>
          </p:cNvSpPr>
          <p:nvPr/>
        </p:nvSpPr>
        <p:spPr bwMode="auto">
          <a:xfrm>
            <a:off x="9336361" y="3212976"/>
            <a:ext cx="633507" cy="17851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阪急百貨店</a:t>
            </a:r>
          </a:p>
        </p:txBody>
      </p:sp>
      <p:sp>
        <p:nvSpPr>
          <p:cNvPr id="106" name="Text Box 20"/>
          <p:cNvSpPr txBox="1">
            <a:spLocks noChangeArrowheads="1"/>
          </p:cNvSpPr>
          <p:nvPr/>
        </p:nvSpPr>
        <p:spPr bwMode="auto">
          <a:xfrm rot="2093815">
            <a:off x="9342491" y="4165952"/>
            <a:ext cx="633508" cy="18389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阪神百貨店</a:t>
            </a:r>
          </a:p>
        </p:txBody>
      </p:sp>
      <p:sp>
        <p:nvSpPr>
          <p:cNvPr id="111" name="Text Box 4"/>
          <p:cNvSpPr txBox="1">
            <a:spLocks noChangeArrowheads="1"/>
          </p:cNvSpPr>
          <p:nvPr/>
        </p:nvSpPr>
        <p:spPr bwMode="auto">
          <a:xfrm>
            <a:off x="6312025" y="1340768"/>
            <a:ext cx="4385003" cy="264688"/>
          </a:xfrm>
          <a:prstGeom prst="rect">
            <a:avLst/>
          </a:prstGeom>
          <a:solidFill>
            <a:schemeClr val="bg1"/>
          </a:solid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1" lang="ja-JP" altLang="en-US" sz="1400" b="1" i="0" u="sng"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デッキ・地上ネットワーク</a:t>
            </a:r>
          </a:p>
        </p:txBody>
      </p:sp>
      <p:sp>
        <p:nvSpPr>
          <p:cNvPr id="114" name="フリーフォーム 113"/>
          <p:cNvSpPr/>
          <p:nvPr/>
        </p:nvSpPr>
        <p:spPr>
          <a:xfrm>
            <a:off x="9070547" y="2285770"/>
            <a:ext cx="252000" cy="36000"/>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5" name="フリーフォーム 114"/>
          <p:cNvSpPr/>
          <p:nvPr/>
        </p:nvSpPr>
        <p:spPr>
          <a:xfrm>
            <a:off x="8976274" y="2127646"/>
            <a:ext cx="29849" cy="200387"/>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Lst>
            <a:ahLst/>
            <a:cxnLst>
              <a:cxn ang="0">
                <a:pos x="connsiteX0" y="connsiteY0"/>
              </a:cxn>
              <a:cxn ang="0">
                <a:pos x="connsiteX1" y="connsiteY1"/>
              </a:cxn>
            </a:cxnLst>
            <a:rect l="l" t="t" r="r" b="b"/>
            <a:pathLst>
              <a:path w="20412" h="115367">
                <a:moveTo>
                  <a:pt x="0" y="0"/>
                </a:moveTo>
                <a:lnTo>
                  <a:pt x="20412" y="115367"/>
                </a:lnTo>
              </a:path>
            </a:pathLst>
          </a:cu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7" name="フリーフォーム 116"/>
          <p:cNvSpPr/>
          <p:nvPr/>
        </p:nvSpPr>
        <p:spPr>
          <a:xfrm rot="-660000">
            <a:off x="8983063" y="2740823"/>
            <a:ext cx="29849" cy="200387"/>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Lst>
            <a:ahLst/>
            <a:cxnLst>
              <a:cxn ang="0">
                <a:pos x="connsiteX0" y="connsiteY0"/>
              </a:cxn>
              <a:cxn ang="0">
                <a:pos x="connsiteX1" y="connsiteY1"/>
              </a:cxn>
            </a:cxnLst>
            <a:rect l="l" t="t" r="r" b="b"/>
            <a:pathLst>
              <a:path w="20412" h="115367">
                <a:moveTo>
                  <a:pt x="0" y="0"/>
                </a:moveTo>
                <a:lnTo>
                  <a:pt x="20412" y="115367"/>
                </a:lnTo>
              </a:path>
            </a:pathLst>
          </a:custGeom>
          <a:ln w="5080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8" name="Text Box 21"/>
          <p:cNvSpPr txBox="1">
            <a:spLocks noChangeArrowheads="1"/>
          </p:cNvSpPr>
          <p:nvPr/>
        </p:nvSpPr>
        <p:spPr bwMode="auto">
          <a:xfrm>
            <a:off x="8440240" y="2469544"/>
            <a:ext cx="632773" cy="2991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ヨドバシ</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カメラ</a:t>
            </a:r>
          </a:p>
        </p:txBody>
      </p:sp>
      <p:sp>
        <p:nvSpPr>
          <p:cNvPr id="119" name="フリーフォーム 118"/>
          <p:cNvSpPr/>
          <p:nvPr/>
        </p:nvSpPr>
        <p:spPr>
          <a:xfrm>
            <a:off x="8377243" y="2476547"/>
            <a:ext cx="108000" cy="432000"/>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 name="connsiteX0" fmla="*/ 0 w 83688"/>
              <a:gd name="connsiteY0" fmla="*/ 0 h 275178"/>
              <a:gd name="connsiteX1" fmla="*/ 83688 w 83688"/>
              <a:gd name="connsiteY1" fmla="*/ 275178 h 275178"/>
            </a:gdLst>
            <a:ahLst/>
            <a:cxnLst>
              <a:cxn ang="0">
                <a:pos x="connsiteX0" y="connsiteY0"/>
              </a:cxn>
              <a:cxn ang="0">
                <a:pos x="connsiteX1" y="connsiteY1"/>
              </a:cxn>
            </a:cxnLst>
            <a:rect l="l" t="t" r="r" b="b"/>
            <a:pathLst>
              <a:path w="83688" h="275178">
                <a:moveTo>
                  <a:pt x="0" y="0"/>
                </a:moveTo>
                <a:lnTo>
                  <a:pt x="83688" y="275178"/>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0" name="フリーフォーム 149"/>
          <p:cNvSpPr/>
          <p:nvPr/>
        </p:nvSpPr>
        <p:spPr>
          <a:xfrm>
            <a:off x="3431752" y="3645024"/>
            <a:ext cx="959577" cy="576064"/>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1772 w 211772"/>
              <a:gd name="connsiteY0" fmla="*/ 0 h 152050"/>
              <a:gd name="connsiteX1" fmla="*/ 0 w 211772"/>
              <a:gd name="connsiteY1" fmla="*/ 152050 h 152050"/>
              <a:gd name="connsiteX2" fmla="*/ 0 w 211772"/>
              <a:gd name="connsiteY2" fmla="*/ 152050 h 152050"/>
              <a:gd name="connsiteX0" fmla="*/ 408529 w 408529"/>
              <a:gd name="connsiteY0" fmla="*/ 0 h 320174"/>
              <a:gd name="connsiteX1" fmla="*/ 196757 w 408529"/>
              <a:gd name="connsiteY1" fmla="*/ 152050 h 320174"/>
              <a:gd name="connsiteX2" fmla="*/ 0 w 408529"/>
              <a:gd name="connsiteY2" fmla="*/ 320174 h 320174"/>
              <a:gd name="connsiteX0" fmla="*/ 417227 w 417227"/>
              <a:gd name="connsiteY0" fmla="*/ 0 h 327720"/>
              <a:gd name="connsiteX1" fmla="*/ 205455 w 417227"/>
              <a:gd name="connsiteY1" fmla="*/ 152050 h 327720"/>
              <a:gd name="connsiteX2" fmla="*/ 0 w 417227"/>
              <a:gd name="connsiteY2" fmla="*/ 327720 h 327720"/>
            </a:gdLst>
            <a:ahLst/>
            <a:cxnLst>
              <a:cxn ang="0">
                <a:pos x="connsiteX0" y="connsiteY0"/>
              </a:cxn>
              <a:cxn ang="0">
                <a:pos x="connsiteX1" y="connsiteY1"/>
              </a:cxn>
              <a:cxn ang="0">
                <a:pos x="connsiteX2" y="connsiteY2"/>
              </a:cxn>
            </a:cxnLst>
            <a:rect l="l" t="t" r="r" b="b"/>
            <a:pathLst>
              <a:path w="417227" h="327720">
                <a:moveTo>
                  <a:pt x="417227" y="0"/>
                </a:moveTo>
                <a:lnTo>
                  <a:pt x="205455" y="152050"/>
                </a:lnTo>
                <a:lnTo>
                  <a:pt x="0" y="327720"/>
                </a:lnTo>
              </a:path>
            </a:pathLst>
          </a:custGeom>
          <a:ln w="57150">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51" name="直線コネクタ 150"/>
          <p:cNvCxnSpPr>
            <a:endCxn id="149" idx="3"/>
          </p:cNvCxnSpPr>
          <p:nvPr/>
        </p:nvCxnSpPr>
        <p:spPr>
          <a:xfrm flipH="1">
            <a:off x="2935841" y="4187033"/>
            <a:ext cx="494143" cy="60180"/>
          </a:xfrm>
          <a:prstGeom prst="line">
            <a:avLst/>
          </a:prstGeom>
          <a:ln w="127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63" name="正方形/長方形 62"/>
          <p:cNvSpPr/>
          <p:nvPr/>
        </p:nvSpPr>
        <p:spPr>
          <a:xfrm>
            <a:off x="9666963" y="2323870"/>
            <a:ext cx="1232045" cy="74860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更なるデッキ整備</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により、駅及び</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商業施設間の</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移動が円滑化。</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68" name="角丸四角形 67"/>
          <p:cNvSpPr/>
          <p:nvPr/>
        </p:nvSpPr>
        <p:spPr>
          <a:xfrm>
            <a:off x="1224887" y="426756"/>
            <a:ext cx="9730853" cy="769996"/>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・大阪駅の北側と南側を結ぶ歩行者ネットワークの充実により、移動時間を短縮する。</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a:t>
            </a:r>
            <a:r>
              <a:rPr kumimoji="1" lang="ja-JP"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地下道の拡幅などにより、老朽化した地下空間が、</a:t>
            </a: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安全に</a:t>
            </a:r>
            <a:r>
              <a:rPr kumimoji="1" lang="ja-JP"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楽しく歩ける快適な歩行者空間に生まれ変わる。</a:t>
            </a: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69" name="正方形/長方形 68"/>
          <p:cNvSpPr/>
          <p:nvPr/>
        </p:nvSpPr>
        <p:spPr>
          <a:xfrm>
            <a:off x="1496951" y="5763516"/>
            <a:ext cx="9200077" cy="1008000"/>
          </a:xfrm>
          <a:prstGeom prst="rect">
            <a:avLst/>
          </a:prstGeom>
          <a:solidFill>
            <a:schemeClr val="bg1"/>
          </a:solidFill>
          <a:ln w="9525">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t"/>
          <a:lstStyle/>
          <a:p>
            <a:pPr marL="85725" marR="0" lvl="0" indent="-85725"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大阪・梅田駅周辺サイン整備：来阪旅行者等の周遊性・利便性の向上のため、案内表示の統一化を図る（</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2018</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年度より順次整備）</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01" name="Text Box 4"/>
          <p:cNvSpPr txBox="1">
            <a:spLocks noChangeArrowheads="1"/>
          </p:cNvSpPr>
          <p:nvPr/>
        </p:nvSpPr>
        <p:spPr bwMode="auto">
          <a:xfrm>
            <a:off x="1343471" y="1340768"/>
            <a:ext cx="4295137" cy="264688"/>
          </a:xfrm>
          <a:prstGeom prst="rect">
            <a:avLst/>
          </a:prstGeom>
          <a:solidFill>
            <a:schemeClr val="bg1"/>
          </a:solidFill>
          <a:ln w="9525">
            <a:solidFill>
              <a:schemeClr val="bg1"/>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80000"/>
              </a:lnSpc>
              <a:spcBef>
                <a:spcPct val="0"/>
              </a:spcBef>
              <a:spcAft>
                <a:spcPct val="0"/>
              </a:spcAft>
              <a:buClrTx/>
              <a:buSzTx/>
              <a:buFontTx/>
              <a:buNone/>
              <a:tabLst/>
              <a:defRPr/>
            </a:pPr>
            <a:r>
              <a:rPr kumimoji="1" lang="ja-JP" altLang="en-US" sz="1400" b="1" i="0" u="sng" strike="noStrike" kern="1200" cap="none" spc="0" normalizeH="0" baseline="0" noProof="0" dirty="0">
                <a:ln>
                  <a:noFill/>
                </a:ln>
                <a:solidFill>
                  <a:srgbClr val="000000"/>
                </a:solidFill>
                <a:effectLst/>
                <a:uLnTx/>
                <a:uFillTx/>
                <a:latin typeface="ＭＳ ゴシック" pitchFamily="49" charset="-128"/>
                <a:ea typeface="ＭＳ ゴシック" pitchFamily="49" charset="-128"/>
                <a:cs typeface="ＭＳ Ｐゴシック" pitchFamily="50" charset="-128"/>
              </a:rPr>
              <a:t>地下ネットワーク</a:t>
            </a:r>
          </a:p>
        </p:txBody>
      </p:sp>
      <p:sp>
        <p:nvSpPr>
          <p:cNvPr id="77" name="フリーフォーム 76"/>
          <p:cNvSpPr/>
          <p:nvPr/>
        </p:nvSpPr>
        <p:spPr>
          <a:xfrm>
            <a:off x="2783967" y="3201019"/>
            <a:ext cx="157075" cy="334401"/>
          </a:xfrm>
          <a:custGeom>
            <a:avLst/>
            <a:gdLst>
              <a:gd name="connsiteX0" fmla="*/ 0 w 157075"/>
              <a:gd name="connsiteY0" fmla="*/ 89757 h 336589"/>
              <a:gd name="connsiteX1" fmla="*/ 145855 w 157075"/>
              <a:gd name="connsiteY1" fmla="*/ 336589 h 336589"/>
              <a:gd name="connsiteX2" fmla="*/ 157075 w 157075"/>
              <a:gd name="connsiteY2" fmla="*/ 0 h 336589"/>
              <a:gd name="connsiteX3" fmla="*/ 0 w 157075"/>
              <a:gd name="connsiteY3" fmla="*/ 89757 h 336589"/>
              <a:gd name="connsiteX0" fmla="*/ 0 w 157075"/>
              <a:gd name="connsiteY0" fmla="*/ 89757 h 303413"/>
              <a:gd name="connsiteX1" fmla="*/ 146582 w 157075"/>
              <a:gd name="connsiteY1" fmla="*/ 303413 h 303413"/>
              <a:gd name="connsiteX2" fmla="*/ 157075 w 157075"/>
              <a:gd name="connsiteY2" fmla="*/ 0 h 303413"/>
              <a:gd name="connsiteX3" fmla="*/ 0 w 157075"/>
              <a:gd name="connsiteY3" fmla="*/ 89757 h 303413"/>
              <a:gd name="connsiteX0" fmla="*/ 0 w 157075"/>
              <a:gd name="connsiteY0" fmla="*/ 89757 h 334401"/>
              <a:gd name="connsiteX1" fmla="*/ 155565 w 157075"/>
              <a:gd name="connsiteY1" fmla="*/ 334401 h 334401"/>
              <a:gd name="connsiteX2" fmla="*/ 157075 w 157075"/>
              <a:gd name="connsiteY2" fmla="*/ 0 h 334401"/>
              <a:gd name="connsiteX3" fmla="*/ 0 w 157075"/>
              <a:gd name="connsiteY3" fmla="*/ 89757 h 334401"/>
            </a:gdLst>
            <a:ahLst/>
            <a:cxnLst>
              <a:cxn ang="0">
                <a:pos x="connsiteX0" y="connsiteY0"/>
              </a:cxn>
              <a:cxn ang="0">
                <a:pos x="connsiteX1" y="connsiteY1"/>
              </a:cxn>
              <a:cxn ang="0">
                <a:pos x="connsiteX2" y="connsiteY2"/>
              </a:cxn>
              <a:cxn ang="0">
                <a:pos x="connsiteX3" y="connsiteY3"/>
              </a:cxn>
            </a:cxnLst>
            <a:rect l="l" t="t" r="r" b="b"/>
            <a:pathLst>
              <a:path w="157075" h="334401">
                <a:moveTo>
                  <a:pt x="0" y="89757"/>
                </a:moveTo>
                <a:lnTo>
                  <a:pt x="155565" y="334401"/>
                </a:lnTo>
                <a:cubicBezTo>
                  <a:pt x="156068" y="222934"/>
                  <a:pt x="156572" y="111467"/>
                  <a:pt x="157075" y="0"/>
                </a:cubicBezTo>
                <a:lnTo>
                  <a:pt x="0" y="8975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78" name="フリーフォーム 77"/>
          <p:cNvSpPr/>
          <p:nvPr/>
        </p:nvSpPr>
        <p:spPr>
          <a:xfrm>
            <a:off x="2816401" y="2323301"/>
            <a:ext cx="139267" cy="349562"/>
          </a:xfrm>
          <a:custGeom>
            <a:avLst/>
            <a:gdLst>
              <a:gd name="connsiteX0" fmla="*/ 0 w 157075"/>
              <a:gd name="connsiteY0" fmla="*/ 89757 h 336589"/>
              <a:gd name="connsiteX1" fmla="*/ 145855 w 157075"/>
              <a:gd name="connsiteY1" fmla="*/ 336589 h 336589"/>
              <a:gd name="connsiteX2" fmla="*/ 157075 w 157075"/>
              <a:gd name="connsiteY2" fmla="*/ 0 h 336589"/>
              <a:gd name="connsiteX3" fmla="*/ 0 w 157075"/>
              <a:gd name="connsiteY3" fmla="*/ 89757 h 336589"/>
              <a:gd name="connsiteX0" fmla="*/ 0 w 157075"/>
              <a:gd name="connsiteY0" fmla="*/ 89757 h 303413"/>
              <a:gd name="connsiteX1" fmla="*/ 146582 w 157075"/>
              <a:gd name="connsiteY1" fmla="*/ 303413 h 303413"/>
              <a:gd name="connsiteX2" fmla="*/ 157075 w 157075"/>
              <a:gd name="connsiteY2" fmla="*/ 0 h 303413"/>
              <a:gd name="connsiteX3" fmla="*/ 0 w 157075"/>
              <a:gd name="connsiteY3" fmla="*/ 89757 h 303413"/>
              <a:gd name="connsiteX0" fmla="*/ 0 w 157075"/>
              <a:gd name="connsiteY0" fmla="*/ 89757 h 334401"/>
              <a:gd name="connsiteX1" fmla="*/ 155565 w 157075"/>
              <a:gd name="connsiteY1" fmla="*/ 334401 h 334401"/>
              <a:gd name="connsiteX2" fmla="*/ 157075 w 157075"/>
              <a:gd name="connsiteY2" fmla="*/ 0 h 334401"/>
              <a:gd name="connsiteX3" fmla="*/ 0 w 157075"/>
              <a:gd name="connsiteY3" fmla="*/ 89757 h 334401"/>
              <a:gd name="connsiteX0" fmla="*/ 0 w 157075"/>
              <a:gd name="connsiteY0" fmla="*/ 89757 h 357909"/>
              <a:gd name="connsiteX1" fmla="*/ 111250 w 157075"/>
              <a:gd name="connsiteY1" fmla="*/ 357909 h 357909"/>
              <a:gd name="connsiteX2" fmla="*/ 157075 w 157075"/>
              <a:gd name="connsiteY2" fmla="*/ 0 h 357909"/>
              <a:gd name="connsiteX3" fmla="*/ 0 w 157075"/>
              <a:gd name="connsiteY3" fmla="*/ 89757 h 357909"/>
              <a:gd name="connsiteX0" fmla="*/ 0 w 157075"/>
              <a:gd name="connsiteY0" fmla="*/ 89757 h 357909"/>
              <a:gd name="connsiteX1" fmla="*/ 45474 w 157075"/>
              <a:gd name="connsiteY1" fmla="*/ 212084 h 357909"/>
              <a:gd name="connsiteX2" fmla="*/ 111250 w 157075"/>
              <a:gd name="connsiteY2" fmla="*/ 357909 h 357909"/>
              <a:gd name="connsiteX3" fmla="*/ 157075 w 157075"/>
              <a:gd name="connsiteY3" fmla="*/ 0 h 357909"/>
              <a:gd name="connsiteX4" fmla="*/ 0 w 157075"/>
              <a:gd name="connsiteY4" fmla="*/ 89757 h 357909"/>
              <a:gd name="connsiteX0" fmla="*/ 0 w 157075"/>
              <a:gd name="connsiteY0" fmla="*/ 89757 h 357909"/>
              <a:gd name="connsiteX1" fmla="*/ 46078 w 157075"/>
              <a:gd name="connsiteY1" fmla="*/ 266445 h 357909"/>
              <a:gd name="connsiteX2" fmla="*/ 111250 w 157075"/>
              <a:gd name="connsiteY2" fmla="*/ 357909 h 357909"/>
              <a:gd name="connsiteX3" fmla="*/ 157075 w 157075"/>
              <a:gd name="connsiteY3" fmla="*/ 0 h 357909"/>
              <a:gd name="connsiteX4" fmla="*/ 0 w 157075"/>
              <a:gd name="connsiteY4" fmla="*/ 89757 h 357909"/>
              <a:gd name="connsiteX0" fmla="*/ 0 w 139267"/>
              <a:gd name="connsiteY0" fmla="*/ 45460 h 313612"/>
              <a:gd name="connsiteX1" fmla="*/ 46078 w 139267"/>
              <a:gd name="connsiteY1" fmla="*/ 222148 h 313612"/>
              <a:gd name="connsiteX2" fmla="*/ 111250 w 139267"/>
              <a:gd name="connsiteY2" fmla="*/ 313612 h 313612"/>
              <a:gd name="connsiteX3" fmla="*/ 139267 w 139267"/>
              <a:gd name="connsiteY3" fmla="*/ 0 h 313612"/>
              <a:gd name="connsiteX4" fmla="*/ 0 w 139267"/>
              <a:gd name="connsiteY4" fmla="*/ 45460 h 313612"/>
              <a:gd name="connsiteX0" fmla="*/ 0 w 139267"/>
              <a:gd name="connsiteY0" fmla="*/ 45460 h 313612"/>
              <a:gd name="connsiteX1" fmla="*/ 9701 w 139267"/>
              <a:gd name="connsiteY1" fmla="*/ 168690 h 313612"/>
              <a:gd name="connsiteX2" fmla="*/ 46078 w 139267"/>
              <a:gd name="connsiteY2" fmla="*/ 222148 h 313612"/>
              <a:gd name="connsiteX3" fmla="*/ 111250 w 139267"/>
              <a:gd name="connsiteY3" fmla="*/ 313612 h 313612"/>
              <a:gd name="connsiteX4" fmla="*/ 139267 w 139267"/>
              <a:gd name="connsiteY4" fmla="*/ 0 h 313612"/>
              <a:gd name="connsiteX5" fmla="*/ 0 w 139267"/>
              <a:gd name="connsiteY5" fmla="*/ 45460 h 313612"/>
              <a:gd name="connsiteX0" fmla="*/ 0 w 139267"/>
              <a:gd name="connsiteY0" fmla="*/ 45460 h 313612"/>
              <a:gd name="connsiteX1" fmla="*/ 9701 w 139267"/>
              <a:gd name="connsiteY1" fmla="*/ 168690 h 313612"/>
              <a:gd name="connsiteX2" fmla="*/ 46078 w 139267"/>
              <a:gd name="connsiteY2" fmla="*/ 222148 h 313612"/>
              <a:gd name="connsiteX3" fmla="*/ 53853 w 139267"/>
              <a:gd name="connsiteY3" fmla="*/ 306793 h 313612"/>
              <a:gd name="connsiteX4" fmla="*/ 111250 w 139267"/>
              <a:gd name="connsiteY4" fmla="*/ 313612 h 313612"/>
              <a:gd name="connsiteX5" fmla="*/ 139267 w 139267"/>
              <a:gd name="connsiteY5" fmla="*/ 0 h 313612"/>
              <a:gd name="connsiteX6" fmla="*/ 0 w 139267"/>
              <a:gd name="connsiteY6" fmla="*/ 45460 h 313612"/>
              <a:gd name="connsiteX0" fmla="*/ 0 w 139267"/>
              <a:gd name="connsiteY0" fmla="*/ 45460 h 349562"/>
              <a:gd name="connsiteX1" fmla="*/ 9701 w 139267"/>
              <a:gd name="connsiteY1" fmla="*/ 168690 h 349562"/>
              <a:gd name="connsiteX2" fmla="*/ 46078 w 139267"/>
              <a:gd name="connsiteY2" fmla="*/ 222148 h 349562"/>
              <a:gd name="connsiteX3" fmla="*/ 53853 w 139267"/>
              <a:gd name="connsiteY3" fmla="*/ 306793 h 349562"/>
              <a:gd name="connsiteX4" fmla="*/ 135305 w 139267"/>
              <a:gd name="connsiteY4" fmla="*/ 349562 h 349562"/>
              <a:gd name="connsiteX5" fmla="*/ 139267 w 139267"/>
              <a:gd name="connsiteY5" fmla="*/ 0 h 349562"/>
              <a:gd name="connsiteX6" fmla="*/ 0 w 139267"/>
              <a:gd name="connsiteY6" fmla="*/ 45460 h 349562"/>
              <a:gd name="connsiteX0" fmla="*/ 0 w 139267"/>
              <a:gd name="connsiteY0" fmla="*/ 45460 h 349562"/>
              <a:gd name="connsiteX1" fmla="*/ 9701 w 139267"/>
              <a:gd name="connsiteY1" fmla="*/ 168690 h 349562"/>
              <a:gd name="connsiteX2" fmla="*/ 46078 w 139267"/>
              <a:gd name="connsiteY2" fmla="*/ 222148 h 349562"/>
              <a:gd name="connsiteX3" fmla="*/ 135305 w 139267"/>
              <a:gd name="connsiteY3" fmla="*/ 349562 h 349562"/>
              <a:gd name="connsiteX4" fmla="*/ 139267 w 139267"/>
              <a:gd name="connsiteY4" fmla="*/ 0 h 349562"/>
              <a:gd name="connsiteX5" fmla="*/ 0 w 139267"/>
              <a:gd name="connsiteY5" fmla="*/ 45460 h 349562"/>
              <a:gd name="connsiteX0" fmla="*/ 0 w 139267"/>
              <a:gd name="connsiteY0" fmla="*/ 30387 h 349562"/>
              <a:gd name="connsiteX1" fmla="*/ 9701 w 139267"/>
              <a:gd name="connsiteY1" fmla="*/ 168690 h 349562"/>
              <a:gd name="connsiteX2" fmla="*/ 46078 w 139267"/>
              <a:gd name="connsiteY2" fmla="*/ 222148 h 349562"/>
              <a:gd name="connsiteX3" fmla="*/ 135305 w 139267"/>
              <a:gd name="connsiteY3" fmla="*/ 349562 h 349562"/>
              <a:gd name="connsiteX4" fmla="*/ 139267 w 139267"/>
              <a:gd name="connsiteY4" fmla="*/ 0 h 349562"/>
              <a:gd name="connsiteX5" fmla="*/ 0 w 139267"/>
              <a:gd name="connsiteY5" fmla="*/ 30387 h 349562"/>
              <a:gd name="connsiteX0" fmla="*/ 0 w 139267"/>
              <a:gd name="connsiteY0" fmla="*/ 30387 h 349562"/>
              <a:gd name="connsiteX1" fmla="*/ 9701 w 139267"/>
              <a:gd name="connsiteY1" fmla="*/ 168690 h 349562"/>
              <a:gd name="connsiteX2" fmla="*/ 46078 w 139267"/>
              <a:gd name="connsiteY2" fmla="*/ 222148 h 349562"/>
              <a:gd name="connsiteX3" fmla="*/ 83998 w 139267"/>
              <a:gd name="connsiteY3" fmla="*/ 295075 h 349562"/>
              <a:gd name="connsiteX4" fmla="*/ 135305 w 139267"/>
              <a:gd name="connsiteY4" fmla="*/ 349562 h 349562"/>
              <a:gd name="connsiteX5" fmla="*/ 139267 w 139267"/>
              <a:gd name="connsiteY5" fmla="*/ 0 h 349562"/>
              <a:gd name="connsiteX6" fmla="*/ 0 w 139267"/>
              <a:gd name="connsiteY6" fmla="*/ 30387 h 349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267" h="349562">
                <a:moveTo>
                  <a:pt x="0" y="30387"/>
                </a:moveTo>
                <a:lnTo>
                  <a:pt x="9701" y="168690"/>
                </a:lnTo>
                <a:lnTo>
                  <a:pt x="46078" y="222148"/>
                </a:lnTo>
                <a:lnTo>
                  <a:pt x="83998" y="295075"/>
                </a:lnTo>
                <a:lnTo>
                  <a:pt x="135305" y="349562"/>
                </a:lnTo>
                <a:cubicBezTo>
                  <a:pt x="135808" y="238095"/>
                  <a:pt x="138764" y="111467"/>
                  <a:pt x="139267" y="0"/>
                </a:cubicBezTo>
                <a:lnTo>
                  <a:pt x="0" y="3038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9" name="フリーフォーム 88"/>
          <p:cNvSpPr/>
          <p:nvPr/>
        </p:nvSpPr>
        <p:spPr>
          <a:xfrm rot="360000">
            <a:off x="9023893" y="2312524"/>
            <a:ext cx="108000" cy="396000"/>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 name="connsiteX0" fmla="*/ 0 w 83688"/>
              <a:gd name="connsiteY0" fmla="*/ 0 h 275178"/>
              <a:gd name="connsiteX1" fmla="*/ 83688 w 83688"/>
              <a:gd name="connsiteY1" fmla="*/ 275178 h 275178"/>
            </a:gdLst>
            <a:ahLst/>
            <a:cxnLst>
              <a:cxn ang="0">
                <a:pos x="connsiteX0" y="connsiteY0"/>
              </a:cxn>
              <a:cxn ang="0">
                <a:pos x="connsiteX1" y="connsiteY1"/>
              </a:cxn>
            </a:cxnLst>
            <a:rect l="l" t="t" r="r" b="b"/>
            <a:pathLst>
              <a:path w="83688" h="275178">
                <a:moveTo>
                  <a:pt x="0" y="0"/>
                </a:moveTo>
                <a:lnTo>
                  <a:pt x="83688" y="275178"/>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3" name="直線コネクタ 2"/>
          <p:cNvCxnSpPr/>
          <p:nvPr/>
        </p:nvCxnSpPr>
        <p:spPr>
          <a:xfrm>
            <a:off x="9045122" y="2723011"/>
            <a:ext cx="124266" cy="81926"/>
          </a:xfrm>
          <a:prstGeom prst="line">
            <a:avLst/>
          </a:prstGeom>
          <a:ln w="15875">
            <a:solidFill>
              <a:srgbClr val="0000CC"/>
            </a:solidFill>
          </a:ln>
        </p:spPr>
        <p:style>
          <a:lnRef idx="1">
            <a:schemeClr val="accent1"/>
          </a:lnRef>
          <a:fillRef idx="0">
            <a:schemeClr val="accent1"/>
          </a:fillRef>
          <a:effectRef idx="0">
            <a:schemeClr val="accent1"/>
          </a:effectRef>
          <a:fontRef idx="minor">
            <a:schemeClr val="tx1"/>
          </a:fontRef>
        </p:style>
      </p:cxnSp>
      <p:sp>
        <p:nvSpPr>
          <p:cNvPr id="92" name="Text Box 21"/>
          <p:cNvSpPr txBox="1">
            <a:spLocks noChangeArrowheads="1"/>
          </p:cNvSpPr>
          <p:nvPr/>
        </p:nvSpPr>
        <p:spPr bwMode="auto">
          <a:xfrm>
            <a:off x="9690474" y="3611552"/>
            <a:ext cx="692497" cy="104452"/>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a:t>
            </a:r>
            <a:r>
              <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2016</a:t>
            </a: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年完成）</a:t>
            </a:r>
          </a:p>
        </p:txBody>
      </p:sp>
      <p:sp>
        <p:nvSpPr>
          <p:cNvPr id="137" name="テキスト ボックス 136"/>
          <p:cNvSpPr txBox="1"/>
          <p:nvPr/>
        </p:nvSpPr>
        <p:spPr>
          <a:xfrm>
            <a:off x="1667627" y="5997076"/>
            <a:ext cx="3416320" cy="900246"/>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共通ルールに基づくサイン整備</a:t>
            </a:r>
            <a:endParaRPr kumimoji="1" lang="en-US" altLang="ja-JP" sz="105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・表記方法の統一（情報の断絶の改善）</a:t>
            </a:r>
            <a:endParaRPr kumimoji="1" lang="en-US" altLang="ja-JP" sz="105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105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rPr>
              <a:t>・背景色の改善、ピクトの統一（視認性の改善）など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ＭＳ 明朝" panose="02020609040205080304" pitchFamily="17" charset="-128"/>
              <a:ea typeface="ＭＳ 明朝" panose="02020609040205080304" pitchFamily="17" charset="-128"/>
              <a:cs typeface="+mn-cs"/>
            </a:endParaRPr>
          </a:p>
        </p:txBody>
      </p:sp>
      <p:pic>
        <p:nvPicPr>
          <p:cNvPr id="141" name="Picture 15" descr="C:\Users\Tomoya KAMIJO\Desktop\三色サイン_改良後.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40533" y="6083380"/>
            <a:ext cx="1226088" cy="663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2" name="Picture 16" descr="C:\Users\Tomoya KAMIJO\Desktop\三色サイン_改良前.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19910" y="6090466"/>
            <a:ext cx="1372234" cy="67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4" name="Picture 12" descr="C:\Users\Tomoya KAMIJO\Desktop\キャプチャ.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641665" y="6016397"/>
            <a:ext cx="1849537" cy="318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5" name="Picture 17" descr="C:\Users\Tomoya KAMIJO\Desktop\三色サイン_例.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173392" y="6015020"/>
            <a:ext cx="1808027" cy="277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右矢印 14"/>
          <p:cNvSpPr/>
          <p:nvPr/>
        </p:nvSpPr>
        <p:spPr>
          <a:xfrm>
            <a:off x="7656513" y="6180748"/>
            <a:ext cx="290292" cy="39979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6" name="テキスト ボックス 15"/>
          <p:cNvSpPr txBox="1"/>
          <p:nvPr/>
        </p:nvSpPr>
        <p:spPr>
          <a:xfrm>
            <a:off x="5328638" y="6372342"/>
            <a:ext cx="14689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＜整備前＞</a:t>
            </a:r>
          </a:p>
        </p:txBody>
      </p:sp>
      <p:sp>
        <p:nvSpPr>
          <p:cNvPr id="146" name="テキスト ボックス 145"/>
          <p:cNvSpPr txBox="1"/>
          <p:nvPr/>
        </p:nvSpPr>
        <p:spPr>
          <a:xfrm>
            <a:off x="8394998" y="6328786"/>
            <a:ext cx="1468992"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＜整備後イメージ＞</a:t>
            </a:r>
          </a:p>
        </p:txBody>
      </p:sp>
      <p:sp>
        <p:nvSpPr>
          <p:cNvPr id="9" name="フリーフォーム 8"/>
          <p:cNvSpPr/>
          <p:nvPr/>
        </p:nvSpPr>
        <p:spPr>
          <a:xfrm>
            <a:off x="9502140" y="4023360"/>
            <a:ext cx="525780" cy="541020"/>
          </a:xfrm>
          <a:custGeom>
            <a:avLst/>
            <a:gdLst>
              <a:gd name="connsiteX0" fmla="*/ 0 w 525780"/>
              <a:gd name="connsiteY0" fmla="*/ 0 h 541020"/>
              <a:gd name="connsiteX1" fmla="*/ 91440 w 525780"/>
              <a:gd name="connsiteY1" fmla="*/ 30480 h 541020"/>
              <a:gd name="connsiteX2" fmla="*/ 259080 w 525780"/>
              <a:gd name="connsiteY2" fmla="*/ 152400 h 541020"/>
              <a:gd name="connsiteX3" fmla="*/ 480060 w 525780"/>
              <a:gd name="connsiteY3" fmla="*/ 335280 h 541020"/>
              <a:gd name="connsiteX4" fmla="*/ 525780 w 525780"/>
              <a:gd name="connsiteY4" fmla="*/ 541020 h 541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5780" h="541020">
                <a:moveTo>
                  <a:pt x="0" y="0"/>
                </a:moveTo>
                <a:lnTo>
                  <a:pt x="91440" y="30480"/>
                </a:lnTo>
                <a:lnTo>
                  <a:pt x="259080" y="152400"/>
                </a:lnTo>
                <a:lnTo>
                  <a:pt x="480060" y="335280"/>
                </a:lnTo>
                <a:lnTo>
                  <a:pt x="525780" y="541020"/>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2" name="Text Box 21"/>
          <p:cNvSpPr txBox="1">
            <a:spLocks noChangeArrowheads="1"/>
          </p:cNvSpPr>
          <p:nvPr/>
        </p:nvSpPr>
        <p:spPr bwMode="auto">
          <a:xfrm>
            <a:off x="9571087" y="3900204"/>
            <a:ext cx="989189" cy="195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a:t>
            </a:r>
            <a:r>
              <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2022</a:t>
            </a: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年完成）</a:t>
            </a:r>
          </a:p>
        </p:txBody>
      </p:sp>
      <p:cxnSp>
        <p:nvCxnSpPr>
          <p:cNvPr id="126" name="直線コネクタ 125"/>
          <p:cNvCxnSpPr>
            <a:stCxn id="122" idx="2"/>
          </p:cNvCxnSpPr>
          <p:nvPr/>
        </p:nvCxnSpPr>
        <p:spPr>
          <a:xfrm flipH="1">
            <a:off x="9880320" y="4095963"/>
            <a:ext cx="185362" cy="158019"/>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sp>
        <p:nvSpPr>
          <p:cNvPr id="132" name="フリーフォーム 131"/>
          <p:cNvSpPr/>
          <p:nvPr/>
        </p:nvSpPr>
        <p:spPr>
          <a:xfrm>
            <a:off x="8323787" y="2323870"/>
            <a:ext cx="756000" cy="126000"/>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5" name="フリーフォーム 134"/>
          <p:cNvSpPr/>
          <p:nvPr/>
        </p:nvSpPr>
        <p:spPr>
          <a:xfrm>
            <a:off x="8096457" y="2453410"/>
            <a:ext cx="216000" cy="36000"/>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38" name="直線コネクタ 137"/>
          <p:cNvCxnSpPr/>
          <p:nvPr/>
        </p:nvCxnSpPr>
        <p:spPr>
          <a:xfrm>
            <a:off x="8651989" y="2274257"/>
            <a:ext cx="61705" cy="99611"/>
          </a:xfrm>
          <a:prstGeom prst="line">
            <a:avLst/>
          </a:prstGeom>
          <a:ln w="15875">
            <a:solidFill>
              <a:srgbClr val="0000CC"/>
            </a:solidFill>
          </a:ln>
        </p:spPr>
        <p:style>
          <a:lnRef idx="1">
            <a:schemeClr val="accent1"/>
          </a:lnRef>
          <a:fillRef idx="0">
            <a:schemeClr val="accent1"/>
          </a:fillRef>
          <a:effectRef idx="0">
            <a:schemeClr val="accent1"/>
          </a:effectRef>
          <a:fontRef idx="minor">
            <a:schemeClr val="tx1"/>
          </a:fontRef>
        </p:style>
      </p:cxnSp>
      <p:sp>
        <p:nvSpPr>
          <p:cNvPr id="2" name="正方形/長方形 1"/>
          <p:cNvSpPr/>
          <p:nvPr/>
        </p:nvSpPr>
        <p:spPr>
          <a:xfrm rot="19931329">
            <a:off x="8384837" y="4091141"/>
            <a:ext cx="1114930" cy="173767"/>
          </a:xfrm>
          <a:prstGeom prst="rect">
            <a:avLst/>
          </a:prstGeom>
          <a:solidFill>
            <a:srgbClr val="FF0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47" name="Text Box 20"/>
          <p:cNvSpPr txBox="1">
            <a:spLocks noChangeArrowheads="1"/>
          </p:cNvSpPr>
          <p:nvPr/>
        </p:nvSpPr>
        <p:spPr bwMode="auto">
          <a:xfrm rot="19920000">
            <a:off x="8214989" y="4285071"/>
            <a:ext cx="1415772" cy="211725"/>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メイリオ" pitchFamily="50" charset="-128"/>
                <a:ea typeface="メイリオ" pitchFamily="50" charset="-128"/>
                <a:cs typeface="ＭＳ Ｐゴシック" pitchFamily="50" charset="-128"/>
              </a:rPr>
              <a:t>歩道拡幅・横断距離を短縮</a:t>
            </a:r>
            <a:endParaRPr kumimoji="1" lang="ja-JP" altLang="en-US" sz="800" b="0" i="0" u="none" strike="noStrike" kern="1200" cap="none" spc="0" normalizeH="0" baseline="0" noProof="0" dirty="0">
              <a:ln>
                <a:noFill/>
              </a:ln>
              <a:solidFill>
                <a:srgbClr val="FF0000"/>
              </a:solidFill>
              <a:effectLst/>
              <a:uLnTx/>
              <a:uFillTx/>
              <a:latin typeface="Arial" pitchFamily="34" charset="0"/>
              <a:ea typeface="ＭＳ Ｐゴシック" pitchFamily="50" charset="-128"/>
              <a:cs typeface="ＭＳ Ｐゴシック" pitchFamily="50" charset="-128"/>
            </a:endParaRPr>
          </a:p>
        </p:txBody>
      </p:sp>
      <p:sp>
        <p:nvSpPr>
          <p:cNvPr id="161" name="Text Box 23"/>
          <p:cNvSpPr txBox="1">
            <a:spLocks noChangeArrowheads="1"/>
          </p:cNvSpPr>
          <p:nvPr/>
        </p:nvSpPr>
        <p:spPr bwMode="auto">
          <a:xfrm>
            <a:off x="6795448" y="2744961"/>
            <a:ext cx="406536" cy="30146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都市</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公園</a:t>
            </a:r>
          </a:p>
        </p:txBody>
      </p:sp>
      <p:sp>
        <p:nvSpPr>
          <p:cNvPr id="162" name="Text Box 23"/>
          <p:cNvSpPr txBox="1">
            <a:spLocks noChangeArrowheads="1"/>
          </p:cNvSpPr>
          <p:nvPr/>
        </p:nvSpPr>
        <p:spPr bwMode="auto">
          <a:xfrm>
            <a:off x="6900604" y="2007459"/>
            <a:ext cx="406536" cy="30146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都市</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公園</a:t>
            </a:r>
          </a:p>
        </p:txBody>
      </p:sp>
      <p:sp>
        <p:nvSpPr>
          <p:cNvPr id="166" name="Text Box 8"/>
          <p:cNvSpPr txBox="1">
            <a:spLocks noChangeArrowheads="1"/>
          </p:cNvSpPr>
          <p:nvPr/>
        </p:nvSpPr>
        <p:spPr bwMode="auto">
          <a:xfrm>
            <a:off x="2140869" y="3184766"/>
            <a:ext cx="432047" cy="144015"/>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lvl="0" algn="ctr" fontAlgn="base">
              <a:lnSpc>
                <a:spcPct val="96000"/>
              </a:lnSpc>
              <a:spcBef>
                <a:spcPct val="0"/>
              </a:spcBef>
              <a:spcAft>
                <a:spcPct val="0"/>
              </a:spcAft>
              <a:defRPr/>
            </a:pPr>
            <a:r>
              <a:rPr kumimoji="1" lang="ja-JP" altLang="en-US" sz="700" b="1" i="0" u="none" strike="noStrike" kern="1200" cap="none" spc="0" normalizeH="0" baseline="0" noProof="0" dirty="0" smtClean="0">
                <a:ln>
                  <a:noFill/>
                </a:ln>
                <a:solidFill>
                  <a:prstClr val="black"/>
                </a:solidFill>
                <a:effectLst/>
                <a:uLnTx/>
                <a:uFillTx/>
                <a:latin typeface="Arial" pitchFamily="34" charset="0"/>
                <a:ea typeface="ＭＳ Ｐゴシック" pitchFamily="50" charset="-128"/>
                <a:cs typeface="ＭＳ Ｐゴシック" pitchFamily="50" charset="-128"/>
              </a:rPr>
              <a:t>大阪駅</a:t>
            </a:r>
            <a:endParaRPr kumimoji="1" lang="en-US" altLang="ja-JP" sz="7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rPr>
              <a:t>（うめきたエリア）</a:t>
            </a:r>
          </a:p>
        </p:txBody>
      </p:sp>
      <p:grpSp>
        <p:nvGrpSpPr>
          <p:cNvPr id="6" name="グループ化 5"/>
          <p:cNvGrpSpPr/>
          <p:nvPr/>
        </p:nvGrpSpPr>
        <p:grpSpPr>
          <a:xfrm>
            <a:off x="9093266" y="5124185"/>
            <a:ext cx="1716633" cy="559948"/>
            <a:chOff x="10884940" y="1540701"/>
            <a:chExt cx="1716633" cy="767263"/>
          </a:xfrm>
        </p:grpSpPr>
        <p:sp>
          <p:nvSpPr>
            <p:cNvPr id="167" name="正方形/長方形 166"/>
            <p:cNvSpPr/>
            <p:nvPr/>
          </p:nvSpPr>
          <p:spPr>
            <a:xfrm>
              <a:off x="10884940" y="1540701"/>
              <a:ext cx="1716633" cy="767263"/>
            </a:xfrm>
            <a:prstGeom prst="rect">
              <a:avLst/>
            </a:prstGeom>
            <a:solidFill>
              <a:schemeClr val="bg1"/>
            </a:solidFill>
            <a:ln w="63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　下：整備済　　　　未　　</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地　上：整備済　　　　未</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デッキ：整備済　　　　未</a:t>
              </a:r>
              <a:endParaRPr kumimoji="1" lang="en-US" altLang="ja-JP" sz="800" b="0"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70" name="フリーフォーム 169"/>
            <p:cNvSpPr/>
            <p:nvPr/>
          </p:nvSpPr>
          <p:spPr>
            <a:xfrm rot="306949">
              <a:off x="11696619" y="2049344"/>
              <a:ext cx="304466" cy="45719"/>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1" name="フリーフォーム 170"/>
            <p:cNvSpPr/>
            <p:nvPr/>
          </p:nvSpPr>
          <p:spPr>
            <a:xfrm rot="306949">
              <a:off x="12216487" y="2049345"/>
              <a:ext cx="304466" cy="45719"/>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2" name="フリーフォーム 171"/>
            <p:cNvSpPr/>
            <p:nvPr/>
          </p:nvSpPr>
          <p:spPr>
            <a:xfrm rot="306949">
              <a:off x="11690647" y="1711899"/>
              <a:ext cx="304466" cy="45719"/>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3" name="フリーフォーム 172"/>
            <p:cNvSpPr/>
            <p:nvPr/>
          </p:nvSpPr>
          <p:spPr>
            <a:xfrm rot="306949">
              <a:off x="12210515" y="1711900"/>
              <a:ext cx="304466" cy="45719"/>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177" name="正方形/長方形 176"/>
          <p:cNvSpPr/>
          <p:nvPr/>
        </p:nvSpPr>
        <p:spPr>
          <a:xfrm rot="20766780">
            <a:off x="6554486" y="2445667"/>
            <a:ext cx="1085562" cy="120758"/>
          </a:xfrm>
          <a:prstGeom prst="rect">
            <a:avLst/>
          </a:prstGeom>
          <a:solidFill>
            <a:srgbClr val="FF0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 name="フリーフォーム 7"/>
          <p:cNvSpPr/>
          <p:nvPr/>
        </p:nvSpPr>
        <p:spPr>
          <a:xfrm>
            <a:off x="6534150" y="1571625"/>
            <a:ext cx="1133475" cy="2676525"/>
          </a:xfrm>
          <a:custGeom>
            <a:avLst/>
            <a:gdLst>
              <a:gd name="connsiteX0" fmla="*/ 962025 w 1133475"/>
              <a:gd name="connsiteY0" fmla="*/ 0 h 2676525"/>
              <a:gd name="connsiteX1" fmla="*/ 1057275 w 1133475"/>
              <a:gd name="connsiteY1" fmla="*/ 752475 h 2676525"/>
              <a:gd name="connsiteX2" fmla="*/ 1000125 w 1133475"/>
              <a:gd name="connsiteY2" fmla="*/ 1990725 h 2676525"/>
              <a:gd name="connsiteX3" fmla="*/ 0 w 1133475"/>
              <a:gd name="connsiteY3" fmla="*/ 2600325 h 2676525"/>
              <a:gd name="connsiteX4" fmla="*/ 47625 w 1133475"/>
              <a:gd name="connsiteY4" fmla="*/ 2676525 h 2676525"/>
              <a:gd name="connsiteX5" fmla="*/ 1066800 w 1133475"/>
              <a:gd name="connsiteY5" fmla="*/ 2028825 h 2676525"/>
              <a:gd name="connsiteX6" fmla="*/ 1133475 w 1133475"/>
              <a:gd name="connsiteY6" fmla="*/ 742950 h 2676525"/>
              <a:gd name="connsiteX7" fmla="*/ 1038225 w 1133475"/>
              <a:gd name="connsiteY7" fmla="*/ 0 h 2676525"/>
              <a:gd name="connsiteX8" fmla="*/ 962025 w 1133475"/>
              <a:gd name="connsiteY8" fmla="*/ 0 h 2676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3475" h="2676525">
                <a:moveTo>
                  <a:pt x="962025" y="0"/>
                </a:moveTo>
                <a:lnTo>
                  <a:pt x="1057275" y="752475"/>
                </a:lnTo>
                <a:lnTo>
                  <a:pt x="1000125" y="1990725"/>
                </a:lnTo>
                <a:lnTo>
                  <a:pt x="0" y="2600325"/>
                </a:lnTo>
                <a:lnTo>
                  <a:pt x="47625" y="2676525"/>
                </a:lnTo>
                <a:lnTo>
                  <a:pt x="1066800" y="2028825"/>
                </a:lnTo>
                <a:lnTo>
                  <a:pt x="1133475" y="742950"/>
                </a:lnTo>
                <a:lnTo>
                  <a:pt x="1038225" y="0"/>
                </a:lnTo>
                <a:lnTo>
                  <a:pt x="962025" y="0"/>
                </a:lnTo>
                <a:close/>
              </a:path>
            </a:pathLst>
          </a:custGeom>
          <a:solidFill>
            <a:srgbClr val="FF0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3" name="フリーフォーム 82"/>
          <p:cNvSpPr/>
          <p:nvPr/>
        </p:nvSpPr>
        <p:spPr>
          <a:xfrm rot="1800000">
            <a:off x="7232012" y="3335660"/>
            <a:ext cx="509086" cy="204473"/>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112816 h 112816"/>
              <a:gd name="connsiteX0" fmla="*/ 219693 w 224553"/>
              <a:gd name="connsiteY0" fmla="*/ 0 h 112816"/>
              <a:gd name="connsiteX1" fmla="*/ 224553 w 224553"/>
              <a:gd name="connsiteY1" fmla="*/ 4186 h 112816"/>
              <a:gd name="connsiteX2" fmla="*/ 0 w 224553"/>
              <a:gd name="connsiteY2" fmla="*/ 112816 h 112816"/>
              <a:gd name="connsiteX3" fmla="*/ 0 w 224553"/>
              <a:gd name="connsiteY3" fmla="*/ 112816 h 112816"/>
              <a:gd name="connsiteX0" fmla="*/ 219693 w 338906"/>
              <a:gd name="connsiteY0" fmla="*/ 0 h 112816"/>
              <a:gd name="connsiteX1" fmla="*/ 338906 w 338906"/>
              <a:gd name="connsiteY1" fmla="*/ 39760 h 112816"/>
              <a:gd name="connsiteX2" fmla="*/ 0 w 338906"/>
              <a:gd name="connsiteY2" fmla="*/ 112816 h 112816"/>
              <a:gd name="connsiteX3" fmla="*/ 0 w 338906"/>
              <a:gd name="connsiteY3" fmla="*/ 112816 h 112816"/>
              <a:gd name="connsiteX0" fmla="*/ 421370 w 421370"/>
              <a:gd name="connsiteY0" fmla="*/ 99593 h 99593"/>
              <a:gd name="connsiteX1" fmla="*/ 338906 w 421370"/>
              <a:gd name="connsiteY1" fmla="*/ 0 h 99593"/>
              <a:gd name="connsiteX2" fmla="*/ 0 w 421370"/>
              <a:gd name="connsiteY2" fmla="*/ 73056 h 99593"/>
              <a:gd name="connsiteX3" fmla="*/ 0 w 421370"/>
              <a:gd name="connsiteY3" fmla="*/ 73056 h 99593"/>
              <a:gd name="connsiteX0" fmla="*/ 421370 w 421370"/>
              <a:gd name="connsiteY0" fmla="*/ 125205 h 125205"/>
              <a:gd name="connsiteX1" fmla="*/ 232522 w 421370"/>
              <a:gd name="connsiteY1" fmla="*/ 0 h 125205"/>
              <a:gd name="connsiteX2" fmla="*/ 0 w 421370"/>
              <a:gd name="connsiteY2" fmla="*/ 98668 h 125205"/>
              <a:gd name="connsiteX3" fmla="*/ 0 w 421370"/>
              <a:gd name="connsiteY3" fmla="*/ 98668 h 125205"/>
              <a:gd name="connsiteX0" fmla="*/ 327811 w 327811"/>
              <a:gd name="connsiteY0" fmla="*/ 4356 h 98668"/>
              <a:gd name="connsiteX1" fmla="*/ 232522 w 327811"/>
              <a:gd name="connsiteY1" fmla="*/ 0 h 98668"/>
              <a:gd name="connsiteX2" fmla="*/ 0 w 327811"/>
              <a:gd name="connsiteY2" fmla="*/ 98668 h 98668"/>
              <a:gd name="connsiteX3" fmla="*/ 0 w 327811"/>
              <a:gd name="connsiteY3" fmla="*/ 98668 h 98668"/>
              <a:gd name="connsiteX0" fmla="*/ 369992 w 369992"/>
              <a:gd name="connsiteY0" fmla="*/ 4356 h 122427"/>
              <a:gd name="connsiteX1" fmla="*/ 274703 w 369992"/>
              <a:gd name="connsiteY1" fmla="*/ 0 h 122427"/>
              <a:gd name="connsiteX2" fmla="*/ 42181 w 369992"/>
              <a:gd name="connsiteY2" fmla="*/ 98668 h 122427"/>
              <a:gd name="connsiteX3" fmla="*/ 0 w 369992"/>
              <a:gd name="connsiteY3" fmla="*/ 122427 h 122427"/>
              <a:gd name="connsiteX0" fmla="*/ 327811 w 327811"/>
              <a:gd name="connsiteY0" fmla="*/ 4356 h 98668"/>
              <a:gd name="connsiteX1" fmla="*/ 232522 w 327811"/>
              <a:gd name="connsiteY1" fmla="*/ 0 h 98668"/>
              <a:gd name="connsiteX2" fmla="*/ 0 w 327811"/>
              <a:gd name="connsiteY2" fmla="*/ 98668 h 98668"/>
              <a:gd name="connsiteX0" fmla="*/ 344211 w 344211"/>
              <a:gd name="connsiteY0" fmla="*/ 4356 h 109072"/>
              <a:gd name="connsiteX1" fmla="*/ 248922 w 344211"/>
              <a:gd name="connsiteY1" fmla="*/ 0 h 109072"/>
              <a:gd name="connsiteX2" fmla="*/ 0 w 344211"/>
              <a:gd name="connsiteY2" fmla="*/ 109072 h 109072"/>
              <a:gd name="connsiteX0" fmla="*/ 346895 w 346895"/>
              <a:gd name="connsiteY0" fmla="*/ 4356 h 98761"/>
              <a:gd name="connsiteX1" fmla="*/ 251606 w 346895"/>
              <a:gd name="connsiteY1" fmla="*/ 0 h 98761"/>
              <a:gd name="connsiteX2" fmla="*/ 0 w 346895"/>
              <a:gd name="connsiteY2" fmla="*/ 98761 h 98761"/>
              <a:gd name="connsiteX0" fmla="*/ 251606 w 251606"/>
              <a:gd name="connsiteY0" fmla="*/ 0 h 98761"/>
              <a:gd name="connsiteX1" fmla="*/ 0 w 251606"/>
              <a:gd name="connsiteY1" fmla="*/ 98761 h 98761"/>
              <a:gd name="connsiteX0" fmla="*/ 253021 w 253021"/>
              <a:gd name="connsiteY0" fmla="*/ 0 h 111673"/>
              <a:gd name="connsiteX1" fmla="*/ 0 w 253021"/>
              <a:gd name="connsiteY1" fmla="*/ 111673 h 111673"/>
            </a:gdLst>
            <a:ahLst/>
            <a:cxnLst>
              <a:cxn ang="0">
                <a:pos x="connsiteX0" y="connsiteY0"/>
              </a:cxn>
              <a:cxn ang="0">
                <a:pos x="connsiteX1" y="connsiteY1"/>
              </a:cxn>
            </a:cxnLst>
            <a:rect l="l" t="t" r="r" b="b"/>
            <a:pathLst>
              <a:path w="253021" h="111673">
                <a:moveTo>
                  <a:pt x="253021" y="0"/>
                </a:moveTo>
                <a:lnTo>
                  <a:pt x="0" y="111673"/>
                </a:lnTo>
              </a:path>
            </a:pathLst>
          </a:custGeom>
          <a:noFill/>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58" name="フリーフォーム 157"/>
          <p:cNvSpPr/>
          <p:nvPr/>
        </p:nvSpPr>
        <p:spPr>
          <a:xfrm>
            <a:off x="6827615" y="1664542"/>
            <a:ext cx="496167" cy="1694060"/>
          </a:xfrm>
          <a:custGeom>
            <a:avLst/>
            <a:gdLst>
              <a:gd name="connsiteX0" fmla="*/ 273050 w 444500"/>
              <a:gd name="connsiteY0" fmla="*/ 0 h 1517650"/>
              <a:gd name="connsiteX1" fmla="*/ 76200 w 444500"/>
              <a:gd name="connsiteY1" fmla="*/ 158750 h 1517650"/>
              <a:gd name="connsiteX2" fmla="*/ 0 w 444500"/>
              <a:gd name="connsiteY2" fmla="*/ 450850 h 1517650"/>
              <a:gd name="connsiteX3" fmla="*/ 57150 w 444500"/>
              <a:gd name="connsiteY3" fmla="*/ 666750 h 1517650"/>
              <a:gd name="connsiteX4" fmla="*/ 234950 w 444500"/>
              <a:gd name="connsiteY4" fmla="*/ 838200 h 1517650"/>
              <a:gd name="connsiteX5" fmla="*/ 317500 w 444500"/>
              <a:gd name="connsiteY5" fmla="*/ 965200 h 1517650"/>
              <a:gd name="connsiteX6" fmla="*/ 444500 w 444500"/>
              <a:gd name="connsiteY6" fmla="*/ 1143000 h 1517650"/>
              <a:gd name="connsiteX7" fmla="*/ 438150 w 444500"/>
              <a:gd name="connsiteY7" fmla="*/ 1346200 h 1517650"/>
              <a:gd name="connsiteX8" fmla="*/ 355600 w 444500"/>
              <a:gd name="connsiteY8" fmla="*/ 1517650 h 151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4500" h="1517650">
                <a:moveTo>
                  <a:pt x="273050" y="0"/>
                </a:moveTo>
                <a:lnTo>
                  <a:pt x="76200" y="158750"/>
                </a:lnTo>
                <a:lnTo>
                  <a:pt x="0" y="450850"/>
                </a:lnTo>
                <a:lnTo>
                  <a:pt x="57150" y="666750"/>
                </a:lnTo>
                <a:lnTo>
                  <a:pt x="234950" y="838200"/>
                </a:lnTo>
                <a:lnTo>
                  <a:pt x="317500" y="965200"/>
                </a:lnTo>
                <a:lnTo>
                  <a:pt x="444500" y="1143000"/>
                </a:lnTo>
                <a:lnTo>
                  <a:pt x="438150" y="1346200"/>
                </a:lnTo>
                <a:lnTo>
                  <a:pt x="355600" y="1517650"/>
                </a:lnTo>
              </a:path>
            </a:pathLst>
          </a:cu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10" name="正方形/長方形 109"/>
          <p:cNvSpPr/>
          <p:nvPr/>
        </p:nvSpPr>
        <p:spPr>
          <a:xfrm>
            <a:off x="10435964" y="5363221"/>
            <a:ext cx="304988" cy="57532"/>
          </a:xfrm>
          <a:prstGeom prst="rect">
            <a:avLst/>
          </a:prstGeom>
          <a:solidFill>
            <a:srgbClr val="FF0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cxnSp>
        <p:nvCxnSpPr>
          <p:cNvPr id="5" name="直線コネクタ 4">
            <a:extLst>
              <a:ext uri="{FF2B5EF4-FFF2-40B4-BE49-F238E27FC236}">
                <a16:creationId xmlns:a16="http://schemas.microsoft.com/office/drawing/2014/main" id="{167F3F66-239D-E708-E4D7-EEF0D24562FC}"/>
              </a:ext>
            </a:extLst>
          </p:cNvPr>
          <p:cNvCxnSpPr>
            <a:cxnSpLocks/>
            <a:endCxn id="14" idx="2"/>
          </p:cNvCxnSpPr>
          <p:nvPr/>
        </p:nvCxnSpPr>
        <p:spPr>
          <a:xfrm flipV="1">
            <a:off x="3177304" y="2401156"/>
            <a:ext cx="573371" cy="264688"/>
          </a:xfrm>
          <a:prstGeom prst="line">
            <a:avLst/>
          </a:prstGeom>
          <a:ln w="12700">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フリーフォーム 164">
            <a:extLst>
              <a:ext uri="{FF2B5EF4-FFF2-40B4-BE49-F238E27FC236}">
                <a16:creationId xmlns:a16="http://schemas.microsoft.com/office/drawing/2014/main" id="{DEEBC7D8-5654-7F44-3EDB-0B8285CB0C16}"/>
              </a:ext>
            </a:extLst>
          </p:cNvPr>
          <p:cNvSpPr/>
          <p:nvPr/>
        </p:nvSpPr>
        <p:spPr>
          <a:xfrm flipV="1">
            <a:off x="2241144" y="2879349"/>
            <a:ext cx="503380" cy="146666"/>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1772 w 211772"/>
              <a:gd name="connsiteY0" fmla="*/ 0 h 152050"/>
              <a:gd name="connsiteX1" fmla="*/ 0 w 211772"/>
              <a:gd name="connsiteY1" fmla="*/ 152050 h 152050"/>
              <a:gd name="connsiteX2" fmla="*/ 0 w 211772"/>
              <a:gd name="connsiteY2" fmla="*/ 152050 h 152050"/>
              <a:gd name="connsiteX0" fmla="*/ 408529 w 408529"/>
              <a:gd name="connsiteY0" fmla="*/ 0 h 320174"/>
              <a:gd name="connsiteX1" fmla="*/ 196757 w 408529"/>
              <a:gd name="connsiteY1" fmla="*/ 152050 h 320174"/>
              <a:gd name="connsiteX2" fmla="*/ 0 w 408529"/>
              <a:gd name="connsiteY2" fmla="*/ 320174 h 320174"/>
              <a:gd name="connsiteX0" fmla="*/ 417227 w 417227"/>
              <a:gd name="connsiteY0" fmla="*/ 0 h 327720"/>
              <a:gd name="connsiteX1" fmla="*/ 205455 w 417227"/>
              <a:gd name="connsiteY1" fmla="*/ 152050 h 327720"/>
              <a:gd name="connsiteX2" fmla="*/ 0 w 417227"/>
              <a:gd name="connsiteY2" fmla="*/ 327720 h 327720"/>
              <a:gd name="connsiteX0" fmla="*/ 375712 w 375712"/>
              <a:gd name="connsiteY0" fmla="*/ 0 h 286755"/>
              <a:gd name="connsiteX1" fmla="*/ 205455 w 375712"/>
              <a:gd name="connsiteY1" fmla="*/ 111085 h 286755"/>
              <a:gd name="connsiteX2" fmla="*/ 0 w 375712"/>
              <a:gd name="connsiteY2" fmla="*/ 286755 h 286755"/>
              <a:gd name="connsiteX0" fmla="*/ 187856 w 187856"/>
              <a:gd name="connsiteY0" fmla="*/ 0 h 111085"/>
              <a:gd name="connsiteX1" fmla="*/ 17599 w 187856"/>
              <a:gd name="connsiteY1" fmla="*/ 111085 h 111085"/>
              <a:gd name="connsiteX2" fmla="*/ 0 w 187856"/>
              <a:gd name="connsiteY2" fmla="*/ 0 h 111085"/>
              <a:gd name="connsiteX0" fmla="*/ 187856 w 187856"/>
              <a:gd name="connsiteY0" fmla="*/ 0 h 40965"/>
              <a:gd name="connsiteX1" fmla="*/ 62618 w 187856"/>
              <a:gd name="connsiteY1" fmla="*/ 40965 h 40965"/>
              <a:gd name="connsiteX2" fmla="*/ 0 w 187856"/>
              <a:gd name="connsiteY2" fmla="*/ 0 h 40965"/>
              <a:gd name="connsiteX0" fmla="*/ 219164 w 219164"/>
              <a:gd name="connsiteY0" fmla="*/ 0 h 40965"/>
              <a:gd name="connsiteX1" fmla="*/ 62618 w 219164"/>
              <a:gd name="connsiteY1" fmla="*/ 40965 h 40965"/>
              <a:gd name="connsiteX2" fmla="*/ 0 w 219164"/>
              <a:gd name="connsiteY2" fmla="*/ 0 h 40965"/>
              <a:gd name="connsiteX0" fmla="*/ 219165 w 219165"/>
              <a:gd name="connsiteY0" fmla="*/ 0 h 40965"/>
              <a:gd name="connsiteX1" fmla="*/ 62619 w 219165"/>
              <a:gd name="connsiteY1" fmla="*/ 40965 h 40965"/>
              <a:gd name="connsiteX2" fmla="*/ 0 w 219165"/>
              <a:gd name="connsiteY2" fmla="*/ 0 h 40965"/>
              <a:gd name="connsiteX0" fmla="*/ 250474 w 250474"/>
              <a:gd name="connsiteY0" fmla="*/ 40965 h 81930"/>
              <a:gd name="connsiteX1" fmla="*/ 93928 w 250474"/>
              <a:gd name="connsiteY1" fmla="*/ 81930 h 81930"/>
              <a:gd name="connsiteX2" fmla="*/ 0 w 250474"/>
              <a:gd name="connsiteY2" fmla="*/ 0 h 81930"/>
              <a:gd name="connsiteX0" fmla="*/ 219165 w 219165"/>
              <a:gd name="connsiteY0" fmla="*/ 0 h 40965"/>
              <a:gd name="connsiteX1" fmla="*/ 62619 w 219165"/>
              <a:gd name="connsiteY1" fmla="*/ 40965 h 40965"/>
              <a:gd name="connsiteX2" fmla="*/ 0 w 219165"/>
              <a:gd name="connsiteY2" fmla="*/ 0 h 40965"/>
              <a:gd name="connsiteX0" fmla="*/ 219165 w 219165"/>
              <a:gd name="connsiteY0" fmla="*/ 43910 h 45698"/>
              <a:gd name="connsiteX1" fmla="*/ 46053 w 219165"/>
              <a:gd name="connsiteY1" fmla="*/ 1788 h 45698"/>
              <a:gd name="connsiteX2" fmla="*/ 0 w 219165"/>
              <a:gd name="connsiteY2" fmla="*/ 43910 h 45698"/>
              <a:gd name="connsiteX0" fmla="*/ 173112 w 173112"/>
              <a:gd name="connsiteY0" fmla="*/ 42122 h 42122"/>
              <a:gd name="connsiteX1" fmla="*/ 0 w 173112"/>
              <a:gd name="connsiteY1" fmla="*/ 0 h 42122"/>
            </a:gdLst>
            <a:ahLst/>
            <a:cxnLst>
              <a:cxn ang="0">
                <a:pos x="connsiteX0" y="connsiteY0"/>
              </a:cxn>
              <a:cxn ang="0">
                <a:pos x="connsiteX1" y="connsiteY1"/>
              </a:cxn>
            </a:cxnLst>
            <a:rect l="l" t="t" r="r" b="b"/>
            <a:pathLst>
              <a:path w="173112" h="42122">
                <a:moveTo>
                  <a:pt x="173112" y="42122"/>
                </a:moveTo>
                <a:lnTo>
                  <a:pt x="0" y="0"/>
                </a:lnTo>
              </a:path>
            </a:pathLst>
          </a:cu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 name="フリーフォーム 138">
            <a:extLst>
              <a:ext uri="{FF2B5EF4-FFF2-40B4-BE49-F238E27FC236}">
                <a16:creationId xmlns:a16="http://schemas.microsoft.com/office/drawing/2014/main" id="{7A97E97D-517D-B04B-6D25-309D9EAFF6F4}"/>
              </a:ext>
            </a:extLst>
          </p:cNvPr>
          <p:cNvSpPr/>
          <p:nvPr/>
        </p:nvSpPr>
        <p:spPr>
          <a:xfrm>
            <a:off x="2306598" y="3449465"/>
            <a:ext cx="150786" cy="260388"/>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1772 w 211772"/>
              <a:gd name="connsiteY0" fmla="*/ 0 h 152050"/>
              <a:gd name="connsiteX1" fmla="*/ 0 w 211772"/>
              <a:gd name="connsiteY1" fmla="*/ 152050 h 152050"/>
              <a:gd name="connsiteX2" fmla="*/ 0 w 211772"/>
              <a:gd name="connsiteY2" fmla="*/ 152050 h 152050"/>
              <a:gd name="connsiteX0" fmla="*/ 408529 w 408529"/>
              <a:gd name="connsiteY0" fmla="*/ 0 h 320174"/>
              <a:gd name="connsiteX1" fmla="*/ 196757 w 408529"/>
              <a:gd name="connsiteY1" fmla="*/ 152050 h 320174"/>
              <a:gd name="connsiteX2" fmla="*/ 0 w 408529"/>
              <a:gd name="connsiteY2" fmla="*/ 320174 h 320174"/>
              <a:gd name="connsiteX0" fmla="*/ 417227 w 417227"/>
              <a:gd name="connsiteY0" fmla="*/ 0 h 327720"/>
              <a:gd name="connsiteX1" fmla="*/ 205455 w 417227"/>
              <a:gd name="connsiteY1" fmla="*/ 152050 h 327720"/>
              <a:gd name="connsiteX2" fmla="*/ 0 w 417227"/>
              <a:gd name="connsiteY2" fmla="*/ 327720 h 327720"/>
              <a:gd name="connsiteX0" fmla="*/ 375712 w 375712"/>
              <a:gd name="connsiteY0" fmla="*/ 0 h 286755"/>
              <a:gd name="connsiteX1" fmla="*/ 205455 w 375712"/>
              <a:gd name="connsiteY1" fmla="*/ 111085 h 286755"/>
              <a:gd name="connsiteX2" fmla="*/ 0 w 375712"/>
              <a:gd name="connsiteY2" fmla="*/ 286755 h 286755"/>
              <a:gd name="connsiteX0" fmla="*/ 187856 w 187856"/>
              <a:gd name="connsiteY0" fmla="*/ 0 h 111085"/>
              <a:gd name="connsiteX1" fmla="*/ 17599 w 187856"/>
              <a:gd name="connsiteY1" fmla="*/ 111085 h 111085"/>
              <a:gd name="connsiteX2" fmla="*/ 0 w 187856"/>
              <a:gd name="connsiteY2" fmla="*/ 0 h 111085"/>
              <a:gd name="connsiteX0" fmla="*/ 187856 w 187856"/>
              <a:gd name="connsiteY0" fmla="*/ 0 h 40965"/>
              <a:gd name="connsiteX1" fmla="*/ 62618 w 187856"/>
              <a:gd name="connsiteY1" fmla="*/ 40965 h 40965"/>
              <a:gd name="connsiteX2" fmla="*/ 0 w 187856"/>
              <a:gd name="connsiteY2" fmla="*/ 0 h 40965"/>
              <a:gd name="connsiteX0" fmla="*/ 219164 w 219164"/>
              <a:gd name="connsiteY0" fmla="*/ 0 h 40965"/>
              <a:gd name="connsiteX1" fmla="*/ 62618 w 219164"/>
              <a:gd name="connsiteY1" fmla="*/ 40965 h 40965"/>
              <a:gd name="connsiteX2" fmla="*/ 0 w 219164"/>
              <a:gd name="connsiteY2" fmla="*/ 0 h 40965"/>
              <a:gd name="connsiteX0" fmla="*/ 219165 w 219165"/>
              <a:gd name="connsiteY0" fmla="*/ 0 h 40965"/>
              <a:gd name="connsiteX1" fmla="*/ 62619 w 219165"/>
              <a:gd name="connsiteY1" fmla="*/ 40965 h 40965"/>
              <a:gd name="connsiteX2" fmla="*/ 0 w 219165"/>
              <a:gd name="connsiteY2" fmla="*/ 0 h 40965"/>
              <a:gd name="connsiteX0" fmla="*/ 250474 w 250474"/>
              <a:gd name="connsiteY0" fmla="*/ 40965 h 81930"/>
              <a:gd name="connsiteX1" fmla="*/ 93928 w 250474"/>
              <a:gd name="connsiteY1" fmla="*/ 81930 h 81930"/>
              <a:gd name="connsiteX2" fmla="*/ 0 w 250474"/>
              <a:gd name="connsiteY2" fmla="*/ 0 h 81930"/>
              <a:gd name="connsiteX0" fmla="*/ 219165 w 219165"/>
              <a:gd name="connsiteY0" fmla="*/ 0 h 40965"/>
              <a:gd name="connsiteX1" fmla="*/ 62619 w 219165"/>
              <a:gd name="connsiteY1" fmla="*/ 40965 h 40965"/>
              <a:gd name="connsiteX2" fmla="*/ 0 w 219165"/>
              <a:gd name="connsiteY2" fmla="*/ 0 h 40965"/>
              <a:gd name="connsiteX0" fmla="*/ 219165 w 219165"/>
              <a:gd name="connsiteY0" fmla="*/ 43910 h 45698"/>
              <a:gd name="connsiteX1" fmla="*/ 46053 w 219165"/>
              <a:gd name="connsiteY1" fmla="*/ 1788 h 45698"/>
              <a:gd name="connsiteX2" fmla="*/ 0 w 219165"/>
              <a:gd name="connsiteY2" fmla="*/ 43910 h 45698"/>
              <a:gd name="connsiteX0" fmla="*/ 173112 w 173112"/>
              <a:gd name="connsiteY0" fmla="*/ 42122 h 42122"/>
              <a:gd name="connsiteX1" fmla="*/ 0 w 173112"/>
              <a:gd name="connsiteY1" fmla="*/ 0 h 42122"/>
            </a:gdLst>
            <a:ahLst/>
            <a:cxnLst>
              <a:cxn ang="0">
                <a:pos x="connsiteX0" y="connsiteY0"/>
              </a:cxn>
              <a:cxn ang="0">
                <a:pos x="connsiteX1" y="connsiteY1"/>
              </a:cxn>
            </a:cxnLst>
            <a:rect l="l" t="t" r="r" b="b"/>
            <a:pathLst>
              <a:path w="173112" h="42122">
                <a:moveTo>
                  <a:pt x="173112" y="42122"/>
                </a:moveTo>
                <a:lnTo>
                  <a:pt x="0" y="0"/>
                </a:lnTo>
              </a:path>
            </a:pathLst>
          </a:custGeom>
          <a:ln w="57150">
            <a:solidFill>
              <a:srgbClr val="00B050"/>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 name="フリーフォーム 152">
            <a:extLst>
              <a:ext uri="{FF2B5EF4-FFF2-40B4-BE49-F238E27FC236}">
                <a16:creationId xmlns:a16="http://schemas.microsoft.com/office/drawing/2014/main" id="{908F2CFF-5C2F-ACBE-2EDF-C0B55270E736}"/>
              </a:ext>
            </a:extLst>
          </p:cNvPr>
          <p:cNvSpPr/>
          <p:nvPr/>
        </p:nvSpPr>
        <p:spPr>
          <a:xfrm flipV="1">
            <a:off x="3010319" y="2542396"/>
            <a:ext cx="182033" cy="462389"/>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1772 w 211772"/>
              <a:gd name="connsiteY0" fmla="*/ 0 h 152050"/>
              <a:gd name="connsiteX1" fmla="*/ 0 w 211772"/>
              <a:gd name="connsiteY1" fmla="*/ 152050 h 152050"/>
              <a:gd name="connsiteX2" fmla="*/ 0 w 211772"/>
              <a:gd name="connsiteY2" fmla="*/ 152050 h 152050"/>
              <a:gd name="connsiteX0" fmla="*/ 408529 w 408529"/>
              <a:gd name="connsiteY0" fmla="*/ 0 h 320174"/>
              <a:gd name="connsiteX1" fmla="*/ 196757 w 408529"/>
              <a:gd name="connsiteY1" fmla="*/ 152050 h 320174"/>
              <a:gd name="connsiteX2" fmla="*/ 0 w 408529"/>
              <a:gd name="connsiteY2" fmla="*/ 320174 h 320174"/>
              <a:gd name="connsiteX0" fmla="*/ 417227 w 417227"/>
              <a:gd name="connsiteY0" fmla="*/ 0 h 327720"/>
              <a:gd name="connsiteX1" fmla="*/ 205455 w 417227"/>
              <a:gd name="connsiteY1" fmla="*/ 152050 h 327720"/>
              <a:gd name="connsiteX2" fmla="*/ 0 w 417227"/>
              <a:gd name="connsiteY2" fmla="*/ 327720 h 327720"/>
            </a:gdLst>
            <a:ahLst/>
            <a:cxnLst>
              <a:cxn ang="0">
                <a:pos x="connsiteX0" y="connsiteY0"/>
              </a:cxn>
              <a:cxn ang="0">
                <a:pos x="connsiteX1" y="connsiteY1"/>
              </a:cxn>
              <a:cxn ang="0">
                <a:pos x="connsiteX2" y="connsiteY2"/>
              </a:cxn>
            </a:cxnLst>
            <a:rect l="l" t="t" r="r" b="b"/>
            <a:pathLst>
              <a:path w="417227" h="327720">
                <a:moveTo>
                  <a:pt x="417227" y="0"/>
                </a:moveTo>
                <a:lnTo>
                  <a:pt x="205455" y="152050"/>
                </a:lnTo>
                <a:lnTo>
                  <a:pt x="0" y="327720"/>
                </a:lnTo>
              </a:path>
            </a:pathLst>
          </a:custGeom>
          <a:ln w="57150">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 name="正方形/長方形 13">
            <a:extLst>
              <a:ext uri="{FF2B5EF4-FFF2-40B4-BE49-F238E27FC236}">
                <a16:creationId xmlns:a16="http://schemas.microsoft.com/office/drawing/2014/main" id="{2FB9A680-3D21-0C24-01D1-7BDB6ECC6663}"/>
              </a:ext>
            </a:extLst>
          </p:cNvPr>
          <p:cNvSpPr/>
          <p:nvPr/>
        </p:nvSpPr>
        <p:spPr>
          <a:xfrm>
            <a:off x="2922583" y="1681076"/>
            <a:ext cx="1656184" cy="72008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地下通路の整備により</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、大阪駅</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方面とうめきた</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2</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期区域の移動を円滑</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に。</a:t>
            </a:r>
            <a:endPar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7" name="フリーフォーム 158">
            <a:extLst>
              <a:ext uri="{FF2B5EF4-FFF2-40B4-BE49-F238E27FC236}">
                <a16:creationId xmlns:a16="http://schemas.microsoft.com/office/drawing/2014/main" id="{71659044-6BAE-2ADD-8AEB-D977BD94C5F7}"/>
              </a:ext>
            </a:extLst>
          </p:cNvPr>
          <p:cNvSpPr/>
          <p:nvPr/>
        </p:nvSpPr>
        <p:spPr>
          <a:xfrm flipH="1" flipV="1">
            <a:off x="2764527" y="2778869"/>
            <a:ext cx="300622" cy="94583"/>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1772 w 211772"/>
              <a:gd name="connsiteY0" fmla="*/ 0 h 152050"/>
              <a:gd name="connsiteX1" fmla="*/ 0 w 211772"/>
              <a:gd name="connsiteY1" fmla="*/ 152050 h 152050"/>
              <a:gd name="connsiteX2" fmla="*/ 0 w 211772"/>
              <a:gd name="connsiteY2" fmla="*/ 152050 h 152050"/>
              <a:gd name="connsiteX0" fmla="*/ 408529 w 408529"/>
              <a:gd name="connsiteY0" fmla="*/ 0 h 320174"/>
              <a:gd name="connsiteX1" fmla="*/ 196757 w 408529"/>
              <a:gd name="connsiteY1" fmla="*/ 152050 h 320174"/>
              <a:gd name="connsiteX2" fmla="*/ 0 w 408529"/>
              <a:gd name="connsiteY2" fmla="*/ 320174 h 320174"/>
              <a:gd name="connsiteX0" fmla="*/ 417227 w 417227"/>
              <a:gd name="connsiteY0" fmla="*/ 0 h 327720"/>
              <a:gd name="connsiteX1" fmla="*/ 205455 w 417227"/>
              <a:gd name="connsiteY1" fmla="*/ 152050 h 327720"/>
              <a:gd name="connsiteX2" fmla="*/ 0 w 417227"/>
              <a:gd name="connsiteY2" fmla="*/ 327720 h 327720"/>
            </a:gdLst>
            <a:ahLst/>
            <a:cxnLst>
              <a:cxn ang="0">
                <a:pos x="connsiteX0" y="connsiteY0"/>
              </a:cxn>
              <a:cxn ang="0">
                <a:pos x="connsiteX1" y="connsiteY1"/>
              </a:cxn>
              <a:cxn ang="0">
                <a:pos x="connsiteX2" y="connsiteY2"/>
              </a:cxn>
            </a:cxnLst>
            <a:rect l="l" t="t" r="r" b="b"/>
            <a:pathLst>
              <a:path w="417227" h="327720">
                <a:moveTo>
                  <a:pt x="417227" y="0"/>
                </a:moveTo>
                <a:lnTo>
                  <a:pt x="205455" y="152050"/>
                </a:lnTo>
                <a:lnTo>
                  <a:pt x="0" y="327720"/>
                </a:lnTo>
              </a:path>
            </a:pathLst>
          </a:custGeom>
          <a:ln w="57150">
            <a:solidFill>
              <a:srgbClr val="00B050"/>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 name="Text Box 7">
            <a:extLst>
              <a:ext uri="{FF2B5EF4-FFF2-40B4-BE49-F238E27FC236}">
                <a16:creationId xmlns:a16="http://schemas.microsoft.com/office/drawing/2014/main" id="{08FFDAC1-9979-9B35-81F7-3B3FDF55D74D}"/>
              </a:ext>
            </a:extLst>
          </p:cNvPr>
          <p:cNvSpPr txBox="1">
            <a:spLocks noChangeArrowheads="1"/>
          </p:cNvSpPr>
          <p:nvPr/>
        </p:nvSpPr>
        <p:spPr bwMode="auto">
          <a:xfrm>
            <a:off x="2688209" y="2897453"/>
            <a:ext cx="441146" cy="215444"/>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ＭＳ Ｐゴシック" pitchFamily="50" charset="-128"/>
              </a:rPr>
              <a:t>うめきた</a:t>
            </a:r>
            <a:endParaRPr kumimoji="1" lang="en-US" altLang="ja-JP" sz="5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500" b="0" i="0" u="none" strike="noStrike" kern="1200" cap="none" spc="0" normalizeH="0" baseline="0" noProof="0" dirty="0">
                <a:ln>
                  <a:noFill/>
                </a:ln>
                <a:solidFill>
                  <a:srgbClr val="000000"/>
                </a:solidFill>
                <a:effectLst/>
                <a:uLnTx/>
                <a:uFillTx/>
                <a:latin typeface="メイリオ" pitchFamily="50" charset="-128"/>
                <a:ea typeface="メイリオ" pitchFamily="50" charset="-128"/>
                <a:cs typeface="ＭＳ Ｐゴシック" pitchFamily="50" charset="-128"/>
              </a:rPr>
              <a:t>広場</a:t>
            </a:r>
          </a:p>
        </p:txBody>
      </p:sp>
      <p:sp>
        <p:nvSpPr>
          <p:cNvPr id="154" name="Text Box 23"/>
          <p:cNvSpPr txBox="1">
            <a:spLocks noChangeArrowheads="1"/>
          </p:cNvSpPr>
          <p:nvPr/>
        </p:nvSpPr>
        <p:spPr bwMode="auto">
          <a:xfrm>
            <a:off x="7551555" y="4365016"/>
            <a:ext cx="722556" cy="270074"/>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en-US" altLang="ja-JP" sz="700" b="1" i="0" u="none" strike="noStrike" kern="1200" cap="none" spc="0" normalizeH="0" baseline="0" noProof="0" dirty="0">
                <a:ln>
                  <a:noFill/>
                </a:ln>
                <a:effectLst/>
                <a:uLnTx/>
                <a:uFillTx/>
                <a:latin typeface="メイリオ" pitchFamily="50" charset="-128"/>
                <a:ea typeface="メイリオ" pitchFamily="50" charset="-128"/>
                <a:cs typeface="ＭＳ Ｐゴシック" pitchFamily="50" charset="-128"/>
              </a:rPr>
              <a:t>JP</a:t>
            </a:r>
            <a:r>
              <a:rPr kumimoji="1" lang="ja-JP" altLang="en-US" sz="700" b="1" i="0" u="none" strike="noStrike" kern="1200" cap="none" spc="0" normalizeH="0" baseline="0" noProof="0" dirty="0">
                <a:ln>
                  <a:noFill/>
                </a:ln>
                <a:effectLst/>
                <a:uLnTx/>
                <a:uFillTx/>
                <a:latin typeface="メイリオ" pitchFamily="50" charset="-128"/>
                <a:ea typeface="メイリオ" pitchFamily="50" charset="-128"/>
                <a:cs typeface="ＭＳ Ｐゴシック" pitchFamily="50" charset="-128"/>
              </a:rPr>
              <a:t>タワー</a:t>
            </a:r>
            <a:endParaRPr kumimoji="1" lang="en-US" altLang="ja-JP" sz="700" b="1" i="0" u="none" strike="noStrike" kern="1200" cap="none" spc="0" normalizeH="0" baseline="0" noProof="0" dirty="0">
              <a:ln>
                <a:noFill/>
              </a:ln>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effectLst/>
                <a:uLnTx/>
                <a:uFillTx/>
                <a:latin typeface="メイリオ" pitchFamily="50" charset="-128"/>
                <a:ea typeface="メイリオ" pitchFamily="50" charset="-128"/>
                <a:cs typeface="ＭＳ Ｐゴシック" pitchFamily="50" charset="-128"/>
              </a:rPr>
              <a:t>大阪</a:t>
            </a:r>
            <a:endParaRPr kumimoji="1" lang="en-US" altLang="ja-JP" sz="700" b="1" i="0" u="none" strike="noStrike" kern="1200" cap="none" spc="0" normalizeH="0" baseline="0" noProof="0" dirty="0">
              <a:ln>
                <a:noFill/>
              </a:ln>
              <a:effectLst/>
              <a:uLnTx/>
              <a:uFillTx/>
              <a:latin typeface="メイリオ" pitchFamily="50" charset="-128"/>
              <a:ea typeface="メイリオ" pitchFamily="50" charset="-128"/>
              <a:cs typeface="ＭＳ Ｐゴシック" pitchFamily="50" charset="-128"/>
            </a:endParaRPr>
          </a:p>
        </p:txBody>
      </p:sp>
      <p:sp>
        <p:nvSpPr>
          <p:cNvPr id="19" name="フリーフォーム 18"/>
          <p:cNvSpPr/>
          <p:nvPr/>
        </p:nvSpPr>
        <p:spPr bwMode="gray">
          <a:xfrm>
            <a:off x="7481888" y="4157663"/>
            <a:ext cx="719138" cy="819150"/>
          </a:xfrm>
          <a:custGeom>
            <a:avLst/>
            <a:gdLst>
              <a:gd name="connsiteX0" fmla="*/ 704850 w 704850"/>
              <a:gd name="connsiteY0" fmla="*/ 285750 h 819150"/>
              <a:gd name="connsiteX1" fmla="*/ 542925 w 704850"/>
              <a:gd name="connsiteY1" fmla="*/ 0 h 819150"/>
              <a:gd name="connsiteX2" fmla="*/ 0 w 704850"/>
              <a:gd name="connsiteY2" fmla="*/ 314325 h 819150"/>
              <a:gd name="connsiteX3" fmla="*/ 95250 w 704850"/>
              <a:gd name="connsiteY3" fmla="*/ 819150 h 819150"/>
              <a:gd name="connsiteX4" fmla="*/ 428625 w 704850"/>
              <a:gd name="connsiteY4" fmla="*/ 509587 h 819150"/>
              <a:gd name="connsiteX5" fmla="*/ 704850 w 704850"/>
              <a:gd name="connsiteY5" fmla="*/ 285750 h 819150"/>
              <a:gd name="connsiteX0" fmla="*/ 719138 w 719138"/>
              <a:gd name="connsiteY0" fmla="*/ 300037 h 819150"/>
              <a:gd name="connsiteX1" fmla="*/ 542925 w 719138"/>
              <a:gd name="connsiteY1" fmla="*/ 0 h 819150"/>
              <a:gd name="connsiteX2" fmla="*/ 0 w 719138"/>
              <a:gd name="connsiteY2" fmla="*/ 314325 h 819150"/>
              <a:gd name="connsiteX3" fmla="*/ 95250 w 719138"/>
              <a:gd name="connsiteY3" fmla="*/ 819150 h 819150"/>
              <a:gd name="connsiteX4" fmla="*/ 428625 w 719138"/>
              <a:gd name="connsiteY4" fmla="*/ 509587 h 819150"/>
              <a:gd name="connsiteX5" fmla="*/ 719138 w 719138"/>
              <a:gd name="connsiteY5" fmla="*/ 300037 h 819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9138" h="819150">
                <a:moveTo>
                  <a:pt x="719138" y="300037"/>
                </a:moveTo>
                <a:lnTo>
                  <a:pt x="542925" y="0"/>
                </a:lnTo>
                <a:lnTo>
                  <a:pt x="0" y="314325"/>
                </a:lnTo>
                <a:lnTo>
                  <a:pt x="95250" y="819150"/>
                </a:lnTo>
                <a:lnTo>
                  <a:pt x="428625" y="509587"/>
                </a:lnTo>
                <a:lnTo>
                  <a:pt x="719138" y="300037"/>
                </a:lnTo>
                <a:close/>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 name="フリーフォーム 19"/>
          <p:cNvSpPr/>
          <p:nvPr/>
        </p:nvSpPr>
        <p:spPr bwMode="gray">
          <a:xfrm>
            <a:off x="7807325" y="2403475"/>
            <a:ext cx="549275" cy="577850"/>
          </a:xfrm>
          <a:custGeom>
            <a:avLst/>
            <a:gdLst>
              <a:gd name="connsiteX0" fmla="*/ 527050 w 549275"/>
              <a:gd name="connsiteY0" fmla="*/ 517525 h 577850"/>
              <a:gd name="connsiteX1" fmla="*/ 403225 w 549275"/>
              <a:gd name="connsiteY1" fmla="*/ 0 h 577850"/>
              <a:gd name="connsiteX2" fmla="*/ 0 w 549275"/>
              <a:gd name="connsiteY2" fmla="*/ 53975 h 577850"/>
              <a:gd name="connsiteX3" fmla="*/ 15875 w 549275"/>
              <a:gd name="connsiteY3" fmla="*/ 212725 h 577850"/>
              <a:gd name="connsiteX4" fmla="*/ 85725 w 549275"/>
              <a:gd name="connsiteY4" fmla="*/ 361950 h 577850"/>
              <a:gd name="connsiteX5" fmla="*/ 196850 w 549275"/>
              <a:gd name="connsiteY5" fmla="*/ 482600 h 577850"/>
              <a:gd name="connsiteX6" fmla="*/ 301625 w 549275"/>
              <a:gd name="connsiteY6" fmla="*/ 539750 h 577850"/>
              <a:gd name="connsiteX7" fmla="*/ 441325 w 549275"/>
              <a:gd name="connsiteY7" fmla="*/ 577850 h 577850"/>
              <a:gd name="connsiteX8" fmla="*/ 549275 w 549275"/>
              <a:gd name="connsiteY8" fmla="*/ 568325 h 577850"/>
              <a:gd name="connsiteX9" fmla="*/ 527050 w 549275"/>
              <a:gd name="connsiteY9" fmla="*/ 517525 h 577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9275" h="577850">
                <a:moveTo>
                  <a:pt x="527050" y="517525"/>
                </a:moveTo>
                <a:lnTo>
                  <a:pt x="403225" y="0"/>
                </a:lnTo>
                <a:lnTo>
                  <a:pt x="0" y="53975"/>
                </a:lnTo>
                <a:lnTo>
                  <a:pt x="15875" y="212725"/>
                </a:lnTo>
                <a:lnTo>
                  <a:pt x="85725" y="361950"/>
                </a:lnTo>
                <a:lnTo>
                  <a:pt x="196850" y="482600"/>
                </a:lnTo>
                <a:lnTo>
                  <a:pt x="301625" y="539750"/>
                </a:lnTo>
                <a:lnTo>
                  <a:pt x="441325" y="577850"/>
                </a:lnTo>
                <a:lnTo>
                  <a:pt x="549275" y="568325"/>
                </a:lnTo>
                <a:lnTo>
                  <a:pt x="527050" y="517525"/>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90" name="Text Box 21"/>
          <p:cNvSpPr txBox="1">
            <a:spLocks noChangeArrowheads="1"/>
          </p:cNvSpPr>
          <p:nvPr/>
        </p:nvSpPr>
        <p:spPr bwMode="auto">
          <a:xfrm>
            <a:off x="9006123" y="2818426"/>
            <a:ext cx="692497" cy="10342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a:t>
            </a:r>
            <a:r>
              <a:rPr kumimoji="1" lang="en-US" altLang="ja-JP"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2017</a:t>
            </a:r>
            <a:r>
              <a:rPr kumimoji="1" lang="ja-JP" altLang="en-US"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年完成）</a:t>
            </a:r>
          </a:p>
        </p:txBody>
      </p:sp>
      <p:sp>
        <p:nvSpPr>
          <p:cNvPr id="136" name="Text Box 21"/>
          <p:cNvSpPr txBox="1">
            <a:spLocks noChangeArrowheads="1"/>
          </p:cNvSpPr>
          <p:nvPr/>
        </p:nvSpPr>
        <p:spPr bwMode="auto">
          <a:xfrm>
            <a:off x="8248149" y="2179085"/>
            <a:ext cx="692497" cy="10342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a:t>
            </a:r>
            <a:r>
              <a:rPr kumimoji="1" lang="en-US" altLang="ja-JP"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2019</a:t>
            </a:r>
            <a:r>
              <a:rPr kumimoji="1" lang="ja-JP" altLang="en-US"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年完成）</a:t>
            </a:r>
          </a:p>
        </p:txBody>
      </p:sp>
      <p:sp>
        <p:nvSpPr>
          <p:cNvPr id="23" name="フリーフォーム 22"/>
          <p:cNvSpPr/>
          <p:nvPr/>
        </p:nvSpPr>
        <p:spPr bwMode="gray">
          <a:xfrm>
            <a:off x="7712075" y="1609725"/>
            <a:ext cx="498475" cy="631825"/>
          </a:xfrm>
          <a:custGeom>
            <a:avLst/>
            <a:gdLst>
              <a:gd name="connsiteX0" fmla="*/ 79375 w 498475"/>
              <a:gd name="connsiteY0" fmla="*/ 631825 h 631825"/>
              <a:gd name="connsiteX1" fmla="*/ 498475 w 498475"/>
              <a:gd name="connsiteY1" fmla="*/ 587375 h 631825"/>
              <a:gd name="connsiteX2" fmla="*/ 415925 w 498475"/>
              <a:gd name="connsiteY2" fmla="*/ 0 h 631825"/>
              <a:gd name="connsiteX3" fmla="*/ 0 w 498475"/>
              <a:gd name="connsiteY3" fmla="*/ 3175 h 631825"/>
              <a:gd name="connsiteX4" fmla="*/ 79375 w 498475"/>
              <a:gd name="connsiteY4" fmla="*/ 631825 h 6318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8475" h="631825">
                <a:moveTo>
                  <a:pt x="79375" y="631825"/>
                </a:moveTo>
                <a:lnTo>
                  <a:pt x="498475" y="587375"/>
                </a:lnTo>
                <a:lnTo>
                  <a:pt x="415925" y="0"/>
                </a:lnTo>
                <a:lnTo>
                  <a:pt x="0" y="3175"/>
                </a:lnTo>
                <a:lnTo>
                  <a:pt x="79375" y="631825"/>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6" name="Text Box 24"/>
          <p:cNvSpPr txBox="1">
            <a:spLocks noChangeArrowheads="1"/>
          </p:cNvSpPr>
          <p:nvPr/>
        </p:nvSpPr>
        <p:spPr bwMode="auto">
          <a:xfrm>
            <a:off x="7645206" y="1675124"/>
            <a:ext cx="606941" cy="449410"/>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グラン</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フロント</a:t>
            </a:r>
          </a:p>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大阪</a:t>
            </a:r>
          </a:p>
        </p:txBody>
      </p:sp>
      <p:sp>
        <p:nvSpPr>
          <p:cNvPr id="160" name="フリーフォーム 159"/>
          <p:cNvSpPr/>
          <p:nvPr/>
        </p:nvSpPr>
        <p:spPr>
          <a:xfrm rot="734102">
            <a:off x="7986942" y="2187298"/>
            <a:ext cx="73802" cy="231015"/>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 name="connsiteX0" fmla="*/ 0 w 83688"/>
              <a:gd name="connsiteY0" fmla="*/ 0 h 275178"/>
              <a:gd name="connsiteX1" fmla="*/ 83688 w 83688"/>
              <a:gd name="connsiteY1" fmla="*/ 275178 h 275178"/>
            </a:gdLst>
            <a:ahLst/>
            <a:cxnLst>
              <a:cxn ang="0">
                <a:pos x="connsiteX0" y="connsiteY0"/>
              </a:cxn>
              <a:cxn ang="0">
                <a:pos x="connsiteX1" y="connsiteY1"/>
              </a:cxn>
            </a:cxnLst>
            <a:rect l="l" t="t" r="r" b="b"/>
            <a:pathLst>
              <a:path w="83688" h="275178">
                <a:moveTo>
                  <a:pt x="0" y="0"/>
                </a:moveTo>
                <a:lnTo>
                  <a:pt x="83688" y="275178"/>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57" name="フリーフォーム 156"/>
          <p:cNvSpPr/>
          <p:nvPr/>
        </p:nvSpPr>
        <p:spPr>
          <a:xfrm>
            <a:off x="7456746" y="1774618"/>
            <a:ext cx="281293" cy="40185"/>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 name="フリーフォーム 23"/>
          <p:cNvSpPr/>
          <p:nvPr/>
        </p:nvSpPr>
        <p:spPr bwMode="gray">
          <a:xfrm>
            <a:off x="2374900" y="4051300"/>
            <a:ext cx="749300" cy="825500"/>
          </a:xfrm>
          <a:custGeom>
            <a:avLst/>
            <a:gdLst>
              <a:gd name="connsiteX0" fmla="*/ 730250 w 730250"/>
              <a:gd name="connsiteY0" fmla="*/ 292100 h 825500"/>
              <a:gd name="connsiteX1" fmla="*/ 571500 w 730250"/>
              <a:gd name="connsiteY1" fmla="*/ 0 h 825500"/>
              <a:gd name="connsiteX2" fmla="*/ 0 w 730250"/>
              <a:gd name="connsiteY2" fmla="*/ 330200 h 825500"/>
              <a:gd name="connsiteX3" fmla="*/ 88900 w 730250"/>
              <a:gd name="connsiteY3" fmla="*/ 825500 h 825500"/>
              <a:gd name="connsiteX4" fmla="*/ 393700 w 730250"/>
              <a:gd name="connsiteY4" fmla="*/ 533400 h 825500"/>
              <a:gd name="connsiteX5" fmla="*/ 730250 w 730250"/>
              <a:gd name="connsiteY5" fmla="*/ 292100 h 825500"/>
              <a:gd name="connsiteX0" fmla="*/ 749300 w 749300"/>
              <a:gd name="connsiteY0" fmla="*/ 317500 h 825500"/>
              <a:gd name="connsiteX1" fmla="*/ 571500 w 749300"/>
              <a:gd name="connsiteY1" fmla="*/ 0 h 825500"/>
              <a:gd name="connsiteX2" fmla="*/ 0 w 749300"/>
              <a:gd name="connsiteY2" fmla="*/ 330200 h 825500"/>
              <a:gd name="connsiteX3" fmla="*/ 88900 w 749300"/>
              <a:gd name="connsiteY3" fmla="*/ 825500 h 825500"/>
              <a:gd name="connsiteX4" fmla="*/ 393700 w 749300"/>
              <a:gd name="connsiteY4" fmla="*/ 533400 h 825500"/>
              <a:gd name="connsiteX5" fmla="*/ 749300 w 749300"/>
              <a:gd name="connsiteY5" fmla="*/ 317500 h 82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300" h="825500">
                <a:moveTo>
                  <a:pt x="749300" y="317500"/>
                </a:moveTo>
                <a:lnTo>
                  <a:pt x="571500" y="0"/>
                </a:lnTo>
                <a:lnTo>
                  <a:pt x="0" y="330200"/>
                </a:lnTo>
                <a:lnTo>
                  <a:pt x="88900" y="825500"/>
                </a:lnTo>
                <a:lnTo>
                  <a:pt x="393700" y="533400"/>
                </a:lnTo>
                <a:lnTo>
                  <a:pt x="749300" y="317500"/>
                </a:lnTo>
                <a:close/>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6" name="フリーフォーム 25"/>
          <p:cNvSpPr/>
          <p:nvPr/>
        </p:nvSpPr>
        <p:spPr bwMode="gray">
          <a:xfrm>
            <a:off x="2260600" y="3587750"/>
            <a:ext cx="654050" cy="730250"/>
          </a:xfrm>
          <a:custGeom>
            <a:avLst/>
            <a:gdLst>
              <a:gd name="connsiteX0" fmla="*/ 88900 w 654050"/>
              <a:gd name="connsiteY0" fmla="*/ 730250 h 730250"/>
              <a:gd name="connsiteX1" fmla="*/ 0 w 654050"/>
              <a:gd name="connsiteY1" fmla="*/ 228600 h 730250"/>
              <a:gd name="connsiteX2" fmla="*/ 387350 w 654050"/>
              <a:gd name="connsiteY2" fmla="*/ 0 h 730250"/>
              <a:gd name="connsiteX3" fmla="*/ 654050 w 654050"/>
              <a:gd name="connsiteY3" fmla="*/ 419100 h 730250"/>
              <a:gd name="connsiteX4" fmla="*/ 88900 w 654050"/>
              <a:gd name="connsiteY4" fmla="*/ 730250 h 7302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4050" h="730250">
                <a:moveTo>
                  <a:pt x="88900" y="730250"/>
                </a:moveTo>
                <a:lnTo>
                  <a:pt x="0" y="228600"/>
                </a:lnTo>
                <a:lnTo>
                  <a:pt x="387350" y="0"/>
                </a:lnTo>
                <a:lnTo>
                  <a:pt x="654050" y="419100"/>
                </a:lnTo>
                <a:lnTo>
                  <a:pt x="88900" y="730250"/>
                </a:lnTo>
                <a:close/>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9" name="フリーフォーム 158"/>
          <p:cNvSpPr/>
          <p:nvPr/>
        </p:nvSpPr>
        <p:spPr bwMode="gray">
          <a:xfrm>
            <a:off x="7370313" y="3735342"/>
            <a:ext cx="639763" cy="701675"/>
          </a:xfrm>
          <a:custGeom>
            <a:avLst/>
            <a:gdLst>
              <a:gd name="connsiteX0" fmla="*/ 88900 w 654050"/>
              <a:gd name="connsiteY0" fmla="*/ 730250 h 730250"/>
              <a:gd name="connsiteX1" fmla="*/ 0 w 654050"/>
              <a:gd name="connsiteY1" fmla="*/ 228600 h 730250"/>
              <a:gd name="connsiteX2" fmla="*/ 387350 w 654050"/>
              <a:gd name="connsiteY2" fmla="*/ 0 h 730250"/>
              <a:gd name="connsiteX3" fmla="*/ 654050 w 654050"/>
              <a:gd name="connsiteY3" fmla="*/ 419100 h 730250"/>
              <a:gd name="connsiteX4" fmla="*/ 88900 w 654050"/>
              <a:gd name="connsiteY4" fmla="*/ 730250 h 730250"/>
              <a:gd name="connsiteX0" fmla="*/ 107950 w 654050"/>
              <a:gd name="connsiteY0" fmla="*/ 701675 h 701675"/>
              <a:gd name="connsiteX1" fmla="*/ 0 w 654050"/>
              <a:gd name="connsiteY1" fmla="*/ 228600 h 701675"/>
              <a:gd name="connsiteX2" fmla="*/ 387350 w 654050"/>
              <a:gd name="connsiteY2" fmla="*/ 0 h 701675"/>
              <a:gd name="connsiteX3" fmla="*/ 654050 w 654050"/>
              <a:gd name="connsiteY3" fmla="*/ 419100 h 701675"/>
              <a:gd name="connsiteX4" fmla="*/ 107950 w 654050"/>
              <a:gd name="connsiteY4" fmla="*/ 701675 h 701675"/>
              <a:gd name="connsiteX0" fmla="*/ 107950 w 639763"/>
              <a:gd name="connsiteY0" fmla="*/ 701675 h 701675"/>
              <a:gd name="connsiteX1" fmla="*/ 0 w 639763"/>
              <a:gd name="connsiteY1" fmla="*/ 228600 h 701675"/>
              <a:gd name="connsiteX2" fmla="*/ 387350 w 639763"/>
              <a:gd name="connsiteY2" fmla="*/ 0 h 701675"/>
              <a:gd name="connsiteX3" fmla="*/ 639763 w 639763"/>
              <a:gd name="connsiteY3" fmla="*/ 390525 h 701675"/>
              <a:gd name="connsiteX4" fmla="*/ 107950 w 639763"/>
              <a:gd name="connsiteY4" fmla="*/ 701675 h 7016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763" h="701675">
                <a:moveTo>
                  <a:pt x="107950" y="701675"/>
                </a:moveTo>
                <a:lnTo>
                  <a:pt x="0" y="228600"/>
                </a:lnTo>
                <a:lnTo>
                  <a:pt x="387350" y="0"/>
                </a:lnTo>
                <a:lnTo>
                  <a:pt x="639763" y="390525"/>
                </a:lnTo>
                <a:lnTo>
                  <a:pt x="107950" y="701675"/>
                </a:lnTo>
                <a:close/>
              </a:path>
            </a:pathLst>
          </a:cu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52" name="Text Box 20"/>
          <p:cNvSpPr txBox="1">
            <a:spLocks noChangeArrowheads="1"/>
          </p:cNvSpPr>
          <p:nvPr/>
        </p:nvSpPr>
        <p:spPr bwMode="auto">
          <a:xfrm rot="19616446">
            <a:off x="7398201" y="3913293"/>
            <a:ext cx="236347" cy="474489"/>
          </a:xfrm>
          <a:prstGeom prst="rect">
            <a:avLst/>
          </a:prstGeom>
          <a:noFill/>
          <a:ln w="9525">
            <a:noFill/>
            <a:miter lim="800000"/>
            <a:headEnd/>
            <a:tailEnd/>
          </a:ln>
        </p:spPr>
        <p:txBody>
          <a:bodyPr vert="eaVert" wrap="none" lIns="0" tIns="0" rIns="0" bIns="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Arial" pitchFamily="34" charset="0"/>
                <a:ea typeface="ＭＳ Ｐゴシック" pitchFamily="50" charset="-128"/>
                <a:cs typeface="ＭＳ Ｐゴシック" pitchFamily="50" charset="-128"/>
              </a:rPr>
              <a:t>ＪＲ高架下</a:t>
            </a:r>
            <a:endParaRPr kumimoji="1" lang="en-US" altLang="ja-JP" sz="800" b="0" i="0" u="none" strike="noStrike" kern="1200" cap="none" spc="0" normalizeH="0" baseline="0" noProof="0" dirty="0">
              <a:ln>
                <a:noFill/>
              </a:ln>
              <a:solidFill>
                <a:srgbClr val="FF0000"/>
              </a:solidFill>
              <a:effectLst/>
              <a:uLnTx/>
              <a:uFillTx/>
              <a:latin typeface="Arial" pitchFamily="34" charset="0"/>
              <a:ea typeface="ＭＳ Ｐゴシック" pitchFamily="50" charset="-128"/>
              <a:cs typeface="ＭＳ Ｐゴシック" pitchFamily="50" charset="-128"/>
            </a:endParaRPr>
          </a:p>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800" b="0" i="0" u="none" strike="noStrike" kern="1200" cap="none" spc="0" normalizeH="0" baseline="0" noProof="0" dirty="0">
                <a:ln>
                  <a:noFill/>
                </a:ln>
                <a:solidFill>
                  <a:srgbClr val="FF0000"/>
                </a:solidFill>
                <a:effectLst/>
                <a:uLnTx/>
                <a:uFillTx/>
                <a:latin typeface="Arial" pitchFamily="34" charset="0"/>
                <a:ea typeface="ＭＳ Ｐゴシック" pitchFamily="50" charset="-128"/>
                <a:cs typeface="ＭＳ Ｐゴシック" pitchFamily="50" charset="-128"/>
              </a:rPr>
              <a:t>横断通路</a:t>
            </a:r>
            <a:endParaRPr kumimoji="1" lang="en-US" altLang="ja-JP" sz="800" b="0" i="0" u="none" strike="noStrike" kern="1200" cap="none" spc="0" normalizeH="0" baseline="0" noProof="0" dirty="0">
              <a:ln>
                <a:noFill/>
              </a:ln>
              <a:solidFill>
                <a:srgbClr val="FF0000"/>
              </a:solidFill>
              <a:effectLst/>
              <a:uLnTx/>
              <a:uFillTx/>
              <a:latin typeface="Arial" pitchFamily="34" charset="0"/>
              <a:ea typeface="ＭＳ Ｐゴシック" pitchFamily="50" charset="-128"/>
              <a:cs typeface="ＭＳ Ｐゴシック" pitchFamily="50" charset="-128"/>
            </a:endParaRPr>
          </a:p>
        </p:txBody>
      </p:sp>
      <p:sp>
        <p:nvSpPr>
          <p:cNvPr id="169" name="フリーフォーム 168"/>
          <p:cNvSpPr/>
          <p:nvPr/>
        </p:nvSpPr>
        <p:spPr bwMode="gray">
          <a:xfrm>
            <a:off x="2686069" y="2758617"/>
            <a:ext cx="1559719" cy="1287463"/>
          </a:xfrm>
          <a:custGeom>
            <a:avLst/>
            <a:gdLst>
              <a:gd name="connsiteX0" fmla="*/ 319088 w 1464469"/>
              <a:gd name="connsiteY0" fmla="*/ 1176338 h 1176338"/>
              <a:gd name="connsiteX1" fmla="*/ 647700 w 1464469"/>
              <a:gd name="connsiteY1" fmla="*/ 985838 h 1176338"/>
              <a:gd name="connsiteX2" fmla="*/ 750094 w 1464469"/>
              <a:gd name="connsiteY2" fmla="*/ 1166813 h 1176338"/>
              <a:gd name="connsiteX3" fmla="*/ 1221581 w 1464469"/>
              <a:gd name="connsiteY3" fmla="*/ 888207 h 1176338"/>
              <a:gd name="connsiteX4" fmla="*/ 1114425 w 1464469"/>
              <a:gd name="connsiteY4" fmla="*/ 719138 h 1176338"/>
              <a:gd name="connsiteX5" fmla="*/ 1464469 w 1464469"/>
              <a:gd name="connsiteY5" fmla="*/ 511969 h 1176338"/>
              <a:gd name="connsiteX6" fmla="*/ 1145381 w 1464469"/>
              <a:gd name="connsiteY6" fmla="*/ 0 h 1176338"/>
              <a:gd name="connsiteX7" fmla="*/ 0 w 1464469"/>
              <a:gd name="connsiteY7" fmla="*/ 654844 h 1176338"/>
              <a:gd name="connsiteX8" fmla="*/ 319088 w 1464469"/>
              <a:gd name="connsiteY8" fmla="*/ 1176338 h 1176338"/>
              <a:gd name="connsiteX0" fmla="*/ 319088 w 1464469"/>
              <a:gd name="connsiteY0" fmla="*/ 1176338 h 1236663"/>
              <a:gd name="connsiteX1" fmla="*/ 647700 w 1464469"/>
              <a:gd name="connsiteY1" fmla="*/ 985838 h 1236663"/>
              <a:gd name="connsiteX2" fmla="*/ 791369 w 1464469"/>
              <a:gd name="connsiteY2" fmla="*/ 1236663 h 1236663"/>
              <a:gd name="connsiteX3" fmla="*/ 1221581 w 1464469"/>
              <a:gd name="connsiteY3" fmla="*/ 888207 h 1236663"/>
              <a:gd name="connsiteX4" fmla="*/ 1114425 w 1464469"/>
              <a:gd name="connsiteY4" fmla="*/ 719138 h 1236663"/>
              <a:gd name="connsiteX5" fmla="*/ 1464469 w 1464469"/>
              <a:gd name="connsiteY5" fmla="*/ 511969 h 1236663"/>
              <a:gd name="connsiteX6" fmla="*/ 1145381 w 1464469"/>
              <a:gd name="connsiteY6" fmla="*/ 0 h 1236663"/>
              <a:gd name="connsiteX7" fmla="*/ 0 w 1464469"/>
              <a:gd name="connsiteY7" fmla="*/ 654844 h 1236663"/>
              <a:gd name="connsiteX8" fmla="*/ 319088 w 1464469"/>
              <a:gd name="connsiteY8" fmla="*/ 1176338 h 1236663"/>
              <a:gd name="connsiteX0" fmla="*/ 319088 w 1464469"/>
              <a:gd name="connsiteY0" fmla="*/ 1176338 h 1236663"/>
              <a:gd name="connsiteX1" fmla="*/ 647700 w 1464469"/>
              <a:gd name="connsiteY1" fmla="*/ 985838 h 1236663"/>
              <a:gd name="connsiteX2" fmla="*/ 791369 w 1464469"/>
              <a:gd name="connsiteY2" fmla="*/ 1236663 h 1236663"/>
              <a:gd name="connsiteX3" fmla="*/ 1266031 w 1464469"/>
              <a:gd name="connsiteY3" fmla="*/ 967582 h 1236663"/>
              <a:gd name="connsiteX4" fmla="*/ 1114425 w 1464469"/>
              <a:gd name="connsiteY4" fmla="*/ 719138 h 1236663"/>
              <a:gd name="connsiteX5" fmla="*/ 1464469 w 1464469"/>
              <a:gd name="connsiteY5" fmla="*/ 511969 h 1236663"/>
              <a:gd name="connsiteX6" fmla="*/ 1145381 w 1464469"/>
              <a:gd name="connsiteY6" fmla="*/ 0 h 1236663"/>
              <a:gd name="connsiteX7" fmla="*/ 0 w 1464469"/>
              <a:gd name="connsiteY7" fmla="*/ 654844 h 1236663"/>
              <a:gd name="connsiteX8" fmla="*/ 319088 w 1464469"/>
              <a:gd name="connsiteY8" fmla="*/ 1176338 h 1236663"/>
              <a:gd name="connsiteX0" fmla="*/ 319088 w 1464469"/>
              <a:gd name="connsiteY0" fmla="*/ 1176338 h 1236663"/>
              <a:gd name="connsiteX1" fmla="*/ 647700 w 1464469"/>
              <a:gd name="connsiteY1" fmla="*/ 985838 h 1236663"/>
              <a:gd name="connsiteX2" fmla="*/ 791369 w 1464469"/>
              <a:gd name="connsiteY2" fmla="*/ 1236663 h 1236663"/>
              <a:gd name="connsiteX3" fmla="*/ 1266031 w 1464469"/>
              <a:gd name="connsiteY3" fmla="*/ 967582 h 1236663"/>
              <a:gd name="connsiteX4" fmla="*/ 1114425 w 1464469"/>
              <a:gd name="connsiteY4" fmla="*/ 719138 h 1236663"/>
              <a:gd name="connsiteX5" fmla="*/ 1464469 w 1464469"/>
              <a:gd name="connsiteY5" fmla="*/ 511969 h 1236663"/>
              <a:gd name="connsiteX6" fmla="*/ 1145381 w 1464469"/>
              <a:gd name="connsiteY6" fmla="*/ 0 h 1236663"/>
              <a:gd name="connsiteX7" fmla="*/ 723900 w 1464469"/>
              <a:gd name="connsiteY7" fmla="*/ 230982 h 1236663"/>
              <a:gd name="connsiteX8" fmla="*/ 0 w 1464469"/>
              <a:gd name="connsiteY8" fmla="*/ 654844 h 1236663"/>
              <a:gd name="connsiteX9" fmla="*/ 319088 w 1464469"/>
              <a:gd name="connsiteY9" fmla="*/ 1176338 h 1236663"/>
              <a:gd name="connsiteX0" fmla="*/ 319088 w 1464469"/>
              <a:gd name="connsiteY0" fmla="*/ 1176338 h 1236663"/>
              <a:gd name="connsiteX1" fmla="*/ 647700 w 1464469"/>
              <a:gd name="connsiteY1" fmla="*/ 985838 h 1236663"/>
              <a:gd name="connsiteX2" fmla="*/ 791369 w 1464469"/>
              <a:gd name="connsiteY2" fmla="*/ 1236663 h 1236663"/>
              <a:gd name="connsiteX3" fmla="*/ 1266031 w 1464469"/>
              <a:gd name="connsiteY3" fmla="*/ 967582 h 1236663"/>
              <a:gd name="connsiteX4" fmla="*/ 1114425 w 1464469"/>
              <a:gd name="connsiteY4" fmla="*/ 719138 h 1236663"/>
              <a:gd name="connsiteX5" fmla="*/ 1464469 w 1464469"/>
              <a:gd name="connsiteY5" fmla="*/ 511969 h 1236663"/>
              <a:gd name="connsiteX6" fmla="*/ 1145381 w 1464469"/>
              <a:gd name="connsiteY6" fmla="*/ 0 h 1236663"/>
              <a:gd name="connsiteX7" fmla="*/ 723900 w 1464469"/>
              <a:gd name="connsiteY7" fmla="*/ 230982 h 1236663"/>
              <a:gd name="connsiteX8" fmla="*/ 614363 w 1464469"/>
              <a:gd name="connsiteY8" fmla="*/ 292894 h 1236663"/>
              <a:gd name="connsiteX9" fmla="*/ 0 w 1464469"/>
              <a:gd name="connsiteY9" fmla="*/ 654844 h 1236663"/>
              <a:gd name="connsiteX10" fmla="*/ 319088 w 1464469"/>
              <a:gd name="connsiteY10" fmla="*/ 1176338 h 1236663"/>
              <a:gd name="connsiteX0" fmla="*/ 319088 w 1464469"/>
              <a:gd name="connsiteY0" fmla="*/ 1176338 h 1236663"/>
              <a:gd name="connsiteX1" fmla="*/ 647700 w 1464469"/>
              <a:gd name="connsiteY1" fmla="*/ 985838 h 1236663"/>
              <a:gd name="connsiteX2" fmla="*/ 791369 w 1464469"/>
              <a:gd name="connsiteY2" fmla="*/ 1236663 h 1236663"/>
              <a:gd name="connsiteX3" fmla="*/ 1266031 w 1464469"/>
              <a:gd name="connsiteY3" fmla="*/ 967582 h 1236663"/>
              <a:gd name="connsiteX4" fmla="*/ 1114425 w 1464469"/>
              <a:gd name="connsiteY4" fmla="*/ 719138 h 1236663"/>
              <a:gd name="connsiteX5" fmla="*/ 1464469 w 1464469"/>
              <a:gd name="connsiteY5" fmla="*/ 511969 h 1236663"/>
              <a:gd name="connsiteX6" fmla="*/ 1145381 w 1464469"/>
              <a:gd name="connsiteY6" fmla="*/ 0 h 1236663"/>
              <a:gd name="connsiteX7" fmla="*/ 723900 w 1464469"/>
              <a:gd name="connsiteY7" fmla="*/ 230982 h 1236663"/>
              <a:gd name="connsiteX8" fmla="*/ 671513 w 1464469"/>
              <a:gd name="connsiteY8" fmla="*/ 121444 h 1236663"/>
              <a:gd name="connsiteX9" fmla="*/ 0 w 1464469"/>
              <a:gd name="connsiteY9" fmla="*/ 654844 h 1236663"/>
              <a:gd name="connsiteX10" fmla="*/ 319088 w 1464469"/>
              <a:gd name="connsiteY10" fmla="*/ 1176338 h 1236663"/>
              <a:gd name="connsiteX0" fmla="*/ 376238 w 1521619"/>
              <a:gd name="connsiteY0" fmla="*/ 1176338 h 1236663"/>
              <a:gd name="connsiteX1" fmla="*/ 704850 w 1521619"/>
              <a:gd name="connsiteY1" fmla="*/ 985838 h 1236663"/>
              <a:gd name="connsiteX2" fmla="*/ 848519 w 1521619"/>
              <a:gd name="connsiteY2" fmla="*/ 1236663 h 1236663"/>
              <a:gd name="connsiteX3" fmla="*/ 1323181 w 1521619"/>
              <a:gd name="connsiteY3" fmla="*/ 967582 h 1236663"/>
              <a:gd name="connsiteX4" fmla="*/ 1171575 w 1521619"/>
              <a:gd name="connsiteY4" fmla="*/ 719138 h 1236663"/>
              <a:gd name="connsiteX5" fmla="*/ 1521619 w 1521619"/>
              <a:gd name="connsiteY5" fmla="*/ 511969 h 1236663"/>
              <a:gd name="connsiteX6" fmla="*/ 1202531 w 1521619"/>
              <a:gd name="connsiteY6" fmla="*/ 0 h 1236663"/>
              <a:gd name="connsiteX7" fmla="*/ 781050 w 1521619"/>
              <a:gd name="connsiteY7" fmla="*/ 230982 h 1236663"/>
              <a:gd name="connsiteX8" fmla="*/ 728663 w 1521619"/>
              <a:gd name="connsiteY8" fmla="*/ 121444 h 1236663"/>
              <a:gd name="connsiteX9" fmla="*/ 0 w 1521619"/>
              <a:gd name="connsiteY9" fmla="*/ 545307 h 1236663"/>
              <a:gd name="connsiteX10" fmla="*/ 376238 w 1521619"/>
              <a:gd name="connsiteY10" fmla="*/ 1176338 h 1236663"/>
              <a:gd name="connsiteX0" fmla="*/ 382588 w 1527969"/>
              <a:gd name="connsiteY0" fmla="*/ 1176338 h 1236663"/>
              <a:gd name="connsiteX1" fmla="*/ 711200 w 1527969"/>
              <a:gd name="connsiteY1" fmla="*/ 985838 h 1236663"/>
              <a:gd name="connsiteX2" fmla="*/ 854869 w 1527969"/>
              <a:gd name="connsiteY2" fmla="*/ 1236663 h 1236663"/>
              <a:gd name="connsiteX3" fmla="*/ 1329531 w 1527969"/>
              <a:gd name="connsiteY3" fmla="*/ 967582 h 1236663"/>
              <a:gd name="connsiteX4" fmla="*/ 1177925 w 1527969"/>
              <a:gd name="connsiteY4" fmla="*/ 719138 h 1236663"/>
              <a:gd name="connsiteX5" fmla="*/ 1527969 w 1527969"/>
              <a:gd name="connsiteY5" fmla="*/ 511969 h 1236663"/>
              <a:gd name="connsiteX6" fmla="*/ 1208881 w 1527969"/>
              <a:gd name="connsiteY6" fmla="*/ 0 h 1236663"/>
              <a:gd name="connsiteX7" fmla="*/ 787400 w 1527969"/>
              <a:gd name="connsiteY7" fmla="*/ 230982 h 1236663"/>
              <a:gd name="connsiteX8" fmla="*/ 735013 w 1527969"/>
              <a:gd name="connsiteY8" fmla="*/ 121444 h 1236663"/>
              <a:gd name="connsiteX9" fmla="*/ 0 w 1527969"/>
              <a:gd name="connsiteY9" fmla="*/ 526257 h 1236663"/>
              <a:gd name="connsiteX10" fmla="*/ 382588 w 1527969"/>
              <a:gd name="connsiteY10" fmla="*/ 1176338 h 1236663"/>
              <a:gd name="connsiteX0" fmla="*/ 382588 w 1527969"/>
              <a:gd name="connsiteY0" fmla="*/ 1176338 h 1236663"/>
              <a:gd name="connsiteX1" fmla="*/ 711200 w 1527969"/>
              <a:gd name="connsiteY1" fmla="*/ 985838 h 1236663"/>
              <a:gd name="connsiteX2" fmla="*/ 854869 w 1527969"/>
              <a:gd name="connsiteY2" fmla="*/ 1236663 h 1236663"/>
              <a:gd name="connsiteX3" fmla="*/ 1329531 w 1527969"/>
              <a:gd name="connsiteY3" fmla="*/ 967582 h 1236663"/>
              <a:gd name="connsiteX4" fmla="*/ 1177925 w 1527969"/>
              <a:gd name="connsiteY4" fmla="*/ 719138 h 1236663"/>
              <a:gd name="connsiteX5" fmla="*/ 1527969 w 1527969"/>
              <a:gd name="connsiteY5" fmla="*/ 511969 h 1236663"/>
              <a:gd name="connsiteX6" fmla="*/ 1208881 w 1527969"/>
              <a:gd name="connsiteY6" fmla="*/ 0 h 1236663"/>
              <a:gd name="connsiteX7" fmla="*/ 787400 w 1527969"/>
              <a:gd name="connsiteY7" fmla="*/ 230982 h 1236663"/>
              <a:gd name="connsiteX8" fmla="*/ 696913 w 1527969"/>
              <a:gd name="connsiteY8" fmla="*/ 96044 h 1236663"/>
              <a:gd name="connsiteX9" fmla="*/ 0 w 1527969"/>
              <a:gd name="connsiteY9" fmla="*/ 526257 h 1236663"/>
              <a:gd name="connsiteX10" fmla="*/ 382588 w 1527969"/>
              <a:gd name="connsiteY10" fmla="*/ 1176338 h 1236663"/>
              <a:gd name="connsiteX0" fmla="*/ 382588 w 1527969"/>
              <a:gd name="connsiteY0" fmla="*/ 1208088 h 1268413"/>
              <a:gd name="connsiteX1" fmla="*/ 711200 w 1527969"/>
              <a:gd name="connsiteY1" fmla="*/ 1017588 h 1268413"/>
              <a:gd name="connsiteX2" fmla="*/ 854869 w 1527969"/>
              <a:gd name="connsiteY2" fmla="*/ 1268413 h 1268413"/>
              <a:gd name="connsiteX3" fmla="*/ 1329531 w 1527969"/>
              <a:gd name="connsiteY3" fmla="*/ 999332 h 1268413"/>
              <a:gd name="connsiteX4" fmla="*/ 1177925 w 1527969"/>
              <a:gd name="connsiteY4" fmla="*/ 750888 h 1268413"/>
              <a:gd name="connsiteX5" fmla="*/ 1527969 w 1527969"/>
              <a:gd name="connsiteY5" fmla="*/ 543719 h 1268413"/>
              <a:gd name="connsiteX6" fmla="*/ 1202531 w 1527969"/>
              <a:gd name="connsiteY6" fmla="*/ 0 h 1268413"/>
              <a:gd name="connsiteX7" fmla="*/ 787400 w 1527969"/>
              <a:gd name="connsiteY7" fmla="*/ 262732 h 1268413"/>
              <a:gd name="connsiteX8" fmla="*/ 696913 w 1527969"/>
              <a:gd name="connsiteY8" fmla="*/ 127794 h 1268413"/>
              <a:gd name="connsiteX9" fmla="*/ 0 w 1527969"/>
              <a:gd name="connsiteY9" fmla="*/ 558007 h 1268413"/>
              <a:gd name="connsiteX10" fmla="*/ 382588 w 1527969"/>
              <a:gd name="connsiteY10" fmla="*/ 1208088 h 1268413"/>
              <a:gd name="connsiteX0" fmla="*/ 382588 w 1559719"/>
              <a:gd name="connsiteY0" fmla="*/ 1208088 h 1268413"/>
              <a:gd name="connsiteX1" fmla="*/ 711200 w 1559719"/>
              <a:gd name="connsiteY1" fmla="*/ 1017588 h 1268413"/>
              <a:gd name="connsiteX2" fmla="*/ 854869 w 1559719"/>
              <a:gd name="connsiteY2" fmla="*/ 1268413 h 1268413"/>
              <a:gd name="connsiteX3" fmla="*/ 1329531 w 1559719"/>
              <a:gd name="connsiteY3" fmla="*/ 999332 h 1268413"/>
              <a:gd name="connsiteX4" fmla="*/ 1177925 w 1559719"/>
              <a:gd name="connsiteY4" fmla="*/ 750888 h 1268413"/>
              <a:gd name="connsiteX5" fmla="*/ 1559719 w 1559719"/>
              <a:gd name="connsiteY5" fmla="*/ 556419 h 1268413"/>
              <a:gd name="connsiteX6" fmla="*/ 1202531 w 1559719"/>
              <a:gd name="connsiteY6" fmla="*/ 0 h 1268413"/>
              <a:gd name="connsiteX7" fmla="*/ 787400 w 1559719"/>
              <a:gd name="connsiteY7" fmla="*/ 262732 h 1268413"/>
              <a:gd name="connsiteX8" fmla="*/ 696913 w 1559719"/>
              <a:gd name="connsiteY8" fmla="*/ 127794 h 1268413"/>
              <a:gd name="connsiteX9" fmla="*/ 0 w 1559719"/>
              <a:gd name="connsiteY9" fmla="*/ 558007 h 1268413"/>
              <a:gd name="connsiteX10" fmla="*/ 382588 w 1559719"/>
              <a:gd name="connsiteY10" fmla="*/ 1208088 h 1268413"/>
              <a:gd name="connsiteX0" fmla="*/ 382588 w 1559719"/>
              <a:gd name="connsiteY0" fmla="*/ 1208088 h 1268413"/>
              <a:gd name="connsiteX1" fmla="*/ 711200 w 1559719"/>
              <a:gd name="connsiteY1" fmla="*/ 1017588 h 1268413"/>
              <a:gd name="connsiteX2" fmla="*/ 854869 w 1559719"/>
              <a:gd name="connsiteY2" fmla="*/ 1268413 h 1268413"/>
              <a:gd name="connsiteX3" fmla="*/ 1329531 w 1559719"/>
              <a:gd name="connsiteY3" fmla="*/ 999332 h 1268413"/>
              <a:gd name="connsiteX4" fmla="*/ 1203325 w 1559719"/>
              <a:gd name="connsiteY4" fmla="*/ 744538 h 1268413"/>
              <a:gd name="connsiteX5" fmla="*/ 1559719 w 1559719"/>
              <a:gd name="connsiteY5" fmla="*/ 556419 h 1268413"/>
              <a:gd name="connsiteX6" fmla="*/ 1202531 w 1559719"/>
              <a:gd name="connsiteY6" fmla="*/ 0 h 1268413"/>
              <a:gd name="connsiteX7" fmla="*/ 787400 w 1559719"/>
              <a:gd name="connsiteY7" fmla="*/ 262732 h 1268413"/>
              <a:gd name="connsiteX8" fmla="*/ 696913 w 1559719"/>
              <a:gd name="connsiteY8" fmla="*/ 127794 h 1268413"/>
              <a:gd name="connsiteX9" fmla="*/ 0 w 1559719"/>
              <a:gd name="connsiteY9" fmla="*/ 558007 h 1268413"/>
              <a:gd name="connsiteX10" fmla="*/ 382588 w 1559719"/>
              <a:gd name="connsiteY10" fmla="*/ 1208088 h 1268413"/>
              <a:gd name="connsiteX0" fmla="*/ 382588 w 1559719"/>
              <a:gd name="connsiteY0" fmla="*/ 1208088 h 1268413"/>
              <a:gd name="connsiteX1" fmla="*/ 711200 w 1559719"/>
              <a:gd name="connsiteY1" fmla="*/ 1017588 h 1268413"/>
              <a:gd name="connsiteX2" fmla="*/ 854869 w 1559719"/>
              <a:gd name="connsiteY2" fmla="*/ 1268413 h 1268413"/>
              <a:gd name="connsiteX3" fmla="*/ 1367631 w 1559719"/>
              <a:gd name="connsiteY3" fmla="*/ 967582 h 1268413"/>
              <a:gd name="connsiteX4" fmla="*/ 1203325 w 1559719"/>
              <a:gd name="connsiteY4" fmla="*/ 744538 h 1268413"/>
              <a:gd name="connsiteX5" fmla="*/ 1559719 w 1559719"/>
              <a:gd name="connsiteY5" fmla="*/ 556419 h 1268413"/>
              <a:gd name="connsiteX6" fmla="*/ 1202531 w 1559719"/>
              <a:gd name="connsiteY6" fmla="*/ 0 h 1268413"/>
              <a:gd name="connsiteX7" fmla="*/ 787400 w 1559719"/>
              <a:gd name="connsiteY7" fmla="*/ 262732 h 1268413"/>
              <a:gd name="connsiteX8" fmla="*/ 696913 w 1559719"/>
              <a:gd name="connsiteY8" fmla="*/ 127794 h 1268413"/>
              <a:gd name="connsiteX9" fmla="*/ 0 w 1559719"/>
              <a:gd name="connsiteY9" fmla="*/ 558007 h 1268413"/>
              <a:gd name="connsiteX10" fmla="*/ 382588 w 1559719"/>
              <a:gd name="connsiteY10" fmla="*/ 1208088 h 1268413"/>
              <a:gd name="connsiteX0" fmla="*/ 382588 w 1559719"/>
              <a:gd name="connsiteY0" fmla="*/ 1208088 h 1268413"/>
              <a:gd name="connsiteX1" fmla="*/ 711200 w 1559719"/>
              <a:gd name="connsiteY1" fmla="*/ 1017588 h 1268413"/>
              <a:gd name="connsiteX2" fmla="*/ 854869 w 1559719"/>
              <a:gd name="connsiteY2" fmla="*/ 1268413 h 1268413"/>
              <a:gd name="connsiteX3" fmla="*/ 1361281 w 1559719"/>
              <a:gd name="connsiteY3" fmla="*/ 986632 h 1268413"/>
              <a:gd name="connsiteX4" fmla="*/ 1203325 w 1559719"/>
              <a:gd name="connsiteY4" fmla="*/ 744538 h 1268413"/>
              <a:gd name="connsiteX5" fmla="*/ 1559719 w 1559719"/>
              <a:gd name="connsiteY5" fmla="*/ 556419 h 1268413"/>
              <a:gd name="connsiteX6" fmla="*/ 1202531 w 1559719"/>
              <a:gd name="connsiteY6" fmla="*/ 0 h 1268413"/>
              <a:gd name="connsiteX7" fmla="*/ 787400 w 1559719"/>
              <a:gd name="connsiteY7" fmla="*/ 262732 h 1268413"/>
              <a:gd name="connsiteX8" fmla="*/ 696913 w 1559719"/>
              <a:gd name="connsiteY8" fmla="*/ 127794 h 1268413"/>
              <a:gd name="connsiteX9" fmla="*/ 0 w 1559719"/>
              <a:gd name="connsiteY9" fmla="*/ 558007 h 1268413"/>
              <a:gd name="connsiteX10" fmla="*/ 382588 w 1559719"/>
              <a:gd name="connsiteY10" fmla="*/ 1208088 h 1268413"/>
              <a:gd name="connsiteX0" fmla="*/ 382588 w 1559719"/>
              <a:gd name="connsiteY0" fmla="*/ 1208088 h 1287463"/>
              <a:gd name="connsiteX1" fmla="*/ 711200 w 1559719"/>
              <a:gd name="connsiteY1" fmla="*/ 1017588 h 1287463"/>
              <a:gd name="connsiteX2" fmla="*/ 861219 w 1559719"/>
              <a:gd name="connsiteY2" fmla="*/ 1287463 h 1287463"/>
              <a:gd name="connsiteX3" fmla="*/ 1361281 w 1559719"/>
              <a:gd name="connsiteY3" fmla="*/ 986632 h 1287463"/>
              <a:gd name="connsiteX4" fmla="*/ 1203325 w 1559719"/>
              <a:gd name="connsiteY4" fmla="*/ 744538 h 1287463"/>
              <a:gd name="connsiteX5" fmla="*/ 1559719 w 1559719"/>
              <a:gd name="connsiteY5" fmla="*/ 556419 h 1287463"/>
              <a:gd name="connsiteX6" fmla="*/ 1202531 w 1559719"/>
              <a:gd name="connsiteY6" fmla="*/ 0 h 1287463"/>
              <a:gd name="connsiteX7" fmla="*/ 787400 w 1559719"/>
              <a:gd name="connsiteY7" fmla="*/ 262732 h 1287463"/>
              <a:gd name="connsiteX8" fmla="*/ 696913 w 1559719"/>
              <a:gd name="connsiteY8" fmla="*/ 127794 h 1287463"/>
              <a:gd name="connsiteX9" fmla="*/ 0 w 1559719"/>
              <a:gd name="connsiteY9" fmla="*/ 558007 h 1287463"/>
              <a:gd name="connsiteX10" fmla="*/ 382588 w 1559719"/>
              <a:gd name="connsiteY10" fmla="*/ 1208088 h 1287463"/>
              <a:gd name="connsiteX0" fmla="*/ 382588 w 1559719"/>
              <a:gd name="connsiteY0" fmla="*/ 1208088 h 1287463"/>
              <a:gd name="connsiteX1" fmla="*/ 679450 w 1559719"/>
              <a:gd name="connsiteY1" fmla="*/ 1023938 h 1287463"/>
              <a:gd name="connsiteX2" fmla="*/ 861219 w 1559719"/>
              <a:gd name="connsiteY2" fmla="*/ 1287463 h 1287463"/>
              <a:gd name="connsiteX3" fmla="*/ 1361281 w 1559719"/>
              <a:gd name="connsiteY3" fmla="*/ 986632 h 1287463"/>
              <a:gd name="connsiteX4" fmla="*/ 1203325 w 1559719"/>
              <a:gd name="connsiteY4" fmla="*/ 744538 h 1287463"/>
              <a:gd name="connsiteX5" fmla="*/ 1559719 w 1559719"/>
              <a:gd name="connsiteY5" fmla="*/ 556419 h 1287463"/>
              <a:gd name="connsiteX6" fmla="*/ 1202531 w 1559719"/>
              <a:gd name="connsiteY6" fmla="*/ 0 h 1287463"/>
              <a:gd name="connsiteX7" fmla="*/ 787400 w 1559719"/>
              <a:gd name="connsiteY7" fmla="*/ 262732 h 1287463"/>
              <a:gd name="connsiteX8" fmla="*/ 696913 w 1559719"/>
              <a:gd name="connsiteY8" fmla="*/ 127794 h 1287463"/>
              <a:gd name="connsiteX9" fmla="*/ 0 w 1559719"/>
              <a:gd name="connsiteY9" fmla="*/ 558007 h 1287463"/>
              <a:gd name="connsiteX10" fmla="*/ 382588 w 1559719"/>
              <a:gd name="connsiteY10" fmla="*/ 1208088 h 1287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9719" h="1287463">
                <a:moveTo>
                  <a:pt x="382588" y="1208088"/>
                </a:moveTo>
                <a:lnTo>
                  <a:pt x="679450" y="1023938"/>
                </a:lnTo>
                <a:lnTo>
                  <a:pt x="861219" y="1287463"/>
                </a:lnTo>
                <a:lnTo>
                  <a:pt x="1361281" y="986632"/>
                </a:lnTo>
                <a:lnTo>
                  <a:pt x="1203325" y="744538"/>
                </a:lnTo>
                <a:lnTo>
                  <a:pt x="1559719" y="556419"/>
                </a:lnTo>
                <a:lnTo>
                  <a:pt x="1202531" y="0"/>
                </a:lnTo>
                <a:lnTo>
                  <a:pt x="787400" y="262732"/>
                </a:lnTo>
                <a:lnTo>
                  <a:pt x="696913" y="127794"/>
                </a:lnTo>
                <a:lnTo>
                  <a:pt x="0" y="558007"/>
                </a:lnTo>
                <a:lnTo>
                  <a:pt x="382588" y="1208088"/>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9" name="フリーフォーム 28"/>
          <p:cNvSpPr/>
          <p:nvPr/>
        </p:nvSpPr>
        <p:spPr bwMode="gray">
          <a:xfrm>
            <a:off x="7772400" y="2936081"/>
            <a:ext cx="1521619" cy="1236663"/>
          </a:xfrm>
          <a:custGeom>
            <a:avLst/>
            <a:gdLst>
              <a:gd name="connsiteX0" fmla="*/ 319088 w 1464469"/>
              <a:gd name="connsiteY0" fmla="*/ 1176338 h 1176338"/>
              <a:gd name="connsiteX1" fmla="*/ 647700 w 1464469"/>
              <a:gd name="connsiteY1" fmla="*/ 985838 h 1176338"/>
              <a:gd name="connsiteX2" fmla="*/ 750094 w 1464469"/>
              <a:gd name="connsiteY2" fmla="*/ 1166813 h 1176338"/>
              <a:gd name="connsiteX3" fmla="*/ 1221581 w 1464469"/>
              <a:gd name="connsiteY3" fmla="*/ 888207 h 1176338"/>
              <a:gd name="connsiteX4" fmla="*/ 1114425 w 1464469"/>
              <a:gd name="connsiteY4" fmla="*/ 719138 h 1176338"/>
              <a:gd name="connsiteX5" fmla="*/ 1464469 w 1464469"/>
              <a:gd name="connsiteY5" fmla="*/ 511969 h 1176338"/>
              <a:gd name="connsiteX6" fmla="*/ 1145381 w 1464469"/>
              <a:gd name="connsiteY6" fmla="*/ 0 h 1176338"/>
              <a:gd name="connsiteX7" fmla="*/ 0 w 1464469"/>
              <a:gd name="connsiteY7" fmla="*/ 654844 h 1176338"/>
              <a:gd name="connsiteX8" fmla="*/ 319088 w 1464469"/>
              <a:gd name="connsiteY8" fmla="*/ 1176338 h 1176338"/>
              <a:gd name="connsiteX0" fmla="*/ 319088 w 1464469"/>
              <a:gd name="connsiteY0" fmla="*/ 1176338 h 1236663"/>
              <a:gd name="connsiteX1" fmla="*/ 647700 w 1464469"/>
              <a:gd name="connsiteY1" fmla="*/ 985838 h 1236663"/>
              <a:gd name="connsiteX2" fmla="*/ 791369 w 1464469"/>
              <a:gd name="connsiteY2" fmla="*/ 1236663 h 1236663"/>
              <a:gd name="connsiteX3" fmla="*/ 1221581 w 1464469"/>
              <a:gd name="connsiteY3" fmla="*/ 888207 h 1236663"/>
              <a:gd name="connsiteX4" fmla="*/ 1114425 w 1464469"/>
              <a:gd name="connsiteY4" fmla="*/ 719138 h 1236663"/>
              <a:gd name="connsiteX5" fmla="*/ 1464469 w 1464469"/>
              <a:gd name="connsiteY5" fmla="*/ 511969 h 1236663"/>
              <a:gd name="connsiteX6" fmla="*/ 1145381 w 1464469"/>
              <a:gd name="connsiteY6" fmla="*/ 0 h 1236663"/>
              <a:gd name="connsiteX7" fmla="*/ 0 w 1464469"/>
              <a:gd name="connsiteY7" fmla="*/ 654844 h 1236663"/>
              <a:gd name="connsiteX8" fmla="*/ 319088 w 1464469"/>
              <a:gd name="connsiteY8" fmla="*/ 1176338 h 1236663"/>
              <a:gd name="connsiteX0" fmla="*/ 319088 w 1464469"/>
              <a:gd name="connsiteY0" fmla="*/ 1176338 h 1236663"/>
              <a:gd name="connsiteX1" fmla="*/ 647700 w 1464469"/>
              <a:gd name="connsiteY1" fmla="*/ 985838 h 1236663"/>
              <a:gd name="connsiteX2" fmla="*/ 791369 w 1464469"/>
              <a:gd name="connsiteY2" fmla="*/ 1236663 h 1236663"/>
              <a:gd name="connsiteX3" fmla="*/ 1266031 w 1464469"/>
              <a:gd name="connsiteY3" fmla="*/ 967582 h 1236663"/>
              <a:gd name="connsiteX4" fmla="*/ 1114425 w 1464469"/>
              <a:gd name="connsiteY4" fmla="*/ 719138 h 1236663"/>
              <a:gd name="connsiteX5" fmla="*/ 1464469 w 1464469"/>
              <a:gd name="connsiteY5" fmla="*/ 511969 h 1236663"/>
              <a:gd name="connsiteX6" fmla="*/ 1145381 w 1464469"/>
              <a:gd name="connsiteY6" fmla="*/ 0 h 1236663"/>
              <a:gd name="connsiteX7" fmla="*/ 0 w 1464469"/>
              <a:gd name="connsiteY7" fmla="*/ 654844 h 1236663"/>
              <a:gd name="connsiteX8" fmla="*/ 319088 w 1464469"/>
              <a:gd name="connsiteY8" fmla="*/ 1176338 h 1236663"/>
              <a:gd name="connsiteX0" fmla="*/ 319088 w 1464469"/>
              <a:gd name="connsiteY0" fmla="*/ 1176338 h 1236663"/>
              <a:gd name="connsiteX1" fmla="*/ 647700 w 1464469"/>
              <a:gd name="connsiteY1" fmla="*/ 985838 h 1236663"/>
              <a:gd name="connsiteX2" fmla="*/ 791369 w 1464469"/>
              <a:gd name="connsiteY2" fmla="*/ 1236663 h 1236663"/>
              <a:gd name="connsiteX3" fmla="*/ 1266031 w 1464469"/>
              <a:gd name="connsiteY3" fmla="*/ 967582 h 1236663"/>
              <a:gd name="connsiteX4" fmla="*/ 1114425 w 1464469"/>
              <a:gd name="connsiteY4" fmla="*/ 719138 h 1236663"/>
              <a:gd name="connsiteX5" fmla="*/ 1464469 w 1464469"/>
              <a:gd name="connsiteY5" fmla="*/ 511969 h 1236663"/>
              <a:gd name="connsiteX6" fmla="*/ 1145381 w 1464469"/>
              <a:gd name="connsiteY6" fmla="*/ 0 h 1236663"/>
              <a:gd name="connsiteX7" fmla="*/ 723900 w 1464469"/>
              <a:gd name="connsiteY7" fmla="*/ 230982 h 1236663"/>
              <a:gd name="connsiteX8" fmla="*/ 0 w 1464469"/>
              <a:gd name="connsiteY8" fmla="*/ 654844 h 1236663"/>
              <a:gd name="connsiteX9" fmla="*/ 319088 w 1464469"/>
              <a:gd name="connsiteY9" fmla="*/ 1176338 h 1236663"/>
              <a:gd name="connsiteX0" fmla="*/ 319088 w 1464469"/>
              <a:gd name="connsiteY0" fmla="*/ 1176338 h 1236663"/>
              <a:gd name="connsiteX1" fmla="*/ 647700 w 1464469"/>
              <a:gd name="connsiteY1" fmla="*/ 985838 h 1236663"/>
              <a:gd name="connsiteX2" fmla="*/ 791369 w 1464469"/>
              <a:gd name="connsiteY2" fmla="*/ 1236663 h 1236663"/>
              <a:gd name="connsiteX3" fmla="*/ 1266031 w 1464469"/>
              <a:gd name="connsiteY3" fmla="*/ 967582 h 1236663"/>
              <a:gd name="connsiteX4" fmla="*/ 1114425 w 1464469"/>
              <a:gd name="connsiteY4" fmla="*/ 719138 h 1236663"/>
              <a:gd name="connsiteX5" fmla="*/ 1464469 w 1464469"/>
              <a:gd name="connsiteY5" fmla="*/ 511969 h 1236663"/>
              <a:gd name="connsiteX6" fmla="*/ 1145381 w 1464469"/>
              <a:gd name="connsiteY6" fmla="*/ 0 h 1236663"/>
              <a:gd name="connsiteX7" fmla="*/ 723900 w 1464469"/>
              <a:gd name="connsiteY7" fmla="*/ 230982 h 1236663"/>
              <a:gd name="connsiteX8" fmla="*/ 614363 w 1464469"/>
              <a:gd name="connsiteY8" fmla="*/ 292894 h 1236663"/>
              <a:gd name="connsiteX9" fmla="*/ 0 w 1464469"/>
              <a:gd name="connsiteY9" fmla="*/ 654844 h 1236663"/>
              <a:gd name="connsiteX10" fmla="*/ 319088 w 1464469"/>
              <a:gd name="connsiteY10" fmla="*/ 1176338 h 1236663"/>
              <a:gd name="connsiteX0" fmla="*/ 319088 w 1464469"/>
              <a:gd name="connsiteY0" fmla="*/ 1176338 h 1236663"/>
              <a:gd name="connsiteX1" fmla="*/ 647700 w 1464469"/>
              <a:gd name="connsiteY1" fmla="*/ 985838 h 1236663"/>
              <a:gd name="connsiteX2" fmla="*/ 791369 w 1464469"/>
              <a:gd name="connsiteY2" fmla="*/ 1236663 h 1236663"/>
              <a:gd name="connsiteX3" fmla="*/ 1266031 w 1464469"/>
              <a:gd name="connsiteY3" fmla="*/ 967582 h 1236663"/>
              <a:gd name="connsiteX4" fmla="*/ 1114425 w 1464469"/>
              <a:gd name="connsiteY4" fmla="*/ 719138 h 1236663"/>
              <a:gd name="connsiteX5" fmla="*/ 1464469 w 1464469"/>
              <a:gd name="connsiteY5" fmla="*/ 511969 h 1236663"/>
              <a:gd name="connsiteX6" fmla="*/ 1145381 w 1464469"/>
              <a:gd name="connsiteY6" fmla="*/ 0 h 1236663"/>
              <a:gd name="connsiteX7" fmla="*/ 723900 w 1464469"/>
              <a:gd name="connsiteY7" fmla="*/ 230982 h 1236663"/>
              <a:gd name="connsiteX8" fmla="*/ 671513 w 1464469"/>
              <a:gd name="connsiteY8" fmla="*/ 121444 h 1236663"/>
              <a:gd name="connsiteX9" fmla="*/ 0 w 1464469"/>
              <a:gd name="connsiteY9" fmla="*/ 654844 h 1236663"/>
              <a:gd name="connsiteX10" fmla="*/ 319088 w 1464469"/>
              <a:gd name="connsiteY10" fmla="*/ 1176338 h 1236663"/>
              <a:gd name="connsiteX0" fmla="*/ 376238 w 1521619"/>
              <a:gd name="connsiteY0" fmla="*/ 1176338 h 1236663"/>
              <a:gd name="connsiteX1" fmla="*/ 704850 w 1521619"/>
              <a:gd name="connsiteY1" fmla="*/ 985838 h 1236663"/>
              <a:gd name="connsiteX2" fmla="*/ 848519 w 1521619"/>
              <a:gd name="connsiteY2" fmla="*/ 1236663 h 1236663"/>
              <a:gd name="connsiteX3" fmla="*/ 1323181 w 1521619"/>
              <a:gd name="connsiteY3" fmla="*/ 967582 h 1236663"/>
              <a:gd name="connsiteX4" fmla="*/ 1171575 w 1521619"/>
              <a:gd name="connsiteY4" fmla="*/ 719138 h 1236663"/>
              <a:gd name="connsiteX5" fmla="*/ 1521619 w 1521619"/>
              <a:gd name="connsiteY5" fmla="*/ 511969 h 1236663"/>
              <a:gd name="connsiteX6" fmla="*/ 1202531 w 1521619"/>
              <a:gd name="connsiteY6" fmla="*/ 0 h 1236663"/>
              <a:gd name="connsiteX7" fmla="*/ 781050 w 1521619"/>
              <a:gd name="connsiteY7" fmla="*/ 230982 h 1236663"/>
              <a:gd name="connsiteX8" fmla="*/ 728663 w 1521619"/>
              <a:gd name="connsiteY8" fmla="*/ 121444 h 1236663"/>
              <a:gd name="connsiteX9" fmla="*/ 0 w 1521619"/>
              <a:gd name="connsiteY9" fmla="*/ 545307 h 1236663"/>
              <a:gd name="connsiteX10" fmla="*/ 376238 w 1521619"/>
              <a:gd name="connsiteY10" fmla="*/ 1176338 h 1236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1619" h="1236663">
                <a:moveTo>
                  <a:pt x="376238" y="1176338"/>
                </a:moveTo>
                <a:lnTo>
                  <a:pt x="704850" y="985838"/>
                </a:lnTo>
                <a:lnTo>
                  <a:pt x="848519" y="1236663"/>
                </a:lnTo>
                <a:lnTo>
                  <a:pt x="1323181" y="967582"/>
                </a:lnTo>
                <a:lnTo>
                  <a:pt x="1171575" y="719138"/>
                </a:lnTo>
                <a:lnTo>
                  <a:pt x="1521619" y="511969"/>
                </a:lnTo>
                <a:lnTo>
                  <a:pt x="1202531" y="0"/>
                </a:lnTo>
                <a:lnTo>
                  <a:pt x="781050" y="230982"/>
                </a:lnTo>
                <a:lnTo>
                  <a:pt x="728663" y="121444"/>
                </a:lnTo>
                <a:lnTo>
                  <a:pt x="0" y="545307"/>
                </a:lnTo>
                <a:lnTo>
                  <a:pt x="376238" y="1176338"/>
                </a:lnTo>
                <a:close/>
              </a:path>
            </a:pathLst>
          </a:cu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67" name="フリーフォーム 66"/>
          <p:cNvSpPr/>
          <p:nvPr/>
        </p:nvSpPr>
        <p:spPr>
          <a:xfrm>
            <a:off x="8155305" y="3085400"/>
            <a:ext cx="1368795" cy="1004157"/>
          </a:xfrm>
          <a:custGeom>
            <a:avLst/>
            <a:gdLst>
              <a:gd name="connsiteX0" fmla="*/ 0 w 1368795"/>
              <a:gd name="connsiteY0" fmla="*/ 89757 h 1004157"/>
              <a:gd name="connsiteX1" fmla="*/ 84147 w 1368795"/>
              <a:gd name="connsiteY1" fmla="*/ 375857 h 1004157"/>
              <a:gd name="connsiteX2" fmla="*/ 241222 w 1368795"/>
              <a:gd name="connsiteY2" fmla="*/ 605860 h 1004157"/>
              <a:gd name="connsiteX3" fmla="*/ 398297 w 1368795"/>
              <a:gd name="connsiteY3" fmla="*/ 762935 h 1004157"/>
              <a:gd name="connsiteX4" fmla="*/ 560982 w 1368795"/>
              <a:gd name="connsiteY4" fmla="*/ 1004157 h 1004157"/>
              <a:gd name="connsiteX5" fmla="*/ 897570 w 1368795"/>
              <a:gd name="connsiteY5" fmla="*/ 942449 h 1004157"/>
              <a:gd name="connsiteX6" fmla="*/ 1329526 w 1368795"/>
              <a:gd name="connsiteY6" fmla="*/ 785374 h 1004157"/>
              <a:gd name="connsiteX7" fmla="*/ 1368795 w 1368795"/>
              <a:gd name="connsiteY7" fmla="*/ 712446 h 1004157"/>
              <a:gd name="connsiteX8" fmla="*/ 1335136 w 1368795"/>
              <a:gd name="connsiteY8" fmla="*/ 516103 h 1004157"/>
              <a:gd name="connsiteX9" fmla="*/ 1279038 w 1368795"/>
              <a:gd name="connsiteY9" fmla="*/ 460005 h 1004157"/>
              <a:gd name="connsiteX10" fmla="*/ 1020986 w 1368795"/>
              <a:gd name="connsiteY10" fmla="*/ 504883 h 1004157"/>
              <a:gd name="connsiteX11" fmla="*/ 774155 w 1368795"/>
              <a:gd name="connsiteY11" fmla="*/ 577811 h 1004157"/>
              <a:gd name="connsiteX12" fmla="*/ 555372 w 1368795"/>
              <a:gd name="connsiteY12" fmla="*/ 560981 h 1004157"/>
              <a:gd name="connsiteX13" fmla="*/ 426346 w 1368795"/>
              <a:gd name="connsiteY13" fmla="*/ 342199 h 1004157"/>
              <a:gd name="connsiteX14" fmla="*/ 263661 w 1368795"/>
              <a:gd name="connsiteY14" fmla="*/ 100976 h 1004157"/>
              <a:gd name="connsiteX15" fmla="*/ 44878 w 1368795"/>
              <a:gd name="connsiteY15" fmla="*/ 0 h 1004157"/>
              <a:gd name="connsiteX16" fmla="*/ 0 w 1368795"/>
              <a:gd name="connsiteY16" fmla="*/ 89757 h 1004157"/>
              <a:gd name="connsiteX0" fmla="*/ 0 w 1368795"/>
              <a:gd name="connsiteY0" fmla="*/ 89757 h 1004157"/>
              <a:gd name="connsiteX1" fmla="*/ 100970 w 1368795"/>
              <a:gd name="connsiteY1" fmla="*/ 415609 h 1004157"/>
              <a:gd name="connsiteX2" fmla="*/ 241222 w 1368795"/>
              <a:gd name="connsiteY2" fmla="*/ 605860 h 1004157"/>
              <a:gd name="connsiteX3" fmla="*/ 398297 w 1368795"/>
              <a:gd name="connsiteY3" fmla="*/ 762935 h 1004157"/>
              <a:gd name="connsiteX4" fmla="*/ 560982 w 1368795"/>
              <a:gd name="connsiteY4" fmla="*/ 1004157 h 1004157"/>
              <a:gd name="connsiteX5" fmla="*/ 897570 w 1368795"/>
              <a:gd name="connsiteY5" fmla="*/ 942449 h 1004157"/>
              <a:gd name="connsiteX6" fmla="*/ 1329526 w 1368795"/>
              <a:gd name="connsiteY6" fmla="*/ 785374 h 1004157"/>
              <a:gd name="connsiteX7" fmla="*/ 1368795 w 1368795"/>
              <a:gd name="connsiteY7" fmla="*/ 712446 h 1004157"/>
              <a:gd name="connsiteX8" fmla="*/ 1335136 w 1368795"/>
              <a:gd name="connsiteY8" fmla="*/ 516103 h 1004157"/>
              <a:gd name="connsiteX9" fmla="*/ 1279038 w 1368795"/>
              <a:gd name="connsiteY9" fmla="*/ 460005 h 1004157"/>
              <a:gd name="connsiteX10" fmla="*/ 1020986 w 1368795"/>
              <a:gd name="connsiteY10" fmla="*/ 504883 h 1004157"/>
              <a:gd name="connsiteX11" fmla="*/ 774155 w 1368795"/>
              <a:gd name="connsiteY11" fmla="*/ 577811 h 1004157"/>
              <a:gd name="connsiteX12" fmla="*/ 555372 w 1368795"/>
              <a:gd name="connsiteY12" fmla="*/ 560981 h 1004157"/>
              <a:gd name="connsiteX13" fmla="*/ 426346 w 1368795"/>
              <a:gd name="connsiteY13" fmla="*/ 342199 h 1004157"/>
              <a:gd name="connsiteX14" fmla="*/ 263661 w 1368795"/>
              <a:gd name="connsiteY14" fmla="*/ 100976 h 1004157"/>
              <a:gd name="connsiteX15" fmla="*/ 44878 w 1368795"/>
              <a:gd name="connsiteY15" fmla="*/ 0 h 1004157"/>
              <a:gd name="connsiteX16" fmla="*/ 0 w 1368795"/>
              <a:gd name="connsiteY16" fmla="*/ 89757 h 1004157"/>
              <a:gd name="connsiteX0" fmla="*/ 0 w 1368795"/>
              <a:gd name="connsiteY0" fmla="*/ 89757 h 1004157"/>
              <a:gd name="connsiteX1" fmla="*/ 100970 w 1368795"/>
              <a:gd name="connsiteY1" fmla="*/ 415609 h 1004157"/>
              <a:gd name="connsiteX2" fmla="*/ 244986 w 1368795"/>
              <a:gd name="connsiteY2" fmla="*/ 631633 h 1004157"/>
              <a:gd name="connsiteX3" fmla="*/ 398297 w 1368795"/>
              <a:gd name="connsiteY3" fmla="*/ 762935 h 1004157"/>
              <a:gd name="connsiteX4" fmla="*/ 560982 w 1368795"/>
              <a:gd name="connsiteY4" fmla="*/ 1004157 h 1004157"/>
              <a:gd name="connsiteX5" fmla="*/ 897570 w 1368795"/>
              <a:gd name="connsiteY5" fmla="*/ 942449 h 1004157"/>
              <a:gd name="connsiteX6" fmla="*/ 1329526 w 1368795"/>
              <a:gd name="connsiteY6" fmla="*/ 785374 h 1004157"/>
              <a:gd name="connsiteX7" fmla="*/ 1368795 w 1368795"/>
              <a:gd name="connsiteY7" fmla="*/ 712446 h 1004157"/>
              <a:gd name="connsiteX8" fmla="*/ 1335136 w 1368795"/>
              <a:gd name="connsiteY8" fmla="*/ 516103 h 1004157"/>
              <a:gd name="connsiteX9" fmla="*/ 1279038 w 1368795"/>
              <a:gd name="connsiteY9" fmla="*/ 460005 h 1004157"/>
              <a:gd name="connsiteX10" fmla="*/ 1020986 w 1368795"/>
              <a:gd name="connsiteY10" fmla="*/ 504883 h 1004157"/>
              <a:gd name="connsiteX11" fmla="*/ 774155 w 1368795"/>
              <a:gd name="connsiteY11" fmla="*/ 577811 h 1004157"/>
              <a:gd name="connsiteX12" fmla="*/ 555372 w 1368795"/>
              <a:gd name="connsiteY12" fmla="*/ 560981 h 1004157"/>
              <a:gd name="connsiteX13" fmla="*/ 426346 w 1368795"/>
              <a:gd name="connsiteY13" fmla="*/ 342199 h 1004157"/>
              <a:gd name="connsiteX14" fmla="*/ 263661 w 1368795"/>
              <a:gd name="connsiteY14" fmla="*/ 100976 h 1004157"/>
              <a:gd name="connsiteX15" fmla="*/ 44878 w 1368795"/>
              <a:gd name="connsiteY15" fmla="*/ 0 h 1004157"/>
              <a:gd name="connsiteX16" fmla="*/ 0 w 1368795"/>
              <a:gd name="connsiteY16" fmla="*/ 89757 h 1004157"/>
              <a:gd name="connsiteX0" fmla="*/ 0 w 1368795"/>
              <a:gd name="connsiteY0" fmla="*/ 89757 h 1004157"/>
              <a:gd name="connsiteX1" fmla="*/ 112196 w 1368795"/>
              <a:gd name="connsiteY1" fmla="*/ 359028 h 1004157"/>
              <a:gd name="connsiteX2" fmla="*/ 244986 w 1368795"/>
              <a:gd name="connsiteY2" fmla="*/ 631633 h 1004157"/>
              <a:gd name="connsiteX3" fmla="*/ 398297 w 1368795"/>
              <a:gd name="connsiteY3" fmla="*/ 762935 h 1004157"/>
              <a:gd name="connsiteX4" fmla="*/ 560982 w 1368795"/>
              <a:gd name="connsiteY4" fmla="*/ 1004157 h 1004157"/>
              <a:gd name="connsiteX5" fmla="*/ 897570 w 1368795"/>
              <a:gd name="connsiteY5" fmla="*/ 942449 h 1004157"/>
              <a:gd name="connsiteX6" fmla="*/ 1329526 w 1368795"/>
              <a:gd name="connsiteY6" fmla="*/ 785374 h 1004157"/>
              <a:gd name="connsiteX7" fmla="*/ 1368795 w 1368795"/>
              <a:gd name="connsiteY7" fmla="*/ 712446 h 1004157"/>
              <a:gd name="connsiteX8" fmla="*/ 1335136 w 1368795"/>
              <a:gd name="connsiteY8" fmla="*/ 516103 h 1004157"/>
              <a:gd name="connsiteX9" fmla="*/ 1279038 w 1368795"/>
              <a:gd name="connsiteY9" fmla="*/ 460005 h 1004157"/>
              <a:gd name="connsiteX10" fmla="*/ 1020986 w 1368795"/>
              <a:gd name="connsiteY10" fmla="*/ 504883 h 1004157"/>
              <a:gd name="connsiteX11" fmla="*/ 774155 w 1368795"/>
              <a:gd name="connsiteY11" fmla="*/ 577811 h 1004157"/>
              <a:gd name="connsiteX12" fmla="*/ 555372 w 1368795"/>
              <a:gd name="connsiteY12" fmla="*/ 560981 h 1004157"/>
              <a:gd name="connsiteX13" fmla="*/ 426346 w 1368795"/>
              <a:gd name="connsiteY13" fmla="*/ 342199 h 1004157"/>
              <a:gd name="connsiteX14" fmla="*/ 263661 w 1368795"/>
              <a:gd name="connsiteY14" fmla="*/ 100976 h 1004157"/>
              <a:gd name="connsiteX15" fmla="*/ 44878 w 1368795"/>
              <a:gd name="connsiteY15" fmla="*/ 0 h 1004157"/>
              <a:gd name="connsiteX16" fmla="*/ 0 w 1368795"/>
              <a:gd name="connsiteY16"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897570 w 1368795"/>
              <a:gd name="connsiteY4" fmla="*/ 942449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279038 w 1368795"/>
              <a:gd name="connsiteY8" fmla="*/ 460005 h 1004157"/>
              <a:gd name="connsiteX9" fmla="*/ 1020986 w 1368795"/>
              <a:gd name="connsiteY9" fmla="*/ 504883 h 1004157"/>
              <a:gd name="connsiteX10" fmla="*/ 774155 w 1368795"/>
              <a:gd name="connsiteY10" fmla="*/ 577811 h 1004157"/>
              <a:gd name="connsiteX11" fmla="*/ 555372 w 1368795"/>
              <a:gd name="connsiteY11" fmla="*/ 560981 h 1004157"/>
              <a:gd name="connsiteX12" fmla="*/ 426346 w 1368795"/>
              <a:gd name="connsiteY12" fmla="*/ 342199 h 1004157"/>
              <a:gd name="connsiteX13" fmla="*/ 263661 w 1368795"/>
              <a:gd name="connsiteY13" fmla="*/ 100976 h 1004157"/>
              <a:gd name="connsiteX14" fmla="*/ 44878 w 1368795"/>
              <a:gd name="connsiteY14" fmla="*/ 0 h 1004157"/>
              <a:gd name="connsiteX15" fmla="*/ 0 w 1368795"/>
              <a:gd name="connsiteY15"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897570 w 1368795"/>
              <a:gd name="connsiteY4" fmla="*/ 942449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279038 w 1368795"/>
              <a:gd name="connsiteY8" fmla="*/ 460005 h 1004157"/>
              <a:gd name="connsiteX9" fmla="*/ 1020986 w 1368795"/>
              <a:gd name="connsiteY9" fmla="*/ 504883 h 1004157"/>
              <a:gd name="connsiteX10" fmla="*/ 661959 w 1368795"/>
              <a:gd name="connsiteY10" fmla="*/ 740495 h 1004157"/>
              <a:gd name="connsiteX11" fmla="*/ 555372 w 1368795"/>
              <a:gd name="connsiteY11" fmla="*/ 560981 h 1004157"/>
              <a:gd name="connsiteX12" fmla="*/ 426346 w 1368795"/>
              <a:gd name="connsiteY12" fmla="*/ 342199 h 1004157"/>
              <a:gd name="connsiteX13" fmla="*/ 263661 w 1368795"/>
              <a:gd name="connsiteY13" fmla="*/ 100976 h 1004157"/>
              <a:gd name="connsiteX14" fmla="*/ 44878 w 1368795"/>
              <a:gd name="connsiteY14" fmla="*/ 0 h 1004157"/>
              <a:gd name="connsiteX15" fmla="*/ 0 w 1368795"/>
              <a:gd name="connsiteY15"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897570 w 1368795"/>
              <a:gd name="connsiteY4" fmla="*/ 942449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279038 w 1368795"/>
              <a:gd name="connsiteY8" fmla="*/ 460005 h 1004157"/>
              <a:gd name="connsiteX9" fmla="*/ 1016118 w 1368795"/>
              <a:gd name="connsiteY9" fmla="*/ 550198 h 1004157"/>
              <a:gd name="connsiteX10" fmla="*/ 661959 w 1368795"/>
              <a:gd name="connsiteY10" fmla="*/ 740495 h 1004157"/>
              <a:gd name="connsiteX11" fmla="*/ 555372 w 1368795"/>
              <a:gd name="connsiteY11" fmla="*/ 560981 h 1004157"/>
              <a:gd name="connsiteX12" fmla="*/ 426346 w 1368795"/>
              <a:gd name="connsiteY12" fmla="*/ 342199 h 1004157"/>
              <a:gd name="connsiteX13" fmla="*/ 263661 w 1368795"/>
              <a:gd name="connsiteY13" fmla="*/ 100976 h 1004157"/>
              <a:gd name="connsiteX14" fmla="*/ 44878 w 1368795"/>
              <a:gd name="connsiteY14" fmla="*/ 0 h 1004157"/>
              <a:gd name="connsiteX15" fmla="*/ 0 w 1368795"/>
              <a:gd name="connsiteY15"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8181 w 1368795"/>
              <a:gd name="connsiteY4" fmla="*/ 920354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279038 w 1368795"/>
              <a:gd name="connsiteY8" fmla="*/ 460005 h 1004157"/>
              <a:gd name="connsiteX9" fmla="*/ 1016118 w 1368795"/>
              <a:gd name="connsiteY9" fmla="*/ 550198 h 1004157"/>
              <a:gd name="connsiteX10" fmla="*/ 661959 w 1368795"/>
              <a:gd name="connsiteY10" fmla="*/ 740495 h 1004157"/>
              <a:gd name="connsiteX11" fmla="*/ 555372 w 1368795"/>
              <a:gd name="connsiteY11" fmla="*/ 560981 h 1004157"/>
              <a:gd name="connsiteX12" fmla="*/ 426346 w 1368795"/>
              <a:gd name="connsiteY12" fmla="*/ 342199 h 1004157"/>
              <a:gd name="connsiteX13" fmla="*/ 263661 w 1368795"/>
              <a:gd name="connsiteY13" fmla="*/ 100976 h 1004157"/>
              <a:gd name="connsiteX14" fmla="*/ 44878 w 1368795"/>
              <a:gd name="connsiteY14" fmla="*/ 0 h 1004157"/>
              <a:gd name="connsiteX15" fmla="*/ 0 w 1368795"/>
              <a:gd name="connsiteY15"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8181 w 1368795"/>
              <a:gd name="connsiteY4" fmla="*/ 920354 h 1004157"/>
              <a:gd name="connsiteX5" fmla="*/ 1329526 w 1368795"/>
              <a:gd name="connsiteY5" fmla="*/ 785374 h 1004157"/>
              <a:gd name="connsiteX6" fmla="*/ 1368795 w 1368795"/>
              <a:gd name="connsiteY6" fmla="*/ 712446 h 1004157"/>
              <a:gd name="connsiteX7" fmla="*/ 1335136 w 1368795"/>
              <a:gd name="connsiteY7" fmla="*/ 516103 h 1004157"/>
              <a:gd name="connsiteX8" fmla="*/ 1016118 w 1368795"/>
              <a:gd name="connsiteY8" fmla="*/ 550198 h 1004157"/>
              <a:gd name="connsiteX9" fmla="*/ 661959 w 1368795"/>
              <a:gd name="connsiteY9" fmla="*/ 740495 h 1004157"/>
              <a:gd name="connsiteX10" fmla="*/ 555372 w 1368795"/>
              <a:gd name="connsiteY10" fmla="*/ 560981 h 1004157"/>
              <a:gd name="connsiteX11" fmla="*/ 426346 w 1368795"/>
              <a:gd name="connsiteY11" fmla="*/ 342199 h 1004157"/>
              <a:gd name="connsiteX12" fmla="*/ 263661 w 1368795"/>
              <a:gd name="connsiteY12" fmla="*/ 100976 h 1004157"/>
              <a:gd name="connsiteX13" fmla="*/ 44878 w 1368795"/>
              <a:gd name="connsiteY13" fmla="*/ 0 h 1004157"/>
              <a:gd name="connsiteX14" fmla="*/ 0 w 1368795"/>
              <a:gd name="connsiteY14"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8181 w 1368795"/>
              <a:gd name="connsiteY4" fmla="*/ 920354 h 1004157"/>
              <a:gd name="connsiteX5" fmla="*/ 1329526 w 1368795"/>
              <a:gd name="connsiteY5" fmla="*/ 785374 h 1004157"/>
              <a:gd name="connsiteX6" fmla="*/ 1368795 w 1368795"/>
              <a:gd name="connsiteY6" fmla="*/ 712446 h 1004157"/>
              <a:gd name="connsiteX7" fmla="*/ 1272239 w 1368795"/>
              <a:gd name="connsiteY7" fmla="*/ 505320 h 1004157"/>
              <a:gd name="connsiteX8" fmla="*/ 1016118 w 1368795"/>
              <a:gd name="connsiteY8" fmla="*/ 550198 h 1004157"/>
              <a:gd name="connsiteX9" fmla="*/ 661959 w 1368795"/>
              <a:gd name="connsiteY9" fmla="*/ 740495 h 1004157"/>
              <a:gd name="connsiteX10" fmla="*/ 555372 w 1368795"/>
              <a:gd name="connsiteY10" fmla="*/ 560981 h 1004157"/>
              <a:gd name="connsiteX11" fmla="*/ 426346 w 1368795"/>
              <a:gd name="connsiteY11" fmla="*/ 342199 h 1004157"/>
              <a:gd name="connsiteX12" fmla="*/ 263661 w 1368795"/>
              <a:gd name="connsiteY12" fmla="*/ 100976 h 1004157"/>
              <a:gd name="connsiteX13" fmla="*/ 44878 w 1368795"/>
              <a:gd name="connsiteY13" fmla="*/ 0 h 1004157"/>
              <a:gd name="connsiteX14" fmla="*/ 0 w 1368795"/>
              <a:gd name="connsiteY14"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29526 w 1368795"/>
              <a:gd name="connsiteY5" fmla="*/ 785374 h 1004157"/>
              <a:gd name="connsiteX6" fmla="*/ 1368795 w 1368795"/>
              <a:gd name="connsiteY6" fmla="*/ 712446 h 1004157"/>
              <a:gd name="connsiteX7" fmla="*/ 1272239 w 1368795"/>
              <a:gd name="connsiteY7" fmla="*/ 505320 h 1004157"/>
              <a:gd name="connsiteX8" fmla="*/ 1016118 w 1368795"/>
              <a:gd name="connsiteY8" fmla="*/ 550198 h 1004157"/>
              <a:gd name="connsiteX9" fmla="*/ 661959 w 1368795"/>
              <a:gd name="connsiteY9" fmla="*/ 740495 h 1004157"/>
              <a:gd name="connsiteX10" fmla="*/ 555372 w 1368795"/>
              <a:gd name="connsiteY10" fmla="*/ 560981 h 1004157"/>
              <a:gd name="connsiteX11" fmla="*/ 426346 w 1368795"/>
              <a:gd name="connsiteY11" fmla="*/ 342199 h 1004157"/>
              <a:gd name="connsiteX12" fmla="*/ 263661 w 1368795"/>
              <a:gd name="connsiteY12" fmla="*/ 100976 h 1004157"/>
              <a:gd name="connsiteX13" fmla="*/ 44878 w 1368795"/>
              <a:gd name="connsiteY13" fmla="*/ 0 h 1004157"/>
              <a:gd name="connsiteX14" fmla="*/ 0 w 1368795"/>
              <a:gd name="connsiteY14"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72239 w 1368795"/>
              <a:gd name="connsiteY6" fmla="*/ 505320 h 1004157"/>
              <a:gd name="connsiteX7" fmla="*/ 1016118 w 1368795"/>
              <a:gd name="connsiteY7" fmla="*/ 550198 h 1004157"/>
              <a:gd name="connsiteX8" fmla="*/ 661959 w 1368795"/>
              <a:gd name="connsiteY8" fmla="*/ 740495 h 1004157"/>
              <a:gd name="connsiteX9" fmla="*/ 555372 w 1368795"/>
              <a:gd name="connsiteY9" fmla="*/ 560981 h 1004157"/>
              <a:gd name="connsiteX10" fmla="*/ 426346 w 1368795"/>
              <a:gd name="connsiteY10" fmla="*/ 342199 h 1004157"/>
              <a:gd name="connsiteX11" fmla="*/ 263661 w 1368795"/>
              <a:gd name="connsiteY11" fmla="*/ 100976 h 1004157"/>
              <a:gd name="connsiteX12" fmla="*/ 44878 w 1368795"/>
              <a:gd name="connsiteY12" fmla="*/ 0 h 1004157"/>
              <a:gd name="connsiteX13" fmla="*/ 0 w 1368795"/>
              <a:gd name="connsiteY13"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72239 w 1368795"/>
              <a:gd name="connsiteY6" fmla="*/ 505320 h 1004157"/>
              <a:gd name="connsiteX7" fmla="*/ 1035168 w 1368795"/>
              <a:gd name="connsiteY7" fmla="*/ 651798 h 1004157"/>
              <a:gd name="connsiteX8" fmla="*/ 661959 w 1368795"/>
              <a:gd name="connsiteY8" fmla="*/ 740495 h 1004157"/>
              <a:gd name="connsiteX9" fmla="*/ 555372 w 1368795"/>
              <a:gd name="connsiteY9" fmla="*/ 560981 h 1004157"/>
              <a:gd name="connsiteX10" fmla="*/ 426346 w 1368795"/>
              <a:gd name="connsiteY10" fmla="*/ 342199 h 1004157"/>
              <a:gd name="connsiteX11" fmla="*/ 263661 w 1368795"/>
              <a:gd name="connsiteY11" fmla="*/ 100976 h 1004157"/>
              <a:gd name="connsiteX12" fmla="*/ 44878 w 1368795"/>
              <a:gd name="connsiteY12" fmla="*/ 0 h 1004157"/>
              <a:gd name="connsiteX13" fmla="*/ 0 w 1368795"/>
              <a:gd name="connsiteY13"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91289 w 1368795"/>
              <a:gd name="connsiteY6" fmla="*/ 543420 h 1004157"/>
              <a:gd name="connsiteX7" fmla="*/ 1035168 w 1368795"/>
              <a:gd name="connsiteY7" fmla="*/ 651798 h 1004157"/>
              <a:gd name="connsiteX8" fmla="*/ 661959 w 1368795"/>
              <a:gd name="connsiteY8" fmla="*/ 740495 h 1004157"/>
              <a:gd name="connsiteX9" fmla="*/ 555372 w 1368795"/>
              <a:gd name="connsiteY9" fmla="*/ 560981 h 1004157"/>
              <a:gd name="connsiteX10" fmla="*/ 426346 w 1368795"/>
              <a:gd name="connsiteY10" fmla="*/ 342199 h 1004157"/>
              <a:gd name="connsiteX11" fmla="*/ 263661 w 1368795"/>
              <a:gd name="connsiteY11" fmla="*/ 100976 h 1004157"/>
              <a:gd name="connsiteX12" fmla="*/ 44878 w 1368795"/>
              <a:gd name="connsiteY12" fmla="*/ 0 h 1004157"/>
              <a:gd name="connsiteX13" fmla="*/ 0 w 1368795"/>
              <a:gd name="connsiteY13"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91289 w 1368795"/>
              <a:gd name="connsiteY6" fmla="*/ 543420 h 1004157"/>
              <a:gd name="connsiteX7" fmla="*/ 1035168 w 1368795"/>
              <a:gd name="connsiteY7" fmla="*/ 651798 h 1004157"/>
              <a:gd name="connsiteX8" fmla="*/ 681009 w 1368795"/>
              <a:gd name="connsiteY8" fmla="*/ 759545 h 1004157"/>
              <a:gd name="connsiteX9" fmla="*/ 555372 w 1368795"/>
              <a:gd name="connsiteY9" fmla="*/ 560981 h 1004157"/>
              <a:gd name="connsiteX10" fmla="*/ 426346 w 1368795"/>
              <a:gd name="connsiteY10" fmla="*/ 342199 h 1004157"/>
              <a:gd name="connsiteX11" fmla="*/ 263661 w 1368795"/>
              <a:gd name="connsiteY11" fmla="*/ 100976 h 1004157"/>
              <a:gd name="connsiteX12" fmla="*/ 44878 w 1368795"/>
              <a:gd name="connsiteY12" fmla="*/ 0 h 1004157"/>
              <a:gd name="connsiteX13" fmla="*/ 0 w 1368795"/>
              <a:gd name="connsiteY13" fmla="*/ 89757 h 1004157"/>
              <a:gd name="connsiteX0" fmla="*/ 0 w 1368795"/>
              <a:gd name="connsiteY0" fmla="*/ 89757 h 1004157"/>
              <a:gd name="connsiteX1" fmla="*/ 112196 w 1368795"/>
              <a:gd name="connsiteY1" fmla="*/ 35902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91289 w 1368795"/>
              <a:gd name="connsiteY6" fmla="*/ 543420 h 1004157"/>
              <a:gd name="connsiteX7" fmla="*/ 1035168 w 1368795"/>
              <a:gd name="connsiteY7" fmla="*/ 651798 h 1004157"/>
              <a:gd name="connsiteX8" fmla="*/ 681009 w 1368795"/>
              <a:gd name="connsiteY8" fmla="*/ 759545 h 1004157"/>
              <a:gd name="connsiteX9" fmla="*/ 555372 w 1368795"/>
              <a:gd name="connsiteY9" fmla="*/ 560981 h 1004157"/>
              <a:gd name="connsiteX10" fmla="*/ 426346 w 1368795"/>
              <a:gd name="connsiteY10" fmla="*/ 342199 h 1004157"/>
              <a:gd name="connsiteX11" fmla="*/ 263661 w 1368795"/>
              <a:gd name="connsiteY11" fmla="*/ 100976 h 1004157"/>
              <a:gd name="connsiteX12" fmla="*/ 108378 w 1368795"/>
              <a:gd name="connsiteY12" fmla="*/ 0 h 1004157"/>
              <a:gd name="connsiteX13" fmla="*/ 0 w 1368795"/>
              <a:gd name="connsiteY13" fmla="*/ 89757 h 1004157"/>
              <a:gd name="connsiteX0" fmla="*/ 0 w 1368795"/>
              <a:gd name="connsiteY0" fmla="*/ 89757 h 1004157"/>
              <a:gd name="connsiteX1" fmla="*/ 143946 w 1368795"/>
              <a:gd name="connsiteY1" fmla="*/ 32727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91289 w 1368795"/>
              <a:gd name="connsiteY6" fmla="*/ 543420 h 1004157"/>
              <a:gd name="connsiteX7" fmla="*/ 1035168 w 1368795"/>
              <a:gd name="connsiteY7" fmla="*/ 651798 h 1004157"/>
              <a:gd name="connsiteX8" fmla="*/ 681009 w 1368795"/>
              <a:gd name="connsiteY8" fmla="*/ 759545 h 1004157"/>
              <a:gd name="connsiteX9" fmla="*/ 555372 w 1368795"/>
              <a:gd name="connsiteY9" fmla="*/ 560981 h 1004157"/>
              <a:gd name="connsiteX10" fmla="*/ 426346 w 1368795"/>
              <a:gd name="connsiteY10" fmla="*/ 342199 h 1004157"/>
              <a:gd name="connsiteX11" fmla="*/ 263661 w 1368795"/>
              <a:gd name="connsiteY11" fmla="*/ 100976 h 1004157"/>
              <a:gd name="connsiteX12" fmla="*/ 108378 w 1368795"/>
              <a:gd name="connsiteY12" fmla="*/ 0 h 1004157"/>
              <a:gd name="connsiteX13" fmla="*/ 0 w 1368795"/>
              <a:gd name="connsiteY13" fmla="*/ 89757 h 1004157"/>
              <a:gd name="connsiteX0" fmla="*/ 0 w 1368795"/>
              <a:gd name="connsiteY0" fmla="*/ 89757 h 1004157"/>
              <a:gd name="connsiteX1" fmla="*/ 143946 w 1368795"/>
              <a:gd name="connsiteY1" fmla="*/ 32727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91289 w 1368795"/>
              <a:gd name="connsiteY6" fmla="*/ 543420 h 1004157"/>
              <a:gd name="connsiteX7" fmla="*/ 1035168 w 1368795"/>
              <a:gd name="connsiteY7" fmla="*/ 651798 h 1004157"/>
              <a:gd name="connsiteX8" fmla="*/ 681009 w 1368795"/>
              <a:gd name="connsiteY8" fmla="*/ 759545 h 1004157"/>
              <a:gd name="connsiteX9" fmla="*/ 555372 w 1368795"/>
              <a:gd name="connsiteY9" fmla="*/ 560981 h 1004157"/>
              <a:gd name="connsiteX10" fmla="*/ 426346 w 1368795"/>
              <a:gd name="connsiteY10" fmla="*/ 342199 h 1004157"/>
              <a:gd name="connsiteX11" fmla="*/ 263661 w 1368795"/>
              <a:gd name="connsiteY11" fmla="*/ 132726 h 1004157"/>
              <a:gd name="connsiteX12" fmla="*/ 108378 w 1368795"/>
              <a:gd name="connsiteY12" fmla="*/ 0 h 1004157"/>
              <a:gd name="connsiteX13" fmla="*/ 0 w 1368795"/>
              <a:gd name="connsiteY13" fmla="*/ 89757 h 1004157"/>
              <a:gd name="connsiteX0" fmla="*/ 0 w 1368795"/>
              <a:gd name="connsiteY0" fmla="*/ 89757 h 1004157"/>
              <a:gd name="connsiteX1" fmla="*/ 143946 w 1368795"/>
              <a:gd name="connsiteY1" fmla="*/ 32727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91289 w 1368795"/>
              <a:gd name="connsiteY6" fmla="*/ 543420 h 1004157"/>
              <a:gd name="connsiteX7" fmla="*/ 1035168 w 1368795"/>
              <a:gd name="connsiteY7" fmla="*/ 651798 h 1004157"/>
              <a:gd name="connsiteX8" fmla="*/ 681009 w 1368795"/>
              <a:gd name="connsiteY8" fmla="*/ 759545 h 1004157"/>
              <a:gd name="connsiteX9" fmla="*/ 555372 w 1368795"/>
              <a:gd name="connsiteY9" fmla="*/ 560981 h 1004157"/>
              <a:gd name="connsiteX10" fmla="*/ 413646 w 1368795"/>
              <a:gd name="connsiteY10" fmla="*/ 386649 h 1004157"/>
              <a:gd name="connsiteX11" fmla="*/ 263661 w 1368795"/>
              <a:gd name="connsiteY11" fmla="*/ 132726 h 1004157"/>
              <a:gd name="connsiteX12" fmla="*/ 108378 w 1368795"/>
              <a:gd name="connsiteY12" fmla="*/ 0 h 1004157"/>
              <a:gd name="connsiteX13" fmla="*/ 0 w 1368795"/>
              <a:gd name="connsiteY13" fmla="*/ 89757 h 1004157"/>
              <a:gd name="connsiteX0" fmla="*/ 0 w 1368795"/>
              <a:gd name="connsiteY0" fmla="*/ 89757 h 1004157"/>
              <a:gd name="connsiteX1" fmla="*/ 143946 w 1368795"/>
              <a:gd name="connsiteY1" fmla="*/ 327278 h 1004157"/>
              <a:gd name="connsiteX2" fmla="*/ 398297 w 1368795"/>
              <a:gd name="connsiteY2" fmla="*/ 762935 h 1004157"/>
              <a:gd name="connsiteX3" fmla="*/ 560982 w 1368795"/>
              <a:gd name="connsiteY3" fmla="*/ 1004157 h 1004157"/>
              <a:gd name="connsiteX4" fmla="*/ 951831 w 1368795"/>
              <a:gd name="connsiteY4" fmla="*/ 850504 h 1004157"/>
              <a:gd name="connsiteX5" fmla="*/ 1368795 w 1368795"/>
              <a:gd name="connsiteY5" fmla="*/ 712446 h 1004157"/>
              <a:gd name="connsiteX6" fmla="*/ 1291289 w 1368795"/>
              <a:gd name="connsiteY6" fmla="*/ 543420 h 1004157"/>
              <a:gd name="connsiteX7" fmla="*/ 1035168 w 1368795"/>
              <a:gd name="connsiteY7" fmla="*/ 651798 h 1004157"/>
              <a:gd name="connsiteX8" fmla="*/ 681009 w 1368795"/>
              <a:gd name="connsiteY8" fmla="*/ 759545 h 1004157"/>
              <a:gd name="connsiteX9" fmla="*/ 549022 w 1368795"/>
              <a:gd name="connsiteY9" fmla="*/ 586381 h 1004157"/>
              <a:gd name="connsiteX10" fmla="*/ 413646 w 1368795"/>
              <a:gd name="connsiteY10" fmla="*/ 386649 h 1004157"/>
              <a:gd name="connsiteX11" fmla="*/ 263661 w 1368795"/>
              <a:gd name="connsiteY11" fmla="*/ 132726 h 1004157"/>
              <a:gd name="connsiteX12" fmla="*/ 108378 w 1368795"/>
              <a:gd name="connsiteY12" fmla="*/ 0 h 1004157"/>
              <a:gd name="connsiteX13" fmla="*/ 0 w 1368795"/>
              <a:gd name="connsiteY13" fmla="*/ 89757 h 100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68795" h="1004157">
                <a:moveTo>
                  <a:pt x="0" y="89757"/>
                </a:moveTo>
                <a:lnTo>
                  <a:pt x="143946" y="327278"/>
                </a:lnTo>
                <a:lnTo>
                  <a:pt x="398297" y="762935"/>
                </a:lnTo>
                <a:lnTo>
                  <a:pt x="560982" y="1004157"/>
                </a:lnTo>
                <a:lnTo>
                  <a:pt x="951831" y="850504"/>
                </a:lnTo>
                <a:lnTo>
                  <a:pt x="1368795" y="712446"/>
                </a:lnTo>
                <a:lnTo>
                  <a:pt x="1291289" y="543420"/>
                </a:lnTo>
                <a:lnTo>
                  <a:pt x="1035168" y="651798"/>
                </a:lnTo>
                <a:lnTo>
                  <a:pt x="681009" y="759545"/>
                </a:lnTo>
                <a:lnTo>
                  <a:pt x="549022" y="586381"/>
                </a:lnTo>
                <a:lnTo>
                  <a:pt x="413646" y="386649"/>
                </a:lnTo>
                <a:lnTo>
                  <a:pt x="263661" y="132726"/>
                </a:lnTo>
                <a:lnTo>
                  <a:pt x="108378" y="0"/>
                </a:lnTo>
                <a:lnTo>
                  <a:pt x="0" y="89757"/>
                </a:lnTo>
                <a:close/>
              </a:path>
            </a:pathLst>
          </a:custGeom>
          <a:noFill/>
          <a:ln w="12700">
            <a:solidFill>
              <a:srgbClr val="0070C0"/>
            </a:solidFill>
            <a:prstDash val="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5" name="Freeform 26"/>
          <p:cNvSpPr>
            <a:spLocks noChangeAspect="1"/>
          </p:cNvSpPr>
          <p:nvPr/>
        </p:nvSpPr>
        <p:spPr bwMode="auto">
          <a:xfrm>
            <a:off x="9022775" y="3773311"/>
            <a:ext cx="354175" cy="124472"/>
          </a:xfrm>
          <a:custGeom>
            <a:avLst/>
            <a:gdLst>
              <a:gd name="connsiteX0" fmla="*/ 10000 w 10000"/>
              <a:gd name="connsiteY0" fmla="*/ 10000 h 10000"/>
              <a:gd name="connsiteX1" fmla="*/ 9163 w 10000"/>
              <a:gd name="connsiteY1" fmla="*/ 6894 h 10000"/>
              <a:gd name="connsiteX2" fmla="*/ 8128 w 10000"/>
              <a:gd name="connsiteY2" fmla="*/ 7159 h 10000"/>
              <a:gd name="connsiteX3" fmla="*/ 6524 w 10000"/>
              <a:gd name="connsiteY3" fmla="*/ 8708 h 10000"/>
              <a:gd name="connsiteX4" fmla="*/ 4624 w 10000"/>
              <a:gd name="connsiteY4" fmla="*/ 8876 h 10000"/>
              <a:gd name="connsiteX5" fmla="*/ 3632 w 10000"/>
              <a:gd name="connsiteY5" fmla="*/ 7584 h 10000"/>
              <a:gd name="connsiteX6" fmla="*/ 2410 w 10000"/>
              <a:gd name="connsiteY6" fmla="*/ 6403 h 10000"/>
              <a:gd name="connsiteX7" fmla="*/ 0 w 10000"/>
              <a:gd name="connsiteY7" fmla="*/ 0 h 10000"/>
              <a:gd name="connsiteX0" fmla="*/ 10000 w 10000"/>
              <a:gd name="connsiteY0" fmla="*/ 10000 h 10000"/>
              <a:gd name="connsiteX1" fmla="*/ 9163 w 10000"/>
              <a:gd name="connsiteY1" fmla="*/ 6894 h 10000"/>
              <a:gd name="connsiteX2" fmla="*/ 8128 w 10000"/>
              <a:gd name="connsiteY2" fmla="*/ 7159 h 10000"/>
              <a:gd name="connsiteX3" fmla="*/ 6524 w 10000"/>
              <a:gd name="connsiteY3" fmla="*/ 8708 h 10000"/>
              <a:gd name="connsiteX4" fmla="*/ 4624 w 10000"/>
              <a:gd name="connsiteY4" fmla="*/ 8876 h 10000"/>
              <a:gd name="connsiteX5" fmla="*/ 3632 w 10000"/>
              <a:gd name="connsiteY5" fmla="*/ 7584 h 10000"/>
              <a:gd name="connsiteX6" fmla="*/ 1607 w 10000"/>
              <a:gd name="connsiteY6" fmla="*/ 4805 h 10000"/>
              <a:gd name="connsiteX7" fmla="*/ 0 w 10000"/>
              <a:gd name="connsiteY7" fmla="*/ 0 h 10000"/>
              <a:gd name="connsiteX0" fmla="*/ 10000 w 10000"/>
              <a:gd name="connsiteY0" fmla="*/ 10000 h 10000"/>
              <a:gd name="connsiteX1" fmla="*/ 9163 w 10000"/>
              <a:gd name="connsiteY1" fmla="*/ 6894 h 10000"/>
              <a:gd name="connsiteX2" fmla="*/ 8128 w 10000"/>
              <a:gd name="connsiteY2" fmla="*/ 7159 h 10000"/>
              <a:gd name="connsiteX3" fmla="*/ 6524 w 10000"/>
              <a:gd name="connsiteY3" fmla="*/ 8708 h 10000"/>
              <a:gd name="connsiteX4" fmla="*/ 4624 w 10000"/>
              <a:gd name="connsiteY4" fmla="*/ 8876 h 10000"/>
              <a:gd name="connsiteX5" fmla="*/ 2410 w 10000"/>
              <a:gd name="connsiteY5" fmla="*/ 7207 h 10000"/>
              <a:gd name="connsiteX6" fmla="*/ 1607 w 10000"/>
              <a:gd name="connsiteY6" fmla="*/ 4805 h 10000"/>
              <a:gd name="connsiteX7" fmla="*/ 0 w 10000"/>
              <a:gd name="connsiteY7" fmla="*/ 0 h 10000"/>
              <a:gd name="connsiteX0" fmla="*/ 10000 w 10000"/>
              <a:gd name="connsiteY0" fmla="*/ 10000 h 10000"/>
              <a:gd name="connsiteX1" fmla="*/ 9163 w 10000"/>
              <a:gd name="connsiteY1" fmla="*/ 6894 h 10000"/>
              <a:gd name="connsiteX2" fmla="*/ 8128 w 10000"/>
              <a:gd name="connsiteY2" fmla="*/ 7159 h 10000"/>
              <a:gd name="connsiteX3" fmla="*/ 6524 w 10000"/>
              <a:gd name="connsiteY3" fmla="*/ 8708 h 10000"/>
              <a:gd name="connsiteX4" fmla="*/ 4017 w 10000"/>
              <a:gd name="connsiteY4" fmla="*/ 9609 h 10000"/>
              <a:gd name="connsiteX5" fmla="*/ 2410 w 10000"/>
              <a:gd name="connsiteY5" fmla="*/ 7207 h 10000"/>
              <a:gd name="connsiteX6" fmla="*/ 1607 w 10000"/>
              <a:gd name="connsiteY6" fmla="*/ 4805 h 10000"/>
              <a:gd name="connsiteX7" fmla="*/ 0 w 10000"/>
              <a:gd name="connsiteY7" fmla="*/ 0 h 10000"/>
              <a:gd name="connsiteX0" fmla="*/ 10000 w 10000"/>
              <a:gd name="connsiteY0" fmla="*/ 10000 h 10000"/>
              <a:gd name="connsiteX1" fmla="*/ 9163 w 10000"/>
              <a:gd name="connsiteY1" fmla="*/ 6894 h 10000"/>
              <a:gd name="connsiteX2" fmla="*/ 8128 w 10000"/>
              <a:gd name="connsiteY2" fmla="*/ 7159 h 10000"/>
              <a:gd name="connsiteX3" fmla="*/ 5624 w 10000"/>
              <a:gd name="connsiteY3" fmla="*/ 8408 h 10000"/>
              <a:gd name="connsiteX4" fmla="*/ 4017 w 10000"/>
              <a:gd name="connsiteY4" fmla="*/ 9609 h 10000"/>
              <a:gd name="connsiteX5" fmla="*/ 2410 w 10000"/>
              <a:gd name="connsiteY5" fmla="*/ 7207 h 10000"/>
              <a:gd name="connsiteX6" fmla="*/ 1607 w 10000"/>
              <a:gd name="connsiteY6" fmla="*/ 4805 h 10000"/>
              <a:gd name="connsiteX7" fmla="*/ 0 w 10000"/>
              <a:gd name="connsiteY7" fmla="*/ 0 h 10000"/>
              <a:gd name="connsiteX0" fmla="*/ 9641 w 9641"/>
              <a:gd name="connsiteY0" fmla="*/ 9609 h 9609"/>
              <a:gd name="connsiteX1" fmla="*/ 9163 w 9641"/>
              <a:gd name="connsiteY1" fmla="*/ 6894 h 9609"/>
              <a:gd name="connsiteX2" fmla="*/ 8128 w 9641"/>
              <a:gd name="connsiteY2" fmla="*/ 7159 h 9609"/>
              <a:gd name="connsiteX3" fmla="*/ 5624 w 9641"/>
              <a:gd name="connsiteY3" fmla="*/ 8408 h 9609"/>
              <a:gd name="connsiteX4" fmla="*/ 4017 w 9641"/>
              <a:gd name="connsiteY4" fmla="*/ 9609 h 9609"/>
              <a:gd name="connsiteX5" fmla="*/ 2410 w 9641"/>
              <a:gd name="connsiteY5" fmla="*/ 7207 h 9609"/>
              <a:gd name="connsiteX6" fmla="*/ 1607 w 9641"/>
              <a:gd name="connsiteY6" fmla="*/ 4805 h 9609"/>
              <a:gd name="connsiteX7" fmla="*/ 0 w 9641"/>
              <a:gd name="connsiteY7" fmla="*/ 0 h 9609"/>
              <a:gd name="connsiteX0" fmla="*/ 8333 w 8333"/>
              <a:gd name="connsiteY0" fmla="*/ 4999 h 4999"/>
              <a:gd name="connsiteX1" fmla="*/ 7837 w 8333"/>
              <a:gd name="connsiteY1" fmla="*/ 2174 h 4999"/>
              <a:gd name="connsiteX2" fmla="*/ 6764 w 8333"/>
              <a:gd name="connsiteY2" fmla="*/ 2449 h 4999"/>
              <a:gd name="connsiteX3" fmla="*/ 4166 w 8333"/>
              <a:gd name="connsiteY3" fmla="*/ 3749 h 4999"/>
              <a:gd name="connsiteX4" fmla="*/ 2500 w 8333"/>
              <a:gd name="connsiteY4" fmla="*/ 4999 h 4999"/>
              <a:gd name="connsiteX5" fmla="*/ 833 w 8333"/>
              <a:gd name="connsiteY5" fmla="*/ 2499 h 4999"/>
              <a:gd name="connsiteX6" fmla="*/ 0 w 8333"/>
              <a:gd name="connsiteY6" fmla="*/ 0 h 4999"/>
              <a:gd name="connsiteX0" fmla="*/ 9000 w 9000"/>
              <a:gd name="connsiteY0" fmla="*/ 5651 h 5651"/>
              <a:gd name="connsiteX1" fmla="*/ 8405 w 9000"/>
              <a:gd name="connsiteY1" fmla="*/ 0 h 5651"/>
              <a:gd name="connsiteX2" fmla="*/ 7117 w 9000"/>
              <a:gd name="connsiteY2" fmla="*/ 550 h 5651"/>
              <a:gd name="connsiteX3" fmla="*/ 3999 w 9000"/>
              <a:gd name="connsiteY3" fmla="*/ 3150 h 5651"/>
              <a:gd name="connsiteX4" fmla="*/ 2000 w 9000"/>
              <a:gd name="connsiteY4" fmla="*/ 5651 h 5651"/>
              <a:gd name="connsiteX5" fmla="*/ 0 w 9000"/>
              <a:gd name="connsiteY5" fmla="*/ 650 h 5651"/>
              <a:gd name="connsiteX0" fmla="*/ 7778 w 7778"/>
              <a:gd name="connsiteY0" fmla="*/ 10000 h 10000"/>
              <a:gd name="connsiteX1" fmla="*/ 7117 w 7778"/>
              <a:gd name="connsiteY1" fmla="*/ 0 h 10000"/>
              <a:gd name="connsiteX2" fmla="*/ 5686 w 7778"/>
              <a:gd name="connsiteY2" fmla="*/ 973 h 10000"/>
              <a:gd name="connsiteX3" fmla="*/ 2221 w 7778"/>
              <a:gd name="connsiteY3" fmla="*/ 5574 h 10000"/>
              <a:gd name="connsiteX4" fmla="*/ 0 w 7778"/>
              <a:gd name="connsiteY4" fmla="*/ 10000 h 10000"/>
              <a:gd name="connsiteX0" fmla="*/ 7145 w 7145"/>
              <a:gd name="connsiteY0" fmla="*/ 10000 h 10000"/>
              <a:gd name="connsiteX1" fmla="*/ 6295 w 7145"/>
              <a:gd name="connsiteY1" fmla="*/ 0 h 10000"/>
              <a:gd name="connsiteX2" fmla="*/ 4455 w 7145"/>
              <a:gd name="connsiteY2" fmla="*/ 973 h 10000"/>
              <a:gd name="connsiteX3" fmla="*/ 0 w 7145"/>
              <a:gd name="connsiteY3" fmla="*/ 5574 h 10000"/>
              <a:gd name="connsiteX0" fmla="*/ 8810 w 8810"/>
              <a:gd name="connsiteY0" fmla="*/ 0 h 5574"/>
              <a:gd name="connsiteX1" fmla="*/ 6235 w 8810"/>
              <a:gd name="connsiteY1" fmla="*/ 973 h 5574"/>
              <a:gd name="connsiteX2" fmla="*/ 0 w 8810"/>
              <a:gd name="connsiteY2" fmla="*/ 5574 h 5574"/>
              <a:gd name="connsiteX0" fmla="*/ 7718 w 7718"/>
              <a:gd name="connsiteY0" fmla="*/ 0 h 10317"/>
              <a:gd name="connsiteX1" fmla="*/ 7077 w 7718"/>
              <a:gd name="connsiteY1" fmla="*/ 2063 h 10317"/>
              <a:gd name="connsiteX2" fmla="*/ 0 w 7718"/>
              <a:gd name="connsiteY2" fmla="*/ 10317 h 10317"/>
              <a:gd name="connsiteX0" fmla="*/ 10000 w 12150"/>
              <a:gd name="connsiteY0" fmla="*/ 0 h 10572"/>
              <a:gd name="connsiteX1" fmla="*/ 9169 w 12150"/>
              <a:gd name="connsiteY1" fmla="*/ 2000 h 10572"/>
              <a:gd name="connsiteX2" fmla="*/ 0 w 12150"/>
              <a:gd name="connsiteY2" fmla="*/ 10000 h 10572"/>
              <a:gd name="connsiteX0" fmla="*/ 10000 w 11256"/>
              <a:gd name="connsiteY0" fmla="*/ 351 h 10351"/>
              <a:gd name="connsiteX1" fmla="*/ 11117 w 11256"/>
              <a:gd name="connsiteY1" fmla="*/ 333 h 10351"/>
              <a:gd name="connsiteX2" fmla="*/ 9169 w 11256"/>
              <a:gd name="connsiteY2" fmla="*/ 2351 h 10351"/>
              <a:gd name="connsiteX3" fmla="*/ 0 w 11256"/>
              <a:gd name="connsiteY3" fmla="*/ 10351 h 10351"/>
            </a:gdLst>
            <a:ahLst/>
            <a:cxnLst>
              <a:cxn ang="0">
                <a:pos x="connsiteX0" y="connsiteY0"/>
              </a:cxn>
              <a:cxn ang="0">
                <a:pos x="connsiteX1" y="connsiteY1"/>
              </a:cxn>
              <a:cxn ang="0">
                <a:pos x="connsiteX2" y="connsiteY2"/>
              </a:cxn>
              <a:cxn ang="0">
                <a:pos x="connsiteX3" y="connsiteY3"/>
              </a:cxn>
            </a:cxnLst>
            <a:rect l="l" t="t" r="r" b="b"/>
            <a:pathLst>
              <a:path w="11256" h="10351">
                <a:moveTo>
                  <a:pt x="10000" y="351"/>
                </a:moveTo>
                <a:cubicBezTo>
                  <a:pt x="10119" y="876"/>
                  <a:pt x="11256" y="0"/>
                  <a:pt x="11117" y="333"/>
                </a:cubicBezTo>
                <a:cubicBezTo>
                  <a:pt x="10978" y="666"/>
                  <a:pt x="10955" y="1210"/>
                  <a:pt x="9169" y="2351"/>
                </a:cubicBezTo>
                <a:lnTo>
                  <a:pt x="0" y="10351"/>
                </a:lnTo>
              </a:path>
            </a:pathLst>
          </a:custGeom>
          <a:noFill/>
          <a:ln w="57150" cmpd="sng">
            <a:solidFill>
              <a:srgbClr val="0000FF"/>
            </a:solidFill>
            <a:prstDash val="solid"/>
            <a:round/>
            <a:headEnd type="none" w="med" len="med"/>
            <a:tailEnd type="none" w="med" len="me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cxnSp>
        <p:nvCxnSpPr>
          <p:cNvPr id="108" name="直線コネクタ 107"/>
          <p:cNvCxnSpPr>
            <a:stCxn id="125" idx="2"/>
            <a:endCxn id="92" idx="1"/>
          </p:cNvCxnSpPr>
          <p:nvPr/>
        </p:nvCxnSpPr>
        <p:spPr>
          <a:xfrm flipV="1">
            <a:off x="9311282" y="3663265"/>
            <a:ext cx="379192" cy="138317"/>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sp>
        <p:nvSpPr>
          <p:cNvPr id="113" name="フリーフォーム 112"/>
          <p:cNvSpPr/>
          <p:nvPr/>
        </p:nvSpPr>
        <p:spPr>
          <a:xfrm>
            <a:off x="8127190" y="4147166"/>
            <a:ext cx="510217" cy="199343"/>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117542 w 219693"/>
              <a:gd name="connsiteY1" fmla="*/ 49950 h 112816"/>
              <a:gd name="connsiteX2" fmla="*/ 0 w 219693"/>
              <a:gd name="connsiteY2" fmla="*/ 112816 h 112816"/>
              <a:gd name="connsiteX3" fmla="*/ 0 w 219693"/>
              <a:gd name="connsiteY3" fmla="*/ 112816 h 112816"/>
              <a:gd name="connsiteX0" fmla="*/ 219693 w 219693"/>
              <a:gd name="connsiteY0" fmla="*/ 0 h 112816"/>
              <a:gd name="connsiteX1" fmla="*/ 83961 w 219693"/>
              <a:gd name="connsiteY1" fmla="*/ 29627 h 112816"/>
              <a:gd name="connsiteX2" fmla="*/ 0 w 219693"/>
              <a:gd name="connsiteY2" fmla="*/ 112816 h 112816"/>
              <a:gd name="connsiteX3" fmla="*/ 0 w 219693"/>
              <a:gd name="connsiteY3" fmla="*/ 112816 h 112816"/>
              <a:gd name="connsiteX0" fmla="*/ 239842 w 239842"/>
              <a:gd name="connsiteY0" fmla="*/ 0 h 121526"/>
              <a:gd name="connsiteX1" fmla="*/ 83961 w 239842"/>
              <a:gd name="connsiteY1" fmla="*/ 38337 h 121526"/>
              <a:gd name="connsiteX2" fmla="*/ 0 w 239842"/>
              <a:gd name="connsiteY2" fmla="*/ 121526 h 121526"/>
              <a:gd name="connsiteX3" fmla="*/ 0 w 239842"/>
              <a:gd name="connsiteY3" fmla="*/ 121526 h 121526"/>
            </a:gdLst>
            <a:ahLst/>
            <a:cxnLst>
              <a:cxn ang="0">
                <a:pos x="connsiteX0" y="connsiteY0"/>
              </a:cxn>
              <a:cxn ang="0">
                <a:pos x="connsiteX1" y="connsiteY1"/>
              </a:cxn>
              <a:cxn ang="0">
                <a:pos x="connsiteX2" y="connsiteY2"/>
              </a:cxn>
              <a:cxn ang="0">
                <a:pos x="connsiteX3" y="connsiteY3"/>
              </a:cxn>
            </a:cxnLst>
            <a:rect l="l" t="t" r="r" b="b"/>
            <a:pathLst>
              <a:path w="239842" h="121526">
                <a:moveTo>
                  <a:pt x="239842" y="0"/>
                </a:moveTo>
                <a:lnTo>
                  <a:pt x="83961" y="38337"/>
                </a:lnTo>
                <a:lnTo>
                  <a:pt x="0" y="121526"/>
                </a:lnTo>
                <a:lnTo>
                  <a:pt x="0" y="121526"/>
                </a:lnTo>
              </a:path>
            </a:pathLst>
          </a:custGeom>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03" name="Text Box 17"/>
          <p:cNvSpPr txBox="1">
            <a:spLocks noChangeArrowheads="1"/>
          </p:cNvSpPr>
          <p:nvPr/>
        </p:nvSpPr>
        <p:spPr bwMode="auto">
          <a:xfrm>
            <a:off x="8413977" y="3356992"/>
            <a:ext cx="841136" cy="216024"/>
          </a:xfrm>
          <a:prstGeom prst="rect">
            <a:avLst/>
          </a:prstGeom>
          <a:noFill/>
          <a:ln w="9525">
            <a:noFill/>
            <a:miter lim="800000"/>
            <a:headEnd/>
            <a:tailEnd/>
          </a:ln>
        </p:spPr>
        <p:txBody>
          <a:bodyPr vert="horz" wrap="none" lIns="91440" tIns="45720" rIns="91440" bIns="45720" numCol="1" anchor="t" anchorCtr="0" compatLnSpc="1">
            <a:prstTxWarp prst="textNoShape">
              <a:avLst/>
            </a:prstTxWarp>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JR</a:t>
            </a: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大阪駅</a:t>
            </a:r>
          </a:p>
        </p:txBody>
      </p:sp>
      <p:sp>
        <p:nvSpPr>
          <p:cNvPr id="107" name="Text Box 21"/>
          <p:cNvSpPr txBox="1">
            <a:spLocks noChangeArrowheads="1"/>
          </p:cNvSpPr>
          <p:nvPr/>
        </p:nvSpPr>
        <p:spPr bwMode="auto">
          <a:xfrm>
            <a:off x="8377688" y="3136836"/>
            <a:ext cx="453970" cy="195759"/>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ルクア</a:t>
            </a:r>
          </a:p>
        </p:txBody>
      </p:sp>
      <p:sp>
        <p:nvSpPr>
          <p:cNvPr id="109" name="Text Box 23"/>
          <p:cNvSpPr txBox="1">
            <a:spLocks noChangeArrowheads="1"/>
          </p:cNvSpPr>
          <p:nvPr/>
        </p:nvSpPr>
        <p:spPr bwMode="auto">
          <a:xfrm>
            <a:off x="8202968" y="3839219"/>
            <a:ext cx="506739" cy="295456"/>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大丸</a:t>
            </a:r>
            <a:endPar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百貨店</a:t>
            </a:r>
          </a:p>
        </p:txBody>
      </p:sp>
      <p:sp>
        <p:nvSpPr>
          <p:cNvPr id="174" name="フリーフォーム 173"/>
          <p:cNvSpPr/>
          <p:nvPr/>
        </p:nvSpPr>
        <p:spPr>
          <a:xfrm rot="1800000">
            <a:off x="7046016" y="3336187"/>
            <a:ext cx="598918" cy="1129438"/>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112816 h 112816"/>
              <a:gd name="connsiteX0" fmla="*/ 219693 w 224553"/>
              <a:gd name="connsiteY0" fmla="*/ 0 h 112816"/>
              <a:gd name="connsiteX1" fmla="*/ 224553 w 224553"/>
              <a:gd name="connsiteY1" fmla="*/ 4186 h 112816"/>
              <a:gd name="connsiteX2" fmla="*/ 0 w 224553"/>
              <a:gd name="connsiteY2" fmla="*/ 112816 h 112816"/>
              <a:gd name="connsiteX3" fmla="*/ 0 w 224553"/>
              <a:gd name="connsiteY3" fmla="*/ 112816 h 112816"/>
              <a:gd name="connsiteX0" fmla="*/ 219693 w 338906"/>
              <a:gd name="connsiteY0" fmla="*/ 0 h 112816"/>
              <a:gd name="connsiteX1" fmla="*/ 338906 w 338906"/>
              <a:gd name="connsiteY1" fmla="*/ 39760 h 112816"/>
              <a:gd name="connsiteX2" fmla="*/ 0 w 338906"/>
              <a:gd name="connsiteY2" fmla="*/ 112816 h 112816"/>
              <a:gd name="connsiteX3" fmla="*/ 0 w 338906"/>
              <a:gd name="connsiteY3" fmla="*/ 112816 h 112816"/>
              <a:gd name="connsiteX0" fmla="*/ 421370 w 421370"/>
              <a:gd name="connsiteY0" fmla="*/ 99593 h 99593"/>
              <a:gd name="connsiteX1" fmla="*/ 338906 w 421370"/>
              <a:gd name="connsiteY1" fmla="*/ 0 h 99593"/>
              <a:gd name="connsiteX2" fmla="*/ 0 w 421370"/>
              <a:gd name="connsiteY2" fmla="*/ 73056 h 99593"/>
              <a:gd name="connsiteX3" fmla="*/ 0 w 421370"/>
              <a:gd name="connsiteY3" fmla="*/ 73056 h 99593"/>
              <a:gd name="connsiteX0" fmla="*/ 421370 w 421370"/>
              <a:gd name="connsiteY0" fmla="*/ 125205 h 125205"/>
              <a:gd name="connsiteX1" fmla="*/ 232522 w 421370"/>
              <a:gd name="connsiteY1" fmla="*/ 0 h 125205"/>
              <a:gd name="connsiteX2" fmla="*/ 0 w 421370"/>
              <a:gd name="connsiteY2" fmla="*/ 98668 h 125205"/>
              <a:gd name="connsiteX3" fmla="*/ 0 w 421370"/>
              <a:gd name="connsiteY3" fmla="*/ 98668 h 125205"/>
              <a:gd name="connsiteX0" fmla="*/ 327811 w 327811"/>
              <a:gd name="connsiteY0" fmla="*/ 4356 h 98668"/>
              <a:gd name="connsiteX1" fmla="*/ 232522 w 327811"/>
              <a:gd name="connsiteY1" fmla="*/ 0 h 98668"/>
              <a:gd name="connsiteX2" fmla="*/ 0 w 327811"/>
              <a:gd name="connsiteY2" fmla="*/ 98668 h 98668"/>
              <a:gd name="connsiteX3" fmla="*/ 0 w 327811"/>
              <a:gd name="connsiteY3" fmla="*/ 98668 h 98668"/>
              <a:gd name="connsiteX0" fmla="*/ 369992 w 369992"/>
              <a:gd name="connsiteY0" fmla="*/ 4356 h 122427"/>
              <a:gd name="connsiteX1" fmla="*/ 274703 w 369992"/>
              <a:gd name="connsiteY1" fmla="*/ 0 h 122427"/>
              <a:gd name="connsiteX2" fmla="*/ 42181 w 369992"/>
              <a:gd name="connsiteY2" fmla="*/ 98668 h 122427"/>
              <a:gd name="connsiteX3" fmla="*/ 0 w 369992"/>
              <a:gd name="connsiteY3" fmla="*/ 122427 h 122427"/>
              <a:gd name="connsiteX0" fmla="*/ 327811 w 327811"/>
              <a:gd name="connsiteY0" fmla="*/ 4356 h 98668"/>
              <a:gd name="connsiteX1" fmla="*/ 232522 w 327811"/>
              <a:gd name="connsiteY1" fmla="*/ 0 h 98668"/>
              <a:gd name="connsiteX2" fmla="*/ 0 w 327811"/>
              <a:gd name="connsiteY2" fmla="*/ 98668 h 98668"/>
              <a:gd name="connsiteX0" fmla="*/ 344211 w 344211"/>
              <a:gd name="connsiteY0" fmla="*/ 4356 h 109072"/>
              <a:gd name="connsiteX1" fmla="*/ 248922 w 344211"/>
              <a:gd name="connsiteY1" fmla="*/ 0 h 109072"/>
              <a:gd name="connsiteX2" fmla="*/ 0 w 344211"/>
              <a:gd name="connsiteY2" fmla="*/ 109072 h 109072"/>
              <a:gd name="connsiteX0" fmla="*/ 346895 w 346895"/>
              <a:gd name="connsiteY0" fmla="*/ 4356 h 98761"/>
              <a:gd name="connsiteX1" fmla="*/ 251606 w 346895"/>
              <a:gd name="connsiteY1" fmla="*/ 0 h 98761"/>
              <a:gd name="connsiteX2" fmla="*/ 0 w 346895"/>
              <a:gd name="connsiteY2" fmla="*/ 98761 h 98761"/>
              <a:gd name="connsiteX0" fmla="*/ 346895 w 346895"/>
              <a:gd name="connsiteY0" fmla="*/ 4356 h 98761"/>
              <a:gd name="connsiteX1" fmla="*/ 251606 w 346895"/>
              <a:gd name="connsiteY1" fmla="*/ 0 h 98761"/>
              <a:gd name="connsiteX2" fmla="*/ 0 w 346895"/>
              <a:gd name="connsiteY2" fmla="*/ 98761 h 98761"/>
              <a:gd name="connsiteX0" fmla="*/ 346895 w 346895"/>
              <a:gd name="connsiteY0" fmla="*/ 0 h 94405"/>
              <a:gd name="connsiteX1" fmla="*/ 0 w 346895"/>
              <a:gd name="connsiteY1" fmla="*/ 94405 h 94405"/>
              <a:gd name="connsiteX0" fmla="*/ 307006 w 307006"/>
              <a:gd name="connsiteY0" fmla="*/ 0 h 591695"/>
              <a:gd name="connsiteX1" fmla="*/ 0 w 307006"/>
              <a:gd name="connsiteY1" fmla="*/ 591695 h 591695"/>
              <a:gd name="connsiteX0" fmla="*/ 307006 w 307006"/>
              <a:gd name="connsiteY0" fmla="*/ 0 h 591695"/>
              <a:gd name="connsiteX1" fmla="*/ 283838 w 307006"/>
              <a:gd name="connsiteY1" fmla="*/ 42682 h 591695"/>
              <a:gd name="connsiteX2" fmla="*/ 0 w 307006"/>
              <a:gd name="connsiteY2" fmla="*/ 591695 h 591695"/>
              <a:gd name="connsiteX0" fmla="*/ 237762 w 283838"/>
              <a:gd name="connsiteY0" fmla="*/ 0 h 616844"/>
              <a:gd name="connsiteX1" fmla="*/ 283838 w 283838"/>
              <a:gd name="connsiteY1" fmla="*/ 67831 h 616844"/>
              <a:gd name="connsiteX2" fmla="*/ 0 w 283838"/>
              <a:gd name="connsiteY2" fmla="*/ 616844 h 616844"/>
              <a:gd name="connsiteX0" fmla="*/ 237762 w 297669"/>
              <a:gd name="connsiteY0" fmla="*/ 0 h 616844"/>
              <a:gd name="connsiteX1" fmla="*/ 297669 w 297669"/>
              <a:gd name="connsiteY1" fmla="*/ 39534 h 616844"/>
              <a:gd name="connsiteX2" fmla="*/ 0 w 297669"/>
              <a:gd name="connsiteY2" fmla="*/ 616844 h 616844"/>
            </a:gdLst>
            <a:ahLst/>
            <a:cxnLst>
              <a:cxn ang="0">
                <a:pos x="connsiteX0" y="connsiteY0"/>
              </a:cxn>
              <a:cxn ang="0">
                <a:pos x="connsiteX1" y="connsiteY1"/>
              </a:cxn>
              <a:cxn ang="0">
                <a:pos x="connsiteX2" y="connsiteY2"/>
              </a:cxn>
            </a:cxnLst>
            <a:rect l="l" t="t" r="r" b="b"/>
            <a:pathLst>
              <a:path w="297669" h="616844">
                <a:moveTo>
                  <a:pt x="237762" y="0"/>
                </a:moveTo>
                <a:lnTo>
                  <a:pt x="297669" y="39534"/>
                </a:lnTo>
                <a:cubicBezTo>
                  <a:pt x="218502" y="194084"/>
                  <a:pt x="102335" y="419612"/>
                  <a:pt x="0" y="616844"/>
                </a:cubicBezTo>
              </a:path>
            </a:pathLst>
          </a:custGeom>
          <a:noFill/>
          <a:ln w="57150">
            <a:solidFill>
              <a:srgbClr val="0000FF"/>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p:txBody>
      </p:sp>
      <p:sp>
        <p:nvSpPr>
          <p:cNvPr id="148" name="正方形/長方形 147"/>
          <p:cNvSpPr/>
          <p:nvPr/>
        </p:nvSpPr>
        <p:spPr>
          <a:xfrm rot="3449642">
            <a:off x="7393654" y="4028256"/>
            <a:ext cx="540000" cy="72000"/>
          </a:xfrm>
          <a:prstGeom prst="rect">
            <a:avLst/>
          </a:prstGeom>
          <a:solidFill>
            <a:srgbClr val="FF0000">
              <a:alpha val="50000"/>
            </a:srgbClr>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88" name="フリーフォーム 87"/>
          <p:cNvSpPr>
            <a:spLocks/>
          </p:cNvSpPr>
          <p:nvPr/>
        </p:nvSpPr>
        <p:spPr>
          <a:xfrm rot="-480000">
            <a:off x="8247728" y="2746966"/>
            <a:ext cx="864000" cy="185056"/>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434954 w 434954"/>
              <a:gd name="connsiteY0" fmla="*/ 0 h 112816"/>
              <a:gd name="connsiteX1" fmla="*/ 0 w 434954"/>
              <a:gd name="connsiteY1" fmla="*/ 112816 h 112816"/>
              <a:gd name="connsiteX2" fmla="*/ 0 w 434954"/>
              <a:gd name="connsiteY2" fmla="*/ 112816 h 112816"/>
              <a:gd name="connsiteX0" fmla="*/ 478449 w 478449"/>
              <a:gd name="connsiteY0" fmla="*/ 0 h 112816"/>
              <a:gd name="connsiteX1" fmla="*/ 0 w 478449"/>
              <a:gd name="connsiteY1" fmla="*/ 112816 h 112816"/>
              <a:gd name="connsiteX2" fmla="*/ 0 w 478449"/>
              <a:gd name="connsiteY2" fmla="*/ 112816 h 112816"/>
            </a:gdLst>
            <a:ahLst/>
            <a:cxnLst>
              <a:cxn ang="0">
                <a:pos x="connsiteX0" y="connsiteY0"/>
              </a:cxn>
              <a:cxn ang="0">
                <a:pos x="connsiteX1" y="connsiteY1"/>
              </a:cxn>
              <a:cxn ang="0">
                <a:pos x="connsiteX2" y="connsiteY2"/>
              </a:cxn>
            </a:cxnLst>
            <a:rect l="l" t="t" r="r" b="b"/>
            <a:pathLst>
              <a:path w="478449" h="112816">
                <a:moveTo>
                  <a:pt x="478449" y="0"/>
                </a:moveTo>
                <a:lnTo>
                  <a:pt x="0" y="112816"/>
                </a:lnTo>
                <a:lnTo>
                  <a:pt x="0" y="112816"/>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11" name="グループ化 10"/>
          <p:cNvGrpSpPr/>
          <p:nvPr/>
        </p:nvGrpSpPr>
        <p:grpSpPr>
          <a:xfrm>
            <a:off x="5193313" y="2965956"/>
            <a:ext cx="3183930" cy="2808312"/>
            <a:chOff x="5066313" y="2902456"/>
            <a:chExt cx="3183930" cy="2808312"/>
          </a:xfrm>
        </p:grpSpPr>
        <p:sp>
          <p:nvSpPr>
            <p:cNvPr id="71" name="角丸四角形 70"/>
            <p:cNvSpPr/>
            <p:nvPr/>
          </p:nvSpPr>
          <p:spPr>
            <a:xfrm>
              <a:off x="5368679" y="2902456"/>
              <a:ext cx="1656184" cy="2808312"/>
            </a:xfrm>
            <a:prstGeom prst="roundRect">
              <a:avLst>
                <a:gd name="adj" fmla="val 9447"/>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grpSp>
          <p:nvGrpSpPr>
            <p:cNvPr id="10" name="グループ化 9"/>
            <p:cNvGrpSpPr/>
            <p:nvPr/>
          </p:nvGrpSpPr>
          <p:grpSpPr>
            <a:xfrm>
              <a:off x="5066313" y="2974469"/>
              <a:ext cx="3183930" cy="2664291"/>
              <a:chOff x="5066313" y="2974469"/>
              <a:chExt cx="3183930" cy="2664291"/>
            </a:xfrm>
          </p:grpSpPr>
          <p:sp>
            <p:nvSpPr>
              <p:cNvPr id="128" name="正方形/長方形 127"/>
              <p:cNvSpPr/>
              <p:nvPr/>
            </p:nvSpPr>
            <p:spPr>
              <a:xfrm>
                <a:off x="5656709" y="3694544"/>
                <a:ext cx="1095808" cy="720080"/>
              </a:xfrm>
              <a:prstGeom prst="rect">
                <a:avLst/>
              </a:prstGeom>
              <a:noFill/>
              <a:ln w="31750">
                <a:solidFill>
                  <a:srgbClr val="00B050"/>
                </a:solidFill>
                <a:prstDash val="sysDash"/>
              </a:ln>
              <a:effectLst>
                <a:glow rad="635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取組前の</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歩行者動線</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地下レベル</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840m</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p:txBody>
          </p:sp>
          <p:sp>
            <p:nvSpPr>
              <p:cNvPr id="143" name="下矢印 142"/>
              <p:cNvSpPr/>
              <p:nvPr/>
            </p:nvSpPr>
            <p:spPr>
              <a:xfrm>
                <a:off x="5872779" y="4486632"/>
                <a:ext cx="257431" cy="360040"/>
              </a:xfrm>
              <a:prstGeom prst="downArrow">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0" name="正方形/長方形 129"/>
              <p:cNvSpPr/>
              <p:nvPr/>
            </p:nvSpPr>
            <p:spPr>
              <a:xfrm>
                <a:off x="5656709" y="4918680"/>
                <a:ext cx="1095808" cy="720080"/>
              </a:xfrm>
              <a:prstGeom prst="rect">
                <a:avLst/>
              </a:prstGeom>
              <a:noFill/>
              <a:ln w="9525">
                <a:solidFill>
                  <a:srgbClr val="0070C0"/>
                </a:solidFill>
                <a:prstDash val="dash"/>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取組後の</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歩行者動線</a:t>
                </a:r>
                <a:endPar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デッキレベル</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410m</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a:t>
                </a:r>
              </a:p>
            </p:txBody>
          </p:sp>
          <p:sp>
            <p:nvSpPr>
              <p:cNvPr id="73" name="正方形/長方形 72"/>
              <p:cNvSpPr/>
              <p:nvPr/>
            </p:nvSpPr>
            <p:spPr>
              <a:xfrm>
                <a:off x="5368678" y="2974469"/>
                <a:ext cx="1728192" cy="60016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大阪駅の南北間移動が、デッキネットワークの完成により、</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430</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ｍ（約</a:t>
                </a:r>
                <a:r>
                  <a:rPr kumimoji="1" lang="en-US" altLang="ja-JP"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分）</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短縮。</a:t>
                </a:r>
                <a:endPar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76" name="正方形/長方形 75"/>
              <p:cNvSpPr/>
              <p:nvPr/>
            </p:nvSpPr>
            <p:spPr>
              <a:xfrm>
                <a:off x="6088760" y="4486674"/>
                <a:ext cx="864096" cy="36933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430</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ｍ（約</a:t>
                </a:r>
                <a:r>
                  <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5</a:t>
                </a: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分）</a:t>
                </a:r>
                <a:endParaRPr kumimoji="1" lang="en-US" altLang="ja-JP"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短縮</a:t>
                </a:r>
              </a:p>
            </p:txBody>
          </p:sp>
          <p:cxnSp>
            <p:nvCxnSpPr>
              <p:cNvPr id="131" name="直線コネクタ 130"/>
              <p:cNvCxnSpPr>
                <a:endCxn id="60" idx="12"/>
              </p:cNvCxnSpPr>
              <p:nvPr/>
            </p:nvCxnSpPr>
            <p:spPr>
              <a:xfrm flipH="1" flipV="1">
                <a:off x="5066313" y="3369792"/>
                <a:ext cx="481182" cy="685107"/>
              </a:xfrm>
              <a:prstGeom prst="line">
                <a:avLst/>
              </a:prstGeom>
              <a:ln w="19050">
                <a:solidFill>
                  <a:srgbClr val="00B050"/>
                </a:solidFill>
                <a:headEnd type="none" w="med" len="med"/>
                <a:tailEnd type="arrow" w="med" len="med"/>
              </a:ln>
              <a:effectLst>
                <a:glow rad="635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sp>
            <p:nvSpPr>
              <p:cNvPr id="62" name="フリーフォーム 61"/>
              <p:cNvSpPr/>
              <p:nvPr/>
            </p:nvSpPr>
            <p:spPr>
              <a:xfrm>
                <a:off x="6900056" y="3677938"/>
                <a:ext cx="1350187" cy="1489133"/>
              </a:xfrm>
              <a:custGeom>
                <a:avLst/>
                <a:gdLst>
                  <a:gd name="connsiteX0" fmla="*/ 0 w 1981200"/>
                  <a:gd name="connsiteY0" fmla="*/ 809625 h 809625"/>
                  <a:gd name="connsiteX1" fmla="*/ 1800225 w 1981200"/>
                  <a:gd name="connsiteY1" fmla="*/ 504825 h 809625"/>
                  <a:gd name="connsiteX2" fmla="*/ 1981200 w 1981200"/>
                  <a:gd name="connsiteY2" fmla="*/ 0 h 809625"/>
                  <a:gd name="connsiteX0" fmla="*/ 0 w 1925588"/>
                  <a:gd name="connsiteY0" fmla="*/ 613393 h 613393"/>
                  <a:gd name="connsiteX1" fmla="*/ 1744613 w 1925588"/>
                  <a:gd name="connsiteY1" fmla="*/ 504825 h 613393"/>
                  <a:gd name="connsiteX2" fmla="*/ 1925588 w 1925588"/>
                  <a:gd name="connsiteY2" fmla="*/ 0 h 613393"/>
                  <a:gd name="connsiteX0" fmla="*/ 0 w 1925588"/>
                  <a:gd name="connsiteY0" fmla="*/ 613393 h 613393"/>
                  <a:gd name="connsiteX1" fmla="*/ 1925588 w 1925588"/>
                  <a:gd name="connsiteY1" fmla="*/ 0 h 613393"/>
                  <a:gd name="connsiteX0" fmla="*/ 72008 w 1997596"/>
                  <a:gd name="connsiteY0" fmla="*/ 613393 h 1981545"/>
                  <a:gd name="connsiteX1" fmla="*/ 0 w 1997596"/>
                  <a:gd name="connsiteY1" fmla="*/ 1981545 h 1981545"/>
                  <a:gd name="connsiteX2" fmla="*/ 1997596 w 1997596"/>
                  <a:gd name="connsiteY2" fmla="*/ 0 h 1981545"/>
                  <a:gd name="connsiteX0" fmla="*/ 0 w 1997596"/>
                  <a:gd name="connsiteY0" fmla="*/ 1981545 h 1981545"/>
                  <a:gd name="connsiteX1" fmla="*/ 1997596 w 1997596"/>
                  <a:gd name="connsiteY1" fmla="*/ 0 h 1981545"/>
                </a:gdLst>
                <a:ahLst/>
                <a:cxnLst>
                  <a:cxn ang="0">
                    <a:pos x="connsiteX0" y="connsiteY0"/>
                  </a:cxn>
                  <a:cxn ang="0">
                    <a:pos x="connsiteX1" y="connsiteY1"/>
                  </a:cxn>
                </a:cxnLst>
                <a:rect l="l" t="t" r="r" b="b"/>
                <a:pathLst>
                  <a:path w="1997596" h="1981545">
                    <a:moveTo>
                      <a:pt x="0" y="1981545"/>
                    </a:moveTo>
                    <a:lnTo>
                      <a:pt x="1997596" y="0"/>
                    </a:lnTo>
                  </a:path>
                </a:pathLst>
              </a:custGeom>
              <a:ln w="12700">
                <a:solidFill>
                  <a:srgbClr val="0070C0"/>
                </a:solidFill>
                <a:tailEnd type="arrow"/>
              </a:ln>
              <a:effectLst>
                <a:glow rad="63500">
                  <a:schemeClr val="accent1">
                    <a:satMod val="175000"/>
                    <a:alpha val="40000"/>
                  </a:schemeClr>
                </a:glow>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00B050"/>
                  </a:solidFill>
                  <a:effectLst/>
                  <a:uLnTx/>
                  <a:uFillTx/>
                  <a:latin typeface="Calibri" panose="020F0502020204030204"/>
                  <a:ea typeface="ＭＳ Ｐゴシック" panose="020B0600070205080204" pitchFamily="50" charset="-128"/>
                  <a:cs typeface="+mn-cs"/>
                </a:endParaRPr>
              </a:p>
            </p:txBody>
          </p:sp>
        </p:grpSp>
      </p:grpSp>
      <p:sp>
        <p:nvSpPr>
          <p:cNvPr id="149" name="正方形/長方形 148"/>
          <p:cNvSpPr/>
          <p:nvPr/>
        </p:nvSpPr>
        <p:spPr>
          <a:xfrm>
            <a:off x="1284529" y="3851169"/>
            <a:ext cx="1651312" cy="792088"/>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老朽化している大阪駅前地下道の拡幅などにより、楽しく歩ける快適な地下空間</a:t>
            </a:r>
            <a:r>
              <a:rPr kumimoji="1" lang="ja-JP" altLang="en-US" sz="1100" b="0" i="0" u="none" strike="noStrike" kern="1200" cap="none" spc="0" normalizeH="0" baseline="0" noProof="0" dirty="0" smtClean="0">
                <a:ln>
                  <a:noFill/>
                </a:ln>
                <a:solidFill>
                  <a:prstClr val="black"/>
                </a:solidFill>
                <a:effectLst/>
                <a:uLnTx/>
                <a:uFillTx/>
                <a:latin typeface="ＭＳ Ｐ明朝" pitchFamily="18" charset="-128"/>
                <a:ea typeface="ＭＳ Ｐ明朝" pitchFamily="18" charset="-128"/>
                <a:cs typeface="+mn-cs"/>
              </a:rPr>
              <a:t>へ。</a:t>
            </a:r>
            <a:endParaRPr kumimoji="1" lang="ja-JP" altLang="en-US" sz="11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68" name="フリーフォーム 167"/>
          <p:cNvSpPr/>
          <p:nvPr/>
        </p:nvSpPr>
        <p:spPr>
          <a:xfrm rot="734102">
            <a:off x="8114036" y="2944918"/>
            <a:ext cx="138057" cy="167394"/>
          </a:xfrm>
          <a:custGeom>
            <a:avLst/>
            <a:gdLst>
              <a:gd name="connsiteX0" fmla="*/ 219693 w 219693"/>
              <a:gd name="connsiteY0" fmla="*/ 0 h 112816"/>
              <a:gd name="connsiteX1" fmla="*/ 0 w 219693"/>
              <a:gd name="connsiteY1" fmla="*/ 112816 h 112816"/>
              <a:gd name="connsiteX2" fmla="*/ 0 w 219693"/>
              <a:gd name="connsiteY2" fmla="*/ 112816 h 112816"/>
              <a:gd name="connsiteX0" fmla="*/ 219693 w 219693"/>
              <a:gd name="connsiteY0" fmla="*/ 0 h 112816"/>
              <a:gd name="connsiteX1" fmla="*/ 0 w 219693"/>
              <a:gd name="connsiteY1" fmla="*/ 112816 h 112816"/>
              <a:gd name="connsiteX2" fmla="*/ 0 w 219693"/>
              <a:gd name="connsiteY2" fmla="*/ 59547 h 112816"/>
              <a:gd name="connsiteX0" fmla="*/ 219693 w 219693"/>
              <a:gd name="connsiteY0" fmla="*/ 0 h 112816"/>
              <a:gd name="connsiteX1" fmla="*/ 0 w 219693"/>
              <a:gd name="connsiteY1" fmla="*/ 112816 h 112816"/>
              <a:gd name="connsiteX0" fmla="*/ 208701 w 208701"/>
              <a:gd name="connsiteY0" fmla="*/ 0 h 79066"/>
              <a:gd name="connsiteX1" fmla="*/ 0 w 208701"/>
              <a:gd name="connsiteY1" fmla="*/ 79066 h 79066"/>
              <a:gd name="connsiteX0" fmla="*/ 0 w 20412"/>
              <a:gd name="connsiteY0" fmla="*/ 0 h 115367"/>
              <a:gd name="connsiteX1" fmla="*/ 20412 w 20412"/>
              <a:gd name="connsiteY1" fmla="*/ 115367 h 115367"/>
              <a:gd name="connsiteX0" fmla="*/ 0 w 83688"/>
              <a:gd name="connsiteY0" fmla="*/ 0 h 275178"/>
              <a:gd name="connsiteX1" fmla="*/ 83688 w 83688"/>
              <a:gd name="connsiteY1" fmla="*/ 275178 h 275178"/>
            </a:gdLst>
            <a:ahLst/>
            <a:cxnLst>
              <a:cxn ang="0">
                <a:pos x="connsiteX0" y="connsiteY0"/>
              </a:cxn>
              <a:cxn ang="0">
                <a:pos x="connsiteX1" y="connsiteY1"/>
              </a:cxn>
            </a:cxnLst>
            <a:rect l="l" t="t" r="r" b="b"/>
            <a:pathLst>
              <a:path w="83688" h="275178">
                <a:moveTo>
                  <a:pt x="0" y="0"/>
                </a:moveTo>
                <a:lnTo>
                  <a:pt x="83688" y="275178"/>
                </a:lnTo>
              </a:path>
            </a:pathLst>
          </a:custGeom>
          <a:ln w="57150">
            <a:solidFill>
              <a:srgbClr val="0000FF"/>
            </a:solidFill>
            <a:prstDash val="soli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27" name="Freeform 27"/>
          <p:cNvSpPr>
            <a:spLocks noChangeAspect="1"/>
          </p:cNvSpPr>
          <p:nvPr/>
        </p:nvSpPr>
        <p:spPr bwMode="auto">
          <a:xfrm>
            <a:off x="3215680" y="2348967"/>
            <a:ext cx="1872208" cy="1379869"/>
          </a:xfrm>
          <a:custGeom>
            <a:avLst/>
            <a:gdLst>
              <a:gd name="connsiteX0" fmla="*/ 6351 w 10000"/>
              <a:gd name="connsiteY0" fmla="*/ 10000 h 10000"/>
              <a:gd name="connsiteX1" fmla="*/ 7815 w 10000"/>
              <a:gd name="connsiteY1" fmla="*/ 10000 h 10000"/>
              <a:gd name="connsiteX2" fmla="*/ 9602 w 10000"/>
              <a:gd name="connsiteY2" fmla="*/ 9742 h 10000"/>
              <a:gd name="connsiteX3" fmla="*/ 9824 w 10000"/>
              <a:gd name="connsiteY3" fmla="*/ 7405 h 10000"/>
              <a:gd name="connsiteX4" fmla="*/ 10000 w 10000"/>
              <a:gd name="connsiteY4" fmla="*/ 4308 h 10000"/>
              <a:gd name="connsiteX5" fmla="*/ 9226 w 10000"/>
              <a:gd name="connsiteY5" fmla="*/ 0 h 10000"/>
              <a:gd name="connsiteX6" fmla="*/ 7456 w 10000"/>
              <a:gd name="connsiteY6" fmla="*/ 510 h 10000"/>
              <a:gd name="connsiteX7" fmla="*/ 6918 w 10000"/>
              <a:gd name="connsiteY7" fmla="*/ 921 h 10000"/>
              <a:gd name="connsiteX8" fmla="*/ 5253 w 10000"/>
              <a:gd name="connsiteY8" fmla="*/ 1384 h 10000"/>
              <a:gd name="connsiteX9" fmla="*/ 4279 w 10000"/>
              <a:gd name="connsiteY9" fmla="*/ 1589 h 10000"/>
              <a:gd name="connsiteX10" fmla="*/ 4279 w 10000"/>
              <a:gd name="connsiteY10" fmla="*/ 2562 h 10000"/>
              <a:gd name="connsiteX11" fmla="*/ 3033 w 10000"/>
              <a:gd name="connsiteY11" fmla="*/ 3969 h 10000"/>
              <a:gd name="connsiteX12" fmla="*/ 1059 w 10000"/>
              <a:gd name="connsiteY12" fmla="*/ 5382 h 10000"/>
              <a:gd name="connsiteX13" fmla="*/ 338 w 10000"/>
              <a:gd name="connsiteY13" fmla="*/ 5329 h 10000"/>
              <a:gd name="connsiteX14" fmla="*/ 0 w 10000"/>
              <a:gd name="connsiteY14" fmla="*/ 435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00" h="10000">
                <a:moveTo>
                  <a:pt x="6351" y="10000"/>
                </a:moveTo>
                <a:lnTo>
                  <a:pt x="7815" y="10000"/>
                </a:lnTo>
                <a:lnTo>
                  <a:pt x="9602" y="9742"/>
                </a:lnTo>
                <a:lnTo>
                  <a:pt x="9824" y="7405"/>
                </a:lnTo>
                <a:cubicBezTo>
                  <a:pt x="9883" y="6373"/>
                  <a:pt x="9941" y="5340"/>
                  <a:pt x="10000" y="4308"/>
                </a:cubicBezTo>
                <a:lnTo>
                  <a:pt x="9226" y="0"/>
                </a:lnTo>
                <a:lnTo>
                  <a:pt x="7456" y="510"/>
                </a:lnTo>
                <a:lnTo>
                  <a:pt x="6918" y="921"/>
                </a:lnTo>
                <a:lnTo>
                  <a:pt x="5253" y="1384"/>
                </a:lnTo>
                <a:lnTo>
                  <a:pt x="4279" y="1589"/>
                </a:lnTo>
                <a:lnTo>
                  <a:pt x="4279" y="2562"/>
                </a:lnTo>
                <a:lnTo>
                  <a:pt x="3033" y="3969"/>
                </a:lnTo>
                <a:lnTo>
                  <a:pt x="1059" y="5382"/>
                </a:lnTo>
                <a:lnTo>
                  <a:pt x="338" y="5329"/>
                </a:lnTo>
                <a:cubicBezTo>
                  <a:pt x="225" y="5005"/>
                  <a:pt x="113" y="4680"/>
                  <a:pt x="0" y="4356"/>
                </a:cubicBezTo>
              </a:path>
            </a:pathLst>
          </a:custGeom>
          <a:noFill/>
          <a:ln w="57150" cmpd="sng">
            <a:solidFill>
              <a:srgbClr val="00B050"/>
            </a:solidFill>
            <a:prstDash val="sysDot"/>
            <a:round/>
            <a:headEnd type="triangle" w="sm" len="sm"/>
            <a:tailEnd type="triangle" w="sm" len="sm"/>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98" name="Text Box 12"/>
          <p:cNvSpPr txBox="1">
            <a:spLocks noChangeArrowheads="1"/>
          </p:cNvSpPr>
          <p:nvPr/>
        </p:nvSpPr>
        <p:spPr bwMode="auto">
          <a:xfrm>
            <a:off x="3881875" y="3004786"/>
            <a:ext cx="780983" cy="264688"/>
          </a:xfrm>
          <a:prstGeom prst="rect">
            <a:avLst/>
          </a:prstGeom>
          <a:noFill/>
          <a:ln w="9525">
            <a:noFill/>
            <a:miter lim="800000"/>
            <a:headEnd/>
            <a:tailEnd/>
          </a:ln>
        </p:spPr>
        <p:txBody>
          <a:bodyPr vert="horz" wrap="non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80000"/>
              </a:lnSpc>
              <a:spcBef>
                <a:spcPct val="0"/>
              </a:spcBef>
              <a:spcAft>
                <a:spcPct val="0"/>
              </a:spcAft>
              <a:buClrTx/>
              <a:buSzTx/>
              <a:buFontTx/>
              <a:buNone/>
              <a:tabLst/>
              <a:defRPr/>
            </a:pPr>
            <a:r>
              <a:rPr kumimoji="1" lang="en-US" altLang="ja-JP"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Osaka Metro</a:t>
            </a:r>
            <a:endPar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prstClr val="black"/>
                </a:solidFill>
                <a:effectLst/>
                <a:uLnTx/>
                <a:uFillTx/>
                <a:latin typeface="メイリオ" pitchFamily="50" charset="-128"/>
                <a:ea typeface="メイリオ" pitchFamily="50" charset="-128"/>
                <a:cs typeface="ＭＳ Ｐゴシック" pitchFamily="50" charset="-128"/>
              </a:rPr>
              <a:t>梅田駅</a:t>
            </a:r>
            <a:endParaRPr kumimoji="1" lang="ja-JP" altLang="en-US" sz="7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116" name="Text Box 21"/>
          <p:cNvSpPr txBox="1">
            <a:spLocks noChangeArrowheads="1"/>
          </p:cNvSpPr>
          <p:nvPr/>
        </p:nvSpPr>
        <p:spPr bwMode="auto">
          <a:xfrm>
            <a:off x="3506752" y="3518728"/>
            <a:ext cx="989189" cy="195759"/>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96000"/>
              </a:lnSpc>
              <a:spcBef>
                <a:spcPct val="0"/>
              </a:spcBef>
              <a:spcAft>
                <a:spcPct val="0"/>
              </a:spcAft>
              <a:buClrTx/>
              <a:buSzTx/>
              <a:buFontTx/>
              <a:buNone/>
              <a:tabLst/>
              <a:defRPr/>
            </a:pPr>
            <a:r>
              <a:rPr kumimoji="1" lang="ja-JP" altLang="en-US"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a:t>
            </a:r>
            <a:r>
              <a:rPr kumimoji="1" lang="en-US" altLang="ja-JP"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2022</a:t>
            </a:r>
            <a:r>
              <a:rPr kumimoji="1" lang="ja-JP" altLang="en-US" sz="700" b="1" i="0" u="none" strike="noStrike" kern="1200" cap="none" spc="0" normalizeH="0" baseline="0" noProof="0" dirty="0">
                <a:ln>
                  <a:noFill/>
                </a:ln>
                <a:solidFill>
                  <a:srgbClr val="0000CC"/>
                </a:solidFill>
                <a:effectLst/>
                <a:uLnTx/>
                <a:uFillTx/>
                <a:latin typeface="メイリオ" pitchFamily="50" charset="-128"/>
                <a:ea typeface="メイリオ" pitchFamily="50" charset="-128"/>
                <a:cs typeface="ＭＳ Ｐゴシック" pitchFamily="50" charset="-128"/>
              </a:rPr>
              <a:t>年完成）</a:t>
            </a:r>
          </a:p>
        </p:txBody>
      </p:sp>
      <p:cxnSp>
        <p:nvCxnSpPr>
          <p:cNvPr id="120" name="直線コネクタ 119"/>
          <p:cNvCxnSpPr>
            <a:stCxn id="150" idx="1"/>
            <a:endCxn id="116" idx="2"/>
          </p:cNvCxnSpPr>
          <p:nvPr/>
        </p:nvCxnSpPr>
        <p:spPr>
          <a:xfrm flipV="1">
            <a:off x="3904276" y="3714487"/>
            <a:ext cx="97071" cy="197809"/>
          </a:xfrm>
          <a:prstGeom prst="line">
            <a:avLst/>
          </a:prstGeom>
          <a:ln w="15875">
            <a:solidFill>
              <a:srgbClr val="0000FF"/>
            </a:solidFill>
          </a:ln>
        </p:spPr>
        <p:style>
          <a:lnRef idx="1">
            <a:schemeClr val="accent1"/>
          </a:lnRef>
          <a:fillRef idx="0">
            <a:schemeClr val="accent1"/>
          </a:fillRef>
          <a:effectRef idx="0">
            <a:schemeClr val="accent1"/>
          </a:effectRef>
          <a:fontRef idx="minor">
            <a:schemeClr val="tx1"/>
          </a:fontRef>
        </p:style>
      </p:cxnSp>
      <p:sp>
        <p:nvSpPr>
          <p:cNvPr id="60" name="フリーフォーム 59"/>
          <p:cNvSpPr/>
          <p:nvPr/>
        </p:nvSpPr>
        <p:spPr>
          <a:xfrm>
            <a:off x="3112071" y="2199133"/>
            <a:ext cx="2119859" cy="1646871"/>
          </a:xfrm>
          <a:custGeom>
            <a:avLst/>
            <a:gdLst>
              <a:gd name="connsiteX0" fmla="*/ 0 w 2103681"/>
              <a:gd name="connsiteY0" fmla="*/ 757325 h 1705384"/>
              <a:gd name="connsiteX1" fmla="*/ 129026 w 2103681"/>
              <a:gd name="connsiteY1" fmla="*/ 1026597 h 1705384"/>
              <a:gd name="connsiteX2" fmla="*/ 258052 w 2103681"/>
              <a:gd name="connsiteY2" fmla="*/ 1093914 h 1705384"/>
              <a:gd name="connsiteX3" fmla="*/ 925620 w 2103681"/>
              <a:gd name="connsiteY3" fmla="*/ 734886 h 1705384"/>
              <a:gd name="connsiteX4" fmla="*/ 1150013 w 2103681"/>
              <a:gd name="connsiteY4" fmla="*/ 521713 h 1705384"/>
              <a:gd name="connsiteX5" fmla="*/ 1581969 w 2103681"/>
              <a:gd name="connsiteY5" fmla="*/ 420736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25620 w 2103681"/>
              <a:gd name="connsiteY3" fmla="*/ 734886 h 1705384"/>
              <a:gd name="connsiteX4" fmla="*/ 1150013 w 2103681"/>
              <a:gd name="connsiteY4" fmla="*/ 521713 h 1705384"/>
              <a:gd name="connsiteX5" fmla="*/ 1581969 w 2103681"/>
              <a:gd name="connsiteY5" fmla="*/ 420736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150013 w 2103681"/>
              <a:gd name="connsiteY4" fmla="*/ 521713 h 1705384"/>
              <a:gd name="connsiteX5" fmla="*/ 1581969 w 2103681"/>
              <a:gd name="connsiteY5" fmla="*/ 420736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581969 w 2103681"/>
              <a:gd name="connsiteY5" fmla="*/ 420736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731770 w 2103681"/>
              <a:gd name="connsiteY5" fmla="*/ 305068 h 1705384"/>
              <a:gd name="connsiteX6" fmla="*/ 1783922 w 2103681"/>
              <a:gd name="connsiteY6" fmla="*/ 611470 h 1705384"/>
              <a:gd name="connsiteX7" fmla="*/ 1789532 w 2103681"/>
              <a:gd name="connsiteY7" fmla="*/ 85830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731770 w 2103681"/>
              <a:gd name="connsiteY5" fmla="*/ 305068 h 1705384"/>
              <a:gd name="connsiteX6" fmla="*/ 1783922 w 2103681"/>
              <a:gd name="connsiteY6" fmla="*/ 611470 h 1705384"/>
              <a:gd name="connsiteX7" fmla="*/ 1803778 w 2103681"/>
              <a:gd name="connsiteY7" fmla="*/ 881132 h 1705384"/>
              <a:gd name="connsiteX8" fmla="*/ 1744653 w 2103681"/>
              <a:gd name="connsiteY8" fmla="*/ 1351966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731770 w 2103681"/>
              <a:gd name="connsiteY5" fmla="*/ 305068 h 1705384"/>
              <a:gd name="connsiteX6" fmla="*/ 1783922 w 2103681"/>
              <a:gd name="connsiteY6" fmla="*/ 611470 h 1705384"/>
              <a:gd name="connsiteX7" fmla="*/ 1803778 w 2103681"/>
              <a:gd name="connsiteY7" fmla="*/ 881132 h 1705384"/>
              <a:gd name="connsiteX8" fmla="*/ 1768756 w 2103681"/>
              <a:gd name="connsiteY8" fmla="*/ 1407581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19534 w 2103681"/>
              <a:gd name="connsiteY12" fmla="*/ 1604408 h 1705384"/>
              <a:gd name="connsiteX13" fmla="*/ 2036364 w 2103681"/>
              <a:gd name="connsiteY13" fmla="*/ 1553919 h 1705384"/>
              <a:gd name="connsiteX14" fmla="*/ 2053193 w 2103681"/>
              <a:gd name="connsiteY14" fmla="*/ 1245379 h 1705384"/>
              <a:gd name="connsiteX15" fmla="*/ 2103681 w 2103681"/>
              <a:gd name="connsiteY15" fmla="*/ 678788 h 1705384"/>
              <a:gd name="connsiteX16" fmla="*/ 2008315 w 2103681"/>
              <a:gd name="connsiteY16" fmla="*/ 224393 h 1705384"/>
              <a:gd name="connsiteX17" fmla="*/ 1873679 w 2103681"/>
              <a:gd name="connsiteY17" fmla="*/ 11220 h 1705384"/>
              <a:gd name="connsiteX18" fmla="*/ 1419284 w 2103681"/>
              <a:gd name="connsiteY18" fmla="*/ 0 h 1705384"/>
              <a:gd name="connsiteX19" fmla="*/ 1032207 w 2103681"/>
              <a:gd name="connsiteY19" fmla="*/ 117806 h 1705384"/>
              <a:gd name="connsiteX20" fmla="*/ 718057 w 2103681"/>
              <a:gd name="connsiteY20" fmla="*/ 168295 h 1705384"/>
              <a:gd name="connsiteX21" fmla="*/ 639519 w 2103681"/>
              <a:gd name="connsiteY21" fmla="*/ 353419 h 1705384"/>
              <a:gd name="connsiteX22" fmla="*/ 589031 w 2103681"/>
              <a:gd name="connsiteY22" fmla="*/ 516103 h 1705384"/>
              <a:gd name="connsiteX23" fmla="*/ 308540 w 2103681"/>
              <a:gd name="connsiteY23" fmla="*/ 678788 h 1705384"/>
              <a:gd name="connsiteX24" fmla="*/ 145856 w 2103681"/>
              <a:gd name="connsiteY24" fmla="*/ 723666 h 1705384"/>
              <a:gd name="connsiteX25" fmla="*/ 56099 w 2103681"/>
              <a:gd name="connsiteY25" fmla="*/ 690008 h 1705384"/>
              <a:gd name="connsiteX26" fmla="*/ 0 w 2103681"/>
              <a:gd name="connsiteY26" fmla="*/ 757325 h 1705384"/>
              <a:gd name="connsiteX0" fmla="*/ 0 w 2103681"/>
              <a:gd name="connsiteY0" fmla="*/ 757325 h 1705384"/>
              <a:gd name="connsiteX1" fmla="*/ 129026 w 2103681"/>
              <a:gd name="connsiteY1" fmla="*/ 1026597 h 1705384"/>
              <a:gd name="connsiteX2" fmla="*/ 435626 w 2103681"/>
              <a:gd name="connsiteY2" fmla="*/ 1025148 h 1705384"/>
              <a:gd name="connsiteX3" fmla="*/ 939682 w 2103681"/>
              <a:gd name="connsiteY3" fmla="*/ 665108 h 1705384"/>
              <a:gd name="connsiteX4" fmla="*/ 1083698 w 2103681"/>
              <a:gd name="connsiteY4" fmla="*/ 449084 h 1705384"/>
              <a:gd name="connsiteX5" fmla="*/ 1731770 w 2103681"/>
              <a:gd name="connsiteY5" fmla="*/ 305068 h 1705384"/>
              <a:gd name="connsiteX6" fmla="*/ 1783922 w 2103681"/>
              <a:gd name="connsiteY6" fmla="*/ 611470 h 1705384"/>
              <a:gd name="connsiteX7" fmla="*/ 1803778 w 2103681"/>
              <a:gd name="connsiteY7" fmla="*/ 881132 h 1705384"/>
              <a:gd name="connsiteX8" fmla="*/ 1768756 w 2103681"/>
              <a:gd name="connsiteY8" fmla="*/ 1407581 h 1705384"/>
              <a:gd name="connsiteX9" fmla="*/ 1239770 w 2103681"/>
              <a:gd name="connsiteY9" fmla="*/ 1441723 h 1705384"/>
              <a:gd name="connsiteX10" fmla="*/ 1234160 w 2103681"/>
              <a:gd name="connsiteY10" fmla="*/ 1615627 h 1705384"/>
              <a:gd name="connsiteX11" fmla="*/ 1868069 w 2103681"/>
              <a:gd name="connsiteY11" fmla="*/ 1705384 h 1705384"/>
              <a:gd name="connsiteX12" fmla="*/ 2036364 w 2103681"/>
              <a:gd name="connsiteY12" fmla="*/ 1553919 h 1705384"/>
              <a:gd name="connsiteX13" fmla="*/ 2053193 w 2103681"/>
              <a:gd name="connsiteY13" fmla="*/ 1245379 h 1705384"/>
              <a:gd name="connsiteX14" fmla="*/ 2103681 w 2103681"/>
              <a:gd name="connsiteY14" fmla="*/ 678788 h 1705384"/>
              <a:gd name="connsiteX15" fmla="*/ 2008315 w 2103681"/>
              <a:gd name="connsiteY15" fmla="*/ 224393 h 1705384"/>
              <a:gd name="connsiteX16" fmla="*/ 1873679 w 2103681"/>
              <a:gd name="connsiteY16" fmla="*/ 11220 h 1705384"/>
              <a:gd name="connsiteX17" fmla="*/ 1419284 w 2103681"/>
              <a:gd name="connsiteY17" fmla="*/ 0 h 1705384"/>
              <a:gd name="connsiteX18" fmla="*/ 1032207 w 2103681"/>
              <a:gd name="connsiteY18" fmla="*/ 117806 h 1705384"/>
              <a:gd name="connsiteX19" fmla="*/ 718057 w 2103681"/>
              <a:gd name="connsiteY19" fmla="*/ 168295 h 1705384"/>
              <a:gd name="connsiteX20" fmla="*/ 639519 w 2103681"/>
              <a:gd name="connsiteY20" fmla="*/ 353419 h 1705384"/>
              <a:gd name="connsiteX21" fmla="*/ 589031 w 2103681"/>
              <a:gd name="connsiteY21" fmla="*/ 516103 h 1705384"/>
              <a:gd name="connsiteX22" fmla="*/ 308540 w 2103681"/>
              <a:gd name="connsiteY22" fmla="*/ 678788 h 1705384"/>
              <a:gd name="connsiteX23" fmla="*/ 145856 w 2103681"/>
              <a:gd name="connsiteY23" fmla="*/ 723666 h 1705384"/>
              <a:gd name="connsiteX24" fmla="*/ 56099 w 2103681"/>
              <a:gd name="connsiteY24" fmla="*/ 690008 h 1705384"/>
              <a:gd name="connsiteX25" fmla="*/ 0 w 2103681"/>
              <a:gd name="connsiteY25" fmla="*/ 757325 h 1705384"/>
              <a:gd name="connsiteX0" fmla="*/ 0 w 2103681"/>
              <a:gd name="connsiteY0" fmla="*/ 757325 h 1615627"/>
              <a:gd name="connsiteX1" fmla="*/ 129026 w 2103681"/>
              <a:gd name="connsiteY1" fmla="*/ 1026597 h 1615627"/>
              <a:gd name="connsiteX2" fmla="*/ 435626 w 2103681"/>
              <a:gd name="connsiteY2" fmla="*/ 1025148 h 1615627"/>
              <a:gd name="connsiteX3" fmla="*/ 939682 w 2103681"/>
              <a:gd name="connsiteY3" fmla="*/ 665108 h 1615627"/>
              <a:gd name="connsiteX4" fmla="*/ 1083698 w 2103681"/>
              <a:gd name="connsiteY4" fmla="*/ 449084 h 1615627"/>
              <a:gd name="connsiteX5" fmla="*/ 1731770 w 2103681"/>
              <a:gd name="connsiteY5" fmla="*/ 305068 h 1615627"/>
              <a:gd name="connsiteX6" fmla="*/ 1783922 w 2103681"/>
              <a:gd name="connsiteY6" fmla="*/ 611470 h 1615627"/>
              <a:gd name="connsiteX7" fmla="*/ 1803778 w 2103681"/>
              <a:gd name="connsiteY7" fmla="*/ 881132 h 1615627"/>
              <a:gd name="connsiteX8" fmla="*/ 1768756 w 2103681"/>
              <a:gd name="connsiteY8" fmla="*/ 1407581 h 1615627"/>
              <a:gd name="connsiteX9" fmla="*/ 1239770 w 2103681"/>
              <a:gd name="connsiteY9" fmla="*/ 1441723 h 1615627"/>
              <a:gd name="connsiteX10" fmla="*/ 1234160 w 2103681"/>
              <a:gd name="connsiteY10" fmla="*/ 1615627 h 1615627"/>
              <a:gd name="connsiteX11" fmla="*/ 2036364 w 2103681"/>
              <a:gd name="connsiteY11" fmla="*/ 1553919 h 1615627"/>
              <a:gd name="connsiteX12" fmla="*/ 2053193 w 2103681"/>
              <a:gd name="connsiteY12" fmla="*/ 1245379 h 1615627"/>
              <a:gd name="connsiteX13" fmla="*/ 2103681 w 2103681"/>
              <a:gd name="connsiteY13" fmla="*/ 678788 h 1615627"/>
              <a:gd name="connsiteX14" fmla="*/ 2008315 w 2103681"/>
              <a:gd name="connsiteY14" fmla="*/ 224393 h 1615627"/>
              <a:gd name="connsiteX15" fmla="*/ 1873679 w 2103681"/>
              <a:gd name="connsiteY15" fmla="*/ 11220 h 1615627"/>
              <a:gd name="connsiteX16" fmla="*/ 1419284 w 2103681"/>
              <a:gd name="connsiteY16" fmla="*/ 0 h 1615627"/>
              <a:gd name="connsiteX17" fmla="*/ 1032207 w 2103681"/>
              <a:gd name="connsiteY17" fmla="*/ 117806 h 1615627"/>
              <a:gd name="connsiteX18" fmla="*/ 718057 w 2103681"/>
              <a:gd name="connsiteY18" fmla="*/ 168295 h 1615627"/>
              <a:gd name="connsiteX19" fmla="*/ 639519 w 2103681"/>
              <a:gd name="connsiteY19" fmla="*/ 353419 h 1615627"/>
              <a:gd name="connsiteX20" fmla="*/ 589031 w 2103681"/>
              <a:gd name="connsiteY20" fmla="*/ 516103 h 1615627"/>
              <a:gd name="connsiteX21" fmla="*/ 308540 w 2103681"/>
              <a:gd name="connsiteY21" fmla="*/ 678788 h 1615627"/>
              <a:gd name="connsiteX22" fmla="*/ 145856 w 2103681"/>
              <a:gd name="connsiteY22" fmla="*/ 723666 h 1615627"/>
              <a:gd name="connsiteX23" fmla="*/ 56099 w 2103681"/>
              <a:gd name="connsiteY23" fmla="*/ 690008 h 1615627"/>
              <a:gd name="connsiteX24" fmla="*/ 0 w 2103681"/>
              <a:gd name="connsiteY24" fmla="*/ 757325 h 1615627"/>
              <a:gd name="connsiteX0" fmla="*/ 0 w 2103681"/>
              <a:gd name="connsiteY0" fmla="*/ 757325 h 1640342"/>
              <a:gd name="connsiteX1" fmla="*/ 129026 w 2103681"/>
              <a:gd name="connsiteY1" fmla="*/ 1026597 h 1640342"/>
              <a:gd name="connsiteX2" fmla="*/ 435626 w 2103681"/>
              <a:gd name="connsiteY2" fmla="*/ 1025148 h 1640342"/>
              <a:gd name="connsiteX3" fmla="*/ 939682 w 2103681"/>
              <a:gd name="connsiteY3" fmla="*/ 665108 h 1640342"/>
              <a:gd name="connsiteX4" fmla="*/ 1083698 w 2103681"/>
              <a:gd name="connsiteY4" fmla="*/ 449084 h 1640342"/>
              <a:gd name="connsiteX5" fmla="*/ 1731770 w 2103681"/>
              <a:gd name="connsiteY5" fmla="*/ 305068 h 1640342"/>
              <a:gd name="connsiteX6" fmla="*/ 1783922 w 2103681"/>
              <a:gd name="connsiteY6" fmla="*/ 611470 h 1640342"/>
              <a:gd name="connsiteX7" fmla="*/ 1803778 w 2103681"/>
              <a:gd name="connsiteY7" fmla="*/ 881132 h 1640342"/>
              <a:gd name="connsiteX8" fmla="*/ 1768756 w 2103681"/>
              <a:gd name="connsiteY8" fmla="*/ 1407581 h 1640342"/>
              <a:gd name="connsiteX9" fmla="*/ 1239770 w 2103681"/>
              <a:gd name="connsiteY9" fmla="*/ 1441723 h 1640342"/>
              <a:gd name="connsiteX10" fmla="*/ 1234160 w 2103681"/>
              <a:gd name="connsiteY10" fmla="*/ 1615627 h 1640342"/>
              <a:gd name="connsiteX11" fmla="*/ 2047316 w 2103681"/>
              <a:gd name="connsiteY11" fmla="*/ 1640342 h 1640342"/>
              <a:gd name="connsiteX12" fmla="*/ 2053193 w 2103681"/>
              <a:gd name="connsiteY12" fmla="*/ 1245379 h 1640342"/>
              <a:gd name="connsiteX13" fmla="*/ 2103681 w 2103681"/>
              <a:gd name="connsiteY13" fmla="*/ 678788 h 1640342"/>
              <a:gd name="connsiteX14" fmla="*/ 2008315 w 2103681"/>
              <a:gd name="connsiteY14" fmla="*/ 224393 h 1640342"/>
              <a:gd name="connsiteX15" fmla="*/ 1873679 w 2103681"/>
              <a:gd name="connsiteY15" fmla="*/ 11220 h 1640342"/>
              <a:gd name="connsiteX16" fmla="*/ 1419284 w 2103681"/>
              <a:gd name="connsiteY16" fmla="*/ 0 h 1640342"/>
              <a:gd name="connsiteX17" fmla="*/ 1032207 w 2103681"/>
              <a:gd name="connsiteY17" fmla="*/ 117806 h 1640342"/>
              <a:gd name="connsiteX18" fmla="*/ 718057 w 2103681"/>
              <a:gd name="connsiteY18" fmla="*/ 168295 h 1640342"/>
              <a:gd name="connsiteX19" fmla="*/ 639519 w 2103681"/>
              <a:gd name="connsiteY19" fmla="*/ 353419 h 1640342"/>
              <a:gd name="connsiteX20" fmla="*/ 589031 w 2103681"/>
              <a:gd name="connsiteY20" fmla="*/ 516103 h 1640342"/>
              <a:gd name="connsiteX21" fmla="*/ 308540 w 2103681"/>
              <a:gd name="connsiteY21" fmla="*/ 678788 h 1640342"/>
              <a:gd name="connsiteX22" fmla="*/ 145856 w 2103681"/>
              <a:gd name="connsiteY22" fmla="*/ 723666 h 1640342"/>
              <a:gd name="connsiteX23" fmla="*/ 56099 w 2103681"/>
              <a:gd name="connsiteY23" fmla="*/ 690008 h 1640342"/>
              <a:gd name="connsiteX24" fmla="*/ 0 w 2103681"/>
              <a:gd name="connsiteY24" fmla="*/ 757325 h 1640342"/>
              <a:gd name="connsiteX0" fmla="*/ 0 w 2103681"/>
              <a:gd name="connsiteY0" fmla="*/ 757325 h 1658091"/>
              <a:gd name="connsiteX1" fmla="*/ 129026 w 2103681"/>
              <a:gd name="connsiteY1" fmla="*/ 1026597 h 1658091"/>
              <a:gd name="connsiteX2" fmla="*/ 435626 w 2103681"/>
              <a:gd name="connsiteY2" fmla="*/ 1025148 h 1658091"/>
              <a:gd name="connsiteX3" fmla="*/ 939682 w 2103681"/>
              <a:gd name="connsiteY3" fmla="*/ 665108 h 1658091"/>
              <a:gd name="connsiteX4" fmla="*/ 1083698 w 2103681"/>
              <a:gd name="connsiteY4" fmla="*/ 449084 h 1658091"/>
              <a:gd name="connsiteX5" fmla="*/ 1731770 w 2103681"/>
              <a:gd name="connsiteY5" fmla="*/ 305068 h 1658091"/>
              <a:gd name="connsiteX6" fmla="*/ 1783922 w 2103681"/>
              <a:gd name="connsiteY6" fmla="*/ 611470 h 1658091"/>
              <a:gd name="connsiteX7" fmla="*/ 1803778 w 2103681"/>
              <a:gd name="connsiteY7" fmla="*/ 881132 h 1658091"/>
              <a:gd name="connsiteX8" fmla="*/ 1768756 w 2103681"/>
              <a:gd name="connsiteY8" fmla="*/ 1407581 h 1658091"/>
              <a:gd name="connsiteX9" fmla="*/ 1239770 w 2103681"/>
              <a:gd name="connsiteY9" fmla="*/ 1441723 h 1658091"/>
              <a:gd name="connsiteX10" fmla="*/ 1246216 w 2103681"/>
              <a:gd name="connsiteY10" fmla="*/ 1658091 h 1658091"/>
              <a:gd name="connsiteX11" fmla="*/ 2047316 w 2103681"/>
              <a:gd name="connsiteY11" fmla="*/ 1640342 h 1658091"/>
              <a:gd name="connsiteX12" fmla="*/ 2053193 w 2103681"/>
              <a:gd name="connsiteY12" fmla="*/ 1245379 h 1658091"/>
              <a:gd name="connsiteX13" fmla="*/ 2103681 w 2103681"/>
              <a:gd name="connsiteY13" fmla="*/ 678788 h 1658091"/>
              <a:gd name="connsiteX14" fmla="*/ 2008315 w 2103681"/>
              <a:gd name="connsiteY14" fmla="*/ 224393 h 1658091"/>
              <a:gd name="connsiteX15" fmla="*/ 1873679 w 2103681"/>
              <a:gd name="connsiteY15" fmla="*/ 11220 h 1658091"/>
              <a:gd name="connsiteX16" fmla="*/ 1419284 w 2103681"/>
              <a:gd name="connsiteY16" fmla="*/ 0 h 1658091"/>
              <a:gd name="connsiteX17" fmla="*/ 1032207 w 2103681"/>
              <a:gd name="connsiteY17" fmla="*/ 117806 h 1658091"/>
              <a:gd name="connsiteX18" fmla="*/ 718057 w 2103681"/>
              <a:gd name="connsiteY18" fmla="*/ 168295 h 1658091"/>
              <a:gd name="connsiteX19" fmla="*/ 639519 w 2103681"/>
              <a:gd name="connsiteY19" fmla="*/ 353419 h 1658091"/>
              <a:gd name="connsiteX20" fmla="*/ 589031 w 2103681"/>
              <a:gd name="connsiteY20" fmla="*/ 516103 h 1658091"/>
              <a:gd name="connsiteX21" fmla="*/ 308540 w 2103681"/>
              <a:gd name="connsiteY21" fmla="*/ 678788 h 1658091"/>
              <a:gd name="connsiteX22" fmla="*/ 145856 w 2103681"/>
              <a:gd name="connsiteY22" fmla="*/ 723666 h 1658091"/>
              <a:gd name="connsiteX23" fmla="*/ 56099 w 2103681"/>
              <a:gd name="connsiteY23" fmla="*/ 690008 h 1658091"/>
              <a:gd name="connsiteX24" fmla="*/ 0 w 2103681"/>
              <a:gd name="connsiteY24" fmla="*/ 757325 h 1658091"/>
              <a:gd name="connsiteX0" fmla="*/ 0 w 2103681"/>
              <a:gd name="connsiteY0" fmla="*/ 757325 h 1658091"/>
              <a:gd name="connsiteX1" fmla="*/ 129026 w 2103681"/>
              <a:gd name="connsiteY1" fmla="*/ 1026597 h 1658091"/>
              <a:gd name="connsiteX2" fmla="*/ 435626 w 2103681"/>
              <a:gd name="connsiteY2" fmla="*/ 1025148 h 1658091"/>
              <a:gd name="connsiteX3" fmla="*/ 939682 w 2103681"/>
              <a:gd name="connsiteY3" fmla="*/ 665108 h 1658091"/>
              <a:gd name="connsiteX4" fmla="*/ 1083698 w 2103681"/>
              <a:gd name="connsiteY4" fmla="*/ 449084 h 1658091"/>
              <a:gd name="connsiteX5" fmla="*/ 1731770 w 2103681"/>
              <a:gd name="connsiteY5" fmla="*/ 305068 h 1658091"/>
              <a:gd name="connsiteX6" fmla="*/ 1783922 w 2103681"/>
              <a:gd name="connsiteY6" fmla="*/ 611470 h 1658091"/>
              <a:gd name="connsiteX7" fmla="*/ 1803778 w 2103681"/>
              <a:gd name="connsiteY7" fmla="*/ 881132 h 1658091"/>
              <a:gd name="connsiteX8" fmla="*/ 1768756 w 2103681"/>
              <a:gd name="connsiteY8" fmla="*/ 1407581 h 1658091"/>
              <a:gd name="connsiteX9" fmla="*/ 1239770 w 2103681"/>
              <a:gd name="connsiteY9" fmla="*/ 1441723 h 1658091"/>
              <a:gd name="connsiteX10" fmla="*/ 1246216 w 2103681"/>
              <a:gd name="connsiteY10" fmla="*/ 1658091 h 1658091"/>
              <a:gd name="connsiteX11" fmla="*/ 2041438 w 2103681"/>
              <a:gd name="connsiteY11" fmla="*/ 1582749 h 1658091"/>
              <a:gd name="connsiteX12" fmla="*/ 2053193 w 2103681"/>
              <a:gd name="connsiteY12" fmla="*/ 1245379 h 1658091"/>
              <a:gd name="connsiteX13" fmla="*/ 2103681 w 2103681"/>
              <a:gd name="connsiteY13" fmla="*/ 678788 h 1658091"/>
              <a:gd name="connsiteX14" fmla="*/ 2008315 w 2103681"/>
              <a:gd name="connsiteY14" fmla="*/ 224393 h 1658091"/>
              <a:gd name="connsiteX15" fmla="*/ 1873679 w 2103681"/>
              <a:gd name="connsiteY15" fmla="*/ 11220 h 1658091"/>
              <a:gd name="connsiteX16" fmla="*/ 1419284 w 2103681"/>
              <a:gd name="connsiteY16" fmla="*/ 0 h 1658091"/>
              <a:gd name="connsiteX17" fmla="*/ 1032207 w 2103681"/>
              <a:gd name="connsiteY17" fmla="*/ 117806 h 1658091"/>
              <a:gd name="connsiteX18" fmla="*/ 718057 w 2103681"/>
              <a:gd name="connsiteY18" fmla="*/ 168295 h 1658091"/>
              <a:gd name="connsiteX19" fmla="*/ 639519 w 2103681"/>
              <a:gd name="connsiteY19" fmla="*/ 353419 h 1658091"/>
              <a:gd name="connsiteX20" fmla="*/ 589031 w 2103681"/>
              <a:gd name="connsiteY20" fmla="*/ 516103 h 1658091"/>
              <a:gd name="connsiteX21" fmla="*/ 308540 w 2103681"/>
              <a:gd name="connsiteY21" fmla="*/ 678788 h 1658091"/>
              <a:gd name="connsiteX22" fmla="*/ 145856 w 2103681"/>
              <a:gd name="connsiteY22" fmla="*/ 723666 h 1658091"/>
              <a:gd name="connsiteX23" fmla="*/ 56099 w 2103681"/>
              <a:gd name="connsiteY23" fmla="*/ 690008 h 1658091"/>
              <a:gd name="connsiteX24" fmla="*/ 0 w 2103681"/>
              <a:gd name="connsiteY24" fmla="*/ 757325 h 165809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1032207 w 2103681"/>
              <a:gd name="connsiteY17" fmla="*/ 106586 h 1646871"/>
              <a:gd name="connsiteX18" fmla="*/ 718057 w 2103681"/>
              <a:gd name="connsiteY18" fmla="*/ 157075 h 1646871"/>
              <a:gd name="connsiteX19" fmla="*/ 639519 w 2103681"/>
              <a:gd name="connsiteY19" fmla="*/ 342199 h 1646871"/>
              <a:gd name="connsiteX20" fmla="*/ 589031 w 2103681"/>
              <a:gd name="connsiteY20" fmla="*/ 504883 h 1646871"/>
              <a:gd name="connsiteX21" fmla="*/ 308540 w 2103681"/>
              <a:gd name="connsiteY21" fmla="*/ 667568 h 1646871"/>
              <a:gd name="connsiteX22" fmla="*/ 145856 w 2103681"/>
              <a:gd name="connsiteY22" fmla="*/ 712446 h 1646871"/>
              <a:gd name="connsiteX23" fmla="*/ 56099 w 2103681"/>
              <a:gd name="connsiteY23" fmla="*/ 678788 h 1646871"/>
              <a:gd name="connsiteX24" fmla="*/ 0 w 2103681"/>
              <a:gd name="connsiteY24"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718057 w 2103681"/>
              <a:gd name="connsiteY17" fmla="*/ 157075 h 1646871"/>
              <a:gd name="connsiteX18" fmla="*/ 639519 w 2103681"/>
              <a:gd name="connsiteY18" fmla="*/ 342199 h 1646871"/>
              <a:gd name="connsiteX19" fmla="*/ 589031 w 2103681"/>
              <a:gd name="connsiteY19" fmla="*/ 504883 h 1646871"/>
              <a:gd name="connsiteX20" fmla="*/ 308540 w 2103681"/>
              <a:gd name="connsiteY20" fmla="*/ 667568 h 1646871"/>
              <a:gd name="connsiteX21" fmla="*/ 145856 w 2103681"/>
              <a:gd name="connsiteY21" fmla="*/ 712446 h 1646871"/>
              <a:gd name="connsiteX22" fmla="*/ 56099 w 2103681"/>
              <a:gd name="connsiteY22" fmla="*/ 678788 h 1646871"/>
              <a:gd name="connsiteX23" fmla="*/ 0 w 2103681"/>
              <a:gd name="connsiteY23"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734895 w 2103681"/>
              <a:gd name="connsiteY17" fmla="*/ 203586 h 1646871"/>
              <a:gd name="connsiteX18" fmla="*/ 639519 w 2103681"/>
              <a:gd name="connsiteY18" fmla="*/ 342199 h 1646871"/>
              <a:gd name="connsiteX19" fmla="*/ 589031 w 2103681"/>
              <a:gd name="connsiteY19" fmla="*/ 504883 h 1646871"/>
              <a:gd name="connsiteX20" fmla="*/ 308540 w 2103681"/>
              <a:gd name="connsiteY20" fmla="*/ 667568 h 1646871"/>
              <a:gd name="connsiteX21" fmla="*/ 145856 w 2103681"/>
              <a:gd name="connsiteY21" fmla="*/ 712446 h 1646871"/>
              <a:gd name="connsiteX22" fmla="*/ 56099 w 2103681"/>
              <a:gd name="connsiteY22" fmla="*/ 678788 h 1646871"/>
              <a:gd name="connsiteX23" fmla="*/ 0 w 2103681"/>
              <a:gd name="connsiteY23"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667586 w 2103681"/>
              <a:gd name="connsiteY17" fmla="*/ 245407 h 1646871"/>
              <a:gd name="connsiteX18" fmla="*/ 639519 w 2103681"/>
              <a:gd name="connsiteY18" fmla="*/ 342199 h 1646871"/>
              <a:gd name="connsiteX19" fmla="*/ 589031 w 2103681"/>
              <a:gd name="connsiteY19" fmla="*/ 504883 h 1646871"/>
              <a:gd name="connsiteX20" fmla="*/ 308540 w 2103681"/>
              <a:gd name="connsiteY20" fmla="*/ 667568 h 1646871"/>
              <a:gd name="connsiteX21" fmla="*/ 145856 w 2103681"/>
              <a:gd name="connsiteY21" fmla="*/ 712446 h 1646871"/>
              <a:gd name="connsiteX22" fmla="*/ 56099 w 2103681"/>
              <a:gd name="connsiteY22" fmla="*/ 678788 h 1646871"/>
              <a:gd name="connsiteX23" fmla="*/ 0 w 2103681"/>
              <a:gd name="connsiteY23"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667586 w 2103681"/>
              <a:gd name="connsiteY17" fmla="*/ 245407 h 1646871"/>
              <a:gd name="connsiteX18" fmla="*/ 711536 w 2103681"/>
              <a:gd name="connsiteY18" fmla="*/ 430738 h 1646871"/>
              <a:gd name="connsiteX19" fmla="*/ 589031 w 2103681"/>
              <a:gd name="connsiteY19" fmla="*/ 504883 h 1646871"/>
              <a:gd name="connsiteX20" fmla="*/ 308540 w 2103681"/>
              <a:gd name="connsiteY20" fmla="*/ 667568 h 1646871"/>
              <a:gd name="connsiteX21" fmla="*/ 145856 w 2103681"/>
              <a:gd name="connsiteY21" fmla="*/ 712446 h 1646871"/>
              <a:gd name="connsiteX22" fmla="*/ 56099 w 2103681"/>
              <a:gd name="connsiteY22" fmla="*/ 678788 h 1646871"/>
              <a:gd name="connsiteX23" fmla="*/ 0 w 2103681"/>
              <a:gd name="connsiteY23" fmla="*/ 746105 h 1646871"/>
              <a:gd name="connsiteX0" fmla="*/ 0 w 2103681"/>
              <a:gd name="connsiteY0" fmla="*/ 746105 h 1646871"/>
              <a:gd name="connsiteX1" fmla="*/ 129026 w 2103681"/>
              <a:gd name="connsiteY1" fmla="*/ 1015377 h 1646871"/>
              <a:gd name="connsiteX2" fmla="*/ 435626 w 2103681"/>
              <a:gd name="connsiteY2" fmla="*/ 1013928 h 1646871"/>
              <a:gd name="connsiteX3" fmla="*/ 939682 w 2103681"/>
              <a:gd name="connsiteY3" fmla="*/ 653888 h 1646871"/>
              <a:gd name="connsiteX4" fmla="*/ 1083698 w 2103681"/>
              <a:gd name="connsiteY4" fmla="*/ 437864 h 1646871"/>
              <a:gd name="connsiteX5" fmla="*/ 1731770 w 2103681"/>
              <a:gd name="connsiteY5" fmla="*/ 293848 h 1646871"/>
              <a:gd name="connsiteX6" fmla="*/ 1783922 w 2103681"/>
              <a:gd name="connsiteY6" fmla="*/ 600250 h 1646871"/>
              <a:gd name="connsiteX7" fmla="*/ 1803778 w 2103681"/>
              <a:gd name="connsiteY7" fmla="*/ 869912 h 1646871"/>
              <a:gd name="connsiteX8" fmla="*/ 1768756 w 2103681"/>
              <a:gd name="connsiteY8" fmla="*/ 1396361 h 1646871"/>
              <a:gd name="connsiteX9" fmla="*/ 1239770 w 2103681"/>
              <a:gd name="connsiteY9" fmla="*/ 1430503 h 1646871"/>
              <a:gd name="connsiteX10" fmla="*/ 1246216 w 2103681"/>
              <a:gd name="connsiteY10" fmla="*/ 1646871 h 1646871"/>
              <a:gd name="connsiteX11" fmla="*/ 2041438 w 2103681"/>
              <a:gd name="connsiteY11" fmla="*/ 1571529 h 1646871"/>
              <a:gd name="connsiteX12" fmla="*/ 2053193 w 2103681"/>
              <a:gd name="connsiteY12" fmla="*/ 1234159 h 1646871"/>
              <a:gd name="connsiteX13" fmla="*/ 2103681 w 2103681"/>
              <a:gd name="connsiteY13" fmla="*/ 667568 h 1646871"/>
              <a:gd name="connsiteX14" fmla="*/ 2008315 w 2103681"/>
              <a:gd name="connsiteY14" fmla="*/ 213173 h 1646871"/>
              <a:gd name="connsiteX15" fmla="*/ 1873679 w 2103681"/>
              <a:gd name="connsiteY15" fmla="*/ 0 h 1646871"/>
              <a:gd name="connsiteX16" fmla="*/ 1380015 w 2103681"/>
              <a:gd name="connsiteY16" fmla="*/ 61708 h 1646871"/>
              <a:gd name="connsiteX17" fmla="*/ 667586 w 2103681"/>
              <a:gd name="connsiteY17" fmla="*/ 245407 h 1646871"/>
              <a:gd name="connsiteX18" fmla="*/ 711536 w 2103681"/>
              <a:gd name="connsiteY18" fmla="*/ 430738 h 1646871"/>
              <a:gd name="connsiteX19" fmla="*/ 308540 w 2103681"/>
              <a:gd name="connsiteY19" fmla="*/ 667568 h 1646871"/>
              <a:gd name="connsiteX20" fmla="*/ 145856 w 2103681"/>
              <a:gd name="connsiteY20" fmla="*/ 712446 h 1646871"/>
              <a:gd name="connsiteX21" fmla="*/ 56099 w 2103681"/>
              <a:gd name="connsiteY21" fmla="*/ 678788 h 1646871"/>
              <a:gd name="connsiteX22" fmla="*/ 0 w 2103681"/>
              <a:gd name="connsiteY22" fmla="*/ 746105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695635 w 2131730"/>
              <a:gd name="connsiteY17" fmla="*/ 245407 h 1646871"/>
              <a:gd name="connsiteX18" fmla="*/ 739585 w 2131730"/>
              <a:gd name="connsiteY18" fmla="*/ 430738 h 1646871"/>
              <a:gd name="connsiteX19" fmla="*/ 336589 w 2131730"/>
              <a:gd name="connsiteY19" fmla="*/ 667568 h 1646871"/>
              <a:gd name="connsiteX20" fmla="*/ 173905 w 2131730"/>
              <a:gd name="connsiteY20" fmla="*/ 712446 h 1646871"/>
              <a:gd name="connsiteX21" fmla="*/ 84148 w 2131730"/>
              <a:gd name="connsiteY21" fmla="*/ 678788 h 1646871"/>
              <a:gd name="connsiteX22" fmla="*/ 0 w 2131730"/>
              <a:gd name="connsiteY22"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695635 w 2131730"/>
              <a:gd name="connsiteY17" fmla="*/ 245407 h 1646871"/>
              <a:gd name="connsiteX18" fmla="*/ 739585 w 2131730"/>
              <a:gd name="connsiteY18" fmla="*/ 430738 h 1646871"/>
              <a:gd name="connsiteX19" fmla="*/ 336589 w 2131730"/>
              <a:gd name="connsiteY19" fmla="*/ 667568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695635 w 2131730"/>
              <a:gd name="connsiteY17" fmla="*/ 245407 h 1646871"/>
              <a:gd name="connsiteX18" fmla="*/ 739585 w 2131730"/>
              <a:gd name="connsiteY18" fmla="*/ 430738 h 1646871"/>
              <a:gd name="connsiteX19" fmla="*/ 347910 w 2131730"/>
              <a:gd name="connsiteY19" fmla="*/ 737346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695635 w 2131730"/>
              <a:gd name="connsiteY17" fmla="*/ 245407 h 1646871"/>
              <a:gd name="connsiteX18" fmla="*/ 745195 w 2131730"/>
              <a:gd name="connsiteY18" fmla="*/ 475617 h 1646871"/>
              <a:gd name="connsiteX19" fmla="*/ 347910 w 2131730"/>
              <a:gd name="connsiteY19" fmla="*/ 737346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61708 h 1646871"/>
              <a:gd name="connsiteX17" fmla="*/ 762042 w 2131730"/>
              <a:gd name="connsiteY17" fmla="*/ 281618 h 1646871"/>
              <a:gd name="connsiteX18" fmla="*/ 745195 w 2131730"/>
              <a:gd name="connsiteY18" fmla="*/ 475617 h 1646871"/>
              <a:gd name="connsiteX19" fmla="*/ 347910 w 2131730"/>
              <a:gd name="connsiteY19" fmla="*/ 737346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123416 h 1646871"/>
              <a:gd name="connsiteX17" fmla="*/ 762042 w 2131730"/>
              <a:gd name="connsiteY17" fmla="*/ 281618 h 1646871"/>
              <a:gd name="connsiteX18" fmla="*/ 745195 w 2131730"/>
              <a:gd name="connsiteY18" fmla="*/ 475617 h 1646871"/>
              <a:gd name="connsiteX19" fmla="*/ 347910 w 2131730"/>
              <a:gd name="connsiteY19" fmla="*/ 737346 h 1646871"/>
              <a:gd name="connsiteX20" fmla="*/ 173905 w 2131730"/>
              <a:gd name="connsiteY20" fmla="*/ 712446 h 1646871"/>
              <a:gd name="connsiteX21" fmla="*/ 0 w 2131730"/>
              <a:gd name="connsiteY21" fmla="*/ 774154 h 1646871"/>
              <a:gd name="connsiteX0" fmla="*/ 0 w 2131730"/>
              <a:gd name="connsiteY0" fmla="*/ 774154 h 1646871"/>
              <a:gd name="connsiteX1" fmla="*/ 157075 w 2131730"/>
              <a:gd name="connsiteY1" fmla="*/ 1015377 h 1646871"/>
              <a:gd name="connsiteX2" fmla="*/ 463675 w 2131730"/>
              <a:gd name="connsiteY2" fmla="*/ 1013928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123416 h 1646871"/>
              <a:gd name="connsiteX17" fmla="*/ 762042 w 2131730"/>
              <a:gd name="connsiteY17" fmla="*/ 281618 h 1646871"/>
              <a:gd name="connsiteX18" fmla="*/ 745195 w 2131730"/>
              <a:gd name="connsiteY18" fmla="*/ 475617 h 1646871"/>
              <a:gd name="connsiteX19" fmla="*/ 347910 w 2131730"/>
              <a:gd name="connsiteY19" fmla="*/ 737346 h 1646871"/>
              <a:gd name="connsiteX20" fmla="*/ 145856 w 2131730"/>
              <a:gd name="connsiteY20" fmla="*/ 678787 h 1646871"/>
              <a:gd name="connsiteX21" fmla="*/ 0 w 2131730"/>
              <a:gd name="connsiteY21" fmla="*/ 774154 h 1646871"/>
              <a:gd name="connsiteX0" fmla="*/ 0 w 2131730"/>
              <a:gd name="connsiteY0" fmla="*/ 774154 h 1646871"/>
              <a:gd name="connsiteX1" fmla="*/ 157075 w 2131730"/>
              <a:gd name="connsiteY1" fmla="*/ 1015377 h 1646871"/>
              <a:gd name="connsiteX2" fmla="*/ 441236 w 2131730"/>
              <a:gd name="connsiteY2" fmla="*/ 985879 h 1646871"/>
              <a:gd name="connsiteX3" fmla="*/ 967731 w 2131730"/>
              <a:gd name="connsiteY3" fmla="*/ 653888 h 1646871"/>
              <a:gd name="connsiteX4" fmla="*/ 1111747 w 2131730"/>
              <a:gd name="connsiteY4" fmla="*/ 437864 h 1646871"/>
              <a:gd name="connsiteX5" fmla="*/ 1759819 w 2131730"/>
              <a:gd name="connsiteY5" fmla="*/ 293848 h 1646871"/>
              <a:gd name="connsiteX6" fmla="*/ 1811971 w 2131730"/>
              <a:gd name="connsiteY6" fmla="*/ 600250 h 1646871"/>
              <a:gd name="connsiteX7" fmla="*/ 1831827 w 2131730"/>
              <a:gd name="connsiteY7" fmla="*/ 869912 h 1646871"/>
              <a:gd name="connsiteX8" fmla="*/ 1796805 w 2131730"/>
              <a:gd name="connsiteY8" fmla="*/ 1396361 h 1646871"/>
              <a:gd name="connsiteX9" fmla="*/ 1267819 w 2131730"/>
              <a:gd name="connsiteY9" fmla="*/ 1430503 h 1646871"/>
              <a:gd name="connsiteX10" fmla="*/ 1274265 w 2131730"/>
              <a:gd name="connsiteY10" fmla="*/ 1646871 h 1646871"/>
              <a:gd name="connsiteX11" fmla="*/ 2069487 w 2131730"/>
              <a:gd name="connsiteY11" fmla="*/ 1571529 h 1646871"/>
              <a:gd name="connsiteX12" fmla="*/ 2081242 w 2131730"/>
              <a:gd name="connsiteY12" fmla="*/ 1234159 h 1646871"/>
              <a:gd name="connsiteX13" fmla="*/ 2131730 w 2131730"/>
              <a:gd name="connsiteY13" fmla="*/ 667568 h 1646871"/>
              <a:gd name="connsiteX14" fmla="*/ 2036364 w 2131730"/>
              <a:gd name="connsiteY14" fmla="*/ 213173 h 1646871"/>
              <a:gd name="connsiteX15" fmla="*/ 1901728 w 2131730"/>
              <a:gd name="connsiteY15" fmla="*/ 0 h 1646871"/>
              <a:gd name="connsiteX16" fmla="*/ 1408064 w 2131730"/>
              <a:gd name="connsiteY16" fmla="*/ 123416 h 1646871"/>
              <a:gd name="connsiteX17" fmla="*/ 762042 w 2131730"/>
              <a:gd name="connsiteY17" fmla="*/ 281618 h 1646871"/>
              <a:gd name="connsiteX18" fmla="*/ 745195 w 2131730"/>
              <a:gd name="connsiteY18" fmla="*/ 475617 h 1646871"/>
              <a:gd name="connsiteX19" fmla="*/ 347910 w 2131730"/>
              <a:gd name="connsiteY19" fmla="*/ 737346 h 1646871"/>
              <a:gd name="connsiteX20" fmla="*/ 145856 w 2131730"/>
              <a:gd name="connsiteY20" fmla="*/ 678787 h 1646871"/>
              <a:gd name="connsiteX21" fmla="*/ 0 w 2131730"/>
              <a:gd name="connsiteY21" fmla="*/ 774154 h 1646871"/>
              <a:gd name="connsiteX0" fmla="*/ 0 w 2119859"/>
              <a:gd name="connsiteY0" fmla="*/ 774154 h 1646871"/>
              <a:gd name="connsiteX1" fmla="*/ 157075 w 2119859"/>
              <a:gd name="connsiteY1" fmla="*/ 1015377 h 1646871"/>
              <a:gd name="connsiteX2" fmla="*/ 441236 w 2119859"/>
              <a:gd name="connsiteY2" fmla="*/ 985879 h 1646871"/>
              <a:gd name="connsiteX3" fmla="*/ 967731 w 2119859"/>
              <a:gd name="connsiteY3" fmla="*/ 653888 h 1646871"/>
              <a:gd name="connsiteX4" fmla="*/ 1111747 w 2119859"/>
              <a:gd name="connsiteY4" fmla="*/ 437864 h 1646871"/>
              <a:gd name="connsiteX5" fmla="*/ 1759819 w 2119859"/>
              <a:gd name="connsiteY5" fmla="*/ 293848 h 1646871"/>
              <a:gd name="connsiteX6" fmla="*/ 1811971 w 2119859"/>
              <a:gd name="connsiteY6" fmla="*/ 600250 h 1646871"/>
              <a:gd name="connsiteX7" fmla="*/ 1831827 w 2119859"/>
              <a:gd name="connsiteY7" fmla="*/ 869912 h 1646871"/>
              <a:gd name="connsiteX8" fmla="*/ 1796805 w 2119859"/>
              <a:gd name="connsiteY8" fmla="*/ 1396361 h 1646871"/>
              <a:gd name="connsiteX9" fmla="*/ 1267819 w 2119859"/>
              <a:gd name="connsiteY9" fmla="*/ 1430503 h 1646871"/>
              <a:gd name="connsiteX10" fmla="*/ 1274265 w 2119859"/>
              <a:gd name="connsiteY10" fmla="*/ 1646871 h 1646871"/>
              <a:gd name="connsiteX11" fmla="*/ 2069487 w 2119859"/>
              <a:gd name="connsiteY11" fmla="*/ 1571529 h 1646871"/>
              <a:gd name="connsiteX12" fmla="*/ 2081242 w 2119859"/>
              <a:gd name="connsiteY12" fmla="*/ 1234159 h 1646871"/>
              <a:gd name="connsiteX13" fmla="*/ 2119859 w 2119859"/>
              <a:gd name="connsiteY13" fmla="*/ 653888 h 1646871"/>
              <a:gd name="connsiteX14" fmla="*/ 2036364 w 2119859"/>
              <a:gd name="connsiteY14" fmla="*/ 213173 h 1646871"/>
              <a:gd name="connsiteX15" fmla="*/ 1901728 w 2119859"/>
              <a:gd name="connsiteY15" fmla="*/ 0 h 1646871"/>
              <a:gd name="connsiteX16" fmla="*/ 1408064 w 2119859"/>
              <a:gd name="connsiteY16" fmla="*/ 123416 h 1646871"/>
              <a:gd name="connsiteX17" fmla="*/ 762042 w 2119859"/>
              <a:gd name="connsiteY17" fmla="*/ 281618 h 1646871"/>
              <a:gd name="connsiteX18" fmla="*/ 745195 w 2119859"/>
              <a:gd name="connsiteY18" fmla="*/ 475617 h 1646871"/>
              <a:gd name="connsiteX19" fmla="*/ 347910 w 2119859"/>
              <a:gd name="connsiteY19" fmla="*/ 737346 h 1646871"/>
              <a:gd name="connsiteX20" fmla="*/ 145856 w 2119859"/>
              <a:gd name="connsiteY20" fmla="*/ 678787 h 1646871"/>
              <a:gd name="connsiteX21" fmla="*/ 0 w 2119859"/>
              <a:gd name="connsiteY21" fmla="*/ 774154 h 1646871"/>
              <a:gd name="connsiteX0" fmla="*/ 0 w 2119859"/>
              <a:gd name="connsiteY0" fmla="*/ 774154 h 1646871"/>
              <a:gd name="connsiteX1" fmla="*/ 157075 w 2119859"/>
              <a:gd name="connsiteY1" fmla="*/ 1015377 h 1646871"/>
              <a:gd name="connsiteX2" fmla="*/ 441236 w 2119859"/>
              <a:gd name="connsiteY2" fmla="*/ 985879 h 1646871"/>
              <a:gd name="connsiteX3" fmla="*/ 967731 w 2119859"/>
              <a:gd name="connsiteY3" fmla="*/ 653888 h 1646871"/>
              <a:gd name="connsiteX4" fmla="*/ 1111747 w 2119859"/>
              <a:gd name="connsiteY4" fmla="*/ 437864 h 1646871"/>
              <a:gd name="connsiteX5" fmla="*/ 1759819 w 2119859"/>
              <a:gd name="connsiteY5" fmla="*/ 293848 h 1646871"/>
              <a:gd name="connsiteX6" fmla="*/ 1811971 w 2119859"/>
              <a:gd name="connsiteY6" fmla="*/ 600250 h 1646871"/>
              <a:gd name="connsiteX7" fmla="*/ 1831827 w 2119859"/>
              <a:gd name="connsiteY7" fmla="*/ 869912 h 1646871"/>
              <a:gd name="connsiteX8" fmla="*/ 1796805 w 2119859"/>
              <a:gd name="connsiteY8" fmla="*/ 1396361 h 1646871"/>
              <a:gd name="connsiteX9" fmla="*/ 1267819 w 2119859"/>
              <a:gd name="connsiteY9" fmla="*/ 1430503 h 1646871"/>
              <a:gd name="connsiteX10" fmla="*/ 1274265 w 2119859"/>
              <a:gd name="connsiteY10" fmla="*/ 1646871 h 1646871"/>
              <a:gd name="connsiteX11" fmla="*/ 2069487 w 2119859"/>
              <a:gd name="connsiteY11" fmla="*/ 1571529 h 1646871"/>
              <a:gd name="connsiteX12" fmla="*/ 2081242 w 2119859"/>
              <a:gd name="connsiteY12" fmla="*/ 1234159 h 1646871"/>
              <a:gd name="connsiteX13" fmla="*/ 2119859 w 2119859"/>
              <a:gd name="connsiteY13" fmla="*/ 653888 h 1646871"/>
              <a:gd name="connsiteX14" fmla="*/ 2047852 w 2119859"/>
              <a:gd name="connsiteY14" fmla="*/ 221840 h 1646871"/>
              <a:gd name="connsiteX15" fmla="*/ 1901728 w 2119859"/>
              <a:gd name="connsiteY15" fmla="*/ 0 h 1646871"/>
              <a:gd name="connsiteX16" fmla="*/ 1408064 w 2119859"/>
              <a:gd name="connsiteY16" fmla="*/ 123416 h 1646871"/>
              <a:gd name="connsiteX17" fmla="*/ 762042 w 2119859"/>
              <a:gd name="connsiteY17" fmla="*/ 281618 h 1646871"/>
              <a:gd name="connsiteX18" fmla="*/ 745195 w 2119859"/>
              <a:gd name="connsiteY18" fmla="*/ 475617 h 1646871"/>
              <a:gd name="connsiteX19" fmla="*/ 347910 w 2119859"/>
              <a:gd name="connsiteY19" fmla="*/ 737346 h 1646871"/>
              <a:gd name="connsiteX20" fmla="*/ 145856 w 2119859"/>
              <a:gd name="connsiteY20" fmla="*/ 678787 h 1646871"/>
              <a:gd name="connsiteX21" fmla="*/ 0 w 2119859"/>
              <a:gd name="connsiteY21" fmla="*/ 774154 h 1646871"/>
              <a:gd name="connsiteX0" fmla="*/ 0 w 2119859"/>
              <a:gd name="connsiteY0" fmla="*/ 774154 h 1646871"/>
              <a:gd name="connsiteX1" fmla="*/ 157075 w 2119859"/>
              <a:gd name="connsiteY1" fmla="*/ 1015377 h 1646871"/>
              <a:gd name="connsiteX2" fmla="*/ 441236 w 2119859"/>
              <a:gd name="connsiteY2" fmla="*/ 985879 h 1646871"/>
              <a:gd name="connsiteX3" fmla="*/ 967731 w 2119859"/>
              <a:gd name="connsiteY3" fmla="*/ 653888 h 1646871"/>
              <a:gd name="connsiteX4" fmla="*/ 1111747 w 2119859"/>
              <a:gd name="connsiteY4" fmla="*/ 437864 h 1646871"/>
              <a:gd name="connsiteX5" fmla="*/ 1759819 w 2119859"/>
              <a:gd name="connsiteY5" fmla="*/ 293848 h 1646871"/>
              <a:gd name="connsiteX6" fmla="*/ 1811971 w 2119859"/>
              <a:gd name="connsiteY6" fmla="*/ 600250 h 1646871"/>
              <a:gd name="connsiteX7" fmla="*/ 1831827 w 2119859"/>
              <a:gd name="connsiteY7" fmla="*/ 869912 h 1646871"/>
              <a:gd name="connsiteX8" fmla="*/ 1796805 w 2119859"/>
              <a:gd name="connsiteY8" fmla="*/ 1396361 h 1646871"/>
              <a:gd name="connsiteX9" fmla="*/ 1267819 w 2119859"/>
              <a:gd name="connsiteY9" fmla="*/ 1430503 h 1646871"/>
              <a:gd name="connsiteX10" fmla="*/ 1274265 w 2119859"/>
              <a:gd name="connsiteY10" fmla="*/ 1646871 h 1646871"/>
              <a:gd name="connsiteX11" fmla="*/ 2069487 w 2119859"/>
              <a:gd name="connsiteY11" fmla="*/ 1571529 h 1646871"/>
              <a:gd name="connsiteX12" fmla="*/ 2081242 w 2119859"/>
              <a:gd name="connsiteY12" fmla="*/ 1234159 h 1646871"/>
              <a:gd name="connsiteX13" fmla="*/ 2119859 w 2119859"/>
              <a:gd name="connsiteY13" fmla="*/ 653888 h 1646871"/>
              <a:gd name="connsiteX14" fmla="*/ 2047852 w 2119859"/>
              <a:gd name="connsiteY14" fmla="*/ 221840 h 1646871"/>
              <a:gd name="connsiteX15" fmla="*/ 1901728 w 2119859"/>
              <a:gd name="connsiteY15" fmla="*/ 0 h 1646871"/>
              <a:gd name="connsiteX16" fmla="*/ 1408064 w 2119859"/>
              <a:gd name="connsiteY16" fmla="*/ 123416 h 1646871"/>
              <a:gd name="connsiteX17" fmla="*/ 762042 w 2119859"/>
              <a:gd name="connsiteY17" fmla="*/ 281618 h 1646871"/>
              <a:gd name="connsiteX18" fmla="*/ 745195 w 2119859"/>
              <a:gd name="connsiteY18" fmla="*/ 475617 h 1646871"/>
              <a:gd name="connsiteX19" fmla="*/ 347910 w 2119859"/>
              <a:gd name="connsiteY19" fmla="*/ 737346 h 1646871"/>
              <a:gd name="connsiteX20" fmla="*/ 145856 w 2119859"/>
              <a:gd name="connsiteY20" fmla="*/ 678787 h 1646871"/>
              <a:gd name="connsiteX21" fmla="*/ 0 w 2119859"/>
              <a:gd name="connsiteY21" fmla="*/ 774154 h 1646871"/>
              <a:gd name="connsiteX0" fmla="*/ 0 w 2119859"/>
              <a:gd name="connsiteY0" fmla="*/ 774154 h 1646871"/>
              <a:gd name="connsiteX1" fmla="*/ 157075 w 2119859"/>
              <a:gd name="connsiteY1" fmla="*/ 1015377 h 1646871"/>
              <a:gd name="connsiteX2" fmla="*/ 441236 w 2119859"/>
              <a:gd name="connsiteY2" fmla="*/ 985879 h 1646871"/>
              <a:gd name="connsiteX3" fmla="*/ 967731 w 2119859"/>
              <a:gd name="connsiteY3" fmla="*/ 653888 h 1646871"/>
              <a:gd name="connsiteX4" fmla="*/ 1111747 w 2119859"/>
              <a:gd name="connsiteY4" fmla="*/ 437864 h 1646871"/>
              <a:gd name="connsiteX5" fmla="*/ 1759819 w 2119859"/>
              <a:gd name="connsiteY5" fmla="*/ 293848 h 1646871"/>
              <a:gd name="connsiteX6" fmla="*/ 1811971 w 2119859"/>
              <a:gd name="connsiteY6" fmla="*/ 600250 h 1646871"/>
              <a:gd name="connsiteX7" fmla="*/ 1831827 w 2119859"/>
              <a:gd name="connsiteY7" fmla="*/ 869912 h 1646871"/>
              <a:gd name="connsiteX8" fmla="*/ 1796805 w 2119859"/>
              <a:gd name="connsiteY8" fmla="*/ 1396361 h 1646871"/>
              <a:gd name="connsiteX9" fmla="*/ 1267819 w 2119859"/>
              <a:gd name="connsiteY9" fmla="*/ 1430503 h 1646871"/>
              <a:gd name="connsiteX10" fmla="*/ 1274265 w 2119859"/>
              <a:gd name="connsiteY10" fmla="*/ 1646871 h 1646871"/>
              <a:gd name="connsiteX11" fmla="*/ 2069487 w 2119859"/>
              <a:gd name="connsiteY11" fmla="*/ 1571529 h 1646871"/>
              <a:gd name="connsiteX12" fmla="*/ 2081242 w 2119859"/>
              <a:gd name="connsiteY12" fmla="*/ 1234159 h 1646871"/>
              <a:gd name="connsiteX13" fmla="*/ 2119859 w 2119859"/>
              <a:gd name="connsiteY13" fmla="*/ 653888 h 1646871"/>
              <a:gd name="connsiteX14" fmla="*/ 2019535 w 2119859"/>
              <a:gd name="connsiteY14" fmla="*/ 241222 h 1646871"/>
              <a:gd name="connsiteX15" fmla="*/ 1901728 w 2119859"/>
              <a:gd name="connsiteY15" fmla="*/ 0 h 1646871"/>
              <a:gd name="connsiteX16" fmla="*/ 1408064 w 2119859"/>
              <a:gd name="connsiteY16" fmla="*/ 123416 h 1646871"/>
              <a:gd name="connsiteX17" fmla="*/ 762042 w 2119859"/>
              <a:gd name="connsiteY17" fmla="*/ 281618 h 1646871"/>
              <a:gd name="connsiteX18" fmla="*/ 745195 w 2119859"/>
              <a:gd name="connsiteY18" fmla="*/ 475617 h 1646871"/>
              <a:gd name="connsiteX19" fmla="*/ 347910 w 2119859"/>
              <a:gd name="connsiteY19" fmla="*/ 737346 h 1646871"/>
              <a:gd name="connsiteX20" fmla="*/ 145856 w 2119859"/>
              <a:gd name="connsiteY20" fmla="*/ 678787 h 1646871"/>
              <a:gd name="connsiteX21" fmla="*/ 0 w 2119859"/>
              <a:gd name="connsiteY21" fmla="*/ 774154 h 1646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119859" h="1646871">
                <a:moveTo>
                  <a:pt x="0" y="774154"/>
                </a:moveTo>
                <a:lnTo>
                  <a:pt x="157075" y="1015377"/>
                </a:lnTo>
                <a:lnTo>
                  <a:pt x="441236" y="985879"/>
                </a:lnTo>
                <a:lnTo>
                  <a:pt x="967731" y="653888"/>
                </a:lnTo>
                <a:lnTo>
                  <a:pt x="1111747" y="437864"/>
                </a:lnTo>
                <a:lnTo>
                  <a:pt x="1759819" y="293848"/>
                </a:lnTo>
                <a:lnTo>
                  <a:pt x="1811971" y="600250"/>
                </a:lnTo>
                <a:lnTo>
                  <a:pt x="1831827" y="869912"/>
                </a:lnTo>
                <a:lnTo>
                  <a:pt x="1796805" y="1396361"/>
                </a:lnTo>
                <a:lnTo>
                  <a:pt x="1267819" y="1430503"/>
                </a:lnTo>
                <a:lnTo>
                  <a:pt x="1274265" y="1646871"/>
                </a:lnTo>
                <a:lnTo>
                  <a:pt x="2069487" y="1571529"/>
                </a:lnTo>
                <a:lnTo>
                  <a:pt x="2081242" y="1234159"/>
                </a:lnTo>
                <a:lnTo>
                  <a:pt x="2119859" y="653888"/>
                </a:lnTo>
                <a:lnTo>
                  <a:pt x="2019535" y="241222"/>
                </a:lnTo>
                <a:lnTo>
                  <a:pt x="1901728" y="0"/>
                </a:lnTo>
                <a:lnTo>
                  <a:pt x="1408064" y="123416"/>
                </a:lnTo>
                <a:lnTo>
                  <a:pt x="762042" y="281618"/>
                </a:lnTo>
                <a:lnTo>
                  <a:pt x="745195" y="475617"/>
                </a:lnTo>
                <a:lnTo>
                  <a:pt x="347910" y="737346"/>
                </a:lnTo>
                <a:lnTo>
                  <a:pt x="145856" y="678787"/>
                </a:lnTo>
                <a:lnTo>
                  <a:pt x="0" y="774154"/>
                </a:lnTo>
                <a:close/>
              </a:path>
            </a:pathLst>
          </a:custGeom>
          <a:noFill/>
          <a:ln w="12700">
            <a:solidFill>
              <a:srgbClr val="00B050"/>
            </a:solidFill>
            <a:prstDash val="dash"/>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121"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12</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2523579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1143000" y="7"/>
            <a:ext cx="9906000" cy="408111"/>
          </a:xfrm>
          <a:prstGeom prst="rect">
            <a:avLst/>
          </a:prstGeom>
          <a:gradFill rotWithShape="1">
            <a:gsLst>
              <a:gs pos="0">
                <a:srgbClr val="000066"/>
              </a:gs>
              <a:gs pos="50000">
                <a:srgbClr val="0000FF"/>
              </a:gs>
              <a:gs pos="100000">
                <a:srgbClr val="000066"/>
              </a:gs>
            </a:gsLst>
            <a:lin ang="5400000" scaled="1"/>
          </a:gradFill>
          <a:ln w="9525">
            <a:noFill/>
            <a:miter lim="800000"/>
            <a:headEnd/>
            <a:tailEnd/>
          </a:ln>
        </p:spPr>
        <p:txBody>
          <a:bodyPr vert="horz" wrap="square" lIns="91428" tIns="45714" rIns="91428" bIns="45714" numCol="1" anchor="ctr"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rPr>
              <a:t>１．大阪駅周辺　⑤大阪駅の南側駅前広場の再編成</a:t>
            </a:r>
            <a:endParaRPr kumimoji="1" lang="en-US" altLang="ja-JP" sz="2000" b="1" i="0" u="none" strike="noStrike" kern="1200" cap="none" spc="0" normalizeH="0" baseline="0" noProof="0" dirty="0">
              <a:ln>
                <a:noFill/>
              </a:ln>
              <a:solidFill>
                <a:prstClr val="white"/>
              </a:solidFill>
              <a:effectLst/>
              <a:uLnTx/>
              <a:uFillTx/>
              <a:latin typeface="ＭＳ Ｐゴシック" pitchFamily="50" charset="-128"/>
              <a:ea typeface="ＭＳ Ｐゴシック" pitchFamily="50" charset="-128"/>
              <a:cs typeface="+mn-cs"/>
            </a:endParaRPr>
          </a:p>
        </p:txBody>
      </p:sp>
      <p:sp>
        <p:nvSpPr>
          <p:cNvPr id="78" name="Text Box 20"/>
          <p:cNvSpPr txBox="1">
            <a:spLocks noChangeArrowheads="1"/>
          </p:cNvSpPr>
          <p:nvPr/>
        </p:nvSpPr>
        <p:spPr bwMode="auto">
          <a:xfrm>
            <a:off x="5576578" y="3752379"/>
            <a:ext cx="5092467" cy="446917"/>
          </a:xfrm>
          <a:prstGeom prst="rect">
            <a:avLst/>
          </a:prstGeom>
          <a:noFill/>
          <a:ln w="9525">
            <a:solidFill>
              <a:schemeClr val="tx1"/>
            </a:solidFill>
            <a:miter lim="800000"/>
            <a:headEnd/>
            <a:tailEnd/>
          </a:ln>
        </p:spPr>
        <p:txBody>
          <a:bodyPr vert="horz" wrap="square" lIns="91440" tIns="45720" rIns="91440" bIns="45720" numCol="1" anchor="t" anchorCtr="0" compatLnSpc="1">
            <a:prstTxWarp prst="textNoShape">
              <a:avLst/>
            </a:prstTxWarp>
            <a:spAutoFit/>
          </a:bodyPr>
          <a:lstStyle/>
          <a:p>
            <a:pPr marL="177800" marR="0" lvl="0" indent="-177800" algn="l" defTabSz="914400" rtl="0" eaLnBrk="1" fontAlgn="base" latinLnBrk="0" hangingPunct="1">
              <a:lnSpc>
                <a:spcPct val="96000"/>
              </a:lnSpc>
              <a:spcBef>
                <a:spcPct val="0"/>
              </a:spcBef>
              <a:spcAft>
                <a:spcPct val="0"/>
              </a:spcAft>
              <a:buClrTx/>
              <a:buSzTx/>
              <a:buFontTx/>
              <a:buNone/>
              <a:tabLst/>
              <a:defRPr/>
            </a:pPr>
            <a:r>
              <a:rPr kumimoji="1" lang="ja-JP" altLang="en-US" sz="1200" b="0" i="0" u="sng"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ＭＳ Ｐゴシック" pitchFamily="50" charset="-128"/>
              </a:rPr>
              <a:t>○大阪駅前線の道路上のバス乗り場を駅前広場に移設することにより、バス乗降を安全かつ便利にするとともに、大阪駅前線の道路交通を円滑化。</a:t>
            </a:r>
          </a:p>
        </p:txBody>
      </p:sp>
      <p:sp>
        <p:nvSpPr>
          <p:cNvPr id="160" name="下矢印 159"/>
          <p:cNvSpPr/>
          <p:nvPr/>
        </p:nvSpPr>
        <p:spPr>
          <a:xfrm>
            <a:off x="3963844" y="3773774"/>
            <a:ext cx="1214410" cy="452770"/>
          </a:xfrm>
          <a:prstGeom prst="downArrow">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9" name="グループ化 28"/>
          <p:cNvGrpSpPr/>
          <p:nvPr/>
        </p:nvGrpSpPr>
        <p:grpSpPr>
          <a:xfrm>
            <a:off x="1225579" y="1399898"/>
            <a:ext cx="5908551" cy="2322780"/>
            <a:chOff x="2927648" y="1268845"/>
            <a:chExt cx="5908551" cy="2322780"/>
          </a:xfrm>
        </p:grpSpPr>
        <p:pic>
          <p:nvPicPr>
            <p:cNvPr id="135" name="Picture 1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60000">
              <a:off x="3536820" y="1730219"/>
              <a:ext cx="4578225" cy="172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6" name="Rectangle 45"/>
            <p:cNvSpPr>
              <a:spLocks noChangeArrowheads="1"/>
            </p:cNvSpPr>
            <p:nvPr/>
          </p:nvSpPr>
          <p:spPr bwMode="auto">
            <a:xfrm rot="3913491">
              <a:off x="5548694" y="2751517"/>
              <a:ext cx="70922" cy="3591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7" name="Rectangle 45"/>
            <p:cNvSpPr>
              <a:spLocks noChangeArrowheads="1"/>
            </p:cNvSpPr>
            <p:nvPr/>
          </p:nvSpPr>
          <p:spPr bwMode="auto">
            <a:xfrm rot="8634895">
              <a:off x="5522820" y="2613752"/>
              <a:ext cx="76833" cy="33149"/>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8" name="Rectangle 45"/>
            <p:cNvSpPr>
              <a:spLocks noChangeArrowheads="1"/>
            </p:cNvSpPr>
            <p:nvPr/>
          </p:nvSpPr>
          <p:spPr bwMode="auto">
            <a:xfrm rot="5652821">
              <a:off x="5501927" y="2677511"/>
              <a:ext cx="70922" cy="3591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39" name="Rectangle 45"/>
            <p:cNvSpPr>
              <a:spLocks noChangeArrowheads="1"/>
            </p:cNvSpPr>
            <p:nvPr/>
          </p:nvSpPr>
          <p:spPr bwMode="auto">
            <a:xfrm rot="3913491">
              <a:off x="5511948" y="2748434"/>
              <a:ext cx="70922" cy="35911"/>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0" name="Rectangle 45"/>
            <p:cNvSpPr>
              <a:spLocks noChangeArrowheads="1"/>
            </p:cNvSpPr>
            <p:nvPr/>
          </p:nvSpPr>
          <p:spPr bwMode="auto">
            <a:xfrm rot="6164902">
              <a:off x="7071519" y="2013557"/>
              <a:ext cx="108697" cy="189576"/>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1" name="Freeform 9"/>
            <p:cNvSpPr>
              <a:spLocks/>
            </p:cNvSpPr>
            <p:nvPr/>
          </p:nvSpPr>
          <p:spPr bwMode="auto">
            <a:xfrm>
              <a:off x="5447657" y="1953785"/>
              <a:ext cx="2164677" cy="1009875"/>
            </a:xfrm>
            <a:custGeom>
              <a:avLst/>
              <a:gdLst>
                <a:gd name="T0" fmla="*/ 2147483647 w 2592"/>
                <a:gd name="T1" fmla="*/ 2147483647 h 1310"/>
                <a:gd name="T2" fmla="*/ 2147483647 w 2592"/>
                <a:gd name="T3" fmla="*/ 2147483647 h 1310"/>
                <a:gd name="T4" fmla="*/ 2147483647 w 2592"/>
                <a:gd name="T5" fmla="*/ 2147483647 h 1310"/>
                <a:gd name="T6" fmla="*/ 2147483647 w 2592"/>
                <a:gd name="T7" fmla="*/ 2147483647 h 1310"/>
                <a:gd name="T8" fmla="*/ 2147483647 w 2592"/>
                <a:gd name="T9" fmla="*/ 2147483647 h 1310"/>
                <a:gd name="T10" fmla="*/ 2147483647 w 2592"/>
                <a:gd name="T11" fmla="*/ 2147483647 h 1310"/>
                <a:gd name="T12" fmla="*/ 0 w 2592"/>
                <a:gd name="T13" fmla="*/ 2147483647 h 1310"/>
                <a:gd name="T14" fmla="*/ 0 w 2592"/>
                <a:gd name="T15" fmla="*/ 2147483647 h 1310"/>
                <a:gd name="T16" fmla="*/ 0 w 2592"/>
                <a:gd name="T17" fmla="*/ 2147483647 h 1310"/>
                <a:gd name="T18" fmla="*/ 2147483647 w 2592"/>
                <a:gd name="T19" fmla="*/ 2147483647 h 1310"/>
                <a:gd name="T20" fmla="*/ 2147483647 w 2592"/>
                <a:gd name="T21" fmla="*/ 2147483647 h 1310"/>
                <a:gd name="T22" fmla="*/ 2147483647 w 2592"/>
                <a:gd name="T23" fmla="*/ 2147483647 h 1310"/>
                <a:gd name="T24" fmla="*/ 2147483647 w 2592"/>
                <a:gd name="T25" fmla="*/ 2147483647 h 1310"/>
                <a:gd name="T26" fmla="*/ 2147483647 w 2592"/>
                <a:gd name="T27" fmla="*/ 0 h 1310"/>
                <a:gd name="T28" fmla="*/ 2147483647 w 2592"/>
                <a:gd name="T29" fmla="*/ 2147483647 h 1310"/>
                <a:gd name="T30" fmla="*/ 2147483647 w 2592"/>
                <a:gd name="T31" fmla="*/ 2147483647 h 1310"/>
                <a:gd name="T32" fmla="*/ 2147483647 w 2592"/>
                <a:gd name="T33" fmla="*/ 2147483647 h 1310"/>
                <a:gd name="T34" fmla="*/ 2147483647 w 2592"/>
                <a:gd name="T35" fmla="*/ 2147483647 h 1310"/>
                <a:gd name="T36" fmla="*/ 2147483647 w 2592"/>
                <a:gd name="T37" fmla="*/ 2147483647 h 1310"/>
                <a:gd name="T38" fmla="*/ 2147483647 w 2592"/>
                <a:gd name="T39" fmla="*/ 2147483647 h 1310"/>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592" h="1310">
                  <a:moveTo>
                    <a:pt x="452" y="880"/>
                  </a:moveTo>
                  <a:lnTo>
                    <a:pt x="284" y="872"/>
                  </a:lnTo>
                  <a:lnTo>
                    <a:pt x="264" y="880"/>
                  </a:lnTo>
                  <a:lnTo>
                    <a:pt x="248" y="894"/>
                  </a:lnTo>
                  <a:lnTo>
                    <a:pt x="234" y="910"/>
                  </a:lnTo>
                  <a:lnTo>
                    <a:pt x="226" y="934"/>
                  </a:lnTo>
                  <a:lnTo>
                    <a:pt x="222" y="956"/>
                  </a:lnTo>
                  <a:lnTo>
                    <a:pt x="228" y="978"/>
                  </a:lnTo>
                  <a:lnTo>
                    <a:pt x="244" y="1004"/>
                  </a:lnTo>
                  <a:lnTo>
                    <a:pt x="252" y="1026"/>
                  </a:lnTo>
                  <a:lnTo>
                    <a:pt x="260" y="1052"/>
                  </a:lnTo>
                  <a:lnTo>
                    <a:pt x="284" y="1082"/>
                  </a:lnTo>
                  <a:lnTo>
                    <a:pt x="298" y="1118"/>
                  </a:lnTo>
                  <a:lnTo>
                    <a:pt x="314" y="1166"/>
                  </a:lnTo>
                  <a:lnTo>
                    <a:pt x="314" y="1310"/>
                  </a:lnTo>
                  <a:lnTo>
                    <a:pt x="74" y="1310"/>
                  </a:lnTo>
                  <a:lnTo>
                    <a:pt x="90" y="1290"/>
                  </a:lnTo>
                  <a:lnTo>
                    <a:pt x="96" y="1272"/>
                  </a:lnTo>
                  <a:lnTo>
                    <a:pt x="102" y="1246"/>
                  </a:lnTo>
                  <a:lnTo>
                    <a:pt x="102" y="1224"/>
                  </a:lnTo>
                  <a:lnTo>
                    <a:pt x="96" y="1202"/>
                  </a:lnTo>
                  <a:lnTo>
                    <a:pt x="24" y="1046"/>
                  </a:lnTo>
                  <a:lnTo>
                    <a:pt x="14" y="1024"/>
                  </a:lnTo>
                  <a:lnTo>
                    <a:pt x="6" y="996"/>
                  </a:lnTo>
                  <a:lnTo>
                    <a:pt x="0" y="968"/>
                  </a:lnTo>
                  <a:lnTo>
                    <a:pt x="2" y="936"/>
                  </a:lnTo>
                  <a:lnTo>
                    <a:pt x="2" y="908"/>
                  </a:lnTo>
                  <a:lnTo>
                    <a:pt x="0" y="882"/>
                  </a:lnTo>
                  <a:lnTo>
                    <a:pt x="6" y="858"/>
                  </a:lnTo>
                  <a:lnTo>
                    <a:pt x="10" y="838"/>
                  </a:lnTo>
                  <a:lnTo>
                    <a:pt x="22" y="818"/>
                  </a:lnTo>
                  <a:lnTo>
                    <a:pt x="36" y="796"/>
                  </a:lnTo>
                  <a:lnTo>
                    <a:pt x="48" y="778"/>
                  </a:lnTo>
                  <a:lnTo>
                    <a:pt x="62" y="762"/>
                  </a:lnTo>
                  <a:lnTo>
                    <a:pt x="78" y="744"/>
                  </a:lnTo>
                  <a:lnTo>
                    <a:pt x="100" y="734"/>
                  </a:lnTo>
                  <a:lnTo>
                    <a:pt x="124" y="720"/>
                  </a:lnTo>
                  <a:lnTo>
                    <a:pt x="1434" y="714"/>
                  </a:lnTo>
                  <a:lnTo>
                    <a:pt x="1464" y="708"/>
                  </a:lnTo>
                  <a:lnTo>
                    <a:pt x="1490" y="696"/>
                  </a:lnTo>
                  <a:lnTo>
                    <a:pt x="1498" y="682"/>
                  </a:lnTo>
                  <a:lnTo>
                    <a:pt x="1498" y="436"/>
                  </a:lnTo>
                  <a:lnTo>
                    <a:pt x="1534" y="414"/>
                  </a:lnTo>
                  <a:lnTo>
                    <a:pt x="1570" y="396"/>
                  </a:lnTo>
                  <a:lnTo>
                    <a:pt x="1586" y="346"/>
                  </a:lnTo>
                  <a:lnTo>
                    <a:pt x="1660" y="174"/>
                  </a:lnTo>
                  <a:lnTo>
                    <a:pt x="1682" y="160"/>
                  </a:lnTo>
                  <a:lnTo>
                    <a:pt x="1742" y="44"/>
                  </a:lnTo>
                  <a:lnTo>
                    <a:pt x="1820" y="42"/>
                  </a:lnTo>
                  <a:lnTo>
                    <a:pt x="2042" y="44"/>
                  </a:lnTo>
                  <a:lnTo>
                    <a:pt x="2216" y="0"/>
                  </a:lnTo>
                  <a:lnTo>
                    <a:pt x="2592" y="6"/>
                  </a:lnTo>
                  <a:lnTo>
                    <a:pt x="2592" y="102"/>
                  </a:lnTo>
                  <a:lnTo>
                    <a:pt x="2298" y="100"/>
                  </a:lnTo>
                  <a:lnTo>
                    <a:pt x="2216" y="130"/>
                  </a:lnTo>
                  <a:lnTo>
                    <a:pt x="1946" y="730"/>
                  </a:lnTo>
                  <a:lnTo>
                    <a:pt x="1924" y="758"/>
                  </a:lnTo>
                  <a:lnTo>
                    <a:pt x="1900" y="782"/>
                  </a:lnTo>
                  <a:lnTo>
                    <a:pt x="1862" y="806"/>
                  </a:lnTo>
                  <a:lnTo>
                    <a:pt x="1834" y="828"/>
                  </a:lnTo>
                  <a:lnTo>
                    <a:pt x="1790" y="846"/>
                  </a:lnTo>
                  <a:lnTo>
                    <a:pt x="1182" y="882"/>
                  </a:lnTo>
                  <a:lnTo>
                    <a:pt x="452" y="880"/>
                  </a:lnTo>
                  <a:close/>
                </a:path>
              </a:pathLst>
            </a:cu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2" name="Freeform 10"/>
            <p:cNvSpPr>
              <a:spLocks noChangeAspect="1"/>
            </p:cNvSpPr>
            <p:nvPr/>
          </p:nvSpPr>
          <p:spPr bwMode="auto">
            <a:xfrm>
              <a:off x="5766679" y="2066335"/>
              <a:ext cx="1944201" cy="900407"/>
            </a:xfrm>
            <a:custGeom>
              <a:avLst/>
              <a:gdLst>
                <a:gd name="T0" fmla="*/ 0 w 2328"/>
                <a:gd name="T1" fmla="*/ 2147483647 h 1168"/>
                <a:gd name="T2" fmla="*/ 2147483647 w 2328"/>
                <a:gd name="T3" fmla="*/ 2147483647 h 1168"/>
                <a:gd name="T4" fmla="*/ 2147483647 w 2328"/>
                <a:gd name="T5" fmla="*/ 2147483647 h 1168"/>
                <a:gd name="T6" fmla="*/ 2147483647 w 2328"/>
                <a:gd name="T7" fmla="*/ 2147483647 h 1168"/>
                <a:gd name="T8" fmla="*/ 2147483647 w 2328"/>
                <a:gd name="T9" fmla="*/ 2147483647 h 1168"/>
                <a:gd name="T10" fmla="*/ 2147483647 w 2328"/>
                <a:gd name="T11" fmla="*/ 2147483647 h 1168"/>
                <a:gd name="T12" fmla="*/ 2147483647 w 2328"/>
                <a:gd name="T13" fmla="*/ 2147483647 h 1168"/>
                <a:gd name="T14" fmla="*/ 2147483647 w 2328"/>
                <a:gd name="T15" fmla="*/ 2147483647 h 1168"/>
                <a:gd name="T16" fmla="*/ 2147483647 w 2328"/>
                <a:gd name="T17" fmla="*/ 2147483647 h 1168"/>
                <a:gd name="T18" fmla="*/ 2147483647 w 2328"/>
                <a:gd name="T19" fmla="*/ 2147483647 h 1168"/>
                <a:gd name="T20" fmla="*/ 2147483647 w 2328"/>
                <a:gd name="T21" fmla="*/ 0 h 1168"/>
                <a:gd name="T22" fmla="*/ 2147483647 w 2328"/>
                <a:gd name="T23" fmla="*/ 2147483647 h 1168"/>
                <a:gd name="T24" fmla="*/ 2147483647 w 2328"/>
                <a:gd name="T25" fmla="*/ 2147483647 h 1168"/>
                <a:gd name="T26" fmla="*/ 2147483647 w 2328"/>
                <a:gd name="T27" fmla="*/ 2147483647 h 1168"/>
                <a:gd name="T28" fmla="*/ 2147483647 w 2328"/>
                <a:gd name="T29" fmla="*/ 2147483647 h 1168"/>
                <a:gd name="T30" fmla="*/ 2147483647 w 2328"/>
                <a:gd name="T31" fmla="*/ 2147483647 h 1168"/>
                <a:gd name="T32" fmla="*/ 2147483647 w 2328"/>
                <a:gd name="T33" fmla="*/ 2147483647 h 1168"/>
                <a:gd name="T34" fmla="*/ 2147483647 w 2328"/>
                <a:gd name="T35" fmla="*/ 2147483647 h 1168"/>
                <a:gd name="T36" fmla="*/ 2147483647 w 2328"/>
                <a:gd name="T37" fmla="*/ 2147483647 h 1168"/>
                <a:gd name="T38" fmla="*/ 2147483647 w 2328"/>
                <a:gd name="T39" fmla="*/ 2147483647 h 1168"/>
                <a:gd name="T40" fmla="*/ 2147483647 w 2328"/>
                <a:gd name="T41" fmla="*/ 2147483647 h 1168"/>
                <a:gd name="T42" fmla="*/ 2147483647 w 2328"/>
                <a:gd name="T43" fmla="*/ 2147483647 h 1168"/>
                <a:gd name="T44" fmla="*/ 2147483647 w 2328"/>
                <a:gd name="T45" fmla="*/ 2147483647 h 1168"/>
                <a:gd name="T46" fmla="*/ 2147483647 w 2328"/>
                <a:gd name="T47" fmla="*/ 2147483647 h 1168"/>
                <a:gd name="T48" fmla="*/ 2147483647 w 2328"/>
                <a:gd name="T49" fmla="*/ 2147483647 h 1168"/>
                <a:gd name="T50" fmla="*/ 2147483647 w 2328"/>
                <a:gd name="T51" fmla="*/ 2147483647 h 1168"/>
                <a:gd name="T52" fmla="*/ 2147483647 w 2328"/>
                <a:gd name="T53" fmla="*/ 2147483647 h 1168"/>
                <a:gd name="T54" fmla="*/ 0 w 2328"/>
                <a:gd name="T55" fmla="*/ 2147483647 h 116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328" h="1168">
                  <a:moveTo>
                    <a:pt x="32" y="960"/>
                  </a:moveTo>
                  <a:lnTo>
                    <a:pt x="40" y="938"/>
                  </a:lnTo>
                  <a:lnTo>
                    <a:pt x="52" y="920"/>
                  </a:lnTo>
                  <a:lnTo>
                    <a:pt x="72" y="902"/>
                  </a:lnTo>
                  <a:lnTo>
                    <a:pt x="92" y="882"/>
                  </a:lnTo>
                  <a:lnTo>
                    <a:pt x="116" y="860"/>
                  </a:lnTo>
                  <a:lnTo>
                    <a:pt x="130" y="840"/>
                  </a:lnTo>
                  <a:lnTo>
                    <a:pt x="136" y="822"/>
                  </a:lnTo>
                  <a:lnTo>
                    <a:pt x="136" y="796"/>
                  </a:lnTo>
                  <a:lnTo>
                    <a:pt x="130" y="774"/>
                  </a:lnTo>
                  <a:lnTo>
                    <a:pt x="120" y="756"/>
                  </a:lnTo>
                  <a:lnTo>
                    <a:pt x="100" y="740"/>
                  </a:lnTo>
                  <a:lnTo>
                    <a:pt x="80" y="730"/>
                  </a:lnTo>
                  <a:lnTo>
                    <a:pt x="560" y="738"/>
                  </a:lnTo>
                  <a:lnTo>
                    <a:pt x="806" y="736"/>
                  </a:lnTo>
                  <a:lnTo>
                    <a:pt x="1376" y="708"/>
                  </a:lnTo>
                  <a:lnTo>
                    <a:pt x="1556" y="682"/>
                  </a:lnTo>
                  <a:lnTo>
                    <a:pt x="1600" y="626"/>
                  </a:lnTo>
                  <a:lnTo>
                    <a:pt x="1870" y="28"/>
                  </a:lnTo>
                  <a:lnTo>
                    <a:pt x="1936" y="2"/>
                  </a:lnTo>
                  <a:lnTo>
                    <a:pt x="2144" y="0"/>
                  </a:lnTo>
                  <a:lnTo>
                    <a:pt x="2172" y="8"/>
                  </a:lnTo>
                  <a:lnTo>
                    <a:pt x="2198" y="18"/>
                  </a:lnTo>
                  <a:lnTo>
                    <a:pt x="2214" y="28"/>
                  </a:lnTo>
                  <a:lnTo>
                    <a:pt x="2232" y="40"/>
                  </a:lnTo>
                  <a:lnTo>
                    <a:pt x="2248" y="56"/>
                  </a:lnTo>
                  <a:lnTo>
                    <a:pt x="2266" y="74"/>
                  </a:lnTo>
                  <a:lnTo>
                    <a:pt x="2280" y="92"/>
                  </a:lnTo>
                  <a:lnTo>
                    <a:pt x="2292" y="112"/>
                  </a:lnTo>
                  <a:lnTo>
                    <a:pt x="2304" y="134"/>
                  </a:lnTo>
                  <a:lnTo>
                    <a:pt x="2314" y="154"/>
                  </a:lnTo>
                  <a:lnTo>
                    <a:pt x="2324" y="178"/>
                  </a:lnTo>
                  <a:lnTo>
                    <a:pt x="2328" y="200"/>
                  </a:lnTo>
                  <a:lnTo>
                    <a:pt x="2326" y="240"/>
                  </a:lnTo>
                  <a:lnTo>
                    <a:pt x="2320" y="288"/>
                  </a:lnTo>
                  <a:lnTo>
                    <a:pt x="2294" y="332"/>
                  </a:lnTo>
                  <a:lnTo>
                    <a:pt x="2286" y="356"/>
                  </a:lnTo>
                  <a:lnTo>
                    <a:pt x="2264" y="426"/>
                  </a:lnTo>
                  <a:lnTo>
                    <a:pt x="2252" y="466"/>
                  </a:lnTo>
                  <a:lnTo>
                    <a:pt x="2232" y="516"/>
                  </a:lnTo>
                  <a:lnTo>
                    <a:pt x="2158" y="678"/>
                  </a:lnTo>
                  <a:lnTo>
                    <a:pt x="2010" y="842"/>
                  </a:lnTo>
                  <a:lnTo>
                    <a:pt x="1994" y="860"/>
                  </a:lnTo>
                  <a:lnTo>
                    <a:pt x="1878" y="906"/>
                  </a:lnTo>
                  <a:lnTo>
                    <a:pt x="1606" y="914"/>
                  </a:lnTo>
                  <a:lnTo>
                    <a:pt x="1362" y="902"/>
                  </a:lnTo>
                  <a:lnTo>
                    <a:pt x="1316" y="910"/>
                  </a:lnTo>
                  <a:lnTo>
                    <a:pt x="1066" y="954"/>
                  </a:lnTo>
                  <a:lnTo>
                    <a:pt x="1012" y="956"/>
                  </a:lnTo>
                  <a:lnTo>
                    <a:pt x="756" y="948"/>
                  </a:lnTo>
                  <a:lnTo>
                    <a:pt x="496" y="940"/>
                  </a:lnTo>
                  <a:lnTo>
                    <a:pt x="410" y="974"/>
                  </a:lnTo>
                  <a:lnTo>
                    <a:pt x="358" y="980"/>
                  </a:lnTo>
                  <a:lnTo>
                    <a:pt x="326" y="990"/>
                  </a:lnTo>
                  <a:lnTo>
                    <a:pt x="298" y="1004"/>
                  </a:lnTo>
                  <a:lnTo>
                    <a:pt x="276" y="1024"/>
                  </a:lnTo>
                  <a:lnTo>
                    <a:pt x="254" y="1044"/>
                  </a:lnTo>
                  <a:lnTo>
                    <a:pt x="240" y="1070"/>
                  </a:lnTo>
                  <a:lnTo>
                    <a:pt x="238" y="1098"/>
                  </a:lnTo>
                  <a:lnTo>
                    <a:pt x="246" y="1122"/>
                  </a:lnTo>
                  <a:lnTo>
                    <a:pt x="254" y="1140"/>
                  </a:lnTo>
                  <a:lnTo>
                    <a:pt x="268" y="1168"/>
                  </a:lnTo>
                  <a:lnTo>
                    <a:pt x="2" y="1168"/>
                  </a:lnTo>
                  <a:lnTo>
                    <a:pt x="0" y="1018"/>
                  </a:lnTo>
                  <a:lnTo>
                    <a:pt x="12" y="1006"/>
                  </a:lnTo>
                  <a:lnTo>
                    <a:pt x="20" y="982"/>
                  </a:lnTo>
                  <a:lnTo>
                    <a:pt x="32" y="960"/>
                  </a:lnTo>
                  <a:close/>
                </a:path>
              </a:pathLst>
            </a:custGeom>
            <a:solidFill>
              <a:srgbClr val="CCFFCC">
                <a:alpha val="3294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45" name="Text Box 13"/>
            <p:cNvSpPr txBox="1">
              <a:spLocks noChangeArrowheads="1"/>
            </p:cNvSpPr>
            <p:nvPr/>
          </p:nvSpPr>
          <p:spPr bwMode="auto">
            <a:xfrm>
              <a:off x="5265007" y="2049265"/>
              <a:ext cx="1212272"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D4D4D"/>
                  </a:solidFill>
                  <a:effectLst/>
                  <a:uLnTx/>
                  <a:uFillTx/>
                  <a:latin typeface="ＭＳ Ｐゴシック" pitchFamily="50" charset="-128"/>
                  <a:ea typeface="ＭＳ Ｐゴシック" pitchFamily="50" charset="-128"/>
                  <a:cs typeface="+mn-cs"/>
                </a:rPr>
                <a:t>大丸百貨店</a:t>
              </a:r>
            </a:p>
          </p:txBody>
        </p:sp>
        <p:grpSp>
          <p:nvGrpSpPr>
            <p:cNvPr id="2" name="Group 13"/>
            <p:cNvGrpSpPr>
              <a:grpSpLocks/>
            </p:cNvGrpSpPr>
            <p:nvPr/>
          </p:nvGrpSpPr>
          <p:grpSpPr bwMode="auto">
            <a:xfrm>
              <a:off x="7585570" y="2306936"/>
              <a:ext cx="50109" cy="181161"/>
              <a:chOff x="4786" y="2004"/>
              <a:chExt cx="60" cy="235"/>
            </a:xfrm>
          </p:grpSpPr>
          <p:sp>
            <p:nvSpPr>
              <p:cNvPr id="275"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6"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3" name="Group 16"/>
            <p:cNvGrpSpPr>
              <a:grpSpLocks/>
            </p:cNvGrpSpPr>
            <p:nvPr/>
          </p:nvGrpSpPr>
          <p:grpSpPr bwMode="auto">
            <a:xfrm rot="1371925">
              <a:off x="7451943" y="2553623"/>
              <a:ext cx="50109" cy="181161"/>
              <a:chOff x="4786" y="2004"/>
              <a:chExt cx="60" cy="235"/>
            </a:xfrm>
          </p:grpSpPr>
          <p:sp>
            <p:nvSpPr>
              <p:cNvPr id="273"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4"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5" name="Group 19"/>
            <p:cNvGrpSpPr>
              <a:grpSpLocks/>
            </p:cNvGrpSpPr>
            <p:nvPr/>
          </p:nvGrpSpPr>
          <p:grpSpPr bwMode="auto">
            <a:xfrm rot="4409482">
              <a:off x="6985774" y="2645091"/>
              <a:ext cx="46254" cy="196258"/>
              <a:chOff x="4786" y="2004"/>
              <a:chExt cx="60" cy="235"/>
            </a:xfrm>
          </p:grpSpPr>
          <p:sp>
            <p:nvSpPr>
              <p:cNvPr id="271"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2"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6" name="Group 22"/>
            <p:cNvGrpSpPr>
              <a:grpSpLocks/>
            </p:cNvGrpSpPr>
            <p:nvPr/>
          </p:nvGrpSpPr>
          <p:grpSpPr bwMode="auto">
            <a:xfrm rot="3719965">
              <a:off x="6741914" y="2663592"/>
              <a:ext cx="46254" cy="196258"/>
              <a:chOff x="4786" y="2004"/>
              <a:chExt cx="60" cy="235"/>
            </a:xfrm>
          </p:grpSpPr>
          <p:sp>
            <p:nvSpPr>
              <p:cNvPr id="269"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70"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7" name="Group 25"/>
            <p:cNvGrpSpPr>
              <a:grpSpLocks/>
            </p:cNvGrpSpPr>
            <p:nvPr/>
          </p:nvGrpSpPr>
          <p:grpSpPr bwMode="auto">
            <a:xfrm rot="4407550">
              <a:off x="6481351" y="2679010"/>
              <a:ext cx="46254" cy="196258"/>
              <a:chOff x="4786" y="2004"/>
              <a:chExt cx="60" cy="235"/>
            </a:xfrm>
          </p:grpSpPr>
          <p:sp>
            <p:nvSpPr>
              <p:cNvPr id="267"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8"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8" name="Group 28"/>
            <p:cNvGrpSpPr>
              <a:grpSpLocks/>
            </p:cNvGrpSpPr>
            <p:nvPr/>
          </p:nvGrpSpPr>
          <p:grpSpPr bwMode="auto">
            <a:xfrm rot="4407550">
              <a:off x="6254193" y="2672843"/>
              <a:ext cx="46254" cy="196258"/>
              <a:chOff x="4786" y="2004"/>
              <a:chExt cx="60" cy="235"/>
            </a:xfrm>
          </p:grpSpPr>
          <p:sp>
            <p:nvSpPr>
              <p:cNvPr id="265"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6"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9" name="Group 31"/>
            <p:cNvGrpSpPr>
              <a:grpSpLocks/>
            </p:cNvGrpSpPr>
            <p:nvPr/>
          </p:nvGrpSpPr>
          <p:grpSpPr bwMode="auto">
            <a:xfrm rot="4312260">
              <a:off x="6601611" y="2913363"/>
              <a:ext cx="46254" cy="196258"/>
              <a:chOff x="4786" y="2004"/>
              <a:chExt cx="60" cy="235"/>
            </a:xfrm>
          </p:grpSpPr>
          <p:sp>
            <p:nvSpPr>
              <p:cNvPr id="263"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4"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0" name="Group 34"/>
            <p:cNvGrpSpPr>
              <a:grpSpLocks/>
            </p:cNvGrpSpPr>
            <p:nvPr/>
          </p:nvGrpSpPr>
          <p:grpSpPr bwMode="auto">
            <a:xfrm rot="4312260">
              <a:off x="6815405" y="2913363"/>
              <a:ext cx="46254" cy="196258"/>
              <a:chOff x="4786" y="2004"/>
              <a:chExt cx="60" cy="235"/>
            </a:xfrm>
          </p:grpSpPr>
          <p:sp>
            <p:nvSpPr>
              <p:cNvPr id="261"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2"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1" name="Group 37"/>
            <p:cNvGrpSpPr>
              <a:grpSpLocks/>
            </p:cNvGrpSpPr>
            <p:nvPr/>
          </p:nvGrpSpPr>
          <p:grpSpPr bwMode="auto">
            <a:xfrm rot="4312260">
              <a:off x="7032541" y="2916446"/>
              <a:ext cx="46254" cy="196258"/>
              <a:chOff x="4786" y="2004"/>
              <a:chExt cx="60" cy="235"/>
            </a:xfrm>
          </p:grpSpPr>
          <p:sp>
            <p:nvSpPr>
              <p:cNvPr id="259"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60"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2" name="Group 40"/>
            <p:cNvGrpSpPr>
              <a:grpSpLocks/>
            </p:cNvGrpSpPr>
            <p:nvPr/>
          </p:nvGrpSpPr>
          <p:grpSpPr bwMode="auto">
            <a:xfrm rot="4312260">
              <a:off x="6381134" y="2910279"/>
              <a:ext cx="46254" cy="196258"/>
              <a:chOff x="4786" y="2004"/>
              <a:chExt cx="60" cy="235"/>
            </a:xfrm>
          </p:grpSpPr>
          <p:sp>
            <p:nvSpPr>
              <p:cNvPr id="257"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8"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3" name="Group 43"/>
            <p:cNvGrpSpPr>
              <a:grpSpLocks/>
            </p:cNvGrpSpPr>
            <p:nvPr/>
          </p:nvGrpSpPr>
          <p:grpSpPr bwMode="auto">
            <a:xfrm rot="4312260">
              <a:off x="6621654" y="3027455"/>
              <a:ext cx="46254" cy="196258"/>
              <a:chOff x="4786" y="2004"/>
              <a:chExt cx="60" cy="235"/>
            </a:xfrm>
          </p:grpSpPr>
          <p:sp>
            <p:nvSpPr>
              <p:cNvPr id="255"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6"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4" name="Group 46"/>
            <p:cNvGrpSpPr>
              <a:grpSpLocks/>
            </p:cNvGrpSpPr>
            <p:nvPr/>
          </p:nvGrpSpPr>
          <p:grpSpPr bwMode="auto">
            <a:xfrm rot="4312260">
              <a:off x="6354409" y="3021288"/>
              <a:ext cx="46254" cy="196258"/>
              <a:chOff x="4786" y="2004"/>
              <a:chExt cx="60" cy="235"/>
            </a:xfrm>
          </p:grpSpPr>
          <p:sp>
            <p:nvSpPr>
              <p:cNvPr id="253"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4"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5" name="Group 49"/>
            <p:cNvGrpSpPr>
              <a:grpSpLocks/>
            </p:cNvGrpSpPr>
            <p:nvPr/>
          </p:nvGrpSpPr>
          <p:grpSpPr bwMode="auto">
            <a:xfrm rot="4312260">
              <a:off x="6892238" y="3027455"/>
              <a:ext cx="46254" cy="196258"/>
              <a:chOff x="4786" y="2004"/>
              <a:chExt cx="60" cy="235"/>
            </a:xfrm>
          </p:grpSpPr>
          <p:sp>
            <p:nvSpPr>
              <p:cNvPr id="251"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2"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6" name="Group 52"/>
            <p:cNvGrpSpPr>
              <a:grpSpLocks/>
            </p:cNvGrpSpPr>
            <p:nvPr/>
          </p:nvGrpSpPr>
          <p:grpSpPr bwMode="auto">
            <a:xfrm rot="4312260">
              <a:off x="7162823" y="3027455"/>
              <a:ext cx="46254" cy="196258"/>
              <a:chOff x="4786" y="2004"/>
              <a:chExt cx="60" cy="235"/>
            </a:xfrm>
          </p:grpSpPr>
          <p:sp>
            <p:nvSpPr>
              <p:cNvPr id="249"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50"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7" name="Group 55"/>
            <p:cNvGrpSpPr>
              <a:grpSpLocks/>
            </p:cNvGrpSpPr>
            <p:nvPr/>
          </p:nvGrpSpPr>
          <p:grpSpPr bwMode="auto">
            <a:xfrm rot="4312260">
              <a:off x="7369937" y="2916446"/>
              <a:ext cx="46254" cy="196258"/>
              <a:chOff x="4786" y="2004"/>
              <a:chExt cx="60" cy="235"/>
            </a:xfrm>
          </p:grpSpPr>
          <p:sp>
            <p:nvSpPr>
              <p:cNvPr id="247"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8"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18" name="Group 58"/>
            <p:cNvGrpSpPr>
              <a:grpSpLocks/>
            </p:cNvGrpSpPr>
            <p:nvPr/>
          </p:nvGrpSpPr>
          <p:grpSpPr bwMode="auto">
            <a:xfrm rot="4312260">
              <a:off x="7426726" y="3033623"/>
              <a:ext cx="46254" cy="196258"/>
              <a:chOff x="4786" y="2004"/>
              <a:chExt cx="60" cy="235"/>
            </a:xfrm>
          </p:grpSpPr>
          <p:sp>
            <p:nvSpPr>
              <p:cNvPr id="245"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6"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21" name="Group 61"/>
            <p:cNvGrpSpPr>
              <a:grpSpLocks/>
            </p:cNvGrpSpPr>
            <p:nvPr/>
          </p:nvGrpSpPr>
          <p:grpSpPr bwMode="auto">
            <a:xfrm rot="21018317">
              <a:off x="7388471" y="2090999"/>
              <a:ext cx="196258" cy="46254"/>
              <a:chOff x="5366" y="2988"/>
              <a:chExt cx="235" cy="60"/>
            </a:xfrm>
          </p:grpSpPr>
          <p:sp>
            <p:nvSpPr>
              <p:cNvPr id="243"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4"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22" name="Group 64"/>
            <p:cNvGrpSpPr>
              <a:grpSpLocks/>
            </p:cNvGrpSpPr>
            <p:nvPr/>
          </p:nvGrpSpPr>
          <p:grpSpPr bwMode="auto">
            <a:xfrm>
              <a:off x="5026707" y="2979072"/>
              <a:ext cx="196258" cy="46254"/>
              <a:chOff x="5366" y="2988"/>
              <a:chExt cx="235" cy="60"/>
            </a:xfrm>
          </p:grpSpPr>
          <p:sp>
            <p:nvSpPr>
              <p:cNvPr id="241"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2"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23" name="Group 67"/>
            <p:cNvGrpSpPr>
              <a:grpSpLocks/>
            </p:cNvGrpSpPr>
            <p:nvPr/>
          </p:nvGrpSpPr>
          <p:grpSpPr bwMode="auto">
            <a:xfrm>
              <a:off x="4792863" y="2979072"/>
              <a:ext cx="196258" cy="46254"/>
              <a:chOff x="5366" y="2988"/>
              <a:chExt cx="235" cy="60"/>
            </a:xfrm>
          </p:grpSpPr>
          <p:sp>
            <p:nvSpPr>
              <p:cNvPr id="239"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40"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24" name="Group 70"/>
            <p:cNvGrpSpPr>
              <a:grpSpLocks/>
            </p:cNvGrpSpPr>
            <p:nvPr/>
          </p:nvGrpSpPr>
          <p:grpSpPr bwMode="auto">
            <a:xfrm>
              <a:off x="4555691" y="2975988"/>
              <a:ext cx="196258" cy="46254"/>
              <a:chOff x="5366" y="2988"/>
              <a:chExt cx="235" cy="60"/>
            </a:xfrm>
          </p:grpSpPr>
          <p:sp>
            <p:nvSpPr>
              <p:cNvPr id="237"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8"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25" name="Group 73"/>
            <p:cNvGrpSpPr>
              <a:grpSpLocks/>
            </p:cNvGrpSpPr>
            <p:nvPr/>
          </p:nvGrpSpPr>
          <p:grpSpPr bwMode="auto">
            <a:xfrm>
              <a:off x="5160323" y="3086997"/>
              <a:ext cx="196258" cy="46254"/>
              <a:chOff x="5366" y="2988"/>
              <a:chExt cx="235" cy="60"/>
            </a:xfrm>
          </p:grpSpPr>
          <p:sp>
            <p:nvSpPr>
              <p:cNvPr id="235"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6"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26" name="Group 76"/>
            <p:cNvGrpSpPr>
              <a:grpSpLocks/>
            </p:cNvGrpSpPr>
            <p:nvPr/>
          </p:nvGrpSpPr>
          <p:grpSpPr bwMode="auto">
            <a:xfrm>
              <a:off x="4335211" y="2975988"/>
              <a:ext cx="196258" cy="46254"/>
              <a:chOff x="5366" y="2988"/>
              <a:chExt cx="235" cy="60"/>
            </a:xfrm>
          </p:grpSpPr>
          <p:sp>
            <p:nvSpPr>
              <p:cNvPr id="233"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4"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grpSp>
          <p:nvGrpSpPr>
            <p:cNvPr id="27" name="Group 79"/>
            <p:cNvGrpSpPr>
              <a:grpSpLocks/>
            </p:cNvGrpSpPr>
            <p:nvPr/>
          </p:nvGrpSpPr>
          <p:grpSpPr bwMode="auto">
            <a:xfrm>
              <a:off x="4893080" y="3086997"/>
              <a:ext cx="196258" cy="46254"/>
              <a:chOff x="5366" y="2988"/>
              <a:chExt cx="235" cy="60"/>
            </a:xfrm>
          </p:grpSpPr>
          <p:sp>
            <p:nvSpPr>
              <p:cNvPr id="231" name="Rectangle 10"/>
              <p:cNvSpPr>
                <a:spLocks noChangeArrowheads="1"/>
              </p:cNvSpPr>
              <p:nvPr/>
            </p:nvSpPr>
            <p:spPr bwMode="auto">
              <a:xfrm rot="5452612">
                <a:off x="5454" y="2900"/>
                <a:ext cx="60" cy="235"/>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2" name="Rectangle 45"/>
              <p:cNvSpPr>
                <a:spLocks noChangeArrowheads="1"/>
              </p:cNvSpPr>
              <p:nvPr/>
            </p:nvSpPr>
            <p:spPr bwMode="auto">
              <a:xfrm>
                <a:off x="5367" y="2990"/>
                <a:ext cx="230" cy="58"/>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176" name="Rectangle 45"/>
            <p:cNvSpPr>
              <a:spLocks noChangeArrowheads="1"/>
            </p:cNvSpPr>
            <p:nvPr/>
          </p:nvSpPr>
          <p:spPr bwMode="auto">
            <a:xfrm rot="17624102">
              <a:off x="7216304" y="2161601"/>
              <a:ext cx="177306" cy="48438"/>
            </a:xfrm>
            <a:prstGeom prst="rect">
              <a:avLst/>
            </a:prstGeom>
            <a:solidFill>
              <a:schemeClr val="bg1"/>
            </a:solidFill>
            <a:ln w="9525">
              <a:solidFill>
                <a:schemeClr val="tx1"/>
              </a:solidFill>
              <a:miter lim="800000"/>
              <a:headEnd/>
              <a:tailEnd/>
            </a:ln>
          </p:spPr>
          <p:txBody>
            <a:bodyPr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7" name="Rectangle 45"/>
            <p:cNvSpPr>
              <a:spLocks noChangeArrowheads="1"/>
            </p:cNvSpPr>
            <p:nvPr/>
          </p:nvSpPr>
          <p:spPr bwMode="auto">
            <a:xfrm>
              <a:off x="4653395" y="3088540"/>
              <a:ext cx="192082" cy="44712"/>
            </a:xfrm>
            <a:prstGeom prst="rect">
              <a:avLst/>
            </a:prstGeom>
            <a:solidFill>
              <a:srgbClr val="FFCCFF"/>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8" name="Rectangle 45"/>
            <p:cNvSpPr>
              <a:spLocks noChangeArrowheads="1"/>
            </p:cNvSpPr>
            <p:nvPr/>
          </p:nvSpPr>
          <p:spPr bwMode="auto">
            <a:xfrm>
              <a:off x="4416216" y="3088540"/>
              <a:ext cx="192082" cy="44712"/>
            </a:xfrm>
            <a:prstGeom prst="rect">
              <a:avLst/>
            </a:prstGeom>
            <a:solidFill>
              <a:srgbClr val="FFCCFF"/>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79" name="Rectangle 45"/>
            <p:cNvSpPr>
              <a:spLocks noChangeArrowheads="1"/>
            </p:cNvSpPr>
            <p:nvPr/>
          </p:nvSpPr>
          <p:spPr bwMode="auto">
            <a:xfrm rot="2118673">
              <a:off x="3908452" y="2601333"/>
              <a:ext cx="192082" cy="44712"/>
            </a:xfrm>
            <a:prstGeom prst="rect">
              <a:avLst/>
            </a:prstGeom>
            <a:solidFill>
              <a:srgbClr val="0000FF"/>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0" name="Rectangle 45"/>
            <p:cNvSpPr>
              <a:spLocks noChangeArrowheads="1"/>
            </p:cNvSpPr>
            <p:nvPr/>
          </p:nvSpPr>
          <p:spPr bwMode="auto">
            <a:xfrm rot="5400000">
              <a:off x="3932543" y="2152350"/>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1" name="Rectangle 45"/>
            <p:cNvSpPr>
              <a:spLocks noChangeArrowheads="1"/>
            </p:cNvSpPr>
            <p:nvPr/>
          </p:nvSpPr>
          <p:spPr bwMode="auto">
            <a:xfrm rot="5400000">
              <a:off x="3932543" y="2386702"/>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2" name="Rectangle 45"/>
            <p:cNvSpPr>
              <a:spLocks noChangeArrowheads="1"/>
            </p:cNvSpPr>
            <p:nvPr/>
          </p:nvSpPr>
          <p:spPr bwMode="auto">
            <a:xfrm rot="5400000">
              <a:off x="3869072" y="2152350"/>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3" name="Rectangle 45"/>
            <p:cNvSpPr>
              <a:spLocks noChangeArrowheads="1"/>
            </p:cNvSpPr>
            <p:nvPr/>
          </p:nvSpPr>
          <p:spPr bwMode="auto">
            <a:xfrm rot="5400000">
              <a:off x="3812283" y="2173935"/>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4" name="Rectangle 45"/>
            <p:cNvSpPr>
              <a:spLocks noChangeArrowheads="1"/>
            </p:cNvSpPr>
            <p:nvPr/>
          </p:nvSpPr>
          <p:spPr bwMode="auto">
            <a:xfrm rot="5400000">
              <a:off x="3869072" y="2386702"/>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5" name="Rectangle 45"/>
            <p:cNvSpPr>
              <a:spLocks noChangeArrowheads="1"/>
            </p:cNvSpPr>
            <p:nvPr/>
          </p:nvSpPr>
          <p:spPr bwMode="auto">
            <a:xfrm rot="5400000">
              <a:off x="3812283" y="2411371"/>
              <a:ext cx="177306" cy="48438"/>
            </a:xfrm>
            <a:prstGeom prst="rect">
              <a:avLst/>
            </a:prstGeom>
            <a:solidFill>
              <a:srgbClr val="0000FF"/>
            </a:solidFill>
            <a:ln w="9525">
              <a:solidFill>
                <a:schemeClr val="tx1"/>
              </a:solidFill>
              <a:miter lim="800000"/>
              <a:headEnd/>
              <a:tailEnd/>
            </a:ln>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nvGrpSpPr>
            <p:cNvPr id="28" name="Group 92"/>
            <p:cNvGrpSpPr>
              <a:grpSpLocks/>
            </p:cNvGrpSpPr>
            <p:nvPr/>
          </p:nvGrpSpPr>
          <p:grpSpPr bwMode="auto">
            <a:xfrm rot="21315481">
              <a:off x="7993111" y="2485784"/>
              <a:ext cx="50109" cy="181161"/>
              <a:chOff x="4786" y="2004"/>
              <a:chExt cx="60" cy="235"/>
            </a:xfrm>
          </p:grpSpPr>
          <p:sp>
            <p:nvSpPr>
              <p:cNvPr id="229" name="Rectangle 10"/>
              <p:cNvSpPr>
                <a:spLocks noChangeArrowheads="1"/>
              </p:cNvSpPr>
              <p:nvPr/>
            </p:nvSpPr>
            <p:spPr bwMode="auto">
              <a:xfrm rot="1140352">
                <a:off x="4786" y="2004"/>
                <a:ext cx="60" cy="235"/>
              </a:xfrm>
              <a:prstGeom prst="rect">
                <a:avLst/>
              </a:prstGeom>
              <a:solidFill>
                <a:schemeClr val="bg1"/>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30" name="Rectangle 10"/>
              <p:cNvSpPr>
                <a:spLocks noChangeArrowheads="1"/>
              </p:cNvSpPr>
              <p:nvPr/>
            </p:nvSpPr>
            <p:spPr bwMode="auto">
              <a:xfrm rot="1140352">
                <a:off x="4786" y="2004"/>
                <a:ext cx="60" cy="235"/>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grpSp>
        <p:sp>
          <p:nvSpPr>
            <p:cNvPr id="187" name="Freeform 14"/>
            <p:cNvSpPr>
              <a:spLocks/>
            </p:cNvSpPr>
            <p:nvPr/>
          </p:nvSpPr>
          <p:spPr bwMode="auto">
            <a:xfrm>
              <a:off x="7661561" y="1836604"/>
              <a:ext cx="676462" cy="1614258"/>
            </a:xfrm>
            <a:custGeom>
              <a:avLst/>
              <a:gdLst>
                <a:gd name="T0" fmla="*/ 0 w 810"/>
                <a:gd name="T1" fmla="*/ 2147483647 h 2094"/>
                <a:gd name="T2" fmla="*/ 2147483647 w 810"/>
                <a:gd name="T3" fmla="*/ 2147483647 h 2094"/>
                <a:gd name="T4" fmla="*/ 2147483647 w 810"/>
                <a:gd name="T5" fmla="*/ 2147483647 h 2094"/>
                <a:gd name="T6" fmla="*/ 2147483647 w 810"/>
                <a:gd name="T7" fmla="*/ 2147483647 h 2094"/>
                <a:gd name="T8" fmla="*/ 2147483647 w 810"/>
                <a:gd name="T9" fmla="*/ 2147483647 h 2094"/>
                <a:gd name="T10" fmla="*/ 2147483647 w 810"/>
                <a:gd name="T11" fmla="*/ 2147483647 h 2094"/>
                <a:gd name="T12" fmla="*/ 2147483647 w 810"/>
                <a:gd name="T13" fmla="*/ 2147483647 h 2094"/>
                <a:gd name="T14" fmla="*/ 2147483647 w 810"/>
                <a:gd name="T15" fmla="*/ 2147483647 h 2094"/>
                <a:gd name="T16" fmla="*/ 2147483647 w 810"/>
                <a:gd name="T17" fmla="*/ 2147483647 h 2094"/>
                <a:gd name="T18" fmla="*/ 2147483647 w 810"/>
                <a:gd name="T19" fmla="*/ 0 h 2094"/>
                <a:gd name="T20" fmla="*/ 2147483647 w 810"/>
                <a:gd name="T21" fmla="*/ 2147483647 h 2094"/>
                <a:gd name="T22" fmla="*/ 2147483647 w 810"/>
                <a:gd name="T23" fmla="*/ 2147483647 h 2094"/>
                <a:gd name="T24" fmla="*/ 2147483647 w 810"/>
                <a:gd name="T25" fmla="*/ 2147483647 h 2094"/>
                <a:gd name="T26" fmla="*/ 2147483647 w 810"/>
                <a:gd name="T27" fmla="*/ 2147483647 h 2094"/>
                <a:gd name="T28" fmla="*/ 2147483647 w 810"/>
                <a:gd name="T29" fmla="*/ 2147483647 h 2094"/>
                <a:gd name="T30" fmla="*/ 2147483647 w 810"/>
                <a:gd name="T31" fmla="*/ 2147483647 h 2094"/>
                <a:gd name="T32" fmla="*/ 2147483647 w 810"/>
                <a:gd name="T33" fmla="*/ 2147483647 h 2094"/>
                <a:gd name="T34" fmla="*/ 0 w 810"/>
                <a:gd name="T35" fmla="*/ 2147483647 h 2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0" h="2094">
                  <a:moveTo>
                    <a:pt x="0" y="2094"/>
                  </a:moveTo>
                  <a:lnTo>
                    <a:pt x="120" y="1446"/>
                  </a:lnTo>
                  <a:lnTo>
                    <a:pt x="210" y="1014"/>
                  </a:lnTo>
                  <a:lnTo>
                    <a:pt x="330" y="1032"/>
                  </a:lnTo>
                  <a:lnTo>
                    <a:pt x="276" y="1332"/>
                  </a:lnTo>
                  <a:lnTo>
                    <a:pt x="558" y="1308"/>
                  </a:lnTo>
                  <a:lnTo>
                    <a:pt x="744" y="216"/>
                  </a:lnTo>
                  <a:lnTo>
                    <a:pt x="528" y="234"/>
                  </a:lnTo>
                  <a:lnTo>
                    <a:pt x="570" y="48"/>
                  </a:lnTo>
                  <a:lnTo>
                    <a:pt x="804" y="0"/>
                  </a:lnTo>
                  <a:lnTo>
                    <a:pt x="804" y="516"/>
                  </a:lnTo>
                  <a:lnTo>
                    <a:pt x="660" y="1290"/>
                  </a:lnTo>
                  <a:lnTo>
                    <a:pt x="810" y="1266"/>
                  </a:lnTo>
                  <a:lnTo>
                    <a:pt x="810" y="1434"/>
                  </a:lnTo>
                  <a:lnTo>
                    <a:pt x="306" y="1494"/>
                  </a:lnTo>
                  <a:lnTo>
                    <a:pt x="252" y="1554"/>
                  </a:lnTo>
                  <a:lnTo>
                    <a:pt x="162" y="2094"/>
                  </a:lnTo>
                  <a:lnTo>
                    <a:pt x="0" y="2094"/>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88" name="テキスト ボックス 59"/>
            <p:cNvSpPr txBox="1">
              <a:spLocks noChangeArrowheads="1"/>
            </p:cNvSpPr>
            <p:nvPr/>
          </p:nvSpPr>
          <p:spPr bwMode="auto">
            <a:xfrm>
              <a:off x="8400257" y="2348878"/>
              <a:ext cx="435942" cy="40007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明朝" pitchFamily="18" charset="-128"/>
                  <a:ea typeface="ＭＳ Ｐ明朝" pitchFamily="18" charset="-128"/>
                  <a:cs typeface="+mn-cs"/>
                </a:rPr>
                <a:t>176</a:t>
              </a:r>
              <a:r>
                <a:rPr kumimoji="1" lang="ja-JP" altLang="en-US" sz="1000" b="0" i="0" u="none" strike="noStrike" kern="1200" cap="none" spc="0" normalizeH="0" baseline="0" noProof="0" dirty="0">
                  <a:ln>
                    <a:noFill/>
                  </a:ln>
                  <a:solidFill>
                    <a:srgbClr val="000000"/>
                  </a:solidFill>
                  <a:effectLst/>
                  <a:uLnTx/>
                  <a:uFillTx/>
                  <a:latin typeface="ＭＳ Ｐ明朝" pitchFamily="18" charset="-128"/>
                  <a:ea typeface="ＭＳ Ｐ明朝" pitchFamily="18" charset="-128"/>
                  <a:cs typeface="+mn-cs"/>
                </a:rPr>
                <a:t>号</a:t>
              </a:r>
              <a:endParaRPr kumimoji="1" lang="ja-JP" altLang="en-US" sz="1000" b="0" i="0" u="none" strike="sngStrike" kern="1200" cap="none" spc="0" normalizeH="0" baseline="0" noProof="0" dirty="0">
                <a:ln>
                  <a:noFill/>
                </a:ln>
                <a:solidFill>
                  <a:srgbClr val="0000CC"/>
                </a:solidFill>
                <a:effectLst/>
                <a:uLnTx/>
                <a:uFillTx/>
                <a:latin typeface="ＭＳ Ｐ明朝" pitchFamily="18" charset="-128"/>
                <a:ea typeface="ＭＳ Ｐ明朝" pitchFamily="18" charset="-128"/>
                <a:cs typeface="+mn-cs"/>
              </a:endParaRPr>
            </a:p>
          </p:txBody>
        </p:sp>
        <p:sp>
          <p:nvSpPr>
            <p:cNvPr id="189" name="Text Box 32"/>
            <p:cNvSpPr txBox="1">
              <a:spLocks noChangeArrowheads="1"/>
            </p:cNvSpPr>
            <p:nvPr/>
          </p:nvSpPr>
          <p:spPr bwMode="auto">
            <a:xfrm rot="21062204">
              <a:off x="7800253" y="2924929"/>
              <a:ext cx="937157" cy="246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7" tIns="45704" rIns="91407" bIns="4570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27952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ＭＳ Ｐ明朝" pitchFamily="18" charset="-128"/>
                  <a:ea typeface="ＭＳ Ｐ明朝" pitchFamily="18" charset="-128"/>
                  <a:cs typeface="+mn-cs"/>
                </a:rPr>
                <a:t>既設ﾃﾞｯｷ</a:t>
              </a:r>
            </a:p>
          </p:txBody>
        </p:sp>
        <p:sp>
          <p:nvSpPr>
            <p:cNvPr id="191" name="Freeform 105"/>
            <p:cNvSpPr>
              <a:spLocks/>
            </p:cNvSpPr>
            <p:nvPr/>
          </p:nvSpPr>
          <p:spPr bwMode="auto">
            <a:xfrm>
              <a:off x="3672107" y="1545207"/>
              <a:ext cx="4523106" cy="1371425"/>
            </a:xfrm>
            <a:custGeom>
              <a:avLst/>
              <a:gdLst>
                <a:gd name="T0" fmla="*/ 2147483647 w 5416"/>
                <a:gd name="T1" fmla="*/ 0 h 1779"/>
                <a:gd name="T2" fmla="*/ 2147483647 w 5416"/>
                <a:gd name="T3" fmla="*/ 0 h 1779"/>
                <a:gd name="T4" fmla="*/ 2147483647 w 5416"/>
                <a:gd name="T5" fmla="*/ 2147483647 h 1779"/>
                <a:gd name="T6" fmla="*/ 2147483647 w 5416"/>
                <a:gd name="T7" fmla="*/ 2147483647 h 1779"/>
                <a:gd name="T8" fmla="*/ 0 w 5416"/>
                <a:gd name="T9" fmla="*/ 2147483647 h 1779"/>
                <a:gd name="T10" fmla="*/ 2147483647 w 5416"/>
                <a:gd name="T11" fmla="*/ 0 h 177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416" h="1779">
                  <a:moveTo>
                    <a:pt x="3648" y="0"/>
                  </a:moveTo>
                  <a:lnTo>
                    <a:pt x="5416" y="0"/>
                  </a:lnTo>
                  <a:lnTo>
                    <a:pt x="5048" y="1779"/>
                  </a:lnTo>
                  <a:lnTo>
                    <a:pt x="0" y="1752"/>
                  </a:lnTo>
                  <a:lnTo>
                    <a:pt x="0" y="8"/>
                  </a:lnTo>
                  <a:lnTo>
                    <a:pt x="1360" y="8"/>
                  </a:lnTo>
                  <a:lnTo>
                    <a:pt x="1360" y="1184"/>
                  </a:lnTo>
                  <a:lnTo>
                    <a:pt x="3648" y="1192"/>
                  </a:lnTo>
                  <a:lnTo>
                    <a:pt x="3648" y="8"/>
                  </a:lnTo>
                </a:path>
              </a:pathLst>
            </a:custGeom>
            <a:noFill/>
            <a:ln w="38100" cap="flat">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2" name="Text Box 24"/>
            <p:cNvSpPr txBox="1">
              <a:spLocks noChangeArrowheads="1"/>
            </p:cNvSpPr>
            <p:nvPr/>
          </p:nvSpPr>
          <p:spPr bwMode="auto">
            <a:xfrm>
              <a:off x="7075772" y="2555032"/>
              <a:ext cx="359073" cy="153888"/>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市バス</a:t>
              </a:r>
            </a:p>
          </p:txBody>
        </p:sp>
        <p:sp>
          <p:nvSpPr>
            <p:cNvPr id="193" name="Text Box 24"/>
            <p:cNvSpPr txBox="1">
              <a:spLocks noChangeArrowheads="1"/>
            </p:cNvSpPr>
            <p:nvPr/>
          </p:nvSpPr>
          <p:spPr bwMode="auto">
            <a:xfrm>
              <a:off x="6722093" y="2224669"/>
              <a:ext cx="440826" cy="21849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0" tIns="0" rIns="0" bIns="63984"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タクシー</a:t>
              </a:r>
            </a:p>
          </p:txBody>
        </p:sp>
        <p:sp>
          <p:nvSpPr>
            <p:cNvPr id="195" name="Freeform 9"/>
            <p:cNvSpPr>
              <a:spLocks/>
            </p:cNvSpPr>
            <p:nvPr/>
          </p:nvSpPr>
          <p:spPr bwMode="auto">
            <a:xfrm>
              <a:off x="4802884" y="2510452"/>
              <a:ext cx="544510" cy="302191"/>
            </a:xfrm>
            <a:custGeom>
              <a:avLst/>
              <a:gdLst>
                <a:gd name="T0" fmla="*/ 2147483647 w 652"/>
                <a:gd name="T1" fmla="*/ 2147483647 h 392"/>
                <a:gd name="T2" fmla="*/ 2147483647 w 652"/>
                <a:gd name="T3" fmla="*/ 2147483647 h 392"/>
                <a:gd name="T4" fmla="*/ 2147483647 w 652"/>
                <a:gd name="T5" fmla="*/ 2147483647 h 392"/>
                <a:gd name="T6" fmla="*/ 2147483647 w 652"/>
                <a:gd name="T7" fmla="*/ 2147483647 h 392"/>
                <a:gd name="T8" fmla="*/ 2147483647 w 652"/>
                <a:gd name="T9" fmla="*/ 2147483647 h 392"/>
                <a:gd name="T10" fmla="*/ 2147483647 w 652"/>
                <a:gd name="T11" fmla="*/ 2147483647 h 392"/>
                <a:gd name="T12" fmla="*/ 0 w 652"/>
                <a:gd name="T13" fmla="*/ 2147483647 h 392"/>
                <a:gd name="T14" fmla="*/ 0 w 652"/>
                <a:gd name="T15" fmla="*/ 2147483647 h 392"/>
                <a:gd name="T16" fmla="*/ 0 w 652"/>
                <a:gd name="T17" fmla="*/ 2147483647 h 392"/>
                <a:gd name="T18" fmla="*/ 2147483647 w 652"/>
                <a:gd name="T19" fmla="*/ 2147483647 h 392"/>
                <a:gd name="T20" fmla="*/ 2147483647 w 652"/>
                <a:gd name="T21" fmla="*/ 2147483647 h 392"/>
                <a:gd name="T22" fmla="*/ 2147483647 w 652"/>
                <a:gd name="T23" fmla="*/ 2147483647 h 392"/>
                <a:gd name="T24" fmla="*/ 2147483647 w 652"/>
                <a:gd name="T25" fmla="*/ 2147483647 h 392"/>
                <a:gd name="T26" fmla="*/ 2147483647 w 652"/>
                <a:gd name="T27" fmla="*/ 0 h 392"/>
                <a:gd name="T28" fmla="*/ 2147483647 w 652"/>
                <a:gd name="T29" fmla="*/ 2147483647 h 392"/>
                <a:gd name="T30" fmla="*/ 2147483647 w 652"/>
                <a:gd name="T31" fmla="*/ 2147483647 h 392"/>
                <a:gd name="T32" fmla="*/ 2147483647 w 652"/>
                <a:gd name="T33" fmla="*/ 2147483647 h 392"/>
                <a:gd name="T34" fmla="*/ 2147483647 w 652"/>
                <a:gd name="T35" fmla="*/ 2147483647 h 392"/>
                <a:gd name="T36" fmla="*/ 2147483647 w 652"/>
                <a:gd name="T37" fmla="*/ 2147483647 h 392"/>
                <a:gd name="T38" fmla="*/ 2147483647 w 652"/>
                <a:gd name="T39" fmla="*/ 2147483647 h 39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652" h="392">
                  <a:moveTo>
                    <a:pt x="582" y="6"/>
                  </a:moveTo>
                  <a:lnTo>
                    <a:pt x="598" y="10"/>
                  </a:lnTo>
                  <a:lnTo>
                    <a:pt x="618" y="22"/>
                  </a:lnTo>
                  <a:lnTo>
                    <a:pt x="630" y="42"/>
                  </a:lnTo>
                  <a:lnTo>
                    <a:pt x="640" y="62"/>
                  </a:lnTo>
                  <a:lnTo>
                    <a:pt x="650" y="90"/>
                  </a:lnTo>
                  <a:lnTo>
                    <a:pt x="652" y="120"/>
                  </a:lnTo>
                  <a:lnTo>
                    <a:pt x="650" y="144"/>
                  </a:lnTo>
                  <a:lnTo>
                    <a:pt x="646" y="170"/>
                  </a:lnTo>
                  <a:lnTo>
                    <a:pt x="644" y="192"/>
                  </a:lnTo>
                  <a:lnTo>
                    <a:pt x="640" y="218"/>
                  </a:lnTo>
                  <a:lnTo>
                    <a:pt x="632" y="242"/>
                  </a:lnTo>
                  <a:lnTo>
                    <a:pt x="624" y="264"/>
                  </a:lnTo>
                  <a:lnTo>
                    <a:pt x="612" y="290"/>
                  </a:lnTo>
                  <a:lnTo>
                    <a:pt x="598" y="312"/>
                  </a:lnTo>
                  <a:lnTo>
                    <a:pt x="582" y="330"/>
                  </a:lnTo>
                  <a:lnTo>
                    <a:pt x="568" y="354"/>
                  </a:lnTo>
                  <a:lnTo>
                    <a:pt x="550" y="370"/>
                  </a:lnTo>
                  <a:lnTo>
                    <a:pt x="536" y="392"/>
                  </a:lnTo>
                  <a:lnTo>
                    <a:pt x="0" y="388"/>
                  </a:lnTo>
                  <a:lnTo>
                    <a:pt x="0" y="0"/>
                  </a:lnTo>
                  <a:lnTo>
                    <a:pt x="556" y="0"/>
                  </a:lnTo>
                  <a:lnTo>
                    <a:pt x="582" y="6"/>
                  </a:lnTo>
                  <a:close/>
                </a:path>
              </a:pathLst>
            </a:custGeom>
            <a:solidFill>
              <a:srgbClr val="92D05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6" name="Text Box 112"/>
            <p:cNvSpPr txBox="1">
              <a:spLocks noChangeArrowheads="1"/>
            </p:cNvSpPr>
            <p:nvPr/>
          </p:nvSpPr>
          <p:spPr bwMode="auto">
            <a:xfrm>
              <a:off x="2927648" y="1268845"/>
              <a:ext cx="2664296" cy="34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970" tIns="63984" rIns="127970" bIns="6398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279525" rtl="0" eaLnBrk="1" fontAlgn="auto" latinLnBrk="0" hangingPunct="1">
                <a:lnSpc>
                  <a:spcPct val="100000"/>
                </a:lnSpc>
                <a:spcBef>
                  <a:spcPct val="500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【JR</a:t>
              </a:r>
              <a:r>
                <a:rPr kumimoji="1" lang="ja-JP"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バス（中・長距離）・タクシー</a:t>
              </a:r>
              <a:r>
                <a:rPr kumimoji="1" lang="en-US" altLang="ja-JP"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p>
          </p:txBody>
        </p:sp>
        <p:sp>
          <p:nvSpPr>
            <p:cNvPr id="197" name="Text Box 24"/>
            <p:cNvSpPr txBox="1">
              <a:spLocks noChangeArrowheads="1"/>
            </p:cNvSpPr>
            <p:nvPr/>
          </p:nvSpPr>
          <p:spPr bwMode="auto">
            <a:xfrm>
              <a:off x="4777002" y="2531532"/>
              <a:ext cx="536158" cy="21849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lIns="0" tIns="0" rIns="0" bIns="63984"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タクシー</a:t>
              </a:r>
            </a:p>
          </p:txBody>
        </p:sp>
        <p:sp>
          <p:nvSpPr>
            <p:cNvPr id="198" name="Freeform 107"/>
            <p:cNvSpPr>
              <a:spLocks/>
            </p:cNvSpPr>
            <p:nvPr/>
          </p:nvSpPr>
          <p:spPr bwMode="auto">
            <a:xfrm>
              <a:off x="4113065" y="2692298"/>
              <a:ext cx="93536" cy="283690"/>
            </a:xfrm>
            <a:custGeom>
              <a:avLst/>
              <a:gdLst>
                <a:gd name="T0" fmla="*/ 0 w 112"/>
                <a:gd name="T1" fmla="*/ 584200 h 368"/>
                <a:gd name="T2" fmla="*/ 63500 w 112"/>
                <a:gd name="T3" fmla="*/ 558800 h 368"/>
                <a:gd name="T4" fmla="*/ 101600 w 112"/>
                <a:gd name="T5" fmla="*/ 533400 h 368"/>
                <a:gd name="T6" fmla="*/ 133350 w 112"/>
                <a:gd name="T7" fmla="*/ 479425 h 368"/>
                <a:gd name="T8" fmla="*/ 158750 w 112"/>
                <a:gd name="T9" fmla="*/ 419100 h 368"/>
                <a:gd name="T10" fmla="*/ 171450 w 112"/>
                <a:gd name="T11" fmla="*/ 361950 h 368"/>
                <a:gd name="T12" fmla="*/ 177800 w 112"/>
                <a:gd name="T13" fmla="*/ 279400 h 368"/>
                <a:gd name="T14" fmla="*/ 174625 w 112"/>
                <a:gd name="T15" fmla="*/ 225425 h 368"/>
                <a:gd name="T16" fmla="*/ 165100 w 112"/>
                <a:gd name="T17" fmla="*/ 168275 h 368"/>
                <a:gd name="T18" fmla="*/ 142875 w 112"/>
                <a:gd name="T19" fmla="*/ 120650 h 368"/>
                <a:gd name="T20" fmla="*/ 76200 w 112"/>
                <a:gd name="T21" fmla="*/ 0 h 3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12" h="368">
                  <a:moveTo>
                    <a:pt x="0" y="368"/>
                  </a:moveTo>
                  <a:lnTo>
                    <a:pt x="40" y="352"/>
                  </a:lnTo>
                  <a:lnTo>
                    <a:pt x="64" y="336"/>
                  </a:lnTo>
                  <a:lnTo>
                    <a:pt x="84" y="302"/>
                  </a:lnTo>
                  <a:lnTo>
                    <a:pt x="100" y="264"/>
                  </a:lnTo>
                  <a:lnTo>
                    <a:pt x="108" y="228"/>
                  </a:lnTo>
                  <a:lnTo>
                    <a:pt x="112" y="176"/>
                  </a:lnTo>
                  <a:lnTo>
                    <a:pt x="110" y="142"/>
                  </a:lnTo>
                  <a:lnTo>
                    <a:pt x="104" y="106"/>
                  </a:lnTo>
                  <a:lnTo>
                    <a:pt x="90" y="76"/>
                  </a:lnTo>
                  <a:lnTo>
                    <a:pt x="48" y="0"/>
                  </a:lnTo>
                </a:path>
              </a:pathLst>
            </a:custGeom>
            <a:noFill/>
            <a:ln w="15875" cap="flat">
              <a:solidFill>
                <a:srgbClr val="0000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9" name="Freeform 108"/>
            <p:cNvSpPr>
              <a:spLocks/>
            </p:cNvSpPr>
            <p:nvPr/>
          </p:nvSpPr>
          <p:spPr bwMode="auto">
            <a:xfrm>
              <a:off x="3598616" y="1970740"/>
              <a:ext cx="329044" cy="80173"/>
            </a:xfrm>
            <a:custGeom>
              <a:avLst/>
              <a:gdLst>
                <a:gd name="T0" fmla="*/ 625475 w 394"/>
                <a:gd name="T1" fmla="*/ 165100 h 104"/>
                <a:gd name="T2" fmla="*/ 625475 w 394"/>
                <a:gd name="T3" fmla="*/ 130175 h 104"/>
                <a:gd name="T4" fmla="*/ 609600 w 394"/>
                <a:gd name="T5" fmla="*/ 88900 h 104"/>
                <a:gd name="T6" fmla="*/ 581025 w 394"/>
                <a:gd name="T7" fmla="*/ 50800 h 104"/>
                <a:gd name="T8" fmla="*/ 542925 w 394"/>
                <a:gd name="T9" fmla="*/ 15875 h 104"/>
                <a:gd name="T10" fmla="*/ 495300 w 394"/>
                <a:gd name="T11" fmla="*/ 6350 h 104"/>
                <a:gd name="T12" fmla="*/ 441325 w 394"/>
                <a:gd name="T13" fmla="*/ 0 h 104"/>
                <a:gd name="T14" fmla="*/ 0 w 394"/>
                <a:gd name="T15" fmla="*/ 0 h 104"/>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394" h="104">
                  <a:moveTo>
                    <a:pt x="394" y="104"/>
                  </a:moveTo>
                  <a:lnTo>
                    <a:pt x="394" y="82"/>
                  </a:lnTo>
                  <a:lnTo>
                    <a:pt x="384" y="56"/>
                  </a:lnTo>
                  <a:lnTo>
                    <a:pt x="366" y="32"/>
                  </a:lnTo>
                  <a:lnTo>
                    <a:pt x="342" y="10"/>
                  </a:lnTo>
                  <a:lnTo>
                    <a:pt x="312" y="4"/>
                  </a:lnTo>
                  <a:lnTo>
                    <a:pt x="278" y="0"/>
                  </a:lnTo>
                  <a:lnTo>
                    <a:pt x="0" y="0"/>
                  </a:lnTo>
                </a:path>
              </a:pathLst>
            </a:custGeom>
            <a:noFill/>
            <a:ln w="15875" cap="flat">
              <a:solidFill>
                <a:srgbClr val="0000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0" name="Freeform 109"/>
            <p:cNvSpPr>
              <a:spLocks/>
            </p:cNvSpPr>
            <p:nvPr/>
          </p:nvSpPr>
          <p:spPr bwMode="auto">
            <a:xfrm>
              <a:off x="5571210" y="2787890"/>
              <a:ext cx="53450" cy="209684"/>
            </a:xfrm>
            <a:custGeom>
              <a:avLst/>
              <a:gdLst>
                <a:gd name="T0" fmla="*/ 47625 w 64"/>
                <a:gd name="T1" fmla="*/ 431800 h 272"/>
                <a:gd name="T2" fmla="*/ 73025 w 64"/>
                <a:gd name="T3" fmla="*/ 387350 h 272"/>
                <a:gd name="T4" fmla="*/ 92075 w 64"/>
                <a:gd name="T5" fmla="*/ 333375 h 272"/>
                <a:gd name="T6" fmla="*/ 101600 w 64"/>
                <a:gd name="T7" fmla="*/ 279400 h 272"/>
                <a:gd name="T8" fmla="*/ 98425 w 64"/>
                <a:gd name="T9" fmla="*/ 225425 h 272"/>
                <a:gd name="T10" fmla="*/ 88900 w 64"/>
                <a:gd name="T11" fmla="*/ 168275 h 272"/>
                <a:gd name="T12" fmla="*/ 66675 w 64"/>
                <a:gd name="T13" fmla="*/ 120650 h 272"/>
                <a:gd name="T14" fmla="*/ 0 w 64"/>
                <a:gd name="T15" fmla="*/ 0 h 27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64" h="272">
                  <a:moveTo>
                    <a:pt x="30" y="272"/>
                  </a:moveTo>
                  <a:lnTo>
                    <a:pt x="46" y="244"/>
                  </a:lnTo>
                  <a:lnTo>
                    <a:pt x="58" y="210"/>
                  </a:lnTo>
                  <a:lnTo>
                    <a:pt x="64" y="176"/>
                  </a:lnTo>
                  <a:lnTo>
                    <a:pt x="62" y="142"/>
                  </a:lnTo>
                  <a:lnTo>
                    <a:pt x="56" y="106"/>
                  </a:lnTo>
                  <a:lnTo>
                    <a:pt x="42" y="76"/>
                  </a:lnTo>
                  <a:lnTo>
                    <a:pt x="0" y="0"/>
                  </a:lnTo>
                </a:path>
              </a:pathLst>
            </a:custGeom>
            <a:noFill/>
            <a:ln w="15875" cap="flat">
              <a:solidFill>
                <a:srgbClr val="008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1" name="Freeform 110"/>
            <p:cNvSpPr>
              <a:spLocks/>
            </p:cNvSpPr>
            <p:nvPr/>
          </p:nvSpPr>
          <p:spPr bwMode="auto">
            <a:xfrm>
              <a:off x="7518752" y="1993866"/>
              <a:ext cx="170368" cy="12334"/>
            </a:xfrm>
            <a:custGeom>
              <a:avLst/>
              <a:gdLst>
                <a:gd name="T0" fmla="*/ 0 w 204"/>
                <a:gd name="T1" fmla="*/ 3175 h 16"/>
                <a:gd name="T2" fmla="*/ 53975 w 204"/>
                <a:gd name="T3" fmla="*/ 0 h 16"/>
                <a:gd name="T4" fmla="*/ 114300 w 204"/>
                <a:gd name="T5" fmla="*/ 0 h 16"/>
                <a:gd name="T6" fmla="*/ 161925 w 204"/>
                <a:gd name="T7" fmla="*/ 0 h 16"/>
                <a:gd name="T8" fmla="*/ 257175 w 204"/>
                <a:gd name="T9" fmla="*/ 12700 h 16"/>
                <a:gd name="T10" fmla="*/ 323850 w 204"/>
                <a:gd name="T11" fmla="*/ 25400 h 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04" h="16">
                  <a:moveTo>
                    <a:pt x="0" y="2"/>
                  </a:moveTo>
                  <a:lnTo>
                    <a:pt x="34" y="0"/>
                  </a:lnTo>
                  <a:lnTo>
                    <a:pt x="72" y="0"/>
                  </a:lnTo>
                  <a:lnTo>
                    <a:pt x="102" y="0"/>
                  </a:lnTo>
                  <a:lnTo>
                    <a:pt x="162" y="8"/>
                  </a:lnTo>
                  <a:lnTo>
                    <a:pt x="204" y="16"/>
                  </a:lnTo>
                </a:path>
              </a:pathLst>
            </a:custGeom>
            <a:noFill/>
            <a:ln w="15875" cap="flat">
              <a:solidFill>
                <a:srgbClr val="008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02" name="Rectangle 113"/>
            <p:cNvSpPr>
              <a:spLocks noChangeArrowheads="1"/>
            </p:cNvSpPr>
            <p:nvPr/>
          </p:nvSpPr>
          <p:spPr bwMode="auto">
            <a:xfrm>
              <a:off x="7929303" y="3389189"/>
              <a:ext cx="86704" cy="10023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18" name="角丸四角形 217"/>
            <p:cNvSpPr/>
            <p:nvPr/>
          </p:nvSpPr>
          <p:spPr>
            <a:xfrm>
              <a:off x="6191775" y="2942085"/>
              <a:ext cx="1532629" cy="235704"/>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7030A0"/>
                </a:solidFill>
                <a:effectLst/>
                <a:uLnTx/>
                <a:uFillTx/>
                <a:latin typeface="Calibri" panose="020F0502020204030204"/>
                <a:ea typeface="ＭＳ Ｐゴシック" panose="020B0600070205080204" pitchFamily="50" charset="-128"/>
                <a:cs typeface="+mn-cs"/>
              </a:endParaRPr>
            </a:p>
          </p:txBody>
        </p:sp>
        <p:sp>
          <p:nvSpPr>
            <p:cNvPr id="219" name="テキスト ボックス 218"/>
            <p:cNvSpPr txBox="1"/>
            <p:nvPr/>
          </p:nvSpPr>
          <p:spPr>
            <a:xfrm>
              <a:off x="6345127" y="3201474"/>
              <a:ext cx="1152128" cy="299619"/>
            </a:xfrm>
            <a:prstGeom prst="rect">
              <a:avLst/>
            </a:prstGeom>
            <a:noFill/>
          </p:spPr>
          <p:txBody>
            <a:bodyPr wrap="square" lIns="0" tIns="0" rIns="0" bIns="0" rtlCol="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危険、不便な乗降</a:t>
              </a:r>
              <a:endParaRPr kumimoji="1" lang="en-US" altLang="ja-JP" sz="10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交通の阻害</a:t>
              </a:r>
              <a:endParaRPr kumimoji="1" lang="en-US" altLang="ja-JP" sz="10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226" name="角丸四角形 225"/>
            <p:cNvSpPr/>
            <p:nvPr/>
          </p:nvSpPr>
          <p:spPr>
            <a:xfrm>
              <a:off x="4306322" y="2923511"/>
              <a:ext cx="1175190" cy="235703"/>
            </a:xfrm>
            <a:prstGeom prst="roundRect">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rgbClr val="7030A0"/>
                </a:solidFill>
                <a:effectLst/>
                <a:uLnTx/>
                <a:uFillTx/>
                <a:latin typeface="Calibri" panose="020F0502020204030204"/>
                <a:ea typeface="ＭＳ Ｐゴシック" panose="020B0600070205080204" pitchFamily="50" charset="-128"/>
                <a:cs typeface="+mn-cs"/>
              </a:endParaRPr>
            </a:p>
          </p:txBody>
        </p:sp>
        <p:sp>
          <p:nvSpPr>
            <p:cNvPr id="227" name="テキスト ボックス 226"/>
            <p:cNvSpPr txBox="1">
              <a:spLocks noChangeAspect="1"/>
            </p:cNvSpPr>
            <p:nvPr/>
          </p:nvSpPr>
          <p:spPr>
            <a:xfrm>
              <a:off x="4295805" y="3141011"/>
              <a:ext cx="115212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危険、不便な乗降</a:t>
              </a:r>
              <a:endParaRPr kumimoji="1" lang="en-US" altLang="ja-JP" sz="10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sp>
          <p:nvSpPr>
            <p:cNvPr id="190" name="Text Box 112"/>
            <p:cNvSpPr txBox="1">
              <a:spLocks noChangeArrowheads="1"/>
            </p:cNvSpPr>
            <p:nvPr/>
          </p:nvSpPr>
          <p:spPr bwMode="auto">
            <a:xfrm>
              <a:off x="6347196" y="1273955"/>
              <a:ext cx="2448272" cy="3446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970" tIns="63984" rIns="127970" bIns="6398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279525" rtl="0" eaLnBrk="1" fontAlgn="auto" latinLnBrk="0" hangingPunct="1">
                <a:lnSpc>
                  <a:spcPct val="100000"/>
                </a:lnSpc>
                <a:spcBef>
                  <a:spcPct val="500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タクシー・市バスターミナル</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p>
          </p:txBody>
        </p:sp>
        <p:sp>
          <p:nvSpPr>
            <p:cNvPr id="277" name="Text Box 24"/>
            <p:cNvSpPr txBox="1">
              <a:spLocks noChangeArrowheads="1"/>
            </p:cNvSpPr>
            <p:nvPr/>
          </p:nvSpPr>
          <p:spPr bwMode="auto">
            <a:xfrm>
              <a:off x="4057020" y="2153696"/>
              <a:ext cx="230832" cy="153888"/>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バス</a:t>
              </a:r>
            </a:p>
          </p:txBody>
        </p:sp>
        <p:sp>
          <p:nvSpPr>
            <p:cNvPr id="334" name="フリーフォーム 333"/>
            <p:cNvSpPr/>
            <p:nvPr/>
          </p:nvSpPr>
          <p:spPr>
            <a:xfrm>
              <a:off x="5849357" y="2769339"/>
              <a:ext cx="207738" cy="263252"/>
            </a:xfrm>
            <a:custGeom>
              <a:avLst/>
              <a:gdLst>
                <a:gd name="connsiteX0" fmla="*/ 4762 w 104775"/>
                <a:gd name="connsiteY0" fmla="*/ 252412 h 252412"/>
                <a:gd name="connsiteX1" fmla="*/ 0 w 104775"/>
                <a:gd name="connsiteY1" fmla="*/ 71437 h 252412"/>
                <a:gd name="connsiteX2" fmla="*/ 104775 w 104775"/>
                <a:gd name="connsiteY2" fmla="*/ 0 h 252412"/>
                <a:gd name="connsiteX3" fmla="*/ 104775 w 104775"/>
                <a:gd name="connsiteY3" fmla="*/ 0 h 252412"/>
                <a:gd name="connsiteX0" fmla="*/ 4762 w 119062"/>
                <a:gd name="connsiteY0" fmla="*/ 263252 h 263252"/>
                <a:gd name="connsiteX1" fmla="*/ 0 w 119062"/>
                <a:gd name="connsiteY1" fmla="*/ 82277 h 263252"/>
                <a:gd name="connsiteX2" fmla="*/ 104775 w 119062"/>
                <a:gd name="connsiteY2" fmla="*/ 10840 h 263252"/>
                <a:gd name="connsiteX3" fmla="*/ 119062 w 119062"/>
                <a:gd name="connsiteY3" fmla="*/ 0 h 263252"/>
                <a:gd name="connsiteX0" fmla="*/ 4762 w 191069"/>
                <a:gd name="connsiteY0" fmla="*/ 263252 h 263252"/>
                <a:gd name="connsiteX1" fmla="*/ 0 w 191069"/>
                <a:gd name="connsiteY1" fmla="*/ 82277 h 263252"/>
                <a:gd name="connsiteX2" fmla="*/ 104775 w 191069"/>
                <a:gd name="connsiteY2" fmla="*/ 10840 h 263252"/>
                <a:gd name="connsiteX3" fmla="*/ 191069 w 191069"/>
                <a:gd name="connsiteY3" fmla="*/ 0 h 263252"/>
                <a:gd name="connsiteX0" fmla="*/ 4762 w 191069"/>
                <a:gd name="connsiteY0" fmla="*/ 263252 h 263252"/>
                <a:gd name="connsiteX1" fmla="*/ 0 w 191069"/>
                <a:gd name="connsiteY1" fmla="*/ 82277 h 263252"/>
                <a:gd name="connsiteX2" fmla="*/ 104775 w 191069"/>
                <a:gd name="connsiteY2" fmla="*/ 10840 h 263252"/>
                <a:gd name="connsiteX3" fmla="*/ 191069 w 191069"/>
                <a:gd name="connsiteY3" fmla="*/ 0 h 263252"/>
                <a:gd name="connsiteX0" fmla="*/ 21431 w 207738"/>
                <a:gd name="connsiteY0" fmla="*/ 263252 h 263252"/>
                <a:gd name="connsiteX1" fmla="*/ 16669 w 207738"/>
                <a:gd name="connsiteY1" fmla="*/ 82277 h 263252"/>
                <a:gd name="connsiteX2" fmla="*/ 121444 w 207738"/>
                <a:gd name="connsiteY2" fmla="*/ 10840 h 263252"/>
                <a:gd name="connsiteX3" fmla="*/ 207738 w 207738"/>
                <a:gd name="connsiteY3" fmla="*/ 0 h 263252"/>
              </a:gdLst>
              <a:ahLst/>
              <a:cxnLst>
                <a:cxn ang="0">
                  <a:pos x="connsiteX0" y="connsiteY0"/>
                </a:cxn>
                <a:cxn ang="0">
                  <a:pos x="connsiteX1" y="connsiteY1"/>
                </a:cxn>
                <a:cxn ang="0">
                  <a:pos x="connsiteX2" y="connsiteY2"/>
                </a:cxn>
                <a:cxn ang="0">
                  <a:pos x="connsiteX3" y="connsiteY3"/>
                </a:cxn>
              </a:cxnLst>
              <a:rect l="l" t="t" r="r" b="b"/>
              <a:pathLst>
                <a:path w="207738" h="263252">
                  <a:moveTo>
                    <a:pt x="21431" y="263252"/>
                  </a:moveTo>
                  <a:cubicBezTo>
                    <a:pt x="19844" y="202927"/>
                    <a:pt x="0" y="124346"/>
                    <a:pt x="16669" y="82277"/>
                  </a:cubicBezTo>
                  <a:cubicBezTo>
                    <a:pt x="33338" y="40208"/>
                    <a:pt x="89599" y="24553"/>
                    <a:pt x="121444" y="10840"/>
                  </a:cubicBezTo>
                  <a:lnTo>
                    <a:pt x="207738" y="0"/>
                  </a:lnTo>
                </a:path>
              </a:pathLst>
            </a:custGeom>
            <a:ln>
              <a:solidFill>
                <a:srgbClr val="0070C0"/>
              </a:solidFill>
              <a:prstDash val="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35" name="Text Box 13"/>
            <p:cNvSpPr txBox="1">
              <a:spLocks noChangeArrowheads="1"/>
            </p:cNvSpPr>
            <p:nvPr/>
          </p:nvSpPr>
          <p:spPr bwMode="auto">
            <a:xfrm>
              <a:off x="5337016" y="1473282"/>
              <a:ext cx="792088"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D4D4D"/>
                  </a:solidFill>
                  <a:effectLst/>
                  <a:uLnTx/>
                  <a:uFillTx/>
                  <a:latin typeface="ＭＳ Ｐゴシック" pitchFamily="50" charset="-128"/>
                  <a:ea typeface="ＭＳ Ｐゴシック" pitchFamily="50" charset="-128"/>
                  <a:cs typeface="+mn-cs"/>
                </a:rPr>
                <a:t>ＪＲ大阪駅</a:t>
              </a:r>
            </a:p>
          </p:txBody>
        </p:sp>
        <p:sp>
          <p:nvSpPr>
            <p:cNvPr id="336" name="Text Box 13"/>
            <p:cNvSpPr txBox="1">
              <a:spLocks noChangeArrowheads="1"/>
            </p:cNvSpPr>
            <p:nvPr/>
          </p:nvSpPr>
          <p:spPr bwMode="auto">
            <a:xfrm>
              <a:off x="5337014" y="3345414"/>
              <a:ext cx="936104"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D4D4D"/>
                  </a:solidFill>
                  <a:effectLst/>
                  <a:uLnTx/>
                  <a:uFillTx/>
                  <a:latin typeface="ＭＳ Ｐ明朝" pitchFamily="18" charset="-128"/>
                  <a:ea typeface="ＭＳ Ｐ明朝" pitchFamily="18" charset="-128"/>
                  <a:cs typeface="+mn-cs"/>
                </a:rPr>
                <a:t>大阪駅前線</a:t>
              </a:r>
            </a:p>
          </p:txBody>
        </p:sp>
      </p:grpSp>
      <p:grpSp>
        <p:nvGrpSpPr>
          <p:cNvPr id="30" name="グループ化 29"/>
          <p:cNvGrpSpPr/>
          <p:nvPr/>
        </p:nvGrpSpPr>
        <p:grpSpPr>
          <a:xfrm>
            <a:off x="1605003" y="4711588"/>
            <a:ext cx="5328596" cy="2118506"/>
            <a:chOff x="3287688" y="4334915"/>
            <a:chExt cx="5328596" cy="2118506"/>
          </a:xfrm>
        </p:grpSpPr>
        <p:pic>
          <p:nvPicPr>
            <p:cNvPr id="279" name="Picture 8"/>
            <p:cNvPicPr>
              <a:picLocks noChangeAspect="1" noChangeArrowheads="1"/>
            </p:cNvPicPr>
            <p:nvPr/>
          </p:nvPicPr>
          <p:blipFill>
            <a:blip r:embed="rId4" cstate="print">
              <a:lum bright="30000"/>
              <a:extLst>
                <a:ext uri="{28A0092B-C50C-407E-A947-70E740481C1C}">
                  <a14:useLocalDpi xmlns:a14="http://schemas.microsoft.com/office/drawing/2010/main" val="0"/>
                </a:ext>
              </a:extLst>
            </a:blip>
            <a:srcRect l="9865" r="735"/>
            <a:stretch>
              <a:fillRect/>
            </a:stretch>
          </p:blipFill>
          <p:spPr bwMode="auto">
            <a:xfrm>
              <a:off x="3515789" y="4697202"/>
              <a:ext cx="4691174" cy="17501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 name="Rectangle 10"/>
            <p:cNvSpPr>
              <a:spLocks noChangeArrowheads="1"/>
            </p:cNvSpPr>
            <p:nvPr/>
          </p:nvSpPr>
          <p:spPr bwMode="auto">
            <a:xfrm rot="4862113">
              <a:off x="7363825" y="4906720"/>
              <a:ext cx="42447" cy="24798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rot="10800000" vert="eaVert"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1" name="Freeform 10"/>
            <p:cNvSpPr>
              <a:spLocks noChangeAspect="1"/>
            </p:cNvSpPr>
            <p:nvPr/>
          </p:nvSpPr>
          <p:spPr bwMode="auto">
            <a:xfrm>
              <a:off x="6646844" y="4977653"/>
              <a:ext cx="1332711" cy="1058892"/>
            </a:xfrm>
            <a:custGeom>
              <a:avLst/>
              <a:gdLst>
                <a:gd name="T0" fmla="*/ 0 w 1632"/>
                <a:gd name="T1" fmla="*/ 2147483647 h 1404"/>
                <a:gd name="T2" fmla="*/ 2147483647 w 1632"/>
                <a:gd name="T3" fmla="*/ 2147483647 h 1404"/>
                <a:gd name="T4" fmla="*/ 2147483647 w 1632"/>
                <a:gd name="T5" fmla="*/ 2147483647 h 1404"/>
                <a:gd name="T6" fmla="*/ 2147483647 w 1632"/>
                <a:gd name="T7" fmla="*/ 2147483647 h 1404"/>
                <a:gd name="T8" fmla="*/ 2147483647 w 1632"/>
                <a:gd name="T9" fmla="*/ 2147483647 h 1404"/>
                <a:gd name="T10" fmla="*/ 2147483647 w 1632"/>
                <a:gd name="T11" fmla="*/ 2147483647 h 1404"/>
                <a:gd name="T12" fmla="*/ 2147483647 w 1632"/>
                <a:gd name="T13" fmla="*/ 2147483647 h 1404"/>
                <a:gd name="T14" fmla="*/ 2147483647 w 1632"/>
                <a:gd name="T15" fmla="*/ 2147483647 h 1404"/>
                <a:gd name="T16" fmla="*/ 2147483647 w 1632"/>
                <a:gd name="T17" fmla="*/ 2147483647 h 1404"/>
                <a:gd name="T18" fmla="*/ 2147483647 w 1632"/>
                <a:gd name="T19" fmla="*/ 2147483647 h 1404"/>
                <a:gd name="T20" fmla="*/ 2147483647 w 1632"/>
                <a:gd name="T21" fmla="*/ 0 h 1404"/>
                <a:gd name="T22" fmla="*/ 2147483647 w 1632"/>
                <a:gd name="T23" fmla="*/ 2147483647 h 1404"/>
                <a:gd name="T24" fmla="*/ 2147483647 w 1632"/>
                <a:gd name="T25" fmla="*/ 2147483647 h 1404"/>
                <a:gd name="T26" fmla="*/ 2147483647 w 1632"/>
                <a:gd name="T27" fmla="*/ 2147483647 h 1404"/>
                <a:gd name="T28" fmla="*/ 2147483647 w 1632"/>
                <a:gd name="T29" fmla="*/ 2147483647 h 1404"/>
                <a:gd name="T30" fmla="*/ 2147483647 w 1632"/>
                <a:gd name="T31" fmla="*/ 2147483647 h 1404"/>
                <a:gd name="T32" fmla="*/ 2147483647 w 1632"/>
                <a:gd name="T33" fmla="*/ 2147483647 h 1404"/>
                <a:gd name="T34" fmla="*/ 2147483647 w 1632"/>
                <a:gd name="T35" fmla="*/ 2147483647 h 1404"/>
                <a:gd name="T36" fmla="*/ 2147483647 w 1632"/>
                <a:gd name="T37" fmla="*/ 2147483647 h 1404"/>
                <a:gd name="T38" fmla="*/ 2147483647 w 1632"/>
                <a:gd name="T39" fmla="*/ 2147483647 h 1404"/>
                <a:gd name="T40" fmla="*/ 2147483647 w 1632"/>
                <a:gd name="T41" fmla="*/ 2147483647 h 1404"/>
                <a:gd name="T42" fmla="*/ 2147483647 w 1632"/>
                <a:gd name="T43" fmla="*/ 2147483647 h 1404"/>
                <a:gd name="T44" fmla="*/ 2147483647 w 1632"/>
                <a:gd name="T45" fmla="*/ 2147483647 h 1404"/>
                <a:gd name="T46" fmla="*/ 2147483647 w 1632"/>
                <a:gd name="T47" fmla="*/ 2147483647 h 1404"/>
                <a:gd name="T48" fmla="*/ 2147483647 w 1632"/>
                <a:gd name="T49" fmla="*/ 2147483647 h 1404"/>
                <a:gd name="T50" fmla="*/ 2147483647 w 1632"/>
                <a:gd name="T51" fmla="*/ 2147483647 h 1404"/>
                <a:gd name="T52" fmla="*/ 2147483647 w 1632"/>
                <a:gd name="T53" fmla="*/ 2147483647 h 1404"/>
                <a:gd name="T54" fmla="*/ 0 w 1632"/>
                <a:gd name="T55" fmla="*/ 2147483647 h 140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632" h="1404">
                  <a:moveTo>
                    <a:pt x="0" y="1332"/>
                  </a:moveTo>
                  <a:lnTo>
                    <a:pt x="84" y="1266"/>
                  </a:lnTo>
                  <a:lnTo>
                    <a:pt x="132" y="996"/>
                  </a:lnTo>
                  <a:lnTo>
                    <a:pt x="60" y="834"/>
                  </a:lnTo>
                  <a:lnTo>
                    <a:pt x="54" y="768"/>
                  </a:lnTo>
                  <a:lnTo>
                    <a:pt x="54" y="624"/>
                  </a:lnTo>
                  <a:lnTo>
                    <a:pt x="60" y="564"/>
                  </a:lnTo>
                  <a:lnTo>
                    <a:pt x="162" y="282"/>
                  </a:lnTo>
                  <a:lnTo>
                    <a:pt x="432" y="72"/>
                  </a:lnTo>
                  <a:lnTo>
                    <a:pt x="528" y="90"/>
                  </a:lnTo>
                  <a:lnTo>
                    <a:pt x="738" y="0"/>
                  </a:lnTo>
                  <a:lnTo>
                    <a:pt x="846" y="30"/>
                  </a:lnTo>
                  <a:lnTo>
                    <a:pt x="1086" y="18"/>
                  </a:lnTo>
                  <a:lnTo>
                    <a:pt x="1632" y="114"/>
                  </a:lnTo>
                  <a:lnTo>
                    <a:pt x="1608" y="252"/>
                  </a:lnTo>
                  <a:lnTo>
                    <a:pt x="1170" y="180"/>
                  </a:lnTo>
                  <a:lnTo>
                    <a:pt x="1176" y="228"/>
                  </a:lnTo>
                  <a:lnTo>
                    <a:pt x="1248" y="486"/>
                  </a:lnTo>
                  <a:lnTo>
                    <a:pt x="1146" y="816"/>
                  </a:lnTo>
                  <a:lnTo>
                    <a:pt x="876" y="990"/>
                  </a:lnTo>
                  <a:lnTo>
                    <a:pt x="522" y="1002"/>
                  </a:lnTo>
                  <a:lnTo>
                    <a:pt x="426" y="966"/>
                  </a:lnTo>
                  <a:lnTo>
                    <a:pt x="336" y="1002"/>
                  </a:lnTo>
                  <a:lnTo>
                    <a:pt x="270" y="1122"/>
                  </a:lnTo>
                  <a:lnTo>
                    <a:pt x="270" y="1242"/>
                  </a:lnTo>
                  <a:lnTo>
                    <a:pt x="288" y="1326"/>
                  </a:lnTo>
                  <a:lnTo>
                    <a:pt x="372" y="1404"/>
                  </a:lnTo>
                  <a:lnTo>
                    <a:pt x="0" y="1332"/>
                  </a:lnTo>
                  <a:close/>
                </a:path>
              </a:pathLst>
            </a:custGeom>
            <a:solidFill>
              <a:srgbClr val="CCFFCC">
                <a:alpha val="30196"/>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2" name="Freeform 11"/>
            <p:cNvSpPr>
              <a:spLocks/>
            </p:cNvSpPr>
            <p:nvPr/>
          </p:nvSpPr>
          <p:spPr bwMode="auto">
            <a:xfrm>
              <a:off x="4168596" y="5646946"/>
              <a:ext cx="527172" cy="181914"/>
            </a:xfrm>
            <a:custGeom>
              <a:avLst/>
              <a:gdLst>
                <a:gd name="T0" fmla="*/ 2147483647 w 642"/>
                <a:gd name="T1" fmla="*/ 2147483647 h 240"/>
                <a:gd name="T2" fmla="*/ 2147483647 w 642"/>
                <a:gd name="T3" fmla="*/ 2147483647 h 240"/>
                <a:gd name="T4" fmla="*/ 2147483647 w 642"/>
                <a:gd name="T5" fmla="*/ 2147483647 h 240"/>
                <a:gd name="T6" fmla="*/ 2147483647 w 642"/>
                <a:gd name="T7" fmla="*/ 2147483647 h 240"/>
                <a:gd name="T8" fmla="*/ 2147483647 w 642"/>
                <a:gd name="T9" fmla="*/ 2147483647 h 240"/>
                <a:gd name="T10" fmla="*/ 2147483647 w 642"/>
                <a:gd name="T11" fmla="*/ 2147483647 h 240"/>
                <a:gd name="T12" fmla="*/ 2147483647 w 642"/>
                <a:gd name="T13" fmla="*/ 0 h 240"/>
                <a:gd name="T14" fmla="*/ 2147483647 w 642"/>
                <a:gd name="T15" fmla="*/ 0 h 240"/>
                <a:gd name="T16" fmla="*/ 2147483647 w 642"/>
                <a:gd name="T17" fmla="*/ 2147483647 h 240"/>
                <a:gd name="T18" fmla="*/ 2147483647 w 642"/>
                <a:gd name="T19" fmla="*/ 2147483647 h 240"/>
                <a:gd name="T20" fmla="*/ 2147483647 w 642"/>
                <a:gd name="T21" fmla="*/ 2147483647 h 240"/>
                <a:gd name="T22" fmla="*/ 0 w 642"/>
                <a:gd name="T23" fmla="*/ 2147483647 h 240"/>
                <a:gd name="T24" fmla="*/ 2147483647 w 642"/>
                <a:gd name="T25" fmla="*/ 2147483647 h 2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42" h="240">
                  <a:moveTo>
                    <a:pt x="12" y="228"/>
                  </a:moveTo>
                  <a:lnTo>
                    <a:pt x="324" y="240"/>
                  </a:lnTo>
                  <a:lnTo>
                    <a:pt x="522" y="240"/>
                  </a:lnTo>
                  <a:lnTo>
                    <a:pt x="558" y="240"/>
                  </a:lnTo>
                  <a:lnTo>
                    <a:pt x="612" y="192"/>
                  </a:lnTo>
                  <a:lnTo>
                    <a:pt x="642" y="156"/>
                  </a:lnTo>
                  <a:lnTo>
                    <a:pt x="642" y="0"/>
                  </a:lnTo>
                  <a:lnTo>
                    <a:pt x="276" y="0"/>
                  </a:lnTo>
                  <a:lnTo>
                    <a:pt x="204" y="24"/>
                  </a:lnTo>
                  <a:lnTo>
                    <a:pt x="108" y="54"/>
                  </a:lnTo>
                  <a:lnTo>
                    <a:pt x="42" y="54"/>
                  </a:lnTo>
                  <a:lnTo>
                    <a:pt x="0" y="36"/>
                  </a:lnTo>
                  <a:lnTo>
                    <a:pt x="12" y="228"/>
                  </a:lnTo>
                  <a:close/>
                </a:path>
              </a:pathLst>
            </a:custGeom>
            <a:solidFill>
              <a:srgbClr val="CCFFCC">
                <a:alpha val="30196"/>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3" name="Rectangle 12"/>
            <p:cNvSpPr>
              <a:spLocks noChangeArrowheads="1"/>
            </p:cNvSpPr>
            <p:nvPr/>
          </p:nvSpPr>
          <p:spPr bwMode="auto">
            <a:xfrm>
              <a:off x="4726150" y="4654083"/>
              <a:ext cx="1891086" cy="1212761"/>
            </a:xfrm>
            <a:prstGeom prst="rect">
              <a:avLst/>
            </a:prstGeom>
            <a:solidFill>
              <a:schemeClr val="bg1">
                <a:alpha val="70195"/>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5" name="Freeform 14"/>
            <p:cNvSpPr>
              <a:spLocks/>
            </p:cNvSpPr>
            <p:nvPr/>
          </p:nvSpPr>
          <p:spPr bwMode="auto">
            <a:xfrm>
              <a:off x="7582897" y="4851157"/>
              <a:ext cx="665124" cy="1587201"/>
            </a:xfrm>
            <a:custGeom>
              <a:avLst/>
              <a:gdLst>
                <a:gd name="T0" fmla="*/ 0 w 810"/>
                <a:gd name="T1" fmla="*/ 2147483647 h 2094"/>
                <a:gd name="T2" fmla="*/ 2147483647 w 810"/>
                <a:gd name="T3" fmla="*/ 2147483647 h 2094"/>
                <a:gd name="T4" fmla="*/ 2147483647 w 810"/>
                <a:gd name="T5" fmla="*/ 2147483647 h 2094"/>
                <a:gd name="T6" fmla="*/ 2147483647 w 810"/>
                <a:gd name="T7" fmla="*/ 2147483647 h 2094"/>
                <a:gd name="T8" fmla="*/ 2147483647 w 810"/>
                <a:gd name="T9" fmla="*/ 2147483647 h 2094"/>
                <a:gd name="T10" fmla="*/ 2147483647 w 810"/>
                <a:gd name="T11" fmla="*/ 2147483647 h 2094"/>
                <a:gd name="T12" fmla="*/ 2147483647 w 810"/>
                <a:gd name="T13" fmla="*/ 2147483647 h 2094"/>
                <a:gd name="T14" fmla="*/ 2147483647 w 810"/>
                <a:gd name="T15" fmla="*/ 2147483647 h 2094"/>
                <a:gd name="T16" fmla="*/ 2147483647 w 810"/>
                <a:gd name="T17" fmla="*/ 2147483647 h 2094"/>
                <a:gd name="T18" fmla="*/ 2147483647 w 810"/>
                <a:gd name="T19" fmla="*/ 0 h 2094"/>
                <a:gd name="T20" fmla="*/ 2147483647 w 810"/>
                <a:gd name="T21" fmla="*/ 2147483647 h 2094"/>
                <a:gd name="T22" fmla="*/ 2147483647 w 810"/>
                <a:gd name="T23" fmla="*/ 2147483647 h 2094"/>
                <a:gd name="T24" fmla="*/ 2147483647 w 810"/>
                <a:gd name="T25" fmla="*/ 2147483647 h 2094"/>
                <a:gd name="T26" fmla="*/ 2147483647 w 810"/>
                <a:gd name="T27" fmla="*/ 2147483647 h 2094"/>
                <a:gd name="T28" fmla="*/ 2147483647 w 810"/>
                <a:gd name="T29" fmla="*/ 2147483647 h 2094"/>
                <a:gd name="T30" fmla="*/ 2147483647 w 810"/>
                <a:gd name="T31" fmla="*/ 2147483647 h 2094"/>
                <a:gd name="T32" fmla="*/ 2147483647 w 810"/>
                <a:gd name="T33" fmla="*/ 2147483647 h 2094"/>
                <a:gd name="T34" fmla="*/ 0 w 810"/>
                <a:gd name="T35" fmla="*/ 2147483647 h 209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10" h="2094">
                  <a:moveTo>
                    <a:pt x="0" y="2094"/>
                  </a:moveTo>
                  <a:lnTo>
                    <a:pt x="120" y="1446"/>
                  </a:lnTo>
                  <a:lnTo>
                    <a:pt x="210" y="1014"/>
                  </a:lnTo>
                  <a:lnTo>
                    <a:pt x="330" y="1032"/>
                  </a:lnTo>
                  <a:lnTo>
                    <a:pt x="276" y="1332"/>
                  </a:lnTo>
                  <a:lnTo>
                    <a:pt x="558" y="1308"/>
                  </a:lnTo>
                  <a:lnTo>
                    <a:pt x="744" y="216"/>
                  </a:lnTo>
                  <a:lnTo>
                    <a:pt x="528" y="234"/>
                  </a:lnTo>
                  <a:lnTo>
                    <a:pt x="570" y="48"/>
                  </a:lnTo>
                  <a:lnTo>
                    <a:pt x="804" y="0"/>
                  </a:lnTo>
                  <a:lnTo>
                    <a:pt x="804" y="516"/>
                  </a:lnTo>
                  <a:lnTo>
                    <a:pt x="660" y="1290"/>
                  </a:lnTo>
                  <a:lnTo>
                    <a:pt x="810" y="1266"/>
                  </a:lnTo>
                  <a:lnTo>
                    <a:pt x="810" y="1434"/>
                  </a:lnTo>
                  <a:lnTo>
                    <a:pt x="306" y="1494"/>
                  </a:lnTo>
                  <a:lnTo>
                    <a:pt x="252" y="1554"/>
                  </a:lnTo>
                  <a:lnTo>
                    <a:pt x="162" y="2094"/>
                  </a:lnTo>
                  <a:lnTo>
                    <a:pt x="0" y="2094"/>
                  </a:lnTo>
                  <a:close/>
                </a:path>
              </a:pathLst>
            </a:custGeom>
            <a:solidFill>
              <a:srgbClr val="C0C0C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6" name="Rectangle 16"/>
            <p:cNvSpPr>
              <a:spLocks noChangeArrowheads="1"/>
            </p:cNvSpPr>
            <p:nvPr/>
          </p:nvSpPr>
          <p:spPr bwMode="auto">
            <a:xfrm>
              <a:off x="6656692" y="5687877"/>
              <a:ext cx="88683" cy="59122"/>
            </a:xfrm>
            <a:prstGeom prst="rect">
              <a:avLst/>
            </a:prstGeom>
            <a:solidFill>
              <a:srgbClr val="00B050">
                <a:alpha val="50195"/>
              </a:srgbClr>
            </a:solidFill>
            <a:ln w="12700">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7" name="Rectangle 17"/>
            <p:cNvSpPr>
              <a:spLocks noChangeArrowheads="1"/>
            </p:cNvSpPr>
            <p:nvPr/>
          </p:nvSpPr>
          <p:spPr bwMode="auto">
            <a:xfrm>
              <a:off x="7536208" y="5859969"/>
              <a:ext cx="88683" cy="59122"/>
            </a:xfrm>
            <a:prstGeom prst="rect">
              <a:avLst/>
            </a:prstGeom>
            <a:solidFill>
              <a:srgbClr val="00B050">
                <a:alpha val="50195"/>
              </a:srgbClr>
            </a:solidFill>
            <a:ln w="12700">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8" name="Rectangle 29"/>
            <p:cNvSpPr>
              <a:spLocks noChangeArrowheads="1"/>
            </p:cNvSpPr>
            <p:nvPr/>
          </p:nvSpPr>
          <p:spPr bwMode="auto">
            <a:xfrm>
              <a:off x="5106338" y="6005056"/>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89" name="Text Box 32"/>
            <p:cNvSpPr txBox="1">
              <a:spLocks noChangeArrowheads="1"/>
            </p:cNvSpPr>
            <p:nvPr/>
          </p:nvSpPr>
          <p:spPr bwMode="auto">
            <a:xfrm rot="21217022">
              <a:off x="7786821" y="5931703"/>
              <a:ext cx="829463" cy="24618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07" tIns="45704" rIns="91407" bIns="4570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279525"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333333"/>
                  </a:solidFill>
                  <a:effectLst/>
                  <a:uLnTx/>
                  <a:uFillTx/>
                  <a:latin typeface="ＭＳ Ｐ明朝" pitchFamily="18" charset="-128"/>
                  <a:ea typeface="ＭＳ Ｐ明朝" pitchFamily="18" charset="-128"/>
                  <a:cs typeface="+mn-cs"/>
                </a:rPr>
                <a:t>既設ﾃﾞｯｷ</a:t>
              </a:r>
            </a:p>
          </p:txBody>
        </p:sp>
        <p:sp>
          <p:nvSpPr>
            <p:cNvPr id="290" name="Rectangle 43"/>
            <p:cNvSpPr>
              <a:spLocks noChangeArrowheads="1"/>
            </p:cNvSpPr>
            <p:nvPr/>
          </p:nvSpPr>
          <p:spPr bwMode="auto">
            <a:xfrm>
              <a:off x="4827498" y="6004038"/>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1" name="Rectangle 44"/>
            <p:cNvSpPr>
              <a:spLocks noChangeArrowheads="1"/>
            </p:cNvSpPr>
            <p:nvPr/>
          </p:nvSpPr>
          <p:spPr bwMode="auto">
            <a:xfrm>
              <a:off x="4548784" y="6011485"/>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2" name="Rectangle 45"/>
            <p:cNvSpPr>
              <a:spLocks noChangeArrowheads="1"/>
            </p:cNvSpPr>
            <p:nvPr/>
          </p:nvSpPr>
          <p:spPr bwMode="auto">
            <a:xfrm>
              <a:off x="6065558" y="5992669"/>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3" name="Rectangle 46"/>
            <p:cNvSpPr>
              <a:spLocks noChangeArrowheads="1"/>
            </p:cNvSpPr>
            <p:nvPr/>
          </p:nvSpPr>
          <p:spPr bwMode="auto">
            <a:xfrm>
              <a:off x="6361862" y="5993293"/>
              <a:ext cx="188862" cy="43963"/>
            </a:xfrm>
            <a:prstGeom prst="rect">
              <a:avLst/>
            </a:prstGeom>
            <a:solidFill>
              <a:srgbClr val="FFCCFF">
                <a:alpha val="7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4" name="Freeform 50"/>
            <p:cNvSpPr>
              <a:spLocks/>
            </p:cNvSpPr>
            <p:nvPr/>
          </p:nvSpPr>
          <p:spPr bwMode="auto">
            <a:xfrm>
              <a:off x="6622164" y="5742451"/>
              <a:ext cx="1109771" cy="191010"/>
            </a:xfrm>
            <a:custGeom>
              <a:avLst/>
              <a:gdLst>
                <a:gd name="T0" fmla="*/ 0 w 1344"/>
                <a:gd name="T1" fmla="*/ 2147483647 h 252"/>
                <a:gd name="T2" fmla="*/ 2147483647 w 1344"/>
                <a:gd name="T3" fmla="*/ 0 h 252"/>
                <a:gd name="T4" fmla="*/ 2147483647 w 1344"/>
                <a:gd name="T5" fmla="*/ 2147483647 h 252"/>
                <a:gd name="T6" fmla="*/ 2147483647 w 1344"/>
                <a:gd name="T7" fmla="*/ 2147483647 h 252"/>
                <a:gd name="T8" fmla="*/ 2147483647 w 1344"/>
                <a:gd name="T9" fmla="*/ 2147483647 h 252"/>
                <a:gd name="T10" fmla="*/ 0 w 1344"/>
                <a:gd name="T11" fmla="*/ 2147483647 h 252"/>
                <a:gd name="T12" fmla="*/ 0 w 1344"/>
                <a:gd name="T13" fmla="*/ 2147483647 h 2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44" h="252">
                  <a:moveTo>
                    <a:pt x="0" y="12"/>
                  </a:moveTo>
                  <a:lnTo>
                    <a:pt x="1218" y="0"/>
                  </a:lnTo>
                  <a:lnTo>
                    <a:pt x="1344" y="6"/>
                  </a:lnTo>
                  <a:lnTo>
                    <a:pt x="1296" y="252"/>
                  </a:lnTo>
                  <a:lnTo>
                    <a:pt x="1155" y="142"/>
                  </a:lnTo>
                  <a:lnTo>
                    <a:pt x="3" y="142"/>
                  </a:lnTo>
                  <a:lnTo>
                    <a:pt x="0" y="12"/>
                  </a:lnTo>
                  <a:close/>
                </a:path>
              </a:pathLst>
            </a:custGeom>
            <a:solidFill>
              <a:srgbClr val="00B050">
                <a:alpha val="30196"/>
              </a:srgbClr>
            </a:solidFill>
            <a:ln w="12700">
              <a:solidFill>
                <a:schemeClr val="tx1"/>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5" name="テキスト ボックス 59"/>
            <p:cNvSpPr txBox="1">
              <a:spLocks noChangeArrowheads="1"/>
            </p:cNvSpPr>
            <p:nvPr/>
          </p:nvSpPr>
          <p:spPr bwMode="auto">
            <a:xfrm>
              <a:off x="8184268" y="4334915"/>
              <a:ext cx="407863" cy="400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07" tIns="45704" rIns="91407" bIns="45704">
              <a:spAutoFit/>
            </a:bodyPr>
            <a:lstStyle>
              <a:lvl1pPr>
                <a:defRPr kumimoji="1">
                  <a:solidFill>
                    <a:schemeClr val="tx1"/>
                  </a:solidFill>
                  <a:latin typeface="Arial" charset="0"/>
                  <a:ea typeface="ＭＳ Ｐゴシック" pitchFamily="50" charset="-128"/>
                </a:defRPr>
              </a:lvl1pPr>
              <a:lvl2pPr marL="742950" indent="-285750">
                <a:defRPr kumimoji="1">
                  <a:solidFill>
                    <a:schemeClr val="tx1"/>
                  </a:solidFill>
                  <a:latin typeface="Arial" charset="0"/>
                  <a:ea typeface="ＭＳ Ｐゴシック" pitchFamily="50" charset="-128"/>
                </a:defRPr>
              </a:lvl2pPr>
              <a:lvl3pPr marL="1143000" indent="-228600">
                <a:defRPr kumimoji="1">
                  <a:solidFill>
                    <a:schemeClr val="tx1"/>
                  </a:solidFill>
                  <a:latin typeface="Arial" charset="0"/>
                  <a:ea typeface="ＭＳ Ｐゴシック" pitchFamily="50" charset="-128"/>
                </a:defRPr>
              </a:lvl3pPr>
              <a:lvl4pPr marL="1600200" indent="-228600">
                <a:defRPr kumimoji="1">
                  <a:solidFill>
                    <a:schemeClr val="tx1"/>
                  </a:solidFill>
                  <a:latin typeface="Arial" charset="0"/>
                  <a:ea typeface="ＭＳ Ｐゴシック" pitchFamily="50" charset="-128"/>
                </a:defRPr>
              </a:lvl4pPr>
              <a:lvl5pPr marL="2057400" indent="-228600">
                <a:defRPr kumimoji="1">
                  <a:solidFill>
                    <a:schemeClr val="tx1"/>
                  </a:solidFill>
                  <a:latin typeface="Arial" charset="0"/>
                  <a:ea typeface="ＭＳ Ｐゴシック" pitchFamily="50" charset="-128"/>
                </a:defRPr>
              </a:lvl5pPr>
              <a:lvl6pPr marL="2514600" indent="-228600" fontAlgn="base">
                <a:spcBef>
                  <a:spcPct val="0"/>
                </a:spcBef>
                <a:spcAft>
                  <a:spcPct val="0"/>
                </a:spcAft>
                <a:defRPr kumimoji="1">
                  <a:solidFill>
                    <a:schemeClr val="tx1"/>
                  </a:solidFill>
                  <a:latin typeface="Arial" charset="0"/>
                  <a:ea typeface="ＭＳ Ｐゴシック" pitchFamily="50" charset="-128"/>
                </a:defRPr>
              </a:lvl6pPr>
              <a:lvl7pPr marL="2971800" indent="-228600" fontAlgn="base">
                <a:spcBef>
                  <a:spcPct val="0"/>
                </a:spcBef>
                <a:spcAft>
                  <a:spcPct val="0"/>
                </a:spcAft>
                <a:defRPr kumimoji="1">
                  <a:solidFill>
                    <a:schemeClr val="tx1"/>
                  </a:solidFill>
                  <a:latin typeface="Arial" charset="0"/>
                  <a:ea typeface="ＭＳ Ｐゴシック" pitchFamily="50" charset="-128"/>
                </a:defRPr>
              </a:lvl7pPr>
              <a:lvl8pPr marL="3429000" indent="-228600" fontAlgn="base">
                <a:spcBef>
                  <a:spcPct val="0"/>
                </a:spcBef>
                <a:spcAft>
                  <a:spcPct val="0"/>
                </a:spcAft>
                <a:defRPr kumimoji="1">
                  <a:solidFill>
                    <a:schemeClr val="tx1"/>
                  </a:solidFill>
                  <a:latin typeface="Arial" charset="0"/>
                  <a:ea typeface="ＭＳ Ｐゴシック" pitchFamily="50" charset="-128"/>
                </a:defRPr>
              </a:lvl8pPr>
              <a:lvl9pPr marL="3886200" indent="-2286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000" b="0" i="0" u="none" strike="noStrike" kern="1200" cap="none" spc="0" normalizeH="0" baseline="0" noProof="0" dirty="0">
                  <a:ln>
                    <a:noFill/>
                  </a:ln>
                  <a:solidFill>
                    <a:srgbClr val="000000"/>
                  </a:solidFill>
                  <a:effectLst/>
                  <a:uLnTx/>
                  <a:uFillTx/>
                  <a:latin typeface="ＭＳ Ｐ明朝" pitchFamily="18" charset="-128"/>
                  <a:ea typeface="ＭＳ Ｐ明朝" pitchFamily="18" charset="-128"/>
                  <a:cs typeface="+mn-cs"/>
                </a:rPr>
                <a:t>176</a:t>
              </a:r>
              <a:r>
                <a:rPr kumimoji="1" lang="ja-JP" altLang="en-US" sz="1000" b="0" i="0" u="none" strike="noStrike" kern="1200" cap="none" spc="0" normalizeH="0" baseline="0" noProof="0" dirty="0">
                  <a:ln>
                    <a:noFill/>
                  </a:ln>
                  <a:solidFill>
                    <a:srgbClr val="000000"/>
                  </a:solidFill>
                  <a:effectLst/>
                  <a:uLnTx/>
                  <a:uFillTx/>
                  <a:latin typeface="ＭＳ Ｐ明朝" pitchFamily="18" charset="-128"/>
                  <a:ea typeface="ＭＳ Ｐ明朝" pitchFamily="18" charset="-128"/>
                  <a:cs typeface="+mn-cs"/>
                </a:rPr>
                <a:t>号</a:t>
              </a:r>
              <a:endParaRPr kumimoji="1" lang="ja-JP" altLang="en-US" sz="1000" b="0" i="0" u="none" strike="sngStrike" kern="1200" cap="none" spc="0" normalizeH="0" baseline="0" noProof="0" dirty="0">
                <a:ln>
                  <a:noFill/>
                </a:ln>
                <a:solidFill>
                  <a:srgbClr val="0000CC"/>
                </a:solidFill>
                <a:effectLst/>
                <a:uLnTx/>
                <a:uFillTx/>
                <a:latin typeface="ＭＳ Ｐ明朝" pitchFamily="18" charset="-128"/>
                <a:ea typeface="ＭＳ Ｐ明朝" pitchFamily="18" charset="-128"/>
                <a:cs typeface="+mn-cs"/>
              </a:endParaRPr>
            </a:p>
          </p:txBody>
        </p:sp>
        <p:sp>
          <p:nvSpPr>
            <p:cNvPr id="297" name="Freeform 3"/>
            <p:cNvSpPr>
              <a:spLocks/>
            </p:cNvSpPr>
            <p:nvPr/>
          </p:nvSpPr>
          <p:spPr bwMode="auto">
            <a:xfrm>
              <a:off x="6689543" y="4729123"/>
              <a:ext cx="1317109" cy="275145"/>
            </a:xfrm>
            <a:custGeom>
              <a:avLst/>
              <a:gdLst>
                <a:gd name="T0" fmla="*/ 2147483647 w 5096"/>
                <a:gd name="T1" fmla="*/ 0 h 1152"/>
                <a:gd name="T2" fmla="*/ 2147483647 w 5096"/>
                <a:gd name="T3" fmla="*/ 2147483647 h 1152"/>
                <a:gd name="T4" fmla="*/ 2147483647 w 5096"/>
                <a:gd name="T5" fmla="*/ 2147483647 h 1152"/>
                <a:gd name="T6" fmla="*/ 2147483647 w 5096"/>
                <a:gd name="T7" fmla="*/ 2147483647 h 1152"/>
                <a:gd name="T8" fmla="*/ 2147483647 w 5096"/>
                <a:gd name="T9" fmla="*/ 2147483647 h 1152"/>
                <a:gd name="T10" fmla="*/ 2147483647 w 5096"/>
                <a:gd name="T11" fmla="*/ 2147483647 h 1152"/>
                <a:gd name="T12" fmla="*/ 2147483647 w 5096"/>
                <a:gd name="T13" fmla="*/ 2147483647 h 1152"/>
                <a:gd name="T14" fmla="*/ 0 w 5096"/>
                <a:gd name="T15" fmla="*/ 2147483647 h 1152"/>
                <a:gd name="T16" fmla="*/ 0 w 5096"/>
                <a:gd name="T17" fmla="*/ 2147483647 h 1152"/>
                <a:gd name="T18" fmla="*/ 2147483647 w 5096"/>
                <a:gd name="T19" fmla="*/ 2147483647 h 1152"/>
                <a:gd name="T20" fmla="*/ 2147483647 w 5096"/>
                <a:gd name="T21" fmla="*/ 2147483647 h 1152"/>
                <a:gd name="T22" fmla="*/ 2147483647 w 5096"/>
                <a:gd name="T23" fmla="*/ 2147483647 h 1152"/>
                <a:gd name="T24" fmla="*/ 2147483647 w 5096"/>
                <a:gd name="T25" fmla="*/ 2147483647 h 1152"/>
                <a:gd name="T26" fmla="*/ 2147483647 w 5096"/>
                <a:gd name="T27" fmla="*/ 2147483647 h 1152"/>
                <a:gd name="T28" fmla="*/ 2147483647 w 5096"/>
                <a:gd name="T29" fmla="*/ 0 h 1152"/>
                <a:gd name="T30" fmla="*/ 2147483647 w 5096"/>
                <a:gd name="T31" fmla="*/ 0 h 115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5096" h="1152">
                  <a:moveTo>
                    <a:pt x="3520" y="0"/>
                  </a:moveTo>
                  <a:lnTo>
                    <a:pt x="3856" y="184"/>
                  </a:lnTo>
                  <a:lnTo>
                    <a:pt x="3888" y="352"/>
                  </a:lnTo>
                  <a:lnTo>
                    <a:pt x="3504" y="976"/>
                  </a:lnTo>
                  <a:lnTo>
                    <a:pt x="3360" y="904"/>
                  </a:lnTo>
                  <a:lnTo>
                    <a:pt x="3384" y="856"/>
                  </a:lnTo>
                  <a:lnTo>
                    <a:pt x="2896" y="584"/>
                  </a:lnTo>
                  <a:lnTo>
                    <a:pt x="0" y="640"/>
                  </a:lnTo>
                  <a:lnTo>
                    <a:pt x="0" y="976"/>
                  </a:lnTo>
                  <a:lnTo>
                    <a:pt x="3037" y="907"/>
                  </a:lnTo>
                  <a:lnTo>
                    <a:pt x="3402" y="1152"/>
                  </a:lnTo>
                  <a:lnTo>
                    <a:pt x="3623" y="1080"/>
                  </a:lnTo>
                  <a:lnTo>
                    <a:pt x="4109" y="234"/>
                  </a:lnTo>
                  <a:lnTo>
                    <a:pt x="5021" y="270"/>
                  </a:lnTo>
                  <a:lnTo>
                    <a:pt x="5096" y="0"/>
                  </a:lnTo>
                  <a:lnTo>
                    <a:pt x="3520" y="0"/>
                  </a:lnTo>
                  <a:close/>
                </a:path>
              </a:pathLst>
            </a:custGeom>
            <a:solidFill>
              <a:schemeClr val="bg1">
                <a:lumMod val="75000"/>
                <a:alpha val="70195"/>
              </a:schemeClr>
            </a:solidFill>
            <a:ln w="19050" cap="flat" cmpd="sng">
              <a:solidFill>
                <a:schemeClr val="tx1"/>
              </a:solidFill>
              <a:prstDash val="sysDot"/>
              <a:round/>
              <a:headEnd/>
              <a:tailEnd/>
            </a:ln>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8" name="Rectangle 10"/>
            <p:cNvSpPr>
              <a:spLocks noChangeArrowheads="1"/>
            </p:cNvSpPr>
            <p:nvPr/>
          </p:nvSpPr>
          <p:spPr bwMode="auto">
            <a:xfrm rot="1140352">
              <a:off x="6756056" y="5204288"/>
              <a:ext cx="49269" cy="178124"/>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299" name="Rectangle 10"/>
            <p:cNvSpPr>
              <a:spLocks noChangeArrowheads="1"/>
            </p:cNvSpPr>
            <p:nvPr/>
          </p:nvSpPr>
          <p:spPr bwMode="auto">
            <a:xfrm rot="3118507">
              <a:off x="6905445" y="5020452"/>
              <a:ext cx="41689" cy="195431"/>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0" name="Rectangle 10"/>
            <p:cNvSpPr>
              <a:spLocks noChangeArrowheads="1"/>
            </p:cNvSpPr>
            <p:nvPr/>
          </p:nvSpPr>
          <p:spPr bwMode="auto">
            <a:xfrm>
              <a:off x="6700178" y="5434713"/>
              <a:ext cx="48447" cy="178124"/>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1" name="Rectangle 10"/>
            <p:cNvSpPr>
              <a:spLocks noChangeArrowheads="1"/>
            </p:cNvSpPr>
            <p:nvPr/>
          </p:nvSpPr>
          <p:spPr bwMode="auto">
            <a:xfrm rot="3540471">
              <a:off x="7414824" y="5552358"/>
              <a:ext cx="44721" cy="192968"/>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2" name="Rectangle 10"/>
            <p:cNvSpPr>
              <a:spLocks noChangeArrowheads="1"/>
            </p:cNvSpPr>
            <p:nvPr/>
          </p:nvSpPr>
          <p:spPr bwMode="auto">
            <a:xfrm rot="5237588">
              <a:off x="7175423" y="5622481"/>
              <a:ext cx="44720" cy="193789"/>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3" name="Rectangle 10"/>
            <p:cNvSpPr>
              <a:spLocks noChangeArrowheads="1"/>
            </p:cNvSpPr>
            <p:nvPr/>
          </p:nvSpPr>
          <p:spPr bwMode="auto">
            <a:xfrm rot="1193616">
              <a:off x="7573050" y="5393782"/>
              <a:ext cx="48447" cy="178124"/>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4" name="Rectangle 10"/>
            <p:cNvSpPr>
              <a:spLocks noChangeArrowheads="1"/>
            </p:cNvSpPr>
            <p:nvPr/>
          </p:nvSpPr>
          <p:spPr bwMode="auto">
            <a:xfrm rot="20952812">
              <a:off x="7591975" y="5181549"/>
              <a:ext cx="49269" cy="178882"/>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5" name="Rectangle 10"/>
            <p:cNvSpPr>
              <a:spLocks noChangeArrowheads="1"/>
            </p:cNvSpPr>
            <p:nvPr/>
          </p:nvSpPr>
          <p:spPr bwMode="auto">
            <a:xfrm rot="4314391">
              <a:off x="7142960" y="4924498"/>
              <a:ext cx="41688" cy="194610"/>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6" name="Freeform 84"/>
            <p:cNvSpPr>
              <a:spLocks/>
            </p:cNvSpPr>
            <p:nvPr/>
          </p:nvSpPr>
          <p:spPr bwMode="auto">
            <a:xfrm>
              <a:off x="3588056" y="5002752"/>
              <a:ext cx="272619" cy="204653"/>
            </a:xfrm>
            <a:custGeom>
              <a:avLst/>
              <a:gdLst>
                <a:gd name="T0" fmla="*/ 0 w 332"/>
                <a:gd name="T1" fmla="*/ 2147483647 h 270"/>
                <a:gd name="T2" fmla="*/ 2147483647 w 332"/>
                <a:gd name="T3" fmla="*/ 0 h 270"/>
                <a:gd name="T4" fmla="*/ 2147483647 w 332"/>
                <a:gd name="T5" fmla="*/ 2147483647 h 270"/>
                <a:gd name="T6" fmla="*/ 2147483647 w 332"/>
                <a:gd name="T7" fmla="*/ 2147483647 h 270"/>
                <a:gd name="T8" fmla="*/ 2147483647 w 332"/>
                <a:gd name="T9" fmla="*/ 2147483647 h 270"/>
                <a:gd name="T10" fmla="*/ 0 w 332"/>
                <a:gd name="T11" fmla="*/ 2147483647 h 270"/>
                <a:gd name="T12" fmla="*/ 0 w 332"/>
                <a:gd name="T13" fmla="*/ 2147483647 h 27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32" h="270">
                  <a:moveTo>
                    <a:pt x="4" y="6"/>
                  </a:moveTo>
                  <a:lnTo>
                    <a:pt x="76" y="6"/>
                  </a:lnTo>
                  <a:lnTo>
                    <a:pt x="76" y="126"/>
                  </a:lnTo>
                  <a:lnTo>
                    <a:pt x="332" y="126"/>
                  </a:lnTo>
                  <a:lnTo>
                    <a:pt x="328" y="270"/>
                  </a:lnTo>
                  <a:lnTo>
                    <a:pt x="0" y="270"/>
                  </a:lnTo>
                  <a:lnTo>
                    <a:pt x="6" y="0"/>
                  </a:lnTo>
                </a:path>
              </a:pathLst>
            </a:custGeom>
            <a:solidFill>
              <a:srgbClr val="00B050">
                <a:alpha val="30196"/>
              </a:srgbClr>
            </a:solidFill>
            <a:ln w="12700" cap="flat" cmpd="sng">
              <a:solidFill>
                <a:schemeClr val="tx1"/>
              </a:solidFill>
              <a:prstDash val="solid"/>
              <a:round/>
              <a:headEnd type="none" w="med" len="med"/>
              <a:tailEnd type="none" w="med" len="med"/>
            </a:ln>
            <a:effectLst/>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7" name="Freeform 4"/>
            <p:cNvSpPr>
              <a:spLocks/>
            </p:cNvSpPr>
            <p:nvPr/>
          </p:nvSpPr>
          <p:spPr bwMode="auto">
            <a:xfrm>
              <a:off x="7233921" y="5148283"/>
              <a:ext cx="450806" cy="600317"/>
            </a:xfrm>
            <a:custGeom>
              <a:avLst/>
              <a:gdLst>
                <a:gd name="T0" fmla="*/ 2147483647 w 2040"/>
                <a:gd name="T1" fmla="*/ 2147483647 h 3023"/>
                <a:gd name="T2" fmla="*/ 2147483647 w 2040"/>
                <a:gd name="T3" fmla="*/ 2147483647 h 3023"/>
                <a:gd name="T4" fmla="*/ 2147483647 w 2040"/>
                <a:gd name="T5" fmla="*/ 2147483647 h 3023"/>
                <a:gd name="T6" fmla="*/ 2147483647 w 2040"/>
                <a:gd name="T7" fmla="*/ 2147483647 h 3023"/>
                <a:gd name="T8" fmla="*/ 2147483647 w 2040"/>
                <a:gd name="T9" fmla="*/ 2147483647 h 3023"/>
                <a:gd name="T10" fmla="*/ 2147483647 w 2040"/>
                <a:gd name="T11" fmla="*/ 2147483647 h 3023"/>
                <a:gd name="T12" fmla="*/ 2147483647 w 2040"/>
                <a:gd name="T13" fmla="*/ 2147483647 h 3023"/>
                <a:gd name="T14" fmla="*/ 2147483647 w 2040"/>
                <a:gd name="T15" fmla="*/ 2147483647 h 3023"/>
                <a:gd name="T16" fmla="*/ 2147483647 w 2040"/>
                <a:gd name="T17" fmla="*/ 2147483647 h 3023"/>
                <a:gd name="T18" fmla="*/ 2147483647 w 2040"/>
                <a:gd name="T19" fmla="*/ 2147483647 h 3023"/>
                <a:gd name="T20" fmla="*/ 2147483647 w 2040"/>
                <a:gd name="T21" fmla="*/ 2147483647 h 3023"/>
                <a:gd name="T22" fmla="*/ 2147483647 w 2040"/>
                <a:gd name="T23" fmla="*/ 2147483647 h 3023"/>
                <a:gd name="T24" fmla="*/ 2147483647 w 2040"/>
                <a:gd name="T25" fmla="*/ 2147483647 h 3023"/>
                <a:gd name="T26" fmla="*/ 2147483647 w 2040"/>
                <a:gd name="T27" fmla="*/ 2147483647 h 3023"/>
                <a:gd name="T28" fmla="*/ 2147483647 w 2040"/>
                <a:gd name="T29" fmla="*/ 2147483647 h 3023"/>
                <a:gd name="T30" fmla="*/ 2147483647 w 2040"/>
                <a:gd name="T31" fmla="*/ 2147483647 h 3023"/>
                <a:gd name="T32" fmla="*/ 2147483647 w 2040"/>
                <a:gd name="T33" fmla="*/ 2147483647 h 3023"/>
                <a:gd name="T34" fmla="*/ 2147483647 w 2040"/>
                <a:gd name="T35" fmla="*/ 2147483647 h 3023"/>
                <a:gd name="T36" fmla="*/ 0 w 2040"/>
                <a:gd name="T37" fmla="*/ 2147483647 h 3023"/>
                <a:gd name="T38" fmla="*/ 2147483647 w 2040"/>
                <a:gd name="T39" fmla="*/ 2147483647 h 3023"/>
                <a:gd name="T40" fmla="*/ 2147483647 w 2040"/>
                <a:gd name="T41" fmla="*/ 2147483647 h 3023"/>
                <a:gd name="T42" fmla="*/ 2147483647 w 2040"/>
                <a:gd name="T43" fmla="*/ 2147483647 h 3023"/>
                <a:gd name="T44" fmla="*/ 2147483647 w 2040"/>
                <a:gd name="T45" fmla="*/ 2147483647 h 3023"/>
                <a:gd name="T46" fmla="*/ 2147483647 w 2040"/>
                <a:gd name="T47" fmla="*/ 2147483647 h 3023"/>
                <a:gd name="T48" fmla="*/ 2147483647 w 2040"/>
                <a:gd name="T49" fmla="*/ 2147483647 h 3023"/>
                <a:gd name="T50" fmla="*/ 2147483647 w 2040"/>
                <a:gd name="T51" fmla="*/ 2147483647 h 3023"/>
                <a:gd name="T52" fmla="*/ 2147483647 w 2040"/>
                <a:gd name="T53" fmla="*/ 2147483647 h 3023"/>
                <a:gd name="T54" fmla="*/ 2147483647 w 2040"/>
                <a:gd name="T55" fmla="*/ 2147483647 h 3023"/>
                <a:gd name="T56" fmla="*/ 2147483647 w 2040"/>
                <a:gd name="T57" fmla="*/ 2147483647 h 3023"/>
                <a:gd name="T58" fmla="*/ 2147483647 w 2040"/>
                <a:gd name="T59" fmla="*/ 2147483647 h 3023"/>
                <a:gd name="T60" fmla="*/ 2147483647 w 2040"/>
                <a:gd name="T61" fmla="*/ 2147483647 h 3023"/>
                <a:gd name="T62" fmla="*/ 2147483647 w 2040"/>
                <a:gd name="T63" fmla="*/ 2147483647 h 3023"/>
                <a:gd name="T64" fmla="*/ 2147483647 w 2040"/>
                <a:gd name="T65" fmla="*/ 2147483647 h 3023"/>
                <a:gd name="T66" fmla="*/ 2147483647 w 2040"/>
                <a:gd name="T67" fmla="*/ 2147483647 h 3023"/>
                <a:gd name="T68" fmla="*/ 2147483647 w 2040"/>
                <a:gd name="T69" fmla="*/ 0 h 3023"/>
                <a:gd name="T70" fmla="*/ 2147483647 w 2040"/>
                <a:gd name="T71" fmla="*/ 2147483647 h 302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040" h="3023">
                  <a:moveTo>
                    <a:pt x="1878" y="16"/>
                  </a:moveTo>
                  <a:lnTo>
                    <a:pt x="1914" y="220"/>
                  </a:lnTo>
                  <a:lnTo>
                    <a:pt x="1971" y="485"/>
                  </a:lnTo>
                  <a:lnTo>
                    <a:pt x="2016" y="695"/>
                  </a:lnTo>
                  <a:lnTo>
                    <a:pt x="2040" y="902"/>
                  </a:lnTo>
                  <a:lnTo>
                    <a:pt x="2040" y="1109"/>
                  </a:lnTo>
                  <a:lnTo>
                    <a:pt x="2022" y="1328"/>
                  </a:lnTo>
                  <a:lnTo>
                    <a:pt x="1966" y="1568"/>
                  </a:lnTo>
                  <a:lnTo>
                    <a:pt x="1873" y="1794"/>
                  </a:lnTo>
                  <a:lnTo>
                    <a:pt x="1806" y="1952"/>
                  </a:lnTo>
                  <a:lnTo>
                    <a:pt x="1728" y="2095"/>
                  </a:lnTo>
                  <a:lnTo>
                    <a:pt x="1592" y="2263"/>
                  </a:lnTo>
                  <a:lnTo>
                    <a:pt x="1456" y="2437"/>
                  </a:lnTo>
                  <a:lnTo>
                    <a:pt x="1220" y="2629"/>
                  </a:lnTo>
                  <a:lnTo>
                    <a:pt x="961" y="2802"/>
                  </a:lnTo>
                  <a:lnTo>
                    <a:pt x="656" y="2935"/>
                  </a:lnTo>
                  <a:lnTo>
                    <a:pt x="392" y="2999"/>
                  </a:lnTo>
                  <a:lnTo>
                    <a:pt x="16" y="3023"/>
                  </a:lnTo>
                  <a:lnTo>
                    <a:pt x="0" y="2903"/>
                  </a:lnTo>
                  <a:lnTo>
                    <a:pt x="369" y="2864"/>
                  </a:lnTo>
                  <a:lnTo>
                    <a:pt x="697" y="2778"/>
                  </a:lnTo>
                  <a:lnTo>
                    <a:pt x="1110" y="2542"/>
                  </a:lnTo>
                  <a:lnTo>
                    <a:pt x="1249" y="2408"/>
                  </a:lnTo>
                  <a:lnTo>
                    <a:pt x="1404" y="2267"/>
                  </a:lnTo>
                  <a:lnTo>
                    <a:pt x="1548" y="2078"/>
                  </a:lnTo>
                  <a:lnTo>
                    <a:pt x="1680" y="1859"/>
                  </a:lnTo>
                  <a:lnTo>
                    <a:pt x="1761" y="1673"/>
                  </a:lnTo>
                  <a:lnTo>
                    <a:pt x="1818" y="1478"/>
                  </a:lnTo>
                  <a:lnTo>
                    <a:pt x="1857" y="1289"/>
                  </a:lnTo>
                  <a:lnTo>
                    <a:pt x="1881" y="1001"/>
                  </a:lnTo>
                  <a:lnTo>
                    <a:pt x="1860" y="758"/>
                  </a:lnTo>
                  <a:lnTo>
                    <a:pt x="1830" y="618"/>
                  </a:lnTo>
                  <a:lnTo>
                    <a:pt x="1806" y="412"/>
                  </a:lnTo>
                  <a:lnTo>
                    <a:pt x="1774" y="196"/>
                  </a:lnTo>
                  <a:lnTo>
                    <a:pt x="1738" y="0"/>
                  </a:lnTo>
                  <a:lnTo>
                    <a:pt x="1878" y="16"/>
                  </a:lnTo>
                  <a:close/>
                </a:path>
              </a:pathLst>
            </a:custGeom>
            <a:solidFill>
              <a:srgbClr val="0000FF">
                <a:alpha val="59999"/>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8" name="Freeform 10"/>
            <p:cNvSpPr>
              <a:spLocks/>
            </p:cNvSpPr>
            <p:nvPr/>
          </p:nvSpPr>
          <p:spPr bwMode="auto">
            <a:xfrm>
              <a:off x="6664042" y="4942093"/>
              <a:ext cx="878620" cy="744353"/>
            </a:xfrm>
            <a:custGeom>
              <a:avLst/>
              <a:gdLst>
                <a:gd name="T0" fmla="*/ 2147483647 w 1070"/>
                <a:gd name="T1" fmla="*/ 2147483647 h 964"/>
                <a:gd name="T2" fmla="*/ 2147483647 w 1070"/>
                <a:gd name="T3" fmla="*/ 2147483647 h 964"/>
                <a:gd name="T4" fmla="*/ 2147483647 w 1070"/>
                <a:gd name="T5" fmla="*/ 2147483647 h 964"/>
                <a:gd name="T6" fmla="*/ 2147483647 w 1070"/>
                <a:gd name="T7" fmla="*/ 2147483647 h 964"/>
                <a:gd name="T8" fmla="*/ 2147483647 w 1070"/>
                <a:gd name="T9" fmla="*/ 2147483647 h 964"/>
                <a:gd name="T10" fmla="*/ 2147483647 w 1070"/>
                <a:gd name="T11" fmla="*/ 2147483647 h 964"/>
                <a:gd name="T12" fmla="*/ 2147483647 w 1070"/>
                <a:gd name="T13" fmla="*/ 2147483647 h 964"/>
                <a:gd name="T14" fmla="*/ 2147483647 w 1070"/>
                <a:gd name="T15" fmla="*/ 2147483647 h 964"/>
                <a:gd name="T16" fmla="*/ 2147483647 w 1070"/>
                <a:gd name="T17" fmla="*/ 2147483647 h 964"/>
                <a:gd name="T18" fmla="*/ 2147483647 w 1070"/>
                <a:gd name="T19" fmla="*/ 2147483647 h 964"/>
                <a:gd name="T20" fmla="*/ 2147483647 w 1070"/>
                <a:gd name="T21" fmla="*/ 2147483647 h 964"/>
                <a:gd name="T22" fmla="*/ 2147483647 w 1070"/>
                <a:gd name="T23" fmla="*/ 2147483647 h 964"/>
                <a:gd name="T24" fmla="*/ 2147483647 w 1070"/>
                <a:gd name="T25" fmla="*/ 2147483647 h 964"/>
                <a:gd name="T26" fmla="*/ 2147483647 w 1070"/>
                <a:gd name="T27" fmla="*/ 2147483647 h 964"/>
                <a:gd name="T28" fmla="*/ 2147483647 w 1070"/>
                <a:gd name="T29" fmla="*/ 2147483647 h 964"/>
                <a:gd name="T30" fmla="*/ 2147483647 w 1070"/>
                <a:gd name="T31" fmla="*/ 2147483647 h 964"/>
                <a:gd name="T32" fmla="*/ 2147483647 w 1070"/>
                <a:gd name="T33" fmla="*/ 0 h 964"/>
                <a:gd name="T34" fmla="*/ 2147483647 w 1070"/>
                <a:gd name="T35" fmla="*/ 2147483647 h 964"/>
                <a:gd name="T36" fmla="*/ 2147483647 w 1070"/>
                <a:gd name="T37" fmla="*/ 2147483647 h 964"/>
                <a:gd name="T38" fmla="*/ 2147483647 w 1070"/>
                <a:gd name="T39" fmla="*/ 2147483647 h 964"/>
                <a:gd name="T40" fmla="*/ 2147483647 w 1070"/>
                <a:gd name="T41" fmla="*/ 2147483647 h 964"/>
                <a:gd name="T42" fmla="*/ 2147483647 w 1070"/>
                <a:gd name="T43" fmla="*/ 2147483647 h 964"/>
                <a:gd name="T44" fmla="*/ 2147483647 w 1070"/>
                <a:gd name="T45" fmla="*/ 2147483647 h 964"/>
                <a:gd name="T46" fmla="*/ 2147483647 w 1070"/>
                <a:gd name="T47" fmla="*/ 2147483647 h 964"/>
                <a:gd name="T48" fmla="*/ 2147483647 w 1070"/>
                <a:gd name="T49" fmla="*/ 2147483647 h 964"/>
                <a:gd name="T50" fmla="*/ 2147483647 w 1070"/>
                <a:gd name="T51" fmla="*/ 2147483647 h 964"/>
                <a:gd name="T52" fmla="*/ 2147483647 w 1070"/>
                <a:gd name="T53" fmla="*/ 2147483647 h 964"/>
                <a:gd name="T54" fmla="*/ 2147483647 w 1070"/>
                <a:gd name="T55" fmla="*/ 2147483647 h 964"/>
                <a:gd name="T56" fmla="*/ 2147483647 w 1070"/>
                <a:gd name="T57" fmla="*/ 2147483647 h 964"/>
                <a:gd name="T58" fmla="*/ 2147483647 w 1070"/>
                <a:gd name="T59" fmla="*/ 2147483647 h 964"/>
                <a:gd name="T60" fmla="*/ 2147483647 w 1070"/>
                <a:gd name="T61" fmla="*/ 2147483647 h 964"/>
                <a:gd name="T62" fmla="*/ 2147483647 w 1070"/>
                <a:gd name="T63" fmla="*/ 2147483647 h 964"/>
                <a:gd name="T64" fmla="*/ 2147483647 w 1070"/>
                <a:gd name="T65" fmla="*/ 2147483647 h 964"/>
                <a:gd name="T66" fmla="*/ 2147483647 w 1070"/>
                <a:gd name="T67" fmla="*/ 2147483647 h 964"/>
                <a:gd name="T68" fmla="*/ 2147483647 w 1070"/>
                <a:gd name="T69" fmla="*/ 2147483647 h 964"/>
                <a:gd name="T70" fmla="*/ 0 w 1070"/>
                <a:gd name="T71" fmla="*/ 2147483647 h 964"/>
                <a:gd name="T72" fmla="*/ 2147483647 w 1070"/>
                <a:gd name="T73" fmla="*/ 2147483647 h 964"/>
                <a:gd name="T74" fmla="*/ 2147483647 w 1070"/>
                <a:gd name="T75" fmla="*/ 2147483647 h 96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connsiteX0" fmla="*/ 56 w 10000"/>
                <a:gd name="connsiteY0" fmla="*/ 6556 h 10000"/>
                <a:gd name="connsiteX1" fmla="*/ 206 w 10000"/>
                <a:gd name="connsiteY1" fmla="*/ 5892 h 10000"/>
                <a:gd name="connsiteX2" fmla="*/ 280 w 10000"/>
                <a:gd name="connsiteY2" fmla="*/ 5394 h 10000"/>
                <a:gd name="connsiteX3" fmla="*/ 430 w 10000"/>
                <a:gd name="connsiteY3" fmla="*/ 4689 h 10000"/>
                <a:gd name="connsiteX4" fmla="*/ 729 w 10000"/>
                <a:gd name="connsiteY4" fmla="*/ 3859 h 10000"/>
                <a:gd name="connsiteX5" fmla="*/ 991 w 10000"/>
                <a:gd name="connsiteY5" fmla="*/ 3195 h 10000"/>
                <a:gd name="connsiteX6" fmla="*/ 1327 w 10000"/>
                <a:gd name="connsiteY6" fmla="*/ 2697 h 10000"/>
                <a:gd name="connsiteX7" fmla="*/ 1888 w 10000"/>
                <a:gd name="connsiteY7" fmla="*/ 2241 h 10000"/>
                <a:gd name="connsiteX8" fmla="*/ 2374 w 10000"/>
                <a:gd name="connsiteY8" fmla="*/ 1826 h 10000"/>
                <a:gd name="connsiteX9" fmla="*/ 2748 w 10000"/>
                <a:gd name="connsiteY9" fmla="*/ 1535 h 10000"/>
                <a:gd name="connsiteX10" fmla="*/ 3271 w 10000"/>
                <a:gd name="connsiteY10" fmla="*/ 1162 h 10000"/>
                <a:gd name="connsiteX11" fmla="*/ 3682 w 10000"/>
                <a:gd name="connsiteY11" fmla="*/ 830 h 10000"/>
                <a:gd name="connsiteX12" fmla="*/ 4093 w 10000"/>
                <a:gd name="connsiteY12" fmla="*/ 581 h 10000"/>
                <a:gd name="connsiteX13" fmla="*/ 4574 w 10000"/>
                <a:gd name="connsiteY13" fmla="*/ 438 h 10000"/>
                <a:gd name="connsiteX14" fmla="*/ 5140 w 10000"/>
                <a:gd name="connsiteY14" fmla="*/ 456 h 10000"/>
                <a:gd name="connsiteX15" fmla="*/ 5664 w 10000"/>
                <a:gd name="connsiteY15" fmla="*/ 207 h 10000"/>
                <a:gd name="connsiteX16" fmla="*/ 6523 w 10000"/>
                <a:gd name="connsiteY16" fmla="*/ 0 h 10000"/>
                <a:gd name="connsiteX17" fmla="*/ 7832 w 10000"/>
                <a:gd name="connsiteY17" fmla="*/ 0 h 10000"/>
                <a:gd name="connsiteX18" fmla="*/ 9327 w 10000"/>
                <a:gd name="connsiteY18" fmla="*/ 0 h 10000"/>
                <a:gd name="connsiteX19" fmla="*/ 10000 w 10000"/>
                <a:gd name="connsiteY19" fmla="*/ 456 h 10000"/>
                <a:gd name="connsiteX20" fmla="*/ 8206 w 10000"/>
                <a:gd name="connsiteY20" fmla="*/ 498 h 10000"/>
                <a:gd name="connsiteX21" fmla="*/ 7533 w 10000"/>
                <a:gd name="connsiteY21" fmla="*/ 498 h 10000"/>
                <a:gd name="connsiteX22" fmla="*/ 6636 w 10000"/>
                <a:gd name="connsiteY22" fmla="*/ 456 h 10000"/>
                <a:gd name="connsiteX23" fmla="*/ 5738 w 10000"/>
                <a:gd name="connsiteY23" fmla="*/ 664 h 10000"/>
                <a:gd name="connsiteX24" fmla="*/ 5178 w 10000"/>
                <a:gd name="connsiteY24" fmla="*/ 913 h 10000"/>
                <a:gd name="connsiteX25" fmla="*/ 4617 w 10000"/>
                <a:gd name="connsiteY25" fmla="*/ 1037 h 10000"/>
                <a:gd name="connsiteX26" fmla="*/ 4093 w 10000"/>
                <a:gd name="connsiteY26" fmla="*/ 1037 h 10000"/>
                <a:gd name="connsiteX27" fmla="*/ 3794 w 10000"/>
                <a:gd name="connsiteY27" fmla="*/ 1286 h 10000"/>
                <a:gd name="connsiteX28" fmla="*/ 3346 w 10000"/>
                <a:gd name="connsiteY28" fmla="*/ 1618 h 10000"/>
                <a:gd name="connsiteX29" fmla="*/ 2860 w 10000"/>
                <a:gd name="connsiteY29" fmla="*/ 1992 h 10000"/>
                <a:gd name="connsiteX30" fmla="*/ 2374 w 10000"/>
                <a:gd name="connsiteY30" fmla="*/ 2448 h 10000"/>
                <a:gd name="connsiteX31" fmla="*/ 2000 w 10000"/>
                <a:gd name="connsiteY31" fmla="*/ 2656 h 10000"/>
                <a:gd name="connsiteX32" fmla="*/ 1514 w 10000"/>
                <a:gd name="connsiteY32" fmla="*/ 3195 h 10000"/>
                <a:gd name="connsiteX33" fmla="*/ 1290 w 10000"/>
                <a:gd name="connsiteY33" fmla="*/ 3568 h 10000"/>
                <a:gd name="connsiteX34" fmla="*/ 1103 w 10000"/>
                <a:gd name="connsiteY34" fmla="*/ 4191 h 10000"/>
                <a:gd name="connsiteX35" fmla="*/ 879 w 10000"/>
                <a:gd name="connsiteY35" fmla="*/ 4855 h 10000"/>
                <a:gd name="connsiteX36" fmla="*/ 766 w 10000"/>
                <a:gd name="connsiteY36" fmla="*/ 5477 h 10000"/>
                <a:gd name="connsiteX37" fmla="*/ 579 w 10000"/>
                <a:gd name="connsiteY37" fmla="*/ 5975 h 10000"/>
                <a:gd name="connsiteX38" fmla="*/ 467 w 10000"/>
                <a:gd name="connsiteY38" fmla="*/ 6598 h 10000"/>
                <a:gd name="connsiteX39" fmla="*/ 374 w 10000"/>
                <a:gd name="connsiteY39" fmla="*/ 7334 h 10000"/>
                <a:gd name="connsiteX40" fmla="*/ 393 w 10000"/>
                <a:gd name="connsiteY40" fmla="*/ 9917 h 10000"/>
                <a:gd name="connsiteX41" fmla="*/ 0 w 10000"/>
                <a:gd name="connsiteY41" fmla="*/ 10000 h 10000"/>
                <a:gd name="connsiteX42" fmla="*/ 19 w 10000"/>
                <a:gd name="connsiteY42" fmla="*/ 7334 h 10000"/>
                <a:gd name="connsiteX43" fmla="*/ 56 w 10000"/>
                <a:gd name="connsiteY43" fmla="*/ 6556 h 10000"/>
                <a:gd name="connsiteX0" fmla="*/ 56 w 10000"/>
                <a:gd name="connsiteY0" fmla="*/ 6556 h 10000"/>
                <a:gd name="connsiteX1" fmla="*/ 206 w 10000"/>
                <a:gd name="connsiteY1" fmla="*/ 5892 h 10000"/>
                <a:gd name="connsiteX2" fmla="*/ 280 w 10000"/>
                <a:gd name="connsiteY2" fmla="*/ 5394 h 10000"/>
                <a:gd name="connsiteX3" fmla="*/ 430 w 10000"/>
                <a:gd name="connsiteY3" fmla="*/ 4689 h 10000"/>
                <a:gd name="connsiteX4" fmla="*/ 729 w 10000"/>
                <a:gd name="connsiteY4" fmla="*/ 3859 h 10000"/>
                <a:gd name="connsiteX5" fmla="*/ 991 w 10000"/>
                <a:gd name="connsiteY5" fmla="*/ 3195 h 10000"/>
                <a:gd name="connsiteX6" fmla="*/ 1327 w 10000"/>
                <a:gd name="connsiteY6" fmla="*/ 2697 h 10000"/>
                <a:gd name="connsiteX7" fmla="*/ 1888 w 10000"/>
                <a:gd name="connsiteY7" fmla="*/ 2241 h 10000"/>
                <a:gd name="connsiteX8" fmla="*/ 2374 w 10000"/>
                <a:gd name="connsiteY8" fmla="*/ 1826 h 10000"/>
                <a:gd name="connsiteX9" fmla="*/ 2748 w 10000"/>
                <a:gd name="connsiteY9" fmla="*/ 1535 h 10000"/>
                <a:gd name="connsiteX10" fmla="*/ 3271 w 10000"/>
                <a:gd name="connsiteY10" fmla="*/ 1162 h 10000"/>
                <a:gd name="connsiteX11" fmla="*/ 3682 w 10000"/>
                <a:gd name="connsiteY11" fmla="*/ 830 h 10000"/>
                <a:gd name="connsiteX12" fmla="*/ 4093 w 10000"/>
                <a:gd name="connsiteY12" fmla="*/ 581 h 10000"/>
                <a:gd name="connsiteX13" fmla="*/ 4574 w 10000"/>
                <a:gd name="connsiteY13" fmla="*/ 438 h 10000"/>
                <a:gd name="connsiteX14" fmla="*/ 5140 w 10000"/>
                <a:gd name="connsiteY14" fmla="*/ 265 h 10000"/>
                <a:gd name="connsiteX15" fmla="*/ 5664 w 10000"/>
                <a:gd name="connsiteY15" fmla="*/ 207 h 10000"/>
                <a:gd name="connsiteX16" fmla="*/ 6523 w 10000"/>
                <a:gd name="connsiteY16" fmla="*/ 0 h 10000"/>
                <a:gd name="connsiteX17" fmla="*/ 7832 w 10000"/>
                <a:gd name="connsiteY17" fmla="*/ 0 h 10000"/>
                <a:gd name="connsiteX18" fmla="*/ 9327 w 10000"/>
                <a:gd name="connsiteY18" fmla="*/ 0 h 10000"/>
                <a:gd name="connsiteX19" fmla="*/ 10000 w 10000"/>
                <a:gd name="connsiteY19" fmla="*/ 456 h 10000"/>
                <a:gd name="connsiteX20" fmla="*/ 8206 w 10000"/>
                <a:gd name="connsiteY20" fmla="*/ 498 h 10000"/>
                <a:gd name="connsiteX21" fmla="*/ 7533 w 10000"/>
                <a:gd name="connsiteY21" fmla="*/ 498 h 10000"/>
                <a:gd name="connsiteX22" fmla="*/ 6636 w 10000"/>
                <a:gd name="connsiteY22" fmla="*/ 456 h 10000"/>
                <a:gd name="connsiteX23" fmla="*/ 5738 w 10000"/>
                <a:gd name="connsiteY23" fmla="*/ 664 h 10000"/>
                <a:gd name="connsiteX24" fmla="*/ 5178 w 10000"/>
                <a:gd name="connsiteY24" fmla="*/ 913 h 10000"/>
                <a:gd name="connsiteX25" fmla="*/ 4617 w 10000"/>
                <a:gd name="connsiteY25" fmla="*/ 1037 h 10000"/>
                <a:gd name="connsiteX26" fmla="*/ 4093 w 10000"/>
                <a:gd name="connsiteY26" fmla="*/ 1037 h 10000"/>
                <a:gd name="connsiteX27" fmla="*/ 3794 w 10000"/>
                <a:gd name="connsiteY27" fmla="*/ 1286 h 10000"/>
                <a:gd name="connsiteX28" fmla="*/ 3346 w 10000"/>
                <a:gd name="connsiteY28" fmla="*/ 1618 h 10000"/>
                <a:gd name="connsiteX29" fmla="*/ 2860 w 10000"/>
                <a:gd name="connsiteY29" fmla="*/ 1992 h 10000"/>
                <a:gd name="connsiteX30" fmla="*/ 2374 w 10000"/>
                <a:gd name="connsiteY30" fmla="*/ 2448 h 10000"/>
                <a:gd name="connsiteX31" fmla="*/ 2000 w 10000"/>
                <a:gd name="connsiteY31" fmla="*/ 2656 h 10000"/>
                <a:gd name="connsiteX32" fmla="*/ 1514 w 10000"/>
                <a:gd name="connsiteY32" fmla="*/ 3195 h 10000"/>
                <a:gd name="connsiteX33" fmla="*/ 1290 w 10000"/>
                <a:gd name="connsiteY33" fmla="*/ 3568 h 10000"/>
                <a:gd name="connsiteX34" fmla="*/ 1103 w 10000"/>
                <a:gd name="connsiteY34" fmla="*/ 4191 h 10000"/>
                <a:gd name="connsiteX35" fmla="*/ 879 w 10000"/>
                <a:gd name="connsiteY35" fmla="*/ 4855 h 10000"/>
                <a:gd name="connsiteX36" fmla="*/ 766 w 10000"/>
                <a:gd name="connsiteY36" fmla="*/ 5477 h 10000"/>
                <a:gd name="connsiteX37" fmla="*/ 579 w 10000"/>
                <a:gd name="connsiteY37" fmla="*/ 5975 h 10000"/>
                <a:gd name="connsiteX38" fmla="*/ 467 w 10000"/>
                <a:gd name="connsiteY38" fmla="*/ 6598 h 10000"/>
                <a:gd name="connsiteX39" fmla="*/ 374 w 10000"/>
                <a:gd name="connsiteY39" fmla="*/ 7334 h 10000"/>
                <a:gd name="connsiteX40" fmla="*/ 393 w 10000"/>
                <a:gd name="connsiteY40" fmla="*/ 9917 h 10000"/>
                <a:gd name="connsiteX41" fmla="*/ 0 w 10000"/>
                <a:gd name="connsiteY41" fmla="*/ 10000 h 10000"/>
                <a:gd name="connsiteX42" fmla="*/ 19 w 10000"/>
                <a:gd name="connsiteY42" fmla="*/ 7334 h 10000"/>
                <a:gd name="connsiteX43" fmla="*/ 56 w 10000"/>
                <a:gd name="connsiteY43" fmla="*/ 6556 h 10000"/>
                <a:gd name="connsiteX0" fmla="*/ 56 w 10000"/>
                <a:gd name="connsiteY0" fmla="*/ 6556 h 10000"/>
                <a:gd name="connsiteX1" fmla="*/ 206 w 10000"/>
                <a:gd name="connsiteY1" fmla="*/ 5892 h 10000"/>
                <a:gd name="connsiteX2" fmla="*/ 280 w 10000"/>
                <a:gd name="connsiteY2" fmla="*/ 5394 h 10000"/>
                <a:gd name="connsiteX3" fmla="*/ 430 w 10000"/>
                <a:gd name="connsiteY3" fmla="*/ 4689 h 10000"/>
                <a:gd name="connsiteX4" fmla="*/ 729 w 10000"/>
                <a:gd name="connsiteY4" fmla="*/ 3859 h 10000"/>
                <a:gd name="connsiteX5" fmla="*/ 991 w 10000"/>
                <a:gd name="connsiteY5" fmla="*/ 3195 h 10000"/>
                <a:gd name="connsiteX6" fmla="*/ 1327 w 10000"/>
                <a:gd name="connsiteY6" fmla="*/ 2697 h 10000"/>
                <a:gd name="connsiteX7" fmla="*/ 1888 w 10000"/>
                <a:gd name="connsiteY7" fmla="*/ 2241 h 10000"/>
                <a:gd name="connsiteX8" fmla="*/ 2374 w 10000"/>
                <a:gd name="connsiteY8" fmla="*/ 1826 h 10000"/>
                <a:gd name="connsiteX9" fmla="*/ 2748 w 10000"/>
                <a:gd name="connsiteY9" fmla="*/ 1535 h 10000"/>
                <a:gd name="connsiteX10" fmla="*/ 3271 w 10000"/>
                <a:gd name="connsiteY10" fmla="*/ 1162 h 10000"/>
                <a:gd name="connsiteX11" fmla="*/ 3682 w 10000"/>
                <a:gd name="connsiteY11" fmla="*/ 830 h 10000"/>
                <a:gd name="connsiteX12" fmla="*/ 4093 w 10000"/>
                <a:gd name="connsiteY12" fmla="*/ 581 h 10000"/>
                <a:gd name="connsiteX13" fmla="*/ 4574 w 10000"/>
                <a:gd name="connsiteY13" fmla="*/ 438 h 10000"/>
                <a:gd name="connsiteX14" fmla="*/ 5140 w 10000"/>
                <a:gd name="connsiteY14" fmla="*/ 265 h 10000"/>
                <a:gd name="connsiteX15" fmla="*/ 5664 w 10000"/>
                <a:gd name="connsiteY15" fmla="*/ 207 h 10000"/>
                <a:gd name="connsiteX16" fmla="*/ 6523 w 10000"/>
                <a:gd name="connsiteY16" fmla="*/ 0 h 10000"/>
                <a:gd name="connsiteX17" fmla="*/ 7832 w 10000"/>
                <a:gd name="connsiteY17" fmla="*/ 0 h 10000"/>
                <a:gd name="connsiteX18" fmla="*/ 9327 w 10000"/>
                <a:gd name="connsiteY18" fmla="*/ 0 h 10000"/>
                <a:gd name="connsiteX19" fmla="*/ 10000 w 10000"/>
                <a:gd name="connsiteY19" fmla="*/ 456 h 10000"/>
                <a:gd name="connsiteX20" fmla="*/ 8206 w 10000"/>
                <a:gd name="connsiteY20" fmla="*/ 498 h 10000"/>
                <a:gd name="connsiteX21" fmla="*/ 7533 w 10000"/>
                <a:gd name="connsiteY21" fmla="*/ 498 h 10000"/>
                <a:gd name="connsiteX22" fmla="*/ 6636 w 10000"/>
                <a:gd name="connsiteY22" fmla="*/ 456 h 10000"/>
                <a:gd name="connsiteX23" fmla="*/ 5738 w 10000"/>
                <a:gd name="connsiteY23" fmla="*/ 664 h 10000"/>
                <a:gd name="connsiteX24" fmla="*/ 5178 w 10000"/>
                <a:gd name="connsiteY24" fmla="*/ 722 h 10000"/>
                <a:gd name="connsiteX25" fmla="*/ 4617 w 10000"/>
                <a:gd name="connsiteY25" fmla="*/ 1037 h 10000"/>
                <a:gd name="connsiteX26" fmla="*/ 4093 w 10000"/>
                <a:gd name="connsiteY26" fmla="*/ 1037 h 10000"/>
                <a:gd name="connsiteX27" fmla="*/ 3794 w 10000"/>
                <a:gd name="connsiteY27" fmla="*/ 1286 h 10000"/>
                <a:gd name="connsiteX28" fmla="*/ 3346 w 10000"/>
                <a:gd name="connsiteY28" fmla="*/ 1618 h 10000"/>
                <a:gd name="connsiteX29" fmla="*/ 2860 w 10000"/>
                <a:gd name="connsiteY29" fmla="*/ 1992 h 10000"/>
                <a:gd name="connsiteX30" fmla="*/ 2374 w 10000"/>
                <a:gd name="connsiteY30" fmla="*/ 2448 h 10000"/>
                <a:gd name="connsiteX31" fmla="*/ 2000 w 10000"/>
                <a:gd name="connsiteY31" fmla="*/ 2656 h 10000"/>
                <a:gd name="connsiteX32" fmla="*/ 1514 w 10000"/>
                <a:gd name="connsiteY32" fmla="*/ 3195 h 10000"/>
                <a:gd name="connsiteX33" fmla="*/ 1290 w 10000"/>
                <a:gd name="connsiteY33" fmla="*/ 3568 h 10000"/>
                <a:gd name="connsiteX34" fmla="*/ 1103 w 10000"/>
                <a:gd name="connsiteY34" fmla="*/ 4191 h 10000"/>
                <a:gd name="connsiteX35" fmla="*/ 879 w 10000"/>
                <a:gd name="connsiteY35" fmla="*/ 4855 h 10000"/>
                <a:gd name="connsiteX36" fmla="*/ 766 w 10000"/>
                <a:gd name="connsiteY36" fmla="*/ 5477 h 10000"/>
                <a:gd name="connsiteX37" fmla="*/ 579 w 10000"/>
                <a:gd name="connsiteY37" fmla="*/ 5975 h 10000"/>
                <a:gd name="connsiteX38" fmla="*/ 467 w 10000"/>
                <a:gd name="connsiteY38" fmla="*/ 6598 h 10000"/>
                <a:gd name="connsiteX39" fmla="*/ 374 w 10000"/>
                <a:gd name="connsiteY39" fmla="*/ 7334 h 10000"/>
                <a:gd name="connsiteX40" fmla="*/ 393 w 10000"/>
                <a:gd name="connsiteY40" fmla="*/ 9917 h 10000"/>
                <a:gd name="connsiteX41" fmla="*/ 0 w 10000"/>
                <a:gd name="connsiteY41" fmla="*/ 10000 h 10000"/>
                <a:gd name="connsiteX42" fmla="*/ 19 w 10000"/>
                <a:gd name="connsiteY42" fmla="*/ 7334 h 10000"/>
                <a:gd name="connsiteX43" fmla="*/ 56 w 10000"/>
                <a:gd name="connsiteY43" fmla="*/ 6556 h 10000"/>
                <a:gd name="connsiteX0" fmla="*/ 56 w 10000"/>
                <a:gd name="connsiteY0" fmla="*/ 6556 h 10000"/>
                <a:gd name="connsiteX1" fmla="*/ 206 w 10000"/>
                <a:gd name="connsiteY1" fmla="*/ 5892 h 10000"/>
                <a:gd name="connsiteX2" fmla="*/ 280 w 10000"/>
                <a:gd name="connsiteY2" fmla="*/ 5394 h 10000"/>
                <a:gd name="connsiteX3" fmla="*/ 430 w 10000"/>
                <a:gd name="connsiteY3" fmla="*/ 4689 h 10000"/>
                <a:gd name="connsiteX4" fmla="*/ 729 w 10000"/>
                <a:gd name="connsiteY4" fmla="*/ 3859 h 10000"/>
                <a:gd name="connsiteX5" fmla="*/ 991 w 10000"/>
                <a:gd name="connsiteY5" fmla="*/ 3195 h 10000"/>
                <a:gd name="connsiteX6" fmla="*/ 1327 w 10000"/>
                <a:gd name="connsiteY6" fmla="*/ 2697 h 10000"/>
                <a:gd name="connsiteX7" fmla="*/ 1888 w 10000"/>
                <a:gd name="connsiteY7" fmla="*/ 2241 h 10000"/>
                <a:gd name="connsiteX8" fmla="*/ 2374 w 10000"/>
                <a:gd name="connsiteY8" fmla="*/ 1826 h 10000"/>
                <a:gd name="connsiteX9" fmla="*/ 2748 w 10000"/>
                <a:gd name="connsiteY9" fmla="*/ 1535 h 10000"/>
                <a:gd name="connsiteX10" fmla="*/ 3271 w 10000"/>
                <a:gd name="connsiteY10" fmla="*/ 1162 h 10000"/>
                <a:gd name="connsiteX11" fmla="*/ 3682 w 10000"/>
                <a:gd name="connsiteY11" fmla="*/ 830 h 10000"/>
                <a:gd name="connsiteX12" fmla="*/ 4093 w 10000"/>
                <a:gd name="connsiteY12" fmla="*/ 581 h 10000"/>
                <a:gd name="connsiteX13" fmla="*/ 4574 w 10000"/>
                <a:gd name="connsiteY13" fmla="*/ 438 h 10000"/>
                <a:gd name="connsiteX14" fmla="*/ 5140 w 10000"/>
                <a:gd name="connsiteY14" fmla="*/ 265 h 10000"/>
                <a:gd name="connsiteX15" fmla="*/ 5664 w 10000"/>
                <a:gd name="connsiteY15" fmla="*/ 207 h 10000"/>
                <a:gd name="connsiteX16" fmla="*/ 6523 w 10000"/>
                <a:gd name="connsiteY16" fmla="*/ 0 h 10000"/>
                <a:gd name="connsiteX17" fmla="*/ 7832 w 10000"/>
                <a:gd name="connsiteY17" fmla="*/ 0 h 10000"/>
                <a:gd name="connsiteX18" fmla="*/ 9327 w 10000"/>
                <a:gd name="connsiteY18" fmla="*/ 0 h 10000"/>
                <a:gd name="connsiteX19" fmla="*/ 10000 w 10000"/>
                <a:gd name="connsiteY19" fmla="*/ 456 h 10000"/>
                <a:gd name="connsiteX20" fmla="*/ 8206 w 10000"/>
                <a:gd name="connsiteY20" fmla="*/ 498 h 10000"/>
                <a:gd name="connsiteX21" fmla="*/ 7533 w 10000"/>
                <a:gd name="connsiteY21" fmla="*/ 498 h 10000"/>
                <a:gd name="connsiteX22" fmla="*/ 6636 w 10000"/>
                <a:gd name="connsiteY22" fmla="*/ 456 h 10000"/>
                <a:gd name="connsiteX23" fmla="*/ 5738 w 10000"/>
                <a:gd name="connsiteY23" fmla="*/ 664 h 10000"/>
                <a:gd name="connsiteX24" fmla="*/ 5178 w 10000"/>
                <a:gd name="connsiteY24" fmla="*/ 722 h 10000"/>
                <a:gd name="connsiteX25" fmla="*/ 4660 w 10000"/>
                <a:gd name="connsiteY25" fmla="*/ 941 h 10000"/>
                <a:gd name="connsiteX26" fmla="*/ 4093 w 10000"/>
                <a:gd name="connsiteY26" fmla="*/ 1037 h 10000"/>
                <a:gd name="connsiteX27" fmla="*/ 3794 w 10000"/>
                <a:gd name="connsiteY27" fmla="*/ 1286 h 10000"/>
                <a:gd name="connsiteX28" fmla="*/ 3346 w 10000"/>
                <a:gd name="connsiteY28" fmla="*/ 1618 h 10000"/>
                <a:gd name="connsiteX29" fmla="*/ 2860 w 10000"/>
                <a:gd name="connsiteY29" fmla="*/ 1992 h 10000"/>
                <a:gd name="connsiteX30" fmla="*/ 2374 w 10000"/>
                <a:gd name="connsiteY30" fmla="*/ 2448 h 10000"/>
                <a:gd name="connsiteX31" fmla="*/ 2000 w 10000"/>
                <a:gd name="connsiteY31" fmla="*/ 2656 h 10000"/>
                <a:gd name="connsiteX32" fmla="*/ 1514 w 10000"/>
                <a:gd name="connsiteY32" fmla="*/ 3195 h 10000"/>
                <a:gd name="connsiteX33" fmla="*/ 1290 w 10000"/>
                <a:gd name="connsiteY33" fmla="*/ 3568 h 10000"/>
                <a:gd name="connsiteX34" fmla="*/ 1103 w 10000"/>
                <a:gd name="connsiteY34" fmla="*/ 4191 h 10000"/>
                <a:gd name="connsiteX35" fmla="*/ 879 w 10000"/>
                <a:gd name="connsiteY35" fmla="*/ 4855 h 10000"/>
                <a:gd name="connsiteX36" fmla="*/ 766 w 10000"/>
                <a:gd name="connsiteY36" fmla="*/ 5477 h 10000"/>
                <a:gd name="connsiteX37" fmla="*/ 579 w 10000"/>
                <a:gd name="connsiteY37" fmla="*/ 5975 h 10000"/>
                <a:gd name="connsiteX38" fmla="*/ 467 w 10000"/>
                <a:gd name="connsiteY38" fmla="*/ 6598 h 10000"/>
                <a:gd name="connsiteX39" fmla="*/ 374 w 10000"/>
                <a:gd name="connsiteY39" fmla="*/ 7334 h 10000"/>
                <a:gd name="connsiteX40" fmla="*/ 393 w 10000"/>
                <a:gd name="connsiteY40" fmla="*/ 9917 h 10000"/>
                <a:gd name="connsiteX41" fmla="*/ 0 w 10000"/>
                <a:gd name="connsiteY41" fmla="*/ 10000 h 10000"/>
                <a:gd name="connsiteX42" fmla="*/ 19 w 10000"/>
                <a:gd name="connsiteY42" fmla="*/ 7334 h 10000"/>
                <a:gd name="connsiteX43" fmla="*/ 56 w 10000"/>
                <a:gd name="connsiteY43" fmla="*/ 6556 h 10000"/>
                <a:gd name="connsiteX0" fmla="*/ 56 w 10000"/>
                <a:gd name="connsiteY0" fmla="*/ 6743 h 10187"/>
                <a:gd name="connsiteX1" fmla="*/ 206 w 10000"/>
                <a:gd name="connsiteY1" fmla="*/ 6079 h 10187"/>
                <a:gd name="connsiteX2" fmla="*/ 280 w 10000"/>
                <a:gd name="connsiteY2" fmla="*/ 5581 h 10187"/>
                <a:gd name="connsiteX3" fmla="*/ 430 w 10000"/>
                <a:gd name="connsiteY3" fmla="*/ 4876 h 10187"/>
                <a:gd name="connsiteX4" fmla="*/ 729 w 10000"/>
                <a:gd name="connsiteY4" fmla="*/ 4046 h 10187"/>
                <a:gd name="connsiteX5" fmla="*/ 991 w 10000"/>
                <a:gd name="connsiteY5" fmla="*/ 3382 h 10187"/>
                <a:gd name="connsiteX6" fmla="*/ 1327 w 10000"/>
                <a:gd name="connsiteY6" fmla="*/ 2884 h 10187"/>
                <a:gd name="connsiteX7" fmla="*/ 1888 w 10000"/>
                <a:gd name="connsiteY7" fmla="*/ 2428 h 10187"/>
                <a:gd name="connsiteX8" fmla="*/ 2374 w 10000"/>
                <a:gd name="connsiteY8" fmla="*/ 2013 h 10187"/>
                <a:gd name="connsiteX9" fmla="*/ 2748 w 10000"/>
                <a:gd name="connsiteY9" fmla="*/ 1722 h 10187"/>
                <a:gd name="connsiteX10" fmla="*/ 3271 w 10000"/>
                <a:gd name="connsiteY10" fmla="*/ 1349 h 10187"/>
                <a:gd name="connsiteX11" fmla="*/ 3682 w 10000"/>
                <a:gd name="connsiteY11" fmla="*/ 1017 h 10187"/>
                <a:gd name="connsiteX12" fmla="*/ 4093 w 10000"/>
                <a:gd name="connsiteY12" fmla="*/ 768 h 10187"/>
                <a:gd name="connsiteX13" fmla="*/ 4574 w 10000"/>
                <a:gd name="connsiteY13" fmla="*/ 625 h 10187"/>
                <a:gd name="connsiteX14" fmla="*/ 5140 w 10000"/>
                <a:gd name="connsiteY14" fmla="*/ 452 h 10187"/>
                <a:gd name="connsiteX15" fmla="*/ 5664 w 10000"/>
                <a:gd name="connsiteY15" fmla="*/ 394 h 10187"/>
                <a:gd name="connsiteX16" fmla="*/ 6523 w 10000"/>
                <a:gd name="connsiteY16" fmla="*/ 187 h 10187"/>
                <a:gd name="connsiteX17" fmla="*/ 7832 w 10000"/>
                <a:gd name="connsiteY17" fmla="*/ 0 h 10187"/>
                <a:gd name="connsiteX18" fmla="*/ 9327 w 10000"/>
                <a:gd name="connsiteY18" fmla="*/ 187 h 10187"/>
                <a:gd name="connsiteX19" fmla="*/ 10000 w 10000"/>
                <a:gd name="connsiteY19" fmla="*/ 643 h 10187"/>
                <a:gd name="connsiteX20" fmla="*/ 8206 w 10000"/>
                <a:gd name="connsiteY20" fmla="*/ 685 h 10187"/>
                <a:gd name="connsiteX21" fmla="*/ 7533 w 10000"/>
                <a:gd name="connsiteY21" fmla="*/ 685 h 10187"/>
                <a:gd name="connsiteX22" fmla="*/ 6636 w 10000"/>
                <a:gd name="connsiteY22" fmla="*/ 643 h 10187"/>
                <a:gd name="connsiteX23" fmla="*/ 5738 w 10000"/>
                <a:gd name="connsiteY23" fmla="*/ 851 h 10187"/>
                <a:gd name="connsiteX24" fmla="*/ 5178 w 10000"/>
                <a:gd name="connsiteY24" fmla="*/ 909 h 10187"/>
                <a:gd name="connsiteX25" fmla="*/ 4660 w 10000"/>
                <a:gd name="connsiteY25" fmla="*/ 1128 h 10187"/>
                <a:gd name="connsiteX26" fmla="*/ 4093 w 10000"/>
                <a:gd name="connsiteY26" fmla="*/ 1224 h 10187"/>
                <a:gd name="connsiteX27" fmla="*/ 3794 w 10000"/>
                <a:gd name="connsiteY27" fmla="*/ 1473 h 10187"/>
                <a:gd name="connsiteX28" fmla="*/ 3346 w 10000"/>
                <a:gd name="connsiteY28" fmla="*/ 1805 h 10187"/>
                <a:gd name="connsiteX29" fmla="*/ 2860 w 10000"/>
                <a:gd name="connsiteY29" fmla="*/ 2179 h 10187"/>
                <a:gd name="connsiteX30" fmla="*/ 2374 w 10000"/>
                <a:gd name="connsiteY30" fmla="*/ 2635 h 10187"/>
                <a:gd name="connsiteX31" fmla="*/ 2000 w 10000"/>
                <a:gd name="connsiteY31" fmla="*/ 2843 h 10187"/>
                <a:gd name="connsiteX32" fmla="*/ 1514 w 10000"/>
                <a:gd name="connsiteY32" fmla="*/ 3382 h 10187"/>
                <a:gd name="connsiteX33" fmla="*/ 1290 w 10000"/>
                <a:gd name="connsiteY33" fmla="*/ 3755 h 10187"/>
                <a:gd name="connsiteX34" fmla="*/ 1103 w 10000"/>
                <a:gd name="connsiteY34" fmla="*/ 4378 h 10187"/>
                <a:gd name="connsiteX35" fmla="*/ 879 w 10000"/>
                <a:gd name="connsiteY35" fmla="*/ 5042 h 10187"/>
                <a:gd name="connsiteX36" fmla="*/ 766 w 10000"/>
                <a:gd name="connsiteY36" fmla="*/ 5664 h 10187"/>
                <a:gd name="connsiteX37" fmla="*/ 579 w 10000"/>
                <a:gd name="connsiteY37" fmla="*/ 6162 h 10187"/>
                <a:gd name="connsiteX38" fmla="*/ 467 w 10000"/>
                <a:gd name="connsiteY38" fmla="*/ 6785 h 10187"/>
                <a:gd name="connsiteX39" fmla="*/ 374 w 10000"/>
                <a:gd name="connsiteY39" fmla="*/ 7521 h 10187"/>
                <a:gd name="connsiteX40" fmla="*/ 393 w 10000"/>
                <a:gd name="connsiteY40" fmla="*/ 10104 h 10187"/>
                <a:gd name="connsiteX41" fmla="*/ 0 w 10000"/>
                <a:gd name="connsiteY41" fmla="*/ 10187 h 10187"/>
                <a:gd name="connsiteX42" fmla="*/ 19 w 10000"/>
                <a:gd name="connsiteY42" fmla="*/ 7521 h 10187"/>
                <a:gd name="connsiteX43" fmla="*/ 56 w 10000"/>
                <a:gd name="connsiteY43" fmla="*/ 6743 h 10187"/>
                <a:gd name="connsiteX0" fmla="*/ 56 w 10000"/>
                <a:gd name="connsiteY0" fmla="*/ 6743 h 10187"/>
                <a:gd name="connsiteX1" fmla="*/ 206 w 10000"/>
                <a:gd name="connsiteY1" fmla="*/ 6079 h 10187"/>
                <a:gd name="connsiteX2" fmla="*/ 280 w 10000"/>
                <a:gd name="connsiteY2" fmla="*/ 5581 h 10187"/>
                <a:gd name="connsiteX3" fmla="*/ 430 w 10000"/>
                <a:gd name="connsiteY3" fmla="*/ 4876 h 10187"/>
                <a:gd name="connsiteX4" fmla="*/ 729 w 10000"/>
                <a:gd name="connsiteY4" fmla="*/ 4046 h 10187"/>
                <a:gd name="connsiteX5" fmla="*/ 991 w 10000"/>
                <a:gd name="connsiteY5" fmla="*/ 3382 h 10187"/>
                <a:gd name="connsiteX6" fmla="*/ 1327 w 10000"/>
                <a:gd name="connsiteY6" fmla="*/ 2884 h 10187"/>
                <a:gd name="connsiteX7" fmla="*/ 1888 w 10000"/>
                <a:gd name="connsiteY7" fmla="*/ 2428 h 10187"/>
                <a:gd name="connsiteX8" fmla="*/ 2374 w 10000"/>
                <a:gd name="connsiteY8" fmla="*/ 2013 h 10187"/>
                <a:gd name="connsiteX9" fmla="*/ 2748 w 10000"/>
                <a:gd name="connsiteY9" fmla="*/ 1722 h 10187"/>
                <a:gd name="connsiteX10" fmla="*/ 3271 w 10000"/>
                <a:gd name="connsiteY10" fmla="*/ 1349 h 10187"/>
                <a:gd name="connsiteX11" fmla="*/ 3682 w 10000"/>
                <a:gd name="connsiteY11" fmla="*/ 1017 h 10187"/>
                <a:gd name="connsiteX12" fmla="*/ 4093 w 10000"/>
                <a:gd name="connsiteY12" fmla="*/ 768 h 10187"/>
                <a:gd name="connsiteX13" fmla="*/ 4574 w 10000"/>
                <a:gd name="connsiteY13" fmla="*/ 625 h 10187"/>
                <a:gd name="connsiteX14" fmla="*/ 5140 w 10000"/>
                <a:gd name="connsiteY14" fmla="*/ 452 h 10187"/>
                <a:gd name="connsiteX15" fmla="*/ 5664 w 10000"/>
                <a:gd name="connsiteY15" fmla="*/ 394 h 10187"/>
                <a:gd name="connsiteX16" fmla="*/ 6523 w 10000"/>
                <a:gd name="connsiteY16" fmla="*/ 187 h 10187"/>
                <a:gd name="connsiteX17" fmla="*/ 7832 w 10000"/>
                <a:gd name="connsiteY17" fmla="*/ 0 h 10187"/>
                <a:gd name="connsiteX18" fmla="*/ 9327 w 10000"/>
                <a:gd name="connsiteY18" fmla="*/ 187 h 10187"/>
                <a:gd name="connsiteX19" fmla="*/ 10000 w 10000"/>
                <a:gd name="connsiteY19" fmla="*/ 643 h 10187"/>
                <a:gd name="connsiteX20" fmla="*/ 8206 w 10000"/>
                <a:gd name="connsiteY20" fmla="*/ 436 h 10187"/>
                <a:gd name="connsiteX21" fmla="*/ 7533 w 10000"/>
                <a:gd name="connsiteY21" fmla="*/ 685 h 10187"/>
                <a:gd name="connsiteX22" fmla="*/ 6636 w 10000"/>
                <a:gd name="connsiteY22" fmla="*/ 643 h 10187"/>
                <a:gd name="connsiteX23" fmla="*/ 5738 w 10000"/>
                <a:gd name="connsiteY23" fmla="*/ 851 h 10187"/>
                <a:gd name="connsiteX24" fmla="*/ 5178 w 10000"/>
                <a:gd name="connsiteY24" fmla="*/ 909 h 10187"/>
                <a:gd name="connsiteX25" fmla="*/ 4660 w 10000"/>
                <a:gd name="connsiteY25" fmla="*/ 1128 h 10187"/>
                <a:gd name="connsiteX26" fmla="*/ 4093 w 10000"/>
                <a:gd name="connsiteY26" fmla="*/ 1224 h 10187"/>
                <a:gd name="connsiteX27" fmla="*/ 3794 w 10000"/>
                <a:gd name="connsiteY27" fmla="*/ 1473 h 10187"/>
                <a:gd name="connsiteX28" fmla="*/ 3346 w 10000"/>
                <a:gd name="connsiteY28" fmla="*/ 1805 h 10187"/>
                <a:gd name="connsiteX29" fmla="*/ 2860 w 10000"/>
                <a:gd name="connsiteY29" fmla="*/ 2179 h 10187"/>
                <a:gd name="connsiteX30" fmla="*/ 2374 w 10000"/>
                <a:gd name="connsiteY30" fmla="*/ 2635 h 10187"/>
                <a:gd name="connsiteX31" fmla="*/ 2000 w 10000"/>
                <a:gd name="connsiteY31" fmla="*/ 2843 h 10187"/>
                <a:gd name="connsiteX32" fmla="*/ 1514 w 10000"/>
                <a:gd name="connsiteY32" fmla="*/ 3382 h 10187"/>
                <a:gd name="connsiteX33" fmla="*/ 1290 w 10000"/>
                <a:gd name="connsiteY33" fmla="*/ 3755 h 10187"/>
                <a:gd name="connsiteX34" fmla="*/ 1103 w 10000"/>
                <a:gd name="connsiteY34" fmla="*/ 4378 h 10187"/>
                <a:gd name="connsiteX35" fmla="*/ 879 w 10000"/>
                <a:gd name="connsiteY35" fmla="*/ 5042 h 10187"/>
                <a:gd name="connsiteX36" fmla="*/ 766 w 10000"/>
                <a:gd name="connsiteY36" fmla="*/ 5664 h 10187"/>
                <a:gd name="connsiteX37" fmla="*/ 579 w 10000"/>
                <a:gd name="connsiteY37" fmla="*/ 6162 h 10187"/>
                <a:gd name="connsiteX38" fmla="*/ 467 w 10000"/>
                <a:gd name="connsiteY38" fmla="*/ 6785 h 10187"/>
                <a:gd name="connsiteX39" fmla="*/ 374 w 10000"/>
                <a:gd name="connsiteY39" fmla="*/ 7521 h 10187"/>
                <a:gd name="connsiteX40" fmla="*/ 393 w 10000"/>
                <a:gd name="connsiteY40" fmla="*/ 10104 h 10187"/>
                <a:gd name="connsiteX41" fmla="*/ 0 w 10000"/>
                <a:gd name="connsiteY41" fmla="*/ 10187 h 10187"/>
                <a:gd name="connsiteX42" fmla="*/ 19 w 10000"/>
                <a:gd name="connsiteY42" fmla="*/ 7521 h 10187"/>
                <a:gd name="connsiteX43" fmla="*/ 56 w 10000"/>
                <a:gd name="connsiteY43" fmla="*/ 6743 h 1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0000" h="10187">
                  <a:moveTo>
                    <a:pt x="56" y="6743"/>
                  </a:moveTo>
                  <a:lnTo>
                    <a:pt x="206" y="6079"/>
                  </a:lnTo>
                  <a:cubicBezTo>
                    <a:pt x="231" y="5913"/>
                    <a:pt x="255" y="5747"/>
                    <a:pt x="280" y="5581"/>
                  </a:cubicBezTo>
                  <a:lnTo>
                    <a:pt x="430" y="4876"/>
                  </a:lnTo>
                  <a:lnTo>
                    <a:pt x="729" y="4046"/>
                  </a:lnTo>
                  <a:lnTo>
                    <a:pt x="991" y="3382"/>
                  </a:lnTo>
                  <a:lnTo>
                    <a:pt x="1327" y="2884"/>
                  </a:lnTo>
                  <a:lnTo>
                    <a:pt x="1888" y="2428"/>
                  </a:lnTo>
                  <a:lnTo>
                    <a:pt x="2374" y="2013"/>
                  </a:lnTo>
                  <a:lnTo>
                    <a:pt x="2748" y="1722"/>
                  </a:lnTo>
                  <a:lnTo>
                    <a:pt x="3271" y="1349"/>
                  </a:lnTo>
                  <a:lnTo>
                    <a:pt x="3682" y="1017"/>
                  </a:lnTo>
                  <a:lnTo>
                    <a:pt x="4093" y="768"/>
                  </a:lnTo>
                  <a:lnTo>
                    <a:pt x="4574" y="625"/>
                  </a:lnTo>
                  <a:lnTo>
                    <a:pt x="5140" y="452"/>
                  </a:lnTo>
                  <a:lnTo>
                    <a:pt x="5664" y="394"/>
                  </a:lnTo>
                  <a:lnTo>
                    <a:pt x="6523" y="187"/>
                  </a:lnTo>
                  <a:lnTo>
                    <a:pt x="7832" y="0"/>
                  </a:lnTo>
                  <a:lnTo>
                    <a:pt x="9327" y="187"/>
                  </a:lnTo>
                  <a:lnTo>
                    <a:pt x="10000" y="643"/>
                  </a:lnTo>
                  <a:lnTo>
                    <a:pt x="8206" y="436"/>
                  </a:lnTo>
                  <a:lnTo>
                    <a:pt x="7533" y="685"/>
                  </a:lnTo>
                  <a:lnTo>
                    <a:pt x="6636" y="643"/>
                  </a:lnTo>
                  <a:lnTo>
                    <a:pt x="5738" y="851"/>
                  </a:lnTo>
                  <a:lnTo>
                    <a:pt x="5178" y="909"/>
                  </a:lnTo>
                  <a:lnTo>
                    <a:pt x="4660" y="1128"/>
                  </a:lnTo>
                  <a:lnTo>
                    <a:pt x="4093" y="1224"/>
                  </a:lnTo>
                  <a:lnTo>
                    <a:pt x="3794" y="1473"/>
                  </a:lnTo>
                  <a:lnTo>
                    <a:pt x="3346" y="1805"/>
                  </a:lnTo>
                  <a:lnTo>
                    <a:pt x="2860" y="2179"/>
                  </a:lnTo>
                  <a:lnTo>
                    <a:pt x="2374" y="2635"/>
                  </a:lnTo>
                  <a:lnTo>
                    <a:pt x="2000" y="2843"/>
                  </a:lnTo>
                  <a:lnTo>
                    <a:pt x="1514" y="3382"/>
                  </a:lnTo>
                  <a:cubicBezTo>
                    <a:pt x="1439" y="3506"/>
                    <a:pt x="1365" y="3631"/>
                    <a:pt x="1290" y="3755"/>
                  </a:cubicBezTo>
                  <a:cubicBezTo>
                    <a:pt x="1228" y="3963"/>
                    <a:pt x="1165" y="4170"/>
                    <a:pt x="1103" y="4378"/>
                  </a:cubicBezTo>
                  <a:cubicBezTo>
                    <a:pt x="1028" y="4599"/>
                    <a:pt x="954" y="4821"/>
                    <a:pt x="879" y="5042"/>
                  </a:cubicBezTo>
                  <a:cubicBezTo>
                    <a:pt x="841" y="5249"/>
                    <a:pt x="804" y="5457"/>
                    <a:pt x="766" y="5664"/>
                  </a:cubicBezTo>
                  <a:cubicBezTo>
                    <a:pt x="704" y="5830"/>
                    <a:pt x="641" y="5996"/>
                    <a:pt x="579" y="6162"/>
                  </a:cubicBezTo>
                  <a:cubicBezTo>
                    <a:pt x="542" y="6370"/>
                    <a:pt x="504" y="6577"/>
                    <a:pt x="467" y="6785"/>
                  </a:cubicBezTo>
                  <a:cubicBezTo>
                    <a:pt x="436" y="7030"/>
                    <a:pt x="405" y="7276"/>
                    <a:pt x="374" y="7521"/>
                  </a:cubicBezTo>
                  <a:cubicBezTo>
                    <a:pt x="380" y="8382"/>
                    <a:pt x="387" y="9243"/>
                    <a:pt x="393" y="10104"/>
                  </a:cubicBezTo>
                  <a:lnTo>
                    <a:pt x="0" y="10187"/>
                  </a:lnTo>
                  <a:cubicBezTo>
                    <a:pt x="6" y="9298"/>
                    <a:pt x="13" y="8410"/>
                    <a:pt x="19" y="7521"/>
                  </a:cubicBezTo>
                  <a:cubicBezTo>
                    <a:pt x="31" y="7262"/>
                    <a:pt x="44" y="7002"/>
                    <a:pt x="56" y="6743"/>
                  </a:cubicBezTo>
                  <a:close/>
                </a:path>
              </a:pathLst>
            </a:custGeom>
            <a:solidFill>
              <a:srgbClr val="0000FF">
                <a:alpha val="59999"/>
              </a:srgbClr>
            </a:solidFill>
            <a:ln>
              <a:noFill/>
            </a:ln>
            <a:effectLst/>
            <a:extLs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09" name="Freeform 98"/>
            <p:cNvSpPr>
              <a:spLocks/>
            </p:cNvSpPr>
            <p:nvPr/>
          </p:nvSpPr>
          <p:spPr bwMode="auto">
            <a:xfrm>
              <a:off x="3520717" y="4627469"/>
              <a:ext cx="1231711" cy="1386338"/>
            </a:xfrm>
            <a:custGeom>
              <a:avLst/>
              <a:gdLst>
                <a:gd name="T0" fmla="*/ 2147483647 w 1500"/>
                <a:gd name="T1" fmla="*/ 0 h 1829"/>
                <a:gd name="T2" fmla="*/ 2147483647 w 1500"/>
                <a:gd name="T3" fmla="*/ 0 h 1829"/>
                <a:gd name="T4" fmla="*/ 2147483647 w 1500"/>
                <a:gd name="T5" fmla="*/ 2147483647 h 1829"/>
                <a:gd name="T6" fmla="*/ 2147483647 w 1500"/>
                <a:gd name="T7" fmla="*/ 2147483647 h 1829"/>
                <a:gd name="T8" fmla="*/ 0 w 1500"/>
                <a:gd name="T9" fmla="*/ 2147483647 h 1829"/>
                <a:gd name="T10" fmla="*/ 2147483647 w 1500"/>
                <a:gd name="T11" fmla="*/ 0 h 182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00" h="1829">
                  <a:moveTo>
                    <a:pt x="3" y="0"/>
                  </a:moveTo>
                  <a:lnTo>
                    <a:pt x="1499" y="0"/>
                  </a:lnTo>
                  <a:lnTo>
                    <a:pt x="1500" y="1800"/>
                  </a:lnTo>
                  <a:lnTo>
                    <a:pt x="6" y="1829"/>
                  </a:lnTo>
                  <a:lnTo>
                    <a:pt x="0" y="1829"/>
                  </a:lnTo>
                  <a:lnTo>
                    <a:pt x="3" y="8"/>
                  </a:lnTo>
                </a:path>
              </a:pathLst>
            </a:custGeom>
            <a:noFill/>
            <a:ln w="38100" cap="flat">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0" name="Text Box 100"/>
            <p:cNvSpPr txBox="1">
              <a:spLocks noChangeArrowheads="1"/>
            </p:cNvSpPr>
            <p:nvPr/>
          </p:nvSpPr>
          <p:spPr bwMode="auto">
            <a:xfrm>
              <a:off x="3287688" y="4334915"/>
              <a:ext cx="1625858" cy="2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1600" tIns="63984" rIns="21600" bIns="6398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279525" rtl="0" eaLnBrk="1" fontAlgn="auto" latinLnBrk="0" hangingPunct="1">
                <a:lnSpc>
                  <a:spcPct val="50000"/>
                </a:lnSpc>
                <a:spcBef>
                  <a:spcPct val="500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タクシー</a:t>
              </a:r>
              <a:r>
                <a:rPr kumimoji="1" lang="en-US" altLang="ja-JP"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
          <p:nvSpPr>
            <p:cNvPr id="312" name="Text Box 24"/>
            <p:cNvSpPr txBox="1">
              <a:spLocks noChangeArrowheads="1"/>
            </p:cNvSpPr>
            <p:nvPr/>
          </p:nvSpPr>
          <p:spPr bwMode="auto">
            <a:xfrm>
              <a:off x="3604038" y="5234226"/>
              <a:ext cx="769441" cy="307777"/>
            </a:xfrm>
            <a:prstGeom prst="rect">
              <a:avLst/>
            </a:prstGeom>
            <a:noFill/>
            <a:ln>
              <a:noFill/>
            </a:ln>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タクシー</a:t>
              </a:r>
              <a:endPar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2015</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年整備）</a:t>
              </a:r>
            </a:p>
          </p:txBody>
        </p:sp>
        <p:sp>
          <p:nvSpPr>
            <p:cNvPr id="313" name="Text Box 24"/>
            <p:cNvSpPr txBox="1">
              <a:spLocks noChangeArrowheads="1"/>
            </p:cNvSpPr>
            <p:nvPr/>
          </p:nvSpPr>
          <p:spPr bwMode="auto">
            <a:xfrm>
              <a:off x="6816081" y="5125895"/>
              <a:ext cx="792088" cy="46166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市バス</a:t>
              </a:r>
              <a:endPar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ターミナル</a:t>
              </a:r>
              <a:endParaRPr kumimoji="1" lang="en-US" altLang="ja-JP" sz="10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ctr"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a:t>
              </a:r>
              <a:r>
                <a:rPr kumimoji="1" lang="en-US" altLang="ja-JP"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2016</a:t>
              </a:r>
              <a:r>
                <a:rPr kumimoji="1" lang="ja-JP" altLang="en-US" sz="10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年整備）</a:t>
              </a:r>
            </a:p>
          </p:txBody>
        </p:sp>
        <p:sp>
          <p:nvSpPr>
            <p:cNvPr id="314" name="Freeform 105"/>
            <p:cNvSpPr>
              <a:spLocks/>
            </p:cNvSpPr>
            <p:nvPr/>
          </p:nvSpPr>
          <p:spPr bwMode="auto">
            <a:xfrm>
              <a:off x="6558123" y="4627554"/>
              <a:ext cx="1537175" cy="1352229"/>
            </a:xfrm>
            <a:custGeom>
              <a:avLst/>
              <a:gdLst>
                <a:gd name="T0" fmla="*/ 2147483647 w 1872"/>
                <a:gd name="T1" fmla="*/ 0 h 1784"/>
                <a:gd name="T2" fmla="*/ 2147483647 w 1872"/>
                <a:gd name="T3" fmla="*/ 0 h 1784"/>
                <a:gd name="T4" fmla="*/ 2147483647 w 1872"/>
                <a:gd name="T5" fmla="*/ 2147483647 h 1784"/>
                <a:gd name="T6" fmla="*/ 2147483647 w 1872"/>
                <a:gd name="T7" fmla="*/ 2147483647 h 1784"/>
                <a:gd name="T8" fmla="*/ 0 w 1872"/>
                <a:gd name="T9" fmla="*/ 2147483647 h 1784"/>
                <a:gd name="T10" fmla="*/ 2147483647 w 1872"/>
                <a:gd name="T11" fmla="*/ 0 h 178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872" h="1784">
                  <a:moveTo>
                    <a:pt x="0" y="8"/>
                  </a:moveTo>
                  <a:lnTo>
                    <a:pt x="1872" y="8"/>
                  </a:lnTo>
                  <a:lnTo>
                    <a:pt x="1556" y="1759"/>
                  </a:lnTo>
                  <a:lnTo>
                    <a:pt x="14" y="1784"/>
                  </a:lnTo>
                  <a:lnTo>
                    <a:pt x="8" y="1784"/>
                  </a:lnTo>
                  <a:lnTo>
                    <a:pt x="8" y="0"/>
                  </a:lnTo>
                </a:path>
              </a:pathLst>
            </a:custGeom>
            <a:noFill/>
            <a:ln w="38100" cap="flat">
              <a:solidFill>
                <a:srgbClr val="80808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16" name="Text Box 112"/>
            <p:cNvSpPr txBox="1">
              <a:spLocks noChangeArrowheads="1"/>
            </p:cNvSpPr>
            <p:nvPr/>
          </p:nvSpPr>
          <p:spPr bwMode="auto">
            <a:xfrm>
              <a:off x="6240020" y="4334915"/>
              <a:ext cx="2201644" cy="24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127970" tIns="63984" rIns="127970" bIns="63984">
              <a:spAutoFit/>
            </a:bodyPr>
            <a:lstStyle>
              <a:lvl1pPr defTabSz="1279525">
                <a:defRPr kumimoji="1">
                  <a:solidFill>
                    <a:schemeClr val="tx1"/>
                  </a:solidFill>
                  <a:latin typeface="Arial" charset="0"/>
                  <a:ea typeface="ＭＳ Ｐゴシック" pitchFamily="50" charset="-128"/>
                </a:defRPr>
              </a:lvl1pPr>
              <a:lvl2pPr marL="742950" indent="-285750" defTabSz="1279525">
                <a:defRPr kumimoji="1">
                  <a:solidFill>
                    <a:schemeClr val="tx1"/>
                  </a:solidFill>
                  <a:latin typeface="Arial" charset="0"/>
                  <a:ea typeface="ＭＳ Ｐゴシック" pitchFamily="50" charset="-128"/>
                </a:defRPr>
              </a:lvl2pPr>
              <a:lvl3pPr marL="1143000" indent="-228600" defTabSz="1279525">
                <a:defRPr kumimoji="1">
                  <a:solidFill>
                    <a:schemeClr val="tx1"/>
                  </a:solidFill>
                  <a:latin typeface="Arial" charset="0"/>
                  <a:ea typeface="ＭＳ Ｐゴシック" pitchFamily="50" charset="-128"/>
                </a:defRPr>
              </a:lvl3pPr>
              <a:lvl4pPr marL="1600200" indent="-228600" defTabSz="1279525">
                <a:defRPr kumimoji="1">
                  <a:solidFill>
                    <a:schemeClr val="tx1"/>
                  </a:solidFill>
                  <a:latin typeface="Arial" charset="0"/>
                  <a:ea typeface="ＭＳ Ｐゴシック" pitchFamily="50" charset="-128"/>
                </a:defRPr>
              </a:lvl4pPr>
              <a:lvl5pPr marL="2057400" indent="-228600" defTabSz="1279525">
                <a:defRPr kumimoji="1">
                  <a:solidFill>
                    <a:schemeClr val="tx1"/>
                  </a:solidFill>
                  <a:latin typeface="Arial" charset="0"/>
                  <a:ea typeface="ＭＳ Ｐゴシック" pitchFamily="50" charset="-128"/>
                </a:defRPr>
              </a:lvl5pPr>
              <a:lvl6pPr marL="2514600" indent="-228600" defTabSz="1279525"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279525"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279525"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279525"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279525" rtl="0" eaLnBrk="1" fontAlgn="auto" latinLnBrk="0" hangingPunct="1">
                <a:lnSpc>
                  <a:spcPct val="50000"/>
                </a:lnSpc>
                <a:spcBef>
                  <a:spcPct val="50000"/>
                </a:spcBef>
                <a:spcAft>
                  <a:spcPts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市バスターミナル</a:t>
              </a:r>
              <a:r>
                <a:rPr kumimoji="1" lang="en-US" altLang="ja-JP"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a:t>
              </a:r>
              <a:endParaRPr kumimoji="1" lang="ja-JP" altLang="en-US" sz="14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sp>
          <p:nvSpPr>
            <p:cNvPr id="317" name="Text Box 24"/>
            <p:cNvSpPr txBox="1">
              <a:spLocks noChangeArrowheads="1"/>
            </p:cNvSpPr>
            <p:nvPr/>
          </p:nvSpPr>
          <p:spPr bwMode="auto">
            <a:xfrm>
              <a:off x="6595074" y="5661433"/>
              <a:ext cx="211855" cy="375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970" tIns="63984" rIns="127970" bIns="63984">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EV</a:t>
              </a:r>
            </a:p>
          </p:txBody>
        </p:sp>
        <p:sp>
          <p:nvSpPr>
            <p:cNvPr id="318" name="Text Box 24"/>
            <p:cNvSpPr txBox="1">
              <a:spLocks noChangeArrowheads="1"/>
            </p:cNvSpPr>
            <p:nvPr/>
          </p:nvSpPr>
          <p:spPr bwMode="auto">
            <a:xfrm>
              <a:off x="7464154" y="5847168"/>
              <a:ext cx="211855" cy="37543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27970" tIns="63984" rIns="127970" bIns="63984">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r>
                <a:rPr kumimoji="1" lang="en-US" altLang="ja-JP" sz="80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rPr>
                <a:t>EV</a:t>
              </a:r>
            </a:p>
          </p:txBody>
        </p:sp>
        <p:sp>
          <p:nvSpPr>
            <p:cNvPr id="319" name="Rectangle 10"/>
            <p:cNvSpPr>
              <a:spLocks noChangeArrowheads="1"/>
            </p:cNvSpPr>
            <p:nvPr/>
          </p:nvSpPr>
          <p:spPr bwMode="auto">
            <a:xfrm rot="678284">
              <a:off x="7955289" y="5296006"/>
              <a:ext cx="48447" cy="178124"/>
            </a:xfrm>
            <a:prstGeom prst="rect">
              <a:avLst/>
            </a:prstGeom>
            <a:solidFill>
              <a:srgbClr val="0000FF">
                <a:alpha val="39999"/>
              </a:srgbClr>
            </a:solidFill>
            <a:ln w="9525">
              <a:solidFill>
                <a:schemeClr val="tx1"/>
              </a:solidFill>
              <a:miter lim="800000"/>
              <a:headEnd/>
              <a:tailEnd/>
            </a:ln>
          </p:spPr>
          <p:txBody>
            <a:bodyPr wrap="none" lIns="91407" tIns="45704" rIns="91407" bIns="45704"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ja-JP"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0" name="Freeform 55"/>
            <p:cNvSpPr>
              <a:spLocks/>
            </p:cNvSpPr>
            <p:nvPr/>
          </p:nvSpPr>
          <p:spPr bwMode="auto">
            <a:xfrm>
              <a:off x="4065133" y="5844105"/>
              <a:ext cx="58301" cy="226635"/>
            </a:xfrm>
            <a:custGeom>
              <a:avLst/>
              <a:gdLst>
                <a:gd name="T0" fmla="*/ 0 w 71"/>
                <a:gd name="T1" fmla="*/ 474662 h 299"/>
                <a:gd name="T2" fmla="*/ 47625 w 71"/>
                <a:gd name="T3" fmla="*/ 431800 h 299"/>
                <a:gd name="T4" fmla="*/ 76200 w 71"/>
                <a:gd name="T5" fmla="*/ 384175 h 299"/>
                <a:gd name="T6" fmla="*/ 90488 w 71"/>
                <a:gd name="T7" fmla="*/ 336550 h 299"/>
                <a:gd name="T8" fmla="*/ 103188 w 71"/>
                <a:gd name="T9" fmla="*/ 292100 h 299"/>
                <a:gd name="T10" fmla="*/ 112713 w 71"/>
                <a:gd name="T11" fmla="*/ 187325 h 299"/>
                <a:gd name="T12" fmla="*/ 103188 w 71"/>
                <a:gd name="T13" fmla="*/ 0 h 29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299">
                  <a:moveTo>
                    <a:pt x="0" y="299"/>
                  </a:moveTo>
                  <a:lnTo>
                    <a:pt x="30" y="272"/>
                  </a:lnTo>
                  <a:lnTo>
                    <a:pt x="48" y="242"/>
                  </a:lnTo>
                  <a:lnTo>
                    <a:pt x="57" y="212"/>
                  </a:lnTo>
                  <a:lnTo>
                    <a:pt x="65" y="184"/>
                  </a:lnTo>
                  <a:lnTo>
                    <a:pt x="71" y="118"/>
                  </a:lnTo>
                  <a:lnTo>
                    <a:pt x="65" y="0"/>
                  </a:lnTo>
                </a:path>
              </a:pathLst>
            </a:custGeom>
            <a:noFill/>
            <a:ln w="15875" cap="flat">
              <a:solidFill>
                <a:srgbClr val="008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1" name="Freeform 56"/>
            <p:cNvSpPr>
              <a:spLocks/>
            </p:cNvSpPr>
            <p:nvPr/>
          </p:nvSpPr>
          <p:spPr bwMode="auto">
            <a:xfrm>
              <a:off x="3533080" y="5066337"/>
              <a:ext cx="179009" cy="1516"/>
            </a:xfrm>
            <a:custGeom>
              <a:avLst/>
              <a:gdLst>
                <a:gd name="T0" fmla="*/ 346075 w 218"/>
                <a:gd name="T1" fmla="*/ 0 h 2"/>
                <a:gd name="T2" fmla="*/ 0 w 218"/>
                <a:gd name="T3" fmla="*/ 3175 h 2"/>
                <a:gd name="T4" fmla="*/ 0 60000 65536"/>
                <a:gd name="T5" fmla="*/ 0 60000 65536"/>
              </a:gdLst>
              <a:ahLst/>
              <a:cxnLst>
                <a:cxn ang="T4">
                  <a:pos x="T0" y="T1"/>
                </a:cxn>
                <a:cxn ang="T5">
                  <a:pos x="T2" y="T3"/>
                </a:cxn>
              </a:cxnLst>
              <a:rect l="0" t="0" r="r" b="b"/>
              <a:pathLst>
                <a:path w="218" h="2">
                  <a:moveTo>
                    <a:pt x="218" y="0"/>
                  </a:moveTo>
                  <a:lnTo>
                    <a:pt x="0" y="2"/>
                  </a:lnTo>
                </a:path>
              </a:pathLst>
            </a:custGeom>
            <a:noFill/>
            <a:ln w="15875" cap="flat">
              <a:solidFill>
                <a:srgbClr val="008000"/>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2" name="Freeform 57"/>
            <p:cNvSpPr>
              <a:spLocks/>
            </p:cNvSpPr>
            <p:nvPr/>
          </p:nvSpPr>
          <p:spPr bwMode="auto">
            <a:xfrm>
              <a:off x="6669014" y="5856905"/>
              <a:ext cx="108391" cy="191010"/>
            </a:xfrm>
            <a:custGeom>
              <a:avLst/>
              <a:gdLst>
                <a:gd name="T0" fmla="*/ 0 w 132"/>
                <a:gd name="T1" fmla="*/ 400050 h 252"/>
                <a:gd name="T2" fmla="*/ 85725 w 132"/>
                <a:gd name="T3" fmla="*/ 361950 h 252"/>
                <a:gd name="T4" fmla="*/ 138113 w 132"/>
                <a:gd name="T5" fmla="*/ 295275 h 252"/>
                <a:gd name="T6" fmla="*/ 180975 w 132"/>
                <a:gd name="T7" fmla="*/ 228600 h 252"/>
                <a:gd name="T8" fmla="*/ 195263 w 132"/>
                <a:gd name="T9" fmla="*/ 176213 h 252"/>
                <a:gd name="T10" fmla="*/ 200025 w 132"/>
                <a:gd name="T11" fmla="*/ 128588 h 252"/>
                <a:gd name="T12" fmla="*/ 209550 w 132"/>
                <a:gd name="T13" fmla="*/ 0 h 2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32" h="252">
                  <a:moveTo>
                    <a:pt x="0" y="252"/>
                  </a:moveTo>
                  <a:lnTo>
                    <a:pt x="54" y="228"/>
                  </a:lnTo>
                  <a:lnTo>
                    <a:pt x="87" y="186"/>
                  </a:lnTo>
                  <a:lnTo>
                    <a:pt x="114" y="144"/>
                  </a:lnTo>
                  <a:lnTo>
                    <a:pt x="123" y="111"/>
                  </a:lnTo>
                  <a:lnTo>
                    <a:pt x="126" y="81"/>
                  </a:lnTo>
                  <a:lnTo>
                    <a:pt x="132" y="0"/>
                  </a:lnTo>
                </a:path>
              </a:pathLst>
            </a:custGeom>
            <a:noFill/>
            <a:ln w="15875" cap="flat">
              <a:solidFill>
                <a:srgbClr val="00CC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3" name="Freeform 58"/>
            <p:cNvSpPr>
              <a:spLocks/>
            </p:cNvSpPr>
            <p:nvPr/>
          </p:nvSpPr>
          <p:spPr bwMode="auto">
            <a:xfrm>
              <a:off x="7548409" y="5052020"/>
              <a:ext cx="367050" cy="52301"/>
            </a:xfrm>
            <a:custGeom>
              <a:avLst/>
              <a:gdLst>
                <a:gd name="T0" fmla="*/ 0 w 447"/>
                <a:gd name="T1" fmla="*/ 0 h 69"/>
                <a:gd name="T2" fmla="*/ 80963 w 447"/>
                <a:gd name="T3" fmla="*/ 0 h 69"/>
                <a:gd name="T4" fmla="*/ 180975 w 447"/>
                <a:gd name="T5" fmla="*/ 9525 h 69"/>
                <a:gd name="T6" fmla="*/ 519113 w 447"/>
                <a:gd name="T7" fmla="*/ 66675 h 69"/>
                <a:gd name="T8" fmla="*/ 600075 w 447"/>
                <a:gd name="T9" fmla="*/ 90488 h 69"/>
                <a:gd name="T10" fmla="*/ 709613 w 447"/>
                <a:gd name="T11" fmla="*/ 109538 h 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47" h="69">
                  <a:moveTo>
                    <a:pt x="0" y="0"/>
                  </a:moveTo>
                  <a:lnTo>
                    <a:pt x="51" y="0"/>
                  </a:lnTo>
                  <a:lnTo>
                    <a:pt x="114" y="6"/>
                  </a:lnTo>
                  <a:lnTo>
                    <a:pt x="327" y="42"/>
                  </a:lnTo>
                  <a:lnTo>
                    <a:pt x="378" y="57"/>
                  </a:lnTo>
                  <a:lnTo>
                    <a:pt x="447" y="69"/>
                  </a:lnTo>
                </a:path>
              </a:pathLst>
            </a:custGeom>
            <a:noFill/>
            <a:ln w="15875" cap="flat">
              <a:solidFill>
                <a:srgbClr val="00CC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4" name="Freeform 59"/>
            <p:cNvSpPr>
              <a:spLocks/>
            </p:cNvSpPr>
            <p:nvPr/>
          </p:nvSpPr>
          <p:spPr bwMode="auto">
            <a:xfrm>
              <a:off x="6841454" y="5868360"/>
              <a:ext cx="98537" cy="202379"/>
            </a:xfrm>
            <a:custGeom>
              <a:avLst/>
              <a:gdLst>
                <a:gd name="T0" fmla="*/ 4763 w 120"/>
                <a:gd name="T1" fmla="*/ 0 h 267"/>
                <a:gd name="T2" fmla="*/ 0 w 120"/>
                <a:gd name="T3" fmla="*/ 100012 h 267"/>
                <a:gd name="T4" fmla="*/ 0 w 120"/>
                <a:gd name="T5" fmla="*/ 185737 h 267"/>
                <a:gd name="T6" fmla="*/ 14288 w 120"/>
                <a:gd name="T7" fmla="*/ 266700 h 267"/>
                <a:gd name="T8" fmla="*/ 42863 w 120"/>
                <a:gd name="T9" fmla="*/ 309562 h 267"/>
                <a:gd name="T10" fmla="*/ 95250 w 120"/>
                <a:gd name="T11" fmla="*/ 361950 h 267"/>
                <a:gd name="T12" fmla="*/ 190500 w 120"/>
                <a:gd name="T13" fmla="*/ 423862 h 26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20" h="267">
                  <a:moveTo>
                    <a:pt x="3" y="0"/>
                  </a:moveTo>
                  <a:lnTo>
                    <a:pt x="0" y="63"/>
                  </a:lnTo>
                  <a:lnTo>
                    <a:pt x="0" y="117"/>
                  </a:lnTo>
                  <a:lnTo>
                    <a:pt x="9" y="168"/>
                  </a:lnTo>
                  <a:lnTo>
                    <a:pt x="27" y="195"/>
                  </a:lnTo>
                  <a:lnTo>
                    <a:pt x="60" y="228"/>
                  </a:lnTo>
                  <a:lnTo>
                    <a:pt x="120" y="267"/>
                  </a:lnTo>
                </a:path>
              </a:pathLst>
            </a:custGeom>
            <a:noFill/>
            <a:ln w="15875" cap="flat">
              <a:solidFill>
                <a:srgbClr val="00CCFF"/>
              </a:solidFill>
              <a:prstDash val="sysDot"/>
              <a:round/>
              <a:headEnd type="none" w="med" len="me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5" name="Freeform 15"/>
            <p:cNvSpPr>
              <a:spLocks/>
            </p:cNvSpPr>
            <p:nvPr/>
          </p:nvSpPr>
          <p:spPr bwMode="auto">
            <a:xfrm>
              <a:off x="7582079" y="4782939"/>
              <a:ext cx="282472" cy="457817"/>
            </a:xfrm>
            <a:custGeom>
              <a:avLst/>
              <a:gdLst>
                <a:gd name="T0" fmla="*/ 2147483647 w 344"/>
                <a:gd name="T1" fmla="*/ 0 h 604"/>
                <a:gd name="T2" fmla="*/ 2147483647 w 344"/>
                <a:gd name="T3" fmla="*/ 2147483647 h 604"/>
                <a:gd name="T4" fmla="*/ 0 w 344"/>
                <a:gd name="T5" fmla="*/ 2147483647 h 604"/>
                <a:gd name="T6" fmla="*/ 2147483647 w 344"/>
                <a:gd name="T7" fmla="*/ 2147483647 h 604"/>
                <a:gd name="T8" fmla="*/ 2147483647 w 344"/>
                <a:gd name="T9" fmla="*/ 2147483647 h 60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4" h="604">
                  <a:moveTo>
                    <a:pt x="196" y="6"/>
                  </a:moveTo>
                  <a:lnTo>
                    <a:pt x="70" y="270"/>
                  </a:lnTo>
                  <a:lnTo>
                    <a:pt x="0" y="292"/>
                  </a:lnTo>
                  <a:lnTo>
                    <a:pt x="40" y="480"/>
                  </a:lnTo>
                  <a:lnTo>
                    <a:pt x="88" y="488"/>
                  </a:lnTo>
                  <a:lnTo>
                    <a:pt x="104" y="544"/>
                  </a:lnTo>
                  <a:lnTo>
                    <a:pt x="344" y="604"/>
                  </a:lnTo>
                  <a:lnTo>
                    <a:pt x="296" y="328"/>
                  </a:lnTo>
                  <a:lnTo>
                    <a:pt x="304" y="0"/>
                  </a:lnTo>
                  <a:lnTo>
                    <a:pt x="200" y="0"/>
                  </a:lnTo>
                </a:path>
              </a:pathLst>
            </a:custGeom>
            <a:solidFill>
              <a:srgbClr val="00B050">
                <a:alpha val="30196"/>
              </a:srgbClr>
            </a:solidFill>
            <a:ln w="12700" cap="flat" cmpd="sng">
              <a:solidFill>
                <a:schemeClr val="tx1"/>
              </a:solidFill>
              <a:prstDash val="solid"/>
              <a:round/>
              <a:headEnd/>
              <a:tailEnd/>
            </a:ln>
            <a:effectLst/>
          </p:spPr>
          <p:txBody>
            <a:bodyPr lIns="65306" tIns="32653" rIns="65306" bIns="32653"/>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326" name="Text Box 24"/>
            <p:cNvSpPr txBox="1">
              <a:spLocks noChangeArrowheads="1"/>
            </p:cNvSpPr>
            <p:nvPr/>
          </p:nvSpPr>
          <p:spPr bwMode="auto">
            <a:xfrm>
              <a:off x="3592123" y="5147549"/>
              <a:ext cx="43685" cy="219745"/>
            </a:xfrm>
            <a:prstGeom prst="rect">
              <a:avLst/>
            </a:prstGeom>
            <a:noFill/>
            <a:ln>
              <a:noFill/>
            </a:ln>
            <a:effectLst/>
            <a:extLst>
              <a:ext uri="{909E8E84-426E-40DD-AFC4-6F175D3DCCD1}">
                <a14:hiddenFill xmlns:a14="http://schemas.microsoft.com/office/drawing/2010/main">
                  <a:solidFill>
                    <a:schemeClr val="bg1">
                      <a:alpha val="59999"/>
                    </a:schemeClr>
                  </a:solidFill>
                </a14:hiddenFill>
              </a:ext>
              <a:ext uri="{91240B29-F687-4F45-9708-019B960494DF}">
                <a14:hiddenLine xmlns:a14="http://schemas.microsoft.com/office/drawing/2010/main" w="19050">
                  <a:solidFill>
                    <a:srgbClr val="333333"/>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1600" tIns="28800" rIns="21600" bIns="28800" anchor="ctr">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ctr" defTabSz="1790700" rtl="0" eaLnBrk="1" fontAlgn="auto" latinLnBrk="0" hangingPunct="1">
                <a:lnSpc>
                  <a:spcPct val="100000"/>
                </a:lnSpc>
                <a:spcBef>
                  <a:spcPts val="0"/>
                </a:spcBef>
                <a:spcAft>
                  <a:spcPts val="0"/>
                </a:spcAft>
                <a:buClrTx/>
                <a:buSzTx/>
                <a:buFontTx/>
                <a:buNone/>
                <a:tabLst/>
                <a:defRPr/>
              </a:pPr>
              <a:endParaRPr kumimoji="1" lang="ja-JP" altLang="en-US" sz="1050" b="0" i="0" u="none" strike="noStrike" kern="1200" cap="none" spc="0" normalizeH="0" baseline="0" noProof="0" dirty="0">
                <a:ln>
                  <a:noFill/>
                </a:ln>
                <a:solidFill>
                  <a:prstClr val="black"/>
                </a:solidFill>
                <a:effectLst/>
                <a:uLnTx/>
                <a:uFillTx/>
                <a:latin typeface="ＭＳ Ｐゴシック" pitchFamily="50" charset="-128"/>
                <a:ea typeface="ＭＳ Ｐゴシック" pitchFamily="50" charset="-128"/>
                <a:cs typeface="+mn-cs"/>
              </a:endParaRPr>
            </a:p>
          </p:txBody>
        </p:sp>
        <p:cxnSp>
          <p:nvCxnSpPr>
            <p:cNvPr id="332" name="直線コネクタ 331"/>
            <p:cNvCxnSpPr>
              <a:endCxn id="326" idx="1"/>
            </p:cNvCxnSpPr>
            <p:nvPr/>
          </p:nvCxnSpPr>
          <p:spPr>
            <a:xfrm flipH="1">
              <a:off x="3592123" y="5164925"/>
              <a:ext cx="21929" cy="9249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37" name="Text Box 13"/>
            <p:cNvSpPr txBox="1">
              <a:spLocks noChangeArrowheads="1"/>
            </p:cNvSpPr>
            <p:nvPr/>
          </p:nvSpPr>
          <p:spPr bwMode="auto">
            <a:xfrm>
              <a:off x="5303912" y="5415122"/>
              <a:ext cx="1212272"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D4D4D"/>
                  </a:solidFill>
                  <a:effectLst/>
                  <a:uLnTx/>
                  <a:uFillTx/>
                  <a:latin typeface="ＭＳ Ｐゴシック" pitchFamily="50" charset="-128"/>
                  <a:ea typeface="ＭＳ Ｐゴシック" pitchFamily="50" charset="-128"/>
                  <a:cs typeface="+mn-cs"/>
                </a:rPr>
                <a:t>大丸百貨店</a:t>
              </a:r>
            </a:p>
          </p:txBody>
        </p:sp>
        <p:sp>
          <p:nvSpPr>
            <p:cNvPr id="338" name="Text Box 13"/>
            <p:cNvSpPr txBox="1">
              <a:spLocks noChangeArrowheads="1"/>
            </p:cNvSpPr>
            <p:nvPr/>
          </p:nvSpPr>
          <p:spPr bwMode="auto">
            <a:xfrm>
              <a:off x="5375920" y="4407010"/>
              <a:ext cx="792088"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D4D4D"/>
                  </a:solidFill>
                  <a:effectLst/>
                  <a:uLnTx/>
                  <a:uFillTx/>
                  <a:latin typeface="ＭＳ Ｐゴシック" pitchFamily="50" charset="-128"/>
                  <a:ea typeface="ＭＳ Ｐゴシック" pitchFamily="50" charset="-128"/>
                  <a:cs typeface="+mn-cs"/>
                </a:rPr>
                <a:t>ＪＲ大阪駅</a:t>
              </a:r>
            </a:p>
          </p:txBody>
        </p:sp>
        <p:sp>
          <p:nvSpPr>
            <p:cNvPr id="339" name="Text Box 13"/>
            <p:cNvSpPr txBox="1">
              <a:spLocks noChangeArrowheads="1"/>
            </p:cNvSpPr>
            <p:nvPr/>
          </p:nvSpPr>
          <p:spPr bwMode="auto">
            <a:xfrm>
              <a:off x="5375920" y="6207210"/>
              <a:ext cx="936104" cy="246211"/>
            </a:xfrm>
            <a:prstGeom prst="rect">
              <a:avLst/>
            </a:prstGeom>
            <a:noFill/>
            <a:ln>
              <a:noFill/>
            </a:ln>
            <a:effectLst/>
            <a:extLst>
              <a:ext uri="{909E8E84-426E-40DD-AFC4-6F175D3DCCD1}">
                <a14:hiddenFill xmlns:a14="http://schemas.microsoft.com/office/drawing/2010/main">
                  <a:solidFill>
                    <a:schemeClr val="bg1">
                      <a:alpha val="50195"/>
                    </a:schemeClr>
                  </a:solidFill>
                </a14:hiddenFill>
              </a:ext>
              <a:ext uri="{91240B29-F687-4F45-9708-019B960494DF}">
                <a14:hiddenLine xmlns:a14="http://schemas.microsoft.com/office/drawing/2010/main" w="19050">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429" tIns="45715" rIns="91429" bIns="45715">
              <a:spAutoFit/>
            </a:bodyPr>
            <a:lstStyle>
              <a:lvl1pPr defTabSz="1790700">
                <a:defRPr kumimoji="1">
                  <a:solidFill>
                    <a:schemeClr val="tx1"/>
                  </a:solidFill>
                  <a:latin typeface="Arial" charset="0"/>
                  <a:ea typeface="ＭＳ Ｐゴシック" pitchFamily="50" charset="-128"/>
                </a:defRPr>
              </a:lvl1pPr>
              <a:lvl2pPr marL="742950" indent="-285750" defTabSz="1790700">
                <a:defRPr kumimoji="1">
                  <a:solidFill>
                    <a:schemeClr val="tx1"/>
                  </a:solidFill>
                  <a:latin typeface="Arial" charset="0"/>
                  <a:ea typeface="ＭＳ Ｐゴシック" pitchFamily="50" charset="-128"/>
                </a:defRPr>
              </a:lvl2pPr>
              <a:lvl3pPr marL="1143000" indent="-228600" defTabSz="1790700">
                <a:defRPr kumimoji="1">
                  <a:solidFill>
                    <a:schemeClr val="tx1"/>
                  </a:solidFill>
                  <a:latin typeface="Arial" charset="0"/>
                  <a:ea typeface="ＭＳ Ｐゴシック" pitchFamily="50" charset="-128"/>
                </a:defRPr>
              </a:lvl3pPr>
              <a:lvl4pPr marL="1600200" indent="-228600" defTabSz="1790700">
                <a:defRPr kumimoji="1">
                  <a:solidFill>
                    <a:schemeClr val="tx1"/>
                  </a:solidFill>
                  <a:latin typeface="Arial" charset="0"/>
                  <a:ea typeface="ＭＳ Ｐゴシック" pitchFamily="50" charset="-128"/>
                </a:defRPr>
              </a:lvl4pPr>
              <a:lvl5pPr marL="2057400" indent="-228600" defTabSz="1790700">
                <a:defRPr kumimoji="1">
                  <a:solidFill>
                    <a:schemeClr val="tx1"/>
                  </a:solidFill>
                  <a:latin typeface="Arial" charset="0"/>
                  <a:ea typeface="ＭＳ Ｐゴシック" pitchFamily="50" charset="-128"/>
                </a:defRPr>
              </a:lvl5pPr>
              <a:lvl6pPr marL="2514600" indent="-228600" defTabSz="1790700" fontAlgn="base">
                <a:spcBef>
                  <a:spcPct val="0"/>
                </a:spcBef>
                <a:spcAft>
                  <a:spcPct val="0"/>
                </a:spcAft>
                <a:defRPr kumimoji="1">
                  <a:solidFill>
                    <a:schemeClr val="tx1"/>
                  </a:solidFill>
                  <a:latin typeface="Arial" charset="0"/>
                  <a:ea typeface="ＭＳ Ｐゴシック" pitchFamily="50" charset="-128"/>
                </a:defRPr>
              </a:lvl6pPr>
              <a:lvl7pPr marL="2971800" indent="-228600" defTabSz="1790700" fontAlgn="base">
                <a:spcBef>
                  <a:spcPct val="0"/>
                </a:spcBef>
                <a:spcAft>
                  <a:spcPct val="0"/>
                </a:spcAft>
                <a:defRPr kumimoji="1">
                  <a:solidFill>
                    <a:schemeClr val="tx1"/>
                  </a:solidFill>
                  <a:latin typeface="Arial" charset="0"/>
                  <a:ea typeface="ＭＳ Ｐゴシック" pitchFamily="50" charset="-128"/>
                </a:defRPr>
              </a:lvl7pPr>
              <a:lvl8pPr marL="3429000" indent="-228600" defTabSz="1790700" fontAlgn="base">
                <a:spcBef>
                  <a:spcPct val="0"/>
                </a:spcBef>
                <a:spcAft>
                  <a:spcPct val="0"/>
                </a:spcAft>
                <a:defRPr kumimoji="1">
                  <a:solidFill>
                    <a:schemeClr val="tx1"/>
                  </a:solidFill>
                  <a:latin typeface="Arial" charset="0"/>
                  <a:ea typeface="ＭＳ Ｐゴシック" pitchFamily="50" charset="-128"/>
                </a:defRPr>
              </a:lvl8pPr>
              <a:lvl9pPr marL="3886200" indent="-228600" defTabSz="1790700" fontAlgn="base">
                <a:spcBef>
                  <a:spcPct val="0"/>
                </a:spcBef>
                <a:spcAft>
                  <a:spcPct val="0"/>
                </a:spcAft>
                <a:defRPr kumimoji="1">
                  <a:solidFill>
                    <a:schemeClr val="tx1"/>
                  </a:solidFill>
                  <a:latin typeface="Arial" charset="0"/>
                  <a:ea typeface="ＭＳ Ｐゴシック" pitchFamily="50" charset="-128"/>
                </a:defRPr>
              </a:lvl9pPr>
            </a:lstStyle>
            <a:p>
              <a:pPr marL="0" marR="0" lvl="0" indent="0" algn="l" defTabSz="1790700" rtl="0" eaLnBrk="1" fontAlgn="auto" latinLnBrk="0" hangingPunct="1">
                <a:lnSpc>
                  <a:spcPct val="100000"/>
                </a:lnSpc>
                <a:spcBef>
                  <a:spcPts val="0"/>
                </a:spcBef>
                <a:spcAft>
                  <a:spcPts val="0"/>
                </a:spcAft>
                <a:buClrTx/>
                <a:buSzTx/>
                <a:buFontTx/>
                <a:buNone/>
                <a:tabLst/>
                <a:defRPr/>
              </a:pPr>
              <a:r>
                <a:rPr kumimoji="1" lang="ja-JP" altLang="en-US" sz="1000" b="0" i="0" u="none" strike="noStrike" kern="1200" cap="none" spc="0" normalizeH="0" baseline="0" noProof="0" dirty="0">
                  <a:ln>
                    <a:noFill/>
                  </a:ln>
                  <a:solidFill>
                    <a:srgbClr val="4D4D4D"/>
                  </a:solidFill>
                  <a:effectLst/>
                  <a:uLnTx/>
                  <a:uFillTx/>
                  <a:latin typeface="ＭＳ Ｐ明朝" pitchFamily="18" charset="-128"/>
                  <a:ea typeface="ＭＳ Ｐ明朝" pitchFamily="18" charset="-128"/>
                  <a:cs typeface="+mn-cs"/>
                </a:rPr>
                <a:t>大阪駅前線</a:t>
              </a:r>
            </a:p>
          </p:txBody>
        </p:sp>
        <p:sp>
          <p:nvSpPr>
            <p:cNvPr id="340" name="テキスト ボックス 339"/>
            <p:cNvSpPr txBox="1"/>
            <p:nvPr/>
          </p:nvSpPr>
          <p:spPr>
            <a:xfrm>
              <a:off x="5819644" y="6129612"/>
              <a:ext cx="1674096" cy="149100"/>
            </a:xfrm>
            <a:prstGeom prst="rect">
              <a:avLst/>
            </a:prstGeom>
            <a:solidFill>
              <a:schemeClr val="bg1"/>
            </a:solid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危険な道路上のバス乗降解消</a:t>
              </a:r>
              <a:endParaRPr kumimoji="1" lang="en-US" altLang="ja-JP" sz="1000" b="1"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p:txBody>
        </p:sp>
      </p:grpSp>
      <p:sp>
        <p:nvSpPr>
          <p:cNvPr id="341" name="角丸四角形 340"/>
          <p:cNvSpPr/>
          <p:nvPr/>
        </p:nvSpPr>
        <p:spPr>
          <a:xfrm>
            <a:off x="1211368" y="453622"/>
            <a:ext cx="9758021" cy="599114"/>
          </a:xfrm>
          <a:prstGeom prst="roundRect">
            <a:avLst>
              <a:gd name="adj" fmla="val 12653"/>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ＭＳ Ｐ明朝" pitchFamily="18" charset="-128"/>
                <a:ea typeface="ＭＳ Ｐ明朝" pitchFamily="18" charset="-128"/>
                <a:cs typeface="+mn-cs"/>
              </a:rPr>
              <a:t>　・大阪駅の南側駅前広場の再編成により、利用者の安全性・利便性を向上させる。</a:t>
            </a:r>
          </a:p>
        </p:txBody>
      </p:sp>
      <p:sp>
        <p:nvSpPr>
          <p:cNvPr id="203" name="正方形/長方形 202"/>
          <p:cNvSpPr/>
          <p:nvPr/>
        </p:nvSpPr>
        <p:spPr>
          <a:xfrm>
            <a:off x="1271464" y="476672"/>
            <a:ext cx="1380506" cy="338554"/>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＜めざす姿＞</a:t>
            </a:r>
            <a:endParaRPr kumimoji="1" lang="en-US" altLang="ja-JP" sz="16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
        <p:nvSpPr>
          <p:cNvPr id="19" name="正方形/長方形 18"/>
          <p:cNvSpPr/>
          <p:nvPr/>
        </p:nvSpPr>
        <p:spPr>
          <a:xfrm>
            <a:off x="1211368" y="1120948"/>
            <a:ext cx="9758021" cy="255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5" name="正方形/長方形 204"/>
          <p:cNvSpPr/>
          <p:nvPr/>
        </p:nvSpPr>
        <p:spPr>
          <a:xfrm>
            <a:off x="1222188" y="1116581"/>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取組前</a:t>
            </a:r>
          </a:p>
        </p:txBody>
      </p:sp>
      <p:sp>
        <p:nvSpPr>
          <p:cNvPr id="206" name="正方形/長方形 205"/>
          <p:cNvSpPr/>
          <p:nvPr/>
        </p:nvSpPr>
        <p:spPr>
          <a:xfrm>
            <a:off x="1178084" y="4283105"/>
            <a:ext cx="9758021" cy="25560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ＭＳ Ｐゴシック" panose="020B0600070205080204" pitchFamily="50" charset="-128"/>
              <a:cs typeface="+mn-cs"/>
            </a:endParaRPr>
          </a:p>
        </p:txBody>
      </p:sp>
      <p:sp>
        <p:nvSpPr>
          <p:cNvPr id="207" name="正方形/長方形 206"/>
          <p:cNvSpPr/>
          <p:nvPr/>
        </p:nvSpPr>
        <p:spPr>
          <a:xfrm>
            <a:off x="1188904" y="4278738"/>
            <a:ext cx="1620000" cy="360040"/>
          </a:xfrm>
          <a:prstGeom prst="rect">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ＭＳ Ｐゴシック" panose="020B0600070205080204" pitchFamily="50" charset="-128"/>
                <a:cs typeface="+mn-cs"/>
              </a:rPr>
              <a:t>これまでの取組</a:t>
            </a:r>
          </a:p>
        </p:txBody>
      </p:sp>
      <p:pic>
        <p:nvPicPr>
          <p:cNvPr id="208" name="図 20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12701" y="1758541"/>
            <a:ext cx="1874782" cy="1335210"/>
          </a:xfrm>
          <a:prstGeom prst="rect">
            <a:avLst/>
          </a:prstGeom>
        </p:spPr>
      </p:pic>
      <p:pic>
        <p:nvPicPr>
          <p:cNvPr id="209" name="図 20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032084" y="1738235"/>
            <a:ext cx="1880878" cy="1341307"/>
          </a:xfrm>
          <a:prstGeom prst="rect">
            <a:avLst/>
          </a:prstGeom>
        </p:spPr>
      </p:pic>
      <p:pic>
        <p:nvPicPr>
          <p:cNvPr id="186" name="図 185"/>
          <p:cNvPicPr>
            <a:picLocks noChangeAspect="1"/>
          </p:cNvPicPr>
          <p:nvPr/>
        </p:nvPicPr>
        <p:blipFill rotWithShape="1">
          <a:blip r:embed="rId7">
            <a:extLst>
              <a:ext uri="{28A0092B-C50C-407E-A947-70E740481C1C}">
                <a14:useLocalDpi xmlns:a14="http://schemas.microsoft.com/office/drawing/2010/main" val="0"/>
              </a:ext>
            </a:extLst>
          </a:blip>
          <a:srcRect t="-394"/>
          <a:stretch/>
        </p:blipFill>
        <p:spPr>
          <a:xfrm>
            <a:off x="7132580" y="4681647"/>
            <a:ext cx="1827969" cy="1356359"/>
          </a:xfrm>
          <a:prstGeom prst="rect">
            <a:avLst/>
          </a:prstGeom>
        </p:spPr>
      </p:pic>
      <p:pic>
        <p:nvPicPr>
          <p:cNvPr id="1026" name="Picture 2" descr="df16a252-49fd-4a90-84c6-03bb18843c8d@jpnprd0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60232" y="4683744"/>
            <a:ext cx="1788160" cy="1341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 name="スライド番号プレースホルダー 3"/>
          <p:cNvSpPr>
            <a:spLocks noGrp="1"/>
          </p:cNvSpPr>
          <p:nvPr>
            <p:ph type="sldNum" sz="quarter" idx="12"/>
          </p:nvPr>
        </p:nvSpPr>
        <p:spPr>
          <a:xfrm>
            <a:off x="10134600" y="6476387"/>
            <a:ext cx="2057400" cy="365125"/>
          </a:xfrm>
        </p:spPr>
        <p:txBody>
          <a:bodyPr/>
          <a:lstStyle/>
          <a:p>
            <a:fld id="{138CA411-231B-42B9-AF63-97A64194AA60}" type="slidenum">
              <a:rPr lang="ja-JP" altLang="en-US" sz="1400" b="1" smtClean="0">
                <a:solidFill>
                  <a:schemeClr val="tx1"/>
                </a:solidFill>
                <a:latin typeface="ＭＳ Ｐゴシック" panose="020B0600070205080204" pitchFamily="50" charset="-128"/>
                <a:ea typeface="ＭＳ Ｐゴシック" panose="020B0600070205080204" pitchFamily="50" charset="-128"/>
              </a:rPr>
              <a:pPr/>
              <a:t>13</a:t>
            </a:fld>
            <a:endParaRPr lang="ja-JP" altLang="en-US" sz="1400" b="1" dirty="0">
              <a:solidFill>
                <a:schemeClr val="tx1"/>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7179383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4233</Words>
  <Application>Microsoft Office PowerPoint</Application>
  <PresentationFormat>ワイド画面</PresentationFormat>
  <Paragraphs>638</Paragraphs>
  <Slides>9</Slides>
  <Notes>8</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9</vt:i4>
      </vt:variant>
    </vt:vector>
  </HeadingPairs>
  <TitlesOfParts>
    <vt:vector size="19" baseType="lpstr">
      <vt:lpstr>ＭＳ Ｐゴシック</vt:lpstr>
      <vt:lpstr>ＭＳ Ｐ明朝</vt:lpstr>
      <vt:lpstr>ＭＳ ゴシック</vt:lpstr>
      <vt:lpstr>ＭＳ 明朝</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modified xsi:type="dcterms:W3CDTF">2023-06-16T06:04:26Z</dcterms:modified>
</cp:coreProperties>
</file>