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8" removePersonalInfoOnSave="1" saveSubsetFonts="1">
  <p:sldMasterIdLst>
    <p:sldMasterId id="2147483672" r:id="rId1"/>
  </p:sldMasterIdLst>
  <p:notesMasterIdLst>
    <p:notesMasterId r:id="rId9"/>
  </p:notesMasterIdLst>
  <p:handoutMasterIdLst>
    <p:handoutMasterId r:id="rId10"/>
  </p:handoutMasterIdLst>
  <p:sldIdLst>
    <p:sldId id="941" r:id="rId2"/>
    <p:sldId id="942" r:id="rId3"/>
    <p:sldId id="943" r:id="rId4"/>
    <p:sldId id="944" r:id="rId5"/>
    <p:sldId id="945" r:id="rId6"/>
    <p:sldId id="946" r:id="rId7"/>
    <p:sldId id="947"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97310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745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70104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5874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815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9972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69900"/>
            <a:ext cx="9804400" cy="62103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322264" y="309225"/>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1464" y="408134"/>
            <a:ext cx="9649072" cy="6449252"/>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１．エリアの状況</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354013" marR="0" lvl="0" indent="-354013" algn="just" defTabSz="914400" rtl="0" eaLnBrk="1" fontAlgn="base" latinLnBrk="0" hangingPunct="1">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2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400" b="0" i="0" u="none" strike="noStrike" kern="1200" cap="none" spc="2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泉北ニュータウンは、高度経済成長期の住宅需要に応えるため、千里ニュータウンに次いで、約</a:t>
            </a:r>
            <a:r>
              <a:rPr kumimoji="1" lang="en-US" altLang="ja-JP" sz="1400" b="0" i="0" u="none" strike="noStrike" kern="1200" cap="none" spc="2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1.3</a:t>
            </a:r>
            <a:r>
              <a:rPr kumimoji="1" lang="ja-JP" altLang="en-US" sz="1400" b="0" i="0" u="none" strike="noStrike" kern="1200" cap="none" spc="2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倍の規模で開発された勤</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労者のまち。</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２．エリアの課題</a:t>
            </a: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354013" marR="0" lvl="0" indent="-354013" algn="just" defTabSz="9144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1967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年の</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ちびらきから、</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55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が経過。緑豊かな住環境のまちとして成長してきたが、人口減少や高齢化の進展、社会環境の変化などにより、建物等の老朽化の問題に加え、アメニティ、コミュニティ、サービスの低下や生活スタイルの変化、空き家の増加など、新たな課題に直面してい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３．近年の動向</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361950" marR="0" lvl="0" indent="-361950" algn="just" defTabSz="914400" rtl="0" eaLnBrk="0" fontAlgn="base" latinLnBrk="0" hangingPunct="0">
              <a:lnSpc>
                <a:spcPts val="22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・泉北ニューデザイン推進協議会において、「</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SENBOKU New Design</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」に基づき、再生に</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向けた</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メイリオ" pitchFamily="50" charset="-128"/>
              </a:rPr>
              <a:t>取組を</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メイリオ" pitchFamily="50" charset="-128"/>
              </a:rPr>
              <a:t>実施</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361950" marR="0" lvl="0" indent="-361950" algn="l" defTabSz="914400"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４．将来像</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288000" marR="0" lvl="0" indent="-3556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3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400" b="0" i="0" u="none" strike="noStrike" kern="1200" cap="none" spc="-3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泉北</a:t>
            </a:r>
            <a:r>
              <a:rPr kumimoji="1" lang="en-US" altLang="ja-JP" sz="1400" b="0" i="0" u="none" strike="noStrike" kern="1200" cap="none" spc="-3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NT</a:t>
            </a:r>
            <a:r>
              <a:rPr kumimoji="1" lang="ja-JP" altLang="en-US" sz="1400" b="0" i="0" u="none" strike="noStrike" kern="1200" cap="none" spc="-3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における</a:t>
            </a:r>
            <a:r>
              <a:rPr kumimoji="1" lang="en-US" altLang="ja-JP" sz="1400" b="0" i="0" u="none" strike="noStrike" kern="1200" cap="none" spc="-3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50</a:t>
            </a:r>
            <a:r>
              <a:rPr kumimoji="1" lang="ja-JP" altLang="en-US" sz="1400" b="0" i="0" u="none" strike="noStrike" kern="1200" cap="none" spc="-3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以上にわたる歴史や人々の生活を尊重すると同時に、新たな価値を創造し、新たな層を呼び込むことができる都市、画一的な住宅中心であった「ベッドタウン」から、魅力的で暮らしやすい「より豊かなまち」へと変革し、その価値を高める。</a:t>
            </a:r>
            <a:endParaRPr kumimoji="1" lang="en-US" altLang="ja-JP" sz="1400" b="0" i="0" u="none" strike="noStrike" kern="1200" cap="none" spc="-3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288000" marR="0" lvl="0" indent="-3556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rPr>
              <a:t>　　・</a:t>
            </a:r>
            <a:r>
              <a:rPr kumimoji="1" lang="ja-JP" altLang="en-US" sz="1400" b="0" i="0" u="none" strike="noStrike" kern="1200" cap="none" spc="-1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今後の社会環境の変化に対しても常に変革し、新たな価値を創造し続け、持続発展するために生み出された泉北</a:t>
            </a:r>
            <a:r>
              <a:rPr kumimoji="1" lang="en-US" altLang="ja-JP" sz="1400" b="0" i="0" u="none" strike="noStrike" kern="1200" cap="none" spc="-1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NT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の価値を皆で共有し、次世代に引き継いでいくことが重要。</a:t>
            </a: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endParaRPr>
          </a:p>
        </p:txBody>
      </p:sp>
      <p:graphicFrame>
        <p:nvGraphicFramePr>
          <p:cNvPr id="10" name="表 9"/>
          <p:cNvGraphicFramePr>
            <a:graphicFrameLocks noGrp="1"/>
          </p:cNvGraphicFramePr>
          <p:nvPr>
            <p:extLst/>
          </p:nvPr>
        </p:nvGraphicFramePr>
        <p:xfrm>
          <a:off x="1400824" y="3494713"/>
          <a:ext cx="4680000" cy="1728000"/>
        </p:xfrm>
        <a:graphic>
          <a:graphicData uri="http://schemas.openxmlformats.org/drawingml/2006/table">
            <a:tbl>
              <a:tblPr firstRow="1" firstCol="1" bandRow="1">
                <a:tableStyleId>{2D5ABB26-0587-4C30-8999-92F81FD0307C}</a:tableStyleId>
              </a:tblPr>
              <a:tblGrid>
                <a:gridCol w="1008000">
                  <a:extLst>
                    <a:ext uri="{9D8B030D-6E8A-4147-A177-3AD203B41FA5}">
                      <a16:colId xmlns:a16="http://schemas.microsoft.com/office/drawing/2014/main" val="20000"/>
                    </a:ext>
                  </a:extLst>
                </a:gridCol>
                <a:gridCol w="3672000">
                  <a:extLst>
                    <a:ext uri="{9D8B030D-6E8A-4147-A177-3AD203B41FA5}">
                      <a16:colId xmlns:a16="http://schemas.microsoft.com/office/drawing/2014/main" val="20001"/>
                    </a:ext>
                  </a:extLst>
                </a:gridCol>
              </a:tblGrid>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1965</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(S40)</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事業計画決定（事業主体：大阪府）</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1967</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(S42)</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まちび</a:t>
                      </a:r>
                      <a:r>
                        <a:rPr lang="ja-JP" altLang="en-US" sz="1050" kern="100" dirty="0" err="1">
                          <a:solidFill>
                            <a:schemeClr val="tx1"/>
                          </a:solidFill>
                          <a:effectLst/>
                          <a:latin typeface="メイリオ" panose="020B0604030504040204" pitchFamily="50" charset="-128"/>
                          <a:ea typeface="メイリオ" panose="020B0604030504040204" pitchFamily="50" charset="-128"/>
                          <a:cs typeface="Times New Roman"/>
                        </a:rPr>
                        <a:t>ら</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き</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1999</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(H11)</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50" kern="100" dirty="0">
                          <a:solidFill>
                            <a:schemeClr val="tx1"/>
                          </a:solidFill>
                          <a:effectLst/>
                          <a:latin typeface="メイリオ" panose="020B0604030504040204" pitchFamily="50" charset="-128"/>
                          <a:ea typeface="メイリオ" panose="020B0604030504040204" pitchFamily="50" charset="-128"/>
                        </a:rPr>
                        <a:t> </a:t>
                      </a:r>
                      <a:r>
                        <a:rPr lang="ja-JP" altLang="en-US" sz="1050" kern="100" dirty="0">
                          <a:solidFill>
                            <a:schemeClr val="tx1"/>
                          </a:solidFill>
                          <a:effectLst/>
                          <a:latin typeface="メイリオ" panose="020B0604030504040204" pitchFamily="50" charset="-128"/>
                          <a:ea typeface="メイリオ" panose="020B0604030504040204" pitchFamily="50" charset="-128"/>
                        </a:rPr>
                        <a:t>大阪府立大型児童館「ﾋﾞｯｸﾞﾊﾞﾝ」開業</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2010</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(H22)</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泉北ﾆｭｰﾀｳﾝ再生府市等連携協議会設立、</a:t>
                      </a:r>
                      <a:endPar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「泉北ﾆｭｰﾀｳﾝ再生指針」（堺市）策定。</a:t>
                      </a:r>
                      <a:endParaRPr lang="en-US" altLang="ja-JP" sz="1050" strike="sngStrike"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4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2011</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(H23)</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泉ケ丘駅前地域活性化ﾋﾞｼﾞｮﾝ策定</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(2015.1</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改訂</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174440"/>
                  </a:ext>
                </a:extLst>
              </a:tr>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2012</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年</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(H24)</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泉北ﾆｭｰﾀｳﾝ公的賃貸住宅再生計画策定</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(2022.4</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最終改定</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174367"/>
                  </a:ext>
                </a:extLst>
              </a:tr>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strike="noStrike" kern="100" dirty="0">
                          <a:solidFill>
                            <a:schemeClr val="tx1"/>
                          </a:solidFill>
                          <a:effectLst/>
                          <a:latin typeface="メイリオ" panose="020B0604030504040204" pitchFamily="50" charset="-128"/>
                          <a:ea typeface="メイリオ" panose="020B0604030504040204" pitchFamily="50" charset="-128"/>
                          <a:cs typeface="Times New Roman"/>
                        </a:rPr>
                        <a:t>2015</a:t>
                      </a:r>
                      <a:r>
                        <a:rPr lang="ja-JP" altLang="en-US" sz="1050" strike="noStrike" kern="100" dirty="0">
                          <a:solidFill>
                            <a:schemeClr val="tx1"/>
                          </a:solidFill>
                          <a:effectLst/>
                          <a:latin typeface="メイリオ" panose="020B0604030504040204" pitchFamily="50" charset="-128"/>
                          <a:ea typeface="メイリオ" panose="020B0604030504040204" pitchFamily="50" charset="-128"/>
                          <a:cs typeface="Times New Roman"/>
                        </a:rPr>
                        <a:t>年</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(H</a:t>
                      </a:r>
                      <a:r>
                        <a:rPr lang="en-US" altLang="ja-JP" sz="1050" strike="noStrike" kern="100" dirty="0">
                          <a:solidFill>
                            <a:schemeClr val="tx1"/>
                          </a:solidFill>
                          <a:effectLst/>
                          <a:latin typeface="メイリオ" panose="020B0604030504040204" pitchFamily="50" charset="-128"/>
                          <a:ea typeface="メイリオ" panose="020B0604030504040204" pitchFamily="50" charset="-128"/>
                          <a:cs typeface="Times New Roman"/>
                        </a:rPr>
                        <a:t>27</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泉北ﾆｭｰﾀｳﾝ近隣ｾﾝﾀｰ再生ﾌﾟﾗﾝを策定（堺市）</a:t>
                      </a:r>
                      <a:endPar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715366"/>
                  </a:ext>
                </a:extLst>
              </a:tr>
            </a:tbl>
          </a:graphicData>
        </a:graphic>
      </p:graphicFrame>
      <p:graphicFrame>
        <p:nvGraphicFramePr>
          <p:cNvPr id="12" name="表 11"/>
          <p:cNvGraphicFramePr>
            <a:graphicFrameLocks noGrp="1"/>
          </p:cNvGraphicFramePr>
          <p:nvPr>
            <p:extLst/>
          </p:nvPr>
        </p:nvGraphicFramePr>
        <p:xfrm>
          <a:off x="6204232" y="3494713"/>
          <a:ext cx="4680000" cy="1368000"/>
        </p:xfrm>
        <a:graphic>
          <a:graphicData uri="http://schemas.openxmlformats.org/drawingml/2006/table">
            <a:tbl>
              <a:tblPr firstRow="1" firstCol="1" bandRow="1">
                <a:tableStyleId>{2D5ABB26-0587-4C30-8999-92F81FD0307C}</a:tableStyleId>
              </a:tblPr>
              <a:tblGrid>
                <a:gridCol w="1008000">
                  <a:extLst>
                    <a:ext uri="{9D8B030D-6E8A-4147-A177-3AD203B41FA5}">
                      <a16:colId xmlns:a16="http://schemas.microsoft.com/office/drawing/2014/main" val="20000"/>
                    </a:ext>
                  </a:extLst>
                </a:gridCol>
                <a:gridCol w="3672000">
                  <a:extLst>
                    <a:ext uri="{9D8B030D-6E8A-4147-A177-3AD203B41FA5}">
                      <a16:colId xmlns:a16="http://schemas.microsoft.com/office/drawing/2014/main" val="20001"/>
                    </a:ext>
                  </a:extLst>
                </a:gridCol>
              </a:tblGrid>
              <a:tr h="23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2017</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(H29)</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「泉北ﾆｭｰﾀｳﾝまちづくりﾌﾟﾗｯﾄﾌｫｰﾑ」設立</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2019</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endParaRPr lang="en-US" altLang="ja-JP" sz="1050" kern="100" dirty="0">
                        <a:solidFill>
                          <a:schemeClr val="tx1"/>
                        </a:solidFill>
                        <a:effectLst/>
                        <a:latin typeface="メイリオ" panose="020B0604030504040204" pitchFamily="50" charset="-128"/>
                        <a:ea typeface="メイリオ"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(H31,R1)</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府営住宅活用地等に関するｻｳﾝﾃﾞｨﾝｸﾞ型市場調査実施</a:t>
                      </a:r>
                      <a:endPar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近畿大学との土地売買（府第</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1</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期及び堺市）</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6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2021</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(R3)</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rPr>
                        <a:t>「ﾋﾞｯｸﾞﾊﾞﾝ」堺市へ譲渡</a:t>
                      </a:r>
                      <a:endParaRPr lang="en-US" sz="1050" kern="100" dirty="0">
                        <a:solidFill>
                          <a:schemeClr val="tx1"/>
                        </a:solidFill>
                        <a:effectLst/>
                        <a:latin typeface="メイリオ" panose="020B0604030504040204" pitchFamily="50" charset="-128"/>
                        <a:ea typeface="メイリオ" panose="020B0604030504040204" pitchFamily="50" charset="-128"/>
                      </a:endParaRPr>
                    </a:p>
                    <a:p>
                      <a:pPr algn="just">
                        <a:spcAft>
                          <a:spcPts val="0"/>
                        </a:spcAft>
                      </a:pPr>
                      <a:r>
                        <a:rPr lang="en-US" sz="1050" kern="100" dirty="0">
                          <a:solidFill>
                            <a:schemeClr val="tx1"/>
                          </a:solidFill>
                          <a:effectLst/>
                          <a:latin typeface="メイリオ" panose="020B0604030504040204" pitchFamily="50" charset="-128"/>
                          <a:ea typeface="メイリオ" panose="020B0604030504040204" pitchFamily="50" charset="-128"/>
                        </a:rPr>
                        <a:t>「SENBOKU New Design」</a:t>
                      </a:r>
                      <a:r>
                        <a:rPr lang="ja-JP" altLang="en-US" sz="1050" kern="100" dirty="0">
                          <a:solidFill>
                            <a:schemeClr val="tx1"/>
                          </a:solidFill>
                          <a:effectLst/>
                          <a:latin typeface="メイリオ" panose="020B0604030504040204" pitchFamily="50" charset="-128"/>
                          <a:ea typeface="メイリオ" panose="020B0604030504040204" pitchFamily="50" charset="-128"/>
                        </a:rPr>
                        <a:t>策定（堺市）</a:t>
                      </a:r>
                      <a:endParaRPr lang="en-US" altLang="ja-JP" sz="1050" kern="100" dirty="0">
                        <a:solidFill>
                          <a:schemeClr val="tx1"/>
                        </a:solidFill>
                        <a:effectLst/>
                        <a:latin typeface="メイリオ" panose="020B0604030504040204" pitchFamily="50" charset="-128"/>
                        <a:ea typeface="メイリオ" panose="020B0604030504040204" pitchFamily="50" charset="-128"/>
                      </a:endParaRPr>
                    </a:p>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「泉北ﾆｭｰﾃﾞｻﾞｲﾝ推進協議会」名称変更</a:t>
                      </a:r>
                      <a:endParaRPr 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メイリオ" panose="020B0604030504040204" pitchFamily="50" charset="-128"/>
                          <a:ea typeface="メイリオ" panose="020B0604030504040204" pitchFamily="50" charset="-128"/>
                        </a:rPr>
                        <a:t>2022</a:t>
                      </a:r>
                      <a:r>
                        <a:rPr lang="ja-JP" altLang="en-US" sz="1050" kern="100" dirty="0">
                          <a:solidFill>
                            <a:schemeClr val="tx1"/>
                          </a:solidFill>
                          <a:effectLst/>
                          <a:latin typeface="メイリオ" panose="020B0604030504040204" pitchFamily="50" charset="-128"/>
                          <a:ea typeface="メイリオ" panose="020B0604030504040204" pitchFamily="50" charset="-128"/>
                        </a:rPr>
                        <a:t>年</a:t>
                      </a:r>
                      <a:r>
                        <a:rPr lang="en-US" altLang="ja-JP" sz="1050" kern="100" dirty="0">
                          <a:solidFill>
                            <a:schemeClr val="tx1"/>
                          </a:solidFill>
                          <a:effectLst/>
                          <a:latin typeface="メイリオ" panose="020B0604030504040204" pitchFamily="50" charset="-128"/>
                          <a:ea typeface="メイリオ" panose="020B0604030504040204" pitchFamily="50" charset="-128"/>
                        </a:rPr>
                        <a:t>(R4)</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050" kern="100" spc="-30" baseline="0" dirty="0">
                          <a:solidFill>
                            <a:schemeClr val="tx1"/>
                          </a:solidFill>
                          <a:effectLst/>
                          <a:latin typeface="メイリオ" panose="020B0604030504040204" pitchFamily="50" charset="-128"/>
                          <a:ea typeface="メイリオ" panose="020B0604030504040204" pitchFamily="50" charset="-128"/>
                          <a:cs typeface="Times New Roman"/>
                        </a:rPr>
                        <a:t>「泉北ﾆｭｰﾀｳﾝ公的賃貸住宅活用地の活用ｺﾝｾﾌﾟﾄ</a:t>
                      </a:r>
                      <a:r>
                        <a:rPr lang="en-US" altLang="ja-JP" sz="1050" kern="100" spc="-30" baseline="0" dirty="0">
                          <a:solidFill>
                            <a:schemeClr val="tx1"/>
                          </a:solidFill>
                          <a:effectLst/>
                          <a:latin typeface="メイリオ" panose="020B0604030504040204" pitchFamily="50" charset="-128"/>
                          <a:ea typeface="メイリオ" panose="020B0604030504040204" pitchFamily="50" charset="-128"/>
                          <a:cs typeface="Times New Roman"/>
                        </a:rPr>
                        <a:t>(</a:t>
                      </a:r>
                      <a:r>
                        <a:rPr lang="ja-JP" altLang="en-US" sz="1050" kern="100" spc="-30" baseline="0" dirty="0">
                          <a:solidFill>
                            <a:schemeClr val="tx1"/>
                          </a:solidFill>
                          <a:effectLst/>
                          <a:latin typeface="メイリオ" panose="020B0604030504040204" pitchFamily="50" charset="-128"/>
                          <a:ea typeface="メイリオ" panose="020B0604030504040204" pitchFamily="50" charset="-128"/>
                          <a:cs typeface="Times New Roman"/>
                        </a:rPr>
                        <a:t>ﾃｰﾏ</a:t>
                      </a:r>
                      <a:r>
                        <a:rPr lang="en-US" altLang="ja-JP" sz="1050" kern="100" spc="-30" baseline="0" dirty="0">
                          <a:solidFill>
                            <a:schemeClr val="tx1"/>
                          </a:solidFill>
                          <a:effectLst/>
                          <a:latin typeface="メイリオ" panose="020B0604030504040204" pitchFamily="50" charset="-128"/>
                          <a:ea typeface="メイリオ" panose="020B0604030504040204" pitchFamily="50" charset="-128"/>
                          <a:cs typeface="Times New Roman"/>
                        </a:rPr>
                        <a:t>)</a:t>
                      </a:r>
                      <a:r>
                        <a:rPr lang="ja-JP" altLang="en-US" sz="1050" kern="100" spc="-30" baseline="0" dirty="0">
                          <a:solidFill>
                            <a:schemeClr val="tx1"/>
                          </a:solidFill>
                          <a:effectLst/>
                          <a:latin typeface="メイリオ" panose="020B0604030504040204" pitchFamily="50" charset="-128"/>
                          <a:ea typeface="メイリオ" panose="020B0604030504040204" pitchFamily="50" charset="-128"/>
                          <a:cs typeface="Times New Roman"/>
                        </a:rPr>
                        <a:t>案」策定</a:t>
                      </a:r>
                      <a:endParaRPr lang="en-US" altLang="ja-JP" sz="1050" kern="100" spc="-30" baseline="0" dirty="0">
                        <a:solidFill>
                          <a:schemeClr val="tx1"/>
                        </a:solidFill>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近畿大学との土地売買（府第</a:t>
                      </a:r>
                      <a:r>
                        <a:rPr lang="en-US" altLang="ja-JP" sz="1050" kern="100" dirty="0">
                          <a:solidFill>
                            <a:schemeClr val="tx1"/>
                          </a:solidFill>
                          <a:effectLst/>
                          <a:latin typeface="メイリオ" panose="020B0604030504040204" pitchFamily="50" charset="-128"/>
                          <a:ea typeface="メイリオ" panose="020B0604030504040204" pitchFamily="50" charset="-128"/>
                          <a:cs typeface="Times New Roman"/>
                        </a:rPr>
                        <a:t>2</a:t>
                      </a:r>
                      <a:r>
                        <a:rPr lang="ja-JP" altLang="en-US" sz="1050" kern="100" dirty="0">
                          <a:solidFill>
                            <a:schemeClr val="tx1"/>
                          </a:solidFill>
                          <a:effectLst/>
                          <a:latin typeface="メイリオ" panose="020B0604030504040204" pitchFamily="50" charset="-128"/>
                          <a:ea typeface="メイリオ" panose="020B0604030504040204" pitchFamily="50" charset="-128"/>
                          <a:cs typeface="Times New Roman"/>
                        </a:rPr>
                        <a:t>期）</a:t>
                      </a:r>
                      <a:endParaRPr lang="ja-JP" altLang="ja-JP" sz="1050" kern="100" dirty="0">
                        <a:solidFill>
                          <a:schemeClr val="tx1"/>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4262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62373" y="938151"/>
          <a:ext cx="10067255" cy="4916384"/>
        </p:xfrm>
        <a:graphic>
          <a:graphicData uri="http://schemas.openxmlformats.org/drawingml/2006/table">
            <a:tbl>
              <a:tblPr firstRow="1" bandRow="1">
                <a:tableStyleId>{5940675A-B579-460E-94D1-54222C63F5DA}</a:tableStyleId>
              </a:tblPr>
              <a:tblGrid>
                <a:gridCol w="131255">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540000">
                  <a:extLst>
                    <a:ext uri="{9D8B030D-6E8A-4147-A177-3AD203B41FA5}">
                      <a16:colId xmlns:a16="http://schemas.microsoft.com/office/drawing/2014/main" val="20007"/>
                    </a:ext>
                  </a:extLst>
                </a:gridCol>
                <a:gridCol w="540000">
                  <a:extLst>
                    <a:ext uri="{9D8B030D-6E8A-4147-A177-3AD203B41FA5}">
                      <a16:colId xmlns:a16="http://schemas.microsoft.com/office/drawing/2014/main" val="20008"/>
                    </a:ext>
                  </a:extLst>
                </a:gridCol>
                <a:gridCol w="540000">
                  <a:extLst>
                    <a:ext uri="{9D8B030D-6E8A-4147-A177-3AD203B41FA5}">
                      <a16:colId xmlns:a16="http://schemas.microsoft.com/office/drawing/2014/main" val="20009"/>
                    </a:ext>
                  </a:extLst>
                </a:gridCol>
                <a:gridCol w="540000">
                  <a:extLst>
                    <a:ext uri="{9D8B030D-6E8A-4147-A177-3AD203B41FA5}">
                      <a16:colId xmlns:a16="http://schemas.microsoft.com/office/drawing/2014/main" val="20010"/>
                    </a:ext>
                  </a:extLst>
                </a:gridCol>
                <a:gridCol w="540000">
                  <a:extLst>
                    <a:ext uri="{9D8B030D-6E8A-4147-A177-3AD203B41FA5}">
                      <a16:colId xmlns:a16="http://schemas.microsoft.com/office/drawing/2014/main" val="20011"/>
                    </a:ext>
                  </a:extLst>
                </a:gridCol>
                <a:gridCol w="540000">
                  <a:extLst>
                    <a:ext uri="{9D8B030D-6E8A-4147-A177-3AD203B41FA5}">
                      <a16:colId xmlns:a16="http://schemas.microsoft.com/office/drawing/2014/main" val="20012"/>
                    </a:ext>
                  </a:extLst>
                </a:gridCol>
                <a:gridCol w="540000">
                  <a:extLst>
                    <a:ext uri="{9D8B030D-6E8A-4147-A177-3AD203B41FA5}">
                      <a16:colId xmlns:a16="http://schemas.microsoft.com/office/drawing/2014/main" val="20013"/>
                    </a:ext>
                  </a:extLst>
                </a:gridCol>
                <a:gridCol w="540000">
                  <a:extLst>
                    <a:ext uri="{9D8B030D-6E8A-4147-A177-3AD203B41FA5}">
                      <a16:colId xmlns:a16="http://schemas.microsoft.com/office/drawing/2014/main" val="2002528543"/>
                    </a:ext>
                  </a:extLst>
                </a:gridCol>
                <a:gridCol w="540000">
                  <a:extLst>
                    <a:ext uri="{9D8B030D-6E8A-4147-A177-3AD203B41FA5}">
                      <a16:colId xmlns:a16="http://schemas.microsoft.com/office/drawing/2014/main" val="3248335489"/>
                    </a:ext>
                  </a:extLst>
                </a:gridCol>
                <a:gridCol w="540000">
                  <a:extLst>
                    <a:ext uri="{9D8B030D-6E8A-4147-A177-3AD203B41FA5}">
                      <a16:colId xmlns:a16="http://schemas.microsoft.com/office/drawing/2014/main" val="1784371310"/>
                    </a:ext>
                  </a:extLst>
                </a:gridCol>
                <a:gridCol w="540000">
                  <a:extLst>
                    <a:ext uri="{9D8B030D-6E8A-4147-A177-3AD203B41FA5}">
                      <a16:colId xmlns:a16="http://schemas.microsoft.com/office/drawing/2014/main" val="3814697373"/>
                    </a:ext>
                  </a:extLst>
                </a:gridCol>
                <a:gridCol w="540000">
                  <a:extLst>
                    <a:ext uri="{9D8B030D-6E8A-4147-A177-3AD203B41FA5}">
                      <a16:colId xmlns:a16="http://schemas.microsoft.com/office/drawing/2014/main" val="1828889278"/>
                    </a:ext>
                  </a:extLst>
                </a:gridCol>
              </a:tblGrid>
              <a:tr h="482612">
                <a:tc gridSpan="2">
                  <a:txBody>
                    <a:bodyPr/>
                    <a:lstStyle/>
                    <a:p>
                      <a:pPr algn="r"/>
                      <a:r>
                        <a:rPr kumimoji="1" lang="ja-JP" altLang="en-US" sz="1200" dirty="0"/>
                        <a:t>年度</a:t>
                      </a:r>
                    </a:p>
                  </a:txBody>
                  <a:tcPr>
                    <a:solidFill>
                      <a:schemeClr val="bg1">
                        <a:alpha val="75000"/>
                      </a:schemeClr>
                    </a:solidFill>
                  </a:tcPr>
                </a:tc>
                <a:tc hMerge="1">
                  <a:txBody>
                    <a:bodyPr/>
                    <a:lstStyle/>
                    <a:p>
                      <a:endParaRPr kumimoji="1" lang="ja-JP" altLang="en-US"/>
                    </a:p>
                  </a:txBody>
                  <a:tcPr/>
                </a:tc>
                <a:tc>
                  <a:txBody>
                    <a:bodyPr/>
                    <a:lstStyle/>
                    <a:p>
                      <a:pPr algn="ctr"/>
                      <a:r>
                        <a:rPr kumimoji="1" lang="en-US" altLang="ja-JP" sz="1000" dirty="0"/>
                        <a:t>2014</a:t>
                      </a:r>
                    </a:p>
                    <a:p>
                      <a:pPr algn="ctr"/>
                      <a:r>
                        <a:rPr kumimoji="1" lang="en-US" altLang="ja-JP" sz="1000" dirty="0"/>
                        <a:t>(H26)</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a:t>2015</a:t>
                      </a:r>
                    </a:p>
                    <a:p>
                      <a:pPr algn="ctr"/>
                      <a:r>
                        <a:rPr kumimoji="1" lang="en-US" altLang="ja-JP" sz="1000" dirty="0"/>
                        <a:t>(H27)</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a:t>2016</a:t>
                      </a:r>
                    </a:p>
                    <a:p>
                      <a:pPr algn="ctr"/>
                      <a:r>
                        <a:rPr kumimoji="1" lang="en-US" altLang="ja-JP" sz="1000" dirty="0"/>
                        <a:t>(H28)</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a:t>2017</a:t>
                      </a:r>
                    </a:p>
                    <a:p>
                      <a:pPr algn="ctr"/>
                      <a:r>
                        <a:rPr kumimoji="1" lang="en-US" altLang="ja-JP" sz="1000" dirty="0"/>
                        <a:t>(H29)</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a:t>2018</a:t>
                      </a:r>
                    </a:p>
                    <a:p>
                      <a:pPr algn="ctr"/>
                      <a:r>
                        <a:rPr kumimoji="1" lang="en-US" altLang="ja-JP" sz="1000" dirty="0"/>
                        <a:t>(H30)</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a:t>2019</a:t>
                      </a:r>
                    </a:p>
                    <a:p>
                      <a:pPr algn="ctr"/>
                      <a:r>
                        <a:rPr kumimoji="1" lang="en-US" altLang="ja-JP" sz="1000" dirty="0"/>
                        <a:t>(R1)</a:t>
                      </a:r>
                      <a:endParaRPr kumimoji="1" lang="ja-JP" altLang="en-US" sz="1000" dirty="0"/>
                    </a:p>
                  </a:txBody>
                  <a:tcPr anchor="ctr">
                    <a:solidFill>
                      <a:schemeClr val="bg1">
                        <a:alpha val="75000"/>
                      </a:schemeClr>
                    </a:solidFill>
                  </a:tcPr>
                </a:tc>
                <a:tc>
                  <a:txBody>
                    <a:bodyPr/>
                    <a:lstStyle/>
                    <a:p>
                      <a:pPr algn="ctr"/>
                      <a:r>
                        <a:rPr kumimoji="1" lang="en-US" altLang="ja-JP" sz="1000" dirty="0"/>
                        <a:t>2020</a:t>
                      </a:r>
                    </a:p>
                    <a:p>
                      <a:pPr algn="ctr"/>
                      <a:r>
                        <a:rPr kumimoji="1" lang="en-US" altLang="ja-JP" sz="1000" dirty="0"/>
                        <a:t>(R2)</a:t>
                      </a:r>
                      <a:endParaRPr kumimoji="1" lang="ja-JP" altLang="en-US" sz="1000" dirty="0"/>
                    </a:p>
                  </a:txBody>
                  <a:tcPr anchor="ctr">
                    <a:solidFill>
                      <a:schemeClr val="bg1">
                        <a:alpha val="75000"/>
                      </a:schemeClr>
                    </a:solidFill>
                  </a:tcPr>
                </a:tc>
                <a:tc>
                  <a:txBody>
                    <a:bodyPr/>
                    <a:lstStyle/>
                    <a:p>
                      <a:pPr algn="ctr"/>
                      <a:r>
                        <a:rPr kumimoji="1" lang="en-US" altLang="ja-JP" sz="1000" dirty="0"/>
                        <a:t>2021</a:t>
                      </a:r>
                    </a:p>
                    <a:p>
                      <a:pPr algn="ctr"/>
                      <a:r>
                        <a:rPr kumimoji="1" lang="en-US" altLang="ja-JP" sz="1000" dirty="0"/>
                        <a:t>(R3)</a:t>
                      </a:r>
                      <a:endParaRPr kumimoji="1" lang="ja-JP" altLang="en-US" sz="1000" dirty="0"/>
                    </a:p>
                  </a:txBody>
                  <a:tcPr anchor="ctr">
                    <a:solidFill>
                      <a:schemeClr val="bg1">
                        <a:alpha val="75000"/>
                      </a:schemeClr>
                    </a:solidFill>
                  </a:tcPr>
                </a:tc>
                <a:tc>
                  <a:txBody>
                    <a:bodyPr/>
                    <a:lstStyle/>
                    <a:p>
                      <a:pPr algn="ctr"/>
                      <a:r>
                        <a:rPr kumimoji="1" lang="en-US" altLang="ja-JP" sz="1000" dirty="0"/>
                        <a:t>2022</a:t>
                      </a:r>
                    </a:p>
                    <a:p>
                      <a:pPr algn="ctr"/>
                      <a:r>
                        <a:rPr kumimoji="1" lang="en-US" altLang="ja-JP" sz="1000" dirty="0"/>
                        <a:t>(R4)</a:t>
                      </a:r>
                      <a:endParaRPr kumimoji="1" lang="ja-JP" altLang="en-US" sz="1000" dirty="0"/>
                    </a:p>
                  </a:txBody>
                  <a:tcPr anchor="ctr">
                    <a:solidFill>
                      <a:schemeClr val="bg1">
                        <a:alpha val="75000"/>
                      </a:schemeClr>
                    </a:solidFill>
                  </a:tcPr>
                </a:tc>
                <a:tc>
                  <a:txBody>
                    <a:bodyPr/>
                    <a:lstStyle/>
                    <a:p>
                      <a:pPr algn="ctr"/>
                      <a:r>
                        <a:rPr kumimoji="1" lang="en-US" altLang="ja-JP" sz="1000" dirty="0"/>
                        <a:t>2023</a:t>
                      </a:r>
                    </a:p>
                    <a:p>
                      <a:pPr algn="ctr"/>
                      <a:r>
                        <a:rPr kumimoji="1" lang="en-US" altLang="ja-JP" sz="1000" dirty="0"/>
                        <a:t>(R5)</a:t>
                      </a:r>
                      <a:endParaRPr kumimoji="1" lang="ja-JP" altLang="en-US" sz="1000" dirty="0"/>
                    </a:p>
                  </a:txBody>
                  <a:tcPr anchor="ctr">
                    <a:solidFill>
                      <a:schemeClr val="bg1">
                        <a:alpha val="75000"/>
                      </a:schemeClr>
                    </a:solidFill>
                  </a:tcPr>
                </a:tc>
                <a:tc>
                  <a:txBody>
                    <a:bodyPr/>
                    <a:lstStyle/>
                    <a:p>
                      <a:pPr algn="ctr"/>
                      <a:r>
                        <a:rPr kumimoji="1" lang="en-US" altLang="ja-JP" sz="1000" dirty="0"/>
                        <a:t>2024</a:t>
                      </a:r>
                    </a:p>
                    <a:p>
                      <a:pPr algn="ctr"/>
                      <a:r>
                        <a:rPr kumimoji="1" lang="en-US" altLang="ja-JP" sz="1000" dirty="0"/>
                        <a:t>(R6)</a:t>
                      </a:r>
                      <a:endParaRPr kumimoji="1" lang="ja-JP" altLang="en-US" sz="1000" dirty="0"/>
                    </a:p>
                  </a:txBody>
                  <a:tcPr anchor="ctr">
                    <a:solidFill>
                      <a:schemeClr val="bg1">
                        <a:alpha val="75000"/>
                      </a:schemeClr>
                    </a:solidFill>
                  </a:tcPr>
                </a:tc>
                <a:tc>
                  <a:txBody>
                    <a:bodyPr/>
                    <a:lstStyle/>
                    <a:p>
                      <a:pPr algn="ctr"/>
                      <a:r>
                        <a:rPr kumimoji="1" lang="en-US" altLang="ja-JP" sz="1000" dirty="0"/>
                        <a:t>2025</a:t>
                      </a:r>
                    </a:p>
                    <a:p>
                      <a:pPr algn="ctr"/>
                      <a:r>
                        <a:rPr kumimoji="1" lang="en-US" altLang="ja-JP" sz="1000" dirty="0"/>
                        <a:t>(R7)</a:t>
                      </a:r>
                      <a:endParaRPr kumimoji="1" lang="ja-JP" altLang="en-US" sz="1000" dirty="0"/>
                    </a:p>
                  </a:txBody>
                  <a:tcPr anchor="ctr">
                    <a:solidFill>
                      <a:schemeClr val="bg1">
                        <a:alpha val="75000"/>
                      </a:schemeClr>
                    </a:solidFill>
                  </a:tcPr>
                </a:tc>
                <a:tc>
                  <a:txBody>
                    <a:bodyPr/>
                    <a:lstStyle/>
                    <a:p>
                      <a:pPr algn="ctr"/>
                      <a:r>
                        <a:rPr kumimoji="1" lang="en-US" altLang="ja-JP" sz="1000" dirty="0"/>
                        <a:t>2026</a:t>
                      </a:r>
                    </a:p>
                    <a:p>
                      <a:pPr algn="ctr"/>
                      <a:r>
                        <a:rPr kumimoji="1" lang="en-US" altLang="ja-JP" sz="1000" dirty="0"/>
                        <a:t>(R8)</a:t>
                      </a:r>
                      <a:endParaRPr kumimoji="1" lang="ja-JP" altLang="en-US" sz="1000" dirty="0"/>
                    </a:p>
                  </a:txBody>
                  <a:tcPr anchor="ctr">
                    <a:solidFill>
                      <a:schemeClr val="bg1">
                        <a:alpha val="75000"/>
                      </a:schemeClr>
                    </a:solidFill>
                  </a:tcPr>
                </a:tc>
                <a:tc>
                  <a:txBody>
                    <a:bodyPr/>
                    <a:lstStyle/>
                    <a:p>
                      <a:pPr algn="ctr"/>
                      <a:r>
                        <a:rPr kumimoji="1" lang="en-US" altLang="ja-JP" sz="1000" dirty="0"/>
                        <a:t>2027</a:t>
                      </a:r>
                    </a:p>
                    <a:p>
                      <a:pPr algn="ctr"/>
                      <a:r>
                        <a:rPr kumimoji="1" lang="en-US" altLang="ja-JP" sz="1000" dirty="0"/>
                        <a:t>(R9)</a:t>
                      </a:r>
                      <a:endParaRPr kumimoji="1" lang="ja-JP" altLang="en-US" sz="1000" dirty="0"/>
                    </a:p>
                  </a:txBody>
                  <a:tcPr anchor="ctr">
                    <a:solidFill>
                      <a:schemeClr val="bg1">
                        <a:alpha val="75000"/>
                      </a:schemeClr>
                    </a:solidFill>
                  </a:tcPr>
                </a:tc>
                <a:tc>
                  <a:txBody>
                    <a:bodyPr/>
                    <a:lstStyle/>
                    <a:p>
                      <a:pPr algn="ctr"/>
                      <a:r>
                        <a:rPr kumimoji="1" lang="en-US" altLang="ja-JP" sz="1000" dirty="0"/>
                        <a:t>2028</a:t>
                      </a:r>
                    </a:p>
                    <a:p>
                      <a:pPr algn="ctr"/>
                      <a:r>
                        <a:rPr kumimoji="1" lang="en-US" altLang="ja-JP" sz="1000" dirty="0"/>
                        <a:t>(R10)</a:t>
                      </a:r>
                      <a:endParaRPr kumimoji="1" lang="ja-JP" altLang="en-US" sz="1000" dirty="0"/>
                    </a:p>
                  </a:txBody>
                  <a:tcPr anchor="ctr">
                    <a:solidFill>
                      <a:schemeClr val="bg1">
                        <a:alpha val="75000"/>
                      </a:schemeClr>
                    </a:solidFill>
                  </a:tcPr>
                </a:tc>
                <a:tc>
                  <a:txBody>
                    <a:bodyPr/>
                    <a:lstStyle/>
                    <a:p>
                      <a:pPr algn="ctr"/>
                      <a:r>
                        <a:rPr kumimoji="1" lang="en-US" altLang="ja-JP" sz="1000" dirty="0"/>
                        <a:t>2029</a:t>
                      </a:r>
                    </a:p>
                    <a:p>
                      <a:pPr algn="ctr"/>
                      <a:r>
                        <a:rPr kumimoji="1" lang="en-US" altLang="ja-JP" sz="1000" dirty="0"/>
                        <a:t>(R11)</a:t>
                      </a:r>
                      <a:endParaRPr kumimoji="1" lang="ja-JP" altLang="en-US" sz="1000" dirty="0"/>
                    </a:p>
                  </a:txBody>
                  <a:tcPr anchor="ctr">
                    <a:solidFill>
                      <a:schemeClr val="bg1">
                        <a:alpha val="75000"/>
                      </a:schemeClr>
                    </a:solidFill>
                  </a:tcPr>
                </a:tc>
                <a:tc>
                  <a:txBody>
                    <a:bodyPr/>
                    <a:lstStyle/>
                    <a:p>
                      <a:pPr algn="ctr"/>
                      <a:r>
                        <a:rPr kumimoji="1" lang="en-US" altLang="ja-JP" sz="1000" dirty="0"/>
                        <a:t>2030</a:t>
                      </a:r>
                    </a:p>
                    <a:p>
                      <a:pPr algn="ctr"/>
                      <a:r>
                        <a:rPr kumimoji="1" lang="en-US" altLang="ja-JP" sz="1000" dirty="0"/>
                        <a:t>(R12)</a:t>
                      </a:r>
                      <a:endParaRPr kumimoji="1" lang="ja-JP" altLang="en-US" sz="1000" dirty="0"/>
                    </a:p>
                  </a:txBody>
                  <a:tcPr marL="45720" marR="45720" anchor="ctr">
                    <a:solidFill>
                      <a:schemeClr val="bg1">
                        <a:alpha val="75000"/>
                      </a:schemeClr>
                    </a:solidFill>
                  </a:tcPr>
                </a:tc>
                <a:extLst>
                  <a:ext uri="{0D108BD9-81ED-4DB2-BD59-A6C34878D82A}">
                    <a16:rowId xmlns:a16="http://schemas.microsoft.com/office/drawing/2014/main" val="10000"/>
                  </a:ext>
                </a:extLst>
              </a:tr>
              <a:tr h="1477924">
                <a:tc gridSpan="2">
                  <a:txBody>
                    <a:bodyPr/>
                    <a:lstStyle/>
                    <a:p>
                      <a:pPr algn="l"/>
                      <a:r>
                        <a:rPr kumimoji="1" lang="ja-JP" altLang="en-US" sz="1200" dirty="0">
                          <a:solidFill>
                            <a:schemeClr val="tx1"/>
                          </a:solidFill>
                        </a:rPr>
                        <a:t>泉ヶ丘駅前</a:t>
                      </a:r>
                      <a:endParaRPr kumimoji="1" lang="en-US" altLang="ja-JP" sz="1200" dirty="0">
                        <a:solidFill>
                          <a:schemeClr val="tx1"/>
                        </a:solidFill>
                      </a:endParaRPr>
                    </a:p>
                    <a:p>
                      <a:pPr algn="l"/>
                      <a:r>
                        <a:rPr kumimoji="1" lang="ja-JP" altLang="en-US" sz="1200" dirty="0"/>
                        <a:t>地域活性化</a:t>
                      </a:r>
                      <a:endParaRPr kumimoji="1" lang="en-US" altLang="ja-JP" sz="1200" dirty="0"/>
                    </a:p>
                  </a:txBody>
                  <a:tcPr marL="45720" marR="45720" anchor="ctr">
                    <a:lnB w="6350" cap="flat" cmpd="sng" algn="ctr">
                      <a:noFill/>
                      <a:prstDash val="sysDash"/>
                      <a:round/>
                      <a:headEnd type="none" w="med" len="med"/>
                      <a:tailEnd type="none" w="med" len="med"/>
                    </a:lnB>
                    <a:solidFill>
                      <a:schemeClr val="bg1">
                        <a:alpha val="75000"/>
                      </a:schemeClr>
                    </a:solidFill>
                  </a:tcPr>
                </a:tc>
                <a:tc hMerge="1">
                  <a:txBody>
                    <a:bodyPr/>
                    <a:lstStyle/>
                    <a:p>
                      <a:endParaRPr kumimoji="1" lang="ja-JP" altLang="en-US"/>
                    </a:p>
                  </a:txBody>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tc>
                  <a:txBody>
                    <a:bodyPr/>
                    <a:lstStyle/>
                    <a:p>
                      <a:endParaRPr kumimoji="1" lang="ja-JP" altLang="en-US" sz="1200" dirty="0"/>
                    </a:p>
                  </a:txBody>
                  <a:tcPr>
                    <a:lnB w="6350" cap="flat" cmpd="sng" algn="ctr">
                      <a:solidFill>
                        <a:schemeClr val="tx1"/>
                      </a:solidFill>
                      <a:prstDash val="dash"/>
                      <a:round/>
                      <a:headEnd type="none" w="med" len="med"/>
                      <a:tailEnd type="none" w="med" len="med"/>
                    </a:lnB>
                    <a:solidFill>
                      <a:schemeClr val="bg1">
                        <a:alpha val="75000"/>
                      </a:schemeClr>
                    </a:solidFill>
                  </a:tcPr>
                </a:tc>
                <a:extLst>
                  <a:ext uri="{0D108BD9-81ED-4DB2-BD59-A6C34878D82A}">
                    <a16:rowId xmlns:a16="http://schemas.microsoft.com/office/drawing/2014/main" val="10001"/>
                  </a:ext>
                </a:extLst>
              </a:tr>
              <a:tr h="1477924">
                <a:tc>
                  <a:txBody>
                    <a:bodyPr/>
                    <a:lstStyle/>
                    <a:p>
                      <a:pPr algn="l"/>
                      <a:endParaRPr kumimoji="1" lang="en-US" altLang="ja-JP" sz="1200" dirty="0"/>
                    </a:p>
                  </a:txBody>
                  <a:tcPr marL="45720" marR="45720" anchor="ctr">
                    <a:lnR w="6350" cap="flat" cmpd="sng" algn="ctr">
                      <a:solidFill>
                        <a:schemeClr val="tx1"/>
                      </a:solidFill>
                      <a:prstDash val="dash"/>
                      <a:round/>
                      <a:headEnd type="none" w="med" len="med"/>
                      <a:tailEnd type="none" w="med" len="med"/>
                    </a:lnR>
                    <a:lnT w="6350" cap="flat" cmpd="sng" algn="ctr">
                      <a:noFill/>
                      <a:prstDash val="sysDash"/>
                      <a:round/>
                      <a:headEnd type="none" w="med" len="med"/>
                      <a:tailEnd type="none" w="med" len="med"/>
                    </a:lnT>
                    <a:solidFill>
                      <a:schemeClr val="bg1">
                        <a:alpha val="75000"/>
                      </a:schemeClr>
                    </a:solidFill>
                  </a:tcPr>
                </a:tc>
                <a:tc>
                  <a:txBody>
                    <a:bodyPr/>
                    <a:lstStyle/>
                    <a:p>
                      <a:pPr algn="l"/>
                      <a:r>
                        <a:rPr kumimoji="1" lang="ja-JP" altLang="en-US" sz="1200" dirty="0"/>
                        <a:t>近畿大学</a:t>
                      </a:r>
                      <a:endParaRPr kumimoji="1" lang="en-US" altLang="ja-JP" sz="1200" dirty="0"/>
                    </a:p>
                    <a:p>
                      <a:pPr algn="l"/>
                      <a:r>
                        <a:rPr kumimoji="1" lang="ja-JP" altLang="en-US" sz="1200" dirty="0"/>
                        <a:t>医学部</a:t>
                      </a:r>
                      <a:endParaRPr kumimoji="1" lang="en-US" altLang="ja-JP" sz="1200" dirty="0"/>
                    </a:p>
                    <a:p>
                      <a:pPr algn="l"/>
                      <a:r>
                        <a:rPr kumimoji="1" lang="ja-JP" altLang="en-US" sz="1200" dirty="0"/>
                        <a:t>・病院</a:t>
                      </a:r>
                      <a:endParaRPr kumimoji="1" lang="en-US" altLang="ja-JP" sz="1200" dirty="0"/>
                    </a:p>
                    <a:p>
                      <a:pPr algn="l"/>
                      <a:r>
                        <a:rPr kumimoji="1" lang="ja-JP" altLang="en-US" sz="1200" dirty="0"/>
                        <a:t>立地</a:t>
                      </a:r>
                      <a:endParaRPr kumimoji="1" lang="en-US" altLang="ja-JP" sz="1200" dirty="0"/>
                    </a:p>
                  </a:txBody>
                  <a:tcPr marL="45720" marR="45720" anchor="ctr">
                    <a:lnL w="6350" cap="flat" cmpd="sng" algn="ctr">
                      <a:solidFill>
                        <a:schemeClr val="tx1"/>
                      </a:solidFill>
                      <a:prstDash val="dash"/>
                      <a:round/>
                      <a:headEnd type="none" w="med" len="med"/>
                      <a:tailEnd type="none" w="med" len="med"/>
                    </a:lnL>
                    <a:lnT w="6350" cap="flat" cmpd="sng" algn="ctr">
                      <a:solidFill>
                        <a:schemeClr val="tx1"/>
                      </a:solidFill>
                      <a:prstDash val="dash"/>
                      <a:round/>
                      <a:headEnd type="none" w="med" len="med"/>
                      <a:tailEnd type="none" w="med" len="med"/>
                    </a:lnT>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Ｐ明朝" panose="02020600040205080304" pitchFamily="18" charset="-128"/>
                        <a:ea typeface="ＭＳ Ｐ明朝" panose="02020600040205080304" pitchFamily="18" charset="-128"/>
                      </a:endParaRPr>
                    </a:p>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tc>
                  <a:txBody>
                    <a:bodyPr/>
                    <a:lstStyle/>
                    <a:p>
                      <a:endParaRPr kumimoji="1" lang="ja-JP" altLang="en-US" sz="1200" dirty="0"/>
                    </a:p>
                  </a:txBody>
                  <a:tcPr>
                    <a:lnT w="6350" cap="flat" cmpd="sng" algn="ctr">
                      <a:solidFill>
                        <a:schemeClr val="tx1"/>
                      </a:solidFill>
                      <a:prstDash val="dash"/>
                      <a:round/>
                      <a:headEnd type="none" w="med" len="med"/>
                      <a:tailEnd type="none" w="med" len="med"/>
                    </a:lnT>
                    <a:solidFill>
                      <a:schemeClr val="bg1">
                        <a:alpha val="75000"/>
                      </a:schemeClr>
                    </a:solidFill>
                  </a:tcPr>
                </a:tc>
                <a:extLst>
                  <a:ext uri="{0D108BD9-81ED-4DB2-BD59-A6C34878D82A}">
                    <a16:rowId xmlns:a16="http://schemas.microsoft.com/office/drawing/2014/main" val="10002"/>
                  </a:ext>
                </a:extLst>
              </a:tr>
              <a:tr h="1477924">
                <a:tc gridSpan="2">
                  <a:txBody>
                    <a:bodyPr/>
                    <a:lstStyle/>
                    <a:p>
                      <a:pPr algn="l"/>
                      <a:r>
                        <a:rPr kumimoji="1" lang="ja-JP" altLang="en-US" sz="1200" dirty="0"/>
                        <a:t>泉北ニュータウン</a:t>
                      </a:r>
                      <a:endParaRPr kumimoji="1" lang="en-US" altLang="ja-JP" sz="1200" dirty="0"/>
                    </a:p>
                    <a:p>
                      <a:pPr algn="l"/>
                      <a:r>
                        <a:rPr kumimoji="1" lang="ja-JP" altLang="en-US" sz="1200" dirty="0"/>
                        <a:t>公的賃貸</a:t>
                      </a:r>
                      <a:endParaRPr kumimoji="1" lang="en-US" altLang="ja-JP" sz="1200" dirty="0"/>
                    </a:p>
                    <a:p>
                      <a:pPr algn="l"/>
                      <a:r>
                        <a:rPr kumimoji="1" lang="ja-JP" altLang="en-US" sz="1200" dirty="0"/>
                        <a:t>住宅再生</a:t>
                      </a:r>
                    </a:p>
                  </a:txBody>
                  <a:tcPr marL="45720" marR="45720" anchor="ctr">
                    <a:solidFill>
                      <a:schemeClr val="bg1">
                        <a:alpha val="75000"/>
                      </a:schemeClr>
                    </a:solidFill>
                  </a:tcPr>
                </a:tc>
                <a:tc hMerge="1">
                  <a:txBody>
                    <a:bodyPr/>
                    <a:lstStyle/>
                    <a:p>
                      <a:endParaRPr kumimoji="1" lang="ja-JP" altLang="en-US"/>
                    </a:p>
                  </a:txBody>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3"/>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角丸四角形 7"/>
          <p:cNvSpPr/>
          <p:nvPr/>
        </p:nvSpPr>
        <p:spPr>
          <a:xfrm>
            <a:off x="1431032" y="6336206"/>
            <a:ext cx="4032000" cy="324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116515" y="5997652"/>
            <a:ext cx="61210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泉北ニュータウン</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519385" y="6336205"/>
            <a:ext cx="4073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a:t>
            </a:r>
            <a:r>
              <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都市整備部住宅建築局、大阪都市計画局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4" name="テキスト ボックス 73"/>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状況</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95" name="テキスト ボックス 94"/>
          <p:cNvSpPr txBox="1"/>
          <p:nvPr/>
        </p:nvSpPr>
        <p:spPr>
          <a:xfrm>
            <a:off x="1939468" y="4186895"/>
            <a:ext cx="12963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再生指針</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2010</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cxnSp>
        <p:nvCxnSpPr>
          <p:cNvPr id="37" name="直線矢印コネクタ 36"/>
          <p:cNvCxnSpPr/>
          <p:nvPr/>
        </p:nvCxnSpPr>
        <p:spPr>
          <a:xfrm>
            <a:off x="7328970" y="5123126"/>
            <a:ext cx="3780000" cy="0"/>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898306" y="5213535"/>
            <a:ext cx="194327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公的賃貸住宅再生計画</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2011</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年策定、</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年最終改定）</a:t>
            </a:r>
          </a:p>
        </p:txBody>
      </p:sp>
      <p:sp>
        <p:nvSpPr>
          <p:cNvPr id="34" name="テキスト ボックス 33"/>
          <p:cNvSpPr txBox="1"/>
          <p:nvPr/>
        </p:nvSpPr>
        <p:spPr>
          <a:xfrm>
            <a:off x="3829704" y="5220802"/>
            <a:ext cx="16487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泉北ニュータウン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まちづくりプラットフォーム</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設立（</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2017</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grpSp>
        <p:nvGrpSpPr>
          <p:cNvPr id="6" name="グループ化 5"/>
          <p:cNvGrpSpPr/>
          <p:nvPr/>
        </p:nvGrpSpPr>
        <p:grpSpPr>
          <a:xfrm>
            <a:off x="1949573" y="2920238"/>
            <a:ext cx="9162427" cy="1312217"/>
            <a:chOff x="2495488" y="1691104"/>
            <a:chExt cx="9162427" cy="1312217"/>
          </a:xfrm>
        </p:grpSpPr>
        <p:cxnSp>
          <p:nvCxnSpPr>
            <p:cNvPr id="90" name="直線矢印コネクタ 89"/>
            <p:cNvCxnSpPr/>
            <p:nvPr/>
          </p:nvCxnSpPr>
          <p:spPr>
            <a:xfrm>
              <a:off x="8777915" y="2178817"/>
              <a:ext cx="2880000" cy="2447"/>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7097536" y="2096881"/>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0" name="テキスト ボックス 99"/>
            <p:cNvSpPr txBox="1"/>
            <p:nvPr/>
          </p:nvSpPr>
          <p:spPr>
            <a:xfrm>
              <a:off x="6859551" y="2333811"/>
              <a:ext cx="1002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建設工事</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35" name="テキスト ボックス 34"/>
            <p:cNvSpPr txBox="1"/>
            <p:nvPr/>
          </p:nvSpPr>
          <p:spPr>
            <a:xfrm>
              <a:off x="2495488" y="2329444"/>
              <a:ext cx="161598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設置に関する</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協定締結</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（堺市、府、近大）</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6" name="テキスト ボックス 35"/>
            <p:cNvSpPr txBox="1"/>
            <p:nvPr/>
          </p:nvSpPr>
          <p:spPr>
            <a:xfrm>
              <a:off x="3713625" y="1691104"/>
              <a:ext cx="14669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府営三原台第１住宅</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建替開始</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9" name="テキスト ボックス 38"/>
            <p:cNvSpPr txBox="1"/>
            <p:nvPr/>
          </p:nvSpPr>
          <p:spPr>
            <a:xfrm>
              <a:off x="8512605" y="2344588"/>
              <a:ext cx="10020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開設予定</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49" name="テキスト ボックス 48">
              <a:extLst>
                <a:ext uri="{FF2B5EF4-FFF2-40B4-BE49-F238E27FC236}">
                  <a16:creationId xmlns:a16="http://schemas.microsoft.com/office/drawing/2014/main" id="{0D4BAE7A-2E0C-48A7-A3AD-346C72135AD1}"/>
                </a:ext>
              </a:extLst>
            </p:cNvPr>
            <p:cNvSpPr txBox="1"/>
            <p:nvPr/>
          </p:nvSpPr>
          <p:spPr>
            <a:xfrm>
              <a:off x="5407102" y="2603211"/>
              <a:ext cx="14669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・第</a:t>
              </a:r>
              <a:r>
                <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1</a:t>
              </a: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期及び堺市</a:t>
              </a:r>
              <a:endPar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　土地売却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4" name="テキスト ボックス 53">
              <a:extLst>
                <a:ext uri="{FF2B5EF4-FFF2-40B4-BE49-F238E27FC236}">
                  <a16:creationId xmlns:a16="http://schemas.microsoft.com/office/drawing/2014/main" id="{E58E8042-FEE4-4746-A29D-9970AD54CB7C}"/>
                </a:ext>
              </a:extLst>
            </p:cNvPr>
            <p:cNvSpPr txBox="1"/>
            <p:nvPr/>
          </p:nvSpPr>
          <p:spPr>
            <a:xfrm>
              <a:off x="7112673" y="2603211"/>
              <a:ext cx="14669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・第</a:t>
              </a:r>
              <a:r>
                <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2</a:t>
              </a: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期</a:t>
              </a:r>
              <a:endPar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　土地売却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5" name="テキスト ボックス 54">
              <a:extLst>
                <a:ext uri="{FF2B5EF4-FFF2-40B4-BE49-F238E27FC236}">
                  <a16:creationId xmlns:a16="http://schemas.microsoft.com/office/drawing/2014/main" id="{0D4BAE7A-2E0C-48A7-A3AD-346C72135AD1}"/>
                </a:ext>
              </a:extLst>
            </p:cNvPr>
            <p:cNvSpPr txBox="1"/>
            <p:nvPr/>
          </p:nvSpPr>
          <p:spPr>
            <a:xfrm>
              <a:off x="4984189" y="1716293"/>
              <a:ext cx="12667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・第</a:t>
              </a:r>
              <a:r>
                <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1</a:t>
              </a: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期工事完了</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6" name="テキスト ボックス 55">
              <a:extLst>
                <a:ext uri="{FF2B5EF4-FFF2-40B4-BE49-F238E27FC236}">
                  <a16:creationId xmlns:a16="http://schemas.microsoft.com/office/drawing/2014/main" id="{0D4BAE7A-2E0C-48A7-A3AD-346C72135AD1}"/>
                </a:ext>
              </a:extLst>
            </p:cNvPr>
            <p:cNvSpPr txBox="1"/>
            <p:nvPr/>
          </p:nvSpPr>
          <p:spPr>
            <a:xfrm>
              <a:off x="6608181" y="1716293"/>
              <a:ext cx="12667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・第</a:t>
              </a:r>
              <a:r>
                <a:rPr kumimoji="1" lang="en-US" altLang="ja-JP"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2</a:t>
              </a:r>
              <a:r>
                <a:rPr kumimoji="1" lang="ja-JP" altLang="en-US" sz="1000" b="0" i="0" u="none" strike="noStrike" kern="1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Times New Roman"/>
                </a:rPr>
                <a:t>期工事完了</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grpSp>
      <p:sp>
        <p:nvSpPr>
          <p:cNvPr id="94" name="円/楕円 93"/>
          <p:cNvSpPr/>
          <p:nvPr/>
        </p:nvSpPr>
        <p:spPr>
          <a:xfrm>
            <a:off x="3762494" y="503508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7145855" y="4599705"/>
            <a:ext cx="17564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府営住宅活用地の公募</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2024</a:t>
            </a: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年以降順次公募予定）</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grpSp>
        <p:nvGrpSpPr>
          <p:cNvPr id="7" name="グループ化 6"/>
          <p:cNvGrpSpPr/>
          <p:nvPr/>
        </p:nvGrpSpPr>
        <p:grpSpPr>
          <a:xfrm>
            <a:off x="1924243" y="1485592"/>
            <a:ext cx="6607972" cy="1205920"/>
            <a:chOff x="2470158" y="3036769"/>
            <a:chExt cx="6607972" cy="1205920"/>
          </a:xfrm>
        </p:grpSpPr>
        <p:cxnSp>
          <p:nvCxnSpPr>
            <p:cNvPr id="15" name="直線矢印コネクタ 14"/>
            <p:cNvCxnSpPr/>
            <p:nvPr/>
          </p:nvCxnSpPr>
          <p:spPr>
            <a:xfrm>
              <a:off x="4376671" y="3635945"/>
              <a:ext cx="1692000"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881198" y="3718396"/>
              <a:ext cx="82586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まちび</a:t>
              </a:r>
              <a:r>
                <a:rPr kumimoji="1" lang="ja-JP" altLang="en-US" sz="1000" b="0" i="0" u="none" strike="noStrike" kern="1200" cap="none" spc="0" normalizeH="0" baseline="0" noProof="0" dirty="0" err="1">
                  <a:ln>
                    <a:noFill/>
                  </a:ln>
                  <a:solidFill>
                    <a:srgbClr val="0000CC"/>
                  </a:solidFill>
                  <a:effectLst/>
                  <a:uLnTx/>
                  <a:uFillTx/>
                  <a:latin typeface="ＭＳ Ｐ明朝" panose="02020600040205080304" pitchFamily="18" charset="-128"/>
                  <a:ea typeface="ＭＳ Ｐ明朝" panose="02020600040205080304" pitchFamily="18" charset="-128"/>
                  <a:cs typeface="+mn-cs"/>
                </a:rPr>
                <a:t>ら</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き</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50</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周年事業</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2" name="テキスト ボックス 31"/>
            <p:cNvSpPr txBox="1"/>
            <p:nvPr/>
          </p:nvSpPr>
          <p:spPr>
            <a:xfrm>
              <a:off x="2470158" y="3688691"/>
              <a:ext cx="166664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泉ヶ丘駅前地域</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活性化ビジョン</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2010</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年策定、</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年改訂）</a:t>
              </a:r>
            </a:p>
          </p:txBody>
        </p:sp>
        <p:sp>
          <p:nvSpPr>
            <p:cNvPr id="40" name="テキスト ボックス 39"/>
            <p:cNvSpPr txBox="1"/>
            <p:nvPr/>
          </p:nvSpPr>
          <p:spPr>
            <a:xfrm>
              <a:off x="2608419" y="3054959"/>
              <a:ext cx="139012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タウン管理財団所有の</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資産を民間へ譲渡</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1" name="円/楕円 40"/>
            <p:cNvSpPr/>
            <p:nvPr/>
          </p:nvSpPr>
          <p:spPr>
            <a:xfrm>
              <a:off x="4840190" y="357131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テキスト ボックス 41"/>
            <p:cNvSpPr txBox="1"/>
            <p:nvPr/>
          </p:nvSpPr>
          <p:spPr>
            <a:xfrm>
              <a:off x="4707066" y="3122199"/>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旧高倉台西小学校</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活用事業</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7" name="テキスト ボックス 46"/>
            <p:cNvSpPr txBox="1"/>
            <p:nvPr/>
          </p:nvSpPr>
          <p:spPr>
            <a:xfrm>
              <a:off x="6253931" y="3700691"/>
              <a:ext cx="250100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近大医学部・病院開設に伴う環境整備実施</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（歩行者通行環境対策など）</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0" name="テキスト ボックス 49"/>
            <p:cNvSpPr txBox="1"/>
            <p:nvPr/>
          </p:nvSpPr>
          <p:spPr>
            <a:xfrm>
              <a:off x="6218838" y="3036769"/>
              <a:ext cx="178767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・大阪健康福祉短期大学開設</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1" name="テキスト ボックス 50"/>
            <p:cNvSpPr txBox="1"/>
            <p:nvPr/>
          </p:nvSpPr>
          <p:spPr>
            <a:xfrm>
              <a:off x="6663686" y="3318961"/>
              <a:ext cx="241444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・南海電鉄「泉ケ丘駅前活性化計画」公表</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grpSp>
      <p:cxnSp>
        <p:nvCxnSpPr>
          <p:cNvPr id="45" name="直線矢印コネクタ 44"/>
          <p:cNvCxnSpPr/>
          <p:nvPr/>
        </p:nvCxnSpPr>
        <p:spPr>
          <a:xfrm>
            <a:off x="2002894" y="2085380"/>
            <a:ext cx="1908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446416" y="2086958"/>
            <a:ext cx="5652000" cy="0"/>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1957894" y="3399325"/>
            <a:ext cx="1872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3901168" y="3399887"/>
            <a:ext cx="4281001" cy="8626"/>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1939467" y="5123126"/>
            <a:ext cx="5328000" cy="17942"/>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704983" y="4186895"/>
            <a:ext cx="1623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SENBOKU New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2021</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7" name="テキスト ボックス 56"/>
          <p:cNvSpPr txBox="1"/>
          <p:nvPr/>
        </p:nvSpPr>
        <p:spPr>
          <a:xfrm>
            <a:off x="6063341" y="5248374"/>
            <a:ext cx="2118827"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「泉北ﾆｭｰﾀｳﾝ公的賃貸住宅活用地の活用ｺﾝｾﾌﾟﾄ</a:t>
            </a:r>
            <a:r>
              <a:rPr kumimoji="1" lang="en-US" altLang="ja-JP"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ﾃｰﾏ</a:t>
            </a:r>
            <a:r>
              <a:rPr kumimoji="1" lang="en-US" altLang="ja-JP"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ja-JP" altLang="en-US" sz="9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案」</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年）</a:t>
            </a:r>
          </a:p>
        </p:txBody>
      </p:sp>
      <p:sp>
        <p:nvSpPr>
          <p:cNvPr id="5" name="楕円 4"/>
          <p:cNvSpPr/>
          <p:nvPr/>
        </p:nvSpPr>
        <p:spPr>
          <a:xfrm>
            <a:off x="6551621" y="4394200"/>
            <a:ext cx="2643179" cy="120650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985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52290"/>
            <a:ext cx="9649072" cy="2677656"/>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概要</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位置 ：大阪府堺市南区、和泉市　　大阪市内中心部からおよそ</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20km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ちびらき：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1967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ちびらきから</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年が経過。　大阪府企業局（当時）が開発。</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開発面積：</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1,557ha</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（うち堺市</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1,511ha</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千里ニュータウンの約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倍、多摩ニュータウン</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日本最大規模</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居住人口： 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月末</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ピーク時約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1992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千里ニュータウンの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倍、</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多摩ニュータウン</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日本最大規模</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住戸数： 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万戸　うち約半数（約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万戸）が公的賃貸住宅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府営住宅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14,476</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UR</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賃貸住宅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7,889</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府公社賃貸住宅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5,332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集合住宅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14,180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戸建住宅等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17,501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2021</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交通</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鉄道</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泉ケ丘駅から難波駅まで約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分の</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泉北高速鉄道（南海泉北線）</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9" name="Picture 19" descr="hati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8883" y="3452687"/>
            <a:ext cx="3377573" cy="305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大阪府地図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71464" y="3364639"/>
            <a:ext cx="2614735" cy="32684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四角形吹き出し 1"/>
          <p:cNvSpPr/>
          <p:nvPr/>
        </p:nvSpPr>
        <p:spPr>
          <a:xfrm>
            <a:off x="5201730" y="3352061"/>
            <a:ext cx="3843366" cy="3280999"/>
          </a:xfrm>
          <a:prstGeom prst="wedgeRectCallout">
            <a:avLst>
              <a:gd name="adj1" fmla="val -99637"/>
              <a:gd name="adj2" fmla="val 20356"/>
            </a:avLst>
          </a:prstGeom>
          <a:noFill/>
          <a:ln w="3810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5824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43000" y="1703252"/>
            <a:ext cx="4148328" cy="49413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角丸四角形 19"/>
          <p:cNvSpPr/>
          <p:nvPr/>
        </p:nvSpPr>
        <p:spPr>
          <a:xfrm>
            <a:off x="5735960" y="1703252"/>
            <a:ext cx="5313040" cy="49345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97" name="角丸四角形 96"/>
          <p:cNvSpPr/>
          <p:nvPr/>
        </p:nvSpPr>
        <p:spPr>
          <a:xfrm>
            <a:off x="1270363" y="478262"/>
            <a:ext cx="9584166" cy="1007262"/>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　念＞</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かつてのベッドタウンから、より豊かに暮らせるまちへ　～泉北ニュータウンの価値を高め、次世代へ引き継ぐ～</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多様な世代が住み、働き、安心して暮らせる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豊かな緑空間と多様な都市機能が調和したまち</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200" b="0" i="0" u="none" strike="noStrike" kern="1200" cap="none" spc="-3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住民、企業、大学、団体など様々な主体と思いを共有し創造する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5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持続可能なまちをめざし、</a:t>
            </a:r>
            <a:r>
              <a:rPr kumimoji="1" lang="en-US" altLang="ja-JP" sz="1200" b="0" i="0" u="none" strike="noStrike" kern="1200" cap="none" spc="-5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ICT</a:t>
            </a:r>
            <a:r>
              <a:rPr kumimoji="1" lang="ja-JP" altLang="en-US" sz="1200" b="0" i="0" u="none" strike="noStrike" kern="1200" cap="none" spc="-5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等の先端技術を用い、社会資本を活用・運営する</a:t>
            </a:r>
            <a:r>
              <a:rPr kumimoji="1" lang="ja-JP" altLang="en-US" sz="1200" b="0" i="0" u="none" strike="noStrike" kern="1200" cap="none" spc="-3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3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SENBOKU New Design</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年）より</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 name="グループ化 1"/>
          <p:cNvGrpSpPr/>
          <p:nvPr/>
        </p:nvGrpSpPr>
        <p:grpSpPr>
          <a:xfrm>
            <a:off x="1357016" y="1589870"/>
            <a:ext cx="9497513" cy="4842305"/>
            <a:chOff x="360712" y="980270"/>
            <a:chExt cx="9497513" cy="4842305"/>
          </a:xfrm>
        </p:grpSpPr>
        <p:sp>
          <p:nvSpPr>
            <p:cNvPr id="30" name="正方形/長方形 29"/>
            <p:cNvSpPr/>
            <p:nvPr/>
          </p:nvSpPr>
          <p:spPr>
            <a:xfrm>
              <a:off x="360712" y="1367663"/>
              <a:ext cx="3722614" cy="15292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社会経済状況の変化による課題の発生</a:t>
              </a: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・人口の減少、少子高齢化が進行。</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・世帯分離による若年層の地区外転出が増加。</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・公共施設等の老朽化が進行。</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・大量の公的賃貸住宅が高齢者や若年世帯のニーズに対応できなくなり、空き家が増加。　</a:t>
              </a:r>
              <a:endParaRPr kumimoji="1" lang="en-US" altLang="ja-JP" sz="105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・新たな都市機能の導入等に利用可能なスペースが限定。</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・近隣センターの商業機能が低下。</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8" name="正方形/長方形 37"/>
            <p:cNvSpPr/>
            <p:nvPr/>
          </p:nvSpPr>
          <p:spPr>
            <a:xfrm>
              <a:off x="943131" y="985652"/>
              <a:ext cx="2557775" cy="216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8" name="右矢印 17"/>
            <p:cNvSpPr/>
            <p:nvPr/>
          </p:nvSpPr>
          <p:spPr>
            <a:xfrm>
              <a:off x="4343246" y="3284678"/>
              <a:ext cx="32754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正方形/長方形 16"/>
            <p:cNvSpPr/>
            <p:nvPr/>
          </p:nvSpPr>
          <p:spPr>
            <a:xfrm>
              <a:off x="5012700" y="1379855"/>
              <a:ext cx="4721283" cy="1533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課題解決にむけ</a:t>
              </a:r>
              <a:r>
                <a:rPr kumimoji="1" lang="ja-JP" altLang="en-US" sz="1100" b="1"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た</a:t>
              </a:r>
              <a:r>
                <a:rPr kumimoji="1" lang="ja-JP" altLang="en-US" sz="1100" b="1" i="0" u="none" strike="noStrike" kern="1200" cap="none" spc="0" normalizeH="0" baseline="0" noProof="0" dirty="0" smtClean="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取組</a:t>
              </a:r>
              <a:r>
                <a:rPr kumimoji="1" lang="en-US" altLang="ja-JP" sz="1100" b="1"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堺市、大阪府、公的団体等が連携し、協議・検討を行い、泉北ニュータウンの持続的発展をめざすことを目的と</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して</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、「泉北ニューデザイン推進協議会」を設立。（旧名称泉北ニュータウン再生府市等連携協議会（</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2010</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月に泉ヶ丘駅前地域の活性化に取り組むための行動指針として「泉ヶ丘駅前地域活性化ビジョン（</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月改訂）」を策定。</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月に公的住宅地の再生の方向性および実現するための方針等として「泉北ニュータウン公的賃貸住宅再生計画</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(2022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月最終改定</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」を策定。</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月に「泉北ニュータウン近隣センター再生プラン」を策定（堺市）。</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373699" y="3218200"/>
              <a:ext cx="3722614" cy="12192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①</a:t>
              </a: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土地利用が特化、新たな機能導入が困難</a:t>
              </a: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p>
            <a:p>
              <a:pPr marL="54000" marR="0" lvl="0" indent="-360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ニュータウンのような完成したまちでは、新たな都市機能の導入のための空間創出が難しく、また、商業や文化等の単一の都市機能の充実や更新だけでは社会の変化への対応が出来ない状況にある。多くの公的資産については、ニュータウン再生への戦略的資産と捉え、再生を牽引する大胆な土地利用転換が必要。</a:t>
              </a:r>
              <a:endPar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4" name="正方形/長方形 23"/>
            <p:cNvSpPr/>
            <p:nvPr/>
          </p:nvSpPr>
          <p:spPr>
            <a:xfrm>
              <a:off x="5045059" y="3227315"/>
              <a:ext cx="4813166" cy="111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①</a:t>
              </a: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新たな都市機能の導入に向けて、泉ヶ丘駅前の土地用途転換に着手</a:t>
              </a:r>
              <a:r>
                <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・府公社住宅跡地に、東大谷高校立地</a:t>
              </a:r>
              <a:r>
                <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(2013</a:t>
              </a: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年開校</a:t>
              </a:r>
              <a:r>
                <a:rPr kumimoji="1" lang="en-US" altLang="ja-JP" sz="105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050" b="0" i="0" u="none" strike="noStrike" kern="1200" cap="none" spc="0" normalizeH="0" baseline="0" noProof="0" dirty="0" err="1"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・タウン管理財団所有の駅前資産を民間へ</a:t>
              </a: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譲渡。（</a:t>
              </a:r>
              <a:r>
                <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2014</a:t>
              </a: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年）</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・府立勤労青少年会館跡地を東大谷高校用地として</a:t>
              </a: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売却。（</a:t>
              </a:r>
              <a:r>
                <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2018</a:t>
              </a: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年）</a:t>
              </a:r>
              <a:endParaRPr kumimoji="1" lang="en-US" altLang="ja-JP"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府営住宅建替</a:t>
              </a:r>
              <a:r>
                <a:rPr kumimoji="1" lang="en-US" altLang="ja-JP"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公園再整備により、近畿大学医学部・病院が</a:t>
              </a:r>
              <a:r>
                <a:rPr kumimoji="1" lang="ja-JP" altLang="en-US" sz="1050" b="0" i="0" u="none" strike="noStrike" kern="1200" cap="none" spc="-40" normalizeH="0" baseline="0" noProof="0" dirty="0" smtClean="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立地。（</a:t>
              </a:r>
              <a:r>
                <a:rPr kumimoji="1" lang="en-US" altLang="ja-JP"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2025</a:t>
              </a:r>
              <a:r>
                <a:rPr kumimoji="1" lang="ja-JP" altLang="en-US"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年開設予定）</a:t>
              </a:r>
              <a:endParaRPr kumimoji="1" lang="en-US" altLang="ja-JP" sz="1050" b="0" i="0" u="none" strike="noStrike" kern="1200" cap="none" spc="-4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72000"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000" cap="none" spc="-8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駅前拠点への都市機能誘導のため、泉ヶ丘駅北地区を商業地域へ用途</a:t>
              </a:r>
              <a:r>
                <a:rPr kumimoji="1" lang="ja-JP" altLang="en-US" sz="1050" b="0" i="0" u="none" strike="noStrike" kern="1000" cap="none" spc="-8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変更。（</a:t>
              </a:r>
              <a:r>
                <a:rPr kumimoji="1" lang="en-US" altLang="ja-JP" sz="1050" b="0" i="0" u="none" strike="noStrike" kern="1000" cap="none" spc="-8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50" b="0" i="0" u="none" strike="noStrike" kern="1000" cap="none" spc="-8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ja-JP" altLang="en-US" sz="1600" b="0" i="0" u="none" strike="noStrike" kern="1000" cap="none" spc="-8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379762" y="4522601"/>
              <a:ext cx="3722614" cy="12564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②</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公的賃貸住宅資産の多様な活用が出来ていない</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5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・多様な分野の民間事業者の意見も聞きながら事業スキームの検討を進めることが必要。</a:t>
              </a:r>
              <a:endParaRPr kumimoji="1" lang="en-US" altLang="ja-JP"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5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・まちに新たな魅力を創造する担い手を育成する取組が必要。</a:t>
              </a:r>
              <a:endParaRPr kumimoji="1" lang="en-US" altLang="ja-JP"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・老朽化の進行と空き家の増加への対策が必要。</a:t>
              </a:r>
              <a:endParaRPr kumimoji="1" lang="en-US" altLang="ja-JP"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endParaRPr>
            </a:p>
            <a:p>
              <a:pPr marL="5400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メイリオ" panose="020B0604030504040204" pitchFamily="50" charset="-128"/>
                </a:rPr>
                <a:t>・集約建替事業等によって創出される活用地において、新たな機能導入の検討が必要。</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8" name="正方形/長方形 27"/>
            <p:cNvSpPr/>
            <p:nvPr/>
          </p:nvSpPr>
          <p:spPr>
            <a:xfrm>
              <a:off x="5045059" y="4437455"/>
              <a:ext cx="4813166" cy="1385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②</a:t>
              </a:r>
              <a:r>
                <a:rPr kumimoji="1" lang="en-US" altLang="ja-JP" sz="1100" b="1"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公的賃貸住宅事業者、民間事業者等との連携による</a:t>
              </a:r>
              <a:r>
                <a:rPr kumimoji="1" lang="ja-JP" altLang="en-US" sz="1100" b="1" i="0" u="none" strike="noStrike" kern="1200" cap="none" spc="0" normalizeH="0" baseline="0" noProof="0" dirty="0" smtClean="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取組</a:t>
              </a:r>
              <a:r>
                <a:rPr kumimoji="1" lang="en-US" altLang="ja-JP" sz="1100" b="1" i="0" u="none" strike="noStrike" kern="1200" cap="none" spc="0" normalizeH="0" baseline="0" noProof="0" dirty="0" smtClean="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a:t>
              </a:r>
              <a:endParaRPr kumimoji="1" lang="en-US" altLang="ja-JP" sz="1100" b="1"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・まちづくりに民間ﾉｳﾊｳを取入れる仕組みとして</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「泉北ﾆｭｰﾀｳﾝまちづくりﾌﾟﾗｯﾄﾌｫｰﾑ」</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(2017</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を設置し、「府営住宅活用地等に関するｻｳﾝﾃﾞｨﾝｸﾞ型市場調査」を実施（</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・泉北ニュータウン</a:t>
              </a:r>
              <a:r>
                <a:rPr kumimoji="1" lang="ja-JP" altLang="en-US" sz="1050" b="0" i="0" u="none" strike="noStrike" kern="1200" cap="none" spc="0" normalizeH="0" baseline="0" noProof="0" dirty="0" err="1">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ま</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ちびらき</a:t>
              </a:r>
              <a:r>
                <a:rPr kumimoji="1" lang="en-US" altLang="ja-JP"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50</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周年事業を契機に、担い手として育成した</a:t>
              </a:r>
              <a:r>
                <a:rPr kumimoji="1" lang="en-US" altLang="ja-JP"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11</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名の市民委員と連携した</a:t>
              </a:r>
              <a:r>
                <a:rPr kumimoji="1" lang="ja-JP" altLang="en-US" sz="1050" b="0" i="0" u="none" strike="noStrike" kern="1200" cap="none" spc="0" normalizeH="0" baseline="0" noProof="0" dirty="0" smtClean="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取組を</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展開。</a:t>
              </a:r>
              <a:endParaRPr kumimoji="1" lang="en-US" altLang="ja-JP"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・公的賃貸住宅の建替えや、ストックを活用したニコイチ・</a:t>
              </a:r>
              <a:r>
                <a:rPr kumimoji="1" lang="en-US" altLang="ja-JP"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DIY</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レクチャー付き住宅（府公社）等のリノベーションの</a:t>
              </a:r>
              <a:r>
                <a:rPr kumimoji="1" lang="ja-JP" altLang="en-US" sz="1050" b="0" i="0" u="none" strike="noStrike" kern="1200" cap="none" spc="0" normalizeH="0" baseline="0" noProof="0" dirty="0" smtClean="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取組に</a:t>
              </a:r>
              <a:r>
                <a:rPr kumimoji="1" lang="ja-JP" altLang="en-US"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rPr>
                <a:t>より若年世帯の居住促進。</a:t>
              </a:r>
              <a:endParaRPr kumimoji="1" lang="en-US" altLang="ja-JP" sz="1050" b="0" i="0" u="none" strike="noStrike" kern="1200" cap="none" spc="0" normalizeH="0" baseline="0" noProof="0" dirty="0">
                <a:ln>
                  <a:noFill/>
                </a:ln>
                <a:solidFill>
                  <a:schemeClr val="tx1"/>
                </a:solidFill>
                <a:effectLst/>
                <a:uLnTx/>
                <a:uFillTx/>
                <a:latin typeface="ＭＳ Ｐゴシック"/>
                <a:ea typeface="ＭＳ Ｐゴシック" panose="020B0600070205080204" pitchFamily="50" charset="-128"/>
                <a:cs typeface="メイリオ" panose="020B0604030504040204" pitchFamily="50" charset="-128"/>
              </a:endParaRPr>
            </a:p>
          </p:txBody>
        </p:sp>
        <p:sp>
          <p:nvSpPr>
            <p:cNvPr id="19" name="正方形/長方形 18"/>
            <p:cNvSpPr/>
            <p:nvPr/>
          </p:nvSpPr>
          <p:spPr>
            <a:xfrm>
              <a:off x="5829563" y="980270"/>
              <a:ext cx="3087555" cy="216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a:t>
              </a:r>
            </a:p>
          </p:txBody>
        </p:sp>
      </p:grpSp>
      <p:sp>
        <p:nvSpPr>
          <p:cNvPr id="5" name="二等辺三角形 4"/>
          <p:cNvSpPr/>
          <p:nvPr/>
        </p:nvSpPr>
        <p:spPr>
          <a:xfrm rot="10800000">
            <a:off x="2926080" y="3601670"/>
            <a:ext cx="451104" cy="201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二等辺三角形 20"/>
          <p:cNvSpPr/>
          <p:nvPr/>
        </p:nvSpPr>
        <p:spPr>
          <a:xfrm rot="10800000">
            <a:off x="8169959" y="3591750"/>
            <a:ext cx="451104" cy="2017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3139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38280" y="481128"/>
            <a:ext cx="10643730" cy="6336000"/>
            <a:chOff x="536229" y="1179322"/>
            <a:chExt cx="10643730" cy="5401398"/>
          </a:xfrm>
        </p:grpSpPr>
        <p:sp>
          <p:nvSpPr>
            <p:cNvPr id="12" name="正方形/長方形 11"/>
            <p:cNvSpPr/>
            <p:nvPr/>
          </p:nvSpPr>
          <p:spPr>
            <a:xfrm>
              <a:off x="548929" y="1363945"/>
              <a:ext cx="10608670" cy="5216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536229" y="1179322"/>
              <a:ext cx="10643730" cy="18626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15" name="正方形/長方形 14"/>
            <p:cNvSpPr/>
            <p:nvPr/>
          </p:nvSpPr>
          <p:spPr>
            <a:xfrm>
              <a:off x="548930" y="1458428"/>
              <a:ext cx="3842824" cy="75734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○近畿大学医学部・病院立地</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開設予定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○泉ヶ丘駅前地域活性化</a:t>
              </a: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誰もが主役になれる「ライブタウンセンター」の実現</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620" y="2002735"/>
            <a:ext cx="2234511" cy="1472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64" y="1639706"/>
            <a:ext cx="4610100" cy="4657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正方形/長方形 22"/>
          <p:cNvSpPr/>
          <p:nvPr/>
        </p:nvSpPr>
        <p:spPr>
          <a:xfrm>
            <a:off x="5655564" y="777932"/>
            <a:ext cx="5799305" cy="861774"/>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○泉北ニュータウン公的賃貸住宅再生</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98000"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住宅ストックと活用地を活かした、「若年・子育て世代の居住促進」、「健康で幸せな暮らしの実現」、「多様な地域魅力の創造」、「周辺環境・景観に馴染む脱炭素社会に向けた居住空間の創出」、「スマートシティの推進」によるエリア価値</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向上。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 name="右矢印 19"/>
          <p:cNvSpPr/>
          <p:nvPr/>
        </p:nvSpPr>
        <p:spPr>
          <a:xfrm rot="5400000">
            <a:off x="9112473" y="3236346"/>
            <a:ext cx="262573" cy="72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6476990" y="1699095"/>
            <a:ext cx="4347811"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公的賃貸住宅資産を活用した再生事業の展開イメージ」</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8" name="正方形/長方形 17"/>
          <p:cNvSpPr/>
          <p:nvPr/>
        </p:nvSpPr>
        <p:spPr>
          <a:xfrm>
            <a:off x="10608474" y="1944346"/>
            <a:ext cx="929967" cy="26257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整備前</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正方形/長方形 18"/>
          <p:cNvSpPr/>
          <p:nvPr/>
        </p:nvSpPr>
        <p:spPr>
          <a:xfrm>
            <a:off x="5877975" y="3627087"/>
            <a:ext cx="1435894" cy="262572"/>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整備後（イメージ）</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 name="正方形/長方形 20"/>
          <p:cNvSpPr/>
          <p:nvPr/>
        </p:nvSpPr>
        <p:spPr>
          <a:xfrm>
            <a:off x="3518424" y="2371134"/>
            <a:ext cx="929967" cy="262572"/>
          </a:xfrm>
          <a:prstGeom prst="rect">
            <a:avLst/>
          </a:prstGeom>
          <a:solidFill>
            <a:schemeClr val="bg1"/>
          </a:solidFill>
          <a:ln>
            <a:solidFill>
              <a:schemeClr val="tx1"/>
            </a:solidFill>
          </a:ln>
        </p:spPr>
        <p:txBody>
          <a:bodyPr wrap="square">
            <a:spAutoFit/>
          </a:bodyPr>
          <a:lstStyle/>
          <a:p>
            <a:pPr marL="85725" marR="0" lvl="0" indent="-85725" algn="ctr"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近畿大学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正方形/長方形 21"/>
          <p:cNvSpPr/>
          <p:nvPr/>
        </p:nvSpPr>
        <p:spPr>
          <a:xfrm>
            <a:off x="1045464" y="6348349"/>
            <a:ext cx="2976182"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泉ヶ丘駅前地域活性化ビジョンより抜粋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4" name="正方形/長方形 23"/>
          <p:cNvSpPr/>
          <p:nvPr/>
        </p:nvSpPr>
        <p:spPr>
          <a:xfrm>
            <a:off x="7431699" y="6540472"/>
            <a:ext cx="4023170" cy="284693"/>
          </a:xfrm>
          <a:prstGeom prst="rect">
            <a:avLst/>
          </a:prstGeom>
        </p:spPr>
        <p:txBody>
          <a:bodyPr wrap="square">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泉北ニュータウン公的賃貸住宅再生計画より抜粋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5" name="正方形/長方形 24"/>
          <p:cNvSpPr/>
          <p:nvPr/>
        </p:nvSpPr>
        <p:spPr>
          <a:xfrm>
            <a:off x="5821089" y="1987632"/>
            <a:ext cx="2340000" cy="1476000"/>
          </a:xfrm>
          <a:prstGeom prst="rect">
            <a:avLst/>
          </a:prstGeom>
          <a:solidFill>
            <a:schemeClr val="bg1"/>
          </a:solidFill>
          <a:ln>
            <a:solidFill>
              <a:schemeClr val="tx1"/>
            </a:solidFill>
          </a:ln>
        </p:spPr>
        <p:txBody>
          <a:bodyPr wrap="square" anchor="ctr">
            <a:spAutoFit/>
          </a:bodyPr>
          <a:lstStyle/>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＜再生のポイント＞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・公園、緑道などを活かす住宅配置や歩行者同線</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・公園、緑地等の環境を享受する民間住宅の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5725" marR="0" lvl="0" indent="-85725"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・「活用地のコンセプト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テーマ</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案」に即した生活利便施設の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導入。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26" name="グループ化 25"/>
          <p:cNvGrpSpPr/>
          <p:nvPr/>
        </p:nvGrpSpPr>
        <p:grpSpPr>
          <a:xfrm>
            <a:off x="6543113" y="3659272"/>
            <a:ext cx="4551148" cy="2948443"/>
            <a:chOff x="6903721" y="3688768"/>
            <a:chExt cx="4551148" cy="2948443"/>
          </a:xfrm>
        </p:grpSpPr>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400" y="3688768"/>
              <a:ext cx="3954469" cy="2838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 name="正方形/長方形 27"/>
            <p:cNvSpPr/>
            <p:nvPr/>
          </p:nvSpPr>
          <p:spPr>
            <a:xfrm>
              <a:off x="6903721" y="5868784"/>
              <a:ext cx="1988978"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子育てに適したゆとりある住宅趣味に対応した住宅など</a:t>
              </a:r>
            </a:p>
          </p:txBody>
        </p:sp>
        <p:sp>
          <p:nvSpPr>
            <p:cNvPr id="29" name="正方形/長方形 28"/>
            <p:cNvSpPr/>
            <p:nvPr/>
          </p:nvSpPr>
          <p:spPr>
            <a:xfrm>
              <a:off x="7270842" y="6271451"/>
              <a:ext cx="1621856"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自然エネルギーの活用や</a:t>
              </a:r>
              <a:endParaRPr kumimoji="1" lang="en-US" altLang="ja-JP"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建築物の低炭素化</a:t>
              </a:r>
            </a:p>
          </p:txBody>
        </p:sp>
        <p:sp>
          <p:nvSpPr>
            <p:cNvPr id="30" name="正方形/長方形 29"/>
            <p:cNvSpPr/>
            <p:nvPr/>
          </p:nvSpPr>
          <p:spPr>
            <a:xfrm>
              <a:off x="9047419" y="6147146"/>
              <a:ext cx="1092713"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生活利便施設等の機能導入</a:t>
              </a:r>
            </a:p>
          </p:txBody>
        </p:sp>
        <p:sp>
          <p:nvSpPr>
            <p:cNvPr id="31" name="正方形/長方形 30"/>
            <p:cNvSpPr/>
            <p:nvPr/>
          </p:nvSpPr>
          <p:spPr>
            <a:xfrm>
              <a:off x="10331676" y="5672749"/>
              <a:ext cx="1092713" cy="834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地域住民等が多様な創造活動に取り組み、チャンレンジできる場の創出</a:t>
              </a:r>
            </a:p>
          </p:txBody>
        </p:sp>
        <p:sp>
          <p:nvSpPr>
            <p:cNvPr id="32" name="正方形/長方形 31"/>
            <p:cNvSpPr/>
            <p:nvPr/>
          </p:nvSpPr>
          <p:spPr>
            <a:xfrm>
              <a:off x="8103783" y="3718230"/>
              <a:ext cx="3320606" cy="144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周辺道路や緑道とのネットワーク化や交流空間の設置</a:t>
              </a:r>
            </a:p>
          </p:txBody>
        </p:sp>
      </p:grpSp>
      <p:sp>
        <p:nvSpPr>
          <p:cNvPr id="33"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１０</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泉北ニュータウン</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（ニュータウンの再生）</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3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1661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7516"/>
            <a:ext cx="6065541" cy="319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901631" y="235526"/>
            <a:ext cx="6144683" cy="602672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＜課題＞</a:t>
            </a: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1962</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年の</a:t>
            </a:r>
            <a:r>
              <a:rPr kumimoji="1" lang="ja-JP" altLang="en-US" sz="1400" b="0" i="0" u="none" strike="noStrike" kern="1200" cap="none" spc="0" normalizeH="0" baseline="0" noProof="0" dirty="0" err="1">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ちびらきから</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60</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年が経過し、緑豊かで、様々な地域活動が展開　</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　されるまちに成長。</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・一方で、老朽化した公的住宅等の建替えが本格化。</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　建替えによって創出される活用地における良好な住環境の形成を図るとともに、</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　近隣センターの活性化・再整備に向けた検討など、第</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段階のまちづくりが進行。</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・また、人口（特に</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14</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歳以下）が増加する中で、児童数の急激な増加変動への</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　対応と、その後の減少も考慮した対策が必要。</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＜これまでの</a:t>
            </a:r>
            <a:r>
              <a:rPr kumimoji="1" lang="ja-JP" altLang="en-US" sz="14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取組＞</a:t>
            </a: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2000</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年前後</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まちび</a:t>
            </a:r>
            <a:r>
              <a:rPr kumimoji="1" lang="ja-JP" altLang="en-US" sz="1400" b="0" i="0" u="none" strike="noStrike" kern="1200" cap="none" spc="0" normalizeH="0" baseline="0" noProof="0" dirty="0" err="1">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ら</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き</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40</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年）、住民の高齢化、施設等の老朽化等の課題が</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　顕在化。</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2001</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千里ニュータウン再生連絡協議会</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2007</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まちの活力を発展、継承するための「再生指針」を策定。</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2011</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千里中央地区の再整備事業完了。</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2012</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地域住民等と行政が連携し、</a:t>
            </a:r>
            <a:r>
              <a:rPr kumimoji="1" lang="ja-JP" altLang="en-US" sz="1400" b="0" i="0" u="none" strike="noStrike" kern="1200" cap="none" spc="0" normalizeH="0" baseline="0" noProof="0" dirty="0" err="1">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ま</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ちびらき</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50</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年事業実施。</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2014</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「再生指針」に基づく</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取組の</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点検、評価を実施、</a:t>
            </a:r>
            <a:r>
              <a:rPr kumimoji="1" lang="ja-JP" altLang="en-US" sz="14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公表。</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2018</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　「再生指針</a:t>
            </a:r>
            <a:r>
              <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2018</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」を策定。</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年後のイメージ＞</a:t>
            </a: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tab pos="177800" algn="l"/>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・順次進められている老朽化した公的住宅等の建替え等の再生が概ね完了。</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・住民、事業者、行政など様々な主体が協働し、まちの活力を発展、継承した子育て世帯、高齢者に優しいまちへと再生。</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・一方で、</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65</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歳以上世帯の割合が増加における、支援体制の確保などが</a:t>
            </a:r>
            <a:r>
              <a:rPr kumimoji="1" lang="ja-JP" altLang="en-US" sz="1400" b="0" i="0" u="none" strike="noStrike" kern="1200" cap="none" spc="-100" normalizeH="0" baseline="0" noProof="0" dirty="0" smtClean="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rPr>
              <a:t>課題。</a:t>
            </a:r>
            <a:endPar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defRPr/>
            </a:pPr>
            <a:endPar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88900" marR="0" lvl="0" indent="-8890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31" name="テキスト ボックス 30"/>
          <p:cNvSpPr txBox="1"/>
          <p:nvPr/>
        </p:nvSpPr>
        <p:spPr>
          <a:xfrm>
            <a:off x="237002" y="4119326"/>
            <a:ext cx="5664629" cy="2593018"/>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位　置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大阪府吹田市、豊中市</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大阪市内中心部からおよそ１２</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km</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まちび</a:t>
            </a:r>
            <a:r>
              <a:rPr kumimoji="1" lang="ja-JP" altLang="en-US"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ら</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き</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1962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まちびらきから</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60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年経過</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大阪府企業局（当時）が開発</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開発面積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1,160ha</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（吹田市</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791ha</a:t>
            </a:r>
            <a:r>
              <a:rPr kumimoji="1" lang="ja-JP" altLang="en-US" sz="14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豊中市</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369ha</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居住人口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10.4</a:t>
            </a:r>
            <a:r>
              <a:rPr kumimoji="1" lang="zh-TW"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万人</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(2022</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月</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ピーク時約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万人（</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1975</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住 戸 数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７万戸（</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年）</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うち公的賃貸住宅約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万戸</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交通</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鉄道</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大阪（梅田）駅から千里中央駅まで約</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20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分</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鉄軌道、</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rPr>
              <a:t>駅</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テキスト ボックス 11"/>
          <p:cNvSpPr txBox="1"/>
          <p:nvPr/>
        </p:nvSpPr>
        <p:spPr>
          <a:xfrm>
            <a:off x="226889" y="112834"/>
            <a:ext cx="28167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（参考）千里ニュータウン</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テキスト ボックス 17"/>
          <p:cNvSpPr txBox="1"/>
          <p:nvPr/>
        </p:nvSpPr>
        <p:spPr>
          <a:xfrm>
            <a:off x="8371" y="619743"/>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＜概要＞</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313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14300" y="309869"/>
            <a:ext cx="11927867" cy="3756995"/>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＜千里ニュータウンの再生に向けた主な</a:t>
            </a:r>
            <a:r>
              <a:rPr kumimoji="1" lang="ja-JP" altLang="en-US" sz="14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取組＞</a:t>
            </a: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再生に向けた指針</a:t>
            </a:r>
            <a:r>
              <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府、地元市などで構成する連絡協議会が、千里ニュータウン再生指針を策定。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2018</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新指針「千里ニュータウン再生指針</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2018</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」を策定。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・指針に基づき、再生に向けて、住宅・駅前再整備などの</a:t>
            </a:r>
            <a:r>
              <a:rPr kumimoji="1" lang="ja-JP" altLang="en-US" sz="140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取組を</a:t>
            </a: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実施。</a:t>
            </a:r>
            <a:endParaRPr kumimoji="1" lang="en-US" altLang="ja-JP"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住宅</a:t>
            </a:r>
            <a:r>
              <a:rPr kumimoji="1" lang="en-US" altLang="ja-JP" sz="14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年以降の約</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年間で分譲マンションが全体で約</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7,300</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戸供給。</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そのうち約</a:t>
            </a:r>
            <a: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2,800</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戸が公的賃貸住宅の建替事業によって創出された</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活用地で建設。　➡</a:t>
            </a:r>
            <a:r>
              <a:rPr kumimoji="1" lang="ja-JP" altLang="en-US" sz="14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子育て世帯の呼び込み</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に寄与。</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1" name="テキスト ボックス 20"/>
          <p:cNvSpPr txBox="1"/>
          <p:nvPr/>
        </p:nvSpPr>
        <p:spPr>
          <a:xfrm>
            <a:off x="114301" y="4316742"/>
            <a:ext cx="11912600" cy="2488871"/>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人口は</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H22</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年まで減少していたが、若者世代が流入し、この</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年で増加するなど、まちが活性化。</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今後地域整備の進展（駅前の再整備等）、広域交通網の拡大（北大阪急行の延伸等）によりさらなるポテンシャルの高まりが期待される。</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テキスト ボックス 11"/>
          <p:cNvSpPr txBox="1"/>
          <p:nvPr/>
        </p:nvSpPr>
        <p:spPr>
          <a:xfrm>
            <a:off x="226889" y="-49142"/>
            <a:ext cx="28167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（参考）千里ニュータウン</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44" y="3126312"/>
            <a:ext cx="5942569" cy="823937"/>
          </a:xfrm>
          <a:prstGeom prst="rect">
            <a:avLst/>
          </a:prstGeom>
        </p:spPr>
      </p:pic>
      <p:sp>
        <p:nvSpPr>
          <p:cNvPr id="13" name="テキスト ボックス 12"/>
          <p:cNvSpPr txBox="1"/>
          <p:nvPr/>
        </p:nvSpPr>
        <p:spPr>
          <a:xfrm>
            <a:off x="1470767" y="2882854"/>
            <a:ext cx="3879356" cy="284693"/>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供給された分譲マンションの状況</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(2007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以降</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14" name="テキスト ボックス 13"/>
          <p:cNvSpPr txBox="1"/>
          <p:nvPr/>
        </p:nvSpPr>
        <p:spPr>
          <a:xfrm>
            <a:off x="6927236" y="309869"/>
            <a:ext cx="4591649" cy="1015663"/>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駅前の再整備</a:t>
            </a:r>
            <a:r>
              <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千里北地区、千里中央地区の再整備を計画中</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2016</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「北千里駅周辺活性化ビジョン」　策定。　</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　「千里中央地区活性化基本計画」　策定。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 name="テキスト ボックス 15"/>
          <p:cNvSpPr txBox="1"/>
          <p:nvPr/>
        </p:nvSpPr>
        <p:spPr>
          <a:xfrm>
            <a:off x="9963952" y="1265512"/>
            <a:ext cx="2015963" cy="259302"/>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千里中央駅前の再整備計画</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0" name="下矢印 19"/>
          <p:cNvSpPr/>
          <p:nvPr/>
        </p:nvSpPr>
        <p:spPr>
          <a:xfrm>
            <a:off x="5860713" y="3976773"/>
            <a:ext cx="927279" cy="40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8" name="グループ化 17"/>
          <p:cNvGrpSpPr/>
          <p:nvPr/>
        </p:nvGrpSpPr>
        <p:grpSpPr>
          <a:xfrm>
            <a:off x="6324352" y="4752675"/>
            <a:ext cx="5160223" cy="2369303"/>
            <a:chOff x="6324352" y="4775535"/>
            <a:chExt cx="5160223" cy="2369303"/>
          </a:xfrm>
        </p:grpSpPr>
        <p:pic>
          <p:nvPicPr>
            <p:cNvPr id="3" name="図 2"/>
            <p:cNvPicPr>
              <a:picLocks noChangeAspect="1"/>
            </p:cNvPicPr>
            <p:nvPr/>
          </p:nvPicPr>
          <p:blipFill>
            <a:blip r:embed="rId4"/>
            <a:stretch>
              <a:fillRect/>
            </a:stretch>
          </p:blipFill>
          <p:spPr>
            <a:xfrm>
              <a:off x="6324352" y="4775535"/>
              <a:ext cx="5160223" cy="2369303"/>
            </a:xfrm>
            <a:prstGeom prst="rect">
              <a:avLst/>
            </a:prstGeom>
          </p:spPr>
        </p:pic>
        <p:sp>
          <p:nvSpPr>
            <p:cNvPr id="17" name="正方形/長方形 16"/>
            <p:cNvSpPr/>
            <p:nvPr/>
          </p:nvSpPr>
          <p:spPr>
            <a:xfrm>
              <a:off x="7242030" y="5236210"/>
              <a:ext cx="1094725" cy="3130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7605713" y="6417311"/>
              <a:ext cx="1296000" cy="3132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9973325" y="5476876"/>
              <a:ext cx="1368569" cy="367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7" name="テキスト ボックス 26"/>
          <p:cNvSpPr txBox="1"/>
          <p:nvPr/>
        </p:nvSpPr>
        <p:spPr>
          <a:xfrm>
            <a:off x="6549366" y="4797760"/>
            <a:ext cx="2876639" cy="262572"/>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世帯構成では、子育て世帯が増加</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 name="テキスト ボックス 22"/>
          <p:cNvSpPr txBox="1"/>
          <p:nvPr/>
        </p:nvSpPr>
        <p:spPr>
          <a:xfrm>
            <a:off x="2034772" y="4810460"/>
            <a:ext cx="2623661" cy="262572"/>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千里ニュータウンの人口が増加</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34" name="グループ化 33"/>
          <p:cNvGrpSpPr/>
          <p:nvPr/>
        </p:nvGrpSpPr>
        <p:grpSpPr>
          <a:xfrm>
            <a:off x="649724" y="4934888"/>
            <a:ext cx="5127541" cy="2000104"/>
            <a:chOff x="649724" y="4934888"/>
            <a:chExt cx="5127541" cy="2000104"/>
          </a:xfrm>
        </p:grpSpPr>
        <p:pic>
          <p:nvPicPr>
            <p:cNvPr id="19" name="図 18"/>
            <p:cNvPicPr>
              <a:picLocks noChangeAspect="1"/>
            </p:cNvPicPr>
            <p:nvPr/>
          </p:nvPicPr>
          <p:blipFill>
            <a:blip r:embed="rId5"/>
            <a:stretch>
              <a:fillRect/>
            </a:stretch>
          </p:blipFill>
          <p:spPr>
            <a:xfrm>
              <a:off x="649724" y="4934888"/>
              <a:ext cx="5127541" cy="2000104"/>
            </a:xfrm>
            <a:prstGeom prst="rect">
              <a:avLst/>
            </a:prstGeom>
          </p:spPr>
        </p:pic>
        <p:sp>
          <p:nvSpPr>
            <p:cNvPr id="22" name="右矢印 21"/>
            <p:cNvSpPr/>
            <p:nvPr/>
          </p:nvSpPr>
          <p:spPr>
            <a:xfrm rot="20779204">
              <a:off x="3884505" y="5181172"/>
              <a:ext cx="838412" cy="257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フリーフォーム 32"/>
            <p:cNvSpPr/>
            <p:nvPr/>
          </p:nvSpPr>
          <p:spPr>
            <a:xfrm>
              <a:off x="4152900" y="5586412"/>
              <a:ext cx="623888" cy="108107"/>
            </a:xfrm>
            <a:custGeom>
              <a:avLst/>
              <a:gdLst>
                <a:gd name="connsiteX0" fmla="*/ 0 w 938213"/>
                <a:gd name="connsiteY0" fmla="*/ 104775 h 109537"/>
                <a:gd name="connsiteX1" fmla="*/ 302419 w 938213"/>
                <a:gd name="connsiteY1" fmla="*/ 109537 h 109537"/>
                <a:gd name="connsiteX2" fmla="*/ 635794 w 938213"/>
                <a:gd name="connsiteY2" fmla="*/ 26193 h 109537"/>
                <a:gd name="connsiteX3" fmla="*/ 938213 w 938213"/>
                <a:gd name="connsiteY3" fmla="*/ 0 h 109537"/>
                <a:gd name="connsiteX0" fmla="*/ 0 w 938213"/>
                <a:gd name="connsiteY0" fmla="*/ 104775 h 104775"/>
                <a:gd name="connsiteX1" fmla="*/ 474305 w 938213"/>
                <a:gd name="connsiteY1" fmla="*/ 20915 h 104775"/>
                <a:gd name="connsiteX2" fmla="*/ 635794 w 938213"/>
                <a:gd name="connsiteY2" fmla="*/ 26193 h 104775"/>
                <a:gd name="connsiteX3" fmla="*/ 938213 w 938213"/>
                <a:gd name="connsiteY3" fmla="*/ 0 h 104775"/>
              </a:gdLst>
              <a:ahLst/>
              <a:cxnLst>
                <a:cxn ang="0">
                  <a:pos x="connsiteX0" y="connsiteY0"/>
                </a:cxn>
                <a:cxn ang="0">
                  <a:pos x="connsiteX1" y="connsiteY1"/>
                </a:cxn>
                <a:cxn ang="0">
                  <a:pos x="connsiteX2" y="connsiteY2"/>
                </a:cxn>
                <a:cxn ang="0">
                  <a:pos x="connsiteX3" y="connsiteY3"/>
                </a:cxn>
              </a:cxnLst>
              <a:rect l="l" t="t" r="r" b="b"/>
              <a:pathLst>
                <a:path w="938213" h="104775">
                  <a:moveTo>
                    <a:pt x="0" y="104775"/>
                  </a:moveTo>
                  <a:lnTo>
                    <a:pt x="474305" y="20915"/>
                  </a:lnTo>
                  <a:lnTo>
                    <a:pt x="635794" y="26193"/>
                  </a:lnTo>
                  <a:lnTo>
                    <a:pt x="938213" y="0"/>
                  </a:ln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8" name="テキスト ボックス 27"/>
          <p:cNvSpPr txBox="1"/>
          <p:nvPr/>
        </p:nvSpPr>
        <p:spPr>
          <a:xfrm>
            <a:off x="9605390" y="3808174"/>
            <a:ext cx="2514897" cy="256096"/>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出典：豊中市</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HP</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千里中央地区活性化基本計画</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4" name="図 23"/>
          <p:cNvPicPr>
            <a:picLocks noChangeAspect="1"/>
          </p:cNvPicPr>
          <p:nvPr/>
        </p:nvPicPr>
        <p:blipFill>
          <a:blip r:embed="rId6"/>
          <a:stretch>
            <a:fillRect/>
          </a:stretch>
        </p:blipFill>
        <p:spPr>
          <a:xfrm>
            <a:off x="7419664" y="1507310"/>
            <a:ext cx="1800537" cy="2249713"/>
          </a:xfrm>
          <a:prstGeom prst="rect">
            <a:avLst/>
          </a:prstGeom>
        </p:spPr>
      </p:pic>
      <p:sp>
        <p:nvSpPr>
          <p:cNvPr id="35" name="テキスト ボックス 34"/>
          <p:cNvSpPr txBox="1"/>
          <p:nvPr/>
        </p:nvSpPr>
        <p:spPr>
          <a:xfrm>
            <a:off x="7446493" y="1259524"/>
            <a:ext cx="1773708" cy="259302"/>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北千里駅前の再整備計画</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6" name="テキスト ボックス 35"/>
          <p:cNvSpPr txBox="1"/>
          <p:nvPr/>
        </p:nvSpPr>
        <p:spPr>
          <a:xfrm>
            <a:off x="6833713" y="3707660"/>
            <a:ext cx="2840258"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出典：吹田市</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HP</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北千里駅前の再整備に係る政策会議            </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2022</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年度</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回政策会議資料</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52" name="グループ化 51"/>
          <p:cNvGrpSpPr/>
          <p:nvPr/>
        </p:nvGrpSpPr>
        <p:grpSpPr>
          <a:xfrm>
            <a:off x="9765128" y="1478222"/>
            <a:ext cx="2142560" cy="2407303"/>
            <a:chOff x="9837355" y="1495319"/>
            <a:chExt cx="2142560" cy="2407303"/>
          </a:xfrm>
        </p:grpSpPr>
        <p:grpSp>
          <p:nvGrpSpPr>
            <p:cNvPr id="29" name="グループ化 28"/>
            <p:cNvGrpSpPr/>
            <p:nvPr/>
          </p:nvGrpSpPr>
          <p:grpSpPr>
            <a:xfrm>
              <a:off x="9837355" y="1495319"/>
              <a:ext cx="2142560" cy="2407303"/>
              <a:chOff x="9837355" y="1495319"/>
              <a:chExt cx="2142560" cy="2407303"/>
            </a:xfrm>
          </p:grpSpPr>
          <p:grpSp>
            <p:nvGrpSpPr>
              <p:cNvPr id="30" name="グループ化 29"/>
              <p:cNvGrpSpPr/>
              <p:nvPr/>
            </p:nvGrpSpPr>
            <p:grpSpPr>
              <a:xfrm>
                <a:off x="9837355" y="1495319"/>
                <a:ext cx="2142560" cy="2407303"/>
                <a:chOff x="9837355" y="1495319"/>
                <a:chExt cx="2142560" cy="2407303"/>
              </a:xfrm>
            </p:grpSpPr>
            <p:pic>
              <p:nvPicPr>
                <p:cNvPr id="15" name="図 14"/>
                <p:cNvPicPr>
                  <a:picLocks noChangeAspect="1"/>
                </p:cNvPicPr>
                <p:nvPr/>
              </p:nvPicPr>
              <p:blipFill>
                <a:blip r:embed="rId7"/>
                <a:stretch>
                  <a:fillRect/>
                </a:stretch>
              </p:blipFill>
              <p:spPr>
                <a:xfrm>
                  <a:off x="9863276" y="1495319"/>
                  <a:ext cx="2116639" cy="2407303"/>
                </a:xfrm>
                <a:prstGeom prst="rect">
                  <a:avLst/>
                </a:prstGeom>
              </p:spPr>
            </p:pic>
            <p:sp>
              <p:nvSpPr>
                <p:cNvPr id="37" name="テキスト ボックス 36"/>
                <p:cNvSpPr txBox="1"/>
                <p:nvPr/>
              </p:nvSpPr>
              <p:spPr>
                <a:xfrm>
                  <a:off x="11351227" y="2595291"/>
                  <a:ext cx="548673" cy="574961"/>
                </a:xfrm>
                <a:prstGeom prst="rect">
                  <a:avLst/>
                </a:prstGeom>
                <a:solidFill>
                  <a:schemeClr val="accent2">
                    <a:lumMod val="20000"/>
                    <a:lumOff val="80000"/>
                  </a:schemeClr>
                </a:solidFill>
                <a:ln w="6350">
                  <a:solidFill>
                    <a:srgbClr val="FFC000"/>
                  </a:solidFill>
                </a:ln>
              </p:spPr>
              <p:txBody>
                <a:bodyPr wrap="square" lIns="36000" tIns="36000" rIns="36000" bIns="0" rtlCol="0">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千里阪急＋セルシー</a:t>
                  </a:r>
                  <a:endParaRPr kumimoji="1" lang="en-US" altLang="ja-JP"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一体再開発</a:t>
                  </a:r>
                  <a:endParaRPr kumimoji="1" lang="en-US" altLang="ja-JP"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20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・延床面積</a:t>
                  </a:r>
                  <a:r>
                    <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万㎡級</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・主用途は商業</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・公共的な歩行者動線・バス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ターミナル・賑わい広場等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の確保</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・地区内の自転車交通の円滑</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化・適正化等に資する駐車</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場の整備</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8" name="テキスト ボックス 37"/>
                <p:cNvSpPr txBox="1"/>
                <p:nvPr/>
              </p:nvSpPr>
              <p:spPr>
                <a:xfrm>
                  <a:off x="9837355" y="2754550"/>
                  <a:ext cx="516561" cy="703201"/>
                </a:xfrm>
                <a:prstGeom prst="rect">
                  <a:avLst/>
                </a:prstGeom>
                <a:solidFill>
                  <a:schemeClr val="accent2">
                    <a:lumMod val="20000"/>
                    <a:lumOff val="80000"/>
                  </a:schemeClr>
                </a:solidFill>
                <a:ln w="6350">
                  <a:solidFill>
                    <a:srgbClr val="FFC000"/>
                  </a:solidFill>
                </a:ln>
              </p:spPr>
              <p:txBody>
                <a:bodyPr wrap="square" lIns="36000" tIns="36000" rIns="36000" bIns="0" rtlCol="0">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駅西側における</a:t>
                  </a:r>
                  <a:endParaRPr kumimoji="1" lang="en-US" altLang="ja-JP"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再整備</a:t>
                  </a:r>
                  <a:endParaRPr kumimoji="1" lang="en-US" altLang="ja-JP" sz="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・地区全体を意識しつつ、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南北に位置する施設間の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繋ぎや周辺施設との相乗</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効果・相互補完等の観点</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を重視</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・公共的な歩行者動線・バ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スターミナル・防災空間等　</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の確保</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・駐車場再編計画にあわせ</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て用途転換や高度利用も</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視野に検討</a:t>
                  </a:r>
                  <a:endParaRPr kumimoji="1" lang="en-US" altLang="ja-JP" sz="3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pic>
            <p:nvPicPr>
              <p:cNvPr id="5" name="図 4"/>
              <p:cNvPicPr>
                <a:picLocks noChangeAspect="1"/>
              </p:cNvPicPr>
              <p:nvPr/>
            </p:nvPicPr>
            <p:blipFill>
              <a:blip r:embed="rId8"/>
              <a:stretch>
                <a:fillRect/>
              </a:stretch>
            </p:blipFill>
            <p:spPr>
              <a:xfrm>
                <a:off x="9911042" y="1509035"/>
                <a:ext cx="1433233" cy="545982"/>
              </a:xfrm>
              <a:prstGeom prst="rect">
                <a:avLst/>
              </a:prstGeom>
            </p:spPr>
          </p:pic>
          <p:sp>
            <p:nvSpPr>
              <p:cNvPr id="10" name="テキスト ボックス 9"/>
              <p:cNvSpPr txBox="1"/>
              <p:nvPr/>
            </p:nvSpPr>
            <p:spPr>
              <a:xfrm>
                <a:off x="9942370" y="2057398"/>
                <a:ext cx="1363806" cy="77787"/>
              </a:xfrm>
              <a:prstGeom prst="rect">
                <a:avLst/>
              </a:prstGeom>
              <a:solidFill>
                <a:schemeClr val="bg1"/>
              </a:solid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本イメージ図は、都市計画等の制度を活⽤し、公益的空間の創出や回遊性の向上を図るため、道路上空利⽤を想定した場合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の例⽰であり、確定したものではありません。</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7" name="図 6"/>
              <p:cNvPicPr>
                <a:picLocks noChangeAspect="1"/>
              </p:cNvPicPr>
              <p:nvPr/>
            </p:nvPicPr>
            <p:blipFill>
              <a:blip r:embed="rId9"/>
              <a:stretch>
                <a:fillRect/>
              </a:stretch>
            </p:blipFill>
            <p:spPr>
              <a:xfrm>
                <a:off x="11340569" y="1714983"/>
                <a:ext cx="639345" cy="405861"/>
              </a:xfrm>
              <a:prstGeom prst="rect">
                <a:avLst/>
              </a:prstGeom>
            </p:spPr>
          </p:pic>
          <p:pic>
            <p:nvPicPr>
              <p:cNvPr id="8" name="図 7"/>
              <p:cNvPicPr>
                <a:picLocks noChangeAspect="1"/>
              </p:cNvPicPr>
              <p:nvPr/>
            </p:nvPicPr>
            <p:blipFill>
              <a:blip r:embed="rId10"/>
              <a:stretch>
                <a:fillRect/>
              </a:stretch>
            </p:blipFill>
            <p:spPr>
              <a:xfrm>
                <a:off x="11338188" y="2119167"/>
                <a:ext cx="639345" cy="419246"/>
              </a:xfrm>
              <a:prstGeom prst="rect">
                <a:avLst/>
              </a:prstGeom>
            </p:spPr>
          </p:pic>
          <p:sp>
            <p:nvSpPr>
              <p:cNvPr id="41" name="テキスト ボックス 40"/>
              <p:cNvSpPr txBox="1"/>
              <p:nvPr/>
            </p:nvSpPr>
            <p:spPr>
              <a:xfrm>
                <a:off x="10815736" y="2003345"/>
                <a:ext cx="326680" cy="51672"/>
              </a:xfrm>
              <a:prstGeom prst="rect">
                <a:avLst/>
              </a:prstGeom>
              <a:solidFill>
                <a:schemeClr val="bg1"/>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道路上空利用のイメージ</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2" name="テキスト ボックス 41"/>
              <p:cNvSpPr txBox="1"/>
              <p:nvPr/>
            </p:nvSpPr>
            <p:spPr>
              <a:xfrm>
                <a:off x="10077596" y="2004438"/>
                <a:ext cx="404557" cy="52960"/>
              </a:xfrm>
              <a:prstGeom prst="rect">
                <a:avLst/>
              </a:prstGeom>
              <a:solidFill>
                <a:schemeClr val="bg1"/>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大街区化による施設整備のイメージ</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4" name="テキスト ボックス 43"/>
              <p:cNvSpPr txBox="1"/>
              <p:nvPr/>
            </p:nvSpPr>
            <p:spPr>
              <a:xfrm>
                <a:off x="10134747" y="2516275"/>
                <a:ext cx="215630" cy="110768"/>
              </a:xfrm>
              <a:prstGeom prst="rect">
                <a:avLst/>
              </a:prstGeom>
              <a:solidFill>
                <a:schemeClr val="bg1">
                  <a:alpha val="50000"/>
                </a:schemeClr>
              </a:solidFill>
              <a:ln>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防災空間の</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整備の検討</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5" name="テキスト ボックス 44"/>
              <p:cNvSpPr txBox="1"/>
              <p:nvPr/>
            </p:nvSpPr>
            <p:spPr>
              <a:xfrm>
                <a:off x="10157906" y="2226566"/>
                <a:ext cx="732340" cy="149843"/>
              </a:xfrm>
              <a:prstGeom prst="rect">
                <a:avLst/>
              </a:prstGeom>
              <a:solidFill>
                <a:schemeClr val="bg1">
                  <a:alpha val="50000"/>
                </a:schemeClr>
              </a:solidFill>
              <a:ln>
                <a:noFill/>
              </a:ln>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大街区化の推進</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（道路やバス乗降場等の上空利用や付替え、</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隣接する敷地の一体利用等）</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6" name="テキスト ボックス 45"/>
              <p:cNvSpPr txBox="1"/>
              <p:nvPr/>
            </p:nvSpPr>
            <p:spPr>
              <a:xfrm>
                <a:off x="10399952" y="3246030"/>
                <a:ext cx="255348" cy="110768"/>
              </a:xfrm>
              <a:prstGeom prst="rect">
                <a:avLst/>
              </a:prstGeom>
              <a:solidFill>
                <a:schemeClr val="bg1"/>
              </a:solidFill>
              <a:ln w="3175">
                <a:solidFill>
                  <a:schemeClr val="tx1"/>
                </a:solid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先行開発区域</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SENRITO</a:t>
                </a:r>
                <a:r>
                  <a:rPr kumimoji="1" lang="ja-JP" altLang="en-US"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en-US" altLang="ja-JP" sz="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7" name="テキスト ボックス 46"/>
              <p:cNvSpPr txBox="1"/>
              <p:nvPr/>
            </p:nvSpPr>
            <p:spPr>
              <a:xfrm>
                <a:off x="11537344" y="3209372"/>
                <a:ext cx="215630" cy="378102"/>
              </a:xfrm>
              <a:prstGeom prst="rect">
                <a:avLst/>
              </a:prstGeom>
              <a:solidFill>
                <a:schemeClr val="bg1"/>
              </a:solidFill>
              <a:ln>
                <a:noFill/>
              </a:ln>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自動車動線</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既存</a:t>
                </a:r>
                <a:r>
                  <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5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自動車動線</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（改廃検討）</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ts val="240"/>
                  </a:lnSpc>
                  <a:spcBef>
                    <a:spcPts val="5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自動車動線</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（全線対面通行化）</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15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バス乗降場等の</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集約・再配置</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商業施設等の</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再整備</a:t>
                </a:r>
                <a:endParaRPr kumimoji="1" lang="en-US" altLang="ja-JP" sz="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8" name="テキスト ボックス 47"/>
              <p:cNvSpPr txBox="1"/>
              <p:nvPr/>
            </p:nvSpPr>
            <p:spPr>
              <a:xfrm>
                <a:off x="10950708" y="2211790"/>
                <a:ext cx="255348" cy="110768"/>
              </a:xfrm>
              <a:prstGeom prst="rect">
                <a:avLst/>
              </a:prstGeom>
              <a:solidFill>
                <a:schemeClr val="bg1"/>
              </a:solidFill>
              <a:ln w="3175">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千里ライフ</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サイエンスセンタービル</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9" name="テキスト ボックス 48"/>
              <p:cNvSpPr txBox="1"/>
              <p:nvPr/>
            </p:nvSpPr>
            <p:spPr>
              <a:xfrm>
                <a:off x="10938171" y="2419510"/>
                <a:ext cx="156960" cy="110768"/>
              </a:xfrm>
              <a:prstGeom prst="rect">
                <a:avLst/>
              </a:prstGeom>
              <a:solidFill>
                <a:schemeClr val="bg1"/>
              </a:solidFill>
              <a:ln w="3175">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阪急千里</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中央ビル</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sp>
          <p:nvSpPr>
            <p:cNvPr id="50" name="テキスト ボックス 49"/>
            <p:cNvSpPr txBox="1"/>
            <p:nvPr/>
          </p:nvSpPr>
          <p:spPr>
            <a:xfrm>
              <a:off x="11530185" y="2086088"/>
              <a:ext cx="255348" cy="45719"/>
            </a:xfrm>
            <a:prstGeom prst="rect">
              <a:avLst/>
            </a:prstGeom>
            <a:solidFill>
              <a:schemeClr val="bg1"/>
            </a:solidFill>
            <a:ln w="3175">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広場整備のイメージ</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1" name="テキスト ボックス 50"/>
            <p:cNvSpPr txBox="1"/>
            <p:nvPr/>
          </p:nvSpPr>
          <p:spPr>
            <a:xfrm>
              <a:off x="11530185" y="2493647"/>
              <a:ext cx="255348" cy="45719"/>
            </a:xfrm>
            <a:prstGeom prst="rect">
              <a:avLst/>
            </a:prstGeom>
            <a:solidFill>
              <a:schemeClr val="bg1"/>
            </a:solidFill>
            <a:ln w="3175">
              <a:noFill/>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屋上緑化のイメージ</a:t>
              </a:r>
              <a:endParaRPr kumimoji="1" lang="en-US" altLang="ja-JP" sz="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sp>
        <p:nvSpPr>
          <p:cNvPr id="6" name="テキスト ボックス 5"/>
          <p:cNvSpPr txBox="1"/>
          <p:nvPr/>
        </p:nvSpPr>
        <p:spPr>
          <a:xfrm>
            <a:off x="9368883" y="4889516"/>
            <a:ext cx="492443" cy="215444"/>
          </a:xfrm>
          <a:prstGeom prst="rect">
            <a:avLst/>
          </a:prstGeom>
          <a:noFill/>
        </p:spPr>
        <p:txBody>
          <a:bodyPr wrap="none" rtlCol="0">
            <a:spAutoFit/>
          </a:bodyPr>
          <a:lstStyle/>
          <a:p>
            <a:r>
              <a:rPr kumimoji="1" lang="ja-JP" altLang="en-US" sz="800" dirty="0" smtClean="0"/>
              <a:t>（世帯）</a:t>
            </a:r>
            <a:endParaRPr kumimoji="1" lang="ja-JP" altLang="en-US" sz="800" dirty="0"/>
          </a:p>
        </p:txBody>
      </p:sp>
      <p:sp>
        <p:nvSpPr>
          <p:cNvPr id="5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0007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3422</Words>
  <Application>Microsoft Office PowerPoint</Application>
  <PresentationFormat>ワイド画面</PresentationFormat>
  <Paragraphs>376</Paragraphs>
  <Slides>7</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ＭＳ Ｐゴシック</vt:lpstr>
      <vt:lpstr>ＭＳ Ｐ明朝</vt:lpstr>
      <vt:lpstr>ＭＳ ゴシック</vt:lpstr>
      <vt:lpstr>メイリオ</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2023-06-16T05:59:58Z</dcterms:modified>
</cp:coreProperties>
</file>