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3" removePersonalInfoOnSave="1" saveSubsetFonts="1">
  <p:sldMasterIdLst>
    <p:sldMasterId id="2147483672" r:id="rId1"/>
  </p:sldMasterIdLst>
  <p:notesMasterIdLst>
    <p:notesMasterId r:id="rId6"/>
  </p:notesMasterIdLst>
  <p:handoutMasterIdLst>
    <p:handoutMasterId r:id="rId7"/>
  </p:handoutMasterIdLst>
  <p:sldIdLst>
    <p:sldId id="956" r:id="rId2"/>
    <p:sldId id="957" r:id="rId3"/>
    <p:sldId id="958" r:id="rId4"/>
    <p:sldId id="959" r:id="rId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55432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4305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207534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92588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69899"/>
            <a:ext cx="9804400" cy="6332398"/>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１２．</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a:t>
            </a:r>
            <a:r>
              <a:rPr kumimoji="1" lang="en-US" altLang="ja-JP"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2050" name="Rectangle 2"/>
          <p:cNvSpPr>
            <a:spLocks noChangeArrowheads="1"/>
          </p:cNvSpPr>
          <p:nvPr/>
        </p:nvSpPr>
        <p:spPr bwMode="auto">
          <a:xfrm>
            <a:off x="1244600" y="414010"/>
            <a:ext cx="9804400" cy="6685214"/>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１．エリアの状況</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①箕面森町</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北大阪北摂山系に属する箕面北部丘陵に位置し、豊かな自然を享受できる居住機能や本地区にふさわしい施設機能を配置し、</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健康で快適な都市環境の形成。</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②彩都</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大阪都心部から２０</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km</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圏内の茨木市北部から箕面市東部にかけての緑に恵まれた丘陵地に位置しており、ライフサイエンス分野の研究開発拠点、</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国際的な学術研究・文化交流及び産業拠点の形成を図るとともに、都市環境・住環境の整備を進めている。</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itchFamily="18" charset="0"/>
              </a:rPr>
              <a:t>２．エリアの課題</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・主要プロジェクト</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箕面森町、彩都</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について、「今日的な政策的意義」「関係者間での適切な責任分担」「需要と採算性確保の見極め」という視点で、</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点検が十分になされていなかった。➡</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2008</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年、主要プロジェクトの点検を実施し、今後の方向を確認。</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３．近年の動向</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・箕面森町では全保留地の売却が完了し</a:t>
            </a:r>
            <a:r>
              <a:rPr kumimoji="1" lang="ja-JP" altLang="en-US" sz="11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彩都ライフサイエンスパークでは全区域立地決定。</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・新名神高速道路（神戸～高槻）が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年に開通し、新しいインターチェンジ直近の利便性を活かし、大阪の都心部と京都・兵庫を直線でつなぐ新しい産業・物流拠点</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が稼働。</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４．将来像</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①箕面森町</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「多世代共生」、「環境共生」、「地域共生」をまちづくりのテーマとした、世代を超えて誰もがいきいきと暮らせるニュータウンの実現。</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②彩都</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自然と都市が調和するアメニティの高い住環境を創造するとともに、「国際交流」「学術文化」「研究開発」「産業集積」という特色のある都市の未来機能を組み込んだ複合機能都市の形成。</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p:txBody>
      </p:sp>
      <p:sp>
        <p:nvSpPr>
          <p:cNvPr id="10" name="テキスト ボックス 9"/>
          <p:cNvSpPr txBox="1"/>
          <p:nvPr/>
        </p:nvSpPr>
        <p:spPr>
          <a:xfrm>
            <a:off x="1244600" y="2582087"/>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＜経緯＞</a:t>
            </a:r>
          </a:p>
        </p:txBody>
      </p:sp>
      <p:graphicFrame>
        <p:nvGraphicFramePr>
          <p:cNvPr id="12" name="表 11"/>
          <p:cNvGraphicFramePr>
            <a:graphicFrameLocks noGrp="1"/>
          </p:cNvGraphicFramePr>
          <p:nvPr>
            <p:extLst>
              <p:ext uri="{D42A27DB-BD31-4B8C-83A1-F6EECF244321}">
                <p14:modId xmlns:p14="http://schemas.microsoft.com/office/powerpoint/2010/main" val="4190664602"/>
              </p:ext>
            </p:extLst>
          </p:nvPr>
        </p:nvGraphicFramePr>
        <p:xfrm>
          <a:off x="5960786" y="2845486"/>
          <a:ext cx="5012014" cy="2179683"/>
        </p:xfrm>
        <a:graphic>
          <a:graphicData uri="http://schemas.openxmlformats.org/drawingml/2006/table">
            <a:tbl>
              <a:tblPr firstRow="1" firstCol="1" bandRow="1">
                <a:tableStyleId>{2D5ABB26-0587-4C30-8999-92F81FD0307C}</a:tableStyleId>
              </a:tblPr>
              <a:tblGrid>
                <a:gridCol w="1331282">
                  <a:extLst>
                    <a:ext uri="{9D8B030D-6E8A-4147-A177-3AD203B41FA5}">
                      <a16:colId xmlns:a16="http://schemas.microsoft.com/office/drawing/2014/main" val="20000"/>
                    </a:ext>
                  </a:extLst>
                </a:gridCol>
                <a:gridCol w="3680732">
                  <a:extLst>
                    <a:ext uri="{9D8B030D-6E8A-4147-A177-3AD203B41FA5}">
                      <a16:colId xmlns:a16="http://schemas.microsoft.com/office/drawing/2014/main" val="20001"/>
                    </a:ext>
                  </a:extLst>
                </a:gridCol>
              </a:tblGrid>
              <a:tr h="242187">
                <a:tc>
                  <a:txBody>
                    <a:bodyPr/>
                    <a:lstStyle/>
                    <a:p>
                      <a:pPr algn="l">
                        <a:spcAft>
                          <a:spcPts val="0"/>
                        </a:spcAft>
                      </a:pPr>
                      <a:r>
                        <a:rPr lang="en-US" altLang="ja-JP" sz="1050" kern="100" dirty="0">
                          <a:effectLst/>
                          <a:latin typeface="+mn-ea"/>
                          <a:ea typeface="+mn-ea"/>
                        </a:rPr>
                        <a:t>2004</a:t>
                      </a:r>
                      <a:r>
                        <a:rPr lang="ja-JP" sz="1050" kern="100" dirty="0">
                          <a:effectLst/>
                          <a:latin typeface="+mn-ea"/>
                          <a:ea typeface="+mn-ea"/>
                        </a:rPr>
                        <a:t>年（</a:t>
                      </a:r>
                      <a:r>
                        <a:rPr lang="ja-JP" altLang="en-US" sz="1050" kern="100" dirty="0">
                          <a:effectLst/>
                          <a:latin typeface="+mn-ea"/>
                          <a:ea typeface="+mn-ea"/>
                        </a:rPr>
                        <a:t>平成</a:t>
                      </a:r>
                      <a:r>
                        <a:rPr lang="en-US" altLang="ja-JP" sz="1050" kern="100" dirty="0">
                          <a:effectLst/>
                          <a:latin typeface="+mn-ea"/>
                          <a:ea typeface="+mn-ea"/>
                        </a:rPr>
                        <a:t>16</a:t>
                      </a:r>
                      <a:r>
                        <a:rPr lang="ja-JP" sz="1050" kern="100" dirty="0">
                          <a:effectLst/>
                          <a:latin typeface="+mn-ea"/>
                          <a:ea typeface="+mn-ea"/>
                        </a:rPr>
                        <a:t>年）</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n-ea"/>
                          <a:ea typeface="+mn-ea"/>
                        </a:rPr>
                        <a:t>西部地区</a:t>
                      </a:r>
                      <a:r>
                        <a:rPr lang="ja-JP" altLang="en-US" sz="1050" dirty="0" err="1">
                          <a:solidFill>
                            <a:prstClr val="black"/>
                          </a:solidFill>
                          <a:latin typeface="+mn-ea"/>
                          <a:ea typeface="+mn-ea"/>
                        </a:rPr>
                        <a:t>ま</a:t>
                      </a:r>
                      <a:r>
                        <a:rPr lang="ja-JP" altLang="en-US" sz="1050" dirty="0">
                          <a:solidFill>
                            <a:prstClr val="black"/>
                          </a:solidFill>
                          <a:latin typeface="+mn-ea"/>
                          <a:ea typeface="+mn-ea"/>
                        </a:rPr>
                        <a:t>ちびらき</a:t>
                      </a:r>
                      <a:endParaRPr lang="en-US" altLang="ja-JP" sz="1050" dirty="0">
                        <a:solidFill>
                          <a:prstClr val="black"/>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mn-ea"/>
                          <a:ea typeface="+mn-ea"/>
                        </a:rPr>
                        <a:t>2007</a:t>
                      </a:r>
                      <a:r>
                        <a:rPr lang="ja-JP" altLang="ja-JP" sz="1050" kern="100" dirty="0">
                          <a:effectLst/>
                          <a:latin typeface="+mn-ea"/>
                          <a:ea typeface="+mn-ea"/>
                        </a:rPr>
                        <a:t>年（</a:t>
                      </a:r>
                      <a:r>
                        <a:rPr lang="ja-JP" altLang="en-US" sz="1050" kern="100" dirty="0">
                          <a:effectLst/>
                          <a:latin typeface="+mn-ea"/>
                          <a:ea typeface="+mn-ea"/>
                        </a:rPr>
                        <a:t>平成</a:t>
                      </a:r>
                      <a:r>
                        <a:rPr lang="en-US" altLang="ja-JP" sz="1050" kern="100" dirty="0">
                          <a:effectLst/>
                          <a:latin typeface="+mn-ea"/>
                          <a:ea typeface="+mn-ea"/>
                        </a:rPr>
                        <a:t>19</a:t>
                      </a:r>
                      <a:r>
                        <a:rPr lang="ja-JP" altLang="ja-JP" sz="1050" kern="100" dirty="0">
                          <a:effectLst/>
                          <a:latin typeface="+mn-ea"/>
                          <a:ea typeface="+mn-ea"/>
                        </a:rPr>
                        <a:t>年）</a:t>
                      </a:r>
                      <a:endParaRPr lang="ja-JP" alt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n-ea"/>
                          <a:ea typeface="+mn-ea"/>
                        </a:rPr>
                        <a:t>大阪ﾓﾉﾚｰﾙが彩都西駅まで延伸</a:t>
                      </a:r>
                      <a:endParaRPr lang="en-US" altLang="ja-JP" sz="1050" dirty="0">
                        <a:solidFill>
                          <a:prstClr val="black"/>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2187">
                <a:tc>
                  <a:txBody>
                    <a:bodyPr/>
                    <a:lstStyle/>
                    <a:p>
                      <a:pPr algn="l">
                        <a:spcAft>
                          <a:spcPts val="0"/>
                        </a:spcAft>
                      </a:pPr>
                      <a:r>
                        <a:rPr lang="en-US" sz="1050" kern="100" dirty="0">
                          <a:effectLst/>
                          <a:latin typeface="+mn-ea"/>
                          <a:ea typeface="+mn-ea"/>
                        </a:rPr>
                        <a:t>2011</a:t>
                      </a:r>
                      <a:r>
                        <a:rPr lang="ja-JP" sz="1050" kern="100" dirty="0">
                          <a:effectLst/>
                          <a:latin typeface="+mn-ea"/>
                          <a:ea typeface="+mn-ea"/>
                        </a:rPr>
                        <a:t>年（平成</a:t>
                      </a:r>
                      <a:r>
                        <a:rPr lang="en-US" altLang="ja-JP" sz="1050" kern="100" dirty="0">
                          <a:effectLst/>
                          <a:latin typeface="+mn-ea"/>
                          <a:ea typeface="+mn-ea"/>
                        </a:rPr>
                        <a:t>2</a:t>
                      </a:r>
                      <a:r>
                        <a:rPr lang="en-US" sz="1050" kern="100" dirty="0">
                          <a:effectLst/>
                          <a:latin typeface="+mn-ea"/>
                          <a:ea typeface="+mn-ea"/>
                        </a:rPr>
                        <a:t>3</a:t>
                      </a:r>
                      <a:r>
                        <a:rPr lang="ja-JP" sz="1050" kern="100" dirty="0">
                          <a:effectLst/>
                          <a:latin typeface="+mn-ea"/>
                          <a:ea typeface="+mn-ea"/>
                        </a:rPr>
                        <a:t>年）</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dirty="0">
                          <a:solidFill>
                            <a:schemeClr val="tx1"/>
                          </a:solidFill>
                          <a:latin typeface="+mn-ea"/>
                          <a:ea typeface="+mn-ea"/>
                        </a:rPr>
                        <a:t>関西ｲﾉﾍﾞｰｼｮﾝ国際戦略総合特区に指定</a:t>
                      </a:r>
                      <a:r>
                        <a:rPr lang="en-US" altLang="ja-JP" sz="1050" dirty="0">
                          <a:solidFill>
                            <a:schemeClr val="tx1"/>
                          </a:solidFill>
                          <a:latin typeface="+mn-ea"/>
                          <a:ea typeface="+mn-ea"/>
                        </a:rPr>
                        <a:t>〈</a:t>
                      </a:r>
                      <a:r>
                        <a:rPr lang="ja-JP" altLang="en-US" sz="1050" dirty="0">
                          <a:solidFill>
                            <a:schemeClr val="tx1"/>
                          </a:solidFill>
                          <a:latin typeface="+mn-ea"/>
                          <a:ea typeface="+mn-ea"/>
                        </a:rPr>
                        <a:t>ﾗｲﾌｻｲｴﾝｽﾊﾟｰｸ等</a:t>
                      </a:r>
                      <a:r>
                        <a:rPr lang="en-US" altLang="ja-JP" sz="1050" dirty="0">
                          <a:solidFill>
                            <a:schemeClr val="tx1"/>
                          </a:solidFill>
                          <a:latin typeface="+mn-ea"/>
                          <a:ea typeface="+mn-ea"/>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2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mn-ea"/>
                          <a:ea typeface="+mn-ea"/>
                        </a:rPr>
                        <a:t>2014</a:t>
                      </a:r>
                      <a:r>
                        <a:rPr lang="ja-JP" altLang="ja-JP" sz="1050" kern="100" dirty="0">
                          <a:effectLst/>
                          <a:latin typeface="+mn-ea"/>
                          <a:ea typeface="+mn-ea"/>
                        </a:rPr>
                        <a:t>年（平成</a:t>
                      </a:r>
                      <a:r>
                        <a:rPr lang="en-US" altLang="ja-JP" sz="1050" kern="100" dirty="0">
                          <a:effectLst/>
                          <a:latin typeface="+mn-ea"/>
                          <a:ea typeface="+mn-ea"/>
                        </a:rPr>
                        <a:t>26</a:t>
                      </a:r>
                      <a:r>
                        <a:rPr lang="ja-JP" altLang="ja-JP" sz="1050" kern="100" dirty="0">
                          <a:effectLst/>
                          <a:latin typeface="+mn-ea"/>
                          <a:ea typeface="+mn-ea"/>
                        </a:rPr>
                        <a:t>年）</a:t>
                      </a:r>
                      <a:endParaRPr lang="ja-JP" alt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n-ea"/>
                          <a:ea typeface="+mn-ea"/>
                        </a:rPr>
                        <a:t>「彩都ライフサイエンスパーク」全</a:t>
                      </a:r>
                      <a:r>
                        <a:rPr lang="en-US" altLang="ja-JP" sz="1050" dirty="0">
                          <a:solidFill>
                            <a:schemeClr val="tx1"/>
                          </a:solidFill>
                          <a:latin typeface="+mn-ea"/>
                          <a:ea typeface="+mn-ea"/>
                        </a:rPr>
                        <a:t>20</a:t>
                      </a:r>
                      <a:r>
                        <a:rPr lang="ja-JP" altLang="en-US" sz="1050" dirty="0">
                          <a:solidFill>
                            <a:schemeClr val="tx1"/>
                          </a:solidFill>
                          <a:latin typeface="+mn-ea"/>
                          <a:ea typeface="+mn-ea"/>
                        </a:rPr>
                        <a:t>区画事業者決定</a:t>
                      </a:r>
                      <a:endParaRPr lang="en-US" altLang="ja-JP" sz="1050" dirty="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2187">
                <a:tc rowSpan="2">
                  <a:txBody>
                    <a:bodyPr/>
                    <a:lstStyle/>
                    <a:p>
                      <a:pPr algn="l">
                        <a:spcAft>
                          <a:spcPts val="0"/>
                        </a:spcAft>
                      </a:pPr>
                      <a:r>
                        <a:rPr lang="en-US" sz="1050" kern="100" dirty="0">
                          <a:solidFill>
                            <a:schemeClr val="tx1"/>
                          </a:solidFill>
                          <a:effectLst/>
                          <a:latin typeface="+mn-ea"/>
                          <a:ea typeface="+mn-ea"/>
                        </a:rPr>
                        <a:t>2015</a:t>
                      </a:r>
                      <a:r>
                        <a:rPr lang="ja-JP" sz="1050" kern="100" dirty="0">
                          <a:solidFill>
                            <a:schemeClr val="tx1"/>
                          </a:solidFill>
                          <a:effectLst/>
                          <a:latin typeface="+mn-ea"/>
                          <a:ea typeface="+mn-ea"/>
                        </a:rPr>
                        <a:t>年（平成</a:t>
                      </a:r>
                      <a:r>
                        <a:rPr lang="en-US" altLang="ja-JP" sz="1050" kern="100" dirty="0">
                          <a:solidFill>
                            <a:schemeClr val="tx1"/>
                          </a:solidFill>
                          <a:effectLst/>
                          <a:latin typeface="+mn-ea"/>
                          <a:ea typeface="+mn-ea"/>
                        </a:rPr>
                        <a:t>27</a:t>
                      </a:r>
                      <a:r>
                        <a:rPr lang="ja-JP" sz="1050" kern="100" dirty="0">
                          <a:solidFill>
                            <a:schemeClr val="tx1"/>
                          </a:solidFill>
                          <a:effectLst/>
                          <a:latin typeface="+mn-ea"/>
                          <a:ea typeface="+mn-ea"/>
                        </a:rPr>
                        <a:t>年）</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strike="noStrike" baseline="0" dirty="0">
                          <a:solidFill>
                            <a:schemeClr val="tx1"/>
                          </a:solidFill>
                          <a:latin typeface="+mn-ea"/>
                          <a:ea typeface="+mn-ea"/>
                        </a:rPr>
                        <a:t>中部地区まちびらき</a:t>
                      </a:r>
                      <a:endParaRPr lang="en-US" altLang="ja-JP" sz="1050" strike="noStrike" baseline="0" dirty="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2187">
                <a:tc vMerge="1">
                  <a:txBody>
                    <a:bodyPr/>
                    <a:lstStyle/>
                    <a:p>
                      <a:pPr algn="l">
                        <a:spcAft>
                          <a:spcPts val="0"/>
                        </a:spcAft>
                      </a:pP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strike="noStrike" baseline="0" dirty="0">
                          <a:solidFill>
                            <a:schemeClr val="tx1"/>
                          </a:solidFill>
                          <a:latin typeface="+mn-ea"/>
                          <a:ea typeface="+mn-ea"/>
                        </a:rPr>
                        <a:t>東部地区先行</a:t>
                      </a:r>
                      <a:r>
                        <a:rPr lang="en-US" altLang="ja-JP" sz="1050" strike="noStrike" baseline="0" dirty="0">
                          <a:solidFill>
                            <a:schemeClr val="tx1"/>
                          </a:solidFill>
                          <a:latin typeface="+mn-ea"/>
                          <a:ea typeface="+mn-ea"/>
                        </a:rPr>
                        <a:t>2</a:t>
                      </a:r>
                      <a:r>
                        <a:rPr lang="ja-JP" altLang="en-US" sz="1050" strike="noStrike" baseline="0" dirty="0">
                          <a:solidFill>
                            <a:schemeClr val="tx1"/>
                          </a:solidFill>
                          <a:latin typeface="+mn-ea"/>
                          <a:ea typeface="+mn-ea"/>
                        </a:rPr>
                        <a:t>地区</a:t>
                      </a:r>
                      <a:r>
                        <a:rPr lang="ja-JP" altLang="en-US" sz="1000" strike="noStrike" baseline="0" dirty="0">
                          <a:solidFill>
                            <a:schemeClr val="tx1"/>
                          </a:solidFill>
                          <a:latin typeface="+mn-ea"/>
                          <a:ea typeface="+mn-ea"/>
                        </a:rPr>
                        <a:t>（山麓線エリア・中央東地区）</a:t>
                      </a:r>
                      <a:r>
                        <a:rPr lang="ja-JP" altLang="en-US" sz="1050" strike="noStrike" baseline="0" dirty="0">
                          <a:solidFill>
                            <a:schemeClr val="tx1"/>
                          </a:solidFill>
                          <a:latin typeface="+mn-ea"/>
                          <a:ea typeface="+mn-ea"/>
                        </a:rPr>
                        <a:t>での事業開始</a:t>
                      </a:r>
                      <a:endParaRPr lang="en-US" altLang="ja-JP" sz="1050" strike="noStrike" baseline="0" dirty="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2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n-ea"/>
                          <a:ea typeface="+mn-ea"/>
                        </a:rPr>
                        <a:t>2018</a:t>
                      </a:r>
                      <a:r>
                        <a:rPr lang="ja-JP" altLang="ja-JP" sz="1050" kern="100" dirty="0">
                          <a:solidFill>
                            <a:schemeClr val="tx1"/>
                          </a:solidFill>
                          <a:effectLst/>
                          <a:latin typeface="+mn-ea"/>
                          <a:ea typeface="+mn-ea"/>
                        </a:rPr>
                        <a:t>年（平成</a:t>
                      </a:r>
                      <a:r>
                        <a:rPr lang="en-US" altLang="ja-JP" sz="1050" kern="100" dirty="0">
                          <a:solidFill>
                            <a:schemeClr val="tx1"/>
                          </a:solidFill>
                          <a:effectLst/>
                          <a:latin typeface="+mn-ea"/>
                          <a:ea typeface="+mn-ea"/>
                        </a:rPr>
                        <a:t>30</a:t>
                      </a:r>
                      <a:r>
                        <a:rPr lang="ja-JP" altLang="ja-JP" sz="1050" kern="100" dirty="0">
                          <a:solidFill>
                            <a:schemeClr val="tx1"/>
                          </a:solidFill>
                          <a:effectLst/>
                          <a:latin typeface="+mn-ea"/>
                          <a:ea typeface="+mn-ea"/>
                        </a:rPr>
                        <a:t>年）</a:t>
                      </a:r>
                      <a:endParaRPr lang="ja-JP" alt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n-ea"/>
                          <a:ea typeface="+mn-ea"/>
                        </a:rPr>
                        <a:t>東部地区の地権者協議会で東部地区全体の開発計画案策定</a:t>
                      </a:r>
                      <a:endParaRPr lang="en-US" altLang="ja-JP" sz="1050" dirty="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2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n-ea"/>
                          <a:ea typeface="+mn-ea"/>
                          <a:cs typeface="Times New Roman"/>
                        </a:rPr>
                        <a:t>2020</a:t>
                      </a:r>
                      <a:r>
                        <a:rPr lang="ja-JP" altLang="en-US" sz="1050" kern="100" dirty="0">
                          <a:solidFill>
                            <a:schemeClr val="tx1"/>
                          </a:solidFill>
                          <a:effectLst/>
                          <a:latin typeface="+mn-ea"/>
                          <a:ea typeface="+mn-ea"/>
                          <a:cs typeface="Times New Roman"/>
                        </a:rPr>
                        <a:t>年（令和</a:t>
                      </a:r>
                      <a:r>
                        <a:rPr lang="en-US" altLang="ja-JP" sz="1050" kern="100" dirty="0">
                          <a:solidFill>
                            <a:schemeClr val="tx1"/>
                          </a:solidFill>
                          <a:effectLst/>
                          <a:latin typeface="+mn-ea"/>
                          <a:ea typeface="+mn-ea"/>
                          <a:cs typeface="Times New Roman"/>
                        </a:rPr>
                        <a:t>2</a:t>
                      </a:r>
                      <a:r>
                        <a:rPr lang="ja-JP" altLang="en-US" sz="1050" kern="100" dirty="0">
                          <a:solidFill>
                            <a:schemeClr val="tx1"/>
                          </a:solidFill>
                          <a:effectLst/>
                          <a:latin typeface="+mn-ea"/>
                          <a:ea typeface="+mn-ea"/>
                          <a:cs typeface="Times New Roman"/>
                        </a:rPr>
                        <a:t>年）</a:t>
                      </a:r>
                      <a:endParaRPr lang="ja-JP" alt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n-ea"/>
                          <a:ea typeface="+mn-ea"/>
                        </a:rPr>
                        <a:t>山麓線エリア地区完了、都市計画変更</a:t>
                      </a:r>
                      <a:r>
                        <a:rPr lang="ja-JP" altLang="en-US" sz="1000" dirty="0">
                          <a:solidFill>
                            <a:schemeClr val="tx1"/>
                          </a:solidFill>
                          <a:latin typeface="+mn-ea"/>
                          <a:ea typeface="+mn-ea"/>
                        </a:rPr>
                        <a:t>（モノレール廃止等）</a:t>
                      </a:r>
                      <a:endParaRPr lang="en-US" altLang="ja-JP" sz="1000" dirty="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1105835"/>
                  </a:ext>
                </a:extLst>
              </a:tr>
              <a:tr h="242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n-ea"/>
                          <a:ea typeface="+mn-ea"/>
                          <a:cs typeface="Times New Roman"/>
                        </a:rPr>
                        <a:t>2021</a:t>
                      </a:r>
                      <a:r>
                        <a:rPr lang="ja-JP" altLang="en-US" sz="1050" kern="100" dirty="0">
                          <a:solidFill>
                            <a:schemeClr val="tx1"/>
                          </a:solidFill>
                          <a:effectLst/>
                          <a:latin typeface="+mn-ea"/>
                          <a:ea typeface="+mn-ea"/>
                          <a:cs typeface="Times New Roman"/>
                        </a:rPr>
                        <a:t>年（令和</a:t>
                      </a:r>
                      <a:r>
                        <a:rPr lang="en-US" altLang="ja-JP" sz="1050" kern="100" dirty="0">
                          <a:solidFill>
                            <a:schemeClr val="tx1"/>
                          </a:solidFill>
                          <a:effectLst/>
                          <a:latin typeface="+mn-ea"/>
                          <a:ea typeface="+mn-ea"/>
                          <a:cs typeface="Times New Roman"/>
                        </a:rPr>
                        <a:t>3</a:t>
                      </a:r>
                      <a:r>
                        <a:rPr lang="ja-JP" altLang="en-US" sz="1050" kern="100" dirty="0">
                          <a:solidFill>
                            <a:schemeClr val="tx1"/>
                          </a:solidFill>
                          <a:effectLst/>
                          <a:latin typeface="+mn-ea"/>
                          <a:ea typeface="+mn-ea"/>
                          <a:cs typeface="Times New Roman"/>
                        </a:rPr>
                        <a:t>年）</a:t>
                      </a:r>
                      <a:endParaRPr lang="ja-JP" alt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n-ea"/>
                          <a:ea typeface="+mn-ea"/>
                        </a:rPr>
                        <a:t>中央東地区完了、東部地区</a:t>
                      </a:r>
                      <a:r>
                        <a:rPr lang="en-US" altLang="ja-JP" sz="1050" dirty="0">
                          <a:solidFill>
                            <a:schemeClr val="tx1"/>
                          </a:solidFill>
                          <a:latin typeface="+mn-ea"/>
                          <a:ea typeface="+mn-ea"/>
                        </a:rPr>
                        <a:t>A</a:t>
                      </a:r>
                      <a:r>
                        <a:rPr lang="ja-JP" altLang="en-US" sz="1050" dirty="0">
                          <a:solidFill>
                            <a:schemeClr val="tx1"/>
                          </a:solidFill>
                          <a:latin typeface="+mn-ea"/>
                          <a:ea typeface="+mn-ea"/>
                        </a:rPr>
                        <a:t>区域、</a:t>
                      </a:r>
                      <a:r>
                        <a:rPr lang="en-US" altLang="ja-JP" sz="1050" dirty="0">
                          <a:solidFill>
                            <a:schemeClr val="tx1"/>
                          </a:solidFill>
                          <a:latin typeface="+mn-ea"/>
                          <a:ea typeface="+mn-ea"/>
                        </a:rPr>
                        <a:t>C</a:t>
                      </a:r>
                      <a:r>
                        <a:rPr lang="ja-JP" altLang="en-US" sz="1050" dirty="0">
                          <a:solidFill>
                            <a:schemeClr val="tx1"/>
                          </a:solidFill>
                          <a:latin typeface="+mn-ea"/>
                          <a:ea typeface="+mn-ea"/>
                        </a:rPr>
                        <a:t>区域での事業開始</a:t>
                      </a:r>
                      <a:endParaRPr lang="en-US" altLang="ja-JP" sz="1050" dirty="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8589996"/>
                  </a:ext>
                </a:extLst>
              </a:tr>
            </a:tbl>
          </a:graphicData>
        </a:graphic>
      </p:graphicFrame>
      <p:sp>
        <p:nvSpPr>
          <p:cNvPr id="2" name="テキスト ボックス 1"/>
          <p:cNvSpPr txBox="1"/>
          <p:nvPr/>
        </p:nvSpPr>
        <p:spPr>
          <a:xfrm>
            <a:off x="2041081" y="2600139"/>
            <a:ext cx="15204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①箕面森町</a:t>
            </a:r>
          </a:p>
        </p:txBody>
      </p:sp>
      <p:sp>
        <p:nvSpPr>
          <p:cNvPr id="13" name="テキスト ボックス 12"/>
          <p:cNvSpPr txBox="1"/>
          <p:nvPr/>
        </p:nvSpPr>
        <p:spPr>
          <a:xfrm>
            <a:off x="5924661" y="2590021"/>
            <a:ext cx="15204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②彩都</a:t>
            </a:r>
          </a:p>
        </p:txBody>
      </p:sp>
      <p:graphicFrame>
        <p:nvGraphicFramePr>
          <p:cNvPr id="14" name="表 13"/>
          <p:cNvGraphicFramePr>
            <a:graphicFrameLocks noGrp="1"/>
          </p:cNvGraphicFramePr>
          <p:nvPr/>
        </p:nvGraphicFramePr>
        <p:xfrm>
          <a:off x="2113388" y="2848611"/>
          <a:ext cx="3724027" cy="1830069"/>
        </p:xfrm>
        <a:graphic>
          <a:graphicData uri="http://schemas.openxmlformats.org/drawingml/2006/table">
            <a:tbl>
              <a:tblPr/>
              <a:tblGrid>
                <a:gridCol w="1382275">
                  <a:extLst>
                    <a:ext uri="{9D8B030D-6E8A-4147-A177-3AD203B41FA5}">
                      <a16:colId xmlns:a16="http://schemas.microsoft.com/office/drawing/2014/main" val="1338927671"/>
                    </a:ext>
                  </a:extLst>
                </a:gridCol>
                <a:gridCol w="2341752">
                  <a:extLst>
                    <a:ext uri="{9D8B030D-6E8A-4147-A177-3AD203B41FA5}">
                      <a16:colId xmlns:a16="http://schemas.microsoft.com/office/drawing/2014/main" val="2031325388"/>
                    </a:ext>
                  </a:extLst>
                </a:gridCol>
              </a:tblGrid>
              <a:tr h="237489">
                <a:tc>
                  <a:txBody>
                    <a:bodyPr/>
                    <a:lstStyle/>
                    <a:p>
                      <a:pPr algn="l" rtl="0" fontAlgn="ctr"/>
                      <a:r>
                        <a:rPr lang="en-US" altLang="ja-JP" sz="1050" b="0" i="0" u="none" strike="noStrike" dirty="0">
                          <a:solidFill>
                            <a:srgbClr val="000000"/>
                          </a:solidFill>
                          <a:effectLst/>
                          <a:latin typeface="+mj-ea"/>
                          <a:ea typeface="+mj-ea"/>
                        </a:rPr>
                        <a:t> 2007</a:t>
                      </a:r>
                      <a:r>
                        <a:rPr lang="ja-JP" altLang="en-US" sz="1050" b="0" i="0" u="none" strike="noStrike" dirty="0">
                          <a:solidFill>
                            <a:srgbClr val="000000"/>
                          </a:solidFill>
                          <a:effectLst/>
                          <a:latin typeface="+mj-ea"/>
                          <a:ea typeface="+mj-ea"/>
                        </a:rPr>
                        <a:t>年（平成</a:t>
                      </a:r>
                      <a:r>
                        <a:rPr lang="en-US" altLang="ja-JP" sz="1050" b="0" i="0" u="none" strike="noStrike" dirty="0">
                          <a:solidFill>
                            <a:srgbClr val="000000"/>
                          </a:solidFill>
                          <a:effectLst/>
                          <a:latin typeface="+mj-ea"/>
                          <a:ea typeface="+mj-ea"/>
                        </a:rPr>
                        <a:t>19</a:t>
                      </a:r>
                      <a:r>
                        <a:rPr lang="ja-JP" altLang="en-US" sz="1050" b="0" i="0" u="none" strike="noStrike" dirty="0">
                          <a:solidFill>
                            <a:srgbClr val="000000"/>
                          </a:solidFill>
                          <a:effectLst/>
                          <a:latin typeface="+mj-ea"/>
                          <a:ea typeface="+mj-ea"/>
                        </a:rPr>
                        <a:t>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mj-ea"/>
                          <a:ea typeface="+mj-ea"/>
                        </a:rPr>
                        <a:t>　</a:t>
                      </a:r>
                      <a:r>
                        <a:rPr lang="ja-JP" altLang="en-US" sz="1050" b="0" i="0" u="none" strike="noStrike" dirty="0" err="1">
                          <a:solidFill>
                            <a:srgbClr val="000000"/>
                          </a:solidFill>
                          <a:effectLst/>
                          <a:latin typeface="+mj-ea"/>
                          <a:ea typeface="+mj-ea"/>
                        </a:rPr>
                        <a:t>ま</a:t>
                      </a:r>
                      <a:r>
                        <a:rPr lang="ja-JP" altLang="en-US" sz="1050" b="0" i="0" u="none" strike="noStrike" dirty="0">
                          <a:solidFill>
                            <a:srgbClr val="000000"/>
                          </a:solidFill>
                          <a:effectLst/>
                          <a:latin typeface="+mj-ea"/>
                          <a:ea typeface="+mj-ea"/>
                        </a:rPr>
                        <a:t>ちびらき、箕面グリーンローﾄﾞ開通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011660"/>
                  </a:ext>
                </a:extLst>
              </a:tr>
              <a:tr h="241300">
                <a:tc>
                  <a:txBody>
                    <a:bodyPr/>
                    <a:lstStyle/>
                    <a:p>
                      <a:pPr algn="l" rtl="0" fontAlgn="ctr"/>
                      <a:r>
                        <a:rPr lang="en-US" altLang="ja-JP" sz="1050" b="0" i="0" u="none" strike="noStrike" dirty="0">
                          <a:solidFill>
                            <a:srgbClr val="000000"/>
                          </a:solidFill>
                          <a:effectLst/>
                          <a:latin typeface="+mj-ea"/>
                          <a:ea typeface="+mj-ea"/>
                        </a:rPr>
                        <a:t> 2008</a:t>
                      </a:r>
                      <a:r>
                        <a:rPr lang="ja-JP" altLang="en-US" sz="1050" b="0" i="0" u="none" strike="noStrike" dirty="0">
                          <a:solidFill>
                            <a:srgbClr val="000000"/>
                          </a:solidFill>
                          <a:effectLst/>
                          <a:latin typeface="+mj-ea"/>
                          <a:ea typeface="+mj-ea"/>
                        </a:rPr>
                        <a:t>年（平成</a:t>
                      </a:r>
                      <a:r>
                        <a:rPr lang="en-US" altLang="ja-JP" sz="1050" b="0" i="0" u="none" strike="noStrike" dirty="0">
                          <a:solidFill>
                            <a:srgbClr val="000000"/>
                          </a:solidFill>
                          <a:effectLst/>
                          <a:latin typeface="+mj-ea"/>
                          <a:ea typeface="+mj-ea"/>
                        </a:rPr>
                        <a:t>20</a:t>
                      </a:r>
                      <a:r>
                        <a:rPr lang="ja-JP" altLang="en-US" sz="1050" b="0" i="0" u="none" strike="noStrike" dirty="0">
                          <a:solidFill>
                            <a:srgbClr val="000000"/>
                          </a:solidFill>
                          <a:effectLst/>
                          <a:latin typeface="+mj-ea"/>
                          <a:ea typeface="+mj-ea"/>
                        </a:rPr>
                        <a:t>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mj-ea"/>
                          <a:ea typeface="+mj-ea"/>
                        </a:rPr>
                        <a:t>　</a:t>
                      </a:r>
                      <a:r>
                        <a:rPr lang="zh-TW" altLang="en-US" sz="1050" b="0" i="0" u="none" strike="noStrike" dirty="0">
                          <a:solidFill>
                            <a:srgbClr val="000000"/>
                          </a:solidFill>
                          <a:effectLst/>
                          <a:latin typeface="+mj-ea"/>
                          <a:ea typeface="+mj-ea"/>
                        </a:rPr>
                        <a:t>小中一貫校開校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738265"/>
                  </a:ext>
                </a:extLst>
              </a:tr>
              <a:tr h="241300">
                <a:tc>
                  <a:txBody>
                    <a:bodyPr/>
                    <a:lstStyle/>
                    <a:p>
                      <a:pPr algn="l" rtl="0" fontAlgn="ctr"/>
                      <a:r>
                        <a:rPr lang="en-US" altLang="ja-JP" sz="1050" b="0" i="0" u="none" strike="noStrike" dirty="0">
                          <a:solidFill>
                            <a:srgbClr val="000000"/>
                          </a:solidFill>
                          <a:effectLst/>
                          <a:latin typeface="+mj-ea"/>
                          <a:ea typeface="+mj-ea"/>
                        </a:rPr>
                        <a:t> 2011</a:t>
                      </a:r>
                      <a:r>
                        <a:rPr lang="ja-JP" altLang="en-US" sz="1050" b="0" i="0" u="none" strike="noStrike" dirty="0">
                          <a:solidFill>
                            <a:srgbClr val="000000"/>
                          </a:solidFill>
                          <a:effectLst/>
                          <a:latin typeface="+mj-ea"/>
                          <a:ea typeface="+mj-ea"/>
                        </a:rPr>
                        <a:t>年（平成</a:t>
                      </a:r>
                      <a:r>
                        <a:rPr lang="en-US" altLang="ja-JP" sz="1050" b="0" i="0" u="none" strike="noStrike" dirty="0">
                          <a:solidFill>
                            <a:srgbClr val="000000"/>
                          </a:solidFill>
                          <a:effectLst/>
                          <a:latin typeface="+mj-ea"/>
                          <a:ea typeface="+mj-ea"/>
                        </a:rPr>
                        <a:t>23</a:t>
                      </a:r>
                      <a:r>
                        <a:rPr lang="ja-JP" altLang="en-US" sz="1050" b="0" i="0" u="none" strike="noStrike" dirty="0">
                          <a:solidFill>
                            <a:srgbClr val="000000"/>
                          </a:solidFill>
                          <a:effectLst/>
                          <a:latin typeface="+mj-ea"/>
                          <a:ea typeface="+mj-ea"/>
                        </a:rPr>
                        <a:t>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mj-ea"/>
                          <a:ea typeface="+mj-ea"/>
                        </a:rPr>
                        <a:t>　年幼・保一体型こども園開園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075446"/>
                  </a:ext>
                </a:extLst>
              </a:tr>
              <a:tr h="410546">
                <a:tc>
                  <a:txBody>
                    <a:bodyPr/>
                    <a:lstStyle/>
                    <a:p>
                      <a:pPr algn="l" rtl="0" fontAlgn="ctr"/>
                      <a:r>
                        <a:rPr lang="en-US" altLang="ja-JP" sz="1050" b="0" i="0" u="none" strike="noStrike" dirty="0">
                          <a:solidFill>
                            <a:srgbClr val="000000"/>
                          </a:solidFill>
                          <a:effectLst/>
                          <a:latin typeface="+mj-ea"/>
                          <a:ea typeface="+mj-ea"/>
                        </a:rPr>
                        <a:t> 2015</a:t>
                      </a:r>
                      <a:r>
                        <a:rPr lang="ja-JP" altLang="en-US" sz="1050" b="0" i="0" u="none" strike="noStrike" dirty="0">
                          <a:solidFill>
                            <a:srgbClr val="000000"/>
                          </a:solidFill>
                          <a:effectLst/>
                          <a:latin typeface="+mj-ea"/>
                          <a:ea typeface="+mj-ea"/>
                        </a:rPr>
                        <a:t>年（平成</a:t>
                      </a:r>
                      <a:r>
                        <a:rPr lang="en-US" altLang="ja-JP" sz="1050" b="0" i="0" u="none" strike="noStrike" dirty="0">
                          <a:solidFill>
                            <a:srgbClr val="000000"/>
                          </a:solidFill>
                          <a:effectLst/>
                          <a:latin typeface="+mj-ea"/>
                          <a:ea typeface="+mj-ea"/>
                        </a:rPr>
                        <a:t>27</a:t>
                      </a:r>
                      <a:r>
                        <a:rPr lang="ja-JP" altLang="en-US" sz="1050" b="0" i="0" u="none" strike="noStrike" dirty="0">
                          <a:solidFill>
                            <a:srgbClr val="000000"/>
                          </a:solidFill>
                          <a:effectLst/>
                          <a:latin typeface="+mj-ea"/>
                          <a:ea typeface="+mj-ea"/>
                        </a:rPr>
                        <a:t>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mj-ea"/>
                          <a:ea typeface="+mj-ea"/>
                        </a:rPr>
                        <a:t>　企業用地ゾーン公募開始</a:t>
                      </a:r>
                      <a:br>
                        <a:rPr lang="ja-JP" altLang="en-US" sz="1050" b="0" i="0" u="none" strike="noStrike" dirty="0">
                          <a:solidFill>
                            <a:srgbClr val="000000"/>
                          </a:solidFill>
                          <a:effectLst/>
                          <a:latin typeface="+mj-ea"/>
                          <a:ea typeface="+mj-ea"/>
                        </a:rPr>
                      </a:br>
                      <a:r>
                        <a:rPr lang="ja-JP" altLang="en-US" sz="1050" b="0" i="0" u="none" strike="noStrike" dirty="0">
                          <a:solidFill>
                            <a:srgbClr val="000000"/>
                          </a:solidFill>
                          <a:effectLst/>
                          <a:latin typeface="+mj-ea"/>
                          <a:ea typeface="+mj-ea"/>
                        </a:rPr>
                        <a:t>　</a:t>
                      </a:r>
                      <a:r>
                        <a:rPr lang="en-US" altLang="ja-JP" sz="1050" b="0" i="0" u="none" strike="noStrike" dirty="0">
                          <a:solidFill>
                            <a:srgbClr val="000000"/>
                          </a:solidFill>
                          <a:effectLst/>
                          <a:latin typeface="+mj-ea"/>
                          <a:ea typeface="+mj-ea"/>
                        </a:rPr>
                        <a:t>2017</a:t>
                      </a:r>
                      <a:r>
                        <a:rPr lang="ja-JP" altLang="en-US" sz="1050" b="0" i="0" u="none" strike="noStrike" dirty="0">
                          <a:solidFill>
                            <a:srgbClr val="000000"/>
                          </a:solidFill>
                          <a:effectLst/>
                          <a:latin typeface="+mj-ea"/>
                          <a:ea typeface="+mj-ea"/>
                        </a:rPr>
                        <a:t>年度末以降順次土地引渡し</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922696"/>
                  </a:ext>
                </a:extLst>
              </a:tr>
              <a:tr h="226994">
                <a:tc>
                  <a:txBody>
                    <a:bodyPr/>
                    <a:lstStyle/>
                    <a:p>
                      <a:pPr algn="l" fontAlgn="ctr"/>
                      <a:r>
                        <a:rPr lang="en-US" altLang="ja-JP" sz="1050" b="0" i="0" u="none" strike="noStrike" dirty="0">
                          <a:solidFill>
                            <a:schemeClr val="tx1"/>
                          </a:solidFill>
                          <a:effectLst/>
                          <a:latin typeface="+mj-ea"/>
                          <a:ea typeface="+mj-ea"/>
                        </a:rPr>
                        <a:t> 2018</a:t>
                      </a:r>
                      <a:r>
                        <a:rPr lang="ja-JP" altLang="en-US" sz="1050" b="0" i="0" u="none" strike="noStrike" dirty="0">
                          <a:solidFill>
                            <a:schemeClr val="tx1"/>
                          </a:solidFill>
                          <a:effectLst/>
                          <a:latin typeface="+mj-ea"/>
                          <a:ea typeface="+mj-ea"/>
                        </a:rPr>
                        <a:t>年（平成</a:t>
                      </a:r>
                      <a:r>
                        <a:rPr lang="en-US" altLang="ja-JP" sz="1050" b="0" i="0" u="none" strike="noStrike" dirty="0">
                          <a:solidFill>
                            <a:schemeClr val="tx1"/>
                          </a:solidFill>
                          <a:effectLst/>
                          <a:latin typeface="+mj-ea"/>
                          <a:ea typeface="+mj-ea"/>
                        </a:rPr>
                        <a:t>30</a:t>
                      </a:r>
                      <a:r>
                        <a:rPr lang="ja-JP" altLang="en-US" sz="1050" b="0" i="0" u="none" strike="noStrike" dirty="0">
                          <a:solidFill>
                            <a:schemeClr val="tx1"/>
                          </a:solidFill>
                          <a:effectLst/>
                          <a:latin typeface="+mj-ea"/>
                          <a:ea typeface="+mj-ea"/>
                        </a:rPr>
                        <a:t>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chemeClr val="tx1"/>
                          </a:solidFill>
                          <a:effectLst/>
                          <a:latin typeface="+mj-ea"/>
                          <a:ea typeface="+mj-ea"/>
                        </a:rPr>
                        <a:t>　都市計画道路</a:t>
                      </a:r>
                      <a:r>
                        <a:rPr lang="zh-TW" altLang="en-US" sz="1050" b="0" i="0" u="none" strike="noStrike" dirty="0">
                          <a:solidFill>
                            <a:schemeClr val="tx1"/>
                          </a:solidFill>
                          <a:effectLst/>
                          <a:latin typeface="+mj-ea"/>
                          <a:ea typeface="+mj-ea"/>
                        </a:rPr>
                        <a:t>止々呂美吉川線開通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878172"/>
                  </a:ext>
                </a:extLst>
              </a:tr>
              <a:tr h="228600">
                <a:tc>
                  <a:txBody>
                    <a:bodyPr/>
                    <a:lstStyle/>
                    <a:p>
                      <a:pPr algn="l" fontAlgn="ctr"/>
                      <a:r>
                        <a:rPr lang="en-US" altLang="ja-JP" sz="1050" b="0" i="0" u="none" strike="noStrike" dirty="0">
                          <a:solidFill>
                            <a:schemeClr val="tx1"/>
                          </a:solidFill>
                          <a:effectLst/>
                          <a:latin typeface="+mj-ea"/>
                          <a:ea typeface="+mj-ea"/>
                        </a:rPr>
                        <a:t> 2020</a:t>
                      </a:r>
                      <a:r>
                        <a:rPr lang="ja-JP" altLang="en-US" sz="1050" b="0" i="0" u="none" strike="noStrike" dirty="0">
                          <a:solidFill>
                            <a:schemeClr val="tx1"/>
                          </a:solidFill>
                          <a:effectLst/>
                          <a:latin typeface="+mj-ea"/>
                          <a:ea typeface="+mj-ea"/>
                        </a:rPr>
                        <a:t>年（令和</a:t>
                      </a:r>
                      <a:r>
                        <a:rPr lang="en-US" altLang="ja-JP" sz="1050" b="0" i="0" u="none" strike="noStrike" dirty="0">
                          <a:solidFill>
                            <a:schemeClr val="tx1"/>
                          </a:solidFill>
                          <a:effectLst/>
                          <a:latin typeface="+mj-ea"/>
                          <a:ea typeface="+mj-ea"/>
                        </a:rPr>
                        <a:t>2</a:t>
                      </a:r>
                      <a:r>
                        <a:rPr lang="ja-JP" altLang="en-US" sz="1050" b="0" i="0" u="none" strike="noStrike" dirty="0">
                          <a:solidFill>
                            <a:schemeClr val="tx1"/>
                          </a:solidFill>
                          <a:effectLst/>
                          <a:latin typeface="+mj-ea"/>
                          <a:ea typeface="+mj-ea"/>
                        </a:rPr>
                        <a:t>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chemeClr val="tx1"/>
                          </a:solidFill>
                          <a:effectLst/>
                          <a:latin typeface="+mj-ea"/>
                          <a:ea typeface="+mj-ea"/>
                        </a:rPr>
                        <a:t>　換地処分公告</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16576"/>
                  </a:ext>
                </a:extLst>
              </a:tr>
              <a:tr h="243840">
                <a:tc>
                  <a:txBody>
                    <a:bodyPr/>
                    <a:lstStyle/>
                    <a:p>
                      <a:pPr algn="l" fontAlgn="ctr"/>
                      <a:r>
                        <a:rPr lang="en-US" altLang="ja-JP" sz="1050" b="0" i="0" u="none" strike="noStrike" dirty="0">
                          <a:solidFill>
                            <a:schemeClr val="tx1"/>
                          </a:solidFill>
                          <a:effectLst/>
                          <a:latin typeface="+mj-ea"/>
                          <a:ea typeface="+mj-ea"/>
                        </a:rPr>
                        <a:t> 2021</a:t>
                      </a:r>
                      <a:r>
                        <a:rPr lang="ja-JP" altLang="en-US" sz="1050" b="0" i="0" u="none" strike="noStrike" dirty="0">
                          <a:solidFill>
                            <a:schemeClr val="tx1"/>
                          </a:solidFill>
                          <a:effectLst/>
                          <a:latin typeface="+mj-ea"/>
                          <a:ea typeface="+mj-ea"/>
                        </a:rPr>
                        <a:t>年（令和</a:t>
                      </a:r>
                      <a:r>
                        <a:rPr lang="en-US" altLang="ja-JP" sz="1050" b="0" i="0" u="none" strike="noStrike" dirty="0">
                          <a:solidFill>
                            <a:schemeClr val="tx1"/>
                          </a:solidFill>
                          <a:effectLst/>
                          <a:latin typeface="+mj-ea"/>
                          <a:ea typeface="+mj-ea"/>
                        </a:rPr>
                        <a:t>3</a:t>
                      </a:r>
                      <a:r>
                        <a:rPr lang="ja-JP" altLang="en-US" sz="1050" b="0" i="0" u="none" strike="noStrike" dirty="0">
                          <a:solidFill>
                            <a:schemeClr val="tx1"/>
                          </a:solidFill>
                          <a:effectLst/>
                          <a:latin typeface="+mj-ea"/>
                          <a:ea typeface="+mj-ea"/>
                        </a:rPr>
                        <a:t>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chemeClr val="tx1"/>
                          </a:solidFill>
                          <a:effectLst/>
                          <a:latin typeface="+mj-ea"/>
                          <a:ea typeface="+mj-ea"/>
                        </a:rPr>
                        <a:t>　全保留地の売却完了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798950"/>
                  </a:ext>
                </a:extLst>
              </a:tr>
            </a:tbl>
          </a:graphicData>
        </a:graphic>
      </p:graphicFrame>
      <p:sp>
        <p:nvSpPr>
          <p:cNvPr id="11"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5871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直線矢印コネクタ 89"/>
          <p:cNvCxnSpPr/>
          <p:nvPr/>
        </p:nvCxnSpPr>
        <p:spPr>
          <a:xfrm flipV="1">
            <a:off x="1167906" y="4515514"/>
            <a:ext cx="8051841" cy="582"/>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nvGraphicFramePr>
        <p:xfrm>
          <a:off x="161472" y="982078"/>
          <a:ext cx="11925299" cy="4670083"/>
        </p:xfrm>
        <a:graphic>
          <a:graphicData uri="http://schemas.openxmlformats.org/drawingml/2006/table">
            <a:tbl>
              <a:tblPr firstRow="1" bandRow="1">
                <a:tableStyleId>{5940675A-B579-460E-94D1-54222C63F5DA}</a:tableStyleId>
              </a:tblPr>
              <a:tblGrid>
                <a:gridCol w="847725">
                  <a:extLst>
                    <a:ext uri="{9D8B030D-6E8A-4147-A177-3AD203B41FA5}">
                      <a16:colId xmlns:a16="http://schemas.microsoft.com/office/drawing/2014/main" val="20000"/>
                    </a:ext>
                  </a:extLst>
                </a:gridCol>
                <a:gridCol w="648329">
                  <a:extLst>
                    <a:ext uri="{9D8B030D-6E8A-4147-A177-3AD203B41FA5}">
                      <a16:colId xmlns:a16="http://schemas.microsoft.com/office/drawing/2014/main" val="20001"/>
                    </a:ext>
                  </a:extLst>
                </a:gridCol>
                <a:gridCol w="691494">
                  <a:extLst>
                    <a:ext uri="{9D8B030D-6E8A-4147-A177-3AD203B41FA5}">
                      <a16:colId xmlns:a16="http://schemas.microsoft.com/office/drawing/2014/main" val="20002"/>
                    </a:ext>
                  </a:extLst>
                </a:gridCol>
                <a:gridCol w="682022">
                  <a:extLst>
                    <a:ext uri="{9D8B030D-6E8A-4147-A177-3AD203B41FA5}">
                      <a16:colId xmlns:a16="http://schemas.microsoft.com/office/drawing/2014/main" val="20003"/>
                    </a:ext>
                  </a:extLst>
                </a:gridCol>
                <a:gridCol w="644131">
                  <a:extLst>
                    <a:ext uri="{9D8B030D-6E8A-4147-A177-3AD203B41FA5}">
                      <a16:colId xmlns:a16="http://schemas.microsoft.com/office/drawing/2014/main" val="20004"/>
                    </a:ext>
                  </a:extLst>
                </a:gridCol>
                <a:gridCol w="672549">
                  <a:extLst>
                    <a:ext uri="{9D8B030D-6E8A-4147-A177-3AD203B41FA5}">
                      <a16:colId xmlns:a16="http://schemas.microsoft.com/office/drawing/2014/main" val="20005"/>
                    </a:ext>
                  </a:extLst>
                </a:gridCol>
                <a:gridCol w="653603">
                  <a:extLst>
                    <a:ext uri="{9D8B030D-6E8A-4147-A177-3AD203B41FA5}">
                      <a16:colId xmlns:a16="http://schemas.microsoft.com/office/drawing/2014/main" val="20006"/>
                    </a:ext>
                  </a:extLst>
                </a:gridCol>
                <a:gridCol w="608447">
                  <a:extLst>
                    <a:ext uri="{9D8B030D-6E8A-4147-A177-3AD203B41FA5}">
                      <a16:colId xmlns:a16="http://schemas.microsoft.com/office/drawing/2014/main" val="20007"/>
                    </a:ext>
                  </a:extLst>
                </a:gridCol>
                <a:gridCol w="628650">
                  <a:extLst>
                    <a:ext uri="{9D8B030D-6E8A-4147-A177-3AD203B41FA5}">
                      <a16:colId xmlns:a16="http://schemas.microsoft.com/office/drawing/2014/main" val="20008"/>
                    </a:ext>
                  </a:extLst>
                </a:gridCol>
                <a:gridCol w="581025">
                  <a:extLst>
                    <a:ext uri="{9D8B030D-6E8A-4147-A177-3AD203B41FA5}">
                      <a16:colId xmlns:a16="http://schemas.microsoft.com/office/drawing/2014/main" val="20009"/>
                    </a:ext>
                  </a:extLst>
                </a:gridCol>
                <a:gridCol w="619125">
                  <a:extLst>
                    <a:ext uri="{9D8B030D-6E8A-4147-A177-3AD203B41FA5}">
                      <a16:colId xmlns:a16="http://schemas.microsoft.com/office/drawing/2014/main" val="20010"/>
                    </a:ext>
                  </a:extLst>
                </a:gridCol>
                <a:gridCol w="600075">
                  <a:extLst>
                    <a:ext uri="{9D8B030D-6E8A-4147-A177-3AD203B41FA5}">
                      <a16:colId xmlns:a16="http://schemas.microsoft.com/office/drawing/2014/main" val="20011"/>
                    </a:ext>
                  </a:extLst>
                </a:gridCol>
                <a:gridCol w="600075">
                  <a:extLst>
                    <a:ext uri="{9D8B030D-6E8A-4147-A177-3AD203B41FA5}">
                      <a16:colId xmlns:a16="http://schemas.microsoft.com/office/drawing/2014/main" val="20012"/>
                    </a:ext>
                  </a:extLst>
                </a:gridCol>
                <a:gridCol w="561975">
                  <a:extLst>
                    <a:ext uri="{9D8B030D-6E8A-4147-A177-3AD203B41FA5}">
                      <a16:colId xmlns:a16="http://schemas.microsoft.com/office/drawing/2014/main" val="20013"/>
                    </a:ext>
                  </a:extLst>
                </a:gridCol>
                <a:gridCol w="600075">
                  <a:extLst>
                    <a:ext uri="{9D8B030D-6E8A-4147-A177-3AD203B41FA5}">
                      <a16:colId xmlns:a16="http://schemas.microsoft.com/office/drawing/2014/main" val="2438424554"/>
                    </a:ext>
                  </a:extLst>
                </a:gridCol>
                <a:gridCol w="581025">
                  <a:extLst>
                    <a:ext uri="{9D8B030D-6E8A-4147-A177-3AD203B41FA5}">
                      <a16:colId xmlns:a16="http://schemas.microsoft.com/office/drawing/2014/main" val="983777703"/>
                    </a:ext>
                  </a:extLst>
                </a:gridCol>
                <a:gridCol w="587216">
                  <a:extLst>
                    <a:ext uri="{9D8B030D-6E8A-4147-A177-3AD203B41FA5}">
                      <a16:colId xmlns:a16="http://schemas.microsoft.com/office/drawing/2014/main" val="3416894407"/>
                    </a:ext>
                  </a:extLst>
                </a:gridCol>
                <a:gridCol w="558879">
                  <a:extLst>
                    <a:ext uri="{9D8B030D-6E8A-4147-A177-3AD203B41FA5}">
                      <a16:colId xmlns:a16="http://schemas.microsoft.com/office/drawing/2014/main" val="435375560"/>
                    </a:ext>
                  </a:extLst>
                </a:gridCol>
                <a:gridCol w="558879">
                  <a:extLst>
                    <a:ext uri="{9D8B030D-6E8A-4147-A177-3AD203B41FA5}">
                      <a16:colId xmlns:a16="http://schemas.microsoft.com/office/drawing/2014/main" val="1420868250"/>
                    </a:ext>
                  </a:extLst>
                </a:gridCol>
              </a:tblGrid>
              <a:tr h="465127">
                <a:tc>
                  <a:txBody>
                    <a:bodyPr/>
                    <a:lstStyle/>
                    <a:p>
                      <a:pPr algn="r"/>
                      <a:r>
                        <a:rPr kumimoji="1" lang="ja-JP" altLang="en-US" sz="1200" dirty="0"/>
                        <a:t>年度</a:t>
                      </a:r>
                    </a:p>
                  </a:txBody>
                  <a:tcPr>
                    <a:solidFill>
                      <a:schemeClr val="bg1">
                        <a:alpha val="75000"/>
                      </a:schemeClr>
                    </a:solidFill>
                  </a:tcPr>
                </a:tc>
                <a:tc>
                  <a:txBody>
                    <a:bodyPr/>
                    <a:lstStyle/>
                    <a:p>
                      <a:pPr algn="ctr"/>
                      <a:r>
                        <a:rPr kumimoji="1" lang="ja-JP" altLang="en-US" sz="1200" dirty="0"/>
                        <a:t>～</a:t>
                      </a:r>
                      <a:r>
                        <a:rPr kumimoji="1" lang="en-US" altLang="ja-JP" sz="1200" dirty="0"/>
                        <a:t>2013</a:t>
                      </a:r>
                    </a:p>
                    <a:p>
                      <a:pPr algn="ctr"/>
                      <a:r>
                        <a:rPr kumimoji="1" lang="en-US" altLang="ja-JP" sz="1200" dirty="0"/>
                        <a:t>(H25)</a:t>
                      </a:r>
                      <a:endParaRPr kumimoji="1" lang="ja-JP" altLang="en-US" sz="1200" dirty="0"/>
                    </a:p>
                  </a:txBody>
                  <a:tcPr anchor="ctr">
                    <a:solidFill>
                      <a:schemeClr val="bg1">
                        <a:alpha val="75000"/>
                      </a:schemeClr>
                    </a:solidFill>
                  </a:tcPr>
                </a:tc>
                <a:tc>
                  <a:txBody>
                    <a:bodyPr/>
                    <a:lstStyle/>
                    <a:p>
                      <a:pPr algn="ctr"/>
                      <a:r>
                        <a:rPr kumimoji="1" lang="en-US" altLang="ja-JP" sz="1200" dirty="0"/>
                        <a:t>2014</a:t>
                      </a:r>
                    </a:p>
                    <a:p>
                      <a:pPr algn="ctr"/>
                      <a:r>
                        <a:rPr kumimoji="1" lang="en-US" altLang="ja-JP" sz="1200" dirty="0"/>
                        <a:t>(H26)</a:t>
                      </a:r>
                      <a:endParaRPr kumimoji="1" lang="ja-JP" altLang="en-US" sz="1200" dirty="0"/>
                    </a:p>
                  </a:txBody>
                  <a:tcPr anchor="ctr">
                    <a:solidFill>
                      <a:schemeClr val="bg1">
                        <a:alpha val="75000"/>
                      </a:schemeClr>
                    </a:solidFill>
                  </a:tcPr>
                </a:tc>
                <a:tc>
                  <a:txBody>
                    <a:bodyPr/>
                    <a:lstStyle/>
                    <a:p>
                      <a:pPr algn="ctr"/>
                      <a:r>
                        <a:rPr kumimoji="1" lang="en-US" altLang="ja-JP" sz="1200" dirty="0"/>
                        <a:t>2015</a:t>
                      </a:r>
                      <a:r>
                        <a:rPr kumimoji="1" lang="ja-JP" altLang="en-US" sz="1200" dirty="0"/>
                        <a:t> </a:t>
                      </a:r>
                      <a:r>
                        <a:rPr kumimoji="1" lang="en-US" altLang="ja-JP" sz="1200" dirty="0"/>
                        <a:t>(H27)</a:t>
                      </a:r>
                      <a:endParaRPr kumimoji="1" lang="ja-JP" altLang="en-US" sz="1200" dirty="0"/>
                    </a:p>
                  </a:txBody>
                  <a:tcPr anchor="ctr">
                    <a:solidFill>
                      <a:schemeClr val="bg1">
                        <a:alpha val="75000"/>
                      </a:schemeClr>
                    </a:solidFill>
                  </a:tcPr>
                </a:tc>
                <a:tc>
                  <a:txBody>
                    <a:bodyPr/>
                    <a:lstStyle/>
                    <a:p>
                      <a:pPr algn="ctr"/>
                      <a:r>
                        <a:rPr kumimoji="1" lang="en-US" altLang="ja-JP" sz="1200" dirty="0"/>
                        <a:t>2016</a:t>
                      </a:r>
                    </a:p>
                    <a:p>
                      <a:pPr algn="ctr"/>
                      <a:r>
                        <a:rPr kumimoji="1" lang="en-US" altLang="ja-JP" sz="1200" dirty="0"/>
                        <a:t>(H28)</a:t>
                      </a:r>
                      <a:endParaRPr kumimoji="1" lang="ja-JP" altLang="en-US" sz="1200" dirty="0"/>
                    </a:p>
                  </a:txBody>
                  <a:tcPr anchor="ctr">
                    <a:solidFill>
                      <a:schemeClr val="bg1">
                        <a:alpha val="75000"/>
                      </a:schemeClr>
                    </a:solidFill>
                  </a:tcPr>
                </a:tc>
                <a:tc>
                  <a:txBody>
                    <a:bodyPr/>
                    <a:lstStyle/>
                    <a:p>
                      <a:pPr algn="ctr"/>
                      <a:r>
                        <a:rPr kumimoji="1" lang="en-US" altLang="ja-JP" sz="1200" dirty="0"/>
                        <a:t>2017</a:t>
                      </a:r>
                    </a:p>
                    <a:p>
                      <a:pPr algn="ctr"/>
                      <a:r>
                        <a:rPr kumimoji="1" lang="en-US" altLang="ja-JP" sz="1200" dirty="0"/>
                        <a:t>(H29)</a:t>
                      </a:r>
                      <a:endParaRPr kumimoji="1" lang="ja-JP" altLang="en-US" sz="1200" dirty="0"/>
                    </a:p>
                  </a:txBody>
                  <a:tcPr anchor="ctr">
                    <a:solidFill>
                      <a:schemeClr val="bg1">
                        <a:alpha val="75000"/>
                      </a:schemeClr>
                    </a:solidFill>
                  </a:tcPr>
                </a:tc>
                <a:tc>
                  <a:txBody>
                    <a:bodyPr/>
                    <a:lstStyle/>
                    <a:p>
                      <a:pPr algn="ctr"/>
                      <a:r>
                        <a:rPr kumimoji="1" lang="en-US" altLang="ja-JP" sz="1200" dirty="0"/>
                        <a:t>2018</a:t>
                      </a:r>
                    </a:p>
                    <a:p>
                      <a:pPr algn="ctr"/>
                      <a:r>
                        <a:rPr kumimoji="1" lang="en-US" altLang="ja-JP" sz="1200" dirty="0"/>
                        <a:t>(H30)</a:t>
                      </a:r>
                      <a:endParaRPr kumimoji="1" lang="ja-JP" altLang="en-US" sz="1200" dirty="0"/>
                    </a:p>
                  </a:txBody>
                  <a:tcPr anchor="ctr">
                    <a:solidFill>
                      <a:schemeClr val="bg1">
                        <a:alpha val="75000"/>
                      </a:schemeClr>
                    </a:solidFill>
                  </a:tcPr>
                </a:tc>
                <a:tc>
                  <a:txBody>
                    <a:bodyPr/>
                    <a:lstStyle/>
                    <a:p>
                      <a:pPr algn="ctr"/>
                      <a:r>
                        <a:rPr kumimoji="1" lang="en-US" altLang="ja-JP" sz="1200" dirty="0"/>
                        <a:t>2019</a:t>
                      </a:r>
                    </a:p>
                    <a:p>
                      <a:pPr algn="ctr"/>
                      <a:r>
                        <a:rPr kumimoji="1" lang="en-US" altLang="ja-JP" sz="1200" dirty="0"/>
                        <a:t>(R1)</a:t>
                      </a:r>
                      <a:endParaRPr kumimoji="1" lang="ja-JP" altLang="en-US" sz="1200" dirty="0"/>
                    </a:p>
                  </a:txBody>
                  <a:tcPr anchor="ctr">
                    <a:solidFill>
                      <a:schemeClr val="bg1">
                        <a:alpha val="75000"/>
                      </a:schemeClr>
                    </a:solidFill>
                  </a:tcPr>
                </a:tc>
                <a:tc>
                  <a:txBody>
                    <a:bodyPr/>
                    <a:lstStyle/>
                    <a:p>
                      <a:pPr algn="ctr"/>
                      <a:r>
                        <a:rPr kumimoji="1" lang="en-US" altLang="ja-JP" sz="1200" dirty="0"/>
                        <a:t>2020</a:t>
                      </a:r>
                    </a:p>
                    <a:p>
                      <a:pPr algn="ctr"/>
                      <a:r>
                        <a:rPr kumimoji="1" lang="en-US" altLang="ja-JP" sz="1200" dirty="0"/>
                        <a:t>(R2)</a:t>
                      </a:r>
                      <a:endParaRPr kumimoji="1" lang="ja-JP" altLang="en-US" sz="1200" dirty="0"/>
                    </a:p>
                  </a:txBody>
                  <a:tcPr anchor="ctr">
                    <a:solidFill>
                      <a:schemeClr val="bg1">
                        <a:alpha val="75000"/>
                      </a:schemeClr>
                    </a:solidFill>
                  </a:tcPr>
                </a:tc>
                <a:tc>
                  <a:txBody>
                    <a:bodyPr/>
                    <a:lstStyle/>
                    <a:p>
                      <a:pPr algn="ctr"/>
                      <a:r>
                        <a:rPr kumimoji="1" lang="en-US" altLang="ja-JP" sz="1200" dirty="0"/>
                        <a:t>2021</a:t>
                      </a:r>
                    </a:p>
                    <a:p>
                      <a:pPr algn="ctr"/>
                      <a:r>
                        <a:rPr kumimoji="1" lang="en-US" altLang="ja-JP" sz="1200" dirty="0"/>
                        <a:t>(R3)</a:t>
                      </a:r>
                      <a:endParaRPr kumimoji="1" lang="ja-JP" altLang="en-US" sz="1200" dirty="0"/>
                    </a:p>
                  </a:txBody>
                  <a:tcPr anchor="ctr">
                    <a:solidFill>
                      <a:schemeClr val="bg1">
                        <a:alpha val="75000"/>
                      </a:schemeClr>
                    </a:solidFill>
                  </a:tcPr>
                </a:tc>
                <a:tc>
                  <a:txBody>
                    <a:bodyPr/>
                    <a:lstStyle/>
                    <a:p>
                      <a:pPr algn="ctr"/>
                      <a:r>
                        <a:rPr kumimoji="1" lang="en-US" altLang="ja-JP" sz="1200" dirty="0"/>
                        <a:t>2022</a:t>
                      </a:r>
                    </a:p>
                    <a:p>
                      <a:pPr algn="ctr"/>
                      <a:r>
                        <a:rPr kumimoji="1" lang="en-US" altLang="ja-JP" sz="1200" dirty="0"/>
                        <a:t>(R4)</a:t>
                      </a:r>
                      <a:endParaRPr kumimoji="1" lang="ja-JP" altLang="en-US" sz="1200" dirty="0"/>
                    </a:p>
                  </a:txBody>
                  <a:tcPr anchor="ctr">
                    <a:solidFill>
                      <a:schemeClr val="bg1">
                        <a:alpha val="75000"/>
                      </a:schemeClr>
                    </a:solidFill>
                  </a:tcPr>
                </a:tc>
                <a:tc>
                  <a:txBody>
                    <a:bodyPr/>
                    <a:lstStyle/>
                    <a:p>
                      <a:pPr algn="ctr"/>
                      <a:r>
                        <a:rPr kumimoji="1" lang="en-US" altLang="ja-JP" sz="1200" dirty="0"/>
                        <a:t>2023</a:t>
                      </a:r>
                    </a:p>
                    <a:p>
                      <a:pPr algn="ctr"/>
                      <a:r>
                        <a:rPr kumimoji="1" lang="en-US" altLang="ja-JP" sz="1200" dirty="0"/>
                        <a:t>(R5)</a:t>
                      </a:r>
                    </a:p>
                  </a:txBody>
                  <a:tcPr anchor="ctr">
                    <a:solidFill>
                      <a:schemeClr val="bg1">
                        <a:alpha val="75000"/>
                      </a:schemeClr>
                    </a:solidFill>
                  </a:tcPr>
                </a:tc>
                <a:tc>
                  <a:txBody>
                    <a:bodyPr/>
                    <a:lstStyle/>
                    <a:p>
                      <a:pPr algn="ctr"/>
                      <a:r>
                        <a:rPr kumimoji="1" lang="en-US" altLang="ja-JP" sz="1200" dirty="0"/>
                        <a:t>2024</a:t>
                      </a:r>
                    </a:p>
                    <a:p>
                      <a:pPr algn="ctr"/>
                      <a:r>
                        <a:rPr kumimoji="1" lang="en-US" altLang="ja-JP" sz="1200" dirty="0"/>
                        <a:t>(R6)</a:t>
                      </a:r>
                      <a:endParaRPr kumimoji="1" lang="ja-JP" altLang="en-US" sz="1200" dirty="0"/>
                    </a:p>
                  </a:txBody>
                  <a:tcPr anchor="ctr">
                    <a:solidFill>
                      <a:schemeClr val="bg1">
                        <a:alpha val="75000"/>
                      </a:schemeClr>
                    </a:solidFill>
                  </a:tcPr>
                </a:tc>
                <a:tc>
                  <a:txBody>
                    <a:bodyPr/>
                    <a:lstStyle/>
                    <a:p>
                      <a:pPr algn="ctr"/>
                      <a:r>
                        <a:rPr kumimoji="1" lang="en-US" altLang="ja-JP" sz="1200" dirty="0"/>
                        <a:t>2025</a:t>
                      </a:r>
                    </a:p>
                    <a:p>
                      <a:pPr algn="ctr"/>
                      <a:r>
                        <a:rPr kumimoji="1" lang="en-US" altLang="ja-JP" sz="1200" dirty="0"/>
                        <a:t>(R7)</a:t>
                      </a:r>
                      <a:endParaRPr kumimoji="1" lang="ja-JP" altLang="en-US" sz="1200" dirty="0"/>
                    </a:p>
                  </a:txBody>
                  <a:tcPr anchor="ctr">
                    <a:solidFill>
                      <a:schemeClr val="bg1">
                        <a:alpha val="75000"/>
                      </a:schemeClr>
                    </a:solidFill>
                  </a:tcPr>
                </a:tc>
                <a:tc>
                  <a:txBody>
                    <a:bodyPr/>
                    <a:lstStyle/>
                    <a:p>
                      <a:pPr algn="ctr"/>
                      <a:r>
                        <a:rPr kumimoji="1" lang="en-US" altLang="ja-JP" sz="1200" dirty="0"/>
                        <a:t>2026</a:t>
                      </a:r>
                    </a:p>
                    <a:p>
                      <a:pPr algn="ctr"/>
                      <a:r>
                        <a:rPr kumimoji="1" lang="en-US" altLang="ja-JP" sz="1200" dirty="0"/>
                        <a:t>(R8)</a:t>
                      </a:r>
                    </a:p>
                  </a:txBody>
                  <a:tcPr anchor="ctr">
                    <a:solidFill>
                      <a:schemeClr val="bg1">
                        <a:alpha val="75000"/>
                      </a:schemeClr>
                    </a:solidFill>
                  </a:tcPr>
                </a:tc>
                <a:tc>
                  <a:txBody>
                    <a:bodyPr/>
                    <a:lstStyle/>
                    <a:p>
                      <a:pPr algn="ctr"/>
                      <a:r>
                        <a:rPr kumimoji="1" lang="en-US" altLang="ja-JP" sz="1200" dirty="0"/>
                        <a:t>2027</a:t>
                      </a:r>
                    </a:p>
                    <a:p>
                      <a:pPr algn="ctr"/>
                      <a:r>
                        <a:rPr kumimoji="1" lang="en-US" altLang="ja-JP" sz="1200" dirty="0"/>
                        <a:t>(R9)</a:t>
                      </a:r>
                      <a:endParaRPr kumimoji="1" lang="ja-JP" altLang="en-US" sz="1200" dirty="0"/>
                    </a:p>
                  </a:txBody>
                  <a:tcPr anchor="ctr">
                    <a:solidFill>
                      <a:schemeClr val="bg1">
                        <a:alpha val="75000"/>
                      </a:schemeClr>
                    </a:solidFill>
                  </a:tcPr>
                </a:tc>
                <a:tc>
                  <a:txBody>
                    <a:bodyPr/>
                    <a:lstStyle/>
                    <a:p>
                      <a:pPr algn="ctr"/>
                      <a:r>
                        <a:rPr kumimoji="1" lang="en-US" altLang="ja-JP" sz="1200" dirty="0"/>
                        <a:t>2028</a:t>
                      </a:r>
                    </a:p>
                    <a:p>
                      <a:pPr algn="ctr"/>
                      <a:r>
                        <a:rPr kumimoji="1" lang="en-US" altLang="ja-JP" sz="1200" dirty="0"/>
                        <a:t>(R10)</a:t>
                      </a:r>
                      <a:endParaRPr kumimoji="1" lang="ja-JP" altLang="en-US" sz="1200" dirty="0"/>
                    </a:p>
                  </a:txBody>
                  <a:tcPr anchor="ctr">
                    <a:solidFill>
                      <a:schemeClr val="bg1">
                        <a:alpha val="75000"/>
                      </a:schemeClr>
                    </a:solidFill>
                  </a:tcPr>
                </a:tc>
                <a:tc>
                  <a:txBody>
                    <a:bodyPr/>
                    <a:lstStyle/>
                    <a:p>
                      <a:pPr algn="ctr"/>
                      <a:r>
                        <a:rPr kumimoji="1" lang="en-US" altLang="ja-JP" sz="1200" dirty="0"/>
                        <a:t>2029</a:t>
                      </a:r>
                    </a:p>
                    <a:p>
                      <a:pPr algn="ctr"/>
                      <a:r>
                        <a:rPr kumimoji="1" lang="en-US" altLang="ja-JP" sz="1200" dirty="0"/>
                        <a:t>(R11)</a:t>
                      </a:r>
                      <a:endParaRPr kumimoji="1" lang="ja-JP" altLang="en-US" sz="1200" dirty="0"/>
                    </a:p>
                  </a:txBody>
                  <a:tcPr anchor="ctr">
                    <a:solidFill>
                      <a:schemeClr val="bg1">
                        <a:alpha val="75000"/>
                      </a:schemeClr>
                    </a:solidFill>
                  </a:tcPr>
                </a:tc>
                <a:tc>
                  <a:txBody>
                    <a:bodyPr/>
                    <a:lstStyle/>
                    <a:p>
                      <a:pPr algn="ctr"/>
                      <a:r>
                        <a:rPr kumimoji="1" lang="en-US" altLang="ja-JP" sz="1200" dirty="0"/>
                        <a:t>2030</a:t>
                      </a:r>
                    </a:p>
                    <a:p>
                      <a:pPr algn="ctr"/>
                      <a:r>
                        <a:rPr kumimoji="1" lang="en-US" altLang="ja-JP" sz="1200" dirty="0"/>
                        <a:t>(R12</a:t>
                      </a:r>
                      <a:r>
                        <a:rPr kumimoji="1" lang="ja-JP" altLang="en-US" sz="1200" dirty="0"/>
                        <a:t>）</a:t>
                      </a:r>
                    </a:p>
                  </a:txBody>
                  <a:tcPr anchor="ctr">
                    <a:solidFill>
                      <a:schemeClr val="bg1">
                        <a:alpha val="75000"/>
                      </a:schemeClr>
                    </a:solidFill>
                  </a:tcPr>
                </a:tc>
                <a:extLst>
                  <a:ext uri="{0D108BD9-81ED-4DB2-BD59-A6C34878D82A}">
                    <a16:rowId xmlns:a16="http://schemas.microsoft.com/office/drawing/2014/main" val="10000"/>
                  </a:ext>
                </a:extLst>
              </a:tr>
              <a:tr h="2102478">
                <a:tc>
                  <a:txBody>
                    <a:bodyPr/>
                    <a:lstStyle/>
                    <a:p>
                      <a:endParaRPr kumimoji="1" lang="en-US" altLang="ja-JP" sz="1200" dirty="0"/>
                    </a:p>
                    <a:p>
                      <a:endParaRPr kumimoji="1" lang="en-US" altLang="ja-JP" sz="1200" dirty="0"/>
                    </a:p>
                    <a:p>
                      <a:endParaRPr kumimoji="1" lang="en-US" altLang="ja-JP" sz="1200" dirty="0"/>
                    </a:p>
                    <a:p>
                      <a:endParaRPr kumimoji="1" lang="en-US" altLang="ja-JP" sz="1200" dirty="0"/>
                    </a:p>
                    <a:p>
                      <a:r>
                        <a:rPr kumimoji="1" lang="ja-JP" altLang="en-US" sz="1200" dirty="0"/>
                        <a:t>①</a:t>
                      </a:r>
                      <a:r>
                        <a:rPr kumimoji="1" lang="ja-JP" altLang="en-US" sz="1150" dirty="0"/>
                        <a:t>箕面森町</a:t>
                      </a:r>
                    </a:p>
                  </a:txBody>
                  <a:tcPr marL="45720" marR="45720">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val="10001"/>
                  </a:ext>
                </a:extLst>
              </a:tr>
              <a:tr h="2102478">
                <a:tc>
                  <a:txBody>
                    <a:bodyPr/>
                    <a:lstStyle/>
                    <a:p>
                      <a:pPr algn="l"/>
                      <a:r>
                        <a:rPr kumimoji="1" lang="ja-JP" altLang="en-US" sz="1200" dirty="0"/>
                        <a:t>②彩都</a:t>
                      </a:r>
                    </a:p>
                  </a:txBody>
                  <a:tcPr marL="45720" marR="45720" anchor="ct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ＭＳ Ｐ明朝" panose="02020600040205080304" pitchFamily="18" charset="-128"/>
                        <a:ea typeface="ＭＳ Ｐ明朝" panose="02020600040205080304" pitchFamily="18" charset="-128"/>
                      </a:endParaRPr>
                    </a:p>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val="10002"/>
                  </a:ext>
                </a:extLst>
              </a:tr>
            </a:tbl>
          </a:graphicData>
        </a:graphic>
      </p:graphicFrame>
      <p:cxnSp>
        <p:nvCxnSpPr>
          <p:cNvPr id="47" name="直線矢印コネクタ 46"/>
          <p:cNvCxnSpPr/>
          <p:nvPr/>
        </p:nvCxnSpPr>
        <p:spPr>
          <a:xfrm>
            <a:off x="2156536" y="4514280"/>
            <a:ext cx="7041494" cy="8058"/>
          </a:xfrm>
          <a:prstGeom prst="straightConnector1">
            <a:avLst/>
          </a:prstGeom>
          <a:ln w="25400">
            <a:solidFill>
              <a:srgbClr val="0000CC"/>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4" name="Rectangle 2"/>
          <p:cNvSpPr txBox="1">
            <a:spLocks noChangeArrowheads="1"/>
          </p:cNvSpPr>
          <p:nvPr/>
        </p:nvSpPr>
        <p:spPr bwMode="auto">
          <a:xfrm>
            <a:off x="381003" y="23"/>
            <a:ext cx="11455397"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１２．</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a:t>
            </a:r>
            <a:endParaRPr kumimoji="1" lang="en-US" altLang="ja-JP"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cxnSp>
        <p:nvCxnSpPr>
          <p:cNvPr id="15" name="直線矢印コネクタ 14"/>
          <p:cNvCxnSpPr>
            <a:endCxn id="88" idx="6"/>
          </p:cNvCxnSpPr>
          <p:nvPr/>
        </p:nvCxnSpPr>
        <p:spPr>
          <a:xfrm flipV="1">
            <a:off x="1167906" y="2321788"/>
            <a:ext cx="2943837" cy="7659"/>
          </a:xfrm>
          <a:prstGeom prst="straightConnector1">
            <a:avLst/>
          </a:prstGeom>
          <a:ln w="25400">
            <a:solidFill>
              <a:srgbClr val="0000CC"/>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864256" y="1675691"/>
            <a:ext cx="697627"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新名神</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高速道路</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開通</a:t>
            </a:r>
          </a:p>
        </p:txBody>
      </p:sp>
      <p:sp>
        <p:nvSpPr>
          <p:cNvPr id="43" name="テキスト ボックス 42"/>
          <p:cNvSpPr txBox="1"/>
          <p:nvPr/>
        </p:nvSpPr>
        <p:spPr>
          <a:xfrm>
            <a:off x="937746" y="2508971"/>
            <a:ext cx="1447832"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大阪府を都市基盤整備</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の事業主体と決定</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1991</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74" name="テキスト ボックス 73"/>
          <p:cNvSpPr txBox="1"/>
          <p:nvPr/>
        </p:nvSpPr>
        <p:spPr>
          <a:xfrm>
            <a:off x="374638" y="525829"/>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取組状況</a:t>
            </a: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pSp>
        <p:nvGrpSpPr>
          <p:cNvPr id="76" name="グループ化 75"/>
          <p:cNvGrpSpPr/>
          <p:nvPr/>
        </p:nvGrpSpPr>
        <p:grpSpPr>
          <a:xfrm>
            <a:off x="4450348" y="409610"/>
            <a:ext cx="7279465" cy="516139"/>
            <a:chOff x="4882148" y="409610"/>
            <a:chExt cx="7279465" cy="516139"/>
          </a:xfrm>
        </p:grpSpPr>
        <p:cxnSp>
          <p:nvCxnSpPr>
            <p:cNvPr id="77" name="直線コネクタ 76"/>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・事業者選定等）</a:t>
              </a:r>
            </a:p>
          </p:txBody>
        </p:sp>
        <p:cxnSp>
          <p:nvCxnSpPr>
            <p:cNvPr id="79" name="直線コネクタ 78"/>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・着工～竣工）</a:t>
              </a:r>
            </a:p>
          </p:txBody>
        </p:sp>
        <p:cxnSp>
          <p:nvCxnSpPr>
            <p:cNvPr id="81" name="直線コネクタ 80"/>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・供用開始～）</a:t>
              </a:r>
            </a:p>
          </p:txBody>
        </p:sp>
        <p:sp>
          <p:nvSpPr>
            <p:cNvPr id="83" name="テキスト ボックス 82"/>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は今後の取組項目</a:t>
              </a:r>
            </a:p>
          </p:txBody>
        </p:sp>
        <p:sp>
          <p:nvSpPr>
            <p:cNvPr id="84" name="テキスト ボックス 83"/>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85" name="角丸四角形 84"/>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88" name="円/楕円 87"/>
          <p:cNvSpPr/>
          <p:nvPr/>
        </p:nvSpPr>
        <p:spPr>
          <a:xfrm>
            <a:off x="3967743" y="224978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円/楕円 93"/>
          <p:cNvSpPr/>
          <p:nvPr/>
        </p:nvSpPr>
        <p:spPr>
          <a:xfrm>
            <a:off x="2667590" y="444537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2" name="テキスト ボックス 101"/>
          <p:cNvSpPr txBox="1"/>
          <p:nvPr/>
        </p:nvSpPr>
        <p:spPr>
          <a:xfrm>
            <a:off x="3202961" y="2520231"/>
            <a:ext cx="10792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履正社スポーツ</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専門学校</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箕面キャンパス</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開校</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37" name="角丸四角形 36"/>
          <p:cNvSpPr/>
          <p:nvPr/>
        </p:nvSpPr>
        <p:spPr>
          <a:xfrm>
            <a:off x="664832" y="6367414"/>
            <a:ext cx="4824152" cy="3609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・大阪府：商工労働部、都市整備部、大阪都市計画局</a:t>
            </a:r>
          </a:p>
        </p:txBody>
      </p:sp>
      <p:sp>
        <p:nvSpPr>
          <p:cNvPr id="38" name="テキスト ボックス 37"/>
          <p:cNvSpPr txBox="1"/>
          <p:nvPr/>
        </p:nvSpPr>
        <p:spPr>
          <a:xfrm>
            <a:off x="374638" y="6070805"/>
            <a:ext cx="1109301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箕面森町・彩都</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4" name="円/楕円 33"/>
          <p:cNvSpPr/>
          <p:nvPr/>
        </p:nvSpPr>
        <p:spPr>
          <a:xfrm>
            <a:off x="4664947" y="445420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テキスト ボックス 34"/>
          <p:cNvSpPr txBox="1"/>
          <p:nvPr/>
        </p:nvSpPr>
        <p:spPr>
          <a:xfrm>
            <a:off x="4396825" y="3932980"/>
            <a:ext cx="697627"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新名神</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高速道路</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開通</a:t>
            </a:r>
          </a:p>
        </p:txBody>
      </p:sp>
      <p:sp>
        <p:nvSpPr>
          <p:cNvPr id="36" name="テキスト ボックス 35"/>
          <p:cNvSpPr txBox="1"/>
          <p:nvPr/>
        </p:nvSpPr>
        <p:spPr>
          <a:xfrm>
            <a:off x="1923671" y="3870601"/>
            <a:ext cx="159894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472C4"/>
                </a:solidFill>
                <a:effectLst/>
                <a:uLnTx/>
                <a:uFillTx/>
                <a:latin typeface="ＭＳ Ｐ明朝" panose="02020600040205080304" pitchFamily="18" charset="-128"/>
                <a:ea typeface="ＭＳ Ｐ明朝" panose="02020600040205080304" pitchFamily="18" charset="-128"/>
                <a:cs typeface="+mn-cs"/>
              </a:rPr>
              <a:t>彩都東部先行</a:t>
            </a:r>
            <a:r>
              <a:rPr kumimoji="1" lang="en-US" altLang="ja-JP" sz="1000" b="0" i="0" u="none" strike="noStrike" kern="1200" cap="none" spc="0" normalizeH="0" baseline="0" noProof="0" dirty="0">
                <a:ln>
                  <a:noFill/>
                </a:ln>
                <a:solidFill>
                  <a:srgbClr val="4472C4"/>
                </a:solidFill>
                <a:effectLst/>
                <a:uLnTx/>
                <a:uFillTx/>
                <a:latin typeface="ＭＳ Ｐ明朝" panose="02020600040205080304" pitchFamily="18" charset="-128"/>
                <a:ea typeface="ＭＳ Ｐ明朝" panose="02020600040205080304" pitchFamily="18" charset="-128"/>
                <a:cs typeface="+mn-cs"/>
              </a:rPr>
              <a:t>2</a:t>
            </a:r>
            <a:r>
              <a:rPr kumimoji="1" lang="ja-JP" altLang="en-US" sz="1000" b="0" i="0" u="none" strike="noStrike" kern="1200" cap="none" spc="0" normalizeH="0" baseline="0" noProof="0" dirty="0">
                <a:ln>
                  <a:noFill/>
                </a:ln>
                <a:solidFill>
                  <a:srgbClr val="4472C4"/>
                </a:solidFill>
                <a:effectLst/>
                <a:uLnTx/>
                <a:uFillTx/>
                <a:latin typeface="ＭＳ Ｐ明朝" panose="02020600040205080304" pitchFamily="18" charset="-128"/>
                <a:ea typeface="ＭＳ Ｐ明朝" panose="02020600040205080304" pitchFamily="18" charset="-128"/>
                <a:cs typeface="+mn-cs"/>
              </a:rPr>
              <a:t>地区</a:t>
            </a:r>
            <a:endParaRPr kumimoji="1" lang="en-US" altLang="ja-JP" sz="1000" b="0" i="0" u="none" strike="noStrike" kern="1200" cap="none" spc="0" normalizeH="0" baseline="0" noProof="0" dirty="0">
              <a:ln>
                <a:noFill/>
              </a:ln>
              <a:solidFill>
                <a:srgbClr val="4472C4"/>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472C4"/>
                </a:solidFill>
                <a:effectLst/>
                <a:uLnTx/>
                <a:uFillTx/>
                <a:latin typeface="ＭＳ Ｐ明朝" panose="02020600040205080304" pitchFamily="18" charset="-128"/>
                <a:ea typeface="ＭＳ Ｐ明朝" panose="02020600040205080304" pitchFamily="18" charset="-128"/>
                <a:cs typeface="+mn-cs"/>
              </a:rPr>
              <a:t>土地区画整理事業</a:t>
            </a:r>
            <a:endParaRPr kumimoji="1" lang="en-US" altLang="ja-JP" sz="1000" b="0" i="0" u="none" strike="noStrike" kern="1200" cap="none" spc="0" normalizeH="0" baseline="0" noProof="0" dirty="0">
              <a:ln>
                <a:noFill/>
              </a:ln>
              <a:solidFill>
                <a:srgbClr val="4472C4"/>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472C4"/>
                </a:solidFill>
                <a:effectLst/>
                <a:uLnTx/>
                <a:uFillTx/>
                <a:latin typeface="ＭＳ Ｐ明朝" panose="02020600040205080304" pitchFamily="18" charset="-128"/>
                <a:ea typeface="ＭＳ Ｐ明朝" panose="02020600040205080304" pitchFamily="18" charset="-128"/>
                <a:cs typeface="+mn-cs"/>
              </a:rPr>
              <a:t>開始</a:t>
            </a:r>
            <a:endParaRPr kumimoji="1" lang="en-US" altLang="ja-JP" sz="1000" b="0" i="0" u="none" strike="noStrike" kern="1200" cap="none" spc="0" normalizeH="0" baseline="0" noProof="0" dirty="0">
              <a:ln>
                <a:noFill/>
              </a:ln>
              <a:solidFill>
                <a:srgbClr val="4472C4"/>
              </a:solidFill>
              <a:effectLst/>
              <a:uLnTx/>
              <a:uFillTx/>
              <a:latin typeface="ＭＳ Ｐ明朝" panose="02020600040205080304" pitchFamily="18" charset="-128"/>
              <a:ea typeface="ＭＳ Ｐ明朝" panose="02020600040205080304" pitchFamily="18" charset="-128"/>
              <a:cs typeface="+mn-cs"/>
            </a:endParaRPr>
          </a:p>
        </p:txBody>
      </p:sp>
      <p:sp>
        <p:nvSpPr>
          <p:cNvPr id="45" name="円/楕円 44"/>
          <p:cNvSpPr/>
          <p:nvPr/>
        </p:nvSpPr>
        <p:spPr>
          <a:xfrm>
            <a:off x="2034253" y="444989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 name="テキスト ボックス 45"/>
          <p:cNvSpPr txBox="1"/>
          <p:nvPr/>
        </p:nvSpPr>
        <p:spPr>
          <a:xfrm>
            <a:off x="1290814" y="4664470"/>
            <a:ext cx="15989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「彩都ライフ</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サイエンスパーク」</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全</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区画事業者</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決定</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0" name="テキスト ボックス 39"/>
          <p:cNvSpPr txBox="1"/>
          <p:nvPr/>
        </p:nvSpPr>
        <p:spPr>
          <a:xfrm>
            <a:off x="7703621" y="2517228"/>
            <a:ext cx="7806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事業終了</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4" name="テキスト ボックス 43"/>
          <p:cNvSpPr txBox="1"/>
          <p:nvPr/>
        </p:nvSpPr>
        <p:spPr>
          <a:xfrm>
            <a:off x="4181709" y="2520386"/>
            <a:ext cx="87876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箕面と</a:t>
            </a:r>
            <a:r>
              <a:rPr kumimoji="1" lang="ja-JP" altLang="en-US" sz="1000" b="0" i="0" u="none" strike="noStrike" kern="1200" cap="none" spc="0" normalizeH="0" baseline="0" noProof="0" dirty="0" err="1">
                <a:ln>
                  <a:noFill/>
                </a:ln>
                <a:solidFill>
                  <a:srgbClr val="0000CC"/>
                </a:solidFill>
                <a:effectLst/>
                <a:uLnTx/>
                <a:uFillTx/>
                <a:latin typeface="ＭＳ Ｐ明朝" panose="02020600040205080304" pitchFamily="18" charset="-128"/>
                <a:ea typeface="ＭＳ Ｐ明朝" panose="02020600040205080304" pitchFamily="18" charset="-128"/>
                <a:cs typeface="+mn-cs"/>
              </a:rPr>
              <a:t>どろみ</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IC</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　開通</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9" name="テキスト ボックス 48"/>
          <p:cNvSpPr txBox="1"/>
          <p:nvPr/>
        </p:nvSpPr>
        <p:spPr>
          <a:xfrm>
            <a:off x="1001350" y="3080009"/>
            <a:ext cx="124585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まちび</a:t>
            </a:r>
            <a:r>
              <a:rPr kumimoji="1" lang="ja-JP" altLang="en-US" sz="1000" b="0" i="0" u="none" strike="noStrike" kern="1200" cap="none" spc="0" normalizeH="0" baseline="0" noProof="0" dirty="0" err="1">
                <a:ln>
                  <a:noFill/>
                </a:ln>
                <a:solidFill>
                  <a:srgbClr val="0000CC"/>
                </a:solidFill>
                <a:effectLst/>
                <a:uLnTx/>
                <a:uFillTx/>
                <a:latin typeface="ＭＳ Ｐ明朝" panose="02020600040205080304" pitchFamily="18" charset="-128"/>
                <a:ea typeface="ＭＳ Ｐ明朝" panose="02020600040205080304" pitchFamily="18" charset="-128"/>
                <a:cs typeface="+mn-cs"/>
              </a:rPr>
              <a:t>ら</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き（</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2007</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0" name="円/楕円 49"/>
          <p:cNvSpPr/>
          <p:nvPr/>
        </p:nvSpPr>
        <p:spPr>
          <a:xfrm>
            <a:off x="2651146" y="226093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1" name="テキスト ボックス 50"/>
          <p:cNvSpPr txBox="1"/>
          <p:nvPr/>
        </p:nvSpPr>
        <p:spPr>
          <a:xfrm>
            <a:off x="2316297" y="2514583"/>
            <a:ext cx="10792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企業用地ゾーン</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公募開始</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8" name="円/楕円 47"/>
          <p:cNvSpPr/>
          <p:nvPr/>
        </p:nvSpPr>
        <p:spPr>
          <a:xfrm>
            <a:off x="6067455" y="444488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52" name="テキスト ボックス 51"/>
          <p:cNvSpPr txBox="1"/>
          <p:nvPr/>
        </p:nvSpPr>
        <p:spPr>
          <a:xfrm>
            <a:off x="5381698" y="4902310"/>
            <a:ext cx="129890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彩都東部先行</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地区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土地区画整理事業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完了</a:t>
            </a:r>
          </a:p>
        </p:txBody>
      </p:sp>
      <p:sp>
        <p:nvSpPr>
          <p:cNvPr id="54" name="円/楕円 53"/>
          <p:cNvSpPr/>
          <p:nvPr/>
        </p:nvSpPr>
        <p:spPr>
          <a:xfrm>
            <a:off x="4873772" y="445489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 name="テキスト ボックス 54"/>
          <p:cNvSpPr txBox="1"/>
          <p:nvPr/>
        </p:nvSpPr>
        <p:spPr>
          <a:xfrm>
            <a:off x="4040744" y="4604872"/>
            <a:ext cx="12484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彩都東部地区地権者地権者協議会にて残区域の全体開発計画案が策定</a:t>
            </a:r>
          </a:p>
        </p:txBody>
      </p:sp>
      <p:sp>
        <p:nvSpPr>
          <p:cNvPr id="39" name="円/楕円 38"/>
          <p:cNvSpPr/>
          <p:nvPr/>
        </p:nvSpPr>
        <p:spPr>
          <a:xfrm>
            <a:off x="7944373" y="223783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 name="円/楕円 47"/>
          <p:cNvSpPr/>
          <p:nvPr/>
        </p:nvSpPr>
        <p:spPr>
          <a:xfrm>
            <a:off x="5457603" y="444488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57" name="テキスト ボックス 56"/>
          <p:cNvSpPr txBox="1"/>
          <p:nvPr/>
        </p:nvSpPr>
        <p:spPr>
          <a:xfrm>
            <a:off x="6119742" y="4636520"/>
            <a:ext cx="640778"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・中央東地区</a:t>
            </a:r>
            <a:endParaRPr kumimoji="1" lang="en-US" altLang="ja-JP"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8" name="テキスト ボックス 57"/>
          <p:cNvSpPr txBox="1"/>
          <p:nvPr/>
        </p:nvSpPr>
        <p:spPr>
          <a:xfrm>
            <a:off x="5512298" y="4615908"/>
            <a:ext cx="923290"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・山麓線</a:t>
            </a:r>
            <a:endParaRPr kumimoji="1" lang="en-US" altLang="ja-JP"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エリア地区</a:t>
            </a:r>
            <a:endParaRPr kumimoji="1" lang="en-US" altLang="ja-JP"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9" name="円/楕円 47"/>
          <p:cNvSpPr/>
          <p:nvPr/>
        </p:nvSpPr>
        <p:spPr>
          <a:xfrm>
            <a:off x="5849872" y="444488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60" name="テキスト ボックス 59"/>
          <p:cNvSpPr txBox="1"/>
          <p:nvPr/>
        </p:nvSpPr>
        <p:spPr>
          <a:xfrm>
            <a:off x="6275444" y="3611960"/>
            <a:ext cx="21355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都市計画変更（モノレール廃止等）</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5" name="直線コネクタ 4"/>
          <p:cNvCxnSpPr>
            <a:cxnSpLocks/>
          </p:cNvCxnSpPr>
          <p:nvPr/>
        </p:nvCxnSpPr>
        <p:spPr>
          <a:xfrm flipH="1">
            <a:off x="5976972" y="3735071"/>
            <a:ext cx="328952" cy="622397"/>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61" name="円/楕円 47"/>
          <p:cNvSpPr/>
          <p:nvPr/>
        </p:nvSpPr>
        <p:spPr>
          <a:xfrm>
            <a:off x="6522582" y="444488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62" name="テキスト ボックス 61"/>
          <p:cNvSpPr txBox="1"/>
          <p:nvPr/>
        </p:nvSpPr>
        <p:spPr>
          <a:xfrm>
            <a:off x="6639494" y="3885841"/>
            <a:ext cx="159894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彩都東部</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C</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区域</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　土地区画整理事業</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開始</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9" name="直線コネクタ 8"/>
          <p:cNvCxnSpPr>
            <a:cxnSpLocks/>
          </p:cNvCxnSpPr>
          <p:nvPr/>
        </p:nvCxnSpPr>
        <p:spPr>
          <a:xfrm flipH="1">
            <a:off x="6679688" y="4037980"/>
            <a:ext cx="188633" cy="362253"/>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63" name="円/楕円 98"/>
          <p:cNvSpPr/>
          <p:nvPr/>
        </p:nvSpPr>
        <p:spPr>
          <a:xfrm>
            <a:off x="7944853" y="2238456"/>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テキスト ボックス 64"/>
          <p:cNvSpPr txBox="1"/>
          <p:nvPr/>
        </p:nvSpPr>
        <p:spPr>
          <a:xfrm>
            <a:off x="7457540" y="1828067"/>
            <a:ext cx="11743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北大阪急行延伸</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開業</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66" name="円/楕円 88"/>
          <p:cNvSpPr/>
          <p:nvPr/>
        </p:nvSpPr>
        <p:spPr>
          <a:xfrm>
            <a:off x="5470183" y="2259307"/>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67" name="テキスト ボックス 66"/>
          <p:cNvSpPr txBox="1"/>
          <p:nvPr/>
        </p:nvSpPr>
        <p:spPr>
          <a:xfrm>
            <a:off x="5017423" y="2511226"/>
            <a:ext cx="105349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企業用地ゾーン</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引渡し完了</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68" name="円/楕円 88"/>
          <p:cNvSpPr/>
          <p:nvPr/>
        </p:nvSpPr>
        <p:spPr>
          <a:xfrm>
            <a:off x="6642780" y="224950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9" name="テキスト ボックス 68"/>
          <p:cNvSpPr txBox="1"/>
          <p:nvPr/>
        </p:nvSpPr>
        <p:spPr>
          <a:xfrm>
            <a:off x="6372599" y="2512219"/>
            <a:ext cx="69762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全保留地</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売却完了</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75" name="円/楕円 88"/>
          <p:cNvSpPr/>
          <p:nvPr/>
        </p:nvSpPr>
        <p:spPr>
          <a:xfrm>
            <a:off x="4860629" y="224978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86" name="テキスト ボックス 85"/>
          <p:cNvSpPr txBox="1"/>
          <p:nvPr/>
        </p:nvSpPr>
        <p:spPr>
          <a:xfrm>
            <a:off x="4461992" y="1673786"/>
            <a:ext cx="1082348"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都市計画道路</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止々呂美吉川線</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開通</a:t>
            </a:r>
          </a:p>
        </p:txBody>
      </p:sp>
      <p:sp>
        <p:nvSpPr>
          <p:cNvPr id="89" name="円/楕円 88"/>
          <p:cNvSpPr/>
          <p:nvPr/>
        </p:nvSpPr>
        <p:spPr>
          <a:xfrm>
            <a:off x="4159289" y="224950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cxnSp>
        <p:nvCxnSpPr>
          <p:cNvPr id="53" name="直線矢印コネクタ 52"/>
          <p:cNvCxnSpPr/>
          <p:nvPr/>
        </p:nvCxnSpPr>
        <p:spPr>
          <a:xfrm flipV="1">
            <a:off x="4067407" y="2311536"/>
            <a:ext cx="3927484" cy="5672"/>
          </a:xfrm>
          <a:prstGeom prst="straightConnector1">
            <a:avLst/>
          </a:prstGeom>
          <a:ln w="25400">
            <a:solidFill>
              <a:srgbClr val="0000CC"/>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6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0009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１２．</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①箕面森町</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8" name="テキスト ボックス 7"/>
          <p:cNvSpPr txBox="1"/>
          <p:nvPr/>
        </p:nvSpPr>
        <p:spPr>
          <a:xfrm>
            <a:off x="1271464" y="452290"/>
            <a:ext cx="9649072" cy="1015663"/>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概要（①箕面森町）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・地区面積：</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313.5ha</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・事業期間：</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度～令和</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5(2023)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・箕面北部丘陵に位置し、豊かな自然を享受できる居住空間を確保し、世代を越えて誰もがいきいきと暮らせるまちづくりを進めている。</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・特定土地区画整理事業として、大阪府が事業主体となって施行し、国土交通省・大阪府・箕面市及び民間事業者が協力して推進。</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・土地区画整理事業に</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PFI</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（プライベート・ファイナンス・イニシアティブ）を導入した初めての事例。</a:t>
            </a:r>
            <a:endParaRPr kumimoji="1" lang="en-US" altLang="ja-JP" sz="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 name="図 6" descr="https://www.osaka-kousha.or.jp/x-rland/2015-07-01_minoh/pdf/youryou.pdf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6315" y="1728975"/>
            <a:ext cx="7477514" cy="4711212"/>
          </a:xfrm>
          <a:prstGeom prst="rect">
            <a:avLst/>
          </a:prstGeom>
        </p:spPr>
      </p:pic>
      <p:grpSp>
        <p:nvGrpSpPr>
          <p:cNvPr id="2" name="グループ化 1"/>
          <p:cNvGrpSpPr/>
          <p:nvPr/>
        </p:nvGrpSpPr>
        <p:grpSpPr>
          <a:xfrm>
            <a:off x="7805635" y="1728975"/>
            <a:ext cx="4095276" cy="1746368"/>
            <a:chOff x="114891" y="4818421"/>
            <a:chExt cx="3768340" cy="1828017"/>
          </a:xfrm>
        </p:grpSpPr>
        <p:sp>
          <p:nvSpPr>
            <p:cNvPr id="14" name="正方形/長方形 13"/>
            <p:cNvSpPr/>
            <p:nvPr/>
          </p:nvSpPr>
          <p:spPr>
            <a:xfrm>
              <a:off x="114891" y="5132256"/>
              <a:ext cx="3768340" cy="151418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○大阪府が開発</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○立地施設</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・箕面市立と</a:t>
              </a:r>
              <a:r>
                <a:rPr kumimoji="1" lang="ja-JP" altLang="en-US" sz="11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どろ</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みの森学園（小中一貫校）</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・みすず学園（幼保一体施設</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認定こども園</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・地区センター（友星保育園、バス待合所、クリニック、薬局等）</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・商業施設（ファミリーマート、スーパートライアル）</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・履正社スポーツ専門学校　箕面キャンパス</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正方形/長方形 11"/>
            <p:cNvSpPr/>
            <p:nvPr/>
          </p:nvSpPr>
          <p:spPr>
            <a:xfrm>
              <a:off x="114891" y="4823147"/>
              <a:ext cx="3768340" cy="18232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3" name="正方形/長方形 12"/>
            <p:cNvSpPr/>
            <p:nvPr/>
          </p:nvSpPr>
          <p:spPr>
            <a:xfrm>
              <a:off x="114891" y="4818421"/>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第</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1</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区域（住宅ゾーン）</a:t>
              </a:r>
            </a:p>
          </p:txBody>
        </p:sp>
      </p:grpSp>
      <p:grpSp>
        <p:nvGrpSpPr>
          <p:cNvPr id="3" name="グループ化 2"/>
          <p:cNvGrpSpPr/>
          <p:nvPr/>
        </p:nvGrpSpPr>
        <p:grpSpPr>
          <a:xfrm>
            <a:off x="7803332" y="3603124"/>
            <a:ext cx="4097578" cy="795222"/>
            <a:chOff x="4081202" y="4812515"/>
            <a:chExt cx="3780217" cy="795222"/>
          </a:xfrm>
        </p:grpSpPr>
        <p:sp>
          <p:nvSpPr>
            <p:cNvPr id="16" name="正方形/長方形 15"/>
            <p:cNvSpPr/>
            <p:nvPr/>
          </p:nvSpPr>
          <p:spPr>
            <a:xfrm>
              <a:off x="4081202" y="4812515"/>
              <a:ext cx="3780217" cy="7845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7" name="正方形/長方形 16"/>
            <p:cNvSpPr/>
            <p:nvPr/>
          </p:nvSpPr>
          <p:spPr>
            <a:xfrm>
              <a:off x="4093079" y="4818421"/>
              <a:ext cx="2996490" cy="27948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第</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区域（民間開発住宅ゾーン）</a:t>
              </a:r>
            </a:p>
          </p:txBody>
        </p:sp>
        <p:sp>
          <p:nvSpPr>
            <p:cNvPr id="20" name="正方形/長方形 19"/>
            <p:cNvSpPr/>
            <p:nvPr/>
          </p:nvSpPr>
          <p:spPr>
            <a:xfrm>
              <a:off x="4093079" y="5176850"/>
              <a:ext cx="376834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○民間開発事業者</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豊田通商（株）</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が開発</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・「箕面森町</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PEACEGARDEN</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6" name="グループ化 5"/>
          <p:cNvGrpSpPr/>
          <p:nvPr/>
        </p:nvGrpSpPr>
        <p:grpSpPr>
          <a:xfrm>
            <a:off x="7778339" y="4533997"/>
            <a:ext cx="4122572" cy="2247803"/>
            <a:chOff x="7778339" y="4684683"/>
            <a:chExt cx="4122572" cy="2401086"/>
          </a:xfrm>
        </p:grpSpPr>
        <p:sp>
          <p:nvSpPr>
            <p:cNvPr id="19" name="正方形/長方形 18"/>
            <p:cNvSpPr/>
            <p:nvPr/>
          </p:nvSpPr>
          <p:spPr>
            <a:xfrm>
              <a:off x="7828184" y="4690539"/>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第</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3</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区域（企業用地ゾーン）</a:t>
              </a:r>
            </a:p>
          </p:txBody>
        </p:sp>
        <p:sp>
          <p:nvSpPr>
            <p:cNvPr id="21" name="正方形/長方形 20"/>
            <p:cNvSpPr/>
            <p:nvPr/>
          </p:nvSpPr>
          <p:spPr>
            <a:xfrm>
              <a:off x="7778339" y="4998114"/>
              <a:ext cx="4122571" cy="208765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○大阪府が開発、企業を誘致</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○新名神高速道路　箕面と</a:t>
              </a:r>
              <a:r>
                <a:rPr kumimoji="1" lang="ja-JP" altLang="en-US" sz="11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どろみ</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IC</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と国道４２３号に近く、大阪中心部へも直結する企業用地。</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○誘致施設</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物流施設、製造加工施設、研究開発施設等</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○土地引渡し</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全</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23</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区画引渡し済。各社、順次操業中。</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 name="正方形/長方形 17"/>
            <p:cNvSpPr/>
            <p:nvPr/>
          </p:nvSpPr>
          <p:spPr>
            <a:xfrm>
              <a:off x="7813965" y="4684683"/>
              <a:ext cx="4086946" cy="22780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grpSp>
      <p:sp>
        <p:nvSpPr>
          <p:cNvPr id="22"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4066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9818087" y="4752293"/>
            <a:ext cx="2232089" cy="1932698"/>
          </a:xfrm>
          <a:prstGeom prst="rect">
            <a:avLst/>
          </a:prstGeom>
        </p:spPr>
      </p:pic>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１２．</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①箕面森町</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pSp>
        <p:nvGrpSpPr>
          <p:cNvPr id="2" name="グループ化 1"/>
          <p:cNvGrpSpPr/>
          <p:nvPr/>
        </p:nvGrpSpPr>
        <p:grpSpPr>
          <a:xfrm>
            <a:off x="79114" y="1173891"/>
            <a:ext cx="3865827" cy="5536002"/>
            <a:chOff x="100400" y="5220836"/>
            <a:chExt cx="3893541" cy="5536002"/>
          </a:xfrm>
        </p:grpSpPr>
        <p:sp>
          <p:nvSpPr>
            <p:cNvPr id="12" name="正方形/長方形 11"/>
            <p:cNvSpPr/>
            <p:nvPr/>
          </p:nvSpPr>
          <p:spPr>
            <a:xfrm>
              <a:off x="114891" y="5220836"/>
              <a:ext cx="3864561" cy="55360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3" name="正方形/長方形 12"/>
            <p:cNvSpPr/>
            <p:nvPr/>
          </p:nvSpPr>
          <p:spPr>
            <a:xfrm>
              <a:off x="114890" y="5230468"/>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14" name="正方形/長方形 13"/>
            <p:cNvSpPr/>
            <p:nvPr/>
          </p:nvSpPr>
          <p:spPr>
            <a:xfrm>
              <a:off x="100400" y="5587596"/>
              <a:ext cx="3893541" cy="41703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1977</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余野川ダム計画公表（建設省）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地元の反対と公的主体での周辺宅地開発の条件化</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1989</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府が住宅供給公社による土地取得を決定</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1990</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住宅供給公社が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154ha</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140</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億円）の土地を取得</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1991</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企業局が事業主体に決定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1991</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月議会承認）</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1996</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土地区画整理事業などの都市計画決定</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1999</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オオタカ</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「国内希少野生動植物種」指定</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の営巣発見</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オオタカ調査委員会を設置</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2001</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事業見直し案を公表</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2002</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所管部局を企業局から建築都市部へ移管</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（企業会計から分離し、公共事業として実施）</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2005</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余野川ダムを当面実施しないと公表（国土交通省）</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2007</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a:t>
              </a:r>
              <a:r>
                <a:rPr kumimoji="1" lang="ja-JP" altLang="en-US" sz="11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ちびらき、箕面グリーンロード開通</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6" name="グループ化 5"/>
          <p:cNvGrpSpPr/>
          <p:nvPr/>
        </p:nvGrpSpPr>
        <p:grpSpPr>
          <a:xfrm>
            <a:off x="4290911" y="1148134"/>
            <a:ext cx="7926832" cy="5559717"/>
            <a:chOff x="4019457" y="5225439"/>
            <a:chExt cx="7776976" cy="5477401"/>
          </a:xfrm>
        </p:grpSpPr>
        <p:sp>
          <p:nvSpPr>
            <p:cNvPr id="18" name="正方形/長方形 17"/>
            <p:cNvSpPr/>
            <p:nvPr/>
          </p:nvSpPr>
          <p:spPr>
            <a:xfrm>
              <a:off x="4019457" y="5225618"/>
              <a:ext cx="7650882" cy="54772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9" name="正方形/長方形 18"/>
            <p:cNvSpPr/>
            <p:nvPr/>
          </p:nvSpPr>
          <p:spPr>
            <a:xfrm>
              <a:off x="4025621" y="5225439"/>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sp>
          <p:nvSpPr>
            <p:cNvPr id="21" name="正方形/長方形 20"/>
            <p:cNvSpPr/>
            <p:nvPr/>
          </p:nvSpPr>
          <p:spPr>
            <a:xfrm>
              <a:off x="4050877" y="5508445"/>
              <a:ext cx="7745556" cy="17586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＜財政再建プログラム（</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事業の見直し・点検を実施</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○点検結果（概要）</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①</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新名神高速道路と大阪都心部への結節点である箕面インターチェンジに近接する本事業地において、将来適切な土地利用と　</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円滑な地域整備が図られるよう、枠組みをつくる。</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②</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北摂地域における道路ネットワーク整備に資する。</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③</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オオタカ調査委員会の提言に則り、オオタカ保全区域を設定し保全方策を実施</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○今後の方向</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・第１区域は、引き続き事業の完成</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を</a:t>
              </a:r>
              <a:r>
                <a:rPr lang="ja-JP" altLang="en-US" sz="1100" dirty="0">
                  <a:latin typeface="ＭＳ Ｐゴシック" panose="020B0600070205080204" pitchFamily="50" charset="-128"/>
                  <a:ea typeface="ＭＳ Ｐゴシック" panose="020B0600070205080204" pitchFamily="50" charset="-128"/>
                </a:rPr>
                <a:t>めざす</a:t>
              </a:r>
              <a:r>
                <a:rPr kumimoji="1" lang="ja-JP" altLang="en-US" sz="1100" b="0" i="0" u="none" strike="noStrike" kern="1200" cap="none" spc="0" normalizeH="0" baseline="0" noProof="0" dirty="0" err="1" smtClean="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但し</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、財政状況に鑑み、住民生活に最大限配慮しつつ、工事の実施時期を精査。</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第２区域は、民間地権者により開発。</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第３区域</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施設誘致地区</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は、粗造成の概成が見込まれる</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2012</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年度末に基盤整備工事の実施について判断。</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9" name="右矢印 8"/>
          <p:cNvSpPr/>
          <p:nvPr/>
        </p:nvSpPr>
        <p:spPr>
          <a:xfrm>
            <a:off x="4001687" y="3561472"/>
            <a:ext cx="207336" cy="723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 name="角丸四角形 23"/>
          <p:cNvSpPr/>
          <p:nvPr/>
        </p:nvSpPr>
        <p:spPr>
          <a:xfrm>
            <a:off x="1143000" y="408135"/>
            <a:ext cx="10001708" cy="655121"/>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「多世代共生」、「環境共生」、「地域共生」をまちづくりのテーマとした、世代を超えて誰もがいきいきと暮らせるニュータウンの実現。</a:t>
            </a:r>
          </a:p>
        </p:txBody>
      </p:sp>
      <p:sp>
        <p:nvSpPr>
          <p:cNvPr id="25" name="正方形/長方形 24"/>
          <p:cNvSpPr/>
          <p:nvPr/>
        </p:nvSpPr>
        <p:spPr>
          <a:xfrm>
            <a:off x="4290911" y="4861900"/>
            <a:ext cx="5780523"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＜成果＞</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○豊かな自然環境を享受できる居住空間の提供し、新しいまちづくりの実現。</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○第３区域における企業立地による産業活性化・雇用創出。　</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二等辺三角形 27"/>
          <p:cNvSpPr/>
          <p:nvPr/>
        </p:nvSpPr>
        <p:spPr>
          <a:xfrm rot="10800000">
            <a:off x="7458195" y="3184558"/>
            <a:ext cx="579049" cy="1099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4384638" y="5390694"/>
            <a:ext cx="3644986" cy="12772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○各区域における状況（</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2022.12</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末現在）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■第１区域</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・保留地の売却状況</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全保留地の売却完了</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・箕面市立と</a:t>
            </a:r>
            <a:r>
              <a:rPr kumimoji="1" lang="ja-JP" altLang="en-US" sz="11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どろ</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みの森学園（小中一貫校）の 　　</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児童生徒数：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1,033</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右矢印 37"/>
          <p:cNvSpPr/>
          <p:nvPr/>
        </p:nvSpPr>
        <p:spPr>
          <a:xfrm>
            <a:off x="8312074" y="4443724"/>
            <a:ext cx="230071" cy="36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8346224" y="4496889"/>
            <a:ext cx="3498488"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第３区域（企業用地ゾーン）公募開始（</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二等辺三角形 40"/>
          <p:cNvSpPr/>
          <p:nvPr/>
        </p:nvSpPr>
        <p:spPr>
          <a:xfrm rot="10800000">
            <a:off x="6782174" y="4769033"/>
            <a:ext cx="1330750" cy="1669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4344076" y="4493752"/>
            <a:ext cx="789480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年度大阪府戦略本部会議＞</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第３区域の事業着手を決定</a:t>
            </a:r>
            <a:endParaRPr kumimoji="1" lang="en-US" altLang="ja-JP"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正方形/長方形 32"/>
          <p:cNvSpPr/>
          <p:nvPr/>
        </p:nvSpPr>
        <p:spPr>
          <a:xfrm>
            <a:off x="7667413" y="5559257"/>
            <a:ext cx="2228011" cy="938719"/>
          </a:xfrm>
          <a:prstGeom prst="rect">
            <a:avLst/>
          </a:prstGeom>
          <a:noFill/>
        </p:spPr>
        <p:txBody>
          <a:bodyPr wrap="square" lIns="72000" tIns="36000" rIns="72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■第２区域</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・計画戸数：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677</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区画　</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・世帯数：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606</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世帯</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■第３区域</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・企業用地の全</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区画引渡し済</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4364671" y="3184490"/>
            <a:ext cx="7894807"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＜改革工程表（</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年２月）＞</a:t>
            </a: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区域の基盤整備工事について、</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粗造成の概成が当初計画</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から２年</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遅れていることから</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施設</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立地に関する企業判断が明確に</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なり保留地</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処分の可能性や採算性を</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見極められる</a:t>
            </a:r>
            <a:endParaRPr kumimoji="1" lang="en-US" altLang="ja-JP"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26</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年度までに実施判断</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する。</a:t>
            </a:r>
            <a:endParaRPr kumimoji="1" lang="en-US" altLang="ja-JP"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p:cNvSpPr/>
          <p:nvPr/>
        </p:nvSpPr>
        <p:spPr>
          <a:xfrm>
            <a:off x="4845275" y="3920056"/>
            <a:ext cx="4945906"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上記財政再建プログラムの方向性に基づき、企業ヒアリングを実施。</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（ヒアリング結果）企業の進出意欲・検討熟度が高く、保留地処分の可能性が</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高い。</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二等辺三角形 36"/>
          <p:cNvSpPr/>
          <p:nvPr/>
        </p:nvSpPr>
        <p:spPr>
          <a:xfrm rot="10800000">
            <a:off x="7458195" y="4358244"/>
            <a:ext cx="579049" cy="1099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30" name="図 29"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545" y="3447047"/>
            <a:ext cx="1539364" cy="970984"/>
          </a:xfrm>
          <a:prstGeom prst="rect">
            <a:avLst/>
          </a:prstGeom>
        </p:spPr>
      </p:pic>
      <p:sp>
        <p:nvSpPr>
          <p:cNvPr id="8" name="屈折矢印 7"/>
          <p:cNvSpPr/>
          <p:nvPr/>
        </p:nvSpPr>
        <p:spPr>
          <a:xfrm rot="5219044">
            <a:off x="4507576" y="3978218"/>
            <a:ext cx="309093" cy="26694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正方形/長方形 33"/>
          <p:cNvSpPr/>
          <p:nvPr/>
        </p:nvSpPr>
        <p:spPr>
          <a:xfrm>
            <a:off x="10229033" y="3205888"/>
            <a:ext cx="1831349"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事業費</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886</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39" name="正方形/長方形 38"/>
          <p:cNvSpPr/>
          <p:nvPr/>
        </p:nvSpPr>
        <p:spPr>
          <a:xfrm>
            <a:off x="10137151" y="4350180"/>
            <a:ext cx="1831349"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区域は民間が開発</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0731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2021</Words>
  <Application>Microsoft Office PowerPoint</Application>
  <PresentationFormat>ワイド画面</PresentationFormat>
  <Paragraphs>260</Paragraphs>
  <Slides>4</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ＭＳ Ｐゴシック</vt:lpstr>
      <vt:lpstr>ＭＳ Ｐ明朝</vt:lpstr>
      <vt:lpstr>ＭＳ ゴシック</vt:lpstr>
      <vt:lpstr>新細明體</vt:lpstr>
      <vt:lpstr>メイリオ</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2023-06-16T06:00:24Z</dcterms:modified>
</cp:coreProperties>
</file>