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107" removePersonalInfoOnSave="1" saveSubsetFonts="1">
  <p:sldMasterIdLst>
    <p:sldMasterId id="2147483672" r:id="rId1"/>
  </p:sldMasterIdLst>
  <p:notesMasterIdLst>
    <p:notesMasterId r:id="rId6"/>
  </p:notesMasterIdLst>
  <p:handoutMasterIdLst>
    <p:handoutMasterId r:id="rId7"/>
  </p:handoutMasterIdLst>
  <p:sldIdLst>
    <p:sldId id="960" r:id="rId2"/>
    <p:sldId id="961" r:id="rId3"/>
    <p:sldId id="962" r:id="rId4"/>
    <p:sldId id="963" r:id="rId5"/>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5"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4745"/>
    <a:srgbClr val="0000CC"/>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テーマ スタイル 1 - アクセント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162" autoAdjust="0"/>
    <p:restoredTop sz="94333" autoAdjust="0"/>
  </p:normalViewPr>
  <p:slideViewPr>
    <p:cSldViewPr snapToGrid="0">
      <p:cViewPr varScale="1">
        <p:scale>
          <a:sx n="69" d="100"/>
          <a:sy n="69" d="100"/>
        </p:scale>
        <p:origin x="648" y="6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8" y="0"/>
            <a:ext cx="2949575" cy="498475"/>
          </a:xfrm>
          <a:prstGeom prst="rect">
            <a:avLst/>
          </a:prstGeom>
        </p:spPr>
        <p:txBody>
          <a:bodyPr vert="horz" lIns="91440" tIns="45720" rIns="91440" bIns="45720" rtlCol="0"/>
          <a:lstStyle>
            <a:lvl1pPr algn="r">
              <a:defRPr sz="1200"/>
            </a:lvl1pPr>
          </a:lstStyle>
          <a:p>
            <a:fld id="{CF91CB69-C0D4-4249-892D-7145899D729D}" type="datetimeFigureOut">
              <a:rPr kumimoji="1" lang="ja-JP" altLang="en-US" smtClean="0"/>
              <a:t>2023/6/16</a:t>
            </a:fld>
            <a:endParaRPr kumimoji="1" lang="ja-JP" altLang="en-US"/>
          </a:p>
        </p:txBody>
      </p:sp>
      <p:sp>
        <p:nvSpPr>
          <p:cNvPr id="4" name="フッター プレースホルダー 3"/>
          <p:cNvSpPr>
            <a:spLocks noGrp="1"/>
          </p:cNvSpPr>
          <p:nvPr>
            <p:ph type="ftr" sz="quarter" idx="2"/>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8" y="9440863"/>
            <a:ext cx="2949575" cy="498475"/>
          </a:xfrm>
          <a:prstGeom prst="rect">
            <a:avLst/>
          </a:prstGeom>
        </p:spPr>
        <p:txBody>
          <a:bodyPr vert="horz" lIns="91440" tIns="45720" rIns="91440" bIns="45720" rtlCol="0" anchor="b"/>
          <a:lstStyle>
            <a:lvl1pPr algn="r">
              <a:defRPr sz="1200"/>
            </a:lvl1pPr>
          </a:lstStyle>
          <a:p>
            <a:fld id="{FA2D7C81-5519-4110-A957-3E065F797C99}" type="slidenum">
              <a:rPr kumimoji="1" lang="ja-JP" altLang="en-US" smtClean="0"/>
              <a:t>‹#›</a:t>
            </a:fld>
            <a:endParaRPr kumimoji="1" lang="ja-JP" altLang="en-US"/>
          </a:p>
        </p:txBody>
      </p:sp>
    </p:spTree>
    <p:extLst>
      <p:ext uri="{BB962C8B-B14F-4D97-AF65-F5344CB8AC3E}">
        <p14:creationId xmlns:p14="http://schemas.microsoft.com/office/powerpoint/2010/main" val="28662710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2"/>
            <a:ext cx="2949787" cy="498693"/>
          </a:xfrm>
          <a:prstGeom prst="rect">
            <a:avLst/>
          </a:prstGeom>
        </p:spPr>
        <p:txBody>
          <a:bodyPr vert="horz" lIns="91425" tIns="45714" rIns="91425" bIns="45714"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40" y="2"/>
            <a:ext cx="2949787" cy="498693"/>
          </a:xfrm>
          <a:prstGeom prst="rect">
            <a:avLst/>
          </a:prstGeom>
        </p:spPr>
        <p:txBody>
          <a:bodyPr vert="horz" lIns="91425" tIns="45714" rIns="91425" bIns="45714" rtlCol="0"/>
          <a:lstStyle>
            <a:lvl1pPr algn="r">
              <a:defRPr sz="1200"/>
            </a:lvl1pPr>
          </a:lstStyle>
          <a:p>
            <a:fld id="{5A341A20-8478-4C1C-BE02-31BFBBE9F3EA}" type="datetimeFigureOut">
              <a:rPr kumimoji="1" lang="ja-JP" altLang="en-US" smtClean="0"/>
              <a:t>2023/6/16</a:t>
            </a:fld>
            <a:endParaRPr kumimoji="1" lang="ja-JP" altLang="en-US"/>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25" tIns="45714" rIns="91425" bIns="45714" rtlCol="0" anchor="ctr"/>
          <a:lstStyle/>
          <a:p>
            <a:endParaRPr lang="ja-JP" altLang="en-US"/>
          </a:p>
        </p:txBody>
      </p:sp>
      <p:sp>
        <p:nvSpPr>
          <p:cNvPr id="5" name="ノート プレースホルダー 4"/>
          <p:cNvSpPr>
            <a:spLocks noGrp="1"/>
          </p:cNvSpPr>
          <p:nvPr>
            <p:ph type="body" sz="quarter" idx="3"/>
          </p:nvPr>
        </p:nvSpPr>
        <p:spPr>
          <a:xfrm>
            <a:off x="680721" y="4783307"/>
            <a:ext cx="5445760" cy="3913614"/>
          </a:xfrm>
          <a:prstGeom prst="rect">
            <a:avLst/>
          </a:prstGeom>
        </p:spPr>
        <p:txBody>
          <a:bodyPr vert="horz" lIns="91425" tIns="45714" rIns="91425" bIns="4571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25" tIns="45714" rIns="91425" bIns="4571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40" y="9440647"/>
            <a:ext cx="2949787" cy="498692"/>
          </a:xfrm>
          <a:prstGeom prst="rect">
            <a:avLst/>
          </a:prstGeom>
        </p:spPr>
        <p:txBody>
          <a:bodyPr vert="horz" lIns="91425" tIns="45714" rIns="91425" bIns="45714" rtlCol="0" anchor="b"/>
          <a:lstStyle>
            <a:lvl1pPr algn="r">
              <a:defRPr sz="1200"/>
            </a:lvl1pPr>
          </a:lstStyle>
          <a:p>
            <a:fld id="{54E77E6D-4318-4181-B329-ED3A8DAEF872}" type="slidenum">
              <a:rPr kumimoji="1" lang="ja-JP" altLang="en-US" smtClean="0"/>
              <a:t>‹#›</a:t>
            </a:fld>
            <a:endParaRPr kumimoji="1" lang="ja-JP" altLang="en-US"/>
          </a:p>
        </p:txBody>
      </p:sp>
    </p:spTree>
    <p:extLst>
      <p:ext uri="{BB962C8B-B14F-4D97-AF65-F5344CB8AC3E}">
        <p14:creationId xmlns:p14="http://schemas.microsoft.com/office/powerpoint/2010/main" val="2710529550"/>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246063" y="795338"/>
            <a:ext cx="7045326" cy="3962400"/>
          </a:xfrm>
        </p:spPr>
      </p:sp>
      <p:sp>
        <p:nvSpPr>
          <p:cNvPr id="3" name="ノート プレースホルダ 2"/>
          <p:cNvSpPr>
            <a:spLocks noGrp="1"/>
          </p:cNvSpPr>
          <p:nvPr>
            <p:ph type="body" idx="1"/>
          </p:nvPr>
        </p:nvSpPr>
        <p:spPr/>
        <p:txBody>
          <a:bodyPr>
            <a:normAutofit/>
          </a:bodyPr>
          <a:lstStyle/>
          <a:p>
            <a:endParaRPr kumimoji="1" lang="ja-JP" altLang="en-US" dirty="0"/>
          </a:p>
        </p:txBody>
      </p:sp>
    </p:spTree>
    <p:extLst>
      <p:ext uri="{BB962C8B-B14F-4D97-AF65-F5344CB8AC3E}">
        <p14:creationId xmlns:p14="http://schemas.microsoft.com/office/powerpoint/2010/main" val="19672980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228600" y="806450"/>
            <a:ext cx="7142163" cy="4017963"/>
          </a:xfrm>
        </p:spPr>
      </p:sp>
      <p:sp>
        <p:nvSpPr>
          <p:cNvPr id="3" name="ノート プレースホルダ 2"/>
          <p:cNvSpPr>
            <a:spLocks noGrp="1"/>
          </p:cNvSpPr>
          <p:nvPr>
            <p:ph type="body" idx="1"/>
          </p:nvPr>
        </p:nvSpPr>
        <p:spPr/>
        <p:txBody>
          <a:bodyPr>
            <a:normAutofit/>
          </a:bodyPr>
          <a:lstStyle/>
          <a:p>
            <a:endParaRPr kumimoji="1" lang="ja-JP" altLang="en-US"/>
          </a:p>
        </p:txBody>
      </p:sp>
    </p:spTree>
    <p:extLst>
      <p:ext uri="{BB962C8B-B14F-4D97-AF65-F5344CB8AC3E}">
        <p14:creationId xmlns:p14="http://schemas.microsoft.com/office/powerpoint/2010/main" val="6150520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297496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6373937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D63BDC81-9EE1-4F95-8257-5D828F131CC0}" type="datetime1">
              <a:rPr kumimoji="1" lang="ja-JP" altLang="en-US" smtClean="0"/>
              <a:t>2023/6/16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9448800" y="6492875"/>
            <a:ext cx="2743200" cy="365125"/>
          </a:xfrm>
        </p:spPr>
        <p:txBody>
          <a:bodyPr/>
          <a:lstStyle>
            <a:lvl1pPr>
              <a:defRPr sz="1400" b="1">
                <a:solidFill>
                  <a:schemeClr val="tx1"/>
                </a:solidFill>
              </a:defRPr>
            </a:lvl1pPr>
          </a:lstStyle>
          <a:p>
            <a:fld id="{138CA411-231B-42B9-AF63-97A64194AA60}" type="slidenum">
              <a:rPr lang="ja-JP" altLang="en-US" smtClean="0"/>
              <a:pPr/>
              <a:t>‹#›</a:t>
            </a:fld>
            <a:endParaRPr lang="ja-JP" altLang="en-US"/>
          </a:p>
        </p:txBody>
      </p:sp>
    </p:spTree>
    <p:extLst>
      <p:ext uri="{BB962C8B-B14F-4D97-AF65-F5344CB8AC3E}">
        <p14:creationId xmlns:p14="http://schemas.microsoft.com/office/powerpoint/2010/main" val="1761401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0C06EEF-4F51-4CC8-8C1B-AC4DFD409AD1}" type="datetime1">
              <a:rPr kumimoji="1" lang="ja-JP" altLang="en-US" smtClean="0"/>
              <a:t>2023/6/16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9448800" y="6461872"/>
            <a:ext cx="2743200" cy="365125"/>
          </a:xfrm>
        </p:spPr>
        <p:txBody>
          <a:bodyPr/>
          <a:lstStyle>
            <a:lvl1pPr>
              <a:defRPr sz="1400" b="1">
                <a:solidFill>
                  <a:schemeClr val="tx1"/>
                </a:solidFill>
              </a:defRPr>
            </a:lvl1pPr>
          </a:lstStyle>
          <a:p>
            <a:fld id="{138CA411-231B-42B9-AF63-97A64194AA60}" type="slidenum">
              <a:rPr lang="ja-JP" altLang="en-US" smtClean="0"/>
              <a:pPr/>
              <a:t>‹#›</a:t>
            </a:fld>
            <a:endParaRPr lang="ja-JP" altLang="en-US"/>
          </a:p>
        </p:txBody>
      </p:sp>
    </p:spTree>
    <p:extLst>
      <p:ext uri="{BB962C8B-B14F-4D97-AF65-F5344CB8AC3E}">
        <p14:creationId xmlns:p14="http://schemas.microsoft.com/office/powerpoint/2010/main" val="18120786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EB63FD2-394F-4DFA-8262-4E782EC39239}" type="datetime1">
              <a:rPr kumimoji="1" lang="ja-JP" altLang="en-US" smtClean="0"/>
              <a:t>2023/6/16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3412003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8E9F237-0490-4318-85DA-AFFAD8B72109}" type="datetime1">
              <a:rPr kumimoji="1" lang="ja-JP" altLang="en-US" smtClean="0"/>
              <a:t>2023/6/16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9448800" y="6492875"/>
            <a:ext cx="2743200" cy="365125"/>
          </a:xfrm>
        </p:spPr>
        <p:txBody>
          <a:bodyPr/>
          <a:lstStyle>
            <a:lvl1pPr>
              <a:defRPr sz="1400" b="1">
                <a:solidFill>
                  <a:schemeClr val="tx1"/>
                </a:solidFill>
              </a:defRPr>
            </a:lvl1pPr>
          </a:lstStyle>
          <a:p>
            <a:fld id="{138CA411-231B-42B9-AF63-97A64194AA60}" type="slidenum">
              <a:rPr lang="ja-JP" altLang="en-US" smtClean="0"/>
              <a:pPr/>
              <a:t>‹#›</a:t>
            </a:fld>
            <a:endParaRPr lang="ja-JP" altLang="en-US"/>
          </a:p>
        </p:txBody>
      </p:sp>
    </p:spTree>
    <p:extLst>
      <p:ext uri="{BB962C8B-B14F-4D97-AF65-F5344CB8AC3E}">
        <p14:creationId xmlns:p14="http://schemas.microsoft.com/office/powerpoint/2010/main" val="1211600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2C5FA9D-3678-4215-B637-8C289007B13C}" type="datetime1">
              <a:rPr kumimoji="1" lang="ja-JP" altLang="en-US" smtClean="0"/>
              <a:t>2023/6/16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2227457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EA81D097-52DC-4A11-88C4-5BC6081A991E}" type="datetime1">
              <a:rPr kumimoji="1" lang="ja-JP" altLang="en-US" smtClean="0"/>
              <a:t>2023/6/16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1207928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9788"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B238C46-03DB-400A-93EE-883FF2A72E56}" type="datetime1">
              <a:rPr kumimoji="1" lang="ja-JP" altLang="en-US" smtClean="0"/>
              <a:t>2023/6/16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27211135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2DB880DC-51CA-4292-8326-D430CC341296}" type="datetime1">
              <a:rPr kumimoji="1" lang="ja-JP" altLang="en-US" smtClean="0"/>
              <a:t>2023/6/16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3369329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0927F7-45B6-40F9-A46E-2BD662966881}" type="datetime1">
              <a:rPr kumimoji="1" lang="ja-JP" altLang="en-US" smtClean="0"/>
              <a:t>2023/6/16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a:xfrm>
            <a:off x="9448800" y="6492875"/>
            <a:ext cx="2743200" cy="365125"/>
          </a:xfrm>
        </p:spPr>
        <p:txBody>
          <a:bodyPr/>
          <a:lstStyle>
            <a:lvl1pPr>
              <a:defRPr sz="1400" b="1">
                <a:solidFill>
                  <a:schemeClr val="tx1"/>
                </a:solidFill>
              </a:defRPr>
            </a:lvl1pPr>
          </a:lstStyle>
          <a:p>
            <a:fld id="{138CA411-231B-42B9-AF63-97A64194AA60}" type="slidenum">
              <a:rPr lang="ja-JP" altLang="en-US" smtClean="0"/>
              <a:pPr/>
              <a:t>‹#›</a:t>
            </a:fld>
            <a:endParaRPr lang="ja-JP" altLang="en-US"/>
          </a:p>
        </p:txBody>
      </p:sp>
    </p:spTree>
    <p:extLst>
      <p:ext uri="{BB962C8B-B14F-4D97-AF65-F5344CB8AC3E}">
        <p14:creationId xmlns:p14="http://schemas.microsoft.com/office/powerpoint/2010/main" val="19566489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CE3CFC2-35EC-47E6-8C3E-F1C1C2CE1632}" type="datetime1">
              <a:rPr kumimoji="1" lang="ja-JP" altLang="en-US" smtClean="0"/>
              <a:t>2023/6/16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140969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67C060D-2748-466D-80D3-1C6821C64639}" type="datetime1">
              <a:rPr kumimoji="1" lang="ja-JP" altLang="en-US" smtClean="0"/>
              <a:t>2023/6/16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34659841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FB4EFD-B7F7-451D-B1C7-BDFAA944B730}" type="datetime1">
              <a:rPr kumimoji="1" lang="ja-JP" altLang="en-US" smtClean="0"/>
              <a:t>2023/6/16</a:t>
            </a:fld>
            <a:endParaRPr kumimoji="1" lang="ja-JP"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281477618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p:cNvPicPr>
            <a:picLocks noChangeAspect="1"/>
          </p:cNvPicPr>
          <p:nvPr/>
        </p:nvPicPr>
        <p:blipFill>
          <a:blip r:embed="rId3"/>
          <a:stretch>
            <a:fillRect/>
          </a:stretch>
        </p:blipFill>
        <p:spPr>
          <a:xfrm>
            <a:off x="845271" y="1465850"/>
            <a:ext cx="7099014" cy="4794273"/>
          </a:xfrm>
          <a:prstGeom prst="rect">
            <a:avLst/>
          </a:prstGeom>
        </p:spPr>
      </p:pic>
      <p:sp>
        <p:nvSpPr>
          <p:cNvPr id="16" name="テキスト ボックス 15"/>
          <p:cNvSpPr txBox="1"/>
          <p:nvPr/>
        </p:nvSpPr>
        <p:spPr>
          <a:xfrm>
            <a:off x="968992" y="2145249"/>
            <a:ext cx="1310184" cy="230832"/>
          </a:xfrm>
          <a:prstGeom prst="rect">
            <a:avLst/>
          </a:prstGeom>
          <a:solidFill>
            <a:srgbClr val="3C4745"/>
          </a:solidFill>
        </p:spPr>
        <p:txBody>
          <a:bodyPr wrap="square" rtlCol="0">
            <a:spAutoFit/>
          </a:bodyPr>
          <a:lstStyle/>
          <a:p>
            <a:r>
              <a:rPr kumimoji="1" lang="ja-JP" altLang="en-US" sz="900" dirty="0" smtClean="0">
                <a:solidFill>
                  <a:schemeClr val="bg1"/>
                </a:solidFill>
              </a:rPr>
              <a:t>（</a:t>
            </a:r>
            <a:r>
              <a:rPr kumimoji="1" lang="en-US" altLang="ja-JP" sz="900" dirty="0" smtClean="0">
                <a:solidFill>
                  <a:schemeClr val="bg1"/>
                </a:solidFill>
              </a:rPr>
              <a:t>2022</a:t>
            </a:r>
            <a:r>
              <a:rPr kumimoji="1" lang="ja-JP" altLang="en-US" sz="900" dirty="0" smtClean="0">
                <a:solidFill>
                  <a:schemeClr val="bg1"/>
                </a:solidFill>
              </a:rPr>
              <a:t>年</a:t>
            </a:r>
            <a:r>
              <a:rPr kumimoji="1" lang="en-US" altLang="ja-JP" sz="900" dirty="0" smtClean="0">
                <a:solidFill>
                  <a:schemeClr val="bg1"/>
                </a:solidFill>
              </a:rPr>
              <a:t>12</a:t>
            </a:r>
            <a:r>
              <a:rPr kumimoji="1" lang="ja-JP" altLang="en-US" sz="900" dirty="0" smtClean="0">
                <a:solidFill>
                  <a:schemeClr val="bg1"/>
                </a:solidFill>
              </a:rPr>
              <a:t>月末現在）</a:t>
            </a:r>
            <a:endParaRPr kumimoji="1" lang="ja-JP" altLang="en-US" sz="900" dirty="0">
              <a:solidFill>
                <a:schemeClr val="bg1"/>
              </a:solidFill>
            </a:endParaRPr>
          </a:p>
        </p:txBody>
      </p:sp>
      <p:sp>
        <p:nvSpPr>
          <p:cNvPr id="4" name="Rectangle 2"/>
          <p:cNvSpPr txBox="1">
            <a:spLocks noChangeArrowheads="1"/>
          </p:cNvSpPr>
          <p:nvPr/>
        </p:nvSpPr>
        <p:spPr bwMode="auto">
          <a:xfrm>
            <a:off x="1143000" y="23"/>
            <a:ext cx="9906000" cy="408111"/>
          </a:xfrm>
          <a:prstGeom prst="rect">
            <a:avLst/>
          </a:prstGeom>
          <a:gradFill rotWithShape="1">
            <a:gsLst>
              <a:gs pos="0">
                <a:srgbClr val="000066"/>
              </a:gs>
              <a:gs pos="50000">
                <a:srgbClr val="0000FF"/>
              </a:gs>
              <a:gs pos="100000">
                <a:srgbClr val="000066"/>
              </a:gs>
            </a:gsLst>
            <a:lin ang="5400000" scaled="1"/>
          </a:gradFill>
          <a:ln w="9525">
            <a:noFill/>
            <a:miter lim="800000"/>
            <a:headEnd/>
            <a:tailEnd/>
          </a:ln>
        </p:spPr>
        <p:txBody>
          <a:bodyPr vert="horz" wrap="square" lIns="91428" tIns="45714" rIns="91428" bIns="45714"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smtClean="0">
                <a:ln>
                  <a:noFill/>
                </a:ln>
                <a:solidFill>
                  <a:prstClr val="white"/>
                </a:solidFill>
                <a:effectLst/>
                <a:uLnTx/>
                <a:uFillTx/>
                <a:latin typeface="ＭＳ ゴシック" pitchFamily="49" charset="-128"/>
                <a:ea typeface="ＭＳ ゴシック" pitchFamily="49" charset="-128"/>
                <a:cs typeface="+mn-cs"/>
              </a:rPr>
              <a:t>１２．</a:t>
            </a:r>
            <a:r>
              <a:rPr kumimoji="1" lang="ja-JP" altLang="en-US" sz="20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箕面森町・彩都</a:t>
            </a:r>
            <a:r>
              <a:rPr kumimoji="1" lang="ja-JP" altLang="en-US" sz="14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（国土軸を支える新たな産業・物流拠点の形成）　</a:t>
            </a:r>
            <a:r>
              <a:rPr kumimoji="1" lang="ja-JP" altLang="en-US" sz="16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②彩都</a:t>
            </a:r>
            <a:endParaRPr kumimoji="1" lang="en-US" altLang="ja-JP" sz="16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endParaRPr>
          </a:p>
        </p:txBody>
      </p:sp>
      <p:sp>
        <p:nvSpPr>
          <p:cNvPr id="8" name="テキスト ボックス 7"/>
          <p:cNvSpPr txBox="1"/>
          <p:nvPr/>
        </p:nvSpPr>
        <p:spPr>
          <a:xfrm>
            <a:off x="1271464" y="452290"/>
            <a:ext cx="9777536" cy="707886"/>
          </a:xfrm>
          <a:prstGeom prst="rect">
            <a:avLst/>
          </a:prstGeom>
          <a:noFill/>
          <a:ln>
            <a:solidFill>
              <a:schemeClr val="tx1"/>
            </a:solidFill>
            <a:prstDash val="sysDash"/>
          </a:ln>
        </p:spPr>
        <p:txBody>
          <a:bodyPr wrap="square" rtlCol="0">
            <a:spAutoFit/>
          </a:bodyPr>
          <a:lstStyle/>
          <a:p>
            <a:pPr marL="0" marR="0" lvl="0" indent="0" algn="l" defTabSz="914400" rtl="0" eaLnBrk="1" fontAlgn="auto" latinLnBrk="0" hangingPunct="1">
              <a:lnSpc>
                <a:spcPts val="122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概要（②彩都）</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p>
          <a:p>
            <a:pPr marL="0" marR="0" lvl="0" indent="0" algn="l" defTabSz="914400" rtl="0" eaLnBrk="1" fontAlgn="auto" latinLnBrk="0" hangingPunct="1">
              <a:lnSpc>
                <a:spcPts val="122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・面積：</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734ha</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（西部地区：</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313</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ヘクタール、中部地区：</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63</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ヘクタール、東部地区：</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358</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ヘクタール）</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ts val="122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彩都の建設は、大阪府・茨木市・箕面市のほか、都市再生機構をはじめ、民間開発事業者や経済団体、大学、研究機関など産学官が連携して進められている。（上記の者で構成する彩都建設推進協議会を構成し、事業推進に向けた協議調整を行っている）</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graphicFrame>
        <p:nvGraphicFramePr>
          <p:cNvPr id="43" name="表 42"/>
          <p:cNvGraphicFramePr>
            <a:graphicFrameLocks noGrp="1"/>
          </p:cNvGraphicFramePr>
          <p:nvPr>
            <p:extLst>
              <p:ext uri="{D42A27DB-BD31-4B8C-83A1-F6EECF244321}">
                <p14:modId xmlns:p14="http://schemas.microsoft.com/office/powerpoint/2010/main" val="3169650007"/>
              </p:ext>
            </p:extLst>
          </p:nvPr>
        </p:nvGraphicFramePr>
        <p:xfrm>
          <a:off x="8068080" y="1465850"/>
          <a:ext cx="3899507" cy="4673411"/>
        </p:xfrm>
        <a:graphic>
          <a:graphicData uri="http://schemas.openxmlformats.org/drawingml/2006/table">
            <a:tbl>
              <a:tblPr firstRow="1" firstCol="1" bandRow="1">
                <a:tableStyleId>{5940675A-B579-460E-94D1-54222C63F5DA}</a:tableStyleId>
              </a:tblPr>
              <a:tblGrid>
                <a:gridCol w="390120">
                  <a:extLst>
                    <a:ext uri="{9D8B030D-6E8A-4147-A177-3AD203B41FA5}">
                      <a16:colId xmlns:a16="http://schemas.microsoft.com/office/drawing/2014/main" val="20000"/>
                    </a:ext>
                  </a:extLst>
                </a:gridCol>
                <a:gridCol w="571500">
                  <a:extLst>
                    <a:ext uri="{9D8B030D-6E8A-4147-A177-3AD203B41FA5}">
                      <a16:colId xmlns:a16="http://schemas.microsoft.com/office/drawing/2014/main" val="20001"/>
                    </a:ext>
                  </a:extLst>
                </a:gridCol>
                <a:gridCol w="1531118">
                  <a:extLst>
                    <a:ext uri="{9D8B030D-6E8A-4147-A177-3AD203B41FA5}">
                      <a16:colId xmlns:a16="http://schemas.microsoft.com/office/drawing/2014/main" val="20002"/>
                    </a:ext>
                  </a:extLst>
                </a:gridCol>
                <a:gridCol w="1406769">
                  <a:extLst>
                    <a:ext uri="{9D8B030D-6E8A-4147-A177-3AD203B41FA5}">
                      <a16:colId xmlns:a16="http://schemas.microsoft.com/office/drawing/2014/main" val="20003"/>
                    </a:ext>
                  </a:extLst>
                </a:gridCol>
              </a:tblGrid>
              <a:tr h="409805">
                <a:tc>
                  <a:txBody>
                    <a:bodyPr/>
                    <a:lstStyle/>
                    <a:p>
                      <a:pPr algn="ctr">
                        <a:spcAft>
                          <a:spcPts val="0"/>
                        </a:spcAft>
                      </a:pPr>
                      <a:r>
                        <a:rPr lang="ja-JP" sz="900" kern="100" dirty="0">
                          <a:effectLst/>
                        </a:rPr>
                        <a:t>図番</a:t>
                      </a:r>
                      <a:endParaRPr lang="ja-JP" sz="900" kern="100" dirty="0">
                        <a:solidFill>
                          <a:schemeClr val="tx1"/>
                        </a:solidFill>
                        <a:effectLst/>
                        <a:latin typeface="Century"/>
                        <a:ea typeface="ＭＳ 明朝"/>
                        <a:cs typeface="Times New Roman"/>
                      </a:endParaRPr>
                    </a:p>
                  </a:txBody>
                  <a:tcPr marL="68580" marR="68580" marT="0" marB="0" anchor="ctr"/>
                </a:tc>
                <a:tc>
                  <a:txBody>
                    <a:bodyPr/>
                    <a:lstStyle/>
                    <a:p>
                      <a:pPr algn="ctr">
                        <a:spcAft>
                          <a:spcPts val="0"/>
                        </a:spcAft>
                      </a:pPr>
                      <a:r>
                        <a:rPr lang="ja-JP" sz="900" kern="100" dirty="0">
                          <a:effectLst/>
                        </a:rPr>
                        <a:t>地 区 名</a:t>
                      </a:r>
                      <a:endParaRPr lang="ja-JP" sz="900" kern="100" dirty="0">
                        <a:solidFill>
                          <a:schemeClr val="tx1"/>
                        </a:solidFill>
                        <a:effectLst/>
                        <a:latin typeface="Century"/>
                        <a:ea typeface="ＭＳ 明朝"/>
                        <a:cs typeface="Times New Roman"/>
                      </a:endParaRPr>
                    </a:p>
                  </a:txBody>
                  <a:tcPr marL="68580" marR="68580" marT="0" marB="0" anchor="ctr"/>
                </a:tc>
                <a:tc>
                  <a:txBody>
                    <a:bodyPr/>
                    <a:lstStyle/>
                    <a:p>
                      <a:pPr algn="ctr">
                        <a:spcAft>
                          <a:spcPts val="0"/>
                        </a:spcAft>
                      </a:pPr>
                      <a:r>
                        <a:rPr lang="ja-JP" sz="1050" kern="100" dirty="0">
                          <a:effectLst/>
                        </a:rPr>
                        <a:t>施 設（事業） 名 称</a:t>
                      </a:r>
                      <a:endParaRPr lang="ja-JP" sz="1050" kern="100" dirty="0">
                        <a:solidFill>
                          <a:schemeClr val="tx1"/>
                        </a:solidFill>
                        <a:effectLst/>
                        <a:latin typeface="Century"/>
                        <a:ea typeface="ＭＳ 明朝"/>
                        <a:cs typeface="Times New Roman"/>
                      </a:endParaRPr>
                    </a:p>
                  </a:txBody>
                  <a:tcPr marL="68580" marR="68580" marT="0" marB="0" anchor="ctr"/>
                </a:tc>
                <a:tc>
                  <a:txBody>
                    <a:bodyPr/>
                    <a:lstStyle/>
                    <a:p>
                      <a:pPr algn="ctr">
                        <a:spcAft>
                          <a:spcPts val="0"/>
                        </a:spcAft>
                      </a:pPr>
                      <a:r>
                        <a:rPr lang="ja-JP" sz="1050" kern="100" dirty="0">
                          <a:effectLst/>
                        </a:rPr>
                        <a:t>摘　　要</a:t>
                      </a:r>
                      <a:endParaRPr lang="ja-JP" sz="1050" kern="100" dirty="0">
                        <a:solidFill>
                          <a:schemeClr val="tx1"/>
                        </a:solidFill>
                        <a:effectLst/>
                        <a:latin typeface="Century"/>
                        <a:ea typeface="ＭＳ 明朝"/>
                        <a:cs typeface="Times New Roman"/>
                      </a:endParaRPr>
                    </a:p>
                  </a:txBody>
                  <a:tcPr marL="68580" marR="68580" marT="0" marB="0" anchor="ctr"/>
                </a:tc>
                <a:extLst>
                  <a:ext uri="{0D108BD9-81ED-4DB2-BD59-A6C34878D82A}">
                    <a16:rowId xmlns:a16="http://schemas.microsoft.com/office/drawing/2014/main" val="10000"/>
                  </a:ext>
                </a:extLst>
              </a:tr>
              <a:tr h="710601">
                <a:tc>
                  <a:txBody>
                    <a:bodyPr/>
                    <a:lstStyle/>
                    <a:p>
                      <a:pPr algn="ctr">
                        <a:spcAft>
                          <a:spcPts val="0"/>
                        </a:spcAft>
                      </a:pPr>
                      <a:r>
                        <a:rPr lang="ja-JP" sz="1050" kern="100" dirty="0">
                          <a:effectLst/>
                        </a:rPr>
                        <a:t>①</a:t>
                      </a:r>
                      <a:endParaRPr lang="ja-JP" sz="1050" kern="100" dirty="0">
                        <a:solidFill>
                          <a:srgbClr val="FFFF00"/>
                        </a:solidFill>
                        <a:effectLst/>
                        <a:latin typeface="Century"/>
                        <a:ea typeface="ＭＳ 明朝"/>
                        <a:cs typeface="Times New Roman"/>
                      </a:endParaRPr>
                    </a:p>
                  </a:txBody>
                  <a:tcPr marL="68580" marR="68580" marT="0" marB="0" anchor="ctr"/>
                </a:tc>
                <a:tc>
                  <a:txBody>
                    <a:bodyPr/>
                    <a:lstStyle/>
                    <a:p>
                      <a:pPr algn="ctr">
                        <a:spcAft>
                          <a:spcPts val="0"/>
                        </a:spcAft>
                      </a:pPr>
                      <a:r>
                        <a:rPr lang="ja-JP" sz="1000" kern="100" dirty="0">
                          <a:effectLst/>
                        </a:rPr>
                        <a:t>西部　</a:t>
                      </a:r>
                      <a:endParaRPr lang="ja-JP" sz="1000" kern="100" dirty="0">
                        <a:effectLst/>
                        <a:latin typeface="Century"/>
                        <a:ea typeface="ＭＳ 明朝"/>
                        <a:cs typeface="Times New Roman"/>
                      </a:endParaRPr>
                    </a:p>
                  </a:txBody>
                  <a:tcPr marL="68580" marR="68580" marT="0" marB="0" anchor="ctr"/>
                </a:tc>
                <a:tc>
                  <a:txBody>
                    <a:bodyPr/>
                    <a:lstStyle/>
                    <a:p>
                      <a:pPr algn="l">
                        <a:spcAft>
                          <a:spcPts val="0"/>
                        </a:spcAft>
                      </a:pPr>
                      <a:r>
                        <a:rPr lang="ja-JP" sz="1000" kern="100" dirty="0">
                          <a:effectLst/>
                        </a:rPr>
                        <a:t>ライフサイエンスパーク</a:t>
                      </a:r>
                      <a:endParaRPr lang="en-US" altLang="ja-JP" sz="1000" kern="100" dirty="0">
                        <a:effectLst/>
                      </a:endParaRPr>
                    </a:p>
                    <a:p>
                      <a:pPr algn="l">
                        <a:spcAft>
                          <a:spcPts val="0"/>
                        </a:spcAft>
                      </a:pPr>
                      <a:r>
                        <a:rPr lang="ja-JP" altLang="ja-JP" sz="1000" kern="100" dirty="0">
                          <a:effectLst/>
                        </a:rPr>
                        <a:t>全</a:t>
                      </a:r>
                      <a:r>
                        <a:rPr lang="en-US" altLang="ja-JP" sz="1000" kern="100" dirty="0">
                          <a:effectLst/>
                        </a:rPr>
                        <a:t>20</a:t>
                      </a:r>
                      <a:r>
                        <a:rPr lang="ja-JP" altLang="ja-JP" sz="1000" kern="100" dirty="0">
                          <a:effectLst/>
                        </a:rPr>
                        <a:t>区画立地</a:t>
                      </a:r>
                      <a:endParaRPr lang="ja-JP" sz="1000" kern="100" dirty="0">
                        <a:effectLst/>
                        <a:latin typeface="Century"/>
                        <a:ea typeface="ＭＳ 明朝"/>
                        <a:cs typeface="Times New Roman"/>
                      </a:endParaRPr>
                    </a:p>
                  </a:txBody>
                  <a:tcPr marL="68580" marR="6858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000" kern="100" dirty="0" smtClean="0">
                          <a:effectLst/>
                        </a:rPr>
                        <a:t>2014.11</a:t>
                      </a:r>
                      <a:r>
                        <a:rPr lang="ja-JP" sz="1000" kern="100" dirty="0">
                          <a:effectLst/>
                        </a:rPr>
                        <a:t>立地決定</a:t>
                      </a:r>
                      <a:endParaRPr lang="en-US" altLang="ja-JP" sz="1000" kern="100" dirty="0">
                        <a:effectLst/>
                      </a:endParaRPr>
                    </a:p>
                  </a:txBody>
                  <a:tcPr marL="68580" marR="68580" marT="0" marB="0" anchor="ctr"/>
                </a:tc>
                <a:extLst>
                  <a:ext uri="{0D108BD9-81ED-4DB2-BD59-A6C34878D82A}">
                    <a16:rowId xmlns:a16="http://schemas.microsoft.com/office/drawing/2014/main" val="10001"/>
                  </a:ext>
                </a:extLst>
              </a:tr>
              <a:tr h="710601">
                <a:tc>
                  <a:txBody>
                    <a:bodyPr/>
                    <a:lstStyle/>
                    <a:p>
                      <a:pPr algn="ctr">
                        <a:spcAft>
                          <a:spcPts val="0"/>
                        </a:spcAft>
                      </a:pPr>
                      <a:r>
                        <a:rPr lang="ja-JP" sz="1050" kern="100" dirty="0">
                          <a:effectLst/>
                        </a:rPr>
                        <a:t>②</a:t>
                      </a:r>
                      <a:endParaRPr lang="ja-JP" sz="1050" kern="100" dirty="0">
                        <a:solidFill>
                          <a:srgbClr val="FFFF00"/>
                        </a:solidFill>
                        <a:effectLst/>
                        <a:latin typeface="Century"/>
                        <a:ea typeface="ＭＳ 明朝"/>
                        <a:cs typeface="Times New Roman"/>
                      </a:endParaRPr>
                    </a:p>
                  </a:txBody>
                  <a:tcPr marL="68580" marR="68580" marT="0" marB="0" anchor="ctr"/>
                </a:tc>
                <a:tc>
                  <a:txBody>
                    <a:bodyPr/>
                    <a:lstStyle/>
                    <a:p>
                      <a:pPr algn="ctr">
                        <a:spcAft>
                          <a:spcPts val="0"/>
                        </a:spcAft>
                      </a:pPr>
                      <a:r>
                        <a:rPr lang="ja-JP" sz="1000" kern="100" dirty="0">
                          <a:effectLst/>
                        </a:rPr>
                        <a:t>中部</a:t>
                      </a:r>
                      <a:endParaRPr lang="ja-JP" sz="1000" kern="100" dirty="0">
                        <a:effectLst/>
                        <a:latin typeface="Century"/>
                        <a:ea typeface="ＭＳ 明朝"/>
                        <a:cs typeface="Times New Roman"/>
                      </a:endParaRPr>
                    </a:p>
                  </a:txBody>
                  <a:tcPr marL="68580" marR="68580" marT="0" marB="0" anchor="ctr"/>
                </a:tc>
                <a:tc>
                  <a:txBody>
                    <a:bodyPr/>
                    <a:lstStyle/>
                    <a:p>
                      <a:pPr algn="l">
                        <a:spcAft>
                          <a:spcPts val="0"/>
                        </a:spcAft>
                      </a:pPr>
                      <a:r>
                        <a:rPr lang="ja-JP" altLang="en-US" sz="1000" kern="100" dirty="0">
                          <a:effectLst/>
                        </a:rPr>
                        <a:t>大規模物流施設が立地</a:t>
                      </a:r>
                      <a:endParaRPr lang="en-US" altLang="ja-JP" sz="1000" kern="100" dirty="0">
                        <a:effectLst/>
                      </a:endParaRPr>
                    </a:p>
                    <a:p>
                      <a:pPr marL="93663" indent="0" algn="l">
                        <a:spcAft>
                          <a:spcPts val="0"/>
                        </a:spcAft>
                      </a:pPr>
                      <a:r>
                        <a:rPr lang="en-US" altLang="ja-JP" sz="900" kern="100" dirty="0">
                          <a:effectLst/>
                          <a:latin typeface="+mj-ea"/>
                          <a:ea typeface="+mj-ea"/>
                          <a:cs typeface="Times New Roman"/>
                        </a:rPr>
                        <a:t>(</a:t>
                      </a:r>
                      <a:r>
                        <a:rPr lang="ja-JP" altLang="en-US" sz="900" kern="100" dirty="0">
                          <a:effectLst/>
                          <a:latin typeface="+mj-ea"/>
                          <a:ea typeface="+mj-ea"/>
                          <a:cs typeface="Times New Roman"/>
                        </a:rPr>
                        <a:t>株</a:t>
                      </a:r>
                      <a:r>
                        <a:rPr lang="en-US" altLang="ja-JP" sz="900" kern="100" dirty="0">
                          <a:effectLst/>
                          <a:latin typeface="+mj-ea"/>
                          <a:ea typeface="+mj-ea"/>
                          <a:cs typeface="Times New Roman"/>
                        </a:rPr>
                        <a:t>)</a:t>
                      </a:r>
                      <a:r>
                        <a:rPr lang="ja-JP" altLang="en-US" sz="900" kern="100" dirty="0">
                          <a:effectLst/>
                          <a:latin typeface="+mj-ea"/>
                          <a:ea typeface="+mj-ea"/>
                          <a:cs typeface="Times New Roman"/>
                        </a:rPr>
                        <a:t>万代、プロロジス</a:t>
                      </a:r>
                      <a:endParaRPr lang="en-US" altLang="ja-JP" sz="900" kern="100" dirty="0">
                        <a:effectLst/>
                        <a:latin typeface="+mj-ea"/>
                        <a:ea typeface="+mj-ea"/>
                        <a:cs typeface="Times New Roman"/>
                      </a:endParaRPr>
                    </a:p>
                    <a:p>
                      <a:pPr marL="93663" indent="0" algn="l">
                        <a:spcAft>
                          <a:spcPts val="0"/>
                        </a:spcAft>
                      </a:pPr>
                      <a:r>
                        <a:rPr lang="ja-JP" altLang="en-US" sz="900" kern="100" dirty="0">
                          <a:effectLst/>
                          <a:latin typeface="+mj-ea"/>
                          <a:ea typeface="+mj-ea"/>
                          <a:cs typeface="Times New Roman"/>
                        </a:rPr>
                        <a:t>三井不動産</a:t>
                      </a:r>
                      <a:r>
                        <a:rPr lang="en-US" altLang="ja-JP" sz="900" kern="100" dirty="0">
                          <a:effectLst/>
                          <a:latin typeface="+mj-ea"/>
                          <a:ea typeface="+mj-ea"/>
                          <a:cs typeface="Times New Roman"/>
                        </a:rPr>
                        <a:t>(</a:t>
                      </a:r>
                      <a:r>
                        <a:rPr lang="ja-JP" altLang="en-US" sz="900" kern="100" dirty="0">
                          <a:effectLst/>
                          <a:latin typeface="+mj-ea"/>
                          <a:ea typeface="+mj-ea"/>
                          <a:cs typeface="Times New Roman"/>
                        </a:rPr>
                        <a:t>株</a:t>
                      </a:r>
                      <a:r>
                        <a:rPr lang="en-US" altLang="ja-JP" sz="900" kern="100" dirty="0">
                          <a:effectLst/>
                          <a:latin typeface="+mj-ea"/>
                          <a:ea typeface="+mj-ea"/>
                          <a:cs typeface="Times New Roman"/>
                        </a:rPr>
                        <a:t>)</a:t>
                      </a:r>
                      <a:endParaRPr lang="ja-JP" sz="900" kern="100" dirty="0">
                        <a:effectLst/>
                        <a:latin typeface="+mj-ea"/>
                        <a:ea typeface="+mj-ea"/>
                        <a:cs typeface="Times New Roman"/>
                      </a:endParaRPr>
                    </a:p>
                  </a:txBody>
                  <a:tcPr marL="68580" marR="68580" marT="0" marB="0" anchor="ctr"/>
                </a:tc>
                <a:tc>
                  <a:txBody>
                    <a:bodyPr/>
                    <a:lstStyle/>
                    <a:p>
                      <a:pPr algn="l">
                        <a:spcAft>
                          <a:spcPts val="0"/>
                        </a:spcAft>
                      </a:pPr>
                      <a:r>
                        <a:rPr lang="en-US" altLang="ja-JP" sz="1000" kern="100" dirty="0" smtClean="0">
                          <a:effectLst/>
                        </a:rPr>
                        <a:t>2017</a:t>
                      </a:r>
                      <a:r>
                        <a:rPr lang="en-US" sz="1000" kern="100" dirty="0" smtClean="0">
                          <a:effectLst/>
                        </a:rPr>
                        <a:t>.9</a:t>
                      </a:r>
                      <a:r>
                        <a:rPr lang="ja-JP" altLang="en-US" sz="1000" kern="100" dirty="0">
                          <a:effectLst/>
                        </a:rPr>
                        <a:t>完成</a:t>
                      </a:r>
                      <a:endParaRPr lang="ja-JP" sz="1000" kern="100" dirty="0">
                        <a:effectLst/>
                        <a:latin typeface="Century"/>
                        <a:ea typeface="ＭＳ 明朝"/>
                        <a:cs typeface="Times New Roman"/>
                      </a:endParaRPr>
                    </a:p>
                  </a:txBody>
                  <a:tcPr marL="68580" marR="68580" marT="0" marB="0" anchor="ctr"/>
                </a:tc>
                <a:extLst>
                  <a:ext uri="{0D108BD9-81ED-4DB2-BD59-A6C34878D82A}">
                    <a16:rowId xmlns:a16="http://schemas.microsoft.com/office/drawing/2014/main" val="10002"/>
                  </a:ext>
                </a:extLst>
              </a:tr>
              <a:tr h="710601">
                <a:tc>
                  <a:txBody>
                    <a:bodyPr/>
                    <a:lstStyle/>
                    <a:p>
                      <a:pPr algn="ctr">
                        <a:spcAft>
                          <a:spcPts val="0"/>
                        </a:spcAft>
                      </a:pPr>
                      <a:r>
                        <a:rPr lang="ja-JP" altLang="en-US" sz="1050" kern="100" dirty="0">
                          <a:effectLst/>
                        </a:rPr>
                        <a:t>③</a:t>
                      </a:r>
                      <a:endParaRPr lang="ja-JP" sz="1050" kern="100" dirty="0">
                        <a:solidFill>
                          <a:srgbClr val="FFFF00"/>
                        </a:solidFill>
                        <a:effectLst/>
                        <a:latin typeface="Century"/>
                        <a:ea typeface="ＭＳ 明朝"/>
                        <a:cs typeface="Times New Roman"/>
                      </a:endParaRPr>
                    </a:p>
                  </a:txBody>
                  <a:tcPr marL="68580" marR="68580" marT="0" marB="0" anchor="ctr"/>
                </a:tc>
                <a:tc>
                  <a:txBody>
                    <a:bodyPr/>
                    <a:lstStyle/>
                    <a:p>
                      <a:pPr algn="ctr">
                        <a:spcAft>
                          <a:spcPts val="0"/>
                        </a:spcAft>
                      </a:pPr>
                      <a:r>
                        <a:rPr lang="ja-JP" sz="1000" kern="100" dirty="0">
                          <a:effectLst/>
                        </a:rPr>
                        <a:t>東部</a:t>
                      </a:r>
                      <a:endParaRPr lang="ja-JP" sz="1000" kern="100" dirty="0">
                        <a:effectLst/>
                        <a:latin typeface="Century"/>
                        <a:ea typeface="ＭＳ 明朝"/>
                        <a:cs typeface="Times New Roman"/>
                      </a:endParaRPr>
                    </a:p>
                  </a:txBody>
                  <a:tcPr marL="68580" marR="68580" marT="0" marB="0" anchor="ctr"/>
                </a:tc>
                <a:tc>
                  <a:txBody>
                    <a:bodyPr/>
                    <a:lstStyle/>
                    <a:p>
                      <a:pPr algn="l">
                        <a:spcAft>
                          <a:spcPts val="0"/>
                        </a:spcAft>
                      </a:pPr>
                      <a:r>
                        <a:rPr lang="ja-JP" sz="1000" kern="100" dirty="0">
                          <a:effectLst/>
                        </a:rPr>
                        <a:t>山麓線エリア</a:t>
                      </a:r>
                      <a:r>
                        <a:rPr lang="ja-JP" altLang="en-US" sz="1000" kern="100" dirty="0">
                          <a:effectLst/>
                        </a:rPr>
                        <a:t>地区</a:t>
                      </a:r>
                      <a:endParaRPr lang="en-US" altLang="ja-JP" sz="1000" kern="100" dirty="0">
                        <a:effectLst/>
                      </a:endParaRPr>
                    </a:p>
                    <a:p>
                      <a:pPr algn="l">
                        <a:spcAft>
                          <a:spcPts val="0"/>
                        </a:spcAft>
                      </a:pPr>
                      <a:r>
                        <a:rPr lang="ja-JP" sz="1000" kern="100" dirty="0">
                          <a:effectLst/>
                        </a:rPr>
                        <a:t>土地区画整理事業</a:t>
                      </a:r>
                      <a:endParaRPr lang="ja-JP" sz="1000" kern="100" dirty="0">
                        <a:effectLst/>
                        <a:latin typeface="Century"/>
                        <a:ea typeface="ＭＳ 明朝"/>
                        <a:cs typeface="Times New Roman"/>
                      </a:endParaRPr>
                    </a:p>
                  </a:txBody>
                  <a:tcPr marL="68580" marR="68580" marT="0" marB="0" anchor="ctr"/>
                </a:tc>
                <a:tc>
                  <a:txBody>
                    <a:bodyPr/>
                    <a:lstStyle/>
                    <a:p>
                      <a:pPr algn="l">
                        <a:spcAft>
                          <a:spcPts val="0"/>
                        </a:spcAft>
                      </a:pPr>
                      <a:r>
                        <a:rPr lang="ja-JP" sz="1000" kern="100" dirty="0">
                          <a:effectLst/>
                        </a:rPr>
                        <a:t>施行面積　約</a:t>
                      </a:r>
                      <a:r>
                        <a:rPr lang="en-US" sz="1000" kern="100" dirty="0">
                          <a:effectLst/>
                        </a:rPr>
                        <a:t>25</a:t>
                      </a:r>
                      <a:r>
                        <a:rPr lang="ja-JP" sz="1000" kern="100" dirty="0">
                          <a:effectLst/>
                        </a:rPr>
                        <a:t>ｈａ</a:t>
                      </a:r>
                    </a:p>
                    <a:p>
                      <a:pPr algn="l">
                        <a:spcAft>
                          <a:spcPts val="0"/>
                        </a:spcAft>
                      </a:pPr>
                      <a:r>
                        <a:rPr lang="ja-JP" sz="1000" kern="100" dirty="0">
                          <a:effectLst/>
                        </a:rPr>
                        <a:t>施行期間　</a:t>
                      </a:r>
                      <a:r>
                        <a:rPr lang="en-US" altLang="ja-JP" sz="1000" kern="100" dirty="0" smtClean="0">
                          <a:effectLst/>
                        </a:rPr>
                        <a:t>2015</a:t>
                      </a:r>
                      <a:r>
                        <a:rPr lang="en-US" sz="1000" kern="100" dirty="0" smtClean="0">
                          <a:effectLst/>
                        </a:rPr>
                        <a:t>.5</a:t>
                      </a:r>
                      <a:r>
                        <a:rPr lang="ja-JP" sz="1000" kern="100" dirty="0" smtClean="0">
                          <a:effectLst/>
                        </a:rPr>
                        <a:t>～</a:t>
                      </a:r>
                      <a:r>
                        <a:rPr lang="en-US" altLang="ja-JP" sz="1000" kern="100" dirty="0" smtClean="0">
                          <a:effectLst/>
                        </a:rPr>
                        <a:t>2020</a:t>
                      </a:r>
                      <a:r>
                        <a:rPr lang="en-US" sz="1000" kern="100" dirty="0" smtClean="0">
                          <a:effectLst/>
                        </a:rPr>
                        <a:t>.3</a:t>
                      </a:r>
                      <a:endParaRPr lang="ja-JP" sz="1000" kern="100" dirty="0">
                        <a:effectLst/>
                      </a:endParaRPr>
                    </a:p>
                  </a:txBody>
                  <a:tcPr marL="68580" marR="68580" marT="0" marB="0" anchor="ctr"/>
                </a:tc>
                <a:extLst>
                  <a:ext uri="{0D108BD9-81ED-4DB2-BD59-A6C34878D82A}">
                    <a16:rowId xmlns:a16="http://schemas.microsoft.com/office/drawing/2014/main" val="2014498096"/>
                  </a:ext>
                </a:extLst>
              </a:tr>
              <a:tr h="710601">
                <a:tc>
                  <a:txBody>
                    <a:bodyPr/>
                    <a:lstStyle/>
                    <a:p>
                      <a:pPr algn="ctr">
                        <a:spcAft>
                          <a:spcPts val="0"/>
                        </a:spcAft>
                      </a:pPr>
                      <a:r>
                        <a:rPr lang="ja-JP" altLang="en-US" sz="1050" kern="100" dirty="0">
                          <a:effectLst/>
                        </a:rPr>
                        <a:t>④</a:t>
                      </a:r>
                      <a:endParaRPr lang="ja-JP" sz="1050" kern="100" dirty="0">
                        <a:solidFill>
                          <a:srgbClr val="FFFF00"/>
                        </a:solidFill>
                        <a:effectLst/>
                        <a:latin typeface="Century"/>
                        <a:ea typeface="ＭＳ 明朝"/>
                        <a:cs typeface="Times New Roman"/>
                      </a:endParaRPr>
                    </a:p>
                  </a:txBody>
                  <a:tcPr marL="68580" marR="68580" marT="0" marB="0" anchor="ctr"/>
                </a:tc>
                <a:tc>
                  <a:txBody>
                    <a:bodyPr/>
                    <a:lstStyle/>
                    <a:p>
                      <a:pPr algn="ctr">
                        <a:spcAft>
                          <a:spcPts val="0"/>
                        </a:spcAft>
                      </a:pPr>
                      <a:r>
                        <a:rPr lang="ja-JP" sz="1000" kern="100" dirty="0">
                          <a:effectLst/>
                        </a:rPr>
                        <a:t>東部</a:t>
                      </a:r>
                      <a:endParaRPr lang="ja-JP" sz="1000" kern="100" dirty="0">
                        <a:effectLst/>
                        <a:latin typeface="Century"/>
                        <a:ea typeface="ＭＳ 明朝"/>
                        <a:cs typeface="Times New Roman"/>
                      </a:endParaRPr>
                    </a:p>
                  </a:txBody>
                  <a:tcPr marL="68580" marR="68580" marT="0" marB="0" anchor="ctr"/>
                </a:tc>
                <a:tc>
                  <a:txBody>
                    <a:bodyPr/>
                    <a:lstStyle/>
                    <a:p>
                      <a:pPr algn="l">
                        <a:spcAft>
                          <a:spcPts val="0"/>
                        </a:spcAft>
                      </a:pPr>
                      <a:r>
                        <a:rPr lang="ja-JP" sz="1000" kern="100" dirty="0">
                          <a:solidFill>
                            <a:schemeClr val="tx1"/>
                          </a:solidFill>
                          <a:effectLst/>
                        </a:rPr>
                        <a:t>中央東地区</a:t>
                      </a:r>
                    </a:p>
                    <a:p>
                      <a:pPr algn="l">
                        <a:spcAft>
                          <a:spcPts val="0"/>
                        </a:spcAft>
                      </a:pPr>
                      <a:r>
                        <a:rPr lang="ja-JP" sz="1000" kern="100" dirty="0">
                          <a:solidFill>
                            <a:schemeClr val="tx1"/>
                          </a:solidFill>
                          <a:effectLst/>
                        </a:rPr>
                        <a:t>土地区画整理事業</a:t>
                      </a:r>
                      <a:endParaRPr lang="ja-JP" sz="1000" kern="100" dirty="0">
                        <a:solidFill>
                          <a:schemeClr val="tx1"/>
                        </a:solidFill>
                        <a:effectLst/>
                        <a:latin typeface="Century"/>
                        <a:ea typeface="ＭＳ 明朝"/>
                        <a:cs typeface="Times New Roman"/>
                      </a:endParaRPr>
                    </a:p>
                  </a:txBody>
                  <a:tcPr marL="68580" marR="68580" marT="0" marB="0" anchor="ctr"/>
                </a:tc>
                <a:tc>
                  <a:txBody>
                    <a:bodyPr/>
                    <a:lstStyle/>
                    <a:p>
                      <a:pPr algn="l">
                        <a:spcAft>
                          <a:spcPts val="0"/>
                        </a:spcAft>
                      </a:pPr>
                      <a:r>
                        <a:rPr lang="ja-JP" sz="1000" kern="100" dirty="0">
                          <a:solidFill>
                            <a:schemeClr val="tx1"/>
                          </a:solidFill>
                          <a:effectLst/>
                        </a:rPr>
                        <a:t>施行面積　約</a:t>
                      </a:r>
                      <a:r>
                        <a:rPr lang="en-US" sz="1000" kern="100" dirty="0">
                          <a:solidFill>
                            <a:schemeClr val="tx1"/>
                          </a:solidFill>
                          <a:effectLst/>
                        </a:rPr>
                        <a:t>47</a:t>
                      </a:r>
                      <a:r>
                        <a:rPr lang="ja-JP" sz="1000" kern="100" dirty="0">
                          <a:solidFill>
                            <a:schemeClr val="tx1"/>
                          </a:solidFill>
                          <a:effectLst/>
                        </a:rPr>
                        <a:t>ｈａ</a:t>
                      </a:r>
                    </a:p>
                    <a:p>
                      <a:pPr algn="l">
                        <a:spcAft>
                          <a:spcPts val="0"/>
                        </a:spcAft>
                      </a:pPr>
                      <a:r>
                        <a:rPr lang="ja-JP" sz="1000" kern="100" dirty="0">
                          <a:solidFill>
                            <a:schemeClr val="tx1"/>
                          </a:solidFill>
                          <a:effectLst/>
                        </a:rPr>
                        <a:t>施行期間　</a:t>
                      </a:r>
                      <a:r>
                        <a:rPr lang="en-US" altLang="ja-JP" sz="1000" kern="100" dirty="0" smtClean="0">
                          <a:solidFill>
                            <a:schemeClr val="tx1"/>
                          </a:solidFill>
                          <a:effectLst/>
                        </a:rPr>
                        <a:t>2015</a:t>
                      </a:r>
                      <a:r>
                        <a:rPr lang="en-US" sz="1000" kern="100" dirty="0" smtClean="0">
                          <a:solidFill>
                            <a:schemeClr val="tx1"/>
                          </a:solidFill>
                          <a:effectLst/>
                        </a:rPr>
                        <a:t>.5</a:t>
                      </a:r>
                      <a:r>
                        <a:rPr lang="ja-JP" sz="1000" kern="100" dirty="0" smtClean="0">
                          <a:solidFill>
                            <a:schemeClr val="tx1"/>
                          </a:solidFill>
                          <a:effectLst/>
                        </a:rPr>
                        <a:t>～</a:t>
                      </a:r>
                      <a:r>
                        <a:rPr lang="en-US" altLang="ja-JP" sz="1000" kern="100" dirty="0" smtClean="0">
                          <a:solidFill>
                            <a:schemeClr val="tx1"/>
                          </a:solidFill>
                          <a:effectLst/>
                        </a:rPr>
                        <a:t>2021.3</a:t>
                      </a:r>
                      <a:endParaRPr lang="ja-JP" sz="1000" kern="100" dirty="0">
                        <a:solidFill>
                          <a:schemeClr val="tx1"/>
                        </a:solidFill>
                        <a:effectLst/>
                        <a:latin typeface="Century"/>
                        <a:ea typeface="ＭＳ 明朝"/>
                        <a:cs typeface="Times New Roman"/>
                      </a:endParaRPr>
                    </a:p>
                  </a:txBody>
                  <a:tcPr marL="68580" marR="68580" marT="0" marB="0" anchor="ctr"/>
                </a:tc>
                <a:extLst>
                  <a:ext uri="{0D108BD9-81ED-4DB2-BD59-A6C34878D82A}">
                    <a16:rowId xmlns:a16="http://schemas.microsoft.com/office/drawing/2014/main" val="10005"/>
                  </a:ext>
                </a:extLst>
              </a:tr>
              <a:tr h="710601">
                <a:tc>
                  <a:txBody>
                    <a:bodyPr/>
                    <a:lstStyle/>
                    <a:p>
                      <a:pPr algn="ctr">
                        <a:spcAft>
                          <a:spcPts val="0"/>
                        </a:spcAft>
                      </a:pPr>
                      <a:r>
                        <a:rPr lang="ja-JP" altLang="en-US" sz="1050" kern="100" dirty="0">
                          <a:effectLst/>
                        </a:rPr>
                        <a:t>⑤</a:t>
                      </a:r>
                      <a:endParaRPr lang="ja-JP" sz="1050" kern="100" dirty="0">
                        <a:solidFill>
                          <a:srgbClr val="FFFF00"/>
                        </a:solidFill>
                        <a:effectLst/>
                        <a:latin typeface="Century"/>
                        <a:ea typeface="ＭＳ 明朝"/>
                        <a:cs typeface="Times New Roman"/>
                      </a:endParaRPr>
                    </a:p>
                  </a:txBody>
                  <a:tcPr marL="68580" marR="68580" marT="0" marB="0" anchor="ctr"/>
                </a:tc>
                <a:tc>
                  <a:txBody>
                    <a:bodyPr/>
                    <a:lstStyle/>
                    <a:p>
                      <a:pPr algn="ctr">
                        <a:spcAft>
                          <a:spcPts val="0"/>
                        </a:spcAft>
                      </a:pPr>
                      <a:r>
                        <a:rPr lang="ja-JP" sz="1000" kern="100" dirty="0">
                          <a:effectLst/>
                        </a:rPr>
                        <a:t>東部</a:t>
                      </a:r>
                      <a:endParaRPr lang="ja-JP" sz="1000" kern="100" dirty="0">
                        <a:effectLst/>
                        <a:latin typeface="Century"/>
                        <a:ea typeface="ＭＳ 明朝"/>
                        <a:cs typeface="Times New Roman"/>
                      </a:endParaRPr>
                    </a:p>
                  </a:txBody>
                  <a:tcPr marL="68580" marR="68580" marT="0" marB="0" anchor="ctr"/>
                </a:tc>
                <a:tc>
                  <a:txBody>
                    <a:bodyPr/>
                    <a:lstStyle/>
                    <a:p>
                      <a:pPr algn="l">
                        <a:spcAft>
                          <a:spcPts val="0"/>
                        </a:spcAft>
                      </a:pPr>
                      <a:r>
                        <a:rPr lang="en-US" altLang="ja-JP" sz="1000" kern="100" dirty="0">
                          <a:solidFill>
                            <a:schemeClr val="tx1"/>
                          </a:solidFill>
                          <a:effectLst/>
                          <a:latin typeface="+mj-ea"/>
                          <a:ea typeface="+mj-ea"/>
                        </a:rPr>
                        <a:t>C</a:t>
                      </a:r>
                      <a:r>
                        <a:rPr lang="ja-JP" altLang="en-US" sz="1000" kern="100" dirty="0">
                          <a:solidFill>
                            <a:schemeClr val="tx1"/>
                          </a:solidFill>
                          <a:effectLst/>
                          <a:latin typeface="+mj-ea"/>
                          <a:ea typeface="+mj-ea"/>
                        </a:rPr>
                        <a:t>区域</a:t>
                      </a:r>
                      <a:endParaRPr lang="en-US" altLang="ja-JP" sz="1000" kern="100" dirty="0">
                        <a:solidFill>
                          <a:schemeClr val="tx1"/>
                        </a:solidFill>
                        <a:effectLst/>
                        <a:latin typeface="+mj-ea"/>
                        <a:ea typeface="+mj-ea"/>
                      </a:endParaRPr>
                    </a:p>
                    <a:p>
                      <a:pPr algn="l">
                        <a:spcAft>
                          <a:spcPts val="0"/>
                        </a:spcAft>
                      </a:pPr>
                      <a:r>
                        <a:rPr lang="ja-JP" altLang="en-US" sz="1000" kern="100" dirty="0">
                          <a:solidFill>
                            <a:schemeClr val="tx1"/>
                          </a:solidFill>
                          <a:effectLst/>
                        </a:rPr>
                        <a:t>土地区画整理事業</a:t>
                      </a:r>
                      <a:endParaRPr lang="ja-JP" sz="1000" kern="100" dirty="0">
                        <a:solidFill>
                          <a:schemeClr val="tx1"/>
                        </a:solidFill>
                        <a:effectLst/>
                        <a:latin typeface="Century"/>
                        <a:ea typeface="ＭＳ 明朝"/>
                        <a:cs typeface="Times New Roman"/>
                      </a:endParaRPr>
                    </a:p>
                  </a:txBody>
                  <a:tcPr marL="68580" marR="68580" marT="0" marB="0" anchor="ctr"/>
                </a:tc>
                <a:tc>
                  <a:txBody>
                    <a:bodyPr/>
                    <a:lstStyle/>
                    <a:p>
                      <a:pPr algn="l">
                        <a:spcAft>
                          <a:spcPts val="0"/>
                        </a:spcAft>
                      </a:pPr>
                      <a:r>
                        <a:rPr lang="ja-JP" altLang="ja-JP" sz="1000" kern="100" dirty="0">
                          <a:solidFill>
                            <a:schemeClr val="tx1"/>
                          </a:solidFill>
                          <a:effectLst/>
                        </a:rPr>
                        <a:t>施行面積　約</a:t>
                      </a:r>
                      <a:r>
                        <a:rPr lang="en-US" altLang="ja-JP" sz="1000" kern="100" dirty="0">
                          <a:solidFill>
                            <a:schemeClr val="tx1"/>
                          </a:solidFill>
                          <a:effectLst/>
                        </a:rPr>
                        <a:t>49</a:t>
                      </a:r>
                      <a:r>
                        <a:rPr lang="ja-JP" altLang="ja-JP" sz="1000" kern="100" dirty="0">
                          <a:solidFill>
                            <a:schemeClr val="tx1"/>
                          </a:solidFill>
                          <a:effectLst/>
                        </a:rPr>
                        <a:t>ｈａ</a:t>
                      </a:r>
                    </a:p>
                    <a:p>
                      <a:pPr algn="l">
                        <a:spcAft>
                          <a:spcPts val="0"/>
                        </a:spcAft>
                      </a:pPr>
                      <a:r>
                        <a:rPr lang="ja-JP" altLang="ja-JP" sz="1000" kern="100" dirty="0">
                          <a:solidFill>
                            <a:schemeClr val="tx1"/>
                          </a:solidFill>
                          <a:effectLst/>
                        </a:rPr>
                        <a:t>施行期間　</a:t>
                      </a:r>
                      <a:r>
                        <a:rPr lang="en-US" altLang="ja-JP" sz="1000" kern="100" dirty="0" smtClean="0">
                          <a:solidFill>
                            <a:schemeClr val="tx1"/>
                          </a:solidFill>
                          <a:effectLst/>
                        </a:rPr>
                        <a:t>2021.9</a:t>
                      </a:r>
                      <a:r>
                        <a:rPr lang="ja-JP" altLang="ja-JP" sz="1000" kern="100" dirty="0" smtClean="0">
                          <a:solidFill>
                            <a:schemeClr val="tx1"/>
                          </a:solidFill>
                          <a:effectLst/>
                        </a:rPr>
                        <a:t>～</a:t>
                      </a:r>
                      <a:r>
                        <a:rPr lang="en-US" altLang="ja-JP" sz="1000" kern="100" dirty="0" smtClean="0">
                          <a:solidFill>
                            <a:schemeClr val="tx1"/>
                          </a:solidFill>
                          <a:effectLst/>
                        </a:rPr>
                        <a:t>2027.3</a:t>
                      </a:r>
                      <a:endParaRPr lang="ja-JP" altLang="ja-JP" sz="1000" kern="100" dirty="0">
                        <a:solidFill>
                          <a:schemeClr val="tx1"/>
                        </a:solidFill>
                        <a:effectLst/>
                        <a:latin typeface="Century"/>
                        <a:ea typeface="ＭＳ 明朝"/>
                        <a:cs typeface="Times New Roman"/>
                      </a:endParaRPr>
                    </a:p>
                  </a:txBody>
                  <a:tcPr marL="68580" marR="68580" marT="0" marB="0" anchor="ctr"/>
                </a:tc>
                <a:extLst>
                  <a:ext uri="{0D108BD9-81ED-4DB2-BD59-A6C34878D82A}">
                    <a16:rowId xmlns:a16="http://schemas.microsoft.com/office/drawing/2014/main" val="1863398239"/>
                  </a:ext>
                </a:extLst>
              </a:tr>
              <a:tr h="710601">
                <a:tc>
                  <a:txBody>
                    <a:bodyPr/>
                    <a:lstStyle/>
                    <a:p>
                      <a:pPr algn="ctr">
                        <a:spcAft>
                          <a:spcPts val="0"/>
                        </a:spcAft>
                      </a:pPr>
                      <a:r>
                        <a:rPr lang="ja-JP" sz="1050" kern="100" dirty="0">
                          <a:effectLst/>
                        </a:rPr>
                        <a:t>⑥</a:t>
                      </a:r>
                      <a:endParaRPr lang="ja-JP" sz="1050" kern="100" dirty="0">
                        <a:solidFill>
                          <a:srgbClr val="FFFF00"/>
                        </a:solidFill>
                        <a:effectLst/>
                        <a:latin typeface="Century"/>
                        <a:ea typeface="ＭＳ 明朝"/>
                        <a:cs typeface="Times New Roman"/>
                      </a:endParaRPr>
                    </a:p>
                  </a:txBody>
                  <a:tcPr marL="68580" marR="68580" marT="0" marB="0" anchor="ctr"/>
                </a:tc>
                <a:tc>
                  <a:txBody>
                    <a:bodyPr/>
                    <a:lstStyle/>
                    <a:p>
                      <a:pPr algn="ctr">
                        <a:spcAft>
                          <a:spcPts val="0"/>
                        </a:spcAft>
                      </a:pPr>
                      <a:r>
                        <a:rPr lang="ja-JP" sz="1000" kern="100" dirty="0">
                          <a:effectLst/>
                        </a:rPr>
                        <a:t>東部</a:t>
                      </a:r>
                      <a:endParaRPr lang="ja-JP" sz="1000" kern="100" dirty="0">
                        <a:effectLst/>
                        <a:latin typeface="Century"/>
                        <a:ea typeface="ＭＳ 明朝"/>
                        <a:cs typeface="Times New Roman"/>
                      </a:endParaRPr>
                    </a:p>
                  </a:txBody>
                  <a:tcPr marL="68580" marR="68580" marT="0" marB="0" anchor="ctr"/>
                </a:tc>
                <a:tc>
                  <a:txBody>
                    <a:bodyPr/>
                    <a:lstStyle/>
                    <a:p>
                      <a:pPr algn="l">
                        <a:spcAft>
                          <a:spcPts val="0"/>
                        </a:spcAft>
                      </a:pPr>
                      <a:r>
                        <a:rPr lang="en-US" altLang="ja-JP" sz="1000" kern="100" dirty="0">
                          <a:solidFill>
                            <a:schemeClr val="tx1"/>
                          </a:solidFill>
                          <a:effectLst/>
                          <a:latin typeface="+mj-ea"/>
                          <a:ea typeface="+mj-ea"/>
                        </a:rPr>
                        <a:t>A</a:t>
                      </a:r>
                      <a:r>
                        <a:rPr lang="ja-JP" altLang="en-US" sz="1000" kern="100" dirty="0">
                          <a:solidFill>
                            <a:schemeClr val="tx1"/>
                          </a:solidFill>
                          <a:effectLst/>
                          <a:latin typeface="+mj-ea"/>
                          <a:ea typeface="+mj-ea"/>
                        </a:rPr>
                        <a:t>区域</a:t>
                      </a:r>
                      <a:endParaRPr lang="en-US" altLang="ja-JP" sz="1000" kern="100" dirty="0">
                        <a:solidFill>
                          <a:schemeClr val="tx1"/>
                        </a:solidFill>
                        <a:effectLst/>
                        <a:latin typeface="+mj-ea"/>
                        <a:ea typeface="+mj-ea"/>
                      </a:endParaRPr>
                    </a:p>
                    <a:p>
                      <a:pPr algn="l">
                        <a:spcAft>
                          <a:spcPts val="0"/>
                        </a:spcAft>
                      </a:pPr>
                      <a:r>
                        <a:rPr lang="ja-JP" altLang="en-US" sz="1000" kern="100" dirty="0">
                          <a:solidFill>
                            <a:schemeClr val="tx1"/>
                          </a:solidFill>
                          <a:effectLst/>
                        </a:rPr>
                        <a:t>土地区画整理事業</a:t>
                      </a:r>
                      <a:endParaRPr lang="ja-JP" sz="1000" kern="100" dirty="0">
                        <a:solidFill>
                          <a:schemeClr val="tx1"/>
                        </a:solidFill>
                        <a:effectLst/>
                        <a:latin typeface="Century"/>
                        <a:ea typeface="ＭＳ 明朝"/>
                        <a:cs typeface="Times New Roman"/>
                      </a:endParaRPr>
                    </a:p>
                  </a:txBody>
                  <a:tcPr marL="68580" marR="68580" marT="0" marB="0" anchor="ctr"/>
                </a:tc>
                <a:tc>
                  <a:txBody>
                    <a:bodyPr/>
                    <a:lstStyle/>
                    <a:p>
                      <a:pPr algn="l">
                        <a:spcAft>
                          <a:spcPts val="0"/>
                        </a:spcAft>
                      </a:pPr>
                      <a:r>
                        <a:rPr lang="ja-JP" altLang="ja-JP" sz="1000" kern="100" dirty="0">
                          <a:solidFill>
                            <a:schemeClr val="tx1"/>
                          </a:solidFill>
                          <a:effectLst/>
                        </a:rPr>
                        <a:t>施行面積　約</a:t>
                      </a:r>
                      <a:r>
                        <a:rPr lang="en-US" altLang="ja-JP" sz="1000" kern="100" dirty="0">
                          <a:solidFill>
                            <a:schemeClr val="tx1"/>
                          </a:solidFill>
                          <a:effectLst/>
                        </a:rPr>
                        <a:t>31</a:t>
                      </a:r>
                      <a:r>
                        <a:rPr lang="ja-JP" altLang="ja-JP" sz="1000" kern="100" dirty="0">
                          <a:solidFill>
                            <a:schemeClr val="tx1"/>
                          </a:solidFill>
                          <a:effectLst/>
                        </a:rPr>
                        <a:t>ｈａ</a:t>
                      </a:r>
                    </a:p>
                    <a:p>
                      <a:pPr algn="l">
                        <a:spcAft>
                          <a:spcPts val="0"/>
                        </a:spcAft>
                      </a:pPr>
                      <a:r>
                        <a:rPr lang="ja-JP" altLang="ja-JP" sz="1000" kern="100" dirty="0">
                          <a:solidFill>
                            <a:schemeClr val="tx1"/>
                          </a:solidFill>
                          <a:effectLst/>
                        </a:rPr>
                        <a:t>施行期間　</a:t>
                      </a:r>
                      <a:r>
                        <a:rPr lang="en-US" altLang="ja-JP" sz="1000" kern="100" dirty="0" smtClean="0">
                          <a:solidFill>
                            <a:schemeClr val="tx1"/>
                          </a:solidFill>
                          <a:effectLst/>
                        </a:rPr>
                        <a:t>2021.11</a:t>
                      </a:r>
                      <a:r>
                        <a:rPr lang="ja-JP" altLang="ja-JP" sz="1000" kern="100" dirty="0" smtClean="0">
                          <a:solidFill>
                            <a:schemeClr val="tx1"/>
                          </a:solidFill>
                          <a:effectLst/>
                        </a:rPr>
                        <a:t>～</a:t>
                      </a:r>
                      <a:r>
                        <a:rPr lang="en-US" altLang="ja-JP" sz="1000" kern="100" dirty="0" smtClean="0">
                          <a:solidFill>
                            <a:schemeClr val="tx1"/>
                          </a:solidFill>
                          <a:effectLst/>
                        </a:rPr>
                        <a:t>2027.3</a:t>
                      </a:r>
                      <a:endParaRPr lang="ja-JP" altLang="ja-JP" sz="1000" kern="100" dirty="0">
                        <a:solidFill>
                          <a:schemeClr val="tx1"/>
                        </a:solidFill>
                        <a:effectLst/>
                        <a:latin typeface="Century"/>
                        <a:ea typeface="ＭＳ 明朝"/>
                        <a:cs typeface="Times New Roman"/>
                      </a:endParaRPr>
                    </a:p>
                  </a:txBody>
                  <a:tcPr marL="68580" marR="68580" marT="0" marB="0" anchor="ctr"/>
                </a:tc>
                <a:extLst>
                  <a:ext uri="{0D108BD9-81ED-4DB2-BD59-A6C34878D82A}">
                    <a16:rowId xmlns:a16="http://schemas.microsoft.com/office/drawing/2014/main" val="10006"/>
                  </a:ext>
                </a:extLst>
              </a:tr>
            </a:tbl>
          </a:graphicData>
        </a:graphic>
      </p:graphicFrame>
      <p:sp>
        <p:nvSpPr>
          <p:cNvPr id="32" name="テキスト ボックス 31"/>
          <p:cNvSpPr txBox="1"/>
          <p:nvPr/>
        </p:nvSpPr>
        <p:spPr>
          <a:xfrm>
            <a:off x="3667649" y="4653439"/>
            <a:ext cx="49236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FFFF00"/>
                </a:solidFill>
                <a:effectLst/>
                <a:uLnTx/>
                <a:uFillTx/>
                <a:latin typeface="Calibri" panose="020F0502020204030204"/>
                <a:ea typeface="ＭＳ Ｐゴシック" panose="020B0600070205080204" pitchFamily="50" charset="-128"/>
                <a:cs typeface="+mn-cs"/>
              </a:rPr>
              <a:t>①</a:t>
            </a:r>
          </a:p>
        </p:txBody>
      </p:sp>
      <p:sp>
        <p:nvSpPr>
          <p:cNvPr id="49" name="テキスト ボックス 48"/>
          <p:cNvSpPr txBox="1"/>
          <p:nvPr/>
        </p:nvSpPr>
        <p:spPr>
          <a:xfrm>
            <a:off x="4823209" y="4807327"/>
            <a:ext cx="49236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FFFF00"/>
                </a:solidFill>
                <a:effectLst/>
                <a:uLnTx/>
                <a:uFillTx/>
                <a:latin typeface="Calibri" panose="020F0502020204030204"/>
                <a:ea typeface="ＭＳ Ｐゴシック" panose="020B0600070205080204" pitchFamily="50" charset="-128"/>
                <a:cs typeface="+mn-cs"/>
              </a:rPr>
              <a:t>②</a:t>
            </a:r>
          </a:p>
        </p:txBody>
      </p:sp>
      <p:sp>
        <p:nvSpPr>
          <p:cNvPr id="50" name="テキスト ボックス 49"/>
          <p:cNvSpPr txBox="1"/>
          <p:nvPr/>
        </p:nvSpPr>
        <p:spPr>
          <a:xfrm>
            <a:off x="6430135" y="4807327"/>
            <a:ext cx="49236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FFFF00"/>
                </a:solidFill>
                <a:effectLst/>
                <a:uLnTx/>
                <a:uFillTx/>
                <a:latin typeface="Calibri" panose="020F0502020204030204"/>
                <a:ea typeface="ＭＳ Ｐゴシック" panose="020B0600070205080204" pitchFamily="50" charset="-128"/>
                <a:cs typeface="+mn-cs"/>
              </a:rPr>
              <a:t>③</a:t>
            </a:r>
          </a:p>
        </p:txBody>
      </p:sp>
      <p:sp>
        <p:nvSpPr>
          <p:cNvPr id="53" name="テキスト ボックス 52"/>
          <p:cNvSpPr txBox="1"/>
          <p:nvPr/>
        </p:nvSpPr>
        <p:spPr>
          <a:xfrm>
            <a:off x="5849815" y="2329599"/>
            <a:ext cx="49236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FFFF00"/>
                </a:solidFill>
                <a:effectLst/>
                <a:uLnTx/>
                <a:uFillTx/>
                <a:latin typeface="Calibri" panose="020F0502020204030204"/>
                <a:ea typeface="ＭＳ Ｐゴシック" panose="020B0600070205080204" pitchFamily="50" charset="-128"/>
                <a:cs typeface="+mn-cs"/>
              </a:rPr>
              <a:t>④</a:t>
            </a:r>
          </a:p>
        </p:txBody>
      </p:sp>
      <p:sp>
        <p:nvSpPr>
          <p:cNvPr id="54" name="テキスト ボックス 53"/>
          <p:cNvSpPr txBox="1"/>
          <p:nvPr/>
        </p:nvSpPr>
        <p:spPr>
          <a:xfrm>
            <a:off x="5176575" y="3354531"/>
            <a:ext cx="49236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FFFF00"/>
                </a:solidFill>
                <a:effectLst/>
                <a:uLnTx/>
                <a:uFillTx/>
                <a:latin typeface="Calibri" panose="020F0502020204030204"/>
                <a:ea typeface="ＭＳ Ｐゴシック" panose="020B0600070205080204" pitchFamily="50" charset="-128"/>
                <a:cs typeface="+mn-cs"/>
              </a:rPr>
              <a:t>⑤</a:t>
            </a:r>
          </a:p>
        </p:txBody>
      </p:sp>
      <p:sp>
        <p:nvSpPr>
          <p:cNvPr id="58" name="テキスト ボックス 57"/>
          <p:cNvSpPr txBox="1"/>
          <p:nvPr/>
        </p:nvSpPr>
        <p:spPr>
          <a:xfrm>
            <a:off x="5977149" y="4427100"/>
            <a:ext cx="49236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FFFF00"/>
                </a:solidFill>
                <a:effectLst/>
                <a:uLnTx/>
                <a:uFillTx/>
                <a:latin typeface="Calibri" panose="020F0502020204030204"/>
                <a:ea typeface="ＭＳ Ｐゴシック" panose="020B0600070205080204" pitchFamily="50" charset="-128"/>
                <a:cs typeface="+mn-cs"/>
              </a:rPr>
              <a:t>⑥</a:t>
            </a:r>
          </a:p>
        </p:txBody>
      </p:sp>
      <p:sp>
        <p:nvSpPr>
          <p:cNvPr id="33" name="テキスト ボックス 32"/>
          <p:cNvSpPr txBox="1"/>
          <p:nvPr/>
        </p:nvSpPr>
        <p:spPr>
          <a:xfrm>
            <a:off x="795031" y="5908430"/>
            <a:ext cx="1727107"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2021</a:t>
            </a:r>
            <a:r>
              <a:rPr kumimoji="1" lang="ja-JP" altLang="en-US" sz="9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年</a:t>
            </a:r>
            <a:r>
              <a:rPr kumimoji="1" lang="en-US" altLang="ja-JP" sz="9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9</a:t>
            </a:r>
            <a:r>
              <a:rPr kumimoji="1" lang="ja-JP" altLang="en-US" sz="9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月撮影</a:t>
            </a:r>
          </a:p>
        </p:txBody>
      </p:sp>
      <p:sp>
        <p:nvSpPr>
          <p:cNvPr id="14" name="スライド番号プレースホルダー 3"/>
          <p:cNvSpPr>
            <a:spLocks noGrp="1"/>
          </p:cNvSpPr>
          <p:nvPr>
            <p:ph type="sldNum" sz="quarter" idx="12"/>
          </p:nvPr>
        </p:nvSpPr>
        <p:spPr>
          <a:xfrm>
            <a:off x="10134600" y="6476387"/>
            <a:ext cx="2057400" cy="365125"/>
          </a:xfrm>
        </p:spPr>
        <p:txBody>
          <a:body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107</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8932648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1143000" y="23"/>
            <a:ext cx="9906000" cy="408111"/>
          </a:xfrm>
          <a:prstGeom prst="rect">
            <a:avLst/>
          </a:prstGeom>
          <a:gradFill rotWithShape="1">
            <a:gsLst>
              <a:gs pos="0">
                <a:srgbClr val="000066"/>
              </a:gs>
              <a:gs pos="50000">
                <a:srgbClr val="0000FF"/>
              </a:gs>
              <a:gs pos="100000">
                <a:srgbClr val="000066"/>
              </a:gs>
            </a:gsLst>
            <a:lin ang="5400000" scaled="1"/>
          </a:gradFill>
          <a:ln w="9525">
            <a:noFill/>
            <a:miter lim="800000"/>
            <a:headEnd/>
            <a:tailEnd/>
          </a:ln>
        </p:spPr>
        <p:txBody>
          <a:bodyPr vert="horz" wrap="square" lIns="91428" tIns="45714" rIns="91428" bIns="45714"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smtClean="0">
                <a:ln>
                  <a:noFill/>
                </a:ln>
                <a:solidFill>
                  <a:prstClr val="white"/>
                </a:solidFill>
                <a:effectLst/>
                <a:uLnTx/>
                <a:uFillTx/>
                <a:latin typeface="ＭＳ ゴシック" pitchFamily="49" charset="-128"/>
                <a:ea typeface="ＭＳ ゴシック" pitchFamily="49" charset="-128"/>
                <a:cs typeface="+mn-cs"/>
              </a:rPr>
              <a:t>１２．</a:t>
            </a:r>
            <a:r>
              <a:rPr kumimoji="1" lang="ja-JP" altLang="en-US" sz="20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箕面森町・彩都</a:t>
            </a:r>
            <a:r>
              <a:rPr kumimoji="1" lang="ja-JP" altLang="en-US" sz="14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（国土軸を支える新たな産業・物流拠点の形成）　</a:t>
            </a:r>
            <a:r>
              <a:rPr kumimoji="1" lang="ja-JP" altLang="en-US" sz="16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②彩都</a:t>
            </a:r>
            <a:endParaRPr kumimoji="1" lang="en-US" altLang="ja-JP" sz="16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endParaRPr>
          </a:p>
        </p:txBody>
      </p:sp>
      <p:sp>
        <p:nvSpPr>
          <p:cNvPr id="12" name="角丸四角形 11"/>
          <p:cNvSpPr/>
          <p:nvPr/>
        </p:nvSpPr>
        <p:spPr>
          <a:xfrm>
            <a:off x="1303917" y="526693"/>
            <a:ext cx="9584166" cy="900766"/>
          </a:xfrm>
          <a:prstGeom prst="roundRect">
            <a:avLst>
              <a:gd name="adj" fmla="val 12653"/>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82550" marR="0" lvl="0" indent="-8255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＜めざす姿＞</a:t>
            </a:r>
            <a:endPar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82550" marR="0" lvl="0" indent="-8255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自然と都市が調和するアメニティの高い住環境を創造するとともに、「国際交流」「学術文化」「研究開発」「産業集積」という特色のある都市の未来機能を組み込んだ複合機能都市の形成。</a:t>
            </a:r>
            <a:endPar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grpSp>
        <p:nvGrpSpPr>
          <p:cNvPr id="13" name="グループ化 12"/>
          <p:cNvGrpSpPr/>
          <p:nvPr/>
        </p:nvGrpSpPr>
        <p:grpSpPr>
          <a:xfrm>
            <a:off x="177421" y="1591235"/>
            <a:ext cx="11778018" cy="1682917"/>
            <a:chOff x="-910275" y="4818421"/>
            <a:chExt cx="12504854" cy="1682917"/>
          </a:xfrm>
        </p:grpSpPr>
        <p:sp>
          <p:nvSpPr>
            <p:cNvPr id="14" name="正方形/長方形 13"/>
            <p:cNvSpPr/>
            <p:nvPr/>
          </p:nvSpPr>
          <p:spPr>
            <a:xfrm>
              <a:off x="-910275" y="4823147"/>
              <a:ext cx="12504854" cy="1678191"/>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5725" marR="0" lvl="0" indent="-8572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85725" marR="0" lvl="0" indent="-85725" algn="l"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srgbClr val="FF0000"/>
                </a:solidFill>
                <a:effectLst/>
                <a:uLnTx/>
                <a:uFillTx/>
                <a:latin typeface="ＭＳ Ｐ明朝" pitchFamily="18" charset="-128"/>
                <a:ea typeface="ＭＳ Ｐ明朝" pitchFamily="18" charset="-128"/>
                <a:cs typeface="+mn-cs"/>
              </a:endParaRPr>
            </a:p>
          </p:txBody>
        </p:sp>
        <p:sp>
          <p:nvSpPr>
            <p:cNvPr id="15" name="正方形/長方形 14"/>
            <p:cNvSpPr/>
            <p:nvPr/>
          </p:nvSpPr>
          <p:spPr>
            <a:xfrm>
              <a:off x="-899426" y="4818421"/>
              <a:ext cx="2533306" cy="29333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rPr>
                <a:t>取組前</a:t>
              </a:r>
            </a:p>
          </p:txBody>
        </p:sp>
        <p:sp>
          <p:nvSpPr>
            <p:cNvPr id="16" name="正方形/長方形 15"/>
            <p:cNvSpPr/>
            <p:nvPr/>
          </p:nvSpPr>
          <p:spPr>
            <a:xfrm>
              <a:off x="-841467" y="5294250"/>
              <a:ext cx="4944724" cy="93871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r>
                <a:rPr kumimoji="1" lang="en-US" altLang="ja-JP"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1986</a:t>
              </a:r>
              <a:r>
                <a:rPr kumimoji="1" lang="ja-JP" altLang="en-US"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年　大阪府「国際文化公園都市基本構想</a:t>
              </a:r>
              <a:r>
                <a:rPr kumimoji="1" lang="en-US" altLang="ja-JP"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案</a:t>
              </a:r>
              <a:r>
                <a:rPr kumimoji="1" lang="en-US" altLang="ja-JP"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」発表</a:t>
              </a:r>
              <a:endParaRPr kumimoji="1" lang="en-US" altLang="ja-JP"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r>
                <a:rPr kumimoji="1" lang="en-US" altLang="ja-JP"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1994</a:t>
              </a:r>
              <a:r>
                <a:rPr kumimoji="1" lang="ja-JP" altLang="en-US"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年　ＵＲが土地区画整理事業の認可を取得</a:t>
              </a:r>
              <a:endParaRPr kumimoji="1" lang="en-US" altLang="ja-JP"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r>
                <a:rPr kumimoji="1" lang="en-US" altLang="ja-JP"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1998</a:t>
              </a:r>
              <a:r>
                <a:rPr kumimoji="1" lang="ja-JP" altLang="en-US"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年　モノレール開業</a:t>
              </a:r>
              <a:endParaRPr kumimoji="1" lang="en-US" altLang="ja-JP"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r>
                <a:rPr kumimoji="1" lang="en-US" altLang="ja-JP"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2004</a:t>
              </a:r>
              <a:r>
                <a:rPr kumimoji="1" lang="ja-JP" altLang="en-US"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年　彩都西部地区の</a:t>
              </a:r>
              <a:r>
                <a:rPr kumimoji="1" lang="ja-JP" altLang="en-US" sz="1100" b="0" i="0" u="none" strike="noStrike" kern="1200" cap="none" spc="0" normalizeH="0" baseline="0" noProof="0" dirty="0" err="1">
                  <a:ln>
                    <a:noFill/>
                  </a:ln>
                  <a:solidFill>
                    <a:prstClr val="black"/>
                  </a:solidFill>
                  <a:effectLst/>
                  <a:uLnTx/>
                  <a:uFillTx/>
                  <a:latin typeface="Calibri" panose="020F0502020204030204"/>
                  <a:ea typeface="ＭＳ Ｐゴシック" panose="020B0600070205080204" pitchFamily="50" charset="-128"/>
                  <a:cs typeface="+mn-cs"/>
                </a:rPr>
                <a:t>ま</a:t>
              </a:r>
              <a:r>
                <a:rPr kumimoji="1" lang="ja-JP" altLang="en-US"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ちびらき</a:t>
              </a:r>
              <a:endParaRPr kumimoji="1" lang="en-US" altLang="ja-JP"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r>
                <a:rPr kumimoji="1" lang="en-US" altLang="ja-JP"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2008</a:t>
              </a:r>
              <a:r>
                <a:rPr kumimoji="1" lang="ja-JP" altLang="en-US"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年　ＵＲが事業評価を実施「計画を見直した上で事業継続」</a:t>
              </a:r>
              <a:r>
                <a:rPr kumimoji="1" lang="en-US" altLang="ja-JP"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詳細右欄</a:t>
              </a:r>
              <a:r>
                <a:rPr kumimoji="1" lang="en-US" altLang="ja-JP"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p>
          </p:txBody>
        </p:sp>
      </p:grpSp>
      <p:graphicFrame>
        <p:nvGraphicFramePr>
          <p:cNvPr id="17" name="表 16"/>
          <p:cNvGraphicFramePr>
            <a:graphicFrameLocks noGrp="1"/>
          </p:cNvGraphicFramePr>
          <p:nvPr/>
        </p:nvGraphicFramePr>
        <p:xfrm>
          <a:off x="5008733" y="2163607"/>
          <a:ext cx="6785769" cy="860456"/>
        </p:xfrm>
        <a:graphic>
          <a:graphicData uri="http://schemas.openxmlformats.org/drawingml/2006/table">
            <a:tbl>
              <a:tblPr firstRow="1" firstCol="1" bandRow="1">
                <a:tableStyleId>{22838BEF-8BB2-4498-84A7-C5851F593DF1}</a:tableStyleId>
              </a:tblPr>
              <a:tblGrid>
                <a:gridCol w="596114">
                  <a:extLst>
                    <a:ext uri="{9D8B030D-6E8A-4147-A177-3AD203B41FA5}">
                      <a16:colId xmlns:a16="http://schemas.microsoft.com/office/drawing/2014/main" val="20000"/>
                    </a:ext>
                  </a:extLst>
                </a:gridCol>
                <a:gridCol w="6189655">
                  <a:extLst>
                    <a:ext uri="{9D8B030D-6E8A-4147-A177-3AD203B41FA5}">
                      <a16:colId xmlns:a16="http://schemas.microsoft.com/office/drawing/2014/main" val="20001"/>
                    </a:ext>
                  </a:extLst>
                </a:gridCol>
              </a:tblGrid>
              <a:tr h="270208">
                <a:tc>
                  <a:txBody>
                    <a:bodyPr/>
                    <a:lstStyle/>
                    <a:p>
                      <a:pPr algn="ctr">
                        <a:spcAft>
                          <a:spcPts val="0"/>
                        </a:spcAft>
                      </a:pPr>
                      <a:r>
                        <a:rPr lang="ja-JP" altLang="en-US" sz="1050" b="0" kern="100" dirty="0">
                          <a:effectLst/>
                        </a:rPr>
                        <a:t>西部</a:t>
                      </a:r>
                      <a:endParaRPr lang="ja-JP" sz="1050" b="0" kern="100" dirty="0">
                        <a:effectLst/>
                        <a:latin typeface="Century"/>
                        <a:ea typeface="ＭＳ 明朝"/>
                        <a:cs typeface="Times New Roman"/>
                      </a:endParaRPr>
                    </a:p>
                  </a:txBody>
                  <a:tcPr marL="68580" marR="68580" marT="0" marB="0" anchor="ctr"/>
                </a:tc>
                <a:tc>
                  <a:txBody>
                    <a:bodyPr/>
                    <a:lstStyle/>
                    <a:p>
                      <a:pPr algn="l">
                        <a:spcAft>
                          <a:spcPts val="0"/>
                        </a:spcAft>
                      </a:pPr>
                      <a:r>
                        <a:rPr lang="ja-JP" altLang="en-US" sz="1050" b="0" kern="100" dirty="0">
                          <a:effectLst/>
                        </a:rPr>
                        <a:t>事業が順調に進捗。</a:t>
                      </a:r>
                      <a:endParaRPr lang="ja-JP" sz="1050" b="0" kern="100" dirty="0">
                        <a:effectLst/>
                        <a:latin typeface="Century"/>
                        <a:ea typeface="ＭＳ 明朝"/>
                        <a:cs typeface="Times New Roman"/>
                      </a:endParaRPr>
                    </a:p>
                  </a:txBody>
                  <a:tcPr marL="68580" marR="68580" marT="0" marB="0" anchor="ctr"/>
                </a:tc>
                <a:extLst>
                  <a:ext uri="{0D108BD9-81ED-4DB2-BD59-A6C34878D82A}">
                    <a16:rowId xmlns:a16="http://schemas.microsoft.com/office/drawing/2014/main" val="10000"/>
                  </a:ext>
                </a:extLst>
              </a:tr>
              <a:tr h="270208">
                <a:tc>
                  <a:txBody>
                    <a:bodyPr/>
                    <a:lstStyle/>
                    <a:p>
                      <a:pPr algn="ctr">
                        <a:spcAft>
                          <a:spcPts val="0"/>
                        </a:spcAft>
                      </a:pPr>
                      <a:r>
                        <a:rPr lang="ja-JP" altLang="en-US" sz="1050" b="0" kern="100" dirty="0">
                          <a:effectLst/>
                        </a:rPr>
                        <a:t>中部</a:t>
                      </a:r>
                      <a:endParaRPr lang="ja-JP" sz="1050" b="0" kern="100" dirty="0">
                        <a:effectLst/>
                        <a:latin typeface="Century"/>
                        <a:ea typeface="ＭＳ 明朝"/>
                        <a:cs typeface="Times New Roman"/>
                      </a:endParaRPr>
                    </a:p>
                  </a:txBody>
                  <a:tcPr marL="68580" marR="68580" marT="0" marB="0" anchor="ctr"/>
                </a:tc>
                <a:tc>
                  <a:txBody>
                    <a:bodyPr/>
                    <a:lstStyle/>
                    <a:p>
                      <a:pPr algn="l">
                        <a:spcAft>
                          <a:spcPts val="0"/>
                        </a:spcAft>
                      </a:pPr>
                      <a:r>
                        <a:rPr lang="ja-JP" altLang="en-US" sz="1050" b="0" kern="100" dirty="0">
                          <a:effectLst/>
                        </a:rPr>
                        <a:t>現時点で立地が確定しておらず、</a:t>
                      </a:r>
                      <a:r>
                        <a:rPr lang="ja-JP" altLang="en-US" sz="1050" b="0" u="sng" kern="100" dirty="0">
                          <a:effectLst/>
                        </a:rPr>
                        <a:t>事業計画を見直す。</a:t>
                      </a:r>
                      <a:endParaRPr lang="ja-JP" sz="1050" b="0" u="sng" kern="100" dirty="0">
                        <a:effectLst/>
                        <a:latin typeface="Century"/>
                        <a:ea typeface="ＭＳ 明朝"/>
                        <a:cs typeface="Times New Roman"/>
                      </a:endParaRPr>
                    </a:p>
                  </a:txBody>
                  <a:tcPr marL="68580" marR="68580" marT="0" marB="0" anchor="ctr"/>
                </a:tc>
                <a:extLst>
                  <a:ext uri="{0D108BD9-81ED-4DB2-BD59-A6C34878D82A}">
                    <a16:rowId xmlns:a16="http://schemas.microsoft.com/office/drawing/2014/main" val="10001"/>
                  </a:ext>
                </a:extLst>
              </a:tr>
              <a:tr h="270208">
                <a:tc>
                  <a:txBody>
                    <a:bodyPr/>
                    <a:lstStyle/>
                    <a:p>
                      <a:pPr algn="ctr">
                        <a:spcAft>
                          <a:spcPts val="0"/>
                        </a:spcAft>
                      </a:pPr>
                      <a:r>
                        <a:rPr lang="ja-JP" altLang="en-US" sz="1050" b="0" kern="100" dirty="0">
                          <a:effectLst/>
                        </a:rPr>
                        <a:t>東部</a:t>
                      </a:r>
                      <a:endParaRPr lang="ja-JP" sz="1050" b="0" kern="100" dirty="0">
                        <a:effectLst/>
                        <a:latin typeface="Century"/>
                        <a:ea typeface="ＭＳ 明朝"/>
                        <a:cs typeface="Times New Roman"/>
                      </a:endParaRPr>
                    </a:p>
                  </a:txBody>
                  <a:tcPr marL="68580" marR="68580" marT="0" marB="0" anchor="ctr"/>
                </a:tc>
                <a:tc>
                  <a:txBody>
                    <a:bodyPr/>
                    <a:lstStyle/>
                    <a:p>
                      <a:pPr algn="l">
                        <a:spcAft>
                          <a:spcPts val="0"/>
                        </a:spcAft>
                      </a:pPr>
                      <a:r>
                        <a:rPr lang="ja-JP" altLang="en-US" sz="1050" b="0" kern="100" dirty="0">
                          <a:effectLst/>
                        </a:rPr>
                        <a:t>今後の手続き等の事業工程を考慮すると、</a:t>
                      </a:r>
                      <a:r>
                        <a:rPr lang="en-US" altLang="ja-JP" sz="1050" b="0" kern="100" dirty="0">
                          <a:effectLst/>
                        </a:rPr>
                        <a:t>2013</a:t>
                      </a:r>
                      <a:r>
                        <a:rPr lang="ja-JP" altLang="en-US" sz="1050" b="0" kern="100" dirty="0">
                          <a:effectLst/>
                        </a:rPr>
                        <a:t>年度までに東部の工事完了が見込めないことなどから、</a:t>
                      </a:r>
                      <a:endParaRPr lang="en-US" altLang="ja-JP" sz="1050" b="0" kern="100" dirty="0">
                        <a:effectLst/>
                      </a:endParaRPr>
                    </a:p>
                    <a:p>
                      <a:pPr algn="l">
                        <a:spcAft>
                          <a:spcPts val="0"/>
                        </a:spcAft>
                      </a:pPr>
                      <a:r>
                        <a:rPr lang="ja-JP" altLang="en-US" sz="1050" b="0" kern="100" dirty="0">
                          <a:effectLst/>
                        </a:rPr>
                        <a:t>ＵＲが施行主体となって事業を実施することは困難であるため、</a:t>
                      </a:r>
                      <a:r>
                        <a:rPr lang="ja-JP" altLang="en-US" sz="1050" b="0" u="sng" kern="100" dirty="0">
                          <a:effectLst/>
                        </a:rPr>
                        <a:t>事業計画を抜本的に見直す。</a:t>
                      </a:r>
                      <a:endParaRPr lang="ja-JP" sz="1050" b="0" u="sng" kern="100" dirty="0">
                        <a:effectLst/>
                        <a:latin typeface="Century"/>
                        <a:ea typeface="ＭＳ 明朝"/>
                        <a:cs typeface="Times New Roman"/>
                      </a:endParaRPr>
                    </a:p>
                  </a:txBody>
                  <a:tcPr marL="68580" marR="68580" marT="0" marB="0" anchor="ctr"/>
                </a:tc>
                <a:extLst>
                  <a:ext uri="{0D108BD9-81ED-4DB2-BD59-A6C34878D82A}">
                    <a16:rowId xmlns:a16="http://schemas.microsoft.com/office/drawing/2014/main" val="10002"/>
                  </a:ext>
                </a:extLst>
              </a:tr>
            </a:tbl>
          </a:graphicData>
        </a:graphic>
      </p:graphicFrame>
      <p:grpSp>
        <p:nvGrpSpPr>
          <p:cNvPr id="21" name="グループ化 20"/>
          <p:cNvGrpSpPr/>
          <p:nvPr/>
        </p:nvGrpSpPr>
        <p:grpSpPr>
          <a:xfrm>
            <a:off x="167427" y="3678270"/>
            <a:ext cx="11788012" cy="2381336"/>
            <a:chOff x="-920886" y="4668293"/>
            <a:chExt cx="12515465" cy="2381336"/>
          </a:xfrm>
        </p:grpSpPr>
        <p:sp>
          <p:nvSpPr>
            <p:cNvPr id="22" name="正方形/長方形 21"/>
            <p:cNvSpPr/>
            <p:nvPr/>
          </p:nvSpPr>
          <p:spPr>
            <a:xfrm>
              <a:off x="-920886" y="4673019"/>
              <a:ext cx="12515465" cy="237661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5725" marR="0" lvl="0" indent="-8572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85725" marR="0" lvl="0" indent="-85725" algn="l"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srgbClr val="FF0000"/>
                </a:solidFill>
                <a:effectLst/>
                <a:uLnTx/>
                <a:uFillTx/>
                <a:latin typeface="ＭＳ Ｐ明朝" pitchFamily="18" charset="-128"/>
                <a:ea typeface="ＭＳ Ｐ明朝" pitchFamily="18" charset="-128"/>
                <a:cs typeface="+mn-cs"/>
              </a:endParaRPr>
            </a:p>
          </p:txBody>
        </p:sp>
        <p:sp>
          <p:nvSpPr>
            <p:cNvPr id="23" name="正方形/長方形 22"/>
            <p:cNvSpPr/>
            <p:nvPr/>
          </p:nvSpPr>
          <p:spPr>
            <a:xfrm>
              <a:off x="-913916" y="4668293"/>
              <a:ext cx="2533306" cy="29333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rPr>
                <a:t>取組後～将来像</a:t>
              </a:r>
            </a:p>
          </p:txBody>
        </p:sp>
        <p:sp>
          <p:nvSpPr>
            <p:cNvPr id="24" name="正方形/長方形 23"/>
            <p:cNvSpPr/>
            <p:nvPr/>
          </p:nvSpPr>
          <p:spPr>
            <a:xfrm>
              <a:off x="-913917" y="5070207"/>
              <a:ext cx="12262166" cy="195438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＜財政再建プログラム（</a:t>
              </a:r>
              <a:r>
                <a:rPr kumimoji="1" lang="en-US" altLang="ja-JP" sz="11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2008</a:t>
              </a:r>
              <a:r>
                <a:rPr kumimoji="1" lang="ja-JP" altLang="en-US" sz="11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ja-JP" altLang="en-US" sz="1100" b="0" i="0" u="sng"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事業の見直し・点検を実施</a:t>
              </a:r>
              <a:endParaRPr kumimoji="1"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○点検結果（概要）</a:t>
              </a:r>
              <a:endParaRPr kumimoji="1"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・北大阪の立地特性を活かしたライフサイエンス研究をはじめとする学術・文化の交流拠点を整備し、大阪の都市再生に寄与するためには、本事業の推進が今後とも重要。</a:t>
              </a:r>
              <a:endParaRPr kumimoji="1"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100" b="0" i="0" u="sng"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とりわけ、ライフサイエンス分野は今後飛躍的な成長が見込まれ</a:t>
              </a: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、都市再生プロジェクトにおいて、</a:t>
              </a:r>
              <a:r>
                <a:rPr kumimoji="1" lang="ja-JP" altLang="en-US" sz="1100" b="0" i="0" u="sng"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大阪北部地域は、医薬品の基礎研究と創薬産業の集積拠点</a:t>
              </a: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とすると位置付けられている。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100" b="0" i="0" u="sng"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中部地区</a:t>
              </a: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については、</a:t>
              </a:r>
              <a:r>
                <a:rPr kumimoji="1" lang="ja-JP" altLang="en-US" sz="1100" b="0" i="0" u="sng"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交通の要衝に位置する大阪近郊の独立したエリアにおいてまとまった土地が確保可能</a:t>
              </a: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であり、企業立地の提案を幅広く求める「提案市場調査」の検討会を設置する。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100" b="0" i="0" u="sng"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東部地区</a:t>
              </a: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については、地区の位置づけや地域ポテンシャルを踏まえ、</a:t>
              </a:r>
              <a:r>
                <a:rPr kumimoji="1" lang="ja-JP" altLang="en-US" sz="1100" b="0" i="0" u="sng"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ＵＲに対して、責任を持って関係者の合意を図るよう求めていく</a:t>
              </a: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○今後の方向</a:t>
              </a:r>
              <a:endParaRPr kumimoji="1"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・中部地区は、ＵＲが土地区画整理事業を実施。西部地区から中部地区へのアクセス道路である橋梁については、府が実施。</a:t>
              </a:r>
              <a:endParaRPr kumimoji="1"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・東部地区は、ＵＲをはじめとする関係者による協議を継続。</a:t>
              </a:r>
              <a:endParaRPr kumimoji="1"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grpSp>
      <p:sp>
        <p:nvSpPr>
          <p:cNvPr id="25" name="右矢印 24"/>
          <p:cNvSpPr/>
          <p:nvPr/>
        </p:nvSpPr>
        <p:spPr>
          <a:xfrm rot="5400000">
            <a:off x="5911872" y="3141602"/>
            <a:ext cx="207336" cy="7233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26" name="正方形/長方形 25"/>
          <p:cNvSpPr/>
          <p:nvPr/>
        </p:nvSpPr>
        <p:spPr>
          <a:xfrm>
            <a:off x="4860873" y="1896217"/>
            <a:ext cx="4657315" cy="2616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○ＵＲ事業評価</a:t>
            </a:r>
            <a:r>
              <a:rPr kumimoji="1" lang="en-US" altLang="ja-JP"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(2008</a:t>
            </a:r>
            <a:r>
              <a:rPr kumimoji="1" lang="ja-JP" altLang="en-US"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年</a:t>
            </a:r>
            <a:r>
              <a:rPr kumimoji="1" lang="en-US" altLang="ja-JP"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p>
        </p:txBody>
      </p:sp>
      <p:sp>
        <p:nvSpPr>
          <p:cNvPr id="18" name="スライド番号プレースホルダー 3"/>
          <p:cNvSpPr>
            <a:spLocks noGrp="1"/>
          </p:cNvSpPr>
          <p:nvPr>
            <p:ph type="sldNum" sz="quarter" idx="12"/>
          </p:nvPr>
        </p:nvSpPr>
        <p:spPr>
          <a:xfrm>
            <a:off x="10134600" y="6476387"/>
            <a:ext cx="2057400" cy="365125"/>
          </a:xfrm>
        </p:spPr>
        <p:txBody>
          <a:body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108</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740886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グループ化 7"/>
          <p:cNvGrpSpPr/>
          <p:nvPr/>
        </p:nvGrpSpPr>
        <p:grpSpPr>
          <a:xfrm>
            <a:off x="203967" y="642165"/>
            <a:ext cx="11788012" cy="6215835"/>
            <a:chOff x="-920886" y="4668293"/>
            <a:chExt cx="12515465" cy="6215835"/>
          </a:xfrm>
        </p:grpSpPr>
        <p:sp>
          <p:nvSpPr>
            <p:cNvPr id="9" name="正方形/長方形 8"/>
            <p:cNvSpPr/>
            <p:nvPr/>
          </p:nvSpPr>
          <p:spPr>
            <a:xfrm>
              <a:off x="-920886" y="4668294"/>
              <a:ext cx="12515465" cy="621583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ts val="122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endParaRPr>
            </a:p>
            <a:p>
              <a:pPr marL="0" marR="0" lvl="0" indent="0" algn="l" defTabSz="914400" rtl="0" eaLnBrk="1" fontAlgn="auto" latinLnBrk="0" hangingPunct="1">
                <a:lnSpc>
                  <a:spcPts val="122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endParaRPr>
            </a:p>
            <a:p>
              <a:pPr marL="0" marR="0" lvl="0" indent="0" algn="l" defTabSz="914400" rtl="0" eaLnBrk="1" fontAlgn="auto" latinLnBrk="0" hangingPunct="1">
                <a:lnSpc>
                  <a:spcPts val="1800"/>
                </a:lnSpc>
                <a:spcBef>
                  <a:spcPts val="0"/>
                </a:spcBef>
                <a:spcAft>
                  <a:spcPts val="0"/>
                </a:spcAft>
                <a:buClrTx/>
                <a:buSzTx/>
                <a:buFontTx/>
                <a:buNone/>
                <a:tabLst/>
                <a:defRPr/>
              </a:pPr>
              <a:endParaRPr kumimoji="1" lang="en-US" altLang="ja-JP" sz="1200" b="1"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endParaRPr>
            </a:p>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rPr>
                <a:t>＜取組、成果＞</a:t>
              </a:r>
              <a:endParaRPr kumimoji="1" lang="en-US" altLang="ja-JP" sz="1200" b="1"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endParaRPr>
            </a:p>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rPr>
                <a:t>○西部地区</a:t>
              </a:r>
              <a:endParaRPr kumimoji="1" lang="en-US" altLang="ja-JP" sz="1200" b="1"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endParaRPr>
            </a:p>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rPr>
                <a:t>　・彩都ライフサイエンスパーク（</a:t>
              </a:r>
              <a:r>
                <a:rPr kumimoji="1" lang="en-US" altLang="ja-JP" sz="1200" b="0"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rPr>
                <a:t>LSP)</a:t>
              </a:r>
              <a:r>
                <a:rPr kumimoji="1" lang="ja-JP" altLang="en-US" sz="1200" b="0"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rPr>
                <a:t>には、</a:t>
              </a:r>
              <a:r>
                <a:rPr kumimoji="1" lang="en-US" altLang="ja-JP" sz="1200" b="0"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rPr>
                <a:t>2005</a:t>
              </a:r>
              <a:r>
                <a:rPr kumimoji="1" lang="ja-JP" altLang="en-US" sz="1200" b="0"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rPr>
                <a:t>年</a:t>
              </a:r>
              <a:r>
                <a:rPr kumimoji="1" lang="en-US" altLang="ja-JP" sz="1200" b="0"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rPr>
                <a:t>4</a:t>
              </a:r>
              <a:r>
                <a:rPr kumimoji="1" lang="ja-JP" altLang="en-US" sz="1200" b="0"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rPr>
                <a:t>月の医薬基盤</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研究所（</a:t>
              </a:r>
              <a:r>
                <a:rPr kumimoji="1" lang="ja-JP" altLang="en-US" sz="1200" b="0" i="0" u="none" strike="noStrike" kern="1200" cap="none" spc="0" normalizeH="0" baseline="0" noProof="0" dirty="0">
                  <a:ln>
                    <a:noFill/>
                  </a:ln>
                  <a:solidFill>
                    <a:srgbClr val="333333"/>
                  </a:solidFill>
                  <a:effectLst/>
                  <a:uLnTx/>
                  <a:uFillTx/>
                  <a:latin typeface="ＭＳ Ｐゴシック" panose="020B0600070205080204" pitchFamily="50" charset="-128"/>
                  <a:ea typeface="ＭＳ Ｐゴシック" panose="020B0600070205080204" pitchFamily="50" charset="-128"/>
                  <a:cs typeface="+mn-cs"/>
                </a:rPr>
                <a:t>国立研究開発法人 医薬基盤・健康・栄養研究所</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の</a:t>
              </a:r>
              <a:r>
                <a:rPr kumimoji="1" lang="ja-JP" altLang="en-US" sz="1200" b="0"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rPr>
                <a:t>開設を契機に、ライフサイエンス分野の企業等が集積。</a:t>
              </a:r>
              <a:r>
                <a:rPr kumimoji="1" lang="en-US" altLang="ja-JP" sz="1200" b="0"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rPr>
                <a:t>2014</a:t>
              </a:r>
              <a:r>
                <a:rPr kumimoji="1" lang="ja-JP" altLang="en-US" sz="1200" b="0"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rPr>
                <a:t>年に全区画で立地決定。</a:t>
              </a:r>
              <a:endParaRPr kumimoji="1" lang="en-US" altLang="ja-JP" sz="1200" b="1"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endParaRPr>
            </a:p>
            <a:p>
              <a:pPr marL="0" marR="0" lvl="0" indent="0" algn="l" defTabSz="914400" rtl="0" eaLnBrk="1" fontAlgn="auto" latinLnBrk="0" hangingPunct="1">
                <a:lnSpc>
                  <a:spcPts val="1800"/>
                </a:lnSpc>
                <a:spcBef>
                  <a:spcPts val="0"/>
                </a:spcBef>
                <a:spcAft>
                  <a:spcPts val="0"/>
                </a:spcAft>
                <a:buClrTx/>
                <a:buSzTx/>
                <a:buFontTx/>
                <a:buNone/>
                <a:tabLst/>
                <a:defRPr/>
              </a:pPr>
              <a:endParaRPr kumimoji="1" lang="en-US" altLang="ja-JP" sz="1200" b="1"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endParaRPr>
            </a:p>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rPr>
                <a:t>○中部地区</a:t>
              </a:r>
              <a:endParaRPr kumimoji="1" lang="en-US" altLang="ja-JP" sz="1200" b="1"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endParaRPr>
            </a:p>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rPr>
                <a:t>　・</a:t>
              </a:r>
              <a:r>
                <a:rPr kumimoji="1" lang="en-US" altLang="ja-JP" sz="1200" b="0"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rPr>
                <a:t>2016</a:t>
              </a:r>
              <a:r>
                <a:rPr kumimoji="1" lang="ja-JP" altLang="en-US" sz="1200" b="0"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rPr>
                <a:t>年春に造成工事完了し、万代彩都物流センターやプロロジスパーク茨木など大型物流施設等が立地され、雇用創出が進んでいる。</a:t>
              </a:r>
              <a:r>
                <a:rPr kumimoji="1" lang="en-US" altLang="ja-JP" sz="1200" b="0"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rPr>
                <a:t>2017</a:t>
              </a:r>
              <a:r>
                <a:rPr kumimoji="1" lang="ja-JP" altLang="en-US" sz="1200" b="0"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rPr>
                <a:t>年に全区画で立地決定。</a:t>
              </a:r>
              <a:endParaRPr kumimoji="1" lang="en-US" altLang="ja-JP" sz="1200" b="1"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endParaRPr>
            </a:p>
            <a:p>
              <a:pPr marL="0" marR="0" lvl="0" indent="0" algn="l" defTabSz="914400" rtl="0" eaLnBrk="1" fontAlgn="auto" latinLnBrk="0" hangingPunct="1">
                <a:lnSpc>
                  <a:spcPts val="1800"/>
                </a:lnSpc>
                <a:spcBef>
                  <a:spcPts val="0"/>
                </a:spcBef>
                <a:spcAft>
                  <a:spcPts val="0"/>
                </a:spcAft>
                <a:buClrTx/>
                <a:buSzTx/>
                <a:buFontTx/>
                <a:buNone/>
                <a:tabLst/>
                <a:defRPr/>
              </a:pPr>
              <a:endParaRPr kumimoji="1" lang="en-US" altLang="ja-JP" sz="1200" b="1"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endParaRPr>
            </a:p>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rPr>
                <a:t>○東部地区</a:t>
              </a:r>
              <a:endParaRPr kumimoji="1" lang="en-US" altLang="ja-JP" sz="1200" b="1"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endParaRPr>
            </a:p>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2012</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　事業化について、彩都（国際文化公園都市）建設推進協議会において「東部地区検討会」が設置され、大阪府、茨木市、都市再生機構等の関係者間で</a:t>
              </a:r>
              <a:r>
                <a:rPr kumimoji="1" lang="ja-JP" altLang="en-US" sz="120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取組を</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進める。</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2015</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　彩都建設推進協議会において、東部地区全体の土地利用ゾーニング図（素案）をとりまとめ公表。</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ts val="18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住宅系中心から産業系中心の土地利用に変更。</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2016</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　彩都東部地区地権者協議会設立（事務局は茨木市、</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UR</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2017</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　府戦略本部会議にて、「彩都建設推進協議会を通じ、民間主導のまちづくりを支援する」「インフラについては、東部地区のまちづくりの進捗に合わせて</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ts val="18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道路整備を図るとともに、モノレールは彩都西駅までとし、彩都西駅から東部地区への公共交通はバス導入にむけ調整する」ことを決定。</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2018</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　彩都東部地区地権者協議会において全体開発計画案を</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策定。</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産業・業務施設を主体とする土地利用計画の実現に向け、</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6</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つ（</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E</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）の区域に分割し、骨格道路（茨木箕面丘陵線）を含むＣ区域からの事業化を図る。</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2020</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　国際文化公園都市モノレールの都市計画変更（彩都西駅から彩都東部地区に至る未整備区間を廃止）。</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2021</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　</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区域、</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C</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区域の土地区画整理事業が開始（</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2026</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年度完了予定）。</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ts val="18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0" name="正方形/長方形 9"/>
            <p:cNvSpPr/>
            <p:nvPr/>
          </p:nvSpPr>
          <p:spPr>
            <a:xfrm>
              <a:off x="-913916" y="4668293"/>
              <a:ext cx="2533306" cy="29333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rPr>
                <a:t>取組後～将来像</a:t>
              </a:r>
            </a:p>
          </p:txBody>
        </p:sp>
      </p:grpSp>
      <p:sp>
        <p:nvSpPr>
          <p:cNvPr id="12" name="Rectangle 2"/>
          <p:cNvSpPr txBox="1">
            <a:spLocks noChangeArrowheads="1"/>
          </p:cNvSpPr>
          <p:nvPr/>
        </p:nvSpPr>
        <p:spPr bwMode="auto">
          <a:xfrm>
            <a:off x="1143000" y="23"/>
            <a:ext cx="9906000" cy="408111"/>
          </a:xfrm>
          <a:prstGeom prst="rect">
            <a:avLst/>
          </a:prstGeom>
          <a:gradFill rotWithShape="1">
            <a:gsLst>
              <a:gs pos="0">
                <a:srgbClr val="000066"/>
              </a:gs>
              <a:gs pos="50000">
                <a:srgbClr val="0000FF"/>
              </a:gs>
              <a:gs pos="100000">
                <a:srgbClr val="000066"/>
              </a:gs>
            </a:gsLst>
            <a:lin ang="5400000" scaled="1"/>
          </a:gradFill>
          <a:ln w="9525">
            <a:noFill/>
            <a:miter lim="800000"/>
            <a:headEnd/>
            <a:tailEnd/>
          </a:ln>
        </p:spPr>
        <p:txBody>
          <a:bodyPr vert="horz" wrap="square" lIns="91428" tIns="45714" rIns="91428" bIns="45714"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smtClean="0">
                <a:ln>
                  <a:noFill/>
                </a:ln>
                <a:solidFill>
                  <a:prstClr val="white"/>
                </a:solidFill>
                <a:effectLst/>
                <a:uLnTx/>
                <a:uFillTx/>
                <a:latin typeface="ＭＳ ゴシック" pitchFamily="49" charset="-128"/>
                <a:ea typeface="ＭＳ ゴシック" pitchFamily="49" charset="-128"/>
                <a:cs typeface="+mn-cs"/>
              </a:rPr>
              <a:t>１２．</a:t>
            </a:r>
            <a:r>
              <a:rPr kumimoji="1" lang="ja-JP" altLang="en-US" sz="20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箕面森町・彩都</a:t>
            </a:r>
            <a:r>
              <a:rPr kumimoji="1" lang="ja-JP" altLang="en-US" sz="14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（国土軸を支える新たな産業・物流拠点の形成）　</a:t>
            </a:r>
            <a:r>
              <a:rPr kumimoji="1" lang="ja-JP" altLang="en-US" sz="16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②彩都</a:t>
            </a:r>
            <a:endParaRPr kumimoji="1" lang="en-US" altLang="ja-JP" sz="16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endParaRPr>
          </a:p>
        </p:txBody>
      </p:sp>
      <p:graphicFrame>
        <p:nvGraphicFramePr>
          <p:cNvPr id="53" name="表 52"/>
          <p:cNvGraphicFramePr>
            <a:graphicFrameLocks noGrp="1"/>
          </p:cNvGraphicFramePr>
          <p:nvPr>
            <p:extLst/>
          </p:nvPr>
        </p:nvGraphicFramePr>
        <p:xfrm>
          <a:off x="8328752" y="1243968"/>
          <a:ext cx="3569464" cy="1171120"/>
        </p:xfrm>
        <a:graphic>
          <a:graphicData uri="http://schemas.openxmlformats.org/drawingml/2006/table">
            <a:tbl>
              <a:tblPr firstRow="1" bandRow="1">
                <a:tableStyleId>{5C22544A-7EE6-4342-B048-85BDC9FD1C3A}</a:tableStyleId>
              </a:tblPr>
              <a:tblGrid>
                <a:gridCol w="1476260">
                  <a:extLst>
                    <a:ext uri="{9D8B030D-6E8A-4147-A177-3AD203B41FA5}">
                      <a16:colId xmlns:a16="http://schemas.microsoft.com/office/drawing/2014/main" val="68446347"/>
                    </a:ext>
                  </a:extLst>
                </a:gridCol>
                <a:gridCol w="981754">
                  <a:extLst>
                    <a:ext uri="{9D8B030D-6E8A-4147-A177-3AD203B41FA5}">
                      <a16:colId xmlns:a16="http://schemas.microsoft.com/office/drawing/2014/main" val="1581542266"/>
                    </a:ext>
                  </a:extLst>
                </a:gridCol>
                <a:gridCol w="1111450">
                  <a:extLst>
                    <a:ext uri="{9D8B030D-6E8A-4147-A177-3AD203B41FA5}">
                      <a16:colId xmlns:a16="http://schemas.microsoft.com/office/drawing/2014/main" val="2447691962"/>
                    </a:ext>
                  </a:extLst>
                </a:gridCol>
              </a:tblGrid>
              <a:tr h="292780">
                <a:tc>
                  <a:txBody>
                    <a:bodyPr/>
                    <a:lstStyle/>
                    <a:p>
                      <a:pPr algn="ctr"/>
                      <a:r>
                        <a:rPr kumimoji="1" lang="ja-JP" altLang="en-US" sz="1200" dirty="0"/>
                        <a:t>地区名</a:t>
                      </a:r>
                    </a:p>
                  </a:txBody>
                  <a:tcPr/>
                </a:tc>
                <a:tc>
                  <a:txBody>
                    <a:bodyPr/>
                    <a:lstStyle/>
                    <a:p>
                      <a:pPr algn="ctr"/>
                      <a:r>
                        <a:rPr kumimoji="1" lang="ja-JP" altLang="en-US" sz="1200" dirty="0"/>
                        <a:t>施行者</a:t>
                      </a:r>
                    </a:p>
                  </a:txBody>
                  <a:tcPr/>
                </a:tc>
                <a:tc>
                  <a:txBody>
                    <a:bodyPr/>
                    <a:lstStyle/>
                    <a:p>
                      <a:pPr algn="ctr"/>
                      <a:r>
                        <a:rPr kumimoji="1" lang="ja-JP" altLang="en-US" sz="1200" dirty="0"/>
                        <a:t>事業費</a:t>
                      </a:r>
                    </a:p>
                  </a:txBody>
                  <a:tcPr/>
                </a:tc>
                <a:extLst>
                  <a:ext uri="{0D108BD9-81ED-4DB2-BD59-A6C34878D82A}">
                    <a16:rowId xmlns:a16="http://schemas.microsoft.com/office/drawing/2014/main" val="663999266"/>
                  </a:ext>
                </a:extLst>
              </a:tr>
              <a:tr h="292780">
                <a:tc>
                  <a:txBody>
                    <a:bodyPr/>
                    <a:lstStyle/>
                    <a:p>
                      <a:r>
                        <a:rPr kumimoji="1" lang="ja-JP" altLang="en-US" sz="1200" dirty="0"/>
                        <a:t>西部・中部地区</a:t>
                      </a:r>
                    </a:p>
                  </a:txBody>
                  <a:tcPr/>
                </a:tc>
                <a:tc>
                  <a:txBody>
                    <a:bodyPr/>
                    <a:lstStyle/>
                    <a:p>
                      <a:r>
                        <a:rPr kumimoji="1" lang="en-US" altLang="ja-JP" sz="1200" dirty="0"/>
                        <a:t>UR</a:t>
                      </a:r>
                      <a:r>
                        <a:rPr kumimoji="1" lang="ja-JP" altLang="en-US" sz="1200" dirty="0"/>
                        <a:t>都市機構</a:t>
                      </a:r>
                    </a:p>
                  </a:txBody>
                  <a:tcPr/>
                </a:tc>
                <a:tc>
                  <a:txBody>
                    <a:bodyPr/>
                    <a:lstStyle/>
                    <a:p>
                      <a:r>
                        <a:rPr kumimoji="1" lang="en-US" altLang="ja-JP" sz="1200" dirty="0"/>
                        <a:t>1,420</a:t>
                      </a:r>
                      <a:r>
                        <a:rPr kumimoji="1" lang="ja-JP" altLang="en-US" sz="1200" dirty="0"/>
                        <a:t>億円</a:t>
                      </a:r>
                    </a:p>
                  </a:txBody>
                  <a:tcPr/>
                </a:tc>
                <a:extLst>
                  <a:ext uri="{0D108BD9-81ED-4DB2-BD59-A6C34878D82A}">
                    <a16:rowId xmlns:a16="http://schemas.microsoft.com/office/drawing/2014/main" val="3467109166"/>
                  </a:ext>
                </a:extLst>
              </a:tr>
              <a:tr h="292780">
                <a:tc>
                  <a:txBody>
                    <a:bodyPr/>
                    <a:lstStyle/>
                    <a:p>
                      <a:r>
                        <a:rPr kumimoji="1" lang="ja-JP" altLang="en-US" sz="1200" dirty="0"/>
                        <a:t>東部（先行２地区）</a:t>
                      </a:r>
                    </a:p>
                  </a:txBody>
                  <a:tcPr/>
                </a:tc>
                <a:tc>
                  <a:txBody>
                    <a:bodyPr/>
                    <a:lstStyle/>
                    <a:p>
                      <a:r>
                        <a:rPr kumimoji="1" lang="ja-JP" altLang="en-US" sz="1200" dirty="0"/>
                        <a:t>民間</a:t>
                      </a:r>
                    </a:p>
                  </a:txBody>
                  <a:tcPr/>
                </a:tc>
                <a:tc>
                  <a:txBody>
                    <a:bodyPr/>
                    <a:lstStyle/>
                    <a:p>
                      <a:r>
                        <a:rPr kumimoji="1" lang="ja-JP" altLang="en-US" sz="1200" dirty="0"/>
                        <a:t>　</a:t>
                      </a:r>
                      <a:r>
                        <a:rPr kumimoji="1" lang="en-US" altLang="ja-JP" sz="1200" dirty="0"/>
                        <a:t>195</a:t>
                      </a:r>
                      <a:r>
                        <a:rPr kumimoji="1" lang="ja-JP" altLang="en-US" sz="1200" dirty="0"/>
                        <a:t>億円</a:t>
                      </a:r>
                    </a:p>
                  </a:txBody>
                  <a:tcPr/>
                </a:tc>
                <a:extLst>
                  <a:ext uri="{0D108BD9-81ED-4DB2-BD59-A6C34878D82A}">
                    <a16:rowId xmlns:a16="http://schemas.microsoft.com/office/drawing/2014/main" val="2206262078"/>
                  </a:ext>
                </a:extLst>
              </a:tr>
              <a:tr h="292780">
                <a:tc>
                  <a:txBody>
                    <a:bodyPr/>
                    <a:lstStyle/>
                    <a:p>
                      <a:r>
                        <a:rPr kumimoji="1" lang="ja-JP" altLang="en-US" sz="1200" dirty="0"/>
                        <a:t>東部（</a:t>
                      </a:r>
                      <a:r>
                        <a:rPr kumimoji="1" lang="en-US" altLang="ja-JP" sz="1200" dirty="0"/>
                        <a:t>A</a:t>
                      </a:r>
                      <a:r>
                        <a:rPr kumimoji="1" lang="ja-JP" altLang="en-US" sz="1200" dirty="0" err="1"/>
                        <a:t>、</a:t>
                      </a:r>
                      <a:r>
                        <a:rPr kumimoji="1" lang="en-US" altLang="ja-JP" sz="1200" dirty="0"/>
                        <a:t>C</a:t>
                      </a:r>
                      <a:r>
                        <a:rPr kumimoji="1" lang="ja-JP" altLang="en-US" sz="1200" dirty="0"/>
                        <a:t>区域）</a:t>
                      </a:r>
                    </a:p>
                  </a:txBody>
                  <a:tcPr/>
                </a:tc>
                <a:tc>
                  <a:txBody>
                    <a:bodyPr/>
                    <a:lstStyle/>
                    <a:p>
                      <a:r>
                        <a:rPr kumimoji="1" lang="ja-JP" altLang="en-US" sz="1200" dirty="0"/>
                        <a:t>民間</a:t>
                      </a:r>
                    </a:p>
                  </a:txBody>
                  <a:tcPr/>
                </a:tc>
                <a:tc>
                  <a:txBody>
                    <a:bodyPr/>
                    <a:lstStyle/>
                    <a:p>
                      <a:r>
                        <a:rPr kumimoji="1" lang="ja-JP" altLang="en-US" sz="1200" dirty="0"/>
                        <a:t>　</a:t>
                      </a:r>
                      <a:r>
                        <a:rPr kumimoji="1" lang="en-US" altLang="ja-JP" sz="1200" dirty="0"/>
                        <a:t>236</a:t>
                      </a:r>
                      <a:r>
                        <a:rPr kumimoji="1" lang="ja-JP" altLang="en-US" sz="1200" dirty="0"/>
                        <a:t>億円</a:t>
                      </a:r>
                    </a:p>
                  </a:txBody>
                  <a:tcPr/>
                </a:tc>
                <a:extLst>
                  <a:ext uri="{0D108BD9-81ED-4DB2-BD59-A6C34878D82A}">
                    <a16:rowId xmlns:a16="http://schemas.microsoft.com/office/drawing/2014/main" val="608211691"/>
                  </a:ext>
                </a:extLst>
              </a:tr>
            </a:tbl>
          </a:graphicData>
        </a:graphic>
      </p:graphicFrame>
      <p:sp>
        <p:nvSpPr>
          <p:cNvPr id="7" name="スライド番号プレースホルダー 3"/>
          <p:cNvSpPr>
            <a:spLocks noGrp="1"/>
          </p:cNvSpPr>
          <p:nvPr>
            <p:ph type="sldNum" sz="quarter" idx="12"/>
          </p:nvPr>
        </p:nvSpPr>
        <p:spPr>
          <a:xfrm>
            <a:off x="10134600" y="6476387"/>
            <a:ext cx="2057400" cy="365125"/>
          </a:xfrm>
        </p:spPr>
        <p:txBody>
          <a:body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109</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6672033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グループ化 7"/>
          <p:cNvGrpSpPr/>
          <p:nvPr/>
        </p:nvGrpSpPr>
        <p:grpSpPr>
          <a:xfrm>
            <a:off x="167427" y="642165"/>
            <a:ext cx="11788012" cy="6215835"/>
            <a:chOff x="-920886" y="4668293"/>
            <a:chExt cx="12515465" cy="6215835"/>
          </a:xfrm>
        </p:grpSpPr>
        <p:sp>
          <p:nvSpPr>
            <p:cNvPr id="9" name="正方形/長方形 8"/>
            <p:cNvSpPr/>
            <p:nvPr/>
          </p:nvSpPr>
          <p:spPr>
            <a:xfrm>
              <a:off x="-920886" y="4668294"/>
              <a:ext cx="12515465" cy="621583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ts val="122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endParaRPr>
            </a:p>
            <a:p>
              <a:pPr marL="0" marR="0" lvl="0" indent="0" algn="l" defTabSz="914400" rtl="0" eaLnBrk="1" fontAlgn="auto" latinLnBrk="0" hangingPunct="1">
                <a:lnSpc>
                  <a:spcPts val="122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endParaRPr>
            </a:p>
          </p:txBody>
        </p:sp>
        <p:sp>
          <p:nvSpPr>
            <p:cNvPr id="10" name="正方形/長方形 9"/>
            <p:cNvSpPr/>
            <p:nvPr/>
          </p:nvSpPr>
          <p:spPr>
            <a:xfrm>
              <a:off x="-913916" y="4668293"/>
              <a:ext cx="2533306" cy="29333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rPr>
                <a:t>取組後～将来像</a:t>
              </a:r>
            </a:p>
          </p:txBody>
        </p:sp>
      </p:grpSp>
      <p:sp>
        <p:nvSpPr>
          <p:cNvPr id="12" name="Rectangle 2"/>
          <p:cNvSpPr txBox="1">
            <a:spLocks noChangeArrowheads="1"/>
          </p:cNvSpPr>
          <p:nvPr/>
        </p:nvSpPr>
        <p:spPr bwMode="auto">
          <a:xfrm>
            <a:off x="1143000" y="23"/>
            <a:ext cx="9906000" cy="408111"/>
          </a:xfrm>
          <a:prstGeom prst="rect">
            <a:avLst/>
          </a:prstGeom>
          <a:gradFill rotWithShape="1">
            <a:gsLst>
              <a:gs pos="0">
                <a:srgbClr val="000066"/>
              </a:gs>
              <a:gs pos="50000">
                <a:srgbClr val="0000FF"/>
              </a:gs>
              <a:gs pos="100000">
                <a:srgbClr val="000066"/>
              </a:gs>
            </a:gsLst>
            <a:lin ang="5400000" scaled="1"/>
          </a:gradFill>
          <a:ln w="9525">
            <a:noFill/>
            <a:miter lim="800000"/>
            <a:headEnd/>
            <a:tailEnd/>
          </a:ln>
        </p:spPr>
        <p:txBody>
          <a:bodyPr vert="horz" wrap="square" lIns="91428" tIns="45714" rIns="91428" bIns="45714"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smtClean="0">
                <a:ln>
                  <a:noFill/>
                </a:ln>
                <a:solidFill>
                  <a:prstClr val="white"/>
                </a:solidFill>
                <a:effectLst/>
                <a:uLnTx/>
                <a:uFillTx/>
                <a:latin typeface="ＭＳ ゴシック" pitchFamily="49" charset="-128"/>
                <a:ea typeface="ＭＳ ゴシック" pitchFamily="49" charset="-128"/>
                <a:cs typeface="+mn-cs"/>
              </a:rPr>
              <a:t>１２．</a:t>
            </a:r>
            <a:r>
              <a:rPr kumimoji="1" lang="ja-JP" altLang="en-US" sz="20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箕面森町・彩都</a:t>
            </a:r>
            <a:r>
              <a:rPr kumimoji="1" lang="ja-JP" altLang="en-US" sz="14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（国土軸を支える新たな産業・物流拠点の形成）　</a:t>
            </a:r>
            <a:r>
              <a:rPr kumimoji="1" lang="ja-JP" altLang="en-US" sz="16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②彩都</a:t>
            </a:r>
            <a:endParaRPr kumimoji="1" lang="en-US" altLang="ja-JP" sz="16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endParaRPr>
          </a:p>
        </p:txBody>
      </p:sp>
      <p:pic>
        <p:nvPicPr>
          <p:cNvPr id="3" name="図 2">
            <a:extLst>
              <a:ext uri="{FF2B5EF4-FFF2-40B4-BE49-F238E27FC236}">
                <a16:creationId xmlns:a16="http://schemas.microsoft.com/office/drawing/2014/main" id="{BD0E496F-CC9A-CD14-FBC3-A18C6AC85DD4}"/>
              </a:ext>
            </a:extLst>
          </p:cNvPr>
          <p:cNvPicPr>
            <a:picLocks noChangeAspect="1"/>
          </p:cNvPicPr>
          <p:nvPr/>
        </p:nvPicPr>
        <p:blipFill rotWithShape="1">
          <a:blip r:embed="rId3"/>
          <a:srcRect l="10916"/>
          <a:stretch/>
        </p:blipFill>
        <p:spPr>
          <a:xfrm>
            <a:off x="4702646" y="1574460"/>
            <a:ext cx="3677269" cy="2788394"/>
          </a:xfrm>
          <a:prstGeom prst="rect">
            <a:avLst/>
          </a:prstGeom>
        </p:spPr>
      </p:pic>
      <p:pic>
        <p:nvPicPr>
          <p:cNvPr id="4" name="図 3"/>
          <p:cNvPicPr>
            <a:picLocks noChangeAspect="1"/>
          </p:cNvPicPr>
          <p:nvPr/>
        </p:nvPicPr>
        <p:blipFill rotWithShape="1">
          <a:blip r:embed="rId4"/>
          <a:srcRect l="-3160" r="12201"/>
          <a:stretch/>
        </p:blipFill>
        <p:spPr>
          <a:xfrm>
            <a:off x="8441882" y="1542059"/>
            <a:ext cx="3451590" cy="4229739"/>
          </a:xfrm>
          <a:prstGeom prst="rect">
            <a:avLst/>
          </a:prstGeom>
          <a:ln>
            <a:noFill/>
          </a:ln>
        </p:spPr>
      </p:pic>
      <p:pic>
        <p:nvPicPr>
          <p:cNvPr id="5" name="図 4"/>
          <p:cNvPicPr>
            <a:picLocks noChangeAspect="1"/>
          </p:cNvPicPr>
          <p:nvPr/>
        </p:nvPicPr>
        <p:blipFill>
          <a:blip r:embed="rId5"/>
          <a:stretch>
            <a:fillRect/>
          </a:stretch>
        </p:blipFill>
        <p:spPr>
          <a:xfrm>
            <a:off x="185901" y="1574460"/>
            <a:ext cx="4319586" cy="2947551"/>
          </a:xfrm>
          <a:prstGeom prst="rect">
            <a:avLst/>
          </a:prstGeom>
        </p:spPr>
      </p:pic>
      <p:sp>
        <p:nvSpPr>
          <p:cNvPr id="19" name="テキスト ボックス 18"/>
          <p:cNvSpPr txBox="1"/>
          <p:nvPr/>
        </p:nvSpPr>
        <p:spPr>
          <a:xfrm>
            <a:off x="984981" y="1200087"/>
            <a:ext cx="3362487"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西部地区（ライフサイエンス）の現状</a:t>
            </a:r>
          </a:p>
        </p:txBody>
      </p:sp>
      <p:sp>
        <p:nvSpPr>
          <p:cNvPr id="20" name="テキスト ボックス 19"/>
          <p:cNvSpPr txBox="1"/>
          <p:nvPr/>
        </p:nvSpPr>
        <p:spPr>
          <a:xfrm>
            <a:off x="263332" y="4426592"/>
            <a:ext cx="3362487"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出典：彩都（国際文化公園都市）建設推進協議会</a:t>
            </a:r>
          </a:p>
        </p:txBody>
      </p:sp>
      <p:sp>
        <p:nvSpPr>
          <p:cNvPr id="21" name="テキスト ボックス 20"/>
          <p:cNvSpPr txBox="1"/>
          <p:nvPr/>
        </p:nvSpPr>
        <p:spPr>
          <a:xfrm>
            <a:off x="5841473" y="1200087"/>
            <a:ext cx="1878461"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中部地区の現状</a:t>
            </a:r>
          </a:p>
        </p:txBody>
      </p:sp>
      <p:sp>
        <p:nvSpPr>
          <p:cNvPr id="22" name="テキスト ボックス 21"/>
          <p:cNvSpPr txBox="1"/>
          <p:nvPr/>
        </p:nvSpPr>
        <p:spPr>
          <a:xfrm>
            <a:off x="9352380" y="1200086"/>
            <a:ext cx="1878461"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東部地区の現状</a:t>
            </a:r>
          </a:p>
        </p:txBody>
      </p:sp>
      <p:sp>
        <p:nvSpPr>
          <p:cNvPr id="23" name="テキスト ボックス 22"/>
          <p:cNvSpPr txBox="1"/>
          <p:nvPr/>
        </p:nvSpPr>
        <p:spPr bwMode="white">
          <a:xfrm>
            <a:off x="10727534" y="3207660"/>
            <a:ext cx="738752"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cxnSp>
        <p:nvCxnSpPr>
          <p:cNvPr id="26" name="直線コネクタ 25"/>
          <p:cNvCxnSpPr/>
          <p:nvPr/>
        </p:nvCxnSpPr>
        <p:spPr>
          <a:xfrm>
            <a:off x="8577943" y="2685143"/>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flipV="1">
            <a:off x="8577074" y="1843781"/>
            <a:ext cx="792000" cy="7397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フリーフォーム 33"/>
          <p:cNvSpPr/>
          <p:nvPr/>
        </p:nvSpPr>
        <p:spPr bwMode="white">
          <a:xfrm>
            <a:off x="8441882" y="3958964"/>
            <a:ext cx="1916935" cy="2060154"/>
          </a:xfrm>
          <a:custGeom>
            <a:avLst/>
            <a:gdLst>
              <a:gd name="connsiteX0" fmla="*/ 11017 w 1916935"/>
              <a:gd name="connsiteY0" fmla="*/ 132202 h 2060154"/>
              <a:gd name="connsiteX1" fmla="*/ 0 w 1916935"/>
              <a:gd name="connsiteY1" fmla="*/ 2060154 h 2060154"/>
              <a:gd name="connsiteX2" fmla="*/ 1046603 w 1916935"/>
              <a:gd name="connsiteY2" fmla="*/ 2016087 h 2060154"/>
              <a:gd name="connsiteX3" fmla="*/ 1586429 w 1916935"/>
              <a:gd name="connsiteY3" fmla="*/ 1520328 h 2060154"/>
              <a:gd name="connsiteX4" fmla="*/ 1839817 w 1916935"/>
              <a:gd name="connsiteY4" fmla="*/ 1233889 h 2060154"/>
              <a:gd name="connsiteX5" fmla="*/ 1916935 w 1916935"/>
              <a:gd name="connsiteY5" fmla="*/ 1046602 h 2060154"/>
              <a:gd name="connsiteX6" fmla="*/ 1718632 w 1916935"/>
              <a:gd name="connsiteY6" fmla="*/ 793215 h 2060154"/>
              <a:gd name="connsiteX7" fmla="*/ 1641513 w 1916935"/>
              <a:gd name="connsiteY7" fmla="*/ 616945 h 2060154"/>
              <a:gd name="connsiteX8" fmla="*/ 1641513 w 1916935"/>
              <a:gd name="connsiteY8" fmla="*/ 495759 h 2060154"/>
              <a:gd name="connsiteX9" fmla="*/ 1487277 w 1916935"/>
              <a:gd name="connsiteY9" fmla="*/ 385590 h 2060154"/>
              <a:gd name="connsiteX10" fmla="*/ 1377109 w 1916935"/>
              <a:gd name="connsiteY10" fmla="*/ 198304 h 2060154"/>
              <a:gd name="connsiteX11" fmla="*/ 1189822 w 1916935"/>
              <a:gd name="connsiteY11" fmla="*/ 0 h 2060154"/>
              <a:gd name="connsiteX12" fmla="*/ 1013552 w 1916935"/>
              <a:gd name="connsiteY12" fmla="*/ 22034 h 2060154"/>
              <a:gd name="connsiteX13" fmla="*/ 793215 w 1916935"/>
              <a:gd name="connsiteY13" fmla="*/ 22034 h 2060154"/>
              <a:gd name="connsiteX14" fmla="*/ 11017 w 1916935"/>
              <a:gd name="connsiteY14" fmla="*/ 132202 h 2060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16935" h="2060154">
                <a:moveTo>
                  <a:pt x="11017" y="132202"/>
                </a:moveTo>
                <a:cubicBezTo>
                  <a:pt x="7345" y="774853"/>
                  <a:pt x="3672" y="1417503"/>
                  <a:pt x="0" y="2060154"/>
                </a:cubicBezTo>
                <a:lnTo>
                  <a:pt x="1046603" y="2016087"/>
                </a:lnTo>
                <a:lnTo>
                  <a:pt x="1586429" y="1520328"/>
                </a:lnTo>
                <a:lnTo>
                  <a:pt x="1839817" y="1233889"/>
                </a:lnTo>
                <a:lnTo>
                  <a:pt x="1916935" y="1046602"/>
                </a:lnTo>
                <a:lnTo>
                  <a:pt x="1718632" y="793215"/>
                </a:lnTo>
                <a:lnTo>
                  <a:pt x="1641513" y="616945"/>
                </a:lnTo>
                <a:lnTo>
                  <a:pt x="1641513" y="495759"/>
                </a:lnTo>
                <a:lnTo>
                  <a:pt x="1487277" y="385590"/>
                </a:lnTo>
                <a:lnTo>
                  <a:pt x="1377109" y="198304"/>
                </a:lnTo>
                <a:lnTo>
                  <a:pt x="1189822" y="0"/>
                </a:lnTo>
                <a:lnTo>
                  <a:pt x="1013552" y="22034"/>
                </a:lnTo>
                <a:lnTo>
                  <a:pt x="793215" y="22034"/>
                </a:lnTo>
                <a:lnTo>
                  <a:pt x="11017" y="13220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7" name="スライド番号プレースホルダー 3"/>
          <p:cNvSpPr>
            <a:spLocks noGrp="1"/>
          </p:cNvSpPr>
          <p:nvPr>
            <p:ph type="sldNum" sz="quarter" idx="12"/>
          </p:nvPr>
        </p:nvSpPr>
        <p:spPr>
          <a:xfrm>
            <a:off x="10134600" y="6476387"/>
            <a:ext cx="2057400" cy="365125"/>
          </a:xfrm>
        </p:spPr>
        <p:txBody>
          <a:body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110</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2409720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1299</Words>
  <Application>Microsoft Office PowerPoint</Application>
  <PresentationFormat>ワイド画面</PresentationFormat>
  <Paragraphs>125</Paragraphs>
  <Slides>4</Slides>
  <Notes>4</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4</vt:i4>
      </vt:variant>
    </vt:vector>
  </HeadingPairs>
  <TitlesOfParts>
    <vt:vector size="15" baseType="lpstr">
      <vt:lpstr>ＭＳ Ｐゴシック</vt:lpstr>
      <vt:lpstr>ＭＳ Ｐ明朝</vt:lpstr>
      <vt:lpstr>ＭＳ ゴシック</vt:lpstr>
      <vt:lpstr>ＭＳ 明朝</vt:lpstr>
      <vt:lpstr>游ゴシック</vt:lpstr>
      <vt:lpstr>Arial</vt:lpstr>
      <vt:lpstr>Calibri</vt:lpstr>
      <vt:lpstr>Calibri Light</vt:lpstr>
      <vt:lpstr>Century</vt:lpstr>
      <vt:lpstr>Times New Roman</vt:lpstr>
      <vt:lpstr>Office テーマ</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modified xsi:type="dcterms:W3CDTF">2023-06-16T06:02:10Z</dcterms:modified>
</cp:coreProperties>
</file>