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14" removePersonalInfoOnSave="1" saveSubsetFonts="1">
  <p:sldMasterIdLst>
    <p:sldMasterId id="2147483672" r:id="rId1"/>
  </p:sldMasterIdLst>
  <p:notesMasterIdLst>
    <p:notesMasterId r:id="rId8"/>
  </p:notesMasterIdLst>
  <p:handoutMasterIdLst>
    <p:handoutMasterId r:id="rId9"/>
  </p:handoutMasterIdLst>
  <p:sldIdLst>
    <p:sldId id="870" r:id="rId2"/>
    <p:sldId id="871" r:id="rId3"/>
    <p:sldId id="872" r:id="rId4"/>
    <p:sldId id="873" r:id="rId5"/>
    <p:sldId id="874" r:id="rId6"/>
    <p:sldId id="875" r:id="rId7"/>
  </p:sldIdLst>
  <p:sldSz cx="12192000"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5"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4745"/>
    <a:srgbClr val="0000CC"/>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テーマ スタイル 1 - アクセント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162" autoAdjust="0"/>
    <p:restoredTop sz="94333" autoAdjust="0"/>
  </p:normalViewPr>
  <p:slideViewPr>
    <p:cSldViewPr snapToGrid="0">
      <p:cViewPr varScale="1">
        <p:scale>
          <a:sx n="69" d="100"/>
          <a:sy n="69" d="100"/>
        </p:scale>
        <p:origin x="648" y="6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38" y="0"/>
            <a:ext cx="2949575" cy="498475"/>
          </a:xfrm>
          <a:prstGeom prst="rect">
            <a:avLst/>
          </a:prstGeom>
        </p:spPr>
        <p:txBody>
          <a:bodyPr vert="horz" lIns="91440" tIns="45720" rIns="91440" bIns="45720" rtlCol="0"/>
          <a:lstStyle>
            <a:lvl1pPr algn="r">
              <a:defRPr sz="1200"/>
            </a:lvl1pPr>
          </a:lstStyle>
          <a:p>
            <a:fld id="{CF91CB69-C0D4-4249-892D-7145899D729D}" type="datetimeFigureOut">
              <a:rPr kumimoji="1" lang="ja-JP" altLang="en-US" smtClean="0"/>
              <a:t>2023/6/16</a:t>
            </a:fld>
            <a:endParaRPr kumimoji="1" lang="ja-JP" altLang="en-US"/>
          </a:p>
        </p:txBody>
      </p:sp>
      <p:sp>
        <p:nvSpPr>
          <p:cNvPr id="4" name="フッター プレースホルダー 3"/>
          <p:cNvSpPr>
            <a:spLocks noGrp="1"/>
          </p:cNvSpPr>
          <p:nvPr>
            <p:ph type="ftr" sz="quarter" idx="2"/>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38" y="9440863"/>
            <a:ext cx="2949575" cy="498475"/>
          </a:xfrm>
          <a:prstGeom prst="rect">
            <a:avLst/>
          </a:prstGeom>
        </p:spPr>
        <p:txBody>
          <a:bodyPr vert="horz" lIns="91440" tIns="45720" rIns="91440" bIns="45720" rtlCol="0" anchor="b"/>
          <a:lstStyle>
            <a:lvl1pPr algn="r">
              <a:defRPr sz="1200"/>
            </a:lvl1pPr>
          </a:lstStyle>
          <a:p>
            <a:fld id="{FA2D7C81-5519-4110-A957-3E065F797C99}" type="slidenum">
              <a:rPr kumimoji="1" lang="ja-JP" altLang="en-US" smtClean="0"/>
              <a:t>‹#›</a:t>
            </a:fld>
            <a:endParaRPr kumimoji="1" lang="ja-JP" altLang="en-US"/>
          </a:p>
        </p:txBody>
      </p:sp>
    </p:spTree>
    <p:extLst>
      <p:ext uri="{BB962C8B-B14F-4D97-AF65-F5344CB8AC3E}">
        <p14:creationId xmlns:p14="http://schemas.microsoft.com/office/powerpoint/2010/main" val="28662710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2"/>
            <a:ext cx="2949787" cy="498693"/>
          </a:xfrm>
          <a:prstGeom prst="rect">
            <a:avLst/>
          </a:prstGeom>
        </p:spPr>
        <p:txBody>
          <a:bodyPr vert="horz" lIns="91425" tIns="45714" rIns="91425" bIns="45714"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40" y="2"/>
            <a:ext cx="2949787" cy="498693"/>
          </a:xfrm>
          <a:prstGeom prst="rect">
            <a:avLst/>
          </a:prstGeom>
        </p:spPr>
        <p:txBody>
          <a:bodyPr vert="horz" lIns="91425" tIns="45714" rIns="91425" bIns="45714" rtlCol="0"/>
          <a:lstStyle>
            <a:lvl1pPr algn="r">
              <a:defRPr sz="1200"/>
            </a:lvl1pPr>
          </a:lstStyle>
          <a:p>
            <a:fld id="{5A341A20-8478-4C1C-BE02-31BFBBE9F3EA}" type="datetimeFigureOut">
              <a:rPr kumimoji="1" lang="ja-JP" altLang="en-US" smtClean="0"/>
              <a:t>2023/6/16</a:t>
            </a:fld>
            <a:endParaRPr kumimoji="1" lang="ja-JP" altLang="en-US"/>
          </a:p>
        </p:txBody>
      </p:sp>
      <p:sp>
        <p:nvSpPr>
          <p:cNvPr id="4" name="スライド イメージ プレースホルダー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25" tIns="45714" rIns="91425" bIns="45714" rtlCol="0" anchor="ctr"/>
          <a:lstStyle/>
          <a:p>
            <a:endParaRPr lang="ja-JP" altLang="en-US"/>
          </a:p>
        </p:txBody>
      </p:sp>
      <p:sp>
        <p:nvSpPr>
          <p:cNvPr id="5" name="ノート プレースホルダー 4"/>
          <p:cNvSpPr>
            <a:spLocks noGrp="1"/>
          </p:cNvSpPr>
          <p:nvPr>
            <p:ph type="body" sz="quarter" idx="3"/>
          </p:nvPr>
        </p:nvSpPr>
        <p:spPr>
          <a:xfrm>
            <a:off x="680721" y="4783307"/>
            <a:ext cx="5445760" cy="3913614"/>
          </a:xfrm>
          <a:prstGeom prst="rect">
            <a:avLst/>
          </a:prstGeom>
        </p:spPr>
        <p:txBody>
          <a:bodyPr vert="horz" lIns="91425" tIns="45714" rIns="91425" bIns="4571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25" tIns="45714" rIns="91425" bIns="45714"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40" y="9440647"/>
            <a:ext cx="2949787" cy="498692"/>
          </a:xfrm>
          <a:prstGeom prst="rect">
            <a:avLst/>
          </a:prstGeom>
        </p:spPr>
        <p:txBody>
          <a:bodyPr vert="horz" lIns="91425" tIns="45714" rIns="91425" bIns="45714" rtlCol="0" anchor="b"/>
          <a:lstStyle>
            <a:lvl1pPr algn="r">
              <a:defRPr sz="1200"/>
            </a:lvl1pPr>
          </a:lstStyle>
          <a:p>
            <a:fld id="{54E77E6D-4318-4181-B329-ED3A8DAEF872}" type="slidenum">
              <a:rPr kumimoji="1" lang="ja-JP" altLang="en-US" smtClean="0"/>
              <a:t>‹#›</a:t>
            </a:fld>
            <a:endParaRPr kumimoji="1" lang="ja-JP" altLang="en-US"/>
          </a:p>
        </p:txBody>
      </p:sp>
    </p:spTree>
    <p:extLst>
      <p:ext uri="{BB962C8B-B14F-4D97-AF65-F5344CB8AC3E}">
        <p14:creationId xmlns:p14="http://schemas.microsoft.com/office/powerpoint/2010/main" val="2710529550"/>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217488" y="812800"/>
            <a:ext cx="7212013" cy="4056063"/>
          </a:xfrm>
        </p:spPr>
      </p:sp>
      <p:sp>
        <p:nvSpPr>
          <p:cNvPr id="3" name="ノート プレースホルダ 2"/>
          <p:cNvSpPr>
            <a:spLocks noGrp="1"/>
          </p:cNvSpPr>
          <p:nvPr>
            <p:ph type="body" idx="1"/>
          </p:nvPr>
        </p:nvSpPr>
        <p:spPr/>
        <p:txBody>
          <a:bodyPr>
            <a:normAutofit/>
          </a:bodyPr>
          <a:lstStyle/>
          <a:p>
            <a:endParaRPr kumimoji="1" lang="ja-JP" altLang="en-US"/>
          </a:p>
        </p:txBody>
      </p:sp>
    </p:spTree>
    <p:extLst>
      <p:ext uri="{BB962C8B-B14F-4D97-AF65-F5344CB8AC3E}">
        <p14:creationId xmlns:p14="http://schemas.microsoft.com/office/powerpoint/2010/main" val="2927844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42120426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217488" y="812800"/>
            <a:ext cx="7212013" cy="4056063"/>
          </a:xfrm>
        </p:spPr>
      </p:sp>
      <p:sp>
        <p:nvSpPr>
          <p:cNvPr id="3" name="ノート プレースホルダ 2"/>
          <p:cNvSpPr>
            <a:spLocks noGrp="1"/>
          </p:cNvSpPr>
          <p:nvPr>
            <p:ph type="body" idx="1"/>
          </p:nvPr>
        </p:nvSpPr>
        <p:spPr/>
        <p:txBody>
          <a:bodyPr>
            <a:normAutofit/>
          </a:bodyPr>
          <a:lstStyle/>
          <a:p>
            <a:endParaRPr kumimoji="1" lang="ja-JP" altLang="en-US"/>
          </a:p>
        </p:txBody>
      </p:sp>
    </p:spTree>
    <p:extLst>
      <p:ext uri="{BB962C8B-B14F-4D97-AF65-F5344CB8AC3E}">
        <p14:creationId xmlns:p14="http://schemas.microsoft.com/office/powerpoint/2010/main" val="28878020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217488" y="811213"/>
            <a:ext cx="7202488" cy="4051300"/>
          </a:xfrm>
        </p:spPr>
      </p:sp>
      <p:sp>
        <p:nvSpPr>
          <p:cNvPr id="3" name="ノート プレースホルダ 2"/>
          <p:cNvSpPr>
            <a:spLocks noGrp="1"/>
          </p:cNvSpPr>
          <p:nvPr>
            <p:ph type="body" idx="1"/>
          </p:nvPr>
        </p:nvSpPr>
        <p:spPr/>
        <p:txBody>
          <a:bodyPr>
            <a:normAutofit/>
          </a:bodyPr>
          <a:lstStyle/>
          <a:p>
            <a:endParaRPr kumimoji="1" lang="ja-JP" altLang="en-US" dirty="0"/>
          </a:p>
        </p:txBody>
      </p:sp>
    </p:spTree>
    <p:extLst>
      <p:ext uri="{BB962C8B-B14F-4D97-AF65-F5344CB8AC3E}">
        <p14:creationId xmlns:p14="http://schemas.microsoft.com/office/powerpoint/2010/main" val="40531635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4370808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2129787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D63BDC81-9EE1-4F95-8257-5D828F131CC0}" type="datetime1">
              <a:rPr kumimoji="1" lang="ja-JP" altLang="en-US" smtClean="0"/>
              <a:t>2023/6/16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9448800" y="6492875"/>
            <a:ext cx="2743200" cy="365125"/>
          </a:xfrm>
        </p:spPr>
        <p:txBody>
          <a:bodyPr/>
          <a:lstStyle>
            <a:lvl1pPr>
              <a:defRPr sz="1400" b="1">
                <a:solidFill>
                  <a:schemeClr val="tx1"/>
                </a:solidFill>
              </a:defRPr>
            </a:lvl1pPr>
          </a:lstStyle>
          <a:p>
            <a:fld id="{138CA411-231B-42B9-AF63-97A64194AA60}" type="slidenum">
              <a:rPr lang="ja-JP" altLang="en-US" smtClean="0"/>
              <a:pPr/>
              <a:t>‹#›</a:t>
            </a:fld>
            <a:endParaRPr lang="ja-JP" altLang="en-US"/>
          </a:p>
        </p:txBody>
      </p:sp>
    </p:spTree>
    <p:extLst>
      <p:ext uri="{BB962C8B-B14F-4D97-AF65-F5344CB8AC3E}">
        <p14:creationId xmlns:p14="http://schemas.microsoft.com/office/powerpoint/2010/main" val="1761401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0C06EEF-4F51-4CC8-8C1B-AC4DFD409AD1}" type="datetime1">
              <a:rPr kumimoji="1" lang="ja-JP" altLang="en-US" smtClean="0"/>
              <a:t>2023/6/16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9448800" y="6461872"/>
            <a:ext cx="2743200" cy="365125"/>
          </a:xfrm>
        </p:spPr>
        <p:txBody>
          <a:bodyPr/>
          <a:lstStyle>
            <a:lvl1pPr>
              <a:defRPr sz="1400" b="1">
                <a:solidFill>
                  <a:schemeClr val="tx1"/>
                </a:solidFill>
              </a:defRPr>
            </a:lvl1pPr>
          </a:lstStyle>
          <a:p>
            <a:fld id="{138CA411-231B-42B9-AF63-97A64194AA60}" type="slidenum">
              <a:rPr lang="ja-JP" altLang="en-US" smtClean="0"/>
              <a:pPr/>
              <a:t>‹#›</a:t>
            </a:fld>
            <a:endParaRPr lang="ja-JP" altLang="en-US"/>
          </a:p>
        </p:txBody>
      </p:sp>
    </p:spTree>
    <p:extLst>
      <p:ext uri="{BB962C8B-B14F-4D97-AF65-F5344CB8AC3E}">
        <p14:creationId xmlns:p14="http://schemas.microsoft.com/office/powerpoint/2010/main" val="18120786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EB63FD2-394F-4DFA-8262-4E782EC39239}" type="datetime1">
              <a:rPr kumimoji="1" lang="ja-JP" altLang="en-US" smtClean="0"/>
              <a:t>2023/6/16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38CA411-231B-42B9-AF63-97A64194AA60}" type="slidenum">
              <a:rPr kumimoji="1" lang="ja-JP" altLang="en-US" smtClean="0"/>
              <a:t>‹#›</a:t>
            </a:fld>
            <a:endParaRPr kumimoji="1" lang="ja-JP" altLang="en-US"/>
          </a:p>
        </p:txBody>
      </p:sp>
    </p:spTree>
    <p:extLst>
      <p:ext uri="{BB962C8B-B14F-4D97-AF65-F5344CB8AC3E}">
        <p14:creationId xmlns:p14="http://schemas.microsoft.com/office/powerpoint/2010/main" val="3412003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8E9F237-0490-4318-85DA-AFFAD8B72109}" type="datetime1">
              <a:rPr kumimoji="1" lang="ja-JP" altLang="en-US" smtClean="0"/>
              <a:t>2023/6/16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9448800" y="6492875"/>
            <a:ext cx="2743200" cy="365125"/>
          </a:xfrm>
        </p:spPr>
        <p:txBody>
          <a:bodyPr/>
          <a:lstStyle>
            <a:lvl1pPr>
              <a:defRPr sz="1400" b="1">
                <a:solidFill>
                  <a:schemeClr val="tx1"/>
                </a:solidFill>
              </a:defRPr>
            </a:lvl1pPr>
          </a:lstStyle>
          <a:p>
            <a:fld id="{138CA411-231B-42B9-AF63-97A64194AA60}" type="slidenum">
              <a:rPr lang="ja-JP" altLang="en-US" smtClean="0"/>
              <a:pPr/>
              <a:t>‹#›</a:t>
            </a:fld>
            <a:endParaRPr lang="ja-JP" altLang="en-US"/>
          </a:p>
        </p:txBody>
      </p:sp>
    </p:spTree>
    <p:extLst>
      <p:ext uri="{BB962C8B-B14F-4D97-AF65-F5344CB8AC3E}">
        <p14:creationId xmlns:p14="http://schemas.microsoft.com/office/powerpoint/2010/main" val="1211600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2C5FA9D-3678-4215-B637-8C289007B13C}" type="datetime1">
              <a:rPr kumimoji="1" lang="ja-JP" altLang="en-US" smtClean="0"/>
              <a:t>2023/6/16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38CA411-231B-42B9-AF63-97A64194AA60}" type="slidenum">
              <a:rPr kumimoji="1" lang="ja-JP" altLang="en-US" smtClean="0"/>
              <a:t>‹#›</a:t>
            </a:fld>
            <a:endParaRPr kumimoji="1" lang="ja-JP" altLang="en-US"/>
          </a:p>
        </p:txBody>
      </p:sp>
    </p:spTree>
    <p:extLst>
      <p:ext uri="{BB962C8B-B14F-4D97-AF65-F5344CB8AC3E}">
        <p14:creationId xmlns:p14="http://schemas.microsoft.com/office/powerpoint/2010/main" val="2227457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EA81D097-52DC-4A11-88C4-5BC6081A991E}" type="datetime1">
              <a:rPr kumimoji="1" lang="ja-JP" altLang="en-US" smtClean="0"/>
              <a:t>2023/6/16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38CA411-231B-42B9-AF63-97A64194AA60}" type="slidenum">
              <a:rPr kumimoji="1" lang="ja-JP" altLang="en-US" smtClean="0"/>
              <a:t>‹#›</a:t>
            </a:fld>
            <a:endParaRPr kumimoji="1" lang="ja-JP" altLang="en-US"/>
          </a:p>
        </p:txBody>
      </p:sp>
    </p:spTree>
    <p:extLst>
      <p:ext uri="{BB962C8B-B14F-4D97-AF65-F5344CB8AC3E}">
        <p14:creationId xmlns:p14="http://schemas.microsoft.com/office/powerpoint/2010/main" val="1207928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39788" y="2505075"/>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0"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BB238C46-03DB-400A-93EE-883FF2A72E56}" type="datetime1">
              <a:rPr kumimoji="1" lang="ja-JP" altLang="en-US" smtClean="0"/>
              <a:t>2023/6/16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138CA411-231B-42B9-AF63-97A64194AA60}" type="slidenum">
              <a:rPr kumimoji="1" lang="ja-JP" altLang="en-US" smtClean="0"/>
              <a:t>‹#›</a:t>
            </a:fld>
            <a:endParaRPr kumimoji="1" lang="ja-JP" altLang="en-US"/>
          </a:p>
        </p:txBody>
      </p:sp>
    </p:spTree>
    <p:extLst>
      <p:ext uri="{BB962C8B-B14F-4D97-AF65-F5344CB8AC3E}">
        <p14:creationId xmlns:p14="http://schemas.microsoft.com/office/powerpoint/2010/main" val="27211135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2DB880DC-51CA-4292-8326-D430CC341296}" type="datetime1">
              <a:rPr kumimoji="1" lang="ja-JP" altLang="en-US" smtClean="0"/>
              <a:t>2023/6/16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138CA411-231B-42B9-AF63-97A64194AA60}" type="slidenum">
              <a:rPr kumimoji="1" lang="ja-JP" altLang="en-US" smtClean="0"/>
              <a:t>‹#›</a:t>
            </a:fld>
            <a:endParaRPr kumimoji="1" lang="ja-JP" altLang="en-US"/>
          </a:p>
        </p:txBody>
      </p:sp>
    </p:spTree>
    <p:extLst>
      <p:ext uri="{BB962C8B-B14F-4D97-AF65-F5344CB8AC3E}">
        <p14:creationId xmlns:p14="http://schemas.microsoft.com/office/powerpoint/2010/main" val="3369329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0927F7-45B6-40F9-A46E-2BD662966881}" type="datetime1">
              <a:rPr kumimoji="1" lang="ja-JP" altLang="en-US" smtClean="0"/>
              <a:t>2023/6/16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a:xfrm>
            <a:off x="9448800" y="6492875"/>
            <a:ext cx="2743200" cy="365125"/>
          </a:xfrm>
        </p:spPr>
        <p:txBody>
          <a:bodyPr/>
          <a:lstStyle>
            <a:lvl1pPr>
              <a:defRPr sz="1400" b="1">
                <a:solidFill>
                  <a:schemeClr val="tx1"/>
                </a:solidFill>
              </a:defRPr>
            </a:lvl1pPr>
          </a:lstStyle>
          <a:p>
            <a:fld id="{138CA411-231B-42B9-AF63-97A64194AA60}" type="slidenum">
              <a:rPr lang="ja-JP" altLang="en-US" smtClean="0"/>
              <a:pPr/>
              <a:t>‹#›</a:t>
            </a:fld>
            <a:endParaRPr lang="ja-JP" altLang="en-US"/>
          </a:p>
        </p:txBody>
      </p:sp>
    </p:spTree>
    <p:extLst>
      <p:ext uri="{BB962C8B-B14F-4D97-AF65-F5344CB8AC3E}">
        <p14:creationId xmlns:p14="http://schemas.microsoft.com/office/powerpoint/2010/main" val="19566489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CE3CFC2-35EC-47E6-8C3E-F1C1C2CE1632}" type="datetime1">
              <a:rPr kumimoji="1" lang="ja-JP" altLang="en-US" smtClean="0"/>
              <a:t>2023/6/16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38CA411-231B-42B9-AF63-97A64194AA60}" type="slidenum">
              <a:rPr kumimoji="1" lang="ja-JP" altLang="en-US" smtClean="0"/>
              <a:t>‹#›</a:t>
            </a:fld>
            <a:endParaRPr kumimoji="1" lang="ja-JP" altLang="en-US"/>
          </a:p>
        </p:txBody>
      </p:sp>
    </p:spTree>
    <p:extLst>
      <p:ext uri="{BB962C8B-B14F-4D97-AF65-F5344CB8AC3E}">
        <p14:creationId xmlns:p14="http://schemas.microsoft.com/office/powerpoint/2010/main" val="1409699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67C060D-2748-466D-80D3-1C6821C64639}" type="datetime1">
              <a:rPr kumimoji="1" lang="ja-JP" altLang="en-US" smtClean="0"/>
              <a:t>2023/6/16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38CA411-231B-42B9-AF63-97A64194AA60}" type="slidenum">
              <a:rPr kumimoji="1" lang="ja-JP" altLang="en-US" smtClean="0"/>
              <a:t>‹#›</a:t>
            </a:fld>
            <a:endParaRPr kumimoji="1" lang="ja-JP" altLang="en-US"/>
          </a:p>
        </p:txBody>
      </p:sp>
    </p:spTree>
    <p:extLst>
      <p:ext uri="{BB962C8B-B14F-4D97-AF65-F5344CB8AC3E}">
        <p14:creationId xmlns:p14="http://schemas.microsoft.com/office/powerpoint/2010/main" val="34659841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FB4EFD-B7F7-451D-B1C7-BDFAA944B730}" type="datetime1">
              <a:rPr kumimoji="1" lang="ja-JP" altLang="en-US" smtClean="0"/>
              <a:t>2023/6/16</a:t>
            </a:fld>
            <a:endParaRPr kumimoji="1" lang="ja-JP"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8CA411-231B-42B9-AF63-97A64194AA60}" type="slidenum">
              <a:rPr kumimoji="1" lang="ja-JP" altLang="en-US" smtClean="0"/>
              <a:t>‹#›</a:t>
            </a:fld>
            <a:endParaRPr kumimoji="1" lang="ja-JP" altLang="en-US"/>
          </a:p>
        </p:txBody>
      </p:sp>
    </p:spTree>
    <p:extLst>
      <p:ext uri="{BB962C8B-B14F-4D97-AF65-F5344CB8AC3E}">
        <p14:creationId xmlns:p14="http://schemas.microsoft.com/office/powerpoint/2010/main" val="281477618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1273626" y="524434"/>
            <a:ext cx="9652000" cy="6252883"/>
          </a:xfrm>
          <a:prstGeom prst="roundRect">
            <a:avLst>
              <a:gd name="adj" fmla="val 3669"/>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4" name="Rectangle 2"/>
          <p:cNvSpPr txBox="1">
            <a:spLocks noChangeArrowheads="1"/>
          </p:cNvSpPr>
          <p:nvPr/>
        </p:nvSpPr>
        <p:spPr bwMode="auto">
          <a:xfrm>
            <a:off x="1143000" y="23"/>
            <a:ext cx="9906000" cy="408111"/>
          </a:xfrm>
          <a:prstGeom prst="rect">
            <a:avLst/>
          </a:prstGeom>
          <a:gradFill rotWithShape="1">
            <a:gsLst>
              <a:gs pos="0">
                <a:srgbClr val="000066"/>
              </a:gs>
              <a:gs pos="50000">
                <a:srgbClr val="0000FF"/>
              </a:gs>
              <a:gs pos="100000">
                <a:srgbClr val="000066"/>
              </a:gs>
            </a:gsLst>
            <a:lin ang="5400000" scaled="1"/>
          </a:gradFill>
          <a:ln w="9525">
            <a:noFill/>
            <a:miter lim="800000"/>
            <a:headEnd/>
            <a:tailEnd/>
          </a:ln>
        </p:spPr>
        <p:txBody>
          <a:bodyPr vert="horz" wrap="square" lIns="91428" tIns="45714" rIns="91428" bIns="45714"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rPr>
              <a:t>○　新大阪駅周辺</a:t>
            </a:r>
            <a:r>
              <a:rPr kumimoji="1" lang="en-US" altLang="ja-JP" sz="20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rPr>
              <a:t>【</a:t>
            </a:r>
            <a:r>
              <a:rPr kumimoji="1" lang="ja-JP" altLang="en-US" sz="20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rPr>
              <a:t>総論</a:t>
            </a:r>
            <a:r>
              <a:rPr kumimoji="1" lang="en-US" altLang="ja-JP" sz="20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rPr>
              <a:t>】</a:t>
            </a:r>
          </a:p>
        </p:txBody>
      </p:sp>
      <p:sp>
        <p:nvSpPr>
          <p:cNvPr id="2050" name="Rectangle 2"/>
          <p:cNvSpPr>
            <a:spLocks noChangeArrowheads="1"/>
          </p:cNvSpPr>
          <p:nvPr/>
        </p:nvSpPr>
        <p:spPr bwMode="auto">
          <a:xfrm>
            <a:off x="1266364" y="447644"/>
            <a:ext cx="9593943" cy="660180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800" b="1"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600" b="1"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rPr>
              <a:t>１．エリアの</a:t>
            </a:r>
            <a:r>
              <a:rPr kumimoji="1" lang="ja-JP" altLang="en-US" sz="1600" b="1"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rPr>
              <a:t>状況</a:t>
            </a:r>
            <a:endParaRPr kumimoji="1" lang="ja-JP" altLang="ja-JP" sz="1600" b="0"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600" b="0" i="0" u="none" strike="noStrike" kern="1200" cap="none" spc="0" normalizeH="0" baseline="0" noProof="0" dirty="0">
                <a:ln>
                  <a:noFill/>
                </a:ln>
                <a:effectLst/>
                <a:uLnTx/>
                <a:uFillTx/>
                <a:latin typeface="ＭＳ Ｐ明朝" panose="02020600040205080304" pitchFamily="18" charset="-128"/>
                <a:ea typeface="ＭＳ Ｐ明朝" panose="02020600040205080304" pitchFamily="18" charset="-128"/>
                <a:cs typeface="+mn-cs"/>
              </a:rPr>
              <a:t>1964</a:t>
            </a:r>
            <a:r>
              <a:rPr kumimoji="1" lang="ja-JP" altLang="ja-JP" sz="1600" b="0" i="0" u="none" strike="noStrike" kern="1200" cap="none" spc="0" normalizeH="0" baseline="0" noProof="0" dirty="0">
                <a:ln>
                  <a:noFill/>
                </a:ln>
                <a:effectLst/>
                <a:uLnTx/>
                <a:uFillTx/>
                <a:latin typeface="ＭＳ Ｐ明朝" panose="02020600040205080304" pitchFamily="18" charset="-128"/>
                <a:ea typeface="ＭＳ Ｐ明朝" panose="02020600040205080304" pitchFamily="18" charset="-128"/>
                <a:cs typeface="+mn-cs"/>
              </a:rPr>
              <a:t>年の東海道新幹線の開通、東京オリンピックの開催、</a:t>
            </a:r>
            <a:r>
              <a:rPr kumimoji="1" lang="en-US" altLang="ja-JP" sz="1600" b="0" i="0" u="none" strike="noStrike" kern="1200" cap="none" spc="0" normalizeH="0" baseline="0" noProof="0" dirty="0">
                <a:ln>
                  <a:noFill/>
                </a:ln>
                <a:effectLst/>
                <a:uLnTx/>
                <a:uFillTx/>
                <a:latin typeface="ＭＳ Ｐ明朝" panose="02020600040205080304" pitchFamily="18" charset="-128"/>
                <a:ea typeface="ＭＳ Ｐ明朝" panose="02020600040205080304" pitchFamily="18" charset="-128"/>
                <a:cs typeface="+mn-cs"/>
              </a:rPr>
              <a:t>1970</a:t>
            </a:r>
            <a:r>
              <a:rPr kumimoji="1" lang="ja-JP" altLang="ja-JP" sz="1600" b="0" i="0" u="none" strike="noStrike" kern="1200" cap="none" spc="0" normalizeH="0" baseline="0" noProof="0" dirty="0">
                <a:ln>
                  <a:noFill/>
                </a:ln>
                <a:effectLst/>
                <a:uLnTx/>
                <a:uFillTx/>
                <a:latin typeface="ＭＳ Ｐ明朝" panose="02020600040205080304" pitchFamily="18" charset="-128"/>
                <a:ea typeface="ＭＳ Ｐ明朝" panose="02020600040205080304" pitchFamily="18" charset="-128"/>
                <a:cs typeface="+mn-cs"/>
              </a:rPr>
              <a:t>年の大阪万博開催時に、土地区画整理事業と共にまちづくりが進められて以降、大阪の南北軸の一画を担うとともに、国土軸上に位置する広域交通ネットワークの拠点として、関西国際空港、大阪国際空港、神戸空港などとともに、アジア、日本各地と大阪を繋ぐ役割を果たしてきている。</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i="0" u="none" strike="noStrike" kern="1200" cap="none" spc="0" normalizeH="0" baseline="0" noProof="0" dirty="0">
                <a:ln>
                  <a:noFill/>
                </a:ln>
                <a:effectLst/>
                <a:uLnTx/>
                <a:uFillTx/>
                <a:latin typeface="ＭＳ Ｐ明朝" panose="02020600040205080304" pitchFamily="18" charset="-128"/>
                <a:ea typeface="ＭＳ Ｐ明朝" panose="02020600040205080304" pitchFamily="18" charset="-128"/>
                <a:cs typeface="+mn-cs"/>
              </a:rPr>
              <a:t>今後、</a:t>
            </a:r>
            <a:r>
              <a:rPr kumimoji="1" lang="ja-JP" altLang="ja-JP" sz="1600" b="0" i="0" u="none" strike="noStrike" kern="1200" cap="none" spc="0" normalizeH="0" baseline="0" noProof="0" dirty="0">
                <a:ln>
                  <a:noFill/>
                </a:ln>
                <a:effectLst/>
                <a:uLnTx/>
                <a:uFillTx/>
                <a:latin typeface="ＭＳ Ｐ明朝" panose="02020600040205080304" pitchFamily="18" charset="-128"/>
                <a:ea typeface="ＭＳ Ｐ明朝" panose="02020600040205080304" pitchFamily="18" charset="-128"/>
                <a:cs typeface="+mn-cs"/>
              </a:rPr>
              <a:t>リニア中央新幹線の整備によるスーパー・メガリージョン構想が進められ、東京、名古屋、大阪が一体となった</a:t>
            </a:r>
            <a:r>
              <a:rPr kumimoji="1" lang="en-US" altLang="ja-JP" sz="1600" b="0" i="0" u="none" strike="noStrike" kern="1200" cap="none" spc="0" normalizeH="0" baseline="0" noProof="0" dirty="0">
                <a:ln>
                  <a:noFill/>
                </a:ln>
                <a:effectLst/>
                <a:uLnTx/>
                <a:uFillTx/>
                <a:latin typeface="ＭＳ Ｐ明朝" panose="02020600040205080304" pitchFamily="18" charset="-128"/>
                <a:ea typeface="ＭＳ Ｐ明朝" panose="02020600040205080304" pitchFamily="18" charset="-128"/>
                <a:cs typeface="+mn-cs"/>
              </a:rPr>
              <a:t>7000</a:t>
            </a:r>
            <a:r>
              <a:rPr kumimoji="1" lang="ja-JP" altLang="ja-JP" sz="1600" b="0" i="0" u="none" strike="noStrike" kern="1200" cap="none" spc="0" normalizeH="0" baseline="0" noProof="0" dirty="0">
                <a:ln>
                  <a:noFill/>
                </a:ln>
                <a:effectLst/>
                <a:uLnTx/>
                <a:uFillTx/>
                <a:latin typeface="ＭＳ Ｐ明朝" panose="02020600040205080304" pitchFamily="18" charset="-128"/>
                <a:ea typeface="ＭＳ Ｐ明朝" panose="02020600040205080304" pitchFamily="18" charset="-128"/>
                <a:cs typeface="+mn-cs"/>
              </a:rPr>
              <a:t>万人の巨大経済圏が形成されようと</a:t>
            </a:r>
            <a:r>
              <a:rPr kumimoji="1" lang="ja-JP" altLang="en-US" sz="1600" b="0" i="0" u="none" strike="noStrike" kern="1200" cap="none" spc="0" normalizeH="0" baseline="0" noProof="0" dirty="0">
                <a:ln>
                  <a:noFill/>
                </a:ln>
                <a:effectLst/>
                <a:uLnTx/>
                <a:uFillTx/>
                <a:latin typeface="ＭＳ Ｐ明朝" panose="02020600040205080304" pitchFamily="18" charset="-128"/>
                <a:ea typeface="ＭＳ Ｐ明朝" panose="02020600040205080304" pitchFamily="18" charset="-128"/>
                <a:cs typeface="+mn-cs"/>
              </a:rPr>
              <a:t>しており、また、</a:t>
            </a:r>
            <a:r>
              <a:rPr kumimoji="1" lang="ja-JP" altLang="ja-JP" sz="1600" b="0" i="0" u="none" strike="noStrike" kern="1200" cap="none" spc="0" normalizeH="0" baseline="0" noProof="0" dirty="0">
                <a:ln>
                  <a:noFill/>
                </a:ln>
                <a:effectLst/>
                <a:uLnTx/>
                <a:uFillTx/>
                <a:latin typeface="ＭＳ Ｐ明朝" panose="02020600040205080304" pitchFamily="18" charset="-128"/>
                <a:ea typeface="ＭＳ Ｐ明朝" panose="02020600040205080304" pitchFamily="18" charset="-128"/>
                <a:cs typeface="+mn-cs"/>
              </a:rPr>
              <a:t>北陸新幹線や、関西国際空港とのアクセスを強化するなにわ筋線（都市鉄道）、空港や全国の都市拠点などを繋ぐ高速道路網へのアクセスを強化する大阪都市再生環状道路淀川左岸線（都市高速道路）などの広域交通インフラが整備されていく</a:t>
            </a:r>
            <a:r>
              <a:rPr kumimoji="1" lang="ja-JP" altLang="en-US" sz="1600" b="0" i="0" u="none" strike="noStrike" kern="1200" cap="none" spc="0" normalizeH="0" baseline="0" noProof="0" dirty="0">
                <a:ln>
                  <a:noFill/>
                </a:ln>
                <a:effectLst/>
                <a:uLnTx/>
                <a:uFillTx/>
                <a:latin typeface="ＭＳ Ｐ明朝" panose="02020600040205080304" pitchFamily="18" charset="-128"/>
                <a:ea typeface="ＭＳ Ｐ明朝" panose="02020600040205080304" pitchFamily="18" charset="-128"/>
                <a:cs typeface="+mn-cs"/>
              </a:rPr>
              <a:t>状況。</a:t>
            </a:r>
            <a:endParaRPr kumimoji="1" lang="en-US" altLang="ja-JP" sz="1600" b="0" i="0" u="none" strike="noStrike" kern="1200" cap="none" spc="0" normalizeH="0" baseline="0" noProof="0" dirty="0">
              <a:ln>
                <a:noFill/>
              </a:ln>
              <a:effectLst/>
              <a:uLnTx/>
              <a:uFillTx/>
              <a:latin typeface="ＭＳ Ｐ明朝" panose="02020600040205080304" pitchFamily="18" charset="-128"/>
              <a:ea typeface="ＭＳ Ｐ明朝" panose="02020600040205080304"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ja-JP" sz="800" b="0" i="0" u="none" strike="noStrike" kern="1200" cap="none" spc="0" normalizeH="0" baseline="0" noProof="0" dirty="0">
              <a:ln>
                <a:noFill/>
              </a:ln>
              <a:effectLst/>
              <a:uLnTx/>
              <a:uFillTx/>
              <a:latin typeface="ＭＳ Ｐ明朝" pitchFamily="18" charset="-128"/>
              <a:ea typeface="ＭＳ Ｐ明朝"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600" b="1"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rPr>
              <a:t>２．エリアの課題</a:t>
            </a:r>
            <a:endParaRPr kumimoji="1" lang="ja-JP" altLang="ja-JP" sz="1600" b="0"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ja-JP" sz="1600" b="0" i="0" u="none" strike="noStrike" kern="1200" cap="none" spc="0" normalizeH="0" baseline="0" noProof="0" dirty="0">
                <a:ln>
                  <a:noFill/>
                </a:ln>
                <a:effectLst/>
                <a:uLnTx/>
                <a:uFillTx/>
                <a:latin typeface="ＭＳ Ｐ明朝" panose="02020600040205080304" pitchFamily="18" charset="-128"/>
                <a:ea typeface="ＭＳ Ｐ明朝" panose="02020600040205080304" pitchFamily="18" charset="-128"/>
                <a:cs typeface="+mn-cs"/>
              </a:rPr>
              <a:t>新大阪駅周辺地域が、かつてないほどの広域交通の一大ハブ拠点となるこの機会を捉えて、世界、日本国内から多様な人を惹きつけ交流を促進するとともに、世界に誇れる豊かな都市空間をつくり出すことで、大阪経済の発展はもとより、関西・西日本のポテンシャルを高め、アジアと共に進化する新しい時代の</a:t>
            </a:r>
            <a:r>
              <a:rPr kumimoji="1" lang="ja-JP" altLang="en-US" sz="1600" b="0" i="0" u="none" strike="noStrike" kern="1200" cap="none" spc="0" normalizeH="0" baseline="0" noProof="0" dirty="0">
                <a:ln>
                  <a:noFill/>
                </a:ln>
                <a:effectLst/>
                <a:uLnTx/>
                <a:uFillTx/>
                <a:latin typeface="ＭＳ Ｐ明朝" panose="02020600040205080304" pitchFamily="18" charset="-128"/>
                <a:ea typeface="ＭＳ Ｐ明朝" panose="02020600040205080304" pitchFamily="18" charset="-128"/>
                <a:cs typeface="+mn-cs"/>
              </a:rPr>
              <a:t>大阪をめざす必要がある。</a:t>
            </a:r>
            <a:endParaRPr kumimoji="1" lang="en-US" altLang="ja-JP" sz="1600" b="0" i="0" u="none" strike="noStrike" kern="1200" cap="none" spc="0" normalizeH="0" baseline="0" noProof="0" dirty="0">
              <a:ln>
                <a:noFill/>
              </a:ln>
              <a:effectLst/>
              <a:uLnTx/>
              <a:uFillTx/>
              <a:latin typeface="ＭＳ Ｐ明朝" pitchFamily="18" charset="-128"/>
              <a:ea typeface="ＭＳ Ｐ明朝" pitchFamily="18" charset="-128"/>
              <a:cs typeface="+mn-cs"/>
            </a:endParaRPr>
          </a:p>
          <a:p>
            <a:pPr marL="180975" marR="0" lvl="0" indent="-180975" algn="l" defTabSz="914400" rtl="0" eaLnBrk="1" fontAlgn="auto" latinLnBrk="0" hangingPunct="1">
              <a:lnSpc>
                <a:spcPct val="100000"/>
              </a:lnSpc>
              <a:spcBef>
                <a:spcPts val="0"/>
              </a:spcBef>
              <a:spcAft>
                <a:spcPts val="0"/>
              </a:spcAft>
              <a:buClrTx/>
              <a:buSzTx/>
              <a:buFontTx/>
              <a:buNone/>
              <a:tabLst/>
              <a:defRPr/>
            </a:pPr>
            <a:endParaRPr kumimoji="1" lang="ja-JP" altLang="ja-JP" sz="500" b="0" i="0" u="none" strike="noStrike" kern="1200" cap="none" spc="0" normalizeH="0" baseline="0" noProof="0" dirty="0">
              <a:ln>
                <a:noFill/>
              </a:ln>
              <a:effectLst/>
              <a:uLnTx/>
              <a:uFillTx/>
              <a:latin typeface="ＭＳ Ｐ明朝" pitchFamily="18" charset="-128"/>
              <a:ea typeface="ＭＳ Ｐ明朝"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600" b="1"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rPr>
              <a:t>３．近年の動向</a:t>
            </a:r>
            <a:endParaRPr kumimoji="1" lang="ja-JP" altLang="ja-JP" sz="1600" b="0"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i="0" u="none" strike="noStrike" kern="1200" cap="none" spc="0" normalizeH="0" baseline="0" noProof="0" dirty="0">
                <a:ln>
                  <a:noFill/>
                </a:ln>
                <a:effectLst/>
                <a:uLnTx/>
                <a:uFillTx/>
                <a:latin typeface="ＭＳ Ｐ明朝" panose="02020600040205080304" pitchFamily="18" charset="-128"/>
                <a:ea typeface="ＭＳ Ｐ明朝" panose="02020600040205080304" pitchFamily="18" charset="-128"/>
                <a:cs typeface="+mn-cs"/>
              </a:rPr>
              <a:t>都市再生緊急整備地域の候補となる地域として公表（</a:t>
            </a:r>
            <a:r>
              <a:rPr kumimoji="1" lang="en-US" altLang="ja-JP" sz="1600" b="0" i="0" u="none" strike="noStrike" kern="1200" cap="none" spc="0" normalizeH="0" baseline="0" noProof="0" dirty="0">
                <a:ln>
                  <a:noFill/>
                </a:ln>
                <a:effectLst/>
                <a:uLnTx/>
                <a:uFillTx/>
                <a:latin typeface="ＭＳ Ｐ明朝" panose="02020600040205080304" pitchFamily="18" charset="-128"/>
                <a:ea typeface="ＭＳ Ｐ明朝" panose="02020600040205080304" pitchFamily="18" charset="-128"/>
                <a:cs typeface="+mn-cs"/>
              </a:rPr>
              <a:t>2018</a:t>
            </a:r>
            <a:r>
              <a:rPr kumimoji="1" lang="ja-JP" altLang="en-US" sz="1600" b="0" i="0" u="none" strike="noStrike" kern="1200" cap="none" spc="0" normalizeH="0" baseline="0" noProof="0" dirty="0">
                <a:ln>
                  <a:noFill/>
                </a:ln>
                <a:effectLst/>
                <a:uLnTx/>
                <a:uFillTx/>
                <a:latin typeface="ＭＳ Ｐ明朝" panose="02020600040205080304" pitchFamily="18" charset="-128"/>
                <a:ea typeface="ＭＳ Ｐ明朝" panose="02020600040205080304" pitchFamily="18" charset="-128"/>
                <a:cs typeface="+mn-cs"/>
              </a:rPr>
              <a:t>年</a:t>
            </a:r>
            <a:r>
              <a:rPr kumimoji="1" lang="en-US" altLang="ja-JP" sz="1600" b="0" i="0" u="none" strike="noStrike" kern="1200" cap="none" spc="0" normalizeH="0" baseline="0" noProof="0" dirty="0">
                <a:ln>
                  <a:noFill/>
                </a:ln>
                <a:effectLst/>
                <a:uLnTx/>
                <a:uFillTx/>
                <a:latin typeface="ＭＳ Ｐ明朝" panose="02020600040205080304" pitchFamily="18" charset="-128"/>
                <a:ea typeface="ＭＳ Ｐ明朝" panose="02020600040205080304" pitchFamily="18" charset="-128"/>
                <a:cs typeface="+mn-cs"/>
              </a:rPr>
              <a:t>8</a:t>
            </a:r>
            <a:r>
              <a:rPr kumimoji="1" lang="ja-JP" altLang="en-US" sz="1600" b="0" i="0" u="none" strike="noStrike" kern="1200" cap="none" spc="0" normalizeH="0" baseline="0" noProof="0" dirty="0">
                <a:ln>
                  <a:noFill/>
                </a:ln>
                <a:effectLst/>
                <a:uLnTx/>
                <a:uFillTx/>
                <a:latin typeface="ＭＳ Ｐ明朝" panose="02020600040205080304" pitchFamily="18" charset="-128"/>
                <a:ea typeface="ＭＳ Ｐ明朝" panose="02020600040205080304" pitchFamily="18" charset="-128"/>
                <a:cs typeface="+mn-cs"/>
              </a:rPr>
              <a:t>月）されたことを受け、国、大阪府、大阪市、経済団体、民間事業者、学識経験者等で構成する「新大阪駅周辺地域都市再生緊急整備地域検討協議会」を設置し（</a:t>
            </a:r>
            <a:r>
              <a:rPr kumimoji="1" lang="en-US" altLang="ja-JP" sz="1600" b="0" i="0" u="none" strike="noStrike" kern="1200" cap="none" spc="0" normalizeH="0" baseline="0" noProof="0" dirty="0">
                <a:ln>
                  <a:noFill/>
                </a:ln>
                <a:effectLst/>
                <a:uLnTx/>
                <a:uFillTx/>
                <a:latin typeface="ＭＳ Ｐ明朝" panose="02020600040205080304" pitchFamily="18" charset="-128"/>
                <a:ea typeface="ＭＳ Ｐ明朝" panose="02020600040205080304" pitchFamily="18" charset="-128"/>
                <a:cs typeface="+mn-cs"/>
              </a:rPr>
              <a:t>2019</a:t>
            </a:r>
            <a:r>
              <a:rPr kumimoji="1" lang="ja-JP" altLang="en-US" sz="1600" b="0" i="0" u="none" strike="noStrike" kern="1200" cap="none" spc="0" normalizeH="0" baseline="0" noProof="0" dirty="0">
                <a:ln>
                  <a:noFill/>
                </a:ln>
                <a:effectLst/>
                <a:uLnTx/>
                <a:uFillTx/>
                <a:latin typeface="ＭＳ Ｐ明朝" panose="02020600040205080304" pitchFamily="18" charset="-128"/>
                <a:ea typeface="ＭＳ Ｐ明朝" panose="02020600040205080304" pitchFamily="18" charset="-128"/>
                <a:cs typeface="+mn-cs"/>
              </a:rPr>
              <a:t>年</a:t>
            </a:r>
            <a:r>
              <a:rPr kumimoji="1" lang="en-US" altLang="ja-JP" sz="1600" b="0" i="0" u="none" strike="noStrike" kern="1200" cap="none" spc="0" normalizeH="0" baseline="0" noProof="0" dirty="0">
                <a:ln>
                  <a:noFill/>
                </a:ln>
                <a:effectLst/>
                <a:uLnTx/>
                <a:uFillTx/>
                <a:latin typeface="ＭＳ Ｐ明朝" panose="02020600040205080304" pitchFamily="18" charset="-128"/>
                <a:ea typeface="ＭＳ Ｐ明朝" panose="02020600040205080304" pitchFamily="18" charset="-128"/>
                <a:cs typeface="+mn-cs"/>
              </a:rPr>
              <a:t>10</a:t>
            </a:r>
            <a:r>
              <a:rPr kumimoji="1" lang="ja-JP" altLang="en-US" sz="1600" b="0" i="0" u="none" strike="noStrike" kern="1200" cap="none" spc="0" normalizeH="0" baseline="0" noProof="0" dirty="0">
                <a:ln>
                  <a:noFill/>
                </a:ln>
                <a:effectLst/>
                <a:uLnTx/>
                <a:uFillTx/>
                <a:latin typeface="ＭＳ Ｐ明朝" panose="02020600040205080304" pitchFamily="18" charset="-128"/>
                <a:ea typeface="ＭＳ Ｐ明朝" panose="02020600040205080304" pitchFamily="18" charset="-128"/>
                <a:cs typeface="+mn-cs"/>
              </a:rPr>
              <a:t>月）、官民協働で将来のまちづくりを検討。「新大阪駅周辺地域都市再生緊急整備地域まちづくり方針</a:t>
            </a:r>
            <a:r>
              <a:rPr kumimoji="1" lang="en-US" altLang="ja-JP" sz="1600" b="0" i="0" u="none" strike="noStrike" kern="1200" cap="none" spc="0" normalizeH="0" baseline="0" noProof="0" dirty="0">
                <a:ln>
                  <a:noFill/>
                </a:ln>
                <a:effectLst/>
                <a:uLnTx/>
                <a:uFillTx/>
                <a:latin typeface="ＭＳ Ｐ明朝" panose="02020600040205080304" pitchFamily="18" charset="-128"/>
                <a:ea typeface="ＭＳ Ｐ明朝" panose="02020600040205080304" pitchFamily="18" charset="-128"/>
                <a:cs typeface="+mn-cs"/>
              </a:rPr>
              <a:t>2022</a:t>
            </a:r>
            <a:r>
              <a:rPr kumimoji="1" lang="ja-JP" altLang="en-US" sz="1600" b="0" i="0" u="none" strike="noStrike" kern="1200" cap="none" spc="0" normalizeH="0" baseline="0" noProof="0" dirty="0">
                <a:ln>
                  <a:noFill/>
                </a:ln>
                <a:effectLst/>
                <a:uLnTx/>
                <a:uFillTx/>
                <a:latin typeface="ＭＳ Ｐ明朝" panose="02020600040205080304" pitchFamily="18" charset="-128"/>
                <a:ea typeface="ＭＳ Ｐ明朝" panose="02020600040205080304" pitchFamily="18" charset="-128"/>
                <a:cs typeface="+mn-cs"/>
              </a:rPr>
              <a:t>」を策定（</a:t>
            </a:r>
            <a:r>
              <a:rPr kumimoji="1" lang="en-US" altLang="ja-JP" sz="1600" b="0" i="0" u="none" strike="noStrike" kern="1200" cap="none" spc="0" normalizeH="0" baseline="0" noProof="0" dirty="0">
                <a:ln>
                  <a:noFill/>
                </a:ln>
                <a:effectLst/>
                <a:uLnTx/>
                <a:uFillTx/>
                <a:latin typeface="ＭＳ Ｐ明朝" panose="02020600040205080304" pitchFamily="18" charset="-128"/>
                <a:ea typeface="ＭＳ Ｐ明朝" panose="02020600040205080304" pitchFamily="18" charset="-128"/>
                <a:cs typeface="+mn-cs"/>
              </a:rPr>
              <a:t>2022</a:t>
            </a:r>
            <a:r>
              <a:rPr kumimoji="1" lang="ja-JP" altLang="en-US" sz="1600" b="0" i="0" u="none" strike="noStrike" kern="1200" cap="none" spc="0" normalizeH="0" baseline="0" noProof="0" dirty="0">
                <a:ln>
                  <a:noFill/>
                </a:ln>
                <a:effectLst/>
                <a:uLnTx/>
                <a:uFillTx/>
                <a:latin typeface="ＭＳ Ｐ明朝" panose="02020600040205080304" pitchFamily="18" charset="-128"/>
                <a:ea typeface="ＭＳ Ｐ明朝" panose="02020600040205080304" pitchFamily="18" charset="-128"/>
                <a:cs typeface="+mn-cs"/>
              </a:rPr>
              <a:t>年</a:t>
            </a:r>
            <a:r>
              <a:rPr kumimoji="1" lang="en-US" altLang="ja-JP" sz="1600" b="0" i="0" u="none" strike="noStrike" kern="1200" cap="none" spc="0" normalizeH="0" baseline="0" noProof="0" dirty="0">
                <a:ln>
                  <a:noFill/>
                </a:ln>
                <a:effectLst/>
                <a:uLnTx/>
                <a:uFillTx/>
                <a:latin typeface="ＭＳ Ｐ明朝" panose="02020600040205080304" pitchFamily="18" charset="-128"/>
                <a:ea typeface="ＭＳ Ｐ明朝" panose="02020600040205080304" pitchFamily="18" charset="-128"/>
                <a:cs typeface="+mn-cs"/>
              </a:rPr>
              <a:t>6</a:t>
            </a:r>
            <a:r>
              <a:rPr kumimoji="1" lang="ja-JP" altLang="en-US" sz="1600" b="0" i="0" u="none" strike="noStrike" kern="1200" cap="none" spc="0" normalizeH="0" baseline="0" noProof="0" dirty="0">
                <a:ln>
                  <a:noFill/>
                </a:ln>
                <a:effectLst/>
                <a:uLnTx/>
                <a:uFillTx/>
                <a:latin typeface="ＭＳ Ｐ明朝" panose="02020600040205080304" pitchFamily="18" charset="-128"/>
                <a:ea typeface="ＭＳ Ｐ明朝" panose="02020600040205080304" pitchFamily="18" charset="-128"/>
                <a:cs typeface="+mn-cs"/>
              </a:rPr>
              <a:t>月）。</a:t>
            </a:r>
            <a:endParaRPr kumimoji="1" lang="en-US" altLang="ja-JP" sz="1600" b="0" i="0" u="none" strike="noStrike" kern="1200" cap="none" spc="0" normalizeH="0" baseline="0" noProof="0" dirty="0">
              <a:ln>
                <a:noFill/>
              </a:ln>
              <a:effectLst/>
              <a:uLnTx/>
              <a:uFillTx/>
              <a:latin typeface="ＭＳ Ｐ明朝" panose="02020600040205080304" pitchFamily="18" charset="-128"/>
              <a:ea typeface="ＭＳ Ｐ明朝" panose="02020600040205080304" pitchFamily="18" charset="-128"/>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i="0" u="none" strike="noStrike" kern="1200" cap="none" spc="0" normalizeH="0" baseline="0" noProof="0" dirty="0">
                <a:ln>
                  <a:noFill/>
                </a:ln>
                <a:effectLst/>
                <a:uLnTx/>
                <a:uFillTx/>
                <a:latin typeface="ＭＳ Ｐ明朝" panose="02020600040205080304" pitchFamily="18" charset="-128"/>
                <a:ea typeface="ＭＳ Ｐ明朝" panose="02020600040205080304" pitchFamily="18" charset="-128"/>
                <a:cs typeface="+mn-cs"/>
              </a:rPr>
              <a:t>まちづくり方針を踏まえ、複数の具体的なプロジェクトが動きつつある「新大阪駅エリア」において、都市再生緊急整備地域に指定</a:t>
            </a:r>
            <a:r>
              <a:rPr kumimoji="1" lang="en-US" altLang="ja-JP" sz="1600" b="0" i="0" u="none" strike="noStrike" kern="1200" cap="none" spc="0" normalizeH="0" baseline="0" noProof="0" dirty="0">
                <a:ln>
                  <a:noFill/>
                </a:ln>
                <a:effectLst/>
                <a:uLnTx/>
                <a:uFillTx/>
                <a:latin typeface="ＭＳ Ｐ明朝" panose="02020600040205080304" pitchFamily="18" charset="-128"/>
                <a:ea typeface="ＭＳ Ｐ明朝" panose="02020600040205080304" pitchFamily="18" charset="-128"/>
                <a:cs typeface="+mn-cs"/>
              </a:rPr>
              <a:t>(2022</a:t>
            </a:r>
            <a:r>
              <a:rPr kumimoji="1" lang="ja-JP" altLang="en-US" sz="1600" b="0" i="0" u="none" strike="noStrike" kern="1200" cap="none" spc="0" normalizeH="0" baseline="0" noProof="0" dirty="0">
                <a:ln>
                  <a:noFill/>
                </a:ln>
                <a:effectLst/>
                <a:uLnTx/>
                <a:uFillTx/>
                <a:latin typeface="ＭＳ Ｐ明朝" panose="02020600040205080304" pitchFamily="18" charset="-128"/>
                <a:ea typeface="ＭＳ Ｐ明朝" panose="02020600040205080304" pitchFamily="18" charset="-128"/>
                <a:cs typeface="+mn-cs"/>
              </a:rPr>
              <a:t>年</a:t>
            </a:r>
            <a:r>
              <a:rPr kumimoji="1" lang="en-US" altLang="ja-JP" sz="1600" b="0" i="0" u="none" strike="noStrike" kern="1200" cap="none" spc="0" normalizeH="0" baseline="0" noProof="0" dirty="0">
                <a:ln>
                  <a:noFill/>
                </a:ln>
                <a:effectLst/>
                <a:uLnTx/>
                <a:uFillTx/>
                <a:latin typeface="ＭＳ Ｐ明朝" panose="02020600040205080304" pitchFamily="18" charset="-128"/>
                <a:ea typeface="ＭＳ Ｐ明朝" panose="02020600040205080304" pitchFamily="18" charset="-128"/>
                <a:cs typeface="+mn-cs"/>
              </a:rPr>
              <a:t>10</a:t>
            </a:r>
            <a:r>
              <a:rPr kumimoji="1" lang="ja-JP" altLang="en-US" sz="1600" b="0" i="0" u="none" strike="noStrike" kern="1200" cap="none" spc="0" normalizeH="0" baseline="0" noProof="0" dirty="0">
                <a:ln>
                  <a:noFill/>
                </a:ln>
                <a:effectLst/>
                <a:uLnTx/>
                <a:uFillTx/>
                <a:latin typeface="ＭＳ Ｐ明朝" panose="02020600040205080304" pitchFamily="18" charset="-128"/>
                <a:ea typeface="ＭＳ Ｐ明朝" panose="02020600040205080304" pitchFamily="18" charset="-128"/>
                <a:cs typeface="+mn-cs"/>
              </a:rPr>
              <a:t>月</a:t>
            </a:r>
            <a:r>
              <a:rPr kumimoji="1" lang="en-US" altLang="ja-JP" sz="1600" b="0" i="0" u="none" strike="noStrike" kern="1200" cap="none" spc="0" normalizeH="0" baseline="0" noProof="0" dirty="0">
                <a:ln>
                  <a:noFill/>
                </a:ln>
                <a:effectLst/>
                <a:uLnTx/>
                <a:uFillTx/>
                <a:latin typeface="ＭＳ Ｐ明朝" panose="02020600040205080304" pitchFamily="18" charset="-128"/>
                <a:ea typeface="ＭＳ Ｐ明朝" panose="02020600040205080304" pitchFamily="18" charset="-128"/>
                <a:cs typeface="+mn-cs"/>
              </a:rPr>
              <a:t>)</a:t>
            </a:r>
            <a:r>
              <a:rPr kumimoji="1" lang="ja-JP" altLang="en-US" sz="1600" b="0" i="0" u="none" strike="noStrike" kern="1200" cap="none" spc="0" normalizeH="0" baseline="0" noProof="0" dirty="0" err="1">
                <a:ln>
                  <a:noFill/>
                </a:ln>
                <a:effectLst/>
                <a:uLnTx/>
                <a:uFillTx/>
                <a:latin typeface="ＭＳ Ｐ明朝" panose="02020600040205080304" pitchFamily="18" charset="-128"/>
                <a:ea typeface="ＭＳ Ｐ明朝" panose="02020600040205080304" pitchFamily="18" charset="-128"/>
                <a:cs typeface="+mn-cs"/>
              </a:rPr>
              <a:t>。</a:t>
            </a:r>
            <a:r>
              <a:rPr kumimoji="1" lang="ja-JP" altLang="en-US" sz="1600" b="0" i="0" u="none" strike="noStrike" kern="1200" cap="none" spc="0" normalizeH="0" baseline="0" noProof="0" dirty="0">
                <a:ln>
                  <a:noFill/>
                </a:ln>
                <a:effectLst/>
                <a:uLnTx/>
                <a:uFillTx/>
                <a:latin typeface="ＭＳ Ｐ明朝" panose="02020600040205080304" pitchFamily="18" charset="-128"/>
                <a:ea typeface="ＭＳ Ｐ明朝" panose="02020600040205080304" pitchFamily="18" charset="-128"/>
                <a:cs typeface="+mn-cs"/>
              </a:rPr>
              <a:t>あわせて、同年</a:t>
            </a:r>
            <a:r>
              <a:rPr kumimoji="1" lang="en-US" altLang="ja-JP" sz="1600" b="0" i="0" u="none" strike="noStrike" kern="1200" cap="none" spc="0" normalizeH="0" baseline="0" noProof="0" dirty="0">
                <a:ln>
                  <a:noFill/>
                </a:ln>
                <a:effectLst/>
                <a:uLnTx/>
                <a:uFillTx/>
                <a:latin typeface="ＭＳ Ｐ明朝" panose="02020600040205080304" pitchFamily="18" charset="-128"/>
                <a:ea typeface="ＭＳ Ｐ明朝" panose="02020600040205080304" pitchFamily="18" charset="-128"/>
                <a:cs typeface="+mn-cs"/>
              </a:rPr>
              <a:t>12</a:t>
            </a:r>
            <a:r>
              <a:rPr kumimoji="1" lang="ja-JP" altLang="en-US" sz="1600" b="0" i="0" u="none" strike="noStrike" kern="1200" cap="none" spc="0" normalizeH="0" baseline="0" noProof="0" dirty="0">
                <a:ln>
                  <a:noFill/>
                </a:ln>
                <a:effectLst/>
                <a:uLnTx/>
                <a:uFillTx/>
                <a:latin typeface="ＭＳ Ｐ明朝" panose="02020600040205080304" pitchFamily="18" charset="-128"/>
                <a:ea typeface="ＭＳ Ｐ明朝" panose="02020600040205080304" pitchFamily="18" charset="-128"/>
                <a:cs typeface="+mn-cs"/>
              </a:rPr>
              <a:t>月に都市再生緊急整備協議会を設置。</a:t>
            </a:r>
            <a:endParaRPr kumimoji="1" lang="ja-JP" altLang="ja-JP" sz="1600" b="0" i="0" u="none" strike="noStrike" kern="1200" cap="none" spc="0" normalizeH="0" baseline="0" noProof="0" dirty="0">
              <a:ln>
                <a:noFill/>
              </a:ln>
              <a:effectLst/>
              <a:uLnTx/>
              <a:uFillTx/>
              <a:latin typeface="ＭＳ Ｐ明朝" pitchFamily="18" charset="-128"/>
              <a:ea typeface="ＭＳ Ｐ明朝" pitchFamily="18" charset="-128"/>
              <a:cs typeface="+mn-cs"/>
            </a:endParaRPr>
          </a:p>
          <a:p>
            <a:pPr marL="180975" marR="0" lvl="0" indent="-180975" algn="l" defTabSz="914400" rtl="0" eaLnBrk="1" fontAlgn="auto" latinLnBrk="0" hangingPunct="1">
              <a:lnSpc>
                <a:spcPct val="100000"/>
              </a:lnSpc>
              <a:spcBef>
                <a:spcPts val="0"/>
              </a:spcBef>
              <a:spcAft>
                <a:spcPts val="0"/>
              </a:spcAft>
              <a:buClrTx/>
              <a:buSzTx/>
              <a:buFontTx/>
              <a:buNone/>
              <a:tabLst/>
              <a:defRPr/>
            </a:pPr>
            <a:endParaRPr kumimoji="1" lang="en-US" altLang="ja-JP" sz="500" b="0" i="0" u="none" strike="noStrike" kern="1200" cap="none" spc="0" normalizeH="0" baseline="0" noProof="0" dirty="0">
              <a:ln>
                <a:noFill/>
              </a:ln>
              <a:effectLst/>
              <a:uLnTx/>
              <a:uFillTx/>
              <a:latin typeface="ＭＳ Ｐ明朝" pitchFamily="18" charset="-128"/>
              <a:ea typeface="ＭＳ Ｐ明朝"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600" b="1"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rPr>
              <a:t>４．将来像</a:t>
            </a:r>
            <a:endParaRPr kumimoji="1" lang="ja-JP" altLang="ja-JP" sz="1600" b="0"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ja-JP" sz="1600" b="0" i="0" u="none" strike="noStrike" kern="1200" cap="none" spc="0" normalizeH="0" baseline="0" noProof="0" dirty="0">
                <a:ln>
                  <a:noFill/>
                </a:ln>
                <a:effectLst/>
                <a:uLnTx/>
                <a:uFillTx/>
                <a:latin typeface="ＭＳ Ｐ明朝" panose="02020600040205080304" pitchFamily="18" charset="-128"/>
                <a:ea typeface="ＭＳ Ｐ明朝" panose="02020600040205080304" pitchFamily="18" charset="-128"/>
                <a:cs typeface="+mn-cs"/>
              </a:rPr>
              <a:t>圧倒的な広域交通アクセスを活かして、</a:t>
            </a:r>
            <a:r>
              <a:rPr kumimoji="1" lang="ja-JP" altLang="en-US" sz="1600" b="0" i="0" u="none" strike="noStrike" kern="1200" cap="none" spc="0" normalizeH="0" baseline="0" noProof="0" dirty="0">
                <a:ln>
                  <a:noFill/>
                </a:ln>
                <a:effectLst/>
                <a:uLnTx/>
                <a:uFillTx/>
                <a:latin typeface="ＭＳ Ｐ明朝" panose="02020600040205080304" pitchFamily="18" charset="-128"/>
                <a:ea typeface="ＭＳ Ｐ明朝" panose="02020600040205080304" pitchFamily="18" charset="-128"/>
                <a:cs typeface="+mn-cs"/>
              </a:rPr>
              <a:t>駅とまちが一体となった「</a:t>
            </a:r>
            <a:r>
              <a:rPr kumimoji="1" lang="ja-JP" altLang="ja-JP" sz="1600" b="0" i="0" u="none" strike="noStrike" kern="1200" cap="none" spc="0" normalizeH="0" baseline="0" noProof="0" dirty="0">
                <a:ln>
                  <a:noFill/>
                </a:ln>
                <a:effectLst/>
                <a:uLnTx/>
                <a:uFillTx/>
                <a:latin typeface="ＭＳ Ｐ明朝" panose="02020600040205080304" pitchFamily="18" charset="-128"/>
                <a:ea typeface="ＭＳ Ｐ明朝" panose="02020600040205080304" pitchFamily="18" charset="-128"/>
                <a:cs typeface="+mn-cs"/>
              </a:rPr>
              <a:t>世界有数の広域交通ターミナルのまちづくり</a:t>
            </a:r>
            <a:r>
              <a:rPr kumimoji="1" lang="ja-JP" altLang="en-US" sz="1600" b="0" i="0" u="none" strike="noStrike" kern="1200" cap="none" spc="0" normalizeH="0" baseline="0" noProof="0" dirty="0">
                <a:ln>
                  <a:noFill/>
                </a:ln>
                <a:effectLst/>
                <a:uLnTx/>
                <a:uFillTx/>
                <a:latin typeface="ＭＳ Ｐ明朝" panose="02020600040205080304" pitchFamily="18" charset="-128"/>
                <a:ea typeface="ＭＳ Ｐ明朝" panose="02020600040205080304" pitchFamily="18" charset="-128"/>
                <a:cs typeface="+mn-cs"/>
              </a:rPr>
              <a:t>の</a:t>
            </a:r>
            <a:r>
              <a:rPr kumimoji="1" lang="ja-JP" altLang="ja-JP" sz="1600" b="0" i="0" u="none" strike="noStrike" kern="1200" cap="none" spc="0" normalizeH="0" baseline="0" noProof="0" dirty="0">
                <a:ln>
                  <a:noFill/>
                </a:ln>
                <a:effectLst/>
                <a:uLnTx/>
                <a:uFillTx/>
                <a:latin typeface="ＭＳ Ｐ明朝" panose="02020600040205080304" pitchFamily="18" charset="-128"/>
                <a:ea typeface="ＭＳ Ｐ明朝" panose="02020600040205080304" pitchFamily="18" charset="-128"/>
                <a:cs typeface="+mn-cs"/>
              </a:rPr>
              <a:t>実現</a:t>
            </a:r>
            <a:r>
              <a:rPr kumimoji="1" lang="ja-JP" altLang="en-US" sz="1600" b="0" i="0" u="none" strike="noStrike" kern="1200" cap="none" spc="0" normalizeH="0" baseline="0" noProof="0" dirty="0">
                <a:ln>
                  <a:noFill/>
                </a:ln>
                <a:effectLst/>
                <a:uLnTx/>
                <a:uFillTx/>
                <a:latin typeface="ＭＳ Ｐ明朝" panose="02020600040205080304" pitchFamily="18" charset="-128"/>
                <a:ea typeface="ＭＳ Ｐ明朝" panose="02020600040205080304" pitchFamily="18" charset="-128"/>
                <a:cs typeface="+mn-cs"/>
              </a:rPr>
              <a:t>」をめざす。</a:t>
            </a:r>
            <a:endParaRPr kumimoji="1" lang="en-US" altLang="ja-JP" sz="1400" b="1"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endParaRPr>
          </a:p>
        </p:txBody>
      </p:sp>
      <p:sp>
        <p:nvSpPr>
          <p:cNvPr id="5" name="スライド番号プレースホルダー 3"/>
          <p:cNvSpPr>
            <a:spLocks noGrp="1"/>
          </p:cNvSpPr>
          <p:nvPr>
            <p:ph type="sldNum" sz="quarter" idx="12"/>
          </p:nvPr>
        </p:nvSpPr>
        <p:spPr>
          <a:xfrm>
            <a:off x="10134600" y="6476387"/>
            <a:ext cx="2057400" cy="365125"/>
          </a:xfrm>
        </p:spPr>
        <p:txBody>
          <a:body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14</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1475871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nvGraphicFramePr>
        <p:xfrm>
          <a:off x="827307" y="1040884"/>
          <a:ext cx="10551887" cy="4627010"/>
        </p:xfrm>
        <a:graphic>
          <a:graphicData uri="http://schemas.openxmlformats.org/drawingml/2006/table">
            <a:tbl>
              <a:tblPr firstRow="1" bandRow="1">
                <a:tableStyleId>{5940675A-B579-460E-94D1-54222C63F5DA}</a:tableStyleId>
              </a:tblPr>
              <a:tblGrid>
                <a:gridCol w="1685197">
                  <a:extLst>
                    <a:ext uri="{9D8B030D-6E8A-4147-A177-3AD203B41FA5}">
                      <a16:colId xmlns:a16="http://schemas.microsoft.com/office/drawing/2014/main" val="20000"/>
                    </a:ext>
                  </a:extLst>
                </a:gridCol>
                <a:gridCol w="521570">
                  <a:extLst>
                    <a:ext uri="{9D8B030D-6E8A-4147-A177-3AD203B41FA5}">
                      <a16:colId xmlns:a16="http://schemas.microsoft.com/office/drawing/2014/main" val="2021770699"/>
                    </a:ext>
                  </a:extLst>
                </a:gridCol>
                <a:gridCol w="521570">
                  <a:extLst>
                    <a:ext uri="{9D8B030D-6E8A-4147-A177-3AD203B41FA5}">
                      <a16:colId xmlns:a16="http://schemas.microsoft.com/office/drawing/2014/main" val="936616695"/>
                    </a:ext>
                  </a:extLst>
                </a:gridCol>
                <a:gridCol w="521570">
                  <a:extLst>
                    <a:ext uri="{9D8B030D-6E8A-4147-A177-3AD203B41FA5}">
                      <a16:colId xmlns:a16="http://schemas.microsoft.com/office/drawing/2014/main" val="2867650237"/>
                    </a:ext>
                  </a:extLst>
                </a:gridCol>
                <a:gridCol w="521570">
                  <a:extLst>
                    <a:ext uri="{9D8B030D-6E8A-4147-A177-3AD203B41FA5}">
                      <a16:colId xmlns:a16="http://schemas.microsoft.com/office/drawing/2014/main" val="2810380068"/>
                    </a:ext>
                  </a:extLst>
                </a:gridCol>
                <a:gridCol w="521570">
                  <a:extLst>
                    <a:ext uri="{9D8B030D-6E8A-4147-A177-3AD203B41FA5}">
                      <a16:colId xmlns:a16="http://schemas.microsoft.com/office/drawing/2014/main" val="2420172638"/>
                    </a:ext>
                  </a:extLst>
                </a:gridCol>
                <a:gridCol w="521570">
                  <a:extLst>
                    <a:ext uri="{9D8B030D-6E8A-4147-A177-3AD203B41FA5}">
                      <a16:colId xmlns:a16="http://schemas.microsoft.com/office/drawing/2014/main" val="20001"/>
                    </a:ext>
                  </a:extLst>
                </a:gridCol>
                <a:gridCol w="521570">
                  <a:extLst>
                    <a:ext uri="{9D8B030D-6E8A-4147-A177-3AD203B41FA5}">
                      <a16:colId xmlns:a16="http://schemas.microsoft.com/office/drawing/2014/main" val="20002"/>
                    </a:ext>
                  </a:extLst>
                </a:gridCol>
                <a:gridCol w="521570">
                  <a:extLst>
                    <a:ext uri="{9D8B030D-6E8A-4147-A177-3AD203B41FA5}">
                      <a16:colId xmlns:a16="http://schemas.microsoft.com/office/drawing/2014/main" val="20003"/>
                    </a:ext>
                  </a:extLst>
                </a:gridCol>
                <a:gridCol w="521570">
                  <a:extLst>
                    <a:ext uri="{9D8B030D-6E8A-4147-A177-3AD203B41FA5}">
                      <a16:colId xmlns:a16="http://schemas.microsoft.com/office/drawing/2014/main" val="20004"/>
                    </a:ext>
                  </a:extLst>
                </a:gridCol>
                <a:gridCol w="521570">
                  <a:extLst>
                    <a:ext uri="{9D8B030D-6E8A-4147-A177-3AD203B41FA5}">
                      <a16:colId xmlns:a16="http://schemas.microsoft.com/office/drawing/2014/main" val="20005"/>
                    </a:ext>
                  </a:extLst>
                </a:gridCol>
                <a:gridCol w="521570">
                  <a:extLst>
                    <a:ext uri="{9D8B030D-6E8A-4147-A177-3AD203B41FA5}">
                      <a16:colId xmlns:a16="http://schemas.microsoft.com/office/drawing/2014/main" val="20006"/>
                    </a:ext>
                  </a:extLst>
                </a:gridCol>
                <a:gridCol w="521570">
                  <a:extLst>
                    <a:ext uri="{9D8B030D-6E8A-4147-A177-3AD203B41FA5}">
                      <a16:colId xmlns:a16="http://schemas.microsoft.com/office/drawing/2014/main" val="20007"/>
                    </a:ext>
                  </a:extLst>
                </a:gridCol>
                <a:gridCol w="521570">
                  <a:extLst>
                    <a:ext uri="{9D8B030D-6E8A-4147-A177-3AD203B41FA5}">
                      <a16:colId xmlns:a16="http://schemas.microsoft.com/office/drawing/2014/main" val="20008"/>
                    </a:ext>
                  </a:extLst>
                </a:gridCol>
                <a:gridCol w="521570">
                  <a:extLst>
                    <a:ext uri="{9D8B030D-6E8A-4147-A177-3AD203B41FA5}">
                      <a16:colId xmlns:a16="http://schemas.microsoft.com/office/drawing/2014/main" val="20009"/>
                    </a:ext>
                  </a:extLst>
                </a:gridCol>
                <a:gridCol w="521570">
                  <a:extLst>
                    <a:ext uri="{9D8B030D-6E8A-4147-A177-3AD203B41FA5}">
                      <a16:colId xmlns:a16="http://schemas.microsoft.com/office/drawing/2014/main" val="20010"/>
                    </a:ext>
                  </a:extLst>
                </a:gridCol>
                <a:gridCol w="521570">
                  <a:extLst>
                    <a:ext uri="{9D8B030D-6E8A-4147-A177-3AD203B41FA5}">
                      <a16:colId xmlns:a16="http://schemas.microsoft.com/office/drawing/2014/main" val="20011"/>
                    </a:ext>
                  </a:extLst>
                </a:gridCol>
                <a:gridCol w="521570">
                  <a:extLst>
                    <a:ext uri="{9D8B030D-6E8A-4147-A177-3AD203B41FA5}">
                      <a16:colId xmlns:a16="http://schemas.microsoft.com/office/drawing/2014/main" val="20012"/>
                    </a:ext>
                  </a:extLst>
                </a:gridCol>
              </a:tblGrid>
              <a:tr h="88454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t>年度</a:t>
                      </a:r>
                      <a:endParaRPr kumimoji="1" lang="en-US" altLang="ja-JP" sz="1200" dirty="0"/>
                    </a:p>
                  </a:txBody>
                  <a:tcPr anchor="ctr"/>
                </a:tc>
                <a:tc>
                  <a:txBody>
                    <a:bodyPr/>
                    <a:lstStyle/>
                    <a:p>
                      <a:pPr algn="ctr"/>
                      <a:r>
                        <a:rPr kumimoji="1" lang="en-US" altLang="ja-JP" sz="1000" dirty="0"/>
                        <a:t>2014</a:t>
                      </a:r>
                    </a:p>
                    <a:p>
                      <a:pPr algn="ctr"/>
                      <a:r>
                        <a:rPr kumimoji="1" lang="en-US" altLang="ja-JP" sz="1000" dirty="0"/>
                        <a:t>(H26)</a:t>
                      </a:r>
                      <a:endParaRPr kumimoji="1" lang="ja-JP" altLang="en-US" sz="1000" dirty="0"/>
                    </a:p>
                  </a:txBody>
                  <a:tcPr anchor="ctr"/>
                </a:tc>
                <a:tc>
                  <a:txBody>
                    <a:bodyPr/>
                    <a:lstStyle/>
                    <a:p>
                      <a:pPr algn="ctr"/>
                      <a:r>
                        <a:rPr kumimoji="1" lang="en-US" altLang="ja-JP" sz="1000" dirty="0"/>
                        <a:t>2015</a:t>
                      </a:r>
                    </a:p>
                    <a:p>
                      <a:pPr algn="ctr"/>
                      <a:r>
                        <a:rPr kumimoji="1" lang="en-US" altLang="ja-JP" sz="1000" dirty="0"/>
                        <a:t>(H27)</a:t>
                      </a:r>
                      <a:endParaRPr kumimoji="1" lang="ja-JP" altLang="en-US" sz="1000" dirty="0"/>
                    </a:p>
                  </a:txBody>
                  <a:tcPr anchor="ctr"/>
                </a:tc>
                <a:tc>
                  <a:txBody>
                    <a:bodyPr/>
                    <a:lstStyle/>
                    <a:p>
                      <a:pPr algn="ctr"/>
                      <a:r>
                        <a:rPr kumimoji="1" lang="en-US" altLang="ja-JP" sz="1000" dirty="0"/>
                        <a:t>2016</a:t>
                      </a:r>
                    </a:p>
                    <a:p>
                      <a:pPr algn="ctr"/>
                      <a:r>
                        <a:rPr kumimoji="1" lang="en-US" altLang="ja-JP" sz="1000" dirty="0"/>
                        <a:t>(H28)</a:t>
                      </a:r>
                      <a:endParaRPr kumimoji="1" lang="ja-JP" altLang="en-US" sz="1000" dirty="0"/>
                    </a:p>
                  </a:txBody>
                  <a:tcPr anchor="ctr"/>
                </a:tc>
                <a:tc>
                  <a:txBody>
                    <a:bodyPr/>
                    <a:lstStyle/>
                    <a:p>
                      <a:pPr algn="ctr"/>
                      <a:r>
                        <a:rPr kumimoji="1" lang="en-US" altLang="ja-JP" sz="1000" dirty="0"/>
                        <a:t>2017</a:t>
                      </a:r>
                    </a:p>
                    <a:p>
                      <a:pPr algn="ctr"/>
                      <a:r>
                        <a:rPr kumimoji="1" lang="en-US" altLang="ja-JP" sz="1000" dirty="0"/>
                        <a:t>(H29)</a:t>
                      </a:r>
                      <a:endParaRPr kumimoji="1" lang="ja-JP" altLang="en-US" sz="1000" dirty="0"/>
                    </a:p>
                  </a:txBody>
                  <a:tcPr anchor="ctr"/>
                </a:tc>
                <a:tc>
                  <a:txBody>
                    <a:bodyPr/>
                    <a:lstStyle/>
                    <a:p>
                      <a:pPr algn="ctr"/>
                      <a:r>
                        <a:rPr kumimoji="1" lang="en-US" altLang="ja-JP" sz="1000" dirty="0"/>
                        <a:t>2018</a:t>
                      </a:r>
                    </a:p>
                    <a:p>
                      <a:pPr algn="ctr"/>
                      <a:r>
                        <a:rPr kumimoji="1" lang="en-US" altLang="ja-JP" sz="1000" dirty="0"/>
                        <a:t>(H30)</a:t>
                      </a:r>
                      <a:endParaRPr kumimoji="1" lang="ja-JP" altLang="en-US" sz="1000" dirty="0"/>
                    </a:p>
                  </a:txBody>
                  <a:tcPr anchor="ctr"/>
                </a:tc>
                <a:tc>
                  <a:txBody>
                    <a:bodyPr/>
                    <a:lstStyle/>
                    <a:p>
                      <a:pPr algn="ctr"/>
                      <a:r>
                        <a:rPr kumimoji="1" lang="en-US" altLang="ja-JP" sz="1000" dirty="0"/>
                        <a:t>2019</a:t>
                      </a:r>
                      <a:r>
                        <a:rPr kumimoji="1" lang="ja-JP" altLang="en-US" sz="1000" dirty="0"/>
                        <a:t> </a:t>
                      </a:r>
                      <a:r>
                        <a:rPr kumimoji="1" lang="en-US" altLang="ja-JP" sz="1000" dirty="0"/>
                        <a:t>(R1)</a:t>
                      </a:r>
                      <a:endParaRPr kumimoji="1" lang="ja-JP" altLang="en-US" sz="1000" dirty="0"/>
                    </a:p>
                  </a:txBody>
                  <a:tcPr anchor="ctr"/>
                </a:tc>
                <a:tc>
                  <a:txBody>
                    <a:bodyPr/>
                    <a:lstStyle/>
                    <a:p>
                      <a:pPr algn="ctr"/>
                      <a:r>
                        <a:rPr kumimoji="1" lang="en-US" altLang="ja-JP" sz="1000" dirty="0"/>
                        <a:t>2020</a:t>
                      </a:r>
                    </a:p>
                    <a:p>
                      <a:pPr algn="ctr"/>
                      <a:r>
                        <a:rPr kumimoji="1" lang="en-US" altLang="ja-JP" sz="1000" dirty="0"/>
                        <a:t>(R2)</a:t>
                      </a:r>
                      <a:endParaRPr kumimoji="1" lang="ja-JP" altLang="en-US" sz="1000" dirty="0"/>
                    </a:p>
                  </a:txBody>
                  <a:tcPr anchor="ctr"/>
                </a:tc>
                <a:tc>
                  <a:txBody>
                    <a:bodyPr/>
                    <a:lstStyle/>
                    <a:p>
                      <a:pPr algn="ctr"/>
                      <a:r>
                        <a:rPr kumimoji="1" lang="en-US" altLang="ja-JP" sz="1000" dirty="0"/>
                        <a:t>2021</a:t>
                      </a:r>
                    </a:p>
                    <a:p>
                      <a:pPr algn="ctr"/>
                      <a:r>
                        <a:rPr kumimoji="1" lang="en-US" altLang="ja-JP" sz="1000" dirty="0"/>
                        <a:t>(R3)</a:t>
                      </a:r>
                      <a:endParaRPr kumimoji="1" lang="ja-JP" altLang="en-US" sz="1000" dirty="0"/>
                    </a:p>
                  </a:txBody>
                  <a:tcPr anchor="ctr"/>
                </a:tc>
                <a:tc>
                  <a:txBody>
                    <a:bodyPr/>
                    <a:lstStyle/>
                    <a:p>
                      <a:pPr algn="ctr"/>
                      <a:r>
                        <a:rPr kumimoji="1" lang="en-US" altLang="ja-JP" sz="1000" dirty="0"/>
                        <a:t>2022</a:t>
                      </a:r>
                    </a:p>
                    <a:p>
                      <a:pPr algn="ctr"/>
                      <a:r>
                        <a:rPr kumimoji="1" lang="en-US" altLang="ja-JP" sz="1000" dirty="0"/>
                        <a:t>(R4)</a:t>
                      </a:r>
                      <a:endParaRPr kumimoji="1" lang="ja-JP" altLang="en-US" sz="1000" dirty="0"/>
                    </a:p>
                  </a:txBody>
                  <a:tcPr anchor="ctr"/>
                </a:tc>
                <a:tc>
                  <a:txBody>
                    <a:bodyPr/>
                    <a:lstStyle/>
                    <a:p>
                      <a:pPr algn="ctr"/>
                      <a:r>
                        <a:rPr kumimoji="1" lang="en-US" altLang="ja-JP" sz="1000" dirty="0"/>
                        <a:t>2023</a:t>
                      </a:r>
                    </a:p>
                    <a:p>
                      <a:pPr algn="ctr"/>
                      <a:r>
                        <a:rPr kumimoji="1" lang="en-US" altLang="ja-JP" sz="1000" dirty="0"/>
                        <a:t>(R5)</a:t>
                      </a:r>
                      <a:endParaRPr kumimoji="1" lang="ja-JP" altLang="en-US" sz="1000" dirty="0"/>
                    </a:p>
                  </a:txBody>
                  <a:tcPr anchor="ctr"/>
                </a:tc>
                <a:tc>
                  <a:txBody>
                    <a:bodyPr/>
                    <a:lstStyle/>
                    <a:p>
                      <a:pPr algn="ctr"/>
                      <a:r>
                        <a:rPr kumimoji="1" lang="en-US" altLang="ja-JP" sz="1000" dirty="0"/>
                        <a:t>2024</a:t>
                      </a:r>
                    </a:p>
                    <a:p>
                      <a:pPr algn="ctr"/>
                      <a:r>
                        <a:rPr kumimoji="1" lang="en-US" altLang="ja-JP" sz="1000" dirty="0"/>
                        <a:t>(R6)</a:t>
                      </a:r>
                      <a:endParaRPr kumimoji="1" lang="ja-JP" altLang="en-US" sz="1000" dirty="0"/>
                    </a:p>
                  </a:txBody>
                  <a:tcPr anchor="ctr"/>
                </a:tc>
                <a:tc>
                  <a:txBody>
                    <a:bodyPr/>
                    <a:lstStyle/>
                    <a:p>
                      <a:pPr algn="ctr"/>
                      <a:r>
                        <a:rPr kumimoji="1" lang="en-US" altLang="ja-JP" sz="1000" dirty="0"/>
                        <a:t>2025</a:t>
                      </a:r>
                    </a:p>
                    <a:p>
                      <a:pPr algn="ctr"/>
                      <a:r>
                        <a:rPr kumimoji="1" lang="en-US" altLang="ja-JP" sz="1000" dirty="0"/>
                        <a:t>(R7)</a:t>
                      </a:r>
                      <a:endParaRPr kumimoji="1" lang="ja-JP" altLang="en-US" sz="1000" dirty="0"/>
                    </a:p>
                  </a:txBody>
                  <a:tcPr anchor="ctr"/>
                </a:tc>
                <a:tc>
                  <a:txBody>
                    <a:bodyPr/>
                    <a:lstStyle/>
                    <a:p>
                      <a:pPr algn="ctr"/>
                      <a:r>
                        <a:rPr kumimoji="1" lang="en-US" altLang="ja-JP" sz="1000" dirty="0"/>
                        <a:t>2026</a:t>
                      </a:r>
                    </a:p>
                    <a:p>
                      <a:pPr algn="ctr"/>
                      <a:r>
                        <a:rPr kumimoji="1" lang="en-US" altLang="ja-JP" sz="1000" dirty="0"/>
                        <a:t>(R8)</a:t>
                      </a:r>
                      <a:endParaRPr kumimoji="1" lang="ja-JP" altLang="en-US" sz="1000" dirty="0"/>
                    </a:p>
                  </a:txBody>
                  <a:tcPr anchor="ctr"/>
                </a:tc>
                <a:tc>
                  <a:txBody>
                    <a:bodyPr/>
                    <a:lstStyle/>
                    <a:p>
                      <a:pPr algn="ctr"/>
                      <a:r>
                        <a:rPr kumimoji="1" lang="en-US" altLang="ja-JP" sz="1000" dirty="0"/>
                        <a:t>2027</a:t>
                      </a:r>
                    </a:p>
                    <a:p>
                      <a:pPr algn="ctr"/>
                      <a:r>
                        <a:rPr kumimoji="1" lang="en-US" altLang="ja-JP" sz="1000" dirty="0"/>
                        <a:t>(R9)</a:t>
                      </a:r>
                      <a:endParaRPr kumimoji="1" lang="ja-JP" altLang="en-US" sz="1000" dirty="0"/>
                    </a:p>
                  </a:txBody>
                  <a:tcPr anchor="ctr"/>
                </a:tc>
                <a:tc>
                  <a:txBody>
                    <a:bodyPr/>
                    <a:lstStyle/>
                    <a:p>
                      <a:pPr algn="ctr"/>
                      <a:r>
                        <a:rPr kumimoji="1" lang="en-US" altLang="ja-JP" sz="1000" dirty="0"/>
                        <a:t>2028</a:t>
                      </a:r>
                    </a:p>
                    <a:p>
                      <a:pPr algn="ctr"/>
                      <a:r>
                        <a:rPr kumimoji="1" lang="en-US" altLang="ja-JP" sz="1000" dirty="0"/>
                        <a:t>(R10)</a:t>
                      </a:r>
                      <a:endParaRPr kumimoji="1" lang="ja-JP" altLang="en-US" sz="1000" dirty="0"/>
                    </a:p>
                  </a:txBody>
                  <a:tcPr anchor="ctr"/>
                </a:tc>
                <a:tc>
                  <a:txBody>
                    <a:bodyPr/>
                    <a:lstStyle/>
                    <a:p>
                      <a:pPr algn="ctr"/>
                      <a:r>
                        <a:rPr kumimoji="1" lang="en-US" altLang="ja-JP" sz="1000" dirty="0"/>
                        <a:t>2029</a:t>
                      </a:r>
                    </a:p>
                    <a:p>
                      <a:pPr algn="ctr"/>
                      <a:r>
                        <a:rPr kumimoji="1" lang="en-US" altLang="ja-JP" sz="1000" dirty="0"/>
                        <a:t>(R11)</a:t>
                      </a:r>
                      <a:endParaRPr kumimoji="1" lang="ja-JP" altLang="en-US" sz="1000" dirty="0"/>
                    </a:p>
                  </a:txBody>
                  <a:tcPr anchor="ctr"/>
                </a:tc>
                <a:tc>
                  <a:txBody>
                    <a:bodyPr/>
                    <a:lstStyle/>
                    <a:p>
                      <a:pPr algn="ctr"/>
                      <a:r>
                        <a:rPr kumimoji="1" lang="en-US" altLang="ja-JP" sz="1000" dirty="0"/>
                        <a:t>2030</a:t>
                      </a:r>
                    </a:p>
                    <a:p>
                      <a:pPr algn="ctr"/>
                      <a:r>
                        <a:rPr kumimoji="1" lang="en-US" altLang="ja-JP" sz="1000" dirty="0"/>
                        <a:t>(R12)</a:t>
                      </a:r>
                      <a:endParaRPr kumimoji="1" lang="ja-JP" altLang="en-US" sz="1000" dirty="0"/>
                    </a:p>
                  </a:txBody>
                  <a:tcPr anchor="ctr"/>
                </a:tc>
                <a:extLst>
                  <a:ext uri="{0D108BD9-81ED-4DB2-BD59-A6C34878D82A}">
                    <a16:rowId xmlns:a16="http://schemas.microsoft.com/office/drawing/2014/main" val="10000"/>
                  </a:ext>
                </a:extLst>
              </a:tr>
              <a:tr h="884547">
                <a:tc rowSpan="3">
                  <a:txBody>
                    <a:bodyPr/>
                    <a:lstStyle/>
                    <a:p>
                      <a:r>
                        <a:rPr kumimoji="1" lang="ja-JP" altLang="en-US" sz="1200" dirty="0"/>
                        <a:t>新大阪駅周辺地域</a:t>
                      </a:r>
                      <a:endParaRPr kumimoji="1" lang="en-US" altLang="ja-JP" sz="1200" dirty="0"/>
                    </a:p>
                    <a:p>
                      <a:r>
                        <a:rPr kumimoji="1" lang="ja-JP" altLang="en-US" sz="1200" dirty="0"/>
                        <a:t>まちづくり検討</a:t>
                      </a:r>
                    </a:p>
                  </a:txBody>
                  <a:tcPr anchor="ctr"/>
                </a:tc>
                <a:tc>
                  <a:txBody>
                    <a:bodyPr/>
                    <a:lstStyle/>
                    <a:p>
                      <a:endParaRPr kumimoji="1" lang="ja-JP" altLang="en-US" sz="1200" dirty="0"/>
                    </a:p>
                  </a:txBody>
                  <a:tcPr>
                    <a:lnB w="12700" cap="flat" cmpd="sng" algn="ctr">
                      <a:noFill/>
                      <a:prstDash val="solid"/>
                      <a:round/>
                      <a:headEnd type="none" w="med" len="med"/>
                      <a:tailEnd type="none" w="med" len="med"/>
                    </a:lnB>
                  </a:tcPr>
                </a:tc>
                <a:tc>
                  <a:txBody>
                    <a:bodyPr/>
                    <a:lstStyle/>
                    <a:p>
                      <a:endParaRPr kumimoji="1" lang="ja-JP" altLang="en-US" sz="1200" dirty="0"/>
                    </a:p>
                  </a:txBody>
                  <a:tcPr>
                    <a:lnB w="12700" cap="flat" cmpd="sng" algn="ctr">
                      <a:noFill/>
                      <a:prstDash val="solid"/>
                      <a:round/>
                      <a:headEnd type="none" w="med" len="med"/>
                      <a:tailEnd type="none" w="med" len="med"/>
                    </a:lnB>
                  </a:tcPr>
                </a:tc>
                <a:tc>
                  <a:txBody>
                    <a:bodyPr/>
                    <a:lstStyle/>
                    <a:p>
                      <a:endParaRPr kumimoji="1" lang="ja-JP" altLang="en-US" sz="1200" dirty="0"/>
                    </a:p>
                  </a:txBody>
                  <a:tcPr>
                    <a:lnB w="12700" cap="flat" cmpd="sng" algn="ctr">
                      <a:noFill/>
                      <a:prstDash val="solid"/>
                      <a:round/>
                      <a:headEnd type="none" w="med" len="med"/>
                      <a:tailEnd type="none" w="med" len="med"/>
                    </a:lnB>
                  </a:tcPr>
                </a:tc>
                <a:tc>
                  <a:txBody>
                    <a:bodyPr/>
                    <a:lstStyle/>
                    <a:p>
                      <a:endParaRPr kumimoji="1" lang="ja-JP" altLang="en-US" sz="1200" dirty="0"/>
                    </a:p>
                  </a:txBody>
                  <a:tcPr>
                    <a:lnB w="12700" cap="flat" cmpd="sng" algn="ctr">
                      <a:noFill/>
                      <a:prstDash val="solid"/>
                      <a:round/>
                      <a:headEnd type="none" w="med" len="med"/>
                      <a:tailEnd type="none" w="med" len="med"/>
                    </a:lnB>
                  </a:tcPr>
                </a:tc>
                <a:tc>
                  <a:txBody>
                    <a:bodyPr/>
                    <a:lstStyle/>
                    <a:p>
                      <a:endParaRPr kumimoji="1" lang="ja-JP" altLang="en-US" sz="1200" dirty="0"/>
                    </a:p>
                  </a:txBody>
                  <a:tcPr>
                    <a:lnB w="12700" cap="flat" cmpd="sng" algn="ctr">
                      <a:noFill/>
                      <a:prstDash val="solid"/>
                      <a:round/>
                      <a:headEnd type="none" w="med" len="med"/>
                      <a:tailEnd type="none" w="med" len="med"/>
                    </a:lnB>
                  </a:tcPr>
                </a:tc>
                <a:tc>
                  <a:txBody>
                    <a:bodyPr/>
                    <a:lstStyle/>
                    <a:p>
                      <a:endParaRPr kumimoji="1" lang="ja-JP" altLang="en-US" sz="1200" dirty="0"/>
                    </a:p>
                  </a:txBody>
                  <a:tcPr>
                    <a:lnB w="12700" cap="flat" cmpd="sng" algn="ctr">
                      <a:noFill/>
                      <a:prstDash val="solid"/>
                      <a:round/>
                      <a:headEnd type="none" w="med" len="med"/>
                      <a:tailEnd type="none" w="med" len="med"/>
                    </a:lnB>
                  </a:tcPr>
                </a:tc>
                <a:tc>
                  <a:txBody>
                    <a:bodyPr/>
                    <a:lstStyle/>
                    <a:p>
                      <a:endParaRPr kumimoji="1" lang="ja-JP" altLang="en-US" sz="1200" dirty="0"/>
                    </a:p>
                  </a:txBody>
                  <a:tcPr>
                    <a:lnB w="12700" cap="flat" cmpd="sng" algn="ctr">
                      <a:noFill/>
                      <a:prstDash val="solid"/>
                      <a:round/>
                      <a:headEnd type="none" w="med" len="med"/>
                      <a:tailEnd type="none" w="med" len="med"/>
                    </a:lnB>
                  </a:tcPr>
                </a:tc>
                <a:tc>
                  <a:txBody>
                    <a:bodyPr/>
                    <a:lstStyle/>
                    <a:p>
                      <a:endParaRPr kumimoji="1" lang="ja-JP" altLang="en-US" sz="1200" dirty="0"/>
                    </a:p>
                  </a:txBody>
                  <a:tcPr>
                    <a:lnB w="12700" cap="flat" cmpd="sng" algn="ctr">
                      <a:noFill/>
                      <a:prstDash val="solid"/>
                      <a:round/>
                      <a:headEnd type="none" w="med" len="med"/>
                      <a:tailEnd type="none" w="med" len="med"/>
                    </a:lnB>
                  </a:tcPr>
                </a:tc>
                <a:tc>
                  <a:txBody>
                    <a:bodyPr/>
                    <a:lstStyle/>
                    <a:p>
                      <a:endParaRPr kumimoji="1" lang="ja-JP" altLang="en-US" sz="1200" dirty="0"/>
                    </a:p>
                  </a:txBody>
                  <a:tcPr>
                    <a:lnB w="12700" cap="flat" cmpd="sng" algn="ctr">
                      <a:noFill/>
                      <a:prstDash val="solid"/>
                      <a:round/>
                      <a:headEnd type="none" w="med" len="med"/>
                      <a:tailEnd type="none" w="med" len="med"/>
                    </a:lnB>
                  </a:tcPr>
                </a:tc>
                <a:tc>
                  <a:txBody>
                    <a:bodyPr/>
                    <a:lstStyle/>
                    <a:p>
                      <a:endParaRPr kumimoji="1" lang="ja-JP" altLang="en-US" sz="1200" dirty="0"/>
                    </a:p>
                  </a:txBody>
                  <a:tcPr>
                    <a:lnB w="12700" cap="flat" cmpd="sng" algn="ctr">
                      <a:noFill/>
                      <a:prstDash val="solid"/>
                      <a:round/>
                      <a:headEnd type="none" w="med" len="med"/>
                      <a:tailEnd type="none" w="med" len="med"/>
                    </a:lnB>
                  </a:tcPr>
                </a:tc>
                <a:tc>
                  <a:txBody>
                    <a:bodyPr/>
                    <a:lstStyle/>
                    <a:p>
                      <a:endParaRPr kumimoji="1" lang="ja-JP" altLang="en-US" sz="1200" dirty="0"/>
                    </a:p>
                  </a:txBody>
                  <a:tcPr>
                    <a:lnB w="12700" cap="flat" cmpd="sng" algn="ctr">
                      <a:noFill/>
                      <a:prstDash val="solid"/>
                      <a:round/>
                      <a:headEnd type="none" w="med" len="med"/>
                      <a:tailEnd type="none" w="med" len="med"/>
                    </a:lnB>
                  </a:tcPr>
                </a:tc>
                <a:tc>
                  <a:txBody>
                    <a:bodyPr/>
                    <a:lstStyle/>
                    <a:p>
                      <a:endParaRPr kumimoji="1" lang="ja-JP" altLang="en-US" sz="1200" dirty="0"/>
                    </a:p>
                  </a:txBody>
                  <a:tcPr>
                    <a:lnB w="12700" cap="flat" cmpd="sng" algn="ctr">
                      <a:noFill/>
                      <a:prstDash val="solid"/>
                      <a:round/>
                      <a:headEnd type="none" w="med" len="med"/>
                      <a:tailEnd type="none" w="med" len="med"/>
                    </a:lnB>
                  </a:tcPr>
                </a:tc>
                <a:tc>
                  <a:txBody>
                    <a:bodyPr/>
                    <a:lstStyle/>
                    <a:p>
                      <a:endParaRPr kumimoji="1" lang="ja-JP" altLang="en-US" sz="1200" dirty="0"/>
                    </a:p>
                  </a:txBody>
                  <a:tcPr>
                    <a:lnB w="12700" cap="flat" cmpd="sng" algn="ctr">
                      <a:noFill/>
                      <a:prstDash val="solid"/>
                      <a:round/>
                      <a:headEnd type="none" w="med" len="med"/>
                      <a:tailEnd type="none" w="med" len="med"/>
                    </a:lnB>
                  </a:tcPr>
                </a:tc>
                <a:tc>
                  <a:txBody>
                    <a:bodyPr/>
                    <a:lstStyle/>
                    <a:p>
                      <a:endParaRPr kumimoji="1" lang="ja-JP" altLang="en-US" sz="1200" dirty="0"/>
                    </a:p>
                  </a:txBody>
                  <a:tcPr>
                    <a:lnB w="12700" cap="flat" cmpd="sng" algn="ctr">
                      <a:noFill/>
                      <a:prstDash val="solid"/>
                      <a:round/>
                      <a:headEnd type="none" w="med" len="med"/>
                      <a:tailEnd type="none" w="med" len="med"/>
                    </a:lnB>
                  </a:tcPr>
                </a:tc>
                <a:tc>
                  <a:txBody>
                    <a:bodyPr/>
                    <a:lstStyle/>
                    <a:p>
                      <a:endParaRPr kumimoji="1" lang="ja-JP" altLang="en-US" sz="1200" dirty="0"/>
                    </a:p>
                  </a:txBody>
                  <a:tcPr>
                    <a:lnB w="12700" cap="flat" cmpd="sng" algn="ctr">
                      <a:noFill/>
                      <a:prstDash val="solid"/>
                      <a:round/>
                      <a:headEnd type="none" w="med" len="med"/>
                      <a:tailEnd type="none" w="med" len="med"/>
                    </a:lnB>
                  </a:tcPr>
                </a:tc>
                <a:tc>
                  <a:txBody>
                    <a:bodyPr/>
                    <a:lstStyle/>
                    <a:p>
                      <a:endParaRPr kumimoji="1" lang="ja-JP" altLang="en-US" sz="1200" dirty="0"/>
                    </a:p>
                  </a:txBody>
                  <a:tcPr>
                    <a:lnB w="12700" cap="flat" cmpd="sng" algn="ctr">
                      <a:noFill/>
                      <a:prstDash val="solid"/>
                      <a:round/>
                      <a:headEnd type="none" w="med" len="med"/>
                      <a:tailEnd type="none" w="med" len="med"/>
                    </a:lnB>
                  </a:tcPr>
                </a:tc>
                <a:tc>
                  <a:txBody>
                    <a:bodyPr/>
                    <a:lstStyle/>
                    <a:p>
                      <a:endParaRPr kumimoji="1" lang="ja-JP" altLang="en-US" sz="1200" dirty="0"/>
                    </a:p>
                  </a:txBody>
                  <a:tcPr>
                    <a:lnB w="12700" cap="flat" cmpd="sng" algn="ctr">
                      <a:noFill/>
                      <a:prstDash val="solid"/>
                      <a:round/>
                      <a:headEnd type="none" w="med" len="med"/>
                      <a:tailEnd type="none" w="med" len="med"/>
                    </a:lnB>
                  </a:tcPr>
                </a:tc>
                <a:extLst>
                  <a:ext uri="{0D108BD9-81ED-4DB2-BD59-A6C34878D82A}">
                    <a16:rowId xmlns:a16="http://schemas.microsoft.com/office/drawing/2014/main" val="10003"/>
                  </a:ext>
                </a:extLst>
              </a:tr>
              <a:tr h="884547">
                <a:tc vMerge="1">
                  <a:txBody>
                    <a:bodyPr/>
                    <a:lstStyle/>
                    <a:p>
                      <a:endParaRPr kumimoji="1" lang="en-US" altLang="ja-JP" sz="1200" dirty="0">
                        <a:solidFill>
                          <a:srgbClr val="FF0000"/>
                        </a:solidFill>
                      </a:endParaRP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kumimoji="1" lang="ja-JP" altLang="en-US" sz="1200"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kumimoji="1" lang="ja-JP" altLang="en-US" sz="1200"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kumimoji="1" lang="ja-JP" altLang="en-US" sz="1200"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kumimoji="1" lang="ja-JP" altLang="en-US" sz="1200"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kumimoji="1" lang="ja-JP" altLang="en-US" sz="1200"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kumimoji="1" lang="ja-JP" altLang="en-US" sz="1200"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kumimoji="1" lang="ja-JP" altLang="en-US" sz="1200"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kumimoji="1" lang="ja-JP" altLang="en-US" sz="1200"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kumimoji="1" lang="ja-JP" altLang="en-US" sz="1200"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kumimoji="1" lang="ja-JP" altLang="en-US" sz="1200"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kumimoji="1" lang="ja-JP" altLang="en-US" sz="1200"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kumimoji="1" lang="ja-JP" altLang="en-US" sz="1200"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kumimoji="1" lang="ja-JP" altLang="en-US" sz="1200"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kumimoji="1" lang="ja-JP" altLang="en-US" sz="1200"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kumimoji="1" lang="ja-JP" altLang="en-US" sz="1200"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kumimoji="1" lang="ja-JP" altLang="en-US" sz="1200"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kumimoji="1" lang="ja-JP" altLang="en-US" sz="1200"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4"/>
                  </a:ext>
                </a:extLst>
              </a:tr>
              <a:tr h="1973369">
                <a:tc vMerge="1">
                  <a:txBody>
                    <a:bodyPr/>
                    <a:lstStyle/>
                    <a:p>
                      <a:endParaRPr kumimoji="1" lang="en-US" altLang="ja-JP" sz="1200" dirty="0">
                        <a:solidFill>
                          <a:srgbClr val="FF0000"/>
                        </a:solidFill>
                      </a:endParaRPr>
                    </a:p>
                  </a:txBody>
                  <a:tcPr anchor="ctr">
                    <a:lnT w="12700" cap="flat" cmpd="sng" algn="ctr">
                      <a:noFill/>
                      <a:prstDash val="solid"/>
                      <a:round/>
                      <a:headEnd type="none" w="med" len="med"/>
                      <a:tailEnd type="none" w="med" len="med"/>
                    </a:lnT>
                  </a:tcPr>
                </a:tc>
                <a:tc>
                  <a:txBody>
                    <a:bodyPr/>
                    <a:lstStyle/>
                    <a:p>
                      <a:endParaRPr kumimoji="1" lang="ja-JP" altLang="en-US" sz="1200" dirty="0"/>
                    </a:p>
                  </a:txBody>
                  <a:tcPr>
                    <a:lnT w="12700" cap="flat" cmpd="sng" algn="ctr">
                      <a:noFill/>
                      <a:prstDash val="solid"/>
                      <a:round/>
                      <a:headEnd type="none" w="med" len="med"/>
                      <a:tailEnd type="none" w="med" len="med"/>
                    </a:lnT>
                  </a:tcPr>
                </a:tc>
                <a:tc>
                  <a:txBody>
                    <a:bodyPr/>
                    <a:lstStyle/>
                    <a:p>
                      <a:endParaRPr kumimoji="1" lang="ja-JP" altLang="en-US" sz="1200" dirty="0"/>
                    </a:p>
                  </a:txBody>
                  <a:tcPr>
                    <a:lnT w="12700" cap="flat" cmpd="sng" algn="ctr">
                      <a:noFill/>
                      <a:prstDash val="solid"/>
                      <a:round/>
                      <a:headEnd type="none" w="med" len="med"/>
                      <a:tailEnd type="none" w="med" len="med"/>
                    </a:lnT>
                  </a:tcPr>
                </a:tc>
                <a:tc>
                  <a:txBody>
                    <a:bodyPr/>
                    <a:lstStyle/>
                    <a:p>
                      <a:endParaRPr kumimoji="1" lang="ja-JP" altLang="en-US" sz="1200" dirty="0"/>
                    </a:p>
                  </a:txBody>
                  <a:tcPr>
                    <a:lnT w="12700" cap="flat" cmpd="sng" algn="ctr">
                      <a:noFill/>
                      <a:prstDash val="solid"/>
                      <a:round/>
                      <a:headEnd type="none" w="med" len="med"/>
                      <a:tailEnd type="none" w="med" len="med"/>
                    </a:lnT>
                  </a:tcPr>
                </a:tc>
                <a:tc>
                  <a:txBody>
                    <a:bodyPr/>
                    <a:lstStyle/>
                    <a:p>
                      <a:endParaRPr kumimoji="1" lang="ja-JP" altLang="en-US" sz="1200" dirty="0"/>
                    </a:p>
                  </a:txBody>
                  <a:tcPr>
                    <a:lnT w="12700" cap="flat" cmpd="sng" algn="ctr">
                      <a:noFill/>
                      <a:prstDash val="solid"/>
                      <a:round/>
                      <a:headEnd type="none" w="med" len="med"/>
                      <a:tailEnd type="none" w="med" len="med"/>
                    </a:lnT>
                  </a:tcPr>
                </a:tc>
                <a:tc>
                  <a:txBody>
                    <a:bodyPr/>
                    <a:lstStyle/>
                    <a:p>
                      <a:endParaRPr kumimoji="1" lang="ja-JP" altLang="en-US" sz="1200" dirty="0"/>
                    </a:p>
                  </a:txBody>
                  <a:tcPr>
                    <a:lnT w="12700" cap="flat" cmpd="sng" algn="ctr">
                      <a:noFill/>
                      <a:prstDash val="solid"/>
                      <a:round/>
                      <a:headEnd type="none" w="med" len="med"/>
                      <a:tailEnd type="none" w="med" len="med"/>
                    </a:lnT>
                  </a:tcPr>
                </a:tc>
                <a:tc>
                  <a:txBody>
                    <a:bodyPr/>
                    <a:lstStyle/>
                    <a:p>
                      <a:endParaRPr kumimoji="1" lang="ja-JP" altLang="en-US" sz="1200" dirty="0"/>
                    </a:p>
                  </a:txBody>
                  <a:tcPr>
                    <a:lnT w="12700" cap="flat" cmpd="sng" algn="ctr">
                      <a:noFill/>
                      <a:prstDash val="solid"/>
                      <a:round/>
                      <a:headEnd type="none" w="med" len="med"/>
                      <a:tailEnd type="none" w="med" len="med"/>
                    </a:lnT>
                  </a:tcPr>
                </a:tc>
                <a:tc>
                  <a:txBody>
                    <a:bodyPr/>
                    <a:lstStyle/>
                    <a:p>
                      <a:endParaRPr kumimoji="1" lang="ja-JP" altLang="en-US" sz="1200" dirty="0"/>
                    </a:p>
                  </a:txBody>
                  <a:tcPr>
                    <a:lnT w="12700" cap="flat" cmpd="sng" algn="ctr">
                      <a:noFill/>
                      <a:prstDash val="solid"/>
                      <a:round/>
                      <a:headEnd type="none" w="med" len="med"/>
                      <a:tailEnd type="none" w="med" len="med"/>
                    </a:lnT>
                  </a:tcPr>
                </a:tc>
                <a:tc>
                  <a:txBody>
                    <a:bodyPr/>
                    <a:lstStyle/>
                    <a:p>
                      <a:endParaRPr kumimoji="1" lang="ja-JP" altLang="en-US" sz="1200" dirty="0"/>
                    </a:p>
                  </a:txBody>
                  <a:tcPr>
                    <a:lnT w="12700" cap="flat" cmpd="sng" algn="ctr">
                      <a:noFill/>
                      <a:prstDash val="solid"/>
                      <a:round/>
                      <a:headEnd type="none" w="med" len="med"/>
                      <a:tailEnd type="none" w="med" len="med"/>
                    </a:lnT>
                  </a:tcPr>
                </a:tc>
                <a:tc>
                  <a:txBody>
                    <a:bodyPr/>
                    <a:lstStyle/>
                    <a:p>
                      <a:endParaRPr kumimoji="1" lang="ja-JP" altLang="en-US" sz="1200" dirty="0"/>
                    </a:p>
                  </a:txBody>
                  <a:tcPr>
                    <a:lnT w="12700" cap="flat" cmpd="sng" algn="ctr">
                      <a:noFill/>
                      <a:prstDash val="solid"/>
                      <a:round/>
                      <a:headEnd type="none" w="med" len="med"/>
                      <a:tailEnd type="none" w="med" len="med"/>
                    </a:lnT>
                  </a:tcPr>
                </a:tc>
                <a:tc>
                  <a:txBody>
                    <a:bodyPr/>
                    <a:lstStyle/>
                    <a:p>
                      <a:endParaRPr kumimoji="1" lang="ja-JP" altLang="en-US" sz="1200" dirty="0"/>
                    </a:p>
                  </a:txBody>
                  <a:tcPr>
                    <a:lnT w="12700" cap="flat" cmpd="sng" algn="ctr">
                      <a:noFill/>
                      <a:prstDash val="solid"/>
                      <a:round/>
                      <a:headEnd type="none" w="med" len="med"/>
                      <a:tailEnd type="none" w="med" len="med"/>
                    </a:lnT>
                  </a:tcPr>
                </a:tc>
                <a:tc>
                  <a:txBody>
                    <a:bodyPr/>
                    <a:lstStyle/>
                    <a:p>
                      <a:endParaRPr kumimoji="1" lang="ja-JP" altLang="en-US" sz="1200" dirty="0"/>
                    </a:p>
                  </a:txBody>
                  <a:tcPr>
                    <a:lnT w="12700" cap="flat" cmpd="sng" algn="ctr">
                      <a:noFill/>
                      <a:prstDash val="solid"/>
                      <a:round/>
                      <a:headEnd type="none" w="med" len="med"/>
                      <a:tailEnd type="none" w="med" len="med"/>
                    </a:lnT>
                  </a:tcPr>
                </a:tc>
                <a:tc>
                  <a:txBody>
                    <a:bodyPr/>
                    <a:lstStyle/>
                    <a:p>
                      <a:endParaRPr kumimoji="1" lang="ja-JP" altLang="en-US" sz="1200" dirty="0"/>
                    </a:p>
                  </a:txBody>
                  <a:tcPr>
                    <a:lnT w="12700" cap="flat" cmpd="sng" algn="ctr">
                      <a:noFill/>
                      <a:prstDash val="solid"/>
                      <a:round/>
                      <a:headEnd type="none" w="med" len="med"/>
                      <a:tailEnd type="none" w="med" len="med"/>
                    </a:lnT>
                  </a:tcPr>
                </a:tc>
                <a:tc>
                  <a:txBody>
                    <a:bodyPr/>
                    <a:lstStyle/>
                    <a:p>
                      <a:endParaRPr kumimoji="1" lang="ja-JP" altLang="en-US" sz="1200" dirty="0"/>
                    </a:p>
                  </a:txBody>
                  <a:tcPr>
                    <a:lnT w="12700" cap="flat" cmpd="sng" algn="ctr">
                      <a:noFill/>
                      <a:prstDash val="solid"/>
                      <a:round/>
                      <a:headEnd type="none" w="med" len="med"/>
                      <a:tailEnd type="none" w="med" len="med"/>
                    </a:lnT>
                  </a:tcPr>
                </a:tc>
                <a:tc>
                  <a:txBody>
                    <a:bodyPr/>
                    <a:lstStyle/>
                    <a:p>
                      <a:endParaRPr kumimoji="1" lang="ja-JP" altLang="en-US" sz="1200" dirty="0"/>
                    </a:p>
                  </a:txBody>
                  <a:tcPr>
                    <a:lnT w="12700" cap="flat" cmpd="sng" algn="ctr">
                      <a:noFill/>
                      <a:prstDash val="solid"/>
                      <a:round/>
                      <a:headEnd type="none" w="med" len="med"/>
                      <a:tailEnd type="none" w="med" len="med"/>
                    </a:lnT>
                  </a:tcPr>
                </a:tc>
                <a:tc>
                  <a:txBody>
                    <a:bodyPr/>
                    <a:lstStyle/>
                    <a:p>
                      <a:endParaRPr kumimoji="1" lang="ja-JP" altLang="en-US" sz="1200" dirty="0"/>
                    </a:p>
                  </a:txBody>
                  <a:tcPr>
                    <a:lnT w="12700" cap="flat" cmpd="sng" algn="ctr">
                      <a:noFill/>
                      <a:prstDash val="solid"/>
                      <a:round/>
                      <a:headEnd type="none" w="med" len="med"/>
                      <a:tailEnd type="none" w="med" len="med"/>
                    </a:lnT>
                  </a:tcPr>
                </a:tc>
                <a:tc>
                  <a:txBody>
                    <a:bodyPr/>
                    <a:lstStyle/>
                    <a:p>
                      <a:endParaRPr kumimoji="1" lang="ja-JP" altLang="en-US" sz="1200" dirty="0"/>
                    </a:p>
                  </a:txBody>
                  <a:tcPr>
                    <a:lnT w="12700" cap="flat" cmpd="sng" algn="ctr">
                      <a:noFill/>
                      <a:prstDash val="solid"/>
                      <a:round/>
                      <a:headEnd type="none" w="med" len="med"/>
                      <a:tailEnd type="none" w="med" len="med"/>
                    </a:lnT>
                  </a:tcPr>
                </a:tc>
                <a:tc>
                  <a:txBody>
                    <a:bodyPr/>
                    <a:lstStyle/>
                    <a:p>
                      <a:endParaRPr kumimoji="1" lang="ja-JP" altLang="en-US" sz="1200" dirty="0"/>
                    </a:p>
                  </a:txBody>
                  <a:tcPr>
                    <a:lnT w="12700" cap="flat" cmpd="sng" algn="ctr">
                      <a:noFill/>
                      <a:prstDash val="solid"/>
                      <a:round/>
                      <a:headEnd type="none" w="med" len="med"/>
                      <a:tailEnd type="none" w="med" len="med"/>
                    </a:lnT>
                  </a:tcPr>
                </a:tc>
                <a:extLst>
                  <a:ext uri="{0D108BD9-81ED-4DB2-BD59-A6C34878D82A}">
                    <a16:rowId xmlns:a16="http://schemas.microsoft.com/office/drawing/2014/main" val="10005"/>
                  </a:ext>
                </a:extLst>
              </a:tr>
            </a:tbl>
          </a:graphicData>
        </a:graphic>
      </p:graphicFrame>
      <p:sp>
        <p:nvSpPr>
          <p:cNvPr id="4" name="Rectangle 2"/>
          <p:cNvSpPr txBox="1">
            <a:spLocks noChangeArrowheads="1"/>
          </p:cNvSpPr>
          <p:nvPr/>
        </p:nvSpPr>
        <p:spPr bwMode="auto">
          <a:xfrm>
            <a:off x="1143000" y="15"/>
            <a:ext cx="9906000" cy="408111"/>
          </a:xfrm>
          <a:prstGeom prst="rect">
            <a:avLst/>
          </a:prstGeom>
          <a:gradFill rotWithShape="1">
            <a:gsLst>
              <a:gs pos="0">
                <a:srgbClr val="000066"/>
              </a:gs>
              <a:gs pos="50000">
                <a:srgbClr val="0000FF"/>
              </a:gs>
              <a:gs pos="100000">
                <a:srgbClr val="000066"/>
              </a:gs>
            </a:gsLst>
            <a:lin ang="5400000" scaled="1"/>
          </a:gradFill>
          <a:ln w="9525">
            <a:noFill/>
            <a:miter lim="800000"/>
            <a:headEnd/>
            <a:tailEnd/>
          </a:ln>
        </p:spPr>
        <p:txBody>
          <a:bodyPr vert="horz" wrap="square" lIns="91428" tIns="45714" rIns="91428" bIns="45714"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20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rPr>
              <a:t>新大阪駅周辺</a:t>
            </a:r>
            <a:endParaRPr kumimoji="1" lang="en-US" altLang="ja-JP" sz="2000" b="1" i="0" u="none" strike="sng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5" name="テキスト ボックス 24"/>
          <p:cNvSpPr txBox="1"/>
          <p:nvPr/>
        </p:nvSpPr>
        <p:spPr>
          <a:xfrm>
            <a:off x="1143052" y="620688"/>
            <a:ext cx="3358612"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○取組状況及び今後のスケジュール</a:t>
            </a:r>
            <a:endPar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9" name="角丸四角形 8"/>
          <p:cNvSpPr/>
          <p:nvPr/>
        </p:nvSpPr>
        <p:spPr>
          <a:xfrm>
            <a:off x="1431032" y="6039819"/>
            <a:ext cx="9273480" cy="576064"/>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10" name="テキスト ボックス 9"/>
          <p:cNvSpPr txBox="1"/>
          <p:nvPr/>
        </p:nvSpPr>
        <p:spPr>
          <a:xfrm>
            <a:off x="1379110" y="5750839"/>
            <a:ext cx="3785011"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r>
              <a:rPr kumimoji="1" lang="en-US" altLang="ja-JP"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新大阪駅周辺</a:t>
            </a:r>
            <a:r>
              <a:rPr kumimoji="1" lang="en-US" altLang="ja-JP"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エリアの担当部局一覧</a:t>
            </a:r>
            <a:endParaRPr kumimoji="1" lang="en-US" altLang="ja-JP"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11" name="テキスト ボックス 10"/>
          <p:cNvSpPr txBox="1"/>
          <p:nvPr/>
        </p:nvSpPr>
        <p:spPr>
          <a:xfrm>
            <a:off x="1595134" y="6079323"/>
            <a:ext cx="5388013"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・大阪市：</a:t>
            </a:r>
            <a:r>
              <a:rPr kumimoji="1" lang="ja-JP" altLang="en-US" sz="1400" b="0" i="0" u="none" strike="noStrike" kern="1200" cap="none" spc="0" normalizeH="0" baseline="0" noProof="0" dirty="0">
                <a:ln>
                  <a:noFill/>
                </a:ln>
                <a:effectLst/>
                <a:uLnTx/>
                <a:uFillTx/>
                <a:latin typeface="ＭＳ Ｐ明朝" pitchFamily="18" charset="-128"/>
                <a:ea typeface="ＭＳ Ｐ明朝" pitchFamily="18" charset="-128"/>
                <a:cs typeface="+mn-cs"/>
              </a:rPr>
              <a:t>大阪都市計画局、計画調整局、淀川区役所、東淀川区役所</a:t>
            </a:r>
            <a:endParaRPr kumimoji="1" lang="en-US" altLang="ja-JP" sz="1400" b="0" i="0" u="none" strike="noStrike" kern="1200" cap="none" spc="0" normalizeH="0" baseline="0" noProof="0" dirty="0">
              <a:ln>
                <a:noFill/>
              </a:ln>
              <a:effectLst/>
              <a:uLnTx/>
              <a:uFillTx/>
              <a:latin typeface="ＭＳ Ｐ明朝" pitchFamily="18" charset="-128"/>
              <a:ea typeface="ＭＳ Ｐ明朝"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effectLst/>
                <a:uLnTx/>
                <a:uFillTx/>
                <a:latin typeface="ＭＳ Ｐ明朝" pitchFamily="18" charset="-128"/>
                <a:ea typeface="ＭＳ Ｐ明朝" pitchFamily="18" charset="-128"/>
                <a:cs typeface="+mn-cs"/>
              </a:rPr>
              <a:t>・大阪府：大阪</a:t>
            </a:r>
            <a:r>
              <a:rPr kumimoji="1" lang="ja-JP" altLang="en-US" sz="14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都市計画局</a:t>
            </a:r>
            <a:endParaRPr kumimoji="1" lang="en-US" altLang="ja-JP" sz="1400" b="0" i="0" u="none" strike="noStrike" kern="1200" cap="none" spc="0" normalizeH="0" baseline="0" noProof="0" dirty="0">
              <a:ln>
                <a:noFill/>
              </a:ln>
              <a:solidFill>
                <a:srgbClr val="FF0000"/>
              </a:solidFill>
              <a:effectLst/>
              <a:uLnTx/>
              <a:uFillTx/>
              <a:latin typeface="ＭＳ Ｐ明朝" pitchFamily="18" charset="-128"/>
              <a:ea typeface="ＭＳ Ｐ明朝" pitchFamily="18" charset="-128"/>
              <a:cs typeface="+mn-cs"/>
            </a:endParaRPr>
          </a:p>
        </p:txBody>
      </p:sp>
      <p:cxnSp>
        <p:nvCxnSpPr>
          <p:cNvPr id="17" name="直線矢印コネクタ 16"/>
          <p:cNvCxnSpPr/>
          <p:nvPr/>
        </p:nvCxnSpPr>
        <p:spPr>
          <a:xfrm>
            <a:off x="4861357" y="2594235"/>
            <a:ext cx="2060143" cy="0"/>
          </a:xfrm>
          <a:prstGeom prst="straightConnector1">
            <a:avLst/>
          </a:prstGeom>
          <a:ln w="25400">
            <a:prstDash val="sysDot"/>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22" name="テキスト ボックス 21"/>
          <p:cNvSpPr txBox="1"/>
          <p:nvPr/>
        </p:nvSpPr>
        <p:spPr>
          <a:xfrm>
            <a:off x="3387918" y="2394180"/>
            <a:ext cx="1210588"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新大阪駅周辺地域</a:t>
            </a:r>
            <a:endParaRPr kumimoji="1" lang="en-US" altLang="ja-JP" sz="10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まちづくり検討</a:t>
            </a:r>
            <a:endParaRPr kumimoji="1" lang="en-US" altLang="ja-JP" sz="10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p:txBody>
      </p:sp>
      <p:sp>
        <p:nvSpPr>
          <p:cNvPr id="26" name="テキスト ボックス 25"/>
          <p:cNvSpPr txBox="1"/>
          <p:nvPr/>
        </p:nvSpPr>
        <p:spPr>
          <a:xfrm>
            <a:off x="7659025" y="2350432"/>
            <a:ext cx="1502334"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FF0000"/>
                </a:solidFill>
                <a:effectLst/>
                <a:uLnTx/>
                <a:uFillTx/>
                <a:latin typeface="ＭＳ Ｐ明朝" panose="02020600040205080304" pitchFamily="18" charset="-128"/>
                <a:ea typeface="ＭＳ Ｐ明朝" panose="02020600040205080304" pitchFamily="18" charset="-128"/>
                <a:cs typeface="+mn-cs"/>
              </a:rPr>
              <a:t>まちづくり方針の更新等</a:t>
            </a:r>
            <a:endParaRPr kumimoji="1" lang="en-US" altLang="ja-JP" sz="1000" b="0" i="0" u="none" strike="noStrike" kern="1200" cap="none" spc="0" normalizeH="0" baseline="0" noProof="0" dirty="0">
              <a:ln>
                <a:noFill/>
              </a:ln>
              <a:solidFill>
                <a:srgbClr val="FF0000"/>
              </a:solidFill>
              <a:effectLst/>
              <a:uLnTx/>
              <a:uFillTx/>
              <a:latin typeface="ＭＳ Ｐ明朝" panose="02020600040205080304" pitchFamily="18" charset="-128"/>
              <a:ea typeface="ＭＳ Ｐ明朝" panose="02020600040205080304" pitchFamily="18" charset="-128"/>
              <a:cs typeface="+mn-cs"/>
            </a:endParaRPr>
          </a:p>
        </p:txBody>
      </p:sp>
      <p:cxnSp>
        <p:nvCxnSpPr>
          <p:cNvPr id="27" name="直線コネクタ 26"/>
          <p:cNvCxnSpPr/>
          <p:nvPr/>
        </p:nvCxnSpPr>
        <p:spPr>
          <a:xfrm>
            <a:off x="5660951" y="774702"/>
            <a:ext cx="540000" cy="0"/>
          </a:xfrm>
          <a:prstGeom prst="line">
            <a:avLst/>
          </a:prstGeom>
          <a:ln w="25400">
            <a:prstDash val="sysDot"/>
          </a:ln>
        </p:spPr>
        <p:style>
          <a:lnRef idx="1">
            <a:schemeClr val="accent1"/>
          </a:lnRef>
          <a:fillRef idx="0">
            <a:schemeClr val="accent1"/>
          </a:fillRef>
          <a:effectRef idx="0">
            <a:schemeClr val="accent1"/>
          </a:effectRef>
          <a:fontRef idx="minor">
            <a:schemeClr val="tx1"/>
          </a:fontRef>
        </p:style>
      </p:cxnSp>
      <p:sp>
        <p:nvSpPr>
          <p:cNvPr id="28" name="テキスト ボックス 27"/>
          <p:cNvSpPr txBox="1"/>
          <p:nvPr/>
        </p:nvSpPr>
        <p:spPr>
          <a:xfrm>
            <a:off x="6195637" y="651591"/>
            <a:ext cx="441146"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調査</a:t>
            </a:r>
          </a:p>
        </p:txBody>
      </p:sp>
      <p:cxnSp>
        <p:nvCxnSpPr>
          <p:cNvPr id="31" name="直線コネクタ 30"/>
          <p:cNvCxnSpPr/>
          <p:nvPr/>
        </p:nvCxnSpPr>
        <p:spPr>
          <a:xfrm>
            <a:off x="6659988" y="769631"/>
            <a:ext cx="540000" cy="0"/>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sp>
        <p:nvSpPr>
          <p:cNvPr id="32" name="テキスト ボックス 31"/>
          <p:cNvSpPr txBox="1"/>
          <p:nvPr/>
        </p:nvSpPr>
        <p:spPr>
          <a:xfrm>
            <a:off x="7194674" y="646520"/>
            <a:ext cx="441146"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実施</a:t>
            </a:r>
          </a:p>
        </p:txBody>
      </p:sp>
      <p:cxnSp>
        <p:nvCxnSpPr>
          <p:cNvPr id="33" name="直線コネクタ 32"/>
          <p:cNvCxnSpPr/>
          <p:nvPr/>
        </p:nvCxnSpPr>
        <p:spPr>
          <a:xfrm>
            <a:off x="7659025" y="753187"/>
            <a:ext cx="540000" cy="0"/>
          </a:xfrm>
          <a:prstGeom prst="line">
            <a:avLst/>
          </a:prstGeom>
          <a:ln w="25400">
            <a:prstDash val="solid"/>
          </a:ln>
        </p:spPr>
        <p:style>
          <a:lnRef idx="1">
            <a:schemeClr val="accent1"/>
          </a:lnRef>
          <a:fillRef idx="0">
            <a:schemeClr val="accent1"/>
          </a:fillRef>
          <a:effectRef idx="0">
            <a:schemeClr val="accent1"/>
          </a:effectRef>
          <a:fontRef idx="minor">
            <a:schemeClr val="tx1"/>
          </a:fontRef>
        </p:style>
      </p:cxnSp>
      <p:sp>
        <p:nvSpPr>
          <p:cNvPr id="34" name="テキスト ボックス 33"/>
          <p:cNvSpPr txBox="1"/>
          <p:nvPr/>
        </p:nvSpPr>
        <p:spPr>
          <a:xfrm>
            <a:off x="8193711" y="630076"/>
            <a:ext cx="441146"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成果</a:t>
            </a:r>
          </a:p>
        </p:txBody>
      </p:sp>
      <p:sp>
        <p:nvSpPr>
          <p:cNvPr id="35" name="テキスト ボックス 34"/>
          <p:cNvSpPr txBox="1"/>
          <p:nvPr/>
        </p:nvSpPr>
        <p:spPr>
          <a:xfrm>
            <a:off x="8710176" y="580235"/>
            <a:ext cx="2242922"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CC"/>
                </a:solidFill>
                <a:effectLst/>
                <a:uLnTx/>
                <a:uFillTx/>
                <a:latin typeface="Calibri" panose="020F0502020204030204"/>
                <a:ea typeface="ＭＳ Ｐゴシック" panose="020B0600070205080204" pitchFamily="50" charset="-128"/>
                <a:cs typeface="+mn-cs"/>
              </a:rPr>
              <a:t>青字は</a:t>
            </a:r>
            <a:r>
              <a:rPr kumimoji="1" lang="en-US" altLang="ja-JP" sz="1000" b="0" i="0" u="none" strike="noStrike" kern="1200" cap="none" spc="0" normalizeH="0" baseline="0" noProof="0" dirty="0">
                <a:ln>
                  <a:noFill/>
                </a:ln>
                <a:solidFill>
                  <a:srgbClr val="0000CC"/>
                </a:solidFill>
                <a:effectLst/>
                <a:uLnTx/>
                <a:uFillTx/>
                <a:latin typeface="Calibri" panose="020F0502020204030204"/>
                <a:ea typeface="ＭＳ Ｐゴシック" panose="020B0600070205080204" pitchFamily="50" charset="-128"/>
                <a:cs typeface="+mn-cs"/>
              </a:rPr>
              <a:t>2014</a:t>
            </a:r>
            <a:r>
              <a:rPr kumimoji="1" lang="ja-JP" altLang="en-US" sz="1000" b="0" i="0" u="none" strike="noStrike" kern="1200" cap="none" spc="0" normalizeH="0" baseline="0" noProof="0" dirty="0">
                <a:ln>
                  <a:noFill/>
                </a:ln>
                <a:solidFill>
                  <a:srgbClr val="0000CC"/>
                </a:solidFill>
                <a:effectLst/>
                <a:uLnTx/>
                <a:uFillTx/>
                <a:latin typeface="Calibri" panose="020F0502020204030204"/>
                <a:ea typeface="ＭＳ Ｐゴシック" panose="020B0600070205080204" pitchFamily="50" charset="-128"/>
                <a:cs typeface="+mn-cs"/>
              </a:rPr>
              <a:t>年以降の実施済みの項目</a:t>
            </a:r>
            <a:endParaRPr kumimoji="1" lang="en-US" altLang="ja-JP" sz="1000" b="0" i="0" u="none" strike="noStrike" kern="1200" cap="none" spc="0" normalizeH="0" baseline="0" noProof="0" dirty="0">
              <a:ln>
                <a:noFill/>
              </a:ln>
              <a:solidFill>
                <a:srgbClr val="0000CC"/>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FF0000"/>
                </a:solidFill>
                <a:effectLst/>
                <a:uLnTx/>
                <a:uFillTx/>
                <a:latin typeface="Calibri" panose="020F0502020204030204"/>
                <a:ea typeface="ＭＳ Ｐゴシック" panose="020B0600070205080204" pitchFamily="50" charset="-128"/>
                <a:cs typeface="+mn-cs"/>
              </a:rPr>
              <a:t>赤字は現時点では未実施の項目</a:t>
            </a:r>
          </a:p>
        </p:txBody>
      </p:sp>
      <p:sp>
        <p:nvSpPr>
          <p:cNvPr id="36" name="テキスト ボックス 35"/>
          <p:cNvSpPr txBox="1"/>
          <p:nvPr/>
        </p:nvSpPr>
        <p:spPr>
          <a:xfrm>
            <a:off x="5054117" y="511335"/>
            <a:ext cx="697627"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凡例（案）</a:t>
            </a:r>
          </a:p>
        </p:txBody>
      </p:sp>
      <p:sp>
        <p:nvSpPr>
          <p:cNvPr id="37" name="角丸四角形 36"/>
          <p:cNvSpPr/>
          <p:nvPr/>
        </p:nvSpPr>
        <p:spPr>
          <a:xfrm>
            <a:off x="5054117" y="547041"/>
            <a:ext cx="6015190" cy="40865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cxnSp>
        <p:nvCxnSpPr>
          <p:cNvPr id="38" name="直線矢印コネクタ 37"/>
          <p:cNvCxnSpPr/>
          <p:nvPr/>
        </p:nvCxnSpPr>
        <p:spPr>
          <a:xfrm>
            <a:off x="6921500" y="2594235"/>
            <a:ext cx="4457694" cy="0"/>
          </a:xfrm>
          <a:prstGeom prst="straightConnector1">
            <a:avLst/>
          </a:prstGeom>
          <a:ln w="25400">
            <a:solidFill>
              <a:srgbClr val="FF0000"/>
            </a:solidFill>
            <a:prstDash val="sysDot"/>
            <a:headEnd type="none" w="lg" len="lg"/>
            <a:tailEnd type="none"/>
          </a:ln>
        </p:spPr>
        <p:style>
          <a:lnRef idx="1">
            <a:schemeClr val="accent1"/>
          </a:lnRef>
          <a:fillRef idx="0">
            <a:schemeClr val="accent1"/>
          </a:fillRef>
          <a:effectRef idx="0">
            <a:schemeClr val="accent1"/>
          </a:effectRef>
          <a:fontRef idx="minor">
            <a:schemeClr val="tx1"/>
          </a:fontRef>
        </p:style>
      </p:cxnSp>
      <p:sp>
        <p:nvSpPr>
          <p:cNvPr id="39" name="テキスト ボックス 38"/>
          <p:cNvSpPr txBox="1"/>
          <p:nvPr/>
        </p:nvSpPr>
        <p:spPr>
          <a:xfrm>
            <a:off x="6211047" y="1940364"/>
            <a:ext cx="1468672" cy="55399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1" u="sng"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新大阪駅周辺地域</a:t>
            </a:r>
            <a:endParaRPr kumimoji="1" lang="en-US" altLang="ja-JP" sz="1000" b="0" i="1" u="sng"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1" u="sng"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都市再生緊急整備地域</a:t>
            </a:r>
            <a:endParaRPr kumimoji="1" lang="en-US" altLang="ja-JP" sz="1000" b="0" i="1" u="sng"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1" u="sng"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まちづくり方針</a:t>
            </a:r>
            <a:r>
              <a:rPr kumimoji="1" lang="en-US" altLang="ja-JP" sz="1000" b="0" i="1" u="sng"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2022</a:t>
            </a:r>
            <a:r>
              <a:rPr kumimoji="1" lang="ja-JP" altLang="en-US" sz="1000" b="0" i="1" u="sng"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策定</a:t>
            </a:r>
            <a:endParaRPr kumimoji="1" lang="en-US" altLang="ja-JP" sz="1000" b="0" i="1" u="sng"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endParaRPr>
          </a:p>
        </p:txBody>
      </p:sp>
      <p:sp>
        <p:nvSpPr>
          <p:cNvPr id="56" name="テキスト ボックス 55"/>
          <p:cNvSpPr txBox="1"/>
          <p:nvPr/>
        </p:nvSpPr>
        <p:spPr>
          <a:xfrm>
            <a:off x="6168486" y="2862244"/>
            <a:ext cx="1892553"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1" u="sng"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都市再生緊急整備地域指定</a:t>
            </a:r>
            <a:endParaRPr kumimoji="1" lang="en-US" altLang="zh-TW" sz="1000" b="0" i="1" u="sng"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endParaRPr>
          </a:p>
        </p:txBody>
      </p:sp>
      <p:cxnSp>
        <p:nvCxnSpPr>
          <p:cNvPr id="57" name="直線矢印コネクタ 56"/>
          <p:cNvCxnSpPr>
            <a:stCxn id="77" idx="6"/>
          </p:cNvCxnSpPr>
          <p:nvPr/>
        </p:nvCxnSpPr>
        <p:spPr>
          <a:xfrm>
            <a:off x="7072105" y="3351394"/>
            <a:ext cx="4307089" cy="9718"/>
          </a:xfrm>
          <a:prstGeom prst="straightConnector1">
            <a:avLst/>
          </a:prstGeom>
          <a:ln w="25400">
            <a:solidFill>
              <a:srgbClr val="FF0000"/>
            </a:solidFill>
            <a:prstDash val="sysDot"/>
            <a:headEnd type="none" w="lg" len="lg"/>
            <a:tailEnd type="none"/>
          </a:ln>
        </p:spPr>
        <p:style>
          <a:lnRef idx="1">
            <a:schemeClr val="accent1"/>
          </a:lnRef>
          <a:fillRef idx="0">
            <a:schemeClr val="accent1"/>
          </a:fillRef>
          <a:effectRef idx="0">
            <a:schemeClr val="accent1"/>
          </a:effectRef>
          <a:fontRef idx="minor">
            <a:schemeClr val="tx1"/>
          </a:fontRef>
        </p:style>
      </p:cxnSp>
      <p:sp>
        <p:nvSpPr>
          <p:cNvPr id="60" name="テキスト ボックス 59"/>
          <p:cNvSpPr txBox="1"/>
          <p:nvPr/>
        </p:nvSpPr>
        <p:spPr>
          <a:xfrm>
            <a:off x="7366701" y="3073516"/>
            <a:ext cx="2505571" cy="517899"/>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FF0000"/>
                </a:solidFill>
                <a:effectLst/>
                <a:uLnTx/>
                <a:uFillTx/>
                <a:latin typeface="ＭＳ Ｐ明朝" panose="02020600040205080304" pitchFamily="18" charset="-128"/>
                <a:ea typeface="ＭＳ Ｐ明朝" panose="02020600040205080304" pitchFamily="18" charset="-128"/>
                <a:cs typeface="+mn-cs"/>
              </a:rPr>
              <a:t>新幹線新駅を踏まえた空間などの具体検討</a:t>
            </a:r>
            <a:endParaRPr kumimoji="1" lang="en-US" altLang="ja-JP" sz="1000" b="0" i="0" u="none" strike="noStrike" kern="1200" cap="none" spc="0" normalizeH="0" baseline="0" noProof="0" dirty="0">
              <a:ln>
                <a:noFill/>
              </a:ln>
              <a:solidFill>
                <a:srgbClr val="FF0000"/>
              </a:solidFill>
              <a:effectLst/>
              <a:uLnTx/>
              <a:uFillTx/>
              <a:latin typeface="ＭＳ Ｐ明朝" panose="02020600040205080304" pitchFamily="18" charset="-128"/>
              <a:ea typeface="ＭＳ Ｐ明朝" panose="02020600040205080304" pitchFamily="18" charset="-128"/>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FF0000"/>
                </a:solidFill>
                <a:effectLst/>
                <a:uLnTx/>
                <a:uFillTx/>
                <a:latin typeface="ＭＳ Ｐ明朝" panose="02020600040205080304" pitchFamily="18" charset="-128"/>
                <a:ea typeface="ＭＳ Ｐ明朝" panose="02020600040205080304" pitchFamily="18" charset="-128"/>
                <a:cs typeface="+mn-cs"/>
              </a:rPr>
              <a:t>民間都市開発プロジェクトの推進</a:t>
            </a:r>
            <a:endParaRPr kumimoji="1" lang="en-US" altLang="ja-JP" sz="1000" b="0" i="0" u="none" strike="noStrike" kern="1200" cap="none" spc="0" normalizeH="0" baseline="0" noProof="0" dirty="0">
              <a:ln>
                <a:noFill/>
              </a:ln>
              <a:solidFill>
                <a:srgbClr val="FF0000"/>
              </a:solidFill>
              <a:effectLst/>
              <a:uLnTx/>
              <a:uFillTx/>
              <a:latin typeface="ＭＳ Ｐ明朝" panose="02020600040205080304" pitchFamily="18" charset="-128"/>
              <a:ea typeface="ＭＳ Ｐ明朝" panose="02020600040205080304" pitchFamily="18" charset="-128"/>
              <a:cs typeface="+mn-cs"/>
            </a:endParaRPr>
          </a:p>
        </p:txBody>
      </p:sp>
      <p:sp>
        <p:nvSpPr>
          <p:cNvPr id="8" name="正方形/長方形 7"/>
          <p:cNvSpPr/>
          <p:nvPr/>
        </p:nvSpPr>
        <p:spPr>
          <a:xfrm>
            <a:off x="5834290" y="3128454"/>
            <a:ext cx="1024639" cy="2462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新大阪駅エリア</a:t>
            </a:r>
            <a:endParaRPr kumimoji="1" lang="en-US" altLang="ja-JP" sz="1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77" name="円/楕円 76"/>
          <p:cNvSpPr/>
          <p:nvPr/>
        </p:nvSpPr>
        <p:spPr>
          <a:xfrm>
            <a:off x="6929988" y="3266394"/>
            <a:ext cx="142117" cy="170000"/>
          </a:xfrm>
          <a:prstGeom prst="ellipse">
            <a:avLst/>
          </a:prstGeom>
          <a:solidFill>
            <a:srgbClr val="0000CC"/>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CC"/>
              </a:solidFill>
              <a:effectLst/>
              <a:uLnTx/>
              <a:uFillTx/>
              <a:latin typeface="Calibri" panose="020F0502020204030204"/>
              <a:ea typeface="ＭＳ Ｐゴシック" panose="020B0600070205080204" pitchFamily="50" charset="-128"/>
              <a:cs typeface="+mn-cs"/>
            </a:endParaRPr>
          </a:p>
        </p:txBody>
      </p:sp>
      <p:sp>
        <p:nvSpPr>
          <p:cNvPr id="41" name="テキスト ボックス 40"/>
          <p:cNvSpPr txBox="1"/>
          <p:nvPr/>
        </p:nvSpPr>
        <p:spPr>
          <a:xfrm>
            <a:off x="7463370" y="3832452"/>
            <a:ext cx="3664786"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FF0000"/>
                </a:solidFill>
                <a:effectLst/>
                <a:uLnTx/>
                <a:uFillTx/>
                <a:latin typeface="ＭＳ Ｐ明朝" panose="02020600040205080304" pitchFamily="18" charset="-128"/>
                <a:ea typeface="ＭＳ Ｐ明朝" panose="02020600040205080304" pitchFamily="18" charset="-128"/>
                <a:cs typeface="+mn-cs"/>
              </a:rPr>
              <a:t>新大阪連絡線・なにわ筋線連絡線構想の検討・エリア計画の作成</a:t>
            </a:r>
            <a:endParaRPr kumimoji="1" lang="en-US" altLang="ja-JP" sz="1000" b="0" i="0" u="none" strike="noStrike" kern="1200" cap="none" spc="0" normalizeH="0" baseline="0" noProof="0" dirty="0">
              <a:ln>
                <a:noFill/>
              </a:ln>
              <a:solidFill>
                <a:srgbClr val="FF0000"/>
              </a:solidFill>
              <a:effectLst/>
              <a:uLnTx/>
              <a:uFillTx/>
              <a:latin typeface="ＭＳ Ｐ明朝" panose="02020600040205080304" pitchFamily="18" charset="-128"/>
              <a:ea typeface="ＭＳ Ｐ明朝" panose="02020600040205080304"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FF0000"/>
                </a:solidFill>
                <a:effectLst/>
                <a:uLnTx/>
                <a:uFillTx/>
                <a:latin typeface="ＭＳ Ｐ明朝" panose="02020600040205080304" pitchFamily="18" charset="-128"/>
                <a:ea typeface="ＭＳ Ｐ明朝" panose="02020600040205080304" pitchFamily="18" charset="-128"/>
                <a:cs typeface="+mn-cs"/>
              </a:rPr>
              <a:t>プロジェクトの推進・実施</a:t>
            </a:r>
            <a:endParaRPr kumimoji="1" lang="en-US" altLang="ja-JP" sz="1000" b="0" i="0" u="none" strike="noStrike" kern="1200" cap="none" spc="0" normalizeH="0" baseline="0" noProof="0" dirty="0">
              <a:ln>
                <a:noFill/>
              </a:ln>
              <a:solidFill>
                <a:srgbClr val="FF0000"/>
              </a:solidFill>
              <a:effectLst/>
              <a:uLnTx/>
              <a:uFillTx/>
              <a:latin typeface="ＭＳ Ｐ明朝" panose="02020600040205080304" pitchFamily="18" charset="-128"/>
              <a:ea typeface="ＭＳ Ｐ明朝" panose="02020600040205080304" pitchFamily="18" charset="-128"/>
              <a:cs typeface="+mn-cs"/>
            </a:endParaRPr>
          </a:p>
        </p:txBody>
      </p:sp>
      <p:sp>
        <p:nvSpPr>
          <p:cNvPr id="42" name="正方形/長方形 41"/>
          <p:cNvSpPr/>
          <p:nvPr/>
        </p:nvSpPr>
        <p:spPr>
          <a:xfrm>
            <a:off x="5855134" y="4143545"/>
            <a:ext cx="896399" cy="2462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十三駅エリア</a:t>
            </a:r>
            <a:endParaRPr kumimoji="1" lang="en-US" altLang="ja-JP" sz="1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43" name="正方形/長方形 42"/>
          <p:cNvSpPr/>
          <p:nvPr/>
        </p:nvSpPr>
        <p:spPr>
          <a:xfrm>
            <a:off x="5860591" y="5204394"/>
            <a:ext cx="896399" cy="2462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淡路駅エリア</a:t>
            </a:r>
            <a:endParaRPr kumimoji="1" lang="en-US" altLang="ja-JP" sz="1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44" name="テキスト ボックス 43"/>
          <p:cNvSpPr txBox="1"/>
          <p:nvPr/>
        </p:nvSpPr>
        <p:spPr>
          <a:xfrm>
            <a:off x="7463370" y="5068262"/>
            <a:ext cx="3921330" cy="400110"/>
          </a:xfrm>
          <a:prstGeom prst="rect">
            <a:avLst/>
          </a:prstGeom>
          <a:noFill/>
        </p:spPr>
        <p:txBody>
          <a:bodyPr wrap="none" rtlCol="0">
            <a:spAutoFit/>
          </a:bodyPr>
          <a:lstStyle>
            <a:defPPr>
              <a:defRPr lang="ja-JP"/>
            </a:defPPr>
            <a:lvl1pPr>
              <a:defRPr sz="1000">
                <a:solidFill>
                  <a:srgbClr val="FF0000"/>
                </a:solidFill>
                <a:latin typeface="ＭＳ Ｐ明朝" panose="02020600040205080304" pitchFamily="18" charset="-128"/>
                <a:ea typeface="ＭＳ Ｐ明朝" panose="02020600040205080304" pitchFamily="18"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FF0000"/>
                </a:solidFill>
                <a:effectLst/>
                <a:uLnTx/>
                <a:uFillTx/>
                <a:latin typeface="ＭＳ Ｐ明朝" panose="02020600040205080304" pitchFamily="18" charset="-128"/>
                <a:ea typeface="ＭＳ Ｐ明朝" panose="02020600040205080304" pitchFamily="18" charset="-128"/>
                <a:cs typeface="+mn-cs"/>
              </a:rPr>
              <a:t>柴島浄水場用地・阪急高架下空間等の活用検討・エリア計画の作成</a:t>
            </a:r>
            <a:endParaRPr kumimoji="1" lang="en-US" altLang="ja-JP" sz="1000" b="0" i="0" u="none" strike="noStrike" kern="1200" cap="none" spc="0" normalizeH="0" baseline="0" noProof="0" dirty="0">
              <a:ln>
                <a:noFill/>
              </a:ln>
              <a:solidFill>
                <a:srgbClr val="FF0000"/>
              </a:solidFill>
              <a:effectLst/>
              <a:uLnTx/>
              <a:uFillTx/>
              <a:latin typeface="ＭＳ Ｐ明朝" panose="02020600040205080304" pitchFamily="18" charset="-128"/>
              <a:ea typeface="ＭＳ Ｐ明朝" panose="02020600040205080304"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FF0000"/>
                </a:solidFill>
                <a:effectLst/>
                <a:uLnTx/>
                <a:uFillTx/>
                <a:latin typeface="ＭＳ Ｐ明朝" panose="02020600040205080304" pitchFamily="18" charset="-128"/>
                <a:ea typeface="ＭＳ Ｐ明朝" panose="02020600040205080304" pitchFamily="18" charset="-128"/>
                <a:cs typeface="+mn-cs"/>
              </a:rPr>
              <a:t>プロジェクトの推進・実施</a:t>
            </a:r>
            <a:endParaRPr kumimoji="1" lang="en-US" altLang="ja-JP" sz="1000" b="0" i="0" u="none" strike="noStrike" kern="1200" cap="none" spc="0" normalizeH="0" baseline="0" noProof="0" dirty="0">
              <a:ln>
                <a:noFill/>
              </a:ln>
              <a:solidFill>
                <a:srgbClr val="FF0000"/>
              </a:solidFill>
              <a:effectLst/>
              <a:uLnTx/>
              <a:uFillTx/>
              <a:latin typeface="ＭＳ Ｐ明朝" panose="02020600040205080304" pitchFamily="18" charset="-128"/>
              <a:ea typeface="ＭＳ Ｐ明朝" panose="02020600040205080304" pitchFamily="18" charset="-128"/>
              <a:cs typeface="+mn-cs"/>
            </a:endParaRPr>
          </a:p>
        </p:txBody>
      </p:sp>
      <p:cxnSp>
        <p:nvCxnSpPr>
          <p:cNvPr id="29" name="直線矢印コネクタ 28"/>
          <p:cNvCxnSpPr/>
          <p:nvPr/>
        </p:nvCxnSpPr>
        <p:spPr>
          <a:xfrm>
            <a:off x="6553200" y="4232562"/>
            <a:ext cx="4837006" cy="0"/>
          </a:xfrm>
          <a:prstGeom prst="straightConnector1">
            <a:avLst/>
          </a:prstGeom>
          <a:ln w="25400">
            <a:gradFill flip="none" rotWithShape="1">
              <a:gsLst>
                <a:gs pos="3000">
                  <a:schemeClr val="accent1">
                    <a:lumMod val="5000"/>
                    <a:lumOff val="95000"/>
                    <a:alpha val="0"/>
                  </a:schemeClr>
                </a:gs>
                <a:gs pos="40000">
                  <a:srgbClr val="FF0000"/>
                </a:gs>
              </a:gsLst>
              <a:lin ang="0" scaled="1"/>
              <a:tileRect/>
            </a:gradFill>
            <a:prstDash val="sysDot"/>
            <a:headEnd type="none" w="lg" len="lg"/>
            <a:tailEnd type="none"/>
          </a:ln>
        </p:spPr>
        <p:style>
          <a:lnRef idx="1">
            <a:schemeClr val="accent1"/>
          </a:lnRef>
          <a:fillRef idx="0">
            <a:schemeClr val="accent1"/>
          </a:fillRef>
          <a:effectRef idx="0">
            <a:schemeClr val="accent1"/>
          </a:effectRef>
          <a:fontRef idx="minor">
            <a:schemeClr val="tx1"/>
          </a:fontRef>
        </p:style>
      </p:cxnSp>
      <p:cxnSp>
        <p:nvCxnSpPr>
          <p:cNvPr id="45" name="直線矢印コネクタ 44"/>
          <p:cNvCxnSpPr/>
          <p:nvPr/>
        </p:nvCxnSpPr>
        <p:spPr>
          <a:xfrm>
            <a:off x="6542188" y="5450615"/>
            <a:ext cx="4837006" cy="0"/>
          </a:xfrm>
          <a:prstGeom prst="straightConnector1">
            <a:avLst/>
          </a:prstGeom>
          <a:ln w="25400">
            <a:gradFill flip="none" rotWithShape="1">
              <a:gsLst>
                <a:gs pos="3000">
                  <a:schemeClr val="accent1">
                    <a:lumMod val="5000"/>
                    <a:lumOff val="95000"/>
                    <a:alpha val="0"/>
                  </a:schemeClr>
                </a:gs>
                <a:gs pos="40000">
                  <a:srgbClr val="FF0000"/>
                </a:gs>
              </a:gsLst>
              <a:lin ang="0" scaled="1"/>
              <a:tileRect/>
            </a:gradFill>
            <a:prstDash val="sysDot"/>
            <a:headEnd type="none" w="lg" len="lg"/>
            <a:tailEnd type="none"/>
          </a:ln>
        </p:spPr>
        <p:style>
          <a:lnRef idx="1">
            <a:schemeClr val="accent1"/>
          </a:lnRef>
          <a:fillRef idx="0">
            <a:schemeClr val="accent1"/>
          </a:fillRef>
          <a:effectRef idx="0">
            <a:schemeClr val="accent1"/>
          </a:effectRef>
          <a:fontRef idx="minor">
            <a:schemeClr val="tx1"/>
          </a:fontRef>
        </p:style>
      </p:cxnSp>
      <p:sp>
        <p:nvSpPr>
          <p:cNvPr id="46" name="円/楕円 76"/>
          <p:cNvSpPr/>
          <p:nvPr/>
        </p:nvSpPr>
        <p:spPr>
          <a:xfrm>
            <a:off x="5325365" y="4465224"/>
            <a:ext cx="142117" cy="170000"/>
          </a:xfrm>
          <a:prstGeom prst="ellipse">
            <a:avLst/>
          </a:prstGeom>
          <a:solidFill>
            <a:srgbClr val="0000CC"/>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CC"/>
              </a:solidFill>
              <a:effectLst/>
              <a:uLnTx/>
              <a:uFillTx/>
              <a:latin typeface="Calibri" panose="020F0502020204030204"/>
              <a:ea typeface="ＭＳ Ｐゴシック" panose="020B0600070205080204" pitchFamily="50" charset="-128"/>
              <a:cs typeface="+mn-cs"/>
            </a:endParaRPr>
          </a:p>
        </p:txBody>
      </p:sp>
      <p:cxnSp>
        <p:nvCxnSpPr>
          <p:cNvPr id="47" name="直線矢印コネクタ 46"/>
          <p:cNvCxnSpPr>
            <a:endCxn id="50" idx="2"/>
          </p:cNvCxnSpPr>
          <p:nvPr/>
        </p:nvCxnSpPr>
        <p:spPr>
          <a:xfrm>
            <a:off x="5467482" y="4545616"/>
            <a:ext cx="1406040" cy="0"/>
          </a:xfrm>
          <a:prstGeom prst="straightConnector1">
            <a:avLst/>
          </a:prstGeom>
          <a:ln w="25400">
            <a:solidFill>
              <a:srgbClr val="0000CC"/>
            </a:solidFill>
            <a:prstDash val="sysDot"/>
            <a:headEnd type="none" w="lg" len="lg"/>
            <a:tailEnd type="none" w="lg" len="lg"/>
          </a:ln>
        </p:spPr>
        <p:style>
          <a:lnRef idx="1">
            <a:schemeClr val="accent1"/>
          </a:lnRef>
          <a:fillRef idx="0">
            <a:schemeClr val="accent1"/>
          </a:fillRef>
          <a:effectRef idx="0">
            <a:schemeClr val="accent1"/>
          </a:effectRef>
          <a:fontRef idx="minor">
            <a:schemeClr val="tx1"/>
          </a:fontRef>
        </p:style>
      </p:cxnSp>
      <p:sp>
        <p:nvSpPr>
          <p:cNvPr id="49" name="円/楕円 76"/>
          <p:cNvSpPr/>
          <p:nvPr/>
        </p:nvSpPr>
        <p:spPr>
          <a:xfrm>
            <a:off x="8971703" y="4465224"/>
            <a:ext cx="142117" cy="170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CC"/>
              </a:solidFill>
              <a:effectLst/>
              <a:uLnTx/>
              <a:uFillTx/>
              <a:latin typeface="Calibri" panose="020F0502020204030204"/>
              <a:ea typeface="ＭＳ Ｐゴシック" panose="020B0600070205080204" pitchFamily="50" charset="-128"/>
              <a:cs typeface="+mn-cs"/>
            </a:endParaRPr>
          </a:p>
        </p:txBody>
      </p:sp>
      <p:cxnSp>
        <p:nvCxnSpPr>
          <p:cNvPr id="51" name="直線矢印コネクタ 50"/>
          <p:cNvCxnSpPr/>
          <p:nvPr/>
        </p:nvCxnSpPr>
        <p:spPr>
          <a:xfrm>
            <a:off x="6921500" y="4545616"/>
            <a:ext cx="2050203" cy="0"/>
          </a:xfrm>
          <a:prstGeom prst="straightConnector1">
            <a:avLst/>
          </a:prstGeom>
          <a:ln w="25400">
            <a:solidFill>
              <a:srgbClr val="FF0000"/>
            </a:solidFill>
            <a:prstDash val="sysDot"/>
            <a:headEnd type="none" w="lg" len="lg"/>
            <a:tailEnd type="none" w="lg" len="lg"/>
          </a:ln>
        </p:spPr>
        <p:style>
          <a:lnRef idx="1">
            <a:schemeClr val="accent1"/>
          </a:lnRef>
          <a:fillRef idx="0">
            <a:schemeClr val="accent1"/>
          </a:fillRef>
          <a:effectRef idx="0">
            <a:schemeClr val="accent1"/>
          </a:effectRef>
          <a:fontRef idx="minor">
            <a:schemeClr val="tx1"/>
          </a:fontRef>
        </p:style>
      </p:cxnSp>
      <p:sp>
        <p:nvSpPr>
          <p:cNvPr id="50" name="円/楕円 76"/>
          <p:cNvSpPr/>
          <p:nvPr/>
        </p:nvSpPr>
        <p:spPr>
          <a:xfrm>
            <a:off x="6873522" y="4460616"/>
            <a:ext cx="142117" cy="170000"/>
          </a:xfrm>
          <a:prstGeom prst="ellipse">
            <a:avLst/>
          </a:prstGeom>
          <a:solidFill>
            <a:srgbClr val="0000CC"/>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CC"/>
              </a:solidFill>
              <a:effectLst/>
              <a:uLnTx/>
              <a:uFillTx/>
              <a:latin typeface="Calibri" panose="020F0502020204030204"/>
              <a:ea typeface="ＭＳ Ｐゴシック" panose="020B0600070205080204" pitchFamily="50" charset="-128"/>
              <a:cs typeface="+mn-cs"/>
            </a:endParaRPr>
          </a:p>
        </p:txBody>
      </p:sp>
      <p:sp>
        <p:nvSpPr>
          <p:cNvPr id="52" name="テキスト ボックス 51"/>
          <p:cNvSpPr txBox="1"/>
          <p:nvPr/>
        </p:nvSpPr>
        <p:spPr>
          <a:xfrm>
            <a:off x="7259611" y="4295953"/>
            <a:ext cx="1338828"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FF0000"/>
                </a:solidFill>
                <a:effectLst/>
                <a:uLnTx/>
                <a:uFillTx/>
                <a:latin typeface="ＭＳ Ｐ明朝" panose="02020600040205080304" pitchFamily="18" charset="-128"/>
                <a:ea typeface="ＭＳ Ｐ明朝" panose="02020600040205080304" pitchFamily="18" charset="-128"/>
                <a:cs typeface="+mn-cs"/>
              </a:rPr>
              <a:t>淀川区役所跡地開発</a:t>
            </a:r>
            <a:endParaRPr kumimoji="1" lang="en-US" altLang="ja-JP" sz="1000" b="0" i="0" u="none" strike="noStrike" kern="1200" cap="none" spc="0" normalizeH="0" baseline="0" noProof="0" dirty="0">
              <a:ln>
                <a:noFill/>
              </a:ln>
              <a:solidFill>
                <a:srgbClr val="FF0000"/>
              </a:solidFill>
              <a:effectLst/>
              <a:uLnTx/>
              <a:uFillTx/>
              <a:latin typeface="ＭＳ Ｐ明朝" panose="02020600040205080304" pitchFamily="18" charset="-128"/>
              <a:ea typeface="ＭＳ Ｐ明朝" panose="02020600040205080304" pitchFamily="18" charset="-128"/>
              <a:cs typeface="+mn-cs"/>
            </a:endParaRPr>
          </a:p>
        </p:txBody>
      </p:sp>
      <p:sp>
        <p:nvSpPr>
          <p:cNvPr id="53" name="テキスト ボックス 52"/>
          <p:cNvSpPr txBox="1"/>
          <p:nvPr/>
        </p:nvSpPr>
        <p:spPr>
          <a:xfrm>
            <a:off x="8516264" y="4595368"/>
            <a:ext cx="1082348"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FF0000"/>
                </a:solidFill>
                <a:effectLst/>
                <a:uLnTx/>
                <a:uFillTx/>
                <a:latin typeface="ＭＳ Ｐ明朝" panose="02020600040205080304" pitchFamily="18" charset="-128"/>
                <a:ea typeface="ＭＳ Ｐ明朝" panose="02020600040205080304" pitchFamily="18" charset="-128"/>
                <a:cs typeface="+mn-cs"/>
              </a:rPr>
              <a:t>全体竣工（予定）</a:t>
            </a:r>
            <a:endParaRPr kumimoji="1" lang="en-US" altLang="ja-JP" sz="1000" b="0" i="0" u="none" strike="noStrike" kern="1200" cap="none" spc="0" normalizeH="0" baseline="0" noProof="0" dirty="0">
              <a:ln>
                <a:noFill/>
              </a:ln>
              <a:solidFill>
                <a:srgbClr val="FF0000"/>
              </a:solidFill>
              <a:effectLst/>
              <a:uLnTx/>
              <a:uFillTx/>
              <a:latin typeface="ＭＳ Ｐ明朝" panose="02020600040205080304" pitchFamily="18" charset="-128"/>
              <a:ea typeface="ＭＳ Ｐ明朝" panose="02020600040205080304" pitchFamily="18" charset="-128"/>
              <a:cs typeface="+mn-cs"/>
            </a:endParaRPr>
          </a:p>
        </p:txBody>
      </p:sp>
      <p:sp>
        <p:nvSpPr>
          <p:cNvPr id="54" name="テキスト ボックス 53"/>
          <p:cNvSpPr txBox="1"/>
          <p:nvPr/>
        </p:nvSpPr>
        <p:spPr>
          <a:xfrm>
            <a:off x="6595766" y="4595368"/>
            <a:ext cx="697627"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工事着工</a:t>
            </a:r>
            <a:endParaRPr kumimoji="1" lang="en-US" altLang="ja-JP" sz="1000" b="0" i="0"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endParaRPr>
          </a:p>
        </p:txBody>
      </p:sp>
      <p:sp>
        <p:nvSpPr>
          <p:cNvPr id="55" name="テキスト ボックス 54"/>
          <p:cNvSpPr txBox="1"/>
          <p:nvPr/>
        </p:nvSpPr>
        <p:spPr>
          <a:xfrm>
            <a:off x="5036781" y="4595368"/>
            <a:ext cx="697627"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公募開始</a:t>
            </a:r>
            <a:endParaRPr kumimoji="1" lang="en-US" altLang="ja-JP" sz="1000" b="0" i="0" u="none"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endParaRPr>
          </a:p>
        </p:txBody>
      </p:sp>
      <p:cxnSp>
        <p:nvCxnSpPr>
          <p:cNvPr id="48" name="直線矢印コネクタ 47"/>
          <p:cNvCxnSpPr/>
          <p:nvPr/>
        </p:nvCxnSpPr>
        <p:spPr>
          <a:xfrm>
            <a:off x="4869845" y="3350181"/>
            <a:ext cx="2060143" cy="0"/>
          </a:xfrm>
          <a:prstGeom prst="straightConnector1">
            <a:avLst/>
          </a:prstGeom>
          <a:ln w="25400">
            <a:solidFill>
              <a:srgbClr val="FF0000"/>
            </a:solidFill>
            <a:prstDash val="sysDot"/>
            <a:headEnd type="oval" w="lg" len="lg"/>
            <a:tailEnd type="none" w="lg" len="lg"/>
          </a:ln>
        </p:spPr>
        <p:style>
          <a:lnRef idx="1">
            <a:schemeClr val="accent1"/>
          </a:lnRef>
          <a:fillRef idx="0">
            <a:schemeClr val="accent1"/>
          </a:fillRef>
          <a:effectRef idx="0">
            <a:schemeClr val="accent1"/>
          </a:effectRef>
          <a:fontRef idx="minor">
            <a:schemeClr val="tx1"/>
          </a:fontRef>
        </p:style>
      </p:cxnSp>
      <p:sp>
        <p:nvSpPr>
          <p:cNvPr id="58" name="テキスト ボックス 57"/>
          <p:cNvSpPr txBox="1"/>
          <p:nvPr/>
        </p:nvSpPr>
        <p:spPr>
          <a:xfrm>
            <a:off x="4262091" y="2850474"/>
            <a:ext cx="160346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1" u="sng" strike="noStrike" kern="1200" cap="none" spc="0" normalizeH="0" baseline="0" noProof="0" dirty="0">
                <a:ln>
                  <a:noFill/>
                </a:ln>
                <a:solidFill>
                  <a:srgbClr val="FF0000"/>
                </a:solidFill>
                <a:effectLst/>
                <a:uLnTx/>
                <a:uFillTx/>
                <a:latin typeface="ＭＳ Ｐ明朝" panose="02020600040205080304" pitchFamily="18" charset="-128"/>
                <a:ea typeface="ＭＳ Ｐ明朝" panose="02020600040205080304" pitchFamily="18" charset="-128"/>
                <a:cs typeface="+mn-cs"/>
              </a:rPr>
              <a:t>都市再生緊急整備地域の</a:t>
            </a:r>
            <a:endParaRPr kumimoji="1" lang="en-US" altLang="ja-JP" sz="1000" b="0" i="1" u="sng" strike="noStrike" kern="1200" cap="none" spc="0" normalizeH="0" baseline="0" noProof="0" dirty="0">
              <a:ln>
                <a:noFill/>
              </a:ln>
              <a:solidFill>
                <a:srgbClr val="FF0000"/>
              </a:solidFill>
              <a:effectLst/>
              <a:uLnTx/>
              <a:uFillTx/>
              <a:latin typeface="ＭＳ Ｐ明朝" panose="02020600040205080304" pitchFamily="18" charset="-128"/>
              <a:ea typeface="ＭＳ Ｐ明朝" panose="02020600040205080304"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1" u="sng" strike="noStrike" kern="1200" cap="none" spc="0" normalizeH="0" baseline="0" noProof="0" dirty="0">
                <a:ln>
                  <a:noFill/>
                </a:ln>
                <a:solidFill>
                  <a:srgbClr val="FF0000"/>
                </a:solidFill>
                <a:effectLst/>
                <a:uLnTx/>
                <a:uFillTx/>
                <a:latin typeface="ＭＳ Ｐ明朝" panose="02020600040205080304" pitchFamily="18" charset="-128"/>
                <a:ea typeface="ＭＳ Ｐ明朝" panose="02020600040205080304" pitchFamily="18" charset="-128"/>
                <a:cs typeface="+mn-cs"/>
              </a:rPr>
              <a:t>候補地として公表</a:t>
            </a:r>
            <a:endParaRPr kumimoji="1" lang="en-US" altLang="zh-TW" sz="1000" b="0" i="1" u="sng" strike="noStrike" kern="1200" cap="none" spc="0" normalizeH="0" baseline="0" noProof="0" dirty="0">
              <a:ln>
                <a:noFill/>
              </a:ln>
              <a:solidFill>
                <a:srgbClr val="FF0000"/>
              </a:solidFill>
              <a:effectLst/>
              <a:uLnTx/>
              <a:uFillTx/>
              <a:latin typeface="ＭＳ Ｐ明朝" panose="02020600040205080304" pitchFamily="18" charset="-128"/>
              <a:ea typeface="ＭＳ Ｐ明朝" panose="02020600040205080304" pitchFamily="18" charset="-128"/>
              <a:cs typeface="+mn-cs"/>
            </a:endParaRPr>
          </a:p>
        </p:txBody>
      </p:sp>
      <p:sp>
        <p:nvSpPr>
          <p:cNvPr id="59" name="スライド番号プレースホルダー 3"/>
          <p:cNvSpPr>
            <a:spLocks noGrp="1"/>
          </p:cNvSpPr>
          <p:nvPr>
            <p:ph type="sldNum" sz="quarter" idx="12"/>
          </p:nvPr>
        </p:nvSpPr>
        <p:spPr>
          <a:xfrm>
            <a:off x="10134600" y="6476387"/>
            <a:ext cx="2057400" cy="365125"/>
          </a:xfrm>
        </p:spPr>
        <p:txBody>
          <a:body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15</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7496984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1143000" y="15"/>
            <a:ext cx="9906000" cy="408111"/>
          </a:xfrm>
          <a:prstGeom prst="rect">
            <a:avLst/>
          </a:prstGeom>
          <a:gradFill rotWithShape="1">
            <a:gsLst>
              <a:gs pos="0">
                <a:srgbClr val="000066"/>
              </a:gs>
              <a:gs pos="50000">
                <a:srgbClr val="0000FF"/>
              </a:gs>
              <a:gs pos="100000">
                <a:srgbClr val="000066"/>
              </a:gs>
            </a:gsLst>
            <a:lin ang="5400000" scaled="1"/>
          </a:gradFill>
          <a:ln w="9525">
            <a:noFill/>
            <a:miter lim="800000"/>
            <a:headEnd/>
            <a:tailEnd/>
          </a:ln>
        </p:spPr>
        <p:txBody>
          <a:bodyPr vert="horz" wrap="square" lIns="91428" tIns="45714" rIns="91428" bIns="45714"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rPr>
              <a:t>○　新大阪駅周辺</a:t>
            </a:r>
            <a:endParaRPr kumimoji="1" lang="en-US" altLang="ja-JP" sz="20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endParaRPr>
          </a:p>
        </p:txBody>
      </p:sp>
      <p:sp>
        <p:nvSpPr>
          <p:cNvPr id="13" name="テキスト ボックス 12"/>
          <p:cNvSpPr txBox="1"/>
          <p:nvPr/>
        </p:nvSpPr>
        <p:spPr>
          <a:xfrm>
            <a:off x="842866" y="691181"/>
            <a:ext cx="3125687" cy="5760996"/>
          </a:xfrm>
          <a:prstGeom prst="rect">
            <a:avLst/>
          </a:prstGeom>
          <a:noFill/>
        </p:spPr>
        <p:txBody>
          <a:bodyPr wrap="square" lIns="18000" tIns="18000" rIns="18000" bIns="18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a:t>
            </a:r>
            <a:r>
              <a:rPr kumimoji="1" lang="ja-JP" altLang="en-US"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地区の位置付け</a:t>
            </a:r>
            <a:r>
              <a:rPr kumimoji="1" lang="en-US" altLang="ja-JP"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（エリア全体）</a:t>
            </a:r>
            <a:endParaRPr kumimoji="1" lang="en-US" altLang="ja-JP"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新大阪、十三、淡路の３つのエリアが徒歩圏に居住エリアを持つというポテンシャルを踏まえて、それぞれの立地特性やゆかりを活かしながら、来訪といった一時的なエリアの利用から、働く、住むといったエリアへの定着を視野に入れて、３つのエリアが一体となって、魅力の高い拠点の形成を図る。</a:t>
            </a:r>
            <a:endParaRPr kumimoji="1" lang="en-US" altLang="ja-JP"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1" lang="en-US" altLang="ja-JP"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（新大阪駅エリア）</a:t>
            </a:r>
            <a:endParaRPr kumimoji="1" lang="en-US" altLang="ja-JP"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新大阪駅エリアについては、新幹線駅をはじめとする広域交通の利便性が高いポテンシャルを活かして質の高い機能の集積を図り、３つのエリアのリーディング拠点として、国内外の広域の人の流れを集めて、まちに広げる重要な役割を担う。特に、目的地のシンボルとなる大規模な交流施設の立地、広域交通結節施設として人の空間の拡充や高速バス拠点化、駅からまちへの空間の演出などにより、新大阪駅周辺地域の拠点性の向上をけん引する。</a:t>
            </a:r>
            <a:endParaRPr kumimoji="1" lang="en-US" altLang="ja-JP"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1" lang="en-US" altLang="ja-JP"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（十三駅エリア・淡路駅エリア）</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十三駅エリア・淡路駅エリアについては、新大阪駅エリアと多様な交通モードでネットワークさせつつも、懐かしさや、空間的なゆとりなど新大阪にないそれぞれの特色を活かした独自性を持つことにより、新大阪駅エリアの役割や広域的な機能を補完するサブ拠点としての役割を担うことで、３エリアが一体となって魅力の高い拠点を形成する。</a:t>
            </a:r>
          </a:p>
        </p:txBody>
      </p:sp>
      <p:sp>
        <p:nvSpPr>
          <p:cNvPr id="15" name="正方形/長方形 14"/>
          <p:cNvSpPr/>
          <p:nvPr/>
        </p:nvSpPr>
        <p:spPr>
          <a:xfrm>
            <a:off x="735014" y="691181"/>
            <a:ext cx="3233539" cy="5996436"/>
          </a:xfrm>
          <a:prstGeom prst="rect">
            <a:avLst/>
          </a:prstGeom>
          <a:no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16" name="正方形/長方形 15"/>
          <p:cNvSpPr/>
          <p:nvPr/>
        </p:nvSpPr>
        <p:spPr>
          <a:xfrm>
            <a:off x="4076405" y="691181"/>
            <a:ext cx="7556697" cy="5996436"/>
          </a:xfrm>
          <a:prstGeom prst="rect">
            <a:avLst/>
          </a:prstGeom>
          <a:no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2" name="楕円 1"/>
          <p:cNvSpPr/>
          <p:nvPr/>
        </p:nvSpPr>
        <p:spPr>
          <a:xfrm>
            <a:off x="3901604" y="3721100"/>
            <a:ext cx="3388670" cy="3140076"/>
          </a:xfrm>
          <a:prstGeom prst="ellipse">
            <a:avLst/>
          </a:prstGeom>
          <a:solidFill>
            <a:srgbClr val="FF0000">
              <a:alpha val="15000"/>
            </a:srgbClr>
          </a:solidFill>
          <a:ln>
            <a:noFill/>
          </a:ln>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9" name="楕円 8"/>
          <p:cNvSpPr/>
          <p:nvPr/>
        </p:nvSpPr>
        <p:spPr>
          <a:xfrm>
            <a:off x="8312248" y="1090133"/>
            <a:ext cx="3531896" cy="3272796"/>
          </a:xfrm>
          <a:prstGeom prst="ellipse">
            <a:avLst/>
          </a:prstGeom>
          <a:solidFill>
            <a:srgbClr val="FF0000">
              <a:alpha val="15000"/>
            </a:srgbClr>
          </a:solidFill>
          <a:ln>
            <a:noFill/>
          </a:ln>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pic>
        <p:nvPicPr>
          <p:cNvPr id="3" name="図 2"/>
          <p:cNvPicPr>
            <a:picLocks noChangeAspect="1"/>
          </p:cNvPicPr>
          <p:nvPr/>
        </p:nvPicPr>
        <p:blipFill rotWithShape="1">
          <a:blip r:embed="rId3" cstate="print">
            <a:extLst>
              <a:ext uri="{28A0092B-C50C-407E-A947-70E740481C1C}">
                <a14:useLocalDpi xmlns:a14="http://schemas.microsoft.com/office/drawing/2010/main"/>
              </a:ext>
            </a:extLst>
          </a:blip>
          <a:srcRect t="-1"/>
          <a:stretch/>
        </p:blipFill>
        <p:spPr>
          <a:xfrm>
            <a:off x="4128001" y="1039092"/>
            <a:ext cx="7612954" cy="5278582"/>
          </a:xfrm>
          <a:prstGeom prst="rect">
            <a:avLst/>
          </a:prstGeom>
        </p:spPr>
      </p:pic>
      <p:sp>
        <p:nvSpPr>
          <p:cNvPr id="10" name="スライド番号プレースホルダー 3"/>
          <p:cNvSpPr>
            <a:spLocks noGrp="1"/>
          </p:cNvSpPr>
          <p:nvPr>
            <p:ph type="sldNum" sz="quarter" idx="12"/>
          </p:nvPr>
        </p:nvSpPr>
        <p:spPr>
          <a:xfrm>
            <a:off x="10134600" y="6476387"/>
            <a:ext cx="2057400" cy="365125"/>
          </a:xfrm>
        </p:spPr>
        <p:txBody>
          <a:body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16</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5807048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1143000" y="15"/>
            <a:ext cx="9906000" cy="408111"/>
          </a:xfrm>
          <a:prstGeom prst="rect">
            <a:avLst/>
          </a:prstGeom>
          <a:gradFill rotWithShape="1">
            <a:gsLst>
              <a:gs pos="0">
                <a:srgbClr val="000066"/>
              </a:gs>
              <a:gs pos="50000">
                <a:srgbClr val="0000FF"/>
              </a:gs>
              <a:gs pos="100000">
                <a:srgbClr val="000066"/>
              </a:gs>
            </a:gsLst>
            <a:lin ang="5400000" scaled="1"/>
          </a:gradFill>
          <a:ln w="9525">
            <a:noFill/>
            <a:miter lim="800000"/>
            <a:headEnd/>
            <a:tailEnd/>
          </a:ln>
        </p:spPr>
        <p:txBody>
          <a:bodyPr vert="horz" wrap="square" lIns="91428" tIns="45714" rIns="91428" bIns="45714"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rPr>
              <a:t>○　新大阪駅周辺</a:t>
            </a:r>
            <a:endParaRPr kumimoji="1" lang="en-US" altLang="ja-JP" sz="2000" b="1" i="0" u="none" strike="sng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endParaRPr>
          </a:p>
        </p:txBody>
      </p:sp>
      <p:sp>
        <p:nvSpPr>
          <p:cNvPr id="20" name="テキスト ボックス 19"/>
          <p:cNvSpPr txBox="1"/>
          <p:nvPr/>
        </p:nvSpPr>
        <p:spPr>
          <a:xfrm>
            <a:off x="1271464" y="354172"/>
            <a:ext cx="9649072" cy="338554"/>
          </a:xfrm>
          <a:prstGeom prst="rect">
            <a:avLst/>
          </a:prstGeom>
          <a:noFill/>
          <a:ln w="12700">
            <a:noFill/>
            <a:prstDash val="sysDash"/>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rPr>
              <a:t>○課題と</a:t>
            </a:r>
            <a:r>
              <a:rPr kumimoji="1" lang="ja-JP" altLang="en-US" sz="1600" b="0" i="0" u="none" strike="noStrike" kern="1200" cap="none" spc="0" normalizeH="0" baseline="0" noProof="0" dirty="0" smtClean="0">
                <a:ln>
                  <a:noFill/>
                </a:ln>
                <a:effectLst/>
                <a:uLnTx/>
                <a:uFillTx/>
                <a:latin typeface="Calibri" panose="020F0502020204030204"/>
                <a:ea typeface="ＭＳ Ｐゴシック" panose="020B0600070205080204" pitchFamily="50" charset="-128"/>
                <a:cs typeface="+mn-cs"/>
              </a:rPr>
              <a:t>取組</a:t>
            </a:r>
            <a:r>
              <a:rPr kumimoji="1" lang="ja-JP" altLang="en-US" sz="1400" b="0"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rPr>
              <a:t>　　</a:t>
            </a:r>
            <a:endParaRPr kumimoji="1" lang="en-US" altLang="ja-JP" sz="1400" b="0"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endParaRPr>
          </a:p>
        </p:txBody>
      </p:sp>
      <p:graphicFrame>
        <p:nvGraphicFramePr>
          <p:cNvPr id="6" name="表 5"/>
          <p:cNvGraphicFramePr>
            <a:graphicFrameLocks noGrp="1"/>
          </p:cNvGraphicFramePr>
          <p:nvPr>
            <p:extLst>
              <p:ext uri="{D42A27DB-BD31-4B8C-83A1-F6EECF244321}">
                <p14:modId xmlns:p14="http://schemas.microsoft.com/office/powerpoint/2010/main" val="60451263"/>
              </p:ext>
            </p:extLst>
          </p:nvPr>
        </p:nvGraphicFramePr>
        <p:xfrm>
          <a:off x="1415527" y="710104"/>
          <a:ext cx="8682705" cy="5844999"/>
        </p:xfrm>
        <a:graphic>
          <a:graphicData uri="http://schemas.openxmlformats.org/drawingml/2006/table">
            <a:tbl>
              <a:tblPr firstRow="1" bandRow="1">
                <a:tableStyleId>{5C22544A-7EE6-4342-B048-85BDC9FD1C3A}</a:tableStyleId>
              </a:tblPr>
              <a:tblGrid>
                <a:gridCol w="678336">
                  <a:extLst>
                    <a:ext uri="{9D8B030D-6E8A-4147-A177-3AD203B41FA5}">
                      <a16:colId xmlns:a16="http://schemas.microsoft.com/office/drawing/2014/main" val="2178533460"/>
                    </a:ext>
                  </a:extLst>
                </a:gridCol>
                <a:gridCol w="835163">
                  <a:extLst>
                    <a:ext uri="{9D8B030D-6E8A-4147-A177-3AD203B41FA5}">
                      <a16:colId xmlns:a16="http://schemas.microsoft.com/office/drawing/2014/main" val="20001"/>
                    </a:ext>
                  </a:extLst>
                </a:gridCol>
                <a:gridCol w="3362173">
                  <a:extLst>
                    <a:ext uri="{9D8B030D-6E8A-4147-A177-3AD203B41FA5}">
                      <a16:colId xmlns:a16="http://schemas.microsoft.com/office/drawing/2014/main" val="20002"/>
                    </a:ext>
                  </a:extLst>
                </a:gridCol>
                <a:gridCol w="3807033">
                  <a:extLst>
                    <a:ext uri="{9D8B030D-6E8A-4147-A177-3AD203B41FA5}">
                      <a16:colId xmlns:a16="http://schemas.microsoft.com/office/drawing/2014/main" val="20003"/>
                    </a:ext>
                  </a:extLst>
                </a:gridCol>
              </a:tblGrid>
              <a:tr h="372999">
                <a:tc>
                  <a:txBody>
                    <a:bodyPr/>
                    <a:lstStyle/>
                    <a:p>
                      <a:pPr>
                        <a:lnSpc>
                          <a:spcPts val="1300"/>
                        </a:lnSpc>
                      </a:pPr>
                      <a:endParaRPr kumimoji="1" lang="ja-JP" altLang="en-US" sz="1200" b="0" u="none" dirty="0">
                        <a:solidFill>
                          <a:schemeClr val="tx1"/>
                        </a:solidFill>
                        <a:latin typeface="+mn-ea"/>
                        <a:ea typeface="+mn-ea"/>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300"/>
                        </a:lnSpc>
                      </a:pPr>
                      <a:r>
                        <a:rPr kumimoji="1" lang="ja-JP" altLang="en-US" sz="1200" b="0" u="none" dirty="0">
                          <a:solidFill>
                            <a:schemeClr val="tx1"/>
                          </a:solidFill>
                          <a:latin typeface="+mn-ea"/>
                          <a:ea typeface="+mn-ea"/>
                        </a:rPr>
                        <a:t>事項</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300"/>
                        </a:lnSpc>
                      </a:pPr>
                      <a:r>
                        <a:rPr kumimoji="1" lang="ja-JP" altLang="en-US" sz="1200" b="0" u="none" dirty="0">
                          <a:solidFill>
                            <a:schemeClr val="tx1"/>
                          </a:solidFill>
                          <a:latin typeface="+mn-ea"/>
                          <a:ea typeface="+mn-ea"/>
                        </a:rPr>
                        <a:t>課題</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300"/>
                        </a:lnSpc>
                      </a:pPr>
                      <a:r>
                        <a:rPr kumimoji="1" lang="ja-JP" altLang="en-US" sz="1200" b="0" u="none" dirty="0" smtClean="0">
                          <a:solidFill>
                            <a:schemeClr val="tx1"/>
                          </a:solidFill>
                          <a:latin typeface="+mn-ea"/>
                          <a:ea typeface="+mn-ea"/>
                        </a:rPr>
                        <a:t>取組</a:t>
                      </a:r>
                      <a:endParaRPr kumimoji="1" lang="ja-JP" altLang="en-US" sz="1200" b="0" u="none" dirty="0">
                        <a:solidFill>
                          <a:schemeClr val="tx1"/>
                        </a:solidFill>
                        <a:latin typeface="+mn-ea"/>
                        <a:ea typeface="+mn-ea"/>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1368000">
                <a:tc>
                  <a:txBody>
                    <a:bodyPr/>
                    <a:lstStyle/>
                    <a:p>
                      <a:pPr>
                        <a:lnSpc>
                          <a:spcPts val="1300"/>
                        </a:lnSpc>
                      </a:pPr>
                      <a:r>
                        <a:rPr kumimoji="1" lang="ja-JP" altLang="en-US" sz="1200" b="0" u="none" dirty="0">
                          <a:solidFill>
                            <a:schemeClr val="tx1"/>
                          </a:solidFill>
                          <a:latin typeface="+mn-ea"/>
                          <a:ea typeface="+mn-ea"/>
                        </a:rPr>
                        <a:t>全体</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nSpc>
                          <a:spcPts val="1300"/>
                        </a:lnSpc>
                      </a:pPr>
                      <a:r>
                        <a:rPr kumimoji="1" lang="ja-JP" altLang="en-US" sz="1200" b="0" u="none" dirty="0">
                          <a:solidFill>
                            <a:schemeClr val="tx1"/>
                          </a:solidFill>
                          <a:latin typeface="ＭＳ Ｐ明朝" pitchFamily="18" charset="-128"/>
                          <a:ea typeface="ＭＳ Ｐ明朝" pitchFamily="18" charset="-128"/>
                        </a:rPr>
                        <a:t>プロモーション</a:t>
                      </a:r>
                      <a:endParaRPr kumimoji="1" lang="en-US" altLang="ja-JP" sz="1200" b="0" u="none" dirty="0">
                        <a:solidFill>
                          <a:schemeClr val="tx1"/>
                        </a:solidFill>
                        <a:latin typeface="ＭＳ Ｐ明朝" pitchFamily="18" charset="-128"/>
                        <a:ea typeface="ＭＳ Ｐ明朝" pitchFamily="18"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marR="0" indent="-171450" algn="l" defTabSz="957700" rtl="0" eaLnBrk="1" fontAlgn="auto" latinLnBrk="0" hangingPunct="1">
                        <a:lnSpc>
                          <a:spcPts val="1300"/>
                        </a:lnSpc>
                        <a:spcBef>
                          <a:spcPts val="0"/>
                        </a:spcBef>
                        <a:spcAft>
                          <a:spcPts val="0"/>
                        </a:spcAft>
                        <a:buClrTx/>
                        <a:buSzTx/>
                        <a:buFont typeface="Arial" panose="020B0604020202020204" pitchFamily="34" charset="0"/>
                        <a:buChar char="•"/>
                        <a:tabLst/>
                        <a:defRPr/>
                      </a:pPr>
                      <a:r>
                        <a:rPr kumimoji="1" lang="ja-JP" altLang="en-US" sz="1200" b="0" u="none" dirty="0">
                          <a:solidFill>
                            <a:schemeClr val="tx1"/>
                          </a:solidFill>
                          <a:latin typeface="ＭＳ Ｐ明朝" pitchFamily="18" charset="-128"/>
                          <a:ea typeface="ＭＳ Ｐ明朝" pitchFamily="18" charset="-128"/>
                        </a:rPr>
                        <a:t>さらなる民間都市開発の機運の醸成、新たな事業の創出、人の集積等を図っていくために、府民、市民はもとより、国内外に広く、新大阪駅周辺地域の動きをプロモーションする必要がある。</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marR="0" indent="-171450" algn="l" defTabSz="957700" rtl="0" eaLnBrk="1" fontAlgn="auto" latinLnBrk="0" hangingPunct="1">
                        <a:lnSpc>
                          <a:spcPts val="1300"/>
                        </a:lnSpc>
                        <a:spcBef>
                          <a:spcPts val="0"/>
                        </a:spcBef>
                        <a:spcAft>
                          <a:spcPts val="0"/>
                        </a:spcAft>
                        <a:buClrTx/>
                        <a:buSzTx/>
                        <a:buFont typeface="Arial" panose="020B0604020202020204" pitchFamily="34" charset="0"/>
                        <a:buChar char="•"/>
                        <a:tabLst/>
                        <a:defRPr/>
                      </a:pPr>
                      <a:r>
                        <a:rPr kumimoji="1" lang="ja-JP" altLang="en-US" sz="1200" b="0" u="none" dirty="0">
                          <a:solidFill>
                            <a:schemeClr val="tx1"/>
                          </a:solidFill>
                          <a:latin typeface="ＭＳ Ｐ明朝" pitchFamily="18" charset="-128"/>
                          <a:ea typeface="ＭＳ Ｐ明朝" pitchFamily="18" charset="-128"/>
                        </a:rPr>
                        <a:t>都市再生緊急整備協議会が中心となって、セミナーなどを開催することにより、エリアのブランド価値を高める</a:t>
                      </a:r>
                      <a:r>
                        <a:rPr kumimoji="1" lang="ja-JP" altLang="en-US" sz="1200" b="0" u="none" dirty="0" smtClean="0">
                          <a:solidFill>
                            <a:schemeClr val="tx1"/>
                          </a:solidFill>
                          <a:latin typeface="ＭＳ Ｐ明朝" pitchFamily="18" charset="-128"/>
                          <a:ea typeface="ＭＳ Ｐ明朝" pitchFamily="18" charset="-128"/>
                        </a:rPr>
                        <a:t>取組を</a:t>
                      </a:r>
                      <a:r>
                        <a:rPr kumimoji="1" lang="ja-JP" altLang="en-US" sz="1200" b="0" u="none" dirty="0">
                          <a:solidFill>
                            <a:schemeClr val="tx1"/>
                          </a:solidFill>
                          <a:latin typeface="ＭＳ Ｐ明朝" pitchFamily="18" charset="-128"/>
                          <a:ea typeface="ＭＳ Ｐ明朝" pitchFamily="18" charset="-128"/>
                        </a:rPr>
                        <a:t>展開する。</a:t>
                      </a:r>
                      <a:endParaRPr kumimoji="1" lang="en-US" altLang="ja-JP" sz="1200" b="0" u="none" dirty="0">
                        <a:solidFill>
                          <a:schemeClr val="tx1"/>
                        </a:solidFill>
                        <a:latin typeface="ＭＳ Ｐ明朝" pitchFamily="18" charset="-128"/>
                        <a:ea typeface="ＭＳ Ｐ明朝" pitchFamily="18"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2938961"/>
                  </a:ext>
                </a:extLst>
              </a:tr>
              <a:tr h="1368000">
                <a:tc rowSpan="2">
                  <a:txBody>
                    <a:bodyPr/>
                    <a:lstStyle/>
                    <a:p>
                      <a:pPr>
                        <a:lnSpc>
                          <a:spcPts val="1300"/>
                        </a:lnSpc>
                      </a:pPr>
                      <a:r>
                        <a:rPr kumimoji="1" lang="ja-JP" altLang="en-US" sz="1200" b="0" u="none" dirty="0">
                          <a:solidFill>
                            <a:schemeClr val="tx1"/>
                          </a:solidFill>
                          <a:latin typeface="+mn-ea"/>
                          <a:ea typeface="+mn-ea"/>
                        </a:rPr>
                        <a:t>新大阪駅エリア</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182563">
                        <a:lnSpc>
                          <a:spcPts val="1300"/>
                        </a:lnSpc>
                      </a:pPr>
                      <a:r>
                        <a:rPr kumimoji="1" lang="ja-JP" altLang="en-US" sz="1200" b="0" u="none" dirty="0">
                          <a:solidFill>
                            <a:schemeClr val="tx1"/>
                          </a:solidFill>
                          <a:latin typeface="ＭＳ Ｐ明朝" pitchFamily="18" charset="-128"/>
                          <a:ea typeface="ＭＳ Ｐ明朝" pitchFamily="18" charset="-128"/>
                        </a:rPr>
                        <a:t>新幹線新駅関連プロジェクト</a:t>
                      </a:r>
                      <a:endParaRPr kumimoji="1" lang="en-US" altLang="ja-JP" sz="1200" b="0" u="none" dirty="0">
                        <a:solidFill>
                          <a:schemeClr val="tx1"/>
                        </a:solidFill>
                        <a:latin typeface="ＭＳ Ｐ明朝" pitchFamily="18" charset="-128"/>
                        <a:ea typeface="ＭＳ Ｐ明朝" pitchFamily="18"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marR="0" indent="-171450" algn="l" defTabSz="957700" rtl="0" eaLnBrk="1" fontAlgn="auto" latinLnBrk="0" hangingPunct="1">
                        <a:lnSpc>
                          <a:spcPts val="1300"/>
                        </a:lnSpc>
                        <a:spcBef>
                          <a:spcPts val="0"/>
                        </a:spcBef>
                        <a:spcAft>
                          <a:spcPts val="0"/>
                        </a:spcAft>
                        <a:buClrTx/>
                        <a:buSzTx/>
                        <a:buFont typeface="Arial" panose="020B0604020202020204" pitchFamily="34" charset="0"/>
                        <a:buChar char="•"/>
                        <a:tabLst/>
                        <a:defRPr/>
                      </a:pPr>
                      <a:r>
                        <a:rPr kumimoji="1" lang="ja-JP" altLang="en-US" sz="1200" b="0" u="none" dirty="0">
                          <a:solidFill>
                            <a:schemeClr val="tx1"/>
                          </a:solidFill>
                          <a:latin typeface="ＭＳ Ｐ明朝" pitchFamily="18" charset="-128"/>
                          <a:ea typeface="ＭＳ Ｐ明朝" pitchFamily="18" charset="-128"/>
                        </a:rPr>
                        <a:t>駅とまちが一体となったまちづくりを進めるために、リニア中央新幹線、北陸新幹線の新駅整備と関連して、都市機能の充実を図っていく必要がある。</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marR="0" indent="-171450" algn="l" defTabSz="957700" rtl="0" eaLnBrk="1" fontAlgn="auto" latinLnBrk="0" hangingPunct="1">
                        <a:lnSpc>
                          <a:spcPts val="1300"/>
                        </a:lnSpc>
                        <a:spcBef>
                          <a:spcPts val="0"/>
                        </a:spcBef>
                        <a:spcAft>
                          <a:spcPts val="0"/>
                        </a:spcAft>
                        <a:buClrTx/>
                        <a:buSzTx/>
                        <a:buFont typeface="Arial" panose="020B0604020202020204" pitchFamily="34" charset="0"/>
                        <a:buChar char="•"/>
                        <a:tabLst/>
                        <a:defRPr/>
                      </a:pPr>
                      <a:r>
                        <a:rPr kumimoji="1" lang="ja-JP" altLang="en-US" sz="1200" b="0" u="none" dirty="0">
                          <a:solidFill>
                            <a:schemeClr val="tx1"/>
                          </a:solidFill>
                          <a:latin typeface="ＭＳ Ｐ明朝" pitchFamily="18" charset="-128"/>
                          <a:ea typeface="ＭＳ Ｐ明朝" pitchFamily="18" charset="-128"/>
                        </a:rPr>
                        <a:t>新幹線新駅の位置が示されれば、以下</a:t>
                      </a:r>
                      <a:r>
                        <a:rPr kumimoji="1" lang="en-US" altLang="ja-JP" sz="1200" b="0" u="none" dirty="0">
                          <a:solidFill>
                            <a:schemeClr val="tx1"/>
                          </a:solidFill>
                          <a:latin typeface="ＭＳ Ｐ明朝" pitchFamily="18" charset="-128"/>
                          <a:ea typeface="ＭＳ Ｐ明朝" pitchFamily="18" charset="-128"/>
                        </a:rPr>
                        <a:t>4</a:t>
                      </a:r>
                      <a:r>
                        <a:rPr kumimoji="1" lang="ja-JP" altLang="en-US" sz="1200" b="0" u="none" dirty="0" err="1">
                          <a:solidFill>
                            <a:schemeClr val="tx1"/>
                          </a:solidFill>
                          <a:latin typeface="ＭＳ Ｐ明朝" pitchFamily="18" charset="-128"/>
                          <a:ea typeface="ＭＳ Ｐ明朝" pitchFamily="18" charset="-128"/>
                        </a:rPr>
                        <a:t>つの</a:t>
                      </a:r>
                      <a:r>
                        <a:rPr kumimoji="1" lang="ja-JP" altLang="en-US" sz="1200" b="0" u="none" dirty="0">
                          <a:solidFill>
                            <a:schemeClr val="tx1"/>
                          </a:solidFill>
                          <a:latin typeface="ＭＳ Ｐ明朝" pitchFamily="18" charset="-128"/>
                          <a:ea typeface="ＭＳ Ｐ明朝" pitchFamily="18" charset="-128"/>
                        </a:rPr>
                        <a:t>プロジェクトについて検討の具体化を進める。</a:t>
                      </a:r>
                      <a:endParaRPr kumimoji="1" lang="en-US" altLang="ja-JP" sz="1200" b="0" u="none" dirty="0">
                        <a:solidFill>
                          <a:schemeClr val="tx1"/>
                        </a:solidFill>
                        <a:latin typeface="ＭＳ Ｐ明朝" pitchFamily="18" charset="-128"/>
                        <a:ea typeface="ＭＳ Ｐ明朝" pitchFamily="18" charset="-128"/>
                      </a:endParaRPr>
                    </a:p>
                    <a:p>
                      <a:pPr marL="363538" marR="0" indent="-177800" algn="l" defTabSz="957700" rtl="0" eaLnBrk="1" fontAlgn="auto" latinLnBrk="0" hangingPunct="1">
                        <a:lnSpc>
                          <a:spcPts val="1300"/>
                        </a:lnSpc>
                        <a:spcBef>
                          <a:spcPts val="0"/>
                        </a:spcBef>
                        <a:spcAft>
                          <a:spcPts val="0"/>
                        </a:spcAft>
                        <a:buClrTx/>
                        <a:buSzTx/>
                        <a:buFont typeface="Arial" pitchFamily="34" charset="0"/>
                        <a:buNone/>
                        <a:tabLst/>
                        <a:defRPr/>
                      </a:pPr>
                      <a:r>
                        <a:rPr kumimoji="1" lang="ja-JP" altLang="en-US" sz="1200" b="0" u="none" dirty="0">
                          <a:solidFill>
                            <a:schemeClr val="tx1"/>
                          </a:solidFill>
                          <a:latin typeface="ＭＳ Ｐ明朝" pitchFamily="18" charset="-128"/>
                          <a:ea typeface="ＭＳ Ｐ明朝" pitchFamily="18" charset="-128"/>
                        </a:rPr>
                        <a:t>（１）広域交通結節施設の機能向上</a:t>
                      </a:r>
                      <a:endParaRPr kumimoji="1" lang="en-US" altLang="ja-JP" sz="1200" b="0" u="none" dirty="0">
                        <a:solidFill>
                          <a:schemeClr val="tx1"/>
                        </a:solidFill>
                        <a:latin typeface="ＭＳ Ｐ明朝" pitchFamily="18" charset="-128"/>
                        <a:ea typeface="ＭＳ Ｐ明朝" pitchFamily="18" charset="-128"/>
                      </a:endParaRPr>
                    </a:p>
                    <a:p>
                      <a:pPr marL="363538" marR="0" indent="-177800" algn="l" defTabSz="957700" rtl="0" eaLnBrk="1" fontAlgn="auto" latinLnBrk="0" hangingPunct="1">
                        <a:lnSpc>
                          <a:spcPts val="1300"/>
                        </a:lnSpc>
                        <a:spcBef>
                          <a:spcPts val="0"/>
                        </a:spcBef>
                        <a:spcAft>
                          <a:spcPts val="0"/>
                        </a:spcAft>
                        <a:buClrTx/>
                        <a:buSzTx/>
                        <a:buFont typeface="Arial" pitchFamily="34" charset="0"/>
                        <a:buNone/>
                        <a:tabLst/>
                        <a:defRPr/>
                      </a:pPr>
                      <a:r>
                        <a:rPr kumimoji="1" lang="ja-JP" altLang="en-US" sz="1200" b="0" u="none" dirty="0">
                          <a:solidFill>
                            <a:schemeClr val="tx1"/>
                          </a:solidFill>
                          <a:latin typeface="ＭＳ Ｐ明朝" pitchFamily="18" charset="-128"/>
                          <a:ea typeface="ＭＳ Ｐ明朝" pitchFamily="18" charset="-128"/>
                        </a:rPr>
                        <a:t>（２）駅とまちを繋ぐ歩行者動線</a:t>
                      </a:r>
                      <a:endParaRPr kumimoji="1" lang="en-US" altLang="ja-JP" sz="1200" b="0" u="none" dirty="0">
                        <a:solidFill>
                          <a:schemeClr val="tx1"/>
                        </a:solidFill>
                        <a:latin typeface="ＭＳ Ｐ明朝" pitchFamily="18" charset="-128"/>
                        <a:ea typeface="ＭＳ Ｐ明朝" pitchFamily="18" charset="-128"/>
                      </a:endParaRPr>
                    </a:p>
                    <a:p>
                      <a:pPr marL="363538" marR="0" indent="-177800" algn="l" defTabSz="957700" rtl="0" eaLnBrk="1" fontAlgn="auto" latinLnBrk="0" hangingPunct="1">
                        <a:lnSpc>
                          <a:spcPts val="1300"/>
                        </a:lnSpc>
                        <a:spcBef>
                          <a:spcPts val="0"/>
                        </a:spcBef>
                        <a:spcAft>
                          <a:spcPts val="0"/>
                        </a:spcAft>
                        <a:buClrTx/>
                        <a:buSzTx/>
                        <a:buFont typeface="Arial" pitchFamily="34" charset="0"/>
                        <a:buNone/>
                        <a:tabLst/>
                        <a:defRPr/>
                      </a:pPr>
                      <a:r>
                        <a:rPr kumimoji="1" lang="ja-JP" altLang="en-US" sz="1200" b="0" u="none" dirty="0">
                          <a:solidFill>
                            <a:schemeClr val="tx1"/>
                          </a:solidFill>
                          <a:latin typeface="ＭＳ Ｐ明朝" pitchFamily="18" charset="-128"/>
                          <a:ea typeface="ＭＳ Ｐ明朝" pitchFamily="18" charset="-128"/>
                        </a:rPr>
                        <a:t>（３）大規模交流施設の立地</a:t>
                      </a:r>
                      <a:endParaRPr kumimoji="1" lang="en-US" altLang="ja-JP" sz="1200" b="0" u="none" dirty="0">
                        <a:solidFill>
                          <a:schemeClr val="tx1"/>
                        </a:solidFill>
                        <a:latin typeface="ＭＳ Ｐ明朝" pitchFamily="18" charset="-128"/>
                        <a:ea typeface="ＭＳ Ｐ明朝" pitchFamily="18" charset="-128"/>
                      </a:endParaRPr>
                    </a:p>
                    <a:p>
                      <a:pPr marL="363538" marR="0" indent="-177800" algn="l" defTabSz="957700" rtl="0" eaLnBrk="1" fontAlgn="auto" latinLnBrk="0" hangingPunct="1">
                        <a:lnSpc>
                          <a:spcPts val="1300"/>
                        </a:lnSpc>
                        <a:spcBef>
                          <a:spcPts val="0"/>
                        </a:spcBef>
                        <a:spcAft>
                          <a:spcPts val="0"/>
                        </a:spcAft>
                        <a:buClrTx/>
                        <a:buSzTx/>
                        <a:buFont typeface="Arial" pitchFamily="34" charset="0"/>
                        <a:buNone/>
                        <a:tabLst/>
                        <a:defRPr/>
                      </a:pPr>
                      <a:r>
                        <a:rPr kumimoji="1" lang="ja-JP" altLang="en-US" sz="1200" b="0" u="none" dirty="0">
                          <a:solidFill>
                            <a:schemeClr val="tx1"/>
                          </a:solidFill>
                          <a:latin typeface="ＭＳ Ｐ明朝" pitchFamily="18" charset="-128"/>
                          <a:ea typeface="ＭＳ Ｐ明朝" pitchFamily="18" charset="-128"/>
                        </a:rPr>
                        <a:t>（４）新大阪連絡線新駅プロジェクト</a:t>
                      </a:r>
                      <a:endParaRPr kumimoji="1" lang="en-US" altLang="ja-JP" sz="1200" b="0" u="none" dirty="0">
                        <a:solidFill>
                          <a:schemeClr val="tx1"/>
                        </a:solidFill>
                        <a:latin typeface="ＭＳ Ｐ明朝" pitchFamily="18" charset="-128"/>
                        <a:ea typeface="ＭＳ Ｐ明朝" pitchFamily="18"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368000">
                <a:tc vMerge="1">
                  <a:txBody>
                    <a:bodyPr/>
                    <a:lstStyle/>
                    <a:p>
                      <a:pPr>
                        <a:lnSpc>
                          <a:spcPts val="1300"/>
                        </a:lnSpc>
                      </a:pPr>
                      <a:endParaRPr kumimoji="1" lang="ja-JP" altLang="en-US" sz="1200" b="0" u="none" dirty="0">
                        <a:solidFill>
                          <a:schemeClr val="tx1"/>
                        </a:solidFill>
                        <a:latin typeface="+mn-ea"/>
                        <a:ea typeface="+mn-ea"/>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182563">
                        <a:lnSpc>
                          <a:spcPts val="1300"/>
                        </a:lnSpc>
                      </a:pPr>
                      <a:r>
                        <a:rPr kumimoji="1" lang="ja-JP" altLang="en-US" sz="1200" b="0" u="none" dirty="0">
                          <a:solidFill>
                            <a:schemeClr val="tx1"/>
                          </a:solidFill>
                          <a:latin typeface="ＭＳ Ｐ明朝" pitchFamily="18" charset="-128"/>
                          <a:ea typeface="ＭＳ Ｐ明朝" pitchFamily="18" charset="-128"/>
                        </a:rPr>
                        <a:t>民間都市開発プロジェクト</a:t>
                      </a:r>
                      <a:endParaRPr kumimoji="1" lang="en-US" altLang="ja-JP" sz="1200" b="0" u="none" dirty="0">
                        <a:solidFill>
                          <a:schemeClr val="tx1"/>
                        </a:solidFill>
                        <a:latin typeface="ＭＳ Ｐ明朝" pitchFamily="18" charset="-128"/>
                        <a:ea typeface="ＭＳ Ｐ明朝" pitchFamily="18"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marR="0" indent="-171450" algn="l" defTabSz="957700" rtl="0" eaLnBrk="1" fontAlgn="auto" latinLnBrk="0" hangingPunct="1">
                        <a:lnSpc>
                          <a:spcPts val="1300"/>
                        </a:lnSpc>
                        <a:spcBef>
                          <a:spcPts val="0"/>
                        </a:spcBef>
                        <a:spcAft>
                          <a:spcPts val="0"/>
                        </a:spcAft>
                        <a:buClrTx/>
                        <a:buSzTx/>
                        <a:buFont typeface="Arial" panose="020B0604020202020204" pitchFamily="34" charset="0"/>
                        <a:buChar char="•"/>
                        <a:tabLst/>
                        <a:defRPr/>
                      </a:pPr>
                      <a:r>
                        <a:rPr kumimoji="1" lang="ja-JP" altLang="en-US" sz="1200" b="0" u="none" dirty="0">
                          <a:solidFill>
                            <a:schemeClr val="tx1"/>
                          </a:solidFill>
                          <a:latin typeface="ＭＳ Ｐ明朝" pitchFamily="18" charset="-128"/>
                          <a:ea typeface="ＭＳ Ｐ明朝" pitchFamily="18" charset="-128"/>
                        </a:rPr>
                        <a:t>人の集積等を図っていくために、民間都市開発における建て替え、再開発などのタイミングに合わせて、エリアの価値を高める機能を導入していくことが求められる。</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marR="0" indent="-171450" algn="l" defTabSz="957700" rtl="0" eaLnBrk="1" fontAlgn="auto" latinLnBrk="0" hangingPunct="1">
                        <a:lnSpc>
                          <a:spcPts val="1300"/>
                        </a:lnSpc>
                        <a:spcBef>
                          <a:spcPts val="0"/>
                        </a:spcBef>
                        <a:spcAft>
                          <a:spcPts val="0"/>
                        </a:spcAft>
                        <a:buClrTx/>
                        <a:buSzTx/>
                        <a:buFont typeface="Arial" panose="020B0604020202020204" pitchFamily="34" charset="0"/>
                        <a:buChar char="•"/>
                        <a:tabLst/>
                        <a:defRPr/>
                      </a:pPr>
                      <a:r>
                        <a:rPr kumimoji="1" lang="ja-JP" altLang="en-US" sz="1200" b="0" u="none" kern="1200" dirty="0">
                          <a:solidFill>
                            <a:schemeClr val="tx1"/>
                          </a:solidFill>
                          <a:latin typeface="ＭＳ Ｐ明朝" pitchFamily="18" charset="-128"/>
                          <a:ea typeface="ＭＳ Ｐ明朝" pitchFamily="18" charset="-128"/>
                          <a:cs typeface="+mn-cs"/>
                        </a:rPr>
                        <a:t>検討が進められるプロジェクトの実施促進を図りながら、新たな民間によるプロジェクトの組成に向けた機運の醸成を図る。</a:t>
                      </a:r>
                      <a:endParaRPr kumimoji="1" lang="en-US" altLang="ja-JP" sz="1200" b="0" u="none" kern="1200" dirty="0">
                        <a:solidFill>
                          <a:schemeClr val="tx1"/>
                        </a:solidFill>
                        <a:latin typeface="ＭＳ Ｐ明朝" pitchFamily="18" charset="-128"/>
                        <a:ea typeface="ＭＳ Ｐ明朝" pitchFamily="18" charset="-128"/>
                        <a:cs typeface="+mn-cs"/>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1368000">
                <a:tc>
                  <a:txBody>
                    <a:bodyPr/>
                    <a:lstStyle/>
                    <a:p>
                      <a:pPr>
                        <a:lnSpc>
                          <a:spcPts val="1300"/>
                        </a:lnSpc>
                      </a:pPr>
                      <a:r>
                        <a:rPr kumimoji="1" lang="ja-JP" altLang="en-US" sz="1200" b="0" u="none" dirty="0">
                          <a:solidFill>
                            <a:schemeClr val="tx1"/>
                          </a:solidFill>
                          <a:latin typeface="+mn-ea"/>
                          <a:ea typeface="+mn-ea"/>
                        </a:rPr>
                        <a:t>十三駅エリア</a:t>
                      </a:r>
                      <a:endParaRPr kumimoji="1" lang="en-US" altLang="ja-JP" sz="1200" b="0" u="none" dirty="0">
                        <a:solidFill>
                          <a:schemeClr val="tx1"/>
                        </a:solidFill>
                        <a:latin typeface="+mn-ea"/>
                        <a:ea typeface="+mn-ea"/>
                      </a:endParaRPr>
                    </a:p>
                    <a:p>
                      <a:pPr>
                        <a:lnSpc>
                          <a:spcPts val="1300"/>
                        </a:lnSpc>
                      </a:pPr>
                      <a:r>
                        <a:rPr kumimoji="1" lang="ja-JP" altLang="en-US" sz="1200" b="0" u="none" dirty="0">
                          <a:solidFill>
                            <a:schemeClr val="tx1"/>
                          </a:solidFill>
                          <a:latin typeface="+mn-ea"/>
                          <a:ea typeface="+mn-ea"/>
                        </a:rPr>
                        <a:t>淡路駅エリア</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nSpc>
                          <a:spcPts val="1300"/>
                        </a:lnSpc>
                      </a:pPr>
                      <a:r>
                        <a:rPr kumimoji="1" lang="ja-JP" altLang="en-US" sz="1200" b="0" u="none" dirty="0">
                          <a:solidFill>
                            <a:schemeClr val="tx1"/>
                          </a:solidFill>
                          <a:latin typeface="ＭＳ Ｐ明朝" pitchFamily="18" charset="-128"/>
                          <a:ea typeface="ＭＳ Ｐ明朝" pitchFamily="18" charset="-128"/>
                        </a:rPr>
                        <a:t>エリア計画</a:t>
                      </a:r>
                      <a:endParaRPr kumimoji="1" lang="en-US" altLang="ja-JP" sz="1200" b="0" u="none" dirty="0">
                        <a:solidFill>
                          <a:schemeClr val="tx1"/>
                        </a:solidFill>
                        <a:latin typeface="ＭＳ Ｐ明朝" pitchFamily="18" charset="-128"/>
                        <a:ea typeface="ＭＳ Ｐ明朝" pitchFamily="18" charset="-128"/>
                      </a:endParaRPr>
                    </a:p>
                    <a:p>
                      <a:pPr marL="0" indent="0">
                        <a:lnSpc>
                          <a:spcPts val="1300"/>
                        </a:lnSpc>
                      </a:pPr>
                      <a:endParaRPr kumimoji="1" lang="en-US" altLang="ja-JP" sz="1200" b="0" u="none" dirty="0">
                        <a:solidFill>
                          <a:schemeClr val="tx1"/>
                        </a:solidFill>
                        <a:latin typeface="ＭＳ Ｐ明朝" pitchFamily="18" charset="-128"/>
                        <a:ea typeface="ＭＳ Ｐ明朝" pitchFamily="18" charset="-128"/>
                      </a:endParaRPr>
                    </a:p>
                    <a:p>
                      <a:pPr marL="0" indent="0">
                        <a:lnSpc>
                          <a:spcPts val="1300"/>
                        </a:lnSpc>
                      </a:pPr>
                      <a:r>
                        <a:rPr kumimoji="1" lang="ja-JP" altLang="en-US" sz="1200" b="0" u="none" dirty="0">
                          <a:solidFill>
                            <a:schemeClr val="tx1"/>
                          </a:solidFill>
                          <a:latin typeface="ＭＳ Ｐ明朝" pitchFamily="18" charset="-128"/>
                          <a:ea typeface="ＭＳ Ｐ明朝" pitchFamily="18" charset="-128"/>
                        </a:rPr>
                        <a:t>プロジェクト推進</a:t>
                      </a:r>
                      <a:endParaRPr kumimoji="1" lang="en-US" altLang="ja-JP" sz="1200" b="0" u="none" dirty="0">
                        <a:solidFill>
                          <a:schemeClr val="tx1"/>
                        </a:solidFill>
                        <a:latin typeface="ＭＳ Ｐ明朝" pitchFamily="18" charset="-128"/>
                        <a:ea typeface="ＭＳ Ｐ明朝" pitchFamily="18"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marR="0" indent="-171450" algn="l" defTabSz="957700" rtl="0" eaLnBrk="1" fontAlgn="auto" latinLnBrk="0" hangingPunct="1">
                        <a:lnSpc>
                          <a:spcPts val="1300"/>
                        </a:lnSpc>
                        <a:spcBef>
                          <a:spcPts val="0"/>
                        </a:spcBef>
                        <a:spcAft>
                          <a:spcPts val="0"/>
                        </a:spcAft>
                        <a:buClrTx/>
                        <a:buSzTx/>
                        <a:buFont typeface="Arial" panose="020B0604020202020204" pitchFamily="34" charset="0"/>
                        <a:buChar char="•"/>
                        <a:tabLst/>
                        <a:defRPr/>
                      </a:pPr>
                      <a:r>
                        <a:rPr kumimoji="1" lang="ja-JP" altLang="en-US" sz="1200" b="0" u="none" dirty="0">
                          <a:solidFill>
                            <a:schemeClr val="tx1"/>
                          </a:solidFill>
                          <a:latin typeface="ＭＳ Ｐ明朝" pitchFamily="18" charset="-128"/>
                          <a:ea typeface="ＭＳ Ｐ明朝" pitchFamily="18" charset="-128"/>
                        </a:rPr>
                        <a:t>新大阪駅エリアの役割や広域的な機能を補完するサブ拠点としての役割を担い、３エリアが一体となって魅力の高い拠点を形成する必要がある。</a:t>
                      </a:r>
                      <a:endParaRPr kumimoji="1" lang="en-US" altLang="ja-JP" sz="1200" b="0" u="none" dirty="0">
                        <a:solidFill>
                          <a:schemeClr val="tx1"/>
                        </a:solidFill>
                        <a:latin typeface="ＭＳ Ｐ明朝" pitchFamily="18" charset="-128"/>
                        <a:ea typeface="ＭＳ Ｐ明朝" pitchFamily="18"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57700" rtl="0" eaLnBrk="1" fontAlgn="auto" latinLnBrk="0" hangingPunct="1">
                        <a:lnSpc>
                          <a:spcPts val="1300"/>
                        </a:lnSpc>
                        <a:spcBef>
                          <a:spcPts val="0"/>
                        </a:spcBef>
                        <a:spcAft>
                          <a:spcPts val="0"/>
                        </a:spcAft>
                        <a:buClrTx/>
                        <a:buSzTx/>
                        <a:buFont typeface="Arial" pitchFamily="34" charset="0"/>
                        <a:buNone/>
                        <a:tabLst/>
                        <a:defRPr/>
                      </a:pPr>
                      <a:r>
                        <a:rPr kumimoji="1" lang="ja-JP" altLang="en-US" sz="1200" b="0" u="none" dirty="0">
                          <a:solidFill>
                            <a:schemeClr val="tx1"/>
                          </a:solidFill>
                          <a:latin typeface="ＭＳ Ｐ明朝" pitchFamily="18" charset="-128"/>
                          <a:ea typeface="ＭＳ Ｐ明朝" pitchFamily="18" charset="-128"/>
                        </a:rPr>
                        <a:t> 新大阪連絡線・なにわ筋連絡線構想（新駅設置）および柴島浄水場用地・阪急高架下空間等の活用の検討を踏まえてエリア計画を作成し、各種プロジェクトの推進を図る。</a:t>
                      </a:r>
                      <a:endParaRPr kumimoji="1" lang="en-US" altLang="ja-JP" sz="1200" b="0" u="none" kern="1200" dirty="0">
                        <a:solidFill>
                          <a:schemeClr val="tx1"/>
                        </a:solidFill>
                        <a:latin typeface="ＭＳ Ｐ明朝" pitchFamily="18" charset="-128"/>
                        <a:ea typeface="ＭＳ Ｐ明朝" pitchFamily="18" charset="-128"/>
                        <a:cs typeface="+mn-cs"/>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03806253"/>
                  </a:ext>
                </a:extLst>
              </a:tr>
            </a:tbl>
          </a:graphicData>
        </a:graphic>
      </p:graphicFrame>
      <p:sp>
        <p:nvSpPr>
          <p:cNvPr id="5" name="スライド番号プレースホルダー 3"/>
          <p:cNvSpPr>
            <a:spLocks noGrp="1"/>
          </p:cNvSpPr>
          <p:nvPr>
            <p:ph type="sldNum" sz="quarter" idx="12"/>
          </p:nvPr>
        </p:nvSpPr>
        <p:spPr>
          <a:xfrm>
            <a:off x="10134600" y="6476387"/>
            <a:ext cx="2057400" cy="365125"/>
          </a:xfrm>
        </p:spPr>
        <p:txBody>
          <a:body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17</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6754881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1143000" y="3"/>
            <a:ext cx="9906000" cy="408111"/>
          </a:xfrm>
          <a:prstGeom prst="rect">
            <a:avLst/>
          </a:prstGeom>
          <a:gradFill rotWithShape="1">
            <a:gsLst>
              <a:gs pos="0">
                <a:srgbClr val="000066"/>
              </a:gs>
              <a:gs pos="50000">
                <a:srgbClr val="0000FF"/>
              </a:gs>
              <a:gs pos="100000">
                <a:srgbClr val="000066"/>
              </a:gs>
            </a:gsLst>
            <a:lin ang="5400000" scaled="1"/>
          </a:gradFill>
          <a:ln w="9525">
            <a:noFill/>
            <a:miter lim="800000"/>
            <a:headEnd/>
            <a:tailEnd/>
          </a:ln>
        </p:spPr>
        <p:txBody>
          <a:bodyPr vert="horz" wrap="square" lIns="91428" tIns="45714" rIns="91428" bIns="45714"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rPr>
              <a:t>○　新大阪駅周辺　①新大阪駅エリア</a:t>
            </a:r>
            <a:endParaRPr kumimoji="1" lang="en-US" altLang="ja-JP" sz="2000" b="1" i="0" u="none" strike="sng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endParaRPr>
          </a:p>
        </p:txBody>
      </p:sp>
      <p:sp>
        <p:nvSpPr>
          <p:cNvPr id="42" name="角丸四角形 41"/>
          <p:cNvSpPr/>
          <p:nvPr/>
        </p:nvSpPr>
        <p:spPr>
          <a:xfrm>
            <a:off x="1182757" y="433956"/>
            <a:ext cx="9864853" cy="582765"/>
          </a:xfrm>
          <a:prstGeom prst="roundRect">
            <a:avLst>
              <a:gd name="adj" fmla="val 1265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p:txBody>
      </p:sp>
      <p:sp>
        <p:nvSpPr>
          <p:cNvPr id="51" name="正方形/長方形 50"/>
          <p:cNvSpPr/>
          <p:nvPr/>
        </p:nvSpPr>
        <p:spPr>
          <a:xfrm>
            <a:off x="1284894" y="1210740"/>
            <a:ext cx="9626426" cy="833951"/>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〇新幹線、</a:t>
            </a:r>
            <a:r>
              <a:rPr kumimoji="1" lang="en-US" altLang="ja-JP"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JR</a:t>
            </a:r>
            <a:r>
              <a:rPr kumimoji="1" lang="ja-JP" altLang="en-US"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在来線及び</a:t>
            </a:r>
            <a:r>
              <a:rPr kumimoji="1" lang="en-US" altLang="ja-JP" sz="1100" b="0" i="0" u="none" strike="noStrike" kern="1200" cap="none" spc="0" normalizeH="0" baseline="0" noProof="0" dirty="0" err="1">
                <a:ln>
                  <a:noFill/>
                </a:ln>
                <a:solidFill>
                  <a:prstClr val="black"/>
                </a:solidFill>
                <a:effectLst/>
                <a:uLnTx/>
                <a:uFillTx/>
                <a:latin typeface="ＭＳ Ｐ明朝" pitchFamily="18" charset="-128"/>
                <a:ea typeface="ＭＳ Ｐ明朝" pitchFamily="18" charset="-128"/>
                <a:cs typeface="+mn-cs"/>
              </a:rPr>
              <a:t>OsakaMetro</a:t>
            </a:r>
            <a:r>
              <a:rPr kumimoji="1" lang="ja-JP" altLang="en-US"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の駅が立地し、駅の直近には、業務、宿泊などの機能集積があり、特に北西部の業務系機能の集積がある。駅から離れるにつれて、商業地域内においても、戸建て住宅や共同住宅が立地するなど、一定規模の居住機能があり、複合的な土地利用がなされている。</a:t>
            </a:r>
          </a:p>
        </p:txBody>
      </p:sp>
      <p:sp>
        <p:nvSpPr>
          <p:cNvPr id="52" name="正方形/長方形 51"/>
          <p:cNvSpPr/>
          <p:nvPr/>
        </p:nvSpPr>
        <p:spPr>
          <a:xfrm>
            <a:off x="1271830" y="1210740"/>
            <a:ext cx="1365000" cy="360040"/>
          </a:xfrm>
          <a:prstGeom prst="rect">
            <a:avLst/>
          </a:prstGeom>
          <a:solidFill>
            <a:schemeClr val="tx1"/>
          </a:solidFill>
          <a:ln w="12700"/>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rPr>
              <a:t>取組前</a:t>
            </a:r>
          </a:p>
        </p:txBody>
      </p:sp>
      <p:sp>
        <p:nvSpPr>
          <p:cNvPr id="53" name="右矢印 52"/>
          <p:cNvSpPr/>
          <p:nvPr/>
        </p:nvSpPr>
        <p:spPr>
          <a:xfrm rot="5400000">
            <a:off x="6057161" y="1886195"/>
            <a:ext cx="216024" cy="648072"/>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77" name="正方形/長方形 76"/>
          <p:cNvSpPr/>
          <p:nvPr/>
        </p:nvSpPr>
        <p:spPr>
          <a:xfrm>
            <a:off x="1297958" y="2318243"/>
            <a:ext cx="9626426" cy="4480779"/>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p:txBody>
      </p:sp>
      <p:sp>
        <p:nvSpPr>
          <p:cNvPr id="78" name="正方形/長方形 77"/>
          <p:cNvSpPr/>
          <p:nvPr/>
        </p:nvSpPr>
        <p:spPr>
          <a:xfrm>
            <a:off x="1284894" y="2319178"/>
            <a:ext cx="1365000" cy="360040"/>
          </a:xfrm>
          <a:prstGeom prst="rect">
            <a:avLst/>
          </a:prstGeom>
          <a:solidFill>
            <a:schemeClr val="tx1"/>
          </a:solidFill>
          <a:ln w="12700"/>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rPr>
              <a:t>取組後～将来像</a:t>
            </a:r>
          </a:p>
        </p:txBody>
      </p:sp>
      <p:sp>
        <p:nvSpPr>
          <p:cNvPr id="81" name="Rectangle 7"/>
          <p:cNvSpPr>
            <a:spLocks noChangeArrowheads="1"/>
          </p:cNvSpPr>
          <p:nvPr/>
        </p:nvSpPr>
        <p:spPr bwMode="auto">
          <a:xfrm>
            <a:off x="2681755" y="2318243"/>
            <a:ext cx="3172446" cy="404292"/>
          </a:xfrm>
          <a:prstGeom prst="bevel">
            <a:avLst>
              <a:gd name="adj" fmla="val 4283"/>
            </a:avLst>
          </a:prstGeom>
          <a:noFill/>
          <a:ln w="12700">
            <a:noFill/>
          </a:ln>
          <a:effectLst/>
        </p:spPr>
        <p:txBody>
          <a:bodyPr wrap="none" lIns="91428" tIns="72000" rIns="91428" bIns="45713" anchor="ctr"/>
          <a:lstStyle>
            <a:lvl1pPr>
              <a:defRPr kumimoji="1">
                <a:solidFill>
                  <a:schemeClr val="tx1"/>
                </a:solidFill>
                <a:latin typeface="Arial" panose="020B0604020202020204" pitchFamily="34" charset="0"/>
                <a:ea typeface="HGPｺﾞｼｯｸE" panose="020B0900000000000000" pitchFamily="50" charset="-128"/>
              </a:defRPr>
            </a:lvl1pPr>
            <a:lvl2pPr marL="458788">
              <a:defRPr kumimoji="1">
                <a:solidFill>
                  <a:schemeClr val="tx1"/>
                </a:solidFill>
                <a:latin typeface="Arial" panose="020B0604020202020204" pitchFamily="34" charset="0"/>
                <a:ea typeface="HGPｺﾞｼｯｸE" panose="020B0900000000000000" pitchFamily="50" charset="-128"/>
              </a:defRPr>
            </a:lvl2pPr>
            <a:lvl3pPr>
              <a:defRPr kumimoji="1">
                <a:solidFill>
                  <a:schemeClr val="tx1"/>
                </a:solidFill>
                <a:latin typeface="Arial" panose="020B0604020202020204" pitchFamily="34" charset="0"/>
                <a:ea typeface="HGPｺﾞｼｯｸE" panose="020B0900000000000000" pitchFamily="50" charset="-128"/>
              </a:defRPr>
            </a:lvl3pPr>
            <a:lvl4pPr marL="1373188">
              <a:defRPr kumimoji="1">
                <a:solidFill>
                  <a:schemeClr val="tx1"/>
                </a:solidFill>
                <a:latin typeface="Arial" panose="020B0604020202020204" pitchFamily="34" charset="0"/>
                <a:ea typeface="HGPｺﾞｼｯｸE" panose="020B0900000000000000" pitchFamily="50" charset="-128"/>
              </a:defRPr>
            </a:lvl4pPr>
            <a:lvl5pPr>
              <a:defRPr kumimoji="1">
                <a:solidFill>
                  <a:schemeClr val="tx1"/>
                </a:solidFill>
                <a:latin typeface="Arial" panose="020B0604020202020204" pitchFamily="34" charset="0"/>
                <a:ea typeface="HGPｺﾞｼｯｸE" panose="020B0900000000000000" pitchFamily="50" charset="-128"/>
              </a:defRPr>
            </a:lvl5pPr>
            <a:lvl6pPr fontAlgn="base">
              <a:spcBef>
                <a:spcPct val="0"/>
              </a:spcBef>
              <a:spcAft>
                <a:spcPct val="0"/>
              </a:spcAft>
              <a:defRPr kumimoji="1">
                <a:solidFill>
                  <a:schemeClr val="tx1"/>
                </a:solidFill>
                <a:latin typeface="Arial" panose="020B0604020202020204" pitchFamily="34" charset="0"/>
                <a:ea typeface="HGPｺﾞｼｯｸE" panose="020B0900000000000000" pitchFamily="50" charset="-128"/>
              </a:defRPr>
            </a:lvl6pPr>
            <a:lvl7pPr fontAlgn="base">
              <a:spcBef>
                <a:spcPct val="0"/>
              </a:spcBef>
              <a:spcAft>
                <a:spcPct val="0"/>
              </a:spcAft>
              <a:defRPr kumimoji="1">
                <a:solidFill>
                  <a:schemeClr val="tx1"/>
                </a:solidFill>
                <a:latin typeface="Arial" panose="020B0604020202020204" pitchFamily="34" charset="0"/>
                <a:ea typeface="HGPｺﾞｼｯｸE" panose="020B0900000000000000" pitchFamily="50" charset="-128"/>
              </a:defRPr>
            </a:lvl7pPr>
            <a:lvl8pPr fontAlgn="base">
              <a:spcBef>
                <a:spcPct val="0"/>
              </a:spcBef>
              <a:spcAft>
                <a:spcPct val="0"/>
              </a:spcAft>
              <a:defRPr kumimoji="1">
                <a:solidFill>
                  <a:schemeClr val="tx1"/>
                </a:solidFill>
                <a:latin typeface="Arial" panose="020B0604020202020204" pitchFamily="34" charset="0"/>
                <a:ea typeface="HGPｺﾞｼｯｸE" panose="020B0900000000000000" pitchFamily="50" charset="-128"/>
              </a:defRPr>
            </a:lvl8pPr>
            <a:lvl9pPr fontAlgn="base">
              <a:spcBef>
                <a:spcPct val="0"/>
              </a:spcBef>
              <a:spcAft>
                <a:spcPct val="0"/>
              </a:spcAft>
              <a:defRPr kumimoji="1">
                <a:solidFill>
                  <a:schemeClr val="tx1"/>
                </a:solidFill>
                <a:latin typeface="Arial" panose="020B0604020202020204" pitchFamily="34" charset="0"/>
                <a:ea typeface="HGPｺﾞｼｯｸE" panose="020B0900000000000000" pitchFamily="50"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駅まち一体の空間づくり</a:t>
            </a:r>
            <a:endParaRPr kumimoji="1" lang="ja-JP"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27" name="正方形/長方形 26"/>
          <p:cNvSpPr/>
          <p:nvPr/>
        </p:nvSpPr>
        <p:spPr>
          <a:xfrm>
            <a:off x="1330978" y="2692282"/>
            <a:ext cx="5302051" cy="418576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〇新幹線新駅関連プロジェクト</a:t>
            </a:r>
            <a:endParaRPr kumimoji="1" lang="en-US" altLang="ja-JP" sz="11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　 リニア中央新幹線・北陸新幹線の駅位置を踏まえて、以下の４つの関連プロジェクトの検討の具体化を進める。</a:t>
            </a:r>
            <a:endParaRPr kumimoji="1" lang="en-US" altLang="ja-JP" sz="11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（１）広域交通結節施設の機能向上</a:t>
            </a:r>
            <a:endParaRPr kumimoji="1" lang="en-US" altLang="ja-JP" sz="1100" b="1"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a:p>
            <a:pPr marL="0" marR="0" lvl="0" indent="0" algn="l" defTabSz="914400" rtl="0" eaLnBrk="1" fontAlgn="auto" latinLnBrk="0" hangingPunct="1">
              <a:lnSpc>
                <a:spcPts val="14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　 鉄道・道路とまちを繋ぐ役割を担う交通結節施設は、利便性・円滑性・快適性の観点から、歩行者・自動車等交通・利用者サービスの空間をバランスよく設ける。現状の課題解決はもとより、人の空間の拡充及び高速バスの拠点化に向けて、多層化の検討を進める。</a:t>
            </a:r>
            <a:endParaRPr kumimoji="1" lang="en-US" altLang="ja-JP" sz="11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（２）駅とまちをつなぐ歩行者動線（歩きたくなるまちなか）</a:t>
            </a:r>
            <a:endParaRPr kumimoji="1" lang="en-US" altLang="ja-JP" sz="1100" b="1"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　 新大阪駅の３</a:t>
            </a:r>
            <a:r>
              <a:rPr kumimoji="1" lang="en-US" altLang="ja-JP" sz="11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F</a:t>
            </a:r>
            <a:r>
              <a:rPr kumimoji="1" lang="ja-JP" altLang="en-US" sz="11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の南北通路から６ブロックの方面に、駅、交通結節施設などと民間都市開発の低層部を一体的な空間として、動線を確保するとともに、賑わいや潤いのある連続的な空間形成を図る。</a:t>
            </a:r>
            <a:endParaRPr kumimoji="1" lang="en-US" altLang="ja-JP" sz="11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（３）大規模交流施設の立地</a:t>
            </a:r>
            <a:endParaRPr kumimoji="1" lang="en-US" altLang="ja-JP" sz="1100" b="1"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　 </a:t>
            </a:r>
            <a:r>
              <a:rPr kumimoji="1" lang="en-US" altLang="ja-JP" sz="11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0.5</a:t>
            </a:r>
            <a:r>
              <a:rPr kumimoji="1" lang="ja-JP" altLang="en-US" sz="11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a:t>
            </a:r>
            <a:r>
              <a:rPr kumimoji="1" lang="en-US" altLang="ja-JP" sz="11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1ha</a:t>
            </a:r>
            <a:r>
              <a:rPr kumimoji="1" lang="ja-JP" altLang="en-US" sz="11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規模以上で、広い圏域からの人の集積が可能な空間の確保などを図る。</a:t>
            </a:r>
            <a:endParaRPr kumimoji="1" lang="en-US" altLang="ja-JP" sz="11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（４）新大阪連絡線新駅プロジェクト</a:t>
            </a:r>
            <a:endParaRPr kumimoji="1" lang="en-US" altLang="ja-JP" sz="1100" b="1"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　 新大阪と十三のネットワークを強化する新大阪連絡線の新駅は、新大阪駅の北西部として、駅ビル整備と合わせて、一体的にエリアの価値を向上する機能の導入を図る。</a:t>
            </a:r>
            <a:endParaRPr kumimoji="1" lang="en-US" altLang="ja-JP" sz="11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〇民間都市開発プロジェクト</a:t>
            </a:r>
            <a:endParaRPr kumimoji="1" lang="en-US" altLang="ja-JP" sz="11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明朝" panose="02020609040205080304" pitchFamily="17" charset="-128"/>
                <a:cs typeface="+mn-cs"/>
              </a:rPr>
              <a:t>　</a:t>
            </a:r>
            <a:r>
              <a:rPr kumimoji="1" lang="ja-JP" altLang="en-US" sz="11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人の集積を図るために、大規模な建て替え、土地利用転換などのまとまりのある民間都市開発に合わせて、交流促進・交通結節・都市空間の機能の向上を図る。民間都市開発には、質の高い機能の導入や、魅力的な低層部を創出することなどによりまちの価値を高める。特に低層部等は、民間の創意工夫などにより、さまざまな人が、効果的で便利に利用できる都市空間となるよう新しい空間利用（空間のシェアリングなど）のイノベーションに期待する。</a:t>
            </a:r>
            <a:endParaRPr kumimoji="1" lang="en-US" altLang="ja-JP" sz="11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p:txBody>
      </p:sp>
      <p:sp>
        <p:nvSpPr>
          <p:cNvPr id="35" name="正方形/長方形 34"/>
          <p:cNvSpPr/>
          <p:nvPr/>
        </p:nvSpPr>
        <p:spPr>
          <a:xfrm>
            <a:off x="1171428" y="418081"/>
            <a:ext cx="9876183" cy="626701"/>
          </a:xfrm>
          <a:prstGeom prst="rect">
            <a:avLst/>
          </a:prstGeom>
        </p:spPr>
        <p:txBody>
          <a:bodyPr wrap="square" lIns="36000" tIns="36000" rIns="36000" bIns="36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ＭＳ ゴシック" pitchFamily="49" charset="-128"/>
                <a:ea typeface="ＭＳ ゴシック" pitchFamily="49" charset="-128"/>
                <a:cs typeface="+mn-cs"/>
              </a:rPr>
              <a:t>＜めざす姿＞</a:t>
            </a:r>
            <a:endParaRPr kumimoji="1" lang="en-US" altLang="ja-JP" sz="1600" b="0" i="0" u="none" strike="noStrike" kern="1200" cap="none" spc="0" normalizeH="0" baseline="0" noProof="0" dirty="0">
              <a:ln>
                <a:noFill/>
              </a:ln>
              <a:solidFill>
                <a:prstClr val="black"/>
              </a:solidFill>
              <a:effectLst/>
              <a:uLnTx/>
              <a:uFillTx/>
              <a:latin typeface="ＭＳ ゴシック" pitchFamily="49" charset="-128"/>
              <a:ea typeface="ＭＳ ゴシック" pitchFamily="49" charset="-128"/>
              <a:cs typeface="+mn-cs"/>
            </a:endParaRPr>
          </a:p>
          <a:p>
            <a:pPr marL="179388" marR="0" lvl="0" indent="-179388" algn="l" defTabSz="914400" rtl="0" eaLnBrk="1" fontAlgn="auto" latinLnBrk="0" hangingPunct="1">
              <a:lnSpc>
                <a:spcPct val="100000"/>
              </a:lnSpc>
              <a:spcBef>
                <a:spcPts val="0"/>
              </a:spcBef>
              <a:spcAft>
                <a:spcPts val="0"/>
              </a:spcAft>
              <a:buClrTx/>
              <a:buSzTx/>
              <a:buFontTx/>
              <a:buNone/>
              <a:tabLst>
                <a:tab pos="179388" algn="l"/>
              </a:tabLst>
              <a:defRPr/>
            </a:pPr>
            <a:r>
              <a:rPr kumimoji="1" lang="ja-JP" altLang="en-US" sz="2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a:t>
            </a: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・世界有数の広域交通ターミナルのまちづくり</a:t>
            </a:r>
            <a:endParaRPr kumimoji="1" lang="ja-JP" altLang="en-US" sz="1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pic>
        <p:nvPicPr>
          <p:cNvPr id="37" name="図 36"/>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579426" y="2786264"/>
            <a:ext cx="4320870" cy="3599747"/>
          </a:xfrm>
          <a:prstGeom prst="rect">
            <a:avLst/>
          </a:prstGeom>
        </p:spPr>
      </p:pic>
      <p:sp>
        <p:nvSpPr>
          <p:cNvPr id="29" name="正方形/長方形 28"/>
          <p:cNvSpPr/>
          <p:nvPr/>
        </p:nvSpPr>
        <p:spPr>
          <a:xfrm>
            <a:off x="9065135" y="6550540"/>
            <a:ext cx="1901483"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「新大阪駅エリア計画」より</a:t>
            </a:r>
          </a:p>
        </p:txBody>
      </p:sp>
      <p:sp>
        <p:nvSpPr>
          <p:cNvPr id="14" name="スライド番号プレースホルダー 3"/>
          <p:cNvSpPr>
            <a:spLocks noGrp="1"/>
          </p:cNvSpPr>
          <p:nvPr>
            <p:ph type="sldNum" sz="quarter" idx="12"/>
          </p:nvPr>
        </p:nvSpPr>
        <p:spPr>
          <a:xfrm>
            <a:off x="10134600" y="6476387"/>
            <a:ext cx="2057400" cy="365125"/>
          </a:xfrm>
        </p:spPr>
        <p:txBody>
          <a:body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18</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251459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1143000" y="3"/>
            <a:ext cx="9906000" cy="408111"/>
          </a:xfrm>
          <a:prstGeom prst="rect">
            <a:avLst/>
          </a:prstGeom>
          <a:gradFill rotWithShape="1">
            <a:gsLst>
              <a:gs pos="0">
                <a:srgbClr val="000066"/>
              </a:gs>
              <a:gs pos="50000">
                <a:srgbClr val="0000FF"/>
              </a:gs>
              <a:gs pos="100000">
                <a:srgbClr val="000066"/>
              </a:gs>
            </a:gsLst>
            <a:lin ang="5400000" scaled="1"/>
          </a:gradFill>
          <a:ln w="9525">
            <a:noFill/>
            <a:miter lim="800000"/>
            <a:headEnd/>
            <a:tailEnd/>
          </a:ln>
        </p:spPr>
        <p:txBody>
          <a:bodyPr vert="horz" wrap="square" lIns="91428" tIns="45714" rIns="91428" bIns="45714"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rPr>
              <a:t>○　新大阪駅周辺　②十三駅エリア、淡路駅エリア</a:t>
            </a:r>
            <a:endParaRPr kumimoji="1" lang="en-US" altLang="ja-JP" sz="20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endParaRPr>
          </a:p>
        </p:txBody>
      </p:sp>
      <p:sp>
        <p:nvSpPr>
          <p:cNvPr id="42" name="角丸四角形 41"/>
          <p:cNvSpPr/>
          <p:nvPr/>
        </p:nvSpPr>
        <p:spPr>
          <a:xfrm>
            <a:off x="1182757" y="433956"/>
            <a:ext cx="9864853" cy="582765"/>
          </a:xfrm>
          <a:prstGeom prst="roundRect">
            <a:avLst>
              <a:gd name="adj" fmla="val 1265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p:txBody>
      </p:sp>
      <p:sp>
        <p:nvSpPr>
          <p:cNvPr id="51" name="正方形/長方形 50"/>
          <p:cNvSpPr/>
          <p:nvPr/>
        </p:nvSpPr>
        <p:spPr>
          <a:xfrm>
            <a:off x="1284894" y="1111484"/>
            <a:ext cx="9626426" cy="182144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ts val="28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○十三駅エリア　　 </a:t>
            </a:r>
            <a:r>
              <a:rPr kumimoji="1" lang="ja-JP" altLang="en-US" sz="14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阪急京都線、神戸線、宝塚線が集まり、大阪駅に接続する鉄道の結節点であり、駅周辺には、商店街など</a:t>
            </a:r>
            <a:endParaRPr kumimoji="1" lang="en-US" altLang="ja-JP" sz="14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　　　　　　　　　　　　 　の昔ながらの風情のある空間が残るほか、南側に近接する淀川では、十三河川敷において、花火大会や</a:t>
            </a:r>
            <a:endParaRPr kumimoji="1" lang="en-US" altLang="ja-JP" sz="14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　　　　　　　　　　　　 　バーベキューなどのイベントが開催されている。</a:t>
            </a:r>
            <a:endParaRPr kumimoji="1" lang="en-US" altLang="ja-JP" sz="14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○淡路駅エリア　　 </a:t>
            </a:r>
            <a:r>
              <a:rPr kumimoji="1" lang="ja-JP" altLang="en-US" sz="14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阪急淡路駅は、阪急京都線、千里線の結節点であり、また、</a:t>
            </a:r>
            <a:r>
              <a:rPr kumimoji="1" lang="en-US" altLang="ja-JP" sz="1400" b="0" i="0" u="none" strike="noStrike" kern="1200" cap="none" spc="0" normalizeH="0" baseline="0" noProof="0" dirty="0">
                <a:ln>
                  <a:noFill/>
                </a:ln>
                <a:solidFill>
                  <a:schemeClr val="tx1"/>
                </a:solidFill>
                <a:effectLst/>
                <a:uLnTx/>
                <a:uFillTx/>
                <a:latin typeface="ＭＳ Ｐ明朝" pitchFamily="18" charset="-128"/>
                <a:ea typeface="ＭＳ Ｐ明朝" pitchFamily="18" charset="-128"/>
                <a:cs typeface="+mn-cs"/>
              </a:rPr>
              <a:t>JR</a:t>
            </a:r>
            <a:r>
              <a:rPr kumimoji="1" lang="ja-JP" altLang="en-US" sz="14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おおさか東線の開業に伴い</a:t>
            </a:r>
            <a:r>
              <a:rPr kumimoji="1" lang="en-US" altLang="ja-JP" sz="14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JR </a:t>
            </a:r>
            <a:r>
              <a:rPr kumimoji="1" lang="ja-JP" altLang="en-US" sz="14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淡路駅が設</a:t>
            </a:r>
            <a:endParaRPr kumimoji="1" lang="en-US" altLang="ja-JP" sz="14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　　　　　　　　　　　　　 </a:t>
            </a:r>
            <a:r>
              <a:rPr kumimoji="1" lang="ja-JP" altLang="en-US" sz="1400" b="0" i="0" u="none" strike="noStrike" kern="1200" cap="none" spc="0" normalizeH="0" baseline="0" noProof="0" dirty="0" err="1">
                <a:ln>
                  <a:noFill/>
                </a:ln>
                <a:solidFill>
                  <a:prstClr val="black"/>
                </a:solidFill>
                <a:effectLst/>
                <a:uLnTx/>
                <a:uFillTx/>
                <a:latin typeface="ＭＳ Ｐ明朝" pitchFamily="18" charset="-128"/>
                <a:ea typeface="ＭＳ Ｐ明朝" pitchFamily="18" charset="-128"/>
                <a:cs typeface="+mn-cs"/>
              </a:rPr>
              <a:t>置され</a:t>
            </a:r>
            <a:r>
              <a:rPr kumimoji="1" lang="ja-JP" altLang="en-US" sz="14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、新大阪駅へのアクセス性が向上した。両駅周辺では、土地区画整理事業と東西の都市計画道路</a:t>
            </a:r>
            <a:endParaRPr kumimoji="1" lang="en-US" altLang="ja-JP" sz="14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　　　　　　　　　　　　　 事業及び連続立体交差事業が行われており、商店街の周りには、居住機能が広がる。</a:t>
            </a:r>
            <a:endParaRPr kumimoji="1" lang="en-US" altLang="ja-JP" sz="14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p:txBody>
      </p:sp>
      <p:sp>
        <p:nvSpPr>
          <p:cNvPr id="52" name="正方形/長方形 51"/>
          <p:cNvSpPr/>
          <p:nvPr/>
        </p:nvSpPr>
        <p:spPr>
          <a:xfrm>
            <a:off x="1287070" y="1111482"/>
            <a:ext cx="1365000" cy="360040"/>
          </a:xfrm>
          <a:prstGeom prst="rect">
            <a:avLst/>
          </a:prstGeom>
          <a:solidFill>
            <a:schemeClr val="tx1"/>
          </a:solidFill>
          <a:ln w="12700"/>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rPr>
              <a:t>取組前</a:t>
            </a:r>
          </a:p>
        </p:txBody>
      </p:sp>
      <p:sp>
        <p:nvSpPr>
          <p:cNvPr id="53" name="右矢印 52"/>
          <p:cNvSpPr/>
          <p:nvPr/>
        </p:nvSpPr>
        <p:spPr>
          <a:xfrm rot="5400000">
            <a:off x="6057161" y="2789125"/>
            <a:ext cx="216024" cy="648072"/>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77" name="正方形/長方形 76"/>
          <p:cNvSpPr/>
          <p:nvPr/>
        </p:nvSpPr>
        <p:spPr>
          <a:xfrm>
            <a:off x="1284894" y="3293393"/>
            <a:ext cx="9626426" cy="345030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p:txBody>
      </p:sp>
      <p:sp>
        <p:nvSpPr>
          <p:cNvPr id="78" name="正方形/長方形 77"/>
          <p:cNvSpPr/>
          <p:nvPr/>
        </p:nvSpPr>
        <p:spPr>
          <a:xfrm>
            <a:off x="1287070" y="3295943"/>
            <a:ext cx="1365000" cy="360040"/>
          </a:xfrm>
          <a:prstGeom prst="rect">
            <a:avLst/>
          </a:prstGeom>
          <a:solidFill>
            <a:schemeClr val="tx1"/>
          </a:solidFill>
          <a:ln w="12700"/>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rPr>
              <a:t>取組後～将来像</a:t>
            </a:r>
          </a:p>
        </p:txBody>
      </p:sp>
      <p:sp>
        <p:nvSpPr>
          <p:cNvPr id="35" name="正方形/長方形 34"/>
          <p:cNvSpPr/>
          <p:nvPr/>
        </p:nvSpPr>
        <p:spPr>
          <a:xfrm>
            <a:off x="1171428" y="418081"/>
            <a:ext cx="9876183" cy="626701"/>
          </a:xfrm>
          <a:prstGeom prst="rect">
            <a:avLst/>
          </a:prstGeom>
        </p:spPr>
        <p:txBody>
          <a:bodyPr wrap="square" lIns="36000" tIns="36000" rIns="36000" bIns="36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ＭＳ ゴシック" pitchFamily="49" charset="-128"/>
                <a:ea typeface="ＭＳ ゴシック" pitchFamily="49" charset="-128"/>
                <a:cs typeface="+mn-cs"/>
              </a:rPr>
              <a:t>＜めざす姿＞</a:t>
            </a:r>
            <a:endParaRPr kumimoji="1" lang="en-US" altLang="ja-JP" sz="1600" b="0" i="0" u="none" strike="noStrike" kern="1200" cap="none" spc="0" normalizeH="0" baseline="0" noProof="0" dirty="0">
              <a:ln>
                <a:noFill/>
              </a:ln>
              <a:solidFill>
                <a:prstClr val="black"/>
              </a:solidFill>
              <a:effectLst/>
              <a:uLnTx/>
              <a:uFillTx/>
              <a:latin typeface="ＭＳ ゴシック" pitchFamily="49" charset="-128"/>
              <a:ea typeface="ＭＳ ゴシック" pitchFamily="49" charset="-128"/>
              <a:cs typeface="+mn-cs"/>
            </a:endParaRPr>
          </a:p>
          <a:p>
            <a:pPr marL="179388" marR="0" lvl="0" indent="-179388" algn="l" defTabSz="914400" rtl="0" eaLnBrk="1" fontAlgn="auto" latinLnBrk="0" hangingPunct="1">
              <a:lnSpc>
                <a:spcPct val="100000"/>
              </a:lnSpc>
              <a:spcBef>
                <a:spcPts val="0"/>
              </a:spcBef>
              <a:spcAft>
                <a:spcPts val="0"/>
              </a:spcAft>
              <a:buClrTx/>
              <a:buSzTx/>
              <a:buFontTx/>
              <a:buNone/>
              <a:tabLst>
                <a:tab pos="179388" algn="l"/>
              </a:tabLst>
              <a:defRPr/>
            </a:pPr>
            <a:r>
              <a:rPr kumimoji="1" lang="ja-JP" altLang="en-US" sz="2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a:t>
            </a: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・世界有数の広域交通ターミナルのまちづくり</a:t>
            </a:r>
            <a:endParaRPr kumimoji="1" lang="ja-JP" altLang="en-US" sz="1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8" name="正方形/長方形 7"/>
          <p:cNvSpPr/>
          <p:nvPr/>
        </p:nvSpPr>
        <p:spPr>
          <a:xfrm>
            <a:off x="1413163" y="3793410"/>
            <a:ext cx="5443587" cy="2800767"/>
          </a:xfrm>
          <a:prstGeom prst="rect">
            <a:avLst/>
          </a:prstGeom>
          <a:noFill/>
        </p:spPr>
        <p:txBody>
          <a:bodyPr wrap="square" tIns="0" bIns="0">
            <a:spAutoFit/>
          </a:bodyPr>
          <a:lstStyle/>
          <a:p>
            <a:pPr marL="8890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　新大阪駅エリアと多様な交通モードでネットワークさせつつも、懐かしさや、空間的なゆとりなど新大阪にないそれぞれの特色を活かした独自性を持つことにより、新大阪駅エリアの役割や広域的な機能を補完するサブ拠点としての役割を担うことで、３エリアが一体となって魅力の高い拠点を形成する。</a:t>
            </a:r>
            <a:endParaRPr kumimoji="1" lang="en-US" altLang="ja-JP"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a:p>
            <a:pPr marL="8890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〇新しいまちづくりに関連するインパクト</a:t>
            </a:r>
          </a:p>
          <a:p>
            <a:pPr marL="8890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　十三駅エリア　：　新</a:t>
            </a:r>
            <a:r>
              <a:rPr kumimoji="1" lang="ja-JP" altLang="en-US" sz="1400" b="0" i="0" u="none" strike="noStrike" kern="1200" cap="none" spc="0" normalizeH="0" baseline="0" noProof="0" dirty="0">
                <a:ln>
                  <a:noFill/>
                </a:ln>
                <a:effectLst/>
                <a:uLnTx/>
                <a:uFillTx/>
                <a:latin typeface="ＭＳ Ｐ明朝" panose="02020600040205080304" pitchFamily="18" charset="-128"/>
                <a:ea typeface="ＭＳ Ｐ明朝" panose="02020600040205080304" pitchFamily="18" charset="-128"/>
                <a:cs typeface="+mn-cs"/>
              </a:rPr>
              <a:t>大阪連絡線・なにわ筋連絡線構想（新駅設置）</a:t>
            </a:r>
            <a:endParaRPr kumimoji="1" lang="en-US" altLang="ja-JP" sz="1400" b="0" i="0" u="none" strike="noStrike" kern="1200" cap="none" spc="0" normalizeH="0" baseline="0" noProof="0" dirty="0">
              <a:ln>
                <a:noFill/>
              </a:ln>
              <a:effectLst/>
              <a:uLnTx/>
              <a:uFillTx/>
              <a:latin typeface="ＭＳ Ｐ明朝" panose="02020600040205080304" pitchFamily="18" charset="-128"/>
              <a:ea typeface="ＭＳ Ｐ明朝" panose="02020600040205080304" pitchFamily="18" charset="-128"/>
              <a:cs typeface="+mn-cs"/>
            </a:endParaRPr>
          </a:p>
          <a:p>
            <a:pPr marL="1076325"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　　　 淀川河川敷十三エリアの魅力向上</a:t>
            </a:r>
            <a:endParaRPr kumimoji="1" lang="en-US" altLang="ja-JP"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a:p>
            <a:pPr marL="1076325"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　　　 淀川区役所跡地開発　など</a:t>
            </a:r>
            <a:endParaRPr kumimoji="1" lang="en-US" altLang="ja-JP"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a:p>
            <a:pPr marL="8890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　淡路駅エリア　：　阪急線　高架化</a:t>
            </a:r>
            <a:endParaRPr kumimoji="1" lang="en-US" altLang="ja-JP"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a:p>
            <a:pPr marL="1076325"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　　　 土地区画整理事業</a:t>
            </a:r>
            <a:endParaRPr kumimoji="1" lang="en-US" altLang="ja-JP"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a:p>
            <a:pPr marL="1076325"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　　　 柴島浄水場　上系　有効活用　など</a:t>
            </a:r>
          </a:p>
        </p:txBody>
      </p:sp>
      <p:pic>
        <p:nvPicPr>
          <p:cNvPr id="2" name="図 1"/>
          <p:cNvPicPr>
            <a:picLocks noChangeAspect="1"/>
          </p:cNvPicPr>
          <p:nvPr/>
        </p:nvPicPr>
        <p:blipFill rotWithShape="1">
          <a:blip r:embed="rId3"/>
          <a:srcRect t="1865" r="3245"/>
          <a:stretch/>
        </p:blipFill>
        <p:spPr>
          <a:xfrm>
            <a:off x="7090738" y="3309156"/>
            <a:ext cx="3586595" cy="3201324"/>
          </a:xfrm>
          <a:prstGeom prst="rect">
            <a:avLst/>
          </a:prstGeom>
        </p:spPr>
      </p:pic>
      <p:sp>
        <p:nvSpPr>
          <p:cNvPr id="21" name="正方形/長方形 20"/>
          <p:cNvSpPr/>
          <p:nvPr/>
        </p:nvSpPr>
        <p:spPr>
          <a:xfrm>
            <a:off x="6312233" y="6455678"/>
            <a:ext cx="4604146"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「新大阪駅周辺地域都市再生緊急整備地域まちづくり方針</a:t>
            </a:r>
            <a:r>
              <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2022</a:t>
            </a: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」より</a:t>
            </a:r>
          </a:p>
        </p:txBody>
      </p:sp>
      <p:sp>
        <p:nvSpPr>
          <p:cNvPr id="13" name="スライド番号プレースホルダー 3"/>
          <p:cNvSpPr>
            <a:spLocks noGrp="1"/>
          </p:cNvSpPr>
          <p:nvPr>
            <p:ph type="sldNum" sz="quarter" idx="12"/>
          </p:nvPr>
        </p:nvSpPr>
        <p:spPr>
          <a:xfrm>
            <a:off x="10134600" y="6476387"/>
            <a:ext cx="2057400" cy="365125"/>
          </a:xfrm>
        </p:spPr>
        <p:txBody>
          <a:body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19</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998091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2317</Words>
  <Application>Microsoft Office PowerPoint</Application>
  <PresentationFormat>ワイド画面</PresentationFormat>
  <Paragraphs>172</Paragraphs>
  <Slides>6</Slides>
  <Notes>6</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6</vt:i4>
      </vt:variant>
    </vt:vector>
  </HeadingPairs>
  <TitlesOfParts>
    <vt:vector size="16" baseType="lpstr">
      <vt:lpstr>ＭＳ Ｐゴシック</vt:lpstr>
      <vt:lpstr>ＭＳ Ｐ明朝</vt:lpstr>
      <vt:lpstr>ＭＳ ゴシック</vt:lpstr>
      <vt:lpstr>ＭＳ 明朝</vt:lpstr>
      <vt:lpstr>メイリオ</vt:lpstr>
      <vt:lpstr>游ゴシック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modified xsi:type="dcterms:W3CDTF">2023-06-16T06:04:18Z</dcterms:modified>
</cp:coreProperties>
</file>