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5" removePersonalInfoOnSave="1" saveSubsetFonts="1">
  <p:sldMasterIdLst>
    <p:sldMasterId id="2147483672" r:id="rId1"/>
  </p:sldMasterIdLst>
  <p:notesMasterIdLst>
    <p:notesMasterId r:id="rId10"/>
  </p:notesMasterIdLst>
  <p:handoutMasterIdLst>
    <p:handoutMasterId r:id="rId11"/>
  </p:handoutMasterIdLst>
  <p:sldIdLst>
    <p:sldId id="973" r:id="rId2"/>
    <p:sldId id="891" r:id="rId3"/>
    <p:sldId id="892" r:id="rId4"/>
    <p:sldId id="893" r:id="rId5"/>
    <p:sldId id="894" r:id="rId6"/>
    <p:sldId id="895" r:id="rId7"/>
    <p:sldId id="896" r:id="rId8"/>
    <p:sldId id="897"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85108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82228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63">
              <a:defRPr/>
            </a:pPr>
            <a:endParaRPr kumimoji="1" lang="ja-JP" altLang="en-US" dirty="0"/>
          </a:p>
        </p:txBody>
      </p:sp>
    </p:spTree>
    <p:extLst>
      <p:ext uri="{BB962C8B-B14F-4D97-AF65-F5344CB8AC3E}">
        <p14:creationId xmlns:p14="http://schemas.microsoft.com/office/powerpoint/2010/main" val="258186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351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318491" y="784591"/>
            <a:ext cx="9628909" cy="54784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１．エリアの</a:t>
            </a:r>
            <a:r>
              <a:rPr kumimoji="1" lang="ja-JP" altLang="en-US" sz="14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現状</a:t>
            </a:r>
            <a:endParaRPr kumimoji="1" lang="ja-JP"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・第７代大阪市長</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關一が大阪の顔として</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1937</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年に整備。全</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6</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車線が南行き一方通行の大阪の基軸幹線。</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パリの「シャンゼリゼ」、ニューヨークの「</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5th</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アベニュー」に匹敵する日本を代表するストリート。</a:t>
            </a:r>
            <a:endPar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自動車</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3.2</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万台、歩行者</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1.7</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万人（</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2015</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年度：</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平日</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昼間の</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12</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時間：本町付近</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）があり、沿道は日本を代表する企業が集積する、大阪の</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中心</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業務</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地区を</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形成</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 </a:t>
            </a:r>
            <a:endPar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２．エリアの課題</a:t>
            </a:r>
            <a:endParaRPr kumimoji="1" lang="ja-JP"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・他の拠点の開発等により、業務集積地</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として</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の相対的地位</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が低下している。</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・都心の</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24</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時間化・多様性等への対応や、御堂筋の「強み」を発揮したまちづくりが求められている。</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・高さ制限等により、有効なオフィス面積を確保しにくく、建替えしにくい環境</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ja-JP"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３．近年の動向</a:t>
            </a:r>
            <a:endParaRPr kumimoji="1" lang="ja-JP"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2014</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年から形態制限の緩和や建物低層部にクオリティ高いにぎわい施設等の誘導を図りながら建替えを誘導する、地区計画及び御堂筋デザインガイドラインにより、御堂筋沿道にオフィス、ホテル等の開発が進み、うち７件が完成した</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4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noProof="0" dirty="0" smtClean="0">
                <a:latin typeface="ＭＳ Ｐ明朝" pitchFamily="18" charset="-128"/>
                <a:ea typeface="ＭＳ Ｐ明朝" pitchFamily="18" charset="-128"/>
              </a:rPr>
              <a:t>　 </a:t>
            </a:r>
            <a:r>
              <a:rPr lang="en-US" altLang="ja-JP" sz="1400" noProof="0" dirty="0" smtClean="0">
                <a:latin typeface="ＭＳ Ｐ明朝" pitchFamily="18" charset="-128"/>
                <a:ea typeface="ＭＳ Ｐ明朝" pitchFamily="18" charset="-128"/>
              </a:rPr>
              <a:t>※</a:t>
            </a:r>
            <a:r>
              <a:rPr lang="ja-JP" altLang="en-US" sz="1400" noProof="0" dirty="0" smtClean="0">
                <a:latin typeface="ＭＳ Ｐ明朝" pitchFamily="18" charset="-128"/>
                <a:ea typeface="ＭＳ Ｐ明朝" pitchFamily="18" charset="-128"/>
              </a:rPr>
              <a:t>高さ制限の経緯 </a:t>
            </a:r>
            <a:r>
              <a:rPr lang="en-US" altLang="ja-JP" sz="1400" noProof="0" dirty="0" smtClean="0">
                <a:latin typeface="ＭＳ Ｐ明朝" pitchFamily="18" charset="-128"/>
                <a:ea typeface="ＭＳ Ｐ明朝" pitchFamily="18" charset="-128"/>
              </a:rPr>
              <a:t>…</a:t>
            </a:r>
            <a:r>
              <a:rPr lang="ja-JP" altLang="en-US" sz="1400" dirty="0">
                <a:latin typeface="ＭＳ Ｐ明朝" pitchFamily="18" charset="-128"/>
                <a:ea typeface="ＭＳ Ｐ明朝" pitchFamily="18" charset="-128"/>
              </a:rPr>
              <a:t> </a:t>
            </a:r>
            <a:r>
              <a:rPr lang="en-US" altLang="ja-JP" sz="1400" noProof="0" dirty="0" smtClean="0">
                <a:latin typeface="ＭＳ Ｐ明朝" pitchFamily="18" charset="-128"/>
                <a:ea typeface="ＭＳ Ｐ明朝" pitchFamily="18" charset="-128"/>
              </a:rPr>
              <a:t>1920</a:t>
            </a:r>
            <a:r>
              <a:rPr lang="ja-JP" altLang="en-US" sz="1400" noProof="0" dirty="0" smtClean="0">
                <a:latin typeface="ＭＳ Ｐ明朝" pitchFamily="18" charset="-128"/>
                <a:ea typeface="ＭＳ Ｐ明朝" pitchFamily="18" charset="-128"/>
              </a:rPr>
              <a:t>年：</a:t>
            </a:r>
            <a:r>
              <a:rPr lang="en-US" altLang="ja-JP" sz="1400" noProof="0" dirty="0" smtClean="0">
                <a:latin typeface="ＭＳ Ｐ明朝" pitchFamily="18" charset="-128"/>
                <a:ea typeface="ＭＳ Ｐ明朝" pitchFamily="18" charset="-128"/>
              </a:rPr>
              <a:t>31m </a:t>
            </a:r>
            <a:r>
              <a:rPr lang="ja-JP" altLang="en-US" sz="1400" noProof="0" dirty="0" smtClean="0">
                <a:latin typeface="ＭＳ Ｐ明朝" pitchFamily="18" charset="-128"/>
                <a:ea typeface="ＭＳ Ｐ明朝" pitchFamily="18" charset="-128"/>
              </a:rPr>
              <a:t>→ </a:t>
            </a:r>
            <a:r>
              <a:rPr lang="en-US" altLang="ja-JP" sz="1400" noProof="0" dirty="0" smtClean="0">
                <a:latin typeface="ＭＳ Ｐ明朝" pitchFamily="18" charset="-128"/>
                <a:ea typeface="ＭＳ Ｐ明朝" pitchFamily="18" charset="-128"/>
              </a:rPr>
              <a:t>1995</a:t>
            </a:r>
            <a:r>
              <a:rPr lang="ja-JP" altLang="en-US" sz="1400" noProof="0" dirty="0" smtClean="0">
                <a:latin typeface="ＭＳ Ｐ明朝" pitchFamily="18" charset="-128"/>
                <a:ea typeface="ＭＳ Ｐ明朝" pitchFamily="18" charset="-128"/>
              </a:rPr>
              <a:t>年：正面</a:t>
            </a:r>
            <a:r>
              <a:rPr lang="en-US" altLang="ja-JP" sz="1400" noProof="0" dirty="0" smtClean="0">
                <a:latin typeface="ＭＳ Ｐ明朝" pitchFamily="18" charset="-128"/>
                <a:ea typeface="ＭＳ Ｐ明朝" pitchFamily="18" charset="-128"/>
              </a:rPr>
              <a:t>50m</a:t>
            </a:r>
            <a:r>
              <a:rPr lang="ja-JP" altLang="en-US" sz="1400" noProof="0" dirty="0" smtClean="0">
                <a:latin typeface="ＭＳ Ｐ明朝" pitchFamily="18" charset="-128"/>
                <a:ea typeface="ＭＳ Ｐ明朝" pitchFamily="18" charset="-128"/>
              </a:rPr>
              <a:t>（後方</a:t>
            </a:r>
            <a:r>
              <a:rPr lang="en-US" altLang="ja-JP" sz="1400" noProof="0" dirty="0" smtClean="0">
                <a:latin typeface="ＭＳ Ｐ明朝" pitchFamily="18" charset="-128"/>
                <a:ea typeface="ＭＳ Ｐ明朝" pitchFamily="18" charset="-128"/>
              </a:rPr>
              <a:t>60m</a:t>
            </a:r>
            <a:r>
              <a:rPr lang="ja-JP" altLang="en-US" sz="1400" noProof="0" dirty="0" smtClean="0">
                <a:latin typeface="ＭＳ Ｐ明朝" pitchFamily="18" charset="-128"/>
                <a:ea typeface="ＭＳ Ｐ明朝" pitchFamily="18" charset="-128"/>
              </a:rPr>
              <a:t>） → </a:t>
            </a:r>
            <a:r>
              <a:rPr lang="en-US" altLang="ja-JP" sz="1400" noProof="0" dirty="0" smtClean="0">
                <a:latin typeface="ＭＳ Ｐ明朝" pitchFamily="18" charset="-128"/>
                <a:ea typeface="ＭＳ Ｐ明朝" pitchFamily="18" charset="-128"/>
              </a:rPr>
              <a:t>2014</a:t>
            </a:r>
            <a:r>
              <a:rPr lang="ja-JP" altLang="en-US" sz="1400" noProof="0" dirty="0" smtClean="0">
                <a:latin typeface="ＭＳ Ｐ明朝" pitchFamily="18" charset="-128"/>
                <a:ea typeface="ＭＳ Ｐ明朝" pitchFamily="18" charset="-128"/>
              </a:rPr>
              <a:t>年</a:t>
            </a:r>
            <a:r>
              <a:rPr lang="ja-JP" altLang="en-US" sz="1400" dirty="0" smtClean="0">
                <a:latin typeface="ＭＳ Ｐ明朝" pitchFamily="18" charset="-128"/>
                <a:ea typeface="ＭＳ Ｐ明朝" pitchFamily="18" charset="-128"/>
              </a:rPr>
              <a:t>：正面</a:t>
            </a:r>
            <a:r>
              <a:rPr lang="en-US" altLang="ja-JP" sz="1400" dirty="0" smtClean="0">
                <a:latin typeface="ＭＳ Ｐ明朝" pitchFamily="18" charset="-128"/>
                <a:ea typeface="ＭＳ Ｐ明朝" pitchFamily="18" charset="-128"/>
              </a:rPr>
              <a:t>50m</a:t>
            </a:r>
            <a:r>
              <a:rPr lang="ja-JP" altLang="en-US" sz="1400" dirty="0" smtClean="0">
                <a:latin typeface="ＭＳ Ｐ明朝" pitchFamily="18" charset="-128"/>
                <a:ea typeface="ＭＳ Ｐ明朝" pitchFamily="18" charset="-128"/>
              </a:rPr>
              <a:t>（後方</a:t>
            </a:r>
            <a:r>
              <a:rPr lang="en-US" altLang="ja-JP" sz="1400" dirty="0" smtClean="0">
                <a:latin typeface="ＭＳ Ｐ明朝" pitchFamily="18" charset="-128"/>
                <a:ea typeface="ＭＳ Ｐ明朝" pitchFamily="18" charset="-128"/>
              </a:rPr>
              <a:t>100m</a:t>
            </a:r>
            <a:r>
              <a:rPr lang="ja-JP" altLang="en-US" sz="1400" dirty="0" smtClean="0">
                <a:latin typeface="ＭＳ Ｐ明朝" pitchFamily="18" charset="-128"/>
                <a:ea typeface="ＭＳ Ｐ明朝" pitchFamily="18" charset="-128"/>
              </a:rPr>
              <a:t>超）</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・市と協議して定めた地域の自主ルール（</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2014.7</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）に沿って、壁面後退部分を使用した民間主体によるオープンカフェ、マルシェなどのにぎわい空間創出への</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取組が</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展開。</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Ｐ明朝" pitchFamily="18" charset="-128"/>
                <a:ea typeface="ＭＳ Ｐ明朝" pitchFamily="18" charset="-128"/>
                <a:cs typeface="+mn-cs"/>
              </a:rPr>
              <a:t>　</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・車中心から人中心のストリートに転換を図るため、側道閉鎖やにぎわい創出の社会実験などを実施し、側道歩行者空間化の</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取組を推進。</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・御堂筋</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オータムパーティーで秋の御堂筋や大阪の魅力を発信。また</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地域との協働による三休橋のプロムナードの整備など、</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御堂筋を中心とした船場エリアで</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官民一体となった</a:t>
            </a:r>
            <a:r>
              <a:rPr kumimoji="1" lang="ja-JP" altLang="ja-JP"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a:t>
            </a:r>
            <a:r>
              <a:rPr kumimoji="1" lang="ja-JP" altLang="en-US" sz="14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が</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展開。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ja-JP"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４．将来像</a:t>
            </a:r>
            <a:endParaRPr kumimoji="1" lang="ja-JP"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歩いて楽しめ、</a:t>
            </a:r>
            <a:r>
              <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24</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時間稼動する多機能エリア』への転換を図り、御堂筋ブランドの</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向上</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を図る。</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　・車中心から人中心の道路空間に</a:t>
            </a:r>
            <a:r>
              <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rPr>
              <a:t>再編</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a:t>
            </a:r>
            <a:endParaRPr kumimoji="1" lang="ja-JP"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p:txBody>
      </p:sp>
      <p:sp>
        <p:nvSpPr>
          <p:cNvPr id="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624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734773078"/>
              </p:ext>
            </p:extLst>
          </p:nvPr>
        </p:nvGraphicFramePr>
        <p:xfrm>
          <a:off x="1132112" y="930840"/>
          <a:ext cx="9916891" cy="5057062"/>
        </p:xfrm>
        <a:graphic>
          <a:graphicData uri="http://schemas.openxmlformats.org/drawingml/2006/table">
            <a:tbl>
              <a:tblPr firstRow="1" bandRow="1">
                <a:tableStyleId>{5940675A-B579-460E-94D1-54222C63F5DA}</a:tableStyleId>
              </a:tblPr>
              <a:tblGrid>
                <a:gridCol w="957942">
                  <a:extLst>
                    <a:ext uri="{9D8B030D-6E8A-4147-A177-3AD203B41FA5}">
                      <a16:colId xmlns:a16="http://schemas.microsoft.com/office/drawing/2014/main" val="20000"/>
                    </a:ext>
                  </a:extLst>
                </a:gridCol>
                <a:gridCol w="537032">
                  <a:extLst>
                    <a:ext uri="{9D8B030D-6E8A-4147-A177-3AD203B41FA5}">
                      <a16:colId xmlns:a16="http://schemas.microsoft.com/office/drawing/2014/main" val="20001"/>
                    </a:ext>
                  </a:extLst>
                </a:gridCol>
                <a:gridCol w="522514">
                  <a:extLst>
                    <a:ext uri="{9D8B030D-6E8A-4147-A177-3AD203B41FA5}">
                      <a16:colId xmlns:a16="http://schemas.microsoft.com/office/drawing/2014/main" val="20002"/>
                    </a:ext>
                  </a:extLst>
                </a:gridCol>
                <a:gridCol w="522514">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493486">
                  <a:extLst>
                    <a:ext uri="{9D8B030D-6E8A-4147-A177-3AD203B41FA5}">
                      <a16:colId xmlns:a16="http://schemas.microsoft.com/office/drawing/2014/main" val="20005"/>
                    </a:ext>
                  </a:extLst>
                </a:gridCol>
                <a:gridCol w="493486">
                  <a:extLst>
                    <a:ext uri="{9D8B030D-6E8A-4147-A177-3AD203B41FA5}">
                      <a16:colId xmlns:a16="http://schemas.microsoft.com/office/drawing/2014/main" val="20006"/>
                    </a:ext>
                  </a:extLst>
                </a:gridCol>
                <a:gridCol w="478971">
                  <a:extLst>
                    <a:ext uri="{9D8B030D-6E8A-4147-A177-3AD203B41FA5}">
                      <a16:colId xmlns:a16="http://schemas.microsoft.com/office/drawing/2014/main" val="20007"/>
                    </a:ext>
                  </a:extLst>
                </a:gridCol>
                <a:gridCol w="478970">
                  <a:extLst>
                    <a:ext uri="{9D8B030D-6E8A-4147-A177-3AD203B41FA5}">
                      <a16:colId xmlns:a16="http://schemas.microsoft.com/office/drawing/2014/main" val="20008"/>
                    </a:ext>
                  </a:extLst>
                </a:gridCol>
                <a:gridCol w="449942">
                  <a:extLst>
                    <a:ext uri="{9D8B030D-6E8A-4147-A177-3AD203B41FA5}">
                      <a16:colId xmlns:a16="http://schemas.microsoft.com/office/drawing/2014/main" val="20009"/>
                    </a:ext>
                  </a:extLst>
                </a:gridCol>
                <a:gridCol w="478972">
                  <a:extLst>
                    <a:ext uri="{9D8B030D-6E8A-4147-A177-3AD203B41FA5}">
                      <a16:colId xmlns:a16="http://schemas.microsoft.com/office/drawing/2014/main" val="20010"/>
                    </a:ext>
                  </a:extLst>
                </a:gridCol>
                <a:gridCol w="493488">
                  <a:extLst>
                    <a:ext uri="{9D8B030D-6E8A-4147-A177-3AD203B41FA5}">
                      <a16:colId xmlns:a16="http://schemas.microsoft.com/office/drawing/2014/main" val="20011"/>
                    </a:ext>
                  </a:extLst>
                </a:gridCol>
                <a:gridCol w="493485">
                  <a:extLst>
                    <a:ext uri="{9D8B030D-6E8A-4147-A177-3AD203B41FA5}">
                      <a16:colId xmlns:a16="http://schemas.microsoft.com/office/drawing/2014/main" val="20012"/>
                    </a:ext>
                  </a:extLst>
                </a:gridCol>
                <a:gridCol w="508000">
                  <a:extLst>
                    <a:ext uri="{9D8B030D-6E8A-4147-A177-3AD203B41FA5}">
                      <a16:colId xmlns:a16="http://schemas.microsoft.com/office/drawing/2014/main" val="20013"/>
                    </a:ext>
                  </a:extLst>
                </a:gridCol>
                <a:gridCol w="493486">
                  <a:extLst>
                    <a:ext uri="{9D8B030D-6E8A-4147-A177-3AD203B41FA5}">
                      <a16:colId xmlns:a16="http://schemas.microsoft.com/office/drawing/2014/main" val="2735950136"/>
                    </a:ext>
                  </a:extLst>
                </a:gridCol>
                <a:gridCol w="493486">
                  <a:extLst>
                    <a:ext uri="{9D8B030D-6E8A-4147-A177-3AD203B41FA5}">
                      <a16:colId xmlns:a16="http://schemas.microsoft.com/office/drawing/2014/main" val="1628878462"/>
                    </a:ext>
                  </a:extLst>
                </a:gridCol>
                <a:gridCol w="493485">
                  <a:extLst>
                    <a:ext uri="{9D8B030D-6E8A-4147-A177-3AD203B41FA5}">
                      <a16:colId xmlns:a16="http://schemas.microsoft.com/office/drawing/2014/main" val="679141836"/>
                    </a:ext>
                  </a:extLst>
                </a:gridCol>
                <a:gridCol w="507998">
                  <a:extLst>
                    <a:ext uri="{9D8B030D-6E8A-4147-A177-3AD203B41FA5}">
                      <a16:colId xmlns:a16="http://schemas.microsoft.com/office/drawing/2014/main" val="942087522"/>
                    </a:ext>
                  </a:extLst>
                </a:gridCol>
                <a:gridCol w="511634">
                  <a:extLst>
                    <a:ext uri="{9D8B030D-6E8A-4147-A177-3AD203B41FA5}">
                      <a16:colId xmlns:a16="http://schemas.microsoft.com/office/drawing/2014/main" val="784083571"/>
                    </a:ext>
                  </a:extLst>
                </a:gridCol>
              </a:tblGrid>
              <a:tr h="966319">
                <a:tc>
                  <a:txBody>
                    <a:bodyPr/>
                    <a:lstStyle/>
                    <a:p>
                      <a:pPr algn="ctr"/>
                      <a:r>
                        <a:rPr kumimoji="1" lang="ja-JP" altLang="en-US" sz="1000" b="0" dirty="0">
                          <a:solidFill>
                            <a:schemeClr val="tx1"/>
                          </a:solidFill>
                        </a:rPr>
                        <a:t>年度</a:t>
                      </a:r>
                    </a:p>
                  </a:txBody>
                  <a:tcPr anchor="ctr"/>
                </a:tc>
                <a:tc>
                  <a:txBody>
                    <a:bodyPr/>
                    <a:lstStyle/>
                    <a:p>
                      <a:pPr algn="ctr"/>
                      <a:r>
                        <a:rPr kumimoji="1" lang="en-US" altLang="ja-JP" sz="1000" dirty="0"/>
                        <a:t>2013</a:t>
                      </a:r>
                    </a:p>
                    <a:p>
                      <a:pPr algn="ctr"/>
                      <a:r>
                        <a:rPr kumimoji="1" lang="en-US" altLang="ja-JP" sz="1000" dirty="0"/>
                        <a:t>(H25)</a:t>
                      </a:r>
                      <a:endParaRPr kumimoji="1" lang="ja-JP" altLang="en-US" sz="1000" dirty="0"/>
                    </a:p>
                  </a:txBody>
                  <a:tcPr anchor="ctr"/>
                </a:tc>
                <a:tc>
                  <a:txBody>
                    <a:bodyPr/>
                    <a:lstStyle/>
                    <a:p>
                      <a:pPr algn="ctr"/>
                      <a:r>
                        <a:rPr kumimoji="1" lang="en-US" altLang="ja-JP" sz="1000" dirty="0"/>
                        <a:t>2014</a:t>
                      </a:r>
                    </a:p>
                    <a:p>
                      <a:pPr algn="ctr"/>
                      <a:r>
                        <a:rPr kumimoji="1" lang="en-US" altLang="ja-JP" sz="1000" dirty="0"/>
                        <a:t>(H26)</a:t>
                      </a:r>
                      <a:endParaRPr kumimoji="1" lang="ja-JP" altLang="en-US" sz="1000" dirty="0"/>
                    </a:p>
                  </a:txBody>
                  <a:tcPr anchor="ctr"/>
                </a:tc>
                <a:tc>
                  <a:txBody>
                    <a:bodyPr/>
                    <a:lstStyle/>
                    <a:p>
                      <a:pPr algn="ctr"/>
                      <a:r>
                        <a:rPr kumimoji="1" lang="en-US" altLang="ja-JP" sz="1000" dirty="0"/>
                        <a:t>2015</a:t>
                      </a:r>
                    </a:p>
                    <a:p>
                      <a:pPr algn="ctr"/>
                      <a:r>
                        <a:rPr kumimoji="1" lang="en-US" altLang="ja-JP" sz="1000" dirty="0"/>
                        <a:t>(H27)</a:t>
                      </a:r>
                      <a:endParaRPr kumimoji="1" lang="ja-JP" altLang="en-US" sz="1000" dirty="0"/>
                    </a:p>
                  </a:txBody>
                  <a:tcPr anchor="ctr"/>
                </a:tc>
                <a:tc>
                  <a:txBody>
                    <a:bodyPr/>
                    <a:lstStyle/>
                    <a:p>
                      <a:pPr algn="ctr"/>
                      <a:r>
                        <a:rPr kumimoji="1" lang="en-US" altLang="ja-JP" sz="1000" dirty="0"/>
                        <a:t>2016</a:t>
                      </a:r>
                    </a:p>
                    <a:p>
                      <a:pPr algn="ctr"/>
                      <a:r>
                        <a:rPr kumimoji="1" lang="en-US" altLang="ja-JP" sz="1000" dirty="0"/>
                        <a:t>(H28)</a:t>
                      </a:r>
                      <a:endParaRPr kumimoji="1" lang="ja-JP" altLang="en-US" sz="1000" dirty="0"/>
                    </a:p>
                  </a:txBody>
                  <a:tcPr anchor="ctr"/>
                </a:tc>
                <a:tc>
                  <a:txBody>
                    <a:bodyPr/>
                    <a:lstStyle/>
                    <a:p>
                      <a:pPr algn="ctr"/>
                      <a:r>
                        <a:rPr kumimoji="1" lang="en-US" altLang="ja-JP" sz="1000" dirty="0"/>
                        <a:t>2017</a:t>
                      </a:r>
                    </a:p>
                    <a:p>
                      <a:pPr algn="ctr"/>
                      <a:r>
                        <a:rPr kumimoji="1" lang="en-US" altLang="ja-JP" sz="1000" dirty="0"/>
                        <a:t>(H29)</a:t>
                      </a:r>
                      <a:endParaRPr kumimoji="1" lang="ja-JP" altLang="en-US" sz="1000" dirty="0"/>
                    </a:p>
                  </a:txBody>
                  <a:tcPr anchor="ctr"/>
                </a:tc>
                <a:tc>
                  <a:txBody>
                    <a:bodyPr/>
                    <a:lstStyle/>
                    <a:p>
                      <a:pPr algn="ctr"/>
                      <a:r>
                        <a:rPr kumimoji="1" lang="en-US" altLang="ja-JP" sz="1000" dirty="0"/>
                        <a:t>2018</a:t>
                      </a:r>
                    </a:p>
                    <a:p>
                      <a:pPr algn="ctr"/>
                      <a:r>
                        <a:rPr kumimoji="1" lang="en-US" altLang="ja-JP" sz="1000" dirty="0"/>
                        <a:t>(H30)</a:t>
                      </a:r>
                      <a:endParaRPr kumimoji="1" lang="ja-JP" altLang="en-US" sz="1000" dirty="0"/>
                    </a:p>
                  </a:txBody>
                  <a:tcPr anchor="ctr"/>
                </a:tc>
                <a:tc>
                  <a:txBody>
                    <a:bodyPr/>
                    <a:lstStyle/>
                    <a:p>
                      <a:pPr algn="ctr"/>
                      <a:r>
                        <a:rPr kumimoji="1" lang="en-US" altLang="ja-JP" sz="1000" dirty="0"/>
                        <a:t>2019</a:t>
                      </a:r>
                    </a:p>
                    <a:p>
                      <a:pPr algn="ctr"/>
                      <a:r>
                        <a:rPr kumimoji="1" lang="en-US" altLang="ja-JP" sz="1000" dirty="0"/>
                        <a:t>(R1)</a:t>
                      </a:r>
                      <a:endParaRPr kumimoji="1" lang="ja-JP" altLang="en-US" sz="1000" dirty="0"/>
                    </a:p>
                  </a:txBody>
                  <a:tcPr anchor="ctr"/>
                </a:tc>
                <a:tc>
                  <a:txBody>
                    <a:bodyPr/>
                    <a:lstStyle/>
                    <a:p>
                      <a:pPr algn="ctr"/>
                      <a:r>
                        <a:rPr kumimoji="1" lang="en-US" altLang="ja-JP" sz="1000" dirty="0"/>
                        <a:t>2020</a:t>
                      </a:r>
                    </a:p>
                    <a:p>
                      <a:pPr algn="ctr"/>
                      <a:r>
                        <a:rPr kumimoji="1" lang="en-US" altLang="ja-JP" sz="1000" dirty="0"/>
                        <a:t>(R2)</a:t>
                      </a:r>
                      <a:endParaRPr kumimoji="1" lang="ja-JP" altLang="en-US" sz="1000" dirty="0"/>
                    </a:p>
                  </a:txBody>
                  <a:tcPr anchor="ctr"/>
                </a:tc>
                <a:tc>
                  <a:txBody>
                    <a:bodyPr/>
                    <a:lstStyle/>
                    <a:p>
                      <a:pPr algn="ctr"/>
                      <a:r>
                        <a:rPr kumimoji="1" lang="en-US" altLang="ja-JP" sz="1000" dirty="0"/>
                        <a:t>2021</a:t>
                      </a:r>
                    </a:p>
                    <a:p>
                      <a:pPr algn="ctr"/>
                      <a:r>
                        <a:rPr kumimoji="1" lang="en-US" altLang="ja-JP" sz="1000" dirty="0"/>
                        <a:t>(R3)</a:t>
                      </a:r>
                      <a:endParaRPr kumimoji="1" lang="ja-JP" altLang="en-US" sz="1000" dirty="0"/>
                    </a:p>
                  </a:txBody>
                  <a:tcPr anchor="ctr"/>
                </a:tc>
                <a:tc>
                  <a:txBody>
                    <a:bodyPr/>
                    <a:lstStyle/>
                    <a:p>
                      <a:pPr algn="ctr"/>
                      <a:r>
                        <a:rPr kumimoji="1" lang="en-US" altLang="ja-JP" sz="1000" dirty="0"/>
                        <a:t>2022</a:t>
                      </a:r>
                    </a:p>
                    <a:p>
                      <a:pPr algn="ctr"/>
                      <a:r>
                        <a:rPr kumimoji="1" lang="en-US" altLang="ja-JP" sz="1000" dirty="0"/>
                        <a:t>(R4)</a:t>
                      </a:r>
                      <a:endParaRPr kumimoji="1" lang="ja-JP" altLang="en-US" sz="1000" dirty="0"/>
                    </a:p>
                  </a:txBody>
                  <a:tcPr anchor="ctr"/>
                </a:tc>
                <a:tc>
                  <a:txBody>
                    <a:bodyPr/>
                    <a:lstStyle/>
                    <a:p>
                      <a:pPr algn="ctr"/>
                      <a:r>
                        <a:rPr kumimoji="1" lang="en-US" altLang="ja-JP" sz="1000" dirty="0"/>
                        <a:t>2023</a:t>
                      </a:r>
                    </a:p>
                    <a:p>
                      <a:pPr algn="ctr"/>
                      <a:r>
                        <a:rPr kumimoji="1" lang="en-US" altLang="ja-JP" sz="1000" dirty="0"/>
                        <a:t>(R5)</a:t>
                      </a:r>
                      <a:endParaRPr kumimoji="1" lang="ja-JP" altLang="en-US" sz="1000" dirty="0"/>
                    </a:p>
                  </a:txBody>
                  <a:tcPr anchor="ctr"/>
                </a:tc>
                <a:tc>
                  <a:txBody>
                    <a:bodyPr/>
                    <a:lstStyle/>
                    <a:p>
                      <a:pPr algn="ctr"/>
                      <a:r>
                        <a:rPr kumimoji="1" lang="en-US" altLang="ja-JP" sz="1000" dirty="0"/>
                        <a:t>2024</a:t>
                      </a:r>
                    </a:p>
                    <a:p>
                      <a:pPr algn="ctr"/>
                      <a:r>
                        <a:rPr kumimoji="1" lang="en-US" altLang="ja-JP" sz="1000" dirty="0"/>
                        <a:t>(R6)</a:t>
                      </a:r>
                      <a:endParaRPr kumimoji="1" lang="ja-JP" altLang="en-US" sz="1000" dirty="0"/>
                    </a:p>
                  </a:txBody>
                  <a:tcPr anchor="ctr"/>
                </a:tc>
                <a:tc>
                  <a:txBody>
                    <a:bodyPr/>
                    <a:lstStyle/>
                    <a:p>
                      <a:pPr algn="ctr"/>
                      <a:r>
                        <a:rPr kumimoji="1" lang="en-US" altLang="ja-JP" sz="1000" dirty="0"/>
                        <a:t>2025</a:t>
                      </a:r>
                    </a:p>
                    <a:p>
                      <a:pPr algn="ctr"/>
                      <a:r>
                        <a:rPr kumimoji="1" lang="en-US" altLang="ja-JP" sz="1000" dirty="0"/>
                        <a:t>(R7)</a:t>
                      </a:r>
                      <a:endParaRPr kumimoji="1" lang="ja-JP" altLang="en-US" sz="1000" dirty="0"/>
                    </a:p>
                  </a:txBody>
                  <a:tcPr anchor="ctr"/>
                </a:tc>
                <a:tc>
                  <a:txBody>
                    <a:bodyPr/>
                    <a:lstStyle/>
                    <a:p>
                      <a:pPr algn="ctr"/>
                      <a:r>
                        <a:rPr kumimoji="1" lang="en-US" altLang="ja-JP" sz="1000" dirty="0">
                          <a:solidFill>
                            <a:srgbClr val="FF0000"/>
                          </a:solidFill>
                        </a:rPr>
                        <a:t>2026</a:t>
                      </a:r>
                    </a:p>
                    <a:p>
                      <a:pPr algn="ctr"/>
                      <a:r>
                        <a:rPr kumimoji="1" lang="en-US" altLang="ja-JP" sz="1000" dirty="0">
                          <a:solidFill>
                            <a:srgbClr val="FF0000"/>
                          </a:solidFill>
                        </a:rPr>
                        <a:t>(R8)</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2027</a:t>
                      </a:r>
                    </a:p>
                    <a:p>
                      <a:pPr algn="ctr"/>
                      <a:r>
                        <a:rPr kumimoji="1" lang="en-US" altLang="ja-JP" sz="1000" dirty="0">
                          <a:solidFill>
                            <a:srgbClr val="FF0000"/>
                          </a:solidFill>
                        </a:rPr>
                        <a:t>(R9)</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2028</a:t>
                      </a:r>
                    </a:p>
                    <a:p>
                      <a:pPr algn="ctr"/>
                      <a:r>
                        <a:rPr kumimoji="1" lang="en-US" altLang="ja-JP" sz="1000" dirty="0">
                          <a:solidFill>
                            <a:srgbClr val="FF0000"/>
                          </a:solidFill>
                        </a:rPr>
                        <a:t>(R10)</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2029</a:t>
                      </a:r>
                    </a:p>
                    <a:p>
                      <a:pPr algn="ctr"/>
                      <a:r>
                        <a:rPr kumimoji="1" lang="en-US" altLang="ja-JP" sz="1000" dirty="0">
                          <a:solidFill>
                            <a:srgbClr val="FF0000"/>
                          </a:solidFill>
                        </a:rPr>
                        <a:t>(R11)</a:t>
                      </a:r>
                      <a:endParaRPr kumimoji="1" lang="ja-JP" altLang="en-US" sz="1000" dirty="0">
                        <a:solidFill>
                          <a:srgbClr val="FF0000"/>
                        </a:solidFill>
                      </a:endParaRPr>
                    </a:p>
                  </a:txBody>
                  <a:tcPr anchor="ctr"/>
                </a:tc>
                <a:tc>
                  <a:txBody>
                    <a:bodyPr/>
                    <a:lstStyle/>
                    <a:p>
                      <a:pPr algn="ctr"/>
                      <a:r>
                        <a:rPr kumimoji="1" lang="en-US" altLang="ja-JP" sz="1000" dirty="0">
                          <a:solidFill>
                            <a:srgbClr val="FF0000"/>
                          </a:solidFill>
                        </a:rPr>
                        <a:t>2030</a:t>
                      </a:r>
                    </a:p>
                    <a:p>
                      <a:pPr algn="ctr"/>
                      <a:r>
                        <a:rPr kumimoji="1" lang="en-US" altLang="ja-JP" sz="1000" dirty="0">
                          <a:solidFill>
                            <a:srgbClr val="FF0000"/>
                          </a:solidFill>
                        </a:rPr>
                        <a:t>(R12)</a:t>
                      </a:r>
                      <a:endParaRPr kumimoji="1" lang="ja-JP" altLang="en-US" sz="1000" dirty="0">
                        <a:solidFill>
                          <a:srgbClr val="FF0000"/>
                        </a:solidFill>
                      </a:endParaRPr>
                    </a:p>
                  </a:txBody>
                  <a:tcPr anchor="ctr"/>
                </a:tc>
                <a:extLst>
                  <a:ext uri="{0D108BD9-81ED-4DB2-BD59-A6C34878D82A}">
                    <a16:rowId xmlns:a16="http://schemas.microsoft.com/office/drawing/2014/main" val="10000"/>
                  </a:ext>
                </a:extLst>
              </a:tr>
              <a:tr h="187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①</a:t>
                      </a:r>
                      <a:r>
                        <a:rPr kumimoji="1" lang="ja-JP" altLang="en-US" sz="1000" dirty="0">
                          <a:solidFill>
                            <a:schemeClr val="tx1"/>
                          </a:solidFill>
                        </a:rPr>
                        <a:t>地区計画及び御堂筋デザインガイドライン等による形態・にぎわいの誘導</a:t>
                      </a:r>
                      <a:endParaRPr kumimoji="1" lang="en-US" altLang="ja-JP" sz="1000" strike="sngStrike" dirty="0">
                        <a:solidFill>
                          <a:schemeClr val="tx1"/>
                        </a:solidFill>
                      </a:endParaRPr>
                    </a:p>
                  </a:txBody>
                  <a:tcPr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1"/>
                  </a:ext>
                </a:extLst>
              </a:tr>
              <a:tr h="1318648">
                <a:tc>
                  <a:txBody>
                    <a:bodyPr/>
                    <a:lstStyle/>
                    <a:p>
                      <a:pPr marL="0" indent="0"/>
                      <a:r>
                        <a:rPr kumimoji="1" lang="ja-JP" altLang="en-US" sz="1000" dirty="0">
                          <a:solidFill>
                            <a:schemeClr val="tx1"/>
                          </a:solidFill>
                        </a:rPr>
                        <a:t>②車中心から</a:t>
                      </a:r>
                      <a:endParaRPr kumimoji="1" lang="en-US" altLang="ja-JP" sz="1000" dirty="0">
                        <a:solidFill>
                          <a:schemeClr val="tx1"/>
                        </a:solidFill>
                      </a:endParaRPr>
                    </a:p>
                    <a:p>
                      <a:pPr marL="0" indent="0"/>
                      <a:r>
                        <a:rPr kumimoji="1" lang="ja-JP" altLang="en-US" sz="1000" dirty="0">
                          <a:solidFill>
                            <a:schemeClr val="tx1"/>
                          </a:solidFill>
                        </a:rPr>
                        <a:t>　人中心の</a:t>
                      </a:r>
                      <a:endParaRPr kumimoji="1" lang="en-US" altLang="ja-JP" sz="1000" dirty="0">
                        <a:solidFill>
                          <a:schemeClr val="tx1"/>
                        </a:solidFill>
                      </a:endParaRPr>
                    </a:p>
                    <a:p>
                      <a:pPr marL="0" indent="0"/>
                      <a:r>
                        <a:rPr kumimoji="1" lang="ja-JP" altLang="en-US" sz="1000" dirty="0">
                          <a:solidFill>
                            <a:schemeClr val="tx1"/>
                          </a:solidFill>
                        </a:rPr>
                        <a:t>　道路空間</a:t>
                      </a:r>
                      <a:endParaRPr kumimoji="1" lang="en-US" altLang="ja-JP" sz="1000" dirty="0">
                        <a:solidFill>
                          <a:schemeClr val="tx1"/>
                        </a:solidFill>
                      </a:endParaRPr>
                    </a:p>
                    <a:p>
                      <a:pPr marL="0" indent="0"/>
                      <a:r>
                        <a:rPr kumimoji="1" lang="ja-JP" altLang="en-US" sz="1000" dirty="0">
                          <a:solidFill>
                            <a:schemeClr val="tx1"/>
                          </a:solidFill>
                        </a:rPr>
                        <a:t>　への転換</a:t>
                      </a:r>
                    </a:p>
                  </a:txBody>
                  <a:tcPr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2"/>
                  </a:ext>
                </a:extLst>
              </a:tr>
              <a:tr h="893388">
                <a:tc>
                  <a:txBody>
                    <a:bodyPr/>
                    <a:lstStyle/>
                    <a:p>
                      <a:r>
                        <a:rPr kumimoji="1" lang="ja-JP" altLang="en-US" sz="1000" dirty="0">
                          <a:solidFill>
                            <a:schemeClr val="tx1"/>
                          </a:solidFill>
                        </a:rPr>
                        <a:t>③周辺での</a:t>
                      </a:r>
                      <a:endParaRPr kumimoji="1" lang="en-US" altLang="ja-JP" sz="1000" dirty="0">
                        <a:solidFill>
                          <a:schemeClr val="tx1"/>
                        </a:solidFill>
                      </a:endParaRPr>
                    </a:p>
                    <a:p>
                      <a:r>
                        <a:rPr kumimoji="1" lang="ja-JP" altLang="en-US" sz="1000" dirty="0">
                          <a:solidFill>
                            <a:schemeClr val="tx1"/>
                          </a:solidFill>
                        </a:rPr>
                        <a:t>　</a:t>
                      </a:r>
                      <a:r>
                        <a:rPr kumimoji="1" lang="ja-JP" altLang="en-US" sz="1000" dirty="0" smtClean="0">
                          <a:solidFill>
                            <a:srgbClr val="FF0000"/>
                          </a:solidFill>
                        </a:rPr>
                        <a:t>取組</a:t>
                      </a:r>
                      <a:endParaRPr kumimoji="1" lang="en-US" altLang="ja-JP" sz="1000" dirty="0">
                        <a:solidFill>
                          <a:srgbClr val="FF0000"/>
                        </a:solidFill>
                      </a:endParaRPr>
                    </a:p>
                  </a:txBody>
                  <a:tcPr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3"/>
                  </a:ext>
                </a:extLst>
              </a:tr>
            </a:tbl>
          </a:graphicData>
        </a:graphic>
      </p:graphicFrame>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6" name="円/楕円 15"/>
          <p:cNvSpPr/>
          <p:nvPr/>
        </p:nvSpPr>
        <p:spPr>
          <a:xfrm>
            <a:off x="2942454" y="4240380"/>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円/楕円 16"/>
          <p:cNvSpPr/>
          <p:nvPr/>
        </p:nvSpPr>
        <p:spPr>
          <a:xfrm>
            <a:off x="2417771" y="4240380"/>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テキスト ボックス 17"/>
          <p:cNvSpPr txBox="1"/>
          <p:nvPr/>
        </p:nvSpPr>
        <p:spPr>
          <a:xfrm>
            <a:off x="2077538" y="1907119"/>
            <a:ext cx="152120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新ルール（地区計画及び御堂筋デザインガイドライン）の運用開始</a:t>
            </a:r>
          </a:p>
        </p:txBody>
      </p:sp>
      <p:sp>
        <p:nvSpPr>
          <p:cNvPr id="20" name="テキスト ボックス 19"/>
          <p:cNvSpPr txBox="1"/>
          <p:nvPr/>
        </p:nvSpPr>
        <p:spPr>
          <a:xfrm>
            <a:off x="2877737" y="2570731"/>
            <a:ext cx="21932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補助制度を活用したオープンカフェを</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始めとした先導的事業の実現</a:t>
            </a:r>
          </a:p>
        </p:txBody>
      </p:sp>
      <p:sp>
        <p:nvSpPr>
          <p:cNvPr id="21" name="テキスト ボックス 20"/>
          <p:cNvSpPr txBox="1"/>
          <p:nvPr/>
        </p:nvSpPr>
        <p:spPr>
          <a:xfrm>
            <a:off x="3129704" y="3057825"/>
            <a:ext cx="225093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・補助制度の創設とセットバック部分の</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使用に関する官民ルールの運用開始</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・セットバック部分を使用したオープン</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カフェ第</a:t>
            </a:r>
            <a:r>
              <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1</a:t>
            </a: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号店がオープン</a:t>
            </a:r>
          </a:p>
        </p:txBody>
      </p:sp>
      <p:sp>
        <p:nvSpPr>
          <p:cNvPr id="22" name="テキスト ボックス 21"/>
          <p:cNvSpPr txBox="1"/>
          <p:nvPr/>
        </p:nvSpPr>
        <p:spPr>
          <a:xfrm>
            <a:off x="6109636" y="2750835"/>
            <a:ext cx="371127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人が集まり楽しめる空間形成に向けた地域の自主的な取組の誘導</a:t>
            </a:r>
          </a:p>
        </p:txBody>
      </p:sp>
      <p:sp>
        <p:nvSpPr>
          <p:cNvPr id="23" name="テキスト ボックス 22"/>
          <p:cNvSpPr txBox="1"/>
          <p:nvPr/>
        </p:nvSpPr>
        <p:spPr>
          <a:xfrm>
            <a:off x="8329120" y="4056983"/>
            <a:ext cx="188705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車中心から人中心のストリートへ</a:t>
            </a:r>
          </a:p>
        </p:txBody>
      </p:sp>
      <p:sp>
        <p:nvSpPr>
          <p:cNvPr id="24" name="テキスト ボックス 23"/>
          <p:cNvSpPr txBox="1"/>
          <p:nvPr/>
        </p:nvSpPr>
        <p:spPr>
          <a:xfrm>
            <a:off x="2209014" y="3732190"/>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側道</a:t>
            </a:r>
            <a:endParaRPr kumimoji="1" lang="en-US" altLang="ja-JP"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閉鎖</a:t>
            </a:r>
            <a:endParaRPr kumimoji="1" lang="en-US" altLang="ja-JP"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社会</a:t>
            </a:r>
            <a:endParaRPr kumimoji="1" lang="en-US" altLang="ja-JP"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実験</a:t>
            </a:r>
          </a:p>
        </p:txBody>
      </p:sp>
      <p:sp>
        <p:nvSpPr>
          <p:cNvPr id="25" name="テキスト ボックス 24"/>
          <p:cNvSpPr txBox="1"/>
          <p:nvPr/>
        </p:nvSpPr>
        <p:spPr>
          <a:xfrm>
            <a:off x="2683536" y="3751433"/>
            <a:ext cx="4828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賑わい</a:t>
            </a:r>
            <a:endParaRPr kumimoji="1" lang="en-US" altLang="ja-JP"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創出</a:t>
            </a:r>
            <a:endParaRPr kumimoji="1" lang="en-US" altLang="ja-JP"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社会</a:t>
            </a:r>
            <a:endParaRPr kumimoji="1" lang="en-US" altLang="ja-JP"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実験</a:t>
            </a:r>
          </a:p>
        </p:txBody>
      </p:sp>
      <p:sp>
        <p:nvSpPr>
          <p:cNvPr id="32" name="テキスト ボックス 31"/>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取組</a:t>
            </a: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状況</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33" name="グループ化 32"/>
          <p:cNvGrpSpPr/>
          <p:nvPr/>
        </p:nvGrpSpPr>
        <p:grpSpPr>
          <a:xfrm>
            <a:off x="4882148" y="409610"/>
            <a:ext cx="7279465" cy="516139"/>
            <a:chOff x="4882148" y="409610"/>
            <a:chExt cx="7279465" cy="516139"/>
          </a:xfrm>
        </p:grpSpPr>
        <p:cxnSp>
          <p:nvCxnSpPr>
            <p:cNvPr id="34" name="直線コネクタ 33"/>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36" name="直線コネクタ 35"/>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38" name="直線コネクタ 37"/>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40" name="テキスト ボックス 39"/>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41" name="テキスト ボックス 40"/>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42" name="角丸四角形 41"/>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4" name="テキスト ボックス 43"/>
          <p:cNvSpPr txBox="1"/>
          <p:nvPr/>
        </p:nvSpPr>
        <p:spPr>
          <a:xfrm>
            <a:off x="4769697" y="2190832"/>
            <a:ext cx="458010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地区計画及び御堂筋デザインガイドラインに沿った建築物の形態・にぎわいの誘導</a:t>
            </a:r>
          </a:p>
        </p:txBody>
      </p:sp>
      <p:sp>
        <p:nvSpPr>
          <p:cNvPr id="46" name="テキスト ボックス 45"/>
          <p:cNvSpPr txBox="1"/>
          <p:nvPr/>
        </p:nvSpPr>
        <p:spPr>
          <a:xfrm>
            <a:off x="4216400" y="3809144"/>
            <a:ext cx="1029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御堂筋</a:t>
            </a:r>
            <a:endParaRPr kumimoji="1" lang="en-US" altLang="ja-JP"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完成８０周年</a:t>
            </a:r>
            <a:endParaRPr kumimoji="1" lang="en-US" altLang="ja-JP"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記念事業</a:t>
            </a:r>
          </a:p>
        </p:txBody>
      </p:sp>
      <p:sp>
        <p:nvSpPr>
          <p:cNvPr id="47" name="テキスト ボックス 46"/>
          <p:cNvSpPr txBox="1"/>
          <p:nvPr/>
        </p:nvSpPr>
        <p:spPr>
          <a:xfrm>
            <a:off x="3389092" y="4605762"/>
            <a:ext cx="8414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道路空間再編</a:t>
            </a:r>
            <a:endParaRPr kumimoji="1" lang="en-US" altLang="ja-JP"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モデル整備</a:t>
            </a:r>
          </a:p>
        </p:txBody>
      </p:sp>
      <p:grpSp>
        <p:nvGrpSpPr>
          <p:cNvPr id="14" name="グループ化 13"/>
          <p:cNvGrpSpPr/>
          <p:nvPr/>
        </p:nvGrpSpPr>
        <p:grpSpPr>
          <a:xfrm>
            <a:off x="2902857" y="3035448"/>
            <a:ext cx="8146143" cy="141582"/>
            <a:chOff x="4539024" y="3035449"/>
            <a:chExt cx="4464717" cy="0"/>
          </a:xfrm>
        </p:grpSpPr>
        <p:cxnSp>
          <p:nvCxnSpPr>
            <p:cNvPr id="54" name="直線矢印コネクタ 53"/>
            <p:cNvCxnSpPr/>
            <p:nvPr/>
          </p:nvCxnSpPr>
          <p:spPr>
            <a:xfrm>
              <a:off x="4539024" y="3035449"/>
              <a:ext cx="1038520" cy="0"/>
            </a:xfrm>
            <a:prstGeom prst="straightConnector1">
              <a:avLst/>
            </a:prstGeom>
            <a:ln w="25400">
              <a:solidFill>
                <a:srgbClr val="0070C0"/>
              </a:solidFill>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617358" y="3035449"/>
              <a:ext cx="3386383" cy="0"/>
            </a:xfrm>
            <a:prstGeom prst="straightConnector1">
              <a:avLst/>
            </a:prstGeom>
            <a:ln w="25400">
              <a:solidFill>
                <a:srgbClr val="0070C0"/>
              </a:solidFill>
              <a:headEnd type="oval" w="lg" len="lg"/>
              <a:tailEnd type="arrow"/>
            </a:ln>
          </p:spPr>
          <p:style>
            <a:lnRef idx="1">
              <a:schemeClr val="accent1"/>
            </a:lnRef>
            <a:fillRef idx="0">
              <a:schemeClr val="accent1"/>
            </a:fillRef>
            <a:effectRef idx="0">
              <a:schemeClr val="accent1"/>
            </a:effectRef>
            <a:fontRef idx="minor">
              <a:schemeClr val="tx1"/>
            </a:fontRef>
          </p:style>
        </p:cxnSp>
      </p:grpSp>
      <p:cxnSp>
        <p:nvCxnSpPr>
          <p:cNvPr id="52" name="直線矢印コネクタ 51"/>
          <p:cNvCxnSpPr>
            <a:cxnSpLocks/>
            <a:endCxn id="68" idx="6"/>
          </p:cNvCxnSpPr>
          <p:nvPr/>
        </p:nvCxnSpPr>
        <p:spPr>
          <a:xfrm flipV="1">
            <a:off x="2085495" y="5461232"/>
            <a:ext cx="4681089" cy="10949"/>
          </a:xfrm>
          <a:prstGeom prst="straightConnector1">
            <a:avLst/>
          </a:prstGeom>
          <a:ln w="25400">
            <a:solidFill>
              <a:srgbClr val="0000CC"/>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462795" y="5044617"/>
            <a:ext cx="133241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無電柱化や</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道路美装化等の実施</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59" name="円/楕円 58"/>
          <p:cNvSpPr/>
          <p:nvPr/>
        </p:nvSpPr>
        <p:spPr>
          <a:xfrm>
            <a:off x="3537036" y="5385265"/>
            <a:ext cx="144000" cy="144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正方形/長方形 8"/>
          <p:cNvSpPr/>
          <p:nvPr/>
        </p:nvSpPr>
        <p:spPr>
          <a:xfrm>
            <a:off x="3171922" y="5479625"/>
            <a:ext cx="101822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日本生命本館</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・適塾周辺整備</a:t>
            </a:r>
            <a:endParaRPr kumimoji="1" lang="ja-JP" altLang="en-US" sz="1000" b="0" i="1" u="sng" strike="sngStrike" kern="1200" cap="none" spc="0" normalizeH="0" baseline="0" noProof="0" dirty="0">
              <a:ln>
                <a:noFill/>
              </a:ln>
              <a:solidFill>
                <a:srgbClr val="00B050"/>
              </a:solidFill>
              <a:effectLst/>
              <a:uLnTx/>
              <a:uFillTx/>
              <a:latin typeface="ＭＳ Ｐ明朝" panose="02020600040205080304" pitchFamily="18" charset="-128"/>
              <a:ea typeface="ＭＳ Ｐ明朝" panose="02020600040205080304" pitchFamily="18" charset="-128"/>
              <a:cs typeface="+mn-cs"/>
            </a:endParaRPr>
          </a:p>
        </p:txBody>
      </p:sp>
      <p:sp>
        <p:nvSpPr>
          <p:cNvPr id="60" name="円/楕円 59"/>
          <p:cNvSpPr/>
          <p:nvPr/>
        </p:nvSpPr>
        <p:spPr>
          <a:xfrm>
            <a:off x="2482639" y="538526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正方形/長方形 60"/>
          <p:cNvSpPr/>
          <p:nvPr/>
        </p:nvSpPr>
        <p:spPr>
          <a:xfrm>
            <a:off x="2158938" y="5488718"/>
            <a:ext cx="69762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三休橋筋</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整備完了</a:t>
            </a:r>
          </a:p>
        </p:txBody>
      </p:sp>
      <p:sp>
        <p:nvSpPr>
          <p:cNvPr id="62" name="テキスト ボックス 61"/>
          <p:cNvSpPr txBox="1"/>
          <p:nvPr/>
        </p:nvSpPr>
        <p:spPr>
          <a:xfrm>
            <a:off x="4884066" y="3814235"/>
            <a:ext cx="1005879" cy="461665"/>
          </a:xfrm>
          <a:prstGeom prst="rect">
            <a:avLst/>
          </a:prstGeom>
          <a:noFill/>
        </p:spPr>
        <p:txBody>
          <a:bodyPr wrap="square" rtlCol="0">
            <a:spAutoFit/>
          </a:bodyPr>
          <a:lstStyle>
            <a:defPPr>
              <a:defRPr lang="ja-JP"/>
            </a:defPPr>
            <a:lvl1pPr>
              <a:defRPr sz="1000" i="1" u="sng">
                <a:solidFill>
                  <a:srgbClr val="0000CC"/>
                </a:solidFill>
                <a:latin typeface="ＭＳ Ｐ明朝" panose="02020600040205080304" pitchFamily="18" charset="-128"/>
                <a:ea typeface="ＭＳ Ｐ明朝" panose="02020600040205080304"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「御堂筋</a:t>
            </a:r>
            <a:endParaRPr kumimoji="1" lang="en-US" altLang="ja-JP"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将来ビジョン」</a:t>
            </a:r>
            <a:endParaRPr kumimoji="1" lang="en-US" altLang="ja-JP"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策定</a:t>
            </a:r>
          </a:p>
        </p:txBody>
      </p:sp>
      <p:grpSp>
        <p:nvGrpSpPr>
          <p:cNvPr id="3" name="グループ化 2"/>
          <p:cNvGrpSpPr/>
          <p:nvPr/>
        </p:nvGrpSpPr>
        <p:grpSpPr>
          <a:xfrm>
            <a:off x="6956514" y="4136399"/>
            <a:ext cx="197628" cy="584517"/>
            <a:chOff x="6565311" y="4824412"/>
            <a:chExt cx="153921" cy="584517"/>
          </a:xfrm>
        </p:grpSpPr>
        <p:sp>
          <p:nvSpPr>
            <p:cNvPr id="13" name="フリーフォーム 12"/>
            <p:cNvSpPr/>
            <p:nvPr/>
          </p:nvSpPr>
          <p:spPr>
            <a:xfrm>
              <a:off x="6565311"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5" name="フリーフォーム 14"/>
            <p:cNvSpPr/>
            <p:nvPr/>
          </p:nvSpPr>
          <p:spPr>
            <a:xfrm>
              <a:off x="6637359"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grpSp>
      <p:cxnSp>
        <p:nvCxnSpPr>
          <p:cNvPr id="12" name="直線矢印コネクタ 11"/>
          <p:cNvCxnSpPr/>
          <p:nvPr/>
        </p:nvCxnSpPr>
        <p:spPr>
          <a:xfrm>
            <a:off x="2120136" y="4312380"/>
            <a:ext cx="2833799"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7101581" y="4303204"/>
            <a:ext cx="3947419" cy="0"/>
          </a:xfrm>
          <a:prstGeom prst="straightConnector1">
            <a:avLst/>
          </a:prstGeom>
          <a:ln w="25400">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66" name="円/楕円 65"/>
          <p:cNvSpPr/>
          <p:nvPr/>
        </p:nvSpPr>
        <p:spPr>
          <a:xfrm>
            <a:off x="5231808" y="5391791"/>
            <a:ext cx="144000" cy="12247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ＭＳ Ｐゴシック" panose="020B0600070205080204" pitchFamily="50" charset="-128"/>
              <a:cs typeface="+mn-cs"/>
            </a:endParaRPr>
          </a:p>
        </p:txBody>
      </p:sp>
      <p:sp>
        <p:nvSpPr>
          <p:cNvPr id="67" name="正方形/長方形 66"/>
          <p:cNvSpPr/>
          <p:nvPr/>
        </p:nvSpPr>
        <p:spPr>
          <a:xfrm>
            <a:off x="4835889" y="5565078"/>
            <a:ext cx="93166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芝川ビル周辺</a:t>
            </a:r>
            <a:endParaRPr kumimoji="1" lang="ja-JP" altLang="en-US" sz="1000" b="0" i="1" u="sng" strike="sng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68" name="円/楕円 67"/>
          <p:cNvSpPr/>
          <p:nvPr/>
        </p:nvSpPr>
        <p:spPr>
          <a:xfrm>
            <a:off x="6622584" y="5389232"/>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 name="グループ化 4"/>
          <p:cNvGrpSpPr/>
          <p:nvPr/>
        </p:nvGrpSpPr>
        <p:grpSpPr>
          <a:xfrm>
            <a:off x="2077538" y="2508180"/>
            <a:ext cx="8971462" cy="151125"/>
            <a:chOff x="3727925" y="2519829"/>
            <a:chExt cx="4990496" cy="0"/>
          </a:xfrm>
        </p:grpSpPr>
        <p:cxnSp>
          <p:nvCxnSpPr>
            <p:cNvPr id="43" name="直線矢印コネクタ 42"/>
            <p:cNvCxnSpPr/>
            <p:nvPr/>
          </p:nvCxnSpPr>
          <p:spPr>
            <a:xfrm>
              <a:off x="3727925" y="2519829"/>
              <a:ext cx="488475" cy="0"/>
            </a:xfrm>
            <a:prstGeom prst="straightConnector1">
              <a:avLst/>
            </a:prstGeom>
            <a:ln w="25400">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4262960" y="2519829"/>
              <a:ext cx="4455461" cy="0"/>
            </a:xfrm>
            <a:prstGeom prst="straightConnector1">
              <a:avLst/>
            </a:prstGeom>
            <a:ln w="25400">
              <a:solidFill>
                <a:srgbClr val="0070C0"/>
              </a:solidFill>
              <a:headEnd type="oval" w="lg" len="lg"/>
              <a:tailEnd type="arrow"/>
            </a:ln>
          </p:spPr>
          <p:style>
            <a:lnRef idx="1">
              <a:schemeClr val="accent1"/>
            </a:lnRef>
            <a:fillRef idx="0">
              <a:schemeClr val="accent1"/>
            </a:fillRef>
            <a:effectRef idx="0">
              <a:schemeClr val="accent1"/>
            </a:effectRef>
            <a:fontRef idx="minor">
              <a:schemeClr val="tx1"/>
            </a:fontRef>
          </p:style>
        </p:cxnSp>
      </p:grpSp>
      <p:sp>
        <p:nvSpPr>
          <p:cNvPr id="72" name="角丸四角形 71"/>
          <p:cNvSpPr/>
          <p:nvPr/>
        </p:nvSpPr>
        <p:spPr>
          <a:xfrm>
            <a:off x="1431032" y="6266108"/>
            <a:ext cx="9273480" cy="40583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3" name="テキスト ボックス 72"/>
          <p:cNvSpPr txBox="1"/>
          <p:nvPr/>
        </p:nvSpPr>
        <p:spPr>
          <a:xfrm>
            <a:off x="1143045" y="5979780"/>
            <a:ext cx="32720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4" name="テキスト ボックス 73"/>
          <p:cNvSpPr txBox="1"/>
          <p:nvPr/>
        </p:nvSpPr>
        <p:spPr>
          <a:xfrm>
            <a:off x="1415480" y="6295820"/>
            <a:ext cx="34740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・大阪市：計画調整局、建設局、経済戦略局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sng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77" name="テキスト ボックス 76"/>
          <p:cNvSpPr txBox="1"/>
          <p:nvPr/>
        </p:nvSpPr>
        <p:spPr>
          <a:xfrm>
            <a:off x="5693192" y="4552193"/>
            <a:ext cx="8429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道路空間再編</a:t>
            </a:r>
            <a:endParaRPr kumimoji="1" lang="en-US" altLang="ja-JP"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（道頓堀川～千日前区間）</a:t>
            </a:r>
          </a:p>
        </p:txBody>
      </p:sp>
      <p:sp>
        <p:nvSpPr>
          <p:cNvPr id="78" name="テキスト ボックス 77"/>
          <p:cNvSpPr txBox="1"/>
          <p:nvPr/>
        </p:nvSpPr>
        <p:spPr>
          <a:xfrm>
            <a:off x="7118609" y="4637888"/>
            <a:ext cx="8568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道路空間再編</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（長堀通～</a:t>
            </a:r>
            <a:endParaRPr kumimoji="1" lang="en-US" altLang="ja-JP"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道頓堀川区間）</a:t>
            </a:r>
          </a:p>
        </p:txBody>
      </p:sp>
      <p:sp>
        <p:nvSpPr>
          <p:cNvPr id="82" name="円/楕円 16"/>
          <p:cNvSpPr/>
          <p:nvPr/>
        </p:nvSpPr>
        <p:spPr>
          <a:xfrm>
            <a:off x="4425599" y="4240380"/>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円/楕円 16"/>
          <p:cNvSpPr/>
          <p:nvPr/>
        </p:nvSpPr>
        <p:spPr>
          <a:xfrm>
            <a:off x="4985003" y="4243891"/>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円/楕円 16"/>
          <p:cNvSpPr/>
          <p:nvPr/>
        </p:nvSpPr>
        <p:spPr>
          <a:xfrm>
            <a:off x="5848983" y="4231204"/>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5" name="テキスト ボックス 84"/>
          <p:cNvSpPr txBox="1"/>
          <p:nvPr/>
        </p:nvSpPr>
        <p:spPr>
          <a:xfrm>
            <a:off x="5594510" y="3768928"/>
            <a:ext cx="601955" cy="461665"/>
          </a:xfrm>
          <a:prstGeom prst="rect">
            <a:avLst/>
          </a:prstGeom>
          <a:noFill/>
        </p:spPr>
        <p:txBody>
          <a:bodyPr wrap="square" rtlCol="0">
            <a:spAutoFit/>
          </a:bodyPr>
          <a:lstStyle>
            <a:defPPr>
              <a:defRPr lang="ja-JP"/>
            </a:defPPr>
            <a:lvl1pPr>
              <a:defRPr sz="1000" i="1" u="sng">
                <a:solidFill>
                  <a:srgbClr val="0000CC"/>
                </a:solidFill>
                <a:latin typeface="ＭＳ Ｐ明朝" panose="02020600040205080304" pitchFamily="18" charset="-128"/>
                <a:ea typeface="ＭＳ Ｐ明朝" panose="02020600040205080304"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道路協力団体制度の導入</a:t>
            </a:r>
          </a:p>
        </p:txBody>
      </p:sp>
      <p:sp>
        <p:nvSpPr>
          <p:cNvPr id="86" name="円/楕円 16"/>
          <p:cNvSpPr/>
          <p:nvPr/>
        </p:nvSpPr>
        <p:spPr>
          <a:xfrm>
            <a:off x="6374251" y="4231204"/>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テキスト ボックス 87"/>
          <p:cNvSpPr txBox="1"/>
          <p:nvPr/>
        </p:nvSpPr>
        <p:spPr>
          <a:xfrm>
            <a:off x="6183056" y="3768317"/>
            <a:ext cx="698491" cy="461665"/>
          </a:xfrm>
          <a:prstGeom prst="rect">
            <a:avLst/>
          </a:prstGeom>
          <a:noFill/>
        </p:spPr>
        <p:txBody>
          <a:bodyPr wrap="square" rtlCol="0">
            <a:spAutoFit/>
          </a:bodyPr>
          <a:lstStyle>
            <a:defPPr>
              <a:defRPr lang="ja-JP"/>
            </a:defPPr>
            <a:lvl1pPr>
              <a:defRPr sz="1000" i="1" u="sng">
                <a:solidFill>
                  <a:srgbClr val="0000CC"/>
                </a:solidFill>
                <a:latin typeface="ＭＳ Ｐ明朝" panose="02020600040205080304" pitchFamily="18" charset="-128"/>
                <a:ea typeface="ＭＳ Ｐ明朝" panose="02020600040205080304"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歩行者利便増進道路の指定</a:t>
            </a:r>
          </a:p>
        </p:txBody>
      </p:sp>
      <p:cxnSp>
        <p:nvCxnSpPr>
          <p:cNvPr id="89" name="直線矢印コネクタ 88"/>
          <p:cNvCxnSpPr/>
          <p:nvPr/>
        </p:nvCxnSpPr>
        <p:spPr>
          <a:xfrm>
            <a:off x="3969896" y="4554004"/>
            <a:ext cx="1579890" cy="0"/>
          </a:xfrm>
          <a:prstGeom prst="straightConnector1">
            <a:avLst/>
          </a:prstGeom>
          <a:ln w="25400">
            <a:solidFill>
              <a:srgbClr val="B1B1EF"/>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3491076" y="4554004"/>
            <a:ext cx="478820" cy="0"/>
          </a:xfrm>
          <a:prstGeom prst="straightConnector1">
            <a:avLst/>
          </a:prstGeom>
          <a:ln w="25400">
            <a:solidFill>
              <a:srgbClr val="0000CC"/>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5553739" y="4554004"/>
            <a:ext cx="1304121" cy="0"/>
          </a:xfrm>
          <a:prstGeom prst="straightConnector1">
            <a:avLst/>
          </a:prstGeom>
          <a:ln w="25400">
            <a:solidFill>
              <a:srgbClr val="0000CC"/>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6508565" y="4649254"/>
            <a:ext cx="1466850" cy="0"/>
          </a:xfrm>
          <a:prstGeom prst="straightConnector1">
            <a:avLst/>
          </a:prstGeom>
          <a:ln w="25400">
            <a:solidFill>
              <a:srgbClr val="FF0000"/>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V="1">
            <a:off x="5050311" y="4304345"/>
            <a:ext cx="1998708" cy="7005"/>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1A3A7870-49B3-B611-24E5-3E219804659D}"/>
              </a:ext>
            </a:extLst>
          </p:cNvPr>
          <p:cNvSpPr/>
          <p:nvPr/>
        </p:nvSpPr>
        <p:spPr>
          <a:xfrm>
            <a:off x="6295507" y="5600341"/>
            <a:ext cx="122509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道修町通周辺整備</a:t>
            </a:r>
          </a:p>
        </p:txBody>
      </p:sp>
      <p:sp>
        <p:nvSpPr>
          <p:cNvPr id="29" name="円/楕円 67">
            <a:extLst>
              <a:ext uri="{FF2B5EF4-FFF2-40B4-BE49-F238E27FC236}">
                <a16:creationId xmlns:a16="http://schemas.microsoft.com/office/drawing/2014/main" id="{08F37754-01E4-22F5-A37E-8C3C2B86AE7A}"/>
              </a:ext>
            </a:extLst>
          </p:cNvPr>
          <p:cNvSpPr/>
          <p:nvPr/>
        </p:nvSpPr>
        <p:spPr>
          <a:xfrm>
            <a:off x="8211751" y="5402919"/>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3ED4B5AC-6DC3-0666-1771-32BB4B3CDB2F}"/>
              </a:ext>
            </a:extLst>
          </p:cNvPr>
          <p:cNvSpPr/>
          <p:nvPr/>
        </p:nvSpPr>
        <p:spPr>
          <a:xfrm>
            <a:off x="7789150" y="5582562"/>
            <a:ext cx="17235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三井住友銀行・大阪倶楽部・</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今橋ビル周辺</a:t>
            </a: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整備</a:t>
            </a:r>
            <a:endPar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80" name="直線矢印コネクタ 79"/>
          <p:cNvCxnSpPr/>
          <p:nvPr/>
        </p:nvCxnSpPr>
        <p:spPr>
          <a:xfrm>
            <a:off x="8349000" y="5479674"/>
            <a:ext cx="2700000" cy="0"/>
          </a:xfrm>
          <a:prstGeom prst="straightConnector1">
            <a:avLst/>
          </a:prstGeom>
          <a:ln w="25400">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8641856" y="5046496"/>
            <a:ext cx="17331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観光魅力向上につながる</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歴史・文化的まちなみの創出</a:t>
            </a:r>
          </a:p>
        </p:txBody>
      </p:sp>
      <p:cxnSp>
        <p:nvCxnSpPr>
          <p:cNvPr id="87" name="直線矢印コネクタ 86"/>
          <p:cNvCxnSpPr/>
          <p:nvPr/>
        </p:nvCxnSpPr>
        <p:spPr>
          <a:xfrm>
            <a:off x="5794432" y="3303013"/>
            <a:ext cx="1063428" cy="0"/>
          </a:xfrm>
          <a:prstGeom prst="straightConnector1">
            <a:avLst/>
          </a:prstGeom>
          <a:ln w="25400">
            <a:solidFill>
              <a:srgbClr val="0070C0"/>
            </a:solidFill>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0" name="円/楕円 62"/>
          <p:cNvSpPr/>
          <p:nvPr/>
        </p:nvSpPr>
        <p:spPr>
          <a:xfrm>
            <a:off x="6757570" y="3232263"/>
            <a:ext cx="127495" cy="1335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1" name="テキスト ボックス 90"/>
          <p:cNvSpPr txBox="1"/>
          <p:nvPr/>
        </p:nvSpPr>
        <p:spPr>
          <a:xfrm>
            <a:off x="6887500" y="3070917"/>
            <a:ext cx="22284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地域景観づくり協定の認定と運用支援</a:t>
            </a:r>
          </a:p>
        </p:txBody>
      </p:sp>
      <p:sp>
        <p:nvSpPr>
          <p:cNvPr id="92" name="正方形/長方形 91"/>
          <p:cNvSpPr/>
          <p:nvPr/>
        </p:nvSpPr>
        <p:spPr>
          <a:xfrm>
            <a:off x="5795774" y="3261896"/>
            <a:ext cx="1566454"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御堂筋本町北地区</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広告・サインに係るルール</a:t>
            </a:r>
            <a:endPar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地域景観づくり協定</a:t>
            </a:r>
            <a:r>
              <a:rPr kumimoji="1" lang="en-US" altLang="ja-JP"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93" name="正方形/長方形 92"/>
          <p:cNvSpPr/>
          <p:nvPr/>
        </p:nvSpPr>
        <p:spPr>
          <a:xfrm>
            <a:off x="7285375" y="3413656"/>
            <a:ext cx="17604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道修町通地域景観づくり協定</a:t>
            </a:r>
          </a:p>
        </p:txBody>
      </p:sp>
      <p:cxnSp>
        <p:nvCxnSpPr>
          <p:cNvPr id="95" name="直線矢印コネクタ 94"/>
          <p:cNvCxnSpPr/>
          <p:nvPr/>
        </p:nvCxnSpPr>
        <p:spPr>
          <a:xfrm>
            <a:off x="6805520" y="3303013"/>
            <a:ext cx="4243480" cy="0"/>
          </a:xfrm>
          <a:prstGeom prst="straightConnector1">
            <a:avLst/>
          </a:prstGeom>
          <a:ln w="25400">
            <a:solidFill>
              <a:srgbClr val="FF0000"/>
            </a:solidFill>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cxnSpLocks/>
          </p:cNvCxnSpPr>
          <p:nvPr/>
        </p:nvCxnSpPr>
        <p:spPr>
          <a:xfrm flipV="1">
            <a:off x="6805520" y="5468650"/>
            <a:ext cx="1360852" cy="3184"/>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7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5778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テキスト ボックス 114"/>
          <p:cNvSpPr txBox="1"/>
          <p:nvPr/>
        </p:nvSpPr>
        <p:spPr>
          <a:xfrm>
            <a:off x="1185530" y="476672"/>
            <a:ext cx="5411972" cy="6243864"/>
          </a:xfrm>
          <a:prstGeom prst="rect">
            <a:avLst/>
          </a:prstGeom>
          <a:noFill/>
          <a:ln>
            <a:solidFill>
              <a:schemeClr val="tx1"/>
            </a:solidFill>
            <a:prstDash val="sysDash"/>
          </a:ln>
        </p:spPr>
        <p:txBody>
          <a:bodyPr wrap="square" rtlCol="0">
            <a:noAutofit/>
          </a:bodyPr>
          <a:lstStyle/>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47" name="表 46"/>
          <p:cNvGraphicFramePr>
            <a:graphicFrameLocks noGrp="1"/>
          </p:cNvGraphicFramePr>
          <p:nvPr/>
        </p:nvGraphicFramePr>
        <p:xfrm>
          <a:off x="1316608" y="4445100"/>
          <a:ext cx="5211440" cy="2224260"/>
        </p:xfrm>
        <a:graphic>
          <a:graphicData uri="http://schemas.openxmlformats.org/drawingml/2006/table">
            <a:tbl>
              <a:tblPr firstRow="1" bandRow="1">
                <a:tableStyleId>{5C22544A-7EE6-4342-B048-85BDC9FD1C3A}</a:tableStyleId>
              </a:tblPr>
              <a:tblGrid>
                <a:gridCol w="24288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930138">
                <a:tc rowSpan="2">
                  <a:txBody>
                    <a:bodyPr/>
                    <a:lstStyle/>
                    <a:p>
                      <a:pPr algn="ctr"/>
                      <a:r>
                        <a:rPr kumimoji="1" lang="ja-JP" altLang="en-US" sz="1050" dirty="0">
                          <a:solidFill>
                            <a:schemeClr val="tx1"/>
                          </a:solidFill>
                          <a:latin typeface="+mn-ea"/>
                          <a:ea typeface="+mn-ea"/>
                        </a:rPr>
                        <a:t>参考</a:t>
                      </a: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latin typeface="+mn-ea"/>
                          <a:ea typeface="+mn-ea"/>
                        </a:rPr>
                        <a:t>シャンゼリゼ</a:t>
                      </a:r>
                      <a:endParaRPr kumimoji="1" lang="en-US" altLang="ja-JP" sz="1000" b="0" dirty="0">
                        <a:solidFill>
                          <a:schemeClr val="tx1"/>
                        </a:solidFill>
                        <a:latin typeface="+mn-ea"/>
                        <a:ea typeface="+mn-ea"/>
                      </a:endParaRPr>
                    </a:p>
                    <a:p>
                      <a:pPr algn="ctr"/>
                      <a:r>
                        <a:rPr kumimoji="1" lang="ja-JP" altLang="en-US" sz="900" b="0" dirty="0">
                          <a:solidFill>
                            <a:schemeClr val="tx1"/>
                          </a:solidFill>
                          <a:latin typeface="+mn-ea"/>
                          <a:ea typeface="+mn-ea"/>
                        </a:rPr>
                        <a:t>（パリ）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indent="-361950"/>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概要</a:t>
                      </a:r>
                      <a:r>
                        <a:rPr kumimoji="1" lang="en-US" altLang="ja-JP" sz="1050" b="0" dirty="0">
                          <a:solidFill>
                            <a:schemeClr val="tx1"/>
                          </a:solidFill>
                          <a:latin typeface="+mn-ea"/>
                          <a:ea typeface="+mn-ea"/>
                        </a:rPr>
                        <a:t>】</a:t>
                      </a:r>
                      <a:r>
                        <a:rPr kumimoji="1" lang="ja-JP" altLang="en-US" sz="1050" b="0" dirty="0">
                          <a:solidFill>
                            <a:schemeClr val="tx1"/>
                          </a:solidFill>
                          <a:latin typeface="ＭＳ Ｐ明朝" pitchFamily="18" charset="-128"/>
                          <a:ea typeface="ＭＳ Ｐ明朝" pitchFamily="18" charset="-128"/>
                        </a:rPr>
                        <a:t>パリ市内北西部の第８区を横切る大通り。パリ市は</a:t>
                      </a:r>
                      <a:r>
                        <a:rPr kumimoji="1" lang="en-US" altLang="ja-JP" sz="1050" b="0" dirty="0">
                          <a:solidFill>
                            <a:schemeClr val="tx1"/>
                          </a:solidFill>
                          <a:latin typeface="ＭＳ Ｐ明朝" pitchFamily="18" charset="-128"/>
                          <a:ea typeface="ＭＳ Ｐ明朝" pitchFamily="18" charset="-128"/>
                        </a:rPr>
                        <a:t>1992</a:t>
                      </a:r>
                      <a:r>
                        <a:rPr kumimoji="1" lang="ja-JP" altLang="en-US" sz="1050" b="0" dirty="0">
                          <a:solidFill>
                            <a:schemeClr val="tx1"/>
                          </a:solidFill>
                          <a:latin typeface="ＭＳ Ｐ明朝" pitchFamily="18" charset="-128"/>
                          <a:ea typeface="ＭＳ Ｐ明朝" pitchFamily="18" charset="-128"/>
                        </a:rPr>
                        <a:t>年にシャンゼリゼの一体的な再整備を実施</a:t>
                      </a:r>
                      <a:endParaRPr kumimoji="1" lang="en-US" altLang="ja-JP" sz="1050" b="0" dirty="0">
                        <a:solidFill>
                          <a:schemeClr val="tx1"/>
                        </a:solidFill>
                        <a:latin typeface="ＭＳ Ｐ明朝" pitchFamily="18" charset="-128"/>
                        <a:ea typeface="ＭＳ Ｐ明朝" pitchFamily="18" charset="-128"/>
                      </a:endParaRPr>
                    </a:p>
                    <a:p>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全長</a:t>
                      </a:r>
                      <a:r>
                        <a:rPr kumimoji="1" lang="en-US" altLang="ja-JP" sz="1050" b="0" dirty="0">
                          <a:solidFill>
                            <a:schemeClr val="tx1"/>
                          </a:solidFill>
                          <a:latin typeface="+mn-ea"/>
                          <a:ea typeface="+mn-ea"/>
                        </a:rPr>
                        <a:t>】</a:t>
                      </a:r>
                      <a:r>
                        <a:rPr kumimoji="1" lang="ja-JP" altLang="en-US" sz="1050" b="0" dirty="0">
                          <a:solidFill>
                            <a:schemeClr val="tx1"/>
                          </a:solidFill>
                          <a:latin typeface="ＭＳ Ｐ明朝" pitchFamily="18" charset="-128"/>
                          <a:ea typeface="ＭＳ Ｐ明朝" pitchFamily="18" charset="-128"/>
                        </a:rPr>
                        <a:t>約３</a:t>
                      </a:r>
                      <a:r>
                        <a:rPr kumimoji="1" lang="en-US" altLang="ja-JP" sz="1050" b="0" dirty="0">
                          <a:solidFill>
                            <a:schemeClr val="tx1"/>
                          </a:solidFill>
                          <a:latin typeface="ＭＳ Ｐ明朝" pitchFamily="18" charset="-128"/>
                          <a:ea typeface="ＭＳ Ｐ明朝" pitchFamily="18" charset="-128"/>
                        </a:rPr>
                        <a:t>km</a:t>
                      </a:r>
                    </a:p>
                    <a:p>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幅員</a:t>
                      </a:r>
                      <a:r>
                        <a:rPr kumimoji="1" lang="en-US" altLang="ja-JP" sz="1050" b="0" dirty="0">
                          <a:solidFill>
                            <a:schemeClr val="tx1"/>
                          </a:solidFill>
                          <a:latin typeface="+mn-ea"/>
                          <a:ea typeface="+mn-ea"/>
                        </a:rPr>
                        <a:t>】</a:t>
                      </a:r>
                      <a:r>
                        <a:rPr kumimoji="1" lang="ja-JP" altLang="en-US" sz="1050" b="0" dirty="0">
                          <a:solidFill>
                            <a:schemeClr val="tx1"/>
                          </a:solidFill>
                          <a:latin typeface="ＭＳ Ｐ明朝" pitchFamily="18" charset="-128"/>
                          <a:ea typeface="ＭＳ Ｐ明朝" pitchFamily="18" charset="-128"/>
                        </a:rPr>
                        <a:t>約７０</a:t>
                      </a:r>
                      <a:r>
                        <a:rPr kumimoji="1" lang="en-US" altLang="ja-JP" sz="1050" b="0" dirty="0">
                          <a:solidFill>
                            <a:schemeClr val="tx1"/>
                          </a:solidFill>
                          <a:latin typeface="ＭＳ Ｐ明朝" pitchFamily="18" charset="-128"/>
                          <a:ea typeface="ＭＳ Ｐ明朝" pitchFamily="18" charset="-128"/>
                        </a:rPr>
                        <a:t>m(1990</a:t>
                      </a:r>
                      <a:r>
                        <a:rPr kumimoji="1" lang="ja-JP" altLang="en-US" sz="1050" b="0" dirty="0">
                          <a:solidFill>
                            <a:schemeClr val="tx1"/>
                          </a:solidFill>
                          <a:latin typeface="ＭＳ Ｐ明朝" pitchFamily="18" charset="-128"/>
                          <a:ea typeface="ＭＳ Ｐ明朝" pitchFamily="18" charset="-128"/>
                        </a:rPr>
                        <a:t>年代に側道を廃止し、歩道を</a:t>
                      </a:r>
                      <a:r>
                        <a:rPr kumimoji="1" lang="en-US" altLang="ja-JP" sz="1050" b="0" dirty="0">
                          <a:solidFill>
                            <a:schemeClr val="tx1"/>
                          </a:solidFill>
                          <a:latin typeface="ＭＳ Ｐ明朝" pitchFamily="18" charset="-128"/>
                          <a:ea typeface="ＭＳ Ｐ明朝" pitchFamily="18" charset="-128"/>
                        </a:rPr>
                        <a:t>20</a:t>
                      </a:r>
                      <a:r>
                        <a:rPr kumimoji="1" lang="ja-JP" altLang="en-US" sz="1050" b="0" dirty="0" err="1">
                          <a:solidFill>
                            <a:schemeClr val="tx1"/>
                          </a:solidFill>
                          <a:latin typeface="ＭＳ Ｐ明朝" pitchFamily="18" charset="-128"/>
                          <a:ea typeface="ＭＳ Ｐ明朝" pitchFamily="18" charset="-128"/>
                        </a:rPr>
                        <a:t>ｍ</a:t>
                      </a:r>
                      <a:r>
                        <a:rPr kumimoji="1" lang="ja-JP" altLang="en-US" sz="1050" b="0" dirty="0">
                          <a:solidFill>
                            <a:schemeClr val="tx1"/>
                          </a:solidFill>
                          <a:latin typeface="ＭＳ Ｐ明朝" pitchFamily="18" charset="-128"/>
                          <a:ea typeface="ＭＳ Ｐ明朝" pitchFamily="18" charset="-128"/>
                        </a:rPr>
                        <a:t>に拡幅</a:t>
                      </a:r>
                      <a:r>
                        <a:rPr kumimoji="1" lang="en-US" altLang="ja-JP" sz="1050" b="0" dirty="0">
                          <a:solidFill>
                            <a:schemeClr val="tx1"/>
                          </a:solidFill>
                          <a:latin typeface="ＭＳ Ｐ明朝" pitchFamily="18" charset="-128"/>
                          <a:ea typeface="ＭＳ Ｐ明朝" pitchFamily="18" charset="-128"/>
                        </a:rPr>
                        <a:t>)</a:t>
                      </a:r>
                    </a:p>
                    <a:p>
                      <a:pPr marL="712788" indent="-712788"/>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立地業種</a:t>
                      </a:r>
                      <a:r>
                        <a:rPr kumimoji="1" lang="en-US" altLang="ja-JP" sz="1050" b="0" dirty="0">
                          <a:solidFill>
                            <a:schemeClr val="tx1"/>
                          </a:solidFill>
                          <a:latin typeface="+mn-ea"/>
                          <a:ea typeface="+mn-ea"/>
                        </a:rPr>
                        <a:t>】  </a:t>
                      </a:r>
                      <a:r>
                        <a:rPr kumimoji="1" lang="ja-JP" altLang="en-US" sz="1050" b="0" dirty="0">
                          <a:solidFill>
                            <a:schemeClr val="tx1"/>
                          </a:solidFill>
                          <a:latin typeface="ＭＳ Ｐ明朝" pitchFamily="18" charset="-128"/>
                          <a:ea typeface="ＭＳ Ｐ明朝" pitchFamily="18" charset="-128"/>
                        </a:rPr>
                        <a:t>世界のブランドショップや有名レストラン、カフェが建ち並ぶ。中・高層階は、オフィス等</a:t>
                      </a:r>
                      <a:endParaRPr kumimoji="1" lang="en-US" altLang="ja-JP" sz="1050" b="0" dirty="0">
                        <a:solidFill>
                          <a:schemeClr val="tx1"/>
                        </a:solidFill>
                        <a:latin typeface="ＭＳ Ｐ明朝" pitchFamily="18" charset="-128"/>
                        <a:ea typeface="ＭＳ Ｐ明朝" pitchFamily="18"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4347">
                <a:tc vMerge="1">
                  <a:txBody>
                    <a:bodyPr/>
                    <a:lstStyle/>
                    <a:p>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r>
                        <a:rPr kumimoji="1" lang="ja-JP" altLang="en-US" sz="900" dirty="0">
                          <a:solidFill>
                            <a:schemeClr val="tx1"/>
                          </a:solidFill>
                          <a:latin typeface="+mn-ea"/>
                          <a:ea typeface="+mn-ea"/>
                        </a:rPr>
                        <a:t>　</a:t>
                      </a:r>
                      <a:r>
                        <a:rPr kumimoji="1" lang="en-US" altLang="ja-JP" sz="1000" dirty="0">
                          <a:solidFill>
                            <a:schemeClr val="tx1"/>
                          </a:solidFill>
                          <a:latin typeface="+mn-ea"/>
                          <a:ea typeface="+mn-ea"/>
                        </a:rPr>
                        <a:t>5th</a:t>
                      </a:r>
                    </a:p>
                    <a:p>
                      <a:pPr marL="0" indent="0" algn="ctr"/>
                      <a:r>
                        <a:rPr kumimoji="1" lang="ja-JP" altLang="en-US" sz="1050" dirty="0">
                          <a:solidFill>
                            <a:schemeClr val="tx1"/>
                          </a:solidFill>
                          <a:latin typeface="+mn-ea"/>
                          <a:ea typeface="+mn-ea"/>
                        </a:rPr>
                        <a:t>アベニュー</a:t>
                      </a:r>
                      <a:endParaRPr kumimoji="1" lang="en-US" altLang="ja-JP" sz="1050" dirty="0">
                        <a:solidFill>
                          <a:schemeClr val="tx1"/>
                        </a:solidFill>
                        <a:latin typeface="+mn-ea"/>
                        <a:ea typeface="+mn-ea"/>
                      </a:endParaRPr>
                    </a:p>
                    <a:p>
                      <a:pPr marL="0" indent="0" algn="ctr"/>
                      <a:r>
                        <a:rPr kumimoji="1" lang="en-US" altLang="ja-JP" sz="600" dirty="0">
                          <a:solidFill>
                            <a:schemeClr val="tx1"/>
                          </a:solidFill>
                          <a:latin typeface="+mn-ea"/>
                          <a:ea typeface="+mn-ea"/>
                        </a:rPr>
                        <a:t>(</a:t>
                      </a:r>
                      <a:r>
                        <a:rPr kumimoji="1" lang="ja-JP" altLang="en-US" sz="600" dirty="0">
                          <a:solidFill>
                            <a:schemeClr val="tx1"/>
                          </a:solidFill>
                          <a:latin typeface="+mn-ea"/>
                          <a:ea typeface="+mn-ea"/>
                        </a:rPr>
                        <a:t>ﾜｼﾝﾄﾝ・ｽｸｴｱ公園</a:t>
                      </a:r>
                      <a:endParaRPr kumimoji="1" lang="en-US" altLang="ja-JP" sz="600" dirty="0">
                        <a:solidFill>
                          <a:schemeClr val="tx1"/>
                        </a:solidFill>
                        <a:latin typeface="+mn-ea"/>
                        <a:ea typeface="+mn-ea"/>
                      </a:endParaRPr>
                    </a:p>
                    <a:p>
                      <a:pPr marL="0" indent="0" algn="ctr"/>
                      <a:r>
                        <a:rPr kumimoji="1" lang="ja-JP" altLang="en-US" sz="600" dirty="0">
                          <a:solidFill>
                            <a:schemeClr val="tx1"/>
                          </a:solidFill>
                          <a:latin typeface="+mn-ea"/>
                          <a:ea typeface="+mn-ea"/>
                        </a:rPr>
                        <a:t>～</a:t>
                      </a:r>
                      <a:r>
                        <a:rPr kumimoji="1" lang="en-US" altLang="ja-JP" sz="600" dirty="0">
                          <a:solidFill>
                            <a:schemeClr val="tx1"/>
                          </a:solidFill>
                          <a:latin typeface="+mn-ea"/>
                          <a:ea typeface="+mn-ea"/>
                        </a:rPr>
                        <a:t>59</a:t>
                      </a:r>
                      <a:r>
                        <a:rPr kumimoji="1" lang="ja-JP" altLang="en-US" sz="600" dirty="0">
                          <a:solidFill>
                            <a:schemeClr val="tx1"/>
                          </a:solidFill>
                          <a:latin typeface="+mn-ea"/>
                          <a:ea typeface="+mn-ea"/>
                        </a:rPr>
                        <a:t>番通</a:t>
                      </a:r>
                      <a:r>
                        <a:rPr kumimoji="1" lang="en-US" altLang="ja-JP" sz="600" dirty="0">
                          <a:solidFill>
                            <a:schemeClr val="tx1"/>
                          </a:solidFill>
                          <a:latin typeface="+mn-ea"/>
                          <a:ea typeface="+mn-ea"/>
                        </a:rPr>
                        <a:t>)</a:t>
                      </a:r>
                    </a:p>
                    <a:p>
                      <a:pPr marL="0" indent="0" algn="ctr"/>
                      <a:r>
                        <a:rPr kumimoji="1" lang="ja-JP" altLang="en-US" sz="900" dirty="0">
                          <a:solidFill>
                            <a:schemeClr val="tx1"/>
                          </a:solidFill>
                          <a:latin typeface="+mn-ea"/>
                          <a:ea typeface="+mn-ea"/>
                        </a:rPr>
                        <a:t>（ニューヨーク）</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1950" indent="-361950"/>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概要</a:t>
                      </a:r>
                      <a:r>
                        <a:rPr kumimoji="1" lang="en-US" altLang="ja-JP" sz="1050" dirty="0">
                          <a:solidFill>
                            <a:schemeClr val="tx1"/>
                          </a:solidFill>
                          <a:latin typeface="+mn-ea"/>
                          <a:ea typeface="+mn-ea"/>
                        </a:rPr>
                        <a:t>】</a:t>
                      </a:r>
                      <a:r>
                        <a:rPr kumimoji="1" lang="ja-JP" altLang="en-US" sz="1050" dirty="0">
                          <a:solidFill>
                            <a:schemeClr val="tx1"/>
                          </a:solidFill>
                          <a:latin typeface="ＭＳ Ｐ明朝" pitchFamily="18" charset="-128"/>
                          <a:ea typeface="ＭＳ Ｐ明朝" pitchFamily="18" charset="-128"/>
                        </a:rPr>
                        <a:t>ニューヨーク市マンハッタンを南北に縦断する通り。北から南への一方通行。</a:t>
                      </a:r>
                      <a:endParaRPr kumimoji="1" lang="en-US" altLang="ja-JP" sz="1050" dirty="0">
                        <a:solidFill>
                          <a:schemeClr val="tx1"/>
                        </a:solidFill>
                        <a:latin typeface="ＭＳ Ｐ明朝" pitchFamily="18" charset="-128"/>
                        <a:ea typeface="ＭＳ Ｐ明朝" pitchFamily="18" charset="-128"/>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全長</a:t>
                      </a:r>
                      <a:r>
                        <a:rPr kumimoji="1" lang="en-US" altLang="ja-JP" sz="1050" dirty="0">
                          <a:solidFill>
                            <a:schemeClr val="tx1"/>
                          </a:solidFill>
                          <a:latin typeface="+mn-ea"/>
                          <a:ea typeface="+mn-ea"/>
                        </a:rPr>
                        <a:t>】</a:t>
                      </a:r>
                      <a:r>
                        <a:rPr kumimoji="1" lang="ja-JP" altLang="en-US" sz="1050" dirty="0">
                          <a:solidFill>
                            <a:schemeClr val="tx1"/>
                          </a:solidFill>
                          <a:latin typeface="ＭＳ Ｐ明朝" pitchFamily="18" charset="-128"/>
                          <a:ea typeface="ＭＳ Ｐ明朝" pitchFamily="18" charset="-128"/>
                        </a:rPr>
                        <a:t>約４</a:t>
                      </a:r>
                      <a:r>
                        <a:rPr kumimoji="1" lang="en-US" altLang="ja-JP" sz="1050" dirty="0">
                          <a:solidFill>
                            <a:schemeClr val="tx1"/>
                          </a:solidFill>
                          <a:latin typeface="ＭＳ Ｐ明朝" pitchFamily="18" charset="-128"/>
                          <a:ea typeface="ＭＳ Ｐ明朝" pitchFamily="18" charset="-128"/>
                        </a:rPr>
                        <a:t>km</a:t>
                      </a:r>
                      <a:r>
                        <a:rPr kumimoji="1" lang="ja-JP" altLang="en-US" sz="1000" dirty="0">
                          <a:solidFill>
                            <a:schemeClr val="tx1"/>
                          </a:solidFill>
                          <a:latin typeface="ＭＳ Ｐ明朝" pitchFamily="18" charset="-128"/>
                          <a:ea typeface="ＭＳ Ｐ明朝" pitchFamily="18" charset="-128"/>
                        </a:rPr>
                        <a:t>（ワシントン・スクエア公園からセントラル・パーク間）</a:t>
                      </a:r>
                      <a:endParaRPr kumimoji="1" lang="en-US" altLang="ja-JP" sz="1050" dirty="0">
                        <a:solidFill>
                          <a:schemeClr val="tx1"/>
                        </a:solidFill>
                        <a:latin typeface="ＭＳ Ｐ明朝" pitchFamily="18" charset="-128"/>
                        <a:ea typeface="ＭＳ Ｐ明朝" pitchFamily="18" charset="-128"/>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幅員</a:t>
                      </a:r>
                      <a:r>
                        <a:rPr kumimoji="1" lang="en-US" altLang="ja-JP" sz="1050" dirty="0">
                          <a:solidFill>
                            <a:schemeClr val="tx1"/>
                          </a:solidFill>
                          <a:latin typeface="+mn-ea"/>
                          <a:ea typeface="+mn-ea"/>
                        </a:rPr>
                        <a:t>】</a:t>
                      </a:r>
                      <a:r>
                        <a:rPr kumimoji="1" lang="ja-JP" altLang="en-US" sz="1050" dirty="0">
                          <a:solidFill>
                            <a:schemeClr val="tx1"/>
                          </a:solidFill>
                          <a:latin typeface="ＭＳ Ｐ明朝" pitchFamily="18" charset="-128"/>
                          <a:ea typeface="ＭＳ Ｐ明朝" pitchFamily="18" charset="-128"/>
                        </a:rPr>
                        <a:t>約３０</a:t>
                      </a:r>
                      <a:r>
                        <a:rPr kumimoji="1" lang="en-US" altLang="ja-JP" sz="1050" dirty="0">
                          <a:solidFill>
                            <a:schemeClr val="tx1"/>
                          </a:solidFill>
                          <a:latin typeface="ＭＳ Ｐ明朝" pitchFamily="18" charset="-128"/>
                          <a:ea typeface="ＭＳ Ｐ明朝" pitchFamily="18" charset="-128"/>
                        </a:rPr>
                        <a:t>m</a:t>
                      </a:r>
                    </a:p>
                    <a:p>
                      <a:pPr marL="712788" indent="-712788"/>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立地業種</a:t>
                      </a:r>
                      <a:r>
                        <a:rPr kumimoji="1" lang="en-US" altLang="ja-JP" sz="1050" dirty="0">
                          <a:solidFill>
                            <a:schemeClr val="tx1"/>
                          </a:solidFill>
                          <a:latin typeface="+mn-ea"/>
                          <a:ea typeface="+mn-ea"/>
                        </a:rPr>
                        <a:t>】  </a:t>
                      </a:r>
                      <a:r>
                        <a:rPr kumimoji="1" lang="ja-JP" altLang="en-US" sz="1050" dirty="0">
                          <a:solidFill>
                            <a:schemeClr val="tx1"/>
                          </a:solidFill>
                          <a:latin typeface="ＭＳ Ｐ明朝" pitchFamily="18" charset="-128"/>
                          <a:ea typeface="ＭＳ Ｐ明朝" pitchFamily="18" charset="-128"/>
                        </a:rPr>
                        <a:t>世界のブランドショップ、高級住宅、図書館等の文化施設のほか、エンパイア・ステート・ビルなどニューヨークを代表するランドマークが立地</a:t>
                      </a:r>
                      <a:endParaRPr kumimoji="1" lang="en-US" altLang="ja-JP" sz="1050" dirty="0">
                        <a:solidFill>
                          <a:schemeClr val="tx1"/>
                        </a:solidFill>
                        <a:latin typeface="ＭＳ Ｐ明朝" pitchFamily="18" charset="-128"/>
                        <a:ea typeface="ＭＳ Ｐ明朝" pitchFamily="18"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Rectangle 2"/>
          <p:cNvSpPr txBox="1">
            <a:spLocks noChangeArrowheads="1"/>
          </p:cNvSpPr>
          <p:nvPr/>
        </p:nvSpPr>
        <p:spPr bwMode="auto">
          <a:xfrm>
            <a:off x="1143000" y="1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1027" name="Picture 3"/>
          <p:cNvPicPr>
            <a:picLocks noChangeAspect="1" noChangeArrowheads="1"/>
          </p:cNvPicPr>
          <p:nvPr/>
        </p:nvPicPr>
        <p:blipFill>
          <a:blip r:embed="rId3" cstate="email"/>
          <a:srcRect/>
          <a:stretch>
            <a:fillRect/>
          </a:stretch>
        </p:blipFill>
        <p:spPr bwMode="auto">
          <a:xfrm>
            <a:off x="9157841" y="532676"/>
            <a:ext cx="1801482" cy="2172052"/>
          </a:xfrm>
          <a:prstGeom prst="rect">
            <a:avLst/>
          </a:prstGeom>
          <a:noFill/>
          <a:ln w="9525">
            <a:noFill/>
            <a:miter lim="800000"/>
            <a:headEnd/>
            <a:tailEnd/>
          </a:ln>
        </p:spPr>
      </p:pic>
      <p:sp>
        <p:nvSpPr>
          <p:cNvPr id="10" name="テキスト ボックス 9"/>
          <p:cNvSpPr txBox="1"/>
          <p:nvPr/>
        </p:nvSpPr>
        <p:spPr>
          <a:xfrm>
            <a:off x="10344470" y="1211701"/>
            <a:ext cx="572765" cy="161583"/>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a:t>
            </a:r>
          </a:p>
        </p:txBody>
      </p:sp>
      <p:cxnSp>
        <p:nvCxnSpPr>
          <p:cNvPr id="12" name="直線矢印コネクタ 11"/>
          <p:cNvCxnSpPr/>
          <p:nvPr/>
        </p:nvCxnSpPr>
        <p:spPr>
          <a:xfrm flipH="1">
            <a:off x="10215564" y="1292400"/>
            <a:ext cx="186063" cy="174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613525" y="476250"/>
            <a:ext cx="4353876" cy="6243864"/>
          </a:xfrm>
          <a:prstGeom prst="rect">
            <a:avLst/>
          </a:prstGeom>
          <a:noFill/>
          <a:ln>
            <a:solidFill>
              <a:schemeClr val="tx1"/>
            </a:solidFill>
            <a:prstDash val="sys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テキスト ボックス 82"/>
          <p:cNvSpPr txBox="1"/>
          <p:nvPr/>
        </p:nvSpPr>
        <p:spPr>
          <a:xfrm>
            <a:off x="9851976" y="1365231"/>
            <a:ext cx="44453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梅田</a:t>
            </a:r>
          </a:p>
        </p:txBody>
      </p:sp>
      <p:sp>
        <p:nvSpPr>
          <p:cNvPr id="84" name="テキスト ボックス 83"/>
          <p:cNvSpPr txBox="1"/>
          <p:nvPr/>
        </p:nvSpPr>
        <p:spPr>
          <a:xfrm>
            <a:off x="10074175" y="1810694"/>
            <a:ext cx="50643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なんば</a:t>
            </a:r>
          </a:p>
        </p:txBody>
      </p:sp>
      <p:sp>
        <p:nvSpPr>
          <p:cNvPr id="85" name="テキスト ボックス 84"/>
          <p:cNvSpPr txBox="1"/>
          <p:nvPr/>
        </p:nvSpPr>
        <p:spPr>
          <a:xfrm>
            <a:off x="10123121" y="1528084"/>
            <a:ext cx="52310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淀屋橋</a:t>
            </a:r>
          </a:p>
        </p:txBody>
      </p:sp>
      <p:pic>
        <p:nvPicPr>
          <p:cNvPr id="2" name="Picture 2"/>
          <p:cNvPicPr>
            <a:picLocks noChangeAspect="1" noChangeArrowheads="1"/>
          </p:cNvPicPr>
          <p:nvPr/>
        </p:nvPicPr>
        <p:blipFill>
          <a:blip r:embed="rId4" cstate="email"/>
          <a:srcRect/>
          <a:stretch>
            <a:fillRect/>
          </a:stretch>
        </p:blipFill>
        <p:spPr bwMode="auto">
          <a:xfrm>
            <a:off x="6685827" y="548120"/>
            <a:ext cx="2409642" cy="6024103"/>
          </a:xfrm>
          <a:prstGeom prst="rect">
            <a:avLst/>
          </a:prstGeom>
          <a:noFill/>
        </p:spPr>
      </p:pic>
      <p:sp>
        <p:nvSpPr>
          <p:cNvPr id="124" name="フリーフォーム 123"/>
          <p:cNvSpPr/>
          <p:nvPr/>
        </p:nvSpPr>
        <p:spPr>
          <a:xfrm>
            <a:off x="7749090" y="999038"/>
            <a:ext cx="424171" cy="1265539"/>
          </a:xfrm>
          <a:custGeom>
            <a:avLst/>
            <a:gdLst>
              <a:gd name="connsiteX0" fmla="*/ 0 w 919163"/>
              <a:gd name="connsiteY0" fmla="*/ 0 h 759618"/>
              <a:gd name="connsiteX1" fmla="*/ 311944 w 919163"/>
              <a:gd name="connsiteY1" fmla="*/ 2381 h 759618"/>
              <a:gd name="connsiteX2" fmla="*/ 919163 w 919163"/>
              <a:gd name="connsiteY2" fmla="*/ 759618 h 759618"/>
              <a:gd name="connsiteX3" fmla="*/ 919163 w 919163"/>
              <a:gd name="connsiteY3" fmla="*/ 759618 h 759618"/>
              <a:gd name="connsiteX0" fmla="*/ 0 w 919163"/>
              <a:gd name="connsiteY0" fmla="*/ 0 h 1198265"/>
              <a:gd name="connsiteX1" fmla="*/ 311944 w 919163"/>
              <a:gd name="connsiteY1" fmla="*/ 2381 h 1198265"/>
              <a:gd name="connsiteX2" fmla="*/ 284733 w 919163"/>
              <a:gd name="connsiteY2" fmla="*/ 1198265 h 1198265"/>
              <a:gd name="connsiteX3" fmla="*/ 919163 w 919163"/>
              <a:gd name="connsiteY3" fmla="*/ 759618 h 1198265"/>
              <a:gd name="connsiteX4" fmla="*/ 919163 w 919163"/>
              <a:gd name="connsiteY4" fmla="*/ 759618 h 1198265"/>
              <a:gd name="connsiteX0" fmla="*/ 0 w 919163"/>
              <a:gd name="connsiteY0" fmla="*/ 0 h 1528762"/>
              <a:gd name="connsiteX1" fmla="*/ 311944 w 919163"/>
              <a:gd name="connsiteY1" fmla="*/ 2381 h 1528762"/>
              <a:gd name="connsiteX2" fmla="*/ 284733 w 919163"/>
              <a:gd name="connsiteY2" fmla="*/ 1198265 h 1528762"/>
              <a:gd name="connsiteX3" fmla="*/ 300038 w 919163"/>
              <a:gd name="connsiteY3" fmla="*/ 1528762 h 1528762"/>
              <a:gd name="connsiteX4" fmla="*/ 919163 w 919163"/>
              <a:gd name="connsiteY4" fmla="*/ 759618 h 1528762"/>
              <a:gd name="connsiteX5" fmla="*/ 919163 w 919163"/>
              <a:gd name="connsiteY5" fmla="*/ 759618 h 1528762"/>
              <a:gd name="connsiteX0" fmla="*/ 0 w 919163"/>
              <a:gd name="connsiteY0" fmla="*/ 0 h 1728786"/>
              <a:gd name="connsiteX1" fmla="*/ 311944 w 919163"/>
              <a:gd name="connsiteY1" fmla="*/ 2381 h 1728786"/>
              <a:gd name="connsiteX2" fmla="*/ 284733 w 919163"/>
              <a:gd name="connsiteY2" fmla="*/ 1198265 h 1728786"/>
              <a:gd name="connsiteX3" fmla="*/ 300038 w 919163"/>
              <a:gd name="connsiteY3" fmla="*/ 1528762 h 1728786"/>
              <a:gd name="connsiteX4" fmla="*/ 304800 w 919163"/>
              <a:gd name="connsiteY4" fmla="*/ 1728786 h 1728786"/>
              <a:gd name="connsiteX5" fmla="*/ 919163 w 919163"/>
              <a:gd name="connsiteY5" fmla="*/ 759618 h 1728786"/>
              <a:gd name="connsiteX6" fmla="*/ 919163 w 919163"/>
              <a:gd name="connsiteY6" fmla="*/ 759618 h 1728786"/>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919163 w 919163"/>
              <a:gd name="connsiteY6" fmla="*/ 759618 h 1847849"/>
              <a:gd name="connsiteX7" fmla="*/ 919163 w 919163"/>
              <a:gd name="connsiteY7" fmla="*/ 759618 h 1847849"/>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164306 w 919163"/>
              <a:gd name="connsiteY6" fmla="*/ 1847849 h 1847849"/>
              <a:gd name="connsiteX7" fmla="*/ 919163 w 919163"/>
              <a:gd name="connsiteY7" fmla="*/ 759618 h 1847849"/>
              <a:gd name="connsiteX8" fmla="*/ 919163 w 919163"/>
              <a:gd name="connsiteY8" fmla="*/ 759618 h 184784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919163 w 919163"/>
              <a:gd name="connsiteY8" fmla="*/ 759618 h 1904999"/>
              <a:gd name="connsiteX9" fmla="*/ 919163 w 919163"/>
              <a:gd name="connsiteY9" fmla="*/ 759618 h 190499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2381 w 919163"/>
              <a:gd name="connsiteY8" fmla="*/ 1783555 h 1904999"/>
              <a:gd name="connsiteX9" fmla="*/ 919163 w 919163"/>
              <a:gd name="connsiteY9" fmla="*/ 759618 h 1904999"/>
              <a:gd name="connsiteX10" fmla="*/ 919163 w 919163"/>
              <a:gd name="connsiteY10"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931069 w 931069"/>
              <a:gd name="connsiteY11"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882079 w 93106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10071 w 882079"/>
              <a:gd name="connsiteY10" fmla="*/ 879895 h 1904999"/>
              <a:gd name="connsiteX11" fmla="*/ 882079 w 88207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11" fmla="*/ 11906 w 338137"/>
              <a:gd name="connsiteY11" fmla="*/ 0 h 1904999"/>
              <a:gd name="connsiteX0" fmla="*/ 11906 w 338137"/>
              <a:gd name="connsiteY0" fmla="*/ 0 h 1902619"/>
              <a:gd name="connsiteX1" fmla="*/ 323850 w 338137"/>
              <a:gd name="connsiteY1" fmla="*/ 1 h 1902619"/>
              <a:gd name="connsiteX2" fmla="*/ 296639 w 338137"/>
              <a:gd name="connsiteY2" fmla="*/ 1195885 h 1902619"/>
              <a:gd name="connsiteX3" fmla="*/ 311944 w 338137"/>
              <a:gd name="connsiteY3" fmla="*/ 1526382 h 1902619"/>
              <a:gd name="connsiteX4" fmla="*/ 316706 w 338137"/>
              <a:gd name="connsiteY4" fmla="*/ 1726406 h 1902619"/>
              <a:gd name="connsiteX5" fmla="*/ 338137 w 338137"/>
              <a:gd name="connsiteY5" fmla="*/ 1845469 h 1902619"/>
              <a:gd name="connsiteX6" fmla="*/ 176212 w 338137"/>
              <a:gd name="connsiteY6" fmla="*/ 1845469 h 1902619"/>
              <a:gd name="connsiteX7" fmla="*/ 76200 w 338137"/>
              <a:gd name="connsiteY7" fmla="*/ 1902619 h 1902619"/>
              <a:gd name="connsiteX8" fmla="*/ 14287 w 338137"/>
              <a:gd name="connsiteY8" fmla="*/ 1781175 h 1902619"/>
              <a:gd name="connsiteX9" fmla="*/ 0 w 338137"/>
              <a:gd name="connsiteY9" fmla="*/ 1157287 h 1902619"/>
              <a:gd name="connsiteX10" fmla="*/ 11906 w 338137"/>
              <a:gd name="connsiteY10" fmla="*/ 0 h 1902619"/>
              <a:gd name="connsiteX0" fmla="*/ 11906 w 1129226"/>
              <a:gd name="connsiteY0" fmla="*/ 0 h 1902619"/>
              <a:gd name="connsiteX1" fmla="*/ 1129226 w 1129226"/>
              <a:gd name="connsiteY1" fmla="*/ 169455 h 1902619"/>
              <a:gd name="connsiteX2" fmla="*/ 296639 w 1129226"/>
              <a:gd name="connsiteY2" fmla="*/ 1195885 h 1902619"/>
              <a:gd name="connsiteX3" fmla="*/ 311944 w 1129226"/>
              <a:gd name="connsiteY3" fmla="*/ 1526382 h 1902619"/>
              <a:gd name="connsiteX4" fmla="*/ 316706 w 1129226"/>
              <a:gd name="connsiteY4" fmla="*/ 1726406 h 1902619"/>
              <a:gd name="connsiteX5" fmla="*/ 338137 w 1129226"/>
              <a:gd name="connsiteY5" fmla="*/ 1845469 h 1902619"/>
              <a:gd name="connsiteX6" fmla="*/ 176212 w 1129226"/>
              <a:gd name="connsiteY6" fmla="*/ 1845469 h 1902619"/>
              <a:gd name="connsiteX7" fmla="*/ 76200 w 1129226"/>
              <a:gd name="connsiteY7" fmla="*/ 1902619 h 1902619"/>
              <a:gd name="connsiteX8" fmla="*/ 14287 w 1129226"/>
              <a:gd name="connsiteY8" fmla="*/ 1781175 h 1902619"/>
              <a:gd name="connsiteX9" fmla="*/ 0 w 1129226"/>
              <a:gd name="connsiteY9" fmla="*/ 1157287 h 1902619"/>
              <a:gd name="connsiteX10" fmla="*/ 11906 w 1129226"/>
              <a:gd name="connsiteY10" fmla="*/ 0 h 1902619"/>
              <a:gd name="connsiteX0" fmla="*/ 11906 w 1129226"/>
              <a:gd name="connsiteY0" fmla="*/ 0 h 1902619"/>
              <a:gd name="connsiteX1" fmla="*/ 1121252 w 1129226"/>
              <a:gd name="connsiteY1" fmla="*/ 107203 h 1902619"/>
              <a:gd name="connsiteX2" fmla="*/ 1129226 w 1129226"/>
              <a:gd name="connsiteY2" fmla="*/ 169455 h 1902619"/>
              <a:gd name="connsiteX3" fmla="*/ 296639 w 1129226"/>
              <a:gd name="connsiteY3" fmla="*/ 1195885 h 1902619"/>
              <a:gd name="connsiteX4" fmla="*/ 311944 w 1129226"/>
              <a:gd name="connsiteY4" fmla="*/ 1526382 h 1902619"/>
              <a:gd name="connsiteX5" fmla="*/ 316706 w 1129226"/>
              <a:gd name="connsiteY5" fmla="*/ 1726406 h 1902619"/>
              <a:gd name="connsiteX6" fmla="*/ 338137 w 1129226"/>
              <a:gd name="connsiteY6" fmla="*/ 1845469 h 1902619"/>
              <a:gd name="connsiteX7" fmla="*/ 176212 w 1129226"/>
              <a:gd name="connsiteY7" fmla="*/ 1845469 h 1902619"/>
              <a:gd name="connsiteX8" fmla="*/ 76200 w 1129226"/>
              <a:gd name="connsiteY8" fmla="*/ 1902619 h 1902619"/>
              <a:gd name="connsiteX9" fmla="*/ 14287 w 1129226"/>
              <a:gd name="connsiteY9" fmla="*/ 1781175 h 1902619"/>
              <a:gd name="connsiteX10" fmla="*/ 0 w 1129226"/>
              <a:gd name="connsiteY10" fmla="*/ 1157287 h 1902619"/>
              <a:gd name="connsiteX11" fmla="*/ 11906 w 1129226"/>
              <a:gd name="connsiteY11" fmla="*/ 0 h 1902619"/>
              <a:gd name="connsiteX0" fmla="*/ 11906 w 1129226"/>
              <a:gd name="connsiteY0" fmla="*/ 0 h 1902619"/>
              <a:gd name="connsiteX1" fmla="*/ 836675 w 1129226"/>
              <a:gd name="connsiteY1" fmla="*/ 156114 h 1902619"/>
              <a:gd name="connsiteX2" fmla="*/ 1121252 w 1129226"/>
              <a:gd name="connsiteY2" fmla="*/ 107203 h 1902619"/>
              <a:gd name="connsiteX3" fmla="*/ 1129226 w 1129226"/>
              <a:gd name="connsiteY3" fmla="*/ 169455 h 1902619"/>
              <a:gd name="connsiteX4" fmla="*/ 296639 w 1129226"/>
              <a:gd name="connsiteY4" fmla="*/ 1195885 h 1902619"/>
              <a:gd name="connsiteX5" fmla="*/ 311944 w 1129226"/>
              <a:gd name="connsiteY5" fmla="*/ 1526382 h 1902619"/>
              <a:gd name="connsiteX6" fmla="*/ 316706 w 1129226"/>
              <a:gd name="connsiteY6" fmla="*/ 1726406 h 1902619"/>
              <a:gd name="connsiteX7" fmla="*/ 338137 w 1129226"/>
              <a:gd name="connsiteY7" fmla="*/ 1845469 h 1902619"/>
              <a:gd name="connsiteX8" fmla="*/ 176212 w 1129226"/>
              <a:gd name="connsiteY8" fmla="*/ 1845469 h 1902619"/>
              <a:gd name="connsiteX9" fmla="*/ 76200 w 1129226"/>
              <a:gd name="connsiteY9" fmla="*/ 1902619 h 1902619"/>
              <a:gd name="connsiteX10" fmla="*/ 14287 w 1129226"/>
              <a:gd name="connsiteY10" fmla="*/ 1781175 h 1902619"/>
              <a:gd name="connsiteX11" fmla="*/ 0 w 1129226"/>
              <a:gd name="connsiteY11" fmla="*/ 1157287 h 1902619"/>
              <a:gd name="connsiteX12" fmla="*/ 11906 w 1129226"/>
              <a:gd name="connsiteY12" fmla="*/ 0 h 1902619"/>
              <a:gd name="connsiteX0" fmla="*/ 11906 w 1129226"/>
              <a:gd name="connsiteY0" fmla="*/ 0 h 1902619"/>
              <a:gd name="connsiteX1" fmla="*/ 1018982 w 1129226"/>
              <a:gd name="connsiteY1" fmla="*/ 280617 h 1902619"/>
              <a:gd name="connsiteX2" fmla="*/ 836675 w 1129226"/>
              <a:gd name="connsiteY2" fmla="*/ 156114 h 1902619"/>
              <a:gd name="connsiteX3" fmla="*/ 1121252 w 1129226"/>
              <a:gd name="connsiteY3" fmla="*/ 107203 h 1902619"/>
              <a:gd name="connsiteX4" fmla="*/ 1129226 w 1129226"/>
              <a:gd name="connsiteY4" fmla="*/ 169455 h 1902619"/>
              <a:gd name="connsiteX5" fmla="*/ 296639 w 1129226"/>
              <a:gd name="connsiteY5" fmla="*/ 1195885 h 1902619"/>
              <a:gd name="connsiteX6" fmla="*/ 311944 w 1129226"/>
              <a:gd name="connsiteY6" fmla="*/ 1526382 h 1902619"/>
              <a:gd name="connsiteX7" fmla="*/ 316706 w 1129226"/>
              <a:gd name="connsiteY7" fmla="*/ 1726406 h 1902619"/>
              <a:gd name="connsiteX8" fmla="*/ 338137 w 1129226"/>
              <a:gd name="connsiteY8" fmla="*/ 1845469 h 1902619"/>
              <a:gd name="connsiteX9" fmla="*/ 176212 w 1129226"/>
              <a:gd name="connsiteY9" fmla="*/ 1845469 h 1902619"/>
              <a:gd name="connsiteX10" fmla="*/ 76200 w 1129226"/>
              <a:gd name="connsiteY10" fmla="*/ 1902619 h 1902619"/>
              <a:gd name="connsiteX11" fmla="*/ 14287 w 1129226"/>
              <a:gd name="connsiteY11" fmla="*/ 1781175 h 1902619"/>
              <a:gd name="connsiteX12" fmla="*/ 0 w 1129226"/>
              <a:gd name="connsiteY12" fmla="*/ 1157287 h 1902619"/>
              <a:gd name="connsiteX13" fmla="*/ 11906 w 1129226"/>
              <a:gd name="connsiteY13" fmla="*/ 0 h 1902619"/>
              <a:gd name="connsiteX0" fmla="*/ 11906 w 1129226"/>
              <a:gd name="connsiteY0" fmla="*/ 0 h 1902619"/>
              <a:gd name="connsiteX1" fmla="*/ 1032321 w 1129226"/>
              <a:gd name="connsiteY1" fmla="*/ 356208 h 1902619"/>
              <a:gd name="connsiteX2" fmla="*/ 1018982 w 1129226"/>
              <a:gd name="connsiteY2" fmla="*/ 280617 h 1902619"/>
              <a:gd name="connsiteX3" fmla="*/ 836675 w 1129226"/>
              <a:gd name="connsiteY3" fmla="*/ 156114 h 1902619"/>
              <a:gd name="connsiteX4" fmla="*/ 1121252 w 1129226"/>
              <a:gd name="connsiteY4" fmla="*/ 107203 h 1902619"/>
              <a:gd name="connsiteX5" fmla="*/ 1129226 w 1129226"/>
              <a:gd name="connsiteY5" fmla="*/ 169455 h 1902619"/>
              <a:gd name="connsiteX6" fmla="*/ 296639 w 1129226"/>
              <a:gd name="connsiteY6" fmla="*/ 1195885 h 1902619"/>
              <a:gd name="connsiteX7" fmla="*/ 311944 w 1129226"/>
              <a:gd name="connsiteY7" fmla="*/ 1526382 h 1902619"/>
              <a:gd name="connsiteX8" fmla="*/ 316706 w 1129226"/>
              <a:gd name="connsiteY8" fmla="*/ 1726406 h 1902619"/>
              <a:gd name="connsiteX9" fmla="*/ 338137 w 1129226"/>
              <a:gd name="connsiteY9" fmla="*/ 1845469 h 1902619"/>
              <a:gd name="connsiteX10" fmla="*/ 176212 w 1129226"/>
              <a:gd name="connsiteY10" fmla="*/ 1845469 h 1902619"/>
              <a:gd name="connsiteX11" fmla="*/ 76200 w 1129226"/>
              <a:gd name="connsiteY11" fmla="*/ 1902619 h 1902619"/>
              <a:gd name="connsiteX12" fmla="*/ 14287 w 1129226"/>
              <a:gd name="connsiteY12" fmla="*/ 1781175 h 1902619"/>
              <a:gd name="connsiteX13" fmla="*/ 0 w 1129226"/>
              <a:gd name="connsiteY13" fmla="*/ 1157287 h 1902619"/>
              <a:gd name="connsiteX14" fmla="*/ 11906 w 1129226"/>
              <a:gd name="connsiteY14" fmla="*/ 0 h 1902619"/>
              <a:gd name="connsiteX0" fmla="*/ 11906 w 1142033"/>
              <a:gd name="connsiteY0" fmla="*/ 0 h 1902619"/>
              <a:gd name="connsiteX1" fmla="*/ 1032321 w 1142033"/>
              <a:gd name="connsiteY1" fmla="*/ 356208 h 1902619"/>
              <a:gd name="connsiteX2" fmla="*/ 1018982 w 1142033"/>
              <a:gd name="connsiteY2" fmla="*/ 280617 h 1902619"/>
              <a:gd name="connsiteX3" fmla="*/ 836675 w 1142033"/>
              <a:gd name="connsiteY3" fmla="*/ 156114 h 1902619"/>
              <a:gd name="connsiteX4" fmla="*/ 1121252 w 1142033"/>
              <a:gd name="connsiteY4" fmla="*/ 107203 h 1902619"/>
              <a:gd name="connsiteX5" fmla="*/ 1129226 w 1142033"/>
              <a:gd name="connsiteY5" fmla="*/ 169455 h 1902619"/>
              <a:gd name="connsiteX6" fmla="*/ 1142033 w 1142033"/>
              <a:gd name="connsiteY6" fmla="*/ 284138 h 1902619"/>
              <a:gd name="connsiteX7" fmla="*/ 311944 w 1142033"/>
              <a:gd name="connsiteY7" fmla="*/ 1526382 h 1902619"/>
              <a:gd name="connsiteX8" fmla="*/ 316706 w 1142033"/>
              <a:gd name="connsiteY8" fmla="*/ 1726406 h 1902619"/>
              <a:gd name="connsiteX9" fmla="*/ 338137 w 1142033"/>
              <a:gd name="connsiteY9" fmla="*/ 1845469 h 1902619"/>
              <a:gd name="connsiteX10" fmla="*/ 176212 w 1142033"/>
              <a:gd name="connsiteY10" fmla="*/ 1845469 h 1902619"/>
              <a:gd name="connsiteX11" fmla="*/ 76200 w 1142033"/>
              <a:gd name="connsiteY11" fmla="*/ 1902619 h 1902619"/>
              <a:gd name="connsiteX12" fmla="*/ 14287 w 1142033"/>
              <a:gd name="connsiteY12" fmla="*/ 1781175 h 1902619"/>
              <a:gd name="connsiteX13" fmla="*/ 0 w 1142033"/>
              <a:gd name="connsiteY13" fmla="*/ 1157287 h 1902619"/>
              <a:gd name="connsiteX14" fmla="*/ 11906 w 1142033"/>
              <a:gd name="connsiteY14" fmla="*/ 0 h 1902619"/>
              <a:gd name="connsiteX0" fmla="*/ 11906 w 1192394"/>
              <a:gd name="connsiteY0" fmla="*/ 0 h 1902619"/>
              <a:gd name="connsiteX1" fmla="*/ 1032321 w 1192394"/>
              <a:gd name="connsiteY1" fmla="*/ 356208 h 1902619"/>
              <a:gd name="connsiteX2" fmla="*/ 1018982 w 1192394"/>
              <a:gd name="connsiteY2" fmla="*/ 280617 h 1902619"/>
              <a:gd name="connsiteX3" fmla="*/ 836675 w 1192394"/>
              <a:gd name="connsiteY3" fmla="*/ 156114 h 1902619"/>
              <a:gd name="connsiteX4" fmla="*/ 1121252 w 1192394"/>
              <a:gd name="connsiteY4" fmla="*/ 107203 h 1902619"/>
              <a:gd name="connsiteX5" fmla="*/ 1129226 w 1192394"/>
              <a:gd name="connsiteY5" fmla="*/ 169455 h 1902619"/>
              <a:gd name="connsiteX6" fmla="*/ 1142033 w 1192394"/>
              <a:gd name="connsiteY6" fmla="*/ 284138 h 1902619"/>
              <a:gd name="connsiteX7" fmla="*/ 1192394 w 1192394"/>
              <a:gd name="connsiteY7" fmla="*/ 285064 h 1902619"/>
              <a:gd name="connsiteX8" fmla="*/ 311944 w 1192394"/>
              <a:gd name="connsiteY8" fmla="*/ 1526382 h 1902619"/>
              <a:gd name="connsiteX9" fmla="*/ 316706 w 1192394"/>
              <a:gd name="connsiteY9" fmla="*/ 1726406 h 1902619"/>
              <a:gd name="connsiteX10" fmla="*/ 338137 w 1192394"/>
              <a:gd name="connsiteY10" fmla="*/ 1845469 h 1902619"/>
              <a:gd name="connsiteX11" fmla="*/ 176212 w 1192394"/>
              <a:gd name="connsiteY11" fmla="*/ 1845469 h 1902619"/>
              <a:gd name="connsiteX12" fmla="*/ 76200 w 1192394"/>
              <a:gd name="connsiteY12" fmla="*/ 1902619 h 1902619"/>
              <a:gd name="connsiteX13" fmla="*/ 14287 w 1192394"/>
              <a:gd name="connsiteY13" fmla="*/ 1781175 h 1902619"/>
              <a:gd name="connsiteX14" fmla="*/ 0 w 1192394"/>
              <a:gd name="connsiteY14" fmla="*/ 1157287 h 1902619"/>
              <a:gd name="connsiteX15" fmla="*/ 11906 w 1192394"/>
              <a:gd name="connsiteY15" fmla="*/ 0 h 1902619"/>
              <a:gd name="connsiteX0" fmla="*/ 11906 w 1219073"/>
              <a:gd name="connsiteY0" fmla="*/ 0 h 1902619"/>
              <a:gd name="connsiteX1" fmla="*/ 1032321 w 1219073"/>
              <a:gd name="connsiteY1" fmla="*/ 356208 h 1902619"/>
              <a:gd name="connsiteX2" fmla="*/ 1018982 w 1219073"/>
              <a:gd name="connsiteY2" fmla="*/ 280617 h 1902619"/>
              <a:gd name="connsiteX3" fmla="*/ 836675 w 1219073"/>
              <a:gd name="connsiteY3" fmla="*/ 156114 h 1902619"/>
              <a:gd name="connsiteX4" fmla="*/ 1121252 w 1219073"/>
              <a:gd name="connsiteY4" fmla="*/ 107203 h 1902619"/>
              <a:gd name="connsiteX5" fmla="*/ 1129226 w 1219073"/>
              <a:gd name="connsiteY5" fmla="*/ 169455 h 1902619"/>
              <a:gd name="connsiteX6" fmla="*/ 1142033 w 1219073"/>
              <a:gd name="connsiteY6" fmla="*/ 284138 h 1902619"/>
              <a:gd name="connsiteX7" fmla="*/ 1192394 w 1219073"/>
              <a:gd name="connsiteY7" fmla="*/ 285064 h 1902619"/>
              <a:gd name="connsiteX8" fmla="*/ 1219073 w 1219073"/>
              <a:gd name="connsiteY8" fmla="*/ 427353 h 1902619"/>
              <a:gd name="connsiteX9" fmla="*/ 311944 w 1219073"/>
              <a:gd name="connsiteY9" fmla="*/ 1526382 h 1902619"/>
              <a:gd name="connsiteX10" fmla="*/ 316706 w 1219073"/>
              <a:gd name="connsiteY10" fmla="*/ 1726406 h 1902619"/>
              <a:gd name="connsiteX11" fmla="*/ 338137 w 1219073"/>
              <a:gd name="connsiteY11" fmla="*/ 1845469 h 1902619"/>
              <a:gd name="connsiteX12" fmla="*/ 176212 w 1219073"/>
              <a:gd name="connsiteY12" fmla="*/ 1845469 h 1902619"/>
              <a:gd name="connsiteX13" fmla="*/ 76200 w 1219073"/>
              <a:gd name="connsiteY13" fmla="*/ 1902619 h 1902619"/>
              <a:gd name="connsiteX14" fmla="*/ 14287 w 1219073"/>
              <a:gd name="connsiteY14" fmla="*/ 1781175 h 1902619"/>
              <a:gd name="connsiteX15" fmla="*/ 0 w 1219073"/>
              <a:gd name="connsiteY15" fmla="*/ 1157287 h 1902619"/>
              <a:gd name="connsiteX16" fmla="*/ 11906 w 1219073"/>
              <a:gd name="connsiteY16" fmla="*/ 0 h 1902619"/>
              <a:gd name="connsiteX0" fmla="*/ 11906 w 1219073"/>
              <a:gd name="connsiteY0" fmla="*/ 0 h 1902619"/>
              <a:gd name="connsiteX1" fmla="*/ 1032321 w 1219073"/>
              <a:gd name="connsiteY1" fmla="*/ 356208 h 1902619"/>
              <a:gd name="connsiteX2" fmla="*/ 1018982 w 1219073"/>
              <a:gd name="connsiteY2" fmla="*/ 280617 h 1902619"/>
              <a:gd name="connsiteX3" fmla="*/ 836675 w 1219073"/>
              <a:gd name="connsiteY3" fmla="*/ 156114 h 1902619"/>
              <a:gd name="connsiteX4" fmla="*/ 1121252 w 1219073"/>
              <a:gd name="connsiteY4" fmla="*/ 107203 h 1902619"/>
              <a:gd name="connsiteX5" fmla="*/ 1129226 w 1219073"/>
              <a:gd name="connsiteY5" fmla="*/ 169455 h 1902619"/>
              <a:gd name="connsiteX6" fmla="*/ 1142033 w 1219073"/>
              <a:gd name="connsiteY6" fmla="*/ 284138 h 1902619"/>
              <a:gd name="connsiteX7" fmla="*/ 1192394 w 1219073"/>
              <a:gd name="connsiteY7" fmla="*/ 285064 h 1902619"/>
              <a:gd name="connsiteX8" fmla="*/ 1219073 w 1219073"/>
              <a:gd name="connsiteY8" fmla="*/ 427353 h 1902619"/>
              <a:gd name="connsiteX9" fmla="*/ 1214626 w 1219073"/>
              <a:gd name="connsiteY9" fmla="*/ 627446 h 1902619"/>
              <a:gd name="connsiteX10" fmla="*/ 311944 w 1219073"/>
              <a:gd name="connsiteY10" fmla="*/ 1526382 h 1902619"/>
              <a:gd name="connsiteX11" fmla="*/ 316706 w 1219073"/>
              <a:gd name="connsiteY11" fmla="*/ 1726406 h 1902619"/>
              <a:gd name="connsiteX12" fmla="*/ 338137 w 1219073"/>
              <a:gd name="connsiteY12" fmla="*/ 1845469 h 1902619"/>
              <a:gd name="connsiteX13" fmla="*/ 176212 w 1219073"/>
              <a:gd name="connsiteY13" fmla="*/ 1845469 h 1902619"/>
              <a:gd name="connsiteX14" fmla="*/ 76200 w 1219073"/>
              <a:gd name="connsiteY14" fmla="*/ 1902619 h 1902619"/>
              <a:gd name="connsiteX15" fmla="*/ 14287 w 1219073"/>
              <a:gd name="connsiteY15" fmla="*/ 1781175 h 1902619"/>
              <a:gd name="connsiteX16" fmla="*/ 0 w 1219073"/>
              <a:gd name="connsiteY16" fmla="*/ 1157287 h 1902619"/>
              <a:gd name="connsiteX17" fmla="*/ 11906 w 1219073"/>
              <a:gd name="connsiteY17" fmla="*/ 0 h 1902619"/>
              <a:gd name="connsiteX0" fmla="*/ 11906 w 1325789"/>
              <a:gd name="connsiteY0" fmla="*/ 0 h 1902619"/>
              <a:gd name="connsiteX1" fmla="*/ 1032321 w 1325789"/>
              <a:gd name="connsiteY1" fmla="*/ 356208 h 1902619"/>
              <a:gd name="connsiteX2" fmla="*/ 1018982 w 1325789"/>
              <a:gd name="connsiteY2" fmla="*/ 280617 h 1902619"/>
              <a:gd name="connsiteX3" fmla="*/ 836675 w 1325789"/>
              <a:gd name="connsiteY3" fmla="*/ 156114 h 1902619"/>
              <a:gd name="connsiteX4" fmla="*/ 1121252 w 1325789"/>
              <a:gd name="connsiteY4" fmla="*/ 107203 h 1902619"/>
              <a:gd name="connsiteX5" fmla="*/ 1129226 w 1325789"/>
              <a:gd name="connsiteY5" fmla="*/ 169455 h 1902619"/>
              <a:gd name="connsiteX6" fmla="*/ 1142033 w 1325789"/>
              <a:gd name="connsiteY6" fmla="*/ 284138 h 1902619"/>
              <a:gd name="connsiteX7" fmla="*/ 1192394 w 1325789"/>
              <a:gd name="connsiteY7" fmla="*/ 285064 h 1902619"/>
              <a:gd name="connsiteX8" fmla="*/ 1219073 w 1325789"/>
              <a:gd name="connsiteY8" fmla="*/ 427353 h 1902619"/>
              <a:gd name="connsiteX9" fmla="*/ 1214626 w 1325789"/>
              <a:gd name="connsiteY9" fmla="*/ 627446 h 1902619"/>
              <a:gd name="connsiteX10" fmla="*/ 1325789 w 1325789"/>
              <a:gd name="connsiteY10" fmla="*/ 591874 h 1902619"/>
              <a:gd name="connsiteX11" fmla="*/ 311944 w 1325789"/>
              <a:gd name="connsiteY11" fmla="*/ 1526382 h 1902619"/>
              <a:gd name="connsiteX12" fmla="*/ 316706 w 1325789"/>
              <a:gd name="connsiteY12" fmla="*/ 1726406 h 1902619"/>
              <a:gd name="connsiteX13" fmla="*/ 338137 w 1325789"/>
              <a:gd name="connsiteY13" fmla="*/ 1845469 h 1902619"/>
              <a:gd name="connsiteX14" fmla="*/ 176212 w 1325789"/>
              <a:gd name="connsiteY14" fmla="*/ 1845469 h 1902619"/>
              <a:gd name="connsiteX15" fmla="*/ 76200 w 1325789"/>
              <a:gd name="connsiteY15" fmla="*/ 1902619 h 1902619"/>
              <a:gd name="connsiteX16" fmla="*/ 14287 w 1325789"/>
              <a:gd name="connsiteY16" fmla="*/ 1781175 h 1902619"/>
              <a:gd name="connsiteX17" fmla="*/ 0 w 1325789"/>
              <a:gd name="connsiteY17" fmla="*/ 1157287 h 1902619"/>
              <a:gd name="connsiteX18" fmla="*/ 11906 w 1325789"/>
              <a:gd name="connsiteY18"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29226 w 1356915"/>
              <a:gd name="connsiteY5" fmla="*/ 169455 h 1902619"/>
              <a:gd name="connsiteX6" fmla="*/ 1142033 w 1356915"/>
              <a:gd name="connsiteY6" fmla="*/ 284138 h 1902619"/>
              <a:gd name="connsiteX7" fmla="*/ 1192394 w 1356915"/>
              <a:gd name="connsiteY7" fmla="*/ 285064 h 1902619"/>
              <a:gd name="connsiteX8" fmla="*/ 1219073 w 1356915"/>
              <a:gd name="connsiteY8" fmla="*/ 427353 h 1902619"/>
              <a:gd name="connsiteX9" fmla="*/ 1214626 w 1356915"/>
              <a:gd name="connsiteY9" fmla="*/ 627446 h 1902619"/>
              <a:gd name="connsiteX10" fmla="*/ 1325789 w 1356915"/>
              <a:gd name="connsiteY10" fmla="*/ 591874 h 1902619"/>
              <a:gd name="connsiteX11" fmla="*/ 1356915 w 1356915"/>
              <a:gd name="connsiteY11" fmla="*/ 916470 h 1902619"/>
              <a:gd name="connsiteX12" fmla="*/ 311944 w 1356915"/>
              <a:gd name="connsiteY12" fmla="*/ 1526382 h 1902619"/>
              <a:gd name="connsiteX13" fmla="*/ 316706 w 1356915"/>
              <a:gd name="connsiteY13" fmla="*/ 1726406 h 1902619"/>
              <a:gd name="connsiteX14" fmla="*/ 338137 w 1356915"/>
              <a:gd name="connsiteY14" fmla="*/ 1845469 h 1902619"/>
              <a:gd name="connsiteX15" fmla="*/ 176212 w 1356915"/>
              <a:gd name="connsiteY15" fmla="*/ 1845469 h 1902619"/>
              <a:gd name="connsiteX16" fmla="*/ 76200 w 1356915"/>
              <a:gd name="connsiteY16" fmla="*/ 1902619 h 1902619"/>
              <a:gd name="connsiteX17" fmla="*/ 14287 w 1356915"/>
              <a:gd name="connsiteY17" fmla="*/ 1781175 h 1902619"/>
              <a:gd name="connsiteX18" fmla="*/ 0 w 1356915"/>
              <a:gd name="connsiteY18" fmla="*/ 1157287 h 1902619"/>
              <a:gd name="connsiteX19" fmla="*/ 11906 w 1356915"/>
              <a:gd name="connsiteY19"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29226 w 1356915"/>
              <a:gd name="connsiteY5" fmla="*/ 169455 h 1902619"/>
              <a:gd name="connsiteX6" fmla="*/ 1192394 w 1356915"/>
              <a:gd name="connsiteY6" fmla="*/ 285064 h 1902619"/>
              <a:gd name="connsiteX7" fmla="*/ 1219073 w 1356915"/>
              <a:gd name="connsiteY7" fmla="*/ 427353 h 1902619"/>
              <a:gd name="connsiteX8" fmla="*/ 1214626 w 1356915"/>
              <a:gd name="connsiteY8" fmla="*/ 627446 h 1902619"/>
              <a:gd name="connsiteX9" fmla="*/ 1325789 w 1356915"/>
              <a:gd name="connsiteY9" fmla="*/ 591874 h 1902619"/>
              <a:gd name="connsiteX10" fmla="*/ 1356915 w 1356915"/>
              <a:gd name="connsiteY10" fmla="*/ 916470 h 1902619"/>
              <a:gd name="connsiteX11" fmla="*/ 311944 w 1356915"/>
              <a:gd name="connsiteY11" fmla="*/ 1526382 h 1902619"/>
              <a:gd name="connsiteX12" fmla="*/ 316706 w 1356915"/>
              <a:gd name="connsiteY12" fmla="*/ 1726406 h 1902619"/>
              <a:gd name="connsiteX13" fmla="*/ 338137 w 1356915"/>
              <a:gd name="connsiteY13" fmla="*/ 1845469 h 1902619"/>
              <a:gd name="connsiteX14" fmla="*/ 176212 w 1356915"/>
              <a:gd name="connsiteY14" fmla="*/ 1845469 h 1902619"/>
              <a:gd name="connsiteX15" fmla="*/ 76200 w 1356915"/>
              <a:gd name="connsiteY15" fmla="*/ 1902619 h 1902619"/>
              <a:gd name="connsiteX16" fmla="*/ 14287 w 1356915"/>
              <a:gd name="connsiteY16" fmla="*/ 1781175 h 1902619"/>
              <a:gd name="connsiteX17" fmla="*/ 0 w 1356915"/>
              <a:gd name="connsiteY17" fmla="*/ 1157287 h 1902619"/>
              <a:gd name="connsiteX18" fmla="*/ 11906 w 1356915"/>
              <a:gd name="connsiteY18"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219073 w 1356915"/>
              <a:gd name="connsiteY6" fmla="*/ 427353 h 1902619"/>
              <a:gd name="connsiteX7" fmla="*/ 1214626 w 1356915"/>
              <a:gd name="connsiteY7" fmla="*/ 627446 h 1902619"/>
              <a:gd name="connsiteX8" fmla="*/ 1325789 w 1356915"/>
              <a:gd name="connsiteY8" fmla="*/ 591874 h 1902619"/>
              <a:gd name="connsiteX9" fmla="*/ 1356915 w 1356915"/>
              <a:gd name="connsiteY9" fmla="*/ 916470 h 1902619"/>
              <a:gd name="connsiteX10" fmla="*/ 311944 w 1356915"/>
              <a:gd name="connsiteY10" fmla="*/ 1526382 h 1902619"/>
              <a:gd name="connsiteX11" fmla="*/ 316706 w 1356915"/>
              <a:gd name="connsiteY11" fmla="*/ 1726406 h 1902619"/>
              <a:gd name="connsiteX12" fmla="*/ 338137 w 1356915"/>
              <a:gd name="connsiteY12" fmla="*/ 1845469 h 1902619"/>
              <a:gd name="connsiteX13" fmla="*/ 176212 w 1356915"/>
              <a:gd name="connsiteY13" fmla="*/ 1845469 h 1902619"/>
              <a:gd name="connsiteX14" fmla="*/ 76200 w 1356915"/>
              <a:gd name="connsiteY14" fmla="*/ 1902619 h 1902619"/>
              <a:gd name="connsiteX15" fmla="*/ 14287 w 1356915"/>
              <a:gd name="connsiteY15" fmla="*/ 1781175 h 1902619"/>
              <a:gd name="connsiteX16" fmla="*/ 0 w 1356915"/>
              <a:gd name="connsiteY16" fmla="*/ 1157287 h 1902619"/>
              <a:gd name="connsiteX17" fmla="*/ 11906 w 1356915"/>
              <a:gd name="connsiteY17"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219073 w 1356915"/>
              <a:gd name="connsiteY6" fmla="*/ 427353 h 1902619"/>
              <a:gd name="connsiteX7" fmla="*/ 1325789 w 1356915"/>
              <a:gd name="connsiteY7" fmla="*/ 591874 h 1902619"/>
              <a:gd name="connsiteX8" fmla="*/ 1356915 w 1356915"/>
              <a:gd name="connsiteY8" fmla="*/ 916470 h 1902619"/>
              <a:gd name="connsiteX9" fmla="*/ 311944 w 1356915"/>
              <a:gd name="connsiteY9" fmla="*/ 1526382 h 1902619"/>
              <a:gd name="connsiteX10" fmla="*/ 316706 w 1356915"/>
              <a:gd name="connsiteY10" fmla="*/ 1726406 h 1902619"/>
              <a:gd name="connsiteX11" fmla="*/ 338137 w 1356915"/>
              <a:gd name="connsiteY11" fmla="*/ 1845469 h 1902619"/>
              <a:gd name="connsiteX12" fmla="*/ 176212 w 1356915"/>
              <a:gd name="connsiteY12" fmla="*/ 1845469 h 1902619"/>
              <a:gd name="connsiteX13" fmla="*/ 76200 w 1356915"/>
              <a:gd name="connsiteY13" fmla="*/ 1902619 h 1902619"/>
              <a:gd name="connsiteX14" fmla="*/ 14287 w 1356915"/>
              <a:gd name="connsiteY14" fmla="*/ 1781175 h 1902619"/>
              <a:gd name="connsiteX15" fmla="*/ 0 w 1356915"/>
              <a:gd name="connsiteY15" fmla="*/ 1157287 h 1902619"/>
              <a:gd name="connsiteX16" fmla="*/ 11906 w 1356915"/>
              <a:gd name="connsiteY16" fmla="*/ 0 h 1902619"/>
              <a:gd name="connsiteX0" fmla="*/ 11906 w 1356915"/>
              <a:gd name="connsiteY0" fmla="*/ 0 h 1902619"/>
              <a:gd name="connsiteX1" fmla="*/ 1032321 w 1356915"/>
              <a:gd name="connsiteY1" fmla="*/ 356208 h 1902619"/>
              <a:gd name="connsiteX2" fmla="*/ 1018982 w 1356915"/>
              <a:gd name="connsiteY2" fmla="*/ 280617 h 1902619"/>
              <a:gd name="connsiteX3" fmla="*/ 836675 w 1356915"/>
              <a:gd name="connsiteY3" fmla="*/ 156114 h 1902619"/>
              <a:gd name="connsiteX4" fmla="*/ 1121252 w 1356915"/>
              <a:gd name="connsiteY4" fmla="*/ 107203 h 1902619"/>
              <a:gd name="connsiteX5" fmla="*/ 1192394 w 1356915"/>
              <a:gd name="connsiteY5" fmla="*/ 285064 h 1902619"/>
              <a:gd name="connsiteX6" fmla="*/ 1325789 w 1356915"/>
              <a:gd name="connsiteY6" fmla="*/ 591874 h 1902619"/>
              <a:gd name="connsiteX7" fmla="*/ 1356915 w 1356915"/>
              <a:gd name="connsiteY7" fmla="*/ 916470 h 1902619"/>
              <a:gd name="connsiteX8" fmla="*/ 311944 w 1356915"/>
              <a:gd name="connsiteY8" fmla="*/ 1526382 h 1902619"/>
              <a:gd name="connsiteX9" fmla="*/ 316706 w 1356915"/>
              <a:gd name="connsiteY9" fmla="*/ 1726406 h 1902619"/>
              <a:gd name="connsiteX10" fmla="*/ 338137 w 1356915"/>
              <a:gd name="connsiteY10" fmla="*/ 1845469 h 1902619"/>
              <a:gd name="connsiteX11" fmla="*/ 176212 w 1356915"/>
              <a:gd name="connsiteY11" fmla="*/ 1845469 h 1902619"/>
              <a:gd name="connsiteX12" fmla="*/ 76200 w 1356915"/>
              <a:gd name="connsiteY12" fmla="*/ 1902619 h 1902619"/>
              <a:gd name="connsiteX13" fmla="*/ 14287 w 1356915"/>
              <a:gd name="connsiteY13" fmla="*/ 1781175 h 1902619"/>
              <a:gd name="connsiteX14" fmla="*/ 0 w 1356915"/>
              <a:gd name="connsiteY14" fmla="*/ 1157287 h 1902619"/>
              <a:gd name="connsiteX15" fmla="*/ 11906 w 1356915"/>
              <a:gd name="connsiteY15" fmla="*/ 0 h 1902619"/>
              <a:gd name="connsiteX0" fmla="*/ 11906 w 1356915"/>
              <a:gd name="connsiteY0" fmla="*/ 0 h 1902619"/>
              <a:gd name="connsiteX1" fmla="*/ 1032321 w 1356915"/>
              <a:gd name="connsiteY1" fmla="*/ 356208 h 1902619"/>
              <a:gd name="connsiteX2" fmla="*/ 836675 w 1356915"/>
              <a:gd name="connsiteY2" fmla="*/ 156114 h 1902619"/>
              <a:gd name="connsiteX3" fmla="*/ 1121252 w 1356915"/>
              <a:gd name="connsiteY3" fmla="*/ 107203 h 1902619"/>
              <a:gd name="connsiteX4" fmla="*/ 1192394 w 1356915"/>
              <a:gd name="connsiteY4" fmla="*/ 285064 h 1902619"/>
              <a:gd name="connsiteX5" fmla="*/ 1325789 w 1356915"/>
              <a:gd name="connsiteY5" fmla="*/ 591874 h 1902619"/>
              <a:gd name="connsiteX6" fmla="*/ 1356915 w 1356915"/>
              <a:gd name="connsiteY6" fmla="*/ 916470 h 1902619"/>
              <a:gd name="connsiteX7" fmla="*/ 311944 w 1356915"/>
              <a:gd name="connsiteY7" fmla="*/ 1526382 h 1902619"/>
              <a:gd name="connsiteX8" fmla="*/ 316706 w 1356915"/>
              <a:gd name="connsiteY8" fmla="*/ 1726406 h 1902619"/>
              <a:gd name="connsiteX9" fmla="*/ 338137 w 1356915"/>
              <a:gd name="connsiteY9" fmla="*/ 1845469 h 1902619"/>
              <a:gd name="connsiteX10" fmla="*/ 176212 w 1356915"/>
              <a:gd name="connsiteY10" fmla="*/ 1845469 h 1902619"/>
              <a:gd name="connsiteX11" fmla="*/ 76200 w 1356915"/>
              <a:gd name="connsiteY11" fmla="*/ 1902619 h 1902619"/>
              <a:gd name="connsiteX12" fmla="*/ 14287 w 1356915"/>
              <a:gd name="connsiteY12" fmla="*/ 1781175 h 1902619"/>
              <a:gd name="connsiteX13" fmla="*/ 0 w 1356915"/>
              <a:gd name="connsiteY13" fmla="*/ 1157287 h 1902619"/>
              <a:gd name="connsiteX14" fmla="*/ 11906 w 1356915"/>
              <a:gd name="connsiteY14" fmla="*/ 0 h 1902619"/>
              <a:gd name="connsiteX0" fmla="*/ 11906 w 1356915"/>
              <a:gd name="connsiteY0" fmla="*/ 0 h 1902619"/>
              <a:gd name="connsiteX1" fmla="*/ 836675 w 1356915"/>
              <a:gd name="connsiteY1" fmla="*/ 156114 h 1902619"/>
              <a:gd name="connsiteX2" fmla="*/ 1121252 w 1356915"/>
              <a:gd name="connsiteY2" fmla="*/ 107203 h 1902619"/>
              <a:gd name="connsiteX3" fmla="*/ 1192394 w 1356915"/>
              <a:gd name="connsiteY3" fmla="*/ 285064 h 1902619"/>
              <a:gd name="connsiteX4" fmla="*/ 1325789 w 1356915"/>
              <a:gd name="connsiteY4" fmla="*/ 591874 h 1902619"/>
              <a:gd name="connsiteX5" fmla="*/ 1356915 w 1356915"/>
              <a:gd name="connsiteY5" fmla="*/ 916470 h 1902619"/>
              <a:gd name="connsiteX6" fmla="*/ 311944 w 1356915"/>
              <a:gd name="connsiteY6" fmla="*/ 1526382 h 1902619"/>
              <a:gd name="connsiteX7" fmla="*/ 316706 w 1356915"/>
              <a:gd name="connsiteY7" fmla="*/ 1726406 h 1902619"/>
              <a:gd name="connsiteX8" fmla="*/ 338137 w 1356915"/>
              <a:gd name="connsiteY8" fmla="*/ 1845469 h 1902619"/>
              <a:gd name="connsiteX9" fmla="*/ 176212 w 1356915"/>
              <a:gd name="connsiteY9" fmla="*/ 1845469 h 1902619"/>
              <a:gd name="connsiteX10" fmla="*/ 76200 w 1356915"/>
              <a:gd name="connsiteY10" fmla="*/ 1902619 h 1902619"/>
              <a:gd name="connsiteX11" fmla="*/ 14287 w 1356915"/>
              <a:gd name="connsiteY11" fmla="*/ 1781175 h 1902619"/>
              <a:gd name="connsiteX12" fmla="*/ 0 w 1356915"/>
              <a:gd name="connsiteY12" fmla="*/ 1157287 h 1902619"/>
              <a:gd name="connsiteX13" fmla="*/ 11906 w 1356915"/>
              <a:gd name="connsiteY13" fmla="*/ 0 h 1902619"/>
              <a:gd name="connsiteX0" fmla="*/ 946404 w 1356915"/>
              <a:gd name="connsiteY0" fmla="*/ 640299 h 1795416"/>
              <a:gd name="connsiteX1" fmla="*/ 836675 w 1356915"/>
              <a:gd name="connsiteY1" fmla="*/ 48911 h 1795416"/>
              <a:gd name="connsiteX2" fmla="*/ 1121252 w 1356915"/>
              <a:gd name="connsiteY2" fmla="*/ 0 h 1795416"/>
              <a:gd name="connsiteX3" fmla="*/ 1192394 w 1356915"/>
              <a:gd name="connsiteY3" fmla="*/ 177861 h 1795416"/>
              <a:gd name="connsiteX4" fmla="*/ 1325789 w 1356915"/>
              <a:gd name="connsiteY4" fmla="*/ 484671 h 1795416"/>
              <a:gd name="connsiteX5" fmla="*/ 1356915 w 1356915"/>
              <a:gd name="connsiteY5" fmla="*/ 809267 h 1795416"/>
              <a:gd name="connsiteX6" fmla="*/ 311944 w 1356915"/>
              <a:gd name="connsiteY6" fmla="*/ 1419179 h 1795416"/>
              <a:gd name="connsiteX7" fmla="*/ 316706 w 1356915"/>
              <a:gd name="connsiteY7" fmla="*/ 1619203 h 1795416"/>
              <a:gd name="connsiteX8" fmla="*/ 338137 w 1356915"/>
              <a:gd name="connsiteY8" fmla="*/ 1738266 h 1795416"/>
              <a:gd name="connsiteX9" fmla="*/ 176212 w 1356915"/>
              <a:gd name="connsiteY9" fmla="*/ 1738266 h 1795416"/>
              <a:gd name="connsiteX10" fmla="*/ 76200 w 1356915"/>
              <a:gd name="connsiteY10" fmla="*/ 1795416 h 1795416"/>
              <a:gd name="connsiteX11" fmla="*/ 14287 w 1356915"/>
              <a:gd name="connsiteY11" fmla="*/ 1673972 h 1795416"/>
              <a:gd name="connsiteX12" fmla="*/ 0 w 1356915"/>
              <a:gd name="connsiteY12" fmla="*/ 1050084 h 1795416"/>
              <a:gd name="connsiteX13" fmla="*/ 946404 w 1356915"/>
              <a:gd name="connsiteY13" fmla="*/ 640299 h 1795416"/>
              <a:gd name="connsiteX0" fmla="*/ 1035335 w 1356915"/>
              <a:gd name="connsiteY0" fmla="*/ 649193 h 1795416"/>
              <a:gd name="connsiteX1" fmla="*/ 836675 w 1356915"/>
              <a:gd name="connsiteY1" fmla="*/ 48911 h 1795416"/>
              <a:gd name="connsiteX2" fmla="*/ 1121252 w 1356915"/>
              <a:gd name="connsiteY2" fmla="*/ 0 h 1795416"/>
              <a:gd name="connsiteX3" fmla="*/ 1192394 w 1356915"/>
              <a:gd name="connsiteY3" fmla="*/ 177861 h 1795416"/>
              <a:gd name="connsiteX4" fmla="*/ 1325789 w 1356915"/>
              <a:gd name="connsiteY4" fmla="*/ 484671 h 1795416"/>
              <a:gd name="connsiteX5" fmla="*/ 1356915 w 1356915"/>
              <a:gd name="connsiteY5" fmla="*/ 809267 h 1795416"/>
              <a:gd name="connsiteX6" fmla="*/ 311944 w 1356915"/>
              <a:gd name="connsiteY6" fmla="*/ 1419179 h 1795416"/>
              <a:gd name="connsiteX7" fmla="*/ 316706 w 1356915"/>
              <a:gd name="connsiteY7" fmla="*/ 1619203 h 1795416"/>
              <a:gd name="connsiteX8" fmla="*/ 338137 w 1356915"/>
              <a:gd name="connsiteY8" fmla="*/ 1738266 h 1795416"/>
              <a:gd name="connsiteX9" fmla="*/ 176212 w 1356915"/>
              <a:gd name="connsiteY9" fmla="*/ 1738266 h 1795416"/>
              <a:gd name="connsiteX10" fmla="*/ 76200 w 1356915"/>
              <a:gd name="connsiteY10" fmla="*/ 1795416 h 1795416"/>
              <a:gd name="connsiteX11" fmla="*/ 14287 w 1356915"/>
              <a:gd name="connsiteY11" fmla="*/ 1673972 h 1795416"/>
              <a:gd name="connsiteX12" fmla="*/ 0 w 1356915"/>
              <a:gd name="connsiteY12" fmla="*/ 1050084 h 1795416"/>
              <a:gd name="connsiteX13" fmla="*/ 1035335 w 1356915"/>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356915 w 1411836"/>
              <a:gd name="connsiteY5" fmla="*/ 809267 h 1795416"/>
              <a:gd name="connsiteX6" fmla="*/ 1411836 w 1411836"/>
              <a:gd name="connsiteY6" fmla="*/ 1002100 h 1795416"/>
              <a:gd name="connsiteX7" fmla="*/ 316706 w 1411836"/>
              <a:gd name="connsiteY7" fmla="*/ 1619203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316706 w 1411836"/>
              <a:gd name="connsiteY7" fmla="*/ 1619203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1411105 w 1411836"/>
              <a:gd name="connsiteY7" fmla="*/ 1706154 h 1795416"/>
              <a:gd name="connsiteX8" fmla="*/ 338137 w 1411836"/>
              <a:gd name="connsiteY8" fmla="*/ 1738266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95416"/>
              <a:gd name="connsiteX1" fmla="*/ 836675 w 1411836"/>
              <a:gd name="connsiteY1" fmla="*/ 48911 h 1795416"/>
              <a:gd name="connsiteX2" fmla="*/ 1121252 w 1411836"/>
              <a:gd name="connsiteY2" fmla="*/ 0 h 1795416"/>
              <a:gd name="connsiteX3" fmla="*/ 1192394 w 1411836"/>
              <a:gd name="connsiteY3" fmla="*/ 177861 h 1795416"/>
              <a:gd name="connsiteX4" fmla="*/ 1325789 w 1411836"/>
              <a:gd name="connsiteY4" fmla="*/ 484671 h 1795416"/>
              <a:gd name="connsiteX5" fmla="*/ 1411836 w 1411836"/>
              <a:gd name="connsiteY5" fmla="*/ 800408 h 1795416"/>
              <a:gd name="connsiteX6" fmla="*/ 1411836 w 1411836"/>
              <a:gd name="connsiteY6" fmla="*/ 1002100 h 1795416"/>
              <a:gd name="connsiteX7" fmla="*/ 1411105 w 1411836"/>
              <a:gd name="connsiteY7" fmla="*/ 1706154 h 1795416"/>
              <a:gd name="connsiteX8" fmla="*/ 1111830 w 1411836"/>
              <a:gd name="connsiteY8" fmla="*/ 1716034 h 1795416"/>
              <a:gd name="connsiteX9" fmla="*/ 176212 w 1411836"/>
              <a:gd name="connsiteY9" fmla="*/ 1738266 h 1795416"/>
              <a:gd name="connsiteX10" fmla="*/ 76200 w 1411836"/>
              <a:gd name="connsiteY10" fmla="*/ 1795416 h 1795416"/>
              <a:gd name="connsiteX11" fmla="*/ 14287 w 1411836"/>
              <a:gd name="connsiteY11" fmla="*/ 1673972 h 1795416"/>
              <a:gd name="connsiteX12" fmla="*/ 0 w 1411836"/>
              <a:gd name="connsiteY12" fmla="*/ 1050084 h 1795416"/>
              <a:gd name="connsiteX13" fmla="*/ 1035335 w 1411836"/>
              <a:gd name="connsiteY13" fmla="*/ 649193 h 1795416"/>
              <a:gd name="connsiteX0" fmla="*/ 1035335 w 1411836"/>
              <a:gd name="connsiteY0" fmla="*/ 649193 h 1738267"/>
              <a:gd name="connsiteX1" fmla="*/ 836675 w 1411836"/>
              <a:gd name="connsiteY1" fmla="*/ 48911 h 1738267"/>
              <a:gd name="connsiteX2" fmla="*/ 1121252 w 1411836"/>
              <a:gd name="connsiteY2" fmla="*/ 0 h 1738267"/>
              <a:gd name="connsiteX3" fmla="*/ 1192394 w 1411836"/>
              <a:gd name="connsiteY3" fmla="*/ 177861 h 1738267"/>
              <a:gd name="connsiteX4" fmla="*/ 1325789 w 1411836"/>
              <a:gd name="connsiteY4" fmla="*/ 484671 h 1738267"/>
              <a:gd name="connsiteX5" fmla="*/ 1411836 w 1411836"/>
              <a:gd name="connsiteY5" fmla="*/ 800408 h 1738267"/>
              <a:gd name="connsiteX6" fmla="*/ 1411836 w 1411836"/>
              <a:gd name="connsiteY6" fmla="*/ 1002100 h 1738267"/>
              <a:gd name="connsiteX7" fmla="*/ 1411105 w 1411836"/>
              <a:gd name="connsiteY7" fmla="*/ 1706154 h 1738267"/>
              <a:gd name="connsiteX8" fmla="*/ 1111830 w 1411836"/>
              <a:gd name="connsiteY8" fmla="*/ 1716034 h 1738267"/>
              <a:gd name="connsiteX9" fmla="*/ 176212 w 1411836"/>
              <a:gd name="connsiteY9" fmla="*/ 1738266 h 1738267"/>
              <a:gd name="connsiteX10" fmla="*/ 14287 w 1411836"/>
              <a:gd name="connsiteY10" fmla="*/ 1673972 h 1738267"/>
              <a:gd name="connsiteX11" fmla="*/ 0 w 1411836"/>
              <a:gd name="connsiteY11" fmla="*/ 1050084 h 1738267"/>
              <a:gd name="connsiteX12" fmla="*/ 1035335 w 1411836"/>
              <a:gd name="connsiteY12" fmla="*/ 649193 h 1738267"/>
              <a:gd name="connsiteX0" fmla="*/ 1035335 w 1411836"/>
              <a:gd name="connsiteY0" fmla="*/ 649193 h 1716034"/>
              <a:gd name="connsiteX1" fmla="*/ 836675 w 1411836"/>
              <a:gd name="connsiteY1" fmla="*/ 48911 h 1716034"/>
              <a:gd name="connsiteX2" fmla="*/ 1121252 w 1411836"/>
              <a:gd name="connsiteY2" fmla="*/ 0 h 1716034"/>
              <a:gd name="connsiteX3" fmla="*/ 1192394 w 1411836"/>
              <a:gd name="connsiteY3" fmla="*/ 177861 h 1716034"/>
              <a:gd name="connsiteX4" fmla="*/ 1325789 w 1411836"/>
              <a:gd name="connsiteY4" fmla="*/ 484671 h 1716034"/>
              <a:gd name="connsiteX5" fmla="*/ 1411836 w 1411836"/>
              <a:gd name="connsiteY5" fmla="*/ 800408 h 1716034"/>
              <a:gd name="connsiteX6" fmla="*/ 1411836 w 1411836"/>
              <a:gd name="connsiteY6" fmla="*/ 1002100 h 1716034"/>
              <a:gd name="connsiteX7" fmla="*/ 1411105 w 1411836"/>
              <a:gd name="connsiteY7" fmla="*/ 1706154 h 1716034"/>
              <a:gd name="connsiteX8" fmla="*/ 1111830 w 1411836"/>
              <a:gd name="connsiteY8" fmla="*/ 1716034 h 1716034"/>
              <a:gd name="connsiteX9" fmla="*/ 14287 w 1411836"/>
              <a:gd name="connsiteY9" fmla="*/ 1673972 h 1716034"/>
              <a:gd name="connsiteX10" fmla="*/ 0 w 1411836"/>
              <a:gd name="connsiteY10" fmla="*/ 1050084 h 1716034"/>
              <a:gd name="connsiteX11" fmla="*/ 1035335 w 1411836"/>
              <a:gd name="connsiteY11" fmla="*/ 649193 h 1716034"/>
              <a:gd name="connsiteX0" fmla="*/ 1035335 w 1411836"/>
              <a:gd name="connsiteY0" fmla="*/ 649193 h 1716034"/>
              <a:gd name="connsiteX1" fmla="*/ 836675 w 1411836"/>
              <a:gd name="connsiteY1" fmla="*/ 48911 h 1716034"/>
              <a:gd name="connsiteX2" fmla="*/ 1121252 w 1411836"/>
              <a:gd name="connsiteY2" fmla="*/ 0 h 1716034"/>
              <a:gd name="connsiteX3" fmla="*/ 1192394 w 1411836"/>
              <a:gd name="connsiteY3" fmla="*/ 177861 h 1716034"/>
              <a:gd name="connsiteX4" fmla="*/ 1325789 w 1411836"/>
              <a:gd name="connsiteY4" fmla="*/ 484671 h 1716034"/>
              <a:gd name="connsiteX5" fmla="*/ 1411836 w 1411836"/>
              <a:gd name="connsiteY5" fmla="*/ 800408 h 1716034"/>
              <a:gd name="connsiteX6" fmla="*/ 1411836 w 1411836"/>
              <a:gd name="connsiteY6" fmla="*/ 1002100 h 1716034"/>
              <a:gd name="connsiteX7" fmla="*/ 1411105 w 1411836"/>
              <a:gd name="connsiteY7" fmla="*/ 1706154 h 1716034"/>
              <a:gd name="connsiteX8" fmla="*/ 1111830 w 1411836"/>
              <a:gd name="connsiteY8" fmla="*/ 1716034 h 1716034"/>
              <a:gd name="connsiteX9" fmla="*/ 0 w 1411836"/>
              <a:gd name="connsiteY9" fmla="*/ 1050084 h 1716034"/>
              <a:gd name="connsiteX10" fmla="*/ 1035335 w 1411836"/>
              <a:gd name="connsiteY10" fmla="*/ 649193 h 1716034"/>
              <a:gd name="connsiteX0" fmla="*/ 198659 w 575160"/>
              <a:gd name="connsiteY0" fmla="*/ 649193 h 1716034"/>
              <a:gd name="connsiteX1" fmla="*/ -1 w 575160"/>
              <a:gd name="connsiteY1" fmla="*/ 48911 h 1716034"/>
              <a:gd name="connsiteX2" fmla="*/ 284576 w 575160"/>
              <a:gd name="connsiteY2" fmla="*/ 0 h 1716034"/>
              <a:gd name="connsiteX3" fmla="*/ 355718 w 575160"/>
              <a:gd name="connsiteY3" fmla="*/ 177861 h 1716034"/>
              <a:gd name="connsiteX4" fmla="*/ 489113 w 575160"/>
              <a:gd name="connsiteY4" fmla="*/ 484671 h 1716034"/>
              <a:gd name="connsiteX5" fmla="*/ 575160 w 575160"/>
              <a:gd name="connsiteY5" fmla="*/ 800408 h 1716034"/>
              <a:gd name="connsiteX6" fmla="*/ 575160 w 575160"/>
              <a:gd name="connsiteY6" fmla="*/ 1002100 h 1716034"/>
              <a:gd name="connsiteX7" fmla="*/ 574429 w 575160"/>
              <a:gd name="connsiteY7" fmla="*/ 1706154 h 1716034"/>
              <a:gd name="connsiteX8" fmla="*/ 275154 w 575160"/>
              <a:gd name="connsiteY8" fmla="*/ 1716034 h 1716034"/>
              <a:gd name="connsiteX9" fmla="*/ 198659 w 575160"/>
              <a:gd name="connsiteY9" fmla="*/ 649193 h 171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160" h="1716034">
                <a:moveTo>
                  <a:pt x="198659" y="649193"/>
                </a:moveTo>
                <a:lnTo>
                  <a:pt x="-1" y="48911"/>
                </a:lnTo>
                <a:lnTo>
                  <a:pt x="284576" y="0"/>
                </a:lnTo>
                <a:lnTo>
                  <a:pt x="355718" y="177861"/>
                </a:lnTo>
                <a:lnTo>
                  <a:pt x="489113" y="484671"/>
                </a:lnTo>
                <a:lnTo>
                  <a:pt x="575160" y="800408"/>
                </a:lnTo>
                <a:lnTo>
                  <a:pt x="575160" y="1002100"/>
                </a:lnTo>
                <a:cubicBezTo>
                  <a:pt x="574916" y="1236785"/>
                  <a:pt x="574673" y="1471469"/>
                  <a:pt x="574429" y="1706154"/>
                </a:cubicBezTo>
                <a:lnTo>
                  <a:pt x="275154" y="1716034"/>
                </a:lnTo>
                <a:lnTo>
                  <a:pt x="198659" y="649193"/>
                </a:lnTo>
                <a:close/>
              </a:path>
            </a:pathLst>
          </a:custGeom>
          <a:noFill/>
          <a:ln w="25400">
            <a:solidFill>
              <a:srgbClr val="008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2" name="フリーフォーム 81"/>
          <p:cNvSpPr/>
          <p:nvPr/>
        </p:nvSpPr>
        <p:spPr>
          <a:xfrm>
            <a:off x="7867528" y="4743486"/>
            <a:ext cx="249369" cy="1403141"/>
          </a:xfrm>
          <a:custGeom>
            <a:avLst/>
            <a:gdLst>
              <a:gd name="connsiteX0" fmla="*/ 0 w 919163"/>
              <a:gd name="connsiteY0" fmla="*/ 0 h 759618"/>
              <a:gd name="connsiteX1" fmla="*/ 311944 w 919163"/>
              <a:gd name="connsiteY1" fmla="*/ 2381 h 759618"/>
              <a:gd name="connsiteX2" fmla="*/ 919163 w 919163"/>
              <a:gd name="connsiteY2" fmla="*/ 759618 h 759618"/>
              <a:gd name="connsiteX3" fmla="*/ 919163 w 919163"/>
              <a:gd name="connsiteY3" fmla="*/ 759618 h 759618"/>
              <a:gd name="connsiteX0" fmla="*/ 0 w 919163"/>
              <a:gd name="connsiteY0" fmla="*/ 0 h 1198265"/>
              <a:gd name="connsiteX1" fmla="*/ 311944 w 919163"/>
              <a:gd name="connsiteY1" fmla="*/ 2381 h 1198265"/>
              <a:gd name="connsiteX2" fmla="*/ 284733 w 919163"/>
              <a:gd name="connsiteY2" fmla="*/ 1198265 h 1198265"/>
              <a:gd name="connsiteX3" fmla="*/ 919163 w 919163"/>
              <a:gd name="connsiteY3" fmla="*/ 759618 h 1198265"/>
              <a:gd name="connsiteX4" fmla="*/ 919163 w 919163"/>
              <a:gd name="connsiteY4" fmla="*/ 759618 h 1198265"/>
              <a:gd name="connsiteX0" fmla="*/ 0 w 919163"/>
              <a:gd name="connsiteY0" fmla="*/ 0 h 1528762"/>
              <a:gd name="connsiteX1" fmla="*/ 311944 w 919163"/>
              <a:gd name="connsiteY1" fmla="*/ 2381 h 1528762"/>
              <a:gd name="connsiteX2" fmla="*/ 284733 w 919163"/>
              <a:gd name="connsiteY2" fmla="*/ 1198265 h 1528762"/>
              <a:gd name="connsiteX3" fmla="*/ 300038 w 919163"/>
              <a:gd name="connsiteY3" fmla="*/ 1528762 h 1528762"/>
              <a:gd name="connsiteX4" fmla="*/ 919163 w 919163"/>
              <a:gd name="connsiteY4" fmla="*/ 759618 h 1528762"/>
              <a:gd name="connsiteX5" fmla="*/ 919163 w 919163"/>
              <a:gd name="connsiteY5" fmla="*/ 759618 h 1528762"/>
              <a:gd name="connsiteX0" fmla="*/ 0 w 919163"/>
              <a:gd name="connsiteY0" fmla="*/ 0 h 1728786"/>
              <a:gd name="connsiteX1" fmla="*/ 311944 w 919163"/>
              <a:gd name="connsiteY1" fmla="*/ 2381 h 1728786"/>
              <a:gd name="connsiteX2" fmla="*/ 284733 w 919163"/>
              <a:gd name="connsiteY2" fmla="*/ 1198265 h 1728786"/>
              <a:gd name="connsiteX3" fmla="*/ 300038 w 919163"/>
              <a:gd name="connsiteY3" fmla="*/ 1528762 h 1728786"/>
              <a:gd name="connsiteX4" fmla="*/ 304800 w 919163"/>
              <a:gd name="connsiteY4" fmla="*/ 1728786 h 1728786"/>
              <a:gd name="connsiteX5" fmla="*/ 919163 w 919163"/>
              <a:gd name="connsiteY5" fmla="*/ 759618 h 1728786"/>
              <a:gd name="connsiteX6" fmla="*/ 919163 w 919163"/>
              <a:gd name="connsiteY6" fmla="*/ 759618 h 1728786"/>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919163 w 919163"/>
              <a:gd name="connsiteY6" fmla="*/ 759618 h 1847849"/>
              <a:gd name="connsiteX7" fmla="*/ 919163 w 919163"/>
              <a:gd name="connsiteY7" fmla="*/ 759618 h 1847849"/>
              <a:gd name="connsiteX0" fmla="*/ 0 w 919163"/>
              <a:gd name="connsiteY0" fmla="*/ 0 h 1847849"/>
              <a:gd name="connsiteX1" fmla="*/ 311944 w 919163"/>
              <a:gd name="connsiteY1" fmla="*/ 2381 h 1847849"/>
              <a:gd name="connsiteX2" fmla="*/ 284733 w 919163"/>
              <a:gd name="connsiteY2" fmla="*/ 1198265 h 1847849"/>
              <a:gd name="connsiteX3" fmla="*/ 300038 w 919163"/>
              <a:gd name="connsiteY3" fmla="*/ 1528762 h 1847849"/>
              <a:gd name="connsiteX4" fmla="*/ 304800 w 919163"/>
              <a:gd name="connsiteY4" fmla="*/ 1728786 h 1847849"/>
              <a:gd name="connsiteX5" fmla="*/ 326231 w 919163"/>
              <a:gd name="connsiteY5" fmla="*/ 1847849 h 1847849"/>
              <a:gd name="connsiteX6" fmla="*/ 164306 w 919163"/>
              <a:gd name="connsiteY6" fmla="*/ 1847849 h 1847849"/>
              <a:gd name="connsiteX7" fmla="*/ 919163 w 919163"/>
              <a:gd name="connsiteY7" fmla="*/ 759618 h 1847849"/>
              <a:gd name="connsiteX8" fmla="*/ 919163 w 919163"/>
              <a:gd name="connsiteY8" fmla="*/ 759618 h 184784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919163 w 919163"/>
              <a:gd name="connsiteY8" fmla="*/ 759618 h 1904999"/>
              <a:gd name="connsiteX9" fmla="*/ 919163 w 919163"/>
              <a:gd name="connsiteY9" fmla="*/ 759618 h 1904999"/>
              <a:gd name="connsiteX0" fmla="*/ 0 w 919163"/>
              <a:gd name="connsiteY0" fmla="*/ 0 h 1904999"/>
              <a:gd name="connsiteX1" fmla="*/ 311944 w 919163"/>
              <a:gd name="connsiteY1" fmla="*/ 2381 h 1904999"/>
              <a:gd name="connsiteX2" fmla="*/ 284733 w 919163"/>
              <a:gd name="connsiteY2" fmla="*/ 1198265 h 1904999"/>
              <a:gd name="connsiteX3" fmla="*/ 300038 w 919163"/>
              <a:gd name="connsiteY3" fmla="*/ 1528762 h 1904999"/>
              <a:gd name="connsiteX4" fmla="*/ 304800 w 919163"/>
              <a:gd name="connsiteY4" fmla="*/ 1728786 h 1904999"/>
              <a:gd name="connsiteX5" fmla="*/ 326231 w 919163"/>
              <a:gd name="connsiteY5" fmla="*/ 1847849 h 1904999"/>
              <a:gd name="connsiteX6" fmla="*/ 164306 w 919163"/>
              <a:gd name="connsiteY6" fmla="*/ 1847849 h 1904999"/>
              <a:gd name="connsiteX7" fmla="*/ 64294 w 919163"/>
              <a:gd name="connsiteY7" fmla="*/ 1904999 h 1904999"/>
              <a:gd name="connsiteX8" fmla="*/ 2381 w 919163"/>
              <a:gd name="connsiteY8" fmla="*/ 1783555 h 1904999"/>
              <a:gd name="connsiteX9" fmla="*/ 919163 w 919163"/>
              <a:gd name="connsiteY9" fmla="*/ 759618 h 1904999"/>
              <a:gd name="connsiteX10" fmla="*/ 919163 w 919163"/>
              <a:gd name="connsiteY10"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931069 w 931069"/>
              <a:gd name="connsiteY11" fmla="*/ 759618 h 1904999"/>
              <a:gd name="connsiteX0" fmla="*/ 11906 w 931069"/>
              <a:gd name="connsiteY0" fmla="*/ 0 h 1904999"/>
              <a:gd name="connsiteX1" fmla="*/ 323850 w 931069"/>
              <a:gd name="connsiteY1" fmla="*/ 2381 h 1904999"/>
              <a:gd name="connsiteX2" fmla="*/ 296639 w 931069"/>
              <a:gd name="connsiteY2" fmla="*/ 1198265 h 1904999"/>
              <a:gd name="connsiteX3" fmla="*/ 311944 w 931069"/>
              <a:gd name="connsiteY3" fmla="*/ 1528762 h 1904999"/>
              <a:gd name="connsiteX4" fmla="*/ 316706 w 931069"/>
              <a:gd name="connsiteY4" fmla="*/ 1728786 h 1904999"/>
              <a:gd name="connsiteX5" fmla="*/ 338137 w 931069"/>
              <a:gd name="connsiteY5" fmla="*/ 1847849 h 1904999"/>
              <a:gd name="connsiteX6" fmla="*/ 176212 w 931069"/>
              <a:gd name="connsiteY6" fmla="*/ 1847849 h 1904999"/>
              <a:gd name="connsiteX7" fmla="*/ 76200 w 931069"/>
              <a:gd name="connsiteY7" fmla="*/ 1904999 h 1904999"/>
              <a:gd name="connsiteX8" fmla="*/ 14287 w 931069"/>
              <a:gd name="connsiteY8" fmla="*/ 1783555 h 1904999"/>
              <a:gd name="connsiteX9" fmla="*/ 0 w 931069"/>
              <a:gd name="connsiteY9" fmla="*/ 1159667 h 1904999"/>
              <a:gd name="connsiteX10" fmla="*/ 931069 w 931069"/>
              <a:gd name="connsiteY10" fmla="*/ 759618 h 1904999"/>
              <a:gd name="connsiteX11" fmla="*/ 882079 w 93106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10071 w 882079"/>
              <a:gd name="connsiteY10" fmla="*/ 879895 h 1904999"/>
              <a:gd name="connsiteX11" fmla="*/ 882079 w 882079"/>
              <a:gd name="connsiteY11" fmla="*/ 807887 h 1904999"/>
              <a:gd name="connsiteX0" fmla="*/ 11906 w 882079"/>
              <a:gd name="connsiteY0" fmla="*/ 0 h 1904999"/>
              <a:gd name="connsiteX1" fmla="*/ 323850 w 882079"/>
              <a:gd name="connsiteY1" fmla="*/ 2381 h 1904999"/>
              <a:gd name="connsiteX2" fmla="*/ 296639 w 882079"/>
              <a:gd name="connsiteY2" fmla="*/ 1198265 h 1904999"/>
              <a:gd name="connsiteX3" fmla="*/ 311944 w 882079"/>
              <a:gd name="connsiteY3" fmla="*/ 1528762 h 1904999"/>
              <a:gd name="connsiteX4" fmla="*/ 316706 w 882079"/>
              <a:gd name="connsiteY4" fmla="*/ 1728786 h 1904999"/>
              <a:gd name="connsiteX5" fmla="*/ 338137 w 882079"/>
              <a:gd name="connsiteY5" fmla="*/ 1847849 h 1904999"/>
              <a:gd name="connsiteX6" fmla="*/ 176212 w 882079"/>
              <a:gd name="connsiteY6" fmla="*/ 1847849 h 1904999"/>
              <a:gd name="connsiteX7" fmla="*/ 76200 w 882079"/>
              <a:gd name="connsiteY7" fmla="*/ 1904999 h 1904999"/>
              <a:gd name="connsiteX8" fmla="*/ 14287 w 882079"/>
              <a:gd name="connsiteY8" fmla="*/ 1783555 h 1904999"/>
              <a:gd name="connsiteX9" fmla="*/ 0 w 882079"/>
              <a:gd name="connsiteY9" fmla="*/ 1159667 h 1904999"/>
              <a:gd name="connsiteX10" fmla="*/ 882079 w 882079"/>
              <a:gd name="connsiteY10" fmla="*/ 807887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0" fmla="*/ 11906 w 338137"/>
              <a:gd name="connsiteY0" fmla="*/ 0 h 1904999"/>
              <a:gd name="connsiteX1" fmla="*/ 323850 w 338137"/>
              <a:gd name="connsiteY1" fmla="*/ 2381 h 1904999"/>
              <a:gd name="connsiteX2" fmla="*/ 296639 w 338137"/>
              <a:gd name="connsiteY2" fmla="*/ 1198265 h 1904999"/>
              <a:gd name="connsiteX3" fmla="*/ 311944 w 338137"/>
              <a:gd name="connsiteY3" fmla="*/ 1528762 h 1904999"/>
              <a:gd name="connsiteX4" fmla="*/ 316706 w 338137"/>
              <a:gd name="connsiteY4" fmla="*/ 1728786 h 1904999"/>
              <a:gd name="connsiteX5" fmla="*/ 338137 w 338137"/>
              <a:gd name="connsiteY5" fmla="*/ 1847849 h 1904999"/>
              <a:gd name="connsiteX6" fmla="*/ 176212 w 338137"/>
              <a:gd name="connsiteY6" fmla="*/ 1847849 h 1904999"/>
              <a:gd name="connsiteX7" fmla="*/ 76200 w 338137"/>
              <a:gd name="connsiteY7" fmla="*/ 1904999 h 1904999"/>
              <a:gd name="connsiteX8" fmla="*/ 14287 w 338137"/>
              <a:gd name="connsiteY8" fmla="*/ 1783555 h 1904999"/>
              <a:gd name="connsiteX9" fmla="*/ 0 w 338137"/>
              <a:gd name="connsiteY9" fmla="*/ 1159667 h 1904999"/>
              <a:gd name="connsiteX10" fmla="*/ 11906 w 338137"/>
              <a:gd name="connsiteY10" fmla="*/ 2380 h 1904999"/>
              <a:gd name="connsiteX11" fmla="*/ 11906 w 338137"/>
              <a:gd name="connsiteY11" fmla="*/ 0 h 1904999"/>
              <a:gd name="connsiteX0" fmla="*/ 11906 w 338137"/>
              <a:gd name="connsiteY0" fmla="*/ 0 h 1902619"/>
              <a:gd name="connsiteX1" fmla="*/ 323850 w 338137"/>
              <a:gd name="connsiteY1" fmla="*/ 1 h 1902619"/>
              <a:gd name="connsiteX2" fmla="*/ 296639 w 338137"/>
              <a:gd name="connsiteY2" fmla="*/ 1195885 h 1902619"/>
              <a:gd name="connsiteX3" fmla="*/ 311944 w 338137"/>
              <a:gd name="connsiteY3" fmla="*/ 1526382 h 1902619"/>
              <a:gd name="connsiteX4" fmla="*/ 316706 w 338137"/>
              <a:gd name="connsiteY4" fmla="*/ 1726406 h 1902619"/>
              <a:gd name="connsiteX5" fmla="*/ 338137 w 338137"/>
              <a:gd name="connsiteY5" fmla="*/ 1845469 h 1902619"/>
              <a:gd name="connsiteX6" fmla="*/ 176212 w 338137"/>
              <a:gd name="connsiteY6" fmla="*/ 1845469 h 1902619"/>
              <a:gd name="connsiteX7" fmla="*/ 76200 w 338137"/>
              <a:gd name="connsiteY7" fmla="*/ 1902619 h 1902619"/>
              <a:gd name="connsiteX8" fmla="*/ 14287 w 338137"/>
              <a:gd name="connsiteY8" fmla="*/ 1781175 h 1902619"/>
              <a:gd name="connsiteX9" fmla="*/ 0 w 338137"/>
              <a:gd name="connsiteY9" fmla="*/ 1157287 h 1902619"/>
              <a:gd name="connsiteX10" fmla="*/ 11906 w 338137"/>
              <a:gd name="connsiteY10" fmla="*/ 0 h 190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7" h="1902619">
                <a:moveTo>
                  <a:pt x="11906" y="0"/>
                </a:moveTo>
                <a:lnTo>
                  <a:pt x="323850" y="1"/>
                </a:lnTo>
                <a:lnTo>
                  <a:pt x="296639" y="1195885"/>
                </a:lnTo>
                <a:lnTo>
                  <a:pt x="311944" y="1526382"/>
                </a:lnTo>
                <a:lnTo>
                  <a:pt x="316706" y="1726406"/>
                </a:lnTo>
                <a:lnTo>
                  <a:pt x="338137" y="1845469"/>
                </a:lnTo>
                <a:lnTo>
                  <a:pt x="176212" y="1845469"/>
                </a:lnTo>
                <a:lnTo>
                  <a:pt x="76200" y="1902619"/>
                </a:lnTo>
                <a:lnTo>
                  <a:pt x="14287" y="1781175"/>
                </a:lnTo>
                <a:lnTo>
                  <a:pt x="0" y="1157287"/>
                </a:lnTo>
                <a:lnTo>
                  <a:pt x="11906" y="0"/>
                </a:lnTo>
                <a:close/>
              </a:path>
            </a:pathLst>
          </a:custGeom>
          <a:noFill/>
          <a:ln w="25400">
            <a:solidFill>
              <a:srgbClr val="FF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6" name="フリーフォーム 85"/>
          <p:cNvSpPr/>
          <p:nvPr/>
        </p:nvSpPr>
        <p:spPr>
          <a:xfrm>
            <a:off x="7844975" y="2283871"/>
            <a:ext cx="306223" cy="1449928"/>
          </a:xfrm>
          <a:custGeom>
            <a:avLst/>
            <a:gdLst>
              <a:gd name="connsiteX0" fmla="*/ 0 w 335756"/>
              <a:gd name="connsiteY0" fmla="*/ 0 h 921544"/>
              <a:gd name="connsiteX1" fmla="*/ 90488 w 335756"/>
              <a:gd name="connsiteY1" fmla="*/ 4763 h 921544"/>
              <a:gd name="connsiteX2" fmla="*/ 147638 w 335756"/>
              <a:gd name="connsiteY2" fmla="*/ 14288 h 921544"/>
              <a:gd name="connsiteX3" fmla="*/ 145256 w 335756"/>
              <a:gd name="connsiteY3" fmla="*/ 464344 h 921544"/>
              <a:gd name="connsiteX4" fmla="*/ 135731 w 335756"/>
              <a:gd name="connsiteY4" fmla="*/ 778669 h 921544"/>
              <a:gd name="connsiteX5" fmla="*/ 335756 w 335756"/>
              <a:gd name="connsiteY5" fmla="*/ 921544 h 921544"/>
              <a:gd name="connsiteX0" fmla="*/ 0 w 335756"/>
              <a:gd name="connsiteY0" fmla="*/ 0 h 997918"/>
              <a:gd name="connsiteX1" fmla="*/ 90488 w 335756"/>
              <a:gd name="connsiteY1" fmla="*/ 4763 h 997918"/>
              <a:gd name="connsiteX2" fmla="*/ 147638 w 335756"/>
              <a:gd name="connsiteY2" fmla="*/ 14288 h 997918"/>
              <a:gd name="connsiteX3" fmla="*/ 145256 w 335756"/>
              <a:gd name="connsiteY3" fmla="*/ 464344 h 997918"/>
              <a:gd name="connsiteX4" fmla="*/ 135731 w 335756"/>
              <a:gd name="connsiteY4" fmla="*/ 778669 h 997918"/>
              <a:gd name="connsiteX5" fmla="*/ 127472 w 335756"/>
              <a:gd name="connsiteY5" fmla="*/ 997918 h 997918"/>
              <a:gd name="connsiteX6" fmla="*/ 335756 w 335756"/>
              <a:gd name="connsiteY6" fmla="*/ 921544 h 997918"/>
              <a:gd name="connsiteX0" fmla="*/ 28575 w 364331"/>
              <a:gd name="connsiteY0" fmla="*/ 0 h 997918"/>
              <a:gd name="connsiteX1" fmla="*/ 119063 w 364331"/>
              <a:gd name="connsiteY1" fmla="*/ 4763 h 997918"/>
              <a:gd name="connsiteX2" fmla="*/ 176213 w 364331"/>
              <a:gd name="connsiteY2" fmla="*/ 14288 h 997918"/>
              <a:gd name="connsiteX3" fmla="*/ 173831 w 364331"/>
              <a:gd name="connsiteY3" fmla="*/ 464344 h 997918"/>
              <a:gd name="connsiteX4" fmla="*/ 164306 w 364331"/>
              <a:gd name="connsiteY4" fmla="*/ 778669 h 997918"/>
              <a:gd name="connsiteX5" fmla="*/ 156047 w 364331"/>
              <a:gd name="connsiteY5" fmla="*/ 997918 h 997918"/>
              <a:gd name="connsiteX6" fmla="*/ 0 w 364331"/>
              <a:gd name="connsiteY6" fmla="*/ 990600 h 997918"/>
              <a:gd name="connsiteX7" fmla="*/ 364331 w 364331"/>
              <a:gd name="connsiteY7" fmla="*/ 921544 h 997918"/>
              <a:gd name="connsiteX0" fmla="*/ 28575 w 364331"/>
              <a:gd name="connsiteY0" fmla="*/ 0 h 992188"/>
              <a:gd name="connsiteX1" fmla="*/ 119063 w 364331"/>
              <a:gd name="connsiteY1" fmla="*/ 4763 h 992188"/>
              <a:gd name="connsiteX2" fmla="*/ 176213 w 364331"/>
              <a:gd name="connsiteY2" fmla="*/ 14288 h 992188"/>
              <a:gd name="connsiteX3" fmla="*/ 173831 w 364331"/>
              <a:gd name="connsiteY3" fmla="*/ 464344 h 992188"/>
              <a:gd name="connsiteX4" fmla="*/ 164306 w 364331"/>
              <a:gd name="connsiteY4" fmla="*/ 778669 h 992188"/>
              <a:gd name="connsiteX5" fmla="*/ 160835 w 364331"/>
              <a:gd name="connsiteY5" fmla="*/ 992188 h 992188"/>
              <a:gd name="connsiteX6" fmla="*/ 0 w 364331"/>
              <a:gd name="connsiteY6" fmla="*/ 990600 h 992188"/>
              <a:gd name="connsiteX7" fmla="*/ 364331 w 364331"/>
              <a:gd name="connsiteY7" fmla="*/ 921544 h 992188"/>
              <a:gd name="connsiteX0" fmla="*/ 28575 w 364331"/>
              <a:gd name="connsiteY0" fmla="*/ 0 h 992188"/>
              <a:gd name="connsiteX1" fmla="*/ 119063 w 364331"/>
              <a:gd name="connsiteY1" fmla="*/ 4763 h 992188"/>
              <a:gd name="connsiteX2" fmla="*/ 176213 w 364331"/>
              <a:gd name="connsiteY2" fmla="*/ 14288 h 992188"/>
              <a:gd name="connsiteX3" fmla="*/ 173831 w 364331"/>
              <a:gd name="connsiteY3" fmla="*/ 464344 h 992188"/>
              <a:gd name="connsiteX4" fmla="*/ 164306 w 364331"/>
              <a:gd name="connsiteY4" fmla="*/ 778669 h 992188"/>
              <a:gd name="connsiteX5" fmla="*/ 160835 w 364331"/>
              <a:gd name="connsiteY5" fmla="*/ 992188 h 992188"/>
              <a:gd name="connsiteX6" fmla="*/ 0 w 364331"/>
              <a:gd name="connsiteY6" fmla="*/ 990600 h 992188"/>
              <a:gd name="connsiteX7" fmla="*/ 4764 w 364331"/>
              <a:gd name="connsiteY7" fmla="*/ 857250 h 992188"/>
              <a:gd name="connsiteX8" fmla="*/ 364331 w 364331"/>
              <a:gd name="connsiteY8"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397667 w 397667"/>
              <a:gd name="connsiteY9"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397667 w 397667"/>
              <a:gd name="connsiteY10"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397667 w 397667"/>
              <a:gd name="connsiteY11"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397667 w 397667"/>
              <a:gd name="connsiteY12"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397667 w 397667"/>
              <a:gd name="connsiteY13"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397667 w 397667"/>
              <a:gd name="connsiteY14"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397667 w 397667"/>
              <a:gd name="connsiteY15"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7667 w 397667"/>
              <a:gd name="connsiteY16"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0" fmla="*/ 61911 w 448567"/>
              <a:gd name="connsiteY0" fmla="*/ 0 h 992188"/>
              <a:gd name="connsiteX1" fmla="*/ 152399 w 448567"/>
              <a:gd name="connsiteY1" fmla="*/ 4763 h 992188"/>
              <a:gd name="connsiteX2" fmla="*/ 209549 w 448567"/>
              <a:gd name="connsiteY2" fmla="*/ 14288 h 992188"/>
              <a:gd name="connsiteX3" fmla="*/ 207167 w 448567"/>
              <a:gd name="connsiteY3" fmla="*/ 464344 h 992188"/>
              <a:gd name="connsiteX4" fmla="*/ 197642 w 448567"/>
              <a:gd name="connsiteY4" fmla="*/ 778669 h 992188"/>
              <a:gd name="connsiteX5" fmla="*/ 194171 w 448567"/>
              <a:gd name="connsiteY5" fmla="*/ 992188 h 992188"/>
              <a:gd name="connsiteX6" fmla="*/ 33336 w 448567"/>
              <a:gd name="connsiteY6" fmla="*/ 990600 h 992188"/>
              <a:gd name="connsiteX7" fmla="*/ 38100 w 448567"/>
              <a:gd name="connsiteY7" fmla="*/ 857250 h 992188"/>
              <a:gd name="connsiteX8" fmla="*/ 0 w 448567"/>
              <a:gd name="connsiteY8" fmla="*/ 854869 h 992188"/>
              <a:gd name="connsiteX9" fmla="*/ 2381 w 448567"/>
              <a:gd name="connsiteY9" fmla="*/ 692944 h 992188"/>
              <a:gd name="connsiteX10" fmla="*/ 59531 w 448567"/>
              <a:gd name="connsiteY10" fmla="*/ 692944 h 992188"/>
              <a:gd name="connsiteX11" fmla="*/ 59531 w 448567"/>
              <a:gd name="connsiteY11" fmla="*/ 650082 h 992188"/>
              <a:gd name="connsiteX12" fmla="*/ 52387 w 448567"/>
              <a:gd name="connsiteY12" fmla="*/ 616744 h 992188"/>
              <a:gd name="connsiteX13" fmla="*/ 52387 w 448567"/>
              <a:gd name="connsiteY13" fmla="*/ 171450 h 992188"/>
              <a:gd name="connsiteX14" fmla="*/ 52387 w 448567"/>
              <a:gd name="connsiteY14" fmla="*/ 97632 h 992188"/>
              <a:gd name="connsiteX15" fmla="*/ 59531 w 448567"/>
              <a:gd name="connsiteY15" fmla="*/ 97632 h 992188"/>
              <a:gd name="connsiteX16" fmla="*/ 392211 w 448567"/>
              <a:gd name="connsiteY16" fmla="*/ 777925 h 992188"/>
              <a:gd name="connsiteX17" fmla="*/ 397667 w 448567"/>
              <a:gd name="connsiteY17"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2211 w 397667"/>
              <a:gd name="connsiteY16" fmla="*/ 777925 h 992188"/>
              <a:gd name="connsiteX17" fmla="*/ 397667 w 397667"/>
              <a:gd name="connsiteY17" fmla="*/ 921544 h 992188"/>
              <a:gd name="connsiteX18" fmla="*/ 61911 w 397667"/>
              <a:gd name="connsiteY18" fmla="*/ 0 h 992188"/>
              <a:gd name="connsiteX0" fmla="*/ 61911 w 397667"/>
              <a:gd name="connsiteY0" fmla="*/ 0 h 992188"/>
              <a:gd name="connsiteX1" fmla="*/ 152399 w 397667"/>
              <a:gd name="connsiteY1" fmla="*/ 4763 h 992188"/>
              <a:gd name="connsiteX2" fmla="*/ 209549 w 397667"/>
              <a:gd name="connsiteY2" fmla="*/ 14288 h 992188"/>
              <a:gd name="connsiteX3" fmla="*/ 207167 w 397667"/>
              <a:gd name="connsiteY3" fmla="*/ 464344 h 992188"/>
              <a:gd name="connsiteX4" fmla="*/ 197642 w 397667"/>
              <a:gd name="connsiteY4" fmla="*/ 778669 h 992188"/>
              <a:gd name="connsiteX5" fmla="*/ 194171 w 397667"/>
              <a:gd name="connsiteY5" fmla="*/ 992188 h 992188"/>
              <a:gd name="connsiteX6" fmla="*/ 33336 w 397667"/>
              <a:gd name="connsiteY6" fmla="*/ 990600 h 992188"/>
              <a:gd name="connsiteX7" fmla="*/ 38100 w 397667"/>
              <a:gd name="connsiteY7" fmla="*/ 857250 h 992188"/>
              <a:gd name="connsiteX8" fmla="*/ 0 w 397667"/>
              <a:gd name="connsiteY8" fmla="*/ 854869 h 992188"/>
              <a:gd name="connsiteX9" fmla="*/ 2381 w 397667"/>
              <a:gd name="connsiteY9" fmla="*/ 692944 h 992188"/>
              <a:gd name="connsiteX10" fmla="*/ 59531 w 397667"/>
              <a:gd name="connsiteY10" fmla="*/ 692944 h 992188"/>
              <a:gd name="connsiteX11" fmla="*/ 59531 w 397667"/>
              <a:gd name="connsiteY11" fmla="*/ 650082 h 992188"/>
              <a:gd name="connsiteX12" fmla="*/ 52387 w 397667"/>
              <a:gd name="connsiteY12" fmla="*/ 616744 h 992188"/>
              <a:gd name="connsiteX13" fmla="*/ 52387 w 397667"/>
              <a:gd name="connsiteY13" fmla="*/ 171450 h 992188"/>
              <a:gd name="connsiteX14" fmla="*/ 52387 w 397667"/>
              <a:gd name="connsiteY14" fmla="*/ 97632 h 992188"/>
              <a:gd name="connsiteX15" fmla="*/ 59531 w 397667"/>
              <a:gd name="connsiteY15" fmla="*/ 97632 h 992188"/>
              <a:gd name="connsiteX16" fmla="*/ 397667 w 397667"/>
              <a:gd name="connsiteY16" fmla="*/ 921544 h 992188"/>
              <a:gd name="connsiteX17" fmla="*/ 61911 w 397667"/>
              <a:gd name="connsiteY17" fmla="*/ 0 h 992188"/>
              <a:gd name="connsiteX0" fmla="*/ 61911 w 209549"/>
              <a:gd name="connsiteY0" fmla="*/ 0 h 992188"/>
              <a:gd name="connsiteX1" fmla="*/ 152399 w 209549"/>
              <a:gd name="connsiteY1" fmla="*/ 4763 h 992188"/>
              <a:gd name="connsiteX2" fmla="*/ 209549 w 209549"/>
              <a:gd name="connsiteY2" fmla="*/ 14288 h 992188"/>
              <a:gd name="connsiteX3" fmla="*/ 207167 w 209549"/>
              <a:gd name="connsiteY3" fmla="*/ 464344 h 992188"/>
              <a:gd name="connsiteX4" fmla="*/ 197642 w 209549"/>
              <a:gd name="connsiteY4" fmla="*/ 778669 h 992188"/>
              <a:gd name="connsiteX5" fmla="*/ 194171 w 209549"/>
              <a:gd name="connsiteY5" fmla="*/ 992188 h 992188"/>
              <a:gd name="connsiteX6" fmla="*/ 33336 w 209549"/>
              <a:gd name="connsiteY6" fmla="*/ 990600 h 992188"/>
              <a:gd name="connsiteX7" fmla="*/ 38100 w 209549"/>
              <a:gd name="connsiteY7" fmla="*/ 857250 h 992188"/>
              <a:gd name="connsiteX8" fmla="*/ 0 w 209549"/>
              <a:gd name="connsiteY8" fmla="*/ 854869 h 992188"/>
              <a:gd name="connsiteX9" fmla="*/ 2381 w 209549"/>
              <a:gd name="connsiteY9" fmla="*/ 692944 h 992188"/>
              <a:gd name="connsiteX10" fmla="*/ 59531 w 209549"/>
              <a:gd name="connsiteY10" fmla="*/ 692944 h 992188"/>
              <a:gd name="connsiteX11" fmla="*/ 59531 w 209549"/>
              <a:gd name="connsiteY11" fmla="*/ 650082 h 992188"/>
              <a:gd name="connsiteX12" fmla="*/ 52387 w 209549"/>
              <a:gd name="connsiteY12" fmla="*/ 616744 h 992188"/>
              <a:gd name="connsiteX13" fmla="*/ 52387 w 209549"/>
              <a:gd name="connsiteY13" fmla="*/ 171450 h 992188"/>
              <a:gd name="connsiteX14" fmla="*/ 52387 w 209549"/>
              <a:gd name="connsiteY14" fmla="*/ 97632 h 992188"/>
              <a:gd name="connsiteX15" fmla="*/ 59531 w 209549"/>
              <a:gd name="connsiteY15" fmla="*/ 97632 h 992188"/>
              <a:gd name="connsiteX16" fmla="*/ 61911 w 209549"/>
              <a:gd name="connsiteY16" fmla="*/ 0 h 99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549" h="992188">
                <a:moveTo>
                  <a:pt x="61911" y="0"/>
                </a:moveTo>
                <a:lnTo>
                  <a:pt x="152399" y="4763"/>
                </a:lnTo>
                <a:lnTo>
                  <a:pt x="209549" y="14288"/>
                </a:lnTo>
                <a:lnTo>
                  <a:pt x="207167" y="464344"/>
                </a:lnTo>
                <a:lnTo>
                  <a:pt x="197642" y="778669"/>
                </a:lnTo>
                <a:lnTo>
                  <a:pt x="194171" y="992188"/>
                </a:lnTo>
                <a:lnTo>
                  <a:pt x="33336" y="990600"/>
                </a:lnTo>
                <a:lnTo>
                  <a:pt x="38100" y="857250"/>
                </a:lnTo>
                <a:lnTo>
                  <a:pt x="0" y="854869"/>
                </a:lnTo>
                <a:cubicBezTo>
                  <a:pt x="794" y="800894"/>
                  <a:pt x="1587" y="746919"/>
                  <a:pt x="2381" y="692944"/>
                </a:cubicBezTo>
                <a:lnTo>
                  <a:pt x="59531" y="692944"/>
                </a:lnTo>
                <a:lnTo>
                  <a:pt x="59531" y="650082"/>
                </a:lnTo>
                <a:lnTo>
                  <a:pt x="52387" y="616744"/>
                </a:lnTo>
                <a:lnTo>
                  <a:pt x="52387" y="171450"/>
                </a:lnTo>
                <a:lnTo>
                  <a:pt x="52387" y="97632"/>
                </a:lnTo>
                <a:lnTo>
                  <a:pt x="59531" y="97632"/>
                </a:lnTo>
                <a:cubicBezTo>
                  <a:pt x="61118" y="81360"/>
                  <a:pt x="46433" y="15478"/>
                  <a:pt x="61911" y="0"/>
                </a:cubicBezTo>
                <a:close/>
              </a:path>
            </a:pathLst>
          </a:custGeom>
          <a:noFill/>
          <a:ln w="25400">
            <a:solidFill>
              <a:srgbClr val="FF5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7" name="フリーフォーム 86"/>
          <p:cNvSpPr/>
          <p:nvPr/>
        </p:nvSpPr>
        <p:spPr>
          <a:xfrm>
            <a:off x="7838018" y="3731470"/>
            <a:ext cx="281865" cy="984790"/>
          </a:xfrm>
          <a:custGeom>
            <a:avLst/>
            <a:gdLst>
              <a:gd name="connsiteX0" fmla="*/ 192881 w 192881"/>
              <a:gd name="connsiteY0" fmla="*/ 0 h 673894"/>
              <a:gd name="connsiteX1" fmla="*/ 190500 w 192881"/>
              <a:gd name="connsiteY1" fmla="*/ 211932 h 673894"/>
              <a:gd name="connsiteX2" fmla="*/ 188119 w 192881"/>
              <a:gd name="connsiteY2" fmla="*/ 288132 h 673894"/>
              <a:gd name="connsiteX3" fmla="*/ 185738 w 192881"/>
              <a:gd name="connsiteY3" fmla="*/ 445294 h 673894"/>
              <a:gd name="connsiteX4" fmla="*/ 180975 w 192881"/>
              <a:gd name="connsiteY4" fmla="*/ 673894 h 673894"/>
              <a:gd name="connsiteX5" fmla="*/ 28575 w 192881"/>
              <a:gd name="connsiteY5" fmla="*/ 673894 h 673894"/>
              <a:gd name="connsiteX6" fmla="*/ 28575 w 192881"/>
              <a:gd name="connsiteY6" fmla="*/ 600075 h 673894"/>
              <a:gd name="connsiteX7" fmla="*/ 35719 w 192881"/>
              <a:gd name="connsiteY7" fmla="*/ 440532 h 673894"/>
              <a:gd name="connsiteX8" fmla="*/ 38100 w 192881"/>
              <a:gd name="connsiteY8" fmla="*/ 359569 h 673894"/>
              <a:gd name="connsiteX9" fmla="*/ 50006 w 192881"/>
              <a:gd name="connsiteY9" fmla="*/ 359569 h 673894"/>
              <a:gd name="connsiteX10" fmla="*/ 52388 w 192881"/>
              <a:gd name="connsiteY10" fmla="*/ 209550 h 673894"/>
              <a:gd name="connsiteX11" fmla="*/ 0 w 192881"/>
              <a:gd name="connsiteY11" fmla="*/ 211932 h 673894"/>
              <a:gd name="connsiteX12" fmla="*/ 11906 w 192881"/>
              <a:gd name="connsiteY12" fmla="*/ 4763 h 673894"/>
              <a:gd name="connsiteX13" fmla="*/ 11906 w 192881"/>
              <a:gd name="connsiteY13" fmla="*/ 4763 h 673894"/>
              <a:gd name="connsiteX14" fmla="*/ 192881 w 192881"/>
              <a:gd name="connsiteY14"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81" h="673894">
                <a:moveTo>
                  <a:pt x="192881" y="0"/>
                </a:moveTo>
                <a:cubicBezTo>
                  <a:pt x="192087" y="70644"/>
                  <a:pt x="191294" y="141288"/>
                  <a:pt x="190500" y="211932"/>
                </a:cubicBezTo>
                <a:cubicBezTo>
                  <a:pt x="189706" y="237332"/>
                  <a:pt x="188913" y="262732"/>
                  <a:pt x="188119" y="288132"/>
                </a:cubicBezTo>
                <a:cubicBezTo>
                  <a:pt x="187325" y="340519"/>
                  <a:pt x="186532" y="392907"/>
                  <a:pt x="185738" y="445294"/>
                </a:cubicBezTo>
                <a:cubicBezTo>
                  <a:pt x="184150" y="521494"/>
                  <a:pt x="182563" y="597694"/>
                  <a:pt x="180975" y="673894"/>
                </a:cubicBezTo>
                <a:lnTo>
                  <a:pt x="28575" y="673894"/>
                </a:lnTo>
                <a:lnTo>
                  <a:pt x="28575" y="600075"/>
                </a:lnTo>
                <a:lnTo>
                  <a:pt x="35719" y="440532"/>
                </a:lnTo>
                <a:cubicBezTo>
                  <a:pt x="36513" y="413544"/>
                  <a:pt x="37306" y="386557"/>
                  <a:pt x="38100" y="359569"/>
                </a:cubicBezTo>
                <a:lnTo>
                  <a:pt x="50006" y="359569"/>
                </a:lnTo>
                <a:lnTo>
                  <a:pt x="52388" y="209550"/>
                </a:lnTo>
                <a:lnTo>
                  <a:pt x="0" y="211932"/>
                </a:lnTo>
                <a:lnTo>
                  <a:pt x="11906" y="4763"/>
                </a:lnTo>
                <a:lnTo>
                  <a:pt x="11906" y="4763"/>
                </a:lnTo>
                <a:lnTo>
                  <a:pt x="192881" y="0"/>
                </a:lnTo>
                <a:close/>
              </a:path>
            </a:pathLst>
          </a:custGeom>
          <a:noFill/>
          <a:ln w="25400" cmpd="dbl">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rot="936694">
            <a:off x="8488603" y="2278690"/>
            <a:ext cx="576064" cy="20005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土佐堀通</a:t>
            </a:r>
          </a:p>
        </p:txBody>
      </p:sp>
      <p:sp>
        <p:nvSpPr>
          <p:cNvPr id="94" name="テキスト ボックス 93"/>
          <p:cNvSpPr txBox="1"/>
          <p:nvPr/>
        </p:nvSpPr>
        <p:spPr>
          <a:xfrm>
            <a:off x="8575097" y="3789043"/>
            <a:ext cx="323165" cy="631371"/>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堺筋</a:t>
            </a:r>
          </a:p>
        </p:txBody>
      </p:sp>
      <p:pic>
        <p:nvPicPr>
          <p:cNvPr id="95" name="Picture 2"/>
          <p:cNvPicPr>
            <a:picLocks noChangeAspect="1" noChangeArrowheads="1"/>
          </p:cNvPicPr>
          <p:nvPr/>
        </p:nvPicPr>
        <p:blipFill>
          <a:blip r:embed="rId5" cstate="email"/>
          <a:srcRect/>
          <a:stretch>
            <a:fillRect/>
          </a:stretch>
        </p:blipFill>
        <p:spPr bwMode="auto">
          <a:xfrm>
            <a:off x="8016013" y="2734083"/>
            <a:ext cx="91065" cy="133183"/>
          </a:xfrm>
          <a:prstGeom prst="rect">
            <a:avLst/>
          </a:prstGeom>
          <a:noFill/>
          <a:ln w="9525">
            <a:noFill/>
            <a:miter lim="800000"/>
            <a:headEnd/>
            <a:tailEnd/>
          </a:ln>
          <a:effectLst/>
        </p:spPr>
      </p:pic>
      <p:pic>
        <p:nvPicPr>
          <p:cNvPr id="96" name="Picture 2"/>
          <p:cNvPicPr>
            <a:picLocks noChangeAspect="1" noChangeArrowheads="1"/>
          </p:cNvPicPr>
          <p:nvPr/>
        </p:nvPicPr>
        <p:blipFill>
          <a:blip r:embed="rId5" cstate="email"/>
          <a:srcRect/>
          <a:stretch>
            <a:fillRect/>
          </a:stretch>
        </p:blipFill>
        <p:spPr bwMode="auto">
          <a:xfrm flipV="1">
            <a:off x="8672694" y="2734083"/>
            <a:ext cx="91065" cy="133183"/>
          </a:xfrm>
          <a:prstGeom prst="rect">
            <a:avLst/>
          </a:prstGeom>
          <a:noFill/>
          <a:ln w="9525">
            <a:noFill/>
            <a:miter lim="800000"/>
            <a:headEnd/>
            <a:tailEnd/>
          </a:ln>
          <a:effectLst/>
        </p:spPr>
      </p:pic>
      <p:sp>
        <p:nvSpPr>
          <p:cNvPr id="97" name="テキスト ボックス 96"/>
          <p:cNvSpPr txBox="1"/>
          <p:nvPr/>
        </p:nvSpPr>
        <p:spPr>
          <a:xfrm>
            <a:off x="7357058" y="2996955"/>
            <a:ext cx="323165" cy="810287"/>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四つ橋筋</a:t>
            </a:r>
          </a:p>
        </p:txBody>
      </p:sp>
      <p:pic>
        <p:nvPicPr>
          <p:cNvPr id="98" name="Picture 2"/>
          <p:cNvPicPr>
            <a:picLocks noChangeAspect="1" noChangeArrowheads="1"/>
          </p:cNvPicPr>
          <p:nvPr/>
        </p:nvPicPr>
        <p:blipFill>
          <a:blip r:embed="rId5" cstate="email"/>
          <a:srcRect/>
          <a:stretch>
            <a:fillRect/>
          </a:stretch>
        </p:blipFill>
        <p:spPr bwMode="auto">
          <a:xfrm flipV="1">
            <a:off x="7538348" y="2734083"/>
            <a:ext cx="91065" cy="133183"/>
          </a:xfrm>
          <a:prstGeom prst="rect">
            <a:avLst/>
          </a:prstGeom>
          <a:noFill/>
          <a:ln w="9525">
            <a:noFill/>
            <a:miter lim="800000"/>
            <a:headEnd/>
            <a:tailEnd/>
          </a:ln>
          <a:effectLst/>
        </p:spPr>
      </p:pic>
      <p:sp>
        <p:nvSpPr>
          <p:cNvPr id="99" name="テキスト ボックス 98"/>
          <p:cNvSpPr txBox="1"/>
          <p:nvPr/>
        </p:nvSpPr>
        <p:spPr>
          <a:xfrm>
            <a:off x="7754863" y="6136013"/>
            <a:ext cx="515621" cy="230832"/>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難　波</a:t>
            </a:r>
          </a:p>
        </p:txBody>
      </p:sp>
      <p:sp>
        <p:nvSpPr>
          <p:cNvPr id="100" name="テキスト ボックス 99"/>
          <p:cNvSpPr txBox="1"/>
          <p:nvPr/>
        </p:nvSpPr>
        <p:spPr>
          <a:xfrm>
            <a:off x="7715512" y="4589798"/>
            <a:ext cx="528738" cy="230832"/>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心斎橋</a:t>
            </a:r>
          </a:p>
        </p:txBody>
      </p:sp>
      <p:sp>
        <p:nvSpPr>
          <p:cNvPr id="102" name="テキスト ボックス 101"/>
          <p:cNvSpPr txBox="1"/>
          <p:nvPr/>
        </p:nvSpPr>
        <p:spPr>
          <a:xfrm>
            <a:off x="7684357" y="2486515"/>
            <a:ext cx="290110" cy="223116"/>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2</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127" name="テキスト ボックス 126"/>
          <p:cNvSpPr txBox="1"/>
          <p:nvPr/>
        </p:nvSpPr>
        <p:spPr>
          <a:xfrm>
            <a:off x="8545118" y="3671733"/>
            <a:ext cx="884224" cy="20662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中央大通</a:t>
            </a:r>
          </a:p>
        </p:txBody>
      </p:sp>
      <p:sp>
        <p:nvSpPr>
          <p:cNvPr id="128" name="テキスト ボックス 127"/>
          <p:cNvSpPr txBox="1"/>
          <p:nvPr/>
        </p:nvSpPr>
        <p:spPr>
          <a:xfrm>
            <a:off x="8545118" y="4623811"/>
            <a:ext cx="884224" cy="20662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長堀通</a:t>
            </a:r>
          </a:p>
        </p:txBody>
      </p:sp>
      <p:sp>
        <p:nvSpPr>
          <p:cNvPr id="129" name="テキスト ボックス 128"/>
          <p:cNvSpPr txBox="1"/>
          <p:nvPr/>
        </p:nvSpPr>
        <p:spPr>
          <a:xfrm>
            <a:off x="8545118" y="5754143"/>
            <a:ext cx="884224" cy="20662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千日前通</a:t>
            </a:r>
          </a:p>
        </p:txBody>
      </p:sp>
      <p:sp>
        <p:nvSpPr>
          <p:cNvPr id="130" name="テキスト ボックス 129"/>
          <p:cNvSpPr txBox="1"/>
          <p:nvPr/>
        </p:nvSpPr>
        <p:spPr>
          <a:xfrm>
            <a:off x="7206428" y="751184"/>
            <a:ext cx="519232" cy="230832"/>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梅　田</a:t>
            </a:r>
          </a:p>
        </p:txBody>
      </p:sp>
      <p:sp>
        <p:nvSpPr>
          <p:cNvPr id="89" name="テキスト ボックス 88"/>
          <p:cNvSpPr txBox="1"/>
          <p:nvPr/>
        </p:nvSpPr>
        <p:spPr>
          <a:xfrm>
            <a:off x="7743214" y="2060487"/>
            <a:ext cx="586711" cy="238409"/>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淀屋橋</a:t>
            </a:r>
          </a:p>
        </p:txBody>
      </p:sp>
      <p:sp>
        <p:nvSpPr>
          <p:cNvPr id="15" name="テキスト ボックス 14">
            <a:extLst>
              <a:ext uri="{FF2B5EF4-FFF2-40B4-BE49-F238E27FC236}">
                <a16:creationId xmlns:a16="http://schemas.microsoft.com/office/drawing/2014/main" id="{09AD3041-2F4A-28A4-4594-F654B3266E37}"/>
              </a:ext>
            </a:extLst>
          </p:cNvPr>
          <p:cNvSpPr txBox="1"/>
          <p:nvPr/>
        </p:nvSpPr>
        <p:spPr>
          <a:xfrm>
            <a:off x="7690520" y="2319767"/>
            <a:ext cx="290110" cy="223116"/>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7</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16" name="テキスト ボックス 15">
            <a:extLst>
              <a:ext uri="{FF2B5EF4-FFF2-40B4-BE49-F238E27FC236}">
                <a16:creationId xmlns:a16="http://schemas.microsoft.com/office/drawing/2014/main" id="{F93A32DE-EEBF-D2A2-6193-996119FB720D}"/>
              </a:ext>
            </a:extLst>
          </p:cNvPr>
          <p:cNvSpPr txBox="1"/>
          <p:nvPr/>
        </p:nvSpPr>
        <p:spPr>
          <a:xfrm>
            <a:off x="8113518" y="2301932"/>
            <a:ext cx="290110" cy="223116"/>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8</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18" name="テキスト ボックス 17">
            <a:extLst>
              <a:ext uri="{FF2B5EF4-FFF2-40B4-BE49-F238E27FC236}">
                <a16:creationId xmlns:a16="http://schemas.microsoft.com/office/drawing/2014/main" id="{1FD22114-C654-4B00-0CDB-E6A36DE0FD62}"/>
              </a:ext>
            </a:extLst>
          </p:cNvPr>
          <p:cNvSpPr txBox="1"/>
          <p:nvPr/>
        </p:nvSpPr>
        <p:spPr>
          <a:xfrm>
            <a:off x="8116574" y="2543388"/>
            <a:ext cx="290110" cy="223116"/>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4</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21" name="テキスト ボックス 20">
            <a:extLst>
              <a:ext uri="{FF2B5EF4-FFF2-40B4-BE49-F238E27FC236}">
                <a16:creationId xmlns:a16="http://schemas.microsoft.com/office/drawing/2014/main" id="{32BAF0C1-8678-1EF4-71AB-FD61B9FD9EE3}"/>
              </a:ext>
            </a:extLst>
          </p:cNvPr>
          <p:cNvSpPr txBox="1"/>
          <p:nvPr/>
        </p:nvSpPr>
        <p:spPr>
          <a:xfrm>
            <a:off x="7604035" y="2871235"/>
            <a:ext cx="290110" cy="223116"/>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10</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81" name="テキスト ボックス 80">
            <a:extLst>
              <a:ext uri="{FF2B5EF4-FFF2-40B4-BE49-F238E27FC236}">
                <a16:creationId xmlns:a16="http://schemas.microsoft.com/office/drawing/2014/main" id="{09AD3041-2F4A-28A4-4594-F654B3266E37}"/>
              </a:ext>
            </a:extLst>
          </p:cNvPr>
          <p:cNvSpPr txBox="1"/>
          <p:nvPr/>
        </p:nvSpPr>
        <p:spPr>
          <a:xfrm>
            <a:off x="7413774" y="1080925"/>
            <a:ext cx="290110" cy="223116"/>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5</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88" name="テキスト ボックス 87"/>
          <p:cNvSpPr txBox="1"/>
          <p:nvPr/>
        </p:nvSpPr>
        <p:spPr>
          <a:xfrm>
            <a:off x="8033269" y="4960794"/>
            <a:ext cx="290110" cy="70789"/>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1</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91" name="テキスト ボックス 90">
            <a:extLst>
              <a:ext uri="{FF2B5EF4-FFF2-40B4-BE49-F238E27FC236}">
                <a16:creationId xmlns:a16="http://schemas.microsoft.com/office/drawing/2014/main" id="{1FD22114-C654-4B00-0CDB-E6A36DE0FD62}"/>
              </a:ext>
            </a:extLst>
          </p:cNvPr>
          <p:cNvSpPr txBox="1"/>
          <p:nvPr/>
        </p:nvSpPr>
        <p:spPr>
          <a:xfrm>
            <a:off x="7868045" y="1672903"/>
            <a:ext cx="290110" cy="223116"/>
          </a:xfrm>
          <a:prstGeom prst="rect">
            <a:avLst/>
          </a:prstGeom>
          <a:noFill/>
        </p:spPr>
        <p:txBody>
          <a:bodyPr wrap="square" lIns="0" tIns="0" rIns="0" bIns="0" rtlCol="0" anchor="ctr">
            <a:noAutofit/>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9</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grpSp>
        <p:nvGrpSpPr>
          <p:cNvPr id="9" name="グループ化 140"/>
          <p:cNvGrpSpPr/>
          <p:nvPr/>
        </p:nvGrpSpPr>
        <p:grpSpPr>
          <a:xfrm>
            <a:off x="9148917" y="5041005"/>
            <a:ext cx="1429618" cy="342546"/>
            <a:chOff x="7977336" y="4964410"/>
            <a:chExt cx="1429618" cy="342546"/>
          </a:xfrm>
        </p:grpSpPr>
        <p:sp>
          <p:nvSpPr>
            <p:cNvPr id="123" name="正方形/長方形 122"/>
            <p:cNvSpPr/>
            <p:nvPr/>
          </p:nvSpPr>
          <p:spPr>
            <a:xfrm>
              <a:off x="7977336" y="4964410"/>
              <a:ext cx="360040" cy="219726"/>
            </a:xfrm>
            <a:prstGeom prst="rect">
              <a:avLst/>
            </a:prstGeom>
            <a:noFill/>
            <a:ln w="1905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7" name="正方形/長方形 136"/>
            <p:cNvSpPr/>
            <p:nvPr/>
          </p:nvSpPr>
          <p:spPr>
            <a:xfrm>
              <a:off x="8326834" y="4968402"/>
              <a:ext cx="108012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梅田～淀屋橋</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（業務集積地区）</a:t>
              </a:r>
            </a:p>
          </p:txBody>
        </p:sp>
      </p:grpSp>
      <p:grpSp>
        <p:nvGrpSpPr>
          <p:cNvPr id="11" name="グループ化 143"/>
          <p:cNvGrpSpPr/>
          <p:nvPr/>
        </p:nvGrpSpPr>
        <p:grpSpPr>
          <a:xfrm>
            <a:off x="9148957" y="5449329"/>
            <a:ext cx="1872209" cy="464520"/>
            <a:chOff x="7977336" y="5484574"/>
            <a:chExt cx="1872209" cy="464520"/>
          </a:xfrm>
        </p:grpSpPr>
        <p:sp>
          <p:nvSpPr>
            <p:cNvPr id="139" name="正方形/長方形 138"/>
            <p:cNvSpPr/>
            <p:nvPr/>
          </p:nvSpPr>
          <p:spPr>
            <a:xfrm>
              <a:off x="7977336" y="5484574"/>
              <a:ext cx="360040" cy="218589"/>
            </a:xfrm>
            <a:prstGeom prst="rect">
              <a:avLst/>
            </a:prstGeom>
            <a:noFill/>
            <a:ln w="1905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0" name="正方形/長方形 139"/>
            <p:cNvSpPr/>
            <p:nvPr/>
          </p:nvSpPr>
          <p:spPr>
            <a:xfrm>
              <a:off x="8326834" y="5487429"/>
              <a:ext cx="152271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淀屋橋～本町</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（大阪一の業務集積地区）</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御堂筋本町北</a:t>
              </a:r>
              <a:r>
                <a:rPr kumimoji="1" lang="ja-JP" altLang="en-US" sz="7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地区地区</a:t>
              </a: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計画区域</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3" name="グループ化 147"/>
          <p:cNvGrpSpPr/>
          <p:nvPr/>
        </p:nvGrpSpPr>
        <p:grpSpPr>
          <a:xfrm>
            <a:off x="9148916" y="5911541"/>
            <a:ext cx="1928664" cy="463093"/>
            <a:chOff x="7977336" y="5910028"/>
            <a:chExt cx="1928664" cy="463093"/>
          </a:xfrm>
        </p:grpSpPr>
        <p:sp>
          <p:nvSpPr>
            <p:cNvPr id="142" name="正方形/長方形 141"/>
            <p:cNvSpPr/>
            <p:nvPr/>
          </p:nvSpPr>
          <p:spPr>
            <a:xfrm>
              <a:off x="7977336" y="5910028"/>
              <a:ext cx="360040" cy="217162"/>
            </a:xfrm>
            <a:prstGeom prst="rect">
              <a:avLst/>
            </a:prstGeom>
            <a:noFill/>
            <a:ln w="19050" cmpd="dbl">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3" name="正方形/長方形 142"/>
            <p:cNvSpPr/>
            <p:nvPr/>
          </p:nvSpPr>
          <p:spPr>
            <a:xfrm>
              <a:off x="8326833" y="5911456"/>
              <a:ext cx="157916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本町～長堀</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（業務・商業混在地区）</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御堂筋本町南</a:t>
              </a:r>
              <a:r>
                <a:rPr kumimoji="1" lang="ja-JP" altLang="en-US" sz="7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地区地区</a:t>
              </a: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計画区域</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7" name="グループ化 146"/>
          <p:cNvGrpSpPr/>
          <p:nvPr/>
        </p:nvGrpSpPr>
        <p:grpSpPr>
          <a:xfrm>
            <a:off x="9148916" y="6337975"/>
            <a:ext cx="1928664" cy="338554"/>
            <a:chOff x="7977336" y="6284593"/>
            <a:chExt cx="1928664" cy="338554"/>
          </a:xfrm>
        </p:grpSpPr>
        <p:sp>
          <p:nvSpPr>
            <p:cNvPr id="145" name="正方形/長方形 144"/>
            <p:cNvSpPr/>
            <p:nvPr/>
          </p:nvSpPr>
          <p:spPr>
            <a:xfrm>
              <a:off x="7977336" y="6284593"/>
              <a:ext cx="360040" cy="216024"/>
            </a:xfrm>
            <a:prstGeom prst="rect">
              <a:avLst/>
            </a:prstGeom>
            <a:noFill/>
            <a:ln w="19050">
              <a:solidFill>
                <a:srgbClr val="FF00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正方形/長方形 145"/>
            <p:cNvSpPr/>
            <p:nvPr/>
          </p:nvSpPr>
          <p:spPr>
            <a:xfrm>
              <a:off x="8326833" y="6284593"/>
              <a:ext cx="157916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長堀～難波</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（商業・観光資源の集積地区）</a:t>
              </a:r>
            </a:p>
          </p:txBody>
        </p:sp>
      </p:grpSp>
      <p:sp>
        <p:nvSpPr>
          <p:cNvPr id="105" name="角丸四角形 104"/>
          <p:cNvSpPr/>
          <p:nvPr/>
        </p:nvSpPr>
        <p:spPr>
          <a:xfrm>
            <a:off x="10142212" y="1445627"/>
            <a:ext cx="59465" cy="152192"/>
          </a:xfrm>
          <a:prstGeom prst="roundRect">
            <a:avLst/>
          </a:prstGeom>
          <a:solidFill>
            <a:srgbClr val="008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0" name="角丸四角形 109"/>
          <p:cNvSpPr/>
          <p:nvPr/>
        </p:nvSpPr>
        <p:spPr>
          <a:xfrm>
            <a:off x="10142212" y="1597819"/>
            <a:ext cx="59465" cy="88106"/>
          </a:xfrm>
          <a:prstGeom prst="roundRect">
            <a:avLst/>
          </a:prstGeom>
          <a:solidFill>
            <a:srgbClr val="FF5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角丸四角形 116"/>
          <p:cNvSpPr/>
          <p:nvPr/>
        </p:nvSpPr>
        <p:spPr>
          <a:xfrm>
            <a:off x="10142212" y="1685928"/>
            <a:ext cx="59465" cy="73819"/>
          </a:xfrm>
          <a:prstGeom prst="roundRect">
            <a:avLst/>
          </a:prstGeom>
          <a:solidFill>
            <a:srgbClr val="3366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1" name="角丸四角形 120"/>
          <p:cNvSpPr/>
          <p:nvPr/>
        </p:nvSpPr>
        <p:spPr>
          <a:xfrm>
            <a:off x="10142212" y="1759744"/>
            <a:ext cx="59465" cy="80962"/>
          </a:xfrm>
          <a:prstGeom prst="roundRect">
            <a:avLst/>
          </a:prstGeom>
          <a:solidFill>
            <a:srgbClr val="FF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角丸四角形 77"/>
          <p:cNvSpPr/>
          <p:nvPr/>
        </p:nvSpPr>
        <p:spPr>
          <a:xfrm>
            <a:off x="10138403" y="1445628"/>
            <a:ext cx="59465" cy="3952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4" name="テキスト ボックス 133"/>
          <p:cNvSpPr txBox="1"/>
          <p:nvPr/>
        </p:nvSpPr>
        <p:spPr>
          <a:xfrm>
            <a:off x="8531976" y="2780928"/>
            <a:ext cx="211203" cy="720080"/>
          </a:xfrm>
          <a:prstGeom prst="rect">
            <a:avLst/>
          </a:prstGeom>
          <a:noFill/>
          <a:ln>
            <a:noFill/>
          </a:ln>
        </p:spPr>
        <p:txBody>
          <a:bodyPr vert="eaVert"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itchFamily="50" charset="-128"/>
                <a:ea typeface="Meiryo UI" pitchFamily="50" charset="-128"/>
                <a:cs typeface="Meiryo UI" pitchFamily="50" charset="-128"/>
              </a:rPr>
              <a:t>三休橋筋</a:t>
            </a:r>
          </a:p>
        </p:txBody>
      </p:sp>
      <p:graphicFrame>
        <p:nvGraphicFramePr>
          <p:cNvPr id="112" name="表 111"/>
          <p:cNvGraphicFramePr>
            <a:graphicFrameLocks noGrp="1"/>
          </p:cNvGraphicFramePr>
          <p:nvPr/>
        </p:nvGraphicFramePr>
        <p:xfrm>
          <a:off x="-1860698" y="4285006"/>
          <a:ext cx="210396" cy="2222205"/>
        </p:xfrm>
        <a:graphic>
          <a:graphicData uri="http://schemas.openxmlformats.org/drawingml/2006/table">
            <a:tbl>
              <a:tblPr/>
              <a:tblGrid>
                <a:gridCol w="210396">
                  <a:extLst>
                    <a:ext uri="{9D8B030D-6E8A-4147-A177-3AD203B41FA5}">
                      <a16:colId xmlns:a16="http://schemas.microsoft.com/office/drawing/2014/main" val="20000"/>
                    </a:ext>
                  </a:extLst>
                </a:gridCol>
              </a:tblGrid>
              <a:tr h="2222205">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4" name="正方形/長方形 113"/>
          <p:cNvSpPr/>
          <p:nvPr/>
        </p:nvSpPr>
        <p:spPr>
          <a:xfrm>
            <a:off x="1238693" y="476672"/>
            <a:ext cx="5289356" cy="3971206"/>
          </a:xfrm>
          <a:prstGeom prst="rect">
            <a:avLst/>
          </a:prstGeom>
        </p:spPr>
        <p:txBody>
          <a:bodyPr wrap="square" lIns="36000" tIns="36000" rIns="36000" bIns="36000">
            <a:spAutoFit/>
          </a:bodyPr>
          <a:lstStyle/>
          <a:p>
            <a:pPr marL="88900" marR="0" lvl="0" indent="-88900" algn="l"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地区の位置付け</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177800" marR="0" lvl="0" indent="-177800" algn="l"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・近代都市大阪建設の象徴である「御堂筋」は、パリの「シャンゼリゼ」やニュー　ヨークの「</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5th</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アベニュー」と匹敵する、日本を代表するストリートであり、その沿道では日本を代表する企業が集積し、高度成長期の発展を牽引してきた。こうした本社機能が集積するなど、業務中枢エリアの形成とともに、統一的なまちなみや４列のイチョウ並木が多くの人々に今も親しまれ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全長</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（阪急前交差点～難波西口交差点）約４</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km</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南向き</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車線の一方通行</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幅員等</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44m</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（淀屋橋～難波については、側道あり）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交通量：</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自動車</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3.2</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万台、歩行者</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1.7</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平日</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昼間の</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時間：本町付近</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6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立地業種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（淀屋橋～本町）</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・風格あるまちなみが形成され、業務中枢機能に特化して発展してきたシンボル的なビジネスエリア。</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（本町～心斎橋）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・長堀通に近いエリアにおける、ブランドショップや高級車のショールーム等の立地が相次ぐ、業務と商業が混在するエリア。</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（心斎橋～難波）</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ts val="16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・大阪の集客観光の核として、ファッション・商業、観光資源が集積するエリア。</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1" name="テキスト ボックス 70"/>
          <p:cNvSpPr txBox="1"/>
          <p:nvPr/>
        </p:nvSpPr>
        <p:spPr>
          <a:xfrm>
            <a:off x="6946278" y="3020975"/>
            <a:ext cx="323165" cy="631371"/>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なにわ筋</a:t>
            </a:r>
          </a:p>
        </p:txBody>
      </p:sp>
      <p:sp>
        <p:nvSpPr>
          <p:cNvPr id="19" name="左大かっこ 18"/>
          <p:cNvSpPr/>
          <p:nvPr/>
        </p:nvSpPr>
        <p:spPr>
          <a:xfrm>
            <a:off x="6949150" y="2264577"/>
            <a:ext cx="152690" cy="2451683"/>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9" name="テキスト ボックス 78"/>
          <p:cNvSpPr txBox="1"/>
          <p:nvPr/>
        </p:nvSpPr>
        <p:spPr>
          <a:xfrm>
            <a:off x="6680620" y="2274047"/>
            <a:ext cx="323165" cy="2423719"/>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地区計画及び御堂筋デザインガイドライン</a:t>
            </a:r>
          </a:p>
        </p:txBody>
      </p:sp>
      <p:sp>
        <p:nvSpPr>
          <p:cNvPr id="75" name="フリーフォーム 74"/>
          <p:cNvSpPr/>
          <p:nvPr/>
        </p:nvSpPr>
        <p:spPr>
          <a:xfrm>
            <a:off x="7621201" y="1042255"/>
            <a:ext cx="270534" cy="148617"/>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 name="connsiteX0" fmla="*/ 0 w 280966"/>
              <a:gd name="connsiteY0" fmla="*/ 0 h 186605"/>
              <a:gd name="connsiteX1" fmla="*/ 133390 w 280966"/>
              <a:gd name="connsiteY1" fmla="*/ 764 h 186605"/>
              <a:gd name="connsiteX2" fmla="*/ 279908 w 280966"/>
              <a:gd name="connsiteY2" fmla="*/ 186605 h 186605"/>
              <a:gd name="connsiteX3" fmla="*/ 40 w 280966"/>
              <a:gd name="connsiteY3" fmla="*/ 118239 h 186605"/>
              <a:gd name="connsiteX4" fmla="*/ 40 w 280966"/>
              <a:gd name="connsiteY4" fmla="*/ 118239 h 186605"/>
              <a:gd name="connsiteX5" fmla="*/ 40 w 280966"/>
              <a:gd name="connsiteY5" fmla="*/ 118239 h 186605"/>
              <a:gd name="connsiteX6" fmla="*/ 40 w 280966"/>
              <a:gd name="connsiteY6" fmla="*/ 118239 h 186605"/>
              <a:gd name="connsiteX7" fmla="*/ 0 w 280966"/>
              <a:gd name="connsiteY7" fmla="*/ 0 h 186605"/>
              <a:gd name="connsiteX0" fmla="*/ 0 w 279907"/>
              <a:gd name="connsiteY0" fmla="*/ 0 h 186605"/>
              <a:gd name="connsiteX1" fmla="*/ 133390 w 279907"/>
              <a:gd name="connsiteY1" fmla="*/ 764 h 186605"/>
              <a:gd name="connsiteX2" fmla="*/ 279908 w 279907"/>
              <a:gd name="connsiteY2" fmla="*/ 186605 h 186605"/>
              <a:gd name="connsiteX3" fmla="*/ 40 w 279907"/>
              <a:gd name="connsiteY3" fmla="*/ 118239 h 186605"/>
              <a:gd name="connsiteX4" fmla="*/ 40 w 279907"/>
              <a:gd name="connsiteY4" fmla="*/ 118239 h 186605"/>
              <a:gd name="connsiteX5" fmla="*/ 40 w 279907"/>
              <a:gd name="connsiteY5" fmla="*/ 118239 h 186605"/>
              <a:gd name="connsiteX6" fmla="*/ 40 w 279907"/>
              <a:gd name="connsiteY6" fmla="*/ 118239 h 186605"/>
              <a:gd name="connsiteX7" fmla="*/ 0 w 279907"/>
              <a:gd name="connsiteY7" fmla="*/ 0 h 186605"/>
              <a:gd name="connsiteX0" fmla="*/ 0 w 199590"/>
              <a:gd name="connsiteY0" fmla="*/ 0 h 118239"/>
              <a:gd name="connsiteX1" fmla="*/ 133390 w 199590"/>
              <a:gd name="connsiteY1" fmla="*/ 764 h 118239"/>
              <a:gd name="connsiteX2" fmla="*/ 199590 w 199590"/>
              <a:gd name="connsiteY2" fmla="*/ 19830 h 118239"/>
              <a:gd name="connsiteX3" fmla="*/ 40 w 199590"/>
              <a:gd name="connsiteY3" fmla="*/ 118239 h 118239"/>
              <a:gd name="connsiteX4" fmla="*/ 40 w 199590"/>
              <a:gd name="connsiteY4" fmla="*/ 118239 h 118239"/>
              <a:gd name="connsiteX5" fmla="*/ 40 w 199590"/>
              <a:gd name="connsiteY5" fmla="*/ 118239 h 118239"/>
              <a:gd name="connsiteX6" fmla="*/ 40 w 199590"/>
              <a:gd name="connsiteY6" fmla="*/ 118239 h 118239"/>
              <a:gd name="connsiteX7" fmla="*/ 0 w 199590"/>
              <a:gd name="connsiteY7" fmla="*/ 0 h 118239"/>
              <a:gd name="connsiteX0" fmla="*/ 0 w 199590"/>
              <a:gd name="connsiteY0" fmla="*/ 0 h 118239"/>
              <a:gd name="connsiteX1" fmla="*/ 167330 w 199590"/>
              <a:gd name="connsiteY1" fmla="*/ 10020 h 118239"/>
              <a:gd name="connsiteX2" fmla="*/ 199590 w 199590"/>
              <a:gd name="connsiteY2" fmla="*/ 19830 h 118239"/>
              <a:gd name="connsiteX3" fmla="*/ 40 w 199590"/>
              <a:gd name="connsiteY3" fmla="*/ 118239 h 118239"/>
              <a:gd name="connsiteX4" fmla="*/ 40 w 199590"/>
              <a:gd name="connsiteY4" fmla="*/ 118239 h 118239"/>
              <a:gd name="connsiteX5" fmla="*/ 40 w 199590"/>
              <a:gd name="connsiteY5" fmla="*/ 118239 h 118239"/>
              <a:gd name="connsiteX6" fmla="*/ 40 w 199590"/>
              <a:gd name="connsiteY6" fmla="*/ 118239 h 118239"/>
              <a:gd name="connsiteX7" fmla="*/ 0 w 199590"/>
              <a:gd name="connsiteY7" fmla="*/ 0 h 118239"/>
              <a:gd name="connsiteX0" fmla="*/ 0 w 199590"/>
              <a:gd name="connsiteY0" fmla="*/ 41879 h 160118"/>
              <a:gd name="connsiteX1" fmla="*/ 147139 w 199590"/>
              <a:gd name="connsiteY1" fmla="*/ 0 h 160118"/>
              <a:gd name="connsiteX2" fmla="*/ 167330 w 199590"/>
              <a:gd name="connsiteY2" fmla="*/ 51899 h 160118"/>
              <a:gd name="connsiteX3" fmla="*/ 199590 w 199590"/>
              <a:gd name="connsiteY3" fmla="*/ 61709 h 160118"/>
              <a:gd name="connsiteX4" fmla="*/ 40 w 199590"/>
              <a:gd name="connsiteY4" fmla="*/ 160118 h 160118"/>
              <a:gd name="connsiteX5" fmla="*/ 40 w 199590"/>
              <a:gd name="connsiteY5" fmla="*/ 160118 h 160118"/>
              <a:gd name="connsiteX6" fmla="*/ 40 w 199590"/>
              <a:gd name="connsiteY6" fmla="*/ 160118 h 160118"/>
              <a:gd name="connsiteX7" fmla="*/ 40 w 199590"/>
              <a:gd name="connsiteY7" fmla="*/ 160118 h 160118"/>
              <a:gd name="connsiteX8" fmla="*/ 0 w 199590"/>
              <a:gd name="connsiteY8" fmla="*/ 41879 h 160118"/>
              <a:gd name="connsiteX0" fmla="*/ 283835 w 283847"/>
              <a:gd name="connsiteY0" fmla="*/ 0 h 244743"/>
              <a:gd name="connsiteX1" fmla="*/ 147112 w 283847"/>
              <a:gd name="connsiteY1" fmla="*/ 84625 h 244743"/>
              <a:gd name="connsiteX2" fmla="*/ 167303 w 283847"/>
              <a:gd name="connsiteY2" fmla="*/ 136524 h 244743"/>
              <a:gd name="connsiteX3" fmla="*/ 199563 w 283847"/>
              <a:gd name="connsiteY3" fmla="*/ 146334 h 244743"/>
              <a:gd name="connsiteX4" fmla="*/ 13 w 283847"/>
              <a:gd name="connsiteY4" fmla="*/ 244743 h 244743"/>
              <a:gd name="connsiteX5" fmla="*/ 13 w 283847"/>
              <a:gd name="connsiteY5" fmla="*/ 244743 h 244743"/>
              <a:gd name="connsiteX6" fmla="*/ 13 w 283847"/>
              <a:gd name="connsiteY6" fmla="*/ 244743 h 244743"/>
              <a:gd name="connsiteX7" fmla="*/ 13 w 283847"/>
              <a:gd name="connsiteY7" fmla="*/ 244743 h 244743"/>
              <a:gd name="connsiteX8" fmla="*/ 283835 w 283847"/>
              <a:gd name="connsiteY8" fmla="*/ 0 h 244743"/>
              <a:gd name="connsiteX0" fmla="*/ 283822 w 283822"/>
              <a:gd name="connsiteY0" fmla="*/ 0 h 244743"/>
              <a:gd name="connsiteX1" fmla="*/ 147099 w 283822"/>
              <a:gd name="connsiteY1" fmla="*/ 84625 h 244743"/>
              <a:gd name="connsiteX2" fmla="*/ 167290 w 283822"/>
              <a:gd name="connsiteY2" fmla="*/ 136524 h 244743"/>
              <a:gd name="connsiteX3" fmla="*/ 199550 w 283822"/>
              <a:gd name="connsiteY3" fmla="*/ 146334 h 244743"/>
              <a:gd name="connsiteX4" fmla="*/ 0 w 283822"/>
              <a:gd name="connsiteY4" fmla="*/ 244743 h 244743"/>
              <a:gd name="connsiteX5" fmla="*/ 0 w 283822"/>
              <a:gd name="connsiteY5" fmla="*/ 244743 h 244743"/>
              <a:gd name="connsiteX6" fmla="*/ 0 w 283822"/>
              <a:gd name="connsiteY6" fmla="*/ 244743 h 244743"/>
              <a:gd name="connsiteX7" fmla="*/ 0 w 283822"/>
              <a:gd name="connsiteY7" fmla="*/ 244743 h 244743"/>
              <a:gd name="connsiteX8" fmla="*/ 283822 w 283822"/>
              <a:gd name="connsiteY8" fmla="*/ 0 h 244743"/>
              <a:gd name="connsiteX0" fmla="*/ 283822 w 333608"/>
              <a:gd name="connsiteY0" fmla="*/ 0 h 244743"/>
              <a:gd name="connsiteX1" fmla="*/ 147099 w 333608"/>
              <a:gd name="connsiteY1" fmla="*/ 84625 h 244743"/>
              <a:gd name="connsiteX2" fmla="*/ 167290 w 333608"/>
              <a:gd name="connsiteY2" fmla="*/ 136524 h 244743"/>
              <a:gd name="connsiteX3" fmla="*/ 199550 w 333608"/>
              <a:gd name="connsiteY3" fmla="*/ 146334 h 244743"/>
              <a:gd name="connsiteX4" fmla="*/ 0 w 333608"/>
              <a:gd name="connsiteY4" fmla="*/ 244743 h 244743"/>
              <a:gd name="connsiteX5" fmla="*/ 0 w 333608"/>
              <a:gd name="connsiteY5" fmla="*/ 244743 h 244743"/>
              <a:gd name="connsiteX6" fmla="*/ 0 w 333608"/>
              <a:gd name="connsiteY6" fmla="*/ 244743 h 244743"/>
              <a:gd name="connsiteX7" fmla="*/ 0 w 333608"/>
              <a:gd name="connsiteY7" fmla="*/ 244743 h 244743"/>
              <a:gd name="connsiteX8" fmla="*/ 333608 w 333608"/>
              <a:gd name="connsiteY8" fmla="*/ 1898 h 244743"/>
              <a:gd name="connsiteX9" fmla="*/ 283822 w 333608"/>
              <a:gd name="connsiteY9" fmla="*/ 0 h 244743"/>
              <a:gd name="connsiteX0" fmla="*/ 283822 w 393933"/>
              <a:gd name="connsiteY0" fmla="*/ 0 h 244743"/>
              <a:gd name="connsiteX1" fmla="*/ 147099 w 393933"/>
              <a:gd name="connsiteY1" fmla="*/ 84625 h 244743"/>
              <a:gd name="connsiteX2" fmla="*/ 167290 w 393933"/>
              <a:gd name="connsiteY2" fmla="*/ 136524 h 244743"/>
              <a:gd name="connsiteX3" fmla="*/ 199550 w 393933"/>
              <a:gd name="connsiteY3" fmla="*/ 146334 h 244743"/>
              <a:gd name="connsiteX4" fmla="*/ 0 w 393933"/>
              <a:gd name="connsiteY4" fmla="*/ 244743 h 244743"/>
              <a:gd name="connsiteX5" fmla="*/ 0 w 393933"/>
              <a:gd name="connsiteY5" fmla="*/ 244743 h 244743"/>
              <a:gd name="connsiteX6" fmla="*/ 0 w 393933"/>
              <a:gd name="connsiteY6" fmla="*/ 244743 h 244743"/>
              <a:gd name="connsiteX7" fmla="*/ 0 w 393933"/>
              <a:gd name="connsiteY7" fmla="*/ 244743 h 244743"/>
              <a:gd name="connsiteX8" fmla="*/ 393933 w 393933"/>
              <a:gd name="connsiteY8" fmla="*/ 41431 h 244743"/>
              <a:gd name="connsiteX9" fmla="*/ 333608 w 393933"/>
              <a:gd name="connsiteY9" fmla="*/ 1898 h 244743"/>
              <a:gd name="connsiteX10" fmla="*/ 283822 w 393933"/>
              <a:gd name="connsiteY10" fmla="*/ 0 h 244743"/>
              <a:gd name="connsiteX0" fmla="*/ 283822 w 393933"/>
              <a:gd name="connsiteY0" fmla="*/ 0 h 593018"/>
              <a:gd name="connsiteX1" fmla="*/ 147099 w 393933"/>
              <a:gd name="connsiteY1" fmla="*/ 84625 h 593018"/>
              <a:gd name="connsiteX2" fmla="*/ 167290 w 393933"/>
              <a:gd name="connsiteY2" fmla="*/ 136524 h 593018"/>
              <a:gd name="connsiteX3" fmla="*/ 199550 w 393933"/>
              <a:gd name="connsiteY3" fmla="*/ 146334 h 593018"/>
              <a:gd name="connsiteX4" fmla="*/ 0 w 393933"/>
              <a:gd name="connsiteY4" fmla="*/ 244743 h 593018"/>
              <a:gd name="connsiteX5" fmla="*/ 0 w 393933"/>
              <a:gd name="connsiteY5" fmla="*/ 244743 h 593018"/>
              <a:gd name="connsiteX6" fmla="*/ 0 w 393933"/>
              <a:gd name="connsiteY6" fmla="*/ 244743 h 593018"/>
              <a:gd name="connsiteX7" fmla="*/ 186565 w 393933"/>
              <a:gd name="connsiteY7" fmla="*/ 593018 h 593018"/>
              <a:gd name="connsiteX8" fmla="*/ 393933 w 393933"/>
              <a:gd name="connsiteY8" fmla="*/ 41431 h 593018"/>
              <a:gd name="connsiteX9" fmla="*/ 333608 w 393933"/>
              <a:gd name="connsiteY9" fmla="*/ 1898 h 593018"/>
              <a:gd name="connsiteX10" fmla="*/ 283822 w 393933"/>
              <a:gd name="connsiteY10" fmla="*/ 0 h 593018"/>
              <a:gd name="connsiteX0" fmla="*/ 283822 w 439379"/>
              <a:gd name="connsiteY0" fmla="*/ 0 h 593018"/>
              <a:gd name="connsiteX1" fmla="*/ 147099 w 439379"/>
              <a:gd name="connsiteY1" fmla="*/ 84625 h 593018"/>
              <a:gd name="connsiteX2" fmla="*/ 167290 w 439379"/>
              <a:gd name="connsiteY2" fmla="*/ 136524 h 593018"/>
              <a:gd name="connsiteX3" fmla="*/ 199550 w 439379"/>
              <a:gd name="connsiteY3" fmla="*/ 146334 h 593018"/>
              <a:gd name="connsiteX4" fmla="*/ 0 w 439379"/>
              <a:gd name="connsiteY4" fmla="*/ 244743 h 593018"/>
              <a:gd name="connsiteX5" fmla="*/ 0 w 439379"/>
              <a:gd name="connsiteY5" fmla="*/ 244743 h 593018"/>
              <a:gd name="connsiteX6" fmla="*/ 0 w 439379"/>
              <a:gd name="connsiteY6" fmla="*/ 244743 h 593018"/>
              <a:gd name="connsiteX7" fmla="*/ 186565 w 439379"/>
              <a:gd name="connsiteY7" fmla="*/ 593018 h 593018"/>
              <a:gd name="connsiteX8" fmla="*/ 439379 w 439379"/>
              <a:gd name="connsiteY8" fmla="*/ 85206 h 593018"/>
              <a:gd name="connsiteX9" fmla="*/ 393933 w 439379"/>
              <a:gd name="connsiteY9" fmla="*/ 41431 h 593018"/>
              <a:gd name="connsiteX10" fmla="*/ 333608 w 439379"/>
              <a:gd name="connsiteY10" fmla="*/ 1898 h 593018"/>
              <a:gd name="connsiteX11" fmla="*/ 283822 w 439379"/>
              <a:gd name="connsiteY11" fmla="*/ 0 h 593018"/>
              <a:gd name="connsiteX0" fmla="*/ 283822 w 450146"/>
              <a:gd name="connsiteY0" fmla="*/ 0 h 593018"/>
              <a:gd name="connsiteX1" fmla="*/ 147099 w 450146"/>
              <a:gd name="connsiteY1" fmla="*/ 84625 h 593018"/>
              <a:gd name="connsiteX2" fmla="*/ 167290 w 450146"/>
              <a:gd name="connsiteY2" fmla="*/ 136524 h 593018"/>
              <a:gd name="connsiteX3" fmla="*/ 199550 w 450146"/>
              <a:gd name="connsiteY3" fmla="*/ 146334 h 593018"/>
              <a:gd name="connsiteX4" fmla="*/ 0 w 450146"/>
              <a:gd name="connsiteY4" fmla="*/ 244743 h 593018"/>
              <a:gd name="connsiteX5" fmla="*/ 0 w 450146"/>
              <a:gd name="connsiteY5" fmla="*/ 244743 h 593018"/>
              <a:gd name="connsiteX6" fmla="*/ 0 w 450146"/>
              <a:gd name="connsiteY6" fmla="*/ 244743 h 593018"/>
              <a:gd name="connsiteX7" fmla="*/ 186565 w 450146"/>
              <a:gd name="connsiteY7" fmla="*/ 593018 h 593018"/>
              <a:gd name="connsiteX8" fmla="*/ 450146 w 450146"/>
              <a:gd name="connsiteY8" fmla="*/ 114292 h 593018"/>
              <a:gd name="connsiteX9" fmla="*/ 393933 w 450146"/>
              <a:gd name="connsiteY9" fmla="*/ 41431 h 593018"/>
              <a:gd name="connsiteX10" fmla="*/ 333608 w 450146"/>
              <a:gd name="connsiteY10" fmla="*/ 1898 h 593018"/>
              <a:gd name="connsiteX11" fmla="*/ 283822 w 450146"/>
              <a:gd name="connsiteY11" fmla="*/ 0 h 593018"/>
              <a:gd name="connsiteX0" fmla="*/ 283822 w 468658"/>
              <a:gd name="connsiteY0" fmla="*/ 0 h 593018"/>
              <a:gd name="connsiteX1" fmla="*/ 147099 w 468658"/>
              <a:gd name="connsiteY1" fmla="*/ 84625 h 593018"/>
              <a:gd name="connsiteX2" fmla="*/ 167290 w 468658"/>
              <a:gd name="connsiteY2" fmla="*/ 136524 h 593018"/>
              <a:gd name="connsiteX3" fmla="*/ 199550 w 468658"/>
              <a:gd name="connsiteY3" fmla="*/ 146334 h 593018"/>
              <a:gd name="connsiteX4" fmla="*/ 0 w 468658"/>
              <a:gd name="connsiteY4" fmla="*/ 244743 h 593018"/>
              <a:gd name="connsiteX5" fmla="*/ 0 w 468658"/>
              <a:gd name="connsiteY5" fmla="*/ 244743 h 593018"/>
              <a:gd name="connsiteX6" fmla="*/ 0 w 468658"/>
              <a:gd name="connsiteY6" fmla="*/ 244743 h 593018"/>
              <a:gd name="connsiteX7" fmla="*/ 186565 w 468658"/>
              <a:gd name="connsiteY7" fmla="*/ 593018 h 593018"/>
              <a:gd name="connsiteX8" fmla="*/ 468658 w 468658"/>
              <a:gd name="connsiteY8" fmla="*/ 120462 h 593018"/>
              <a:gd name="connsiteX9" fmla="*/ 393933 w 468658"/>
              <a:gd name="connsiteY9" fmla="*/ 41431 h 593018"/>
              <a:gd name="connsiteX10" fmla="*/ 333608 w 468658"/>
              <a:gd name="connsiteY10" fmla="*/ 1898 h 593018"/>
              <a:gd name="connsiteX11" fmla="*/ 283822 w 468658"/>
              <a:gd name="connsiteY11" fmla="*/ 0 h 593018"/>
              <a:gd name="connsiteX0" fmla="*/ 283822 w 486495"/>
              <a:gd name="connsiteY0" fmla="*/ 0 h 593018"/>
              <a:gd name="connsiteX1" fmla="*/ 147099 w 486495"/>
              <a:gd name="connsiteY1" fmla="*/ 84625 h 593018"/>
              <a:gd name="connsiteX2" fmla="*/ 167290 w 486495"/>
              <a:gd name="connsiteY2" fmla="*/ 136524 h 593018"/>
              <a:gd name="connsiteX3" fmla="*/ 199550 w 486495"/>
              <a:gd name="connsiteY3" fmla="*/ 146334 h 593018"/>
              <a:gd name="connsiteX4" fmla="*/ 0 w 486495"/>
              <a:gd name="connsiteY4" fmla="*/ 244743 h 593018"/>
              <a:gd name="connsiteX5" fmla="*/ 0 w 486495"/>
              <a:gd name="connsiteY5" fmla="*/ 244743 h 593018"/>
              <a:gd name="connsiteX6" fmla="*/ 0 w 486495"/>
              <a:gd name="connsiteY6" fmla="*/ 244743 h 593018"/>
              <a:gd name="connsiteX7" fmla="*/ 186565 w 486495"/>
              <a:gd name="connsiteY7" fmla="*/ 593018 h 593018"/>
              <a:gd name="connsiteX8" fmla="*/ 486495 w 486495"/>
              <a:gd name="connsiteY8" fmla="*/ 167934 h 593018"/>
              <a:gd name="connsiteX9" fmla="*/ 468658 w 486495"/>
              <a:gd name="connsiteY9" fmla="*/ 120462 h 593018"/>
              <a:gd name="connsiteX10" fmla="*/ 393933 w 486495"/>
              <a:gd name="connsiteY10" fmla="*/ 41431 h 593018"/>
              <a:gd name="connsiteX11" fmla="*/ 333608 w 486495"/>
              <a:gd name="connsiteY11" fmla="*/ 1898 h 593018"/>
              <a:gd name="connsiteX12" fmla="*/ 283822 w 486495"/>
              <a:gd name="connsiteY12" fmla="*/ 0 h 593018"/>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0 w 559773"/>
              <a:gd name="connsiteY5" fmla="*/ 398145 h 398145"/>
              <a:gd name="connsiteX6" fmla="*/ 0 w 559773"/>
              <a:gd name="connsiteY6" fmla="*/ 398145 h 398145"/>
              <a:gd name="connsiteX7" fmla="*/ 559773 w 559773"/>
              <a:gd name="connsiteY7" fmla="*/ 0 h 398145"/>
              <a:gd name="connsiteX8" fmla="*/ 486495 w 559773"/>
              <a:gd name="connsiteY8" fmla="*/ 321336 h 398145"/>
              <a:gd name="connsiteX9" fmla="*/ 468658 w 559773"/>
              <a:gd name="connsiteY9" fmla="*/ 273864 h 398145"/>
              <a:gd name="connsiteX10" fmla="*/ 393933 w 559773"/>
              <a:gd name="connsiteY10" fmla="*/ 194833 h 398145"/>
              <a:gd name="connsiteX11" fmla="*/ 333608 w 559773"/>
              <a:gd name="connsiteY11" fmla="*/ 155300 h 398145"/>
              <a:gd name="connsiteX12" fmla="*/ 283822 w 559773"/>
              <a:gd name="connsiteY12" fmla="*/ 153402 h 398145"/>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0 w 559773"/>
              <a:gd name="connsiteY5" fmla="*/ 398145 h 398145"/>
              <a:gd name="connsiteX6" fmla="*/ 373168 w 559773"/>
              <a:gd name="connsiteY6" fmla="*/ 0 h 398145"/>
              <a:gd name="connsiteX7" fmla="*/ 559773 w 559773"/>
              <a:gd name="connsiteY7" fmla="*/ 0 h 398145"/>
              <a:gd name="connsiteX8" fmla="*/ 486495 w 559773"/>
              <a:gd name="connsiteY8" fmla="*/ 321336 h 398145"/>
              <a:gd name="connsiteX9" fmla="*/ 468658 w 559773"/>
              <a:gd name="connsiteY9" fmla="*/ 273864 h 398145"/>
              <a:gd name="connsiteX10" fmla="*/ 393933 w 559773"/>
              <a:gd name="connsiteY10" fmla="*/ 194833 h 398145"/>
              <a:gd name="connsiteX11" fmla="*/ 333608 w 559773"/>
              <a:gd name="connsiteY11" fmla="*/ 155300 h 398145"/>
              <a:gd name="connsiteX12" fmla="*/ 283822 w 559773"/>
              <a:gd name="connsiteY12" fmla="*/ 153402 h 398145"/>
              <a:gd name="connsiteX0" fmla="*/ 283822 w 559773"/>
              <a:gd name="connsiteY0" fmla="*/ 153402 h 398145"/>
              <a:gd name="connsiteX1" fmla="*/ 147099 w 559773"/>
              <a:gd name="connsiteY1" fmla="*/ 238027 h 398145"/>
              <a:gd name="connsiteX2" fmla="*/ 167290 w 559773"/>
              <a:gd name="connsiteY2" fmla="*/ 289926 h 398145"/>
              <a:gd name="connsiteX3" fmla="*/ 199550 w 559773"/>
              <a:gd name="connsiteY3" fmla="*/ 299736 h 398145"/>
              <a:gd name="connsiteX4" fmla="*/ 0 w 559773"/>
              <a:gd name="connsiteY4" fmla="*/ 398145 h 398145"/>
              <a:gd name="connsiteX5" fmla="*/ 373168 w 559773"/>
              <a:gd name="connsiteY5" fmla="*/ 0 h 398145"/>
              <a:gd name="connsiteX6" fmla="*/ 559773 w 559773"/>
              <a:gd name="connsiteY6" fmla="*/ 0 h 398145"/>
              <a:gd name="connsiteX7" fmla="*/ 486495 w 559773"/>
              <a:gd name="connsiteY7" fmla="*/ 321336 h 398145"/>
              <a:gd name="connsiteX8" fmla="*/ 468658 w 559773"/>
              <a:gd name="connsiteY8" fmla="*/ 273864 h 398145"/>
              <a:gd name="connsiteX9" fmla="*/ 393933 w 559773"/>
              <a:gd name="connsiteY9" fmla="*/ 194833 h 398145"/>
              <a:gd name="connsiteX10" fmla="*/ 333608 w 559773"/>
              <a:gd name="connsiteY10" fmla="*/ 155300 h 398145"/>
              <a:gd name="connsiteX11" fmla="*/ 283822 w 559773"/>
              <a:gd name="connsiteY11" fmla="*/ 153402 h 398145"/>
              <a:gd name="connsiteX0" fmla="*/ 136722 w 412673"/>
              <a:gd name="connsiteY0" fmla="*/ 153402 h 321336"/>
              <a:gd name="connsiteX1" fmla="*/ -1 w 412673"/>
              <a:gd name="connsiteY1" fmla="*/ 238027 h 321336"/>
              <a:gd name="connsiteX2" fmla="*/ 20190 w 412673"/>
              <a:gd name="connsiteY2" fmla="*/ 289926 h 321336"/>
              <a:gd name="connsiteX3" fmla="*/ 52450 w 412673"/>
              <a:gd name="connsiteY3" fmla="*/ 299736 h 321336"/>
              <a:gd name="connsiteX4" fmla="*/ 226068 w 412673"/>
              <a:gd name="connsiteY4" fmla="*/ 0 h 321336"/>
              <a:gd name="connsiteX5" fmla="*/ 412673 w 412673"/>
              <a:gd name="connsiteY5" fmla="*/ 0 h 321336"/>
              <a:gd name="connsiteX6" fmla="*/ 339395 w 412673"/>
              <a:gd name="connsiteY6" fmla="*/ 321336 h 321336"/>
              <a:gd name="connsiteX7" fmla="*/ 321558 w 412673"/>
              <a:gd name="connsiteY7" fmla="*/ 273864 h 321336"/>
              <a:gd name="connsiteX8" fmla="*/ 246833 w 412673"/>
              <a:gd name="connsiteY8" fmla="*/ 194833 h 321336"/>
              <a:gd name="connsiteX9" fmla="*/ 186508 w 412673"/>
              <a:gd name="connsiteY9" fmla="*/ 155300 h 321336"/>
              <a:gd name="connsiteX10" fmla="*/ 136722 w 412673"/>
              <a:gd name="connsiteY10" fmla="*/ 153402 h 321336"/>
              <a:gd name="connsiteX0" fmla="*/ 136723 w 339396"/>
              <a:gd name="connsiteY0" fmla="*/ 153402 h 339849"/>
              <a:gd name="connsiteX1" fmla="*/ 0 w 339396"/>
              <a:gd name="connsiteY1" fmla="*/ 238027 h 339849"/>
              <a:gd name="connsiteX2" fmla="*/ 20191 w 339396"/>
              <a:gd name="connsiteY2" fmla="*/ 289926 h 339849"/>
              <a:gd name="connsiteX3" fmla="*/ 52451 w 339396"/>
              <a:gd name="connsiteY3" fmla="*/ 299736 h 339849"/>
              <a:gd name="connsiteX4" fmla="*/ 226069 w 339396"/>
              <a:gd name="connsiteY4" fmla="*/ 0 h 339849"/>
              <a:gd name="connsiteX5" fmla="*/ 262259 w 339396"/>
              <a:gd name="connsiteY5" fmla="*/ 339849 h 339849"/>
              <a:gd name="connsiteX6" fmla="*/ 339396 w 339396"/>
              <a:gd name="connsiteY6" fmla="*/ 321336 h 339849"/>
              <a:gd name="connsiteX7" fmla="*/ 321559 w 339396"/>
              <a:gd name="connsiteY7" fmla="*/ 273864 h 339849"/>
              <a:gd name="connsiteX8" fmla="*/ 246834 w 339396"/>
              <a:gd name="connsiteY8" fmla="*/ 194833 h 339849"/>
              <a:gd name="connsiteX9" fmla="*/ 186509 w 339396"/>
              <a:gd name="connsiteY9" fmla="*/ 155300 h 339849"/>
              <a:gd name="connsiteX10" fmla="*/ 136723 w 339396"/>
              <a:gd name="connsiteY10" fmla="*/ 153402 h 339849"/>
              <a:gd name="connsiteX0" fmla="*/ 136723 w 339396"/>
              <a:gd name="connsiteY0" fmla="*/ 0 h 186447"/>
              <a:gd name="connsiteX1" fmla="*/ 0 w 339396"/>
              <a:gd name="connsiteY1" fmla="*/ 84625 h 186447"/>
              <a:gd name="connsiteX2" fmla="*/ 20191 w 339396"/>
              <a:gd name="connsiteY2" fmla="*/ 136524 h 186447"/>
              <a:gd name="connsiteX3" fmla="*/ 52451 w 339396"/>
              <a:gd name="connsiteY3" fmla="*/ 146334 h 186447"/>
              <a:gd name="connsiteX4" fmla="*/ 222985 w 339396"/>
              <a:gd name="connsiteY4" fmla="*/ 50237 h 186447"/>
              <a:gd name="connsiteX5" fmla="*/ 262259 w 339396"/>
              <a:gd name="connsiteY5" fmla="*/ 186447 h 186447"/>
              <a:gd name="connsiteX6" fmla="*/ 339396 w 339396"/>
              <a:gd name="connsiteY6" fmla="*/ 167934 h 186447"/>
              <a:gd name="connsiteX7" fmla="*/ 321559 w 339396"/>
              <a:gd name="connsiteY7" fmla="*/ 120462 h 186447"/>
              <a:gd name="connsiteX8" fmla="*/ 246834 w 339396"/>
              <a:gd name="connsiteY8" fmla="*/ 41431 h 186447"/>
              <a:gd name="connsiteX9" fmla="*/ 186509 w 339396"/>
              <a:gd name="connsiteY9" fmla="*/ 1898 h 186447"/>
              <a:gd name="connsiteX10" fmla="*/ 136723 w 339396"/>
              <a:gd name="connsiteY10" fmla="*/ 0 h 186447"/>
              <a:gd name="connsiteX0" fmla="*/ 136723 w 339396"/>
              <a:gd name="connsiteY0" fmla="*/ 0 h 186447"/>
              <a:gd name="connsiteX1" fmla="*/ 0 w 339396"/>
              <a:gd name="connsiteY1" fmla="*/ 84625 h 186447"/>
              <a:gd name="connsiteX2" fmla="*/ 20191 w 339396"/>
              <a:gd name="connsiteY2" fmla="*/ 136524 h 186447"/>
              <a:gd name="connsiteX3" fmla="*/ 52451 w 339396"/>
              <a:gd name="connsiteY3" fmla="*/ 146334 h 186447"/>
              <a:gd name="connsiteX4" fmla="*/ 212895 w 339396"/>
              <a:gd name="connsiteY4" fmla="*/ 67721 h 186447"/>
              <a:gd name="connsiteX5" fmla="*/ 262259 w 339396"/>
              <a:gd name="connsiteY5" fmla="*/ 186447 h 186447"/>
              <a:gd name="connsiteX6" fmla="*/ 339396 w 339396"/>
              <a:gd name="connsiteY6" fmla="*/ 167934 h 186447"/>
              <a:gd name="connsiteX7" fmla="*/ 321559 w 339396"/>
              <a:gd name="connsiteY7" fmla="*/ 120462 h 186447"/>
              <a:gd name="connsiteX8" fmla="*/ 246834 w 339396"/>
              <a:gd name="connsiteY8" fmla="*/ 41431 h 186447"/>
              <a:gd name="connsiteX9" fmla="*/ 186509 w 339396"/>
              <a:gd name="connsiteY9" fmla="*/ 1898 h 186447"/>
              <a:gd name="connsiteX10" fmla="*/ 136723 w 339396"/>
              <a:gd name="connsiteY10" fmla="*/ 0 h 18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96" h="186447">
                <a:moveTo>
                  <a:pt x="136723" y="0"/>
                </a:moveTo>
                <a:lnTo>
                  <a:pt x="0" y="84625"/>
                </a:lnTo>
                <a:lnTo>
                  <a:pt x="20191" y="136524"/>
                </a:lnTo>
                <a:lnTo>
                  <a:pt x="52451" y="146334"/>
                </a:lnTo>
                <a:lnTo>
                  <a:pt x="212895" y="67721"/>
                </a:lnTo>
                <a:lnTo>
                  <a:pt x="262259" y="186447"/>
                </a:lnTo>
                <a:lnTo>
                  <a:pt x="339396" y="167934"/>
                </a:lnTo>
                <a:lnTo>
                  <a:pt x="321559" y="120462"/>
                </a:lnTo>
                <a:lnTo>
                  <a:pt x="246834" y="41431"/>
                </a:lnTo>
                <a:lnTo>
                  <a:pt x="186509" y="1898"/>
                </a:lnTo>
                <a:lnTo>
                  <a:pt x="136723" y="0"/>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6" name="フリーフォーム 75"/>
          <p:cNvSpPr/>
          <p:nvPr/>
        </p:nvSpPr>
        <p:spPr>
          <a:xfrm>
            <a:off x="8016013" y="4833797"/>
            <a:ext cx="78919" cy="197786"/>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305197"/>
              <a:gd name="connsiteY0" fmla="*/ 33139 h 153789"/>
              <a:gd name="connsiteX1" fmla="*/ 305197 w 305197"/>
              <a:gd name="connsiteY1" fmla="*/ 0 h 153789"/>
              <a:gd name="connsiteX2" fmla="*/ 130175 w 305197"/>
              <a:gd name="connsiteY2" fmla="*/ 153789 h 153789"/>
              <a:gd name="connsiteX3" fmla="*/ 0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6350 w 305197"/>
              <a:gd name="connsiteY7" fmla="*/ 33139 h 153789"/>
              <a:gd name="connsiteX0" fmla="*/ 6350 w 344876"/>
              <a:gd name="connsiteY0" fmla="*/ 33139 h 153789"/>
              <a:gd name="connsiteX1" fmla="*/ 305197 w 344876"/>
              <a:gd name="connsiteY1" fmla="*/ 0 h 153789"/>
              <a:gd name="connsiteX2" fmla="*/ 288032 w 344876"/>
              <a:gd name="connsiteY2" fmla="*/ 105148 h 153789"/>
              <a:gd name="connsiteX3" fmla="*/ 130175 w 344876"/>
              <a:gd name="connsiteY3" fmla="*/ 153789 h 153789"/>
              <a:gd name="connsiteX4" fmla="*/ 0 w 344876"/>
              <a:gd name="connsiteY4" fmla="*/ 153789 h 153789"/>
              <a:gd name="connsiteX5" fmla="*/ 0 w 344876"/>
              <a:gd name="connsiteY5" fmla="*/ 153789 h 153789"/>
              <a:gd name="connsiteX6" fmla="*/ 0 w 344876"/>
              <a:gd name="connsiteY6" fmla="*/ 153789 h 153789"/>
              <a:gd name="connsiteX7" fmla="*/ 0 w 344876"/>
              <a:gd name="connsiteY7" fmla="*/ 153789 h 153789"/>
              <a:gd name="connsiteX8" fmla="*/ 6350 w 344876"/>
              <a:gd name="connsiteY8" fmla="*/ 33139 h 153789"/>
              <a:gd name="connsiteX0" fmla="*/ 6350 w 325834"/>
              <a:gd name="connsiteY0" fmla="*/ 33139 h 153789"/>
              <a:gd name="connsiteX1" fmla="*/ 305197 w 325834"/>
              <a:gd name="connsiteY1" fmla="*/ 0 h 153789"/>
              <a:gd name="connsiteX2" fmla="*/ 130175 w 325834"/>
              <a:gd name="connsiteY2" fmla="*/ 153789 h 153789"/>
              <a:gd name="connsiteX3" fmla="*/ 0 w 325834"/>
              <a:gd name="connsiteY3" fmla="*/ 153789 h 153789"/>
              <a:gd name="connsiteX4" fmla="*/ 0 w 325834"/>
              <a:gd name="connsiteY4" fmla="*/ 153789 h 153789"/>
              <a:gd name="connsiteX5" fmla="*/ 0 w 325834"/>
              <a:gd name="connsiteY5" fmla="*/ 153789 h 153789"/>
              <a:gd name="connsiteX6" fmla="*/ 0 w 325834"/>
              <a:gd name="connsiteY6" fmla="*/ 153789 h 153789"/>
              <a:gd name="connsiteX7" fmla="*/ 6350 w 325834"/>
              <a:gd name="connsiteY7" fmla="*/ 33139 h 153789"/>
              <a:gd name="connsiteX0" fmla="*/ 6350 w 340510"/>
              <a:gd name="connsiteY0" fmla="*/ 33139 h 153789"/>
              <a:gd name="connsiteX1" fmla="*/ 305197 w 340510"/>
              <a:gd name="connsiteY1" fmla="*/ 0 h 153789"/>
              <a:gd name="connsiteX2" fmla="*/ 216023 w 340510"/>
              <a:gd name="connsiteY2" fmla="*/ 105148 h 153789"/>
              <a:gd name="connsiteX3" fmla="*/ 130175 w 340510"/>
              <a:gd name="connsiteY3" fmla="*/ 153789 h 153789"/>
              <a:gd name="connsiteX4" fmla="*/ 0 w 340510"/>
              <a:gd name="connsiteY4" fmla="*/ 153789 h 153789"/>
              <a:gd name="connsiteX5" fmla="*/ 0 w 340510"/>
              <a:gd name="connsiteY5" fmla="*/ 153789 h 153789"/>
              <a:gd name="connsiteX6" fmla="*/ 0 w 340510"/>
              <a:gd name="connsiteY6" fmla="*/ 153789 h 153789"/>
              <a:gd name="connsiteX7" fmla="*/ 0 w 340510"/>
              <a:gd name="connsiteY7" fmla="*/ 153789 h 153789"/>
              <a:gd name="connsiteX8" fmla="*/ 6350 w 340510"/>
              <a:gd name="connsiteY8"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40142"/>
              <a:gd name="connsiteY0" fmla="*/ 33139 h 153789"/>
              <a:gd name="connsiteX1" fmla="*/ 305197 w 340142"/>
              <a:gd name="connsiteY1" fmla="*/ 0 h 153789"/>
              <a:gd name="connsiteX2" fmla="*/ 216023 w 340142"/>
              <a:gd name="connsiteY2" fmla="*/ 105148 h 153789"/>
              <a:gd name="connsiteX3" fmla="*/ 130175 w 340142"/>
              <a:gd name="connsiteY3" fmla="*/ 153789 h 153789"/>
              <a:gd name="connsiteX4" fmla="*/ 0 w 340142"/>
              <a:gd name="connsiteY4" fmla="*/ 153789 h 153789"/>
              <a:gd name="connsiteX5" fmla="*/ 0 w 340142"/>
              <a:gd name="connsiteY5" fmla="*/ 153789 h 153789"/>
              <a:gd name="connsiteX6" fmla="*/ 0 w 340142"/>
              <a:gd name="connsiteY6" fmla="*/ 153789 h 153789"/>
              <a:gd name="connsiteX7" fmla="*/ 0 w 340142"/>
              <a:gd name="connsiteY7" fmla="*/ 153789 h 153789"/>
              <a:gd name="connsiteX8" fmla="*/ 6350 w 340142"/>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216023"/>
              <a:gd name="connsiteY0" fmla="*/ 144015 h 264665"/>
              <a:gd name="connsiteX1" fmla="*/ 72008 w 216023"/>
              <a:gd name="connsiteY1" fmla="*/ 0 h 264665"/>
              <a:gd name="connsiteX2" fmla="*/ 216023 w 216023"/>
              <a:gd name="connsiteY2" fmla="*/ 216024 h 264665"/>
              <a:gd name="connsiteX3" fmla="*/ 130175 w 216023"/>
              <a:gd name="connsiteY3" fmla="*/ 264665 h 264665"/>
              <a:gd name="connsiteX4" fmla="*/ 0 w 216023"/>
              <a:gd name="connsiteY4" fmla="*/ 264665 h 264665"/>
              <a:gd name="connsiteX5" fmla="*/ 0 w 216023"/>
              <a:gd name="connsiteY5" fmla="*/ 264665 h 264665"/>
              <a:gd name="connsiteX6" fmla="*/ 0 w 216023"/>
              <a:gd name="connsiteY6" fmla="*/ 264665 h 264665"/>
              <a:gd name="connsiteX7" fmla="*/ 0 w 216023"/>
              <a:gd name="connsiteY7" fmla="*/ 264665 h 264665"/>
              <a:gd name="connsiteX8" fmla="*/ 6350 w 216023"/>
              <a:gd name="connsiteY8" fmla="*/ 144015 h 264665"/>
              <a:gd name="connsiteX0" fmla="*/ 6350 w 318244"/>
              <a:gd name="connsiteY0" fmla="*/ 38694 h 159344"/>
              <a:gd name="connsiteX1" fmla="*/ 318244 w 318244"/>
              <a:gd name="connsiteY1" fmla="*/ 0 h 159344"/>
              <a:gd name="connsiteX2" fmla="*/ 216023 w 318244"/>
              <a:gd name="connsiteY2" fmla="*/ 110703 h 159344"/>
              <a:gd name="connsiteX3" fmla="*/ 130175 w 318244"/>
              <a:gd name="connsiteY3" fmla="*/ 159344 h 159344"/>
              <a:gd name="connsiteX4" fmla="*/ 0 w 318244"/>
              <a:gd name="connsiteY4" fmla="*/ 159344 h 159344"/>
              <a:gd name="connsiteX5" fmla="*/ 0 w 318244"/>
              <a:gd name="connsiteY5" fmla="*/ 159344 h 159344"/>
              <a:gd name="connsiteX6" fmla="*/ 0 w 318244"/>
              <a:gd name="connsiteY6" fmla="*/ 159344 h 159344"/>
              <a:gd name="connsiteX7" fmla="*/ 0 w 318244"/>
              <a:gd name="connsiteY7" fmla="*/ 159344 h 159344"/>
              <a:gd name="connsiteX8" fmla="*/ 6350 w 318244"/>
              <a:gd name="connsiteY8" fmla="*/ 38694 h 159344"/>
              <a:gd name="connsiteX0" fmla="*/ 6350 w 318244"/>
              <a:gd name="connsiteY0" fmla="*/ 163735 h 284385"/>
              <a:gd name="connsiteX1" fmla="*/ 318244 w 318244"/>
              <a:gd name="connsiteY1" fmla="*/ 125041 h 284385"/>
              <a:gd name="connsiteX2" fmla="*/ 168398 w 318244"/>
              <a:gd name="connsiteY2" fmla="*/ 0 h 284385"/>
              <a:gd name="connsiteX3" fmla="*/ 130175 w 318244"/>
              <a:gd name="connsiteY3" fmla="*/ 284385 h 284385"/>
              <a:gd name="connsiteX4" fmla="*/ 0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6350 w 318244"/>
              <a:gd name="connsiteY8" fmla="*/ 163735 h 284385"/>
              <a:gd name="connsiteX0" fmla="*/ 6350 w 318244"/>
              <a:gd name="connsiteY0" fmla="*/ 163735 h 284385"/>
              <a:gd name="connsiteX1" fmla="*/ 208706 w 318244"/>
              <a:gd name="connsiteY1" fmla="*/ 91703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203994 w 318244"/>
              <a:gd name="connsiteY4" fmla="*/ 22723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417"/>
              <a:gd name="connsiteY0" fmla="*/ 4107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9" fmla="*/ 6350 w 318417"/>
              <a:gd name="connsiteY9" fmla="*/ 4107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0" fmla="*/ 7194 w 121617"/>
              <a:gd name="connsiteY0" fmla="*/ 104576 h 105941"/>
              <a:gd name="connsiteX1" fmla="*/ 0 w 121617"/>
              <a:gd name="connsiteY1" fmla="*/ 0 h 105941"/>
              <a:gd name="connsiteX2" fmla="*/ 121444 w 121617"/>
              <a:gd name="connsiteY2" fmla="*/ 2382 h 105941"/>
              <a:gd name="connsiteX3" fmla="*/ 121617 w 121617"/>
              <a:gd name="connsiteY3" fmla="*/ 105941 h 105941"/>
              <a:gd name="connsiteX4" fmla="*/ 7194 w 121617"/>
              <a:gd name="connsiteY4" fmla="*/ 104576 h 105941"/>
              <a:gd name="connsiteX0" fmla="*/ 0 w 114423"/>
              <a:gd name="connsiteY0" fmla="*/ 102194 h 103559"/>
              <a:gd name="connsiteX1" fmla="*/ 54545 w 114423"/>
              <a:gd name="connsiteY1" fmla="*/ 73793 h 103559"/>
              <a:gd name="connsiteX2" fmla="*/ 114250 w 114423"/>
              <a:gd name="connsiteY2" fmla="*/ 0 h 103559"/>
              <a:gd name="connsiteX3" fmla="*/ 114423 w 114423"/>
              <a:gd name="connsiteY3" fmla="*/ 103559 h 103559"/>
              <a:gd name="connsiteX4" fmla="*/ 0 w 114423"/>
              <a:gd name="connsiteY4" fmla="*/ 102194 h 103559"/>
              <a:gd name="connsiteX0" fmla="*/ 224 w 114647"/>
              <a:gd name="connsiteY0" fmla="*/ 102219 h 103584"/>
              <a:gd name="connsiteX1" fmla="*/ 0 w 114647"/>
              <a:gd name="connsiteY1" fmla="*/ 0 h 103584"/>
              <a:gd name="connsiteX2" fmla="*/ 114474 w 114647"/>
              <a:gd name="connsiteY2" fmla="*/ 25 h 103584"/>
              <a:gd name="connsiteX3" fmla="*/ 114647 w 114647"/>
              <a:gd name="connsiteY3" fmla="*/ 103584 h 103584"/>
              <a:gd name="connsiteX4" fmla="*/ 224 w 114647"/>
              <a:gd name="connsiteY4" fmla="*/ 102219 h 103584"/>
              <a:gd name="connsiteX0" fmla="*/ 55637 w 170060"/>
              <a:gd name="connsiteY0" fmla="*/ 308544 h 309909"/>
              <a:gd name="connsiteX1" fmla="*/ 0 w 170060"/>
              <a:gd name="connsiteY1" fmla="*/ 0 h 309909"/>
              <a:gd name="connsiteX2" fmla="*/ 169887 w 170060"/>
              <a:gd name="connsiteY2" fmla="*/ 206350 h 309909"/>
              <a:gd name="connsiteX3" fmla="*/ 170060 w 170060"/>
              <a:gd name="connsiteY3" fmla="*/ 309909 h 309909"/>
              <a:gd name="connsiteX4" fmla="*/ 55637 w 170060"/>
              <a:gd name="connsiteY4" fmla="*/ 308544 h 309909"/>
              <a:gd name="connsiteX0" fmla="*/ 162867 w 277290"/>
              <a:gd name="connsiteY0" fmla="*/ 122633 h 123998"/>
              <a:gd name="connsiteX1" fmla="*/ 0 w 277290"/>
              <a:gd name="connsiteY1" fmla="*/ 0 h 123998"/>
              <a:gd name="connsiteX2" fmla="*/ 277117 w 277290"/>
              <a:gd name="connsiteY2" fmla="*/ 20439 h 123998"/>
              <a:gd name="connsiteX3" fmla="*/ 277290 w 277290"/>
              <a:gd name="connsiteY3" fmla="*/ 123998 h 123998"/>
              <a:gd name="connsiteX4" fmla="*/ 162867 w 277290"/>
              <a:gd name="connsiteY4" fmla="*/ 122633 h 123998"/>
              <a:gd name="connsiteX0" fmla="*/ 29 w 114452"/>
              <a:gd name="connsiteY0" fmla="*/ 102421 h 103786"/>
              <a:gd name="connsiteX1" fmla="*/ 114279 w 114452"/>
              <a:gd name="connsiteY1" fmla="*/ 227 h 103786"/>
              <a:gd name="connsiteX2" fmla="*/ 114452 w 114452"/>
              <a:gd name="connsiteY2" fmla="*/ 103786 h 103786"/>
              <a:gd name="connsiteX3" fmla="*/ 29 w 114452"/>
              <a:gd name="connsiteY3" fmla="*/ 102421 h 103786"/>
              <a:gd name="connsiteX0" fmla="*/ 0 w 114423"/>
              <a:gd name="connsiteY0" fmla="*/ 102194 h 103559"/>
              <a:gd name="connsiteX1" fmla="*/ 114250 w 114423"/>
              <a:gd name="connsiteY1" fmla="*/ 0 h 103559"/>
              <a:gd name="connsiteX2" fmla="*/ 114423 w 114423"/>
              <a:gd name="connsiteY2" fmla="*/ 103559 h 103559"/>
              <a:gd name="connsiteX3" fmla="*/ 0 w 114423"/>
              <a:gd name="connsiteY3" fmla="*/ 102194 h 103559"/>
              <a:gd name="connsiteX0" fmla="*/ 0 w 269849"/>
              <a:gd name="connsiteY0" fmla="*/ 104848 h 104848"/>
              <a:gd name="connsiteX1" fmla="*/ 269676 w 269849"/>
              <a:gd name="connsiteY1" fmla="*/ 0 h 104848"/>
              <a:gd name="connsiteX2" fmla="*/ 269849 w 269849"/>
              <a:gd name="connsiteY2" fmla="*/ 103559 h 104848"/>
              <a:gd name="connsiteX3" fmla="*/ 0 w 269849"/>
              <a:gd name="connsiteY3" fmla="*/ 104848 h 104848"/>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42342 w 312191"/>
              <a:gd name="connsiteY0" fmla="*/ 3421 h 3421"/>
              <a:gd name="connsiteX1" fmla="*/ 0 w 312191"/>
              <a:gd name="connsiteY1" fmla="*/ 0 h 3421"/>
              <a:gd name="connsiteX2" fmla="*/ 312191 w 312191"/>
              <a:gd name="connsiteY2" fmla="*/ 2132 h 3421"/>
              <a:gd name="connsiteX3" fmla="*/ 42342 w 312191"/>
              <a:gd name="connsiteY3" fmla="*/ 3421 h 3421"/>
              <a:gd name="connsiteX0" fmla="*/ 1990 w 10634"/>
              <a:gd name="connsiteY0" fmla="*/ 10000 h 12178"/>
              <a:gd name="connsiteX1" fmla="*/ 634 w 10634"/>
              <a:gd name="connsiteY1" fmla="*/ 0 h 12178"/>
              <a:gd name="connsiteX2" fmla="*/ 10634 w 10634"/>
              <a:gd name="connsiteY2" fmla="*/ 6232 h 12178"/>
              <a:gd name="connsiteX3" fmla="*/ 0 w 10634"/>
              <a:gd name="connsiteY3" fmla="*/ 12178 h 12178"/>
              <a:gd name="connsiteX4" fmla="*/ 1990 w 10634"/>
              <a:gd name="connsiteY4" fmla="*/ 10000 h 12178"/>
              <a:gd name="connsiteX0" fmla="*/ 2066 w 10710"/>
              <a:gd name="connsiteY0" fmla="*/ 10000 h 46981"/>
              <a:gd name="connsiteX1" fmla="*/ 710 w 10710"/>
              <a:gd name="connsiteY1" fmla="*/ 0 h 46981"/>
              <a:gd name="connsiteX2" fmla="*/ 10710 w 10710"/>
              <a:gd name="connsiteY2" fmla="*/ 6232 h 46981"/>
              <a:gd name="connsiteX3" fmla="*/ 0 w 10710"/>
              <a:gd name="connsiteY3" fmla="*/ 46981 h 46981"/>
              <a:gd name="connsiteX4" fmla="*/ 2066 w 10710"/>
              <a:gd name="connsiteY4" fmla="*/ 10000 h 46981"/>
              <a:gd name="connsiteX0" fmla="*/ 2143 w 10787"/>
              <a:gd name="connsiteY0" fmla="*/ 10000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5" fmla="*/ 2143 w 10787"/>
              <a:gd name="connsiteY5" fmla="*/ 10000 h 283646"/>
              <a:gd name="connsiteX0" fmla="*/ 77 w 10787"/>
              <a:gd name="connsiteY0" fmla="*/ 46981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0" fmla="*/ 77 w 10787"/>
              <a:gd name="connsiteY0" fmla="*/ 46981 h 283646"/>
              <a:gd name="connsiteX1" fmla="*/ 787 w 10787"/>
              <a:gd name="connsiteY1" fmla="*/ 0 h 283646"/>
              <a:gd name="connsiteX2" fmla="*/ 10787 w 10787"/>
              <a:gd name="connsiteY2" fmla="*/ 6232 h 283646"/>
              <a:gd name="connsiteX3" fmla="*/ 1447 w 10787"/>
              <a:gd name="connsiteY3" fmla="*/ 275815 h 283646"/>
              <a:gd name="connsiteX4" fmla="*/ 0 w 10787"/>
              <a:gd name="connsiteY4" fmla="*/ 283646 h 283646"/>
              <a:gd name="connsiteX5" fmla="*/ 77 w 10787"/>
              <a:gd name="connsiteY5" fmla="*/ 46981 h 283646"/>
              <a:gd name="connsiteX0" fmla="*/ 77 w 10787"/>
              <a:gd name="connsiteY0" fmla="*/ 46981 h 283646"/>
              <a:gd name="connsiteX1" fmla="*/ 787 w 10787"/>
              <a:gd name="connsiteY1" fmla="*/ 0 h 283646"/>
              <a:gd name="connsiteX2" fmla="*/ 10787 w 10787"/>
              <a:gd name="connsiteY2" fmla="*/ 6232 h 283646"/>
              <a:gd name="connsiteX3" fmla="*/ 1450 w 10787"/>
              <a:gd name="connsiteY3" fmla="*/ 200117 h 283646"/>
              <a:gd name="connsiteX4" fmla="*/ 1447 w 10787"/>
              <a:gd name="connsiteY4" fmla="*/ 275815 h 283646"/>
              <a:gd name="connsiteX5" fmla="*/ 0 w 10787"/>
              <a:gd name="connsiteY5" fmla="*/ 283646 h 283646"/>
              <a:gd name="connsiteX6" fmla="*/ 77 w 10787"/>
              <a:gd name="connsiteY6" fmla="*/ 46981 h 283646"/>
              <a:gd name="connsiteX0" fmla="*/ 77 w 10787"/>
              <a:gd name="connsiteY0" fmla="*/ 46981 h 283646"/>
              <a:gd name="connsiteX1" fmla="*/ 787 w 10787"/>
              <a:gd name="connsiteY1" fmla="*/ 0 h 283646"/>
              <a:gd name="connsiteX2" fmla="*/ 10787 w 10787"/>
              <a:gd name="connsiteY2" fmla="*/ 6232 h 283646"/>
              <a:gd name="connsiteX3" fmla="*/ 2594 w 10787"/>
              <a:gd name="connsiteY3" fmla="*/ 200117 h 283646"/>
              <a:gd name="connsiteX4" fmla="*/ 1450 w 10787"/>
              <a:gd name="connsiteY4" fmla="*/ 200117 h 283646"/>
              <a:gd name="connsiteX5" fmla="*/ 1447 w 10787"/>
              <a:gd name="connsiteY5" fmla="*/ 275815 h 283646"/>
              <a:gd name="connsiteX6" fmla="*/ 0 w 10787"/>
              <a:gd name="connsiteY6" fmla="*/ 283646 h 283646"/>
              <a:gd name="connsiteX7" fmla="*/ 77 w 10787"/>
              <a:gd name="connsiteY7" fmla="*/ 46981 h 283646"/>
              <a:gd name="connsiteX0" fmla="*/ 77 w 10787"/>
              <a:gd name="connsiteY0" fmla="*/ 64631 h 301296"/>
              <a:gd name="connsiteX1" fmla="*/ 787 w 10787"/>
              <a:gd name="connsiteY1" fmla="*/ 17650 h 301296"/>
              <a:gd name="connsiteX2" fmla="*/ 10787 w 10787"/>
              <a:gd name="connsiteY2" fmla="*/ 23882 h 301296"/>
              <a:gd name="connsiteX3" fmla="*/ 2594 w 10787"/>
              <a:gd name="connsiteY3" fmla="*/ 22865 h 301296"/>
              <a:gd name="connsiteX4" fmla="*/ 2594 w 10787"/>
              <a:gd name="connsiteY4" fmla="*/ 217767 h 301296"/>
              <a:gd name="connsiteX5" fmla="*/ 1450 w 10787"/>
              <a:gd name="connsiteY5" fmla="*/ 217767 h 301296"/>
              <a:gd name="connsiteX6" fmla="*/ 1447 w 10787"/>
              <a:gd name="connsiteY6" fmla="*/ 293465 h 301296"/>
              <a:gd name="connsiteX7" fmla="*/ 0 w 10787"/>
              <a:gd name="connsiteY7" fmla="*/ 301296 h 301296"/>
              <a:gd name="connsiteX8" fmla="*/ 77 w 10787"/>
              <a:gd name="connsiteY8" fmla="*/ 64631 h 301296"/>
              <a:gd name="connsiteX0" fmla="*/ 77 w 2594"/>
              <a:gd name="connsiteY0" fmla="*/ 46981 h 283646"/>
              <a:gd name="connsiteX1" fmla="*/ 787 w 2594"/>
              <a:gd name="connsiteY1" fmla="*/ 0 h 283646"/>
              <a:gd name="connsiteX2" fmla="*/ 2594 w 2594"/>
              <a:gd name="connsiteY2" fmla="*/ 5215 h 283646"/>
              <a:gd name="connsiteX3" fmla="*/ 2594 w 2594"/>
              <a:gd name="connsiteY3" fmla="*/ 200117 h 283646"/>
              <a:gd name="connsiteX4" fmla="*/ 1450 w 2594"/>
              <a:gd name="connsiteY4" fmla="*/ 200117 h 283646"/>
              <a:gd name="connsiteX5" fmla="*/ 1447 w 2594"/>
              <a:gd name="connsiteY5" fmla="*/ 275815 h 283646"/>
              <a:gd name="connsiteX6" fmla="*/ 0 w 2594"/>
              <a:gd name="connsiteY6" fmla="*/ 283646 h 283646"/>
              <a:gd name="connsiteX7" fmla="*/ 77 w 2594"/>
              <a:gd name="connsiteY7" fmla="*/ 46981 h 283646"/>
              <a:gd name="connsiteX0" fmla="*/ 297 w 55838"/>
              <a:gd name="connsiteY0" fmla="*/ 16296 h 24640"/>
              <a:gd name="connsiteX1" fmla="*/ 3034 w 55838"/>
              <a:gd name="connsiteY1" fmla="*/ 14640 h 24640"/>
              <a:gd name="connsiteX2" fmla="*/ 55838 w 55838"/>
              <a:gd name="connsiteY2" fmla="*/ 0 h 24640"/>
              <a:gd name="connsiteX3" fmla="*/ 10000 w 55838"/>
              <a:gd name="connsiteY3" fmla="*/ 21695 h 24640"/>
              <a:gd name="connsiteX4" fmla="*/ 5590 w 55838"/>
              <a:gd name="connsiteY4" fmla="*/ 21695 h 24640"/>
              <a:gd name="connsiteX5" fmla="*/ 5578 w 55838"/>
              <a:gd name="connsiteY5" fmla="*/ 24364 h 24640"/>
              <a:gd name="connsiteX6" fmla="*/ 0 w 55838"/>
              <a:gd name="connsiteY6" fmla="*/ 24640 h 24640"/>
              <a:gd name="connsiteX7" fmla="*/ 297 w 55838"/>
              <a:gd name="connsiteY7" fmla="*/ 16296 h 24640"/>
              <a:gd name="connsiteX0" fmla="*/ 297 w 55838"/>
              <a:gd name="connsiteY0" fmla="*/ 16380 h 24724"/>
              <a:gd name="connsiteX1" fmla="*/ 31263 w 55838"/>
              <a:gd name="connsiteY1" fmla="*/ 0 h 24724"/>
              <a:gd name="connsiteX2" fmla="*/ 55838 w 55838"/>
              <a:gd name="connsiteY2" fmla="*/ 84 h 24724"/>
              <a:gd name="connsiteX3" fmla="*/ 10000 w 55838"/>
              <a:gd name="connsiteY3" fmla="*/ 21779 h 24724"/>
              <a:gd name="connsiteX4" fmla="*/ 5590 w 55838"/>
              <a:gd name="connsiteY4" fmla="*/ 21779 h 24724"/>
              <a:gd name="connsiteX5" fmla="*/ 5578 w 55838"/>
              <a:gd name="connsiteY5" fmla="*/ 24448 h 24724"/>
              <a:gd name="connsiteX6" fmla="*/ 0 w 55838"/>
              <a:gd name="connsiteY6" fmla="*/ 24724 h 24724"/>
              <a:gd name="connsiteX7" fmla="*/ 297 w 55838"/>
              <a:gd name="connsiteY7"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10000 w 55838"/>
              <a:gd name="connsiteY4" fmla="*/ 21779 h 24724"/>
              <a:gd name="connsiteX5" fmla="*/ 5590 w 55838"/>
              <a:gd name="connsiteY5" fmla="*/ 21779 h 24724"/>
              <a:gd name="connsiteX6" fmla="*/ 5578 w 55838"/>
              <a:gd name="connsiteY6" fmla="*/ 24448 h 24724"/>
              <a:gd name="connsiteX7" fmla="*/ 0 w 55838"/>
              <a:gd name="connsiteY7" fmla="*/ 24724 h 24724"/>
              <a:gd name="connsiteX8" fmla="*/ 297 w 55838"/>
              <a:gd name="connsiteY8"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10000 w 55838"/>
              <a:gd name="connsiteY4" fmla="*/ 21779 h 24724"/>
              <a:gd name="connsiteX5" fmla="*/ 5578 w 55838"/>
              <a:gd name="connsiteY5" fmla="*/ 24448 h 24724"/>
              <a:gd name="connsiteX6" fmla="*/ 0 w 55838"/>
              <a:gd name="connsiteY6" fmla="*/ 24724 h 24724"/>
              <a:gd name="connsiteX7" fmla="*/ 297 w 55838"/>
              <a:gd name="connsiteY7" fmla="*/ 16380 h 24724"/>
              <a:gd name="connsiteX0" fmla="*/ 297 w 55838"/>
              <a:gd name="connsiteY0" fmla="*/ 16380 h 24724"/>
              <a:gd name="connsiteX1" fmla="*/ 31263 w 55838"/>
              <a:gd name="connsiteY1" fmla="*/ 0 h 24724"/>
              <a:gd name="connsiteX2" fmla="*/ 55838 w 55838"/>
              <a:gd name="connsiteY2" fmla="*/ 84 h 24724"/>
              <a:gd name="connsiteX3" fmla="*/ 55612 w 55838"/>
              <a:gd name="connsiteY3" fmla="*/ 10453 h 24724"/>
              <a:gd name="connsiteX4" fmla="*/ 5578 w 55838"/>
              <a:gd name="connsiteY4" fmla="*/ 24448 h 24724"/>
              <a:gd name="connsiteX5" fmla="*/ 0 w 55838"/>
              <a:gd name="connsiteY5" fmla="*/ 24724 h 24724"/>
              <a:gd name="connsiteX6" fmla="*/ 297 w 55838"/>
              <a:gd name="connsiteY6" fmla="*/ 16380 h 24724"/>
              <a:gd name="connsiteX0" fmla="*/ 0 w 55838"/>
              <a:gd name="connsiteY0" fmla="*/ 24724 h 24724"/>
              <a:gd name="connsiteX1" fmla="*/ 31263 w 55838"/>
              <a:gd name="connsiteY1" fmla="*/ 0 h 24724"/>
              <a:gd name="connsiteX2" fmla="*/ 55838 w 55838"/>
              <a:gd name="connsiteY2" fmla="*/ 84 h 24724"/>
              <a:gd name="connsiteX3" fmla="*/ 55612 w 55838"/>
              <a:gd name="connsiteY3" fmla="*/ 10453 h 24724"/>
              <a:gd name="connsiteX4" fmla="*/ 5578 w 55838"/>
              <a:gd name="connsiteY4" fmla="*/ 24448 h 24724"/>
              <a:gd name="connsiteX5" fmla="*/ 0 w 55838"/>
              <a:gd name="connsiteY5" fmla="*/ 24724 h 24724"/>
              <a:gd name="connsiteX0" fmla="*/ 0 w 50260"/>
              <a:gd name="connsiteY0" fmla="*/ 24448 h 24448"/>
              <a:gd name="connsiteX1" fmla="*/ 25685 w 50260"/>
              <a:gd name="connsiteY1" fmla="*/ 0 h 24448"/>
              <a:gd name="connsiteX2" fmla="*/ 50260 w 50260"/>
              <a:gd name="connsiteY2" fmla="*/ 84 h 24448"/>
              <a:gd name="connsiteX3" fmla="*/ 50034 w 50260"/>
              <a:gd name="connsiteY3" fmla="*/ 10453 h 24448"/>
              <a:gd name="connsiteX4" fmla="*/ 0 w 50260"/>
              <a:gd name="connsiteY4" fmla="*/ 24448 h 24448"/>
              <a:gd name="connsiteX0" fmla="*/ 0 w 24712"/>
              <a:gd name="connsiteY0" fmla="*/ 10792 h 10792"/>
              <a:gd name="connsiteX1" fmla="*/ 137 w 24712"/>
              <a:gd name="connsiteY1" fmla="*/ 0 h 10792"/>
              <a:gd name="connsiteX2" fmla="*/ 24712 w 24712"/>
              <a:gd name="connsiteY2" fmla="*/ 84 h 10792"/>
              <a:gd name="connsiteX3" fmla="*/ 24486 w 24712"/>
              <a:gd name="connsiteY3" fmla="*/ 10453 h 10792"/>
              <a:gd name="connsiteX4" fmla="*/ 0 w 24712"/>
              <a:gd name="connsiteY4" fmla="*/ 10792 h 10792"/>
              <a:gd name="connsiteX0" fmla="*/ 0 w 24712"/>
              <a:gd name="connsiteY0" fmla="*/ 10056 h 10453"/>
              <a:gd name="connsiteX1" fmla="*/ 137 w 24712"/>
              <a:gd name="connsiteY1" fmla="*/ 0 h 10453"/>
              <a:gd name="connsiteX2" fmla="*/ 24712 w 24712"/>
              <a:gd name="connsiteY2" fmla="*/ 84 h 10453"/>
              <a:gd name="connsiteX3" fmla="*/ 24486 w 24712"/>
              <a:gd name="connsiteY3" fmla="*/ 10453 h 10453"/>
              <a:gd name="connsiteX4" fmla="*/ 0 w 24712"/>
              <a:gd name="connsiteY4" fmla="*/ 10056 h 10453"/>
              <a:gd name="connsiteX0" fmla="*/ 0 w 50120"/>
              <a:gd name="connsiteY0" fmla="*/ 16432 h 16829"/>
              <a:gd name="connsiteX1" fmla="*/ 137 w 50120"/>
              <a:gd name="connsiteY1" fmla="*/ 6376 h 16829"/>
              <a:gd name="connsiteX2" fmla="*/ 50120 w 50120"/>
              <a:gd name="connsiteY2" fmla="*/ 0 h 16829"/>
              <a:gd name="connsiteX3" fmla="*/ 24486 w 50120"/>
              <a:gd name="connsiteY3" fmla="*/ 16829 h 16829"/>
              <a:gd name="connsiteX4" fmla="*/ 0 w 50120"/>
              <a:gd name="connsiteY4" fmla="*/ 16432 h 16829"/>
              <a:gd name="connsiteX0" fmla="*/ 0 w 24486"/>
              <a:gd name="connsiteY0" fmla="*/ 10056 h 10453"/>
              <a:gd name="connsiteX1" fmla="*/ 137 w 24486"/>
              <a:gd name="connsiteY1" fmla="*/ 0 h 10453"/>
              <a:gd name="connsiteX2" fmla="*/ 24486 w 24486"/>
              <a:gd name="connsiteY2" fmla="*/ 10453 h 10453"/>
              <a:gd name="connsiteX3" fmla="*/ 0 w 24486"/>
              <a:gd name="connsiteY3" fmla="*/ 10056 h 10453"/>
              <a:gd name="connsiteX0" fmla="*/ 0 w 51167"/>
              <a:gd name="connsiteY0" fmla="*/ 16163 h 16560"/>
              <a:gd name="connsiteX1" fmla="*/ 137 w 51167"/>
              <a:gd name="connsiteY1" fmla="*/ 6107 h 16560"/>
              <a:gd name="connsiteX2" fmla="*/ 51167 w 51167"/>
              <a:gd name="connsiteY2" fmla="*/ 0 h 16560"/>
              <a:gd name="connsiteX3" fmla="*/ 24486 w 51167"/>
              <a:gd name="connsiteY3" fmla="*/ 16560 h 16560"/>
              <a:gd name="connsiteX4" fmla="*/ 0 w 51167"/>
              <a:gd name="connsiteY4" fmla="*/ 16163 h 16560"/>
              <a:gd name="connsiteX0" fmla="*/ 0 w 51167"/>
              <a:gd name="connsiteY0" fmla="*/ 16163 h 16560"/>
              <a:gd name="connsiteX1" fmla="*/ 137 w 51167"/>
              <a:gd name="connsiteY1" fmla="*/ 6107 h 16560"/>
              <a:gd name="connsiteX2" fmla="*/ 32382 w 51167"/>
              <a:gd name="connsiteY2" fmla="*/ 138 h 16560"/>
              <a:gd name="connsiteX3" fmla="*/ 51167 w 51167"/>
              <a:gd name="connsiteY3" fmla="*/ 0 h 16560"/>
              <a:gd name="connsiteX4" fmla="*/ 24486 w 51167"/>
              <a:gd name="connsiteY4" fmla="*/ 16560 h 16560"/>
              <a:gd name="connsiteX5" fmla="*/ 0 w 51167"/>
              <a:gd name="connsiteY5" fmla="*/ 16163 h 16560"/>
              <a:gd name="connsiteX0" fmla="*/ 0 w 51167"/>
              <a:gd name="connsiteY0" fmla="*/ 16163 h 16560"/>
              <a:gd name="connsiteX1" fmla="*/ 137 w 51167"/>
              <a:gd name="connsiteY1" fmla="*/ 6107 h 16560"/>
              <a:gd name="connsiteX2" fmla="*/ 32382 w 51167"/>
              <a:gd name="connsiteY2" fmla="*/ 138 h 16560"/>
              <a:gd name="connsiteX3" fmla="*/ 51167 w 51167"/>
              <a:gd name="connsiteY3" fmla="*/ 0 h 16560"/>
              <a:gd name="connsiteX4" fmla="*/ 50907 w 51167"/>
              <a:gd name="connsiteY4" fmla="*/ 10936 h 16560"/>
              <a:gd name="connsiteX5" fmla="*/ 24486 w 51167"/>
              <a:gd name="connsiteY5" fmla="*/ 16560 h 16560"/>
              <a:gd name="connsiteX6" fmla="*/ 0 w 51167"/>
              <a:gd name="connsiteY6" fmla="*/ 16163 h 16560"/>
              <a:gd name="connsiteX0" fmla="*/ 0 w 51167"/>
              <a:gd name="connsiteY0" fmla="*/ 16163 h 16163"/>
              <a:gd name="connsiteX1" fmla="*/ 137 w 51167"/>
              <a:gd name="connsiteY1" fmla="*/ 6107 h 16163"/>
              <a:gd name="connsiteX2" fmla="*/ 32382 w 51167"/>
              <a:gd name="connsiteY2" fmla="*/ 138 h 16163"/>
              <a:gd name="connsiteX3" fmla="*/ 51167 w 51167"/>
              <a:gd name="connsiteY3" fmla="*/ 0 h 16163"/>
              <a:gd name="connsiteX4" fmla="*/ 50907 w 51167"/>
              <a:gd name="connsiteY4" fmla="*/ 10936 h 16163"/>
              <a:gd name="connsiteX5" fmla="*/ 0 w 51167"/>
              <a:gd name="connsiteY5" fmla="*/ 16163 h 16163"/>
              <a:gd name="connsiteX0" fmla="*/ 8801 w 51076"/>
              <a:gd name="connsiteY0" fmla="*/ 3597 h 23268"/>
              <a:gd name="connsiteX1" fmla="*/ 46 w 51076"/>
              <a:gd name="connsiteY1" fmla="*/ 18439 h 23268"/>
              <a:gd name="connsiteX2" fmla="*/ 32291 w 51076"/>
              <a:gd name="connsiteY2" fmla="*/ 12470 h 23268"/>
              <a:gd name="connsiteX3" fmla="*/ 51076 w 51076"/>
              <a:gd name="connsiteY3" fmla="*/ 12332 h 23268"/>
              <a:gd name="connsiteX4" fmla="*/ 50816 w 51076"/>
              <a:gd name="connsiteY4" fmla="*/ 23268 h 23268"/>
              <a:gd name="connsiteX5" fmla="*/ 8801 w 51076"/>
              <a:gd name="connsiteY5" fmla="*/ 3597 h 23268"/>
              <a:gd name="connsiteX0" fmla="*/ 0 w 42275"/>
              <a:gd name="connsiteY0" fmla="*/ 3597 h 26374"/>
              <a:gd name="connsiteX1" fmla="*/ 23627 w 42275"/>
              <a:gd name="connsiteY1" fmla="*/ 22777 h 26374"/>
              <a:gd name="connsiteX2" fmla="*/ 23490 w 42275"/>
              <a:gd name="connsiteY2" fmla="*/ 12470 h 26374"/>
              <a:gd name="connsiteX3" fmla="*/ 42275 w 42275"/>
              <a:gd name="connsiteY3" fmla="*/ 12332 h 26374"/>
              <a:gd name="connsiteX4" fmla="*/ 42015 w 42275"/>
              <a:gd name="connsiteY4" fmla="*/ 23268 h 26374"/>
              <a:gd name="connsiteX5" fmla="*/ 0 w 42275"/>
              <a:gd name="connsiteY5" fmla="*/ 3597 h 26374"/>
              <a:gd name="connsiteX0" fmla="*/ 18525 w 18785"/>
              <a:gd name="connsiteY0" fmla="*/ 10936 h 10936"/>
              <a:gd name="connsiteX1" fmla="*/ 137 w 18785"/>
              <a:gd name="connsiteY1" fmla="*/ 10445 h 10936"/>
              <a:gd name="connsiteX2" fmla="*/ 0 w 18785"/>
              <a:gd name="connsiteY2" fmla="*/ 138 h 10936"/>
              <a:gd name="connsiteX3" fmla="*/ 18785 w 18785"/>
              <a:gd name="connsiteY3" fmla="*/ 0 h 10936"/>
              <a:gd name="connsiteX4" fmla="*/ 18525 w 18785"/>
              <a:gd name="connsiteY4" fmla="*/ 10936 h 10936"/>
              <a:gd name="connsiteX0" fmla="*/ 18973 w 19233"/>
              <a:gd name="connsiteY0" fmla="*/ 10936 h 11289"/>
              <a:gd name="connsiteX1" fmla="*/ 46 w 19233"/>
              <a:gd name="connsiteY1" fmla="*/ 11289 h 11289"/>
              <a:gd name="connsiteX2" fmla="*/ 448 w 19233"/>
              <a:gd name="connsiteY2" fmla="*/ 138 h 11289"/>
              <a:gd name="connsiteX3" fmla="*/ 19233 w 19233"/>
              <a:gd name="connsiteY3" fmla="*/ 0 h 11289"/>
              <a:gd name="connsiteX4" fmla="*/ 18973 w 19233"/>
              <a:gd name="connsiteY4" fmla="*/ 10936 h 11289"/>
              <a:gd name="connsiteX0" fmla="*/ 18924 w 19184"/>
              <a:gd name="connsiteY0" fmla="*/ 10936 h 10936"/>
              <a:gd name="connsiteX1" fmla="*/ 46 w 19184"/>
              <a:gd name="connsiteY1" fmla="*/ 10906 h 10936"/>
              <a:gd name="connsiteX2" fmla="*/ 399 w 19184"/>
              <a:gd name="connsiteY2" fmla="*/ 138 h 10936"/>
              <a:gd name="connsiteX3" fmla="*/ 19184 w 19184"/>
              <a:gd name="connsiteY3" fmla="*/ 0 h 10936"/>
              <a:gd name="connsiteX4" fmla="*/ 18924 w 19184"/>
              <a:gd name="connsiteY4" fmla="*/ 10936 h 1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4" h="10936">
                <a:moveTo>
                  <a:pt x="18924" y="10936"/>
                </a:moveTo>
                <a:lnTo>
                  <a:pt x="46" y="10906"/>
                </a:lnTo>
                <a:cubicBezTo>
                  <a:pt x="0" y="7470"/>
                  <a:pt x="445" y="3574"/>
                  <a:pt x="399" y="138"/>
                </a:cubicBezTo>
                <a:lnTo>
                  <a:pt x="19184" y="0"/>
                </a:lnTo>
                <a:cubicBezTo>
                  <a:pt x="19097" y="3645"/>
                  <a:pt x="19011" y="7291"/>
                  <a:pt x="18924" y="10936"/>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フリーフォーム 22"/>
          <p:cNvSpPr/>
          <p:nvPr/>
        </p:nvSpPr>
        <p:spPr>
          <a:xfrm>
            <a:off x="7980306" y="1837728"/>
            <a:ext cx="79375" cy="82550"/>
          </a:xfrm>
          <a:custGeom>
            <a:avLst/>
            <a:gdLst>
              <a:gd name="connsiteX0" fmla="*/ 79375 w 79375"/>
              <a:gd name="connsiteY0" fmla="*/ 82550 h 82550"/>
              <a:gd name="connsiteX1" fmla="*/ 79375 w 79375"/>
              <a:gd name="connsiteY1" fmla="*/ 25400 h 82550"/>
              <a:gd name="connsiteX2" fmla="*/ 12700 w 79375"/>
              <a:gd name="connsiteY2" fmla="*/ 0 h 82550"/>
              <a:gd name="connsiteX3" fmla="*/ 0 w 79375"/>
              <a:gd name="connsiteY3" fmla="*/ 73025 h 82550"/>
              <a:gd name="connsiteX4" fmla="*/ 79375 w 79375"/>
              <a:gd name="connsiteY4" fmla="*/ 82550 h 8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75" h="82550">
                <a:moveTo>
                  <a:pt x="79375" y="82550"/>
                </a:moveTo>
                <a:lnTo>
                  <a:pt x="79375" y="25400"/>
                </a:lnTo>
                <a:lnTo>
                  <a:pt x="12700" y="0"/>
                </a:lnTo>
                <a:lnTo>
                  <a:pt x="0" y="73025"/>
                </a:lnTo>
                <a:lnTo>
                  <a:pt x="79375" y="82550"/>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テキスト ボックス 24"/>
          <p:cNvSpPr txBox="1"/>
          <p:nvPr/>
        </p:nvSpPr>
        <p:spPr>
          <a:xfrm>
            <a:off x="9045373" y="2740520"/>
            <a:ext cx="2044534"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都市再生特別地区</a:t>
            </a:r>
            <a:r>
              <a:rPr kumimoji="1" lang="en-US" altLang="ja-JP"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1.</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心斎橋筋一丁目地区</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(H15,H27)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淀屋橋地区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本町三丁目南地区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今橋三丁目地区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梅田一丁目地区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6.</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伏見町三丁目地区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淀屋橋駅西地区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(R1)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淀屋橋駅東地区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(R1)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9.</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堂島浜一丁目地区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(R2)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平野町四丁目地区</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(R5</a:t>
            </a:r>
            <a:r>
              <a:rPr kumimoji="1" lang="en-US" altLang="ja-JP"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sngStrike" kern="1200" cap="none" spc="0" normalizeH="0" baseline="3000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09" name="テキスト ボックス 108"/>
          <p:cNvSpPr txBox="1"/>
          <p:nvPr/>
        </p:nvSpPr>
        <p:spPr>
          <a:xfrm>
            <a:off x="7729259" y="3648758"/>
            <a:ext cx="505359" cy="230832"/>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本　町</a:t>
            </a:r>
          </a:p>
        </p:txBody>
      </p:sp>
      <p:sp>
        <p:nvSpPr>
          <p:cNvPr id="20" name="フリーフォーム: 図形 19">
            <a:extLst>
              <a:ext uri="{FF2B5EF4-FFF2-40B4-BE49-F238E27FC236}">
                <a16:creationId xmlns:a16="http://schemas.microsoft.com/office/drawing/2014/main" id="{CB1B9924-F096-E368-A170-B8DC8842B835}"/>
              </a:ext>
            </a:extLst>
          </p:cNvPr>
          <p:cNvSpPr/>
          <p:nvPr/>
        </p:nvSpPr>
        <p:spPr>
          <a:xfrm>
            <a:off x="7827169" y="2852937"/>
            <a:ext cx="195262" cy="85049"/>
          </a:xfrm>
          <a:custGeom>
            <a:avLst/>
            <a:gdLst>
              <a:gd name="connsiteX0" fmla="*/ 0 w 195262"/>
              <a:gd name="connsiteY0" fmla="*/ 0 h 92868"/>
              <a:gd name="connsiteX1" fmla="*/ 0 w 195262"/>
              <a:gd name="connsiteY1" fmla="*/ 92868 h 92868"/>
              <a:gd name="connsiteX2" fmla="*/ 83344 w 195262"/>
              <a:gd name="connsiteY2" fmla="*/ 92868 h 92868"/>
              <a:gd name="connsiteX3" fmla="*/ 85725 w 195262"/>
              <a:gd name="connsiteY3" fmla="*/ 59531 h 92868"/>
              <a:gd name="connsiteX4" fmla="*/ 109537 w 195262"/>
              <a:gd name="connsiteY4" fmla="*/ 59531 h 92868"/>
              <a:gd name="connsiteX5" fmla="*/ 109537 w 195262"/>
              <a:gd name="connsiteY5" fmla="*/ 92868 h 92868"/>
              <a:gd name="connsiteX6" fmla="*/ 195262 w 195262"/>
              <a:gd name="connsiteY6" fmla="*/ 92868 h 92868"/>
              <a:gd name="connsiteX7" fmla="*/ 195262 w 195262"/>
              <a:gd name="connsiteY7" fmla="*/ 2381 h 92868"/>
              <a:gd name="connsiteX8" fmla="*/ 111919 w 195262"/>
              <a:gd name="connsiteY8" fmla="*/ 0 h 92868"/>
              <a:gd name="connsiteX9" fmla="*/ 111919 w 195262"/>
              <a:gd name="connsiteY9" fmla="*/ 30956 h 92868"/>
              <a:gd name="connsiteX10" fmla="*/ 80962 w 195262"/>
              <a:gd name="connsiteY10" fmla="*/ 30956 h 92868"/>
              <a:gd name="connsiteX11" fmla="*/ 80962 w 195262"/>
              <a:gd name="connsiteY11" fmla="*/ 0 h 92868"/>
              <a:gd name="connsiteX12" fmla="*/ 0 w 195262"/>
              <a:gd name="connsiteY12" fmla="*/ 0 h 9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62" h="92868">
                <a:moveTo>
                  <a:pt x="0" y="0"/>
                </a:moveTo>
                <a:lnTo>
                  <a:pt x="0" y="92868"/>
                </a:lnTo>
                <a:lnTo>
                  <a:pt x="83344" y="92868"/>
                </a:lnTo>
                <a:lnTo>
                  <a:pt x="85725" y="59531"/>
                </a:lnTo>
                <a:lnTo>
                  <a:pt x="109537" y="59531"/>
                </a:lnTo>
                <a:lnTo>
                  <a:pt x="109537" y="92868"/>
                </a:lnTo>
                <a:lnTo>
                  <a:pt x="195262" y="92868"/>
                </a:lnTo>
                <a:lnTo>
                  <a:pt x="195262" y="2381"/>
                </a:lnTo>
                <a:lnTo>
                  <a:pt x="111919" y="0"/>
                </a:lnTo>
                <a:lnTo>
                  <a:pt x="111919" y="30956"/>
                </a:lnTo>
                <a:lnTo>
                  <a:pt x="80962" y="30956"/>
                </a:lnTo>
                <a:lnTo>
                  <a:pt x="80962" y="0"/>
                </a:lnTo>
                <a:lnTo>
                  <a:pt x="0" y="0"/>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3" name="フリーフォーム 102"/>
          <p:cNvSpPr/>
          <p:nvPr/>
        </p:nvSpPr>
        <p:spPr>
          <a:xfrm>
            <a:off x="8090324" y="2657984"/>
            <a:ext cx="160484" cy="87312"/>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378246"/>
              <a:gd name="connsiteY0" fmla="*/ 133003 h 133003"/>
              <a:gd name="connsiteX1" fmla="*/ 378246 w 378246"/>
              <a:gd name="connsiteY1" fmla="*/ 0 h 133003"/>
              <a:gd name="connsiteX2" fmla="*/ 375071 w 378246"/>
              <a:gd name="connsiteY2" fmla="*/ 117475 h 133003"/>
              <a:gd name="connsiteX3" fmla="*/ 244896 w 378246"/>
              <a:gd name="connsiteY3" fmla="*/ 117475 h 133003"/>
              <a:gd name="connsiteX4" fmla="*/ 244896 w 378246"/>
              <a:gd name="connsiteY4" fmla="*/ 117475 h 133003"/>
              <a:gd name="connsiteX5" fmla="*/ 244896 w 378246"/>
              <a:gd name="connsiteY5" fmla="*/ 117475 h 133003"/>
              <a:gd name="connsiteX6" fmla="*/ 244896 w 378246"/>
              <a:gd name="connsiteY6" fmla="*/ 117475 h 133003"/>
              <a:gd name="connsiteX7" fmla="*/ 0 w 378246"/>
              <a:gd name="connsiteY7" fmla="*/ 133003 h 133003"/>
              <a:gd name="connsiteX0" fmla="*/ 422 w 378668"/>
              <a:gd name="connsiteY0" fmla="*/ 133003 h 242416"/>
              <a:gd name="connsiteX1" fmla="*/ 0 w 378668"/>
              <a:gd name="connsiteY1" fmla="*/ 242416 h 242416"/>
              <a:gd name="connsiteX2" fmla="*/ 378668 w 378668"/>
              <a:gd name="connsiteY2" fmla="*/ 0 h 242416"/>
              <a:gd name="connsiteX3" fmla="*/ 375493 w 378668"/>
              <a:gd name="connsiteY3" fmla="*/ 117475 h 242416"/>
              <a:gd name="connsiteX4" fmla="*/ 245318 w 378668"/>
              <a:gd name="connsiteY4" fmla="*/ 117475 h 242416"/>
              <a:gd name="connsiteX5" fmla="*/ 245318 w 378668"/>
              <a:gd name="connsiteY5" fmla="*/ 117475 h 242416"/>
              <a:gd name="connsiteX6" fmla="*/ 245318 w 378668"/>
              <a:gd name="connsiteY6" fmla="*/ 117475 h 242416"/>
              <a:gd name="connsiteX7" fmla="*/ 245318 w 378668"/>
              <a:gd name="connsiteY7" fmla="*/ 117475 h 242416"/>
              <a:gd name="connsiteX8" fmla="*/ 422 w 378668"/>
              <a:gd name="connsiteY8" fmla="*/ 133003 h 242416"/>
              <a:gd name="connsiteX0" fmla="*/ 422 w 378668"/>
              <a:gd name="connsiteY0" fmla="*/ 133003 h 242539"/>
              <a:gd name="connsiteX1" fmla="*/ 0 w 378668"/>
              <a:gd name="connsiteY1" fmla="*/ 242416 h 242539"/>
              <a:gd name="connsiteX2" fmla="*/ 65509 w 378668"/>
              <a:gd name="connsiteY2" fmla="*/ 242539 h 242539"/>
              <a:gd name="connsiteX3" fmla="*/ 378668 w 378668"/>
              <a:gd name="connsiteY3" fmla="*/ 0 h 242539"/>
              <a:gd name="connsiteX4" fmla="*/ 375493 w 378668"/>
              <a:gd name="connsiteY4" fmla="*/ 117475 h 242539"/>
              <a:gd name="connsiteX5" fmla="*/ 245318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422 w 378668"/>
              <a:gd name="connsiteY9" fmla="*/ 133003 h 242539"/>
              <a:gd name="connsiteX0" fmla="*/ 422 w 378668"/>
              <a:gd name="connsiteY0" fmla="*/ 133003 h 242539"/>
              <a:gd name="connsiteX1" fmla="*/ 0 w 378668"/>
              <a:gd name="connsiteY1" fmla="*/ 242416 h 242539"/>
              <a:gd name="connsiteX2" fmla="*/ 65509 w 378668"/>
              <a:gd name="connsiteY2" fmla="*/ 242539 h 242539"/>
              <a:gd name="connsiteX3" fmla="*/ 67890 w 378668"/>
              <a:gd name="connsiteY3" fmla="*/ 133002 h 242539"/>
              <a:gd name="connsiteX4" fmla="*/ 378668 w 378668"/>
              <a:gd name="connsiteY4" fmla="*/ 0 h 242539"/>
              <a:gd name="connsiteX5" fmla="*/ 375493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245318 w 378668"/>
              <a:gd name="connsiteY9" fmla="*/ 117475 h 242539"/>
              <a:gd name="connsiteX10" fmla="*/ 422 w 378668"/>
              <a:gd name="connsiteY10" fmla="*/ 133003 h 242539"/>
              <a:gd name="connsiteX0" fmla="*/ 422 w 378668"/>
              <a:gd name="connsiteY0" fmla="*/ 133003 h 242539"/>
              <a:gd name="connsiteX1" fmla="*/ 0 w 378668"/>
              <a:gd name="connsiteY1" fmla="*/ 242416 h 242539"/>
              <a:gd name="connsiteX2" fmla="*/ 65509 w 378668"/>
              <a:gd name="connsiteY2" fmla="*/ 242539 h 242539"/>
              <a:gd name="connsiteX3" fmla="*/ 67890 w 378668"/>
              <a:gd name="connsiteY3" fmla="*/ 133002 h 242539"/>
              <a:gd name="connsiteX4" fmla="*/ 378668 w 378668"/>
              <a:gd name="connsiteY4" fmla="*/ 0 h 242539"/>
              <a:gd name="connsiteX5" fmla="*/ 375493 w 378668"/>
              <a:gd name="connsiteY5" fmla="*/ 117475 h 242539"/>
              <a:gd name="connsiteX6" fmla="*/ 245318 w 378668"/>
              <a:gd name="connsiteY6" fmla="*/ 117475 h 242539"/>
              <a:gd name="connsiteX7" fmla="*/ 245318 w 378668"/>
              <a:gd name="connsiteY7" fmla="*/ 117475 h 242539"/>
              <a:gd name="connsiteX8" fmla="*/ 245318 w 378668"/>
              <a:gd name="connsiteY8" fmla="*/ 117475 h 242539"/>
              <a:gd name="connsiteX9" fmla="*/ 422 w 378668"/>
              <a:gd name="connsiteY9" fmla="*/ 133003 h 242539"/>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245318 w 408239"/>
              <a:gd name="connsiteY6" fmla="*/ 120063 h 245127"/>
              <a:gd name="connsiteX7" fmla="*/ 245318 w 408239"/>
              <a:gd name="connsiteY7" fmla="*/ 120063 h 245127"/>
              <a:gd name="connsiteX8" fmla="*/ 422 w 408239"/>
              <a:gd name="connsiteY8" fmla="*/ 135591 h 245127"/>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245318 w 408239"/>
              <a:gd name="connsiteY6" fmla="*/ 120063 h 245127"/>
              <a:gd name="connsiteX7" fmla="*/ 422 w 408239"/>
              <a:gd name="connsiteY7" fmla="*/ 135591 h 245127"/>
              <a:gd name="connsiteX0" fmla="*/ 422 w 408239"/>
              <a:gd name="connsiteY0" fmla="*/ 135591 h 245127"/>
              <a:gd name="connsiteX1" fmla="*/ 0 w 408239"/>
              <a:gd name="connsiteY1" fmla="*/ 245004 h 245127"/>
              <a:gd name="connsiteX2" fmla="*/ 65509 w 408239"/>
              <a:gd name="connsiteY2" fmla="*/ 245127 h 245127"/>
              <a:gd name="connsiteX3" fmla="*/ 67890 w 408239"/>
              <a:gd name="connsiteY3" fmla="*/ 135590 h 245127"/>
              <a:gd name="connsiteX4" fmla="*/ 378668 w 408239"/>
              <a:gd name="connsiteY4" fmla="*/ 2588 h 245127"/>
              <a:gd name="connsiteX5" fmla="*/ 245318 w 408239"/>
              <a:gd name="connsiteY5" fmla="*/ 120063 h 245127"/>
              <a:gd name="connsiteX6" fmla="*/ 422 w 408239"/>
              <a:gd name="connsiteY6" fmla="*/ 135591 h 245127"/>
              <a:gd name="connsiteX0" fmla="*/ 422 w 245318"/>
              <a:gd name="connsiteY0" fmla="*/ 15528 h 125064"/>
              <a:gd name="connsiteX1" fmla="*/ 0 w 245318"/>
              <a:gd name="connsiteY1" fmla="*/ 124941 h 125064"/>
              <a:gd name="connsiteX2" fmla="*/ 65509 w 245318"/>
              <a:gd name="connsiteY2" fmla="*/ 125064 h 125064"/>
              <a:gd name="connsiteX3" fmla="*/ 67890 w 245318"/>
              <a:gd name="connsiteY3" fmla="*/ 15527 h 125064"/>
              <a:gd name="connsiteX4" fmla="*/ 245318 w 245318"/>
              <a:gd name="connsiteY4" fmla="*/ 0 h 125064"/>
              <a:gd name="connsiteX5" fmla="*/ 422 w 245318"/>
              <a:gd name="connsiteY5" fmla="*/ 15528 h 125064"/>
              <a:gd name="connsiteX0" fmla="*/ 422 w 67890"/>
              <a:gd name="connsiteY0" fmla="*/ 1 h 109537"/>
              <a:gd name="connsiteX1" fmla="*/ 0 w 67890"/>
              <a:gd name="connsiteY1" fmla="*/ 109414 h 109537"/>
              <a:gd name="connsiteX2" fmla="*/ 65509 w 67890"/>
              <a:gd name="connsiteY2" fmla="*/ 109537 h 109537"/>
              <a:gd name="connsiteX3" fmla="*/ 67890 w 67890"/>
              <a:gd name="connsiteY3" fmla="*/ 0 h 109537"/>
              <a:gd name="connsiteX4" fmla="*/ 422 w 67890"/>
              <a:gd name="connsiteY4" fmla="*/ 1 h 109537"/>
              <a:gd name="connsiteX0" fmla="*/ 422 w 78750"/>
              <a:gd name="connsiteY0" fmla="*/ 1 h 109537"/>
              <a:gd name="connsiteX1" fmla="*/ 0 w 78750"/>
              <a:gd name="connsiteY1" fmla="*/ 109414 h 109537"/>
              <a:gd name="connsiteX2" fmla="*/ 65509 w 78750"/>
              <a:gd name="connsiteY2" fmla="*/ 109537 h 109537"/>
              <a:gd name="connsiteX3" fmla="*/ 65577 w 78750"/>
              <a:gd name="connsiteY3" fmla="*/ 60376 h 109537"/>
              <a:gd name="connsiteX4" fmla="*/ 67890 w 78750"/>
              <a:gd name="connsiteY4" fmla="*/ 0 h 109537"/>
              <a:gd name="connsiteX5" fmla="*/ 422 w 78750"/>
              <a:gd name="connsiteY5" fmla="*/ 1 h 109537"/>
              <a:gd name="connsiteX0" fmla="*/ 422 w 76438"/>
              <a:gd name="connsiteY0" fmla="*/ 1 h 109537"/>
              <a:gd name="connsiteX1" fmla="*/ 0 w 76438"/>
              <a:gd name="connsiteY1" fmla="*/ 109414 h 109537"/>
              <a:gd name="connsiteX2" fmla="*/ 65509 w 76438"/>
              <a:gd name="connsiteY2" fmla="*/ 109537 h 109537"/>
              <a:gd name="connsiteX3" fmla="*/ 65577 w 76438"/>
              <a:gd name="connsiteY3" fmla="*/ 60376 h 109537"/>
              <a:gd name="connsiteX4" fmla="*/ 67890 w 76438"/>
              <a:gd name="connsiteY4" fmla="*/ 0 h 109537"/>
              <a:gd name="connsiteX5" fmla="*/ 422 w 76438"/>
              <a:gd name="connsiteY5" fmla="*/ 1 h 109537"/>
              <a:gd name="connsiteX0" fmla="*/ 422 w 77467"/>
              <a:gd name="connsiteY0" fmla="*/ 1 h 151394"/>
              <a:gd name="connsiteX1" fmla="*/ 0 w 77467"/>
              <a:gd name="connsiteY1" fmla="*/ 109414 h 151394"/>
              <a:gd name="connsiteX2" fmla="*/ 65509 w 77467"/>
              <a:gd name="connsiteY2" fmla="*/ 109537 h 151394"/>
              <a:gd name="connsiteX3" fmla="*/ 10744 w 77467"/>
              <a:gd name="connsiteY3" fmla="*/ 143201 h 151394"/>
              <a:gd name="connsiteX4" fmla="*/ 65577 w 77467"/>
              <a:gd name="connsiteY4" fmla="*/ 60376 h 151394"/>
              <a:gd name="connsiteX5" fmla="*/ 67890 w 77467"/>
              <a:gd name="connsiteY5" fmla="*/ 0 h 151394"/>
              <a:gd name="connsiteX6" fmla="*/ 422 w 77467"/>
              <a:gd name="connsiteY6" fmla="*/ 1 h 151394"/>
              <a:gd name="connsiteX0" fmla="*/ 422 w 204432"/>
              <a:gd name="connsiteY0" fmla="*/ 1 h 109537"/>
              <a:gd name="connsiteX1" fmla="*/ 0 w 204432"/>
              <a:gd name="connsiteY1" fmla="*/ 109414 h 109537"/>
              <a:gd name="connsiteX2" fmla="*/ 65509 w 204432"/>
              <a:gd name="connsiteY2" fmla="*/ 109537 h 109537"/>
              <a:gd name="connsiteX3" fmla="*/ 204422 w 204432"/>
              <a:gd name="connsiteY3" fmla="*/ 66547 h 109537"/>
              <a:gd name="connsiteX4" fmla="*/ 65577 w 204432"/>
              <a:gd name="connsiteY4" fmla="*/ 60376 h 109537"/>
              <a:gd name="connsiteX5" fmla="*/ 67890 w 204432"/>
              <a:gd name="connsiteY5" fmla="*/ 0 h 109537"/>
              <a:gd name="connsiteX6" fmla="*/ 422 w 204432"/>
              <a:gd name="connsiteY6" fmla="*/ 1 h 109537"/>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227049"/>
              <a:gd name="connsiteY0" fmla="*/ 1 h 113823"/>
              <a:gd name="connsiteX1" fmla="*/ 0 w 227049"/>
              <a:gd name="connsiteY1" fmla="*/ 109414 h 113823"/>
              <a:gd name="connsiteX2" fmla="*/ 65509 w 227049"/>
              <a:gd name="connsiteY2" fmla="*/ 109537 h 113823"/>
              <a:gd name="connsiteX3" fmla="*/ 201336 w 227049"/>
              <a:gd name="connsiteY3" fmla="*/ 106658 h 113823"/>
              <a:gd name="connsiteX4" fmla="*/ 204422 w 227049"/>
              <a:gd name="connsiteY4" fmla="*/ 66547 h 113823"/>
              <a:gd name="connsiteX5" fmla="*/ 65577 w 227049"/>
              <a:gd name="connsiteY5" fmla="*/ 60376 h 113823"/>
              <a:gd name="connsiteX6" fmla="*/ 67890 w 227049"/>
              <a:gd name="connsiteY6" fmla="*/ 0 h 113823"/>
              <a:gd name="connsiteX7" fmla="*/ 422 w 227049"/>
              <a:gd name="connsiteY7" fmla="*/ 1 h 113823"/>
              <a:gd name="connsiteX0" fmla="*/ 422 w 313280"/>
              <a:gd name="connsiteY0" fmla="*/ 144423 h 292120"/>
              <a:gd name="connsiteX1" fmla="*/ 0 w 313280"/>
              <a:gd name="connsiteY1" fmla="*/ 253836 h 292120"/>
              <a:gd name="connsiteX2" fmla="*/ 65509 w 313280"/>
              <a:gd name="connsiteY2" fmla="*/ 253959 h 292120"/>
              <a:gd name="connsiteX3" fmla="*/ 201336 w 313280"/>
              <a:gd name="connsiteY3" fmla="*/ 251080 h 292120"/>
              <a:gd name="connsiteX4" fmla="*/ 290653 w 313280"/>
              <a:gd name="connsiteY4" fmla="*/ 7715 h 292120"/>
              <a:gd name="connsiteX5" fmla="*/ 65577 w 313280"/>
              <a:gd name="connsiteY5" fmla="*/ 204798 h 292120"/>
              <a:gd name="connsiteX6" fmla="*/ 67890 w 313280"/>
              <a:gd name="connsiteY6" fmla="*/ 144422 h 292120"/>
              <a:gd name="connsiteX7" fmla="*/ 422 w 313280"/>
              <a:gd name="connsiteY7" fmla="*/ 144423 h 292120"/>
              <a:gd name="connsiteX0" fmla="*/ 422 w 290653"/>
              <a:gd name="connsiteY0" fmla="*/ 144422 h 292120"/>
              <a:gd name="connsiteX1" fmla="*/ 0 w 290653"/>
              <a:gd name="connsiteY1" fmla="*/ 253835 h 292120"/>
              <a:gd name="connsiteX2" fmla="*/ 65509 w 290653"/>
              <a:gd name="connsiteY2" fmla="*/ 253958 h 292120"/>
              <a:gd name="connsiteX3" fmla="*/ 201336 w 290653"/>
              <a:gd name="connsiteY3" fmla="*/ 251079 h 292120"/>
              <a:gd name="connsiteX4" fmla="*/ 290653 w 290653"/>
              <a:gd name="connsiteY4" fmla="*/ 7714 h 292120"/>
              <a:gd name="connsiteX5" fmla="*/ 65577 w 290653"/>
              <a:gd name="connsiteY5" fmla="*/ 204797 h 292120"/>
              <a:gd name="connsiteX6" fmla="*/ 67890 w 290653"/>
              <a:gd name="connsiteY6" fmla="*/ 144421 h 292120"/>
              <a:gd name="connsiteX7" fmla="*/ 422 w 290653"/>
              <a:gd name="connsiteY7" fmla="*/ 144422 h 292120"/>
              <a:gd name="connsiteX0" fmla="*/ 422 w 290653"/>
              <a:gd name="connsiteY0" fmla="*/ 144422 h 253958"/>
              <a:gd name="connsiteX1" fmla="*/ 0 w 290653"/>
              <a:gd name="connsiteY1" fmla="*/ 253835 h 253958"/>
              <a:gd name="connsiteX2" fmla="*/ 65509 w 290653"/>
              <a:gd name="connsiteY2" fmla="*/ 253958 h 253958"/>
              <a:gd name="connsiteX3" fmla="*/ 201336 w 290653"/>
              <a:gd name="connsiteY3" fmla="*/ 251079 h 253958"/>
              <a:gd name="connsiteX4" fmla="*/ 290653 w 290653"/>
              <a:gd name="connsiteY4" fmla="*/ 7714 h 253958"/>
              <a:gd name="connsiteX5" fmla="*/ 65577 w 290653"/>
              <a:gd name="connsiteY5" fmla="*/ 204797 h 253958"/>
              <a:gd name="connsiteX6" fmla="*/ 67890 w 290653"/>
              <a:gd name="connsiteY6" fmla="*/ 144421 h 253958"/>
              <a:gd name="connsiteX7" fmla="*/ 422 w 290653"/>
              <a:gd name="connsiteY7" fmla="*/ 144422 h 253958"/>
              <a:gd name="connsiteX0" fmla="*/ 422 w 290653"/>
              <a:gd name="connsiteY0" fmla="*/ 136709 h 246245"/>
              <a:gd name="connsiteX1" fmla="*/ 0 w 290653"/>
              <a:gd name="connsiteY1" fmla="*/ 246122 h 246245"/>
              <a:gd name="connsiteX2" fmla="*/ 65509 w 290653"/>
              <a:gd name="connsiteY2" fmla="*/ 246245 h 246245"/>
              <a:gd name="connsiteX3" fmla="*/ 201336 w 290653"/>
              <a:gd name="connsiteY3" fmla="*/ 243366 h 246245"/>
              <a:gd name="connsiteX4" fmla="*/ 290653 w 290653"/>
              <a:gd name="connsiteY4" fmla="*/ 1 h 246245"/>
              <a:gd name="connsiteX5" fmla="*/ 65577 w 290653"/>
              <a:gd name="connsiteY5" fmla="*/ 197084 h 246245"/>
              <a:gd name="connsiteX6" fmla="*/ 67890 w 290653"/>
              <a:gd name="connsiteY6" fmla="*/ 136708 h 246245"/>
              <a:gd name="connsiteX7" fmla="*/ 422 w 290653"/>
              <a:gd name="connsiteY7" fmla="*/ 136709 h 246245"/>
              <a:gd name="connsiteX0" fmla="*/ 422 w 201337"/>
              <a:gd name="connsiteY0" fmla="*/ 1 h 109537"/>
              <a:gd name="connsiteX1" fmla="*/ 0 w 201337"/>
              <a:gd name="connsiteY1" fmla="*/ 109414 h 109537"/>
              <a:gd name="connsiteX2" fmla="*/ 65509 w 201337"/>
              <a:gd name="connsiteY2" fmla="*/ 109537 h 109537"/>
              <a:gd name="connsiteX3" fmla="*/ 201336 w 201337"/>
              <a:gd name="connsiteY3" fmla="*/ 106658 h 109537"/>
              <a:gd name="connsiteX4" fmla="*/ 198250 w 201337"/>
              <a:gd name="connsiteY4" fmla="*/ 57291 h 109537"/>
              <a:gd name="connsiteX5" fmla="*/ 65577 w 201337"/>
              <a:gd name="connsiteY5" fmla="*/ 60376 h 109537"/>
              <a:gd name="connsiteX6" fmla="*/ 67890 w 201337"/>
              <a:gd name="connsiteY6" fmla="*/ 0 h 109537"/>
              <a:gd name="connsiteX7" fmla="*/ 422 w 201337"/>
              <a:gd name="connsiteY7" fmla="*/ 1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37" h="109537">
                <a:moveTo>
                  <a:pt x="422" y="1"/>
                </a:moveTo>
                <a:cubicBezTo>
                  <a:pt x="281" y="36472"/>
                  <a:pt x="141" y="72943"/>
                  <a:pt x="0" y="109414"/>
                </a:cubicBezTo>
                <a:lnTo>
                  <a:pt x="65509" y="109537"/>
                </a:lnTo>
                <a:lnTo>
                  <a:pt x="201336" y="106658"/>
                </a:lnTo>
                <a:lnTo>
                  <a:pt x="198250" y="57291"/>
                </a:lnTo>
                <a:lnTo>
                  <a:pt x="65577" y="60376"/>
                </a:lnTo>
                <a:lnTo>
                  <a:pt x="67890" y="0"/>
                </a:lnTo>
                <a:lnTo>
                  <a:pt x="422" y="1"/>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1" name="フリーフォーム 100"/>
          <p:cNvSpPr/>
          <p:nvPr/>
        </p:nvSpPr>
        <p:spPr>
          <a:xfrm>
            <a:off x="7929129" y="2441170"/>
            <a:ext cx="106325" cy="94248"/>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90" h="118239">
                <a:moveTo>
                  <a:pt x="0" y="0"/>
                </a:moveTo>
                <a:lnTo>
                  <a:pt x="133390" y="764"/>
                </a:lnTo>
                <a:cubicBezTo>
                  <a:pt x="132332" y="39922"/>
                  <a:pt x="131273" y="79081"/>
                  <a:pt x="130215" y="118239"/>
                </a:cubicBezTo>
                <a:lnTo>
                  <a:pt x="40" y="118239"/>
                </a:lnTo>
                <a:lnTo>
                  <a:pt x="40" y="118239"/>
                </a:lnTo>
                <a:lnTo>
                  <a:pt x="40" y="118239"/>
                </a:lnTo>
                <a:lnTo>
                  <a:pt x="40" y="118239"/>
                </a:lnTo>
                <a:cubicBezTo>
                  <a:pt x="27" y="78826"/>
                  <a:pt x="13" y="39413"/>
                  <a:pt x="0" y="0"/>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フリーフォーム 100">
            <a:extLst>
              <a:ext uri="{FF2B5EF4-FFF2-40B4-BE49-F238E27FC236}">
                <a16:creationId xmlns:a16="http://schemas.microsoft.com/office/drawing/2014/main" id="{D98F1FF8-130F-3EB1-52BC-8D6CFB0197EC}"/>
              </a:ext>
            </a:extLst>
          </p:cNvPr>
          <p:cNvSpPr/>
          <p:nvPr/>
        </p:nvSpPr>
        <p:spPr>
          <a:xfrm>
            <a:off x="8084865" y="2309454"/>
            <a:ext cx="66334" cy="109954"/>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90" h="118239">
                <a:moveTo>
                  <a:pt x="0" y="0"/>
                </a:moveTo>
                <a:lnTo>
                  <a:pt x="133390" y="764"/>
                </a:lnTo>
                <a:cubicBezTo>
                  <a:pt x="132332" y="39922"/>
                  <a:pt x="131273" y="79081"/>
                  <a:pt x="130215" y="118239"/>
                </a:cubicBezTo>
                <a:lnTo>
                  <a:pt x="40" y="118239"/>
                </a:lnTo>
                <a:lnTo>
                  <a:pt x="40" y="118239"/>
                </a:lnTo>
                <a:lnTo>
                  <a:pt x="40" y="118239"/>
                </a:lnTo>
                <a:lnTo>
                  <a:pt x="40" y="118239"/>
                </a:lnTo>
                <a:cubicBezTo>
                  <a:pt x="27" y="78826"/>
                  <a:pt x="13" y="39413"/>
                  <a:pt x="0" y="0"/>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フリーフォーム 100">
            <a:extLst>
              <a:ext uri="{FF2B5EF4-FFF2-40B4-BE49-F238E27FC236}">
                <a16:creationId xmlns:a16="http://schemas.microsoft.com/office/drawing/2014/main" id="{5910B715-C9EC-6165-7BD5-B803A30CDE3A}"/>
              </a:ext>
            </a:extLst>
          </p:cNvPr>
          <p:cNvSpPr/>
          <p:nvPr/>
        </p:nvSpPr>
        <p:spPr>
          <a:xfrm>
            <a:off x="7941947" y="2309454"/>
            <a:ext cx="97153" cy="109954"/>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90" h="118239">
                <a:moveTo>
                  <a:pt x="0" y="0"/>
                </a:moveTo>
                <a:lnTo>
                  <a:pt x="133390" y="764"/>
                </a:lnTo>
                <a:cubicBezTo>
                  <a:pt x="132332" y="39922"/>
                  <a:pt x="131273" y="79081"/>
                  <a:pt x="130215" y="118239"/>
                </a:cubicBezTo>
                <a:lnTo>
                  <a:pt x="40" y="118239"/>
                </a:lnTo>
                <a:lnTo>
                  <a:pt x="40" y="118239"/>
                </a:lnTo>
                <a:lnTo>
                  <a:pt x="40" y="118239"/>
                </a:lnTo>
                <a:lnTo>
                  <a:pt x="40" y="118239"/>
                </a:lnTo>
                <a:cubicBezTo>
                  <a:pt x="27" y="78826"/>
                  <a:pt x="13" y="39413"/>
                  <a:pt x="0" y="0"/>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フリーフォーム 100">
            <a:extLst>
              <a:ext uri="{FF2B5EF4-FFF2-40B4-BE49-F238E27FC236}">
                <a16:creationId xmlns:a16="http://schemas.microsoft.com/office/drawing/2014/main" id="{7749E741-1BC5-55FA-1835-26C36E716E9A}"/>
              </a:ext>
            </a:extLst>
          </p:cNvPr>
          <p:cNvSpPr/>
          <p:nvPr/>
        </p:nvSpPr>
        <p:spPr>
          <a:xfrm>
            <a:off x="8158155" y="2444926"/>
            <a:ext cx="92653" cy="94248"/>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0 w 133390"/>
              <a:gd name="connsiteY0" fmla="*/ 0 h 118239"/>
              <a:gd name="connsiteX1" fmla="*/ 133390 w 133390"/>
              <a:gd name="connsiteY1" fmla="*/ 764 h 118239"/>
              <a:gd name="connsiteX2" fmla="*/ 130215 w 133390"/>
              <a:gd name="connsiteY2" fmla="*/ 118239 h 118239"/>
              <a:gd name="connsiteX3" fmla="*/ 40 w 133390"/>
              <a:gd name="connsiteY3" fmla="*/ 118239 h 118239"/>
              <a:gd name="connsiteX4" fmla="*/ 40 w 133390"/>
              <a:gd name="connsiteY4" fmla="*/ 118239 h 118239"/>
              <a:gd name="connsiteX5" fmla="*/ 40 w 133390"/>
              <a:gd name="connsiteY5" fmla="*/ 118239 h 118239"/>
              <a:gd name="connsiteX6" fmla="*/ 40 w 133390"/>
              <a:gd name="connsiteY6" fmla="*/ 118239 h 118239"/>
              <a:gd name="connsiteX7" fmla="*/ 0 w 133390"/>
              <a:gd name="connsiteY7" fmla="*/ 0 h 11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90" h="118239">
                <a:moveTo>
                  <a:pt x="0" y="0"/>
                </a:moveTo>
                <a:lnTo>
                  <a:pt x="133390" y="764"/>
                </a:lnTo>
                <a:cubicBezTo>
                  <a:pt x="132332" y="39922"/>
                  <a:pt x="131273" y="79081"/>
                  <a:pt x="130215" y="118239"/>
                </a:cubicBezTo>
                <a:lnTo>
                  <a:pt x="40" y="118239"/>
                </a:lnTo>
                <a:lnTo>
                  <a:pt x="40" y="118239"/>
                </a:lnTo>
                <a:lnTo>
                  <a:pt x="40" y="118239"/>
                </a:lnTo>
                <a:lnTo>
                  <a:pt x="40" y="118239"/>
                </a:lnTo>
                <a:cubicBezTo>
                  <a:pt x="27" y="78826"/>
                  <a:pt x="13" y="39413"/>
                  <a:pt x="0" y="0"/>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16" name="直線コネクタ 115"/>
          <p:cNvCxnSpPr/>
          <p:nvPr/>
        </p:nvCxnSpPr>
        <p:spPr>
          <a:xfrm flipH="1">
            <a:off x="8352698" y="2361448"/>
            <a:ext cx="30145" cy="13665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5" name="右中かっこ 134"/>
          <p:cNvSpPr/>
          <p:nvPr/>
        </p:nvSpPr>
        <p:spPr>
          <a:xfrm rot="120000">
            <a:off x="8408972" y="2361002"/>
            <a:ext cx="111193" cy="1368152"/>
          </a:xfrm>
          <a:prstGeom prst="rightBrace">
            <a:avLst>
              <a:gd name="adj1" fmla="val 8333"/>
              <a:gd name="adj2" fmla="val 492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6" name="テキスト ボックス 125"/>
          <p:cNvSpPr txBox="1"/>
          <p:nvPr/>
        </p:nvSpPr>
        <p:spPr>
          <a:xfrm>
            <a:off x="8155954" y="2771291"/>
            <a:ext cx="290110" cy="70789"/>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6</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93" name="テキスト ボックス 92"/>
          <p:cNvSpPr txBox="1"/>
          <p:nvPr/>
        </p:nvSpPr>
        <p:spPr>
          <a:xfrm>
            <a:off x="7846713" y="2852939"/>
            <a:ext cx="353943" cy="631371"/>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御堂筋</a:t>
            </a:r>
          </a:p>
        </p:txBody>
      </p:sp>
      <p:sp>
        <p:nvSpPr>
          <p:cNvPr id="107" name="フリーフォーム 106"/>
          <p:cNvSpPr/>
          <p:nvPr/>
        </p:nvSpPr>
        <p:spPr>
          <a:xfrm>
            <a:off x="8048626" y="3533775"/>
            <a:ext cx="67346" cy="99365"/>
          </a:xfrm>
          <a:custGeom>
            <a:avLst/>
            <a:gdLst>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12700 w 133350"/>
              <a:gd name="connsiteY7" fmla="*/ 88900 h 120650"/>
              <a:gd name="connsiteX8" fmla="*/ 6350 w 133350"/>
              <a:gd name="connsiteY8" fmla="*/ 0 h 120650"/>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133350"/>
              <a:gd name="connsiteY0" fmla="*/ 5556 h 126206"/>
              <a:gd name="connsiteX1" fmla="*/ 89644 w 133350"/>
              <a:gd name="connsiteY1" fmla="*/ 0 h 126206"/>
              <a:gd name="connsiteX2" fmla="*/ 133350 w 133350"/>
              <a:gd name="connsiteY2" fmla="*/ 8731 h 126206"/>
              <a:gd name="connsiteX3" fmla="*/ 130175 w 133350"/>
              <a:gd name="connsiteY3" fmla="*/ 126206 h 126206"/>
              <a:gd name="connsiteX4" fmla="*/ 0 w 133350"/>
              <a:gd name="connsiteY4" fmla="*/ 126206 h 126206"/>
              <a:gd name="connsiteX5" fmla="*/ 0 w 133350"/>
              <a:gd name="connsiteY5" fmla="*/ 126206 h 126206"/>
              <a:gd name="connsiteX6" fmla="*/ 0 w 133350"/>
              <a:gd name="connsiteY6" fmla="*/ 126206 h 126206"/>
              <a:gd name="connsiteX7" fmla="*/ 0 w 133350"/>
              <a:gd name="connsiteY7" fmla="*/ 126206 h 126206"/>
              <a:gd name="connsiteX8" fmla="*/ 6350 w 133350"/>
              <a:gd name="connsiteY8" fmla="*/ 5556 h 126206"/>
              <a:gd name="connsiteX0" fmla="*/ 6350 w 133350"/>
              <a:gd name="connsiteY0" fmla="*/ 0 h 120650"/>
              <a:gd name="connsiteX1" fmla="*/ 133350 w 133350"/>
              <a:gd name="connsiteY1" fmla="*/ 3175 h 120650"/>
              <a:gd name="connsiteX2" fmla="*/ 130175 w 133350"/>
              <a:gd name="connsiteY2" fmla="*/ 120650 h 120650"/>
              <a:gd name="connsiteX3" fmla="*/ 0 w 133350"/>
              <a:gd name="connsiteY3" fmla="*/ 120650 h 120650"/>
              <a:gd name="connsiteX4" fmla="*/ 0 w 133350"/>
              <a:gd name="connsiteY4" fmla="*/ 120650 h 120650"/>
              <a:gd name="connsiteX5" fmla="*/ 0 w 133350"/>
              <a:gd name="connsiteY5" fmla="*/ 120650 h 120650"/>
              <a:gd name="connsiteX6" fmla="*/ 0 w 133350"/>
              <a:gd name="connsiteY6" fmla="*/ 120650 h 120650"/>
              <a:gd name="connsiteX7" fmla="*/ 6350 w 133350"/>
              <a:gd name="connsiteY7" fmla="*/ 0 h 120650"/>
              <a:gd name="connsiteX0" fmla="*/ 6350 w 305197"/>
              <a:gd name="connsiteY0" fmla="*/ 33139 h 153789"/>
              <a:gd name="connsiteX1" fmla="*/ 305197 w 305197"/>
              <a:gd name="connsiteY1" fmla="*/ 0 h 153789"/>
              <a:gd name="connsiteX2" fmla="*/ 130175 w 305197"/>
              <a:gd name="connsiteY2" fmla="*/ 153789 h 153789"/>
              <a:gd name="connsiteX3" fmla="*/ 0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6350 w 305197"/>
              <a:gd name="connsiteY7" fmla="*/ 33139 h 153789"/>
              <a:gd name="connsiteX0" fmla="*/ 6350 w 344876"/>
              <a:gd name="connsiteY0" fmla="*/ 33139 h 153789"/>
              <a:gd name="connsiteX1" fmla="*/ 305197 w 344876"/>
              <a:gd name="connsiteY1" fmla="*/ 0 h 153789"/>
              <a:gd name="connsiteX2" fmla="*/ 288032 w 344876"/>
              <a:gd name="connsiteY2" fmla="*/ 105148 h 153789"/>
              <a:gd name="connsiteX3" fmla="*/ 130175 w 344876"/>
              <a:gd name="connsiteY3" fmla="*/ 153789 h 153789"/>
              <a:gd name="connsiteX4" fmla="*/ 0 w 344876"/>
              <a:gd name="connsiteY4" fmla="*/ 153789 h 153789"/>
              <a:gd name="connsiteX5" fmla="*/ 0 w 344876"/>
              <a:gd name="connsiteY5" fmla="*/ 153789 h 153789"/>
              <a:gd name="connsiteX6" fmla="*/ 0 w 344876"/>
              <a:gd name="connsiteY6" fmla="*/ 153789 h 153789"/>
              <a:gd name="connsiteX7" fmla="*/ 0 w 344876"/>
              <a:gd name="connsiteY7" fmla="*/ 153789 h 153789"/>
              <a:gd name="connsiteX8" fmla="*/ 6350 w 344876"/>
              <a:gd name="connsiteY8" fmla="*/ 33139 h 153789"/>
              <a:gd name="connsiteX0" fmla="*/ 6350 w 325834"/>
              <a:gd name="connsiteY0" fmla="*/ 33139 h 153789"/>
              <a:gd name="connsiteX1" fmla="*/ 305197 w 325834"/>
              <a:gd name="connsiteY1" fmla="*/ 0 h 153789"/>
              <a:gd name="connsiteX2" fmla="*/ 130175 w 325834"/>
              <a:gd name="connsiteY2" fmla="*/ 153789 h 153789"/>
              <a:gd name="connsiteX3" fmla="*/ 0 w 325834"/>
              <a:gd name="connsiteY3" fmla="*/ 153789 h 153789"/>
              <a:gd name="connsiteX4" fmla="*/ 0 w 325834"/>
              <a:gd name="connsiteY4" fmla="*/ 153789 h 153789"/>
              <a:gd name="connsiteX5" fmla="*/ 0 w 325834"/>
              <a:gd name="connsiteY5" fmla="*/ 153789 h 153789"/>
              <a:gd name="connsiteX6" fmla="*/ 0 w 325834"/>
              <a:gd name="connsiteY6" fmla="*/ 153789 h 153789"/>
              <a:gd name="connsiteX7" fmla="*/ 6350 w 325834"/>
              <a:gd name="connsiteY7" fmla="*/ 33139 h 153789"/>
              <a:gd name="connsiteX0" fmla="*/ 6350 w 340510"/>
              <a:gd name="connsiteY0" fmla="*/ 33139 h 153789"/>
              <a:gd name="connsiteX1" fmla="*/ 305197 w 340510"/>
              <a:gd name="connsiteY1" fmla="*/ 0 h 153789"/>
              <a:gd name="connsiteX2" fmla="*/ 216023 w 340510"/>
              <a:gd name="connsiteY2" fmla="*/ 105148 h 153789"/>
              <a:gd name="connsiteX3" fmla="*/ 130175 w 340510"/>
              <a:gd name="connsiteY3" fmla="*/ 153789 h 153789"/>
              <a:gd name="connsiteX4" fmla="*/ 0 w 340510"/>
              <a:gd name="connsiteY4" fmla="*/ 153789 h 153789"/>
              <a:gd name="connsiteX5" fmla="*/ 0 w 340510"/>
              <a:gd name="connsiteY5" fmla="*/ 153789 h 153789"/>
              <a:gd name="connsiteX6" fmla="*/ 0 w 340510"/>
              <a:gd name="connsiteY6" fmla="*/ 153789 h 153789"/>
              <a:gd name="connsiteX7" fmla="*/ 0 w 340510"/>
              <a:gd name="connsiteY7" fmla="*/ 153789 h 153789"/>
              <a:gd name="connsiteX8" fmla="*/ 6350 w 340510"/>
              <a:gd name="connsiteY8"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50829"/>
              <a:gd name="connsiteY0" fmla="*/ 33139 h 153789"/>
              <a:gd name="connsiteX1" fmla="*/ 305197 w 350829"/>
              <a:gd name="connsiteY1" fmla="*/ 0 h 153789"/>
              <a:gd name="connsiteX2" fmla="*/ 288031 w 350829"/>
              <a:gd name="connsiteY2" fmla="*/ 33140 h 153789"/>
              <a:gd name="connsiteX3" fmla="*/ 216023 w 350829"/>
              <a:gd name="connsiteY3" fmla="*/ 105148 h 153789"/>
              <a:gd name="connsiteX4" fmla="*/ 130175 w 350829"/>
              <a:gd name="connsiteY4" fmla="*/ 153789 h 153789"/>
              <a:gd name="connsiteX5" fmla="*/ 0 w 350829"/>
              <a:gd name="connsiteY5" fmla="*/ 153789 h 153789"/>
              <a:gd name="connsiteX6" fmla="*/ 0 w 350829"/>
              <a:gd name="connsiteY6" fmla="*/ 153789 h 153789"/>
              <a:gd name="connsiteX7" fmla="*/ 0 w 350829"/>
              <a:gd name="connsiteY7" fmla="*/ 153789 h 153789"/>
              <a:gd name="connsiteX8" fmla="*/ 0 w 350829"/>
              <a:gd name="connsiteY8" fmla="*/ 153789 h 153789"/>
              <a:gd name="connsiteX9" fmla="*/ 6350 w 350829"/>
              <a:gd name="connsiteY9" fmla="*/ 33139 h 153789"/>
              <a:gd name="connsiteX0" fmla="*/ 6350 w 340142"/>
              <a:gd name="connsiteY0" fmla="*/ 33139 h 153789"/>
              <a:gd name="connsiteX1" fmla="*/ 305197 w 340142"/>
              <a:gd name="connsiteY1" fmla="*/ 0 h 153789"/>
              <a:gd name="connsiteX2" fmla="*/ 216023 w 340142"/>
              <a:gd name="connsiteY2" fmla="*/ 105148 h 153789"/>
              <a:gd name="connsiteX3" fmla="*/ 130175 w 340142"/>
              <a:gd name="connsiteY3" fmla="*/ 153789 h 153789"/>
              <a:gd name="connsiteX4" fmla="*/ 0 w 340142"/>
              <a:gd name="connsiteY4" fmla="*/ 153789 h 153789"/>
              <a:gd name="connsiteX5" fmla="*/ 0 w 340142"/>
              <a:gd name="connsiteY5" fmla="*/ 153789 h 153789"/>
              <a:gd name="connsiteX6" fmla="*/ 0 w 340142"/>
              <a:gd name="connsiteY6" fmla="*/ 153789 h 153789"/>
              <a:gd name="connsiteX7" fmla="*/ 0 w 340142"/>
              <a:gd name="connsiteY7" fmla="*/ 153789 h 153789"/>
              <a:gd name="connsiteX8" fmla="*/ 6350 w 340142"/>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305197"/>
              <a:gd name="connsiteY0" fmla="*/ 33139 h 153789"/>
              <a:gd name="connsiteX1" fmla="*/ 305197 w 305197"/>
              <a:gd name="connsiteY1" fmla="*/ 0 h 153789"/>
              <a:gd name="connsiteX2" fmla="*/ 216023 w 305197"/>
              <a:gd name="connsiteY2" fmla="*/ 105148 h 153789"/>
              <a:gd name="connsiteX3" fmla="*/ 130175 w 305197"/>
              <a:gd name="connsiteY3" fmla="*/ 153789 h 153789"/>
              <a:gd name="connsiteX4" fmla="*/ 0 w 305197"/>
              <a:gd name="connsiteY4" fmla="*/ 153789 h 153789"/>
              <a:gd name="connsiteX5" fmla="*/ 0 w 305197"/>
              <a:gd name="connsiteY5" fmla="*/ 153789 h 153789"/>
              <a:gd name="connsiteX6" fmla="*/ 0 w 305197"/>
              <a:gd name="connsiteY6" fmla="*/ 153789 h 153789"/>
              <a:gd name="connsiteX7" fmla="*/ 0 w 305197"/>
              <a:gd name="connsiteY7" fmla="*/ 153789 h 153789"/>
              <a:gd name="connsiteX8" fmla="*/ 6350 w 305197"/>
              <a:gd name="connsiteY8" fmla="*/ 33139 h 153789"/>
              <a:gd name="connsiteX0" fmla="*/ 6350 w 216023"/>
              <a:gd name="connsiteY0" fmla="*/ 144015 h 264665"/>
              <a:gd name="connsiteX1" fmla="*/ 72008 w 216023"/>
              <a:gd name="connsiteY1" fmla="*/ 0 h 264665"/>
              <a:gd name="connsiteX2" fmla="*/ 216023 w 216023"/>
              <a:gd name="connsiteY2" fmla="*/ 216024 h 264665"/>
              <a:gd name="connsiteX3" fmla="*/ 130175 w 216023"/>
              <a:gd name="connsiteY3" fmla="*/ 264665 h 264665"/>
              <a:gd name="connsiteX4" fmla="*/ 0 w 216023"/>
              <a:gd name="connsiteY4" fmla="*/ 264665 h 264665"/>
              <a:gd name="connsiteX5" fmla="*/ 0 w 216023"/>
              <a:gd name="connsiteY5" fmla="*/ 264665 h 264665"/>
              <a:gd name="connsiteX6" fmla="*/ 0 w 216023"/>
              <a:gd name="connsiteY6" fmla="*/ 264665 h 264665"/>
              <a:gd name="connsiteX7" fmla="*/ 0 w 216023"/>
              <a:gd name="connsiteY7" fmla="*/ 264665 h 264665"/>
              <a:gd name="connsiteX8" fmla="*/ 6350 w 216023"/>
              <a:gd name="connsiteY8" fmla="*/ 144015 h 264665"/>
              <a:gd name="connsiteX0" fmla="*/ 6350 w 318244"/>
              <a:gd name="connsiteY0" fmla="*/ 38694 h 159344"/>
              <a:gd name="connsiteX1" fmla="*/ 318244 w 318244"/>
              <a:gd name="connsiteY1" fmla="*/ 0 h 159344"/>
              <a:gd name="connsiteX2" fmla="*/ 216023 w 318244"/>
              <a:gd name="connsiteY2" fmla="*/ 110703 h 159344"/>
              <a:gd name="connsiteX3" fmla="*/ 130175 w 318244"/>
              <a:gd name="connsiteY3" fmla="*/ 159344 h 159344"/>
              <a:gd name="connsiteX4" fmla="*/ 0 w 318244"/>
              <a:gd name="connsiteY4" fmla="*/ 159344 h 159344"/>
              <a:gd name="connsiteX5" fmla="*/ 0 w 318244"/>
              <a:gd name="connsiteY5" fmla="*/ 159344 h 159344"/>
              <a:gd name="connsiteX6" fmla="*/ 0 w 318244"/>
              <a:gd name="connsiteY6" fmla="*/ 159344 h 159344"/>
              <a:gd name="connsiteX7" fmla="*/ 0 w 318244"/>
              <a:gd name="connsiteY7" fmla="*/ 159344 h 159344"/>
              <a:gd name="connsiteX8" fmla="*/ 6350 w 318244"/>
              <a:gd name="connsiteY8" fmla="*/ 38694 h 159344"/>
              <a:gd name="connsiteX0" fmla="*/ 6350 w 318244"/>
              <a:gd name="connsiteY0" fmla="*/ 163735 h 284385"/>
              <a:gd name="connsiteX1" fmla="*/ 318244 w 318244"/>
              <a:gd name="connsiteY1" fmla="*/ 125041 h 284385"/>
              <a:gd name="connsiteX2" fmla="*/ 168398 w 318244"/>
              <a:gd name="connsiteY2" fmla="*/ 0 h 284385"/>
              <a:gd name="connsiteX3" fmla="*/ 130175 w 318244"/>
              <a:gd name="connsiteY3" fmla="*/ 284385 h 284385"/>
              <a:gd name="connsiteX4" fmla="*/ 0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6350 w 318244"/>
              <a:gd name="connsiteY8" fmla="*/ 163735 h 284385"/>
              <a:gd name="connsiteX0" fmla="*/ 6350 w 318244"/>
              <a:gd name="connsiteY0" fmla="*/ 163735 h 284385"/>
              <a:gd name="connsiteX1" fmla="*/ 208706 w 318244"/>
              <a:gd name="connsiteY1" fmla="*/ 91703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130175 w 318244"/>
              <a:gd name="connsiteY4" fmla="*/ 28438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244"/>
              <a:gd name="connsiteY0" fmla="*/ 163735 h 284385"/>
              <a:gd name="connsiteX1" fmla="*/ 196800 w 318244"/>
              <a:gd name="connsiteY1" fmla="*/ 122659 h 284385"/>
              <a:gd name="connsiteX2" fmla="*/ 318244 w 318244"/>
              <a:gd name="connsiteY2" fmla="*/ 125041 h 284385"/>
              <a:gd name="connsiteX3" fmla="*/ 168398 w 318244"/>
              <a:gd name="connsiteY3" fmla="*/ 0 h 284385"/>
              <a:gd name="connsiteX4" fmla="*/ 203994 w 318244"/>
              <a:gd name="connsiteY4" fmla="*/ 227235 h 284385"/>
              <a:gd name="connsiteX5" fmla="*/ 0 w 318244"/>
              <a:gd name="connsiteY5" fmla="*/ 284385 h 284385"/>
              <a:gd name="connsiteX6" fmla="*/ 0 w 318244"/>
              <a:gd name="connsiteY6" fmla="*/ 284385 h 284385"/>
              <a:gd name="connsiteX7" fmla="*/ 0 w 318244"/>
              <a:gd name="connsiteY7" fmla="*/ 284385 h 284385"/>
              <a:gd name="connsiteX8" fmla="*/ 0 w 318244"/>
              <a:gd name="connsiteY8" fmla="*/ 284385 h 284385"/>
              <a:gd name="connsiteX9" fmla="*/ 6350 w 318244"/>
              <a:gd name="connsiteY9" fmla="*/ 163735 h 284385"/>
              <a:gd name="connsiteX0" fmla="*/ 6350 w 318417"/>
              <a:gd name="connsiteY0" fmla="*/ 4107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9" fmla="*/ 6350 w 318417"/>
              <a:gd name="connsiteY9" fmla="*/ 4107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8" fmla="*/ 0 w 318417"/>
              <a:gd name="connsiteY8"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7" fmla="*/ 0 w 318417"/>
              <a:gd name="connsiteY7"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6" fmla="*/ 0 w 318417"/>
              <a:gd name="connsiteY6" fmla="*/ 161726 h 161726"/>
              <a:gd name="connsiteX0" fmla="*/ 0 w 318417"/>
              <a:gd name="connsiteY0" fmla="*/ 161726 h 161726"/>
              <a:gd name="connsiteX1" fmla="*/ 196800 w 318417"/>
              <a:gd name="connsiteY1" fmla="*/ 0 h 161726"/>
              <a:gd name="connsiteX2" fmla="*/ 318244 w 318417"/>
              <a:gd name="connsiteY2" fmla="*/ 2382 h 161726"/>
              <a:gd name="connsiteX3" fmla="*/ 318417 w 318417"/>
              <a:gd name="connsiteY3" fmla="*/ 105941 h 161726"/>
              <a:gd name="connsiteX4" fmla="*/ 203994 w 318417"/>
              <a:gd name="connsiteY4" fmla="*/ 104576 h 161726"/>
              <a:gd name="connsiteX5" fmla="*/ 0 w 318417"/>
              <a:gd name="connsiteY5" fmla="*/ 161726 h 161726"/>
              <a:gd name="connsiteX0" fmla="*/ 7194 w 121617"/>
              <a:gd name="connsiteY0" fmla="*/ 104576 h 105941"/>
              <a:gd name="connsiteX1" fmla="*/ 0 w 121617"/>
              <a:gd name="connsiteY1" fmla="*/ 0 h 105941"/>
              <a:gd name="connsiteX2" fmla="*/ 121444 w 121617"/>
              <a:gd name="connsiteY2" fmla="*/ 2382 h 105941"/>
              <a:gd name="connsiteX3" fmla="*/ 121617 w 121617"/>
              <a:gd name="connsiteY3" fmla="*/ 105941 h 105941"/>
              <a:gd name="connsiteX4" fmla="*/ 7194 w 121617"/>
              <a:gd name="connsiteY4" fmla="*/ 104576 h 105941"/>
              <a:gd name="connsiteX0" fmla="*/ 0 w 114423"/>
              <a:gd name="connsiteY0" fmla="*/ 102194 h 103559"/>
              <a:gd name="connsiteX1" fmla="*/ 54545 w 114423"/>
              <a:gd name="connsiteY1" fmla="*/ 73793 h 103559"/>
              <a:gd name="connsiteX2" fmla="*/ 114250 w 114423"/>
              <a:gd name="connsiteY2" fmla="*/ 0 h 103559"/>
              <a:gd name="connsiteX3" fmla="*/ 114423 w 114423"/>
              <a:gd name="connsiteY3" fmla="*/ 103559 h 103559"/>
              <a:gd name="connsiteX4" fmla="*/ 0 w 114423"/>
              <a:gd name="connsiteY4" fmla="*/ 102194 h 103559"/>
              <a:gd name="connsiteX0" fmla="*/ 224 w 114647"/>
              <a:gd name="connsiteY0" fmla="*/ 102219 h 103584"/>
              <a:gd name="connsiteX1" fmla="*/ 0 w 114647"/>
              <a:gd name="connsiteY1" fmla="*/ 0 h 103584"/>
              <a:gd name="connsiteX2" fmla="*/ 114474 w 114647"/>
              <a:gd name="connsiteY2" fmla="*/ 25 h 103584"/>
              <a:gd name="connsiteX3" fmla="*/ 114647 w 114647"/>
              <a:gd name="connsiteY3" fmla="*/ 103584 h 103584"/>
              <a:gd name="connsiteX4" fmla="*/ 224 w 114647"/>
              <a:gd name="connsiteY4" fmla="*/ 102219 h 103584"/>
              <a:gd name="connsiteX0" fmla="*/ 55637 w 170060"/>
              <a:gd name="connsiteY0" fmla="*/ 308544 h 309909"/>
              <a:gd name="connsiteX1" fmla="*/ 0 w 170060"/>
              <a:gd name="connsiteY1" fmla="*/ 0 h 309909"/>
              <a:gd name="connsiteX2" fmla="*/ 169887 w 170060"/>
              <a:gd name="connsiteY2" fmla="*/ 206350 h 309909"/>
              <a:gd name="connsiteX3" fmla="*/ 170060 w 170060"/>
              <a:gd name="connsiteY3" fmla="*/ 309909 h 309909"/>
              <a:gd name="connsiteX4" fmla="*/ 55637 w 170060"/>
              <a:gd name="connsiteY4" fmla="*/ 308544 h 309909"/>
              <a:gd name="connsiteX0" fmla="*/ 162867 w 277290"/>
              <a:gd name="connsiteY0" fmla="*/ 122633 h 123998"/>
              <a:gd name="connsiteX1" fmla="*/ 0 w 277290"/>
              <a:gd name="connsiteY1" fmla="*/ 0 h 123998"/>
              <a:gd name="connsiteX2" fmla="*/ 277117 w 277290"/>
              <a:gd name="connsiteY2" fmla="*/ 20439 h 123998"/>
              <a:gd name="connsiteX3" fmla="*/ 277290 w 277290"/>
              <a:gd name="connsiteY3" fmla="*/ 123998 h 123998"/>
              <a:gd name="connsiteX4" fmla="*/ 162867 w 277290"/>
              <a:gd name="connsiteY4" fmla="*/ 122633 h 123998"/>
              <a:gd name="connsiteX0" fmla="*/ 29 w 114452"/>
              <a:gd name="connsiteY0" fmla="*/ 102421 h 103786"/>
              <a:gd name="connsiteX1" fmla="*/ 114279 w 114452"/>
              <a:gd name="connsiteY1" fmla="*/ 227 h 103786"/>
              <a:gd name="connsiteX2" fmla="*/ 114452 w 114452"/>
              <a:gd name="connsiteY2" fmla="*/ 103786 h 103786"/>
              <a:gd name="connsiteX3" fmla="*/ 29 w 114452"/>
              <a:gd name="connsiteY3" fmla="*/ 102421 h 103786"/>
              <a:gd name="connsiteX0" fmla="*/ 0 w 114423"/>
              <a:gd name="connsiteY0" fmla="*/ 102194 h 103559"/>
              <a:gd name="connsiteX1" fmla="*/ 114250 w 114423"/>
              <a:gd name="connsiteY1" fmla="*/ 0 h 103559"/>
              <a:gd name="connsiteX2" fmla="*/ 114423 w 114423"/>
              <a:gd name="connsiteY2" fmla="*/ 103559 h 103559"/>
              <a:gd name="connsiteX3" fmla="*/ 0 w 114423"/>
              <a:gd name="connsiteY3" fmla="*/ 102194 h 103559"/>
              <a:gd name="connsiteX0" fmla="*/ 0 w 269849"/>
              <a:gd name="connsiteY0" fmla="*/ 104848 h 104848"/>
              <a:gd name="connsiteX1" fmla="*/ 269676 w 269849"/>
              <a:gd name="connsiteY1" fmla="*/ 0 h 104848"/>
              <a:gd name="connsiteX2" fmla="*/ 269849 w 269849"/>
              <a:gd name="connsiteY2" fmla="*/ 103559 h 104848"/>
              <a:gd name="connsiteX3" fmla="*/ 0 w 269849"/>
              <a:gd name="connsiteY3" fmla="*/ 104848 h 104848"/>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0 w 269849"/>
              <a:gd name="connsiteY0" fmla="*/ 157235 h 157235"/>
              <a:gd name="connsiteX1" fmla="*/ 57745 w 269849"/>
              <a:gd name="connsiteY1" fmla="*/ 0 h 157235"/>
              <a:gd name="connsiteX2" fmla="*/ 269849 w 269849"/>
              <a:gd name="connsiteY2" fmla="*/ 155946 h 157235"/>
              <a:gd name="connsiteX3" fmla="*/ 0 w 269849"/>
              <a:gd name="connsiteY3" fmla="*/ 157235 h 157235"/>
              <a:gd name="connsiteX0" fmla="*/ 42342 w 312191"/>
              <a:gd name="connsiteY0" fmla="*/ 3421 h 3421"/>
              <a:gd name="connsiteX1" fmla="*/ 0 w 312191"/>
              <a:gd name="connsiteY1" fmla="*/ 0 h 3421"/>
              <a:gd name="connsiteX2" fmla="*/ 312191 w 312191"/>
              <a:gd name="connsiteY2" fmla="*/ 2132 h 3421"/>
              <a:gd name="connsiteX3" fmla="*/ 42342 w 312191"/>
              <a:gd name="connsiteY3" fmla="*/ 3421 h 3421"/>
              <a:gd name="connsiteX0" fmla="*/ 1990 w 10634"/>
              <a:gd name="connsiteY0" fmla="*/ 10000 h 12178"/>
              <a:gd name="connsiteX1" fmla="*/ 634 w 10634"/>
              <a:gd name="connsiteY1" fmla="*/ 0 h 12178"/>
              <a:gd name="connsiteX2" fmla="*/ 10634 w 10634"/>
              <a:gd name="connsiteY2" fmla="*/ 6232 h 12178"/>
              <a:gd name="connsiteX3" fmla="*/ 0 w 10634"/>
              <a:gd name="connsiteY3" fmla="*/ 12178 h 12178"/>
              <a:gd name="connsiteX4" fmla="*/ 1990 w 10634"/>
              <a:gd name="connsiteY4" fmla="*/ 10000 h 12178"/>
              <a:gd name="connsiteX0" fmla="*/ 2066 w 10710"/>
              <a:gd name="connsiteY0" fmla="*/ 10000 h 46981"/>
              <a:gd name="connsiteX1" fmla="*/ 710 w 10710"/>
              <a:gd name="connsiteY1" fmla="*/ 0 h 46981"/>
              <a:gd name="connsiteX2" fmla="*/ 10710 w 10710"/>
              <a:gd name="connsiteY2" fmla="*/ 6232 h 46981"/>
              <a:gd name="connsiteX3" fmla="*/ 0 w 10710"/>
              <a:gd name="connsiteY3" fmla="*/ 46981 h 46981"/>
              <a:gd name="connsiteX4" fmla="*/ 2066 w 10710"/>
              <a:gd name="connsiteY4" fmla="*/ 10000 h 46981"/>
              <a:gd name="connsiteX0" fmla="*/ 2143 w 10787"/>
              <a:gd name="connsiteY0" fmla="*/ 10000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5" fmla="*/ 2143 w 10787"/>
              <a:gd name="connsiteY5" fmla="*/ 10000 h 283646"/>
              <a:gd name="connsiteX0" fmla="*/ 77 w 10787"/>
              <a:gd name="connsiteY0" fmla="*/ 46981 h 283646"/>
              <a:gd name="connsiteX1" fmla="*/ 787 w 10787"/>
              <a:gd name="connsiteY1" fmla="*/ 0 h 283646"/>
              <a:gd name="connsiteX2" fmla="*/ 10787 w 10787"/>
              <a:gd name="connsiteY2" fmla="*/ 6232 h 283646"/>
              <a:gd name="connsiteX3" fmla="*/ 0 w 10787"/>
              <a:gd name="connsiteY3" fmla="*/ 283646 h 283646"/>
              <a:gd name="connsiteX4" fmla="*/ 77 w 10787"/>
              <a:gd name="connsiteY4" fmla="*/ 46981 h 283646"/>
              <a:gd name="connsiteX0" fmla="*/ 77 w 10787"/>
              <a:gd name="connsiteY0" fmla="*/ 46981 h 283646"/>
              <a:gd name="connsiteX1" fmla="*/ 787 w 10787"/>
              <a:gd name="connsiteY1" fmla="*/ 0 h 283646"/>
              <a:gd name="connsiteX2" fmla="*/ 10787 w 10787"/>
              <a:gd name="connsiteY2" fmla="*/ 6232 h 283646"/>
              <a:gd name="connsiteX3" fmla="*/ 1447 w 10787"/>
              <a:gd name="connsiteY3" fmla="*/ 275815 h 283646"/>
              <a:gd name="connsiteX4" fmla="*/ 0 w 10787"/>
              <a:gd name="connsiteY4" fmla="*/ 283646 h 283646"/>
              <a:gd name="connsiteX5" fmla="*/ 77 w 10787"/>
              <a:gd name="connsiteY5" fmla="*/ 46981 h 283646"/>
              <a:gd name="connsiteX0" fmla="*/ 77 w 10787"/>
              <a:gd name="connsiteY0" fmla="*/ 46981 h 283646"/>
              <a:gd name="connsiteX1" fmla="*/ 787 w 10787"/>
              <a:gd name="connsiteY1" fmla="*/ 0 h 283646"/>
              <a:gd name="connsiteX2" fmla="*/ 10787 w 10787"/>
              <a:gd name="connsiteY2" fmla="*/ 6232 h 283646"/>
              <a:gd name="connsiteX3" fmla="*/ 1450 w 10787"/>
              <a:gd name="connsiteY3" fmla="*/ 200117 h 283646"/>
              <a:gd name="connsiteX4" fmla="*/ 1447 w 10787"/>
              <a:gd name="connsiteY4" fmla="*/ 275815 h 283646"/>
              <a:gd name="connsiteX5" fmla="*/ 0 w 10787"/>
              <a:gd name="connsiteY5" fmla="*/ 283646 h 283646"/>
              <a:gd name="connsiteX6" fmla="*/ 77 w 10787"/>
              <a:gd name="connsiteY6" fmla="*/ 46981 h 283646"/>
              <a:gd name="connsiteX0" fmla="*/ 77 w 10787"/>
              <a:gd name="connsiteY0" fmla="*/ 46981 h 283646"/>
              <a:gd name="connsiteX1" fmla="*/ 787 w 10787"/>
              <a:gd name="connsiteY1" fmla="*/ 0 h 283646"/>
              <a:gd name="connsiteX2" fmla="*/ 10787 w 10787"/>
              <a:gd name="connsiteY2" fmla="*/ 6232 h 283646"/>
              <a:gd name="connsiteX3" fmla="*/ 2594 w 10787"/>
              <a:gd name="connsiteY3" fmla="*/ 200117 h 283646"/>
              <a:gd name="connsiteX4" fmla="*/ 1450 w 10787"/>
              <a:gd name="connsiteY4" fmla="*/ 200117 h 283646"/>
              <a:gd name="connsiteX5" fmla="*/ 1447 w 10787"/>
              <a:gd name="connsiteY5" fmla="*/ 275815 h 283646"/>
              <a:gd name="connsiteX6" fmla="*/ 0 w 10787"/>
              <a:gd name="connsiteY6" fmla="*/ 283646 h 283646"/>
              <a:gd name="connsiteX7" fmla="*/ 77 w 10787"/>
              <a:gd name="connsiteY7" fmla="*/ 46981 h 283646"/>
              <a:gd name="connsiteX0" fmla="*/ 77 w 10787"/>
              <a:gd name="connsiteY0" fmla="*/ 64631 h 301296"/>
              <a:gd name="connsiteX1" fmla="*/ 787 w 10787"/>
              <a:gd name="connsiteY1" fmla="*/ 17650 h 301296"/>
              <a:gd name="connsiteX2" fmla="*/ 10787 w 10787"/>
              <a:gd name="connsiteY2" fmla="*/ 23882 h 301296"/>
              <a:gd name="connsiteX3" fmla="*/ 2594 w 10787"/>
              <a:gd name="connsiteY3" fmla="*/ 22865 h 301296"/>
              <a:gd name="connsiteX4" fmla="*/ 2594 w 10787"/>
              <a:gd name="connsiteY4" fmla="*/ 217767 h 301296"/>
              <a:gd name="connsiteX5" fmla="*/ 1450 w 10787"/>
              <a:gd name="connsiteY5" fmla="*/ 217767 h 301296"/>
              <a:gd name="connsiteX6" fmla="*/ 1447 w 10787"/>
              <a:gd name="connsiteY6" fmla="*/ 293465 h 301296"/>
              <a:gd name="connsiteX7" fmla="*/ 0 w 10787"/>
              <a:gd name="connsiteY7" fmla="*/ 301296 h 301296"/>
              <a:gd name="connsiteX8" fmla="*/ 77 w 10787"/>
              <a:gd name="connsiteY8" fmla="*/ 64631 h 301296"/>
              <a:gd name="connsiteX0" fmla="*/ 77 w 2594"/>
              <a:gd name="connsiteY0" fmla="*/ 46981 h 283646"/>
              <a:gd name="connsiteX1" fmla="*/ 787 w 2594"/>
              <a:gd name="connsiteY1" fmla="*/ 0 h 283646"/>
              <a:gd name="connsiteX2" fmla="*/ 2594 w 2594"/>
              <a:gd name="connsiteY2" fmla="*/ 5215 h 283646"/>
              <a:gd name="connsiteX3" fmla="*/ 2594 w 2594"/>
              <a:gd name="connsiteY3" fmla="*/ 200117 h 283646"/>
              <a:gd name="connsiteX4" fmla="*/ 1450 w 2594"/>
              <a:gd name="connsiteY4" fmla="*/ 200117 h 283646"/>
              <a:gd name="connsiteX5" fmla="*/ 1447 w 2594"/>
              <a:gd name="connsiteY5" fmla="*/ 275815 h 283646"/>
              <a:gd name="connsiteX6" fmla="*/ 0 w 2594"/>
              <a:gd name="connsiteY6" fmla="*/ 283646 h 283646"/>
              <a:gd name="connsiteX7" fmla="*/ 77 w 2594"/>
              <a:gd name="connsiteY7" fmla="*/ 46981 h 28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 h="283646">
                <a:moveTo>
                  <a:pt x="77" y="46981"/>
                </a:moveTo>
                <a:cubicBezTo>
                  <a:pt x="314" y="31321"/>
                  <a:pt x="550" y="15660"/>
                  <a:pt x="787" y="0"/>
                </a:cubicBezTo>
                <a:lnTo>
                  <a:pt x="2594" y="5215"/>
                </a:lnTo>
                <a:lnTo>
                  <a:pt x="2594" y="200117"/>
                </a:lnTo>
                <a:lnTo>
                  <a:pt x="1450" y="200117"/>
                </a:lnTo>
                <a:cubicBezTo>
                  <a:pt x="1449" y="225350"/>
                  <a:pt x="1448" y="250582"/>
                  <a:pt x="1447" y="275815"/>
                </a:cubicBezTo>
                <a:lnTo>
                  <a:pt x="0" y="283646"/>
                </a:lnTo>
                <a:cubicBezTo>
                  <a:pt x="26" y="204758"/>
                  <a:pt x="51" y="125869"/>
                  <a:pt x="77" y="46981"/>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3" name="テキスト ボックス 132"/>
          <p:cNvSpPr txBox="1"/>
          <p:nvPr/>
        </p:nvSpPr>
        <p:spPr>
          <a:xfrm>
            <a:off x="8066027" y="3559327"/>
            <a:ext cx="290110" cy="70789"/>
          </a:xfrm>
          <a:prstGeom prst="rect">
            <a:avLst/>
          </a:prstGeom>
          <a:noFill/>
        </p:spPr>
        <p:txBody>
          <a:bodyPr wrap="square" lIns="0" tIns="0" rIns="0" bIns="0" rtlCol="0" anchor="ctr">
            <a:noAutofit/>
          </a:bodyPr>
          <a:lstStyle>
            <a:defPPr>
              <a:defRPr lang="ja-JP"/>
            </a:defPPr>
            <a:lvl1pPr algn="ctr">
              <a:lnSpc>
                <a:spcPts val="500"/>
              </a:lnSpc>
              <a:defRPr sz="1050" b="1">
                <a:solidFill>
                  <a:srgbClr val="FF0000"/>
                </a:solidFill>
                <a:latin typeface="HGPｺﾞｼｯｸM" pitchFamily="50" charset="-128"/>
                <a:ea typeface="HGPｺﾞｼｯｸM" pitchFamily="50" charset="-128"/>
              </a:defRPr>
            </a:lvl1p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3</a:t>
            </a:r>
            <a:endParaRPr kumimoji="1" lang="ja-JP" altLang="en-US" sz="10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endParaRPr>
          </a:p>
        </p:txBody>
      </p:sp>
      <p:sp>
        <p:nvSpPr>
          <p:cNvPr id="80"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0782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　</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9" name="正方形/長方形 28"/>
          <p:cNvSpPr/>
          <p:nvPr/>
        </p:nvSpPr>
        <p:spPr>
          <a:xfrm>
            <a:off x="1212284" y="908720"/>
            <a:ext cx="4248472" cy="58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正時代に第７代大阪市長の關一が百年先のまちづくりを見据え、「本市最高の機能」の向上と「大大阪の中心街路たる恥じざる幅員と体裁とを具備」した大阪の顔づくりにより、欧米に負けない近代都市づくりを志し、御堂筋の建設を計画、</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1937</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年に完成した。近代都市大阪の象徴となっている。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沿道には金融系企業や日本を代表する企業等が立地するなど、業務中枢機能に特化して発展し、高度成長期の大阪の発展を支えたビジネス地区を</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形成。現在でも大阪の南北都市軸の基盤として、大阪の経済・文化を牽引。</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高度成長期に、当時の高さ</a:t>
            </a:r>
            <a:r>
              <a:rPr kumimoji="0"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31</a:t>
            </a:r>
            <a:r>
              <a:rPr kumimoji="0" lang="ja-JP" altLang="en-US" sz="14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0"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の建築制限の中で業務用途のオフィスビルが建ち並び、日本を代表する風格ある都市景観を形成。</a:t>
            </a:r>
            <a:r>
              <a:rPr kumimoji="0"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1990</a:t>
            </a:r>
            <a:r>
              <a:rPr kumimoji="0"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年代に入り、国際化・高度情報化への対応とともに、シンボルストリートにふさわしい</a:t>
            </a:r>
            <a:r>
              <a:rPr kumimoji="0"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a:t>
            </a:r>
            <a:r>
              <a:rPr kumimoji="0" lang="ja-JP" altLang="en-US" sz="14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0"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のスカイラインの形成へ。</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・道路幅員</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44</a:t>
            </a:r>
            <a:r>
              <a:rPr kumimoji="1" lang="ja-JP" altLang="en-US" sz="14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、延長約</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ｋｍ、</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列のイチョウ並木、地下鉄など画期的なスケールで建設された御堂筋は、現在でも都心を北から南に貫く大動脈。</a:t>
            </a:r>
            <a:endParaRPr kumimoji="0"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p:cNvSpPr/>
          <p:nvPr/>
        </p:nvSpPr>
        <p:spPr>
          <a:xfrm>
            <a:off x="6975172" y="908720"/>
            <a:ext cx="4032448" cy="583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時代の要請に応じ、</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21</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世紀の発展を支える新しい御堂筋とするため、歩いて楽しめ、</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24</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時間稼働する多機能エリアへの転換を図り、御堂筋のブランド力の向上を図る。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業務機能を軸としながらも、業務機能の高度化やその強化に資する多様な機能（商・学・住等）の導入を図りつつ、建物低層部には、御堂筋の個性を活かし、御堂筋にふさわしい、人が集まり楽しめる空間を誘導。</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・これまで構築されてきた統一感のある都市景観を継承しつつ、そのポテンシャルを最大限に活かす観点から、</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a:t>
            </a:r>
            <a:r>
              <a:rPr kumimoji="1" lang="ja-JP" altLang="en-US" sz="14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軒線の統一、壁面の連続性やデザイン性を意識したまちなみの形成へ転換。</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・車中心から人中心のストリートに転換を図る空間再編の</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推進。</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4" name="正方形/長方形 33"/>
          <p:cNvSpPr/>
          <p:nvPr/>
        </p:nvSpPr>
        <p:spPr>
          <a:xfrm>
            <a:off x="1212284" y="908720"/>
            <a:ext cx="4248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近代都市大阪を支えた御堂筋</a:t>
            </a:r>
          </a:p>
        </p:txBody>
      </p:sp>
      <p:sp>
        <p:nvSpPr>
          <p:cNvPr id="38" name="正方形/長方形 37"/>
          <p:cNvSpPr/>
          <p:nvPr/>
        </p:nvSpPr>
        <p:spPr>
          <a:xfrm>
            <a:off x="6975620" y="908720"/>
            <a:ext cx="4032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将来ビジョン</a:t>
            </a:r>
          </a:p>
        </p:txBody>
      </p:sp>
      <p:sp>
        <p:nvSpPr>
          <p:cNvPr id="24" name="正方形/長方形 23"/>
          <p:cNvSpPr/>
          <p:nvPr/>
        </p:nvSpPr>
        <p:spPr>
          <a:xfrm>
            <a:off x="5447928" y="5077718"/>
            <a:ext cx="1584176" cy="1015663"/>
          </a:xfrm>
          <a:prstGeom prst="rect">
            <a:avLst/>
          </a:prstGeom>
        </p:spPr>
        <p:txBody>
          <a:bodyPr wrap="square">
            <a:spAutoFit/>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○都心の</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時間化・多様性、安全・安心等への対応</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○御堂筋の「強み」を発揮したまちづくり</a:t>
            </a:r>
          </a:p>
        </p:txBody>
      </p:sp>
      <p:sp>
        <p:nvSpPr>
          <p:cNvPr id="22" name="正方形/長方形 21"/>
          <p:cNvSpPr/>
          <p:nvPr/>
        </p:nvSpPr>
        <p:spPr>
          <a:xfrm>
            <a:off x="5419462" y="980728"/>
            <a:ext cx="161208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現状</a:t>
            </a:r>
          </a:p>
        </p:txBody>
      </p:sp>
      <p:sp>
        <p:nvSpPr>
          <p:cNvPr id="26" name="二等辺三角形 25"/>
          <p:cNvSpPr/>
          <p:nvPr/>
        </p:nvSpPr>
        <p:spPr>
          <a:xfrm rot="5400000">
            <a:off x="5347182" y="3327674"/>
            <a:ext cx="1727612" cy="490104"/>
          </a:xfrm>
          <a:prstGeom prst="triangle">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正方形/長方形 22"/>
          <p:cNvSpPr/>
          <p:nvPr/>
        </p:nvSpPr>
        <p:spPr>
          <a:xfrm>
            <a:off x="5447928" y="4517336"/>
            <a:ext cx="1612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再構築の必要性</a:t>
            </a:r>
          </a:p>
        </p:txBody>
      </p:sp>
      <p:sp>
        <p:nvSpPr>
          <p:cNvPr id="25" name="正方形/長方形 24"/>
          <p:cNvSpPr/>
          <p:nvPr/>
        </p:nvSpPr>
        <p:spPr>
          <a:xfrm>
            <a:off x="5447934" y="1268763"/>
            <a:ext cx="1512168" cy="1384995"/>
          </a:xfrm>
          <a:prstGeom prst="rect">
            <a:avLst/>
          </a:prstGeom>
        </p:spPr>
        <p:txBody>
          <a:bodyPr wrap="square">
            <a:spAutoFit/>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○建築制限により建替えしにくい環境にあり、他の拠点の開発等により、業務集積地としての相対的地位が低下</a:t>
            </a:r>
          </a:p>
        </p:txBody>
      </p:sp>
      <p:sp>
        <p:nvSpPr>
          <p:cNvPr id="1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2084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　　新しい御堂筋</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9" name="正方形/長方形 28"/>
          <p:cNvSpPr/>
          <p:nvPr/>
        </p:nvSpPr>
        <p:spPr>
          <a:xfrm>
            <a:off x="1351907" y="1436614"/>
            <a:ext cx="3881319" cy="536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 name="右矢印 32"/>
          <p:cNvSpPr/>
          <p:nvPr/>
        </p:nvSpPr>
        <p:spPr>
          <a:xfrm>
            <a:off x="5310026" y="3610924"/>
            <a:ext cx="288033" cy="7375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正方形/長方形 33"/>
          <p:cNvSpPr/>
          <p:nvPr/>
        </p:nvSpPr>
        <p:spPr>
          <a:xfrm>
            <a:off x="1363911" y="1436613"/>
            <a:ext cx="1620000" cy="25168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262" name="正方形/長方形 261"/>
          <p:cNvSpPr/>
          <p:nvPr/>
        </p:nvSpPr>
        <p:spPr>
          <a:xfrm>
            <a:off x="5721124" y="1436614"/>
            <a:ext cx="5353276" cy="536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3" name="正方形/長方形 262"/>
          <p:cNvSpPr/>
          <p:nvPr/>
        </p:nvSpPr>
        <p:spPr>
          <a:xfrm>
            <a:off x="5721122" y="1436613"/>
            <a:ext cx="1800000" cy="28803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これまでの取組・将来</a:t>
            </a:r>
          </a:p>
        </p:txBody>
      </p:sp>
      <p:grpSp>
        <p:nvGrpSpPr>
          <p:cNvPr id="2" name="グループ化 1"/>
          <p:cNvGrpSpPr/>
          <p:nvPr/>
        </p:nvGrpSpPr>
        <p:grpSpPr>
          <a:xfrm>
            <a:off x="9351853" y="2719495"/>
            <a:ext cx="1539765" cy="2119086"/>
            <a:chOff x="9180028" y="1630222"/>
            <a:chExt cx="1539765" cy="2119086"/>
          </a:xfrm>
        </p:grpSpPr>
        <p:sp>
          <p:nvSpPr>
            <p:cNvPr id="340" name="フリーフォーム 339"/>
            <p:cNvSpPr/>
            <p:nvPr/>
          </p:nvSpPr>
          <p:spPr bwMode="auto">
            <a:xfrm>
              <a:off x="9811249" y="3394134"/>
              <a:ext cx="0" cy="16357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1" name="フリーフォーム 340"/>
            <p:cNvSpPr/>
            <p:nvPr/>
          </p:nvSpPr>
          <p:spPr bwMode="auto">
            <a:xfrm>
              <a:off x="10618295" y="3399061"/>
              <a:ext cx="0" cy="16357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42" name="Picture 5"/>
            <p:cNvPicPr>
              <a:picLocks noChangeAspect="1" noChangeArrowheads="1"/>
            </p:cNvPicPr>
            <p:nvPr/>
          </p:nvPicPr>
          <p:blipFill>
            <a:blip r:embed="rId2" cstate="email"/>
            <a:srcRect/>
            <a:stretch>
              <a:fillRect/>
            </a:stretch>
          </p:blipFill>
          <p:spPr bwMode="auto">
            <a:xfrm>
              <a:off x="9884162" y="3169224"/>
              <a:ext cx="139092" cy="228661"/>
            </a:xfrm>
            <a:prstGeom prst="rect">
              <a:avLst/>
            </a:prstGeom>
            <a:noFill/>
            <a:ln w="9525">
              <a:noFill/>
              <a:miter lim="800000"/>
              <a:headEnd/>
              <a:tailEnd/>
            </a:ln>
          </p:spPr>
        </p:pic>
        <p:sp>
          <p:nvSpPr>
            <p:cNvPr id="343" name="フリーフォーム 342"/>
            <p:cNvSpPr/>
            <p:nvPr/>
          </p:nvSpPr>
          <p:spPr bwMode="auto">
            <a:xfrm>
              <a:off x="9815237" y="3394134"/>
              <a:ext cx="800149" cy="6897"/>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4" name="正方形/長方形 343"/>
            <p:cNvSpPr/>
            <p:nvPr/>
          </p:nvSpPr>
          <p:spPr bwMode="auto">
            <a:xfrm>
              <a:off x="9274203" y="2626424"/>
              <a:ext cx="537046" cy="77093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45" name="Picture 5"/>
            <p:cNvPicPr>
              <a:picLocks noChangeAspect="1" noChangeArrowheads="1"/>
            </p:cNvPicPr>
            <p:nvPr/>
          </p:nvPicPr>
          <p:blipFill>
            <a:blip r:embed="rId2" cstate="email"/>
            <a:srcRect/>
            <a:stretch>
              <a:fillRect/>
            </a:stretch>
          </p:blipFill>
          <p:spPr bwMode="auto">
            <a:xfrm>
              <a:off x="10013516" y="3169224"/>
              <a:ext cx="139092" cy="228661"/>
            </a:xfrm>
            <a:prstGeom prst="rect">
              <a:avLst/>
            </a:prstGeom>
            <a:noFill/>
            <a:ln w="9525">
              <a:noFill/>
              <a:miter lim="800000"/>
              <a:headEnd/>
              <a:tailEnd/>
            </a:ln>
          </p:spPr>
        </p:pic>
        <p:pic>
          <p:nvPicPr>
            <p:cNvPr id="346" name="Picture 5"/>
            <p:cNvPicPr>
              <a:picLocks noChangeAspect="1" noChangeArrowheads="1"/>
            </p:cNvPicPr>
            <p:nvPr/>
          </p:nvPicPr>
          <p:blipFill>
            <a:blip r:embed="rId2" cstate="email"/>
            <a:srcRect/>
            <a:stretch>
              <a:fillRect/>
            </a:stretch>
          </p:blipFill>
          <p:spPr bwMode="auto">
            <a:xfrm>
              <a:off x="10291582" y="3169224"/>
              <a:ext cx="139092" cy="228661"/>
            </a:xfrm>
            <a:prstGeom prst="rect">
              <a:avLst/>
            </a:prstGeom>
            <a:noFill/>
            <a:ln w="9525">
              <a:noFill/>
              <a:miter lim="800000"/>
              <a:headEnd/>
              <a:tailEnd/>
            </a:ln>
          </p:spPr>
        </p:pic>
        <p:pic>
          <p:nvPicPr>
            <p:cNvPr id="347" name="Picture 5"/>
            <p:cNvPicPr>
              <a:picLocks noChangeAspect="1" noChangeArrowheads="1"/>
            </p:cNvPicPr>
            <p:nvPr/>
          </p:nvPicPr>
          <p:blipFill>
            <a:blip r:embed="rId2" cstate="email"/>
            <a:srcRect/>
            <a:stretch>
              <a:fillRect/>
            </a:stretch>
          </p:blipFill>
          <p:spPr bwMode="auto">
            <a:xfrm>
              <a:off x="10416853" y="3169224"/>
              <a:ext cx="139092" cy="228661"/>
            </a:xfrm>
            <a:prstGeom prst="rect">
              <a:avLst/>
            </a:prstGeom>
            <a:noFill/>
            <a:ln w="9525">
              <a:noFill/>
              <a:miter lim="800000"/>
              <a:headEnd/>
              <a:tailEnd/>
            </a:ln>
          </p:spPr>
        </p:pic>
        <p:grpSp>
          <p:nvGrpSpPr>
            <p:cNvPr id="3" name="グループ化 683"/>
            <p:cNvGrpSpPr>
              <a:grpSpLocks noChangeAspect="1"/>
            </p:cNvGrpSpPr>
            <p:nvPr/>
          </p:nvGrpSpPr>
          <p:grpSpPr bwMode="auto">
            <a:xfrm>
              <a:off x="10504785" y="3369242"/>
              <a:ext cx="10154" cy="27735"/>
              <a:chOff x="9491662" y="3466966"/>
              <a:chExt cx="1009652" cy="2755901"/>
            </a:xfrm>
          </p:grpSpPr>
          <p:sp>
            <p:nvSpPr>
              <p:cNvPr id="351"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2"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3"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4" name="Line 105"/>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5" name="Line 106"/>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6"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7"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8"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9"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pic>
          <p:nvPicPr>
            <p:cNvPr id="360" name="Picture 8"/>
            <p:cNvPicPr>
              <a:picLocks noChangeAspect="1" noChangeArrowheads="1"/>
            </p:cNvPicPr>
            <p:nvPr/>
          </p:nvPicPr>
          <p:blipFill>
            <a:blip r:embed="rId3" cstate="email"/>
            <a:srcRect/>
            <a:stretch>
              <a:fillRect/>
            </a:stretch>
          </p:blipFill>
          <p:spPr bwMode="auto">
            <a:xfrm>
              <a:off x="9826525" y="3348706"/>
              <a:ext cx="36720" cy="45078"/>
            </a:xfrm>
            <a:prstGeom prst="rect">
              <a:avLst/>
            </a:prstGeom>
            <a:noFill/>
            <a:ln w="9525">
              <a:noFill/>
              <a:miter lim="800000"/>
              <a:headEnd/>
              <a:tailEnd/>
            </a:ln>
          </p:spPr>
        </p:pic>
        <p:sp>
          <p:nvSpPr>
            <p:cNvPr id="361" name="AutoShape 155"/>
            <p:cNvSpPr>
              <a:spLocks noChangeAspect="1" noChangeArrowheads="1" noTextEdit="1"/>
            </p:cNvSpPr>
            <p:nvPr/>
          </p:nvSpPr>
          <p:spPr bwMode="auto">
            <a:xfrm>
              <a:off x="9830308" y="3369586"/>
              <a:ext cx="12223" cy="25140"/>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2" name="Freeform 157"/>
            <p:cNvSpPr>
              <a:spLocks/>
            </p:cNvSpPr>
            <p:nvPr/>
          </p:nvSpPr>
          <p:spPr bwMode="auto">
            <a:xfrm>
              <a:off x="9830308" y="3369586"/>
              <a:ext cx="12223" cy="25140"/>
            </a:xfrm>
            <a:custGeom>
              <a:avLst/>
              <a:gdLst>
                <a:gd name="T0" fmla="*/ 2147483647 w 2041"/>
                <a:gd name="T1" fmla="*/ 2147483647 h 3258"/>
                <a:gd name="T2" fmla="*/ 2147483647 w 2041"/>
                <a:gd name="T3" fmla="*/ 2147483647 h 3258"/>
                <a:gd name="T4" fmla="*/ 2147483647 w 2041"/>
                <a:gd name="T5" fmla="*/ 2147483647 h 3258"/>
                <a:gd name="T6" fmla="*/ 2147483647 w 2041"/>
                <a:gd name="T7" fmla="*/ 2147483647 h 3258"/>
                <a:gd name="T8" fmla="*/ 2147483647 w 2041"/>
                <a:gd name="T9" fmla="*/ 2147483647 h 3258"/>
                <a:gd name="T10" fmla="*/ 2147483647 w 2041"/>
                <a:gd name="T11" fmla="*/ 2147483647 h 3258"/>
                <a:gd name="T12" fmla="*/ 0 w 2041"/>
                <a:gd name="T13" fmla="*/ 2147483647 h 3258"/>
                <a:gd name="T14" fmla="*/ 2147483647 w 2041"/>
                <a:gd name="T15" fmla="*/ 2147483647 h 3258"/>
                <a:gd name="T16" fmla="*/ 2147483647 w 2041"/>
                <a:gd name="T17" fmla="*/ 2147483647 h 3258"/>
                <a:gd name="T18" fmla="*/ 2147483647 w 2041"/>
                <a:gd name="T19" fmla="*/ 2147483647 h 3258"/>
                <a:gd name="T20" fmla="*/ 2147483647 w 2041"/>
                <a:gd name="T21" fmla="*/ 2147483647 h 3258"/>
                <a:gd name="T22" fmla="*/ 2147483647 w 2041"/>
                <a:gd name="T23" fmla="*/ 2147483647 h 3258"/>
                <a:gd name="T24" fmla="*/ 2147483647 w 2041"/>
                <a:gd name="T25" fmla="*/ 2147483647 h 3258"/>
                <a:gd name="T26" fmla="*/ 2147483647 w 2041"/>
                <a:gd name="T27" fmla="*/ 2147483647 h 3258"/>
                <a:gd name="T28" fmla="*/ 2147483647 w 2041"/>
                <a:gd name="T29" fmla="*/ 2147483647 h 3258"/>
                <a:gd name="T30" fmla="*/ 2147483647 w 2041"/>
                <a:gd name="T31" fmla="*/ 2147483647 h 3258"/>
                <a:gd name="T32" fmla="*/ 2147483647 w 2041"/>
                <a:gd name="T33" fmla="*/ 2147483647 h 3258"/>
                <a:gd name="T34" fmla="*/ 2147483647 w 2041"/>
                <a:gd name="T35" fmla="*/ 2147483647 h 3258"/>
                <a:gd name="T36" fmla="*/ 2147483647 w 2041"/>
                <a:gd name="T37" fmla="*/ 2147483647 h 3258"/>
                <a:gd name="T38" fmla="*/ 2147483647 w 2041"/>
                <a:gd name="T39" fmla="*/ 2147483647 h 3258"/>
                <a:gd name="T40" fmla="*/ 2147483647 w 2041"/>
                <a:gd name="T41" fmla="*/ 2147483647 h 3258"/>
                <a:gd name="T42" fmla="*/ 2147483647 w 2041"/>
                <a:gd name="T43" fmla="*/ 2147483647 h 3258"/>
                <a:gd name="T44" fmla="*/ 2147483647 w 2041"/>
                <a:gd name="T45" fmla="*/ 2147483647 h 3258"/>
                <a:gd name="T46" fmla="*/ 2147483647 w 2041"/>
                <a:gd name="T47" fmla="*/ 2147483647 h 3258"/>
                <a:gd name="T48" fmla="*/ 2147483647 w 2041"/>
                <a:gd name="T49" fmla="*/ 2147483647 h 3258"/>
                <a:gd name="T50" fmla="*/ 2147483647 w 2041"/>
                <a:gd name="T51" fmla="*/ 2147483647 h 3258"/>
                <a:gd name="T52" fmla="*/ 2147483647 w 2041"/>
                <a:gd name="T53" fmla="*/ 2147483647 h 3258"/>
                <a:gd name="T54" fmla="*/ 2147483647 w 2041"/>
                <a:gd name="T55" fmla="*/ 2147483647 h 3258"/>
                <a:gd name="T56" fmla="*/ 2147483647 w 2041"/>
                <a:gd name="T57" fmla="*/ 2147483647 h 3258"/>
                <a:gd name="T58" fmla="*/ 2147483647 w 2041"/>
                <a:gd name="T59" fmla="*/ 2147483647 h 3258"/>
                <a:gd name="T60" fmla="*/ 2147483647 w 2041"/>
                <a:gd name="T61" fmla="*/ 2147483647 h 3258"/>
                <a:gd name="T62" fmla="*/ 2147483647 w 2041"/>
                <a:gd name="T63" fmla="*/ 2147483647 h 3258"/>
                <a:gd name="T64" fmla="*/ 2147483647 w 2041"/>
                <a:gd name="T65" fmla="*/ 2147483647 h 3258"/>
                <a:gd name="T66" fmla="*/ 2147483647 w 2041"/>
                <a:gd name="T67" fmla="*/ 2147483647 h 3258"/>
                <a:gd name="T68" fmla="*/ 2147483647 w 2041"/>
                <a:gd name="T69" fmla="*/ 2147483647 h 3258"/>
                <a:gd name="T70" fmla="*/ 2147483647 w 2041"/>
                <a:gd name="T71" fmla="*/ 2147483647 h 3258"/>
                <a:gd name="T72" fmla="*/ 2147483647 w 2041"/>
                <a:gd name="T73" fmla="*/ 2147483647 h 3258"/>
                <a:gd name="T74" fmla="*/ 2147483647 w 2041"/>
                <a:gd name="T75" fmla="*/ 2147483647 h 3258"/>
                <a:gd name="T76" fmla="*/ 2147483647 w 2041"/>
                <a:gd name="T77" fmla="*/ 2147483647 h 3258"/>
                <a:gd name="T78" fmla="*/ 2147483647 w 2041"/>
                <a:gd name="T79" fmla="*/ 2147483647 h 3258"/>
                <a:gd name="T80" fmla="*/ 2147483647 w 2041"/>
                <a:gd name="T81" fmla="*/ 2147483647 h 3258"/>
                <a:gd name="T82" fmla="*/ 2147483647 w 2041"/>
                <a:gd name="T83" fmla="*/ 2147483647 h 3258"/>
                <a:gd name="T84" fmla="*/ 2147483647 w 2041"/>
                <a:gd name="T85" fmla="*/ 2147483647 h 3258"/>
                <a:gd name="T86" fmla="*/ 2147483647 w 2041"/>
                <a:gd name="T87" fmla="*/ 2147483647 h 3258"/>
                <a:gd name="T88" fmla="*/ 2147483647 w 2041"/>
                <a:gd name="T89" fmla="*/ 2147483647 h 3258"/>
                <a:gd name="T90" fmla="*/ 2147483647 w 2041"/>
                <a:gd name="T91" fmla="*/ 2147483647 h 3258"/>
                <a:gd name="T92" fmla="*/ 2147483647 w 2041"/>
                <a:gd name="T93" fmla="*/ 2147483647 h 3258"/>
                <a:gd name="T94" fmla="*/ 2147483647 w 2041"/>
                <a:gd name="T95" fmla="*/ 2147483647 h 3258"/>
                <a:gd name="T96" fmla="*/ 2147483647 w 2041"/>
                <a:gd name="T97" fmla="*/ 2147483647 h 3258"/>
                <a:gd name="T98" fmla="*/ 2147483647 w 2041"/>
                <a:gd name="T99" fmla="*/ 2147483647 h 3258"/>
                <a:gd name="T100" fmla="*/ 2147483647 w 2041"/>
                <a:gd name="T101" fmla="*/ 2147483647 h 3258"/>
                <a:gd name="T102" fmla="*/ 2147483647 w 2041"/>
                <a:gd name="T103" fmla="*/ 2147483647 h 3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1"/>
                <a:gd name="T157" fmla="*/ 0 h 3258"/>
                <a:gd name="T158" fmla="*/ 2041 w 2041"/>
                <a:gd name="T159" fmla="*/ 3258 h 3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1" h="3258">
                  <a:moveTo>
                    <a:pt x="689" y="2029"/>
                  </a:moveTo>
                  <a:cubicBezTo>
                    <a:pt x="687" y="2029"/>
                    <a:pt x="684" y="2029"/>
                    <a:pt x="682" y="2029"/>
                  </a:cubicBezTo>
                  <a:cubicBezTo>
                    <a:pt x="651" y="2030"/>
                    <a:pt x="621" y="2030"/>
                    <a:pt x="594" y="2027"/>
                  </a:cubicBezTo>
                  <a:cubicBezTo>
                    <a:pt x="568" y="2025"/>
                    <a:pt x="546" y="2014"/>
                    <a:pt x="529" y="1995"/>
                  </a:cubicBezTo>
                  <a:cubicBezTo>
                    <a:pt x="512" y="1976"/>
                    <a:pt x="500" y="1962"/>
                    <a:pt x="495" y="1952"/>
                  </a:cubicBezTo>
                  <a:cubicBezTo>
                    <a:pt x="490" y="1942"/>
                    <a:pt x="486" y="1930"/>
                    <a:pt x="485" y="1916"/>
                  </a:cubicBezTo>
                  <a:cubicBezTo>
                    <a:pt x="483" y="1903"/>
                    <a:pt x="481" y="1891"/>
                    <a:pt x="480" y="1880"/>
                  </a:cubicBezTo>
                  <a:cubicBezTo>
                    <a:pt x="479" y="1869"/>
                    <a:pt x="477" y="1859"/>
                    <a:pt x="474" y="1850"/>
                  </a:cubicBezTo>
                  <a:cubicBezTo>
                    <a:pt x="472" y="1841"/>
                    <a:pt x="468" y="1831"/>
                    <a:pt x="463" y="1822"/>
                  </a:cubicBezTo>
                  <a:cubicBezTo>
                    <a:pt x="458" y="1812"/>
                    <a:pt x="449" y="1803"/>
                    <a:pt x="435" y="1794"/>
                  </a:cubicBezTo>
                  <a:cubicBezTo>
                    <a:pt x="420" y="1785"/>
                    <a:pt x="408" y="1779"/>
                    <a:pt x="397" y="1776"/>
                  </a:cubicBezTo>
                  <a:cubicBezTo>
                    <a:pt x="386" y="1772"/>
                    <a:pt x="373" y="1769"/>
                    <a:pt x="356" y="1765"/>
                  </a:cubicBezTo>
                  <a:cubicBezTo>
                    <a:pt x="340" y="1761"/>
                    <a:pt x="326" y="1757"/>
                    <a:pt x="315" y="1753"/>
                  </a:cubicBezTo>
                  <a:cubicBezTo>
                    <a:pt x="303" y="1748"/>
                    <a:pt x="293" y="1743"/>
                    <a:pt x="286" y="1736"/>
                  </a:cubicBezTo>
                  <a:cubicBezTo>
                    <a:pt x="279" y="1729"/>
                    <a:pt x="272" y="1721"/>
                    <a:pt x="266" y="1713"/>
                  </a:cubicBezTo>
                  <a:cubicBezTo>
                    <a:pt x="260" y="1705"/>
                    <a:pt x="251" y="1691"/>
                    <a:pt x="239" y="1670"/>
                  </a:cubicBezTo>
                  <a:cubicBezTo>
                    <a:pt x="227" y="1649"/>
                    <a:pt x="218" y="1627"/>
                    <a:pt x="213" y="1602"/>
                  </a:cubicBezTo>
                  <a:cubicBezTo>
                    <a:pt x="208" y="1578"/>
                    <a:pt x="205" y="1562"/>
                    <a:pt x="203" y="1554"/>
                  </a:cubicBezTo>
                  <a:cubicBezTo>
                    <a:pt x="201" y="1545"/>
                    <a:pt x="199" y="1537"/>
                    <a:pt x="196" y="1527"/>
                  </a:cubicBezTo>
                  <a:cubicBezTo>
                    <a:pt x="193" y="1517"/>
                    <a:pt x="189" y="1506"/>
                    <a:pt x="183" y="1494"/>
                  </a:cubicBezTo>
                  <a:cubicBezTo>
                    <a:pt x="177" y="1481"/>
                    <a:pt x="168" y="1466"/>
                    <a:pt x="156" y="1449"/>
                  </a:cubicBezTo>
                  <a:cubicBezTo>
                    <a:pt x="143" y="1431"/>
                    <a:pt x="137" y="1414"/>
                    <a:pt x="135" y="1396"/>
                  </a:cubicBezTo>
                  <a:cubicBezTo>
                    <a:pt x="134" y="1378"/>
                    <a:pt x="134" y="1360"/>
                    <a:pt x="136" y="1342"/>
                  </a:cubicBezTo>
                  <a:cubicBezTo>
                    <a:pt x="137" y="1325"/>
                    <a:pt x="136" y="1312"/>
                    <a:pt x="133" y="1303"/>
                  </a:cubicBezTo>
                  <a:cubicBezTo>
                    <a:pt x="130" y="1295"/>
                    <a:pt x="125" y="1289"/>
                    <a:pt x="119" y="1286"/>
                  </a:cubicBezTo>
                  <a:cubicBezTo>
                    <a:pt x="114" y="1283"/>
                    <a:pt x="99" y="1278"/>
                    <a:pt x="74" y="1272"/>
                  </a:cubicBezTo>
                  <a:cubicBezTo>
                    <a:pt x="50" y="1265"/>
                    <a:pt x="26" y="1229"/>
                    <a:pt x="2" y="1163"/>
                  </a:cubicBezTo>
                  <a:cubicBezTo>
                    <a:pt x="1" y="1160"/>
                    <a:pt x="1" y="1157"/>
                    <a:pt x="0" y="1154"/>
                  </a:cubicBezTo>
                  <a:cubicBezTo>
                    <a:pt x="0" y="1152"/>
                    <a:pt x="0" y="1150"/>
                    <a:pt x="0" y="1148"/>
                  </a:cubicBezTo>
                  <a:cubicBezTo>
                    <a:pt x="5" y="1120"/>
                    <a:pt x="14" y="1098"/>
                    <a:pt x="25" y="1081"/>
                  </a:cubicBezTo>
                  <a:cubicBezTo>
                    <a:pt x="36" y="1065"/>
                    <a:pt x="44" y="1051"/>
                    <a:pt x="49" y="1041"/>
                  </a:cubicBezTo>
                  <a:cubicBezTo>
                    <a:pt x="54" y="1030"/>
                    <a:pt x="57" y="1022"/>
                    <a:pt x="58" y="1016"/>
                  </a:cubicBezTo>
                  <a:cubicBezTo>
                    <a:pt x="60" y="1010"/>
                    <a:pt x="61" y="1000"/>
                    <a:pt x="62" y="987"/>
                  </a:cubicBezTo>
                  <a:cubicBezTo>
                    <a:pt x="63" y="973"/>
                    <a:pt x="64" y="959"/>
                    <a:pt x="67" y="944"/>
                  </a:cubicBezTo>
                  <a:cubicBezTo>
                    <a:pt x="70" y="929"/>
                    <a:pt x="74" y="911"/>
                    <a:pt x="82" y="891"/>
                  </a:cubicBezTo>
                  <a:cubicBezTo>
                    <a:pt x="89" y="870"/>
                    <a:pt x="98" y="849"/>
                    <a:pt x="109" y="828"/>
                  </a:cubicBezTo>
                  <a:cubicBezTo>
                    <a:pt x="119" y="806"/>
                    <a:pt x="129" y="786"/>
                    <a:pt x="138" y="765"/>
                  </a:cubicBezTo>
                  <a:cubicBezTo>
                    <a:pt x="147" y="745"/>
                    <a:pt x="159" y="720"/>
                    <a:pt x="173" y="689"/>
                  </a:cubicBezTo>
                  <a:cubicBezTo>
                    <a:pt x="187" y="658"/>
                    <a:pt x="201" y="634"/>
                    <a:pt x="216" y="617"/>
                  </a:cubicBezTo>
                  <a:cubicBezTo>
                    <a:pt x="231" y="600"/>
                    <a:pt x="244" y="586"/>
                    <a:pt x="254" y="575"/>
                  </a:cubicBezTo>
                  <a:cubicBezTo>
                    <a:pt x="265" y="565"/>
                    <a:pt x="275" y="554"/>
                    <a:pt x="286" y="542"/>
                  </a:cubicBezTo>
                  <a:cubicBezTo>
                    <a:pt x="298" y="530"/>
                    <a:pt x="309" y="516"/>
                    <a:pt x="321" y="500"/>
                  </a:cubicBezTo>
                  <a:cubicBezTo>
                    <a:pt x="334" y="485"/>
                    <a:pt x="346" y="466"/>
                    <a:pt x="358" y="445"/>
                  </a:cubicBezTo>
                  <a:cubicBezTo>
                    <a:pt x="370" y="424"/>
                    <a:pt x="380" y="407"/>
                    <a:pt x="387" y="393"/>
                  </a:cubicBezTo>
                  <a:cubicBezTo>
                    <a:pt x="395" y="380"/>
                    <a:pt x="404" y="363"/>
                    <a:pt x="414" y="342"/>
                  </a:cubicBezTo>
                  <a:cubicBezTo>
                    <a:pt x="423" y="321"/>
                    <a:pt x="430" y="299"/>
                    <a:pt x="433" y="275"/>
                  </a:cubicBezTo>
                  <a:cubicBezTo>
                    <a:pt x="436" y="251"/>
                    <a:pt x="438" y="231"/>
                    <a:pt x="440" y="215"/>
                  </a:cubicBezTo>
                  <a:cubicBezTo>
                    <a:pt x="441" y="198"/>
                    <a:pt x="443" y="179"/>
                    <a:pt x="446" y="158"/>
                  </a:cubicBezTo>
                  <a:cubicBezTo>
                    <a:pt x="449" y="137"/>
                    <a:pt x="456" y="117"/>
                    <a:pt x="465" y="98"/>
                  </a:cubicBezTo>
                  <a:cubicBezTo>
                    <a:pt x="474" y="79"/>
                    <a:pt x="484" y="64"/>
                    <a:pt x="496" y="54"/>
                  </a:cubicBezTo>
                  <a:cubicBezTo>
                    <a:pt x="508" y="43"/>
                    <a:pt x="529" y="31"/>
                    <a:pt x="559" y="18"/>
                  </a:cubicBezTo>
                  <a:cubicBezTo>
                    <a:pt x="590" y="4"/>
                    <a:pt x="628" y="0"/>
                    <a:pt x="673" y="5"/>
                  </a:cubicBezTo>
                  <a:cubicBezTo>
                    <a:pt x="719" y="9"/>
                    <a:pt x="755" y="20"/>
                    <a:pt x="784" y="37"/>
                  </a:cubicBezTo>
                  <a:cubicBezTo>
                    <a:pt x="812" y="55"/>
                    <a:pt x="833" y="71"/>
                    <a:pt x="847" y="86"/>
                  </a:cubicBezTo>
                  <a:cubicBezTo>
                    <a:pt x="861" y="101"/>
                    <a:pt x="872" y="119"/>
                    <a:pt x="879" y="140"/>
                  </a:cubicBezTo>
                  <a:cubicBezTo>
                    <a:pt x="886" y="161"/>
                    <a:pt x="891" y="177"/>
                    <a:pt x="893" y="187"/>
                  </a:cubicBezTo>
                  <a:cubicBezTo>
                    <a:pt x="895" y="198"/>
                    <a:pt x="899" y="212"/>
                    <a:pt x="904" y="229"/>
                  </a:cubicBezTo>
                  <a:cubicBezTo>
                    <a:pt x="910" y="246"/>
                    <a:pt x="916" y="266"/>
                    <a:pt x="922" y="288"/>
                  </a:cubicBezTo>
                  <a:cubicBezTo>
                    <a:pt x="928" y="309"/>
                    <a:pt x="930" y="328"/>
                    <a:pt x="929" y="344"/>
                  </a:cubicBezTo>
                  <a:cubicBezTo>
                    <a:pt x="928" y="359"/>
                    <a:pt x="926" y="373"/>
                    <a:pt x="921" y="385"/>
                  </a:cubicBezTo>
                  <a:cubicBezTo>
                    <a:pt x="917" y="397"/>
                    <a:pt x="912" y="408"/>
                    <a:pt x="905" y="419"/>
                  </a:cubicBezTo>
                  <a:cubicBezTo>
                    <a:pt x="899" y="430"/>
                    <a:pt x="893" y="442"/>
                    <a:pt x="886" y="455"/>
                  </a:cubicBezTo>
                  <a:cubicBezTo>
                    <a:pt x="879" y="469"/>
                    <a:pt x="874" y="481"/>
                    <a:pt x="870" y="491"/>
                  </a:cubicBezTo>
                  <a:cubicBezTo>
                    <a:pt x="866" y="502"/>
                    <a:pt x="864" y="513"/>
                    <a:pt x="864" y="524"/>
                  </a:cubicBezTo>
                  <a:cubicBezTo>
                    <a:pt x="864" y="535"/>
                    <a:pt x="864" y="546"/>
                    <a:pt x="863" y="556"/>
                  </a:cubicBezTo>
                  <a:cubicBezTo>
                    <a:pt x="862" y="566"/>
                    <a:pt x="848" y="570"/>
                    <a:pt x="823" y="568"/>
                  </a:cubicBezTo>
                  <a:cubicBezTo>
                    <a:pt x="821" y="567"/>
                    <a:pt x="818" y="567"/>
                    <a:pt x="816" y="566"/>
                  </a:cubicBezTo>
                  <a:cubicBezTo>
                    <a:pt x="814" y="569"/>
                    <a:pt x="811" y="571"/>
                    <a:pt x="809" y="573"/>
                  </a:cubicBezTo>
                  <a:cubicBezTo>
                    <a:pt x="801" y="586"/>
                    <a:pt x="797" y="597"/>
                    <a:pt x="799" y="607"/>
                  </a:cubicBezTo>
                  <a:cubicBezTo>
                    <a:pt x="800" y="617"/>
                    <a:pt x="808" y="626"/>
                    <a:pt x="824" y="636"/>
                  </a:cubicBezTo>
                  <a:cubicBezTo>
                    <a:pt x="839" y="646"/>
                    <a:pt x="852" y="654"/>
                    <a:pt x="862" y="662"/>
                  </a:cubicBezTo>
                  <a:cubicBezTo>
                    <a:pt x="873" y="669"/>
                    <a:pt x="880" y="676"/>
                    <a:pt x="883" y="682"/>
                  </a:cubicBezTo>
                  <a:cubicBezTo>
                    <a:pt x="887" y="687"/>
                    <a:pt x="890" y="700"/>
                    <a:pt x="893" y="719"/>
                  </a:cubicBezTo>
                  <a:cubicBezTo>
                    <a:pt x="897" y="738"/>
                    <a:pt x="901" y="758"/>
                    <a:pt x="905" y="779"/>
                  </a:cubicBezTo>
                  <a:cubicBezTo>
                    <a:pt x="910" y="800"/>
                    <a:pt x="915" y="816"/>
                    <a:pt x="919" y="827"/>
                  </a:cubicBezTo>
                  <a:cubicBezTo>
                    <a:pt x="923" y="838"/>
                    <a:pt x="932" y="856"/>
                    <a:pt x="946" y="883"/>
                  </a:cubicBezTo>
                  <a:cubicBezTo>
                    <a:pt x="960" y="910"/>
                    <a:pt x="974" y="937"/>
                    <a:pt x="987" y="966"/>
                  </a:cubicBezTo>
                  <a:cubicBezTo>
                    <a:pt x="1000" y="995"/>
                    <a:pt x="1007" y="1013"/>
                    <a:pt x="1009" y="1021"/>
                  </a:cubicBezTo>
                  <a:cubicBezTo>
                    <a:pt x="1011" y="1028"/>
                    <a:pt x="1013" y="1040"/>
                    <a:pt x="1015" y="1055"/>
                  </a:cubicBezTo>
                  <a:cubicBezTo>
                    <a:pt x="1017" y="1070"/>
                    <a:pt x="1019" y="1088"/>
                    <a:pt x="1022" y="1109"/>
                  </a:cubicBezTo>
                  <a:cubicBezTo>
                    <a:pt x="1024" y="1131"/>
                    <a:pt x="1028" y="1147"/>
                    <a:pt x="1032" y="1158"/>
                  </a:cubicBezTo>
                  <a:cubicBezTo>
                    <a:pt x="1037" y="1170"/>
                    <a:pt x="1041" y="1177"/>
                    <a:pt x="1045" y="1182"/>
                  </a:cubicBezTo>
                  <a:cubicBezTo>
                    <a:pt x="1049" y="1186"/>
                    <a:pt x="1058" y="1190"/>
                    <a:pt x="1071" y="1192"/>
                  </a:cubicBezTo>
                  <a:cubicBezTo>
                    <a:pt x="1085" y="1195"/>
                    <a:pt x="1103" y="1192"/>
                    <a:pt x="1127" y="1185"/>
                  </a:cubicBezTo>
                  <a:cubicBezTo>
                    <a:pt x="1150" y="1178"/>
                    <a:pt x="1174" y="1170"/>
                    <a:pt x="1197" y="1160"/>
                  </a:cubicBezTo>
                  <a:cubicBezTo>
                    <a:pt x="1221" y="1150"/>
                    <a:pt x="1240" y="1144"/>
                    <a:pt x="1253" y="1140"/>
                  </a:cubicBezTo>
                  <a:cubicBezTo>
                    <a:pt x="1267" y="1136"/>
                    <a:pt x="1280" y="1134"/>
                    <a:pt x="1291" y="1134"/>
                  </a:cubicBezTo>
                  <a:cubicBezTo>
                    <a:pt x="1303" y="1134"/>
                    <a:pt x="1316" y="1136"/>
                    <a:pt x="1331" y="1139"/>
                  </a:cubicBezTo>
                  <a:cubicBezTo>
                    <a:pt x="1345" y="1142"/>
                    <a:pt x="1355" y="1143"/>
                    <a:pt x="1361" y="1142"/>
                  </a:cubicBezTo>
                  <a:cubicBezTo>
                    <a:pt x="1367" y="1142"/>
                    <a:pt x="1375" y="1140"/>
                    <a:pt x="1384" y="1137"/>
                  </a:cubicBezTo>
                  <a:cubicBezTo>
                    <a:pt x="1392" y="1134"/>
                    <a:pt x="1403" y="1130"/>
                    <a:pt x="1415" y="1124"/>
                  </a:cubicBezTo>
                  <a:cubicBezTo>
                    <a:pt x="1427" y="1118"/>
                    <a:pt x="1439" y="1113"/>
                    <a:pt x="1451" y="1111"/>
                  </a:cubicBezTo>
                  <a:cubicBezTo>
                    <a:pt x="1462" y="1109"/>
                    <a:pt x="1469" y="1108"/>
                    <a:pt x="1472" y="1108"/>
                  </a:cubicBezTo>
                  <a:cubicBezTo>
                    <a:pt x="1475" y="1108"/>
                    <a:pt x="1490" y="1108"/>
                    <a:pt x="1518" y="1106"/>
                  </a:cubicBezTo>
                  <a:cubicBezTo>
                    <a:pt x="1545" y="1104"/>
                    <a:pt x="1578" y="1097"/>
                    <a:pt x="1617" y="1086"/>
                  </a:cubicBezTo>
                  <a:cubicBezTo>
                    <a:pt x="1655" y="1074"/>
                    <a:pt x="1691" y="1066"/>
                    <a:pt x="1724" y="1064"/>
                  </a:cubicBezTo>
                  <a:cubicBezTo>
                    <a:pt x="1757" y="1061"/>
                    <a:pt x="1780" y="1069"/>
                    <a:pt x="1793" y="1087"/>
                  </a:cubicBezTo>
                  <a:cubicBezTo>
                    <a:pt x="1805" y="1106"/>
                    <a:pt x="1812" y="1132"/>
                    <a:pt x="1815" y="1165"/>
                  </a:cubicBezTo>
                  <a:cubicBezTo>
                    <a:pt x="1815" y="1172"/>
                    <a:pt x="1814" y="1180"/>
                    <a:pt x="1814" y="1187"/>
                  </a:cubicBezTo>
                  <a:cubicBezTo>
                    <a:pt x="1811" y="1187"/>
                    <a:pt x="1808" y="1188"/>
                    <a:pt x="1806" y="1188"/>
                  </a:cubicBezTo>
                  <a:cubicBezTo>
                    <a:pt x="1765" y="1194"/>
                    <a:pt x="1730" y="1197"/>
                    <a:pt x="1700" y="1197"/>
                  </a:cubicBezTo>
                  <a:cubicBezTo>
                    <a:pt x="1671" y="1198"/>
                    <a:pt x="1647" y="1198"/>
                    <a:pt x="1630" y="1200"/>
                  </a:cubicBezTo>
                  <a:cubicBezTo>
                    <a:pt x="1613" y="1201"/>
                    <a:pt x="1598" y="1203"/>
                    <a:pt x="1586" y="1205"/>
                  </a:cubicBezTo>
                  <a:cubicBezTo>
                    <a:pt x="1573" y="1207"/>
                    <a:pt x="1562" y="1209"/>
                    <a:pt x="1554" y="1212"/>
                  </a:cubicBezTo>
                  <a:cubicBezTo>
                    <a:pt x="1545" y="1214"/>
                    <a:pt x="1539" y="1218"/>
                    <a:pt x="1535" y="1223"/>
                  </a:cubicBezTo>
                  <a:cubicBezTo>
                    <a:pt x="1531" y="1227"/>
                    <a:pt x="1527" y="1231"/>
                    <a:pt x="1525" y="1235"/>
                  </a:cubicBezTo>
                  <a:cubicBezTo>
                    <a:pt x="1522" y="1238"/>
                    <a:pt x="1517" y="1242"/>
                    <a:pt x="1510" y="1247"/>
                  </a:cubicBezTo>
                  <a:cubicBezTo>
                    <a:pt x="1504" y="1252"/>
                    <a:pt x="1496" y="1257"/>
                    <a:pt x="1487" y="1262"/>
                  </a:cubicBezTo>
                  <a:cubicBezTo>
                    <a:pt x="1478" y="1268"/>
                    <a:pt x="1470" y="1272"/>
                    <a:pt x="1462" y="1276"/>
                  </a:cubicBezTo>
                  <a:cubicBezTo>
                    <a:pt x="1455" y="1280"/>
                    <a:pt x="1450" y="1283"/>
                    <a:pt x="1447" y="1284"/>
                  </a:cubicBezTo>
                  <a:cubicBezTo>
                    <a:pt x="1444" y="1286"/>
                    <a:pt x="1432" y="1293"/>
                    <a:pt x="1411" y="1306"/>
                  </a:cubicBezTo>
                  <a:cubicBezTo>
                    <a:pt x="1390" y="1319"/>
                    <a:pt x="1366" y="1337"/>
                    <a:pt x="1339" y="1360"/>
                  </a:cubicBezTo>
                  <a:cubicBezTo>
                    <a:pt x="1312" y="1384"/>
                    <a:pt x="1286" y="1403"/>
                    <a:pt x="1261" y="1418"/>
                  </a:cubicBezTo>
                  <a:cubicBezTo>
                    <a:pt x="1235" y="1433"/>
                    <a:pt x="1214" y="1443"/>
                    <a:pt x="1196" y="1449"/>
                  </a:cubicBezTo>
                  <a:cubicBezTo>
                    <a:pt x="1178" y="1454"/>
                    <a:pt x="1160" y="1458"/>
                    <a:pt x="1143" y="1460"/>
                  </a:cubicBezTo>
                  <a:cubicBezTo>
                    <a:pt x="1125" y="1462"/>
                    <a:pt x="1110" y="1464"/>
                    <a:pt x="1096" y="1465"/>
                  </a:cubicBezTo>
                  <a:cubicBezTo>
                    <a:pt x="1083" y="1466"/>
                    <a:pt x="1070" y="1468"/>
                    <a:pt x="1059" y="1470"/>
                  </a:cubicBezTo>
                  <a:cubicBezTo>
                    <a:pt x="1047" y="1472"/>
                    <a:pt x="1041" y="1473"/>
                    <a:pt x="1039" y="1474"/>
                  </a:cubicBezTo>
                  <a:cubicBezTo>
                    <a:pt x="1037" y="1474"/>
                    <a:pt x="1031" y="1475"/>
                    <a:pt x="1022" y="1476"/>
                  </a:cubicBezTo>
                  <a:cubicBezTo>
                    <a:pt x="1013" y="1477"/>
                    <a:pt x="1002" y="1481"/>
                    <a:pt x="990" y="1486"/>
                  </a:cubicBezTo>
                  <a:cubicBezTo>
                    <a:pt x="978" y="1492"/>
                    <a:pt x="972" y="1500"/>
                    <a:pt x="973" y="1512"/>
                  </a:cubicBezTo>
                  <a:cubicBezTo>
                    <a:pt x="974" y="1523"/>
                    <a:pt x="979" y="1533"/>
                    <a:pt x="988" y="1543"/>
                  </a:cubicBezTo>
                  <a:cubicBezTo>
                    <a:pt x="997" y="1553"/>
                    <a:pt x="1009" y="1558"/>
                    <a:pt x="1024" y="1560"/>
                  </a:cubicBezTo>
                  <a:cubicBezTo>
                    <a:pt x="1039" y="1561"/>
                    <a:pt x="1048" y="1562"/>
                    <a:pt x="1052" y="1562"/>
                  </a:cubicBezTo>
                  <a:cubicBezTo>
                    <a:pt x="1056" y="1563"/>
                    <a:pt x="1067" y="1562"/>
                    <a:pt x="1086" y="1560"/>
                  </a:cubicBezTo>
                  <a:cubicBezTo>
                    <a:pt x="1104" y="1558"/>
                    <a:pt x="1123" y="1555"/>
                    <a:pt x="1143" y="1552"/>
                  </a:cubicBezTo>
                  <a:cubicBezTo>
                    <a:pt x="1162" y="1549"/>
                    <a:pt x="1177" y="1549"/>
                    <a:pt x="1188" y="1551"/>
                  </a:cubicBezTo>
                  <a:cubicBezTo>
                    <a:pt x="1199" y="1554"/>
                    <a:pt x="1208" y="1558"/>
                    <a:pt x="1216" y="1563"/>
                  </a:cubicBezTo>
                  <a:cubicBezTo>
                    <a:pt x="1224" y="1568"/>
                    <a:pt x="1231" y="1574"/>
                    <a:pt x="1237" y="1581"/>
                  </a:cubicBezTo>
                  <a:cubicBezTo>
                    <a:pt x="1243" y="1587"/>
                    <a:pt x="1252" y="1599"/>
                    <a:pt x="1264" y="1617"/>
                  </a:cubicBezTo>
                  <a:cubicBezTo>
                    <a:pt x="1275" y="1636"/>
                    <a:pt x="1283" y="1650"/>
                    <a:pt x="1286" y="1661"/>
                  </a:cubicBezTo>
                  <a:cubicBezTo>
                    <a:pt x="1290" y="1672"/>
                    <a:pt x="1294" y="1683"/>
                    <a:pt x="1298" y="1693"/>
                  </a:cubicBezTo>
                  <a:cubicBezTo>
                    <a:pt x="1302" y="1703"/>
                    <a:pt x="1307" y="1717"/>
                    <a:pt x="1314" y="1733"/>
                  </a:cubicBezTo>
                  <a:cubicBezTo>
                    <a:pt x="1321" y="1750"/>
                    <a:pt x="1327" y="1763"/>
                    <a:pt x="1331" y="1773"/>
                  </a:cubicBezTo>
                  <a:cubicBezTo>
                    <a:pt x="1336" y="1783"/>
                    <a:pt x="1339" y="1790"/>
                    <a:pt x="1340" y="1793"/>
                  </a:cubicBezTo>
                  <a:cubicBezTo>
                    <a:pt x="1342" y="1797"/>
                    <a:pt x="1345" y="1802"/>
                    <a:pt x="1350" y="1809"/>
                  </a:cubicBezTo>
                  <a:cubicBezTo>
                    <a:pt x="1355" y="1817"/>
                    <a:pt x="1362" y="1823"/>
                    <a:pt x="1369" y="1827"/>
                  </a:cubicBezTo>
                  <a:cubicBezTo>
                    <a:pt x="1377" y="1832"/>
                    <a:pt x="1387" y="1834"/>
                    <a:pt x="1400" y="1833"/>
                  </a:cubicBezTo>
                  <a:cubicBezTo>
                    <a:pt x="1412" y="1833"/>
                    <a:pt x="1424" y="1833"/>
                    <a:pt x="1434" y="1835"/>
                  </a:cubicBezTo>
                  <a:cubicBezTo>
                    <a:pt x="1445" y="1836"/>
                    <a:pt x="1453" y="1837"/>
                    <a:pt x="1458" y="1838"/>
                  </a:cubicBezTo>
                  <a:cubicBezTo>
                    <a:pt x="1463" y="1840"/>
                    <a:pt x="1475" y="1847"/>
                    <a:pt x="1494" y="1860"/>
                  </a:cubicBezTo>
                  <a:cubicBezTo>
                    <a:pt x="1514" y="1873"/>
                    <a:pt x="1537" y="1893"/>
                    <a:pt x="1563" y="1922"/>
                  </a:cubicBezTo>
                  <a:cubicBezTo>
                    <a:pt x="1590" y="1950"/>
                    <a:pt x="1609" y="1983"/>
                    <a:pt x="1621" y="2020"/>
                  </a:cubicBezTo>
                  <a:cubicBezTo>
                    <a:pt x="1634" y="2058"/>
                    <a:pt x="1642" y="2086"/>
                    <a:pt x="1646" y="2105"/>
                  </a:cubicBezTo>
                  <a:cubicBezTo>
                    <a:pt x="1651" y="2124"/>
                    <a:pt x="1654" y="2144"/>
                    <a:pt x="1658" y="2165"/>
                  </a:cubicBezTo>
                  <a:cubicBezTo>
                    <a:pt x="1661" y="2187"/>
                    <a:pt x="1663" y="2205"/>
                    <a:pt x="1664" y="2219"/>
                  </a:cubicBezTo>
                  <a:cubicBezTo>
                    <a:pt x="1666" y="2233"/>
                    <a:pt x="1666" y="2257"/>
                    <a:pt x="1667" y="2290"/>
                  </a:cubicBezTo>
                  <a:cubicBezTo>
                    <a:pt x="1667" y="2322"/>
                    <a:pt x="1667" y="2352"/>
                    <a:pt x="1668" y="2379"/>
                  </a:cubicBezTo>
                  <a:cubicBezTo>
                    <a:pt x="1669" y="2405"/>
                    <a:pt x="1670" y="2431"/>
                    <a:pt x="1672" y="2455"/>
                  </a:cubicBezTo>
                  <a:cubicBezTo>
                    <a:pt x="1674" y="2480"/>
                    <a:pt x="1678" y="2504"/>
                    <a:pt x="1684" y="2526"/>
                  </a:cubicBezTo>
                  <a:cubicBezTo>
                    <a:pt x="1690" y="2549"/>
                    <a:pt x="1695" y="2568"/>
                    <a:pt x="1699" y="2583"/>
                  </a:cubicBezTo>
                  <a:cubicBezTo>
                    <a:pt x="1703" y="2598"/>
                    <a:pt x="1707" y="2612"/>
                    <a:pt x="1710" y="2624"/>
                  </a:cubicBezTo>
                  <a:cubicBezTo>
                    <a:pt x="1714" y="2637"/>
                    <a:pt x="1716" y="2646"/>
                    <a:pt x="1718" y="2653"/>
                  </a:cubicBezTo>
                  <a:cubicBezTo>
                    <a:pt x="1720" y="2660"/>
                    <a:pt x="1723" y="2671"/>
                    <a:pt x="1728" y="2687"/>
                  </a:cubicBezTo>
                  <a:cubicBezTo>
                    <a:pt x="1733" y="2703"/>
                    <a:pt x="1738" y="2722"/>
                    <a:pt x="1745" y="2746"/>
                  </a:cubicBezTo>
                  <a:cubicBezTo>
                    <a:pt x="1751" y="2770"/>
                    <a:pt x="1755" y="2789"/>
                    <a:pt x="1756" y="2804"/>
                  </a:cubicBezTo>
                  <a:cubicBezTo>
                    <a:pt x="1758" y="2820"/>
                    <a:pt x="1758" y="2833"/>
                    <a:pt x="1756" y="2846"/>
                  </a:cubicBezTo>
                  <a:cubicBezTo>
                    <a:pt x="1755" y="2858"/>
                    <a:pt x="1747" y="2871"/>
                    <a:pt x="1734" y="2883"/>
                  </a:cubicBezTo>
                  <a:cubicBezTo>
                    <a:pt x="1720" y="2896"/>
                    <a:pt x="1706" y="2908"/>
                    <a:pt x="1692" y="2919"/>
                  </a:cubicBezTo>
                  <a:cubicBezTo>
                    <a:pt x="1678" y="2930"/>
                    <a:pt x="1671" y="2942"/>
                    <a:pt x="1670" y="2953"/>
                  </a:cubicBezTo>
                  <a:cubicBezTo>
                    <a:pt x="1668" y="2965"/>
                    <a:pt x="1673" y="2981"/>
                    <a:pt x="1684" y="3002"/>
                  </a:cubicBezTo>
                  <a:cubicBezTo>
                    <a:pt x="1695" y="3024"/>
                    <a:pt x="1714" y="3039"/>
                    <a:pt x="1741" y="3048"/>
                  </a:cubicBezTo>
                  <a:cubicBezTo>
                    <a:pt x="1768" y="3057"/>
                    <a:pt x="1793" y="3062"/>
                    <a:pt x="1817" y="3065"/>
                  </a:cubicBezTo>
                  <a:cubicBezTo>
                    <a:pt x="1841" y="3067"/>
                    <a:pt x="1863" y="3068"/>
                    <a:pt x="1885" y="3068"/>
                  </a:cubicBezTo>
                  <a:cubicBezTo>
                    <a:pt x="1907" y="3067"/>
                    <a:pt x="1928" y="3070"/>
                    <a:pt x="1948" y="3074"/>
                  </a:cubicBezTo>
                  <a:cubicBezTo>
                    <a:pt x="1968" y="3079"/>
                    <a:pt x="1987" y="3088"/>
                    <a:pt x="2005" y="3100"/>
                  </a:cubicBezTo>
                  <a:cubicBezTo>
                    <a:pt x="2024" y="3113"/>
                    <a:pt x="2036" y="3134"/>
                    <a:pt x="2041" y="3163"/>
                  </a:cubicBezTo>
                  <a:cubicBezTo>
                    <a:pt x="2041" y="3165"/>
                    <a:pt x="2041" y="3168"/>
                    <a:pt x="2041" y="3170"/>
                  </a:cubicBezTo>
                  <a:cubicBezTo>
                    <a:pt x="2037" y="3174"/>
                    <a:pt x="2034" y="3177"/>
                    <a:pt x="2031" y="3181"/>
                  </a:cubicBezTo>
                  <a:cubicBezTo>
                    <a:pt x="1991" y="3213"/>
                    <a:pt x="1951" y="3233"/>
                    <a:pt x="1909" y="3243"/>
                  </a:cubicBezTo>
                  <a:cubicBezTo>
                    <a:pt x="1867" y="3253"/>
                    <a:pt x="1824" y="3258"/>
                    <a:pt x="1780" y="3257"/>
                  </a:cubicBezTo>
                  <a:cubicBezTo>
                    <a:pt x="1736" y="3256"/>
                    <a:pt x="1698" y="3253"/>
                    <a:pt x="1665" y="3247"/>
                  </a:cubicBezTo>
                  <a:cubicBezTo>
                    <a:pt x="1632" y="3241"/>
                    <a:pt x="1613" y="3238"/>
                    <a:pt x="1606" y="3238"/>
                  </a:cubicBezTo>
                  <a:cubicBezTo>
                    <a:pt x="1600" y="3237"/>
                    <a:pt x="1589" y="3238"/>
                    <a:pt x="1572" y="3238"/>
                  </a:cubicBezTo>
                  <a:cubicBezTo>
                    <a:pt x="1555" y="3239"/>
                    <a:pt x="1535" y="3239"/>
                    <a:pt x="1512" y="3239"/>
                  </a:cubicBezTo>
                  <a:cubicBezTo>
                    <a:pt x="1489" y="3239"/>
                    <a:pt x="1471" y="3236"/>
                    <a:pt x="1460" y="3229"/>
                  </a:cubicBezTo>
                  <a:cubicBezTo>
                    <a:pt x="1448" y="3223"/>
                    <a:pt x="1440" y="3215"/>
                    <a:pt x="1435" y="3207"/>
                  </a:cubicBezTo>
                  <a:cubicBezTo>
                    <a:pt x="1431" y="3198"/>
                    <a:pt x="1429" y="3190"/>
                    <a:pt x="1428" y="3182"/>
                  </a:cubicBezTo>
                  <a:cubicBezTo>
                    <a:pt x="1428" y="3174"/>
                    <a:pt x="1429" y="3162"/>
                    <a:pt x="1432" y="3146"/>
                  </a:cubicBezTo>
                  <a:cubicBezTo>
                    <a:pt x="1434" y="3131"/>
                    <a:pt x="1439" y="3111"/>
                    <a:pt x="1445" y="3088"/>
                  </a:cubicBezTo>
                  <a:cubicBezTo>
                    <a:pt x="1452" y="3064"/>
                    <a:pt x="1456" y="3045"/>
                    <a:pt x="1458" y="3031"/>
                  </a:cubicBezTo>
                  <a:cubicBezTo>
                    <a:pt x="1460" y="3016"/>
                    <a:pt x="1461" y="3005"/>
                    <a:pt x="1461" y="2998"/>
                  </a:cubicBezTo>
                  <a:cubicBezTo>
                    <a:pt x="1462" y="2991"/>
                    <a:pt x="1458" y="2983"/>
                    <a:pt x="1451" y="2974"/>
                  </a:cubicBezTo>
                  <a:cubicBezTo>
                    <a:pt x="1444" y="2965"/>
                    <a:pt x="1428" y="2957"/>
                    <a:pt x="1405" y="2952"/>
                  </a:cubicBezTo>
                  <a:cubicBezTo>
                    <a:pt x="1381" y="2946"/>
                    <a:pt x="1351" y="2943"/>
                    <a:pt x="1313" y="2943"/>
                  </a:cubicBezTo>
                  <a:cubicBezTo>
                    <a:pt x="1276" y="2943"/>
                    <a:pt x="1237" y="2944"/>
                    <a:pt x="1198" y="2945"/>
                  </a:cubicBezTo>
                  <a:cubicBezTo>
                    <a:pt x="1159" y="2947"/>
                    <a:pt x="1117" y="2946"/>
                    <a:pt x="1075" y="2942"/>
                  </a:cubicBezTo>
                  <a:cubicBezTo>
                    <a:pt x="1032" y="2938"/>
                    <a:pt x="1010" y="2936"/>
                    <a:pt x="1008" y="2935"/>
                  </a:cubicBezTo>
                  <a:cubicBezTo>
                    <a:pt x="1007" y="2934"/>
                    <a:pt x="1003" y="2930"/>
                    <a:pt x="997" y="2924"/>
                  </a:cubicBezTo>
                  <a:cubicBezTo>
                    <a:pt x="991" y="2918"/>
                    <a:pt x="989" y="2909"/>
                    <a:pt x="991" y="2897"/>
                  </a:cubicBezTo>
                  <a:cubicBezTo>
                    <a:pt x="994" y="2885"/>
                    <a:pt x="996" y="2875"/>
                    <a:pt x="997" y="2867"/>
                  </a:cubicBezTo>
                  <a:cubicBezTo>
                    <a:pt x="999" y="2859"/>
                    <a:pt x="1000" y="2853"/>
                    <a:pt x="1002" y="2847"/>
                  </a:cubicBezTo>
                  <a:cubicBezTo>
                    <a:pt x="1003" y="2842"/>
                    <a:pt x="1006" y="2833"/>
                    <a:pt x="1012" y="2822"/>
                  </a:cubicBezTo>
                  <a:cubicBezTo>
                    <a:pt x="1017" y="2810"/>
                    <a:pt x="1021" y="2800"/>
                    <a:pt x="1023" y="2790"/>
                  </a:cubicBezTo>
                  <a:cubicBezTo>
                    <a:pt x="1025" y="2781"/>
                    <a:pt x="1027" y="2772"/>
                    <a:pt x="1029" y="2764"/>
                  </a:cubicBezTo>
                  <a:cubicBezTo>
                    <a:pt x="1031" y="2755"/>
                    <a:pt x="1033" y="2746"/>
                    <a:pt x="1036" y="2737"/>
                  </a:cubicBezTo>
                  <a:cubicBezTo>
                    <a:pt x="1039" y="2728"/>
                    <a:pt x="1043" y="2719"/>
                    <a:pt x="1047" y="2709"/>
                  </a:cubicBezTo>
                  <a:cubicBezTo>
                    <a:pt x="1051" y="2699"/>
                    <a:pt x="1054" y="2689"/>
                    <a:pt x="1055" y="2678"/>
                  </a:cubicBezTo>
                  <a:cubicBezTo>
                    <a:pt x="1056" y="2668"/>
                    <a:pt x="1056" y="2660"/>
                    <a:pt x="1055" y="2653"/>
                  </a:cubicBezTo>
                  <a:cubicBezTo>
                    <a:pt x="1055" y="2647"/>
                    <a:pt x="1053" y="2632"/>
                    <a:pt x="1050" y="2610"/>
                  </a:cubicBezTo>
                  <a:cubicBezTo>
                    <a:pt x="1048" y="2587"/>
                    <a:pt x="1046" y="2555"/>
                    <a:pt x="1044" y="2514"/>
                  </a:cubicBezTo>
                  <a:cubicBezTo>
                    <a:pt x="1043" y="2473"/>
                    <a:pt x="1041" y="2425"/>
                    <a:pt x="1040" y="2372"/>
                  </a:cubicBezTo>
                  <a:cubicBezTo>
                    <a:pt x="1039" y="2319"/>
                    <a:pt x="1037" y="2277"/>
                    <a:pt x="1034" y="2248"/>
                  </a:cubicBezTo>
                  <a:cubicBezTo>
                    <a:pt x="1030" y="2218"/>
                    <a:pt x="1025" y="2191"/>
                    <a:pt x="1019" y="2166"/>
                  </a:cubicBezTo>
                  <a:cubicBezTo>
                    <a:pt x="1012" y="2142"/>
                    <a:pt x="1001" y="2118"/>
                    <a:pt x="985" y="2095"/>
                  </a:cubicBezTo>
                  <a:cubicBezTo>
                    <a:pt x="969" y="2073"/>
                    <a:pt x="944" y="2056"/>
                    <a:pt x="910" y="2045"/>
                  </a:cubicBezTo>
                  <a:cubicBezTo>
                    <a:pt x="876" y="2035"/>
                    <a:pt x="842" y="2029"/>
                    <a:pt x="809" y="2029"/>
                  </a:cubicBezTo>
                  <a:cubicBezTo>
                    <a:pt x="777" y="2028"/>
                    <a:pt x="743" y="2028"/>
                    <a:pt x="707" y="2029"/>
                  </a:cubicBezTo>
                  <a:cubicBezTo>
                    <a:pt x="701" y="2029"/>
                    <a:pt x="695" y="2029"/>
                    <a:pt x="689" y="2029"/>
                  </a:cubicBezTo>
                  <a:close/>
                </a:path>
              </a:pathLst>
            </a:custGeom>
            <a:solidFill>
              <a:schemeClr val="tx1"/>
            </a:solidFill>
            <a:ln w="0" cap="rnd">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3" name="正方形/長方形 362"/>
            <p:cNvSpPr/>
            <p:nvPr/>
          </p:nvSpPr>
          <p:spPr bwMode="auto">
            <a:xfrm>
              <a:off x="9275195" y="1774240"/>
              <a:ext cx="471024" cy="852185"/>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4" name="フリーフォーム 363"/>
            <p:cNvSpPr/>
            <p:nvPr/>
          </p:nvSpPr>
          <p:spPr bwMode="auto">
            <a:xfrm rot="10800000">
              <a:off x="10618295" y="2627405"/>
              <a:ext cx="101498" cy="769600"/>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5" name="グループ化 724"/>
            <p:cNvGrpSpPr>
              <a:grpSpLocks noChangeAspect="1"/>
            </p:cNvGrpSpPr>
            <p:nvPr/>
          </p:nvGrpSpPr>
          <p:grpSpPr bwMode="auto">
            <a:xfrm>
              <a:off x="9904535" y="3369242"/>
              <a:ext cx="10154" cy="27735"/>
              <a:chOff x="9491662" y="3466966"/>
              <a:chExt cx="1009652" cy="2755901"/>
            </a:xfrm>
          </p:grpSpPr>
          <p:sp>
            <p:nvSpPr>
              <p:cNvPr id="366"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7"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8"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9" name="Line 105"/>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0" name="Line 106"/>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1"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2"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3"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4"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6" name="グループ化 725"/>
            <p:cNvGrpSpPr>
              <a:grpSpLocks noChangeAspect="1"/>
            </p:cNvGrpSpPr>
            <p:nvPr/>
          </p:nvGrpSpPr>
          <p:grpSpPr bwMode="auto">
            <a:xfrm>
              <a:off x="10505603" y="3366184"/>
              <a:ext cx="10154" cy="27735"/>
              <a:chOff x="9491662" y="3466966"/>
              <a:chExt cx="1009652" cy="2755901"/>
            </a:xfrm>
          </p:grpSpPr>
          <p:sp>
            <p:nvSpPr>
              <p:cNvPr id="376"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7"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8"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9" name="Line 105"/>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0" name="Line 106"/>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1"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2"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3"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4"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385" name="フリーフォーム 384"/>
            <p:cNvSpPr/>
            <p:nvPr/>
          </p:nvSpPr>
          <p:spPr bwMode="auto">
            <a:xfrm>
              <a:off x="9814447" y="3582701"/>
              <a:ext cx="799163"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6" name="フリーフォーム 385"/>
            <p:cNvSpPr/>
            <p:nvPr/>
          </p:nvSpPr>
          <p:spPr bwMode="auto">
            <a:xfrm flipV="1">
              <a:off x="9874557" y="3427200"/>
              <a:ext cx="678943" cy="2069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7" name="テキスト ボックス 27"/>
            <p:cNvSpPr txBox="1">
              <a:spLocks noChangeArrowheads="1"/>
            </p:cNvSpPr>
            <p:nvPr/>
          </p:nvSpPr>
          <p:spPr bwMode="auto">
            <a:xfrm>
              <a:off x="9979019" y="3395480"/>
              <a:ext cx="469926"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44m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388" name="テキスト ボックス 141"/>
            <p:cNvSpPr txBox="1">
              <a:spLocks noChangeArrowheads="1"/>
            </p:cNvSpPr>
            <p:nvPr/>
          </p:nvSpPr>
          <p:spPr bwMode="auto">
            <a:xfrm>
              <a:off x="9933127" y="3533864"/>
              <a:ext cx="561712"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52m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389" name="フリーフォーム 388"/>
            <p:cNvSpPr/>
            <p:nvPr/>
          </p:nvSpPr>
          <p:spPr bwMode="auto">
            <a:xfrm flipV="1">
              <a:off x="9823074" y="2605811"/>
              <a:ext cx="91644" cy="20693"/>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7" name="グループ化 735"/>
            <p:cNvGrpSpPr>
              <a:grpSpLocks/>
            </p:cNvGrpSpPr>
            <p:nvPr/>
          </p:nvGrpSpPr>
          <p:grpSpPr bwMode="auto">
            <a:xfrm>
              <a:off x="9874361" y="2626421"/>
              <a:ext cx="700623" cy="861243"/>
              <a:chOff x="2299815" y="3069047"/>
              <a:chExt cx="1638010" cy="1990758"/>
            </a:xfrm>
          </p:grpSpPr>
          <p:sp>
            <p:nvSpPr>
              <p:cNvPr id="391" name="フリーフォーム 390"/>
              <p:cNvSpPr/>
              <p:nvPr/>
            </p:nvSpPr>
            <p:spPr bwMode="auto">
              <a:xfrm>
                <a:off x="3887141" y="3069048"/>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2" name="フリーフォーム 391"/>
              <p:cNvSpPr/>
              <p:nvPr/>
            </p:nvSpPr>
            <p:spPr bwMode="auto">
              <a:xfrm>
                <a:off x="2299815" y="3069047"/>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393" name="フリーフォーム 392"/>
            <p:cNvSpPr/>
            <p:nvPr/>
          </p:nvSpPr>
          <p:spPr bwMode="auto">
            <a:xfrm flipV="1">
              <a:off x="10553258" y="2989050"/>
              <a:ext cx="62082" cy="2167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4" name="テキスト ボックス 27"/>
            <p:cNvSpPr txBox="1">
              <a:spLocks noChangeArrowheads="1"/>
            </p:cNvSpPr>
            <p:nvPr/>
          </p:nvSpPr>
          <p:spPr bwMode="auto">
            <a:xfrm>
              <a:off x="10252240" y="2899781"/>
              <a:ext cx="400761"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395" name="フリーフォーム 394"/>
            <p:cNvSpPr/>
            <p:nvPr/>
          </p:nvSpPr>
          <p:spPr bwMode="auto">
            <a:xfrm flipV="1">
              <a:off x="9813219" y="2989050"/>
              <a:ext cx="62082" cy="2167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6" name="テキスト ボックス 27"/>
            <p:cNvSpPr txBox="1">
              <a:spLocks noChangeArrowheads="1"/>
            </p:cNvSpPr>
            <p:nvPr/>
          </p:nvSpPr>
          <p:spPr bwMode="auto">
            <a:xfrm>
              <a:off x="9767507" y="2899781"/>
              <a:ext cx="473208"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397" name="フリーフォーム 396"/>
            <p:cNvSpPr/>
            <p:nvPr/>
          </p:nvSpPr>
          <p:spPr bwMode="auto">
            <a:xfrm flipV="1">
              <a:off x="9745228" y="2656968"/>
              <a:ext cx="65037" cy="24635"/>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8" name="グループ化 741"/>
            <p:cNvGrpSpPr>
              <a:grpSpLocks noChangeAspect="1"/>
            </p:cNvGrpSpPr>
            <p:nvPr/>
          </p:nvGrpSpPr>
          <p:grpSpPr bwMode="auto">
            <a:xfrm>
              <a:off x="9905852" y="3366184"/>
              <a:ext cx="10154" cy="27735"/>
              <a:chOff x="9491662" y="3466966"/>
              <a:chExt cx="1009652" cy="2755901"/>
            </a:xfrm>
          </p:grpSpPr>
          <p:sp>
            <p:nvSpPr>
              <p:cNvPr id="399" name="Freeform 79"/>
              <p:cNvSpPr>
                <a:spLocks/>
              </p:cNvSpPr>
              <p:nvPr/>
            </p:nvSpPr>
            <p:spPr bwMode="auto">
              <a:xfrm>
                <a:off x="10221902" y="4962410"/>
                <a:ext cx="146048" cy="24445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0" name="Freeform 84"/>
              <p:cNvSpPr>
                <a:spLocks/>
              </p:cNvSpPr>
              <p:nvPr/>
            </p:nvSpPr>
            <p:spPr bwMode="auto">
              <a:xfrm>
                <a:off x="10482262" y="5140177"/>
                <a:ext cx="19052" cy="41286"/>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1" name="Freeform 96"/>
              <p:cNvSpPr>
                <a:spLocks/>
              </p:cNvSpPr>
              <p:nvPr/>
            </p:nvSpPr>
            <p:spPr bwMode="auto">
              <a:xfrm>
                <a:off x="9602764" y="5330671"/>
                <a:ext cx="9526" cy="3156"/>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2" name="Line 105"/>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3" name="Line 106"/>
              <p:cNvSpPr>
                <a:spLocks noChangeShapeType="1"/>
              </p:cNvSpPr>
              <p:nvPr/>
            </p:nvSpPr>
            <p:spPr bwMode="auto">
              <a:xfrm>
                <a:off x="10161588" y="3841642"/>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4" name="Freeform 122"/>
              <p:cNvSpPr>
                <a:spLocks/>
              </p:cNvSpPr>
              <p:nvPr/>
            </p:nvSpPr>
            <p:spPr bwMode="auto">
              <a:xfrm>
                <a:off x="9491662" y="3816239"/>
                <a:ext cx="996968" cy="2406628"/>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5" name="Freeform 124"/>
              <p:cNvSpPr>
                <a:spLocks/>
              </p:cNvSpPr>
              <p:nvPr/>
            </p:nvSpPr>
            <p:spPr bwMode="auto">
              <a:xfrm>
                <a:off x="9818704" y="3819395"/>
                <a:ext cx="222256" cy="568326"/>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6" name="Freeform 125"/>
              <p:cNvSpPr>
                <a:spLocks/>
              </p:cNvSpPr>
              <p:nvPr/>
            </p:nvSpPr>
            <p:spPr bwMode="auto">
              <a:xfrm>
                <a:off x="9736128" y="3466966"/>
                <a:ext cx="346094" cy="44452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7" name="Freeform 126"/>
              <p:cNvSpPr>
                <a:spLocks/>
              </p:cNvSpPr>
              <p:nvPr/>
            </p:nvSpPr>
            <p:spPr bwMode="auto">
              <a:xfrm>
                <a:off x="9802810" y="3901967"/>
                <a:ext cx="126996" cy="539767"/>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408" name="テキスト ボックス 155"/>
            <p:cNvSpPr txBox="1">
              <a:spLocks noChangeArrowheads="1"/>
            </p:cNvSpPr>
            <p:nvPr/>
          </p:nvSpPr>
          <p:spPr bwMode="auto">
            <a:xfrm>
              <a:off x="9639103" y="2336271"/>
              <a:ext cx="499171"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50m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p>
          </p:txBody>
        </p:sp>
        <p:sp>
          <p:nvSpPr>
            <p:cNvPr id="409" name="テキスト ボックス 27"/>
            <p:cNvSpPr txBox="1">
              <a:spLocks noChangeArrowheads="1"/>
            </p:cNvSpPr>
            <p:nvPr/>
          </p:nvSpPr>
          <p:spPr bwMode="auto">
            <a:xfrm>
              <a:off x="9180028" y="2571429"/>
              <a:ext cx="690274"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r>
                <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以上</a:t>
              </a:r>
            </a:p>
          </p:txBody>
        </p:sp>
        <p:sp>
          <p:nvSpPr>
            <p:cNvPr id="412" name="円/楕円 411"/>
            <p:cNvSpPr/>
            <p:nvPr/>
          </p:nvSpPr>
          <p:spPr>
            <a:xfrm>
              <a:off x="9773849" y="3312346"/>
              <a:ext cx="137957" cy="13795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427" name="直線コネクタ 426"/>
            <p:cNvCxnSpPr/>
            <p:nvPr/>
          </p:nvCxnSpPr>
          <p:spPr bwMode="auto">
            <a:xfrm>
              <a:off x="9687365" y="1630222"/>
              <a:ext cx="919153" cy="17559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8" name="直角三角形 427"/>
            <p:cNvSpPr>
              <a:spLocks noChangeArrowheads="1"/>
            </p:cNvSpPr>
            <p:nvPr/>
          </p:nvSpPr>
          <p:spPr bwMode="auto">
            <a:xfrm rot="10800000">
              <a:off x="10225119" y="2492404"/>
              <a:ext cx="95584" cy="205950"/>
            </a:xfrm>
            <a:prstGeom prst="rtTriangle">
              <a:avLst/>
            </a:prstGeom>
            <a:noFill/>
            <a:ln w="3175" algn="ctr">
              <a:solidFill>
                <a:schemeClr val="tx1"/>
              </a:solidFill>
              <a:miter lim="800000"/>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9" name="テキスト ボックス 145"/>
            <p:cNvSpPr txBox="1">
              <a:spLocks noChangeArrowheads="1"/>
            </p:cNvSpPr>
            <p:nvPr/>
          </p:nvSpPr>
          <p:spPr bwMode="auto">
            <a:xfrm>
              <a:off x="10203793" y="2315972"/>
              <a:ext cx="137870" cy="21544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430" name="テキスト ボックス 146"/>
            <p:cNvSpPr txBox="1">
              <a:spLocks noChangeArrowheads="1"/>
            </p:cNvSpPr>
            <p:nvPr/>
          </p:nvSpPr>
          <p:spPr bwMode="auto">
            <a:xfrm>
              <a:off x="10316727" y="2447798"/>
              <a:ext cx="119650"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2</a:t>
              </a:r>
            </a:p>
          </p:txBody>
        </p:sp>
      </p:grpSp>
      <p:grpSp>
        <p:nvGrpSpPr>
          <p:cNvPr id="9" name="グループ化 8"/>
          <p:cNvGrpSpPr/>
          <p:nvPr/>
        </p:nvGrpSpPr>
        <p:grpSpPr>
          <a:xfrm>
            <a:off x="3243631" y="1873641"/>
            <a:ext cx="1518245" cy="1461623"/>
            <a:chOff x="3872383" y="2135230"/>
            <a:chExt cx="1518245" cy="1461623"/>
          </a:xfrm>
        </p:grpSpPr>
        <p:pic>
          <p:nvPicPr>
            <p:cNvPr id="209" name="Picture 5"/>
            <p:cNvPicPr>
              <a:picLocks noChangeAspect="1" noChangeArrowheads="1"/>
            </p:cNvPicPr>
            <p:nvPr/>
          </p:nvPicPr>
          <p:blipFill>
            <a:blip r:embed="rId2" cstate="email"/>
            <a:srcRect/>
            <a:stretch>
              <a:fillRect/>
            </a:stretch>
          </p:blipFill>
          <p:spPr bwMode="auto">
            <a:xfrm>
              <a:off x="4555004" y="2998341"/>
              <a:ext cx="138942" cy="227628"/>
            </a:xfrm>
            <a:prstGeom prst="rect">
              <a:avLst/>
            </a:prstGeom>
            <a:noFill/>
            <a:ln w="9525">
              <a:noFill/>
              <a:miter lim="800000"/>
              <a:headEnd/>
              <a:tailEnd/>
            </a:ln>
          </p:spPr>
        </p:pic>
        <p:sp>
          <p:nvSpPr>
            <p:cNvPr id="210" name="フリーフォーム 209"/>
            <p:cNvSpPr/>
            <p:nvPr/>
          </p:nvSpPr>
          <p:spPr>
            <a:xfrm>
              <a:off x="4486073" y="3223013"/>
              <a:ext cx="800149" cy="6898"/>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11" name="Picture 5"/>
            <p:cNvPicPr>
              <a:picLocks noChangeAspect="1" noChangeArrowheads="1"/>
            </p:cNvPicPr>
            <p:nvPr/>
          </p:nvPicPr>
          <p:blipFill>
            <a:blip r:embed="rId2" cstate="email"/>
            <a:srcRect/>
            <a:stretch>
              <a:fillRect/>
            </a:stretch>
          </p:blipFill>
          <p:spPr bwMode="auto">
            <a:xfrm>
              <a:off x="4685078" y="2998341"/>
              <a:ext cx="138942" cy="227628"/>
            </a:xfrm>
            <a:prstGeom prst="rect">
              <a:avLst/>
            </a:prstGeom>
            <a:noFill/>
            <a:ln w="9525">
              <a:noFill/>
              <a:miter lim="800000"/>
              <a:headEnd/>
              <a:tailEnd/>
            </a:ln>
          </p:spPr>
        </p:pic>
        <p:pic>
          <p:nvPicPr>
            <p:cNvPr id="212" name="Picture 5"/>
            <p:cNvPicPr>
              <a:picLocks noChangeAspect="1" noChangeArrowheads="1"/>
            </p:cNvPicPr>
            <p:nvPr/>
          </p:nvPicPr>
          <p:blipFill>
            <a:blip r:embed="rId2" cstate="email"/>
            <a:srcRect/>
            <a:stretch>
              <a:fillRect/>
            </a:stretch>
          </p:blipFill>
          <p:spPr bwMode="auto">
            <a:xfrm>
              <a:off x="4962961" y="2998341"/>
              <a:ext cx="138942" cy="227628"/>
            </a:xfrm>
            <a:prstGeom prst="rect">
              <a:avLst/>
            </a:prstGeom>
            <a:noFill/>
            <a:ln w="9525">
              <a:noFill/>
              <a:miter lim="800000"/>
              <a:headEnd/>
              <a:tailEnd/>
            </a:ln>
          </p:spPr>
        </p:pic>
        <p:pic>
          <p:nvPicPr>
            <p:cNvPr id="213" name="Picture 5"/>
            <p:cNvPicPr>
              <a:picLocks noChangeAspect="1" noChangeArrowheads="1"/>
            </p:cNvPicPr>
            <p:nvPr/>
          </p:nvPicPr>
          <p:blipFill>
            <a:blip r:embed="rId2" cstate="email"/>
            <a:srcRect/>
            <a:stretch>
              <a:fillRect/>
            </a:stretch>
          </p:blipFill>
          <p:spPr bwMode="auto">
            <a:xfrm>
              <a:off x="5088155" y="2998341"/>
              <a:ext cx="138941" cy="227628"/>
            </a:xfrm>
            <a:prstGeom prst="rect">
              <a:avLst/>
            </a:prstGeom>
            <a:noFill/>
            <a:ln w="9525">
              <a:noFill/>
              <a:miter lim="800000"/>
              <a:headEnd/>
              <a:tailEnd/>
            </a:ln>
          </p:spPr>
        </p:pic>
        <p:sp>
          <p:nvSpPr>
            <p:cNvPr id="214" name="Freeform 79"/>
            <p:cNvSpPr>
              <a:spLocks/>
            </p:cNvSpPr>
            <p:nvPr/>
          </p:nvSpPr>
          <p:spPr bwMode="auto">
            <a:xfrm>
              <a:off x="5183655" y="3212365"/>
              <a:ext cx="1568" cy="2448"/>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5" name="Freeform 84"/>
            <p:cNvSpPr>
              <a:spLocks/>
            </p:cNvSpPr>
            <p:nvPr/>
          </p:nvSpPr>
          <p:spPr bwMode="auto">
            <a:xfrm>
              <a:off x="5186489" y="3214145"/>
              <a:ext cx="205" cy="414"/>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6" name="Freeform 96"/>
            <p:cNvSpPr>
              <a:spLocks/>
            </p:cNvSpPr>
            <p:nvPr/>
          </p:nvSpPr>
          <p:spPr bwMode="auto">
            <a:xfrm>
              <a:off x="5177002" y="3216137"/>
              <a:ext cx="102" cy="31"/>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7" name="Line 105"/>
            <p:cNvSpPr>
              <a:spLocks noChangeShapeType="1"/>
            </p:cNvSpPr>
            <p:nvPr/>
          </p:nvSpPr>
          <p:spPr bwMode="auto">
            <a:xfrm>
              <a:off x="5183002" y="3201144"/>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8" name="Line 106"/>
            <p:cNvSpPr>
              <a:spLocks noChangeShapeType="1"/>
            </p:cNvSpPr>
            <p:nvPr/>
          </p:nvSpPr>
          <p:spPr bwMode="auto">
            <a:xfrm>
              <a:off x="5183002" y="3201144"/>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9" name="Freeform 122"/>
            <p:cNvSpPr>
              <a:spLocks/>
            </p:cNvSpPr>
            <p:nvPr/>
          </p:nvSpPr>
          <p:spPr bwMode="auto">
            <a:xfrm>
              <a:off x="5175811" y="3200890"/>
              <a:ext cx="10704" cy="24094"/>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0" name="Freeform 124"/>
            <p:cNvSpPr>
              <a:spLocks/>
            </p:cNvSpPr>
            <p:nvPr/>
          </p:nvSpPr>
          <p:spPr bwMode="auto">
            <a:xfrm>
              <a:off x="5179319" y="3200921"/>
              <a:ext cx="2386" cy="5690"/>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1" name="Freeform 125"/>
            <p:cNvSpPr>
              <a:spLocks/>
            </p:cNvSpPr>
            <p:nvPr/>
          </p:nvSpPr>
          <p:spPr bwMode="auto">
            <a:xfrm>
              <a:off x="5178432" y="3197393"/>
              <a:ext cx="3716" cy="445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2" name="Freeform 126"/>
            <p:cNvSpPr>
              <a:spLocks/>
            </p:cNvSpPr>
            <p:nvPr/>
          </p:nvSpPr>
          <p:spPr bwMode="auto">
            <a:xfrm>
              <a:off x="5179150" y="3201748"/>
              <a:ext cx="1363" cy="5404"/>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3" name="フリーフォーム 222"/>
            <p:cNvSpPr/>
            <p:nvPr/>
          </p:nvSpPr>
          <p:spPr>
            <a:xfrm rot="10800000">
              <a:off x="5289132" y="2458341"/>
              <a:ext cx="101496" cy="766645"/>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4" name="フリーフォーム 223"/>
            <p:cNvSpPr/>
            <p:nvPr/>
          </p:nvSpPr>
          <p:spPr bwMode="auto">
            <a:xfrm>
              <a:off x="4486026" y="3225069"/>
              <a:ext cx="0" cy="283331"/>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5" name="フリーフォーム 224"/>
            <p:cNvSpPr/>
            <p:nvPr/>
          </p:nvSpPr>
          <p:spPr bwMode="auto">
            <a:xfrm>
              <a:off x="4485051" y="3430614"/>
              <a:ext cx="799163"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6" name="フリーフォーム 225"/>
            <p:cNvSpPr/>
            <p:nvPr/>
          </p:nvSpPr>
          <p:spPr bwMode="auto">
            <a:xfrm flipV="1">
              <a:off x="4544668" y="3288050"/>
              <a:ext cx="679929" cy="2069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7" name="テキスト ボックス 27"/>
            <p:cNvSpPr txBox="1">
              <a:spLocks noChangeArrowheads="1"/>
            </p:cNvSpPr>
            <p:nvPr/>
          </p:nvSpPr>
          <p:spPr bwMode="auto">
            <a:xfrm>
              <a:off x="4608676" y="3251404"/>
              <a:ext cx="551826" cy="21544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44m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228" name="テキスト ボックス 141"/>
            <p:cNvSpPr txBox="1">
              <a:spLocks noChangeArrowheads="1"/>
            </p:cNvSpPr>
            <p:nvPr/>
          </p:nvSpPr>
          <p:spPr bwMode="auto">
            <a:xfrm>
              <a:off x="4603792" y="3381409"/>
              <a:ext cx="561681"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52m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230" name="フリーフォーム 229"/>
            <p:cNvSpPr/>
            <p:nvPr/>
          </p:nvSpPr>
          <p:spPr bwMode="auto">
            <a:xfrm flipV="1">
              <a:off x="4500854" y="2437651"/>
              <a:ext cx="90657" cy="20693"/>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1" name="テキスト ボックス 230"/>
            <p:cNvSpPr txBox="1">
              <a:spLocks noChangeArrowheads="1"/>
            </p:cNvSpPr>
            <p:nvPr/>
          </p:nvSpPr>
          <p:spPr bwMode="auto">
            <a:xfrm>
              <a:off x="4750293" y="2560149"/>
              <a:ext cx="223687" cy="21544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232" name="テキスト ボックス 231"/>
            <p:cNvSpPr txBox="1">
              <a:spLocks noChangeArrowheads="1"/>
            </p:cNvSpPr>
            <p:nvPr/>
          </p:nvSpPr>
          <p:spPr bwMode="auto">
            <a:xfrm>
              <a:off x="4826299" y="2658153"/>
              <a:ext cx="277581"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233" name="直角三角形 232"/>
            <p:cNvSpPr>
              <a:spLocks noChangeArrowheads="1"/>
            </p:cNvSpPr>
            <p:nvPr/>
          </p:nvSpPr>
          <p:spPr bwMode="auto">
            <a:xfrm rot="10800000">
              <a:off x="4804489" y="2711956"/>
              <a:ext cx="104453" cy="104453"/>
            </a:xfrm>
            <a:prstGeom prst="rtTriangle">
              <a:avLst/>
            </a:prstGeom>
            <a:noFill/>
            <a:ln w="3175" algn="ctr">
              <a:solidFill>
                <a:schemeClr val="tx1"/>
              </a:solidFill>
              <a:miter lim="800000"/>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34" name="直線コネクタ 233"/>
            <p:cNvCxnSpPr/>
            <p:nvPr/>
          </p:nvCxnSpPr>
          <p:spPr>
            <a:xfrm flipH="1" flipV="1">
              <a:off x="4322474" y="2270127"/>
              <a:ext cx="967667" cy="9597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5" name="フリーフォーム 234"/>
            <p:cNvSpPr/>
            <p:nvPr/>
          </p:nvSpPr>
          <p:spPr bwMode="auto">
            <a:xfrm>
              <a:off x="5224117" y="2458339"/>
              <a:ext cx="21679" cy="861244"/>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6" name="フリーフォーム 235"/>
            <p:cNvSpPr/>
            <p:nvPr/>
          </p:nvSpPr>
          <p:spPr bwMode="auto">
            <a:xfrm>
              <a:off x="4544191" y="2458339"/>
              <a:ext cx="21679" cy="861244"/>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7" name="フリーフォーム 236"/>
            <p:cNvSpPr/>
            <p:nvPr/>
          </p:nvSpPr>
          <p:spPr bwMode="auto">
            <a:xfrm flipV="1">
              <a:off x="5224094" y="2821053"/>
              <a:ext cx="62082" cy="22665"/>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8" name="テキスト ボックス 27"/>
            <p:cNvSpPr txBox="1">
              <a:spLocks noChangeArrowheads="1"/>
            </p:cNvSpPr>
            <p:nvPr/>
          </p:nvSpPr>
          <p:spPr bwMode="auto">
            <a:xfrm>
              <a:off x="4908427" y="2736142"/>
              <a:ext cx="389375"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239" name="テキスト ボックス 27"/>
            <p:cNvSpPr txBox="1">
              <a:spLocks noChangeArrowheads="1"/>
            </p:cNvSpPr>
            <p:nvPr/>
          </p:nvSpPr>
          <p:spPr bwMode="auto">
            <a:xfrm>
              <a:off x="4465780" y="2734798"/>
              <a:ext cx="390220" cy="21544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800" b="0" i="0" u="none" strike="noStrike" kern="1200" cap="none" spc="0" normalizeH="0" baseline="0" noProof="0">
                <a:ln>
                  <a:noFill/>
                </a:ln>
                <a:solidFill>
                  <a:srgbClr val="000000"/>
                </a:solidFill>
                <a:effectLst/>
                <a:uLnTx/>
                <a:uFillTx/>
                <a:latin typeface="HG丸ｺﾞｼｯｸM-PRO" pitchFamily="50" charset="-128"/>
                <a:ea typeface="HG丸ｺﾞｼｯｸM-PRO" pitchFamily="50" charset="-128"/>
                <a:cs typeface="+mn-cs"/>
              </a:endParaRPr>
            </a:p>
          </p:txBody>
        </p:sp>
        <p:sp>
          <p:nvSpPr>
            <p:cNvPr id="240" name="正方形/長方形 239"/>
            <p:cNvSpPr/>
            <p:nvPr/>
          </p:nvSpPr>
          <p:spPr>
            <a:xfrm>
              <a:off x="3948001" y="2458339"/>
              <a:ext cx="537046" cy="766738"/>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2" name="正方形/長方形 241"/>
            <p:cNvSpPr/>
            <p:nvPr/>
          </p:nvSpPr>
          <p:spPr>
            <a:xfrm>
              <a:off x="3947995" y="2305687"/>
              <a:ext cx="384308" cy="152737"/>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3" name="フリーフォーム 242"/>
            <p:cNvSpPr/>
            <p:nvPr/>
          </p:nvSpPr>
          <p:spPr bwMode="auto">
            <a:xfrm>
              <a:off x="5289131" y="3225069"/>
              <a:ext cx="0" cy="283331"/>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4" name="フリーフォーム 243"/>
            <p:cNvSpPr/>
            <p:nvPr/>
          </p:nvSpPr>
          <p:spPr bwMode="auto">
            <a:xfrm flipV="1">
              <a:off x="4333290" y="2489877"/>
              <a:ext cx="152737" cy="23649"/>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5" name="フリーフォーム 244"/>
            <p:cNvSpPr/>
            <p:nvPr/>
          </p:nvSpPr>
          <p:spPr bwMode="auto">
            <a:xfrm rot="16200000" flipV="1">
              <a:off x="4180104" y="2373187"/>
              <a:ext cx="151753" cy="18723"/>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6" name="テキスト ボックス 147"/>
            <p:cNvSpPr txBox="1">
              <a:spLocks noChangeArrowheads="1"/>
            </p:cNvSpPr>
            <p:nvPr/>
          </p:nvSpPr>
          <p:spPr bwMode="auto">
            <a:xfrm>
              <a:off x="3872383" y="2135230"/>
              <a:ext cx="470038"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原則</a:t>
              </a: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以下</a:t>
              </a:r>
            </a:p>
          </p:txBody>
        </p:sp>
        <p:sp>
          <p:nvSpPr>
            <p:cNvPr id="247" name="Freeform 79"/>
            <p:cNvSpPr>
              <a:spLocks/>
            </p:cNvSpPr>
            <p:nvPr/>
          </p:nvSpPr>
          <p:spPr bwMode="auto">
            <a:xfrm>
              <a:off x="4583537" y="3212365"/>
              <a:ext cx="1568" cy="2448"/>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8" name="Freeform 84"/>
            <p:cNvSpPr>
              <a:spLocks/>
            </p:cNvSpPr>
            <p:nvPr/>
          </p:nvSpPr>
          <p:spPr bwMode="auto">
            <a:xfrm>
              <a:off x="4586379" y="3214145"/>
              <a:ext cx="205" cy="414"/>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9" name="Freeform 96"/>
            <p:cNvSpPr>
              <a:spLocks/>
            </p:cNvSpPr>
            <p:nvPr/>
          </p:nvSpPr>
          <p:spPr bwMode="auto">
            <a:xfrm>
              <a:off x="4576891" y="3216137"/>
              <a:ext cx="102" cy="31"/>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0" name="Line 105"/>
            <p:cNvSpPr>
              <a:spLocks noChangeShapeType="1"/>
            </p:cNvSpPr>
            <p:nvPr/>
          </p:nvSpPr>
          <p:spPr bwMode="auto">
            <a:xfrm>
              <a:off x="4582889" y="3201144"/>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1" name="Line 106"/>
            <p:cNvSpPr>
              <a:spLocks noChangeShapeType="1"/>
            </p:cNvSpPr>
            <p:nvPr/>
          </p:nvSpPr>
          <p:spPr bwMode="auto">
            <a:xfrm>
              <a:off x="4582889" y="3201144"/>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2" name="Freeform 122"/>
            <p:cNvSpPr>
              <a:spLocks/>
            </p:cNvSpPr>
            <p:nvPr/>
          </p:nvSpPr>
          <p:spPr bwMode="auto">
            <a:xfrm>
              <a:off x="4575699" y="3200890"/>
              <a:ext cx="10703" cy="24094"/>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3" name="Freeform 124"/>
            <p:cNvSpPr>
              <a:spLocks/>
            </p:cNvSpPr>
            <p:nvPr/>
          </p:nvSpPr>
          <p:spPr bwMode="auto">
            <a:xfrm>
              <a:off x="4579208" y="3200921"/>
              <a:ext cx="2386" cy="5690"/>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4" name="Freeform 125"/>
            <p:cNvSpPr>
              <a:spLocks/>
            </p:cNvSpPr>
            <p:nvPr/>
          </p:nvSpPr>
          <p:spPr bwMode="auto">
            <a:xfrm>
              <a:off x="4578322" y="3197393"/>
              <a:ext cx="3716" cy="445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5" name="Freeform 126"/>
            <p:cNvSpPr>
              <a:spLocks/>
            </p:cNvSpPr>
            <p:nvPr/>
          </p:nvSpPr>
          <p:spPr bwMode="auto">
            <a:xfrm>
              <a:off x="4579043" y="3201748"/>
              <a:ext cx="1363" cy="5404"/>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6" name="テキスト ボックス 148"/>
            <p:cNvSpPr txBox="1">
              <a:spLocks noChangeArrowheads="1"/>
            </p:cNvSpPr>
            <p:nvPr/>
          </p:nvSpPr>
          <p:spPr bwMode="auto">
            <a:xfrm>
              <a:off x="4100163" y="2502416"/>
              <a:ext cx="532458"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以上</a:t>
              </a:r>
            </a:p>
          </p:txBody>
        </p:sp>
        <p:sp>
          <p:nvSpPr>
            <p:cNvPr id="258" name="フリーフォーム 257"/>
            <p:cNvSpPr/>
            <p:nvPr/>
          </p:nvSpPr>
          <p:spPr bwMode="auto">
            <a:xfrm flipV="1">
              <a:off x="4483069" y="2821053"/>
              <a:ext cx="63066" cy="22665"/>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48" name="テキスト ボックス 447"/>
          <p:cNvSpPr txBox="1"/>
          <p:nvPr/>
        </p:nvSpPr>
        <p:spPr>
          <a:xfrm>
            <a:off x="1351907" y="5657671"/>
            <a:ext cx="3818962" cy="1200329"/>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●日本を代表する金融系企業等、業務中枢機能が集積していたが、他の拠点の開発等により相対的地位の</a:t>
            </a:r>
            <a:r>
              <a:rPr kumimoji="1" lang="ja-JP" altLang="en-US" sz="1200" b="0" i="0" u="none" strike="noStrike" kern="1200" cap="none" spc="0" normalizeH="0" baseline="0" noProof="0" dirty="0" smtClean="0">
                <a:ln>
                  <a:noFill/>
                </a:ln>
                <a:solidFill>
                  <a:prstClr val="black"/>
                </a:solidFill>
                <a:effectLst/>
                <a:uLnTx/>
                <a:uFillTx/>
                <a:latin typeface="ＭＳ 明朝" pitchFamily="17" charset="-128"/>
                <a:ea typeface="ＭＳ 明朝" pitchFamily="17" charset="-128"/>
                <a:cs typeface="+mn-cs"/>
              </a:rPr>
              <a:t>低下。</a:t>
            </a:r>
            <a:endParaRPr kumimoji="1" lang="en-US" altLang="ja-JP"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●高さ</a:t>
            </a:r>
            <a:r>
              <a:rPr kumimoji="1" lang="en-US" altLang="ja-JP"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50m</a:t>
            </a:r>
            <a:r>
              <a:rPr kumimoji="1" lang="ja-JP" altLang="en-US"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のスカイラインが維持されてきたが、高さ制限等により建替えしにくい環境（淀屋橋～本町間 約</a:t>
            </a:r>
            <a:r>
              <a:rPr kumimoji="1" lang="en-US" altLang="ja-JP"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40</a:t>
            </a:r>
            <a:r>
              <a:rPr kumimoji="1" lang="ja-JP" altLang="en-US"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棟</a:t>
            </a:r>
            <a:r>
              <a:rPr kumimoji="1" lang="ja-JP" altLang="en-US" sz="1200" b="0" i="0" u="none" strike="noStrike" kern="1200" cap="none" spc="0" normalizeH="0" baseline="0" noProof="0" dirty="0" smtClean="0">
                <a:ln>
                  <a:noFill/>
                </a:ln>
                <a:solidFill>
                  <a:prstClr val="black"/>
                </a:solidFill>
                <a:effectLst/>
                <a:uLnTx/>
                <a:uFillTx/>
                <a:latin typeface="ＭＳ 明朝" pitchFamily="17" charset="-128"/>
                <a:ea typeface="ＭＳ 明朝" pitchFamily="17"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p:txBody>
      </p:sp>
      <p:sp>
        <p:nvSpPr>
          <p:cNvPr id="467" name="テキスト ボックス 466"/>
          <p:cNvSpPr txBox="1"/>
          <p:nvPr/>
        </p:nvSpPr>
        <p:spPr>
          <a:xfrm>
            <a:off x="1352482" y="2034661"/>
            <a:ext cx="2012846" cy="1323439"/>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高さ（淀屋橋～本町間）</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・原則として、</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60</a:t>
            </a:r>
            <a:r>
              <a:rPr kumimoji="1" lang="ja-JP" altLang="en-US" sz="12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以下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（御堂筋に面する外壁部分の高さは</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ｍ）</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容積率（淀屋橋～長堀間）</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1000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468" name="テキスト ボックス 467"/>
          <p:cNvSpPr txBox="1"/>
          <p:nvPr/>
        </p:nvSpPr>
        <p:spPr>
          <a:xfrm>
            <a:off x="5692435" y="2298560"/>
            <a:ext cx="4598939" cy="811367"/>
          </a:xfrm>
          <a:prstGeom prst="rect">
            <a:avLst/>
          </a:prstGeom>
          <a:noFill/>
        </p:spPr>
        <p:txBody>
          <a:bodyPr wrap="square" lIns="36000" tIns="36000" rIns="36000" bIns="36000"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＜地区計画及び御堂筋デザインガイドラインの策定（</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高さ（淀屋橋～本町間）</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100</a:t>
            </a:r>
            <a:r>
              <a:rPr kumimoji="1" lang="ja-JP" altLang="en-US" sz="12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超の建設が可能に</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（御堂筋に面する</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a:t>
            </a:r>
            <a:r>
              <a:rPr kumimoji="1" lang="ja-JP" altLang="en-US"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ｍ</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以下の部分で基壇部を形成）</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474" name="テキスト ボックス 473"/>
          <p:cNvSpPr txBox="1"/>
          <p:nvPr/>
        </p:nvSpPr>
        <p:spPr>
          <a:xfrm>
            <a:off x="1337472" y="3396418"/>
            <a:ext cx="4044446" cy="646331"/>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用途</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（淀屋橋～長堀間）</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・沿道では、原則住宅の立地は認めて</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こなかった。</a:t>
            </a:r>
            <a:endParaRPr kumimoji="1" lang="en-US" altLang="ja-JP"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475" name="テキスト ボックス 474"/>
          <p:cNvSpPr txBox="1"/>
          <p:nvPr/>
        </p:nvSpPr>
        <p:spPr>
          <a:xfrm>
            <a:off x="5761810" y="3764098"/>
            <a:ext cx="3691198" cy="949866"/>
          </a:xfrm>
          <a:prstGeom prst="rect">
            <a:avLst/>
          </a:prstGeom>
          <a:noFill/>
        </p:spPr>
        <p:txBody>
          <a:bodyPr wrap="square" lIns="36000" tIns="36000" rIns="36000" bIns="36000"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用途</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（淀屋橋～長堀間）</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・建物低層部に人が集まり楽しむことのできる用途</a:t>
            </a:r>
            <a:r>
              <a:rPr kumimoji="1" lang="en-US" altLang="ja-JP" sz="1200" b="0" i="0" u="none" strike="noStrike" kern="1200" cap="none" spc="0" normalizeH="0" baseline="3000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を積極的に誘導</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店舗、飲食店、展示場、美術館、博物館等</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57" name="角丸四角形 156"/>
          <p:cNvSpPr/>
          <p:nvPr/>
        </p:nvSpPr>
        <p:spPr>
          <a:xfrm>
            <a:off x="1337472" y="497859"/>
            <a:ext cx="9711528" cy="86409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高さ制限等の規制緩和や、ビル足元での魅力ある商業・文化施設誘導、車中心から人中心の道路空間への再編により、御堂筋の付加価値を高めることで、ブランド力や担税力のある新たな企業やテナントの集積、にぎわいの創出を図る。</a:t>
            </a:r>
          </a:p>
        </p:txBody>
      </p:sp>
      <p:grpSp>
        <p:nvGrpSpPr>
          <p:cNvPr id="156" name="グループ化 155"/>
          <p:cNvGrpSpPr>
            <a:grpSpLocks noChangeAspect="1"/>
          </p:cNvGrpSpPr>
          <p:nvPr/>
        </p:nvGrpSpPr>
        <p:grpSpPr>
          <a:xfrm>
            <a:off x="1452615" y="4432181"/>
            <a:ext cx="3600000" cy="1190915"/>
            <a:chOff x="1653614" y="4749431"/>
            <a:chExt cx="3932585" cy="1300936"/>
          </a:xfrm>
        </p:grpSpPr>
        <p:sp>
          <p:nvSpPr>
            <p:cNvPr id="158" name="テキスト ボックス 157"/>
            <p:cNvSpPr txBox="1"/>
            <p:nvPr/>
          </p:nvSpPr>
          <p:spPr>
            <a:xfrm>
              <a:off x="3053219" y="5788757"/>
              <a:ext cx="1269255"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現在の道路空間</a:t>
              </a:r>
            </a:p>
          </p:txBody>
        </p:sp>
        <p:pic>
          <p:nvPicPr>
            <p:cNvPr id="160" name="図 1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614" y="4749431"/>
              <a:ext cx="3932585" cy="1039326"/>
            </a:xfrm>
            <a:prstGeom prst="rect">
              <a:avLst/>
            </a:prstGeom>
            <a:ln>
              <a:noFill/>
            </a:ln>
          </p:spPr>
        </p:pic>
      </p:grpSp>
      <p:grpSp>
        <p:nvGrpSpPr>
          <p:cNvPr id="161" name="グループ化 160"/>
          <p:cNvGrpSpPr>
            <a:grpSpLocks noChangeAspect="1"/>
          </p:cNvGrpSpPr>
          <p:nvPr/>
        </p:nvGrpSpPr>
        <p:grpSpPr>
          <a:xfrm>
            <a:off x="7448999" y="5685602"/>
            <a:ext cx="3600000" cy="1159617"/>
            <a:chOff x="6810744" y="5501832"/>
            <a:chExt cx="3944497" cy="1270584"/>
          </a:xfrm>
        </p:grpSpPr>
        <p:sp>
          <p:nvSpPr>
            <p:cNvPr id="162" name="テキスト ボックス 161"/>
            <p:cNvSpPr txBox="1"/>
            <p:nvPr/>
          </p:nvSpPr>
          <p:spPr>
            <a:xfrm>
              <a:off x="7859119" y="6475078"/>
              <a:ext cx="2277395" cy="29733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道路空間再編のイメージ図</a:t>
              </a:r>
            </a:p>
          </p:txBody>
        </p:sp>
        <p:pic>
          <p:nvPicPr>
            <p:cNvPr id="163" name="図 1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744" y="5501832"/>
              <a:ext cx="3944497" cy="972037"/>
            </a:xfrm>
            <a:prstGeom prst="rect">
              <a:avLst/>
            </a:prstGeom>
            <a:ln>
              <a:noFill/>
            </a:ln>
          </p:spPr>
        </p:pic>
      </p:grpSp>
      <p:sp>
        <p:nvSpPr>
          <p:cNvPr id="145" name="テキスト ボックス 144"/>
          <p:cNvSpPr txBox="1"/>
          <p:nvPr/>
        </p:nvSpPr>
        <p:spPr>
          <a:xfrm>
            <a:off x="1392468" y="4093627"/>
            <a:ext cx="4044446" cy="677108"/>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道路空間</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・６車線の一方通行</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 typeface="Wingdings" pitchFamily="2" charset="2"/>
              <a:buChar char="l"/>
              <a:tabLst/>
              <a:defRPr/>
            </a:pPr>
            <a:endParaRPr kumimoji="1" lang="en-US" altLang="ja-JP" sz="14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p:txBody>
      </p:sp>
      <p:sp>
        <p:nvSpPr>
          <p:cNvPr id="146" name="テキスト ボックス 145"/>
          <p:cNvSpPr txBox="1"/>
          <p:nvPr/>
        </p:nvSpPr>
        <p:spPr>
          <a:xfrm>
            <a:off x="5758889" y="1742526"/>
            <a:ext cx="3801970" cy="626701"/>
          </a:xfrm>
          <a:prstGeom prst="rect">
            <a:avLst/>
          </a:prstGeom>
          <a:noFill/>
        </p:spPr>
        <p:txBody>
          <a:bodyPr wrap="square" lIns="36000" tIns="36000" rIns="36000" bIns="36000"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＜都市再生特別地区</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の活用による高さ制限等の緩和＞</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　・淀屋橋</a:t>
            </a:r>
            <a:r>
              <a:rPr kumimoji="1" lang="en-US" altLang="ja-JP" sz="12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a:t>
            </a:r>
            <a:r>
              <a:rPr kumimoji="1" lang="en-US" altLang="ja-JP" sz="1200" b="0" i="0" u="none" strike="noStrike" kern="1200" cap="none" spc="0" normalizeH="0" baseline="0" noProof="0" dirty="0" err="1">
                <a:ln>
                  <a:noFill/>
                </a:ln>
                <a:solidFill>
                  <a:prstClr val="black"/>
                </a:solidFill>
                <a:effectLst/>
                <a:uLnTx/>
                <a:uFillTx/>
                <a:latin typeface="ＭＳ Ｐゴシック" pitchFamily="50" charset="-128"/>
                <a:ea typeface="ＭＳ Ｐ明朝" pitchFamily="18" charset="-128"/>
                <a:cs typeface="+mn-cs"/>
              </a:rPr>
              <a:t>dona</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2004</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年）</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　・本町ガーデンシティ（</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2007</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明朝" pitchFamily="18" charset="-128"/>
                <a:cs typeface="+mn-cs"/>
              </a:rPr>
              <a:t>年）</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66" name="テキスト ボックス 165"/>
          <p:cNvSpPr txBox="1"/>
          <p:nvPr/>
        </p:nvSpPr>
        <p:spPr>
          <a:xfrm>
            <a:off x="5721122" y="5220236"/>
            <a:ext cx="4499472" cy="646331"/>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＜道路空間再編モデル整備（千日前通以南：</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2016</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道路空間</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車線</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減少</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47" name="正方形/長方形 146"/>
          <p:cNvSpPr/>
          <p:nvPr/>
        </p:nvSpPr>
        <p:spPr>
          <a:xfrm>
            <a:off x="9436659" y="1651422"/>
            <a:ext cx="1622458" cy="669414"/>
          </a:xfrm>
          <a:prstGeom prst="rect">
            <a:avLst/>
          </a:prstGeom>
          <a:ln>
            <a:solidFill>
              <a:schemeClr val="tx1"/>
            </a:solidFill>
            <a:prstDash val="dash"/>
          </a:ln>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都市再生緊急整備地域内において、既存の規制を適用除外とした上で、自由度の高い計画を定めることができる都市計画</a:t>
            </a:r>
            <a:r>
              <a:rPr kumimoji="1" lang="ja-JP" altLang="en-US" sz="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制度。</a:t>
            </a:r>
            <a:endParaRPr kumimoji="1" lang="en-US" altLang="ja-JP"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48" name="テキスト ボックス 147"/>
          <p:cNvSpPr txBox="1"/>
          <p:nvPr/>
        </p:nvSpPr>
        <p:spPr>
          <a:xfrm>
            <a:off x="5698324" y="3081431"/>
            <a:ext cx="3740202" cy="765200"/>
          </a:xfrm>
          <a:prstGeom prst="rect">
            <a:avLst/>
          </a:prstGeom>
          <a:noFill/>
        </p:spPr>
        <p:txBody>
          <a:bodyPr wrap="square" lIns="36000" tIns="36000" rIns="36000" bIns="36000"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容積率（淀屋橋～長堀間）</a:t>
            </a:r>
            <a:r>
              <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・貢献内容</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に応じて最大</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1300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％まで緩和可能</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誘導用途（事務所、店舗、飲食店、展示場、美術館、博物館及びホテル）の床面積の合計が、当該建築物の延べ面積の</a:t>
            </a: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分の</a:t>
            </a: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以上　など</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50" name="テキスト ボックス 149"/>
          <p:cNvSpPr txBox="1"/>
          <p:nvPr/>
        </p:nvSpPr>
        <p:spPr>
          <a:xfrm>
            <a:off x="5812558" y="4657414"/>
            <a:ext cx="5236441" cy="626701"/>
          </a:xfrm>
          <a:prstGeom prst="rect">
            <a:avLst/>
          </a:prstGeom>
          <a:noFill/>
        </p:spPr>
        <p:txBody>
          <a:bodyPr wrap="square" lIns="36000" tIns="36000" rIns="36000" bIns="36000"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（本町～長堀間）</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・建物上層階（最上階から、建築物の階数の３分の１以内）に賃貸レジデンスの導入が可能</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51" name="テキスト ボックス 150"/>
          <p:cNvSpPr txBox="1"/>
          <p:nvPr/>
        </p:nvSpPr>
        <p:spPr>
          <a:xfrm>
            <a:off x="5721122" y="5757991"/>
            <a:ext cx="1626102" cy="461665"/>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歩行者・自転車</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通行空間を</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拡充</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2" name="テキスト ボックス 155"/>
          <p:cNvSpPr txBox="1">
            <a:spLocks noChangeArrowheads="1"/>
          </p:cNvSpPr>
          <p:nvPr/>
        </p:nvSpPr>
        <p:spPr bwMode="auto">
          <a:xfrm>
            <a:off x="4465586" y="1807835"/>
            <a:ext cx="449770"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50m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p:txBody>
      </p:sp>
      <p:sp>
        <p:nvSpPr>
          <p:cNvPr id="15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7808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　　地区計画及びデザインガイドラインによる沿道の開発状況</a:t>
            </a:r>
            <a:endParaRPr kumimoji="1" lang="en-US" altLang="ja-JP" sz="18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54" name="図 53" descr="建物に掛けられた看板&#10;&#10;低い精度で自動的に生成された説明"/>
          <p:cNvPicPr/>
          <p:nvPr/>
        </p:nvPicPr>
        <p:blipFill>
          <a:blip r:embed="rId2" cstate="print">
            <a:extLst>
              <a:ext uri="{28A0092B-C50C-407E-A947-70E740481C1C}">
                <a14:useLocalDpi xmlns:a14="http://schemas.microsoft.com/office/drawing/2010/main" val="0"/>
              </a:ext>
            </a:extLst>
          </a:blip>
          <a:stretch>
            <a:fillRect/>
          </a:stretch>
        </p:blipFill>
        <p:spPr>
          <a:xfrm rot="5400000">
            <a:off x="3534697" y="948161"/>
            <a:ext cx="1691685" cy="1125303"/>
          </a:xfrm>
          <a:prstGeom prst="rect">
            <a:avLst/>
          </a:prstGeom>
        </p:spPr>
      </p:pic>
      <p:sp>
        <p:nvSpPr>
          <p:cNvPr id="56" name="正方形/長方形 55"/>
          <p:cNvSpPr/>
          <p:nvPr/>
        </p:nvSpPr>
        <p:spPr>
          <a:xfrm>
            <a:off x="3542842" y="2457959"/>
            <a:ext cx="1675395" cy="9541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①三菱</a:t>
            </a:r>
            <a:r>
              <a:rPr kumimoji="1" lang="en-US" altLang="ja-JP" sz="12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UFJ</a:t>
            </a:r>
            <a:r>
              <a:rPr kumimoji="1" lang="ja-JP" altLang="en-US" sz="12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銀行大阪ビル</a:t>
            </a:r>
            <a:endParaRPr kumimoji="1" lang="en-US" altLang="ja-JP" sz="12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高さ：約</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105m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地下</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2018.8</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用途：オフィス</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銀行</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導入：飲食、ギャラリー</a:t>
            </a:r>
          </a:p>
        </p:txBody>
      </p:sp>
      <p:sp>
        <p:nvSpPr>
          <p:cNvPr id="57" name="正方形/長方形 56"/>
          <p:cNvSpPr/>
          <p:nvPr/>
        </p:nvSpPr>
        <p:spPr>
          <a:xfrm>
            <a:off x="3524551" y="5640056"/>
            <a:ext cx="1811393" cy="10387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⑤オービック御堂筋ビル</a:t>
            </a:r>
            <a:r>
              <a:rPr kumimoji="1" lang="ja-JP" altLang="en-US" sz="92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92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高さ：約</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116m</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地下</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2020.3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用途：オフィス・ホテル複合</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導入：飲食、ｼｮｰﾙｰﾑなど</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備考：大阪初進出</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ｻﾞ ﾛｲﾔﾙﾊﾟｰｸﾎﾃﾙ</a:t>
            </a:r>
          </a:p>
        </p:txBody>
      </p:sp>
      <p:sp>
        <p:nvSpPr>
          <p:cNvPr id="58" name="正方形/長方形 57"/>
          <p:cNvSpPr/>
          <p:nvPr/>
        </p:nvSpPr>
        <p:spPr>
          <a:xfrm>
            <a:off x="5312749" y="2457959"/>
            <a:ext cx="1728037" cy="10618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②ﾎﾘﾃﾞｲ･ｲﾝｴｸｽﾌﾟﾚｽ大阪</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ｼﾃｨｾﾝﾀｰ御堂筋</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旧ｻﾞ･ﾋﾞｰ</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高さ：約</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74m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2019.5</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導入：物販、ホテル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 name="正方形/長方形 58"/>
          <p:cNvSpPr/>
          <p:nvPr/>
        </p:nvSpPr>
        <p:spPr>
          <a:xfrm>
            <a:off x="7226139" y="2457959"/>
            <a:ext cx="1769715" cy="10618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③積水ハウス不動産関西</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南御堂ビル</a:t>
            </a:r>
            <a:r>
              <a:rPr kumimoji="1"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92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高さ：約</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73m(</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2019.11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導入：飲食、貸会議室など</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備考：寺院一体型ホテル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大阪ｴｸｾﾙﾎﾃﾙ東急</a:t>
            </a:r>
          </a:p>
        </p:txBody>
      </p:sp>
      <p:cxnSp>
        <p:nvCxnSpPr>
          <p:cNvPr id="60" name="直線コネクタ 59"/>
          <p:cNvCxnSpPr/>
          <p:nvPr/>
        </p:nvCxnSpPr>
        <p:spPr>
          <a:xfrm>
            <a:off x="3356765" y="2405699"/>
            <a:ext cx="765803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3356765" y="5526939"/>
            <a:ext cx="6000595"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3862513" y="2240885"/>
            <a:ext cx="557845" cy="115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2018</a:t>
            </a:r>
          </a:p>
        </p:txBody>
      </p:sp>
      <p:grpSp>
        <p:nvGrpSpPr>
          <p:cNvPr id="63" name="グループ化 62"/>
          <p:cNvGrpSpPr/>
          <p:nvPr/>
        </p:nvGrpSpPr>
        <p:grpSpPr>
          <a:xfrm>
            <a:off x="3817888" y="3740457"/>
            <a:ext cx="1123527" cy="1703195"/>
            <a:chOff x="2682106" y="3740457"/>
            <a:chExt cx="1123527" cy="1703195"/>
          </a:xfrm>
        </p:grpSpPr>
        <p:pic>
          <p:nvPicPr>
            <p:cNvPr id="64" name="図 63"/>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98028" y="4024535"/>
              <a:ext cx="1691684" cy="1123527"/>
            </a:xfrm>
            <a:prstGeom prst="rect">
              <a:avLst/>
            </a:prstGeom>
            <a:noFill/>
            <a:ln>
              <a:noFill/>
            </a:ln>
          </p:spPr>
        </p:pic>
        <p:sp>
          <p:nvSpPr>
            <p:cNvPr id="65" name="正方形/長方形 64"/>
            <p:cNvSpPr/>
            <p:nvPr/>
          </p:nvSpPr>
          <p:spPr>
            <a:xfrm>
              <a:off x="2711725" y="5328236"/>
              <a:ext cx="557845" cy="115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2020</a:t>
              </a:r>
            </a:p>
          </p:txBody>
        </p:sp>
      </p:grpSp>
      <p:grpSp>
        <p:nvGrpSpPr>
          <p:cNvPr id="66" name="グループ化 65"/>
          <p:cNvGrpSpPr/>
          <p:nvPr/>
        </p:nvGrpSpPr>
        <p:grpSpPr>
          <a:xfrm>
            <a:off x="7570214" y="657913"/>
            <a:ext cx="1097280" cy="1698742"/>
            <a:chOff x="6483021" y="657913"/>
            <a:chExt cx="1097280" cy="1698742"/>
          </a:xfrm>
        </p:grpSpPr>
        <p:pic>
          <p:nvPicPr>
            <p:cNvPr id="67" name="図 6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82290" y="958644"/>
              <a:ext cx="1698742" cy="1097280"/>
            </a:xfrm>
            <a:prstGeom prst="rect">
              <a:avLst/>
            </a:prstGeom>
          </p:spPr>
        </p:pic>
        <p:sp>
          <p:nvSpPr>
            <p:cNvPr id="68" name="正方形/長方形 67"/>
            <p:cNvSpPr/>
            <p:nvPr/>
          </p:nvSpPr>
          <p:spPr>
            <a:xfrm>
              <a:off x="6511647" y="2240885"/>
              <a:ext cx="557845" cy="115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2019</a:t>
              </a:r>
            </a:p>
          </p:txBody>
        </p:sp>
      </p:grpSp>
      <p:sp>
        <p:nvSpPr>
          <p:cNvPr id="69" name="正方形/長方形 68"/>
          <p:cNvSpPr/>
          <p:nvPr/>
        </p:nvSpPr>
        <p:spPr>
          <a:xfrm>
            <a:off x="5484199" y="5640056"/>
            <a:ext cx="1409040" cy="10387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⑥</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Osaka</a:t>
            </a:r>
          </a:p>
          <a:p>
            <a:pPr marL="0" marR="0" lvl="0" indent="0" algn="l" defTabSz="914400" rtl="0" eaLnBrk="1" fontAlgn="auto" latinLnBrk="0" hangingPunct="1">
              <a:lnSpc>
                <a:spcPts val="9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高さ：約</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117m</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地下</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2021.3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導入：飲食、物販</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備考：国内初進出</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Ｗホテル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70" name="グループ化 69"/>
          <p:cNvGrpSpPr/>
          <p:nvPr/>
        </p:nvGrpSpPr>
        <p:grpSpPr>
          <a:xfrm>
            <a:off x="9489862" y="649257"/>
            <a:ext cx="1139093" cy="1707044"/>
            <a:chOff x="8282243" y="649257"/>
            <a:chExt cx="1139093" cy="1707044"/>
          </a:xfrm>
        </p:grpSpPr>
        <p:pic>
          <p:nvPicPr>
            <p:cNvPr id="71" name="図 7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82243" y="649257"/>
              <a:ext cx="1139093" cy="1699014"/>
            </a:xfrm>
            <a:prstGeom prst="rect">
              <a:avLst/>
            </a:prstGeom>
          </p:spPr>
        </p:pic>
        <p:sp>
          <p:nvSpPr>
            <p:cNvPr id="72" name="正方形/長方形 71"/>
            <p:cNvSpPr/>
            <p:nvPr/>
          </p:nvSpPr>
          <p:spPr>
            <a:xfrm>
              <a:off x="8321822" y="2240885"/>
              <a:ext cx="557845" cy="115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2019</a:t>
              </a:r>
            </a:p>
          </p:txBody>
        </p:sp>
      </p:grpSp>
      <p:sp>
        <p:nvSpPr>
          <p:cNvPr id="73" name="正方形/長方形 72"/>
          <p:cNvSpPr/>
          <p:nvPr/>
        </p:nvSpPr>
        <p:spPr>
          <a:xfrm>
            <a:off x="9225847" y="2457959"/>
            <a:ext cx="1667123" cy="10618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④アパホテル</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&amp;</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リゾート</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御堂筋本町駅タワー</a:t>
            </a:r>
            <a:endParaRPr kumimoji="1" lang="en-US" altLang="ja-JP" sz="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高さ：約</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100m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32</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地下</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2019.12</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用途：ホテル</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導入：飲食、物販</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76" name="グループ化 75"/>
          <p:cNvGrpSpPr/>
          <p:nvPr/>
        </p:nvGrpSpPr>
        <p:grpSpPr>
          <a:xfrm>
            <a:off x="5699319" y="3733872"/>
            <a:ext cx="1134839" cy="1709780"/>
            <a:chOff x="4588462" y="3733872"/>
            <a:chExt cx="1134839" cy="1709780"/>
          </a:xfrm>
        </p:grpSpPr>
        <p:pic>
          <p:nvPicPr>
            <p:cNvPr id="77" name="図 76"/>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306747" y="4015587"/>
              <a:ext cx="1698269" cy="1134839"/>
            </a:xfrm>
            <a:prstGeom prst="rect">
              <a:avLst/>
            </a:prstGeom>
            <a:noFill/>
            <a:ln>
              <a:noFill/>
            </a:ln>
          </p:spPr>
        </p:pic>
        <p:sp>
          <p:nvSpPr>
            <p:cNvPr id="78" name="正方形/長方形 77"/>
            <p:cNvSpPr/>
            <p:nvPr/>
          </p:nvSpPr>
          <p:spPr>
            <a:xfrm>
              <a:off x="4626572" y="5328236"/>
              <a:ext cx="557845" cy="115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2021</a:t>
              </a:r>
            </a:p>
          </p:txBody>
        </p:sp>
      </p:grpSp>
      <p:grpSp>
        <p:nvGrpSpPr>
          <p:cNvPr id="94" name="グループ化 93"/>
          <p:cNvGrpSpPr/>
          <p:nvPr/>
        </p:nvGrpSpPr>
        <p:grpSpPr>
          <a:xfrm>
            <a:off x="5699319" y="657912"/>
            <a:ext cx="1108643" cy="1698743"/>
            <a:chOff x="4614658" y="657912"/>
            <a:chExt cx="1108643" cy="1698743"/>
          </a:xfrm>
        </p:grpSpPr>
        <p:pic>
          <p:nvPicPr>
            <p:cNvPr id="102" name="図 101"/>
            <p:cNvPicPr/>
            <p:nvPr/>
          </p:nvPicPr>
          <p:blipFill rotWithShape="1">
            <a:blip r:embed="rId7" cstate="print">
              <a:extLst>
                <a:ext uri="{28A0092B-C50C-407E-A947-70E740481C1C}">
                  <a14:useLocalDpi xmlns:a14="http://schemas.microsoft.com/office/drawing/2010/main" val="0"/>
                </a:ext>
              </a:extLst>
            </a:blip>
            <a:srcRect/>
            <a:stretch/>
          </p:blipFill>
          <p:spPr bwMode="auto">
            <a:xfrm>
              <a:off x="4614658" y="657912"/>
              <a:ext cx="1108643" cy="1698743"/>
            </a:xfrm>
            <a:prstGeom prst="rect">
              <a:avLst/>
            </a:prstGeom>
            <a:noFill/>
            <a:ln>
              <a:noFill/>
            </a:ln>
          </p:spPr>
        </p:pic>
        <p:sp>
          <p:nvSpPr>
            <p:cNvPr id="103" name="正方形/長方形 102"/>
            <p:cNvSpPr/>
            <p:nvPr/>
          </p:nvSpPr>
          <p:spPr>
            <a:xfrm>
              <a:off x="4639557" y="2240885"/>
              <a:ext cx="557845" cy="115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2019</a:t>
              </a:r>
            </a:p>
          </p:txBody>
        </p:sp>
      </p:grpSp>
      <p:sp>
        <p:nvSpPr>
          <p:cNvPr id="119" name="正方形/長方形 118"/>
          <p:cNvSpPr/>
          <p:nvPr/>
        </p:nvSpPr>
        <p:spPr>
          <a:xfrm>
            <a:off x="1977835" y="6197032"/>
            <a:ext cx="238857" cy="10843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121" name="直線コネクタ 120"/>
          <p:cNvCxnSpPr>
            <a:endCxn id="124" idx="0"/>
          </p:cNvCxnSpPr>
          <p:nvPr/>
        </p:nvCxnSpPr>
        <p:spPr bwMode="auto">
          <a:xfrm>
            <a:off x="1537076" y="718811"/>
            <a:ext cx="10259" cy="514643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角丸四角形 121"/>
          <p:cNvSpPr/>
          <p:nvPr/>
        </p:nvSpPr>
        <p:spPr bwMode="auto">
          <a:xfrm>
            <a:off x="1283630" y="616234"/>
            <a:ext cx="526312" cy="178777"/>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t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淀屋橋</a:t>
            </a:r>
          </a:p>
        </p:txBody>
      </p:sp>
      <p:sp>
        <p:nvSpPr>
          <p:cNvPr id="123" name="角丸四角形 122"/>
          <p:cNvSpPr/>
          <p:nvPr/>
        </p:nvSpPr>
        <p:spPr bwMode="auto">
          <a:xfrm>
            <a:off x="1293823" y="3825426"/>
            <a:ext cx="516119" cy="178777"/>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t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　町</a:t>
            </a:r>
          </a:p>
        </p:txBody>
      </p:sp>
      <p:sp>
        <p:nvSpPr>
          <p:cNvPr id="124" name="角丸四角形 123"/>
          <p:cNvSpPr/>
          <p:nvPr/>
        </p:nvSpPr>
        <p:spPr bwMode="auto">
          <a:xfrm>
            <a:off x="1311405" y="5865242"/>
            <a:ext cx="498535" cy="178777"/>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tIns="7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心斎橋</a:t>
            </a:r>
          </a:p>
        </p:txBody>
      </p:sp>
      <p:sp>
        <p:nvSpPr>
          <p:cNvPr id="125" name="正方形/長方形 124"/>
          <p:cNvSpPr/>
          <p:nvPr/>
        </p:nvSpPr>
        <p:spPr bwMode="auto">
          <a:xfrm>
            <a:off x="2158074" y="6158932"/>
            <a:ext cx="1150328" cy="1919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ts val="923"/>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－御堂筋</a:t>
            </a:r>
            <a:r>
              <a:rPr kumimoji="1" lang="ja-JP" altLang="en-US" sz="738"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地区地区</a:t>
            </a: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計画</a:t>
            </a:r>
          </a:p>
        </p:txBody>
      </p:sp>
      <p:sp>
        <p:nvSpPr>
          <p:cNvPr id="126" name="サブタイトル 2"/>
          <p:cNvSpPr txBox="1">
            <a:spLocks/>
          </p:cNvSpPr>
          <p:nvPr/>
        </p:nvSpPr>
        <p:spPr bwMode="auto">
          <a:xfrm>
            <a:off x="1612126" y="1825629"/>
            <a:ext cx="175413" cy="103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12542" tIns="56271" rIns="112542" bIns="56271" anchor="ctr"/>
          <a:lstStyle>
            <a:lvl1pPr defTabSz="1217613">
              <a:defRPr kumimoji="1">
                <a:solidFill>
                  <a:schemeClr val="tx1"/>
                </a:solidFill>
                <a:latin typeface="Arial" panose="020B0604020202020204" pitchFamily="34" charset="0"/>
                <a:ea typeface="ＭＳ Ｐゴシック" panose="020B0600070205080204" pitchFamily="50" charset="-128"/>
              </a:defRPr>
            </a:lvl1pPr>
            <a:lvl2pPr marL="742950" indent="-285750" defTabSz="1217613">
              <a:defRPr kumimoji="1">
                <a:solidFill>
                  <a:schemeClr val="tx1"/>
                </a:solidFill>
                <a:latin typeface="Arial" panose="020B0604020202020204" pitchFamily="34" charset="0"/>
                <a:ea typeface="ＭＳ Ｐゴシック" panose="020B0600070205080204" pitchFamily="50" charset="-128"/>
              </a:defRPr>
            </a:lvl2pPr>
            <a:lvl3pPr marL="1143000" indent="-228600" defTabSz="1217613">
              <a:defRPr kumimoji="1">
                <a:solidFill>
                  <a:schemeClr val="tx1"/>
                </a:solidFill>
                <a:latin typeface="Arial" panose="020B0604020202020204" pitchFamily="34" charset="0"/>
                <a:ea typeface="ＭＳ Ｐゴシック" panose="020B0600070205080204" pitchFamily="50" charset="-128"/>
              </a:defRPr>
            </a:lvl3pPr>
            <a:lvl4pPr marL="1600200" indent="-228600" defTabSz="1217613">
              <a:defRPr kumimoji="1">
                <a:solidFill>
                  <a:schemeClr val="tx1"/>
                </a:solidFill>
                <a:latin typeface="Arial" panose="020B0604020202020204" pitchFamily="34" charset="0"/>
                <a:ea typeface="ＭＳ Ｐゴシック" panose="020B0600070205080204" pitchFamily="50" charset="-128"/>
              </a:defRPr>
            </a:lvl4pPr>
            <a:lvl5pPr marL="2057400" indent="-228600" defTabSz="1217613">
              <a:defRPr kumimoji="1">
                <a:solidFill>
                  <a:schemeClr val="tx1"/>
                </a:solidFill>
                <a:latin typeface="Arial" panose="020B0604020202020204" pitchFamily="34" charset="0"/>
                <a:ea typeface="ＭＳ Ｐゴシック" panose="020B0600070205080204" pitchFamily="50" charset="-128"/>
              </a:defRPr>
            </a:lvl5pPr>
            <a:lvl6pPr marL="25146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17613" rtl="0" eaLnBrk="1" fontAlgn="auto" latinLnBrk="0" hangingPunct="1">
              <a:lnSpc>
                <a:spcPct val="100000"/>
              </a:lnSpc>
              <a:spcBef>
                <a:spcPct val="2000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本町北地区</a:t>
            </a:r>
            <a:endParaRPr kumimoji="1" lang="en-US" altLang="ja-JP" sz="738"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7" name="サブタイトル 2"/>
          <p:cNvSpPr txBox="1">
            <a:spLocks/>
          </p:cNvSpPr>
          <p:nvPr/>
        </p:nvSpPr>
        <p:spPr bwMode="auto">
          <a:xfrm>
            <a:off x="1619663" y="4427593"/>
            <a:ext cx="175413" cy="103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12542" tIns="56271" rIns="112542" bIns="56271" anchor="ctr"/>
          <a:lstStyle>
            <a:lvl1pPr defTabSz="1217613">
              <a:defRPr kumimoji="1">
                <a:solidFill>
                  <a:schemeClr val="tx1"/>
                </a:solidFill>
                <a:latin typeface="Arial" panose="020B0604020202020204" pitchFamily="34" charset="0"/>
                <a:ea typeface="ＭＳ Ｐゴシック" panose="020B0600070205080204" pitchFamily="50" charset="-128"/>
              </a:defRPr>
            </a:lvl1pPr>
            <a:lvl2pPr marL="742950" indent="-285750" defTabSz="1217613">
              <a:defRPr kumimoji="1">
                <a:solidFill>
                  <a:schemeClr val="tx1"/>
                </a:solidFill>
                <a:latin typeface="Arial" panose="020B0604020202020204" pitchFamily="34" charset="0"/>
                <a:ea typeface="ＭＳ Ｐゴシック" panose="020B0600070205080204" pitchFamily="50" charset="-128"/>
              </a:defRPr>
            </a:lvl2pPr>
            <a:lvl3pPr marL="1143000" indent="-228600" defTabSz="1217613">
              <a:defRPr kumimoji="1">
                <a:solidFill>
                  <a:schemeClr val="tx1"/>
                </a:solidFill>
                <a:latin typeface="Arial" panose="020B0604020202020204" pitchFamily="34" charset="0"/>
                <a:ea typeface="ＭＳ Ｐゴシック" panose="020B0600070205080204" pitchFamily="50" charset="-128"/>
              </a:defRPr>
            </a:lvl3pPr>
            <a:lvl4pPr marL="1600200" indent="-228600" defTabSz="1217613">
              <a:defRPr kumimoji="1">
                <a:solidFill>
                  <a:schemeClr val="tx1"/>
                </a:solidFill>
                <a:latin typeface="Arial" panose="020B0604020202020204" pitchFamily="34" charset="0"/>
                <a:ea typeface="ＭＳ Ｐゴシック" panose="020B0600070205080204" pitchFamily="50" charset="-128"/>
              </a:defRPr>
            </a:lvl4pPr>
            <a:lvl5pPr marL="2057400" indent="-228600" defTabSz="1217613">
              <a:defRPr kumimoji="1">
                <a:solidFill>
                  <a:schemeClr val="tx1"/>
                </a:solidFill>
                <a:latin typeface="Arial" panose="020B0604020202020204" pitchFamily="34" charset="0"/>
                <a:ea typeface="ＭＳ Ｐゴシック" panose="020B0600070205080204" pitchFamily="50" charset="-128"/>
              </a:defRPr>
            </a:lvl5pPr>
            <a:lvl6pPr marL="25146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17613" rtl="0" eaLnBrk="1" fontAlgn="auto" latinLnBrk="0" hangingPunct="1">
              <a:lnSpc>
                <a:spcPct val="100000"/>
              </a:lnSpc>
              <a:spcBef>
                <a:spcPct val="2000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本町南地区</a:t>
            </a:r>
            <a:endParaRPr kumimoji="1" lang="en-US" altLang="ja-JP"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53" name="図 1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5781" y="4307668"/>
            <a:ext cx="1997343" cy="1127532"/>
          </a:xfrm>
          <a:prstGeom prst="rect">
            <a:avLst/>
          </a:prstGeom>
        </p:spPr>
      </p:pic>
      <p:sp>
        <p:nvSpPr>
          <p:cNvPr id="154" name="正方形/長方形 153"/>
          <p:cNvSpPr/>
          <p:nvPr/>
        </p:nvSpPr>
        <p:spPr>
          <a:xfrm>
            <a:off x="7262209" y="5598408"/>
            <a:ext cx="1231106" cy="6771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⑦セブンイレブン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高さ：地上</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竣工：</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年開業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用途：コンビニ</a:t>
            </a:r>
          </a:p>
        </p:txBody>
      </p:sp>
      <p:sp>
        <p:nvSpPr>
          <p:cNvPr id="155" name="直方体 154"/>
          <p:cNvSpPr/>
          <p:nvPr/>
        </p:nvSpPr>
        <p:spPr>
          <a:xfrm rot="1800000" flipH="1">
            <a:off x="1537631" y="6329645"/>
            <a:ext cx="105475" cy="18956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56" name="テキスト ボックス 155"/>
          <p:cNvSpPr txBox="1"/>
          <p:nvPr/>
        </p:nvSpPr>
        <p:spPr>
          <a:xfrm>
            <a:off x="1671358" y="6316255"/>
            <a:ext cx="646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竣工済み</a:t>
            </a:r>
          </a:p>
        </p:txBody>
      </p:sp>
      <p:sp>
        <p:nvSpPr>
          <p:cNvPr id="159" name="テキスト ボックス 158"/>
          <p:cNvSpPr txBox="1"/>
          <p:nvPr/>
        </p:nvSpPr>
        <p:spPr>
          <a:xfrm>
            <a:off x="1395626" y="6135835"/>
            <a:ext cx="415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a:t>
            </a:r>
          </a:p>
        </p:txBody>
      </p:sp>
      <p:sp>
        <p:nvSpPr>
          <p:cNvPr id="160" name="正方形/長方形 159"/>
          <p:cNvSpPr/>
          <p:nvPr/>
        </p:nvSpPr>
        <p:spPr>
          <a:xfrm>
            <a:off x="1369816" y="6139236"/>
            <a:ext cx="1908976" cy="621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5" name="Picture 3" descr="御堂筋本町北地区　区域図"/>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1508" y="545897"/>
            <a:ext cx="1434612" cy="3637085"/>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御堂筋本町南地区　地区計画"/>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63230" y="3816634"/>
            <a:ext cx="1415562" cy="229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直方体 79"/>
          <p:cNvSpPr/>
          <p:nvPr/>
        </p:nvSpPr>
        <p:spPr>
          <a:xfrm rot="1800000" flipH="1">
            <a:off x="2748778" y="1407466"/>
            <a:ext cx="93785" cy="266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82" name="直方体 81"/>
          <p:cNvSpPr/>
          <p:nvPr/>
        </p:nvSpPr>
        <p:spPr>
          <a:xfrm rot="1800000" flipH="1">
            <a:off x="2442058" y="4124365"/>
            <a:ext cx="92319" cy="266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83" name="直方体 82"/>
          <p:cNvSpPr/>
          <p:nvPr/>
        </p:nvSpPr>
        <p:spPr>
          <a:xfrm rot="1800000" flipH="1">
            <a:off x="2441503" y="4353860"/>
            <a:ext cx="92319" cy="266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84" name="直方体 83"/>
          <p:cNvSpPr/>
          <p:nvPr/>
        </p:nvSpPr>
        <p:spPr>
          <a:xfrm rot="1800000" flipH="1">
            <a:off x="2451332" y="2126427"/>
            <a:ext cx="93785" cy="266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85" name="正方形/長方形 84"/>
          <p:cNvSpPr/>
          <p:nvPr/>
        </p:nvSpPr>
        <p:spPr>
          <a:xfrm>
            <a:off x="2342377" y="4071338"/>
            <a:ext cx="165110" cy="8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6" name="正方形/長方形 85"/>
          <p:cNvSpPr/>
          <p:nvPr/>
        </p:nvSpPr>
        <p:spPr>
          <a:xfrm>
            <a:off x="2852618" y="1336269"/>
            <a:ext cx="165110" cy="8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7" name="正方形/長方形 86"/>
          <p:cNvSpPr/>
          <p:nvPr/>
        </p:nvSpPr>
        <p:spPr>
          <a:xfrm>
            <a:off x="2539711" y="4952301"/>
            <a:ext cx="165110" cy="8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⑥</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8" name="正方形/長方形 87"/>
          <p:cNvSpPr/>
          <p:nvPr/>
        </p:nvSpPr>
        <p:spPr>
          <a:xfrm>
            <a:off x="2587052" y="4380658"/>
            <a:ext cx="165110" cy="8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9" name="正方形/長方形 88"/>
          <p:cNvSpPr/>
          <p:nvPr/>
        </p:nvSpPr>
        <p:spPr>
          <a:xfrm>
            <a:off x="2594313" y="2126461"/>
            <a:ext cx="165110" cy="8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2" name="サブタイトル 2"/>
          <p:cNvSpPr txBox="1">
            <a:spLocks/>
          </p:cNvSpPr>
          <p:nvPr/>
        </p:nvSpPr>
        <p:spPr bwMode="auto">
          <a:xfrm>
            <a:off x="2188097" y="4300043"/>
            <a:ext cx="19236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kumimoji="1">
                <a:solidFill>
                  <a:schemeClr val="tx1"/>
                </a:solidFill>
                <a:latin typeface="Arial" panose="020B0604020202020204" pitchFamily="34" charset="0"/>
                <a:ea typeface="ＭＳ Ｐゴシック" panose="020B0600070205080204" pitchFamily="50" charset="-128"/>
              </a:defRPr>
            </a:lvl1pPr>
            <a:lvl2pPr marL="742950" indent="-285750" defTabSz="1217613">
              <a:defRPr kumimoji="1">
                <a:solidFill>
                  <a:schemeClr val="tx1"/>
                </a:solidFill>
                <a:latin typeface="Arial" panose="020B0604020202020204" pitchFamily="34" charset="0"/>
                <a:ea typeface="ＭＳ Ｐゴシック" panose="020B0600070205080204" pitchFamily="50" charset="-128"/>
              </a:defRPr>
            </a:lvl2pPr>
            <a:lvl3pPr marL="1143000" indent="-228600" defTabSz="1217613">
              <a:defRPr kumimoji="1">
                <a:solidFill>
                  <a:schemeClr val="tx1"/>
                </a:solidFill>
                <a:latin typeface="Arial" panose="020B0604020202020204" pitchFamily="34" charset="0"/>
                <a:ea typeface="ＭＳ Ｐゴシック" panose="020B0600070205080204" pitchFamily="50" charset="-128"/>
              </a:defRPr>
            </a:lvl3pPr>
            <a:lvl4pPr marL="1600200" indent="-228600" defTabSz="1217613">
              <a:defRPr kumimoji="1">
                <a:solidFill>
                  <a:schemeClr val="tx1"/>
                </a:solidFill>
                <a:latin typeface="Arial" panose="020B0604020202020204" pitchFamily="34" charset="0"/>
                <a:ea typeface="ＭＳ Ｐゴシック" panose="020B0600070205080204" pitchFamily="50" charset="-128"/>
              </a:defRPr>
            </a:lvl4pPr>
            <a:lvl5pPr marL="2057400" indent="-228600" defTabSz="1217613">
              <a:defRPr kumimoji="1">
                <a:solidFill>
                  <a:schemeClr val="tx1"/>
                </a:solidFill>
                <a:latin typeface="Arial" panose="020B0604020202020204" pitchFamily="34" charset="0"/>
                <a:ea typeface="ＭＳ Ｐゴシック" panose="020B0600070205080204" pitchFamily="50" charset="-128"/>
              </a:defRPr>
            </a:lvl5pPr>
            <a:lvl6pPr marL="25146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17613" rtl="0" eaLnBrk="1" fontAlgn="auto" latinLnBrk="0" hangingPunct="1">
              <a:lnSpc>
                <a:spcPct val="100000"/>
              </a:lnSpc>
              <a:spcBef>
                <a:spcPct val="2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南御堂</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3" name="サブタイトル 2"/>
          <p:cNvSpPr txBox="1">
            <a:spLocks/>
          </p:cNvSpPr>
          <p:nvPr/>
        </p:nvSpPr>
        <p:spPr bwMode="auto">
          <a:xfrm>
            <a:off x="2185220" y="2962304"/>
            <a:ext cx="19236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kumimoji="1">
                <a:solidFill>
                  <a:schemeClr val="tx1"/>
                </a:solidFill>
                <a:latin typeface="Arial" panose="020B0604020202020204" pitchFamily="34" charset="0"/>
                <a:ea typeface="ＭＳ Ｐゴシック" panose="020B0600070205080204" pitchFamily="50" charset="-128"/>
              </a:defRPr>
            </a:lvl1pPr>
            <a:lvl2pPr marL="742950" indent="-285750" defTabSz="1217613">
              <a:defRPr kumimoji="1">
                <a:solidFill>
                  <a:schemeClr val="tx1"/>
                </a:solidFill>
                <a:latin typeface="Arial" panose="020B0604020202020204" pitchFamily="34" charset="0"/>
                <a:ea typeface="ＭＳ Ｐゴシック" panose="020B0600070205080204" pitchFamily="50" charset="-128"/>
              </a:defRPr>
            </a:lvl2pPr>
            <a:lvl3pPr marL="1143000" indent="-228600" defTabSz="1217613">
              <a:defRPr kumimoji="1">
                <a:solidFill>
                  <a:schemeClr val="tx1"/>
                </a:solidFill>
                <a:latin typeface="Arial" panose="020B0604020202020204" pitchFamily="34" charset="0"/>
                <a:ea typeface="ＭＳ Ｐゴシック" panose="020B0600070205080204" pitchFamily="50" charset="-128"/>
              </a:defRPr>
            </a:lvl3pPr>
            <a:lvl4pPr marL="1600200" indent="-228600" defTabSz="1217613">
              <a:defRPr kumimoji="1">
                <a:solidFill>
                  <a:schemeClr val="tx1"/>
                </a:solidFill>
                <a:latin typeface="Arial" panose="020B0604020202020204" pitchFamily="34" charset="0"/>
                <a:ea typeface="ＭＳ Ｐゴシック" panose="020B0600070205080204" pitchFamily="50" charset="-128"/>
              </a:defRPr>
            </a:lvl4pPr>
            <a:lvl5pPr marL="2057400" indent="-228600" defTabSz="1217613">
              <a:defRPr kumimoji="1">
                <a:solidFill>
                  <a:schemeClr val="tx1"/>
                </a:solidFill>
                <a:latin typeface="Arial" panose="020B0604020202020204" pitchFamily="34" charset="0"/>
                <a:ea typeface="ＭＳ Ｐゴシック" panose="020B0600070205080204" pitchFamily="50" charset="-128"/>
              </a:defRPr>
            </a:lvl5pPr>
            <a:lvl6pPr marL="25146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17613" rtl="0" eaLnBrk="1" fontAlgn="auto" latinLnBrk="0" hangingPunct="1">
              <a:lnSpc>
                <a:spcPct val="100000"/>
              </a:lnSpc>
              <a:spcBef>
                <a:spcPct val="2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北御堂</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5" name="サブタイトル 2"/>
          <p:cNvSpPr txBox="1">
            <a:spLocks/>
          </p:cNvSpPr>
          <p:nvPr/>
        </p:nvSpPr>
        <p:spPr bwMode="auto">
          <a:xfrm>
            <a:off x="2256685" y="4803578"/>
            <a:ext cx="25648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kumimoji="1">
                <a:solidFill>
                  <a:schemeClr val="tx1"/>
                </a:solidFill>
                <a:latin typeface="Arial" panose="020B0604020202020204" pitchFamily="34" charset="0"/>
                <a:ea typeface="ＭＳ Ｐゴシック" panose="020B0600070205080204" pitchFamily="50" charset="-128"/>
              </a:defRPr>
            </a:lvl1pPr>
            <a:lvl2pPr marL="742950" indent="-285750" defTabSz="1217613">
              <a:defRPr kumimoji="1">
                <a:solidFill>
                  <a:schemeClr val="tx1"/>
                </a:solidFill>
                <a:latin typeface="Arial" panose="020B0604020202020204" pitchFamily="34" charset="0"/>
                <a:ea typeface="ＭＳ Ｐゴシック" panose="020B0600070205080204" pitchFamily="50" charset="-128"/>
              </a:defRPr>
            </a:lvl2pPr>
            <a:lvl3pPr marL="1143000" indent="-228600" defTabSz="1217613">
              <a:defRPr kumimoji="1">
                <a:solidFill>
                  <a:schemeClr val="tx1"/>
                </a:solidFill>
                <a:latin typeface="Arial" panose="020B0604020202020204" pitchFamily="34" charset="0"/>
                <a:ea typeface="ＭＳ Ｐゴシック" panose="020B0600070205080204" pitchFamily="50" charset="-128"/>
              </a:defRPr>
            </a:lvl3pPr>
            <a:lvl4pPr marL="1600200" indent="-228600" defTabSz="1217613">
              <a:defRPr kumimoji="1">
                <a:solidFill>
                  <a:schemeClr val="tx1"/>
                </a:solidFill>
                <a:latin typeface="Arial" panose="020B0604020202020204" pitchFamily="34" charset="0"/>
                <a:ea typeface="ＭＳ Ｐゴシック" panose="020B0600070205080204" pitchFamily="50" charset="-128"/>
              </a:defRPr>
            </a:lvl4pPr>
            <a:lvl5pPr marL="2057400" indent="-228600" defTabSz="1217613">
              <a:defRPr kumimoji="1">
                <a:solidFill>
                  <a:schemeClr val="tx1"/>
                </a:solidFill>
                <a:latin typeface="Arial" panose="020B0604020202020204" pitchFamily="34" charset="0"/>
                <a:ea typeface="ＭＳ Ｐゴシック" panose="020B0600070205080204" pitchFamily="50" charset="-128"/>
              </a:defRPr>
            </a:lvl5pPr>
            <a:lvl6pPr marL="25146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12176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17613" rtl="0" eaLnBrk="1" fontAlgn="auto" latinLnBrk="0" hangingPunct="1">
              <a:lnSpc>
                <a:spcPct val="100000"/>
              </a:lnSpc>
              <a:spcBef>
                <a:spcPct val="2000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難波神社</a:t>
            </a:r>
            <a:endParaRPr kumimoji="1" lang="en-US" altLang="ja-JP"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6" name="直方体 95"/>
          <p:cNvSpPr/>
          <p:nvPr/>
        </p:nvSpPr>
        <p:spPr>
          <a:xfrm rot="1800000" flipH="1">
            <a:off x="2330308" y="3551473"/>
            <a:ext cx="93785" cy="266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97" name="直方体 96"/>
          <p:cNvSpPr/>
          <p:nvPr/>
        </p:nvSpPr>
        <p:spPr>
          <a:xfrm rot="1800000" flipH="1">
            <a:off x="2395532" y="4915690"/>
            <a:ext cx="92319" cy="2667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98" name="正方形/長方形 97"/>
          <p:cNvSpPr/>
          <p:nvPr/>
        </p:nvSpPr>
        <p:spPr>
          <a:xfrm>
            <a:off x="2174210" y="3594412"/>
            <a:ext cx="165110" cy="8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9" name="正方形/長方形 98"/>
          <p:cNvSpPr/>
          <p:nvPr/>
        </p:nvSpPr>
        <p:spPr>
          <a:xfrm>
            <a:off x="2908962" y="782479"/>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⑨</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0" name="正方形/長方形 99"/>
          <p:cNvSpPr/>
          <p:nvPr/>
        </p:nvSpPr>
        <p:spPr>
          <a:xfrm>
            <a:off x="2239702" y="769066"/>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⑧</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1" name="直方体 100"/>
          <p:cNvSpPr/>
          <p:nvPr/>
        </p:nvSpPr>
        <p:spPr>
          <a:xfrm rot="1800000" flipH="1">
            <a:off x="2757457" y="694143"/>
            <a:ext cx="93785"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4" name="直方体 103"/>
          <p:cNvSpPr/>
          <p:nvPr/>
        </p:nvSpPr>
        <p:spPr>
          <a:xfrm rot="1800000" flipH="1">
            <a:off x="2473962" y="682279"/>
            <a:ext cx="93785"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5" name="直方体 104"/>
          <p:cNvSpPr/>
          <p:nvPr/>
        </p:nvSpPr>
        <p:spPr>
          <a:xfrm rot="1800000" flipH="1">
            <a:off x="2441722" y="4460603"/>
            <a:ext cx="92319"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6" name="直方体 105"/>
          <p:cNvSpPr/>
          <p:nvPr/>
        </p:nvSpPr>
        <p:spPr>
          <a:xfrm rot="1800000" flipH="1">
            <a:off x="2425988" y="3758973"/>
            <a:ext cx="61482" cy="5980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09" name="直方体 108"/>
          <p:cNvSpPr/>
          <p:nvPr/>
        </p:nvSpPr>
        <p:spPr>
          <a:xfrm rot="1800000" flipH="1">
            <a:off x="2488023" y="2270365"/>
            <a:ext cx="92319"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0" name="正方形/長方形 119"/>
          <p:cNvSpPr/>
          <p:nvPr/>
        </p:nvSpPr>
        <p:spPr>
          <a:xfrm>
            <a:off x="2511758" y="3790989"/>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⑦</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4" name="正方形/長方形 133"/>
          <p:cNvSpPr/>
          <p:nvPr/>
        </p:nvSpPr>
        <p:spPr>
          <a:xfrm>
            <a:off x="2817123" y="3046997"/>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⑩</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5" name="直方体 134"/>
          <p:cNvSpPr/>
          <p:nvPr/>
        </p:nvSpPr>
        <p:spPr>
          <a:xfrm rot="1800000" flipH="1">
            <a:off x="2682336" y="2876610"/>
            <a:ext cx="92319"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6" name="正方形/長方形 135"/>
          <p:cNvSpPr/>
          <p:nvPr/>
        </p:nvSpPr>
        <p:spPr>
          <a:xfrm>
            <a:off x="2578679" y="2482858"/>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⑪</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7" name="正方形/長方形 136"/>
          <p:cNvSpPr/>
          <p:nvPr/>
        </p:nvSpPr>
        <p:spPr>
          <a:xfrm>
            <a:off x="2527493" y="4667601"/>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⑫</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3" name="直方体 142"/>
          <p:cNvSpPr/>
          <p:nvPr/>
        </p:nvSpPr>
        <p:spPr>
          <a:xfrm rot="1800000" flipH="1">
            <a:off x="2606614" y="5553076"/>
            <a:ext cx="92319"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4" name="正方形/長方形 143"/>
          <p:cNvSpPr/>
          <p:nvPr/>
        </p:nvSpPr>
        <p:spPr>
          <a:xfrm>
            <a:off x="2777621" y="5627916"/>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⑬</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5" name="直方体 144"/>
          <p:cNvSpPr/>
          <p:nvPr/>
        </p:nvSpPr>
        <p:spPr>
          <a:xfrm rot="1800000" flipH="1">
            <a:off x="2350647" y="2867425"/>
            <a:ext cx="92319"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6" name="正方形/長方形 145"/>
          <p:cNvSpPr/>
          <p:nvPr/>
        </p:nvSpPr>
        <p:spPr>
          <a:xfrm>
            <a:off x="2086651" y="2989897"/>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⑮</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9" name="テキスト ボックス 148"/>
          <p:cNvSpPr txBox="1"/>
          <p:nvPr/>
        </p:nvSpPr>
        <p:spPr>
          <a:xfrm>
            <a:off x="2558687" y="6316524"/>
            <a:ext cx="61106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計画あり</a:t>
            </a:r>
          </a:p>
        </p:txBody>
      </p:sp>
      <p:grpSp>
        <p:nvGrpSpPr>
          <p:cNvPr id="7" name="グループ化 6"/>
          <p:cNvGrpSpPr/>
          <p:nvPr/>
        </p:nvGrpSpPr>
        <p:grpSpPr>
          <a:xfrm>
            <a:off x="2308115" y="1825430"/>
            <a:ext cx="246671" cy="266700"/>
            <a:chOff x="2308115" y="1825430"/>
            <a:chExt cx="246671" cy="266700"/>
          </a:xfrm>
        </p:grpSpPr>
        <p:sp>
          <p:nvSpPr>
            <p:cNvPr id="142" name="正方形/長方形 141"/>
            <p:cNvSpPr/>
            <p:nvPr/>
          </p:nvSpPr>
          <p:spPr>
            <a:xfrm>
              <a:off x="2308115" y="1838559"/>
              <a:ext cx="1651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⑭</a:t>
              </a:r>
              <a:endParaRPr kumimoji="1" lang="en-US" altLang="ja-JP" sz="129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0" name="直方体 149"/>
            <p:cNvSpPr/>
            <p:nvPr/>
          </p:nvSpPr>
          <p:spPr>
            <a:xfrm rot="1800000" flipH="1">
              <a:off x="2462467" y="1825430"/>
              <a:ext cx="92319" cy="266700"/>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91" name="テキスト ボックス 90">
            <a:extLst>
              <a:ext uri="{FF2B5EF4-FFF2-40B4-BE49-F238E27FC236}">
                <a16:creationId xmlns:a16="http://schemas.microsoft.com/office/drawing/2014/main" id="{17D60618-1219-74B8-3BE0-9ED3CA3E6D35}"/>
              </a:ext>
            </a:extLst>
          </p:cNvPr>
          <p:cNvSpPr txBox="1"/>
          <p:nvPr/>
        </p:nvSpPr>
        <p:spPr>
          <a:xfrm>
            <a:off x="9763125" y="6334653"/>
            <a:ext cx="196206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着工済み、</a:t>
            </a:r>
            <a:r>
              <a:rPr kumimoji="1" lang="ja-JP" altLang="en-US" sz="9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都市再生特別地区</a:t>
            </a:r>
            <a:endParaRPr kumimoji="1" lang="ja-JP" altLang="en-US" sz="9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9408108" y="3732114"/>
            <a:ext cx="2210862" cy="26314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（計画あり）</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⑧ </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淀屋橋駅西地区</a:t>
            </a:r>
            <a:r>
              <a:rPr kumimoji="1" lang="en-US" altLang="ja-JP" sz="11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⑨ </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淀屋橋駅東地区</a:t>
            </a:r>
            <a:r>
              <a:rPr kumimoji="1" lang="en-US" altLang="ja-JP" sz="11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⑩ 本町ガーデンシティテラス</a:t>
            </a:r>
            <a:r>
              <a:rPr kumimoji="1" lang="en-US" altLang="ja-JP" sz="11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⑪ アーバンネット御堂筋ビル</a:t>
            </a:r>
            <a:r>
              <a:rPr kumimoji="1" lang="en-US" altLang="ja-JP" sz="11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⑫ 御堂筋ダイビル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⑬（仮称）心斎橋プロジェクト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⑭ </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平野町四丁目地区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⑮（仮称）本町４丁目プロジェクト</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（参考）</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デザインガイドライン施行前</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 </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淀屋橋</a:t>
            </a:r>
            <a:r>
              <a:rPr kumimoji="1" lang="en-US" altLang="ja-JP" sz="1100" b="0" i="0" u="sng"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Odona</a:t>
            </a:r>
            <a:endParaRPr kumimoji="1" lang="en-US" altLang="ja-JP"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 </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本町ガーデンシティ</a:t>
            </a:r>
            <a:endParaRPr kumimoji="1" lang="en-US" altLang="ja-JP"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 </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日本生命大阪本店東館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0" name="直方体 89"/>
          <p:cNvSpPr/>
          <p:nvPr/>
        </p:nvSpPr>
        <p:spPr>
          <a:xfrm rot="1800000" flipH="1">
            <a:off x="2451331" y="912701"/>
            <a:ext cx="93785" cy="266700"/>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07" name="直方体 106"/>
          <p:cNvSpPr/>
          <p:nvPr/>
        </p:nvSpPr>
        <p:spPr>
          <a:xfrm rot="1800000" flipH="1">
            <a:off x="2698440" y="3044830"/>
            <a:ext cx="93785" cy="266700"/>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11" name="直方体 110"/>
          <p:cNvSpPr/>
          <p:nvPr/>
        </p:nvSpPr>
        <p:spPr>
          <a:xfrm rot="1800000" flipH="1">
            <a:off x="2915899" y="948660"/>
            <a:ext cx="93785" cy="266700"/>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12" name="正方形/長方形 111"/>
          <p:cNvSpPr/>
          <p:nvPr/>
        </p:nvSpPr>
        <p:spPr>
          <a:xfrm>
            <a:off x="2357464" y="1239693"/>
            <a:ext cx="1122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p>
        </p:txBody>
      </p:sp>
      <p:sp>
        <p:nvSpPr>
          <p:cNvPr id="113" name="正方形/長方形 112"/>
          <p:cNvSpPr/>
          <p:nvPr/>
        </p:nvSpPr>
        <p:spPr>
          <a:xfrm>
            <a:off x="3030123" y="1120927"/>
            <a:ext cx="110608"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a:t>
            </a:r>
          </a:p>
        </p:txBody>
      </p:sp>
      <p:sp>
        <p:nvSpPr>
          <p:cNvPr id="114" name="正方形/長方形 113"/>
          <p:cNvSpPr/>
          <p:nvPr/>
        </p:nvSpPr>
        <p:spPr>
          <a:xfrm>
            <a:off x="2802814" y="3271687"/>
            <a:ext cx="112210" cy="1170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chorCtr="0">
            <a:spAutoFit/>
          </a:bodyPr>
          <a:lstStyle/>
          <a:p>
            <a:pPr marL="0" marR="0" lvl="0" indent="0" algn="l" defTabSz="914400" rtl="0" eaLnBrk="1" fontAlgn="auto" latinLnBrk="0" hangingPunct="1">
              <a:lnSpc>
                <a:spcPts val="738"/>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p>
        </p:txBody>
      </p:sp>
      <p:sp>
        <p:nvSpPr>
          <p:cNvPr id="115" name="直方体 114"/>
          <p:cNvSpPr/>
          <p:nvPr/>
        </p:nvSpPr>
        <p:spPr>
          <a:xfrm rot="1800000" flipH="1">
            <a:off x="1537630" y="6557668"/>
            <a:ext cx="105475" cy="189563"/>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16" name="直方体 115"/>
          <p:cNvSpPr/>
          <p:nvPr/>
        </p:nvSpPr>
        <p:spPr>
          <a:xfrm rot="1800000" flipH="1">
            <a:off x="2370467" y="6341422"/>
            <a:ext cx="105475" cy="189563"/>
          </a:xfrm>
          <a:prstGeom prst="cube">
            <a:avLst/>
          </a:prstGeom>
          <a:solidFill>
            <a:schemeClr val="bg1">
              <a:lumMod val="95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7" name="テキスト ボックス 116"/>
          <p:cNvSpPr txBox="1"/>
          <p:nvPr/>
        </p:nvSpPr>
        <p:spPr>
          <a:xfrm>
            <a:off x="1671358" y="6524656"/>
            <a:ext cx="161614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竣工済み</a:t>
            </a: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（デザインガイドライン施行前）</a:t>
            </a:r>
          </a:p>
        </p:txBody>
      </p:sp>
      <p:sp>
        <p:nvSpPr>
          <p:cNvPr id="10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0760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図 89" descr="歩道を歩いている人達&#10;&#10;中程度の精度で自動的に生成された説明">
            <a:extLst>
              <a:ext uri="{FF2B5EF4-FFF2-40B4-BE49-F238E27FC236}">
                <a16:creationId xmlns:a16="http://schemas.microsoft.com/office/drawing/2014/main" id="{63570073-CB17-8177-011E-CA62D9671D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63073" y="607959"/>
            <a:ext cx="1411292" cy="920842"/>
          </a:xfrm>
          <a:prstGeom prst="rect">
            <a:avLst/>
          </a:prstGeom>
        </p:spPr>
      </p:pic>
      <p:sp>
        <p:nvSpPr>
          <p:cNvPr id="33" name="正方形/長方形 49"/>
          <p:cNvSpPr>
            <a:spLocks noChangeArrowheads="1"/>
          </p:cNvSpPr>
          <p:nvPr/>
        </p:nvSpPr>
        <p:spPr bwMode="auto">
          <a:xfrm>
            <a:off x="3489146" y="1839277"/>
            <a:ext cx="7654613" cy="1183402"/>
          </a:xfrm>
          <a:prstGeom prst="rect">
            <a:avLst/>
          </a:prstGeom>
          <a:noFill/>
          <a:ln w="9525">
            <a:noFill/>
            <a:miter lim="800000"/>
            <a:headEnd/>
            <a:tailEnd/>
          </a:ln>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〇御堂筋将来ビジョン実現に</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向けた</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取組の</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一環として</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、公民連携による道路管理の一層の充実と民間主体によるまちづくり活動を促進し、高質な道路空間の維持を目的に、道路協力団体制度を導入。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月：道路協力団体（</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団体）を指定</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〇道路管理者の主導により、民間の創意工夫を活用して歩行者にとって快適で楽しめる空間の形成、公民連携によるにぎわい創</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出を促進するため、御堂筋を道路法による歩行者利便増進道路として指定。</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月：歩行者利便増進道路指定</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p:txBody>
      </p:sp>
      <p:sp>
        <p:nvSpPr>
          <p:cNvPr id="3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　　車中心から人中心の道路空間への転換の</a:t>
            </a:r>
            <a:r>
              <a:rPr kumimoji="1" lang="ja-JP" altLang="en-US" sz="2000" b="1" i="0" u="none" strike="noStrike" kern="1200" cap="none" spc="0" normalizeH="0" baseline="0" noProof="0" dirty="0" smtClean="0">
                <a:ln>
                  <a:noFill/>
                </a:ln>
                <a:solidFill>
                  <a:schemeClr val="bg1"/>
                </a:solidFill>
                <a:effectLst/>
                <a:uLnTx/>
                <a:uFillTx/>
                <a:latin typeface="ＭＳ ゴシック" pitchFamily="49" charset="-128"/>
                <a:ea typeface="ＭＳ ゴシック" pitchFamily="49" charset="-128"/>
                <a:cs typeface="+mn-cs"/>
              </a:rPr>
              <a:t>取組</a:t>
            </a:r>
            <a:endParaRPr kumimoji="1" lang="en-US" altLang="ja-JP" sz="1800" b="1" i="0" u="none" strike="noStrike" kern="1200" cap="none" spc="0" normalizeH="0" baseline="0" noProof="0" dirty="0">
              <a:ln>
                <a:noFill/>
              </a:ln>
              <a:solidFill>
                <a:schemeClr val="bg1"/>
              </a:solidFill>
              <a:effectLst/>
              <a:uLnTx/>
              <a:uFillTx/>
              <a:latin typeface="ＭＳ ゴシック" pitchFamily="49" charset="-128"/>
              <a:ea typeface="ＭＳ ゴシック" pitchFamily="49" charset="-128"/>
              <a:cs typeface="+mn-cs"/>
            </a:endParaRPr>
          </a:p>
        </p:txBody>
      </p:sp>
      <p:sp>
        <p:nvSpPr>
          <p:cNvPr id="29" name="正方形/長方形 28"/>
          <p:cNvSpPr/>
          <p:nvPr/>
        </p:nvSpPr>
        <p:spPr>
          <a:xfrm>
            <a:off x="3440875" y="2894316"/>
            <a:ext cx="6327677" cy="25707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公民連携による道路空間の利活用等社会実験（</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2017</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2021</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p>
        </p:txBody>
      </p:sp>
      <p:sp>
        <p:nvSpPr>
          <p:cNvPr id="38" name="正方形/長方形 37"/>
          <p:cNvSpPr/>
          <p:nvPr/>
        </p:nvSpPr>
        <p:spPr>
          <a:xfrm>
            <a:off x="3433831" y="1751691"/>
            <a:ext cx="5881619" cy="23521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公民連携による高質な道路空間の実現に向けた制度導入（</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2021</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p>
        </p:txBody>
      </p:sp>
      <p:sp>
        <p:nvSpPr>
          <p:cNvPr id="2" name="正方形/長方形 1"/>
          <p:cNvSpPr/>
          <p:nvPr/>
        </p:nvSpPr>
        <p:spPr>
          <a:xfrm>
            <a:off x="3440879" y="2882464"/>
            <a:ext cx="7587393" cy="1872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a:off x="3433833" y="1738967"/>
            <a:ext cx="7587393" cy="105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49"/>
          <p:cNvSpPr>
            <a:spLocks noChangeArrowheads="1"/>
          </p:cNvSpPr>
          <p:nvPr/>
        </p:nvSpPr>
        <p:spPr bwMode="auto">
          <a:xfrm>
            <a:off x="3482777" y="633836"/>
            <a:ext cx="6285775" cy="1204077"/>
          </a:xfrm>
          <a:prstGeom prst="rect">
            <a:avLst/>
          </a:prstGeom>
          <a:noFill/>
          <a:ln w="9525">
            <a:noFill/>
            <a:miter lim="800000"/>
            <a:headEnd/>
            <a:tailEnd/>
          </a:ln>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〇公民連携による道路空間の利活用や、高質で安定的な維持管理の実現性について検証を実施</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【2017</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2018</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月：淀屋</a:t>
            </a:r>
            <a:r>
              <a:rPr kumimoji="1" lang="en-US" altLang="ja-JP"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odona</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前、</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2019</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8</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月：本町ガーデンシティ前、</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月（予定）：淀屋</a:t>
            </a:r>
            <a:r>
              <a:rPr kumimoji="1" lang="en-US" altLang="ja-JP"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odona</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前</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）パークレットとは、道路空間を活用してウッドデッキやベンチを配置し、</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にぎわいや憩いの空間の創出をめざし設置する休憩施設。 </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41" name="正方形/長方形 40"/>
          <p:cNvSpPr/>
          <p:nvPr/>
        </p:nvSpPr>
        <p:spPr>
          <a:xfrm>
            <a:off x="3450501" y="4826233"/>
            <a:ext cx="5088883" cy="27246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御堂筋の道路空間再編整備（</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2016</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2020</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年～現在）</a:t>
            </a:r>
          </a:p>
        </p:txBody>
      </p:sp>
      <p:sp>
        <p:nvSpPr>
          <p:cNvPr id="44" name="正方形/長方形 43"/>
          <p:cNvSpPr/>
          <p:nvPr/>
        </p:nvSpPr>
        <p:spPr>
          <a:xfrm>
            <a:off x="3440877" y="4813258"/>
            <a:ext cx="7587395" cy="20094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 name="グループ化 44"/>
          <p:cNvGrpSpPr/>
          <p:nvPr/>
        </p:nvGrpSpPr>
        <p:grpSpPr>
          <a:xfrm>
            <a:off x="1236929" y="854092"/>
            <a:ext cx="2369808" cy="5203531"/>
            <a:chOff x="512828" y="1584407"/>
            <a:chExt cx="2369808" cy="5203531"/>
          </a:xfrm>
        </p:grpSpPr>
        <p:pic>
          <p:nvPicPr>
            <p:cNvPr id="46" name="Picture 2"/>
            <p:cNvPicPr>
              <a:picLocks noChangeAspect="1" noChangeArrowheads="1"/>
            </p:cNvPicPr>
            <p:nvPr/>
          </p:nvPicPr>
          <p:blipFill>
            <a:blip r:embed="rId4" cstate="email"/>
            <a:srcRect/>
            <a:stretch>
              <a:fillRect/>
            </a:stretch>
          </p:blipFill>
          <p:spPr bwMode="auto">
            <a:xfrm>
              <a:off x="512828" y="1584407"/>
              <a:ext cx="2081413" cy="5203531"/>
            </a:xfrm>
            <a:prstGeom prst="rect">
              <a:avLst/>
            </a:prstGeom>
            <a:noFill/>
            <a:ln w="9525">
              <a:noFill/>
              <a:miter lim="800000"/>
              <a:headEnd/>
              <a:tailEnd/>
            </a:ln>
          </p:spPr>
        </p:pic>
        <p:sp>
          <p:nvSpPr>
            <p:cNvPr id="47" name="テキスト ボックス 46"/>
            <p:cNvSpPr txBox="1"/>
            <p:nvPr/>
          </p:nvSpPr>
          <p:spPr>
            <a:xfrm rot="936694">
              <a:off x="2069058" y="3009710"/>
              <a:ext cx="550747" cy="20005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土佐堀通</a:t>
              </a:r>
            </a:p>
          </p:txBody>
        </p:sp>
        <p:sp>
          <p:nvSpPr>
            <p:cNvPr id="49" name="テキスト ボックス 48"/>
            <p:cNvSpPr txBox="1"/>
            <p:nvPr/>
          </p:nvSpPr>
          <p:spPr>
            <a:xfrm>
              <a:off x="2100731" y="4320805"/>
              <a:ext cx="323165" cy="545369"/>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堺筋</a:t>
              </a:r>
            </a:p>
          </p:txBody>
        </p:sp>
        <p:sp>
          <p:nvSpPr>
            <p:cNvPr id="50" name="テキスト ボックス 49"/>
            <p:cNvSpPr txBox="1"/>
            <p:nvPr/>
          </p:nvSpPr>
          <p:spPr>
            <a:xfrm>
              <a:off x="1070617" y="3636610"/>
              <a:ext cx="323165" cy="699914"/>
            </a:xfrm>
            <a:prstGeom prst="rect">
              <a:avLst/>
            </a:prstGeom>
            <a:noFill/>
            <a:ln>
              <a:noFill/>
            </a:ln>
          </p:spPr>
          <p:txBody>
            <a:bodyPr vert="eaVert"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四つ橋筋</a:t>
              </a:r>
            </a:p>
          </p:txBody>
        </p:sp>
        <p:sp>
          <p:nvSpPr>
            <p:cNvPr id="51" name="テキスト ボックス 50"/>
            <p:cNvSpPr txBox="1"/>
            <p:nvPr/>
          </p:nvSpPr>
          <p:spPr>
            <a:xfrm>
              <a:off x="2118856" y="4219474"/>
              <a:ext cx="763780" cy="20005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中央大通</a:t>
              </a:r>
            </a:p>
          </p:txBody>
        </p:sp>
        <p:sp>
          <p:nvSpPr>
            <p:cNvPr id="52" name="テキスト ボックス 51"/>
            <p:cNvSpPr txBox="1"/>
            <p:nvPr/>
          </p:nvSpPr>
          <p:spPr>
            <a:xfrm>
              <a:off x="2118856" y="5041864"/>
              <a:ext cx="763780" cy="20005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長堀通</a:t>
              </a:r>
            </a:p>
          </p:txBody>
        </p:sp>
        <p:sp>
          <p:nvSpPr>
            <p:cNvPr id="53" name="テキスト ボックス 52"/>
            <p:cNvSpPr txBox="1"/>
            <p:nvPr/>
          </p:nvSpPr>
          <p:spPr>
            <a:xfrm>
              <a:off x="2118856" y="6018229"/>
              <a:ext cx="763780" cy="20005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千日前通</a:t>
              </a:r>
            </a:p>
          </p:txBody>
        </p:sp>
        <p:sp>
          <p:nvSpPr>
            <p:cNvPr id="54" name="テキスト ボックス 53"/>
            <p:cNvSpPr txBox="1"/>
            <p:nvPr/>
          </p:nvSpPr>
          <p:spPr>
            <a:xfrm>
              <a:off x="1409150" y="3612218"/>
              <a:ext cx="353943" cy="545369"/>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御堂筋</a:t>
              </a:r>
            </a:p>
          </p:txBody>
        </p:sp>
        <p:sp>
          <p:nvSpPr>
            <p:cNvPr id="59" name="フリーフォーム 58"/>
            <p:cNvSpPr/>
            <p:nvPr/>
          </p:nvSpPr>
          <p:spPr>
            <a:xfrm>
              <a:off x="1548360" y="1955311"/>
              <a:ext cx="163483" cy="4458189"/>
            </a:xfrm>
            <a:custGeom>
              <a:avLst/>
              <a:gdLst>
                <a:gd name="connsiteX0" fmla="*/ 0 w 292100"/>
                <a:gd name="connsiteY0" fmla="*/ 0 h 1168400"/>
                <a:gd name="connsiteX1" fmla="*/ 95250 w 292100"/>
                <a:gd name="connsiteY1" fmla="*/ 101600 h 1168400"/>
                <a:gd name="connsiteX2" fmla="*/ 292100 w 292100"/>
                <a:gd name="connsiteY2" fmla="*/ 654050 h 1168400"/>
                <a:gd name="connsiteX3" fmla="*/ 241300 w 292100"/>
                <a:gd name="connsiteY3" fmla="*/ 1168400 h 1168400"/>
                <a:gd name="connsiteX0" fmla="*/ 0 w 292100"/>
                <a:gd name="connsiteY0" fmla="*/ 0 h 4495800"/>
                <a:gd name="connsiteX1" fmla="*/ 95250 w 292100"/>
                <a:gd name="connsiteY1" fmla="*/ 101600 h 4495800"/>
                <a:gd name="connsiteX2" fmla="*/ 292100 w 292100"/>
                <a:gd name="connsiteY2" fmla="*/ 654050 h 4495800"/>
                <a:gd name="connsiteX3" fmla="*/ 165100 w 292100"/>
                <a:gd name="connsiteY3" fmla="*/ 4495800 h 4495800"/>
                <a:gd name="connsiteX0" fmla="*/ 0 w 292100"/>
                <a:gd name="connsiteY0" fmla="*/ 0 h 4495800"/>
                <a:gd name="connsiteX1" fmla="*/ 95250 w 292100"/>
                <a:gd name="connsiteY1" fmla="*/ 101600 h 4495800"/>
                <a:gd name="connsiteX2" fmla="*/ 292100 w 292100"/>
                <a:gd name="connsiteY2" fmla="*/ 654050 h 4495800"/>
                <a:gd name="connsiteX3" fmla="*/ 167419 w 292100"/>
                <a:gd name="connsiteY3" fmla="*/ 4427441 h 4495800"/>
                <a:gd name="connsiteX4" fmla="*/ 165100 w 292100"/>
                <a:gd name="connsiteY4" fmla="*/ 4495800 h 4495800"/>
                <a:gd name="connsiteX0" fmla="*/ 0 w 292100"/>
                <a:gd name="connsiteY0" fmla="*/ 0 h 4495800"/>
                <a:gd name="connsiteX1" fmla="*/ 95250 w 292100"/>
                <a:gd name="connsiteY1" fmla="*/ 101600 h 4495800"/>
                <a:gd name="connsiteX2" fmla="*/ 292100 w 292100"/>
                <a:gd name="connsiteY2" fmla="*/ 654050 h 4495800"/>
                <a:gd name="connsiteX3" fmla="*/ 167419 w 292100"/>
                <a:gd name="connsiteY3" fmla="*/ 4402041 h 4495800"/>
                <a:gd name="connsiteX4" fmla="*/ 165100 w 292100"/>
                <a:gd name="connsiteY4" fmla="*/ 4495800 h 4495800"/>
                <a:gd name="connsiteX0" fmla="*/ 0 w 292100"/>
                <a:gd name="connsiteY0" fmla="*/ 0 h 4425950"/>
                <a:gd name="connsiteX1" fmla="*/ 95250 w 292100"/>
                <a:gd name="connsiteY1" fmla="*/ 101600 h 4425950"/>
                <a:gd name="connsiteX2" fmla="*/ 292100 w 292100"/>
                <a:gd name="connsiteY2" fmla="*/ 654050 h 4425950"/>
                <a:gd name="connsiteX3" fmla="*/ 167419 w 292100"/>
                <a:gd name="connsiteY3" fmla="*/ 4402041 h 4425950"/>
                <a:gd name="connsiteX4" fmla="*/ 133350 w 292100"/>
                <a:gd name="connsiteY4" fmla="*/ 4425950 h 4425950"/>
                <a:gd name="connsiteX0" fmla="*/ 0 w 292100"/>
                <a:gd name="connsiteY0" fmla="*/ 0 h 4432300"/>
                <a:gd name="connsiteX1" fmla="*/ 95250 w 292100"/>
                <a:gd name="connsiteY1" fmla="*/ 101600 h 4432300"/>
                <a:gd name="connsiteX2" fmla="*/ 292100 w 292100"/>
                <a:gd name="connsiteY2" fmla="*/ 654050 h 4432300"/>
                <a:gd name="connsiteX3" fmla="*/ 167419 w 292100"/>
                <a:gd name="connsiteY3" fmla="*/ 4402041 h 4432300"/>
                <a:gd name="connsiteX4" fmla="*/ 152400 w 292100"/>
                <a:gd name="connsiteY4" fmla="*/ 4432300 h 4432300"/>
                <a:gd name="connsiteX0" fmla="*/ 0 w 292100"/>
                <a:gd name="connsiteY0" fmla="*/ 0 h 4432300"/>
                <a:gd name="connsiteX1" fmla="*/ 292100 w 292100"/>
                <a:gd name="connsiteY1" fmla="*/ 654050 h 4432300"/>
                <a:gd name="connsiteX2" fmla="*/ 167419 w 292100"/>
                <a:gd name="connsiteY2" fmla="*/ 4402041 h 4432300"/>
                <a:gd name="connsiteX3" fmla="*/ 152400 w 292100"/>
                <a:gd name="connsiteY3" fmla="*/ 4432300 h 4432300"/>
                <a:gd name="connsiteX0" fmla="*/ 0 w 234950"/>
                <a:gd name="connsiteY0" fmla="*/ 0 h 4438650"/>
                <a:gd name="connsiteX1" fmla="*/ 234950 w 234950"/>
                <a:gd name="connsiteY1" fmla="*/ 660400 h 4438650"/>
                <a:gd name="connsiteX2" fmla="*/ 110269 w 234950"/>
                <a:gd name="connsiteY2" fmla="*/ 4408391 h 4438650"/>
                <a:gd name="connsiteX3" fmla="*/ 95250 w 23495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234950" h="4438650">
                  <a:moveTo>
                    <a:pt x="0" y="0"/>
                  </a:moveTo>
                  <a:lnTo>
                    <a:pt x="234950" y="660400"/>
                  </a:lnTo>
                  <a:lnTo>
                    <a:pt x="110269" y="4408391"/>
                  </a:lnTo>
                  <a:lnTo>
                    <a:pt x="95250" y="4438650"/>
                  </a:ln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0" name="テキスト ボックス 59"/>
            <p:cNvSpPr txBox="1"/>
            <p:nvPr/>
          </p:nvSpPr>
          <p:spPr>
            <a:xfrm>
              <a:off x="1425825" y="2926800"/>
              <a:ext cx="506792" cy="200055"/>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淀屋橋</a:t>
              </a:r>
            </a:p>
          </p:txBody>
        </p:sp>
        <p:sp>
          <p:nvSpPr>
            <p:cNvPr id="61" name="テキスト ボックス 60"/>
            <p:cNvSpPr txBox="1"/>
            <p:nvPr/>
          </p:nvSpPr>
          <p:spPr>
            <a:xfrm>
              <a:off x="1416201" y="6347584"/>
              <a:ext cx="445387" cy="200055"/>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難　波</a:t>
              </a:r>
            </a:p>
          </p:txBody>
        </p:sp>
        <p:sp>
          <p:nvSpPr>
            <p:cNvPr id="62" name="テキスト ボックス 61"/>
            <p:cNvSpPr txBox="1"/>
            <p:nvPr/>
          </p:nvSpPr>
          <p:spPr>
            <a:xfrm>
              <a:off x="1402255" y="5036835"/>
              <a:ext cx="456716" cy="200055"/>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長　堀</a:t>
              </a:r>
            </a:p>
          </p:txBody>
        </p:sp>
        <p:sp>
          <p:nvSpPr>
            <p:cNvPr id="63" name="テキスト ボックス 62"/>
            <p:cNvSpPr txBox="1"/>
            <p:nvPr/>
          </p:nvSpPr>
          <p:spPr>
            <a:xfrm>
              <a:off x="1420633" y="4211634"/>
              <a:ext cx="436522" cy="200055"/>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本　町</a:t>
              </a:r>
            </a:p>
          </p:txBody>
        </p:sp>
        <p:sp>
          <p:nvSpPr>
            <p:cNvPr id="64" name="テキスト ボックス 63"/>
            <p:cNvSpPr txBox="1"/>
            <p:nvPr/>
          </p:nvSpPr>
          <p:spPr>
            <a:xfrm>
              <a:off x="962516" y="1696413"/>
              <a:ext cx="448505" cy="200055"/>
            </a:xfrm>
            <a:prstGeom prst="rect">
              <a:avLst/>
            </a:prstGeom>
            <a:solidFill>
              <a:schemeClr val="bg1">
                <a:alpha val="5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梅　田</a:t>
              </a:r>
            </a:p>
          </p:txBody>
        </p:sp>
      </p:grpSp>
      <p:cxnSp>
        <p:nvCxnSpPr>
          <p:cNvPr id="73" name="直線コネクタ 72"/>
          <p:cNvCxnSpPr/>
          <p:nvPr/>
        </p:nvCxnSpPr>
        <p:spPr>
          <a:xfrm flipV="1">
            <a:off x="2412134" y="5025313"/>
            <a:ext cx="1019647" cy="323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右中かっこ 19"/>
          <p:cNvSpPr/>
          <p:nvPr/>
        </p:nvSpPr>
        <p:spPr>
          <a:xfrm>
            <a:off x="2505112" y="2407483"/>
            <a:ext cx="189098" cy="3190250"/>
          </a:xfrm>
          <a:prstGeom prst="rightBrace">
            <a:avLst>
              <a:gd name="adj1" fmla="val 43749"/>
              <a:gd name="adj2" fmla="val 48953"/>
            </a:avLst>
          </a:prstGeom>
          <a:ln w="34925">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78" name="直線コネクタ 77"/>
          <p:cNvCxnSpPr/>
          <p:nvPr/>
        </p:nvCxnSpPr>
        <p:spPr>
          <a:xfrm flipV="1">
            <a:off x="2487194" y="3040738"/>
            <a:ext cx="953682" cy="1738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354202" y="2499409"/>
            <a:ext cx="0" cy="88216"/>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57" name="正方形/長方形 49"/>
          <p:cNvSpPr>
            <a:spLocks noChangeArrowheads="1"/>
          </p:cNvSpPr>
          <p:nvPr/>
        </p:nvSpPr>
        <p:spPr bwMode="auto">
          <a:xfrm>
            <a:off x="3538042" y="4940641"/>
            <a:ext cx="7427226" cy="934352"/>
          </a:xfrm>
          <a:prstGeom prst="rect">
            <a:avLst/>
          </a:prstGeom>
          <a:noFill/>
          <a:ln w="9525">
            <a:noFill/>
            <a:miter lim="800000"/>
            <a:headEnd/>
            <a:tailEnd/>
          </a:ln>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〇モデル整備区間</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【2016</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御堂筋の難波交差点から難波西口交差点までの東側街区において、側道の活用により歩行者と自転車の歩道内での輻輳の解消を図るとともに、御堂筋全体の道路空間再編のイメージを可視化し、歩行者・自転車通行の安全性や快適性等の道路空間のあり方の検証につなげていくことを目的として実施。</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8" name="正方形/長方形 57"/>
          <p:cNvSpPr/>
          <p:nvPr/>
        </p:nvSpPr>
        <p:spPr>
          <a:xfrm>
            <a:off x="3443702" y="585160"/>
            <a:ext cx="5871748" cy="234117"/>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御堂筋パークレット社会実験（</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2017</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2019</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2024</a:t>
            </a: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年）</a:t>
            </a:r>
          </a:p>
        </p:txBody>
      </p:sp>
      <p:sp>
        <p:nvSpPr>
          <p:cNvPr id="65" name="正方形/長方形 64"/>
          <p:cNvSpPr/>
          <p:nvPr/>
        </p:nvSpPr>
        <p:spPr>
          <a:xfrm>
            <a:off x="3448050" y="572439"/>
            <a:ext cx="7583048" cy="1123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6" name="直線コネクタ 65"/>
          <p:cNvCxnSpPr/>
          <p:nvPr/>
        </p:nvCxnSpPr>
        <p:spPr>
          <a:xfrm flipV="1">
            <a:off x="2354202" y="687439"/>
            <a:ext cx="1077094" cy="1811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5"/>
          <a:srcRect l="11308" t="16188" r="38038" b="16701"/>
          <a:stretch/>
        </p:blipFill>
        <p:spPr>
          <a:xfrm>
            <a:off x="8430973" y="5923207"/>
            <a:ext cx="1054507" cy="785489"/>
          </a:xfrm>
          <a:prstGeom prst="rect">
            <a:avLst/>
          </a:prstGeom>
          <a:ln>
            <a:noFill/>
          </a:ln>
        </p:spPr>
      </p:pic>
      <p:sp>
        <p:nvSpPr>
          <p:cNvPr id="9" name="テキスト ボックス 8"/>
          <p:cNvSpPr txBox="1"/>
          <p:nvPr/>
        </p:nvSpPr>
        <p:spPr>
          <a:xfrm>
            <a:off x="8730801" y="6648875"/>
            <a:ext cx="5309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整備前</a:t>
            </a:r>
          </a:p>
        </p:txBody>
      </p:sp>
      <p:sp>
        <p:nvSpPr>
          <p:cNvPr id="56" name="テキスト ボックス 55"/>
          <p:cNvSpPr txBox="1"/>
          <p:nvPr/>
        </p:nvSpPr>
        <p:spPr>
          <a:xfrm>
            <a:off x="10002848" y="6648741"/>
            <a:ext cx="53091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整備後</a:t>
            </a:r>
          </a:p>
        </p:txBody>
      </p:sp>
      <p:cxnSp>
        <p:nvCxnSpPr>
          <p:cNvPr id="67" name="直線コネクタ 66"/>
          <p:cNvCxnSpPr/>
          <p:nvPr/>
        </p:nvCxnSpPr>
        <p:spPr>
          <a:xfrm flipH="1">
            <a:off x="2403324" y="5131721"/>
            <a:ext cx="8810" cy="492251"/>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0" name="正方形/長方形 49"/>
          <p:cNvSpPr>
            <a:spLocks noChangeArrowheads="1"/>
          </p:cNvSpPr>
          <p:nvPr/>
        </p:nvSpPr>
        <p:spPr bwMode="auto">
          <a:xfrm>
            <a:off x="3502736" y="5780441"/>
            <a:ext cx="4947773" cy="1307033"/>
          </a:xfrm>
          <a:prstGeom prst="rect">
            <a:avLst/>
          </a:prstGeom>
          <a:noFill/>
          <a:ln w="9525">
            <a:noFill/>
            <a:miter lim="800000"/>
            <a:headEnd/>
            <a:tailEnd/>
          </a:ln>
        </p:spPr>
        <p:txBody>
          <a:bodyPr wrap="square" lIns="36000" tIns="36000" rIns="36000" bIns="36000">
            <a:no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〇道頓堀川から千日前通区間</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御堂筋将来ビジョンの実現に向けたファーストステップとして、側道の歩行者空間化を進め、整備効果に加え、側道閉鎖に伴う渋滞や荷捌きなど、周辺に与える影響を検証したうえで、千日前通から道頓堀川区間の側道歩行者空間整備を完了。</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月からは、長堀通から道頓堀川区間の側道歩行者空間化の整備に本格着手。</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5" name="テキスト ボックス 74"/>
          <p:cNvSpPr txBox="1"/>
          <p:nvPr/>
        </p:nvSpPr>
        <p:spPr>
          <a:xfrm>
            <a:off x="1417882" y="2927044"/>
            <a:ext cx="323165" cy="593242"/>
          </a:xfrm>
          <a:prstGeom prst="rect">
            <a:avLst/>
          </a:prstGeom>
          <a:no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なにわ筋</a:t>
            </a:r>
          </a:p>
        </p:txBody>
      </p:sp>
      <p:cxnSp>
        <p:nvCxnSpPr>
          <p:cNvPr id="72" name="直線コネクタ 71"/>
          <p:cNvCxnSpPr/>
          <p:nvPr/>
        </p:nvCxnSpPr>
        <p:spPr>
          <a:xfrm>
            <a:off x="2444538" y="3385961"/>
            <a:ext cx="0" cy="8821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2444538" y="687439"/>
            <a:ext cx="978778" cy="2698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9419734" y="1510762"/>
            <a:ext cx="168507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2025</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月（予定）</a:t>
            </a:r>
          </a:p>
        </p:txBody>
      </p:sp>
      <p:cxnSp>
        <p:nvCxnSpPr>
          <p:cNvPr id="77" name="直線コネクタ 76"/>
          <p:cNvCxnSpPr>
            <a:stCxn id="20" idx="1"/>
            <a:endCxn id="38" idx="1"/>
          </p:cNvCxnSpPr>
          <p:nvPr/>
        </p:nvCxnSpPr>
        <p:spPr>
          <a:xfrm flipV="1">
            <a:off x="2694210" y="1869298"/>
            <a:ext cx="739621" cy="2099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楕円 22"/>
          <p:cNvSpPr/>
          <p:nvPr/>
        </p:nvSpPr>
        <p:spPr>
          <a:xfrm>
            <a:off x="2237708" y="4478351"/>
            <a:ext cx="266831" cy="1222505"/>
          </a:xfrm>
          <a:prstGeom prst="ellipse">
            <a:avLst/>
          </a:prstGeom>
          <a:no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0" name="直線コネクタ 79"/>
          <p:cNvCxnSpPr/>
          <p:nvPr/>
        </p:nvCxnSpPr>
        <p:spPr>
          <a:xfrm flipH="1">
            <a:off x="2308852" y="5151667"/>
            <a:ext cx="5876" cy="25314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2289885" y="5013028"/>
            <a:ext cx="1134718" cy="19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図 87" descr="歩道を歩いている人たち&#10;&#10;自動的に生成された説明">
            <a:extLst>
              <a:ext uri="{FF2B5EF4-FFF2-40B4-BE49-F238E27FC236}">
                <a16:creationId xmlns:a16="http://schemas.microsoft.com/office/drawing/2014/main" id="{650A1D09-B2C4-55DF-7405-80930D08A8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63072" y="3206499"/>
            <a:ext cx="1402196" cy="1051648"/>
          </a:xfrm>
          <a:prstGeom prst="rect">
            <a:avLst/>
          </a:prstGeom>
        </p:spPr>
      </p:pic>
      <p:sp>
        <p:nvSpPr>
          <p:cNvPr id="89" name="正方形/長方形 49"/>
          <p:cNvSpPr>
            <a:spLocks noChangeArrowheads="1"/>
          </p:cNvSpPr>
          <p:nvPr/>
        </p:nvSpPr>
        <p:spPr bwMode="auto">
          <a:xfrm>
            <a:off x="3522116" y="3107622"/>
            <a:ext cx="6391831" cy="1766658"/>
          </a:xfrm>
          <a:prstGeom prst="rect">
            <a:avLst/>
          </a:prstGeom>
          <a:noFill/>
          <a:ln w="9525">
            <a:noFill/>
            <a:miter lim="800000"/>
            <a:headEnd/>
            <a:tailEnd/>
          </a:ln>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〇御堂筋チャレンジ</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2017【2017</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モデル区間整備・御堂筋完成</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80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周年をきっかけに、将来の魅力ある滞在空間を可視化。</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〇御堂筋チャレンジ</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2020【2020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28</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27</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歩行者利便増進道路指定をめざし、整備のあり方や道路協力団体による継続利活用の検証。</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〇御堂筋チャレンジ</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2021【2021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道路協力団体による利活用の拡大と、御堂筋周辺・なんば駅前広場とも連携した回遊性向上の検証。</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〇御堂筋チャレンジ</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2022【2022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11</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13</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長堀通から道頓堀川までの側道閉鎖区間、及び道頓堀川からなんば駅前までの歩行者空間化整備により</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広がった歩道空間を活用し滞留空間をつくり、今後の空間の利活用内容やエリア周辺の回遊状況などを検証。</a:t>
            </a:r>
          </a:p>
        </p:txBody>
      </p:sp>
      <p:pic>
        <p:nvPicPr>
          <p:cNvPr id="68" name="図 67" descr="忙しい歩道で歩いている人&#10;&#10;自動的に生成された説明">
            <a:extLst>
              <a:ext uri="{FF2B5EF4-FFF2-40B4-BE49-F238E27FC236}">
                <a16:creationId xmlns:a16="http://schemas.microsoft.com/office/drawing/2014/main" id="{BDC6E953-F98A-D09C-528A-F45C3E8108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4657" y="5864040"/>
            <a:ext cx="1123008" cy="842257"/>
          </a:xfrm>
          <a:prstGeom prst="rect">
            <a:avLst/>
          </a:prstGeom>
        </p:spPr>
      </p:pic>
      <p:pic>
        <p:nvPicPr>
          <p:cNvPr id="69" name="図 68" descr="忙しい道で歩いている人たち&#10;&#10;自動的に生成された説明">
            <a:extLst>
              <a:ext uri="{FF2B5EF4-FFF2-40B4-BE49-F238E27FC236}">
                <a16:creationId xmlns:a16="http://schemas.microsoft.com/office/drawing/2014/main" id="{7CF8450A-5C81-C326-E733-04FC1067020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21813" y="5660070"/>
            <a:ext cx="1390651" cy="1042988"/>
          </a:xfrm>
          <a:prstGeom prst="rect">
            <a:avLst/>
          </a:prstGeom>
        </p:spPr>
      </p:pic>
      <p:sp>
        <p:nvSpPr>
          <p:cNvPr id="7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3393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96"/>
          <p:cNvSpPr txBox="1">
            <a:spLocks noChangeArrowheads="1"/>
          </p:cNvSpPr>
          <p:nvPr/>
        </p:nvSpPr>
        <p:spPr bwMode="auto">
          <a:xfrm>
            <a:off x="1448623" y="4294835"/>
            <a:ext cx="4573510" cy="1840376"/>
          </a:xfrm>
          <a:prstGeom prst="rect">
            <a:avLst/>
          </a:prstGeom>
          <a:noFill/>
          <a:ln w="9525">
            <a:noFill/>
            <a:miter lim="800000"/>
            <a:headEnd/>
            <a:tailEnd/>
          </a:ln>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① 日本生命本館・適塾周辺（</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2015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年度完了）</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無電柱化、自然石</a:t>
            </a: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石畳</a:t>
            </a: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舗装による歩道整備、石畳風舗装による</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車道整備、デザイン性のある道路照明灯の設置、観光案内板の</a:t>
            </a:r>
            <a:r>
              <a:rPr kumimoji="1" lang="ja-JP" altLang="en-US" sz="9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eiryo UI" pitchFamily="50" charset="-128"/>
              </a:rPr>
              <a:t>設置。</a:t>
            </a:r>
            <a:endPar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② 芝川ビル周辺（</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2019</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年度完了）</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無電柱化、石畳風舗装による路側整備、デザイン性のある道路照明灯の設置、民地内への地上機器の設置、観光案内板の</a:t>
            </a:r>
            <a:r>
              <a:rPr kumimoji="1" lang="ja-JP" altLang="en-US" sz="9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eiryo UI" pitchFamily="50" charset="-128"/>
              </a:rPr>
              <a:t>設置。</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③ 道修町通周辺（</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2022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年度完了）</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無電柱化、民地内への地上機器の設置</a:t>
            </a:r>
            <a:r>
              <a:rPr kumimoji="1" lang="ja-JP" altLang="en-US" sz="9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eiryo UI" pitchFamily="50" charset="-128"/>
              </a:rPr>
              <a:t>等。</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④ </a:t>
            </a:r>
            <a:r>
              <a:rPr kumimoji="1" lang="ja-JP" altLang="en-US" sz="12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三井住友銀行・大阪倶楽部・今橋ビル周辺</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2025</a:t>
            </a:r>
            <a:r>
              <a:rPr kumimoji="1" lang="ja-JP" altLang="en-US" sz="1200" b="0" i="0" u="none" strike="noStrike" kern="1200" cap="none" spc="-10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年度完了予定</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無電柱化、石畳風舗装による車道整備、民地内への地上機器の設置、観光案内板の</a:t>
            </a:r>
            <a:r>
              <a:rPr kumimoji="1" lang="ja-JP" altLang="en-US" sz="9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eiryo UI" pitchFamily="50" charset="-128"/>
              </a:rPr>
              <a:t>設置。</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p:txBody>
      </p:sp>
      <p:sp>
        <p:nvSpPr>
          <p:cNvPr id="61" name="角丸四角形 60"/>
          <p:cNvSpPr/>
          <p:nvPr/>
        </p:nvSpPr>
        <p:spPr>
          <a:xfrm>
            <a:off x="1216952" y="468119"/>
            <a:ext cx="9749498" cy="762000"/>
          </a:xfrm>
          <a:prstGeom prst="roundRect">
            <a:avLst>
              <a:gd name="adj" fmla="val 13078"/>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2" name="テキスト ボックス 61"/>
          <p:cNvSpPr txBox="1">
            <a:spLocks noChangeArrowheads="1"/>
          </p:cNvSpPr>
          <p:nvPr/>
        </p:nvSpPr>
        <p:spPr bwMode="auto">
          <a:xfrm>
            <a:off x="1415480" y="703614"/>
            <a:ext cx="9633520" cy="565146"/>
          </a:xfrm>
          <a:prstGeom prst="rect">
            <a:avLst/>
          </a:prstGeom>
          <a:noFill/>
          <a:ln w="9525">
            <a:noFill/>
            <a:miter lim="800000"/>
            <a:headEnd/>
            <a:tailEnd/>
          </a:ln>
        </p:spPr>
        <p:txBody>
          <a:bodyPr wrap="square" lIns="36000" tIns="36000" rIns="36000" bIns="36000">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r>
              <a:rPr kumimoji="1" lang="ja-JP"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歴史・文化的資源が</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集積</a:t>
            </a:r>
            <a:r>
              <a:rPr kumimoji="1" lang="ja-JP"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する</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「船場地区」において、歴史・文化的な建物等を活用し、その周辺の無電柱化や道路美装化等を行うことで、観光魅力向上につながる歴史・文化的まちなみの創出を図る。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p:txBody>
      </p:sp>
      <p:sp>
        <p:nvSpPr>
          <p:cNvPr id="2054" name="Rectangle 2"/>
          <p:cNvSpPr txBox="1">
            <a:spLocks noChangeArrowheads="1"/>
          </p:cNvSpPr>
          <p:nvPr/>
        </p:nvSpPr>
        <p:spPr bwMode="auto">
          <a:xfrm>
            <a:off x="1143000" y="0"/>
            <a:ext cx="9906000" cy="393700"/>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lIns="68406" tIns="34203" rIns="68406" bIns="34203"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４</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御堂筋　周辺での</a:t>
            </a:r>
            <a:r>
              <a:rPr kumimoji="1" lang="ja-JP" altLang="en-US" sz="2000" b="1" i="0" u="none" strike="noStrike" kern="1200" cap="none" spc="0" normalizeH="0" baseline="0" noProof="0" dirty="0" smtClean="0">
                <a:ln>
                  <a:noFill/>
                </a:ln>
                <a:solidFill>
                  <a:schemeClr val="bg1"/>
                </a:solidFill>
                <a:effectLst/>
                <a:uLnTx/>
                <a:uFillTx/>
                <a:latin typeface="ＭＳ ゴシック" pitchFamily="49" charset="-128"/>
                <a:ea typeface="ＭＳ ゴシック" pitchFamily="49" charset="-128"/>
                <a:cs typeface="+mn-cs"/>
              </a:rPr>
              <a:t>取組</a:t>
            </a:r>
            <a:r>
              <a:rPr kumimoji="1" lang="en-US" altLang="ja-JP" sz="1800" b="1" i="0" u="none" strike="noStrike" kern="1200" cap="none" spc="0" normalizeH="0" baseline="0" noProof="0" dirty="0" smtClean="0">
                <a:ln>
                  <a:noFill/>
                </a:ln>
                <a:solidFill>
                  <a:prstClr val="white"/>
                </a:solidFill>
                <a:effectLst/>
                <a:uLnTx/>
                <a:uFillTx/>
                <a:latin typeface="ＭＳ ゴシック" pitchFamily="49"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prstClr val="white"/>
                </a:solidFill>
                <a:effectLst/>
                <a:uLnTx/>
                <a:uFillTx/>
                <a:latin typeface="ＭＳ ゴシック" pitchFamily="49" charset="-128"/>
                <a:ea typeface="ＭＳ Ｐゴシック" panose="020B0600070205080204" pitchFamily="50" charset="-128"/>
                <a:cs typeface="+mn-cs"/>
              </a:rPr>
              <a:t>船場地区の観光魅力向上のための歴史・文化的まちなみ創出</a:t>
            </a:r>
            <a:r>
              <a:rPr kumimoji="1" lang="en-US" altLang="ja-JP" sz="1800" b="1" i="0" u="none" strike="noStrike" kern="1200" cap="none" spc="0" normalizeH="0" baseline="0" noProof="0" dirty="0">
                <a:ln>
                  <a:noFill/>
                </a:ln>
                <a:solidFill>
                  <a:prstClr val="white"/>
                </a:solidFill>
                <a:effectLst/>
                <a:uLnTx/>
                <a:uFillTx/>
                <a:latin typeface="ＭＳ ゴシック" pitchFamily="49" charset="-128"/>
                <a:ea typeface="ＭＳ Ｐゴシック" panose="020B0600070205080204" pitchFamily="50" charset="-128"/>
                <a:cs typeface="+mn-cs"/>
              </a:rPr>
              <a:t>】</a:t>
            </a:r>
          </a:p>
        </p:txBody>
      </p:sp>
      <p:sp>
        <p:nvSpPr>
          <p:cNvPr id="2058" name="テキスト ボックス 93"/>
          <p:cNvSpPr txBox="1">
            <a:spLocks noChangeArrowheads="1"/>
          </p:cNvSpPr>
          <p:nvPr/>
        </p:nvSpPr>
        <p:spPr bwMode="auto">
          <a:xfrm>
            <a:off x="1418989" y="3084072"/>
            <a:ext cx="1303809" cy="257369"/>
          </a:xfrm>
          <a:prstGeom prst="rect">
            <a:avLst/>
          </a:prstGeom>
          <a:noFill/>
          <a:ln w="9525">
            <a:noFill/>
            <a:miter lim="800000"/>
            <a:headEnd/>
            <a:tailEnd/>
          </a:ln>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三休橋筋の整備</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2060" name="テキスト ボックス 57"/>
          <p:cNvSpPr txBox="1">
            <a:spLocks noChangeArrowheads="1"/>
          </p:cNvSpPr>
          <p:nvPr/>
        </p:nvSpPr>
        <p:spPr bwMode="auto">
          <a:xfrm>
            <a:off x="1543300" y="3261025"/>
            <a:ext cx="4239659" cy="811367"/>
          </a:xfrm>
          <a:prstGeom prst="rect">
            <a:avLst/>
          </a:prstGeom>
          <a:noFill/>
          <a:ln w="9525">
            <a:noFill/>
            <a:miter lim="800000"/>
            <a:headEnd/>
            <a:tailEnd/>
          </a:ln>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整備年度：</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2003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2010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(2013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年度抜柱完了</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整備延長：約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1,100m(</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土佐堀通～中央大通</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a:t>
            </a:r>
          </a:p>
          <a:p>
            <a:pPr marL="801688" marR="0" lvl="0" indent="-8016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地域協働：整備に併せて、地元企業等の寄付により</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55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基のガス灯が設置され、</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2014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6</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月より全て点灯している。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p:txBody>
      </p:sp>
      <p:pic>
        <p:nvPicPr>
          <p:cNvPr id="2062" name="Picture 1" descr="電線が地中化された三休橋筋の様子"/>
          <p:cNvPicPr>
            <a:picLocks noChangeAspect="1" noChangeArrowheads="1"/>
          </p:cNvPicPr>
          <p:nvPr/>
        </p:nvPicPr>
        <p:blipFill>
          <a:blip r:embed="rId3" cstate="email"/>
          <a:srcRect/>
          <a:stretch>
            <a:fillRect/>
          </a:stretch>
        </p:blipFill>
        <p:spPr bwMode="auto">
          <a:xfrm>
            <a:off x="6003840" y="2966691"/>
            <a:ext cx="1404000" cy="972773"/>
          </a:xfrm>
          <a:prstGeom prst="rect">
            <a:avLst/>
          </a:prstGeom>
          <a:noFill/>
          <a:ln w="9525">
            <a:noFill/>
            <a:miter lim="800000"/>
            <a:headEnd/>
            <a:tailEnd/>
          </a:ln>
        </p:spPr>
      </p:pic>
      <p:pic>
        <p:nvPicPr>
          <p:cNvPr id="2063" name="Picture 1"/>
          <p:cNvPicPr>
            <a:picLocks noChangeAspect="1" noChangeArrowheads="1"/>
          </p:cNvPicPr>
          <p:nvPr/>
        </p:nvPicPr>
        <p:blipFill>
          <a:blip r:embed="rId4" cstate="email">
            <a:lum bright="20000" contrast="20000"/>
          </a:blip>
          <a:srcRect/>
          <a:stretch>
            <a:fillRect/>
          </a:stretch>
        </p:blipFill>
        <p:spPr bwMode="auto">
          <a:xfrm>
            <a:off x="7492798" y="2981814"/>
            <a:ext cx="756000" cy="928820"/>
          </a:xfrm>
          <a:prstGeom prst="rect">
            <a:avLst/>
          </a:prstGeom>
          <a:noFill/>
          <a:ln w="9525">
            <a:noFill/>
            <a:miter lim="800000"/>
            <a:headEnd/>
            <a:tailEnd/>
          </a:ln>
        </p:spPr>
      </p:pic>
      <p:sp>
        <p:nvSpPr>
          <p:cNvPr id="2069" name="テキスト ボックス 93"/>
          <p:cNvSpPr txBox="1">
            <a:spLocks noChangeArrowheads="1"/>
          </p:cNvSpPr>
          <p:nvPr/>
        </p:nvSpPr>
        <p:spPr bwMode="auto">
          <a:xfrm>
            <a:off x="1380674" y="4037466"/>
            <a:ext cx="5115645" cy="257369"/>
          </a:xfrm>
          <a:prstGeom prst="rect">
            <a:avLst/>
          </a:prstGeom>
          <a:noFill/>
          <a:ln w="9525">
            <a:noFill/>
            <a:miter lim="800000"/>
            <a:headEnd/>
            <a:tailEnd/>
          </a:ln>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「観光魅力向上のための歴史・文化的まちなみ創出事業」による整備箇所</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sp>
        <p:nvSpPr>
          <p:cNvPr id="2070" name="テキスト ボックス 93"/>
          <p:cNvSpPr txBox="1">
            <a:spLocks noChangeArrowheads="1"/>
          </p:cNvSpPr>
          <p:nvPr/>
        </p:nvSpPr>
        <p:spPr bwMode="auto">
          <a:xfrm>
            <a:off x="5970243" y="3888131"/>
            <a:ext cx="1480140" cy="234286"/>
          </a:xfrm>
          <a:prstGeom prst="rect">
            <a:avLst/>
          </a:prstGeom>
          <a:noFill/>
          <a:ln w="9525">
            <a:noFill/>
            <a:miter lim="800000"/>
            <a:headEnd/>
            <a:tailEnd/>
          </a:ln>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＜整備された三休橋筋＞</a:t>
            </a:r>
          </a:p>
        </p:txBody>
      </p:sp>
      <p:sp>
        <p:nvSpPr>
          <p:cNvPr id="2071" name="テキスト ボックス 93"/>
          <p:cNvSpPr txBox="1">
            <a:spLocks noChangeArrowheads="1"/>
          </p:cNvSpPr>
          <p:nvPr/>
        </p:nvSpPr>
        <p:spPr bwMode="auto">
          <a:xfrm>
            <a:off x="7565202" y="3921496"/>
            <a:ext cx="696272" cy="234286"/>
          </a:xfrm>
          <a:prstGeom prst="rect">
            <a:avLst/>
          </a:prstGeom>
          <a:noFill/>
          <a:ln w="9525">
            <a:noFill/>
            <a:miter lim="800000"/>
            <a:headEnd/>
            <a:tailEnd/>
          </a:ln>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＜ガス灯＞</a:t>
            </a:r>
          </a:p>
        </p:txBody>
      </p:sp>
      <p:grpSp>
        <p:nvGrpSpPr>
          <p:cNvPr id="3" name="グループ化 2"/>
          <p:cNvGrpSpPr>
            <a:grpSpLocks noChangeAspect="1"/>
          </p:cNvGrpSpPr>
          <p:nvPr/>
        </p:nvGrpSpPr>
        <p:grpSpPr>
          <a:xfrm>
            <a:off x="8482118" y="3156086"/>
            <a:ext cx="2376000" cy="2416085"/>
            <a:chOff x="7912100" y="2636912"/>
            <a:chExt cx="3006196" cy="3056917"/>
          </a:xfrm>
        </p:grpSpPr>
        <p:grpSp>
          <p:nvGrpSpPr>
            <p:cNvPr id="2" name="グループ化 77"/>
            <p:cNvGrpSpPr>
              <a:grpSpLocks noChangeAspect="1"/>
            </p:cNvGrpSpPr>
            <p:nvPr/>
          </p:nvGrpSpPr>
          <p:grpSpPr bwMode="auto">
            <a:xfrm>
              <a:off x="7912100" y="2636912"/>
              <a:ext cx="3006196" cy="3036888"/>
              <a:chOff x="6562725" y="3219136"/>
              <a:chExt cx="2460348" cy="2693133"/>
            </a:xfrm>
          </p:grpSpPr>
          <p:pic>
            <p:nvPicPr>
              <p:cNvPr id="2079" name="図 53"/>
              <p:cNvPicPr>
                <a:picLocks noChangeAspect="1"/>
              </p:cNvPicPr>
              <p:nvPr/>
            </p:nvPicPr>
            <p:blipFill>
              <a:blip r:embed="rId5" cstate="email"/>
              <a:srcRect/>
              <a:stretch>
                <a:fillRect/>
              </a:stretch>
            </p:blipFill>
            <p:spPr bwMode="auto">
              <a:xfrm>
                <a:off x="6569343" y="3219136"/>
                <a:ext cx="2445605" cy="2693133"/>
              </a:xfrm>
              <a:prstGeom prst="rect">
                <a:avLst/>
              </a:prstGeom>
              <a:noFill/>
              <a:ln w="9525">
                <a:noFill/>
                <a:miter lim="800000"/>
                <a:headEnd/>
                <a:tailEnd/>
              </a:ln>
            </p:spPr>
          </p:pic>
          <p:sp>
            <p:nvSpPr>
              <p:cNvPr id="55" name="フリーフォーム 54"/>
              <p:cNvSpPr/>
              <p:nvPr/>
            </p:nvSpPr>
            <p:spPr>
              <a:xfrm>
                <a:off x="8288347" y="3223360"/>
                <a:ext cx="288542" cy="2687501"/>
              </a:xfrm>
              <a:custGeom>
                <a:avLst/>
                <a:gdLst>
                  <a:gd name="connsiteX0" fmla="*/ 193572 w 251951"/>
                  <a:gd name="connsiteY0" fmla="*/ 0 h 894121"/>
                  <a:gd name="connsiteX1" fmla="*/ 15363 w 251951"/>
                  <a:gd name="connsiteY1" fmla="*/ 344129 h 894121"/>
                  <a:gd name="connsiteX2" fmla="*/ 6145 w 251951"/>
                  <a:gd name="connsiteY2" fmla="*/ 454742 h 894121"/>
                  <a:gd name="connsiteX3" fmla="*/ 0 w 251951"/>
                  <a:gd name="connsiteY3" fmla="*/ 894121 h 894121"/>
                  <a:gd name="connsiteX4" fmla="*/ 39943 w 251951"/>
                  <a:gd name="connsiteY4" fmla="*/ 894121 h 894121"/>
                  <a:gd name="connsiteX5" fmla="*/ 52234 w 251951"/>
                  <a:gd name="connsiteY5" fmla="*/ 470105 h 894121"/>
                  <a:gd name="connsiteX6" fmla="*/ 67597 w 251951"/>
                  <a:gd name="connsiteY6" fmla="*/ 356420 h 894121"/>
                  <a:gd name="connsiteX7" fmla="*/ 251951 w 251951"/>
                  <a:gd name="connsiteY7" fmla="*/ 0 h 894121"/>
                  <a:gd name="connsiteX8" fmla="*/ 193572 w 251951"/>
                  <a:gd name="connsiteY8" fmla="*/ 0 h 894121"/>
                  <a:gd name="connsiteX0" fmla="*/ 212008 w 270387"/>
                  <a:gd name="connsiteY0" fmla="*/ 0 h 1791315"/>
                  <a:gd name="connsiteX1" fmla="*/ 33799 w 270387"/>
                  <a:gd name="connsiteY1" fmla="*/ 344129 h 1791315"/>
                  <a:gd name="connsiteX2" fmla="*/ 24581 w 270387"/>
                  <a:gd name="connsiteY2" fmla="*/ 454742 h 1791315"/>
                  <a:gd name="connsiteX3" fmla="*/ 0 w 270387"/>
                  <a:gd name="connsiteY3" fmla="*/ 1791315 h 1791315"/>
                  <a:gd name="connsiteX4" fmla="*/ 58379 w 270387"/>
                  <a:gd name="connsiteY4" fmla="*/ 894121 h 1791315"/>
                  <a:gd name="connsiteX5" fmla="*/ 70670 w 270387"/>
                  <a:gd name="connsiteY5" fmla="*/ 470105 h 1791315"/>
                  <a:gd name="connsiteX6" fmla="*/ 86033 w 270387"/>
                  <a:gd name="connsiteY6" fmla="*/ 356420 h 1791315"/>
                  <a:gd name="connsiteX7" fmla="*/ 270387 w 270387"/>
                  <a:gd name="connsiteY7" fmla="*/ 0 h 1791315"/>
                  <a:gd name="connsiteX8" fmla="*/ 212008 w 270387"/>
                  <a:gd name="connsiteY8" fmla="*/ 0 h 1791315"/>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67597 w 279605"/>
                  <a:gd name="connsiteY4" fmla="*/ 894121 h 2531807"/>
                  <a:gd name="connsiteX5" fmla="*/ 79888 w 279605"/>
                  <a:gd name="connsiteY5" fmla="*/ 470105 h 2531807"/>
                  <a:gd name="connsiteX6" fmla="*/ 95251 w 279605"/>
                  <a:gd name="connsiteY6" fmla="*/ 356420 h 2531807"/>
                  <a:gd name="connsiteX7" fmla="*/ 279605 w 279605"/>
                  <a:gd name="connsiteY7" fmla="*/ 0 h 2531807"/>
                  <a:gd name="connsiteX8" fmla="*/ 221226 w 279605"/>
                  <a:gd name="connsiteY8" fmla="*/ 0 h 2531807"/>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39944 w 279605"/>
                  <a:gd name="connsiteY4" fmla="*/ 2338234 h 2531807"/>
                  <a:gd name="connsiteX5" fmla="*/ 67597 w 279605"/>
                  <a:gd name="connsiteY5" fmla="*/ 894121 h 2531807"/>
                  <a:gd name="connsiteX6" fmla="*/ 79888 w 279605"/>
                  <a:gd name="connsiteY6" fmla="*/ 470105 h 2531807"/>
                  <a:gd name="connsiteX7" fmla="*/ 95251 w 279605"/>
                  <a:gd name="connsiteY7" fmla="*/ 356420 h 2531807"/>
                  <a:gd name="connsiteX8" fmla="*/ 279605 w 279605"/>
                  <a:gd name="connsiteY8" fmla="*/ 0 h 2531807"/>
                  <a:gd name="connsiteX9" fmla="*/ 221226 w 279605"/>
                  <a:gd name="connsiteY9" fmla="*/ 0 h 2531807"/>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27653 w 279605"/>
                  <a:gd name="connsiteY4" fmla="*/ 2528734 h 2531807"/>
                  <a:gd name="connsiteX5" fmla="*/ 67597 w 279605"/>
                  <a:gd name="connsiteY5" fmla="*/ 894121 h 2531807"/>
                  <a:gd name="connsiteX6" fmla="*/ 79888 w 279605"/>
                  <a:gd name="connsiteY6" fmla="*/ 470105 h 2531807"/>
                  <a:gd name="connsiteX7" fmla="*/ 95251 w 279605"/>
                  <a:gd name="connsiteY7" fmla="*/ 356420 h 2531807"/>
                  <a:gd name="connsiteX8" fmla="*/ 279605 w 279605"/>
                  <a:gd name="connsiteY8" fmla="*/ 0 h 2531807"/>
                  <a:gd name="connsiteX9" fmla="*/ 221226 w 279605"/>
                  <a:gd name="connsiteY9" fmla="*/ 0 h 2531807"/>
                  <a:gd name="connsiteX0" fmla="*/ 221226 w 279605"/>
                  <a:gd name="connsiteY0" fmla="*/ 0 h 2531807"/>
                  <a:gd name="connsiteX1" fmla="*/ 43017 w 279605"/>
                  <a:gd name="connsiteY1" fmla="*/ 344129 h 2531807"/>
                  <a:gd name="connsiteX2" fmla="*/ 33799 w 279605"/>
                  <a:gd name="connsiteY2" fmla="*/ 454742 h 2531807"/>
                  <a:gd name="connsiteX3" fmla="*/ 0 w 279605"/>
                  <a:gd name="connsiteY3" fmla="*/ 2531807 h 2531807"/>
                  <a:gd name="connsiteX4" fmla="*/ 33798 w 279605"/>
                  <a:gd name="connsiteY4" fmla="*/ 2528734 h 2531807"/>
                  <a:gd name="connsiteX5" fmla="*/ 67597 w 279605"/>
                  <a:gd name="connsiteY5" fmla="*/ 894121 h 2531807"/>
                  <a:gd name="connsiteX6" fmla="*/ 79888 w 279605"/>
                  <a:gd name="connsiteY6" fmla="*/ 470105 h 2531807"/>
                  <a:gd name="connsiteX7" fmla="*/ 95251 w 279605"/>
                  <a:gd name="connsiteY7" fmla="*/ 356420 h 2531807"/>
                  <a:gd name="connsiteX8" fmla="*/ 279605 w 279605"/>
                  <a:gd name="connsiteY8" fmla="*/ 0 h 2531807"/>
                  <a:gd name="connsiteX9" fmla="*/ 221226 w 279605"/>
                  <a:gd name="connsiteY9" fmla="*/ 0 h 2531807"/>
                  <a:gd name="connsiteX0" fmla="*/ 230444 w 288823"/>
                  <a:gd name="connsiteY0" fmla="*/ 0 h 2740743"/>
                  <a:gd name="connsiteX1" fmla="*/ 52235 w 288823"/>
                  <a:gd name="connsiteY1" fmla="*/ 344129 h 2740743"/>
                  <a:gd name="connsiteX2" fmla="*/ 43017 w 288823"/>
                  <a:gd name="connsiteY2" fmla="*/ 454742 h 2740743"/>
                  <a:gd name="connsiteX3" fmla="*/ 0 w 288823"/>
                  <a:gd name="connsiteY3" fmla="*/ 2740743 h 2740743"/>
                  <a:gd name="connsiteX4" fmla="*/ 43016 w 288823"/>
                  <a:gd name="connsiteY4" fmla="*/ 2528734 h 2740743"/>
                  <a:gd name="connsiteX5" fmla="*/ 76815 w 288823"/>
                  <a:gd name="connsiteY5" fmla="*/ 894121 h 2740743"/>
                  <a:gd name="connsiteX6" fmla="*/ 89106 w 288823"/>
                  <a:gd name="connsiteY6" fmla="*/ 470105 h 2740743"/>
                  <a:gd name="connsiteX7" fmla="*/ 104469 w 288823"/>
                  <a:gd name="connsiteY7" fmla="*/ 356420 h 2740743"/>
                  <a:gd name="connsiteX8" fmla="*/ 288823 w 288823"/>
                  <a:gd name="connsiteY8" fmla="*/ 0 h 2740743"/>
                  <a:gd name="connsiteX9" fmla="*/ 230444 w 288823"/>
                  <a:gd name="connsiteY9" fmla="*/ 0 h 2740743"/>
                  <a:gd name="connsiteX0" fmla="*/ 230444 w 288823"/>
                  <a:gd name="connsiteY0" fmla="*/ 0 h 2746887"/>
                  <a:gd name="connsiteX1" fmla="*/ 52235 w 288823"/>
                  <a:gd name="connsiteY1" fmla="*/ 344129 h 2746887"/>
                  <a:gd name="connsiteX2" fmla="*/ 43017 w 288823"/>
                  <a:gd name="connsiteY2" fmla="*/ 454742 h 2746887"/>
                  <a:gd name="connsiteX3" fmla="*/ 0 w 288823"/>
                  <a:gd name="connsiteY3" fmla="*/ 2740743 h 2746887"/>
                  <a:gd name="connsiteX4" fmla="*/ 39943 w 288823"/>
                  <a:gd name="connsiteY4" fmla="*/ 2746887 h 2746887"/>
                  <a:gd name="connsiteX5" fmla="*/ 76815 w 288823"/>
                  <a:gd name="connsiteY5" fmla="*/ 894121 h 2746887"/>
                  <a:gd name="connsiteX6" fmla="*/ 89106 w 288823"/>
                  <a:gd name="connsiteY6" fmla="*/ 470105 h 2746887"/>
                  <a:gd name="connsiteX7" fmla="*/ 104469 w 288823"/>
                  <a:gd name="connsiteY7" fmla="*/ 356420 h 2746887"/>
                  <a:gd name="connsiteX8" fmla="*/ 288823 w 288823"/>
                  <a:gd name="connsiteY8" fmla="*/ 0 h 2746887"/>
                  <a:gd name="connsiteX9" fmla="*/ 230444 w 288823"/>
                  <a:gd name="connsiteY9" fmla="*/ 0 h 2746887"/>
                  <a:gd name="connsiteX0" fmla="*/ 230444 w 288823"/>
                  <a:gd name="connsiteY0" fmla="*/ 0 h 2744497"/>
                  <a:gd name="connsiteX1" fmla="*/ 52235 w 288823"/>
                  <a:gd name="connsiteY1" fmla="*/ 344129 h 2744497"/>
                  <a:gd name="connsiteX2" fmla="*/ 43017 w 288823"/>
                  <a:gd name="connsiteY2" fmla="*/ 454742 h 2744497"/>
                  <a:gd name="connsiteX3" fmla="*/ 0 w 288823"/>
                  <a:gd name="connsiteY3" fmla="*/ 2740743 h 2744497"/>
                  <a:gd name="connsiteX4" fmla="*/ 44705 w 288823"/>
                  <a:gd name="connsiteY4" fmla="*/ 2744497 h 2744497"/>
                  <a:gd name="connsiteX5" fmla="*/ 76815 w 288823"/>
                  <a:gd name="connsiteY5" fmla="*/ 894121 h 2744497"/>
                  <a:gd name="connsiteX6" fmla="*/ 89106 w 288823"/>
                  <a:gd name="connsiteY6" fmla="*/ 470105 h 2744497"/>
                  <a:gd name="connsiteX7" fmla="*/ 104469 w 288823"/>
                  <a:gd name="connsiteY7" fmla="*/ 356420 h 2744497"/>
                  <a:gd name="connsiteX8" fmla="*/ 288823 w 288823"/>
                  <a:gd name="connsiteY8" fmla="*/ 0 h 2744497"/>
                  <a:gd name="connsiteX9" fmla="*/ 230444 w 288823"/>
                  <a:gd name="connsiteY9" fmla="*/ 0 h 274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823" h="2744497">
                    <a:moveTo>
                      <a:pt x="230444" y="0"/>
                    </a:moveTo>
                    <a:lnTo>
                      <a:pt x="52235" y="344129"/>
                    </a:lnTo>
                    <a:lnTo>
                      <a:pt x="43017" y="454742"/>
                    </a:lnTo>
                    <a:cubicBezTo>
                      <a:pt x="40969" y="601202"/>
                      <a:pt x="2048" y="2594283"/>
                      <a:pt x="0" y="2740743"/>
                    </a:cubicBezTo>
                    <a:lnTo>
                      <a:pt x="44705" y="2744497"/>
                    </a:lnTo>
                    <a:lnTo>
                      <a:pt x="76815" y="894121"/>
                    </a:lnTo>
                    <a:lnTo>
                      <a:pt x="89106" y="470105"/>
                    </a:lnTo>
                    <a:lnTo>
                      <a:pt x="104469" y="356420"/>
                    </a:lnTo>
                    <a:lnTo>
                      <a:pt x="288823" y="0"/>
                    </a:lnTo>
                    <a:lnTo>
                      <a:pt x="230444"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フリーフォーム 61"/>
              <p:cNvSpPr/>
              <p:nvPr/>
            </p:nvSpPr>
            <p:spPr>
              <a:xfrm>
                <a:off x="7210185" y="3227583"/>
                <a:ext cx="178756" cy="2676239"/>
              </a:xfrm>
              <a:custGeom>
                <a:avLst/>
                <a:gdLst>
                  <a:gd name="connsiteX0" fmla="*/ 65314 w 65314"/>
                  <a:gd name="connsiteY0" fmla="*/ 0 h 2302328"/>
                  <a:gd name="connsiteX1" fmla="*/ 59871 w 65314"/>
                  <a:gd name="connsiteY1" fmla="*/ 810985 h 2302328"/>
                  <a:gd name="connsiteX2" fmla="*/ 16328 w 65314"/>
                  <a:gd name="connsiteY2" fmla="*/ 1866900 h 2302328"/>
                  <a:gd name="connsiteX3" fmla="*/ 0 w 65314"/>
                  <a:gd name="connsiteY3" fmla="*/ 2302328 h 2302328"/>
                  <a:gd name="connsiteX0" fmla="*/ 81643 w 81643"/>
                  <a:gd name="connsiteY0" fmla="*/ 0 h 2667000"/>
                  <a:gd name="connsiteX1" fmla="*/ 76200 w 81643"/>
                  <a:gd name="connsiteY1" fmla="*/ 810985 h 2667000"/>
                  <a:gd name="connsiteX2" fmla="*/ 32657 w 81643"/>
                  <a:gd name="connsiteY2" fmla="*/ 1866900 h 2667000"/>
                  <a:gd name="connsiteX3" fmla="*/ 0 w 81643"/>
                  <a:gd name="connsiteY3" fmla="*/ 2667000 h 2667000"/>
                  <a:gd name="connsiteX0" fmla="*/ 87086 w 87086"/>
                  <a:gd name="connsiteY0" fmla="*/ 0 h 2721429"/>
                  <a:gd name="connsiteX1" fmla="*/ 76200 w 87086"/>
                  <a:gd name="connsiteY1" fmla="*/ 865414 h 2721429"/>
                  <a:gd name="connsiteX2" fmla="*/ 32657 w 87086"/>
                  <a:gd name="connsiteY2" fmla="*/ 1921329 h 2721429"/>
                  <a:gd name="connsiteX3" fmla="*/ 0 w 87086"/>
                  <a:gd name="connsiteY3" fmla="*/ 2721429 h 2721429"/>
                  <a:gd name="connsiteX0" fmla="*/ 54428 w 147936"/>
                  <a:gd name="connsiteY0" fmla="*/ 0 h 1921329"/>
                  <a:gd name="connsiteX1" fmla="*/ 43542 w 147936"/>
                  <a:gd name="connsiteY1" fmla="*/ 865414 h 1921329"/>
                  <a:gd name="connsiteX2" fmla="*/ -1 w 147936"/>
                  <a:gd name="connsiteY2" fmla="*/ 1921329 h 1921329"/>
                  <a:gd name="connsiteX3" fmla="*/ 147935 w 147936"/>
                  <a:gd name="connsiteY3" fmla="*/ 97913 h 1921329"/>
                  <a:gd name="connsiteX0" fmla="*/ 54429 w 141916"/>
                  <a:gd name="connsiteY0" fmla="*/ 14608 h 1935937"/>
                  <a:gd name="connsiteX1" fmla="*/ 43543 w 141916"/>
                  <a:gd name="connsiteY1" fmla="*/ 880022 h 1935937"/>
                  <a:gd name="connsiteX2" fmla="*/ 0 w 141916"/>
                  <a:gd name="connsiteY2" fmla="*/ 1935937 h 1935937"/>
                  <a:gd name="connsiteX3" fmla="*/ 141916 w 141916"/>
                  <a:gd name="connsiteY3" fmla="*/ 0 h 1935937"/>
                  <a:gd name="connsiteX0" fmla="*/ 54429 w 141916"/>
                  <a:gd name="connsiteY0" fmla="*/ 14608 h 1935937"/>
                  <a:gd name="connsiteX1" fmla="*/ 43543 w 141916"/>
                  <a:gd name="connsiteY1" fmla="*/ 880022 h 1935937"/>
                  <a:gd name="connsiteX2" fmla="*/ 0 w 141916"/>
                  <a:gd name="connsiteY2" fmla="*/ 1935937 h 1935937"/>
                  <a:gd name="connsiteX3" fmla="*/ 141916 w 141916"/>
                  <a:gd name="connsiteY3" fmla="*/ 0 h 1935937"/>
                  <a:gd name="connsiteX4" fmla="*/ 54429 w 141916"/>
                  <a:gd name="connsiteY4" fmla="*/ 14608 h 1935937"/>
                  <a:gd name="connsiteX0" fmla="*/ 54429 w 141916"/>
                  <a:gd name="connsiteY0" fmla="*/ 0 h 1921329"/>
                  <a:gd name="connsiteX1" fmla="*/ 43543 w 141916"/>
                  <a:gd name="connsiteY1" fmla="*/ 865414 h 1921329"/>
                  <a:gd name="connsiteX2" fmla="*/ 0 w 141916"/>
                  <a:gd name="connsiteY2" fmla="*/ 1921329 h 1921329"/>
                  <a:gd name="connsiteX3" fmla="*/ 141916 w 141916"/>
                  <a:gd name="connsiteY3" fmla="*/ 1763 h 1921329"/>
                  <a:gd name="connsiteX4" fmla="*/ 54429 w 141916"/>
                  <a:gd name="connsiteY4" fmla="*/ 0 h 1921329"/>
                  <a:gd name="connsiteX0" fmla="*/ 89551 w 177038"/>
                  <a:gd name="connsiteY0" fmla="*/ 0 h 2728776"/>
                  <a:gd name="connsiteX1" fmla="*/ 78665 w 177038"/>
                  <a:gd name="connsiteY1" fmla="*/ 865414 h 2728776"/>
                  <a:gd name="connsiteX2" fmla="*/ 35122 w 177038"/>
                  <a:gd name="connsiteY2" fmla="*/ 1921329 h 2728776"/>
                  <a:gd name="connsiteX3" fmla="*/ 0 w 177038"/>
                  <a:gd name="connsiteY3" fmla="*/ 2728776 h 2728776"/>
                  <a:gd name="connsiteX4" fmla="*/ 177038 w 177038"/>
                  <a:gd name="connsiteY4" fmla="*/ 1763 h 2728776"/>
                  <a:gd name="connsiteX5" fmla="*/ 89551 w 177038"/>
                  <a:gd name="connsiteY5" fmla="*/ 0 h 2728776"/>
                  <a:gd name="connsiteX0" fmla="*/ 89551 w 177038"/>
                  <a:gd name="connsiteY0" fmla="*/ 0 h 2728776"/>
                  <a:gd name="connsiteX1" fmla="*/ 78665 w 177038"/>
                  <a:gd name="connsiteY1" fmla="*/ 865414 h 2728776"/>
                  <a:gd name="connsiteX2" fmla="*/ 35122 w 177038"/>
                  <a:gd name="connsiteY2" fmla="*/ 1921329 h 2728776"/>
                  <a:gd name="connsiteX3" fmla="*/ 0 w 177038"/>
                  <a:gd name="connsiteY3" fmla="*/ 2728776 h 2728776"/>
                  <a:gd name="connsiteX4" fmla="*/ 89925 w 177038"/>
                  <a:gd name="connsiteY4" fmla="*/ 2728776 h 2728776"/>
                  <a:gd name="connsiteX5" fmla="*/ 177038 w 177038"/>
                  <a:gd name="connsiteY5" fmla="*/ 1763 h 2728776"/>
                  <a:gd name="connsiteX6" fmla="*/ 89551 w 177038"/>
                  <a:gd name="connsiteY6"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169024 w 1169024"/>
                  <a:gd name="connsiteY5" fmla="*/ 1443623 h 2728776"/>
                  <a:gd name="connsiteX6" fmla="*/ 177038 w 1169024"/>
                  <a:gd name="connsiteY6" fmla="*/ 1763 h 2728776"/>
                  <a:gd name="connsiteX7" fmla="*/ 89551 w 1169024"/>
                  <a:gd name="connsiteY7"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43062 w 1169024"/>
                  <a:gd name="connsiteY5" fmla="*/ 1279909 h 2728776"/>
                  <a:gd name="connsiteX6" fmla="*/ 1169024 w 1169024"/>
                  <a:gd name="connsiteY6" fmla="*/ 1443623 h 2728776"/>
                  <a:gd name="connsiteX7" fmla="*/ 177038 w 1169024"/>
                  <a:gd name="connsiteY7" fmla="*/ 1763 h 2728776"/>
                  <a:gd name="connsiteX8" fmla="*/ 89551 w 1169024"/>
                  <a:gd name="connsiteY8"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18537 w 1169024"/>
                  <a:gd name="connsiteY5" fmla="*/ 1922486 h 2728776"/>
                  <a:gd name="connsiteX6" fmla="*/ 1169024 w 1169024"/>
                  <a:gd name="connsiteY6" fmla="*/ 1443623 h 2728776"/>
                  <a:gd name="connsiteX7" fmla="*/ 177038 w 1169024"/>
                  <a:gd name="connsiteY7" fmla="*/ 1763 h 2728776"/>
                  <a:gd name="connsiteX8" fmla="*/ 89551 w 1169024"/>
                  <a:gd name="connsiteY8" fmla="*/ 0 h 2728776"/>
                  <a:gd name="connsiteX0" fmla="*/ 89551 w 1169024"/>
                  <a:gd name="connsiteY0" fmla="*/ 0 h 2728776"/>
                  <a:gd name="connsiteX1" fmla="*/ 78665 w 1169024"/>
                  <a:gd name="connsiteY1" fmla="*/ 865414 h 2728776"/>
                  <a:gd name="connsiteX2" fmla="*/ 35122 w 1169024"/>
                  <a:gd name="connsiteY2" fmla="*/ 1921329 h 2728776"/>
                  <a:gd name="connsiteX3" fmla="*/ 0 w 1169024"/>
                  <a:gd name="connsiteY3" fmla="*/ 2728776 h 2728776"/>
                  <a:gd name="connsiteX4" fmla="*/ 89925 w 1169024"/>
                  <a:gd name="connsiteY4" fmla="*/ 2728776 h 2728776"/>
                  <a:gd name="connsiteX5" fmla="*/ 118537 w 1169024"/>
                  <a:gd name="connsiteY5" fmla="*/ 1922486 h 2728776"/>
                  <a:gd name="connsiteX6" fmla="*/ 155325 w 1169024"/>
                  <a:gd name="connsiteY6" fmla="*/ 1116194 h 2728776"/>
                  <a:gd name="connsiteX7" fmla="*/ 1169024 w 1169024"/>
                  <a:gd name="connsiteY7" fmla="*/ 1443623 h 2728776"/>
                  <a:gd name="connsiteX8" fmla="*/ 177038 w 1169024"/>
                  <a:gd name="connsiteY8" fmla="*/ 1763 h 2728776"/>
                  <a:gd name="connsiteX9" fmla="*/ 89551 w 1169024"/>
                  <a:gd name="connsiteY9" fmla="*/ 0 h 2728776"/>
                  <a:gd name="connsiteX0" fmla="*/ 89551 w 1169024"/>
                  <a:gd name="connsiteY0" fmla="*/ 0 h 2728776"/>
                  <a:gd name="connsiteX1" fmla="*/ 66402 w 1169024"/>
                  <a:gd name="connsiteY1" fmla="*/ 1131448 h 2728776"/>
                  <a:gd name="connsiteX2" fmla="*/ 35122 w 1169024"/>
                  <a:gd name="connsiteY2" fmla="*/ 1921329 h 2728776"/>
                  <a:gd name="connsiteX3" fmla="*/ 0 w 1169024"/>
                  <a:gd name="connsiteY3" fmla="*/ 2728776 h 2728776"/>
                  <a:gd name="connsiteX4" fmla="*/ 89925 w 1169024"/>
                  <a:gd name="connsiteY4" fmla="*/ 2728776 h 2728776"/>
                  <a:gd name="connsiteX5" fmla="*/ 118537 w 1169024"/>
                  <a:gd name="connsiteY5" fmla="*/ 1922486 h 2728776"/>
                  <a:gd name="connsiteX6" fmla="*/ 155325 w 1169024"/>
                  <a:gd name="connsiteY6" fmla="*/ 1116194 h 2728776"/>
                  <a:gd name="connsiteX7" fmla="*/ 1169024 w 1169024"/>
                  <a:gd name="connsiteY7" fmla="*/ 1443623 h 2728776"/>
                  <a:gd name="connsiteX8" fmla="*/ 177038 w 1169024"/>
                  <a:gd name="connsiteY8" fmla="*/ 1763 h 2728776"/>
                  <a:gd name="connsiteX9" fmla="*/ 89551 w 1169024"/>
                  <a:gd name="connsiteY9" fmla="*/ 0 h 2728776"/>
                  <a:gd name="connsiteX0" fmla="*/ 89551 w 177038"/>
                  <a:gd name="connsiteY0" fmla="*/ 0 h 2728776"/>
                  <a:gd name="connsiteX1" fmla="*/ 66402 w 177038"/>
                  <a:gd name="connsiteY1" fmla="*/ 1131448 h 2728776"/>
                  <a:gd name="connsiteX2" fmla="*/ 35122 w 177038"/>
                  <a:gd name="connsiteY2" fmla="*/ 1921329 h 2728776"/>
                  <a:gd name="connsiteX3" fmla="*/ 0 w 177038"/>
                  <a:gd name="connsiteY3" fmla="*/ 2728776 h 2728776"/>
                  <a:gd name="connsiteX4" fmla="*/ 89925 w 177038"/>
                  <a:gd name="connsiteY4" fmla="*/ 2728776 h 2728776"/>
                  <a:gd name="connsiteX5" fmla="*/ 118537 w 177038"/>
                  <a:gd name="connsiteY5" fmla="*/ 1922486 h 2728776"/>
                  <a:gd name="connsiteX6" fmla="*/ 155325 w 177038"/>
                  <a:gd name="connsiteY6" fmla="*/ 1116194 h 2728776"/>
                  <a:gd name="connsiteX7" fmla="*/ 177038 w 177038"/>
                  <a:gd name="connsiteY7" fmla="*/ 1763 h 2728776"/>
                  <a:gd name="connsiteX8" fmla="*/ 89551 w 177038"/>
                  <a:gd name="connsiteY8" fmla="*/ 0 h 272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38" h="2728776">
                    <a:moveTo>
                      <a:pt x="89551" y="0"/>
                    </a:moveTo>
                    <a:cubicBezTo>
                      <a:pt x="87737" y="270328"/>
                      <a:pt x="68216" y="861120"/>
                      <a:pt x="66402" y="1131448"/>
                    </a:cubicBezTo>
                    <a:lnTo>
                      <a:pt x="35122" y="1921329"/>
                    </a:lnTo>
                    <a:lnTo>
                      <a:pt x="0" y="2728776"/>
                    </a:lnTo>
                    <a:lnTo>
                      <a:pt x="89925" y="2728776"/>
                    </a:lnTo>
                    <a:lnTo>
                      <a:pt x="118537" y="1922486"/>
                    </a:lnTo>
                    <a:lnTo>
                      <a:pt x="155325" y="1116194"/>
                    </a:lnTo>
                    <a:lnTo>
                      <a:pt x="177038" y="1763"/>
                    </a:lnTo>
                    <a:lnTo>
                      <a:pt x="89551" y="0"/>
                    </a:lnTo>
                    <a:close/>
                  </a:path>
                </a:pathLst>
              </a:custGeom>
              <a:solidFill>
                <a:srgbClr val="92D050">
                  <a:alpha val="60000"/>
                </a:srgbClr>
              </a:solidFill>
              <a:ln w="15875">
                <a:no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フリーフォーム 62"/>
              <p:cNvSpPr/>
              <p:nvPr/>
            </p:nvSpPr>
            <p:spPr>
              <a:xfrm>
                <a:off x="6569763" y="5674349"/>
                <a:ext cx="2453310" cy="199908"/>
              </a:xfrm>
              <a:custGeom>
                <a:avLst/>
                <a:gdLst>
                  <a:gd name="connsiteX0" fmla="*/ 0 w 1383926"/>
                  <a:gd name="connsiteY0" fmla="*/ 0 h 173691"/>
                  <a:gd name="connsiteX1" fmla="*/ 2801 w 1383926"/>
                  <a:gd name="connsiteY1" fmla="*/ 159684 h 173691"/>
                  <a:gd name="connsiteX2" fmla="*/ 932889 w 1383926"/>
                  <a:gd name="connsiteY2" fmla="*/ 165287 h 173691"/>
                  <a:gd name="connsiteX3" fmla="*/ 1381125 w 1383926"/>
                  <a:gd name="connsiteY3" fmla="*/ 173691 h 173691"/>
                  <a:gd name="connsiteX4" fmla="*/ 1383926 w 1383926"/>
                  <a:gd name="connsiteY4" fmla="*/ 22412 h 173691"/>
                  <a:gd name="connsiteX5" fmla="*/ 434228 w 1383926"/>
                  <a:gd name="connsiteY5" fmla="*/ 11206 h 173691"/>
                  <a:gd name="connsiteX6" fmla="*/ 0 w 1383926"/>
                  <a:gd name="connsiteY6" fmla="*/ 0 h 173691"/>
                  <a:gd name="connsiteX0" fmla="*/ 0 w 2445683"/>
                  <a:gd name="connsiteY0" fmla="*/ 0 h 173691"/>
                  <a:gd name="connsiteX1" fmla="*/ 2801 w 2445683"/>
                  <a:gd name="connsiteY1" fmla="*/ 159684 h 173691"/>
                  <a:gd name="connsiteX2" fmla="*/ 932889 w 2445683"/>
                  <a:gd name="connsiteY2" fmla="*/ 165287 h 173691"/>
                  <a:gd name="connsiteX3" fmla="*/ 1381125 w 2445683"/>
                  <a:gd name="connsiteY3" fmla="*/ 173691 h 173691"/>
                  <a:gd name="connsiteX4" fmla="*/ 2445683 w 2445683"/>
                  <a:gd name="connsiteY4" fmla="*/ 28015 h 173691"/>
                  <a:gd name="connsiteX5" fmla="*/ 434228 w 2445683"/>
                  <a:gd name="connsiteY5" fmla="*/ 11206 h 173691"/>
                  <a:gd name="connsiteX6" fmla="*/ 0 w 2445683"/>
                  <a:gd name="connsiteY6" fmla="*/ 0 h 173691"/>
                  <a:gd name="connsiteX0" fmla="*/ 0 w 2445683"/>
                  <a:gd name="connsiteY0" fmla="*/ 0 h 201706"/>
                  <a:gd name="connsiteX1" fmla="*/ 2801 w 2445683"/>
                  <a:gd name="connsiteY1" fmla="*/ 159684 h 201706"/>
                  <a:gd name="connsiteX2" fmla="*/ 932889 w 2445683"/>
                  <a:gd name="connsiteY2" fmla="*/ 165287 h 201706"/>
                  <a:gd name="connsiteX3" fmla="*/ 2426074 w 2445683"/>
                  <a:gd name="connsiteY3" fmla="*/ 201706 h 201706"/>
                  <a:gd name="connsiteX4" fmla="*/ 2445683 w 2445683"/>
                  <a:gd name="connsiteY4" fmla="*/ 28015 h 201706"/>
                  <a:gd name="connsiteX5" fmla="*/ 434228 w 2445683"/>
                  <a:gd name="connsiteY5" fmla="*/ 11206 h 201706"/>
                  <a:gd name="connsiteX6" fmla="*/ 0 w 2445683"/>
                  <a:gd name="connsiteY6" fmla="*/ 0 h 201706"/>
                  <a:gd name="connsiteX0" fmla="*/ 0 w 2446618"/>
                  <a:gd name="connsiteY0" fmla="*/ 0 h 201706"/>
                  <a:gd name="connsiteX1" fmla="*/ 2801 w 2446618"/>
                  <a:gd name="connsiteY1" fmla="*/ 159684 h 201706"/>
                  <a:gd name="connsiteX2" fmla="*/ 932889 w 2446618"/>
                  <a:gd name="connsiteY2" fmla="*/ 165287 h 201706"/>
                  <a:gd name="connsiteX3" fmla="*/ 2445684 w 2446618"/>
                  <a:gd name="connsiteY3" fmla="*/ 201706 h 201706"/>
                  <a:gd name="connsiteX4" fmla="*/ 2445683 w 2446618"/>
                  <a:gd name="connsiteY4" fmla="*/ 28015 h 201706"/>
                  <a:gd name="connsiteX5" fmla="*/ 434228 w 2446618"/>
                  <a:gd name="connsiteY5" fmla="*/ 11206 h 201706"/>
                  <a:gd name="connsiteX6" fmla="*/ 0 w 2446618"/>
                  <a:gd name="connsiteY6" fmla="*/ 0 h 2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6618" h="201706">
                    <a:moveTo>
                      <a:pt x="0" y="0"/>
                    </a:moveTo>
                    <a:cubicBezTo>
                      <a:pt x="934" y="53228"/>
                      <a:pt x="1867" y="106456"/>
                      <a:pt x="2801" y="159684"/>
                    </a:cubicBezTo>
                    <a:lnTo>
                      <a:pt x="932889" y="165287"/>
                    </a:lnTo>
                    <a:lnTo>
                      <a:pt x="2445684" y="201706"/>
                    </a:lnTo>
                    <a:cubicBezTo>
                      <a:pt x="2446618" y="151280"/>
                      <a:pt x="2444749" y="78441"/>
                      <a:pt x="2445683" y="28015"/>
                    </a:cubicBezTo>
                    <a:lnTo>
                      <a:pt x="434228" y="11206"/>
                    </a:lnTo>
                    <a:lnTo>
                      <a:pt x="0" y="0"/>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フリーフォーム 63"/>
              <p:cNvSpPr/>
              <p:nvPr/>
            </p:nvSpPr>
            <p:spPr>
              <a:xfrm>
                <a:off x="6562725" y="3413413"/>
                <a:ext cx="2444866" cy="567346"/>
              </a:xfrm>
              <a:custGeom>
                <a:avLst/>
                <a:gdLst>
                  <a:gd name="connsiteX0" fmla="*/ 0 w 2430411"/>
                  <a:gd name="connsiteY0" fmla="*/ 39944 h 577645"/>
                  <a:gd name="connsiteX1" fmla="*/ 218153 w 2430411"/>
                  <a:gd name="connsiteY1" fmla="*/ 30726 h 577645"/>
                  <a:gd name="connsiteX2" fmla="*/ 580718 w 2430411"/>
                  <a:gd name="connsiteY2" fmla="*/ 0 h 577645"/>
                  <a:gd name="connsiteX3" fmla="*/ 718984 w 2430411"/>
                  <a:gd name="connsiteY3" fmla="*/ 6145 h 577645"/>
                  <a:gd name="connsiteX4" fmla="*/ 841887 w 2430411"/>
                  <a:gd name="connsiteY4" fmla="*/ 30726 h 577645"/>
                  <a:gd name="connsiteX5" fmla="*/ 1281266 w 2430411"/>
                  <a:gd name="connsiteY5" fmla="*/ 110613 h 577645"/>
                  <a:gd name="connsiteX6" fmla="*/ 1576234 w 2430411"/>
                  <a:gd name="connsiteY6" fmla="*/ 135194 h 577645"/>
                  <a:gd name="connsiteX7" fmla="*/ 1825113 w 2430411"/>
                  <a:gd name="connsiteY7" fmla="*/ 190500 h 577645"/>
                  <a:gd name="connsiteX8" fmla="*/ 2206113 w 2430411"/>
                  <a:gd name="connsiteY8" fmla="*/ 362564 h 577645"/>
                  <a:gd name="connsiteX9" fmla="*/ 2427338 w 2430411"/>
                  <a:gd name="connsiteY9" fmla="*/ 531556 h 577645"/>
                  <a:gd name="connsiteX10" fmla="*/ 2430411 w 2430411"/>
                  <a:gd name="connsiteY10" fmla="*/ 577645 h 577645"/>
                  <a:gd name="connsiteX11" fmla="*/ 2393540 w 2430411"/>
                  <a:gd name="connsiteY11" fmla="*/ 577645 h 577645"/>
                  <a:gd name="connsiteX12" fmla="*/ 2172314 w 2430411"/>
                  <a:gd name="connsiteY12" fmla="*/ 399435 h 577645"/>
                  <a:gd name="connsiteX13" fmla="*/ 1843548 w 2430411"/>
                  <a:gd name="connsiteY13" fmla="*/ 245806 h 577645"/>
                  <a:gd name="connsiteX14" fmla="*/ 1717572 w 2430411"/>
                  <a:gd name="connsiteY14" fmla="*/ 212008 h 577645"/>
                  <a:gd name="connsiteX15" fmla="*/ 1597742 w 2430411"/>
                  <a:gd name="connsiteY15" fmla="*/ 178210 h 577645"/>
                  <a:gd name="connsiteX16" fmla="*/ 1425677 w 2430411"/>
                  <a:gd name="connsiteY16" fmla="*/ 165919 h 577645"/>
                  <a:gd name="connsiteX17" fmla="*/ 1235177 w 2430411"/>
                  <a:gd name="connsiteY17" fmla="*/ 150556 h 577645"/>
                  <a:gd name="connsiteX18" fmla="*/ 820379 w 2430411"/>
                  <a:gd name="connsiteY18" fmla="*/ 61452 h 577645"/>
                  <a:gd name="connsiteX19" fmla="*/ 709766 w 2430411"/>
                  <a:gd name="connsiteY19" fmla="*/ 55306 h 577645"/>
                  <a:gd name="connsiteX20" fmla="*/ 497758 w 2430411"/>
                  <a:gd name="connsiteY20" fmla="*/ 46089 h 577645"/>
                  <a:gd name="connsiteX21" fmla="*/ 184355 w 2430411"/>
                  <a:gd name="connsiteY21" fmla="*/ 79887 h 577645"/>
                  <a:gd name="connsiteX22" fmla="*/ 0 w 2430411"/>
                  <a:gd name="connsiteY22" fmla="*/ 39944 h 577645"/>
                  <a:gd name="connsiteX0" fmla="*/ 0 w 2430411"/>
                  <a:gd name="connsiteY0" fmla="*/ 39944 h 577645"/>
                  <a:gd name="connsiteX1" fmla="*/ 218153 w 2430411"/>
                  <a:gd name="connsiteY1" fmla="*/ 30726 h 577645"/>
                  <a:gd name="connsiteX2" fmla="*/ 580718 w 2430411"/>
                  <a:gd name="connsiteY2" fmla="*/ 0 h 577645"/>
                  <a:gd name="connsiteX3" fmla="*/ 718984 w 2430411"/>
                  <a:gd name="connsiteY3" fmla="*/ 6145 h 577645"/>
                  <a:gd name="connsiteX4" fmla="*/ 841887 w 2430411"/>
                  <a:gd name="connsiteY4" fmla="*/ 30726 h 577645"/>
                  <a:gd name="connsiteX5" fmla="*/ 1281266 w 2430411"/>
                  <a:gd name="connsiteY5" fmla="*/ 110613 h 577645"/>
                  <a:gd name="connsiteX6" fmla="*/ 1576234 w 2430411"/>
                  <a:gd name="connsiteY6" fmla="*/ 135194 h 577645"/>
                  <a:gd name="connsiteX7" fmla="*/ 1825113 w 2430411"/>
                  <a:gd name="connsiteY7" fmla="*/ 190500 h 577645"/>
                  <a:gd name="connsiteX8" fmla="*/ 2206113 w 2430411"/>
                  <a:gd name="connsiteY8" fmla="*/ 362564 h 577645"/>
                  <a:gd name="connsiteX9" fmla="*/ 2427338 w 2430411"/>
                  <a:gd name="connsiteY9" fmla="*/ 531556 h 577645"/>
                  <a:gd name="connsiteX10" fmla="*/ 2430411 w 2430411"/>
                  <a:gd name="connsiteY10" fmla="*/ 577645 h 577645"/>
                  <a:gd name="connsiteX11" fmla="*/ 2393540 w 2430411"/>
                  <a:gd name="connsiteY11" fmla="*/ 577645 h 577645"/>
                  <a:gd name="connsiteX12" fmla="*/ 2172314 w 2430411"/>
                  <a:gd name="connsiteY12" fmla="*/ 399435 h 577645"/>
                  <a:gd name="connsiteX13" fmla="*/ 1843548 w 2430411"/>
                  <a:gd name="connsiteY13" fmla="*/ 245806 h 577645"/>
                  <a:gd name="connsiteX14" fmla="*/ 1717572 w 2430411"/>
                  <a:gd name="connsiteY14" fmla="*/ 212008 h 577645"/>
                  <a:gd name="connsiteX15" fmla="*/ 1597742 w 2430411"/>
                  <a:gd name="connsiteY15" fmla="*/ 178210 h 577645"/>
                  <a:gd name="connsiteX16" fmla="*/ 1425677 w 2430411"/>
                  <a:gd name="connsiteY16" fmla="*/ 165919 h 577645"/>
                  <a:gd name="connsiteX17" fmla="*/ 1235177 w 2430411"/>
                  <a:gd name="connsiteY17" fmla="*/ 150556 h 577645"/>
                  <a:gd name="connsiteX18" fmla="*/ 820379 w 2430411"/>
                  <a:gd name="connsiteY18" fmla="*/ 61452 h 577645"/>
                  <a:gd name="connsiteX19" fmla="*/ 709766 w 2430411"/>
                  <a:gd name="connsiteY19" fmla="*/ 55306 h 577645"/>
                  <a:gd name="connsiteX20" fmla="*/ 497758 w 2430411"/>
                  <a:gd name="connsiteY20" fmla="*/ 46089 h 577645"/>
                  <a:gd name="connsiteX21" fmla="*/ 184355 w 2430411"/>
                  <a:gd name="connsiteY21" fmla="*/ 79887 h 577645"/>
                  <a:gd name="connsiteX22" fmla="*/ 0 w 2430411"/>
                  <a:gd name="connsiteY22" fmla="*/ 95250 h 577645"/>
                  <a:gd name="connsiteX23" fmla="*/ 0 w 2430411"/>
                  <a:gd name="connsiteY23" fmla="*/ 39944 h 57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0411" h="577645">
                    <a:moveTo>
                      <a:pt x="0" y="39944"/>
                    </a:moveTo>
                    <a:lnTo>
                      <a:pt x="218153" y="30726"/>
                    </a:lnTo>
                    <a:lnTo>
                      <a:pt x="580718" y="0"/>
                    </a:lnTo>
                    <a:lnTo>
                      <a:pt x="718984" y="6145"/>
                    </a:lnTo>
                    <a:lnTo>
                      <a:pt x="841887" y="30726"/>
                    </a:lnTo>
                    <a:lnTo>
                      <a:pt x="1281266" y="110613"/>
                    </a:lnTo>
                    <a:lnTo>
                      <a:pt x="1576234" y="135194"/>
                    </a:lnTo>
                    <a:lnTo>
                      <a:pt x="1825113" y="190500"/>
                    </a:lnTo>
                    <a:lnTo>
                      <a:pt x="2206113" y="362564"/>
                    </a:lnTo>
                    <a:lnTo>
                      <a:pt x="2427338" y="531556"/>
                    </a:lnTo>
                    <a:lnTo>
                      <a:pt x="2430411" y="577645"/>
                    </a:lnTo>
                    <a:lnTo>
                      <a:pt x="2393540" y="577645"/>
                    </a:lnTo>
                    <a:lnTo>
                      <a:pt x="2172314" y="399435"/>
                    </a:lnTo>
                    <a:lnTo>
                      <a:pt x="1843548" y="245806"/>
                    </a:lnTo>
                    <a:lnTo>
                      <a:pt x="1717572" y="212008"/>
                    </a:lnTo>
                    <a:lnTo>
                      <a:pt x="1597742" y="178210"/>
                    </a:lnTo>
                    <a:lnTo>
                      <a:pt x="1425677" y="165919"/>
                    </a:lnTo>
                    <a:lnTo>
                      <a:pt x="1235177" y="150556"/>
                    </a:lnTo>
                    <a:lnTo>
                      <a:pt x="820379" y="61452"/>
                    </a:lnTo>
                    <a:lnTo>
                      <a:pt x="709766" y="55306"/>
                    </a:lnTo>
                    <a:lnTo>
                      <a:pt x="497758" y="46089"/>
                    </a:lnTo>
                    <a:lnTo>
                      <a:pt x="184355" y="79887"/>
                    </a:lnTo>
                    <a:lnTo>
                      <a:pt x="0" y="95250"/>
                    </a:lnTo>
                    <a:lnTo>
                      <a:pt x="0" y="39944"/>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フリーフォーム 64"/>
              <p:cNvSpPr/>
              <p:nvPr/>
            </p:nvSpPr>
            <p:spPr bwMode="auto">
              <a:xfrm>
                <a:off x="6730221" y="3417637"/>
                <a:ext cx="2142248" cy="2342589"/>
              </a:xfrm>
              <a:custGeom>
                <a:avLst/>
                <a:gdLst>
                  <a:gd name="connsiteX0" fmla="*/ 0 w 2506579"/>
                  <a:gd name="connsiteY0" fmla="*/ 30079 h 2331118"/>
                  <a:gd name="connsiteX1" fmla="*/ 426119 w 2506579"/>
                  <a:gd name="connsiteY1" fmla="*/ 0 h 2331118"/>
                  <a:gd name="connsiteX2" fmla="*/ 746961 w 2506579"/>
                  <a:gd name="connsiteY2" fmla="*/ 15039 h 2331118"/>
                  <a:gd name="connsiteX3" fmla="*/ 1278355 w 2506579"/>
                  <a:gd name="connsiteY3" fmla="*/ 130342 h 2331118"/>
                  <a:gd name="connsiteX4" fmla="*/ 1649329 w 2506579"/>
                  <a:gd name="connsiteY4" fmla="*/ 155407 h 2331118"/>
                  <a:gd name="connsiteX5" fmla="*/ 1839829 w 2506579"/>
                  <a:gd name="connsiteY5" fmla="*/ 195513 h 2331118"/>
                  <a:gd name="connsiteX6" fmla="*/ 1960145 w 2506579"/>
                  <a:gd name="connsiteY6" fmla="*/ 230605 h 2331118"/>
                  <a:gd name="connsiteX7" fmla="*/ 2376237 w 2506579"/>
                  <a:gd name="connsiteY7" fmla="*/ 396039 h 2331118"/>
                  <a:gd name="connsiteX8" fmla="*/ 2451434 w 2506579"/>
                  <a:gd name="connsiteY8" fmla="*/ 616618 h 2331118"/>
                  <a:gd name="connsiteX9" fmla="*/ 2481513 w 2506579"/>
                  <a:gd name="connsiteY9" fmla="*/ 1629276 h 2331118"/>
                  <a:gd name="connsiteX10" fmla="*/ 2506579 w 2506579"/>
                  <a:gd name="connsiteY10" fmla="*/ 2331118 h 2331118"/>
                  <a:gd name="connsiteX0" fmla="*/ 0 w 2506579"/>
                  <a:gd name="connsiteY0" fmla="*/ 30079 h 2331118"/>
                  <a:gd name="connsiteX1" fmla="*/ 426119 w 2506579"/>
                  <a:gd name="connsiteY1" fmla="*/ 0 h 2331118"/>
                  <a:gd name="connsiteX2" fmla="*/ 746961 w 2506579"/>
                  <a:gd name="connsiteY2" fmla="*/ 15039 h 2331118"/>
                  <a:gd name="connsiteX3" fmla="*/ 1278355 w 2506579"/>
                  <a:gd name="connsiteY3" fmla="*/ 130342 h 2331118"/>
                  <a:gd name="connsiteX4" fmla="*/ 1649329 w 2506579"/>
                  <a:gd name="connsiteY4" fmla="*/ 155407 h 2331118"/>
                  <a:gd name="connsiteX5" fmla="*/ 1839829 w 2506579"/>
                  <a:gd name="connsiteY5" fmla="*/ 195513 h 2331118"/>
                  <a:gd name="connsiteX6" fmla="*/ 1960145 w 2506579"/>
                  <a:gd name="connsiteY6" fmla="*/ 230605 h 2331118"/>
                  <a:gd name="connsiteX7" fmla="*/ 2376237 w 2506579"/>
                  <a:gd name="connsiteY7" fmla="*/ 396039 h 2331118"/>
                  <a:gd name="connsiteX8" fmla="*/ 2451434 w 2506579"/>
                  <a:gd name="connsiteY8" fmla="*/ 616618 h 2331118"/>
                  <a:gd name="connsiteX9" fmla="*/ 2481513 w 2506579"/>
                  <a:gd name="connsiteY9" fmla="*/ 1629276 h 2331118"/>
                  <a:gd name="connsiteX10" fmla="*/ 2506579 w 2506579"/>
                  <a:gd name="connsiteY10" fmla="*/ 2331118 h 2331118"/>
                  <a:gd name="connsiteX11" fmla="*/ 0 w 2506579"/>
                  <a:gd name="connsiteY11" fmla="*/ 30079 h 2331118"/>
                  <a:gd name="connsiteX0" fmla="*/ 0 w 2506579"/>
                  <a:gd name="connsiteY0" fmla="*/ 30079 h 2877552"/>
                  <a:gd name="connsiteX1" fmla="*/ 426119 w 2506579"/>
                  <a:gd name="connsiteY1" fmla="*/ 0 h 2877552"/>
                  <a:gd name="connsiteX2" fmla="*/ 746961 w 2506579"/>
                  <a:gd name="connsiteY2" fmla="*/ 15039 h 2877552"/>
                  <a:gd name="connsiteX3" fmla="*/ 1278355 w 2506579"/>
                  <a:gd name="connsiteY3" fmla="*/ 130342 h 2877552"/>
                  <a:gd name="connsiteX4" fmla="*/ 1649329 w 2506579"/>
                  <a:gd name="connsiteY4" fmla="*/ 155407 h 2877552"/>
                  <a:gd name="connsiteX5" fmla="*/ 1839829 w 2506579"/>
                  <a:gd name="connsiteY5" fmla="*/ 195513 h 2877552"/>
                  <a:gd name="connsiteX6" fmla="*/ 1960145 w 2506579"/>
                  <a:gd name="connsiteY6" fmla="*/ 230605 h 2877552"/>
                  <a:gd name="connsiteX7" fmla="*/ 2376237 w 2506579"/>
                  <a:gd name="connsiteY7" fmla="*/ 396039 h 2877552"/>
                  <a:gd name="connsiteX8" fmla="*/ 2451434 w 2506579"/>
                  <a:gd name="connsiteY8" fmla="*/ 616618 h 2877552"/>
                  <a:gd name="connsiteX9" fmla="*/ 2481513 w 2506579"/>
                  <a:gd name="connsiteY9" fmla="*/ 1629276 h 2877552"/>
                  <a:gd name="connsiteX10" fmla="*/ 2506579 w 2506579"/>
                  <a:gd name="connsiteY10" fmla="*/ 2331118 h 2877552"/>
                  <a:gd name="connsiteX11" fmla="*/ 2486526 w 2506579"/>
                  <a:gd name="connsiteY11" fmla="*/ 2877552 h 2877552"/>
                  <a:gd name="connsiteX12" fmla="*/ 0 w 2506579"/>
                  <a:gd name="connsiteY12" fmla="*/ 30079 h 2877552"/>
                  <a:gd name="connsiteX0" fmla="*/ 135355 w 2641934"/>
                  <a:gd name="connsiteY0" fmla="*/ 30079 h 2877552"/>
                  <a:gd name="connsiteX1" fmla="*/ 561474 w 2641934"/>
                  <a:gd name="connsiteY1" fmla="*/ 0 h 2877552"/>
                  <a:gd name="connsiteX2" fmla="*/ 882316 w 2641934"/>
                  <a:gd name="connsiteY2" fmla="*/ 15039 h 2877552"/>
                  <a:gd name="connsiteX3" fmla="*/ 1413710 w 2641934"/>
                  <a:gd name="connsiteY3" fmla="*/ 130342 h 2877552"/>
                  <a:gd name="connsiteX4" fmla="*/ 1784684 w 2641934"/>
                  <a:gd name="connsiteY4" fmla="*/ 155407 h 2877552"/>
                  <a:gd name="connsiteX5" fmla="*/ 1975184 w 2641934"/>
                  <a:gd name="connsiteY5" fmla="*/ 195513 h 2877552"/>
                  <a:gd name="connsiteX6" fmla="*/ 2095500 w 2641934"/>
                  <a:gd name="connsiteY6" fmla="*/ 230605 h 2877552"/>
                  <a:gd name="connsiteX7" fmla="*/ 2511592 w 2641934"/>
                  <a:gd name="connsiteY7" fmla="*/ 396039 h 2877552"/>
                  <a:gd name="connsiteX8" fmla="*/ 2586789 w 2641934"/>
                  <a:gd name="connsiteY8" fmla="*/ 616618 h 2877552"/>
                  <a:gd name="connsiteX9" fmla="*/ 2616868 w 2641934"/>
                  <a:gd name="connsiteY9" fmla="*/ 1629276 h 2877552"/>
                  <a:gd name="connsiteX10" fmla="*/ 2641934 w 2641934"/>
                  <a:gd name="connsiteY10" fmla="*/ 2331118 h 2877552"/>
                  <a:gd name="connsiteX11" fmla="*/ 2621881 w 2641934"/>
                  <a:gd name="connsiteY11" fmla="*/ 2877552 h 2877552"/>
                  <a:gd name="connsiteX12" fmla="*/ 0 w 2641934"/>
                  <a:gd name="connsiteY12" fmla="*/ 2817394 h 2877552"/>
                  <a:gd name="connsiteX13" fmla="*/ 135355 w 2641934"/>
                  <a:gd name="connsiteY13" fmla="*/ 30079 h 2877552"/>
                  <a:gd name="connsiteX0" fmla="*/ 0 w 2506579"/>
                  <a:gd name="connsiteY0" fmla="*/ 30079 h 2877552"/>
                  <a:gd name="connsiteX1" fmla="*/ 426119 w 2506579"/>
                  <a:gd name="connsiteY1" fmla="*/ 0 h 2877552"/>
                  <a:gd name="connsiteX2" fmla="*/ 746961 w 2506579"/>
                  <a:gd name="connsiteY2" fmla="*/ 15039 h 2877552"/>
                  <a:gd name="connsiteX3" fmla="*/ 1278355 w 2506579"/>
                  <a:gd name="connsiteY3" fmla="*/ 130342 h 2877552"/>
                  <a:gd name="connsiteX4" fmla="*/ 1649329 w 2506579"/>
                  <a:gd name="connsiteY4" fmla="*/ 155407 h 2877552"/>
                  <a:gd name="connsiteX5" fmla="*/ 1839829 w 2506579"/>
                  <a:gd name="connsiteY5" fmla="*/ 195513 h 2877552"/>
                  <a:gd name="connsiteX6" fmla="*/ 1960145 w 2506579"/>
                  <a:gd name="connsiteY6" fmla="*/ 230605 h 2877552"/>
                  <a:gd name="connsiteX7" fmla="*/ 2376237 w 2506579"/>
                  <a:gd name="connsiteY7" fmla="*/ 396039 h 2877552"/>
                  <a:gd name="connsiteX8" fmla="*/ 2451434 w 2506579"/>
                  <a:gd name="connsiteY8" fmla="*/ 616618 h 2877552"/>
                  <a:gd name="connsiteX9" fmla="*/ 2481513 w 2506579"/>
                  <a:gd name="connsiteY9" fmla="*/ 1629276 h 2877552"/>
                  <a:gd name="connsiteX10" fmla="*/ 2506579 w 2506579"/>
                  <a:gd name="connsiteY10" fmla="*/ 2331118 h 2877552"/>
                  <a:gd name="connsiteX11" fmla="*/ 2486526 w 2506579"/>
                  <a:gd name="connsiteY11" fmla="*/ 2877552 h 2877552"/>
                  <a:gd name="connsiteX12" fmla="*/ 155408 w 2506579"/>
                  <a:gd name="connsiteY12" fmla="*/ 2827420 h 2877552"/>
                  <a:gd name="connsiteX13" fmla="*/ 0 w 2506579"/>
                  <a:gd name="connsiteY13" fmla="*/ 30079 h 2877552"/>
                  <a:gd name="connsiteX0" fmla="*/ 0 w 2506579"/>
                  <a:gd name="connsiteY0" fmla="*/ 30079 h 2877552"/>
                  <a:gd name="connsiteX1" fmla="*/ 426119 w 2506579"/>
                  <a:gd name="connsiteY1" fmla="*/ 0 h 2877552"/>
                  <a:gd name="connsiteX2" fmla="*/ 746961 w 2506579"/>
                  <a:gd name="connsiteY2" fmla="*/ 15039 h 2877552"/>
                  <a:gd name="connsiteX3" fmla="*/ 1278355 w 2506579"/>
                  <a:gd name="connsiteY3" fmla="*/ 130342 h 2877552"/>
                  <a:gd name="connsiteX4" fmla="*/ 1649329 w 2506579"/>
                  <a:gd name="connsiteY4" fmla="*/ 155407 h 2877552"/>
                  <a:gd name="connsiteX5" fmla="*/ 1839829 w 2506579"/>
                  <a:gd name="connsiteY5" fmla="*/ 195513 h 2877552"/>
                  <a:gd name="connsiteX6" fmla="*/ 1960145 w 2506579"/>
                  <a:gd name="connsiteY6" fmla="*/ 230605 h 2877552"/>
                  <a:gd name="connsiteX7" fmla="*/ 2376237 w 2506579"/>
                  <a:gd name="connsiteY7" fmla="*/ 396039 h 2877552"/>
                  <a:gd name="connsiteX8" fmla="*/ 2451434 w 2506579"/>
                  <a:gd name="connsiteY8" fmla="*/ 616618 h 2877552"/>
                  <a:gd name="connsiteX9" fmla="*/ 2481513 w 2506579"/>
                  <a:gd name="connsiteY9" fmla="*/ 1629276 h 2877552"/>
                  <a:gd name="connsiteX10" fmla="*/ 2506579 w 2506579"/>
                  <a:gd name="connsiteY10" fmla="*/ 2331118 h 2877552"/>
                  <a:gd name="connsiteX11" fmla="*/ 2486526 w 2506579"/>
                  <a:gd name="connsiteY11" fmla="*/ 2877552 h 2877552"/>
                  <a:gd name="connsiteX12" fmla="*/ 155408 w 2506579"/>
                  <a:gd name="connsiteY12" fmla="*/ 2827420 h 2877552"/>
                  <a:gd name="connsiteX13" fmla="*/ 130342 w 2506579"/>
                  <a:gd name="connsiteY13" fmla="*/ 1283368 h 2877552"/>
                  <a:gd name="connsiteX14" fmla="*/ 0 w 2506579"/>
                  <a:gd name="connsiteY14" fmla="*/ 30079 h 2877552"/>
                  <a:gd name="connsiteX0" fmla="*/ 0 w 2531903"/>
                  <a:gd name="connsiteY0" fmla="*/ 0 h 3000169"/>
                  <a:gd name="connsiteX1" fmla="*/ 451443 w 2531903"/>
                  <a:gd name="connsiteY1" fmla="*/ 122617 h 3000169"/>
                  <a:gd name="connsiteX2" fmla="*/ 772285 w 2531903"/>
                  <a:gd name="connsiteY2" fmla="*/ 137656 h 3000169"/>
                  <a:gd name="connsiteX3" fmla="*/ 1303679 w 2531903"/>
                  <a:gd name="connsiteY3" fmla="*/ 252959 h 3000169"/>
                  <a:gd name="connsiteX4" fmla="*/ 1674653 w 2531903"/>
                  <a:gd name="connsiteY4" fmla="*/ 278024 h 3000169"/>
                  <a:gd name="connsiteX5" fmla="*/ 1865153 w 2531903"/>
                  <a:gd name="connsiteY5" fmla="*/ 318130 h 3000169"/>
                  <a:gd name="connsiteX6" fmla="*/ 1985469 w 2531903"/>
                  <a:gd name="connsiteY6" fmla="*/ 353222 h 3000169"/>
                  <a:gd name="connsiteX7" fmla="*/ 2401561 w 2531903"/>
                  <a:gd name="connsiteY7" fmla="*/ 518656 h 3000169"/>
                  <a:gd name="connsiteX8" fmla="*/ 2476758 w 2531903"/>
                  <a:gd name="connsiteY8" fmla="*/ 739235 h 3000169"/>
                  <a:gd name="connsiteX9" fmla="*/ 2506837 w 2531903"/>
                  <a:gd name="connsiteY9" fmla="*/ 1751893 h 3000169"/>
                  <a:gd name="connsiteX10" fmla="*/ 2531903 w 2531903"/>
                  <a:gd name="connsiteY10" fmla="*/ 2453735 h 3000169"/>
                  <a:gd name="connsiteX11" fmla="*/ 2511850 w 2531903"/>
                  <a:gd name="connsiteY11" fmla="*/ 3000169 h 3000169"/>
                  <a:gd name="connsiteX12" fmla="*/ 180732 w 2531903"/>
                  <a:gd name="connsiteY12" fmla="*/ 2950037 h 3000169"/>
                  <a:gd name="connsiteX13" fmla="*/ 155666 w 2531903"/>
                  <a:gd name="connsiteY13" fmla="*/ 1405985 h 3000169"/>
                  <a:gd name="connsiteX14" fmla="*/ 0 w 2531903"/>
                  <a:gd name="connsiteY14" fmla="*/ 0 h 3000169"/>
                  <a:gd name="connsiteX0" fmla="*/ 0 w 2531903"/>
                  <a:gd name="connsiteY0" fmla="*/ 60617 h 3060786"/>
                  <a:gd name="connsiteX1" fmla="*/ 304566 w 2531903"/>
                  <a:gd name="connsiteY1" fmla="*/ 0 h 3060786"/>
                  <a:gd name="connsiteX2" fmla="*/ 772285 w 2531903"/>
                  <a:gd name="connsiteY2" fmla="*/ 198273 h 3060786"/>
                  <a:gd name="connsiteX3" fmla="*/ 1303679 w 2531903"/>
                  <a:gd name="connsiteY3" fmla="*/ 313576 h 3060786"/>
                  <a:gd name="connsiteX4" fmla="*/ 1674653 w 2531903"/>
                  <a:gd name="connsiteY4" fmla="*/ 338641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303679 w 2531903"/>
                  <a:gd name="connsiteY3" fmla="*/ 313576 h 3060786"/>
                  <a:gd name="connsiteX4" fmla="*/ 1674653 w 2531903"/>
                  <a:gd name="connsiteY4" fmla="*/ 338641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4653 w 2531903"/>
                  <a:gd name="connsiteY4" fmla="*/ 338641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865153 w 2531903"/>
                  <a:gd name="connsiteY5" fmla="*/ 378747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1985469 w 2531903"/>
                  <a:gd name="connsiteY6" fmla="*/ 41383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314676 w 2531903"/>
                  <a:gd name="connsiteY6" fmla="*/ 393480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426101 w 2531903"/>
                  <a:gd name="connsiteY6" fmla="*/ 444379 h 3060786"/>
                  <a:gd name="connsiteX7" fmla="*/ 2401561 w 2531903"/>
                  <a:gd name="connsiteY7" fmla="*/ 57927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426101 w 2531903"/>
                  <a:gd name="connsiteY6" fmla="*/ 444379 h 3060786"/>
                  <a:gd name="connsiteX7" fmla="*/ 2442078 w 2531903"/>
                  <a:gd name="connsiteY7" fmla="*/ 584363 h 3060786"/>
                  <a:gd name="connsiteX8" fmla="*/ 2476758 w 2531903"/>
                  <a:gd name="connsiteY8" fmla="*/ 799852 h 3060786"/>
                  <a:gd name="connsiteX9" fmla="*/ 2506837 w 2531903"/>
                  <a:gd name="connsiteY9" fmla="*/ 1812510 h 3060786"/>
                  <a:gd name="connsiteX10" fmla="*/ 2531903 w 2531903"/>
                  <a:gd name="connsiteY10" fmla="*/ 2514352 h 3060786"/>
                  <a:gd name="connsiteX11" fmla="*/ 2511850 w 2531903"/>
                  <a:gd name="connsiteY11" fmla="*/ 3060786 h 3060786"/>
                  <a:gd name="connsiteX12" fmla="*/ 180732 w 2531903"/>
                  <a:gd name="connsiteY12" fmla="*/ 3010654 h 3060786"/>
                  <a:gd name="connsiteX13" fmla="*/ 155666 w 2531903"/>
                  <a:gd name="connsiteY13" fmla="*/ 1466602 h 3060786"/>
                  <a:gd name="connsiteX14" fmla="*/ 0 w 2531903"/>
                  <a:gd name="connsiteY14" fmla="*/ 60617 h 3060786"/>
                  <a:gd name="connsiteX0" fmla="*/ 0 w 2531903"/>
                  <a:gd name="connsiteY0" fmla="*/ 60617 h 3060786"/>
                  <a:gd name="connsiteX1" fmla="*/ 304566 w 2531903"/>
                  <a:gd name="connsiteY1" fmla="*/ 0 h 3060786"/>
                  <a:gd name="connsiteX2" fmla="*/ 833062 w 2531903"/>
                  <a:gd name="connsiteY2" fmla="*/ 50667 h 3060786"/>
                  <a:gd name="connsiteX3" fmla="*/ 1298615 w 2531903"/>
                  <a:gd name="connsiteY3" fmla="*/ 160881 h 3060786"/>
                  <a:gd name="connsiteX4" fmla="*/ 1679718 w 2531903"/>
                  <a:gd name="connsiteY4" fmla="*/ 196125 h 3060786"/>
                  <a:gd name="connsiteX5" fmla="*/ 1986706 w 2531903"/>
                  <a:gd name="connsiteY5" fmla="*/ 256591 h 3060786"/>
                  <a:gd name="connsiteX6" fmla="*/ 2426101 w 2531903"/>
                  <a:gd name="connsiteY6" fmla="*/ 444379 h 3060786"/>
                  <a:gd name="connsiteX7" fmla="*/ 2476758 w 2531903"/>
                  <a:gd name="connsiteY7" fmla="*/ 799852 h 3060786"/>
                  <a:gd name="connsiteX8" fmla="*/ 2506837 w 2531903"/>
                  <a:gd name="connsiteY8" fmla="*/ 1812510 h 3060786"/>
                  <a:gd name="connsiteX9" fmla="*/ 2531903 w 2531903"/>
                  <a:gd name="connsiteY9" fmla="*/ 2514352 h 3060786"/>
                  <a:gd name="connsiteX10" fmla="*/ 2511850 w 2531903"/>
                  <a:gd name="connsiteY10" fmla="*/ 3060786 h 3060786"/>
                  <a:gd name="connsiteX11" fmla="*/ 180732 w 2531903"/>
                  <a:gd name="connsiteY11" fmla="*/ 3010654 h 3060786"/>
                  <a:gd name="connsiteX12" fmla="*/ 155666 w 2531903"/>
                  <a:gd name="connsiteY12" fmla="*/ 1466602 h 3060786"/>
                  <a:gd name="connsiteX13" fmla="*/ 0 w 2531903"/>
                  <a:gd name="connsiteY13" fmla="*/ 60617 h 3060786"/>
                  <a:gd name="connsiteX0" fmla="*/ 0 w 2525981"/>
                  <a:gd name="connsiteY0" fmla="*/ 227810 h 3060786"/>
                  <a:gd name="connsiteX1" fmla="*/ 298644 w 2525981"/>
                  <a:gd name="connsiteY1" fmla="*/ 0 h 3060786"/>
                  <a:gd name="connsiteX2" fmla="*/ 827140 w 2525981"/>
                  <a:gd name="connsiteY2" fmla="*/ 50667 h 3060786"/>
                  <a:gd name="connsiteX3" fmla="*/ 1292693 w 2525981"/>
                  <a:gd name="connsiteY3" fmla="*/ 160881 h 3060786"/>
                  <a:gd name="connsiteX4" fmla="*/ 1673796 w 2525981"/>
                  <a:gd name="connsiteY4" fmla="*/ 196125 h 3060786"/>
                  <a:gd name="connsiteX5" fmla="*/ 1980784 w 2525981"/>
                  <a:gd name="connsiteY5" fmla="*/ 256591 h 3060786"/>
                  <a:gd name="connsiteX6" fmla="*/ 2420179 w 2525981"/>
                  <a:gd name="connsiteY6" fmla="*/ 444379 h 3060786"/>
                  <a:gd name="connsiteX7" fmla="*/ 2470836 w 2525981"/>
                  <a:gd name="connsiteY7" fmla="*/ 799852 h 3060786"/>
                  <a:gd name="connsiteX8" fmla="*/ 2500915 w 2525981"/>
                  <a:gd name="connsiteY8" fmla="*/ 1812510 h 3060786"/>
                  <a:gd name="connsiteX9" fmla="*/ 2525981 w 2525981"/>
                  <a:gd name="connsiteY9" fmla="*/ 2514352 h 3060786"/>
                  <a:gd name="connsiteX10" fmla="*/ 2505928 w 2525981"/>
                  <a:gd name="connsiteY10" fmla="*/ 3060786 h 3060786"/>
                  <a:gd name="connsiteX11" fmla="*/ 174810 w 2525981"/>
                  <a:gd name="connsiteY11" fmla="*/ 3010654 h 3060786"/>
                  <a:gd name="connsiteX12" fmla="*/ 149744 w 2525981"/>
                  <a:gd name="connsiteY12" fmla="*/ 1466602 h 3060786"/>
                  <a:gd name="connsiteX13" fmla="*/ 0 w 2525981"/>
                  <a:gd name="connsiteY13" fmla="*/ 227810 h 3060786"/>
                  <a:gd name="connsiteX0" fmla="*/ 0 w 2525981"/>
                  <a:gd name="connsiteY0" fmla="*/ 177143 h 3010119"/>
                  <a:gd name="connsiteX1" fmla="*/ 470389 w 2525981"/>
                  <a:gd name="connsiteY1" fmla="*/ 122291 h 3010119"/>
                  <a:gd name="connsiteX2" fmla="*/ 827140 w 2525981"/>
                  <a:gd name="connsiteY2" fmla="*/ 0 h 3010119"/>
                  <a:gd name="connsiteX3" fmla="*/ 1292693 w 2525981"/>
                  <a:gd name="connsiteY3" fmla="*/ 110214 h 3010119"/>
                  <a:gd name="connsiteX4" fmla="*/ 1673796 w 2525981"/>
                  <a:gd name="connsiteY4" fmla="*/ 145458 h 3010119"/>
                  <a:gd name="connsiteX5" fmla="*/ 1980784 w 2525981"/>
                  <a:gd name="connsiteY5" fmla="*/ 205924 h 3010119"/>
                  <a:gd name="connsiteX6" fmla="*/ 2420179 w 2525981"/>
                  <a:gd name="connsiteY6" fmla="*/ 393712 h 3010119"/>
                  <a:gd name="connsiteX7" fmla="*/ 2470836 w 2525981"/>
                  <a:gd name="connsiteY7" fmla="*/ 749185 h 3010119"/>
                  <a:gd name="connsiteX8" fmla="*/ 2500915 w 2525981"/>
                  <a:gd name="connsiteY8" fmla="*/ 1761843 h 3010119"/>
                  <a:gd name="connsiteX9" fmla="*/ 2525981 w 2525981"/>
                  <a:gd name="connsiteY9" fmla="*/ 2463685 h 3010119"/>
                  <a:gd name="connsiteX10" fmla="*/ 2505928 w 2525981"/>
                  <a:gd name="connsiteY10" fmla="*/ 3010119 h 3010119"/>
                  <a:gd name="connsiteX11" fmla="*/ 174810 w 2525981"/>
                  <a:gd name="connsiteY11" fmla="*/ 2959987 h 3010119"/>
                  <a:gd name="connsiteX12" fmla="*/ 149744 w 2525981"/>
                  <a:gd name="connsiteY12" fmla="*/ 1415935 h 3010119"/>
                  <a:gd name="connsiteX13" fmla="*/ 0 w 2525981"/>
                  <a:gd name="connsiteY13" fmla="*/ 177143 h 3010119"/>
                  <a:gd name="connsiteX0" fmla="*/ 0 w 2525981"/>
                  <a:gd name="connsiteY0" fmla="*/ 66930 h 2899906"/>
                  <a:gd name="connsiteX1" fmla="*/ 470389 w 2525981"/>
                  <a:gd name="connsiteY1" fmla="*/ 12078 h 2899906"/>
                  <a:gd name="connsiteX2" fmla="*/ 756073 w 2525981"/>
                  <a:gd name="connsiteY2" fmla="*/ 62746 h 2899906"/>
                  <a:gd name="connsiteX3" fmla="*/ 1292693 w 2525981"/>
                  <a:gd name="connsiteY3" fmla="*/ 1 h 2899906"/>
                  <a:gd name="connsiteX4" fmla="*/ 1673796 w 2525981"/>
                  <a:gd name="connsiteY4" fmla="*/ 35245 h 2899906"/>
                  <a:gd name="connsiteX5" fmla="*/ 1980784 w 2525981"/>
                  <a:gd name="connsiteY5" fmla="*/ 95711 h 2899906"/>
                  <a:gd name="connsiteX6" fmla="*/ 2420179 w 2525981"/>
                  <a:gd name="connsiteY6" fmla="*/ 283499 h 2899906"/>
                  <a:gd name="connsiteX7" fmla="*/ 2470836 w 2525981"/>
                  <a:gd name="connsiteY7" fmla="*/ 638972 h 2899906"/>
                  <a:gd name="connsiteX8" fmla="*/ 2500915 w 2525981"/>
                  <a:gd name="connsiteY8" fmla="*/ 1651630 h 2899906"/>
                  <a:gd name="connsiteX9" fmla="*/ 2525981 w 2525981"/>
                  <a:gd name="connsiteY9" fmla="*/ 2353472 h 2899906"/>
                  <a:gd name="connsiteX10" fmla="*/ 2505928 w 2525981"/>
                  <a:gd name="connsiteY10" fmla="*/ 2899906 h 2899906"/>
                  <a:gd name="connsiteX11" fmla="*/ 174810 w 2525981"/>
                  <a:gd name="connsiteY11" fmla="*/ 2849774 h 2899906"/>
                  <a:gd name="connsiteX12" fmla="*/ 149744 w 2525981"/>
                  <a:gd name="connsiteY12" fmla="*/ 1305722 h 2899906"/>
                  <a:gd name="connsiteX13" fmla="*/ 0 w 2525981"/>
                  <a:gd name="connsiteY13" fmla="*/ 66930 h 2899906"/>
                  <a:gd name="connsiteX0" fmla="*/ 0 w 2525981"/>
                  <a:gd name="connsiteY0" fmla="*/ 66929 h 2899905"/>
                  <a:gd name="connsiteX1" fmla="*/ 470389 w 2525981"/>
                  <a:gd name="connsiteY1" fmla="*/ 12077 h 2899905"/>
                  <a:gd name="connsiteX2" fmla="*/ 756073 w 2525981"/>
                  <a:gd name="connsiteY2" fmla="*/ 2238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585518 w 2525981"/>
                  <a:gd name="connsiteY1" fmla="*/ 33265 h 2899905"/>
                  <a:gd name="connsiteX2" fmla="*/ 756073 w 2525981"/>
                  <a:gd name="connsiteY2" fmla="*/ 2238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585518 w 2525981"/>
                  <a:gd name="connsiteY1" fmla="*/ 33265 h 2899905"/>
                  <a:gd name="connsiteX2" fmla="*/ 778002 w 2525981"/>
                  <a:gd name="connsiteY2" fmla="*/ 5946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621898 w 2525981"/>
                  <a:gd name="connsiteY1" fmla="*/ 33266 h 2899905"/>
                  <a:gd name="connsiteX2" fmla="*/ 778002 w 2525981"/>
                  <a:gd name="connsiteY2" fmla="*/ 59468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66929 h 2899905"/>
                  <a:gd name="connsiteX1" fmla="*/ 621898 w 2525981"/>
                  <a:gd name="connsiteY1" fmla="*/ 33266 h 2899905"/>
                  <a:gd name="connsiteX2" fmla="*/ 778003 w 2525981"/>
                  <a:gd name="connsiteY2" fmla="*/ 45469 h 2899905"/>
                  <a:gd name="connsiteX3" fmla="*/ 1292693 w 2525981"/>
                  <a:gd name="connsiteY3" fmla="*/ 0 h 2899905"/>
                  <a:gd name="connsiteX4" fmla="*/ 1673796 w 2525981"/>
                  <a:gd name="connsiteY4" fmla="*/ 35244 h 2899905"/>
                  <a:gd name="connsiteX5" fmla="*/ 1980784 w 2525981"/>
                  <a:gd name="connsiteY5" fmla="*/ 95710 h 2899905"/>
                  <a:gd name="connsiteX6" fmla="*/ 2420179 w 2525981"/>
                  <a:gd name="connsiteY6" fmla="*/ 283498 h 2899905"/>
                  <a:gd name="connsiteX7" fmla="*/ 2470836 w 2525981"/>
                  <a:gd name="connsiteY7" fmla="*/ 638971 h 2899905"/>
                  <a:gd name="connsiteX8" fmla="*/ 2500915 w 2525981"/>
                  <a:gd name="connsiteY8" fmla="*/ 1651629 h 2899905"/>
                  <a:gd name="connsiteX9" fmla="*/ 2525981 w 2525981"/>
                  <a:gd name="connsiteY9" fmla="*/ 2353471 h 2899905"/>
                  <a:gd name="connsiteX10" fmla="*/ 2505928 w 2525981"/>
                  <a:gd name="connsiteY10" fmla="*/ 2899905 h 2899905"/>
                  <a:gd name="connsiteX11" fmla="*/ 174810 w 2525981"/>
                  <a:gd name="connsiteY11" fmla="*/ 2849773 h 2899905"/>
                  <a:gd name="connsiteX12" fmla="*/ 149744 w 2525981"/>
                  <a:gd name="connsiteY12" fmla="*/ 1305721 h 2899905"/>
                  <a:gd name="connsiteX13" fmla="*/ 0 w 2525981"/>
                  <a:gd name="connsiteY13" fmla="*/ 66929 h 2899905"/>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673796 w 2525981"/>
                  <a:gd name="connsiteY4" fmla="*/ 1978 h 2866639"/>
                  <a:gd name="connsiteX5" fmla="*/ 1980784 w 2525981"/>
                  <a:gd name="connsiteY5" fmla="*/ 62444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980784 w 2525981"/>
                  <a:gd name="connsiteY5" fmla="*/ 62444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842538 w 2525981"/>
                  <a:gd name="connsiteY5" fmla="*/ 184942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842538 w 2525981"/>
                  <a:gd name="connsiteY5" fmla="*/ 184942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842538 w 2525981"/>
                  <a:gd name="connsiteY6" fmla="*/ 184942 h 2866639"/>
                  <a:gd name="connsiteX7" fmla="*/ 2420179 w 2525981"/>
                  <a:gd name="connsiteY7" fmla="*/ 250232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2420179 w 2525981"/>
                  <a:gd name="connsiteY6" fmla="*/ 250232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2470836 w 2525981"/>
                  <a:gd name="connsiteY6" fmla="*/ 605705 h 2866639"/>
                  <a:gd name="connsiteX7" fmla="*/ 2500915 w 2525981"/>
                  <a:gd name="connsiteY7" fmla="*/ 1618363 h 2866639"/>
                  <a:gd name="connsiteX8" fmla="*/ 2525981 w 2525981"/>
                  <a:gd name="connsiteY8" fmla="*/ 2320205 h 2866639"/>
                  <a:gd name="connsiteX9" fmla="*/ 2505928 w 2525981"/>
                  <a:gd name="connsiteY9" fmla="*/ 2866639 h 2866639"/>
                  <a:gd name="connsiteX10" fmla="*/ 174810 w 2525981"/>
                  <a:gd name="connsiteY10" fmla="*/ 2816507 h 2866639"/>
                  <a:gd name="connsiteX11" fmla="*/ 149744 w 2525981"/>
                  <a:gd name="connsiteY11" fmla="*/ 1272455 h 2866639"/>
                  <a:gd name="connsiteX12" fmla="*/ 0 w 2525981"/>
                  <a:gd name="connsiteY12"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470836 w 2525981"/>
                  <a:gd name="connsiteY7" fmla="*/ 605705 h 2866639"/>
                  <a:gd name="connsiteX8" fmla="*/ 2500915 w 2525981"/>
                  <a:gd name="connsiteY8" fmla="*/ 1618363 h 2866639"/>
                  <a:gd name="connsiteX9" fmla="*/ 2525981 w 2525981"/>
                  <a:gd name="connsiteY9" fmla="*/ 2320205 h 2866639"/>
                  <a:gd name="connsiteX10" fmla="*/ 2505928 w 2525981"/>
                  <a:gd name="connsiteY10" fmla="*/ 2866639 h 2866639"/>
                  <a:gd name="connsiteX11" fmla="*/ 174810 w 2525981"/>
                  <a:gd name="connsiteY11" fmla="*/ 2816507 h 2866639"/>
                  <a:gd name="connsiteX12" fmla="*/ 149744 w 2525981"/>
                  <a:gd name="connsiteY12" fmla="*/ 1272455 h 2866639"/>
                  <a:gd name="connsiteX13" fmla="*/ 0 w 2525981"/>
                  <a:gd name="connsiteY13"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70836 w 2525981"/>
                  <a:gd name="connsiteY8" fmla="*/ 605705 h 2866639"/>
                  <a:gd name="connsiteX9" fmla="*/ 2500915 w 2525981"/>
                  <a:gd name="connsiteY9" fmla="*/ 1618363 h 2866639"/>
                  <a:gd name="connsiteX10" fmla="*/ 2525981 w 2525981"/>
                  <a:gd name="connsiteY10" fmla="*/ 2320205 h 2866639"/>
                  <a:gd name="connsiteX11" fmla="*/ 2505928 w 2525981"/>
                  <a:gd name="connsiteY11" fmla="*/ 2866639 h 2866639"/>
                  <a:gd name="connsiteX12" fmla="*/ 174810 w 2525981"/>
                  <a:gd name="connsiteY12" fmla="*/ 2816507 h 2866639"/>
                  <a:gd name="connsiteX13" fmla="*/ 149744 w 2525981"/>
                  <a:gd name="connsiteY13" fmla="*/ 1272455 h 2866639"/>
                  <a:gd name="connsiteX14" fmla="*/ 0 w 2525981"/>
                  <a:gd name="connsiteY14"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389910 w 2525981"/>
                  <a:gd name="connsiteY8" fmla="*/ 393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11739 w 2525981"/>
                  <a:gd name="connsiteY8" fmla="*/ 400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11739 w 2525981"/>
                  <a:gd name="connsiteY8" fmla="*/ 400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74810 w 2525981"/>
                  <a:gd name="connsiteY13" fmla="*/ 2816507 h 2866639"/>
                  <a:gd name="connsiteX14" fmla="*/ 149744 w 2525981"/>
                  <a:gd name="connsiteY14" fmla="*/ 1272455 h 2866639"/>
                  <a:gd name="connsiteX15" fmla="*/ 0 w 2525981"/>
                  <a:gd name="connsiteY15" fmla="*/ 33663 h 2866639"/>
                  <a:gd name="connsiteX0" fmla="*/ 0 w 2525981"/>
                  <a:gd name="connsiteY0" fmla="*/ 33663 h 2866639"/>
                  <a:gd name="connsiteX1" fmla="*/ 621898 w 2525981"/>
                  <a:gd name="connsiteY1" fmla="*/ 0 h 2866639"/>
                  <a:gd name="connsiteX2" fmla="*/ 778003 w 2525981"/>
                  <a:gd name="connsiteY2" fmla="*/ 12203 h 2866639"/>
                  <a:gd name="connsiteX3" fmla="*/ 1285417 w 2525981"/>
                  <a:gd name="connsiteY3" fmla="*/ 113730 h 2866639"/>
                  <a:gd name="connsiteX4" fmla="*/ 1320910 w 2525981"/>
                  <a:gd name="connsiteY4" fmla="*/ 120974 h 2866639"/>
                  <a:gd name="connsiteX5" fmla="*/ 1662307 w 2525981"/>
                  <a:gd name="connsiteY5" fmla="*/ 151734 h 2866639"/>
                  <a:gd name="connsiteX6" fmla="*/ 1953349 w 2525981"/>
                  <a:gd name="connsiteY6" fmla="*/ 207733 h 2866639"/>
                  <a:gd name="connsiteX7" fmla="*/ 2280769 w 2525981"/>
                  <a:gd name="connsiteY7" fmla="*/ 351228 h 2866639"/>
                  <a:gd name="connsiteX8" fmla="*/ 2411739 w 2525981"/>
                  <a:gd name="connsiteY8" fmla="*/ 400227 h 2866639"/>
                  <a:gd name="connsiteX9" fmla="*/ 2470836 w 2525981"/>
                  <a:gd name="connsiteY9" fmla="*/ 605705 h 2866639"/>
                  <a:gd name="connsiteX10" fmla="*/ 2500915 w 2525981"/>
                  <a:gd name="connsiteY10" fmla="*/ 1618363 h 2866639"/>
                  <a:gd name="connsiteX11" fmla="*/ 2525981 w 2525981"/>
                  <a:gd name="connsiteY11" fmla="*/ 2320205 h 2866639"/>
                  <a:gd name="connsiteX12" fmla="*/ 2505928 w 2525981"/>
                  <a:gd name="connsiteY12" fmla="*/ 2866639 h 2866639"/>
                  <a:gd name="connsiteX13" fmla="*/ 168888 w 2525981"/>
                  <a:gd name="connsiteY13" fmla="*/ 2706954 h 2866639"/>
                  <a:gd name="connsiteX14" fmla="*/ 149744 w 2525981"/>
                  <a:gd name="connsiteY14" fmla="*/ 1272455 h 2866639"/>
                  <a:gd name="connsiteX15" fmla="*/ 0 w 2525981"/>
                  <a:gd name="connsiteY15" fmla="*/ 33663 h 2866639"/>
                  <a:gd name="connsiteX0" fmla="*/ 0 w 2525981"/>
                  <a:gd name="connsiteY0" fmla="*/ 33663 h 2739789"/>
                  <a:gd name="connsiteX1" fmla="*/ 621898 w 2525981"/>
                  <a:gd name="connsiteY1" fmla="*/ 0 h 2739789"/>
                  <a:gd name="connsiteX2" fmla="*/ 778003 w 2525981"/>
                  <a:gd name="connsiteY2" fmla="*/ 12203 h 2739789"/>
                  <a:gd name="connsiteX3" fmla="*/ 1285417 w 2525981"/>
                  <a:gd name="connsiteY3" fmla="*/ 113730 h 2739789"/>
                  <a:gd name="connsiteX4" fmla="*/ 1320910 w 2525981"/>
                  <a:gd name="connsiteY4" fmla="*/ 120974 h 2739789"/>
                  <a:gd name="connsiteX5" fmla="*/ 1662307 w 2525981"/>
                  <a:gd name="connsiteY5" fmla="*/ 151734 h 2739789"/>
                  <a:gd name="connsiteX6" fmla="*/ 1953349 w 2525981"/>
                  <a:gd name="connsiteY6" fmla="*/ 207733 h 2739789"/>
                  <a:gd name="connsiteX7" fmla="*/ 2280769 w 2525981"/>
                  <a:gd name="connsiteY7" fmla="*/ 351228 h 2739789"/>
                  <a:gd name="connsiteX8" fmla="*/ 2411739 w 2525981"/>
                  <a:gd name="connsiteY8" fmla="*/ 400227 h 2739789"/>
                  <a:gd name="connsiteX9" fmla="*/ 2470836 w 2525981"/>
                  <a:gd name="connsiteY9" fmla="*/ 605705 h 2739789"/>
                  <a:gd name="connsiteX10" fmla="*/ 2500915 w 2525981"/>
                  <a:gd name="connsiteY10" fmla="*/ 1618363 h 2739789"/>
                  <a:gd name="connsiteX11" fmla="*/ 2525981 w 2525981"/>
                  <a:gd name="connsiteY11" fmla="*/ 2320205 h 2739789"/>
                  <a:gd name="connsiteX12" fmla="*/ 2500006 w 2525981"/>
                  <a:gd name="connsiteY12" fmla="*/ 2739789 h 2739789"/>
                  <a:gd name="connsiteX13" fmla="*/ 168888 w 2525981"/>
                  <a:gd name="connsiteY13" fmla="*/ 2706954 h 2739789"/>
                  <a:gd name="connsiteX14" fmla="*/ 149744 w 2525981"/>
                  <a:gd name="connsiteY14" fmla="*/ 1272455 h 2739789"/>
                  <a:gd name="connsiteX15" fmla="*/ 0 w 2525981"/>
                  <a:gd name="connsiteY15" fmla="*/ 33663 h 273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5981" h="2739789">
                    <a:moveTo>
                      <a:pt x="0" y="33663"/>
                    </a:moveTo>
                    <a:lnTo>
                      <a:pt x="621898" y="0"/>
                    </a:lnTo>
                    <a:lnTo>
                      <a:pt x="778003" y="12203"/>
                    </a:lnTo>
                    <a:lnTo>
                      <a:pt x="1285417" y="113730"/>
                    </a:lnTo>
                    <a:lnTo>
                      <a:pt x="1320910" y="120974"/>
                    </a:lnTo>
                    <a:lnTo>
                      <a:pt x="1662307" y="151734"/>
                    </a:lnTo>
                    <a:cubicBezTo>
                      <a:pt x="1760437" y="172610"/>
                      <a:pt x="1833148" y="177571"/>
                      <a:pt x="1953349" y="207733"/>
                    </a:cubicBezTo>
                    <a:cubicBezTo>
                      <a:pt x="2041874" y="238649"/>
                      <a:pt x="2165418" y="298899"/>
                      <a:pt x="2280769" y="351228"/>
                    </a:cubicBezTo>
                    <a:cubicBezTo>
                      <a:pt x="2368688" y="382728"/>
                      <a:pt x="2292748" y="357813"/>
                      <a:pt x="2411739" y="400227"/>
                    </a:cubicBezTo>
                    <a:cubicBezTo>
                      <a:pt x="2483435" y="603636"/>
                      <a:pt x="2398373" y="395099"/>
                      <a:pt x="2470836" y="605705"/>
                    </a:cubicBezTo>
                    <a:lnTo>
                      <a:pt x="2500915" y="1618363"/>
                    </a:lnTo>
                    <a:lnTo>
                      <a:pt x="2525981" y="2320205"/>
                    </a:lnTo>
                    <a:lnTo>
                      <a:pt x="2500006" y="2739789"/>
                    </a:lnTo>
                    <a:lnTo>
                      <a:pt x="168888" y="2706954"/>
                    </a:lnTo>
                    <a:lnTo>
                      <a:pt x="149744" y="1272455"/>
                    </a:lnTo>
                    <a:lnTo>
                      <a:pt x="0" y="33663"/>
                    </a:lnTo>
                    <a:close/>
                  </a:path>
                </a:pathLst>
              </a:custGeom>
              <a:solidFill>
                <a:srgbClr val="FFFF00">
                  <a:alpha val="30000"/>
                </a:srgbClr>
              </a:solidFill>
              <a:ln w="15875">
                <a:solidFill>
                  <a:srgbClr val="FFFF00">
                    <a:alpha val="5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085" name="図 65"/>
              <p:cNvPicPr>
                <a:picLocks noChangeAspect="1"/>
              </p:cNvPicPr>
              <p:nvPr/>
            </p:nvPicPr>
            <p:blipFill>
              <a:blip r:embed="rId6" cstate="email"/>
              <a:srcRect/>
              <a:stretch>
                <a:fillRect/>
              </a:stretch>
            </p:blipFill>
            <p:spPr bwMode="auto">
              <a:xfrm>
                <a:off x="8781585" y="3252474"/>
                <a:ext cx="230188" cy="236781"/>
              </a:xfrm>
              <a:prstGeom prst="rect">
                <a:avLst/>
              </a:prstGeom>
              <a:noFill/>
              <a:ln w="9525">
                <a:noFill/>
                <a:miter lim="800000"/>
                <a:headEnd/>
                <a:tailEnd/>
              </a:ln>
            </p:spPr>
          </p:pic>
          <p:sp>
            <p:nvSpPr>
              <p:cNvPr id="67" name="角丸四角形 66"/>
              <p:cNvSpPr/>
              <p:nvPr/>
            </p:nvSpPr>
            <p:spPr>
              <a:xfrm>
                <a:off x="6807634" y="3465502"/>
                <a:ext cx="465890" cy="394186"/>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④</a:t>
                </a:r>
              </a:p>
            </p:txBody>
          </p:sp>
          <p:sp>
            <p:nvSpPr>
              <p:cNvPr id="69" name="角丸四角形 68"/>
              <p:cNvSpPr/>
              <p:nvPr/>
            </p:nvSpPr>
            <p:spPr>
              <a:xfrm>
                <a:off x="7380496" y="3620361"/>
                <a:ext cx="413811" cy="282969"/>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①</a:t>
                </a:r>
              </a:p>
            </p:txBody>
          </p:sp>
          <p:sp>
            <p:nvSpPr>
              <p:cNvPr id="70" name="角丸四角形 69"/>
              <p:cNvSpPr/>
              <p:nvPr/>
            </p:nvSpPr>
            <p:spPr>
              <a:xfrm>
                <a:off x="7379088" y="4100422"/>
                <a:ext cx="413811" cy="154859"/>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②</a:t>
                </a:r>
              </a:p>
            </p:txBody>
          </p:sp>
          <p:cxnSp>
            <p:nvCxnSpPr>
              <p:cNvPr id="72" name="直線矢印コネクタ 71"/>
              <p:cNvCxnSpPr/>
              <p:nvPr/>
            </p:nvCxnSpPr>
            <p:spPr bwMode="auto">
              <a:xfrm flipH="1">
                <a:off x="7791492" y="3565456"/>
                <a:ext cx="39411" cy="2122971"/>
              </a:xfrm>
              <a:prstGeom prst="straightConnector1">
                <a:avLst/>
              </a:prstGeom>
              <a:ln w="38100" cmpd="dbl">
                <a:solidFill>
                  <a:srgbClr val="0000FF"/>
                </a:solidFill>
                <a:beve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73" name="角丸四角形 72"/>
            <p:cNvSpPr/>
            <p:nvPr/>
          </p:nvSpPr>
          <p:spPr>
            <a:xfrm>
              <a:off x="8494119" y="3837063"/>
              <a:ext cx="172335" cy="668505"/>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御　堂　筋</a:t>
              </a:r>
            </a:p>
          </p:txBody>
        </p:sp>
        <p:sp>
          <p:nvSpPr>
            <p:cNvPr id="74" name="角丸四角形 73"/>
            <p:cNvSpPr/>
            <p:nvPr/>
          </p:nvSpPr>
          <p:spPr>
            <a:xfrm>
              <a:off x="10145119" y="3913261"/>
              <a:ext cx="172335" cy="451537"/>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堺　筋</a:t>
              </a:r>
            </a:p>
          </p:txBody>
        </p:sp>
        <p:sp>
          <p:nvSpPr>
            <p:cNvPr id="75" name="角丸四角形 74"/>
            <p:cNvSpPr/>
            <p:nvPr/>
          </p:nvSpPr>
          <p:spPr>
            <a:xfrm>
              <a:off x="9514911" y="4038069"/>
              <a:ext cx="226188" cy="1121267"/>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三　休　橋　筋</a:t>
              </a:r>
            </a:p>
          </p:txBody>
        </p:sp>
        <p:sp>
          <p:nvSpPr>
            <p:cNvPr id="76" name="角丸四角形 75"/>
            <p:cNvSpPr/>
            <p:nvPr/>
          </p:nvSpPr>
          <p:spPr>
            <a:xfrm>
              <a:off x="8909850" y="5499953"/>
              <a:ext cx="860607" cy="193876"/>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中央大通</a:t>
              </a:r>
            </a:p>
          </p:txBody>
        </p:sp>
        <p:sp>
          <p:nvSpPr>
            <p:cNvPr id="77" name="角丸四角形 76"/>
            <p:cNvSpPr/>
            <p:nvPr/>
          </p:nvSpPr>
          <p:spPr>
            <a:xfrm>
              <a:off x="9172708" y="2697672"/>
              <a:ext cx="623021" cy="172335"/>
            </a:xfrm>
            <a:prstGeom prst="roundRect">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土佐堀通</a:t>
              </a:r>
            </a:p>
          </p:txBody>
        </p:sp>
      </p:grpSp>
      <p:sp>
        <p:nvSpPr>
          <p:cNvPr id="42" name="正方形/長方形 41"/>
          <p:cNvSpPr/>
          <p:nvPr/>
        </p:nvSpPr>
        <p:spPr>
          <a:xfrm>
            <a:off x="1343472" y="1268761"/>
            <a:ext cx="9616628" cy="6042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p:txBody>
      </p:sp>
      <p:sp>
        <p:nvSpPr>
          <p:cNvPr id="43" name="正方形/長方形 42"/>
          <p:cNvSpPr/>
          <p:nvPr/>
        </p:nvSpPr>
        <p:spPr>
          <a:xfrm>
            <a:off x="1349128" y="126876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45" name="正方形/長方形 44"/>
          <p:cNvSpPr/>
          <p:nvPr/>
        </p:nvSpPr>
        <p:spPr>
          <a:xfrm>
            <a:off x="1579772" y="1608108"/>
            <a:ext cx="9340879" cy="276999"/>
          </a:xfrm>
          <a:prstGeom prst="rect">
            <a:avLst/>
          </a:prstGeom>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・船場地区には、歴史・文化的建築物等が集積しているが、電線類により景観阻害されるなど、観光資源が活かしきれていない。</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正方形/長方形 45"/>
          <p:cNvSpPr/>
          <p:nvPr/>
        </p:nvSpPr>
        <p:spPr>
          <a:xfrm>
            <a:off x="1343472" y="2127621"/>
            <a:ext cx="9616628" cy="40075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7" name="正方形/長方形 46"/>
          <p:cNvSpPr/>
          <p:nvPr/>
        </p:nvSpPr>
        <p:spPr>
          <a:xfrm>
            <a:off x="1349128" y="2131503"/>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a:t>
            </a:r>
          </a:p>
        </p:txBody>
      </p:sp>
      <p:sp>
        <p:nvSpPr>
          <p:cNvPr id="48" name="正方形/長方形 47"/>
          <p:cNvSpPr/>
          <p:nvPr/>
        </p:nvSpPr>
        <p:spPr>
          <a:xfrm>
            <a:off x="1343666" y="2487937"/>
            <a:ext cx="9576985" cy="646331"/>
          </a:xfrm>
          <a:prstGeom prst="rect">
            <a:avLst/>
          </a:prstGeom>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歴史・文化的な建築資源を活かした着地型観光拠点を創出するため、生きた建築ミュージアム等で選定された建築物の周辺において、無電柱化や周辺景観と調和した道路整備を行うとともに、民地内への地上機器の設置や民間照明灯の活用協力を行うなど官民連携</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eiryo UI" pitchFamily="50" charset="-128"/>
              </a:rPr>
              <a:t>の</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eiryo UI" pitchFamily="50" charset="-128"/>
              </a:rPr>
              <a:t>取組に</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より御堂筋や三休橋筋からの回遊性を</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eiryo UI" pitchFamily="50" charset="-128"/>
              </a:rPr>
              <a:t>向上。</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p:txBody>
      </p:sp>
      <p:sp>
        <p:nvSpPr>
          <p:cNvPr id="49" name="右矢印 48"/>
          <p:cNvSpPr/>
          <p:nvPr/>
        </p:nvSpPr>
        <p:spPr>
          <a:xfrm rot="5400000">
            <a:off x="5823099" y="1559207"/>
            <a:ext cx="199459" cy="879742"/>
          </a:xfrm>
          <a:prstGeom prst="rightArrow">
            <a:avLst>
              <a:gd name="adj1" fmla="val 50000"/>
              <a:gd name="adj2" fmla="val 72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角丸四角形 56"/>
          <p:cNvSpPr/>
          <p:nvPr/>
        </p:nvSpPr>
        <p:spPr bwMode="auto">
          <a:xfrm>
            <a:off x="9265726" y="4076568"/>
            <a:ext cx="907407" cy="186946"/>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a:t>
            </a:r>
          </a:p>
        </p:txBody>
      </p:sp>
      <p:pic>
        <p:nvPicPr>
          <p:cNvPr id="58" name="図 57">
            <a:extLst>
              <a:ext uri="{FF2B5EF4-FFF2-40B4-BE49-F238E27FC236}">
                <a16:creationId xmlns:a16="http://schemas.microsoft.com/office/drawing/2014/main" id="{24AA5A56-144F-4CD8-A656-4ABC40EE5541}"/>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l="22213" t="6473" r="1032" b="33709"/>
          <a:stretch/>
        </p:blipFill>
        <p:spPr>
          <a:xfrm>
            <a:off x="5971584" y="4379249"/>
            <a:ext cx="2423160" cy="1416321"/>
          </a:xfrm>
          <a:prstGeom prst="rect">
            <a:avLst/>
          </a:prstGeom>
          <a:noFill/>
          <a:ln w="9525">
            <a:noFill/>
          </a:ln>
          <a:effectLst>
            <a:softEdge rad="25400"/>
          </a:effectLst>
        </p:spPr>
      </p:pic>
      <p:sp>
        <p:nvSpPr>
          <p:cNvPr id="59" name="テキスト ボックス 96"/>
          <p:cNvSpPr txBox="1">
            <a:spLocks noChangeArrowheads="1"/>
          </p:cNvSpPr>
          <p:nvPr/>
        </p:nvSpPr>
        <p:spPr bwMode="auto">
          <a:xfrm>
            <a:off x="5927585" y="4351785"/>
            <a:ext cx="2022775" cy="195814"/>
          </a:xfrm>
          <a:prstGeom prst="rect">
            <a:avLst/>
          </a:prstGeom>
          <a:solidFill>
            <a:schemeClr val="bg1"/>
          </a:solidFill>
          <a:ln w="9525">
            <a:noFill/>
            <a:miter lim="800000"/>
            <a:headEnd/>
            <a:tailEnd/>
          </a:ln>
          <a:effectLst>
            <a:softEdge rad="12700"/>
          </a:effectLst>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日本生命本館・適塾周辺（</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2015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年度完了）</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60" name="円/楕円 59"/>
          <p:cNvSpPr>
            <a:spLocks noChangeAspect="1"/>
          </p:cNvSpPr>
          <p:nvPr/>
        </p:nvSpPr>
        <p:spPr>
          <a:xfrm>
            <a:off x="6921501" y="5332654"/>
            <a:ext cx="45719" cy="48376"/>
          </a:xfrm>
          <a:prstGeom prst="ellipse">
            <a:avLst/>
          </a:prstGeom>
          <a:solidFill>
            <a:srgbClr val="B88E8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5838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4166</Words>
  <Application>Microsoft Office PowerPoint</Application>
  <PresentationFormat>ワイド画面</PresentationFormat>
  <Paragraphs>578</Paragraphs>
  <Slides>8</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8</vt:i4>
      </vt:variant>
    </vt:vector>
  </HeadingPairs>
  <TitlesOfParts>
    <vt:vector size="23" baseType="lpstr">
      <vt:lpstr>BIZ UDPゴシック</vt:lpstr>
      <vt:lpstr>HGPｺﾞｼｯｸM</vt:lpstr>
      <vt:lpstr>HG丸ｺﾞｼｯｸM-PRO</vt:lpstr>
      <vt:lpstr>Meiryo UI</vt:lpstr>
      <vt:lpstr>ＭＳ Ｐゴシック</vt:lpstr>
      <vt:lpstr>ＭＳ Ｐ明朝</vt:lpstr>
      <vt:lpstr>ＭＳ ゴシック</vt:lpstr>
      <vt:lpstr>ＭＳ 明朝</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2023-06-16T06:03:56Z</dcterms:modified>
</cp:coreProperties>
</file>