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3" removePersonalInfoOnSave="1" saveSubsetFonts="1">
  <p:sldMasterIdLst>
    <p:sldMasterId id="2147483672" r:id="rId1"/>
  </p:sldMasterIdLst>
  <p:notesMasterIdLst>
    <p:notesMasterId r:id="rId11"/>
  </p:notesMasterIdLst>
  <p:handoutMasterIdLst>
    <p:handoutMasterId r:id="rId12"/>
  </p:handoutMasterIdLst>
  <p:sldIdLst>
    <p:sldId id="964" r:id="rId2"/>
    <p:sldId id="898" r:id="rId3"/>
    <p:sldId id="899" r:id="rId4"/>
    <p:sldId id="900" r:id="rId5"/>
    <p:sldId id="901" r:id="rId6"/>
    <p:sldId id="902" r:id="rId7"/>
    <p:sldId id="903" r:id="rId8"/>
    <p:sldId id="904" r:id="rId9"/>
    <p:sldId id="905"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14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3541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1775" y="806450"/>
            <a:ext cx="7146925" cy="40195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153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284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0188" y="804863"/>
            <a:ext cx="7137401" cy="40147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35674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0188" y="804863"/>
            <a:ext cx="7137401" cy="40147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31463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96900" y="546265"/>
            <a:ext cx="11290300" cy="5808468"/>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難波周辺</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3" name="Rectangle 2"/>
          <p:cNvSpPr>
            <a:spLocks noChangeArrowheads="1"/>
          </p:cNvSpPr>
          <p:nvPr/>
        </p:nvSpPr>
        <p:spPr bwMode="auto">
          <a:xfrm>
            <a:off x="596900" y="630089"/>
            <a:ext cx="11290300" cy="57246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エリアの状況</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・難波周辺では、鉄道事業者</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によるターミナルの近代化</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をはじめ、道頓堀川のとんぼりリバーウォークの運営管理、放置自転車対策など、これまで民間が積極的にまちづくりに参加し、大阪を代表する商業・観光エリア「ミナミ」を形成してきた。</a:t>
            </a:r>
            <a:endParaRPr kumimoji="1"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endParaRPr kumimoji="1" lang="ja-JP"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a:t>
            </a: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課題</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・当地区は大阪の観光拠点として、近年、観光客、とくに外国人観光客数が急激に増えてきている。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ミナミの中心に位置するなんば駅周辺は、多くの国内外の来街者が行き来する場所であり、都市魅力の向上や活性化を推進する必要がある。一方で、現状では、車中心の空間となっている駅前広場や、歩道が狭い上に放置自転車が多いなんさん通りなど、来街者が歩きにくい空間となってい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・老舗料亭の撤退や</a:t>
            </a:r>
            <a:r>
              <a:rPr kumimoji="0"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、風俗店舗・無料案内所等による環境悪化により、</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かつてのまちの風情やブランド力が低下し、まちの魅力そのものも失われつつあった。</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・また、客引き行為等の悪質化、観光バスの急増による日本橋の乗降スペースでの</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重</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重駐車や歩道上に滞留する観光客と歩行者及び自転車の輻輳など、歩行者等の安全確保に向けた早急な対策が必要となってきた。</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３．近年の動向</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年になんば駅前広場の空間利用に関する検討会が地元を中心に官民合同で設置され、</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年に御堂筋からなんさん通りまでを南行き一方通行とする案を前提に社会実験を実施し、</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2017</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年には民主体で空間再編の基本計画が取りまとめられた。その後、関係者協議を進めるなかで、駅前広場で歩行者が自由に通行できる空間とするよう、</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年には、御堂筋からの車両進入がない形状とした空間再編後の道路線形を具現化し、交通荷捌きの運用や安全性、歩行者空間の利活用を検証する社会実験を実施した。この社会実験の結果を踏まえ、</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年に「なんば駅周辺における空間再編推進事業整備プラン」を策定し、同年９月に整備工事に着手した。</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・景観協定の締結やまちづくり構想の策定により、楽しみながら歩くことができるまち、歴史や風情が息づくまちを再生、創造できる環境が整ってきている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・また、客引き行為を規制する条例の制定、御堂筋・戎橋筋・心斎橋筋・長堀通り地域の「路上喫煙禁止地区」指定により、市民等の安心、安全及び快適な環境づくりに向けた取組が進んでいる。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さらに、日本橋観光バス乗降スペースの増設、交通誘導員の配置、歩道拡幅、デジタルサイネージを用いた観光案内板の設置により、観光客の受入環境の整備が進むとともに、道頓堀川の水辺空間では民間事業者による管理運営が行われ民間ノウハウの導入によりさらなる賑わいが創出され、エリアの周遊・回遊性向上への取組が進んでい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４．将来像</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のメインストリートである「御堂筋」の起終点として、なんば駅周辺では車中心の空間から人中心の空間へと再編し、世界をひきつける観光拠点として上質で居心地の良い空間の創出を図る。また、市民、観光客をはじめ、だれもが安心して訪れ、その歴史や風情を楽しむことができる環境が整備され、難波周辺が大阪の南の玄関口にふさわしい商業・観光エリア「ミナミ」として再生。</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2524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143001" y="1051863"/>
          <a:ext cx="9905999" cy="4710308"/>
        </p:xfrm>
        <a:graphic>
          <a:graphicData uri="http://schemas.openxmlformats.org/drawingml/2006/table">
            <a:tbl>
              <a:tblPr firstRow="1" bandRow="1">
                <a:tableStyleId>{5940675A-B579-460E-94D1-54222C63F5DA}</a:tableStyleId>
              </a:tblPr>
              <a:tblGrid>
                <a:gridCol w="1489363">
                  <a:extLst>
                    <a:ext uri="{9D8B030D-6E8A-4147-A177-3AD203B41FA5}">
                      <a16:colId xmlns:a16="http://schemas.microsoft.com/office/drawing/2014/main" val="20000"/>
                    </a:ext>
                  </a:extLst>
                </a:gridCol>
                <a:gridCol w="471054">
                  <a:extLst>
                    <a:ext uri="{9D8B030D-6E8A-4147-A177-3AD203B41FA5}">
                      <a16:colId xmlns:a16="http://schemas.microsoft.com/office/drawing/2014/main" val="20001"/>
                    </a:ext>
                  </a:extLst>
                </a:gridCol>
                <a:gridCol w="484909">
                  <a:extLst>
                    <a:ext uri="{9D8B030D-6E8A-4147-A177-3AD203B41FA5}">
                      <a16:colId xmlns:a16="http://schemas.microsoft.com/office/drawing/2014/main" val="20002"/>
                    </a:ext>
                  </a:extLst>
                </a:gridCol>
                <a:gridCol w="471055">
                  <a:extLst>
                    <a:ext uri="{9D8B030D-6E8A-4147-A177-3AD203B41FA5}">
                      <a16:colId xmlns:a16="http://schemas.microsoft.com/office/drawing/2014/main" val="20003"/>
                    </a:ext>
                  </a:extLst>
                </a:gridCol>
                <a:gridCol w="471054">
                  <a:extLst>
                    <a:ext uri="{9D8B030D-6E8A-4147-A177-3AD203B41FA5}">
                      <a16:colId xmlns:a16="http://schemas.microsoft.com/office/drawing/2014/main" val="20004"/>
                    </a:ext>
                  </a:extLst>
                </a:gridCol>
                <a:gridCol w="471055">
                  <a:extLst>
                    <a:ext uri="{9D8B030D-6E8A-4147-A177-3AD203B41FA5}">
                      <a16:colId xmlns:a16="http://schemas.microsoft.com/office/drawing/2014/main" val="20005"/>
                    </a:ext>
                  </a:extLst>
                </a:gridCol>
                <a:gridCol w="498764">
                  <a:extLst>
                    <a:ext uri="{9D8B030D-6E8A-4147-A177-3AD203B41FA5}">
                      <a16:colId xmlns:a16="http://schemas.microsoft.com/office/drawing/2014/main" val="20006"/>
                    </a:ext>
                  </a:extLst>
                </a:gridCol>
                <a:gridCol w="484909">
                  <a:extLst>
                    <a:ext uri="{9D8B030D-6E8A-4147-A177-3AD203B41FA5}">
                      <a16:colId xmlns:a16="http://schemas.microsoft.com/office/drawing/2014/main" val="20007"/>
                    </a:ext>
                  </a:extLst>
                </a:gridCol>
                <a:gridCol w="471054">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43346">
                  <a:extLst>
                    <a:ext uri="{9D8B030D-6E8A-4147-A177-3AD203B41FA5}">
                      <a16:colId xmlns:a16="http://schemas.microsoft.com/office/drawing/2014/main" val="20010"/>
                    </a:ext>
                  </a:extLst>
                </a:gridCol>
                <a:gridCol w="471054">
                  <a:extLst>
                    <a:ext uri="{9D8B030D-6E8A-4147-A177-3AD203B41FA5}">
                      <a16:colId xmlns:a16="http://schemas.microsoft.com/office/drawing/2014/main" val="20011"/>
                    </a:ext>
                  </a:extLst>
                </a:gridCol>
                <a:gridCol w="443346">
                  <a:extLst>
                    <a:ext uri="{9D8B030D-6E8A-4147-A177-3AD203B41FA5}">
                      <a16:colId xmlns:a16="http://schemas.microsoft.com/office/drawing/2014/main" val="20012"/>
                    </a:ext>
                  </a:extLst>
                </a:gridCol>
                <a:gridCol w="443345">
                  <a:extLst>
                    <a:ext uri="{9D8B030D-6E8A-4147-A177-3AD203B41FA5}">
                      <a16:colId xmlns:a16="http://schemas.microsoft.com/office/drawing/2014/main" val="20013"/>
                    </a:ext>
                  </a:extLst>
                </a:gridCol>
                <a:gridCol w="443346">
                  <a:extLst>
                    <a:ext uri="{9D8B030D-6E8A-4147-A177-3AD203B41FA5}">
                      <a16:colId xmlns:a16="http://schemas.microsoft.com/office/drawing/2014/main" val="4025618345"/>
                    </a:ext>
                  </a:extLst>
                </a:gridCol>
                <a:gridCol w="457200">
                  <a:extLst>
                    <a:ext uri="{9D8B030D-6E8A-4147-A177-3AD203B41FA5}">
                      <a16:colId xmlns:a16="http://schemas.microsoft.com/office/drawing/2014/main" val="804478293"/>
                    </a:ext>
                  </a:extLst>
                </a:gridCol>
                <a:gridCol w="484909">
                  <a:extLst>
                    <a:ext uri="{9D8B030D-6E8A-4147-A177-3AD203B41FA5}">
                      <a16:colId xmlns:a16="http://schemas.microsoft.com/office/drawing/2014/main" val="3097867342"/>
                    </a:ext>
                  </a:extLst>
                </a:gridCol>
                <a:gridCol w="471054">
                  <a:extLst>
                    <a:ext uri="{9D8B030D-6E8A-4147-A177-3AD203B41FA5}">
                      <a16:colId xmlns:a16="http://schemas.microsoft.com/office/drawing/2014/main" val="1979601338"/>
                    </a:ext>
                  </a:extLst>
                </a:gridCol>
                <a:gridCol w="477982">
                  <a:extLst>
                    <a:ext uri="{9D8B030D-6E8A-4147-A177-3AD203B41FA5}">
                      <a16:colId xmlns:a16="http://schemas.microsoft.com/office/drawing/2014/main" val="1176533285"/>
                    </a:ext>
                  </a:extLst>
                </a:gridCol>
              </a:tblGrid>
              <a:tr h="704366">
                <a:tc>
                  <a:txBody>
                    <a:bodyPr/>
                    <a:lstStyle/>
                    <a:p>
                      <a:pPr algn="ctr"/>
                      <a:r>
                        <a:rPr kumimoji="1" lang="ja-JP" altLang="en-US" sz="1000" b="0" dirty="0">
                          <a:solidFill>
                            <a:schemeClr val="tx1"/>
                          </a:solidFill>
                        </a:rPr>
                        <a:t>年度</a:t>
                      </a:r>
                    </a:p>
                  </a:txBody>
                  <a:tcPr anchor="ctr"/>
                </a:tc>
                <a:tc>
                  <a:txBody>
                    <a:bodyPr/>
                    <a:lstStyle/>
                    <a:p>
                      <a:pPr algn="ctr"/>
                      <a:r>
                        <a:rPr kumimoji="1" lang="en-US" altLang="ja-JP" sz="1000" dirty="0"/>
                        <a:t>2013</a:t>
                      </a:r>
                    </a:p>
                    <a:p>
                      <a:pPr algn="ctr"/>
                      <a:r>
                        <a:rPr kumimoji="1" lang="en-US" altLang="ja-JP" sz="1000" dirty="0"/>
                        <a:t>(H25)</a:t>
                      </a:r>
                      <a:endParaRPr kumimoji="1" lang="ja-JP" altLang="en-US" sz="1000" dirty="0"/>
                    </a:p>
                  </a:txBody>
                  <a:tcPr anchor="ctr"/>
                </a:tc>
                <a:tc>
                  <a:txBody>
                    <a:bodyPr/>
                    <a:lstStyle/>
                    <a:p>
                      <a:pPr algn="ctr"/>
                      <a:r>
                        <a:rPr kumimoji="1" lang="en-US" altLang="ja-JP" sz="1000" dirty="0"/>
                        <a:t>2014</a:t>
                      </a:r>
                    </a:p>
                    <a:p>
                      <a:pPr algn="ctr"/>
                      <a:r>
                        <a:rPr kumimoji="1" lang="en-US" altLang="ja-JP" sz="1000" dirty="0"/>
                        <a:t>(H26)</a:t>
                      </a:r>
                      <a:endParaRPr kumimoji="1" lang="ja-JP" altLang="en-US" sz="1000" dirty="0"/>
                    </a:p>
                  </a:txBody>
                  <a:tcPr anchor="ctr"/>
                </a:tc>
                <a:tc>
                  <a:txBody>
                    <a:bodyPr/>
                    <a:lstStyle/>
                    <a:p>
                      <a:pPr algn="ctr"/>
                      <a:r>
                        <a:rPr kumimoji="1" lang="en-US" altLang="ja-JP" sz="1000" dirty="0"/>
                        <a:t>2015</a:t>
                      </a:r>
                    </a:p>
                    <a:p>
                      <a:pPr algn="ctr"/>
                      <a:r>
                        <a:rPr kumimoji="1" lang="en-US" altLang="ja-JP" sz="1000" dirty="0"/>
                        <a:t>(H27)</a:t>
                      </a:r>
                      <a:endParaRPr kumimoji="1" lang="ja-JP" altLang="en-US" sz="1000" dirty="0"/>
                    </a:p>
                  </a:txBody>
                  <a:tcPr anchor="ctr"/>
                </a:tc>
                <a:tc>
                  <a:txBody>
                    <a:bodyPr/>
                    <a:lstStyle/>
                    <a:p>
                      <a:pPr algn="ctr"/>
                      <a:r>
                        <a:rPr kumimoji="1" lang="en-US" altLang="ja-JP" sz="1000" dirty="0"/>
                        <a:t>2016</a:t>
                      </a:r>
                    </a:p>
                    <a:p>
                      <a:pPr algn="ctr"/>
                      <a:r>
                        <a:rPr kumimoji="1" lang="en-US" altLang="ja-JP" sz="1000" dirty="0"/>
                        <a:t>(H28)</a:t>
                      </a:r>
                      <a:endParaRPr kumimoji="1" lang="ja-JP" altLang="en-US" sz="1000" dirty="0"/>
                    </a:p>
                  </a:txBody>
                  <a:tcPr anchor="ctr"/>
                </a:tc>
                <a:tc>
                  <a:txBody>
                    <a:bodyPr/>
                    <a:lstStyle/>
                    <a:p>
                      <a:pPr algn="ctr"/>
                      <a:r>
                        <a:rPr kumimoji="1" lang="en-US" altLang="ja-JP" sz="1000" dirty="0"/>
                        <a:t>2017</a:t>
                      </a:r>
                    </a:p>
                    <a:p>
                      <a:pPr algn="ctr"/>
                      <a:r>
                        <a:rPr kumimoji="1" lang="en-US" altLang="ja-JP" sz="1000" dirty="0"/>
                        <a:t>(H29)</a:t>
                      </a:r>
                      <a:endParaRPr kumimoji="1" lang="ja-JP" altLang="en-US" sz="1000" dirty="0"/>
                    </a:p>
                  </a:txBody>
                  <a:tcPr anchor="ctr"/>
                </a:tc>
                <a:tc>
                  <a:txBody>
                    <a:bodyPr/>
                    <a:lstStyle/>
                    <a:p>
                      <a:pPr algn="ctr"/>
                      <a:r>
                        <a:rPr kumimoji="1" lang="en-US" altLang="ja-JP" sz="1000" dirty="0"/>
                        <a:t>2018</a:t>
                      </a:r>
                    </a:p>
                    <a:p>
                      <a:pPr algn="ctr"/>
                      <a:r>
                        <a:rPr kumimoji="1" lang="en-US" altLang="ja-JP" sz="1000" dirty="0"/>
                        <a:t>(H30)</a:t>
                      </a:r>
                      <a:endParaRPr kumimoji="1" lang="ja-JP" altLang="en-US" sz="1000" dirty="0"/>
                    </a:p>
                  </a:txBody>
                  <a:tcPr anchor="ctr"/>
                </a:tc>
                <a:tc>
                  <a:txBody>
                    <a:bodyPr/>
                    <a:lstStyle/>
                    <a:p>
                      <a:pPr algn="ctr"/>
                      <a:r>
                        <a:rPr kumimoji="1" lang="en-US" altLang="ja-JP" sz="1000" dirty="0"/>
                        <a:t>2019</a:t>
                      </a:r>
                    </a:p>
                    <a:p>
                      <a:pPr algn="ctr"/>
                      <a:r>
                        <a:rPr kumimoji="1" lang="en-US" altLang="ja-JP" sz="1000" dirty="0"/>
                        <a:t>(R1)</a:t>
                      </a:r>
                      <a:endParaRPr kumimoji="1" lang="ja-JP" altLang="en-US" sz="1000" dirty="0"/>
                    </a:p>
                  </a:txBody>
                  <a:tcPr anchor="ctr"/>
                </a:tc>
                <a:tc>
                  <a:txBody>
                    <a:bodyPr/>
                    <a:lstStyle/>
                    <a:p>
                      <a:pPr algn="ctr"/>
                      <a:r>
                        <a:rPr kumimoji="1" lang="en-US" altLang="ja-JP" sz="1000" dirty="0"/>
                        <a:t>2020</a:t>
                      </a:r>
                    </a:p>
                    <a:p>
                      <a:pPr algn="ctr"/>
                      <a:r>
                        <a:rPr kumimoji="1" lang="en-US" altLang="ja-JP" sz="1000" dirty="0"/>
                        <a:t>(R2)</a:t>
                      </a:r>
                      <a:endParaRPr kumimoji="1" lang="ja-JP" altLang="en-US" sz="1000" dirty="0"/>
                    </a:p>
                  </a:txBody>
                  <a:tcPr anchor="ctr"/>
                </a:tc>
                <a:tc>
                  <a:txBody>
                    <a:bodyPr/>
                    <a:lstStyle/>
                    <a:p>
                      <a:pPr algn="ctr"/>
                      <a:r>
                        <a:rPr kumimoji="1" lang="en-US" altLang="ja-JP" sz="1000" dirty="0"/>
                        <a:t>2021</a:t>
                      </a:r>
                    </a:p>
                    <a:p>
                      <a:pPr algn="ctr"/>
                      <a:r>
                        <a:rPr kumimoji="1" lang="en-US" altLang="ja-JP" sz="1000" dirty="0"/>
                        <a:t>(R3)</a:t>
                      </a:r>
                      <a:endParaRPr kumimoji="1" lang="ja-JP" altLang="en-US" sz="1000" dirty="0"/>
                    </a:p>
                  </a:txBody>
                  <a:tcPr anchor="ctr"/>
                </a:tc>
                <a:tc>
                  <a:txBody>
                    <a:bodyPr/>
                    <a:lstStyle/>
                    <a:p>
                      <a:pPr algn="ctr"/>
                      <a:r>
                        <a:rPr kumimoji="1" lang="en-US" altLang="ja-JP" sz="1000" dirty="0"/>
                        <a:t>2022</a:t>
                      </a:r>
                    </a:p>
                    <a:p>
                      <a:pPr algn="ctr"/>
                      <a:r>
                        <a:rPr kumimoji="1" lang="en-US" altLang="ja-JP" sz="1000" dirty="0"/>
                        <a:t>(R4)</a:t>
                      </a:r>
                      <a:endParaRPr kumimoji="1" lang="ja-JP" altLang="en-US" sz="1000" dirty="0"/>
                    </a:p>
                  </a:txBody>
                  <a:tcPr anchor="ctr"/>
                </a:tc>
                <a:tc>
                  <a:txBody>
                    <a:bodyPr/>
                    <a:lstStyle/>
                    <a:p>
                      <a:pPr algn="ctr"/>
                      <a:r>
                        <a:rPr kumimoji="1" lang="en-US" altLang="ja-JP" sz="1000" dirty="0"/>
                        <a:t>2023</a:t>
                      </a:r>
                    </a:p>
                    <a:p>
                      <a:pPr algn="ctr"/>
                      <a:r>
                        <a:rPr kumimoji="1" lang="en-US" altLang="ja-JP" sz="1000" dirty="0"/>
                        <a:t>(R5)</a:t>
                      </a:r>
                      <a:endParaRPr kumimoji="1" lang="ja-JP" altLang="en-US" sz="1000" dirty="0"/>
                    </a:p>
                  </a:txBody>
                  <a:tcPr anchor="ctr"/>
                </a:tc>
                <a:tc>
                  <a:txBody>
                    <a:bodyPr/>
                    <a:lstStyle/>
                    <a:p>
                      <a:pPr algn="ctr"/>
                      <a:r>
                        <a:rPr kumimoji="1" lang="en-US" altLang="ja-JP" sz="1000" dirty="0"/>
                        <a:t>2024</a:t>
                      </a:r>
                    </a:p>
                    <a:p>
                      <a:pPr algn="ctr"/>
                      <a:r>
                        <a:rPr kumimoji="1" lang="en-US" altLang="ja-JP" sz="1000" dirty="0"/>
                        <a:t>(R6)</a:t>
                      </a:r>
                      <a:endParaRPr kumimoji="1" lang="ja-JP" altLang="en-US" sz="1000" dirty="0"/>
                    </a:p>
                  </a:txBody>
                  <a:tcPr anchor="ctr"/>
                </a:tc>
                <a:tc>
                  <a:txBody>
                    <a:bodyPr/>
                    <a:lstStyle/>
                    <a:p>
                      <a:pPr algn="ctr"/>
                      <a:r>
                        <a:rPr kumimoji="1" lang="en-US" altLang="ja-JP" sz="1000" dirty="0"/>
                        <a:t>2025</a:t>
                      </a:r>
                    </a:p>
                    <a:p>
                      <a:pPr algn="ctr"/>
                      <a:r>
                        <a:rPr kumimoji="1" lang="en-US" altLang="ja-JP" sz="1000" dirty="0"/>
                        <a:t>(R7)</a:t>
                      </a:r>
                      <a:endParaRPr kumimoji="1" lang="ja-JP" altLang="en-US" sz="1000" dirty="0"/>
                    </a:p>
                  </a:txBody>
                  <a:tcPr anchor="ctr"/>
                </a:tc>
                <a:tc>
                  <a:txBody>
                    <a:bodyPr/>
                    <a:lstStyle/>
                    <a:p>
                      <a:pPr algn="ctr"/>
                      <a:r>
                        <a:rPr kumimoji="1" lang="en-US" altLang="ja-JP" sz="1000" dirty="0">
                          <a:solidFill>
                            <a:srgbClr val="FF0000"/>
                          </a:solidFill>
                        </a:rPr>
                        <a:t>2026</a:t>
                      </a:r>
                    </a:p>
                    <a:p>
                      <a:pPr algn="ctr"/>
                      <a:r>
                        <a:rPr kumimoji="1" lang="en-US" altLang="ja-JP" sz="1000" dirty="0">
                          <a:solidFill>
                            <a:srgbClr val="FF0000"/>
                          </a:solidFill>
                        </a:rPr>
                        <a:t>(R8)</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2027</a:t>
                      </a:r>
                    </a:p>
                    <a:p>
                      <a:pPr algn="ctr"/>
                      <a:r>
                        <a:rPr kumimoji="1" lang="en-US" altLang="ja-JP" sz="1000" dirty="0">
                          <a:solidFill>
                            <a:srgbClr val="FF0000"/>
                          </a:solidFill>
                        </a:rPr>
                        <a:t>(R9)</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2028</a:t>
                      </a:r>
                    </a:p>
                    <a:p>
                      <a:pPr algn="ctr"/>
                      <a:r>
                        <a:rPr kumimoji="1" lang="en-US" altLang="ja-JP" sz="1000" dirty="0">
                          <a:solidFill>
                            <a:srgbClr val="FF0000"/>
                          </a:solidFill>
                        </a:rPr>
                        <a:t>(R10)</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2029</a:t>
                      </a:r>
                    </a:p>
                    <a:p>
                      <a:pPr algn="ctr"/>
                      <a:r>
                        <a:rPr kumimoji="1" lang="en-US" altLang="ja-JP" sz="1000" dirty="0">
                          <a:solidFill>
                            <a:srgbClr val="FF0000"/>
                          </a:solidFill>
                        </a:rPr>
                        <a:t>(R11)</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2030(R12)</a:t>
                      </a:r>
                      <a:endParaRPr kumimoji="1" lang="ja-JP" altLang="en-US" sz="1000" dirty="0">
                        <a:solidFill>
                          <a:srgbClr val="FF0000"/>
                        </a:solidFill>
                      </a:endParaRPr>
                    </a:p>
                  </a:txBody>
                  <a:tcPr anchor="ctr"/>
                </a:tc>
                <a:extLst>
                  <a:ext uri="{0D108BD9-81ED-4DB2-BD59-A6C34878D82A}">
                    <a16:rowId xmlns:a16="http://schemas.microsoft.com/office/drawing/2014/main" val="10000"/>
                  </a:ext>
                </a:extLst>
              </a:tr>
              <a:tr h="1141612">
                <a:tc>
                  <a:txBody>
                    <a:bodyPr/>
                    <a:lstStyle/>
                    <a:p>
                      <a:r>
                        <a:rPr kumimoji="1" lang="ja-JP" altLang="en-US" sz="1000" dirty="0"/>
                        <a:t>①なんば駅周辺における</a:t>
                      </a:r>
                      <a:endParaRPr kumimoji="1" lang="en-US" altLang="ja-JP" sz="1000" dirty="0"/>
                    </a:p>
                    <a:p>
                      <a:r>
                        <a:rPr kumimoji="1" lang="ja-JP" altLang="en-US" sz="1000" dirty="0"/>
                        <a:t>　空間再編推進</a:t>
                      </a:r>
                      <a:endParaRPr kumimoji="1" lang="en-US" altLang="ja-JP" sz="1000" dirty="0"/>
                    </a:p>
                    <a:p>
                      <a:r>
                        <a:rPr kumimoji="1" lang="ja-JP" altLang="en-US" sz="1000" dirty="0"/>
                        <a:t>　（歩行者中心の広場へ）</a:t>
                      </a:r>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1"/>
                  </a:ext>
                </a:extLst>
              </a:tr>
              <a:tr h="904902">
                <a:tc>
                  <a:txBody>
                    <a:bodyPr/>
                    <a:lstStyle/>
                    <a:p>
                      <a:r>
                        <a:rPr kumimoji="1" lang="ja-JP" altLang="en-US" sz="1000" dirty="0"/>
                        <a:t>②心斎橋筋商店街での</a:t>
                      </a:r>
                      <a:endParaRPr kumimoji="1" lang="en-US" altLang="ja-JP" sz="1000" dirty="0"/>
                    </a:p>
                    <a:p>
                      <a:r>
                        <a:rPr kumimoji="1" lang="ja-JP" altLang="en-US" sz="1000" dirty="0"/>
                        <a:t>　「心</a:t>
                      </a:r>
                      <a:r>
                        <a:rPr kumimoji="1" lang="ja-JP" altLang="en-US" sz="1000" dirty="0" err="1"/>
                        <a:t>ぶら</a:t>
                      </a:r>
                      <a:r>
                        <a:rPr kumimoji="1" lang="ja-JP" altLang="en-US" sz="1000" dirty="0"/>
                        <a:t>」の実現</a:t>
                      </a:r>
                      <a:endParaRPr kumimoji="1" lang="en-US" altLang="ja-JP" sz="1000" dirty="0"/>
                    </a:p>
                    <a:p>
                      <a:r>
                        <a:rPr kumimoji="1" lang="ja-JP" altLang="en-US" sz="1000" dirty="0"/>
                        <a:t>③宗右衛門町地区の</a:t>
                      </a:r>
                      <a:endParaRPr kumimoji="1" lang="en-US" altLang="ja-JP" sz="1000" dirty="0"/>
                    </a:p>
                    <a:p>
                      <a:r>
                        <a:rPr kumimoji="1" lang="ja-JP" altLang="en-US" sz="1000" dirty="0"/>
                        <a:t>　格調高く魅力ある</a:t>
                      </a:r>
                      <a:endParaRPr kumimoji="1" lang="en-US" altLang="ja-JP" sz="1000" dirty="0"/>
                    </a:p>
                    <a:p>
                      <a:r>
                        <a:rPr kumimoji="1" lang="ja-JP" altLang="en-US" sz="1000" dirty="0"/>
                        <a:t>　まちなみの再生・創造</a:t>
                      </a:r>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2"/>
                  </a:ext>
                </a:extLst>
              </a:tr>
              <a:tr h="1959428">
                <a:tc>
                  <a:txBody>
                    <a:bodyPr/>
                    <a:lstStyle/>
                    <a:p>
                      <a:r>
                        <a:rPr kumimoji="1" lang="ja-JP" altLang="en-US" sz="1000" dirty="0"/>
                        <a:t>④ミナミ周辺での</a:t>
                      </a:r>
                      <a:endParaRPr kumimoji="1" lang="en-US" altLang="ja-JP" sz="1000" dirty="0"/>
                    </a:p>
                    <a:p>
                      <a:r>
                        <a:rPr kumimoji="1" lang="ja-JP" altLang="en-US" sz="1000" dirty="0"/>
                        <a:t>　周遊・回遊性の向上</a:t>
                      </a:r>
                    </a:p>
                    <a:p>
                      <a:endParaRPr kumimoji="1" lang="ja-JP" altLang="en-US" sz="1000" dirty="0"/>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3"/>
                  </a:ext>
                </a:extLst>
              </a:tr>
            </a:tbl>
          </a:graphicData>
        </a:graphic>
      </p:graphicFrame>
      <p:cxnSp>
        <p:nvCxnSpPr>
          <p:cNvPr id="5" name="直線矢印コネクタ 4"/>
          <p:cNvCxnSpPr/>
          <p:nvPr/>
        </p:nvCxnSpPr>
        <p:spPr>
          <a:xfrm>
            <a:off x="8314294" y="2435841"/>
            <a:ext cx="2734706" cy="0"/>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endCxn id="2" idx="3"/>
          </p:cNvCxnSpPr>
          <p:nvPr/>
        </p:nvCxnSpPr>
        <p:spPr>
          <a:xfrm>
            <a:off x="2668772" y="3402419"/>
            <a:ext cx="8380228" cy="4598"/>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634430" y="4253304"/>
            <a:ext cx="864000"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473147" y="1726747"/>
            <a:ext cx="8621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なんば駅前</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広場空間</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利用検討会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設置</a:t>
            </a:r>
          </a:p>
        </p:txBody>
      </p:sp>
      <p:sp>
        <p:nvSpPr>
          <p:cNvPr id="22" name="テキスト ボックス 21"/>
          <p:cNvSpPr txBox="1"/>
          <p:nvPr/>
        </p:nvSpPr>
        <p:spPr>
          <a:xfrm>
            <a:off x="4211636" y="3090963"/>
            <a:ext cx="43300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良好な環境形成、地域の活性化にむけ、地域と事業者が協議する取組を支援</a:t>
            </a:r>
          </a:p>
        </p:txBody>
      </p:sp>
      <p:cxnSp>
        <p:nvCxnSpPr>
          <p:cNvPr id="11" name="直線矢印コネクタ 10"/>
          <p:cNvCxnSpPr/>
          <p:nvPr/>
        </p:nvCxnSpPr>
        <p:spPr>
          <a:xfrm>
            <a:off x="6405067" y="4242857"/>
            <a:ext cx="4643933" cy="1"/>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750561" y="3797617"/>
            <a:ext cx="15627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「客引き行為等の適正化に関する条例」施行</a:t>
            </a:r>
          </a:p>
        </p:txBody>
      </p:sp>
      <p:sp>
        <p:nvSpPr>
          <p:cNvPr id="26" name="テキスト ボックス 25"/>
          <p:cNvSpPr txBox="1"/>
          <p:nvPr/>
        </p:nvSpPr>
        <p:spPr>
          <a:xfrm>
            <a:off x="4131416" y="3792629"/>
            <a:ext cx="18118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条例改正（店舗への立入調査、店舗名称等の公表等）</a:t>
            </a:r>
          </a:p>
        </p:txBody>
      </p:sp>
      <p:sp>
        <p:nvSpPr>
          <p:cNvPr id="32" name="テキスト ボックス 31"/>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pSp>
        <p:nvGrpSpPr>
          <p:cNvPr id="33" name="グループ化 32"/>
          <p:cNvGrpSpPr/>
          <p:nvPr/>
        </p:nvGrpSpPr>
        <p:grpSpPr>
          <a:xfrm>
            <a:off x="4882148" y="409610"/>
            <a:ext cx="7279465" cy="516139"/>
            <a:chOff x="4882148" y="409610"/>
            <a:chExt cx="7279465" cy="516139"/>
          </a:xfrm>
        </p:grpSpPr>
        <p:cxnSp>
          <p:nvCxnSpPr>
            <p:cNvPr id="34" name="直線コネクタ 33"/>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36" name="直線コネクタ 35"/>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38" name="直線コネクタ 37"/>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40" name="テキスト ボックス 39"/>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41" name="テキスト ボックス 40"/>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cxnSp>
        <p:nvCxnSpPr>
          <p:cNvPr id="43" name="直線矢印コネクタ 42"/>
          <p:cNvCxnSpPr/>
          <p:nvPr/>
        </p:nvCxnSpPr>
        <p:spPr>
          <a:xfrm>
            <a:off x="7264006" y="2435841"/>
            <a:ext cx="1001631" cy="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4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難波周辺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5" name="テキスト ボックス 44"/>
          <p:cNvSpPr txBox="1"/>
          <p:nvPr/>
        </p:nvSpPr>
        <p:spPr>
          <a:xfrm>
            <a:off x="9099590" y="2003306"/>
            <a:ext cx="17700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上質で居心地のよい</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世界を惹きつける観光拠点に</a:t>
            </a:r>
          </a:p>
        </p:txBody>
      </p:sp>
      <p:cxnSp>
        <p:nvCxnSpPr>
          <p:cNvPr id="46" name="直線矢印コネクタ 45"/>
          <p:cNvCxnSpPr/>
          <p:nvPr/>
        </p:nvCxnSpPr>
        <p:spPr>
          <a:xfrm>
            <a:off x="2659846" y="2435468"/>
            <a:ext cx="4604160" cy="0"/>
          </a:xfrm>
          <a:prstGeom prst="straightConnector1">
            <a:avLst/>
          </a:prstGeom>
          <a:ln w="25400">
            <a:solidFill>
              <a:schemeClr val="accent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7" name="円/楕円 46"/>
          <p:cNvSpPr>
            <a:spLocks noChangeAspect="1"/>
          </p:cNvSpPr>
          <p:nvPr/>
        </p:nvSpPr>
        <p:spPr>
          <a:xfrm>
            <a:off x="3819378" y="2370645"/>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円/楕円 47"/>
          <p:cNvSpPr>
            <a:spLocks noChangeAspect="1"/>
          </p:cNvSpPr>
          <p:nvPr/>
        </p:nvSpPr>
        <p:spPr>
          <a:xfrm>
            <a:off x="4211636" y="2373310"/>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テキスト ボックス 48"/>
          <p:cNvSpPr txBox="1"/>
          <p:nvPr/>
        </p:nvSpPr>
        <p:spPr>
          <a:xfrm>
            <a:off x="4494363" y="1726747"/>
            <a:ext cx="12196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なんば駅周辺</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道路空間の</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再編に係る</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基本計画策定</a:t>
            </a:r>
          </a:p>
        </p:txBody>
      </p:sp>
      <p:sp>
        <p:nvSpPr>
          <p:cNvPr id="50" name="テキスト ボックス 49"/>
          <p:cNvSpPr txBox="1"/>
          <p:nvPr/>
        </p:nvSpPr>
        <p:spPr>
          <a:xfrm>
            <a:off x="3877821" y="2466941"/>
            <a:ext cx="1463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なんば駅周辺道路空間再編社会実験</a:t>
            </a:r>
          </a:p>
        </p:txBody>
      </p:sp>
      <p:sp>
        <p:nvSpPr>
          <p:cNvPr id="51" name="円/楕円 50"/>
          <p:cNvSpPr>
            <a:spLocks noChangeAspect="1"/>
          </p:cNvSpPr>
          <p:nvPr/>
        </p:nvSpPr>
        <p:spPr>
          <a:xfrm>
            <a:off x="4396585" y="2369081"/>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52" name="テキスト ボックス 51"/>
          <p:cNvSpPr txBox="1"/>
          <p:nvPr/>
        </p:nvSpPr>
        <p:spPr>
          <a:xfrm>
            <a:off x="1415480" y="6093338"/>
            <a:ext cx="3600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3" name="テキスト ボックス 52"/>
          <p:cNvSpPr txBox="1"/>
          <p:nvPr/>
        </p:nvSpPr>
        <p:spPr>
          <a:xfrm>
            <a:off x="1559509" y="6359843"/>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4" name="角丸四角形 53"/>
          <p:cNvSpPr/>
          <p:nvPr/>
        </p:nvSpPr>
        <p:spPr>
          <a:xfrm>
            <a:off x="1431032" y="6194852"/>
            <a:ext cx="9273480" cy="42450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テキスト ボックス 54"/>
          <p:cNvSpPr txBox="1"/>
          <p:nvPr/>
        </p:nvSpPr>
        <p:spPr>
          <a:xfrm>
            <a:off x="1379109" y="5905872"/>
            <a:ext cx="337464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難波周辺</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テキスト ボックス 55"/>
          <p:cNvSpPr txBox="1"/>
          <p:nvPr/>
        </p:nvSpPr>
        <p:spPr>
          <a:xfrm>
            <a:off x="1595134" y="6234356"/>
            <a:ext cx="9109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・大阪市：計画調整局、建設局、市民局、環境局、経済</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戦略局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9" name="テキスト ボックス 58"/>
          <p:cNvSpPr txBox="1"/>
          <p:nvPr/>
        </p:nvSpPr>
        <p:spPr>
          <a:xfrm>
            <a:off x="7355124" y="4239353"/>
            <a:ext cx="17721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路上喫煙禁止地区指定</a:t>
            </a:r>
          </a:p>
        </p:txBody>
      </p:sp>
      <p:sp>
        <p:nvSpPr>
          <p:cNvPr id="60" name="テキスト ボックス 59"/>
          <p:cNvSpPr txBox="1"/>
          <p:nvPr/>
        </p:nvSpPr>
        <p:spPr>
          <a:xfrm>
            <a:off x="2732765" y="4350527"/>
            <a:ext cx="10075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観光バス乗降スペース増設</a:t>
            </a:r>
          </a:p>
        </p:txBody>
      </p:sp>
      <p:sp>
        <p:nvSpPr>
          <p:cNvPr id="61" name="テキスト ボックス 60"/>
          <p:cNvSpPr txBox="1"/>
          <p:nvPr/>
        </p:nvSpPr>
        <p:spPr>
          <a:xfrm>
            <a:off x="3514082" y="4918186"/>
            <a:ext cx="10077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誘導員</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配置</a:t>
            </a:r>
          </a:p>
        </p:txBody>
      </p:sp>
      <p:sp>
        <p:nvSpPr>
          <p:cNvPr id="62" name="テキスト ボックス 61"/>
          <p:cNvSpPr txBox="1"/>
          <p:nvPr/>
        </p:nvSpPr>
        <p:spPr>
          <a:xfrm>
            <a:off x="4989878" y="4478645"/>
            <a:ext cx="19869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乗降スペース</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歩道拡幅</a:t>
            </a:r>
          </a:p>
        </p:txBody>
      </p:sp>
      <p:cxnSp>
        <p:nvCxnSpPr>
          <p:cNvPr id="64" name="直線矢印コネクタ 63"/>
          <p:cNvCxnSpPr/>
          <p:nvPr/>
        </p:nvCxnSpPr>
        <p:spPr>
          <a:xfrm>
            <a:off x="3429985" y="4239177"/>
            <a:ext cx="1399138" cy="0"/>
          </a:xfrm>
          <a:prstGeom prst="straightConnector1">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644982" y="4890483"/>
            <a:ext cx="2732770" cy="0"/>
          </a:xfrm>
          <a:prstGeom prst="straightConnector1">
            <a:avLst/>
          </a:prstGeom>
          <a:ln w="25400">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6" name="円/楕円 65"/>
          <p:cNvSpPr/>
          <p:nvPr/>
        </p:nvSpPr>
        <p:spPr>
          <a:xfrm>
            <a:off x="3354430" y="481784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円/楕円 66"/>
          <p:cNvSpPr/>
          <p:nvPr/>
        </p:nvSpPr>
        <p:spPr>
          <a:xfrm>
            <a:off x="3702079" y="482050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円/楕円 56"/>
          <p:cNvSpPr/>
          <p:nvPr/>
        </p:nvSpPr>
        <p:spPr>
          <a:xfrm>
            <a:off x="4703531" y="481784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9" name="直線矢印コネクタ 68"/>
          <p:cNvCxnSpPr>
            <a:cxnSpLocks/>
          </p:cNvCxnSpPr>
          <p:nvPr/>
        </p:nvCxnSpPr>
        <p:spPr>
          <a:xfrm flipV="1">
            <a:off x="2634430" y="5574458"/>
            <a:ext cx="8414570" cy="37626"/>
          </a:xfrm>
          <a:prstGeom prst="straightConnector1">
            <a:avLst/>
          </a:prstGeom>
          <a:ln w="254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3769843" y="5328237"/>
            <a:ext cx="4595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民間事業者による道頓堀川（湊町～日本橋間）水辺空間の管理運営</a:t>
            </a:r>
          </a:p>
        </p:txBody>
      </p:sp>
      <p:sp>
        <p:nvSpPr>
          <p:cNvPr id="73" name="テキスト ボックス 72"/>
          <p:cNvSpPr txBox="1"/>
          <p:nvPr/>
        </p:nvSpPr>
        <p:spPr>
          <a:xfrm>
            <a:off x="4097937" y="4904344"/>
            <a:ext cx="14818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デジタルサイネージを</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用いた観光案内板設置</a:t>
            </a:r>
          </a:p>
        </p:txBody>
      </p:sp>
      <p:cxnSp>
        <p:nvCxnSpPr>
          <p:cNvPr id="63" name="直線矢印コネクタ 62"/>
          <p:cNvCxnSpPr/>
          <p:nvPr/>
        </p:nvCxnSpPr>
        <p:spPr>
          <a:xfrm>
            <a:off x="4553021" y="4508788"/>
            <a:ext cx="788474"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5377752" y="4492503"/>
            <a:ext cx="5650587" cy="0"/>
          </a:xfrm>
          <a:prstGeom prst="straightConnector1">
            <a:avLst/>
          </a:prstGeom>
          <a:ln w="25400">
            <a:solidFill>
              <a:schemeClr val="accent1"/>
            </a:solidFill>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7380424" y="4900738"/>
            <a:ext cx="3673215" cy="0"/>
          </a:xfrm>
          <a:prstGeom prst="straightConnector1">
            <a:avLst/>
          </a:prstGeom>
          <a:ln w="25400">
            <a:solidFill>
              <a:srgbClr val="FF0000"/>
            </a:solidFill>
            <a:prstDash val="sysDot"/>
            <a:headEnd type="none" w="lg" len="lg"/>
            <a:tailEnd type="arrow"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427839" y="4605180"/>
            <a:ext cx="19482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乗降スペースのあり方検討</a:t>
            </a:r>
          </a:p>
        </p:txBody>
      </p:sp>
      <p:sp>
        <p:nvSpPr>
          <p:cNvPr id="82" name="テキスト ボックス 81"/>
          <p:cNvSpPr txBox="1"/>
          <p:nvPr/>
        </p:nvSpPr>
        <p:spPr>
          <a:xfrm>
            <a:off x="7629008" y="3927916"/>
            <a:ext cx="3172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誰もが安心して繁華街を訪れ、楽しむことができるまちへ</a:t>
            </a:r>
          </a:p>
        </p:txBody>
      </p:sp>
      <p:sp>
        <p:nvSpPr>
          <p:cNvPr id="75" name="テキスト ボックス 74"/>
          <p:cNvSpPr txBox="1"/>
          <p:nvPr/>
        </p:nvSpPr>
        <p:spPr>
          <a:xfrm>
            <a:off x="6567004" y="1727581"/>
            <a:ext cx="13281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なんば駅周辺における空間再編推進事業整備プラン策定</a:t>
            </a:r>
          </a:p>
        </p:txBody>
      </p:sp>
      <p:sp>
        <p:nvSpPr>
          <p:cNvPr id="76" name="円/楕円 50"/>
          <p:cNvSpPr>
            <a:spLocks noChangeAspect="1"/>
          </p:cNvSpPr>
          <p:nvPr/>
        </p:nvSpPr>
        <p:spPr>
          <a:xfrm>
            <a:off x="6720633" y="2369081"/>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77" name="円/楕円 50"/>
          <p:cNvSpPr>
            <a:spLocks noChangeAspect="1"/>
          </p:cNvSpPr>
          <p:nvPr/>
        </p:nvSpPr>
        <p:spPr>
          <a:xfrm>
            <a:off x="7009098" y="2369081"/>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5413543" y="2463291"/>
            <a:ext cx="1463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なんば駅周辺道路空間再編社会実験</a:t>
            </a:r>
          </a:p>
        </p:txBody>
      </p:sp>
      <p:sp>
        <p:nvSpPr>
          <p:cNvPr id="79" name="円/楕円 50"/>
          <p:cNvSpPr>
            <a:spLocks noChangeAspect="1"/>
          </p:cNvSpPr>
          <p:nvPr/>
        </p:nvSpPr>
        <p:spPr>
          <a:xfrm>
            <a:off x="7152002" y="2369081"/>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80" name="テキスト ボックス 79"/>
          <p:cNvSpPr txBox="1"/>
          <p:nvPr/>
        </p:nvSpPr>
        <p:spPr>
          <a:xfrm>
            <a:off x="6923963" y="2463291"/>
            <a:ext cx="7216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工事着手</a:t>
            </a:r>
          </a:p>
        </p:txBody>
      </p:sp>
      <p:sp>
        <p:nvSpPr>
          <p:cNvPr id="81" name="円/楕円 50"/>
          <p:cNvSpPr>
            <a:spLocks noChangeAspect="1"/>
          </p:cNvSpPr>
          <p:nvPr/>
        </p:nvSpPr>
        <p:spPr>
          <a:xfrm>
            <a:off x="7588921" y="2369081"/>
            <a:ext cx="125280" cy="1252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83" name="円/楕円 50"/>
          <p:cNvSpPr>
            <a:spLocks noChangeAspect="1"/>
          </p:cNvSpPr>
          <p:nvPr/>
        </p:nvSpPr>
        <p:spPr>
          <a:xfrm>
            <a:off x="8188263" y="2369081"/>
            <a:ext cx="125280" cy="1252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4" name="テキスト ボックス 83"/>
          <p:cNvSpPr txBox="1"/>
          <p:nvPr/>
        </p:nvSpPr>
        <p:spPr>
          <a:xfrm>
            <a:off x="7753440" y="1870164"/>
            <a:ext cx="10003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駅前広場部の</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整備完成</a:t>
            </a:r>
          </a:p>
        </p:txBody>
      </p:sp>
      <p:sp>
        <p:nvSpPr>
          <p:cNvPr id="85" name="テキスト ボックス 84"/>
          <p:cNvSpPr txBox="1"/>
          <p:nvPr/>
        </p:nvSpPr>
        <p:spPr>
          <a:xfrm>
            <a:off x="7877554" y="2463291"/>
            <a:ext cx="7337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全体完成</a:t>
            </a:r>
          </a:p>
        </p:txBody>
      </p:sp>
      <p:cxnSp>
        <p:nvCxnSpPr>
          <p:cNvPr id="93" name="直線コネクタ 92"/>
          <p:cNvCxnSpPr>
            <a:stCxn id="76" idx="2"/>
          </p:cNvCxnSpPr>
          <p:nvPr/>
        </p:nvCxnSpPr>
        <p:spPr>
          <a:xfrm flipH="1">
            <a:off x="6405067" y="2431721"/>
            <a:ext cx="315566" cy="11239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endCxn id="77" idx="1"/>
          </p:cNvCxnSpPr>
          <p:nvPr/>
        </p:nvCxnSpPr>
        <p:spPr>
          <a:xfrm flipH="1">
            <a:off x="7027445" y="2216568"/>
            <a:ext cx="327679" cy="17086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7664855" y="2216568"/>
            <a:ext cx="302662" cy="18003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4" name="直線矢印コネクタ 73"/>
          <p:cNvCxnSpPr/>
          <p:nvPr/>
        </p:nvCxnSpPr>
        <p:spPr>
          <a:xfrm>
            <a:off x="4847531" y="4238957"/>
            <a:ext cx="1557536" cy="0"/>
          </a:xfrm>
          <a:prstGeom prst="straightConnector1">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943235" y="3775536"/>
            <a:ext cx="197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条例改正</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（過料処分の迅速化）</a:t>
            </a:r>
          </a:p>
        </p:txBody>
      </p:sp>
      <p:cxnSp>
        <p:nvCxnSpPr>
          <p:cNvPr id="87" name="直線矢印コネクタ 86"/>
          <p:cNvCxnSpPr/>
          <p:nvPr/>
        </p:nvCxnSpPr>
        <p:spPr>
          <a:xfrm>
            <a:off x="5341495" y="4904344"/>
            <a:ext cx="2007040"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8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3510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難波周辺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9" name="正方形/長方形 8"/>
          <p:cNvSpPr/>
          <p:nvPr/>
        </p:nvSpPr>
        <p:spPr>
          <a:xfrm>
            <a:off x="1343477" y="548683"/>
            <a:ext cx="4885101"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地区の概要</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・中央区と浪速区にまたがる大阪を代表する商業エリア。</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・心斎橋も含むミナミエリアは、観光客からの人気も高い。</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・南海等の鉄道事業者</a:t>
            </a:r>
            <a:r>
              <a:rPr kumimoji="1" lang="ja-JP"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によるターミナルの近代化</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や、とんぼりリバーウォークといった行政施設の民間による運営管理など、民間・地域が積極的にまちづくりに参加することによって、大阪を代表する商業・観光エリアを形成している。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○土地利用・・・大型商業施設や商店街、百貨店のほか、多種多様な飲食・物販店舗などが</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立地。</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○交通インフラ・・・難波駅（南海本線・高野線）、なんば駅（</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御堂筋線・四つ橋線・千日前線）、大阪難波駅（近鉄難波線、阪神なんば線）、ＪＲ難波駅（ＪＲ関西本線）が乗り入れるなど、交通アクセスが</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至便。</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○周辺施設・・・商業施設以外にも、なんばグランド花月や松竹座、国立文楽劇場、とんぼりリバーウォーク、なんば</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Hatch</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などの文化・観光関係施設が</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点在。</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71" name="図 70"/>
          <p:cNvPicPr>
            <a:picLocks noChangeAspect="1"/>
          </p:cNvPicPr>
          <p:nvPr/>
        </p:nvPicPr>
        <p:blipFill>
          <a:blip r:embed="rId2"/>
          <a:stretch>
            <a:fillRect/>
          </a:stretch>
        </p:blipFill>
        <p:spPr>
          <a:xfrm>
            <a:off x="1343472" y="4269061"/>
            <a:ext cx="5046569" cy="2473700"/>
          </a:xfrm>
          <a:prstGeom prst="rect">
            <a:avLst/>
          </a:prstGeom>
        </p:spPr>
      </p:pic>
      <p:pic>
        <p:nvPicPr>
          <p:cNvPr id="72" name="図 71"/>
          <p:cNvPicPr>
            <a:picLocks noChangeAspect="1"/>
          </p:cNvPicPr>
          <p:nvPr/>
        </p:nvPicPr>
        <p:blipFill>
          <a:blip r:embed="rId3"/>
          <a:stretch>
            <a:fillRect/>
          </a:stretch>
        </p:blipFill>
        <p:spPr>
          <a:xfrm>
            <a:off x="6386286" y="4278193"/>
            <a:ext cx="4673646" cy="2464379"/>
          </a:xfrm>
          <a:prstGeom prst="rect">
            <a:avLst/>
          </a:prstGeom>
        </p:spPr>
      </p:pic>
      <p:sp>
        <p:nvSpPr>
          <p:cNvPr id="73" name="テキスト ボックス 72"/>
          <p:cNvSpPr txBox="1"/>
          <p:nvPr/>
        </p:nvSpPr>
        <p:spPr>
          <a:xfrm>
            <a:off x="4278405" y="6614280"/>
            <a:ext cx="199605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2020.6.1</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大阪観光局資料より</a:t>
            </a:r>
          </a:p>
        </p:txBody>
      </p:sp>
      <p:sp>
        <p:nvSpPr>
          <p:cNvPr id="74" name="テキスト ボックス 73"/>
          <p:cNvSpPr txBox="1"/>
          <p:nvPr/>
        </p:nvSpPr>
        <p:spPr>
          <a:xfrm>
            <a:off x="1651530" y="6650293"/>
            <a:ext cx="185178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（注）</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年度以降統計データ無し</a:t>
            </a:r>
          </a:p>
        </p:txBody>
      </p:sp>
      <p:sp>
        <p:nvSpPr>
          <p:cNvPr id="75" name="テキスト ボックス 74"/>
          <p:cNvSpPr txBox="1"/>
          <p:nvPr/>
        </p:nvSpPr>
        <p:spPr>
          <a:xfrm>
            <a:off x="7274074" y="6614280"/>
            <a:ext cx="38972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年関西国際空港　外国人動向調査結果（大阪観光局）より</a:t>
            </a:r>
          </a:p>
        </p:txBody>
      </p:sp>
      <p:sp>
        <p:nvSpPr>
          <p:cNvPr id="76" name="正方形/長方形 75"/>
          <p:cNvSpPr/>
          <p:nvPr/>
        </p:nvSpPr>
        <p:spPr>
          <a:xfrm>
            <a:off x="6566881" y="4885033"/>
            <a:ext cx="1243386"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正方形/長方形 76"/>
          <p:cNvSpPr/>
          <p:nvPr/>
        </p:nvSpPr>
        <p:spPr>
          <a:xfrm>
            <a:off x="10682723" y="4880565"/>
            <a:ext cx="290077" cy="2330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3" name="グループ化 2"/>
          <p:cNvGrpSpPr>
            <a:grpSpLocks noChangeAspect="1"/>
          </p:cNvGrpSpPr>
          <p:nvPr/>
        </p:nvGrpSpPr>
        <p:grpSpPr>
          <a:xfrm>
            <a:off x="6566881" y="479130"/>
            <a:ext cx="3808227" cy="3854477"/>
            <a:chOff x="4735496" y="559777"/>
            <a:chExt cx="6264693" cy="6340788"/>
          </a:xfrm>
        </p:grpSpPr>
        <p:pic>
          <p:nvPicPr>
            <p:cNvPr id="61" name="図 60" descr="なんば.jpg"/>
            <p:cNvPicPr>
              <a:picLocks noChangeAspect="1"/>
            </p:cNvPicPr>
            <p:nvPr/>
          </p:nvPicPr>
          <p:blipFill>
            <a:blip r:embed="rId4" cstate="email"/>
            <a:srcRect/>
            <a:stretch>
              <a:fillRect/>
            </a:stretch>
          </p:blipFill>
          <p:spPr>
            <a:xfrm>
              <a:off x="6888089" y="563082"/>
              <a:ext cx="3960438" cy="6178295"/>
            </a:xfrm>
            <a:prstGeom prst="rect">
              <a:avLst/>
            </a:prstGeom>
          </p:spPr>
        </p:pic>
        <p:pic>
          <p:nvPicPr>
            <p:cNvPr id="5" name="Picture 3"/>
            <p:cNvPicPr>
              <a:picLocks noChangeAspect="1" noChangeArrowheads="1"/>
            </p:cNvPicPr>
            <p:nvPr/>
          </p:nvPicPr>
          <p:blipFill>
            <a:blip r:embed="rId5" cstate="email"/>
            <a:srcRect/>
            <a:stretch>
              <a:fillRect/>
            </a:stretch>
          </p:blipFill>
          <p:spPr bwMode="auto">
            <a:xfrm>
              <a:off x="4799852" y="692697"/>
              <a:ext cx="1981066" cy="2204867"/>
            </a:xfrm>
            <a:prstGeom prst="rect">
              <a:avLst/>
            </a:prstGeom>
            <a:noFill/>
            <a:ln w="9525">
              <a:noFill/>
              <a:miter lim="800000"/>
              <a:headEnd/>
              <a:tailEnd/>
            </a:ln>
          </p:spPr>
        </p:pic>
        <p:sp>
          <p:nvSpPr>
            <p:cNvPr id="6" name="円/楕円 5"/>
            <p:cNvSpPr/>
            <p:nvPr/>
          </p:nvSpPr>
          <p:spPr>
            <a:xfrm>
              <a:off x="5898858" y="1946310"/>
              <a:ext cx="144017" cy="144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4799852" y="2709009"/>
              <a:ext cx="1170130" cy="3077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難波周辺</a:t>
              </a:r>
            </a:p>
          </p:txBody>
        </p:sp>
        <p:cxnSp>
          <p:nvCxnSpPr>
            <p:cNvPr id="8" name="直線矢印コネクタ 7"/>
            <p:cNvCxnSpPr>
              <a:endCxn id="6" idx="4"/>
            </p:cNvCxnSpPr>
            <p:nvPr/>
          </p:nvCxnSpPr>
          <p:spPr>
            <a:xfrm flipV="1">
              <a:off x="5591939" y="2090327"/>
              <a:ext cx="378883" cy="618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35496" y="559777"/>
              <a:ext cx="6264693" cy="6340788"/>
            </a:xfrm>
            <a:prstGeom prst="rect">
              <a:avLst/>
            </a:prstGeom>
            <a:noFill/>
            <a:ln>
              <a:solidFill>
                <a:schemeClr val="tx1"/>
              </a:solidFill>
              <a:prstDash val="sysDash"/>
            </a:ln>
          </p:spPr>
          <p:txBody>
            <a:bodyPr wrap="square" rIns="36000"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7" name="テキスト ボックス 16"/>
            <p:cNvSpPr txBox="1"/>
            <p:nvPr/>
          </p:nvSpPr>
          <p:spPr>
            <a:xfrm>
              <a:off x="8832297" y="3992958"/>
              <a:ext cx="1549768"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とんぼりリバーウォーク</a:t>
              </a:r>
            </a:p>
          </p:txBody>
        </p:sp>
        <p:sp>
          <p:nvSpPr>
            <p:cNvPr id="18" name="テキスト ボックス 17"/>
            <p:cNvSpPr txBox="1"/>
            <p:nvPr/>
          </p:nvSpPr>
          <p:spPr>
            <a:xfrm>
              <a:off x="8303934" y="3284988"/>
              <a:ext cx="347438" cy="733200"/>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御堂筋</a:t>
              </a:r>
            </a:p>
          </p:txBody>
        </p:sp>
        <p:sp>
          <p:nvSpPr>
            <p:cNvPr id="19" name="テキスト ボックス 18"/>
            <p:cNvSpPr txBox="1"/>
            <p:nvPr/>
          </p:nvSpPr>
          <p:spPr>
            <a:xfrm>
              <a:off x="8911577" y="1763866"/>
              <a:ext cx="796863"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長堀通</a:t>
              </a:r>
            </a:p>
          </p:txBody>
        </p:sp>
        <p:sp>
          <p:nvSpPr>
            <p:cNvPr id="20" name="テキスト ボックス 19"/>
            <p:cNvSpPr txBox="1"/>
            <p:nvPr/>
          </p:nvSpPr>
          <p:spPr>
            <a:xfrm>
              <a:off x="10560539" y="3212980"/>
              <a:ext cx="211204" cy="648074"/>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堺筋</a:t>
              </a:r>
            </a:p>
          </p:txBody>
        </p:sp>
        <p:cxnSp>
          <p:nvCxnSpPr>
            <p:cNvPr id="22" name="直線コネクタ 21"/>
            <p:cNvCxnSpPr/>
            <p:nvPr/>
          </p:nvCxnSpPr>
          <p:spPr>
            <a:xfrm flipH="1">
              <a:off x="10478119" y="620688"/>
              <a:ext cx="154377" cy="60486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7968201" y="644571"/>
              <a:ext cx="799054" cy="6213438"/>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3 w 858772"/>
                <a:gd name="connsiteY6" fmla="*/ 6031570 h 6319602"/>
                <a:gd name="connsiteX7" fmla="*/ 19852 w 858772"/>
                <a:gd name="connsiteY7" fmla="*/ 6319602 h 6319602"/>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2 w 858772"/>
                <a:gd name="connsiteY6" fmla="*/ 6319602 h 6319602"/>
                <a:gd name="connsiteX0" fmla="*/ 810767 w 810767"/>
                <a:gd name="connsiteY0" fmla="*/ 0 h 5670042"/>
                <a:gd name="connsiteX1" fmla="*/ 790575 w 810767"/>
                <a:gd name="connsiteY1" fmla="*/ 4612766 h 5670042"/>
                <a:gd name="connsiteX2" fmla="*/ 691927 w 810767"/>
                <a:gd name="connsiteY2" fmla="*/ 4735426 h 5670042"/>
                <a:gd name="connsiteX3" fmla="*/ 475903 w 810767"/>
                <a:gd name="connsiteY3" fmla="*/ 5023458 h 5670042"/>
                <a:gd name="connsiteX4" fmla="*/ 259879 w 810767"/>
                <a:gd name="connsiteY4" fmla="*/ 5311490 h 5670042"/>
                <a:gd name="connsiteX5" fmla="*/ 0 w 810767"/>
                <a:gd name="connsiteY5" fmla="*/ 5670042 h 5670042"/>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189997 w 740885"/>
                <a:gd name="connsiteY4" fmla="*/ 5311490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75459 w 775459"/>
                <a:gd name="connsiteY0" fmla="*/ 0 h 6213430"/>
                <a:gd name="connsiteX1" fmla="*/ 720693 w 775459"/>
                <a:gd name="connsiteY1" fmla="*/ 5111530 h 6213430"/>
                <a:gd name="connsiteX2" fmla="*/ 622045 w 775459"/>
                <a:gd name="connsiteY2" fmla="*/ 5234190 h 6213430"/>
                <a:gd name="connsiteX3" fmla="*/ 406021 w 775459"/>
                <a:gd name="connsiteY3" fmla="*/ 5522222 h 6213430"/>
                <a:gd name="connsiteX4" fmla="*/ 209645 w 775459"/>
                <a:gd name="connsiteY4" fmla="*/ 5736758 h 6213430"/>
                <a:gd name="connsiteX5" fmla="*/ 0 w 775459"/>
                <a:gd name="connsiteY5" fmla="*/ 6213430 h 621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59" h="6213430">
                  <a:moveTo>
                    <a:pt x="775459" y="0"/>
                  </a:moveTo>
                  <a:cubicBezTo>
                    <a:pt x="773078" y="899319"/>
                    <a:pt x="715931" y="4452718"/>
                    <a:pt x="720693" y="5111530"/>
                  </a:cubicBezTo>
                  <a:lnTo>
                    <a:pt x="622045" y="5234190"/>
                  </a:lnTo>
                  <a:cubicBezTo>
                    <a:pt x="569600" y="5302639"/>
                    <a:pt x="474754" y="5438461"/>
                    <a:pt x="406021" y="5522222"/>
                  </a:cubicBezTo>
                  <a:cubicBezTo>
                    <a:pt x="337288" y="5605983"/>
                    <a:pt x="277315" y="5621557"/>
                    <a:pt x="209645" y="5736758"/>
                  </a:cubicBezTo>
                  <a:cubicBezTo>
                    <a:pt x="141975" y="5851959"/>
                    <a:pt x="48005" y="6045411"/>
                    <a:pt x="0" y="621343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8651372" y="5035741"/>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10416520" y="4747708"/>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正方形/長方形 29"/>
            <p:cNvSpPr/>
            <p:nvPr/>
          </p:nvSpPr>
          <p:spPr>
            <a:xfrm>
              <a:off x="8616274" y="2132944"/>
              <a:ext cx="144015" cy="91363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10560536" y="2132944"/>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フリーフォーム 32"/>
            <p:cNvSpPr/>
            <p:nvPr/>
          </p:nvSpPr>
          <p:spPr>
            <a:xfrm>
              <a:off x="7481224" y="629394"/>
              <a:ext cx="487002" cy="6164991"/>
            </a:xfrm>
            <a:custGeom>
              <a:avLst/>
              <a:gdLst>
                <a:gd name="connsiteX0" fmla="*/ 608012 w 627062"/>
                <a:gd name="connsiteY0" fmla="*/ 3581400 h 3581400"/>
                <a:gd name="connsiteX1" fmla="*/ 627062 w 627062"/>
                <a:gd name="connsiteY1" fmla="*/ 2305050 h 3581400"/>
                <a:gd name="connsiteX2" fmla="*/ 627062 w 627062"/>
                <a:gd name="connsiteY2" fmla="*/ 2305050 h 3581400"/>
                <a:gd name="connsiteX3" fmla="*/ 93662 w 627062"/>
                <a:gd name="connsiteY3" fmla="*/ 857250 h 3581400"/>
                <a:gd name="connsiteX4" fmla="*/ 65087 w 627062"/>
                <a:gd name="connsiteY4" fmla="*/ 609600 h 3581400"/>
                <a:gd name="connsiteX5" fmla="*/ 93662 w 627062"/>
                <a:gd name="connsiteY5" fmla="*/ 0 h 3581400"/>
                <a:gd name="connsiteX6" fmla="*/ 93662 w 627062"/>
                <a:gd name="connsiteY6" fmla="*/ 0 h 3581400"/>
                <a:gd name="connsiteX0" fmla="*/ 608012 w 627062"/>
                <a:gd name="connsiteY0" fmla="*/ 5741640 h 5741640"/>
                <a:gd name="connsiteX1" fmla="*/ 627062 w 627062"/>
                <a:gd name="connsiteY1" fmla="*/ 4465290 h 5741640"/>
                <a:gd name="connsiteX2" fmla="*/ 627062 w 627062"/>
                <a:gd name="connsiteY2" fmla="*/ 4465290 h 5741640"/>
                <a:gd name="connsiteX3" fmla="*/ 93662 w 627062"/>
                <a:gd name="connsiteY3" fmla="*/ 3017490 h 5741640"/>
                <a:gd name="connsiteX4" fmla="*/ 65087 w 627062"/>
                <a:gd name="connsiteY4" fmla="*/ 2769840 h 5741640"/>
                <a:gd name="connsiteX5" fmla="*/ 93662 w 627062"/>
                <a:gd name="connsiteY5" fmla="*/ 2160240 h 5741640"/>
                <a:gd name="connsiteX6" fmla="*/ 329662 w 627062"/>
                <a:gd name="connsiteY6" fmla="*/ 0 h 5741640"/>
                <a:gd name="connsiteX0" fmla="*/ 608013 w 627063"/>
                <a:gd name="connsiteY0" fmla="*/ 5741640 h 5741640"/>
                <a:gd name="connsiteX1" fmla="*/ 627063 w 627063"/>
                <a:gd name="connsiteY1" fmla="*/ 4465290 h 5741640"/>
                <a:gd name="connsiteX2" fmla="*/ 627063 w 627063"/>
                <a:gd name="connsiteY2" fmla="*/ 4680520 h 5741640"/>
                <a:gd name="connsiteX3" fmla="*/ 93663 w 627063"/>
                <a:gd name="connsiteY3" fmla="*/ 3017490 h 5741640"/>
                <a:gd name="connsiteX4" fmla="*/ 65088 w 627063"/>
                <a:gd name="connsiteY4" fmla="*/ 2769840 h 5741640"/>
                <a:gd name="connsiteX5" fmla="*/ 93663 w 627063"/>
                <a:gd name="connsiteY5" fmla="*/ 2160240 h 5741640"/>
                <a:gd name="connsiteX6" fmla="*/ 329663 w 627063"/>
                <a:gd name="connsiteY6" fmla="*/ 0 h 5741640"/>
                <a:gd name="connsiteX0" fmla="*/ 570937 w 589987"/>
                <a:gd name="connsiteY0" fmla="*/ 5741640 h 5741640"/>
                <a:gd name="connsiteX1" fmla="*/ 589987 w 589987"/>
                <a:gd name="connsiteY1" fmla="*/ 4465290 h 5741640"/>
                <a:gd name="connsiteX2" fmla="*/ 589987 w 589987"/>
                <a:gd name="connsiteY2" fmla="*/ 4680520 h 5741640"/>
                <a:gd name="connsiteX3" fmla="*/ 224657 w 589987"/>
                <a:gd name="connsiteY3" fmla="*/ 3464917 h 5741640"/>
                <a:gd name="connsiteX4" fmla="*/ 28012 w 589987"/>
                <a:gd name="connsiteY4" fmla="*/ 2769840 h 5741640"/>
                <a:gd name="connsiteX5" fmla="*/ 56587 w 589987"/>
                <a:gd name="connsiteY5" fmla="*/ 2160240 h 5741640"/>
                <a:gd name="connsiteX6" fmla="*/ 292587 w 589987"/>
                <a:gd name="connsiteY6" fmla="*/ 0 h 5741640"/>
                <a:gd name="connsiteX0" fmla="*/ 568893 w 587943"/>
                <a:gd name="connsiteY0" fmla="*/ 5741640 h 5741640"/>
                <a:gd name="connsiteX1" fmla="*/ 587943 w 587943"/>
                <a:gd name="connsiteY1" fmla="*/ 4465290 h 5741640"/>
                <a:gd name="connsiteX2" fmla="*/ 587943 w 587943"/>
                <a:gd name="connsiteY2" fmla="*/ 4680520 h 5741640"/>
                <a:gd name="connsiteX3" fmla="*/ 210352 w 587943"/>
                <a:gd name="connsiteY3" fmla="*/ 3500543 h 5741640"/>
                <a:gd name="connsiteX4" fmla="*/ 25968 w 587943"/>
                <a:gd name="connsiteY4" fmla="*/ 2769840 h 5741640"/>
                <a:gd name="connsiteX5" fmla="*/ 54543 w 587943"/>
                <a:gd name="connsiteY5" fmla="*/ 2160240 h 5741640"/>
                <a:gd name="connsiteX6" fmla="*/ 290543 w 587943"/>
                <a:gd name="connsiteY6" fmla="*/ 0 h 5741640"/>
                <a:gd name="connsiteX0" fmla="*/ 548228 w 567278"/>
                <a:gd name="connsiteY0" fmla="*/ 5741640 h 5741640"/>
                <a:gd name="connsiteX1" fmla="*/ 567278 w 567278"/>
                <a:gd name="connsiteY1" fmla="*/ 4465290 h 5741640"/>
                <a:gd name="connsiteX2" fmla="*/ 567278 w 567278"/>
                <a:gd name="connsiteY2" fmla="*/ 4680520 h 5741640"/>
                <a:gd name="connsiteX3" fmla="*/ 189687 w 567278"/>
                <a:gd name="connsiteY3" fmla="*/ 3500543 h 5741640"/>
                <a:gd name="connsiteX4" fmla="*/ 66611 w 567278"/>
                <a:gd name="connsiteY4" fmla="*/ 2971720 h 5741640"/>
                <a:gd name="connsiteX5" fmla="*/ 33878 w 567278"/>
                <a:gd name="connsiteY5" fmla="*/ 2160240 h 5741640"/>
                <a:gd name="connsiteX6" fmla="*/ 269878 w 567278"/>
                <a:gd name="connsiteY6" fmla="*/ 0 h 5741640"/>
                <a:gd name="connsiteX0" fmla="*/ 491236 w 510286"/>
                <a:gd name="connsiteY0" fmla="*/ 5741640 h 5741640"/>
                <a:gd name="connsiteX1" fmla="*/ 510286 w 510286"/>
                <a:gd name="connsiteY1" fmla="*/ 4465290 h 5741640"/>
                <a:gd name="connsiteX2" fmla="*/ 510286 w 510286"/>
                <a:gd name="connsiteY2" fmla="*/ 4680520 h 5741640"/>
                <a:gd name="connsiteX3" fmla="*/ 132695 w 510286"/>
                <a:gd name="connsiteY3" fmla="*/ 3500543 h 5741640"/>
                <a:gd name="connsiteX4" fmla="*/ 9619 w 510286"/>
                <a:gd name="connsiteY4" fmla="*/ 2971720 h 5741640"/>
                <a:gd name="connsiteX5" fmla="*/ 74978 w 510286"/>
                <a:gd name="connsiteY5" fmla="*/ 1982110 h 5741640"/>
                <a:gd name="connsiteX6" fmla="*/ 212886 w 510286"/>
                <a:gd name="connsiteY6" fmla="*/ 0 h 5741640"/>
                <a:gd name="connsiteX0" fmla="*/ 491236 w 510286"/>
                <a:gd name="connsiteY0" fmla="*/ 5741640 h 5741640"/>
                <a:gd name="connsiteX1" fmla="*/ 510286 w 510286"/>
                <a:gd name="connsiteY1" fmla="*/ 5544616 h 5741640"/>
                <a:gd name="connsiteX2" fmla="*/ 510286 w 510286"/>
                <a:gd name="connsiteY2" fmla="*/ 446529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91236 w 510286"/>
                <a:gd name="connsiteY0" fmla="*/ 5741640 h 5741640"/>
                <a:gd name="connsiteX1" fmla="*/ 510286 w 510286"/>
                <a:gd name="connsiteY1" fmla="*/ 5544616 h 5741640"/>
                <a:gd name="connsiteX2" fmla="*/ 510286 w 510286"/>
                <a:gd name="connsiteY2" fmla="*/ 464342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83791 w 502841"/>
                <a:gd name="connsiteY0" fmla="*/ 5741640 h 5741640"/>
                <a:gd name="connsiteX1" fmla="*/ 502841 w 502841"/>
                <a:gd name="connsiteY1" fmla="*/ 5544616 h 5741640"/>
                <a:gd name="connsiteX2" fmla="*/ 502841 w 502841"/>
                <a:gd name="connsiteY2" fmla="*/ 4643420 h 5741640"/>
                <a:gd name="connsiteX3" fmla="*/ 502841 w 502841"/>
                <a:gd name="connsiteY3" fmla="*/ 4680520 h 5741640"/>
                <a:gd name="connsiteX4" fmla="*/ 125250 w 502841"/>
                <a:gd name="connsiteY4" fmla="*/ 3500543 h 5741640"/>
                <a:gd name="connsiteX5" fmla="*/ 2174 w 502841"/>
                <a:gd name="connsiteY5" fmla="*/ 2971720 h 5741640"/>
                <a:gd name="connsiteX6" fmla="*/ 112206 w 502841"/>
                <a:gd name="connsiteY6" fmla="*/ 1786979 h 5741640"/>
                <a:gd name="connsiteX7" fmla="*/ 205441 w 502841"/>
                <a:gd name="connsiteY7" fmla="*/ 0 h 5741640"/>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97600 w 502841"/>
                <a:gd name="connsiteY7"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36291 w 502841"/>
                <a:gd name="connsiteY7" fmla="*/ 415637 h 5927477"/>
                <a:gd name="connsiteX8" fmla="*/ 297600 w 502841"/>
                <a:gd name="connsiteY8"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78623 w 502841"/>
                <a:gd name="connsiteY7" fmla="*/ 441287 h 5927477"/>
                <a:gd name="connsiteX8" fmla="*/ 297600 w 502841"/>
                <a:gd name="connsiteY8" fmla="*/ 0 h 5927477"/>
                <a:gd name="connsiteX0" fmla="*/ 483791 w 502841"/>
                <a:gd name="connsiteY0" fmla="*/ 6164983 h 6164983"/>
                <a:gd name="connsiteX1" fmla="*/ 502841 w 502841"/>
                <a:gd name="connsiteY1" fmla="*/ 5967959 h 6164983"/>
                <a:gd name="connsiteX2" fmla="*/ 502841 w 502841"/>
                <a:gd name="connsiteY2" fmla="*/ 5066763 h 6164983"/>
                <a:gd name="connsiteX3" fmla="*/ 502841 w 502841"/>
                <a:gd name="connsiteY3" fmla="*/ 5103863 h 6164983"/>
                <a:gd name="connsiteX4" fmla="*/ 125250 w 502841"/>
                <a:gd name="connsiteY4" fmla="*/ 3923886 h 6164983"/>
                <a:gd name="connsiteX5" fmla="*/ 2174 w 502841"/>
                <a:gd name="connsiteY5" fmla="*/ 3395063 h 6164983"/>
                <a:gd name="connsiteX6" fmla="*/ 112206 w 502841"/>
                <a:gd name="connsiteY6" fmla="*/ 2210322 h 6164983"/>
                <a:gd name="connsiteX7" fmla="*/ 278623 w 502841"/>
                <a:gd name="connsiteY7" fmla="*/ 678793 h 6164983"/>
                <a:gd name="connsiteX8" fmla="*/ 248555 w 502841"/>
                <a:gd name="connsiteY8" fmla="*/ 0 h 616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41" h="6164983">
                  <a:moveTo>
                    <a:pt x="483791" y="6164983"/>
                  </a:moveTo>
                  <a:lnTo>
                    <a:pt x="502841" y="5967959"/>
                  </a:lnTo>
                  <a:lnTo>
                    <a:pt x="502841" y="5066763"/>
                  </a:lnTo>
                  <a:lnTo>
                    <a:pt x="502841" y="5103863"/>
                  </a:lnTo>
                  <a:cubicBezTo>
                    <a:pt x="413941" y="4862563"/>
                    <a:pt x="208694" y="4208686"/>
                    <a:pt x="125250" y="3923886"/>
                  </a:cubicBezTo>
                  <a:cubicBezTo>
                    <a:pt x="41806" y="3639086"/>
                    <a:pt x="4348" y="3680657"/>
                    <a:pt x="2174" y="3395063"/>
                  </a:cubicBezTo>
                  <a:cubicBezTo>
                    <a:pt x="0" y="3109469"/>
                    <a:pt x="66131" y="2663034"/>
                    <a:pt x="112206" y="2210322"/>
                  </a:cubicBezTo>
                  <a:cubicBezTo>
                    <a:pt x="158281" y="1757610"/>
                    <a:pt x="255898" y="1047180"/>
                    <a:pt x="278623" y="678793"/>
                  </a:cubicBezTo>
                  <a:cubicBezTo>
                    <a:pt x="301348" y="310406"/>
                    <a:pt x="238337" y="69273"/>
                    <a:pt x="248555" y="0"/>
                  </a:cubicBezTo>
                </a:path>
              </a:pathLst>
            </a:cu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7536154" y="2083326"/>
              <a:ext cx="144015"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正方形/長方形 35"/>
            <p:cNvSpPr/>
            <p:nvPr/>
          </p:nvSpPr>
          <p:spPr>
            <a:xfrm rot="19727314">
              <a:off x="8851704" y="5932441"/>
              <a:ext cx="274980" cy="707537"/>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フリーフォーム 36"/>
            <p:cNvSpPr/>
            <p:nvPr/>
          </p:nvSpPr>
          <p:spPr>
            <a:xfrm rot="5400000">
              <a:off x="8796294" y="2816941"/>
              <a:ext cx="288033" cy="410445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フリーフォーム 37"/>
            <p:cNvSpPr/>
            <p:nvPr/>
          </p:nvSpPr>
          <p:spPr>
            <a:xfrm rot="5400000">
              <a:off x="8784380" y="-3338"/>
              <a:ext cx="95931" cy="403244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 name="connsiteX0" fmla="*/ 430883 w 430883"/>
                <a:gd name="connsiteY0" fmla="*/ 0 h 3378778"/>
                <a:gd name="connsiteX1" fmla="*/ 340965 w 430883"/>
                <a:gd name="connsiteY1" fmla="*/ 1688604 h 3378778"/>
                <a:gd name="connsiteX2" fmla="*/ 304800 w 430883"/>
                <a:gd name="connsiteY2" fmla="*/ 2503610 h 3378778"/>
                <a:gd name="connsiteX3" fmla="*/ 0 w 430883"/>
                <a:gd name="connsiteY3" fmla="*/ 3378778 h 3378778"/>
                <a:gd name="connsiteX0" fmla="*/ 323162 w 358948"/>
                <a:gd name="connsiteY0" fmla="*/ 0 h 3378778"/>
                <a:gd name="connsiteX1" fmla="*/ 340965 w 358948"/>
                <a:gd name="connsiteY1" fmla="*/ 1688604 h 3378778"/>
                <a:gd name="connsiteX2" fmla="*/ 304800 w 358948"/>
                <a:gd name="connsiteY2" fmla="*/ 2503610 h 3378778"/>
                <a:gd name="connsiteX3" fmla="*/ 0 w 358948"/>
                <a:gd name="connsiteY3" fmla="*/ 3378778 h 3378778"/>
                <a:gd name="connsiteX0" fmla="*/ 323162 w 358949"/>
                <a:gd name="connsiteY0" fmla="*/ 0 h 3378778"/>
                <a:gd name="connsiteX1" fmla="*/ 340965 w 358949"/>
                <a:gd name="connsiteY1" fmla="*/ 1688604 h 3378778"/>
                <a:gd name="connsiteX2" fmla="*/ 215441 w 358949"/>
                <a:gd name="connsiteY2" fmla="*/ 2942807 h 3378778"/>
                <a:gd name="connsiteX3" fmla="*/ 0 w 358949"/>
                <a:gd name="connsiteY3" fmla="*/ 3378778 h 3378778"/>
                <a:gd name="connsiteX0" fmla="*/ 107721 w 143508"/>
                <a:gd name="connsiteY0" fmla="*/ 0 h 2942807"/>
                <a:gd name="connsiteX1" fmla="*/ 125524 w 143508"/>
                <a:gd name="connsiteY1" fmla="*/ 1688604 h 2942807"/>
                <a:gd name="connsiteX2" fmla="*/ 0 w 143508"/>
                <a:gd name="connsiteY2" fmla="*/ 2942807 h 2942807"/>
                <a:gd name="connsiteX0" fmla="*/ 215438 w 251225"/>
                <a:gd name="connsiteY0" fmla="*/ 0 h 2997303"/>
                <a:gd name="connsiteX1" fmla="*/ 233241 w 251225"/>
                <a:gd name="connsiteY1" fmla="*/ 1688604 h 2997303"/>
                <a:gd name="connsiteX2" fmla="*/ -1 w 251225"/>
                <a:gd name="connsiteY2" fmla="*/ 2997303 h 2997303"/>
                <a:gd name="connsiteX0" fmla="*/ 107721 w 143508"/>
                <a:gd name="connsiteY0" fmla="*/ 0 h 3051799"/>
                <a:gd name="connsiteX1" fmla="*/ 125524 w 143508"/>
                <a:gd name="connsiteY1" fmla="*/ 1688604 h 3051799"/>
                <a:gd name="connsiteX2" fmla="*/ 0 w 143508"/>
                <a:gd name="connsiteY2" fmla="*/ 3051799 h 3051799"/>
              </a:gdLst>
              <a:ahLst/>
              <a:cxnLst>
                <a:cxn ang="0">
                  <a:pos x="connsiteX0" y="connsiteY0"/>
                </a:cxn>
                <a:cxn ang="0">
                  <a:pos x="connsiteX1" y="connsiteY1"/>
                </a:cxn>
                <a:cxn ang="0">
                  <a:pos x="connsiteX2" y="connsiteY2"/>
                </a:cxn>
              </a:cxnLst>
              <a:rect l="l" t="t" r="r" b="b"/>
              <a:pathLst>
                <a:path w="143508" h="3051799">
                  <a:moveTo>
                    <a:pt x="107721" y="0"/>
                  </a:moveTo>
                  <a:cubicBezTo>
                    <a:pt x="92735" y="404703"/>
                    <a:pt x="143508" y="1152504"/>
                    <a:pt x="125524" y="1688604"/>
                  </a:cubicBezTo>
                  <a:lnTo>
                    <a:pt x="0" y="3051799"/>
                  </a:ln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rot="16200000">
              <a:off x="8220229" y="1592801"/>
              <a:ext cx="144015" cy="936105"/>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rot="16200000">
              <a:off x="10272459" y="1772821"/>
              <a:ext cx="144015" cy="576064"/>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フリーフォーム 39"/>
            <p:cNvSpPr/>
            <p:nvPr/>
          </p:nvSpPr>
          <p:spPr>
            <a:xfrm rot="5400000">
              <a:off x="8796296" y="2888954"/>
              <a:ext cx="288033" cy="410445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正方形/長方形 27"/>
            <p:cNvSpPr/>
            <p:nvPr/>
          </p:nvSpPr>
          <p:spPr>
            <a:xfrm rot="16200000">
              <a:off x="10409910" y="4736539"/>
              <a:ext cx="139242"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rot="16200000">
              <a:off x="8281436" y="4606333"/>
              <a:ext cx="111620"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テキスト ボックス 41"/>
            <p:cNvSpPr txBox="1"/>
            <p:nvPr/>
          </p:nvSpPr>
          <p:spPr>
            <a:xfrm>
              <a:off x="8027548" y="4620656"/>
              <a:ext cx="768755"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なんば駅</a:t>
              </a:r>
            </a:p>
          </p:txBody>
        </p:sp>
        <p:sp>
          <p:nvSpPr>
            <p:cNvPr id="43" name="テキスト ボックス 42"/>
            <p:cNvSpPr txBox="1"/>
            <p:nvPr/>
          </p:nvSpPr>
          <p:spPr>
            <a:xfrm>
              <a:off x="7828959" y="1661833"/>
              <a:ext cx="787319"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心斎橋駅</a:t>
              </a:r>
            </a:p>
          </p:txBody>
        </p:sp>
        <p:sp>
          <p:nvSpPr>
            <p:cNvPr id="44" name="テキスト ボックス 43"/>
            <p:cNvSpPr txBox="1"/>
            <p:nvPr/>
          </p:nvSpPr>
          <p:spPr>
            <a:xfrm>
              <a:off x="8715515" y="2132858"/>
              <a:ext cx="347438" cy="913717"/>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心斎橋駅</a:t>
              </a:r>
            </a:p>
          </p:txBody>
        </p:sp>
        <p:sp>
          <p:nvSpPr>
            <p:cNvPr id="45" name="テキスト ボックス 44"/>
            <p:cNvSpPr txBox="1"/>
            <p:nvPr/>
          </p:nvSpPr>
          <p:spPr>
            <a:xfrm>
              <a:off x="7104747" y="2132858"/>
              <a:ext cx="347438" cy="913717"/>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四ツ橋駅</a:t>
              </a:r>
            </a:p>
          </p:txBody>
        </p:sp>
        <p:sp>
          <p:nvSpPr>
            <p:cNvPr id="46" name="テキスト ボックス 45"/>
            <p:cNvSpPr txBox="1"/>
            <p:nvPr/>
          </p:nvSpPr>
          <p:spPr>
            <a:xfrm>
              <a:off x="9925587" y="1721622"/>
              <a:ext cx="884623"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長堀橋駅</a:t>
              </a:r>
            </a:p>
          </p:txBody>
        </p:sp>
        <p:sp>
          <p:nvSpPr>
            <p:cNvPr id="47" name="テキスト ボックス 46"/>
            <p:cNvSpPr txBox="1"/>
            <p:nvPr/>
          </p:nvSpPr>
          <p:spPr>
            <a:xfrm>
              <a:off x="9694004" y="5143253"/>
              <a:ext cx="912066"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日本橋駅</a:t>
              </a:r>
            </a:p>
          </p:txBody>
        </p:sp>
        <p:sp>
          <p:nvSpPr>
            <p:cNvPr id="48" name="テキスト ボックス 47"/>
            <p:cNvSpPr txBox="1"/>
            <p:nvPr/>
          </p:nvSpPr>
          <p:spPr>
            <a:xfrm>
              <a:off x="9182534" y="5630278"/>
              <a:ext cx="347438" cy="1257844"/>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南海なんば駅</a:t>
              </a:r>
            </a:p>
          </p:txBody>
        </p:sp>
        <p:sp>
          <p:nvSpPr>
            <p:cNvPr id="54" name="テキスト ボックス 53"/>
            <p:cNvSpPr txBox="1"/>
            <p:nvPr/>
          </p:nvSpPr>
          <p:spPr>
            <a:xfrm>
              <a:off x="8705781" y="5085190"/>
              <a:ext cx="347438" cy="939204"/>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なんば駅</a:t>
              </a:r>
            </a:p>
          </p:txBody>
        </p:sp>
        <p:sp>
          <p:nvSpPr>
            <p:cNvPr id="55" name="テキスト ボックス 54"/>
            <p:cNvSpPr txBox="1"/>
            <p:nvPr/>
          </p:nvSpPr>
          <p:spPr>
            <a:xfrm>
              <a:off x="8135249" y="4972457"/>
              <a:ext cx="1214015"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大阪難波駅</a:t>
              </a:r>
            </a:p>
          </p:txBody>
        </p:sp>
        <p:sp>
          <p:nvSpPr>
            <p:cNvPr id="56" name="テキスト ボックス 55"/>
            <p:cNvSpPr txBox="1"/>
            <p:nvPr/>
          </p:nvSpPr>
          <p:spPr>
            <a:xfrm rot="20768210">
              <a:off x="7494454" y="5101264"/>
              <a:ext cx="347438" cy="1053737"/>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なんば駅</a:t>
              </a:r>
            </a:p>
          </p:txBody>
        </p:sp>
        <p:sp>
          <p:nvSpPr>
            <p:cNvPr id="57" name="フリーフォーム 56"/>
            <p:cNvSpPr/>
            <p:nvPr/>
          </p:nvSpPr>
          <p:spPr>
            <a:xfrm>
              <a:off x="7635589" y="922867"/>
              <a:ext cx="2900856" cy="5561497"/>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28575">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3" name="直線コネクタ 62"/>
            <p:cNvCxnSpPr>
              <a:stCxn id="36" idx="2"/>
            </p:cNvCxnSpPr>
            <p:nvPr/>
          </p:nvCxnSpPr>
          <p:spPr>
            <a:xfrm>
              <a:off x="9172520" y="6588858"/>
              <a:ext cx="91830" cy="2692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rot="20426384">
              <a:off x="7804082" y="4940538"/>
              <a:ext cx="127530" cy="761901"/>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フリーフォーム 49"/>
            <p:cNvSpPr/>
            <p:nvPr/>
          </p:nvSpPr>
          <p:spPr>
            <a:xfrm>
              <a:off x="6960379" y="4257976"/>
              <a:ext cx="645130" cy="521593"/>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04884 w 645129"/>
                <a:gd name="connsiteY4" fmla="*/ 100856 h 521592"/>
                <a:gd name="connsiteX5" fmla="*/ 89302 w 645129"/>
                <a:gd name="connsiteY5" fmla="*/ 0 h 521592"/>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36690 w 645129"/>
                <a:gd name="connsiteY4" fmla="*/ 69051 h 521592"/>
                <a:gd name="connsiteX5" fmla="*/ 89302 w 645129"/>
                <a:gd name="connsiteY5" fmla="*/ 0 h 52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129" h="521592">
                  <a:moveTo>
                    <a:pt x="89302" y="0"/>
                  </a:moveTo>
                  <a:lnTo>
                    <a:pt x="0" y="386957"/>
                  </a:lnTo>
                  <a:lnTo>
                    <a:pt x="617080" y="521592"/>
                  </a:lnTo>
                  <a:lnTo>
                    <a:pt x="645129" y="465494"/>
                  </a:lnTo>
                  <a:lnTo>
                    <a:pt x="536690" y="69051"/>
                  </a:lnTo>
                  <a:lnTo>
                    <a:pt x="89302"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テキスト ボックス 50"/>
            <p:cNvSpPr txBox="1"/>
            <p:nvPr/>
          </p:nvSpPr>
          <p:spPr>
            <a:xfrm>
              <a:off x="6960335" y="4251148"/>
              <a:ext cx="703029" cy="524644"/>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なんば</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Hatch</a:t>
              </a:r>
            </a:p>
          </p:txBody>
        </p:sp>
        <p:sp>
          <p:nvSpPr>
            <p:cNvPr id="52" name="フリーフォーム 51"/>
            <p:cNvSpPr/>
            <p:nvPr/>
          </p:nvSpPr>
          <p:spPr>
            <a:xfrm>
              <a:off x="9632593" y="5731402"/>
              <a:ext cx="235846" cy="200376"/>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0 w 671366"/>
                <a:gd name="connsiteY0" fmla="*/ 100217 h 420736"/>
                <a:gd name="connsiteX1" fmla="*/ 26237 w 671366"/>
                <a:gd name="connsiteY1" fmla="*/ 286101 h 420736"/>
                <a:gd name="connsiteX2" fmla="*/ 643317 w 671366"/>
                <a:gd name="connsiteY2" fmla="*/ 420736 h 420736"/>
                <a:gd name="connsiteX3" fmla="*/ 671366 w 671366"/>
                <a:gd name="connsiteY3" fmla="*/ 364638 h 420736"/>
                <a:gd name="connsiteX4" fmla="*/ 531121 w 671366"/>
                <a:gd name="connsiteY4" fmla="*/ 0 h 420736"/>
                <a:gd name="connsiteX5" fmla="*/ 0 w 671366"/>
                <a:gd name="connsiteY5" fmla="*/ 100217 h 420736"/>
                <a:gd name="connsiteX0" fmla="*/ 0 w 671366"/>
                <a:gd name="connsiteY0" fmla="*/ 14492 h 335011"/>
                <a:gd name="connsiteX1" fmla="*/ 26237 w 671366"/>
                <a:gd name="connsiteY1" fmla="*/ 200376 h 335011"/>
                <a:gd name="connsiteX2" fmla="*/ 643317 w 671366"/>
                <a:gd name="connsiteY2" fmla="*/ 335011 h 335011"/>
                <a:gd name="connsiteX3" fmla="*/ 671366 w 671366"/>
                <a:gd name="connsiteY3" fmla="*/ 278913 h 335011"/>
                <a:gd name="connsiteX4" fmla="*/ 235846 w 671366"/>
                <a:gd name="connsiteY4" fmla="*/ 0 h 335011"/>
                <a:gd name="connsiteX5" fmla="*/ 0 w 671366"/>
                <a:gd name="connsiteY5" fmla="*/ 14492 h 335011"/>
                <a:gd name="connsiteX0" fmla="*/ 0 w 643317"/>
                <a:gd name="connsiteY0" fmla="*/ 14492 h 335011"/>
                <a:gd name="connsiteX1" fmla="*/ 26237 w 643317"/>
                <a:gd name="connsiteY1" fmla="*/ 200376 h 335011"/>
                <a:gd name="connsiteX2" fmla="*/ 643317 w 643317"/>
                <a:gd name="connsiteY2" fmla="*/ 335011 h 335011"/>
                <a:gd name="connsiteX3" fmla="*/ 235846 w 643317"/>
                <a:gd name="connsiteY3" fmla="*/ 0 h 335011"/>
                <a:gd name="connsiteX4" fmla="*/ 0 w 643317"/>
                <a:gd name="connsiteY4" fmla="*/ 14492 h 335011"/>
                <a:gd name="connsiteX0" fmla="*/ 0 w 235846"/>
                <a:gd name="connsiteY0" fmla="*/ 14492 h 200376"/>
                <a:gd name="connsiteX1" fmla="*/ 26237 w 235846"/>
                <a:gd name="connsiteY1" fmla="*/ 200376 h 200376"/>
                <a:gd name="connsiteX2" fmla="*/ 209929 w 235846"/>
                <a:gd name="connsiteY2" fmla="*/ 182611 h 200376"/>
                <a:gd name="connsiteX3" fmla="*/ 235846 w 235846"/>
                <a:gd name="connsiteY3" fmla="*/ 0 h 200376"/>
                <a:gd name="connsiteX4" fmla="*/ 0 w 235846"/>
                <a:gd name="connsiteY4" fmla="*/ 14492 h 20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46" h="200376">
                  <a:moveTo>
                    <a:pt x="0" y="14492"/>
                  </a:moveTo>
                  <a:lnTo>
                    <a:pt x="26237" y="200376"/>
                  </a:lnTo>
                  <a:lnTo>
                    <a:pt x="209929" y="182611"/>
                  </a:lnTo>
                  <a:lnTo>
                    <a:pt x="235846" y="0"/>
                  </a:lnTo>
                  <a:lnTo>
                    <a:pt x="0" y="14492"/>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3" name="テキスト ボックス 52"/>
            <p:cNvSpPr txBox="1"/>
            <p:nvPr/>
          </p:nvSpPr>
          <p:spPr>
            <a:xfrm>
              <a:off x="9615672" y="5864177"/>
              <a:ext cx="973656" cy="524644"/>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なんば</a:t>
              </a:r>
              <a:endPar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グランド花月</a:t>
              </a:r>
            </a:p>
          </p:txBody>
        </p:sp>
        <p:sp>
          <p:nvSpPr>
            <p:cNvPr id="58" name="フリーフォーム 57"/>
            <p:cNvSpPr/>
            <p:nvPr/>
          </p:nvSpPr>
          <p:spPr>
            <a:xfrm>
              <a:off x="8837067" y="4433896"/>
              <a:ext cx="121253" cy="190875"/>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13426 w 645129"/>
                <a:gd name="connsiteY0" fmla="*/ 7076 h 420736"/>
                <a:gd name="connsiteX1" fmla="*/ 0 w 645129"/>
                <a:gd name="connsiteY1" fmla="*/ 286101 h 420736"/>
                <a:gd name="connsiteX2" fmla="*/ 617080 w 645129"/>
                <a:gd name="connsiteY2" fmla="*/ 420736 h 420736"/>
                <a:gd name="connsiteX3" fmla="*/ 645129 w 645129"/>
                <a:gd name="connsiteY3" fmla="*/ 364638 h 420736"/>
                <a:gd name="connsiteX4" fmla="*/ 504884 w 645129"/>
                <a:gd name="connsiteY4" fmla="*/ 0 h 420736"/>
                <a:gd name="connsiteX5" fmla="*/ 13426 w 645129"/>
                <a:gd name="connsiteY5" fmla="*/ 7076 h 420736"/>
                <a:gd name="connsiteX0" fmla="*/ 8663 w 640366"/>
                <a:gd name="connsiteY0" fmla="*/ 7076 h 420736"/>
                <a:gd name="connsiteX1" fmla="*/ 0 w 640366"/>
                <a:gd name="connsiteY1" fmla="*/ 195613 h 420736"/>
                <a:gd name="connsiteX2" fmla="*/ 612317 w 640366"/>
                <a:gd name="connsiteY2" fmla="*/ 420736 h 420736"/>
                <a:gd name="connsiteX3" fmla="*/ 640366 w 640366"/>
                <a:gd name="connsiteY3" fmla="*/ 364638 h 420736"/>
                <a:gd name="connsiteX4" fmla="*/ 500121 w 640366"/>
                <a:gd name="connsiteY4" fmla="*/ 0 h 420736"/>
                <a:gd name="connsiteX5" fmla="*/ 8663 w 640366"/>
                <a:gd name="connsiteY5" fmla="*/ 7076 h 420736"/>
                <a:gd name="connsiteX0" fmla="*/ 8663 w 640366"/>
                <a:gd name="connsiteY0" fmla="*/ 7076 h 364638"/>
                <a:gd name="connsiteX1" fmla="*/ 0 w 640366"/>
                <a:gd name="connsiteY1" fmla="*/ 195613 h 364638"/>
                <a:gd name="connsiteX2" fmla="*/ 640366 w 640366"/>
                <a:gd name="connsiteY2" fmla="*/ 364638 h 364638"/>
                <a:gd name="connsiteX3" fmla="*/ 500121 w 640366"/>
                <a:gd name="connsiteY3" fmla="*/ 0 h 364638"/>
                <a:gd name="connsiteX4" fmla="*/ 8663 w 640366"/>
                <a:gd name="connsiteY4" fmla="*/ 7076 h 364638"/>
                <a:gd name="connsiteX0" fmla="*/ 8663 w 500121"/>
                <a:gd name="connsiteY0" fmla="*/ 7076 h 197950"/>
                <a:gd name="connsiteX1" fmla="*/ 0 w 500121"/>
                <a:gd name="connsiteY1" fmla="*/ 195613 h 197950"/>
                <a:gd name="connsiteX2" fmla="*/ 121253 w 500121"/>
                <a:gd name="connsiteY2" fmla="*/ 197950 h 197950"/>
                <a:gd name="connsiteX3" fmla="*/ 500121 w 500121"/>
                <a:gd name="connsiteY3" fmla="*/ 0 h 197950"/>
                <a:gd name="connsiteX4" fmla="*/ 8663 w 500121"/>
                <a:gd name="connsiteY4" fmla="*/ 7076 h 197950"/>
                <a:gd name="connsiteX0" fmla="*/ 8663 w 128646"/>
                <a:gd name="connsiteY0" fmla="*/ 7076 h 197950"/>
                <a:gd name="connsiteX1" fmla="*/ 0 w 128646"/>
                <a:gd name="connsiteY1" fmla="*/ 195613 h 197950"/>
                <a:gd name="connsiteX2" fmla="*/ 121253 w 128646"/>
                <a:gd name="connsiteY2" fmla="*/ 197950 h 197950"/>
                <a:gd name="connsiteX3" fmla="*/ 128646 w 128646"/>
                <a:gd name="connsiteY3" fmla="*/ 0 h 197950"/>
                <a:gd name="connsiteX4" fmla="*/ 8663 w 128646"/>
                <a:gd name="connsiteY4" fmla="*/ 7076 h 197950"/>
                <a:gd name="connsiteX0" fmla="*/ 8663 w 121253"/>
                <a:gd name="connsiteY0" fmla="*/ 0 h 190874"/>
                <a:gd name="connsiteX1" fmla="*/ 0 w 121253"/>
                <a:gd name="connsiteY1" fmla="*/ 188537 h 190874"/>
                <a:gd name="connsiteX2" fmla="*/ 121253 w 121253"/>
                <a:gd name="connsiteY2" fmla="*/ 190874 h 190874"/>
                <a:gd name="connsiteX3" fmla="*/ 114359 w 121253"/>
                <a:gd name="connsiteY3" fmla="*/ 7212 h 190874"/>
                <a:gd name="connsiteX4" fmla="*/ 8663 w 121253"/>
                <a:gd name="connsiteY4" fmla="*/ 0 h 19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 h="190874">
                  <a:moveTo>
                    <a:pt x="8663" y="0"/>
                  </a:moveTo>
                  <a:lnTo>
                    <a:pt x="0" y="188537"/>
                  </a:lnTo>
                  <a:lnTo>
                    <a:pt x="121253" y="190874"/>
                  </a:lnTo>
                  <a:lnTo>
                    <a:pt x="114359" y="7212"/>
                  </a:lnTo>
                  <a:lnTo>
                    <a:pt x="8663"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9" name="テキスト ボックス 58"/>
            <p:cNvSpPr txBox="1"/>
            <p:nvPr/>
          </p:nvSpPr>
          <p:spPr>
            <a:xfrm>
              <a:off x="8976323" y="4437115"/>
              <a:ext cx="788686" cy="322123"/>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松竹座</a:t>
              </a:r>
            </a:p>
          </p:txBody>
        </p:sp>
        <p:sp>
          <p:nvSpPr>
            <p:cNvPr id="60" name="フリーフォーム 59"/>
            <p:cNvSpPr/>
            <p:nvPr/>
          </p:nvSpPr>
          <p:spPr>
            <a:xfrm>
              <a:off x="7131924" y="4156120"/>
              <a:ext cx="3337014" cy="201990"/>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78538 w 979894"/>
                <a:gd name="connsiteY0" fmla="*/ 0 h 482444"/>
                <a:gd name="connsiteX1" fmla="*/ 0 w 979894"/>
                <a:gd name="connsiteY1" fmla="*/ 347809 h 482444"/>
                <a:gd name="connsiteX2" fmla="*/ 617080 w 979894"/>
                <a:gd name="connsiteY2" fmla="*/ 482444 h 482444"/>
                <a:gd name="connsiteX3" fmla="*/ 979894 w 979894"/>
                <a:gd name="connsiteY3" fmla="*/ 405213 h 482444"/>
                <a:gd name="connsiteX4" fmla="*/ 504884 w 979894"/>
                <a:gd name="connsiteY4" fmla="*/ 61708 h 482444"/>
                <a:gd name="connsiteX5" fmla="*/ 78538 w 979894"/>
                <a:gd name="connsiteY5" fmla="*/ 0 h 482444"/>
                <a:gd name="connsiteX0" fmla="*/ 78538 w 988555"/>
                <a:gd name="connsiteY0" fmla="*/ 0 h 482444"/>
                <a:gd name="connsiteX1" fmla="*/ 0 w 988555"/>
                <a:gd name="connsiteY1" fmla="*/ 347809 h 482444"/>
                <a:gd name="connsiteX2" fmla="*/ 988555 w 988555"/>
                <a:gd name="connsiteY2" fmla="*/ 482444 h 482444"/>
                <a:gd name="connsiteX3" fmla="*/ 979894 w 988555"/>
                <a:gd name="connsiteY3" fmla="*/ 405213 h 482444"/>
                <a:gd name="connsiteX4" fmla="*/ 504884 w 988555"/>
                <a:gd name="connsiteY4" fmla="*/ 61708 h 482444"/>
                <a:gd name="connsiteX5" fmla="*/ 78538 w 988555"/>
                <a:gd name="connsiteY5" fmla="*/ 0 h 482444"/>
                <a:gd name="connsiteX0" fmla="*/ 1602538 w 2512555"/>
                <a:gd name="connsiteY0" fmla="*/ 0 h 482444"/>
                <a:gd name="connsiteX1" fmla="*/ 0 w 2512555"/>
                <a:gd name="connsiteY1" fmla="*/ 481159 h 482444"/>
                <a:gd name="connsiteX2" fmla="*/ 2512555 w 2512555"/>
                <a:gd name="connsiteY2" fmla="*/ 482444 h 482444"/>
                <a:gd name="connsiteX3" fmla="*/ 2503894 w 2512555"/>
                <a:gd name="connsiteY3" fmla="*/ 405213 h 482444"/>
                <a:gd name="connsiteX4" fmla="*/ 2028884 w 2512555"/>
                <a:gd name="connsiteY4" fmla="*/ 61708 h 482444"/>
                <a:gd name="connsiteX5" fmla="*/ 1602538 w 2512555"/>
                <a:gd name="connsiteY5" fmla="*/ 0 h 482444"/>
                <a:gd name="connsiteX0" fmla="*/ 0 w 3367467"/>
                <a:gd name="connsiteY0" fmla="*/ 305005 h 420736"/>
                <a:gd name="connsiteX1" fmla="*/ 854912 w 3367467"/>
                <a:gd name="connsiteY1" fmla="*/ 419451 h 420736"/>
                <a:gd name="connsiteX2" fmla="*/ 3367467 w 3367467"/>
                <a:gd name="connsiteY2" fmla="*/ 420736 h 420736"/>
                <a:gd name="connsiteX3" fmla="*/ 3358806 w 3367467"/>
                <a:gd name="connsiteY3" fmla="*/ 343505 h 420736"/>
                <a:gd name="connsiteX4" fmla="*/ 2883796 w 3367467"/>
                <a:gd name="connsiteY4" fmla="*/ 0 h 420736"/>
                <a:gd name="connsiteX5" fmla="*/ 0 w 3367467"/>
                <a:gd name="connsiteY5" fmla="*/ 305005 h 420736"/>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769246 w 3367467"/>
                <a:gd name="connsiteY4" fmla="*/ 33132 h 115731"/>
                <a:gd name="connsiteX5" fmla="*/ 0 w 3367467"/>
                <a:gd name="connsiteY5" fmla="*/ 0 h 115731"/>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1299585 w 3367467"/>
                <a:gd name="connsiteY4" fmla="*/ 39439 h 115731"/>
                <a:gd name="connsiteX5" fmla="*/ 769246 w 3367467"/>
                <a:gd name="connsiteY5" fmla="*/ 33132 h 115731"/>
                <a:gd name="connsiteX6" fmla="*/ 0 w 3367467"/>
                <a:gd name="connsiteY6" fmla="*/ 0 h 11573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1299585 w 3367467"/>
                <a:gd name="connsiteY4" fmla="*/ 106319 h 182611"/>
                <a:gd name="connsiteX5" fmla="*/ 12009 w 3367467"/>
                <a:gd name="connsiteY5" fmla="*/ 0 h 182611"/>
                <a:gd name="connsiteX6" fmla="*/ 0 w 3367467"/>
                <a:gd name="connsiteY6" fmla="*/ 66880 h 18261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737610 w 3367467"/>
                <a:gd name="connsiteY4" fmla="*/ 101557 h 182611"/>
                <a:gd name="connsiteX5" fmla="*/ 12009 w 3367467"/>
                <a:gd name="connsiteY5" fmla="*/ 0 h 182611"/>
                <a:gd name="connsiteX6" fmla="*/ 0 w 3367467"/>
                <a:gd name="connsiteY6" fmla="*/ 66880 h 182611"/>
                <a:gd name="connsiteX0" fmla="*/ 0 w 3367467"/>
                <a:gd name="connsiteY0" fmla="*/ 62117 h 177848"/>
                <a:gd name="connsiteX1" fmla="*/ 854912 w 3367467"/>
                <a:gd name="connsiteY1" fmla="*/ 176563 h 177848"/>
                <a:gd name="connsiteX2" fmla="*/ 3367467 w 3367467"/>
                <a:gd name="connsiteY2" fmla="*/ 177848 h 177848"/>
                <a:gd name="connsiteX3" fmla="*/ 3358806 w 3367467"/>
                <a:gd name="connsiteY3" fmla="*/ 100617 h 177848"/>
                <a:gd name="connsiteX4" fmla="*/ 737610 w 3367467"/>
                <a:gd name="connsiteY4" fmla="*/ 96794 h 177848"/>
                <a:gd name="connsiteX5" fmla="*/ 88209 w 3367467"/>
                <a:gd name="connsiteY5" fmla="*/ 0 h 177848"/>
                <a:gd name="connsiteX6" fmla="*/ 0 w 3367467"/>
                <a:gd name="connsiteY6" fmla="*/ 62117 h 177848"/>
                <a:gd name="connsiteX0" fmla="*/ 0 w 3300792"/>
                <a:gd name="connsiteY0" fmla="*/ 71642 h 177848"/>
                <a:gd name="connsiteX1" fmla="*/ 788237 w 3300792"/>
                <a:gd name="connsiteY1" fmla="*/ 176563 h 177848"/>
                <a:gd name="connsiteX2" fmla="*/ 3300792 w 3300792"/>
                <a:gd name="connsiteY2" fmla="*/ 177848 h 177848"/>
                <a:gd name="connsiteX3" fmla="*/ 3292131 w 3300792"/>
                <a:gd name="connsiteY3" fmla="*/ 100617 h 177848"/>
                <a:gd name="connsiteX4" fmla="*/ 670935 w 3300792"/>
                <a:gd name="connsiteY4" fmla="*/ 96794 h 177848"/>
                <a:gd name="connsiteX5" fmla="*/ 21534 w 3300792"/>
                <a:gd name="connsiteY5" fmla="*/ 0 h 177848"/>
                <a:gd name="connsiteX6" fmla="*/ 0 w 3300792"/>
                <a:gd name="connsiteY6" fmla="*/ 71642 h 177848"/>
                <a:gd name="connsiteX0" fmla="*/ 0 w 3300792"/>
                <a:gd name="connsiteY0" fmla="*/ 81167 h 187373"/>
                <a:gd name="connsiteX1" fmla="*/ 788237 w 3300792"/>
                <a:gd name="connsiteY1" fmla="*/ 186088 h 187373"/>
                <a:gd name="connsiteX2" fmla="*/ 3300792 w 3300792"/>
                <a:gd name="connsiteY2" fmla="*/ 187373 h 187373"/>
                <a:gd name="connsiteX3" fmla="*/ 3292131 w 3300792"/>
                <a:gd name="connsiteY3" fmla="*/ 110142 h 187373"/>
                <a:gd name="connsiteX4" fmla="*/ 670935 w 3300792"/>
                <a:gd name="connsiteY4" fmla="*/ 106319 h 187373"/>
                <a:gd name="connsiteX5" fmla="*/ 7246 w 3300792"/>
                <a:gd name="connsiteY5" fmla="*/ 0 h 187373"/>
                <a:gd name="connsiteX6" fmla="*/ 0 w 3300792"/>
                <a:gd name="connsiteY6" fmla="*/ 81167 h 187373"/>
                <a:gd name="connsiteX0" fmla="*/ 0 w 3315080"/>
                <a:gd name="connsiteY0" fmla="*/ 81167 h 187373"/>
                <a:gd name="connsiteX1" fmla="*/ 802525 w 3315080"/>
                <a:gd name="connsiteY1" fmla="*/ 186088 h 187373"/>
                <a:gd name="connsiteX2" fmla="*/ 3315080 w 3315080"/>
                <a:gd name="connsiteY2" fmla="*/ 187373 h 187373"/>
                <a:gd name="connsiteX3" fmla="*/ 3306419 w 3315080"/>
                <a:gd name="connsiteY3" fmla="*/ 110142 h 187373"/>
                <a:gd name="connsiteX4" fmla="*/ 685223 w 3315080"/>
                <a:gd name="connsiteY4" fmla="*/ 106319 h 187373"/>
                <a:gd name="connsiteX5" fmla="*/ 21534 w 3315080"/>
                <a:gd name="connsiteY5" fmla="*/ 0 h 187373"/>
                <a:gd name="connsiteX6" fmla="*/ 0 w 3315080"/>
                <a:gd name="connsiteY6" fmla="*/ 81167 h 187373"/>
                <a:gd name="connsiteX0" fmla="*/ 0 w 3337014"/>
                <a:gd name="connsiteY0" fmla="*/ 137881 h 187373"/>
                <a:gd name="connsiteX1" fmla="*/ 824459 w 3337014"/>
                <a:gd name="connsiteY1" fmla="*/ 186088 h 187373"/>
                <a:gd name="connsiteX2" fmla="*/ 3337014 w 3337014"/>
                <a:gd name="connsiteY2" fmla="*/ 187373 h 187373"/>
                <a:gd name="connsiteX3" fmla="*/ 3328353 w 3337014"/>
                <a:gd name="connsiteY3" fmla="*/ 110142 h 187373"/>
                <a:gd name="connsiteX4" fmla="*/ 707157 w 3337014"/>
                <a:gd name="connsiteY4" fmla="*/ 106319 h 187373"/>
                <a:gd name="connsiteX5" fmla="*/ 43468 w 3337014"/>
                <a:gd name="connsiteY5" fmla="*/ 0 h 187373"/>
                <a:gd name="connsiteX6" fmla="*/ 0 w 3337014"/>
                <a:gd name="connsiteY6" fmla="*/ 137881 h 187373"/>
                <a:gd name="connsiteX0" fmla="*/ 0 w 3337014"/>
                <a:gd name="connsiteY0" fmla="*/ 137881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37881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3711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11662 w 3337014"/>
                <a:gd name="connsiteY5" fmla="*/ 0 h 201990"/>
                <a:gd name="connsiteX6" fmla="*/ 0 w 3337014"/>
                <a:gd name="connsiteY6" fmla="*/ 106076 h 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014" h="201990">
                  <a:moveTo>
                    <a:pt x="0" y="106076"/>
                  </a:moveTo>
                  <a:lnTo>
                    <a:pt x="673385" y="201990"/>
                  </a:lnTo>
                  <a:lnTo>
                    <a:pt x="3337014" y="187373"/>
                  </a:lnTo>
                  <a:lnTo>
                    <a:pt x="3328353" y="110142"/>
                  </a:lnTo>
                  <a:lnTo>
                    <a:pt x="707157" y="106319"/>
                  </a:lnTo>
                  <a:lnTo>
                    <a:pt x="11662" y="0"/>
                  </a:lnTo>
                  <a:lnTo>
                    <a:pt x="0" y="106076"/>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41" name="正方形/長方形 40"/>
          <p:cNvSpPr/>
          <p:nvPr/>
        </p:nvSpPr>
        <p:spPr>
          <a:xfrm>
            <a:off x="1343472" y="476672"/>
            <a:ext cx="5043661" cy="38169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114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テキスト ボックス 7"/>
          <p:cNvSpPr txBox="1"/>
          <p:nvPr/>
        </p:nvSpPr>
        <p:spPr>
          <a:xfrm>
            <a:off x="1171328" y="371768"/>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○課題と</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1958949652"/>
              </p:ext>
            </p:extLst>
          </p:nvPr>
        </p:nvGraphicFramePr>
        <p:xfrm>
          <a:off x="241300" y="613208"/>
          <a:ext cx="11849100" cy="6024100"/>
        </p:xfrm>
        <a:graphic>
          <a:graphicData uri="http://schemas.openxmlformats.org/drawingml/2006/table">
            <a:tbl>
              <a:tblPr firstRow="1" bandRow="1">
                <a:tableStyleId>{5C22544A-7EE6-4342-B048-85BDC9FD1C3A}</a:tableStyleId>
              </a:tblPr>
              <a:tblGrid>
                <a:gridCol w="7747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4140200">
                  <a:extLst>
                    <a:ext uri="{9D8B030D-6E8A-4147-A177-3AD203B41FA5}">
                      <a16:colId xmlns:a16="http://schemas.microsoft.com/office/drawing/2014/main" val="20002"/>
                    </a:ext>
                  </a:extLst>
                </a:gridCol>
                <a:gridCol w="6083300">
                  <a:extLst>
                    <a:ext uri="{9D8B030D-6E8A-4147-A177-3AD203B41FA5}">
                      <a16:colId xmlns:a16="http://schemas.microsoft.com/office/drawing/2014/main" val="20003"/>
                    </a:ext>
                  </a:extLst>
                </a:gridCol>
              </a:tblGrid>
              <a:tr h="243084">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事項</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課題</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13687">
                <a:tc>
                  <a:txBody>
                    <a:bodyPr/>
                    <a:lstStyle/>
                    <a:p>
                      <a:r>
                        <a:rPr kumimoji="1" lang="ja-JP" altLang="en-US" sz="1200" b="0" dirty="0">
                          <a:solidFill>
                            <a:schemeClr val="tx1"/>
                          </a:solidFill>
                          <a:latin typeface="ＭＳ Ｐゴシック" pitchFamily="50" charset="-128"/>
                          <a:ea typeface="ＭＳ Ｐゴシック" pitchFamily="50" charset="-128"/>
                        </a:rPr>
                        <a:t>環境改善</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a:solidFill>
                            <a:schemeClr val="tx1"/>
                          </a:solidFill>
                          <a:latin typeface="ＭＳ Ｐ明朝" pitchFamily="18" charset="-128"/>
                          <a:ea typeface="ＭＳ Ｐ明朝" pitchFamily="18" charset="-128"/>
                        </a:rPr>
                        <a:t>○大阪の観光拠点として、さらに楽しめるまちへの再生</a:t>
                      </a:r>
                      <a:endParaRPr kumimoji="1" lang="en-US" altLang="ja-JP" sz="1200" b="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ea"/>
                          <a:ea typeface="+mn-ea"/>
                        </a:rPr>
                        <a:t>【</a:t>
                      </a:r>
                      <a:r>
                        <a:rPr kumimoji="1" lang="ja-JP" altLang="en-US" sz="1200" b="0" strike="noStrike" dirty="0">
                          <a:solidFill>
                            <a:schemeClr val="tx1"/>
                          </a:solidFill>
                          <a:latin typeface="+mn-ea"/>
                          <a:ea typeface="+mn-ea"/>
                        </a:rPr>
                        <a:t>なんば駅周辺</a:t>
                      </a:r>
                      <a:r>
                        <a:rPr kumimoji="1" lang="en-US" altLang="ja-JP" sz="1200" b="0" dirty="0">
                          <a:solidFill>
                            <a:schemeClr val="tx1"/>
                          </a:solidFill>
                          <a:latin typeface="+mn-ea"/>
                          <a:ea typeface="+mn-ea"/>
                        </a:rPr>
                        <a:t>】</a:t>
                      </a:r>
                    </a:p>
                    <a:p>
                      <a:pPr marL="177800" indent="-177800">
                        <a:lnSpc>
                          <a:spcPts val="1600"/>
                        </a:lnSpc>
                        <a:defRPr/>
                      </a:pPr>
                      <a:r>
                        <a:rPr kumimoji="1" lang="ja-JP" altLang="en-US" sz="1200" b="0" dirty="0">
                          <a:solidFill>
                            <a:schemeClr val="tx1"/>
                          </a:solidFill>
                          <a:latin typeface="ＭＳ Ｐ明朝" pitchFamily="18" charset="-128"/>
                          <a:ea typeface="ＭＳ Ｐ明朝" pitchFamily="18" charset="-128"/>
                        </a:rPr>
                        <a:t>　・大阪ミナミの中心に位置するなんば駅周辺は、多くの国内外の来街者が行き来する場所であり、大阪のミナミの玄関口の重点エリアとして、世界の都市間競争に打ち勝つため、都市魅力の向上や活性化を推進する必要がある。</a:t>
                      </a:r>
                      <a:endParaRPr kumimoji="1" lang="en-US" altLang="ja-JP" sz="1200" b="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6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　・一方で、現状においては、空間の大半を車道やタクシー待機場が占め車中心の空間となっている駅前広場や、歩道が狭い上に放置自転車が多いなんさん通りなど、来街者が歩きにくい空間となっている。</a:t>
                      </a:r>
                      <a:endParaRPr kumimoji="1" lang="en-US" altLang="ja-JP" sz="1200" b="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600"/>
                        </a:lnSpc>
                        <a:spcBef>
                          <a:spcPts val="0"/>
                        </a:spcBef>
                        <a:spcAft>
                          <a:spcPts val="0"/>
                        </a:spcAft>
                        <a:buClrTx/>
                        <a:buSzTx/>
                        <a:buFontTx/>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心斎橋筋商店街</a:t>
                      </a:r>
                      <a:r>
                        <a:rPr kumimoji="1" lang="en-US" altLang="ja-JP" sz="1200" b="0" dirty="0">
                          <a:solidFill>
                            <a:schemeClr val="tx1"/>
                          </a:solidFill>
                          <a:latin typeface="+mn-ea"/>
                          <a:ea typeface="+mn-ea"/>
                        </a:rPr>
                        <a:t>】</a:t>
                      </a:r>
                    </a:p>
                    <a:p>
                      <a:pPr marL="177800" indent="-177800"/>
                      <a:r>
                        <a:rPr lang="ja-JP" altLang="en-US" sz="1200" dirty="0">
                          <a:solidFill>
                            <a:schemeClr val="tx1"/>
                          </a:solidFill>
                          <a:latin typeface="ＭＳ Ｐ明朝" pitchFamily="18" charset="-128"/>
                          <a:ea typeface="ＭＳ Ｐ明朝" pitchFamily="18" charset="-128"/>
                        </a:rPr>
                        <a:t>　・心斎橋筋商店街は百貨店やブランド店等が軒を連ね、全国でも有数の来訪者がある一方、近年、</a:t>
                      </a:r>
                      <a:r>
                        <a:rPr kumimoji="0" lang="ja-JP" altLang="en-US" sz="1200" dirty="0">
                          <a:solidFill>
                            <a:schemeClr val="tx1"/>
                          </a:solidFill>
                          <a:latin typeface="ＭＳ Ｐ明朝" pitchFamily="18" charset="-128"/>
                          <a:ea typeface="ＭＳ Ｐ明朝" pitchFamily="18" charset="-128"/>
                        </a:rPr>
                        <a:t>風俗店・無料案内所等による環境悪化や、街のブランド力低下が懸念されていた。</a:t>
                      </a:r>
                      <a:endParaRPr kumimoji="0" lang="en-US" altLang="ja-JP" sz="1200" dirty="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宗右衛門町地区</a:t>
                      </a:r>
                      <a:r>
                        <a:rPr kumimoji="1" lang="en-US" altLang="ja-JP" sz="1200" b="0" dirty="0">
                          <a:solidFill>
                            <a:schemeClr val="tx1"/>
                          </a:solidFill>
                          <a:latin typeface="+mn-ea"/>
                          <a:ea typeface="+mn-ea"/>
                        </a:rPr>
                        <a:t>】</a:t>
                      </a:r>
                    </a:p>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Ｐ明朝" pitchFamily="18" charset="-128"/>
                          <a:ea typeface="ＭＳ Ｐ明朝" pitchFamily="18" charset="-128"/>
                        </a:rPr>
                        <a:t>　・宗右衛門町は</a:t>
                      </a:r>
                      <a:r>
                        <a:rPr lang="en-US" altLang="ja-JP" sz="1200" dirty="0">
                          <a:solidFill>
                            <a:schemeClr val="tx1"/>
                          </a:solidFill>
                          <a:latin typeface="ＭＳ Ｐ明朝" pitchFamily="18" charset="-128"/>
                          <a:ea typeface="ＭＳ Ｐ明朝" pitchFamily="18" charset="-128"/>
                        </a:rPr>
                        <a:t>400</a:t>
                      </a:r>
                      <a:r>
                        <a:rPr lang="ja-JP" altLang="en-US" sz="1200" dirty="0">
                          <a:solidFill>
                            <a:schemeClr val="tx1"/>
                          </a:solidFill>
                          <a:latin typeface="ＭＳ Ｐ明朝" pitchFamily="18" charset="-128"/>
                          <a:ea typeface="ＭＳ Ｐ明朝" pitchFamily="18" charset="-128"/>
                        </a:rPr>
                        <a:t>年の歴史を持つ大阪を代表する歓楽街で、洗練された「食文化」「酒文化」を誇ってきた街であったが、老舗料亭の撤退や性風俗店の増加などにより、かつての街の風情などが喪失していた。</a:t>
                      </a:r>
                      <a:endParaRPr kumimoji="1" lang="en-US" altLang="ja-JP" sz="1200" b="0" dirty="0">
                        <a:solidFill>
                          <a:schemeClr val="tx1"/>
                        </a:solidFill>
                        <a:latin typeface="ＭＳ Ｐ明朝" pitchFamily="18" charset="-128"/>
                        <a:ea typeface="ＭＳ Ｐ明朝" pitchFamily="18" charset="-128"/>
                      </a:endParaRPr>
                    </a:p>
                    <a:p>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ミナミの繁華街</a:t>
                      </a:r>
                      <a:r>
                        <a:rPr kumimoji="1" lang="en-US" altLang="ja-JP" sz="1200" b="0" dirty="0">
                          <a:solidFill>
                            <a:schemeClr val="tx1"/>
                          </a:solidFill>
                          <a:latin typeface="+mn-ea"/>
                          <a:ea typeface="+mn-ea"/>
                        </a:rPr>
                        <a:t>】</a:t>
                      </a:r>
                    </a:p>
                    <a:p>
                      <a:pPr marL="177800" indent="-177800"/>
                      <a:r>
                        <a:rPr kumimoji="1" lang="ja-JP" altLang="en-US" sz="1200" b="0" dirty="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近年、ミナミなど市内の繁華街において、酒類提供飲食店等の客引き行為等悪質化が進み、繁華街を訪れる市民や観光客等に不安や不愉快な思いをさせるなど、大きな問題となっており、地域からは悪質な客引き行為の規制・取り締まりの強化に向けた声があがっている。</a:t>
                      </a:r>
                      <a:endParaRPr lang="en-US" altLang="ja-JP" sz="1200" dirty="0">
                        <a:solidFill>
                          <a:schemeClr val="tx1"/>
                        </a:solidFill>
                        <a:latin typeface="ＭＳ Ｐ明朝" pitchFamily="18" charset="-128"/>
                        <a:ea typeface="ＭＳ Ｐ明朝" pitchFamily="18" charset="-128"/>
                      </a:endParaRPr>
                    </a:p>
                    <a:p>
                      <a:pPr marL="177800" indent="-177800"/>
                      <a:r>
                        <a:rPr kumimoji="1" lang="ja-JP" altLang="en-US" sz="1200" b="0" dirty="0">
                          <a:solidFill>
                            <a:schemeClr val="tx1"/>
                          </a:solidFill>
                          <a:latin typeface="ＭＳ Ｐ明朝" pitchFamily="18" charset="-128"/>
                          <a:ea typeface="ＭＳ Ｐ明朝" pitchFamily="18" charset="-128"/>
                        </a:rPr>
                        <a:t>　・観光バスの急増による日本橋の乗降スペースでの</a:t>
                      </a:r>
                      <a:r>
                        <a:rPr kumimoji="1" lang="en-US" altLang="ja-JP" sz="1200" b="0" dirty="0">
                          <a:solidFill>
                            <a:schemeClr val="tx1"/>
                          </a:solidFill>
                          <a:latin typeface="ＭＳ Ｐ明朝" pitchFamily="18" charset="-128"/>
                          <a:ea typeface="ＭＳ Ｐ明朝" pitchFamily="18" charset="-128"/>
                        </a:rPr>
                        <a:t>2</a:t>
                      </a:r>
                      <a:r>
                        <a:rPr kumimoji="1" lang="ja-JP" altLang="en-US" sz="1200" b="0" dirty="0">
                          <a:solidFill>
                            <a:schemeClr val="tx1"/>
                          </a:solidFill>
                          <a:latin typeface="ＭＳ Ｐ明朝" pitchFamily="18" charset="-128"/>
                          <a:ea typeface="ＭＳ Ｐ明朝" pitchFamily="18" charset="-128"/>
                        </a:rPr>
                        <a:t>重</a:t>
                      </a:r>
                      <a:r>
                        <a:rPr kumimoji="1" lang="en-US" altLang="ja-JP" sz="1200" b="0" dirty="0">
                          <a:solidFill>
                            <a:schemeClr val="tx1"/>
                          </a:solidFill>
                          <a:latin typeface="ＭＳ Ｐ明朝" pitchFamily="18" charset="-128"/>
                          <a:ea typeface="ＭＳ Ｐ明朝" pitchFamily="18" charset="-128"/>
                        </a:rPr>
                        <a:t>3</a:t>
                      </a:r>
                      <a:r>
                        <a:rPr kumimoji="1" lang="ja-JP" altLang="en-US" sz="1200" b="0" dirty="0">
                          <a:solidFill>
                            <a:schemeClr val="tx1"/>
                          </a:solidFill>
                          <a:latin typeface="ＭＳ Ｐ明朝" pitchFamily="18" charset="-128"/>
                          <a:ea typeface="ＭＳ Ｐ明朝" pitchFamily="18" charset="-128"/>
                        </a:rPr>
                        <a:t>重駐車や歩道上</a:t>
                      </a:r>
                      <a:r>
                        <a:rPr kumimoji="1" lang="ja-JP" altLang="en-US" sz="1200" b="0" strike="noStrike" dirty="0">
                          <a:solidFill>
                            <a:schemeClr val="tx1"/>
                          </a:solidFill>
                          <a:latin typeface="ＭＳ Ｐ明朝" pitchFamily="18" charset="-128"/>
                          <a:ea typeface="ＭＳ Ｐ明朝" pitchFamily="18" charset="-128"/>
                        </a:rPr>
                        <a:t>に滞留する</a:t>
                      </a:r>
                      <a:r>
                        <a:rPr kumimoji="1" lang="ja-JP" altLang="en-US" sz="1200" b="0" dirty="0">
                          <a:solidFill>
                            <a:schemeClr val="tx1"/>
                          </a:solidFill>
                          <a:latin typeface="ＭＳ Ｐ明朝" pitchFamily="18" charset="-128"/>
                          <a:ea typeface="ＭＳ Ｐ明朝" pitchFamily="18" charset="-128"/>
                        </a:rPr>
                        <a:t>観光客</a:t>
                      </a:r>
                      <a:r>
                        <a:rPr kumimoji="1" lang="ja-JP" altLang="en-US" sz="1200" b="0" strike="noStrike" dirty="0">
                          <a:solidFill>
                            <a:schemeClr val="tx1"/>
                          </a:solidFill>
                          <a:latin typeface="ＭＳ Ｐ明朝" pitchFamily="18" charset="-128"/>
                          <a:ea typeface="ＭＳ Ｐ明朝" pitchFamily="18" charset="-128"/>
                        </a:rPr>
                        <a:t>と歩行者及び自転車の輻輳</a:t>
                      </a:r>
                      <a:r>
                        <a:rPr kumimoji="1" lang="ja-JP" altLang="en-US" sz="1200" b="0" dirty="0">
                          <a:solidFill>
                            <a:schemeClr val="tx1"/>
                          </a:solidFill>
                          <a:latin typeface="ＭＳ Ｐ明朝" pitchFamily="18" charset="-128"/>
                          <a:ea typeface="ＭＳ Ｐ明朝" pitchFamily="18" charset="-128"/>
                        </a:rPr>
                        <a:t>などが問題となっている。</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①なんば駅周辺における空間再編推進（歩行者中心の広場へ）</a:t>
                      </a:r>
                      <a:endParaRPr kumimoji="1" lang="en-US" altLang="ja-JP" sz="1200" b="0" dirty="0">
                        <a:solidFill>
                          <a:schemeClr val="tx1"/>
                        </a:solidFill>
                        <a:latin typeface="+mn-ea"/>
                        <a:ea typeface="+mn-ea"/>
                      </a:endParaRPr>
                    </a:p>
                    <a:p>
                      <a:pPr marL="185738" indent="-185738"/>
                      <a:r>
                        <a:rPr lang="ja-JP" altLang="en-US" sz="1200" dirty="0">
                          <a:solidFill>
                            <a:schemeClr val="tx1"/>
                          </a:solidFill>
                          <a:latin typeface="ＭＳ Ｐ明朝" pitchFamily="18" charset="-128"/>
                          <a:ea typeface="ＭＳ Ｐ明朝" pitchFamily="18" charset="-128"/>
                        </a:rPr>
                        <a:t>　・地元商店街等により空間再編の検討開始（</a:t>
                      </a:r>
                      <a:r>
                        <a:rPr lang="en-US" altLang="ja-JP" sz="1200" dirty="0">
                          <a:solidFill>
                            <a:schemeClr val="tx1"/>
                          </a:solidFill>
                          <a:latin typeface="ＭＳ Ｐ明朝" panose="02020600040205080304" pitchFamily="18" charset="-128"/>
                          <a:ea typeface="ＭＳ Ｐ明朝" panose="02020600040205080304" pitchFamily="18" charset="-128"/>
                        </a:rPr>
                        <a:t>2008</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marL="185738" indent="-185738"/>
                      <a:r>
                        <a:rPr lang="ja-JP" altLang="en-US" sz="1200" dirty="0">
                          <a:solidFill>
                            <a:schemeClr val="tx1"/>
                          </a:solidFill>
                          <a:latin typeface="ＭＳ Ｐ明朝" pitchFamily="18" charset="-128"/>
                          <a:ea typeface="ＭＳ Ｐ明朝" pitchFamily="18" charset="-128"/>
                        </a:rPr>
                        <a:t>　・地元町会・商店街・周辺企業等で組織する「なんば安全安心にぎわいのまちづくり協議会」設立し、まちづくり構想を策定（</a:t>
                      </a:r>
                      <a:r>
                        <a:rPr lang="en-US" altLang="ja-JP" sz="1200" dirty="0">
                          <a:solidFill>
                            <a:schemeClr val="tx1"/>
                          </a:solidFill>
                          <a:latin typeface="ＭＳ Ｐ明朝" panose="02020600040205080304" pitchFamily="18" charset="-128"/>
                          <a:ea typeface="ＭＳ Ｐ明朝" panose="02020600040205080304" pitchFamily="18" charset="-128"/>
                        </a:rPr>
                        <a:t>2011</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indent="-177800">
                        <a:lnSpc>
                          <a:spcPts val="1700"/>
                        </a:lnSpc>
                      </a:pPr>
                      <a:r>
                        <a:rPr lang="ja-JP" altLang="en-US" sz="1200" dirty="0">
                          <a:solidFill>
                            <a:schemeClr val="tx1"/>
                          </a:solidFill>
                          <a:latin typeface="ＭＳ Ｐ明朝" pitchFamily="18" charset="-128"/>
                          <a:ea typeface="ＭＳ Ｐ明朝" pitchFamily="18" charset="-128"/>
                        </a:rPr>
                        <a:t>　・</a:t>
                      </a:r>
                      <a:r>
                        <a:rPr lang="ja-JP" altLang="en-US" sz="1200" strike="noStrike" dirty="0">
                          <a:solidFill>
                            <a:schemeClr val="tx1"/>
                          </a:solidFill>
                          <a:latin typeface="ＭＳ Ｐ明朝" pitchFamily="18" charset="-128"/>
                          <a:ea typeface="ＭＳ Ｐ明朝" pitchFamily="18" charset="-128"/>
                        </a:rPr>
                        <a:t>官民協働で</a:t>
                      </a:r>
                      <a:r>
                        <a:rPr lang="ja-JP" altLang="en-US" sz="1200" dirty="0">
                          <a:solidFill>
                            <a:schemeClr val="tx1"/>
                          </a:solidFill>
                          <a:latin typeface="ＭＳ Ｐ明朝" pitchFamily="18" charset="-128"/>
                          <a:ea typeface="ＭＳ Ｐ明朝" pitchFamily="18" charset="-128"/>
                        </a:rPr>
                        <a:t>「なんば駅前広場空間利用検討会」を設置（</a:t>
                      </a:r>
                      <a:r>
                        <a:rPr lang="en-US" altLang="ja-JP" sz="1200" dirty="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indent="-177800">
                        <a:lnSpc>
                          <a:spcPts val="1700"/>
                        </a:lnSpc>
                      </a:pPr>
                      <a:r>
                        <a:rPr lang="ja-JP" altLang="en-US" sz="1200" dirty="0">
                          <a:solidFill>
                            <a:schemeClr val="tx1"/>
                          </a:solidFill>
                          <a:latin typeface="ＭＳ Ｐ明朝" pitchFamily="18" charset="-128"/>
                          <a:ea typeface="ＭＳ Ｐ明朝" pitchFamily="18" charset="-128"/>
                        </a:rPr>
                        <a:t>　・ 「なんば駅周辺道路空間再編社会実験」実施（</a:t>
                      </a:r>
                      <a:r>
                        <a:rPr lang="en-US" altLang="ja-JP" sz="1200" dirty="0">
                          <a:solidFill>
                            <a:schemeClr val="tx1"/>
                          </a:solidFill>
                          <a:latin typeface="ＭＳ Ｐ明朝" pitchFamily="18" charset="-128"/>
                          <a:ea typeface="ＭＳ Ｐ明朝" pitchFamily="18" charset="-128"/>
                        </a:rPr>
                        <a:t>2016</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ja-JP" altLang="en-US" sz="1200" dirty="0">
                        <a:solidFill>
                          <a:schemeClr val="tx1"/>
                        </a:solidFill>
                        <a:latin typeface="ＭＳ Ｐ明朝" pitchFamily="18" charset="-128"/>
                        <a:ea typeface="ＭＳ Ｐ明朝" pitchFamily="18" charset="-128"/>
                      </a:endParaRPr>
                    </a:p>
                    <a:p>
                      <a:pPr marL="177800" indent="-177800">
                        <a:lnSpc>
                          <a:spcPts val="1700"/>
                        </a:lnSpc>
                      </a:pPr>
                      <a:r>
                        <a:rPr lang="ja-JP" altLang="en-US" sz="1200" dirty="0">
                          <a:solidFill>
                            <a:schemeClr val="tx1"/>
                          </a:solidFill>
                          <a:latin typeface="ＭＳ Ｐ明朝" pitchFamily="18" charset="-128"/>
                          <a:ea typeface="ＭＳ Ｐ明朝" pitchFamily="18" charset="-128"/>
                        </a:rPr>
                        <a:t>　・同検討会により「なんば駅周辺道路空間の再編に係る基本計画」策定（</a:t>
                      </a:r>
                      <a:r>
                        <a:rPr lang="en-US" altLang="ja-JP" sz="1200" dirty="0">
                          <a:solidFill>
                            <a:schemeClr val="tx1"/>
                          </a:solidFill>
                          <a:latin typeface="ＭＳ Ｐ明朝" pitchFamily="18" charset="-128"/>
                          <a:ea typeface="ＭＳ Ｐ明朝" pitchFamily="18" charset="-128"/>
                        </a:rPr>
                        <a:t>2017</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latin typeface="ＭＳ Ｐ明朝" pitchFamily="18" charset="-128"/>
                          <a:ea typeface="ＭＳ Ｐ明朝" pitchFamily="18" charset="-128"/>
                        </a:rPr>
                        <a:t>　・本市の予算化によりなんば駅周辺における空間再編推進事業の設計に着手（</a:t>
                      </a:r>
                      <a:r>
                        <a:rPr lang="en-US" altLang="ja-JP" sz="1200" b="0" dirty="0">
                          <a:solidFill>
                            <a:schemeClr val="tx1"/>
                          </a:solidFill>
                          <a:latin typeface="ＭＳ Ｐ明朝" pitchFamily="18" charset="-128"/>
                          <a:ea typeface="ＭＳ Ｐ明朝" pitchFamily="18" charset="-128"/>
                        </a:rPr>
                        <a:t>2018</a:t>
                      </a:r>
                      <a:r>
                        <a:rPr lang="ja-JP" altLang="en-US" sz="1200" b="0" dirty="0">
                          <a:solidFill>
                            <a:schemeClr val="tx1"/>
                          </a:solidFill>
                          <a:latin typeface="ＭＳ Ｐ明朝" pitchFamily="18" charset="-128"/>
                          <a:ea typeface="ＭＳ Ｐ明朝" pitchFamily="18" charset="-128"/>
                        </a:rPr>
                        <a:t>年</a:t>
                      </a:r>
                      <a:r>
                        <a:rPr lang="ja-JP" altLang="en-US" sz="1200" b="0" dirty="0" smtClean="0">
                          <a:solidFill>
                            <a:schemeClr val="tx1"/>
                          </a:solidFill>
                          <a:latin typeface="ＭＳ Ｐ明朝" pitchFamily="18" charset="-128"/>
                          <a:ea typeface="ＭＳ Ｐ明朝" pitchFamily="18" charset="-128"/>
                        </a:rPr>
                        <a:t>）。</a:t>
                      </a:r>
                      <a:endParaRPr lang="en-US" altLang="ja-JP" sz="1200" b="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「なんば駅周辺道路空間再編社会実験」実施（</a:t>
                      </a:r>
                      <a:r>
                        <a:rPr lang="en-US" altLang="ja-JP" sz="1200" dirty="0">
                          <a:solidFill>
                            <a:schemeClr val="tx1"/>
                          </a:solidFill>
                          <a:latin typeface="ＭＳ Ｐ明朝" pitchFamily="18" charset="-128"/>
                          <a:ea typeface="ＭＳ Ｐ明朝" pitchFamily="18" charset="-128"/>
                        </a:rPr>
                        <a:t>2021</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ja-JP" altLang="en-US" sz="120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latin typeface="ＭＳ Ｐ明朝" pitchFamily="18" charset="-128"/>
                          <a:ea typeface="ＭＳ Ｐ明朝" pitchFamily="18" charset="-128"/>
                        </a:rPr>
                        <a:t>　・「なんば駅周辺における空間再編推進事業整備プラン」を策定し、整備工事に着手。（</a:t>
                      </a:r>
                      <a:r>
                        <a:rPr lang="en-US" altLang="ja-JP" sz="1200" b="0" dirty="0">
                          <a:solidFill>
                            <a:schemeClr val="tx1"/>
                          </a:solidFill>
                          <a:latin typeface="ＭＳ Ｐ明朝" pitchFamily="18" charset="-128"/>
                          <a:ea typeface="ＭＳ Ｐ明朝" pitchFamily="18" charset="-128"/>
                        </a:rPr>
                        <a:t>2022</a:t>
                      </a:r>
                      <a:r>
                        <a:rPr lang="ja-JP" altLang="en-US" sz="1200" b="0" dirty="0">
                          <a:solidFill>
                            <a:schemeClr val="tx1"/>
                          </a:solidFill>
                          <a:latin typeface="ＭＳ Ｐ明朝" pitchFamily="18" charset="-128"/>
                          <a:ea typeface="ＭＳ Ｐ明朝" pitchFamily="18" charset="-128"/>
                        </a:rPr>
                        <a:t>年</a:t>
                      </a:r>
                      <a:r>
                        <a:rPr lang="ja-JP" altLang="en-US" sz="1200" b="0" dirty="0" smtClean="0">
                          <a:solidFill>
                            <a:schemeClr val="tx1"/>
                          </a:solidFill>
                          <a:latin typeface="ＭＳ Ｐ明朝" pitchFamily="18" charset="-128"/>
                          <a:ea typeface="ＭＳ Ｐ明朝" pitchFamily="18" charset="-128"/>
                        </a:rPr>
                        <a:t>）。</a:t>
                      </a:r>
                      <a:endParaRPr lang="ja-JP" altLang="en-US" sz="1200" b="0"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latin typeface="ＭＳ Ｐ明朝" pitchFamily="18" charset="-128"/>
                          <a:ea typeface="ＭＳ Ｐ明朝" pitchFamily="18" charset="-128"/>
                        </a:rPr>
                        <a:t>　</a:t>
                      </a:r>
                      <a:r>
                        <a:rPr kumimoji="1" lang="ja-JP" altLang="en-US" sz="1200" b="0" dirty="0">
                          <a:solidFill>
                            <a:schemeClr val="tx1"/>
                          </a:solidFill>
                          <a:latin typeface="+mn-ea"/>
                          <a:ea typeface="+mn-ea"/>
                        </a:rPr>
                        <a:t>②心斎橋筋商店街での「心</a:t>
                      </a:r>
                      <a:r>
                        <a:rPr kumimoji="1" lang="ja-JP" altLang="en-US" sz="1200" b="0" dirty="0" err="1">
                          <a:solidFill>
                            <a:schemeClr val="tx1"/>
                          </a:solidFill>
                          <a:latin typeface="+mn-ea"/>
                          <a:ea typeface="+mn-ea"/>
                        </a:rPr>
                        <a:t>ぶら</a:t>
                      </a:r>
                      <a:r>
                        <a:rPr kumimoji="1" lang="ja-JP" altLang="en-US" sz="1200" b="0" dirty="0">
                          <a:solidFill>
                            <a:schemeClr val="tx1"/>
                          </a:solidFill>
                          <a:latin typeface="+mn-ea"/>
                          <a:ea typeface="+mn-ea"/>
                        </a:rPr>
                        <a:t>」の実現</a:t>
                      </a:r>
                      <a:endParaRPr kumimoji="1" lang="en-US" altLang="ja-JP" sz="1200" b="0" dirty="0">
                        <a:solidFill>
                          <a:schemeClr val="tx1"/>
                        </a:solidFill>
                        <a:latin typeface="+mn-ea"/>
                        <a:ea typeface="+mn-ea"/>
                      </a:endParaRPr>
                    </a:p>
                    <a:p>
                      <a:pPr marL="174625" marR="0" lvl="0" indent="-174625" algn="l" defTabSz="914400" rtl="0" eaLnBrk="1" fontAlgn="auto" latinLnBrk="0" hangingPunct="1">
                        <a:lnSpc>
                          <a:spcPts val="1700"/>
                        </a:lnSpc>
                        <a:spcBef>
                          <a:spcPts val="0"/>
                        </a:spcBef>
                        <a:spcAft>
                          <a:spcPts val="0"/>
                        </a:spcAft>
                        <a:buClrTx/>
                        <a:buSzTx/>
                        <a:buFontTx/>
                        <a:buNone/>
                        <a:tabLst/>
                        <a:defRPr/>
                      </a:pPr>
                      <a:r>
                        <a:rPr lang="ja-JP" altLang="en-US" sz="1200" dirty="0">
                          <a:solidFill>
                            <a:schemeClr val="tx1"/>
                          </a:solidFill>
                          <a:latin typeface="ＭＳ Ｐ明朝" panose="02020600040205080304" pitchFamily="18" charset="-128"/>
                          <a:ea typeface="ＭＳ Ｐ明朝" panose="02020600040205080304" pitchFamily="18" charset="-128"/>
                        </a:rPr>
                        <a:t>　・地域のまちづくり団体により「まちづくり構想」策定（</a:t>
                      </a:r>
                      <a:r>
                        <a:rPr lang="en-US" altLang="ja-JP" sz="1200" dirty="0">
                          <a:solidFill>
                            <a:schemeClr val="tx1"/>
                          </a:solidFill>
                          <a:latin typeface="ＭＳ Ｐ明朝" panose="02020600040205080304" pitchFamily="18" charset="-128"/>
                          <a:ea typeface="ＭＳ Ｐ明朝" panose="02020600040205080304" pitchFamily="18" charset="-128"/>
                        </a:rPr>
                        <a:t>2012</a:t>
                      </a:r>
                      <a:r>
                        <a:rPr lang="ja-JP" altLang="en-US" sz="1200" dirty="0">
                          <a:solidFill>
                            <a:schemeClr val="tx1"/>
                          </a:solidFill>
                          <a:latin typeface="ＭＳ Ｐ明朝" panose="02020600040205080304" pitchFamily="18" charset="-128"/>
                          <a:ea typeface="ＭＳ Ｐ明朝" panose="02020600040205080304" pitchFamily="18" charset="-128"/>
                        </a:rPr>
                        <a:t>年）、これに沿い約</a:t>
                      </a:r>
                      <a:r>
                        <a:rPr lang="en-US" altLang="ja-JP" sz="1200" dirty="0">
                          <a:solidFill>
                            <a:schemeClr val="tx1"/>
                          </a:solidFill>
                          <a:latin typeface="ＭＳ Ｐ明朝" panose="02020600040205080304" pitchFamily="18" charset="-128"/>
                          <a:ea typeface="ＭＳ Ｐ明朝" panose="02020600040205080304" pitchFamily="18" charset="-128"/>
                        </a:rPr>
                        <a:t>400</a:t>
                      </a:r>
                      <a:r>
                        <a:rPr lang="ja-JP" altLang="en-US" sz="1200" dirty="0">
                          <a:solidFill>
                            <a:schemeClr val="tx1"/>
                          </a:solidFill>
                          <a:latin typeface="ＭＳ Ｐ明朝" panose="02020600040205080304" pitchFamily="18" charset="-128"/>
                          <a:ea typeface="ＭＳ Ｐ明朝" panose="02020600040205080304" pitchFamily="18" charset="-128"/>
                        </a:rPr>
                        <a:t>名の合意を得た「心斎橋筋景観協定」策定（</a:t>
                      </a:r>
                      <a:r>
                        <a:rPr lang="en-US" altLang="ja-JP" sz="1200" dirty="0">
                          <a:solidFill>
                            <a:schemeClr val="tx1"/>
                          </a:solidFill>
                          <a:latin typeface="ＭＳ Ｐ明朝" panose="02020600040205080304" pitchFamily="18" charset="-128"/>
                          <a:ea typeface="ＭＳ Ｐ明朝" panose="02020600040205080304" pitchFamily="18" charset="-128"/>
                        </a:rPr>
                        <a:t>2013</a:t>
                      </a:r>
                      <a:r>
                        <a:rPr lang="ja-JP" altLang="en-US" sz="1200" dirty="0">
                          <a:solidFill>
                            <a:schemeClr val="tx1"/>
                          </a:solidFill>
                          <a:latin typeface="ＭＳ Ｐ明朝" panose="02020600040205080304" pitchFamily="18" charset="-128"/>
                          <a:ea typeface="ＭＳ Ｐ明朝" panose="02020600040205080304" pitchFamily="18" charset="-128"/>
                        </a:rPr>
                        <a:t>年）。</a:t>
                      </a:r>
                      <a:endParaRPr kumimoji="1" lang="en-US" altLang="ja-JP" sz="800" b="0" dirty="0">
                        <a:solidFill>
                          <a:schemeClr val="tx1"/>
                        </a:solidFill>
                        <a:latin typeface="+mn-ea"/>
                        <a:ea typeface="+mn-ea"/>
                      </a:endParaRPr>
                    </a:p>
                    <a:p>
                      <a:pPr marL="177800" indent="-177800">
                        <a:lnSpc>
                          <a:spcPts val="1700"/>
                        </a:lnSpc>
                      </a:pPr>
                      <a:r>
                        <a:rPr lang="ja-JP" altLang="en-US" sz="1200" dirty="0">
                          <a:solidFill>
                            <a:schemeClr val="tx1"/>
                          </a:solidFill>
                          <a:latin typeface="+mn-ea"/>
                          <a:ea typeface="+mn-ea"/>
                        </a:rPr>
                        <a:t>③宗右衛門町地区の格調高く魅力あるまちなみの再生・創造</a:t>
                      </a:r>
                      <a:endParaRPr lang="en-US" altLang="ja-JP" sz="1200" dirty="0">
                        <a:solidFill>
                          <a:schemeClr val="tx1"/>
                        </a:solidFill>
                        <a:latin typeface="+mn-ea"/>
                        <a:ea typeface="+mn-ea"/>
                      </a:endParaRPr>
                    </a:p>
                    <a:p>
                      <a:pPr marL="177800" indent="-177800">
                        <a:lnSpc>
                          <a:spcPts val="1700"/>
                        </a:lnSpc>
                      </a:pPr>
                      <a:r>
                        <a:rPr lang="ja-JP" altLang="en-US" sz="1200" dirty="0">
                          <a:solidFill>
                            <a:schemeClr val="tx1"/>
                          </a:solidFill>
                          <a:latin typeface="ＭＳ Ｐ明朝" pitchFamily="18" charset="-128"/>
                          <a:ea typeface="ＭＳ Ｐ明朝" pitchFamily="18" charset="-128"/>
                        </a:rPr>
                        <a:t>　・地域のまちづくり団体により「まちづくり構想」策定、これに沿い、</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風俗店等禁止のルール</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地区計画</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2009</a:t>
                      </a:r>
                      <a:r>
                        <a:rPr lang="ja-JP" altLang="en-US" sz="1200" dirty="0">
                          <a:solidFill>
                            <a:schemeClr val="tx1"/>
                          </a:solidFill>
                          <a:latin typeface="ＭＳ Ｐ明朝" pitchFamily="18" charset="-128"/>
                          <a:ea typeface="ＭＳ Ｐ明朝" pitchFamily="18" charset="-128"/>
                        </a:rPr>
                        <a:t>年）</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電線の地中化</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石畳の通りの復活</a:t>
                      </a:r>
                      <a:r>
                        <a:rPr lang="en-US" altLang="ja-JP" sz="12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2012</a:t>
                      </a:r>
                      <a:r>
                        <a:rPr lang="ja-JP" altLang="en-US" sz="1200" dirty="0">
                          <a:solidFill>
                            <a:schemeClr val="tx1"/>
                          </a:solidFill>
                          <a:latin typeface="ＭＳ Ｐ明朝" pitchFamily="18" charset="-128"/>
                          <a:ea typeface="ＭＳ Ｐ明朝" pitchFamily="18" charset="-128"/>
                        </a:rPr>
                        <a:t>年度）が実現。</a:t>
                      </a:r>
                      <a:endParaRPr lang="en-US" altLang="ja-JP" sz="1200" dirty="0">
                        <a:solidFill>
                          <a:schemeClr val="tx1"/>
                        </a:solidFill>
                        <a:latin typeface="ＭＳ Ｐ明朝" pitchFamily="18" charset="-128"/>
                        <a:ea typeface="ＭＳ Ｐ明朝" pitchFamily="18" charset="-128"/>
                      </a:endParaRPr>
                    </a:p>
                    <a:p>
                      <a:pPr>
                        <a:lnSpc>
                          <a:spcPts val="1700"/>
                        </a:lnSpc>
                      </a:pPr>
                      <a:r>
                        <a:rPr lang="ja-JP" altLang="en-US" sz="1200" dirty="0">
                          <a:solidFill>
                            <a:schemeClr val="tx1"/>
                          </a:solidFill>
                          <a:latin typeface="+mn-ea"/>
                          <a:ea typeface="+mn-ea"/>
                        </a:rPr>
                        <a:t>④ミナミ周辺での周遊・回遊性の向上</a:t>
                      </a:r>
                      <a:endParaRPr lang="en-US" altLang="ja-JP" sz="1200" dirty="0">
                        <a:solidFill>
                          <a:schemeClr val="tx1"/>
                        </a:solidFill>
                        <a:latin typeface="+mn-ea"/>
                        <a:ea typeface="+mn-ea"/>
                      </a:endParaRPr>
                    </a:p>
                    <a:p>
                      <a:pPr marL="177800" indent="-177800">
                        <a:lnSpc>
                          <a:spcPts val="1700"/>
                        </a:lnSpc>
                      </a:pPr>
                      <a:r>
                        <a:rPr lang="ja-JP" altLang="en-US" sz="1200" dirty="0">
                          <a:solidFill>
                            <a:schemeClr val="tx1"/>
                          </a:solidFill>
                          <a:latin typeface="ＭＳ Ｐ明朝" pitchFamily="18" charset="-128"/>
                          <a:ea typeface="ＭＳ Ｐ明朝" pitchFamily="18" charset="-128"/>
                        </a:rPr>
                        <a:t>　・「大阪市客引き行為等の適正化に関する条例」施行（</a:t>
                      </a:r>
                      <a:r>
                        <a:rPr lang="en-US" altLang="ja-JP" sz="1200" dirty="0">
                          <a:solidFill>
                            <a:schemeClr val="tx1"/>
                          </a:solidFill>
                          <a:latin typeface="ＭＳ Ｐ明朝" pitchFamily="18" charset="-128"/>
                          <a:ea typeface="ＭＳ Ｐ明朝" pitchFamily="18" charset="-128"/>
                        </a:rPr>
                        <a:t>2014</a:t>
                      </a:r>
                      <a:r>
                        <a:rPr lang="ja-JP" altLang="en-US" sz="1200" dirty="0">
                          <a:solidFill>
                            <a:schemeClr val="tx1"/>
                          </a:solidFill>
                          <a:latin typeface="ＭＳ Ｐ明朝" pitchFamily="18" charset="-128"/>
                          <a:ea typeface="ＭＳ Ｐ明朝" pitchFamily="18" charset="-128"/>
                        </a:rPr>
                        <a:t>年）、店舗等への立入調査や店舗名称等の公表を実施できるよう条例改正（</a:t>
                      </a:r>
                      <a:r>
                        <a:rPr lang="en-US" altLang="ja-JP" sz="1200" dirty="0">
                          <a:solidFill>
                            <a:schemeClr val="tx1"/>
                          </a:solidFill>
                          <a:latin typeface="ＭＳ Ｐ明朝" pitchFamily="18" charset="-128"/>
                          <a:ea typeface="ＭＳ Ｐ明朝" pitchFamily="18" charset="-128"/>
                        </a:rPr>
                        <a:t>2017</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marR="0" lvl="0" indent="-177800" algn="l" defTabSz="957700" rtl="0" eaLnBrk="1" fontAlgn="auto" latinLnBrk="0" hangingPunct="1">
                        <a:lnSpc>
                          <a:spcPts val="17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路上喫煙の防止に関する条例」施行、御堂筋を</a:t>
                      </a:r>
                      <a:r>
                        <a:rPr lang="en-US" altLang="ja-JP" sz="1200" dirty="0">
                          <a:solidFill>
                            <a:schemeClr val="tx1"/>
                          </a:solidFill>
                          <a:latin typeface="ＭＳ Ｐ明朝" pitchFamily="18" charset="-128"/>
                          <a:ea typeface="ＭＳ Ｐ明朝" pitchFamily="18" charset="-128"/>
                        </a:rPr>
                        <a:t>2007</a:t>
                      </a:r>
                      <a:r>
                        <a:rPr lang="ja-JP" altLang="en-US" sz="1200" dirty="0">
                          <a:solidFill>
                            <a:schemeClr val="tx1"/>
                          </a:solidFill>
                          <a:latin typeface="ＭＳ Ｐ明朝" pitchFamily="18" charset="-128"/>
                          <a:ea typeface="ＭＳ Ｐ明朝" pitchFamily="18" charset="-128"/>
                        </a:rPr>
                        <a:t>年、戎橋筋・心斎橋筋地域を</a:t>
                      </a:r>
                      <a:r>
                        <a:rPr lang="en-US" altLang="ja-JP" sz="1200" dirty="0">
                          <a:solidFill>
                            <a:schemeClr val="tx1"/>
                          </a:solidFill>
                          <a:latin typeface="ＭＳ Ｐ明朝" pitchFamily="18" charset="-128"/>
                          <a:ea typeface="ＭＳ Ｐ明朝" pitchFamily="18" charset="-128"/>
                        </a:rPr>
                        <a:t>2019</a:t>
                      </a:r>
                      <a:r>
                        <a:rPr lang="ja-JP" altLang="en-US" sz="1200" dirty="0">
                          <a:solidFill>
                            <a:schemeClr val="tx1"/>
                          </a:solidFill>
                          <a:latin typeface="ＭＳ Ｐ明朝" pitchFamily="18" charset="-128"/>
                          <a:ea typeface="ＭＳ Ｐ明朝" pitchFamily="18" charset="-128"/>
                        </a:rPr>
                        <a:t>年、長堀通り地域を</a:t>
                      </a:r>
                      <a:r>
                        <a:rPr lang="en-US" altLang="ja-JP" sz="1200" dirty="0">
                          <a:solidFill>
                            <a:schemeClr val="tx1"/>
                          </a:solidFill>
                          <a:latin typeface="ＭＳ Ｐ明朝" pitchFamily="18" charset="-128"/>
                          <a:ea typeface="ＭＳ Ｐ明朝" pitchFamily="18" charset="-128"/>
                        </a:rPr>
                        <a:t>2021</a:t>
                      </a:r>
                      <a:r>
                        <a:rPr lang="ja-JP" altLang="en-US" sz="1200" dirty="0">
                          <a:solidFill>
                            <a:schemeClr val="tx1"/>
                          </a:solidFill>
                          <a:latin typeface="ＭＳ Ｐ明朝" pitchFamily="18" charset="-128"/>
                          <a:ea typeface="ＭＳ Ｐ明朝" pitchFamily="18" charset="-128"/>
                        </a:rPr>
                        <a:t>年に「路上喫煙禁止地区」に指定・過料処分迅速化のため条例改正（</a:t>
                      </a:r>
                      <a:r>
                        <a:rPr lang="en-US" altLang="ja-JP" sz="1200" dirty="0">
                          <a:solidFill>
                            <a:schemeClr val="tx1"/>
                          </a:solidFill>
                          <a:latin typeface="ＭＳ Ｐ明朝" pitchFamily="18" charset="-128"/>
                          <a:ea typeface="ＭＳ Ｐ明朝" pitchFamily="18" charset="-128"/>
                        </a:rPr>
                        <a:t>2021</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・日本橋</a:t>
                      </a:r>
                      <a:r>
                        <a:rPr lang="ja-JP" altLang="en-US" sz="1200" dirty="0">
                          <a:solidFill>
                            <a:schemeClr val="tx1"/>
                          </a:solidFill>
                          <a:latin typeface="ＭＳ Ｐ明朝" pitchFamily="18" charset="-128"/>
                          <a:ea typeface="ＭＳ Ｐ明朝" pitchFamily="18" charset="-128"/>
                        </a:rPr>
                        <a:t>観光バス乗降スペースへの誘導員の配置（</a:t>
                      </a:r>
                      <a:r>
                        <a:rPr lang="en-US" altLang="ja-JP" sz="1200" dirty="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itchFamily="18" charset="-128"/>
                          <a:ea typeface="ＭＳ Ｐ明朝" pitchFamily="18" charset="-128"/>
                        </a:rPr>
                        <a:t>年～）、歩道拡幅（</a:t>
                      </a:r>
                      <a:r>
                        <a:rPr lang="en-US" altLang="ja-JP" sz="1200" strike="noStrike" dirty="0">
                          <a:solidFill>
                            <a:schemeClr val="tx1"/>
                          </a:solidFill>
                          <a:latin typeface="ＭＳ Ｐ明朝" pitchFamily="18" charset="-128"/>
                          <a:ea typeface="ＭＳ Ｐ明朝" pitchFamily="18" charset="-128"/>
                        </a:rPr>
                        <a:t>2018</a:t>
                      </a:r>
                      <a:r>
                        <a:rPr lang="ja-JP" altLang="en-US" sz="1200" strike="noStrike" dirty="0">
                          <a:solidFill>
                            <a:schemeClr val="tx1"/>
                          </a:solidFill>
                          <a:latin typeface="ＭＳ Ｐ明朝" pitchFamily="18" charset="-128"/>
                          <a:ea typeface="ＭＳ Ｐ明朝" pitchFamily="18" charset="-128"/>
                        </a:rPr>
                        <a:t>年</a:t>
                      </a:r>
                      <a:r>
                        <a:rPr lang="ja-JP" altLang="en-US" sz="1200" dirty="0">
                          <a:solidFill>
                            <a:schemeClr val="tx1"/>
                          </a:solidFill>
                          <a:latin typeface="ＭＳ Ｐ明朝" pitchFamily="18" charset="-128"/>
                          <a:ea typeface="ＭＳ Ｐ明朝" pitchFamily="18" charset="-128"/>
                        </a:rPr>
                        <a:t>）、デジタルサイネージを用いた観光案内板の設置（</a:t>
                      </a:r>
                      <a:r>
                        <a:rPr lang="en-US" altLang="ja-JP" sz="1200" dirty="0">
                          <a:solidFill>
                            <a:schemeClr val="tx1"/>
                          </a:solidFill>
                          <a:latin typeface="ＭＳ Ｐ明朝" pitchFamily="18" charset="-128"/>
                          <a:ea typeface="ＭＳ Ｐ明朝" pitchFamily="18" charset="-128"/>
                        </a:rPr>
                        <a:t>2018</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a:solidFill>
                            <a:schemeClr val="tx1"/>
                          </a:solidFill>
                          <a:latin typeface="ＭＳ Ｐ明朝" pitchFamily="18" charset="-128"/>
                          <a:ea typeface="ＭＳ Ｐ明朝" pitchFamily="18" charset="-128"/>
                        </a:rPr>
                        <a:t>　・</a:t>
                      </a:r>
                      <a:r>
                        <a:rPr lang="zh-TW" altLang="en-US" sz="1200" dirty="0">
                          <a:solidFill>
                            <a:schemeClr val="tx1"/>
                          </a:solidFill>
                          <a:latin typeface="ＭＳ Ｐ明朝" pitchFamily="18" charset="-128"/>
                          <a:ea typeface="ＭＳ Ｐ明朝" pitchFamily="18" charset="-128"/>
                        </a:rPr>
                        <a:t>道頓堀川</a:t>
                      </a:r>
                      <a:r>
                        <a:rPr lang="ja-JP" altLang="en-US" sz="1200" dirty="0" err="1">
                          <a:solidFill>
                            <a:schemeClr val="tx1"/>
                          </a:solidFill>
                          <a:latin typeface="ＭＳ Ｐ明朝" pitchFamily="18" charset="-128"/>
                          <a:ea typeface="ＭＳ Ｐ明朝" pitchFamily="18" charset="-128"/>
                        </a:rPr>
                        <a:t>での</a:t>
                      </a:r>
                      <a:r>
                        <a:rPr lang="ja-JP" altLang="en-US" sz="1200" dirty="0">
                          <a:solidFill>
                            <a:schemeClr val="tx1"/>
                          </a:solidFill>
                          <a:latin typeface="ＭＳ Ｐ明朝" pitchFamily="18" charset="-128"/>
                          <a:ea typeface="ＭＳ Ｐ明朝" pitchFamily="18" charset="-128"/>
                        </a:rPr>
                        <a:t>賑わい創出に向けた社会実験を実施（</a:t>
                      </a:r>
                      <a:r>
                        <a:rPr lang="en-US" altLang="ja-JP" sz="1200" dirty="0">
                          <a:solidFill>
                            <a:schemeClr val="tx1"/>
                          </a:solidFill>
                          <a:latin typeface="ＭＳ Ｐ明朝" pitchFamily="18" charset="-128"/>
                          <a:ea typeface="ＭＳ Ｐ明朝" pitchFamily="18" charset="-128"/>
                        </a:rPr>
                        <a:t>2005</a:t>
                      </a:r>
                      <a:r>
                        <a:rPr lang="ja-JP" altLang="en-US" sz="1200" dirty="0">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2011</a:t>
                      </a:r>
                      <a:r>
                        <a:rPr lang="ja-JP" altLang="en-US" sz="1200" dirty="0">
                          <a:solidFill>
                            <a:schemeClr val="tx1"/>
                          </a:solidFill>
                          <a:latin typeface="ＭＳ Ｐ明朝" pitchFamily="18" charset="-128"/>
                          <a:ea typeface="ＭＳ Ｐ明朝" pitchFamily="18" charset="-128"/>
                        </a:rPr>
                        <a:t>年度）、公募民間事業者による管理運営（</a:t>
                      </a:r>
                      <a:r>
                        <a:rPr lang="en-US" altLang="ja-JP" sz="1200" dirty="0">
                          <a:solidFill>
                            <a:schemeClr val="tx1"/>
                          </a:solidFill>
                          <a:latin typeface="ＭＳ Ｐ明朝" pitchFamily="18" charset="-128"/>
                          <a:ea typeface="ＭＳ Ｐ明朝" pitchFamily="18" charset="-128"/>
                        </a:rPr>
                        <a:t>2012</a:t>
                      </a:r>
                      <a:r>
                        <a:rPr lang="ja-JP" altLang="en-US" sz="1200" dirty="0">
                          <a:solidFill>
                            <a:schemeClr val="tx1"/>
                          </a:solidFill>
                          <a:latin typeface="ＭＳ Ｐ明朝" pitchFamily="18" charset="-128"/>
                          <a:ea typeface="ＭＳ Ｐ明朝" pitchFamily="18" charset="-128"/>
                        </a:rPr>
                        <a:t>年度～</a:t>
                      </a:r>
                      <a:r>
                        <a:rPr lang="ja-JP" altLang="en-US" sz="1200" dirty="0" smtClean="0">
                          <a:solidFill>
                            <a:schemeClr val="tx1"/>
                          </a:solidFill>
                          <a:latin typeface="ＭＳ Ｐ明朝" pitchFamily="18" charset="-128"/>
                          <a:ea typeface="ＭＳ Ｐ明朝" pitchFamily="18" charset="-128"/>
                        </a:rPr>
                        <a:t>）。</a:t>
                      </a:r>
                      <a:endParaRPr lang="ja-JP" altLang="en-US" sz="120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442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　①なんば駅周辺における空間再編推進（歩行者中心の広場へ）</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角丸四角形 24"/>
          <p:cNvSpPr/>
          <p:nvPr/>
        </p:nvSpPr>
        <p:spPr>
          <a:xfrm>
            <a:off x="595087" y="425058"/>
            <a:ext cx="11125266" cy="74776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・なんば駅周辺の道路空間を、車中心の空間から人中心の空間へと再編し、世界を惹きつける観光拠点として上質で居心地の</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良い空間の創出を図る。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9" name="正方形/長方形 28"/>
          <p:cNvSpPr/>
          <p:nvPr/>
        </p:nvSpPr>
        <p:spPr>
          <a:xfrm>
            <a:off x="595087" y="1223542"/>
            <a:ext cx="11125265" cy="141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p:cNvSpPr/>
          <p:nvPr/>
        </p:nvSpPr>
        <p:spPr>
          <a:xfrm>
            <a:off x="595087" y="5112443"/>
            <a:ext cx="11125265" cy="1651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右矢印 32"/>
          <p:cNvSpPr/>
          <p:nvPr/>
        </p:nvSpPr>
        <p:spPr>
          <a:xfrm rot="5400000">
            <a:off x="6006000" y="2374624"/>
            <a:ext cx="180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595087" y="1230569"/>
            <a:ext cx="1365000" cy="28479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39" name="正方形/長方形 38"/>
          <p:cNvSpPr/>
          <p:nvPr/>
        </p:nvSpPr>
        <p:spPr>
          <a:xfrm>
            <a:off x="595087" y="5112444"/>
            <a:ext cx="1365000" cy="24082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23" name="正方形/長方形 22"/>
          <p:cNvSpPr/>
          <p:nvPr/>
        </p:nvSpPr>
        <p:spPr>
          <a:xfrm>
            <a:off x="822011" y="785296"/>
            <a:ext cx="5556307" cy="272190"/>
          </a:xfrm>
          <a:prstGeom prst="rect">
            <a:avLst/>
          </a:prstGeom>
        </p:spPr>
        <p:txBody>
          <a:bodyPr wrap="square">
            <a:spAutoFit/>
          </a:bodyPr>
          <a:lstStyle/>
          <a:p>
            <a:pPr marL="177800" marR="0" lvl="0" indent="-17780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rPr>
              <a:t>　</a:t>
            </a:r>
            <a:endParaRPr kumimoji="1" lang="en-US" altLang="ja-JP" sz="12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38" name="正方形/長方形 37"/>
          <p:cNvSpPr/>
          <p:nvPr/>
        </p:nvSpPr>
        <p:spPr>
          <a:xfrm>
            <a:off x="595087" y="2703042"/>
            <a:ext cx="11125265" cy="23481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正方形/長方形 43"/>
          <p:cNvSpPr/>
          <p:nvPr/>
        </p:nvSpPr>
        <p:spPr>
          <a:xfrm>
            <a:off x="595087" y="2715047"/>
            <a:ext cx="1365000" cy="28117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sp>
        <p:nvSpPr>
          <p:cNvPr id="42" name="正方形/長方形 41"/>
          <p:cNvSpPr/>
          <p:nvPr/>
        </p:nvSpPr>
        <p:spPr>
          <a:xfrm>
            <a:off x="634860" y="2966325"/>
            <a:ext cx="8118587" cy="1938992"/>
          </a:xfrm>
          <a:prstGeom prst="rect">
            <a:avLst/>
          </a:prstGeom>
        </p:spPr>
        <p:txBody>
          <a:bodyPr wrap="square">
            <a:spAutoFit/>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・地元商店街等により空間再編の検討開始（</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2008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・地元町会・商店街・周辺企業等で組織する「なんば安全安心にぎわいのまちづくり協議会」設立し、</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まちづくり構想を策定（</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・官民協働で「なんば駅前広場空間利用検討会」を設置（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御堂筋からなんさん通りまでを南行き一方</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通行</a:t>
            </a:r>
            <a:endPar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ＭＳ Ｐ明朝" panose="02020600040205080304" pitchFamily="18" charset="-128"/>
                <a:ea typeface="ＭＳ Ｐ明朝" panose="02020600040205080304" pitchFamily="18" charset="-128"/>
              </a:rPr>
              <a:t>　</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と</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する案を前提に</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なんば駅周辺道路空間再編社会実験」実施（</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・同検討会により「なんば駅周辺道路空間の再編に係る基本計画」策定（</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・本市の予算化により、なんば駅周辺における空間再編推進事業の設計に着手（</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・御堂筋からの車両進入がない形状とした空間再編後の道路線形を具現化した歩行者天国化案を前提に、</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「なんば駅周辺道路空間再編社会実験」実施（</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・社会実験結果を踏まえ「なんば駅周辺における空間再編推進事業整備プラン」を策定し、整備工事に</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着手（</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3" name="正方形/長方形 42"/>
          <p:cNvSpPr/>
          <p:nvPr/>
        </p:nvSpPr>
        <p:spPr>
          <a:xfrm>
            <a:off x="621797" y="5335726"/>
            <a:ext cx="7766997" cy="1400383"/>
          </a:xfrm>
          <a:prstGeom prst="rect">
            <a:avLst/>
          </a:prstGeom>
        </p:spPr>
        <p:txBody>
          <a:bodyPr wrap="square">
            <a:spAutoFit/>
          </a:bodyPr>
          <a:lstStyle/>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・世界を惹きつける観光拠点として上質で居心地の良い空間の創出を図る。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駅前広場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・中央は利活用エリア、外周部は歩行者の通行空間とし、上質感・落ち着きを感じさせる空間を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形成。</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なんさん通り</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駅前広場からのにぎわいを連続させるとともに、無電柱化の実施と歩道拡幅等により歩行環境を</a:t>
            </a:r>
            <a:r>
              <a:rPr kumimoji="1" lang="ja-JP" altLang="en-US" sz="1200" b="0" i="0" u="none" strike="noStrike" kern="1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改善。</a:t>
            </a:r>
            <a:endParaRPr kumimoji="1" lang="en-US" altLang="ja-JP" sz="12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endParaRPr>
          </a:p>
          <a:p>
            <a:pPr marL="87313" marR="0" lvl="0" indent="-87313" algn="l" defTabSz="900113" rtl="0" eaLnBrk="1" fontAlgn="auto" latinLnBrk="0" hangingPunct="1">
              <a:lnSpc>
                <a:spcPts val="1700"/>
              </a:lnSpc>
              <a:spcBef>
                <a:spcPts val="0"/>
              </a:spcBef>
              <a:spcAft>
                <a:spcPts val="0"/>
              </a:spcAft>
              <a:buClrTx/>
              <a:buSzTx/>
              <a:buFontTx/>
              <a:buNone/>
              <a:tabLst>
                <a:tab pos="5195888" algn="l"/>
              </a:tabLst>
              <a:defRPr/>
            </a:pP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年秋頃に駅前広場の整備完成、</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月になんさん通りの整備完成を予定。</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36" name="Picture 2" descr="２日目（11／12昼）"/>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61477" y="3122336"/>
            <a:ext cx="1632608" cy="1213200"/>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5" name="正方形/長方形 149"/>
          <p:cNvSpPr>
            <a:spLocks noChangeArrowheads="1"/>
          </p:cNvSpPr>
          <p:nvPr/>
        </p:nvSpPr>
        <p:spPr bwMode="auto">
          <a:xfrm>
            <a:off x="7658273" y="6588615"/>
            <a:ext cx="2190348" cy="156451"/>
          </a:xfrm>
          <a:prstGeom prst="rect">
            <a:avLst/>
          </a:prstGeom>
          <a:noFill/>
          <a:ln>
            <a:noFill/>
          </a:ln>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なんば駅前広場の整備イメージ</a:t>
            </a:r>
          </a:p>
        </p:txBody>
      </p:sp>
      <p:sp>
        <p:nvSpPr>
          <p:cNvPr id="50" name="正方形/長方形 149"/>
          <p:cNvSpPr>
            <a:spLocks noChangeArrowheads="1"/>
          </p:cNvSpPr>
          <p:nvPr/>
        </p:nvSpPr>
        <p:spPr bwMode="auto">
          <a:xfrm>
            <a:off x="8307381" y="4367436"/>
            <a:ext cx="1724553" cy="294951"/>
          </a:xfrm>
          <a:prstGeom prst="rect">
            <a:avLst/>
          </a:prstGeom>
          <a:noFill/>
          <a:ln>
            <a:noFill/>
          </a:ln>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なんば駅周辺道路空間再編</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社会実験の様子（</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2016.11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pic>
        <p:nvPicPr>
          <p:cNvPr id="6" name="図 5"/>
          <p:cNvPicPr>
            <a:picLocks noChangeAspect="1"/>
          </p:cNvPicPr>
          <p:nvPr/>
        </p:nvPicPr>
        <p:blipFill rotWithShape="1">
          <a:blip r:embed="rId4"/>
          <a:srcRect r="6066"/>
          <a:stretch/>
        </p:blipFill>
        <p:spPr>
          <a:xfrm>
            <a:off x="10056772" y="1267543"/>
            <a:ext cx="1612105" cy="1209600"/>
          </a:xfrm>
          <a:prstGeom prst="rect">
            <a:avLst/>
          </a:prstGeom>
        </p:spPr>
      </p:pic>
      <p:sp>
        <p:nvSpPr>
          <p:cNvPr id="32" name="正方形/長方形 31"/>
          <p:cNvSpPr/>
          <p:nvPr/>
        </p:nvSpPr>
        <p:spPr>
          <a:xfrm>
            <a:off x="644439" y="1585158"/>
            <a:ext cx="8626789" cy="830997"/>
          </a:xfrm>
          <a:prstGeom prst="rect">
            <a:avLst/>
          </a:prstGeom>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ミナミの中心に位置するなんば駅周辺は、多くの国内外の来街者が行き来する場所であり、大阪のミナミの玄関口の重点エリアとして、世界の都市間競争に打ち勝つため、都市魅力の向上や活性化を推進する必要があ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・現状においては、空間の大半を車道やタクシー待機場が占め、車中心の空間となっている駅前広場や、歩道が狭い上に放置自転車が多いなんさん通りなど、来街者が歩きにくい空間となっている。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46" name="右矢印 45"/>
          <p:cNvSpPr/>
          <p:nvPr/>
        </p:nvSpPr>
        <p:spPr>
          <a:xfrm rot="5400000">
            <a:off x="6006000" y="4821976"/>
            <a:ext cx="180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正方形/長方形 149"/>
          <p:cNvSpPr>
            <a:spLocks noChangeArrowheads="1"/>
          </p:cNvSpPr>
          <p:nvPr/>
        </p:nvSpPr>
        <p:spPr bwMode="auto">
          <a:xfrm>
            <a:off x="9773282" y="2479740"/>
            <a:ext cx="2190348" cy="156451"/>
          </a:xfrm>
          <a:prstGeom prst="rect">
            <a:avLst/>
          </a:prstGeom>
          <a:noFill/>
          <a:ln>
            <a:noFill/>
          </a:ln>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従前のなんば駅前広場</a:t>
            </a:r>
          </a:p>
        </p:txBody>
      </p:sp>
      <p:pic>
        <p:nvPicPr>
          <p:cNvPr id="9" name="図 8"/>
          <p:cNvPicPr>
            <a:picLocks noChangeAspect="1"/>
          </p:cNvPicPr>
          <p:nvPr/>
        </p:nvPicPr>
        <p:blipFill>
          <a:blip r:embed="rId5"/>
          <a:stretch>
            <a:fillRect/>
          </a:stretch>
        </p:blipFill>
        <p:spPr>
          <a:xfrm>
            <a:off x="10048344" y="3122337"/>
            <a:ext cx="1620533" cy="1214449"/>
          </a:xfrm>
          <a:prstGeom prst="rect">
            <a:avLst/>
          </a:prstGeom>
        </p:spPr>
      </p:pic>
      <p:sp>
        <p:nvSpPr>
          <p:cNvPr id="49" name="正方形/長方形 149"/>
          <p:cNvSpPr>
            <a:spLocks noChangeArrowheads="1"/>
          </p:cNvSpPr>
          <p:nvPr/>
        </p:nvSpPr>
        <p:spPr bwMode="auto">
          <a:xfrm>
            <a:off x="9762045" y="6320968"/>
            <a:ext cx="2190348" cy="156451"/>
          </a:xfrm>
          <a:prstGeom prst="rect">
            <a:avLst/>
          </a:prstGeom>
          <a:noFill/>
          <a:ln>
            <a:noFill/>
          </a:ln>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なんば駅前広場の将来イメージ</a:t>
            </a:r>
          </a:p>
        </p:txBody>
      </p:sp>
      <p:pic>
        <p:nvPicPr>
          <p:cNvPr id="5" name="図 4"/>
          <p:cNvPicPr>
            <a:picLocks noChangeAspect="1"/>
          </p:cNvPicPr>
          <p:nvPr/>
        </p:nvPicPr>
        <p:blipFill>
          <a:blip r:embed="rId6"/>
          <a:stretch>
            <a:fillRect/>
          </a:stretch>
        </p:blipFill>
        <p:spPr>
          <a:xfrm>
            <a:off x="10048877" y="5249448"/>
            <a:ext cx="1620000" cy="1051077"/>
          </a:xfrm>
          <a:prstGeom prst="rect">
            <a:avLst/>
          </a:prstGeom>
        </p:spPr>
      </p:pic>
      <p:sp>
        <p:nvSpPr>
          <p:cNvPr id="51" name="正方形/長方形 149"/>
          <p:cNvSpPr>
            <a:spLocks noChangeArrowheads="1"/>
          </p:cNvSpPr>
          <p:nvPr/>
        </p:nvSpPr>
        <p:spPr bwMode="auto">
          <a:xfrm>
            <a:off x="10006180" y="4367436"/>
            <a:ext cx="1724553" cy="294951"/>
          </a:xfrm>
          <a:prstGeom prst="rect">
            <a:avLst/>
          </a:prstGeom>
          <a:noFill/>
          <a:ln>
            <a:noFill/>
          </a:ln>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なんば駅周辺道路空間再編</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社会実験の様子（</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2021.11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pic>
        <p:nvPicPr>
          <p:cNvPr id="52" name="図 51"/>
          <p:cNvPicPr>
            <a:picLocks noChangeAspect="1"/>
          </p:cNvPicPr>
          <p:nvPr/>
        </p:nvPicPr>
        <p:blipFill rotWithShape="1">
          <a:blip r:embed="rId7"/>
          <a:srcRect l="10240" r="3945"/>
          <a:stretch/>
        </p:blipFill>
        <p:spPr>
          <a:xfrm>
            <a:off x="7443838" y="5249448"/>
            <a:ext cx="2550247" cy="1327937"/>
          </a:xfrm>
          <a:prstGeom prst="rect">
            <a:avLst/>
          </a:prstGeom>
        </p:spPr>
      </p:pic>
      <p:sp>
        <p:nvSpPr>
          <p:cNvPr id="2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7511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err="1"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　②心斎橋筋商店街での「心</a:t>
            </a:r>
            <a:r>
              <a:rPr kumimoji="1" lang="ja-JP" altLang="en-US" sz="20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ぶら</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」の実現</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角丸四角形 24"/>
          <p:cNvSpPr/>
          <p:nvPr/>
        </p:nvSpPr>
        <p:spPr>
          <a:xfrm>
            <a:off x="1271471" y="548680"/>
            <a:ext cx="9577064" cy="1008112"/>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・景観法に基づく、地域の良好な景観の維持・増進を図るために自主的な規制を行うことができる「景観協定」により、訪れる人が、おしゃれを楽しみながら街を楽しむ「心</a:t>
            </a:r>
            <a:r>
              <a:rPr kumimoji="1" lang="ja-JP" altLang="en-US" sz="16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ぶら</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」の実現と“調和”と“優雅さ”のある街を育むことをめざす。</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9" name="正方形/長方形 28"/>
          <p:cNvSpPr/>
          <p:nvPr/>
        </p:nvSpPr>
        <p:spPr>
          <a:xfrm>
            <a:off x="1343472" y="1772816"/>
            <a:ext cx="1373833"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心斎橋筋商店街は百貨店やブランド店等が軒を連ね、全国でも有数の来訪者（年間</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5,500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万人）のある商店街。</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・しかし近年、</a:t>
            </a:r>
            <a:r>
              <a:rPr kumimoji="0"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商店街衰退に伴う街のブランド力低下や、風俗店・無料案内所等による環境悪化が懸念されていた。</a:t>
            </a: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0" name="正方形/長方形 29"/>
          <p:cNvSpPr/>
          <p:nvPr/>
        </p:nvSpPr>
        <p:spPr>
          <a:xfrm>
            <a:off x="3503712" y="1772816"/>
            <a:ext cx="2376260"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6672064" y="1772816"/>
            <a:ext cx="4104458"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itchFamily="49"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右矢印 31"/>
          <p:cNvSpPr/>
          <p:nvPr/>
        </p:nvSpPr>
        <p:spPr>
          <a:xfrm>
            <a:off x="2886329" y="3212976"/>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343472" y="177281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38" name="正方形/長方形 37"/>
          <p:cNvSpPr/>
          <p:nvPr/>
        </p:nvSpPr>
        <p:spPr>
          <a:xfrm>
            <a:off x="3503712" y="1772816"/>
            <a:ext cx="1728192"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sp>
        <p:nvSpPr>
          <p:cNvPr id="39" name="正方形/長方形 38"/>
          <p:cNvSpPr/>
          <p:nvPr/>
        </p:nvSpPr>
        <p:spPr>
          <a:xfrm>
            <a:off x="6672066" y="1772816"/>
            <a:ext cx="151216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16" name="正方形/長方形 15"/>
          <p:cNvSpPr/>
          <p:nvPr/>
        </p:nvSpPr>
        <p:spPr>
          <a:xfrm>
            <a:off x="3575720" y="2204870"/>
            <a:ext cx="2233409" cy="4381575"/>
          </a:xfrm>
          <a:prstGeom prst="rect">
            <a:avLst/>
          </a:prstGeom>
        </p:spPr>
        <p:txBody>
          <a:bodyPr wrap="square" lIns="36000" tIns="36000" rIns="36000" bIns="36000">
            <a:spAutoFit/>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・街の現状を憂い、活性化に取り組む地域のまちづくり団体の活動を市が支援し、まちの将来像である</a:t>
            </a:r>
            <a:r>
              <a:rPr kumimoji="0"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「まちづくり構想」が策定された。（</a:t>
            </a:r>
            <a:r>
              <a:rPr kumimoji="0"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2012</a:t>
            </a:r>
            <a:r>
              <a:rPr kumimoji="0"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r>
              <a:rPr kumimoji="0"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9</a:t>
            </a:r>
            <a:r>
              <a:rPr kumimoji="0"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月）</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・構想に沿い約</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400</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名の合意を得た「心斎橋筋景観協定」を策定（</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2013</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550" marR="0" lvl="0" indent="-82550" algn="l" defTabSz="957263"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・地域では、ガイドラインを作成し、新築等の際に、事前に事業者と協議する</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取組を</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行っている。</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550" marR="0" lvl="0" indent="-82550" algn="l" defTabSz="957263"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・本市では協定に基づく届出の際に、地域での行われている協議や、景観協定区域への賛同の拡大に向けた地域の</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取組の</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支援を行っている。</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景観協定の主な内容</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p>
          <a:p>
            <a:pPr marL="177800" marR="0" lvl="0" indent="-177800" algn="l" defTabSz="95726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　・風営法等で定める用途に供することを</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禁止。</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5726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　・アーケード内に面する立面の３分の１以内とする等、屋外広告物の</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制限。</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7800" marR="0" lvl="0" indent="-177800" algn="l" defTabSz="95726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　・建築物の新築や広告物設置等の際は協議が</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必要。</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p:txBody>
      </p:sp>
      <p:sp>
        <p:nvSpPr>
          <p:cNvPr id="17" name="右矢印 16"/>
          <p:cNvSpPr/>
          <p:nvPr/>
        </p:nvSpPr>
        <p:spPr>
          <a:xfrm>
            <a:off x="6054682" y="3188051"/>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正方形/長方形 17"/>
          <p:cNvSpPr/>
          <p:nvPr/>
        </p:nvSpPr>
        <p:spPr>
          <a:xfrm>
            <a:off x="6672066" y="2204907"/>
            <a:ext cx="1512168" cy="1631216"/>
          </a:xfrm>
          <a:prstGeom prst="rect">
            <a:avLst/>
          </a:prstGeom>
        </p:spPr>
        <p:txBody>
          <a:bodyPr wrap="square">
            <a:spAutoFit/>
          </a:bodyPr>
          <a:lstStyle/>
          <a:p>
            <a:pPr marL="82550" marR="0" lvl="0" indent="-82550" algn="l" defTabSz="957263"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・今後、地域と事業者が景観協定に基づく協議を行うことにより、「心</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ぶら</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」の実現及び“調和”と“優雅さ”のある街を育むことをめざす。</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57263"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56323" name="Picture 3"/>
          <p:cNvPicPr>
            <a:picLocks noChangeAspect="1" noChangeArrowheads="1"/>
          </p:cNvPicPr>
          <p:nvPr/>
        </p:nvPicPr>
        <p:blipFill>
          <a:blip r:embed="rId2" cstate="email"/>
          <a:srcRect/>
          <a:stretch>
            <a:fillRect/>
          </a:stretch>
        </p:blipFill>
        <p:spPr bwMode="auto">
          <a:xfrm>
            <a:off x="6720322" y="5733256"/>
            <a:ext cx="1224136" cy="348736"/>
          </a:xfrm>
          <a:prstGeom prst="rect">
            <a:avLst/>
          </a:prstGeom>
          <a:noFill/>
          <a:ln w="9525">
            <a:noFill/>
            <a:miter lim="800000"/>
            <a:headEnd/>
            <a:tailEnd/>
          </a:ln>
        </p:spPr>
      </p:pic>
      <p:pic>
        <p:nvPicPr>
          <p:cNvPr id="56324" name="Picture 4"/>
          <p:cNvPicPr>
            <a:picLocks noChangeAspect="1" noChangeArrowheads="1"/>
          </p:cNvPicPr>
          <p:nvPr/>
        </p:nvPicPr>
        <p:blipFill>
          <a:blip r:embed="rId3" cstate="email"/>
          <a:srcRect/>
          <a:stretch>
            <a:fillRect/>
          </a:stretch>
        </p:blipFill>
        <p:spPr bwMode="auto">
          <a:xfrm>
            <a:off x="6744073" y="6086563"/>
            <a:ext cx="1512168" cy="339051"/>
          </a:xfrm>
          <a:prstGeom prst="rect">
            <a:avLst/>
          </a:prstGeom>
          <a:noFill/>
          <a:ln w="9525">
            <a:noFill/>
            <a:miter lim="800000"/>
            <a:headEnd/>
            <a:tailEnd/>
          </a:ln>
        </p:spPr>
      </p:pic>
      <p:sp>
        <p:nvSpPr>
          <p:cNvPr id="21" name="テキスト ボックス 20"/>
          <p:cNvSpPr txBox="1"/>
          <p:nvPr/>
        </p:nvSpPr>
        <p:spPr>
          <a:xfrm>
            <a:off x="8405127" y="4005064"/>
            <a:ext cx="211203" cy="648072"/>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御堂筋</a:t>
            </a:r>
          </a:p>
        </p:txBody>
      </p:sp>
      <p:sp>
        <p:nvSpPr>
          <p:cNvPr id="23" name="テキスト ボックス 22"/>
          <p:cNvSpPr txBox="1"/>
          <p:nvPr/>
        </p:nvSpPr>
        <p:spPr>
          <a:xfrm>
            <a:off x="8688295" y="1916832"/>
            <a:ext cx="432049" cy="195814"/>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長堀通</a:t>
            </a:r>
          </a:p>
        </p:txBody>
      </p:sp>
      <p:sp>
        <p:nvSpPr>
          <p:cNvPr id="24" name="テキスト ボックス 23"/>
          <p:cNvSpPr txBox="1"/>
          <p:nvPr/>
        </p:nvSpPr>
        <p:spPr>
          <a:xfrm>
            <a:off x="9120342" y="6165304"/>
            <a:ext cx="720080" cy="195814"/>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道頓堀川</a:t>
            </a:r>
          </a:p>
        </p:txBody>
      </p:sp>
      <p:sp>
        <p:nvSpPr>
          <p:cNvPr id="26" name="正方形/長方形 25"/>
          <p:cNvSpPr/>
          <p:nvPr/>
        </p:nvSpPr>
        <p:spPr>
          <a:xfrm>
            <a:off x="9912432" y="6165304"/>
            <a:ext cx="720080" cy="28803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6" name="グループ化 5"/>
          <p:cNvGrpSpPr/>
          <p:nvPr/>
        </p:nvGrpSpPr>
        <p:grpSpPr>
          <a:xfrm>
            <a:off x="8603218" y="2115047"/>
            <a:ext cx="2029294" cy="4208586"/>
            <a:chOff x="8603218" y="2115047"/>
            <a:chExt cx="2029294" cy="4208586"/>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03218" y="2115047"/>
              <a:ext cx="1868650" cy="4208586"/>
            </a:xfrm>
            <a:prstGeom prst="rect">
              <a:avLst/>
            </a:prstGeom>
          </p:spPr>
        </p:pic>
        <p:sp>
          <p:nvSpPr>
            <p:cNvPr id="5" name="正方形/長方形 4"/>
            <p:cNvSpPr/>
            <p:nvPr/>
          </p:nvSpPr>
          <p:spPr>
            <a:xfrm>
              <a:off x="10094228" y="5832648"/>
              <a:ext cx="538284" cy="327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4786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宗右衛門町.jpg"/>
          <p:cNvPicPr>
            <a:picLocks noChangeAspect="1"/>
          </p:cNvPicPr>
          <p:nvPr/>
        </p:nvPicPr>
        <p:blipFill rotWithShape="1">
          <a:blip r:embed="rId3" cstate="email"/>
          <a:srcRect l="2055" r="5303"/>
          <a:stretch/>
        </p:blipFill>
        <p:spPr>
          <a:xfrm>
            <a:off x="6010589" y="2863797"/>
            <a:ext cx="4787901" cy="1440160"/>
          </a:xfrm>
          <a:prstGeom prst="rect">
            <a:avLst/>
          </a:prstGeom>
        </p:spPr>
      </p:pic>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err="1"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　③宗右衛門町地区の格調高く魅力あるまちなみの再生・創造</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角丸四角形 24"/>
          <p:cNvSpPr/>
          <p:nvPr/>
        </p:nvSpPr>
        <p:spPr>
          <a:xfrm>
            <a:off x="1279490" y="460864"/>
            <a:ext cx="9497041" cy="116793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建物の用途等を制限するルールである「地区計画」や、新築等の際に地域と事業者が協議</a:t>
            </a:r>
            <a:r>
              <a:rPr kumimoji="1" lang="ja-JP" altLang="en-US" sz="16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する</a:t>
            </a:r>
            <a:r>
              <a:rPr kumimoji="1" lang="ja-JP" altLang="en-US" sz="16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取組</a:t>
            </a:r>
            <a:r>
              <a:rPr kumimoji="1" lang="ja-JP" altLang="en-US" sz="16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に</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より、歴史や風情が息づく個性的で格調高い魅力的なまちなみを再生・創造するとともに、大阪ミナミの環境浄化、活性化に寄与する。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9" name="正方形/長方形 28"/>
          <p:cNvSpPr/>
          <p:nvPr/>
        </p:nvSpPr>
        <p:spPr>
          <a:xfrm>
            <a:off x="1261781" y="1836440"/>
            <a:ext cx="1613027"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6010589" y="1836440"/>
            <a:ext cx="4765931"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2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・今後建替えが進むことにより、歴史や風情が息づく個性的で格調高い魅力的なまちなみを再生・創造し、大阪ミナミの環境浄化、活性化に寄与する。</a:t>
            </a:r>
          </a:p>
        </p:txBody>
      </p:sp>
      <p:sp>
        <p:nvSpPr>
          <p:cNvPr id="32" name="右矢印 31"/>
          <p:cNvSpPr/>
          <p:nvPr/>
        </p:nvSpPr>
        <p:spPr>
          <a:xfrm>
            <a:off x="2977319" y="3861052"/>
            <a:ext cx="217965"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271464" y="183644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39" name="正方形/長方形 38"/>
          <p:cNvSpPr/>
          <p:nvPr/>
        </p:nvSpPr>
        <p:spPr>
          <a:xfrm>
            <a:off x="6011245" y="1836440"/>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pic>
        <p:nvPicPr>
          <p:cNvPr id="1026" name="Picture 2"/>
          <p:cNvPicPr>
            <a:picLocks noChangeAspect="1" noChangeArrowheads="1"/>
          </p:cNvPicPr>
          <p:nvPr/>
        </p:nvPicPr>
        <p:blipFill>
          <a:blip r:embed="rId4" cstate="email"/>
          <a:srcRect/>
          <a:stretch>
            <a:fillRect/>
          </a:stretch>
        </p:blipFill>
        <p:spPr bwMode="auto">
          <a:xfrm>
            <a:off x="6804426" y="4348336"/>
            <a:ext cx="2886361" cy="1967579"/>
          </a:xfrm>
          <a:prstGeom prst="rect">
            <a:avLst/>
          </a:prstGeom>
          <a:noFill/>
          <a:ln w="9525">
            <a:noFill/>
            <a:miter lim="800000"/>
            <a:headEnd/>
            <a:tailEnd/>
          </a:ln>
        </p:spPr>
      </p:pic>
      <p:sp>
        <p:nvSpPr>
          <p:cNvPr id="16" name="正方形/長方形 149"/>
          <p:cNvSpPr>
            <a:spLocks noChangeArrowheads="1"/>
          </p:cNvSpPr>
          <p:nvPr/>
        </p:nvSpPr>
        <p:spPr bwMode="auto">
          <a:xfrm>
            <a:off x="6396039" y="6300936"/>
            <a:ext cx="4368485" cy="144016"/>
          </a:xfrm>
          <a:prstGeom prst="rect">
            <a:avLst/>
          </a:prstGeom>
          <a:noFill/>
          <a:ln>
            <a:noFill/>
          </a:ln>
        </p:spPr>
        <p:txBody>
          <a:bodyPr lIns="74267" tIns="8889" rIns="74267" bIns="8889"/>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rPr>
              <a:t>　（宗右衛門町活性化協議会　まちづくり構想　街並みのイメージ）</a:t>
            </a:r>
            <a:endPar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endParaRPr>
          </a:p>
        </p:txBody>
      </p:sp>
      <p:sp>
        <p:nvSpPr>
          <p:cNvPr id="21" name="テキスト ボックス 20"/>
          <p:cNvSpPr txBox="1"/>
          <p:nvPr/>
        </p:nvSpPr>
        <p:spPr>
          <a:xfrm>
            <a:off x="6120376" y="2935805"/>
            <a:ext cx="211203" cy="648072"/>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御堂筋</a:t>
            </a:r>
          </a:p>
        </p:txBody>
      </p:sp>
      <p:sp>
        <p:nvSpPr>
          <p:cNvPr id="22" name="テキスト ボックス 21"/>
          <p:cNvSpPr txBox="1"/>
          <p:nvPr/>
        </p:nvSpPr>
        <p:spPr>
          <a:xfrm>
            <a:off x="10440854" y="3007813"/>
            <a:ext cx="211203" cy="360040"/>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堺筋</a:t>
            </a:r>
          </a:p>
        </p:txBody>
      </p:sp>
      <p:sp>
        <p:nvSpPr>
          <p:cNvPr id="28" name="フリーフォーム 27"/>
          <p:cNvSpPr/>
          <p:nvPr/>
        </p:nvSpPr>
        <p:spPr>
          <a:xfrm>
            <a:off x="6192333" y="3151833"/>
            <a:ext cx="4291866" cy="967255"/>
          </a:xfrm>
          <a:custGeom>
            <a:avLst/>
            <a:gdLst>
              <a:gd name="connsiteX0" fmla="*/ 4260153 w 4291866"/>
              <a:gd name="connsiteY0" fmla="*/ 967255 h 967255"/>
              <a:gd name="connsiteX1" fmla="*/ 1749517 w 4291866"/>
              <a:gd name="connsiteY1" fmla="*/ 930257 h 967255"/>
              <a:gd name="connsiteX2" fmla="*/ 406987 w 4291866"/>
              <a:gd name="connsiteY2" fmla="*/ 930257 h 967255"/>
              <a:gd name="connsiteX3" fmla="*/ 0 w 4291866"/>
              <a:gd name="connsiteY3" fmla="*/ 935542 h 967255"/>
              <a:gd name="connsiteX4" fmla="*/ 5286 w 4291866"/>
              <a:gd name="connsiteY4" fmla="*/ 576125 h 967255"/>
              <a:gd name="connsiteX5" fmla="*/ 861545 w 4291866"/>
              <a:gd name="connsiteY5" fmla="*/ 570839 h 967255"/>
              <a:gd name="connsiteX6" fmla="*/ 866830 w 4291866"/>
              <a:gd name="connsiteY6" fmla="*/ 449272 h 967255"/>
              <a:gd name="connsiteX7" fmla="*/ 898544 w 4291866"/>
              <a:gd name="connsiteY7" fmla="*/ 449272 h 967255"/>
              <a:gd name="connsiteX8" fmla="*/ 903829 w 4291866"/>
              <a:gd name="connsiteY8" fmla="*/ 332989 h 967255"/>
              <a:gd name="connsiteX9" fmla="*/ 972541 w 4291866"/>
              <a:gd name="connsiteY9" fmla="*/ 338275 h 967255"/>
              <a:gd name="connsiteX10" fmla="*/ 972541 w 4291866"/>
              <a:gd name="connsiteY10" fmla="*/ 248421 h 967255"/>
              <a:gd name="connsiteX11" fmla="*/ 1104680 w 4291866"/>
              <a:gd name="connsiteY11" fmla="*/ 253706 h 967255"/>
              <a:gd name="connsiteX12" fmla="*/ 1104680 w 4291866"/>
              <a:gd name="connsiteY12" fmla="*/ 248421 h 967255"/>
              <a:gd name="connsiteX13" fmla="*/ 1464097 w 4291866"/>
              <a:gd name="connsiteY13" fmla="*/ 248421 h 967255"/>
              <a:gd name="connsiteX14" fmla="*/ 1464097 w 4291866"/>
              <a:gd name="connsiteY14" fmla="*/ 116282 h 967255"/>
              <a:gd name="connsiteX15" fmla="*/ 1797087 w 4291866"/>
              <a:gd name="connsiteY15" fmla="*/ 121567 h 967255"/>
              <a:gd name="connsiteX16" fmla="*/ 1797087 w 4291866"/>
              <a:gd name="connsiteY16" fmla="*/ 153281 h 967255"/>
              <a:gd name="connsiteX17" fmla="*/ 1807658 w 4291866"/>
              <a:gd name="connsiteY17" fmla="*/ 158566 h 967255"/>
              <a:gd name="connsiteX18" fmla="*/ 1812944 w 4291866"/>
              <a:gd name="connsiteY18" fmla="*/ 63426 h 967255"/>
              <a:gd name="connsiteX19" fmla="*/ 2167075 w 4291866"/>
              <a:gd name="connsiteY19" fmla="*/ 68712 h 967255"/>
              <a:gd name="connsiteX20" fmla="*/ 2167075 w 4291866"/>
              <a:gd name="connsiteY20" fmla="*/ 0 h 967255"/>
              <a:gd name="connsiteX21" fmla="*/ 2537064 w 4291866"/>
              <a:gd name="connsiteY21" fmla="*/ 5285 h 967255"/>
              <a:gd name="connsiteX22" fmla="*/ 2537064 w 4291866"/>
              <a:gd name="connsiteY22" fmla="*/ 264277 h 967255"/>
              <a:gd name="connsiteX23" fmla="*/ 2907052 w 4291866"/>
              <a:gd name="connsiteY23" fmla="*/ 269563 h 967255"/>
              <a:gd name="connsiteX24" fmla="*/ 2912338 w 4291866"/>
              <a:gd name="connsiteY24" fmla="*/ 206136 h 967255"/>
              <a:gd name="connsiteX25" fmla="*/ 3255898 w 4291866"/>
              <a:gd name="connsiteY25" fmla="*/ 216707 h 967255"/>
              <a:gd name="connsiteX26" fmla="*/ 3604745 w 4291866"/>
              <a:gd name="connsiteY26" fmla="*/ 206136 h 967255"/>
              <a:gd name="connsiteX27" fmla="*/ 3604745 w 4291866"/>
              <a:gd name="connsiteY27" fmla="*/ 301276 h 967255"/>
              <a:gd name="connsiteX28" fmla="*/ 3958876 w 4291866"/>
              <a:gd name="connsiteY28" fmla="*/ 311847 h 967255"/>
              <a:gd name="connsiteX29" fmla="*/ 3958876 w 4291866"/>
              <a:gd name="connsiteY29" fmla="*/ 211422 h 967255"/>
              <a:gd name="connsiteX30" fmla="*/ 4048731 w 4291866"/>
              <a:gd name="connsiteY30" fmla="*/ 216707 h 967255"/>
              <a:gd name="connsiteX31" fmla="*/ 4043445 w 4291866"/>
              <a:gd name="connsiteY31" fmla="*/ 306562 h 967255"/>
              <a:gd name="connsiteX32" fmla="*/ 4291866 w 4291866"/>
              <a:gd name="connsiteY32" fmla="*/ 322418 h 967255"/>
              <a:gd name="connsiteX33" fmla="*/ 4260153 w 4291866"/>
              <a:gd name="connsiteY33" fmla="*/ 967255 h 96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91866" h="967255">
                <a:moveTo>
                  <a:pt x="4260153" y="967255"/>
                </a:moveTo>
                <a:lnTo>
                  <a:pt x="1749517" y="930257"/>
                </a:lnTo>
                <a:lnTo>
                  <a:pt x="406987" y="930257"/>
                </a:lnTo>
                <a:lnTo>
                  <a:pt x="0" y="935542"/>
                </a:lnTo>
                <a:lnTo>
                  <a:pt x="5286" y="576125"/>
                </a:lnTo>
                <a:lnTo>
                  <a:pt x="861545" y="570839"/>
                </a:lnTo>
                <a:lnTo>
                  <a:pt x="866830" y="449272"/>
                </a:lnTo>
                <a:lnTo>
                  <a:pt x="898544" y="449272"/>
                </a:lnTo>
                <a:lnTo>
                  <a:pt x="903829" y="332989"/>
                </a:lnTo>
                <a:lnTo>
                  <a:pt x="972541" y="338275"/>
                </a:lnTo>
                <a:lnTo>
                  <a:pt x="972541" y="248421"/>
                </a:lnTo>
                <a:lnTo>
                  <a:pt x="1104680" y="253706"/>
                </a:lnTo>
                <a:lnTo>
                  <a:pt x="1104680" y="248421"/>
                </a:lnTo>
                <a:lnTo>
                  <a:pt x="1464097" y="248421"/>
                </a:lnTo>
                <a:lnTo>
                  <a:pt x="1464097" y="116282"/>
                </a:lnTo>
                <a:lnTo>
                  <a:pt x="1797087" y="121567"/>
                </a:lnTo>
                <a:lnTo>
                  <a:pt x="1797087" y="153281"/>
                </a:lnTo>
                <a:lnTo>
                  <a:pt x="1807658" y="158566"/>
                </a:lnTo>
                <a:lnTo>
                  <a:pt x="1812944" y="63426"/>
                </a:lnTo>
                <a:lnTo>
                  <a:pt x="2167075" y="68712"/>
                </a:lnTo>
                <a:lnTo>
                  <a:pt x="2167075" y="0"/>
                </a:lnTo>
                <a:lnTo>
                  <a:pt x="2537064" y="5285"/>
                </a:lnTo>
                <a:lnTo>
                  <a:pt x="2537064" y="264277"/>
                </a:lnTo>
                <a:lnTo>
                  <a:pt x="2907052" y="269563"/>
                </a:lnTo>
                <a:lnTo>
                  <a:pt x="2912338" y="206136"/>
                </a:lnTo>
                <a:lnTo>
                  <a:pt x="3255898" y="216707"/>
                </a:lnTo>
                <a:lnTo>
                  <a:pt x="3604745" y="206136"/>
                </a:lnTo>
                <a:lnTo>
                  <a:pt x="3604745" y="301276"/>
                </a:lnTo>
                <a:lnTo>
                  <a:pt x="3958876" y="311847"/>
                </a:lnTo>
                <a:lnTo>
                  <a:pt x="3958876" y="211422"/>
                </a:lnTo>
                <a:lnTo>
                  <a:pt x="4048731" y="216707"/>
                </a:lnTo>
                <a:lnTo>
                  <a:pt x="4043445" y="306562"/>
                </a:lnTo>
                <a:lnTo>
                  <a:pt x="4291866" y="322418"/>
                </a:lnTo>
                <a:lnTo>
                  <a:pt x="4260153" y="967255"/>
                </a:lnTo>
                <a:close/>
              </a:path>
            </a:pathLst>
          </a:custGeom>
          <a:solidFill>
            <a:srgbClr val="FF0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テキスト ボックス 23"/>
          <p:cNvSpPr txBox="1"/>
          <p:nvPr/>
        </p:nvSpPr>
        <p:spPr>
          <a:xfrm>
            <a:off x="7776509" y="3583877"/>
            <a:ext cx="1584176" cy="195814"/>
          </a:xfrm>
          <a:prstGeom prst="rect">
            <a:avLst/>
          </a:prstGeom>
          <a:solidFill>
            <a:schemeClr val="bg1">
              <a:alpha val="50000"/>
            </a:schemeClr>
          </a:solid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宗右衛門町地区　地区計画の区域</a:t>
            </a:r>
          </a:p>
        </p:txBody>
      </p:sp>
      <p:sp>
        <p:nvSpPr>
          <p:cNvPr id="18" name="テキスト ボックス 17"/>
          <p:cNvSpPr txBox="1"/>
          <p:nvPr/>
        </p:nvSpPr>
        <p:spPr>
          <a:xfrm>
            <a:off x="7992534" y="4087933"/>
            <a:ext cx="780087" cy="195814"/>
          </a:xfrm>
          <a:prstGeom prst="rect">
            <a:avLst/>
          </a:prstGeom>
          <a:solidFill>
            <a:schemeClr val="bg1">
              <a:alpha val="50000"/>
            </a:schemeClr>
          </a:solid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道頓堀川</a:t>
            </a:r>
          </a:p>
        </p:txBody>
      </p:sp>
      <p:sp>
        <p:nvSpPr>
          <p:cNvPr id="30" name="テキスト ボックス 29"/>
          <p:cNvSpPr txBox="1"/>
          <p:nvPr/>
        </p:nvSpPr>
        <p:spPr>
          <a:xfrm>
            <a:off x="6701908" y="2863797"/>
            <a:ext cx="349702" cy="648072"/>
          </a:xfrm>
          <a:prstGeom prst="rect">
            <a:avLst/>
          </a:prstGeom>
          <a:solidFill>
            <a:schemeClr val="bg1">
              <a:alpha val="50000"/>
            </a:schemeClr>
          </a:solidFill>
        </p:spPr>
        <p:txBody>
          <a:bodyPr vert="eaVert"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心斎橋筋</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商店街</a:t>
            </a:r>
          </a:p>
        </p:txBody>
      </p:sp>
      <p:sp>
        <p:nvSpPr>
          <p:cNvPr id="23" name="正方形/長方形 22"/>
          <p:cNvSpPr/>
          <p:nvPr/>
        </p:nvSpPr>
        <p:spPr>
          <a:xfrm>
            <a:off x="1273630" y="2298089"/>
            <a:ext cx="1588432" cy="2288694"/>
          </a:xfrm>
          <a:prstGeom prst="rect">
            <a:avLst/>
          </a:prstGeom>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宗右衛門町は四百年の歴史を持つ大阪を代表する歓楽街で、洗練された「食文化」「酒文化」を誇ってきた街であったが、年月の経過にともない、老舗料亭の撤退や性風俗店の増加などにともない、かつての街の風情や活気が喪失していた。</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3" name="図 2"/>
          <p:cNvPicPr>
            <a:picLocks noChangeAspect="1"/>
          </p:cNvPicPr>
          <p:nvPr/>
        </p:nvPicPr>
        <p:blipFill rotWithShape="1">
          <a:blip r:embed="rId5"/>
          <a:srcRect l="26940" t="37425" r="42580" b="24102"/>
          <a:stretch/>
        </p:blipFill>
        <p:spPr>
          <a:xfrm>
            <a:off x="1344510" y="4918340"/>
            <a:ext cx="1507004" cy="1069463"/>
          </a:xfrm>
          <a:prstGeom prst="rect">
            <a:avLst/>
          </a:prstGeom>
          <a:ln>
            <a:noFill/>
          </a:ln>
        </p:spPr>
      </p:pic>
      <p:sp>
        <p:nvSpPr>
          <p:cNvPr id="37" name="右矢印 36"/>
          <p:cNvSpPr/>
          <p:nvPr/>
        </p:nvSpPr>
        <p:spPr>
          <a:xfrm>
            <a:off x="5716009" y="3861052"/>
            <a:ext cx="217965"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1261781" y="5962768"/>
            <a:ext cx="166584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宗右衛門町の無料案内所</a:t>
            </a:r>
          </a:p>
        </p:txBody>
      </p:sp>
      <p:sp>
        <p:nvSpPr>
          <p:cNvPr id="38" name="正方形/長方形 37"/>
          <p:cNvSpPr/>
          <p:nvPr/>
        </p:nvSpPr>
        <p:spPr>
          <a:xfrm>
            <a:off x="1305013" y="6216684"/>
            <a:ext cx="156798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出典：国土交通省まちづくり計画策定担い手支援事業　</a:t>
            </a:r>
            <a:r>
              <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2007</a:t>
            </a: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年度</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事業実施事例</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3279982" y="1836440"/>
            <a:ext cx="2376000"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正方形/長方形 40"/>
          <p:cNvSpPr/>
          <p:nvPr/>
        </p:nvSpPr>
        <p:spPr>
          <a:xfrm>
            <a:off x="3218455" y="2016460"/>
            <a:ext cx="2442210" cy="3212024"/>
          </a:xfrm>
          <a:prstGeom prst="rect">
            <a:avLst/>
          </a:prstGeom>
        </p:spPr>
        <p:txBody>
          <a:bodyPr wrap="square" lIns="36000" tIns="36000" rIns="36000" bIns="3600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　・街の現状を憂い活性化に取り組む地域のまちづくり団体の活動を市が支援し、まちの将来である「まちづくり構想」が策定され、これに沿い、</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風俗店等禁止のルール</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地区計画</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2009</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電線の地中化</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石畳の通りの復活</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2012</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年度）が実現した。</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　・地域では、ガイドラインを作成し、新築や改築等の際に、事前に事業者と協議する</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取組を</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行っている。</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　・地区計画に適合することを届出により確認するとともに、さらなる発展に向けて、市・警察・地域が連携した連絡会で意見交換を行っている。</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p:txBody>
      </p:sp>
      <p:sp>
        <p:nvSpPr>
          <p:cNvPr id="42" name="正方形/長方形 41"/>
          <p:cNvSpPr/>
          <p:nvPr/>
        </p:nvSpPr>
        <p:spPr>
          <a:xfrm>
            <a:off x="3274290" y="183644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pic>
        <p:nvPicPr>
          <p:cNvPr id="43" name="図 4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70295" y="5228484"/>
            <a:ext cx="825129" cy="1073031"/>
          </a:xfrm>
          <a:prstGeom prst="rect">
            <a:avLst/>
          </a:prstGeom>
          <a:ln>
            <a:noFill/>
          </a:ln>
        </p:spPr>
      </p:pic>
      <p:pic>
        <p:nvPicPr>
          <p:cNvPr id="44" name="図 4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98891" y="5218569"/>
            <a:ext cx="908289" cy="1097135"/>
          </a:xfrm>
          <a:prstGeom prst="rect">
            <a:avLst/>
          </a:prstGeom>
          <a:ln>
            <a:noFill/>
          </a:ln>
        </p:spPr>
      </p:pic>
      <p:sp>
        <p:nvSpPr>
          <p:cNvPr id="45" name="テキスト ボックス 44"/>
          <p:cNvSpPr txBox="1"/>
          <p:nvPr/>
        </p:nvSpPr>
        <p:spPr>
          <a:xfrm>
            <a:off x="3647123" y="6278682"/>
            <a:ext cx="160653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石畳の完成（</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2013</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p:txBody>
      </p:sp>
      <p:sp>
        <p:nvSpPr>
          <p:cNvPr id="46" name="正方形/長方形 45"/>
          <p:cNvSpPr/>
          <p:nvPr/>
        </p:nvSpPr>
        <p:spPr>
          <a:xfrm>
            <a:off x="3421863" y="6467856"/>
            <a:ext cx="214834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出典：宗右衛門町商店街振興組合・事務局</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HP</a:t>
            </a:r>
          </a:p>
        </p:txBody>
      </p:sp>
      <p:sp>
        <p:nvSpPr>
          <p:cNvPr id="3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4571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　④ミナミ周辺での周遊・回遊性の向上</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角丸四角形 24"/>
          <p:cNvSpPr/>
          <p:nvPr/>
        </p:nvSpPr>
        <p:spPr>
          <a:xfrm>
            <a:off x="1337472" y="449520"/>
            <a:ext cx="9583065" cy="478959"/>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・市民をはじめ誰もが安心して訪れ、楽しむことができるまちをめざす。</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9" name="正方形/長方形 28"/>
          <p:cNvSpPr/>
          <p:nvPr/>
        </p:nvSpPr>
        <p:spPr>
          <a:xfrm>
            <a:off x="1350535" y="977588"/>
            <a:ext cx="9570002" cy="13338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4" name="正方形/長方形 33"/>
          <p:cNvSpPr/>
          <p:nvPr/>
        </p:nvSpPr>
        <p:spPr>
          <a:xfrm>
            <a:off x="1337471" y="964524"/>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4" name="正方形/長方形 13"/>
          <p:cNvSpPr/>
          <p:nvPr/>
        </p:nvSpPr>
        <p:spPr>
          <a:xfrm>
            <a:off x="1343471" y="1295758"/>
            <a:ext cx="9577065" cy="1015663"/>
          </a:xfrm>
          <a:prstGeom prst="rect">
            <a:avLst/>
          </a:prstGeom>
        </p:spPr>
        <p:txBody>
          <a:bodyPr wrap="square">
            <a:spAutoFit/>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・近年、ミナミやキタをはじめとする市内の繁華街において、酒類提供飲食店等の客引き行為等悪質化が進み、繁華街を訪れる市民や観光客等に不安や不愉快な思いをさせるなど、大きな問題となっている。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・地域においても自主的にパトロールを行っており、地域からは悪質な客引き行為の規制・取り締まりの強化に向けた声があがっている。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また、道頓堀エリアは、ミナミの観光拠点として、国内外から非常に多くの観光客が訪れる場所となっているが、日本橋観光バス乗降スペースでは、多数の観光バスが発着し、観光客の滞留や安全性が問題となっている。</a:t>
            </a:r>
          </a:p>
        </p:txBody>
      </p:sp>
      <p:sp>
        <p:nvSpPr>
          <p:cNvPr id="51" name="右矢印 50"/>
          <p:cNvSpPr/>
          <p:nvPr/>
        </p:nvSpPr>
        <p:spPr>
          <a:xfrm rot="5400000">
            <a:off x="5942838" y="2153662"/>
            <a:ext cx="252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1305299" y="2620643"/>
            <a:ext cx="9638298" cy="41284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1305299" y="2613990"/>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sp>
        <p:nvSpPr>
          <p:cNvPr id="26" name="正方形/長方形 25"/>
          <p:cNvSpPr/>
          <p:nvPr/>
        </p:nvSpPr>
        <p:spPr>
          <a:xfrm>
            <a:off x="1394677" y="3176621"/>
            <a:ext cx="3815952" cy="2308324"/>
          </a:xfrm>
          <a:prstGeom prst="rect">
            <a:avLst/>
          </a:prstGeom>
        </p:spPr>
        <p:txBody>
          <a:bodyPr wrap="square">
            <a:spAutoFit/>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１日に「大阪市客引き行為等の適正化に関する条例」 （以下「条例」という。）を施行し、同１０月２７日には過料を科す禁止区域の指定を行い、客引き行為者等の減少に向け取り組んでいる。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日より店舗等への立入調査や店舗名称等の公表を実施できることとし、客引き行為等の適正化の取組を強化（</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年度よりミナミ地区に特化した特命チームの配置（指導員の体制強化）</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年４月１日に、過料処分までの手続きを短くする条例改正を行うことで、更なる客引き行為の適正化を図ることとした。</a:t>
            </a:r>
          </a:p>
          <a:p>
            <a:pPr marL="82550" marR="0" lvl="0" indent="-8255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7" name="正方形/長方形 26"/>
          <p:cNvSpPr/>
          <p:nvPr/>
        </p:nvSpPr>
        <p:spPr>
          <a:xfrm>
            <a:off x="1318907" y="3002373"/>
            <a:ext cx="23006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悪質な客引き行為等の適正化</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1394677" y="5533091"/>
            <a:ext cx="3924156" cy="1015663"/>
          </a:xfrm>
          <a:prstGeom prst="rect">
            <a:avLst/>
          </a:prstGeom>
        </p:spPr>
        <p:txBody>
          <a:bodyPr wrap="square">
            <a:spAutoFit/>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2007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　「路上喫煙の防止に関する条例」施行</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2007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　御堂筋</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「路上喫煙禁止地区」に指定</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2019</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年２月　戎橋筋・心斎橋筋地域を「路上喫煙禁止</a:t>
            </a:r>
            <a:endPar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地区」に指定</a:t>
            </a:r>
            <a:endPar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　長堀通り地域を「路上喫煙禁止地区」に指定</a:t>
            </a:r>
          </a:p>
        </p:txBody>
      </p:sp>
      <p:sp>
        <p:nvSpPr>
          <p:cNvPr id="38" name="正方形/長方形 37"/>
          <p:cNvSpPr/>
          <p:nvPr/>
        </p:nvSpPr>
        <p:spPr>
          <a:xfrm>
            <a:off x="1305300" y="5308140"/>
            <a:ext cx="231423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路上喫煙禁止地区の指定</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正方形/長方形 27"/>
          <p:cNvSpPr/>
          <p:nvPr/>
        </p:nvSpPr>
        <p:spPr>
          <a:xfrm>
            <a:off x="9043148" y="6451185"/>
            <a:ext cx="231423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路上喫煙禁止地区の指定</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9" name="図 8"/>
          <p:cNvPicPr>
            <a:picLocks noChangeAspect="1"/>
          </p:cNvPicPr>
          <p:nvPr/>
        </p:nvPicPr>
        <p:blipFill>
          <a:blip r:embed="rId3"/>
          <a:stretch>
            <a:fillRect/>
          </a:stretch>
        </p:blipFill>
        <p:spPr>
          <a:xfrm>
            <a:off x="5506838" y="2655218"/>
            <a:ext cx="2287907" cy="3912546"/>
          </a:xfrm>
          <a:prstGeom prst="rect">
            <a:avLst/>
          </a:prstGeom>
        </p:spPr>
      </p:pic>
      <p:sp>
        <p:nvSpPr>
          <p:cNvPr id="36" name="テキスト ボックス 35"/>
          <p:cNvSpPr txBox="1"/>
          <p:nvPr/>
        </p:nvSpPr>
        <p:spPr>
          <a:xfrm>
            <a:off x="5472602" y="6450924"/>
            <a:ext cx="4261576" cy="315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ミナミ地区の客引き行為等適正化重点地区・同禁止区域</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7613518" y="3045846"/>
            <a:ext cx="1393386" cy="6582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重点地区</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オレンジ部分</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（地下街を含む）</a:t>
            </a:r>
          </a:p>
        </p:txBody>
      </p:sp>
      <p:sp>
        <p:nvSpPr>
          <p:cNvPr id="43" name="正方形/長方形 42"/>
          <p:cNvSpPr/>
          <p:nvPr/>
        </p:nvSpPr>
        <p:spPr>
          <a:xfrm>
            <a:off x="7589191" y="5367275"/>
            <a:ext cx="1393386" cy="10173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禁止区域</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赤色</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部分</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（とんぼりリバーウォークを含む。地下街を除く。）</a:t>
            </a:r>
          </a:p>
        </p:txBody>
      </p:sp>
      <p:pic>
        <p:nvPicPr>
          <p:cNvPr id="6" name="図 5"/>
          <p:cNvPicPr>
            <a:picLocks noChangeAspect="1"/>
          </p:cNvPicPr>
          <p:nvPr/>
        </p:nvPicPr>
        <p:blipFill>
          <a:blip r:embed="rId4"/>
          <a:stretch>
            <a:fillRect/>
          </a:stretch>
        </p:blipFill>
        <p:spPr>
          <a:xfrm>
            <a:off x="9224306" y="2655218"/>
            <a:ext cx="1453234" cy="3658532"/>
          </a:xfrm>
          <a:prstGeom prst="rect">
            <a:avLst/>
          </a:prstGeom>
        </p:spPr>
      </p:pic>
      <p:sp>
        <p:nvSpPr>
          <p:cNvPr id="30" name="テキスト ボックス 29"/>
          <p:cNvSpPr txBox="1"/>
          <p:nvPr/>
        </p:nvSpPr>
        <p:spPr>
          <a:xfrm>
            <a:off x="9250432" y="6353939"/>
            <a:ext cx="1548501" cy="92333"/>
          </a:xfrm>
          <a:prstGeom prst="rect">
            <a:avLst/>
          </a:prstGeom>
          <a:solidFill>
            <a:srgbClr val="FFFFFF"/>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新設禁止区域（心斎橋筋～戎橋筋、長堀通り）</a:t>
            </a:r>
          </a:p>
        </p:txBody>
      </p:sp>
      <p:sp>
        <p:nvSpPr>
          <p:cNvPr id="2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10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a:blip r:embed="rId3"/>
          <a:stretch>
            <a:fillRect/>
          </a:stretch>
        </p:blipFill>
        <p:spPr>
          <a:xfrm>
            <a:off x="9116201" y="4351019"/>
            <a:ext cx="1909096" cy="1040128"/>
          </a:xfrm>
          <a:prstGeom prst="rect">
            <a:avLst/>
          </a:prstGeom>
        </p:spPr>
      </p:pic>
      <p:sp>
        <p:nvSpPr>
          <p:cNvPr id="4" name="Rectangle 2"/>
          <p:cNvSpPr txBox="1">
            <a:spLocks noChangeArrowheads="1"/>
          </p:cNvSpPr>
          <p:nvPr/>
        </p:nvSpPr>
        <p:spPr bwMode="auto">
          <a:xfrm>
            <a:off x="1143000" y="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20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難波周辺　④ミナミ周辺での周遊・回遊性の向上</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1337471" y="563568"/>
            <a:ext cx="9638298" cy="5103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1337471" y="6015504"/>
            <a:ext cx="9638298" cy="81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右矢印 32"/>
          <p:cNvSpPr/>
          <p:nvPr/>
        </p:nvSpPr>
        <p:spPr>
          <a:xfrm rot="5400000">
            <a:off x="5706669" y="5545495"/>
            <a:ext cx="252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正方形/長方形 37"/>
          <p:cNvSpPr/>
          <p:nvPr/>
        </p:nvSpPr>
        <p:spPr>
          <a:xfrm>
            <a:off x="1337471" y="556914"/>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sp>
        <p:nvSpPr>
          <p:cNvPr id="39" name="正方形/長方形 38"/>
          <p:cNvSpPr/>
          <p:nvPr/>
        </p:nvSpPr>
        <p:spPr>
          <a:xfrm>
            <a:off x="1337471" y="6015504"/>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18" name="正方形/長方形 17"/>
          <p:cNvSpPr/>
          <p:nvPr/>
        </p:nvSpPr>
        <p:spPr>
          <a:xfrm>
            <a:off x="1351078" y="6375544"/>
            <a:ext cx="9565611" cy="461665"/>
          </a:xfrm>
          <a:prstGeom prst="rect">
            <a:avLst/>
          </a:prstGeom>
        </p:spPr>
        <p:txBody>
          <a:bodyPr wrap="square">
            <a:spAutoFit/>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条例の浸透により、悪質な客引き行為者等が減少するとともに、歩道拡幅や案内板設置による観光客の滞留対策や民間のノウハウを活かした水辺空間での賑わい創出などによって、周遊・回遊性を高めることで、安心して訪れ、楽しむことのできるまちをめざす。</a:t>
            </a:r>
          </a:p>
        </p:txBody>
      </p:sp>
      <p:sp>
        <p:nvSpPr>
          <p:cNvPr id="37" name="正方形/長方形 36"/>
          <p:cNvSpPr/>
          <p:nvPr/>
        </p:nvSpPr>
        <p:spPr>
          <a:xfrm>
            <a:off x="1372367" y="2253152"/>
            <a:ext cx="425789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デジタルサイネージを用いた観光案内板設置（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正方形/長方形 24"/>
          <p:cNvSpPr/>
          <p:nvPr/>
        </p:nvSpPr>
        <p:spPr>
          <a:xfrm>
            <a:off x="1513752" y="3821487"/>
            <a:ext cx="5493468" cy="1569660"/>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2004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年道頓堀川（戎橋～太左衛門橋）について国から河川敷地占用許可準則の特例措置による指定を受け、</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2005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年度まで賑わい創出に向けた社会実験を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実施。</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年準則の一部改正を受け、道頓堀川（湊町～日本橋）の管理運営事業者を公募し、</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年度より民間事業者による管理運営（</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年度：第</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期、</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年度：第</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期、</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年度：第</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期</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・民間ノウハウの導入によりイベント件数、オープンカフェ店舗数の増加など賑わい</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創出。</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8" name="正方形/長方形 27"/>
          <p:cNvSpPr/>
          <p:nvPr/>
        </p:nvSpPr>
        <p:spPr>
          <a:xfrm>
            <a:off x="1380722" y="3607280"/>
            <a:ext cx="19271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道頓堀川水辺空間利用</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 name="図 9"/>
          <p:cNvPicPr>
            <a:picLocks noChangeAspect="1"/>
          </p:cNvPicPr>
          <p:nvPr/>
        </p:nvPicPr>
        <p:blipFill>
          <a:blip r:embed="rId4"/>
          <a:stretch>
            <a:fillRect/>
          </a:stretch>
        </p:blipFill>
        <p:spPr>
          <a:xfrm>
            <a:off x="7131895" y="4349961"/>
            <a:ext cx="1892957" cy="1138097"/>
          </a:xfrm>
          <a:prstGeom prst="rect">
            <a:avLst/>
          </a:prstGeom>
        </p:spPr>
      </p:pic>
      <p:sp>
        <p:nvSpPr>
          <p:cNvPr id="14" name="テキスト ボックス 13"/>
          <p:cNvSpPr txBox="1"/>
          <p:nvPr/>
        </p:nvSpPr>
        <p:spPr>
          <a:xfrm>
            <a:off x="8610600" y="4090081"/>
            <a:ext cx="102463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イベント実施件数</a:t>
            </a:r>
          </a:p>
        </p:txBody>
      </p:sp>
      <p:sp>
        <p:nvSpPr>
          <p:cNvPr id="41" name="テキスト ボックス 40"/>
          <p:cNvSpPr txBox="1"/>
          <p:nvPr/>
        </p:nvSpPr>
        <p:spPr>
          <a:xfrm>
            <a:off x="8541013" y="5470214"/>
            <a:ext cx="133882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オープンカフェ設置件数</a:t>
            </a:r>
          </a:p>
        </p:txBody>
      </p:sp>
      <p:pic>
        <p:nvPicPr>
          <p:cNvPr id="29" name="図 28" descr="C:\Users\i4421729\Desktop\道頓堀案内板.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9325485" y="874840"/>
            <a:ext cx="1576005" cy="1918563"/>
          </a:xfrm>
          <a:prstGeom prst="rect">
            <a:avLst/>
          </a:prstGeom>
          <a:noFill/>
          <a:ln>
            <a:noFill/>
          </a:ln>
          <a:extLst>
            <a:ext uri="{53640926-AAD7-44D8-BBD7-CCE9431645EC}">
              <a14:shadowObscured xmlns:a14="http://schemas.microsoft.com/office/drawing/2010/main"/>
            </a:ext>
          </a:extLst>
        </p:spPr>
      </p:pic>
      <p:pic>
        <p:nvPicPr>
          <p:cNvPr id="42" name="図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646" y="2958816"/>
            <a:ext cx="1728000" cy="115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0998" y="1625480"/>
            <a:ext cx="1554480" cy="1172337"/>
          </a:xfrm>
          <a:prstGeom prst="rect">
            <a:avLst/>
          </a:prstGeom>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9782" y="978393"/>
            <a:ext cx="1280160" cy="960120"/>
          </a:xfrm>
          <a:prstGeom prst="rect">
            <a:avLst/>
          </a:prstGeom>
        </p:spPr>
      </p:pic>
      <p:sp>
        <p:nvSpPr>
          <p:cNvPr id="43" name="正方形/長方形 42"/>
          <p:cNvSpPr/>
          <p:nvPr/>
        </p:nvSpPr>
        <p:spPr>
          <a:xfrm>
            <a:off x="1356230" y="936927"/>
            <a:ext cx="27430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日本橋観光バス乗降スペースの整備</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4" name="正方形/長方形 43"/>
          <p:cNvSpPr/>
          <p:nvPr/>
        </p:nvSpPr>
        <p:spPr>
          <a:xfrm>
            <a:off x="1505397" y="1143974"/>
            <a:ext cx="4656459" cy="1015663"/>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・観光バス乗降スペースを</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枠から</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枠に</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増設。（</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・観光バスの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重</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重駐車を防ぐとともに、歩行者等の安全かつ円滑な通行確保のため、誘導員を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配置。（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・乗降スペース付近で滞留する観光客と歩行者及び自転車の輻輳を解消するため日本橋の歩道を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拡幅。（</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9</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月）</a:t>
            </a:r>
          </a:p>
        </p:txBody>
      </p:sp>
      <p:sp>
        <p:nvSpPr>
          <p:cNvPr id="45" name="正方形/長方形 44"/>
          <p:cNvSpPr/>
          <p:nvPr/>
        </p:nvSpPr>
        <p:spPr>
          <a:xfrm>
            <a:off x="1505397" y="2467359"/>
            <a:ext cx="5493468" cy="1015663"/>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・日本橋観光バス乗降スペースの歩道拡幅とあわせ、観光客の滞留緩和等を図り、ミナミエリアの周遊性、回遊性を高めることを目的に、デジタルサイネージを用いた観光案内板を設置（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か国語に対応</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・災害等発生時には、緊急情報を自動で</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表示。</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・維持管理経費は広告収入を財源とするなど民間活力を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導入。</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6" name="テキスト ボックス 5"/>
          <p:cNvSpPr txBox="1"/>
          <p:nvPr/>
        </p:nvSpPr>
        <p:spPr>
          <a:xfrm>
            <a:off x="6568184" y="1912711"/>
            <a:ext cx="76174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歩道拡幅前</a:t>
            </a:r>
          </a:p>
        </p:txBody>
      </p:sp>
      <p:sp>
        <p:nvSpPr>
          <p:cNvPr id="46" name="テキスト ボックス 45"/>
          <p:cNvSpPr txBox="1"/>
          <p:nvPr/>
        </p:nvSpPr>
        <p:spPr>
          <a:xfrm>
            <a:off x="8160139" y="2726128"/>
            <a:ext cx="76174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歩道拡幅後</a:t>
            </a:r>
          </a:p>
        </p:txBody>
      </p:sp>
      <p:grpSp>
        <p:nvGrpSpPr>
          <p:cNvPr id="7" name="グループ化 6"/>
          <p:cNvGrpSpPr/>
          <p:nvPr/>
        </p:nvGrpSpPr>
        <p:grpSpPr>
          <a:xfrm>
            <a:off x="9090582" y="2813376"/>
            <a:ext cx="1980843" cy="1408617"/>
            <a:chOff x="6782203" y="3083881"/>
            <a:chExt cx="1477273" cy="878699"/>
          </a:xfrm>
        </p:grpSpPr>
        <p:pic>
          <p:nvPicPr>
            <p:cNvPr id="51" name="図 50"/>
            <p:cNvPicPr>
              <a:picLocks noChangeAspect="1"/>
            </p:cNvPicPr>
            <p:nvPr/>
          </p:nvPicPr>
          <p:blipFill>
            <a:blip r:embed="rId9"/>
            <a:stretch>
              <a:fillRect/>
            </a:stretch>
          </p:blipFill>
          <p:spPr>
            <a:xfrm>
              <a:off x="6782203" y="3083881"/>
              <a:ext cx="1432667" cy="758471"/>
            </a:xfrm>
            <a:prstGeom prst="rect">
              <a:avLst/>
            </a:prstGeom>
          </p:spPr>
        </p:pic>
        <p:sp>
          <p:nvSpPr>
            <p:cNvPr id="52" name="テキスト ボックス 51"/>
            <p:cNvSpPr txBox="1"/>
            <p:nvPr/>
          </p:nvSpPr>
          <p:spPr>
            <a:xfrm>
              <a:off x="6798820" y="3800997"/>
              <a:ext cx="1460656" cy="161583"/>
            </a:xfrm>
            <a:prstGeom prst="rect">
              <a:avLst/>
            </a:prstGeom>
            <a:noFill/>
          </p:spPr>
          <p:txBody>
            <a:bodyPr wrap="none" rtlCol="0">
              <a:spAutoFit/>
            </a:bodyPr>
            <a:lstStyle/>
            <a:p>
              <a:pPr defTabSz="685800"/>
              <a:r>
                <a:rPr lang="en-US" altLang="ja-JP" sz="450" dirty="0">
                  <a:solidFill>
                    <a:prstClr val="black"/>
                  </a:solidFill>
                  <a:latin typeface="Calibri" panose="020F0502020204030204"/>
                  <a:ea typeface="ＭＳ Ｐゴシック" panose="020B0600070205080204" pitchFamily="50" charset="-128"/>
                </a:rPr>
                <a:t>※R2</a:t>
              </a:r>
              <a:r>
                <a:rPr lang="ja-JP" altLang="en-US" sz="450" dirty="0">
                  <a:solidFill>
                    <a:prstClr val="black"/>
                  </a:solidFill>
                  <a:latin typeface="Calibri" panose="020F0502020204030204"/>
                  <a:ea typeface="ＭＳ Ｐゴシック" panose="020B0600070205080204" pitchFamily="50" charset="-128"/>
                </a:rPr>
                <a:t>以降　新型コロナウイルスの影響のため件数 減</a:t>
              </a:r>
            </a:p>
          </p:txBody>
        </p:sp>
        <p:sp>
          <p:nvSpPr>
            <p:cNvPr id="53" name="右矢印 52"/>
            <p:cNvSpPr/>
            <p:nvPr/>
          </p:nvSpPr>
          <p:spPr>
            <a:xfrm rot="20050568">
              <a:off x="7324992" y="3424817"/>
              <a:ext cx="573824" cy="81081"/>
            </a:xfrm>
            <a:prstGeom prst="rightArrow">
              <a:avLst>
                <a:gd name="adj1" fmla="val 39332"/>
                <a:gd name="adj2" fmla="val 941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Calibri" panose="020F0502020204030204"/>
                <a:ea typeface="ＭＳ Ｐゴシック" panose="020B0600070205080204" pitchFamily="50" charset="-128"/>
              </a:endParaRPr>
            </a:p>
          </p:txBody>
        </p:sp>
      </p:grpSp>
      <p:grpSp>
        <p:nvGrpSpPr>
          <p:cNvPr id="59" name="グループ化 58"/>
          <p:cNvGrpSpPr/>
          <p:nvPr/>
        </p:nvGrpSpPr>
        <p:grpSpPr>
          <a:xfrm>
            <a:off x="9057717" y="4373043"/>
            <a:ext cx="1885187" cy="1156173"/>
            <a:chOff x="6782203" y="4119720"/>
            <a:chExt cx="1460656" cy="885019"/>
          </a:xfrm>
        </p:grpSpPr>
        <p:sp>
          <p:nvSpPr>
            <p:cNvPr id="60" name="テキスト ボックス 59"/>
            <p:cNvSpPr txBox="1"/>
            <p:nvPr/>
          </p:nvSpPr>
          <p:spPr>
            <a:xfrm>
              <a:off x="6787930" y="4119720"/>
              <a:ext cx="1407479" cy="853574"/>
            </a:xfrm>
            <a:prstGeom prst="rect">
              <a:avLst/>
            </a:prstGeom>
            <a:noFill/>
            <a:ln>
              <a:solidFill>
                <a:schemeClr val="bg1">
                  <a:lumMod val="65000"/>
                </a:schemeClr>
              </a:solidFill>
              <a:prstDash val="solid"/>
            </a:ln>
          </p:spPr>
          <p:txBody>
            <a:bodyPr wrap="square" rtlCol="0">
              <a:noAutofit/>
            </a:bodyPr>
            <a:lstStyle/>
            <a:p>
              <a:pPr defTabSz="685800"/>
              <a:endParaRPr lang="en-US" altLang="ja-JP" sz="13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6782203" y="4843156"/>
              <a:ext cx="1460656" cy="161583"/>
            </a:xfrm>
            <a:prstGeom prst="rect">
              <a:avLst/>
            </a:prstGeom>
            <a:noFill/>
          </p:spPr>
          <p:txBody>
            <a:bodyPr wrap="none" rtlCol="0">
              <a:spAutoFit/>
            </a:bodyPr>
            <a:lstStyle/>
            <a:p>
              <a:pPr defTabSz="685800"/>
              <a:r>
                <a:rPr lang="en-US" altLang="ja-JP" sz="450" dirty="0">
                  <a:solidFill>
                    <a:prstClr val="black"/>
                  </a:solidFill>
                  <a:latin typeface="Calibri" panose="020F0502020204030204"/>
                  <a:ea typeface="ＭＳ Ｐゴシック" panose="020B0600070205080204" pitchFamily="50" charset="-128"/>
                </a:rPr>
                <a:t>※R2</a:t>
              </a:r>
              <a:r>
                <a:rPr lang="ja-JP" altLang="en-US" sz="450" dirty="0">
                  <a:solidFill>
                    <a:prstClr val="black"/>
                  </a:solidFill>
                  <a:latin typeface="Calibri" panose="020F0502020204030204"/>
                  <a:ea typeface="ＭＳ Ｐゴシック" panose="020B0600070205080204" pitchFamily="50" charset="-128"/>
                </a:rPr>
                <a:t>以降　新型コロナウイルスの影響のため件数 減</a:t>
              </a:r>
            </a:p>
          </p:txBody>
        </p:sp>
        <p:sp>
          <p:nvSpPr>
            <p:cNvPr id="62" name="右矢印 61"/>
            <p:cNvSpPr/>
            <p:nvPr/>
          </p:nvSpPr>
          <p:spPr>
            <a:xfrm rot="20172821">
              <a:off x="7284762" y="4461836"/>
              <a:ext cx="597591" cy="81081"/>
            </a:xfrm>
            <a:prstGeom prst="rightArrow">
              <a:avLst>
                <a:gd name="adj1" fmla="val 39332"/>
                <a:gd name="adj2" fmla="val 941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Calibri" panose="020F0502020204030204"/>
                <a:ea typeface="ＭＳ Ｐゴシック" panose="020B0600070205080204" pitchFamily="50" charset="-128"/>
              </a:endParaRPr>
            </a:p>
          </p:txBody>
        </p:sp>
      </p:grpSp>
      <p:sp>
        <p:nvSpPr>
          <p:cNvPr id="8" name="テキスト ボックス 7"/>
          <p:cNvSpPr txBox="1"/>
          <p:nvPr/>
        </p:nvSpPr>
        <p:spPr>
          <a:xfrm>
            <a:off x="9245141" y="2808962"/>
            <a:ext cx="389850" cy="215444"/>
          </a:xfrm>
          <a:prstGeom prst="rect">
            <a:avLst/>
          </a:prstGeom>
          <a:noFill/>
        </p:spPr>
        <p:txBody>
          <a:bodyPr wrap="none" rtlCol="0">
            <a:spAutoFit/>
          </a:bodyPr>
          <a:lstStyle/>
          <a:p>
            <a:r>
              <a:rPr kumimoji="1" lang="ja-JP" altLang="en-US" sz="800" dirty="0" smtClean="0"/>
              <a:t>（件）</a:t>
            </a:r>
            <a:endParaRPr kumimoji="1" lang="ja-JP" altLang="en-US" sz="800" dirty="0"/>
          </a:p>
        </p:txBody>
      </p:sp>
      <p:sp>
        <p:nvSpPr>
          <p:cNvPr id="35" name="テキスト ボックス 34"/>
          <p:cNvSpPr txBox="1"/>
          <p:nvPr/>
        </p:nvSpPr>
        <p:spPr>
          <a:xfrm>
            <a:off x="9210427" y="4352321"/>
            <a:ext cx="389850" cy="215444"/>
          </a:xfrm>
          <a:prstGeom prst="rect">
            <a:avLst/>
          </a:prstGeom>
          <a:noFill/>
        </p:spPr>
        <p:txBody>
          <a:bodyPr wrap="none" rtlCol="0">
            <a:spAutoFit/>
          </a:bodyPr>
          <a:lstStyle/>
          <a:p>
            <a:r>
              <a:rPr kumimoji="1" lang="ja-JP" altLang="en-US" sz="800" dirty="0" smtClean="0"/>
              <a:t>（件）</a:t>
            </a:r>
            <a:endParaRPr kumimoji="1" lang="ja-JP" altLang="en-US" sz="800" dirty="0"/>
          </a:p>
        </p:txBody>
      </p:sp>
      <p:sp>
        <p:nvSpPr>
          <p:cNvPr id="3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474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4627</Words>
  <Application>Microsoft Office PowerPoint</Application>
  <PresentationFormat>ワイド画面</PresentationFormat>
  <Paragraphs>394</Paragraphs>
  <Slides>9</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Meiryo UI</vt:lpstr>
      <vt:lpstr>ＭＳ Ｐゴシック</vt:lpstr>
      <vt:lpstr>ＭＳ Ｐ明朝</vt:lpstr>
      <vt:lpstr>ＭＳ ゴシック</vt:lpstr>
      <vt:lpstr>メイリオ</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2023-06-16T06:03:46Z</dcterms:modified>
</cp:coreProperties>
</file>