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2" removePersonalInfoOnSave="1" saveSubsetFonts="1">
  <p:sldMasterIdLst>
    <p:sldMasterId id="2147483672" r:id="rId1"/>
  </p:sldMasterIdLst>
  <p:notesMasterIdLst>
    <p:notesMasterId r:id="rId10"/>
  </p:notesMasterIdLst>
  <p:handoutMasterIdLst>
    <p:handoutMasterId r:id="rId11"/>
  </p:handoutMasterIdLst>
  <p:sldIdLst>
    <p:sldId id="974" r:id="rId2"/>
    <p:sldId id="907" r:id="rId3"/>
    <p:sldId id="908" r:id="rId4"/>
    <p:sldId id="909" r:id="rId5"/>
    <p:sldId id="910" r:id="rId6"/>
    <p:sldId id="911" r:id="rId7"/>
    <p:sldId id="912" r:id="rId8"/>
    <p:sldId id="913"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333" autoAdjust="0"/>
  </p:normalViewPr>
  <p:slideViewPr>
    <p:cSldViewPr snapToGrid="0">
      <p:cViewPr varScale="1">
        <p:scale>
          <a:sx n="69" d="100"/>
          <a:sy n="69" d="100"/>
        </p:scale>
        <p:origin x="46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81807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38396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6915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3236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08000"/>
            <a:ext cx="9652000" cy="62357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9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en-US" altLang="ja-JP"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1464" y="637587"/>
            <a:ext cx="9654305" cy="5970865"/>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１．エリアの</a:t>
            </a:r>
            <a:r>
              <a:rPr kumimoji="1" lang="ja-JP" altLang="en-US"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状況</a:t>
            </a:r>
            <a:endParaRPr kumimoji="1" lang="en-US"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effectLst/>
                <a:uLnTx/>
                <a:uFillTx/>
                <a:latin typeface="ＭＳ Ｐ明朝" pitchFamily="18" charset="-128"/>
                <a:ea typeface="ＭＳ Ｐ明朝" pitchFamily="18" charset="-128"/>
                <a:cs typeface="+mn-cs"/>
              </a:rPr>
              <a:t>　</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大阪城公園を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中心</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に、東側</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には大阪城東部地区</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、北側</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には</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京橋・</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大阪ビジネスパーク</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地区</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が近接しており</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大阪第</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4</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の利用者数を誇る京橋駅を有している</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ＭＳ Ｐゴシック" pitchFamily="50" charset="-128"/>
                <a:ea typeface="ＭＳ Ｐゴシック" pitchFamily="50" charset="-128"/>
                <a:cs typeface="+mn-cs"/>
              </a:rPr>
              <a:t>①大阪城公園</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大阪を代表する観光拠点であり、</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コロナ禍以前、天守閣は年間</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200</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万人以上の集客を達成していたが（</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2015</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2019</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年度実績）、コロナ禍により、</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2021</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年度は年間</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34</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万人の実績となった。</a:t>
            </a:r>
            <a:endPar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ＭＳ Ｐゴシック" pitchFamily="50" charset="-128"/>
                <a:ea typeface="ＭＳ Ｐゴシック" pitchFamily="50" charset="-128"/>
                <a:cs typeface="+mn-cs"/>
              </a:rPr>
              <a:t>②</a:t>
            </a:r>
            <a:r>
              <a:rPr kumimoji="1" lang="ja-JP" altLang="en-US" sz="1400" b="1" i="0" u="none" strike="noStrike" kern="1200" cap="none" spc="-100" normalizeH="0" baseline="0" noProof="0" dirty="0">
                <a:ln>
                  <a:noFill/>
                </a:ln>
                <a:effectLst/>
                <a:uLnTx/>
                <a:uFillTx/>
                <a:latin typeface="ＭＳ Ｐゴシック" pitchFamily="50" charset="-128"/>
                <a:ea typeface="ＭＳ Ｐゴシック" pitchFamily="50" charset="-128"/>
                <a:cs typeface="+mn-cs"/>
              </a:rPr>
              <a:t>大阪城東部地区</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ＪＲ環状線、</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Osaka Metro</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中央線、長堀鶴見緑地線の４駅が存在し、主要幹線道路の中央大通に面するなど交通至便な立地にあり、隣接する大阪城公園の豊かな緑・水辺空間等と一体となったまちづくりにより、大阪を代表する拠点となり得るポテンシャルを有する地区。</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ＭＳ Ｐゴシック" pitchFamily="50" charset="-128"/>
                <a:ea typeface="ＭＳ Ｐゴシック" pitchFamily="50" charset="-128"/>
                <a:cs typeface="+mn-cs"/>
              </a:rPr>
              <a:t>③京橋・</a:t>
            </a:r>
            <a:r>
              <a:rPr kumimoji="1" lang="ja-JP" altLang="en-US" sz="1400" b="1" i="0" u="none" strike="noStrike" kern="1200" cap="none" spc="-100" normalizeH="0" baseline="0" noProof="0" dirty="0">
                <a:ln>
                  <a:noFill/>
                </a:ln>
                <a:effectLst/>
                <a:uLnTx/>
                <a:uFillTx/>
                <a:latin typeface="ＭＳ Ｐゴシック" pitchFamily="50" charset="-128"/>
                <a:ea typeface="ＭＳ Ｐゴシック" pitchFamily="50" charset="-128"/>
                <a:cs typeface="+mn-cs"/>
              </a:rPr>
              <a:t>大阪ビジネスパーク</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京橋駅は</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4</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本の鉄道路線（</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ＪＲ環状線、</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JR</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東西線、</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Osaka Metro</a:t>
            </a:r>
            <a:r>
              <a:rPr kumimoji="1" lang="ja-JP" altLang="ja-JP" sz="1400" b="0" i="0" u="none" strike="noStrike" kern="1200" cap="none" spc="0" normalizeH="0" baseline="0" noProof="0" dirty="0" err="1">
                <a:ln>
                  <a:noFill/>
                </a:ln>
                <a:effectLst/>
                <a:uLnTx/>
                <a:uFillTx/>
                <a:latin typeface="ＭＳ Ｐ明朝" pitchFamily="18" charset="-128"/>
                <a:ea typeface="ＭＳ Ｐ明朝" pitchFamily="18" charset="-128"/>
                <a:cs typeface="+mn-cs"/>
              </a:rPr>
              <a:t>、</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京阪本線</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が乗り入れている</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ターミナル</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であり</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大阪ビジネスパーク</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は大阪を代表する</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文化・情報・国際化の</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拠点</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である。</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162050" algn="l"/>
              </a:tabLst>
              <a:defRPr/>
            </a:pPr>
            <a:r>
              <a:rPr kumimoji="1" lang="ja-JP" altLang="en-US" sz="1400" b="1" i="0" u="none" strike="noStrike" kern="1200" cap="none" spc="-100" normalizeH="0" baseline="0" noProof="0" dirty="0">
                <a:ln>
                  <a:noFill/>
                </a:ln>
                <a:effectLst/>
                <a:uLnTx/>
                <a:uFillTx/>
                <a:latin typeface="ＭＳ Ｐゴシック" pitchFamily="50" charset="-128"/>
                <a:ea typeface="ＭＳ Ｐゴシック" panose="020B0600070205080204" pitchFamily="50" charset="-128"/>
                <a:cs typeface="+mn-cs"/>
              </a:rPr>
              <a:t>④難波宮跡公園</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歴史的資源を活かし、隣接する大阪城公園等と一体で、「世界第一級の文化・観光拠点の形成・発信をめざす重点エリア」に位置づけられている。</a:t>
            </a:r>
            <a:endPar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162050" algn="l"/>
              </a:tabLst>
              <a:defRPr/>
            </a:pPr>
            <a:endPar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162050" algn="l"/>
              </a:tabLst>
              <a:defRPr/>
            </a:pPr>
            <a:endPar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２．エリアの課題</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1260475" lvl="0" indent="-1174750">
              <a:tabLst>
                <a:tab pos="126047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①大阪城公園・・</a:t>
            </a:r>
            <a:r>
              <a:rPr kumimoji="1" lang="ja-JP" altLang="ja-JP" sz="1400" b="1" i="0" u="none" strike="noStrike" kern="1200" cap="none" spc="-100" normalizeH="0" baseline="0" noProof="0" dirty="0" smtClean="0">
                <a:ln>
                  <a:noFill/>
                </a:ln>
                <a:effectLst/>
                <a:uLnTx/>
                <a:uFillTx/>
                <a:latin typeface="Calibri" panose="020F0502020204030204"/>
                <a:ea typeface="ＭＳ Ｐゴシック" panose="020B0600070205080204" pitchFamily="50" charset="-128"/>
                <a:cs typeface="+mn-cs"/>
              </a:rPr>
              <a:t>・</a:t>
            </a:r>
            <a:r>
              <a:rPr lang="ja-JP" altLang="en-US" sz="1400" spc="-100" dirty="0">
                <a:latin typeface="ＭＳ Ｐ明朝" pitchFamily="18" charset="-128"/>
                <a:ea typeface="ＭＳ Ｐ明朝" pitchFamily="18" charset="-128"/>
              </a:rPr>
              <a:t>国内外から多くの観光客が訪れているが、都心</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の貴重な緑のオアシスであり、重要文化財などを有する歴史公園と</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してのポテンシャルを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十分に</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活かしきれていない</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endPar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lvl="0" indent="-1171575">
              <a:tabLst>
                <a:tab pos="1257300"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②</a:t>
            </a:r>
            <a:r>
              <a:rPr kumimoji="1" lang="ja-JP" altLang="en-US" sz="1400" b="1" i="0" u="none" strike="noStrike" kern="1200" cap="none" spc="-100" normalizeH="0" baseline="0" noProof="0" dirty="0">
                <a:ln>
                  <a:noFill/>
                </a:ln>
                <a:effectLst/>
                <a:uLnTx/>
                <a:uFillTx/>
                <a:latin typeface="ＭＳ Ｐゴシック" pitchFamily="50" charset="-128"/>
                <a:ea typeface="ＭＳ Ｐゴシック" panose="020B0600070205080204" pitchFamily="50" charset="-128"/>
                <a:cs typeface="+mn-cs"/>
              </a:rPr>
              <a:t>大阪城東部地区</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低・未利用地、鉄道施設等の存在により、高度な都市的利用がなされず、大阪城公園と分断されているなど、地区の</a:t>
            </a:r>
            <a:r>
              <a:rPr lang="ja-JP" altLang="en-US" sz="1400" spc="-100" dirty="0">
                <a:latin typeface="ＭＳ Ｐ明朝" pitchFamily="18" charset="-128"/>
                <a:ea typeface="ＭＳ Ｐ明朝" pitchFamily="18" charset="-128"/>
              </a:rPr>
              <a:t>ポテンシャル（良好な交通</a:t>
            </a:r>
            <a:r>
              <a:rPr lang="ja-JP" altLang="en-US" sz="1400" spc="-100" dirty="0" smtClean="0">
                <a:latin typeface="ＭＳ Ｐ明朝" pitchFamily="18" charset="-128"/>
                <a:ea typeface="ＭＳ Ｐ明朝" pitchFamily="18" charset="-128"/>
              </a:rPr>
              <a:t>至便性等）が</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活かされていない。</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57300" algn="l"/>
              </a:tabLst>
              <a:defRPr/>
            </a:pP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　　　　　　　　　　　大阪城公園方面へのアクセスや、地区内の少子高齢化、生活利便系の施設不足等への課題解決が必要。</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57300"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③京橋</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・大阪ビジネスパーク</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京橋駅は</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約</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50</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万人</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日と</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大阪第</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4</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の乗降客数があるターミナルであるが、そのポテンシャルを十分に活かしきれていない。ターミナルに乗り入れる鉄道路線（</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ＪＲ環状線、</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JR</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東西線、</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Osaka Metro</a:t>
            </a:r>
            <a:r>
              <a:rPr kumimoji="1" lang="ja-JP" altLang="ja-JP" sz="1400" b="0" i="0" u="none" strike="noStrike" kern="1200" cap="none" spc="0" normalizeH="0" baseline="0" noProof="0" dirty="0" err="1">
                <a:ln>
                  <a:noFill/>
                </a:ln>
                <a:effectLst/>
                <a:uLnTx/>
                <a:uFillTx/>
                <a:latin typeface="ＭＳ Ｐ明朝" pitchFamily="18" charset="-128"/>
                <a:ea typeface="ＭＳ Ｐ明朝" pitchFamily="18" charset="-128"/>
                <a:cs typeface="+mn-cs"/>
              </a:rPr>
              <a:t>、</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京阪本線</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相互間の乗換えや大阪ビジネスパークへの動線には多くの上下移動を伴い、また、歩行者動線も交錯している。</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162050" algn="l"/>
              </a:tabLst>
              <a:defRPr/>
            </a:pP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　　　　　　　　　　　　大阪ビジネスパークはまちび</a:t>
            </a:r>
            <a:r>
              <a:rPr kumimoji="1" lang="ja-JP" altLang="en-US" sz="1400" b="0" i="0" u="none" strike="noStrike" kern="1200" cap="none" spc="-100" normalizeH="0" baseline="0" noProof="0" dirty="0" err="1">
                <a:ln>
                  <a:noFill/>
                </a:ln>
                <a:effectLst/>
                <a:uLnTx/>
                <a:uFillTx/>
                <a:latin typeface="ＭＳ Ｐ明朝" pitchFamily="18" charset="-128"/>
                <a:ea typeface="ＭＳ Ｐ明朝" pitchFamily="18" charset="-128"/>
                <a:cs typeface="+mn-cs"/>
              </a:rPr>
              <a:t>らき</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から約</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30</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年経過し、今後大規模な改修・更新時期を迎えるにあたり、他の拠点開発と区別化できるコンセプトが必要となっている。</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indent="-1171575">
              <a:tabLst>
                <a:tab pos="1162050" algn="l"/>
              </a:tabLst>
              <a:defRPr/>
            </a:pPr>
            <a:r>
              <a:rPr kumimoji="1" lang="ja-JP" altLang="en-US" sz="1400" b="1" i="0" u="none" strike="noStrike" kern="1200" cap="none" spc="-100" normalizeH="0" baseline="0" noProof="0" dirty="0">
                <a:ln>
                  <a:noFill/>
                </a:ln>
                <a:effectLst/>
                <a:uLnTx/>
                <a:uFillTx/>
                <a:latin typeface="ＭＳ Ｐゴシック" pitchFamily="50" charset="-128"/>
                <a:ea typeface="ＭＳ Ｐゴシック" panose="020B0600070205080204" pitchFamily="50" charset="-128"/>
                <a:cs typeface="+mn-cs"/>
              </a:rPr>
              <a:t>④難波宮跡公園</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北部ブロックについて、</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10</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年以上フェンスで囲まれた空地の状態となっており</a:t>
            </a:r>
            <a:r>
              <a:rPr lang="ja-JP" altLang="en-US" sz="1400" spc="-100" dirty="0" err="1">
                <a:latin typeface="ＭＳ Ｐ明朝" panose="02020600040205080304" pitchFamily="18" charset="-128"/>
                <a:ea typeface="ＭＳ Ｐ明朝" panose="02020600040205080304" pitchFamily="18" charset="-128"/>
              </a:rPr>
              <a:t>、</a:t>
            </a:r>
            <a:r>
              <a:rPr lang="ja-JP" altLang="en-US" sz="1400" spc="-100" dirty="0">
                <a:latin typeface="ＭＳ Ｐ明朝" panose="02020600040205080304" pitchFamily="18" charset="-128"/>
                <a:ea typeface="ＭＳ Ｐ明朝" panose="02020600040205080304" pitchFamily="18" charset="-128"/>
              </a:rPr>
              <a:t>都市の景観に</a:t>
            </a:r>
            <a:r>
              <a:rPr lang="ja-JP" altLang="en-US" sz="1400" spc="-100" dirty="0" smtClean="0">
                <a:latin typeface="ＭＳ Ｐ明朝" panose="02020600040205080304" pitchFamily="18" charset="-128"/>
                <a:ea typeface="ＭＳ Ｐ明朝" panose="02020600040205080304" pitchFamily="18" charset="-128"/>
              </a:rPr>
              <a:t>おいて課題</a:t>
            </a:r>
            <a:r>
              <a:rPr lang="ja-JP" altLang="en-US" sz="1400" spc="-100" dirty="0">
                <a:latin typeface="ＭＳ Ｐ明朝" panose="02020600040205080304" pitchFamily="18" charset="-128"/>
                <a:ea typeface="ＭＳ Ｐ明朝" panose="02020600040205080304" pitchFamily="18" charset="-128"/>
              </a:rPr>
              <a:t>がある</a:t>
            </a:r>
            <a:r>
              <a:rPr lang="ja-JP" altLang="en-US" sz="1400" spc="-100" dirty="0" smtClean="0">
                <a:latin typeface="ＭＳ Ｐ明朝" panose="02020600040205080304" pitchFamily="18" charset="-128"/>
                <a:ea typeface="ＭＳ Ｐ明朝" panose="02020600040205080304" pitchFamily="18" charset="-128"/>
              </a:rPr>
              <a:t>。また、</a:t>
            </a:r>
            <a:r>
              <a:rPr kumimoji="1" lang="ja-JP" altLang="en-US" sz="1400" b="0" i="0" u="none" strike="noStrike" kern="1200" cap="none" spc="-10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大阪城</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公園や西部・南部ブロックとの結節点でありながらその機能を</a:t>
            </a:r>
            <a:r>
              <a:rPr kumimoji="1" lang="ja-JP" altLang="en-US" sz="1400" b="0" i="0" u="none" strike="noStrike" kern="1200" cap="none" spc="-10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果たせていない。</a:t>
            </a:r>
            <a:endParaRPr kumimoji="1" lang="ja-JP" altLang="ja-JP" sz="1600" b="0" i="0" u="none" strike="noStrike" kern="1200" cap="none" spc="0" normalizeH="0" baseline="0" noProof="0" dirty="0">
              <a:ln>
                <a:noFill/>
              </a:ln>
              <a:effectLst/>
              <a:uLnTx/>
              <a:uFillTx/>
              <a:latin typeface="ＭＳ Ｐ明朝" pitchFamily="18" charset="-128"/>
              <a:ea typeface="ＭＳ Ｐ明朝" pitchFamily="18"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246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08000"/>
            <a:ext cx="9652000" cy="62357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9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en-US" altLang="ja-JP"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19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66231" y="714265"/>
            <a:ext cx="9654305" cy="6401753"/>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３．</a:t>
            </a:r>
            <a:r>
              <a:rPr kumimoji="1" lang="ja-JP" altLang="en-US"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取組内容、</a:t>
            </a: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近年の動向</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57300" algn="l"/>
                <a:tab pos="134302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①大阪城公園・・・</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2015</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4</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月より、パークマネジメント事業</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(PMO)</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による</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飲食店やショップの充実、駅前エリアの整備、</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園内周遊システム</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による回遊性の向上など</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の</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取組を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実施。</a:t>
            </a:r>
            <a:endPar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②</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大阪城東部地区</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2020</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年９月に「大阪城東部地区のまちづくりの方向性」を策定し、大阪府、大阪市、公立大学法人大阪、</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Osaka</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 </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Metro</a:t>
            </a:r>
            <a:r>
              <a:rPr kumimoji="1" lang="ja-JP" altLang="en-US" sz="1400" b="0" i="0" u="none" strike="noStrike" kern="1200" cap="none" spc="-100" normalizeH="0" baseline="0" noProof="0" dirty="0" err="1">
                <a:ln>
                  <a:noFill/>
                </a:ln>
                <a:effectLst/>
                <a:uLnTx/>
                <a:uFillTx/>
                <a:latin typeface="ＭＳ Ｐ明朝" pitchFamily="18" charset="-128"/>
                <a:ea typeface="ＭＳ Ｐ明朝" pitchFamily="18" charset="-128"/>
                <a:cs typeface="+mn-cs"/>
              </a:rPr>
              <a:t>、</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UR</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都市機構等の関係者により、まちづくりの具体化に向けた</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取組を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推進。</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2025</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年秋の大阪公立大学森之宮キャンパス１期整備に続き、</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2028</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年春の新駅開業（</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2022</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12</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月、</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Osaka Metro</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公表）とともに</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1.5</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期となる周辺開発の実現をめざし取り組むことを関係者間で確認。 </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③京橋</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・大阪ビジネスパーク</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京橋駅周辺では</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2017</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年</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8</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月に都市再生緊急整備地域に指定されている。大阪ビジネスパークにおいて、地権者企業がエリアの再生をめざし、防災・低炭素・スマートコミュニティをテーマとした</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取組を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実施している</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en-US" sz="1400" b="1" i="0" u="none" strike="noStrike" kern="1200" cap="none" spc="-100" normalizeH="0" baseline="0" noProof="0" dirty="0">
                <a:ln>
                  <a:noFill/>
                </a:ln>
                <a:effectLst/>
                <a:uLnTx/>
                <a:uFillTx/>
                <a:latin typeface="ＭＳ Ｐゴシック" pitchFamily="50" charset="-128"/>
                <a:ea typeface="ＭＳ Ｐゴシック" panose="020B0600070205080204" pitchFamily="50" charset="-128"/>
                <a:cs typeface="+mn-cs"/>
              </a:rPr>
              <a:t>④難波宮跡公園</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2024</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年度の難波宮跡公園の北部ブロックの完成に向けて、事業者公募に向けた公募指針等を作成し、</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2022</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3</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月に事業者公募を実施、同年</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8</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月に事業者を決定している。</a:t>
            </a:r>
          </a:p>
          <a:p>
            <a:pPr marL="1257300" marR="0" lvl="0" indent="-11715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　　　　　　　　　　　　隣接する法円坂の民間開発において、史跡難波宮跡の保存活用と連携した一体的な環境整備が進められている。</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57300" marR="0" lvl="0" indent="-1171575" algn="l" defTabSz="914400" rtl="0" eaLnBrk="1" fontAlgn="auto" latinLnBrk="0" hangingPunct="1">
              <a:lnSpc>
                <a:spcPct val="100000"/>
              </a:lnSpc>
              <a:spcBef>
                <a:spcPts val="0"/>
              </a:spcBef>
              <a:spcAft>
                <a:spcPts val="0"/>
              </a:spcAft>
              <a:buClrTx/>
              <a:buSzTx/>
              <a:buFontTx/>
              <a:buNone/>
              <a:tabLst>
                <a:tab pos="1285875" algn="l"/>
              </a:tabLst>
              <a:defRPr/>
            </a:pPr>
            <a:endPar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４．</a:t>
            </a:r>
            <a:r>
              <a:rPr kumimoji="1" lang="ja-JP" altLang="ja-JP" sz="1600" b="1" i="0" u="none" strike="noStrike" kern="1200" cap="none" spc="0" normalizeH="0" baseline="0" noProof="0" dirty="0" smtClean="0">
                <a:ln>
                  <a:noFill/>
                </a:ln>
                <a:effectLst/>
                <a:uLnTx/>
                <a:uFillTx/>
                <a:latin typeface="Calibri" panose="020F0502020204030204"/>
                <a:ea typeface="ＭＳ Ｐゴシック" panose="020B0600070205080204" pitchFamily="50" charset="-128"/>
              </a:rPr>
              <a:t>将来像</a:t>
            </a:r>
            <a:endParaRPr lang="en-US" altLang="ja-JP" sz="1600" dirty="0">
              <a:latin typeface="Calibri" panose="020F0502020204030204"/>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・以下の</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取組に</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より</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各地区のまちづくりにみがきをかけ</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ソフト・ハードの相互連携を図り、エリア全体で</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大阪</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都心の</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東部</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エリア</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の</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中心</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拠点を</a:t>
            </a:r>
            <a:endParaRPr kumimoji="1" lang="en-US"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spc="-100" dirty="0">
                <a:latin typeface="ＭＳ Ｐ明朝" pitchFamily="18" charset="-128"/>
                <a:ea typeface="ＭＳ Ｐ明朝" pitchFamily="18" charset="-128"/>
              </a:rPr>
              <a:t>　</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めざ</a:t>
            </a:r>
            <a:r>
              <a:rPr kumimoji="1" lang="ja-JP" altLang="ja-JP"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す</a:t>
            </a:r>
            <a:r>
              <a:rPr kumimoji="1" lang="ja-JP" altLang="en-US" sz="1400" b="0" i="0" u="none" strike="noStrike" kern="1200" cap="none" spc="-10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400" b="0" i="0" u="none" strike="noStrike" kern="1200" cap="none" spc="-100" normalizeH="0" baseline="0" noProof="0" dirty="0" smtClean="0">
              <a:ln>
                <a:noFill/>
              </a:ln>
              <a:effectLst/>
              <a:uLnTx/>
              <a:uFillTx/>
              <a:latin typeface="Calibri" panose="020F0502020204030204"/>
              <a:ea typeface="ＭＳ Ｐゴシック" panose="020B0600070205080204" pitchFamily="50"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smtClean="0">
                <a:ln>
                  <a:noFill/>
                </a:ln>
                <a:effectLst/>
                <a:uLnTx/>
                <a:uFillTx/>
                <a:latin typeface="Calibri" panose="020F0502020204030204"/>
                <a:ea typeface="ＭＳ Ｐゴシック" panose="020B0600070205080204" pitchFamily="50" charset="-128"/>
                <a:cs typeface="+mn-cs"/>
              </a:rPr>
              <a:t>①</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大阪城公園・・・</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パークマネジメント事業</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(PMO)</a:t>
            </a:r>
            <a:r>
              <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による更なる魅力向上</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を図り、世界的な歴史観光拠点をめざす。</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②</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大阪城東部地区</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大阪公立大学を先導役とした</a:t>
            </a:r>
            <a:r>
              <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観光集客･健康医療･人材育成･居住機能等の集積により多世代・多様な人が集い、交流する国際色あるまちづくりを推進する。</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③京橋</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・大阪ビジネスパーク</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京橋駅周辺では、国際観光拠点である大阪城公園に隣接した交通ターミナルとして、観光客など来訪者の誘致や滞在を図り、関西広域の観光資源を繋ぐハブ拠点を形成するとともに</a:t>
            </a:r>
            <a:r>
              <a:rPr kumimoji="1" lang="ja-JP" altLang="en-US" sz="1400" b="0" i="0" u="none" strike="noStrike" kern="1200" cap="none" spc="-100" normalizeH="0" baseline="0" noProof="0" dirty="0">
                <a:ln>
                  <a:noFill/>
                </a:ln>
                <a:effectLst/>
                <a:uLnTx/>
                <a:uFillTx/>
                <a:latin typeface="ＭＳ Ｐ明朝" pitchFamily="18" charset="-128"/>
                <a:ea typeface="ＭＳ Ｐ明朝" pitchFamily="18" charset="-128"/>
                <a:cs typeface="+mn-cs"/>
              </a:rPr>
              <a:t>大阪ビジネスパークを災害時などリスク発生時の業務継続性に強い街として再生し、国際的なビジネス拠点の形成を図り、魅力ある複合的な国際拠点形成をめざす。</a:t>
            </a: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en-US" sz="1400" b="1" i="0" u="none" strike="noStrike" kern="1200" cap="none" spc="-100" normalizeH="0" baseline="0" noProof="0" dirty="0">
                <a:ln>
                  <a:noFill/>
                </a:ln>
                <a:effectLst/>
                <a:uLnTx/>
                <a:uFillTx/>
                <a:latin typeface="ＭＳ Ｐゴシック" pitchFamily="50" charset="-128"/>
                <a:ea typeface="ＭＳ Ｐゴシック" panose="020B0600070205080204" pitchFamily="50" charset="-128"/>
                <a:cs typeface="+mn-cs"/>
              </a:rPr>
              <a:t>④難波宮跡公園</a:t>
            </a:r>
            <a:r>
              <a:rPr kumimoji="1" lang="ja-JP" altLang="ja-JP"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400" b="1" i="0" u="none" strike="noStrike" kern="1200" cap="none" spc="-100" normalizeH="0" baseline="0" noProof="0" dirty="0">
                <a:ln>
                  <a:noFill/>
                </a:ln>
                <a:effectLst/>
                <a:uLnTx/>
                <a:uFillTx/>
                <a:latin typeface="Calibri" panose="020F0502020204030204"/>
                <a:ea typeface="ＭＳ Ｐゴシック" panose="020B0600070205080204" pitchFamily="50" charset="-128"/>
                <a:cs typeface="+mn-cs"/>
              </a:rPr>
              <a:t>・</a:t>
            </a:r>
            <a:r>
              <a:rPr kumimoji="1" lang="en-US" altLang="ja-JP"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2025</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年の大阪・関西万博を契機に、北部・南部ブロック一体となった様々な</a:t>
            </a:r>
            <a:r>
              <a:rPr kumimoji="1" lang="ja-JP" altLang="en-US" sz="1400" b="0" i="0" u="none" strike="noStrike" kern="1200" cap="none" spc="-10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取組を</a:t>
            </a: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行い、難波宮跡への集客力を高め、難波宮の知名度向上をめざす。</a:t>
            </a: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r>
              <a:rPr kumimoji="1" lang="ja-JP" altLang="en-US" sz="1400" b="0" i="0" u="none" strike="noStrike" kern="1200" cap="none" spc="-100" normalizeH="0" baseline="0" noProof="0" dirty="0">
                <a:ln>
                  <a:noFill/>
                </a:ln>
                <a:effectLst/>
                <a:uLnTx/>
                <a:uFillTx/>
                <a:latin typeface="ＭＳ Ｐ明朝" panose="02020600040205080304" pitchFamily="18" charset="-128"/>
                <a:ea typeface="ＭＳ Ｐ明朝" panose="02020600040205080304" pitchFamily="18" charset="-128"/>
                <a:cs typeface="+mn-cs"/>
              </a:rPr>
              <a:t>　　　　　　　　　　　　法円坂の民間開発に伴う国際競争力の強化に資する宿泊機能等の導入、史跡難波宮跡の保存活用と連携した一体的な環境整備・運営の取組により観光拠点機能の強化を進めていく。</a:t>
            </a: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endParaRPr kumimoji="1" lang="en-US"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a:p>
            <a:pPr marL="1295400" marR="0" lvl="0" indent="-1209675" algn="l" defTabSz="914400" rtl="0" eaLnBrk="1" fontAlgn="auto" latinLnBrk="0" hangingPunct="1">
              <a:lnSpc>
                <a:spcPct val="100000"/>
              </a:lnSpc>
              <a:spcBef>
                <a:spcPts val="0"/>
              </a:spcBef>
              <a:spcAft>
                <a:spcPts val="0"/>
              </a:spcAft>
              <a:buClrTx/>
              <a:buSzTx/>
              <a:buFontTx/>
              <a:buNone/>
              <a:tabLst>
                <a:tab pos="1285875" algn="l"/>
              </a:tabLst>
              <a:defRPr/>
            </a:pPr>
            <a:endParaRPr kumimoji="1" lang="ja-JP" altLang="ja-JP" sz="1400" b="0" i="0" u="none" strike="noStrike" kern="1200" cap="none" spc="-100" normalizeH="0" baseline="0" noProof="0" dirty="0">
              <a:ln>
                <a:noFill/>
              </a:ln>
              <a:effectLst/>
              <a:uLnTx/>
              <a:uFillTx/>
              <a:latin typeface="ＭＳ Ｐ明朝" pitchFamily="18" charset="-128"/>
              <a:ea typeface="ＭＳ Ｐ明朝" pitchFamily="18"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220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52800011"/>
              </p:ext>
            </p:extLst>
          </p:nvPr>
        </p:nvGraphicFramePr>
        <p:xfrm>
          <a:off x="1019688" y="861294"/>
          <a:ext cx="10404000" cy="5511012"/>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20000"/>
                    </a:ext>
                  </a:extLst>
                </a:gridCol>
                <a:gridCol w="180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gridCol w="504000">
                  <a:extLst>
                    <a:ext uri="{9D8B030D-6E8A-4147-A177-3AD203B41FA5}">
                      <a16:colId xmlns:a16="http://schemas.microsoft.com/office/drawing/2014/main" val="20007"/>
                    </a:ext>
                  </a:extLst>
                </a:gridCol>
                <a:gridCol w="504000">
                  <a:extLst>
                    <a:ext uri="{9D8B030D-6E8A-4147-A177-3AD203B41FA5}">
                      <a16:colId xmlns:a16="http://schemas.microsoft.com/office/drawing/2014/main" val="20008"/>
                    </a:ext>
                  </a:extLst>
                </a:gridCol>
                <a:gridCol w="504000">
                  <a:extLst>
                    <a:ext uri="{9D8B030D-6E8A-4147-A177-3AD203B41FA5}">
                      <a16:colId xmlns:a16="http://schemas.microsoft.com/office/drawing/2014/main" val="20009"/>
                    </a:ext>
                  </a:extLst>
                </a:gridCol>
                <a:gridCol w="504000">
                  <a:extLst>
                    <a:ext uri="{9D8B030D-6E8A-4147-A177-3AD203B41FA5}">
                      <a16:colId xmlns:a16="http://schemas.microsoft.com/office/drawing/2014/main" val="20010"/>
                    </a:ext>
                  </a:extLst>
                </a:gridCol>
                <a:gridCol w="504000">
                  <a:extLst>
                    <a:ext uri="{9D8B030D-6E8A-4147-A177-3AD203B41FA5}">
                      <a16:colId xmlns:a16="http://schemas.microsoft.com/office/drawing/2014/main" val="20011"/>
                    </a:ext>
                  </a:extLst>
                </a:gridCol>
                <a:gridCol w="504000">
                  <a:extLst>
                    <a:ext uri="{9D8B030D-6E8A-4147-A177-3AD203B41FA5}">
                      <a16:colId xmlns:a16="http://schemas.microsoft.com/office/drawing/2014/main" val="20012"/>
                    </a:ext>
                  </a:extLst>
                </a:gridCol>
                <a:gridCol w="504000">
                  <a:extLst>
                    <a:ext uri="{9D8B030D-6E8A-4147-A177-3AD203B41FA5}">
                      <a16:colId xmlns:a16="http://schemas.microsoft.com/office/drawing/2014/main" val="20013"/>
                    </a:ext>
                  </a:extLst>
                </a:gridCol>
                <a:gridCol w="504000">
                  <a:extLst>
                    <a:ext uri="{9D8B030D-6E8A-4147-A177-3AD203B41FA5}">
                      <a16:colId xmlns:a16="http://schemas.microsoft.com/office/drawing/2014/main" val="20014"/>
                    </a:ext>
                  </a:extLst>
                </a:gridCol>
                <a:gridCol w="504000">
                  <a:extLst>
                    <a:ext uri="{9D8B030D-6E8A-4147-A177-3AD203B41FA5}">
                      <a16:colId xmlns:a16="http://schemas.microsoft.com/office/drawing/2014/main" val="2264494533"/>
                    </a:ext>
                  </a:extLst>
                </a:gridCol>
                <a:gridCol w="504000">
                  <a:extLst>
                    <a:ext uri="{9D8B030D-6E8A-4147-A177-3AD203B41FA5}">
                      <a16:colId xmlns:a16="http://schemas.microsoft.com/office/drawing/2014/main" val="3190241837"/>
                    </a:ext>
                  </a:extLst>
                </a:gridCol>
                <a:gridCol w="504000">
                  <a:extLst>
                    <a:ext uri="{9D8B030D-6E8A-4147-A177-3AD203B41FA5}">
                      <a16:colId xmlns:a16="http://schemas.microsoft.com/office/drawing/2014/main" val="2022825448"/>
                    </a:ext>
                  </a:extLst>
                </a:gridCol>
                <a:gridCol w="504000">
                  <a:extLst>
                    <a:ext uri="{9D8B030D-6E8A-4147-A177-3AD203B41FA5}">
                      <a16:colId xmlns:a16="http://schemas.microsoft.com/office/drawing/2014/main" val="3801100591"/>
                    </a:ext>
                  </a:extLst>
                </a:gridCol>
                <a:gridCol w="504000">
                  <a:extLst>
                    <a:ext uri="{9D8B030D-6E8A-4147-A177-3AD203B41FA5}">
                      <a16:colId xmlns:a16="http://schemas.microsoft.com/office/drawing/2014/main" val="1312055309"/>
                    </a:ext>
                  </a:extLst>
                </a:gridCol>
              </a:tblGrid>
              <a:tr h="504000">
                <a:tc gridSpan="3">
                  <a:txBody>
                    <a:bodyPr/>
                    <a:lstStyle/>
                    <a:p>
                      <a:pPr algn="r"/>
                      <a:r>
                        <a:rPr kumimoji="1" lang="ja-JP" altLang="en-US" sz="1000" b="0" dirty="0">
                          <a:solidFill>
                            <a:schemeClr val="tx1"/>
                          </a:solidFill>
                        </a:rPr>
                        <a:t>年度</a:t>
                      </a:r>
                    </a:p>
                  </a:txBody>
                  <a:tcPr marL="45720" marR="45720" anchor="ctr">
                    <a:solidFill>
                      <a:schemeClr val="bg1">
                        <a:alpha val="75000"/>
                      </a:schemeClr>
                    </a:solidFill>
                  </a:tcPr>
                </a:tc>
                <a:tc hMerge="1">
                  <a:txBody>
                    <a:bodyPr/>
                    <a:lstStyle/>
                    <a:p>
                      <a:pPr algn="l"/>
                      <a:endParaRPr kumimoji="1" lang="ja-JP" altLang="en-US" sz="800" dirty="0"/>
                    </a:p>
                  </a:txBody>
                  <a:tcPr marL="45720" marR="45720" anchor="ctr">
                    <a:solidFill>
                      <a:schemeClr val="bg1">
                        <a:alpha val="75000"/>
                      </a:schemeClr>
                    </a:solidFill>
                  </a:tcPr>
                </a:tc>
                <a:tc hMerge="1">
                  <a:txBody>
                    <a:bodyPr/>
                    <a:lstStyle/>
                    <a:p>
                      <a:pPr algn="l"/>
                      <a:endParaRPr kumimoji="1" lang="ja-JP" altLang="en-US" sz="800" dirty="0"/>
                    </a:p>
                  </a:txBody>
                  <a:tcPr marL="45720" marR="45720" anchor="ctr">
                    <a:solidFill>
                      <a:schemeClr val="bg1">
                        <a:alpha val="75000"/>
                      </a:schemeClr>
                    </a:solidFill>
                  </a:tcPr>
                </a:tc>
                <a:tc>
                  <a:txBody>
                    <a:bodyPr/>
                    <a:lstStyle/>
                    <a:p>
                      <a:pPr algn="ctr"/>
                      <a:r>
                        <a:rPr kumimoji="1" lang="en-US" altLang="ja-JP" sz="1000" dirty="0">
                          <a:solidFill>
                            <a:schemeClr val="tx1"/>
                          </a:solidFill>
                        </a:rPr>
                        <a:t>2014</a:t>
                      </a:r>
                    </a:p>
                    <a:p>
                      <a:pPr algn="ctr"/>
                      <a:r>
                        <a:rPr kumimoji="1" lang="en-US" altLang="ja-JP" sz="1000" dirty="0">
                          <a:solidFill>
                            <a:schemeClr val="tx1"/>
                          </a:solidFill>
                        </a:rPr>
                        <a:t>(H26)</a:t>
                      </a:r>
                      <a:endParaRPr kumimoji="1" lang="ja-JP" altLang="en-US" sz="1000" dirty="0">
                        <a:solidFill>
                          <a:schemeClr val="tx1"/>
                        </a:solidFill>
                      </a:endParaRPr>
                    </a:p>
                  </a:txBody>
                  <a:tcPr marL="45720" marR="45720" anchor="ctr">
                    <a:solidFill>
                      <a:schemeClr val="bg1">
                        <a:alpha val="75000"/>
                      </a:schemeClr>
                    </a:solidFill>
                  </a:tcPr>
                </a:tc>
                <a:tc>
                  <a:txBody>
                    <a:bodyPr/>
                    <a:lstStyle/>
                    <a:p>
                      <a:pPr algn="ctr"/>
                      <a:r>
                        <a:rPr kumimoji="1" lang="en-US" altLang="ja-JP" sz="1000" dirty="0">
                          <a:solidFill>
                            <a:schemeClr val="tx1"/>
                          </a:solidFill>
                        </a:rPr>
                        <a:t>2015</a:t>
                      </a:r>
                    </a:p>
                    <a:p>
                      <a:pPr algn="ctr"/>
                      <a:r>
                        <a:rPr kumimoji="1" lang="en-US" altLang="ja-JP" sz="1000" dirty="0">
                          <a:solidFill>
                            <a:schemeClr val="tx1"/>
                          </a:solidFill>
                        </a:rPr>
                        <a:t>(H27)</a:t>
                      </a:r>
                      <a:endParaRPr kumimoji="1" lang="ja-JP" altLang="en-US" sz="1000" dirty="0">
                        <a:solidFill>
                          <a:schemeClr val="tx1"/>
                        </a:solidFill>
                      </a:endParaRPr>
                    </a:p>
                  </a:txBody>
                  <a:tcPr marL="45720" marR="45720" anchor="ctr">
                    <a:solidFill>
                      <a:schemeClr val="bg1">
                        <a:alpha val="75000"/>
                      </a:schemeClr>
                    </a:solidFill>
                  </a:tcPr>
                </a:tc>
                <a:tc>
                  <a:txBody>
                    <a:bodyPr/>
                    <a:lstStyle/>
                    <a:p>
                      <a:pPr algn="ctr"/>
                      <a:r>
                        <a:rPr kumimoji="1" lang="en-US" altLang="ja-JP" sz="1000" dirty="0">
                          <a:solidFill>
                            <a:schemeClr val="tx1"/>
                          </a:solidFill>
                        </a:rPr>
                        <a:t>2016</a:t>
                      </a:r>
                    </a:p>
                    <a:p>
                      <a:pPr algn="ctr"/>
                      <a:r>
                        <a:rPr kumimoji="1" lang="en-US" altLang="ja-JP" sz="1000" dirty="0">
                          <a:solidFill>
                            <a:schemeClr val="tx1"/>
                          </a:solidFill>
                        </a:rPr>
                        <a:t>(H28)</a:t>
                      </a:r>
                      <a:endParaRPr kumimoji="1" lang="ja-JP" altLang="en-US" sz="1000" dirty="0">
                        <a:solidFill>
                          <a:schemeClr val="tx1"/>
                        </a:solidFill>
                      </a:endParaRPr>
                    </a:p>
                  </a:txBody>
                  <a:tcPr marL="45720" marR="45720" anchor="ctr">
                    <a:solidFill>
                      <a:schemeClr val="bg1">
                        <a:alpha val="75000"/>
                      </a:schemeClr>
                    </a:solidFill>
                  </a:tcPr>
                </a:tc>
                <a:tc>
                  <a:txBody>
                    <a:bodyPr/>
                    <a:lstStyle/>
                    <a:p>
                      <a:pPr algn="ctr"/>
                      <a:r>
                        <a:rPr kumimoji="1" lang="en-US" altLang="ja-JP" sz="1000" dirty="0">
                          <a:solidFill>
                            <a:schemeClr val="tx1"/>
                          </a:solidFill>
                        </a:rPr>
                        <a:t>2017</a:t>
                      </a:r>
                    </a:p>
                    <a:p>
                      <a:pPr algn="ctr"/>
                      <a:r>
                        <a:rPr kumimoji="1" lang="en-US" altLang="ja-JP" sz="1000" dirty="0">
                          <a:solidFill>
                            <a:schemeClr val="tx1"/>
                          </a:solidFill>
                        </a:rPr>
                        <a:t>(H29)</a:t>
                      </a:r>
                      <a:endParaRPr kumimoji="1" lang="ja-JP" altLang="en-US" sz="1000" dirty="0">
                        <a:solidFill>
                          <a:schemeClr val="tx1"/>
                        </a:solidFill>
                      </a:endParaRPr>
                    </a:p>
                  </a:txBody>
                  <a:tcPr marL="45720" marR="45720" anchor="ctr">
                    <a:solidFill>
                      <a:schemeClr val="bg1">
                        <a:alpha val="75000"/>
                      </a:schemeClr>
                    </a:solidFill>
                  </a:tcPr>
                </a:tc>
                <a:tc>
                  <a:txBody>
                    <a:bodyPr/>
                    <a:lstStyle/>
                    <a:p>
                      <a:pPr algn="ctr"/>
                      <a:r>
                        <a:rPr kumimoji="1" lang="en-US" altLang="ja-JP" sz="1000" dirty="0">
                          <a:solidFill>
                            <a:schemeClr val="tx1"/>
                          </a:solidFill>
                        </a:rPr>
                        <a:t>2018</a:t>
                      </a:r>
                    </a:p>
                    <a:p>
                      <a:pPr algn="ctr"/>
                      <a:r>
                        <a:rPr kumimoji="1" lang="en-US" altLang="ja-JP" sz="1000" dirty="0">
                          <a:solidFill>
                            <a:schemeClr val="tx1"/>
                          </a:solidFill>
                        </a:rPr>
                        <a:t>(H30)</a:t>
                      </a:r>
                      <a:endParaRPr kumimoji="1" lang="ja-JP" altLang="en-US" sz="1000" dirty="0">
                        <a:solidFill>
                          <a:schemeClr val="tx1"/>
                        </a:solidFill>
                      </a:endParaRPr>
                    </a:p>
                  </a:txBody>
                  <a:tcPr marL="45720" marR="45720" anchor="ctr">
                    <a:solidFill>
                      <a:schemeClr val="bg1">
                        <a:alpha val="75000"/>
                      </a:schemeClr>
                    </a:solidFill>
                  </a:tcPr>
                </a:tc>
                <a:tc>
                  <a:txBody>
                    <a:bodyPr/>
                    <a:lstStyle/>
                    <a:p>
                      <a:pPr algn="ctr"/>
                      <a:r>
                        <a:rPr kumimoji="1" lang="en-US" altLang="ja-JP" sz="1000" dirty="0">
                          <a:solidFill>
                            <a:schemeClr val="tx1"/>
                          </a:solidFill>
                        </a:rPr>
                        <a:t>2019</a:t>
                      </a:r>
                    </a:p>
                    <a:p>
                      <a:pPr algn="ctr"/>
                      <a:r>
                        <a:rPr kumimoji="1" lang="en-US" altLang="ja-JP" sz="1000" dirty="0">
                          <a:solidFill>
                            <a:schemeClr val="tx1"/>
                          </a:solidFill>
                        </a:rPr>
                        <a:t>(R1)</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2020</a:t>
                      </a:r>
                    </a:p>
                    <a:p>
                      <a:pPr algn="ctr"/>
                      <a:r>
                        <a:rPr kumimoji="1" lang="en-US" altLang="ja-JP" sz="1000" dirty="0">
                          <a:solidFill>
                            <a:schemeClr val="tx1"/>
                          </a:solidFill>
                        </a:rPr>
                        <a:t>(R2)</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2021</a:t>
                      </a:r>
                    </a:p>
                    <a:p>
                      <a:pPr algn="ctr"/>
                      <a:r>
                        <a:rPr kumimoji="1" lang="en-US" altLang="ja-JP" sz="1000" dirty="0">
                          <a:solidFill>
                            <a:schemeClr val="tx1"/>
                          </a:solidFill>
                        </a:rPr>
                        <a:t>(R3)</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2022</a:t>
                      </a:r>
                    </a:p>
                    <a:p>
                      <a:pPr algn="ctr"/>
                      <a:r>
                        <a:rPr kumimoji="1" lang="en-US" altLang="ja-JP" sz="1000" dirty="0">
                          <a:solidFill>
                            <a:schemeClr val="tx1"/>
                          </a:solidFill>
                        </a:rPr>
                        <a:t>(R4)</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2023</a:t>
                      </a:r>
                    </a:p>
                    <a:p>
                      <a:pPr algn="ctr"/>
                      <a:r>
                        <a:rPr kumimoji="1" lang="en-US" altLang="ja-JP" sz="1000" dirty="0">
                          <a:solidFill>
                            <a:schemeClr val="tx1"/>
                          </a:solidFill>
                        </a:rPr>
                        <a:t>(R5)</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2024</a:t>
                      </a:r>
                    </a:p>
                    <a:p>
                      <a:pPr algn="ctr"/>
                      <a:r>
                        <a:rPr kumimoji="1" lang="en-US" altLang="ja-JP" sz="1000" dirty="0">
                          <a:solidFill>
                            <a:schemeClr val="tx1"/>
                          </a:solidFill>
                        </a:rPr>
                        <a:t>(R6)</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2025</a:t>
                      </a:r>
                    </a:p>
                    <a:p>
                      <a:pPr algn="ctr"/>
                      <a:r>
                        <a:rPr kumimoji="1" lang="en-US" altLang="ja-JP" sz="1000" dirty="0">
                          <a:solidFill>
                            <a:schemeClr val="tx1"/>
                          </a:solidFill>
                        </a:rPr>
                        <a:t>(R7)</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2026</a:t>
                      </a:r>
                    </a:p>
                    <a:p>
                      <a:pPr algn="ctr"/>
                      <a:r>
                        <a:rPr kumimoji="1" lang="en-US" altLang="ja-JP" sz="1000" dirty="0">
                          <a:solidFill>
                            <a:schemeClr val="tx1"/>
                          </a:solidFill>
                        </a:rPr>
                        <a:t>(R8)</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2027</a:t>
                      </a:r>
                    </a:p>
                    <a:p>
                      <a:pPr algn="ctr"/>
                      <a:r>
                        <a:rPr kumimoji="1" lang="en-US" altLang="ja-JP" sz="1000" dirty="0">
                          <a:solidFill>
                            <a:schemeClr val="tx1"/>
                          </a:solidFill>
                        </a:rPr>
                        <a:t>(R9)</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2028</a:t>
                      </a:r>
                    </a:p>
                    <a:p>
                      <a:pPr algn="ctr"/>
                      <a:r>
                        <a:rPr kumimoji="1" lang="en-US" altLang="ja-JP" sz="1000" dirty="0">
                          <a:solidFill>
                            <a:schemeClr val="tx1"/>
                          </a:solidFill>
                        </a:rPr>
                        <a:t>(R10)</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2029</a:t>
                      </a:r>
                    </a:p>
                    <a:p>
                      <a:pPr algn="ctr"/>
                      <a:r>
                        <a:rPr kumimoji="1" lang="en-US" altLang="ja-JP" sz="1000" dirty="0">
                          <a:solidFill>
                            <a:schemeClr val="tx1"/>
                          </a:solidFill>
                        </a:rPr>
                        <a:t>(R11)</a:t>
                      </a:r>
                      <a:endParaRPr kumimoji="1" lang="ja-JP" altLang="en-US" sz="1000" dirty="0">
                        <a:solidFill>
                          <a:schemeClr val="tx1"/>
                        </a:solidFill>
                      </a:endParaRPr>
                    </a:p>
                  </a:txBody>
                  <a:tcPr anchor="ctr">
                    <a:solidFill>
                      <a:schemeClr val="bg1">
                        <a:alpha val="75000"/>
                      </a:schemeClr>
                    </a:solidFill>
                  </a:tcPr>
                </a:tc>
                <a:tc>
                  <a:txBody>
                    <a:bodyPr/>
                    <a:lstStyle/>
                    <a:p>
                      <a:pPr algn="ctr"/>
                      <a:r>
                        <a:rPr kumimoji="1" lang="en-US" altLang="ja-JP" sz="1000" dirty="0">
                          <a:solidFill>
                            <a:schemeClr val="tx1"/>
                          </a:solidFill>
                        </a:rPr>
                        <a:t>2030</a:t>
                      </a:r>
                    </a:p>
                    <a:p>
                      <a:pPr algn="ctr"/>
                      <a:r>
                        <a:rPr kumimoji="1" lang="en-US" altLang="ja-JP" sz="1000" dirty="0">
                          <a:solidFill>
                            <a:schemeClr val="tx1"/>
                          </a:solidFill>
                        </a:rPr>
                        <a:t>(R12)</a:t>
                      </a:r>
                      <a:endParaRPr kumimoji="1" lang="ja-JP" altLang="en-US" sz="1000" dirty="0">
                        <a:solidFill>
                          <a:schemeClr val="tx1"/>
                        </a:solidFill>
                      </a:endParaRPr>
                    </a:p>
                  </a:txBody>
                  <a:tcPr anchor="ctr">
                    <a:solidFill>
                      <a:schemeClr val="bg1">
                        <a:alpha val="75000"/>
                      </a:schemeClr>
                    </a:solidFill>
                  </a:tcPr>
                </a:tc>
                <a:extLst>
                  <a:ext uri="{0D108BD9-81ED-4DB2-BD59-A6C34878D82A}">
                    <a16:rowId xmlns:a16="http://schemas.microsoft.com/office/drawing/2014/main" val="10000"/>
                  </a:ext>
                </a:extLst>
              </a:tr>
              <a:tr h="785338">
                <a:tc>
                  <a:txBody>
                    <a:bodyPr/>
                    <a:lstStyle/>
                    <a:p>
                      <a:pPr algn="ctr"/>
                      <a:r>
                        <a:rPr kumimoji="1" lang="ja-JP" altLang="en-US" sz="1000" dirty="0">
                          <a:solidFill>
                            <a:schemeClr val="tx1"/>
                          </a:solidFill>
                        </a:rPr>
                        <a:t>大阪城公園</a:t>
                      </a:r>
                    </a:p>
                  </a:txBody>
                  <a:tcPr anchor="ctr">
                    <a:solidFill>
                      <a:schemeClr val="bg1">
                        <a:alpha val="75000"/>
                      </a:schemeClr>
                    </a:solidFill>
                  </a:tcPr>
                </a:tc>
                <a:tc gridSpan="2">
                  <a:txBody>
                    <a:bodyPr/>
                    <a:lstStyle/>
                    <a:p>
                      <a:pPr algn="l"/>
                      <a:r>
                        <a:rPr kumimoji="1" lang="ja-JP" altLang="en-US" sz="1000" dirty="0">
                          <a:solidFill>
                            <a:schemeClr val="tx1"/>
                          </a:solidFill>
                        </a:rPr>
                        <a:t>①民間事業者による</a:t>
                      </a:r>
                      <a:r>
                        <a:rPr kumimoji="1" lang="en-US" altLang="ja-JP" sz="1000" dirty="0">
                          <a:solidFill>
                            <a:schemeClr val="tx1"/>
                          </a:solidFill>
                        </a:rPr>
                        <a:t>PMO</a:t>
                      </a:r>
                      <a:r>
                        <a:rPr kumimoji="1" lang="ja-JP" altLang="en-US" sz="1000" dirty="0">
                          <a:solidFill>
                            <a:schemeClr val="tx1"/>
                          </a:solidFill>
                        </a:rPr>
                        <a:t>事業</a:t>
                      </a:r>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10001"/>
                  </a:ext>
                </a:extLst>
              </a:tr>
              <a:tr h="558797">
                <a:tc>
                  <a:txBody>
                    <a:bodyPr/>
                    <a:lstStyle/>
                    <a:p>
                      <a:pPr algn="ctr"/>
                      <a:r>
                        <a:rPr kumimoji="1" lang="ja-JP" altLang="en-US" sz="1000" dirty="0">
                          <a:solidFill>
                            <a:schemeClr val="tx1"/>
                          </a:solidFill>
                        </a:rPr>
                        <a:t>大阪城</a:t>
                      </a:r>
                      <a:endParaRPr kumimoji="1" lang="en-US" altLang="ja-JP" sz="1000" dirty="0">
                        <a:solidFill>
                          <a:schemeClr val="tx1"/>
                        </a:solidFill>
                      </a:endParaRPr>
                    </a:p>
                    <a:p>
                      <a:pPr algn="ctr"/>
                      <a:r>
                        <a:rPr kumimoji="1" lang="ja-JP" altLang="en-US" sz="1000" dirty="0">
                          <a:solidFill>
                            <a:schemeClr val="tx1"/>
                          </a:solidFill>
                        </a:rPr>
                        <a:t>東部地区</a:t>
                      </a:r>
                    </a:p>
                  </a:txBody>
                  <a:tcPr marL="72000" marR="72000" anchor="ctr">
                    <a:solidFill>
                      <a:schemeClr val="bg1">
                        <a:alpha val="75000"/>
                      </a:schemeClr>
                    </a:solidFill>
                  </a:tcPr>
                </a:tc>
                <a:tc gridSpan="2">
                  <a:txBody>
                    <a:bodyPr/>
                    <a:lstStyle/>
                    <a:p>
                      <a:pPr algn="l"/>
                      <a:r>
                        <a:rPr kumimoji="1" lang="ja-JP" altLang="en-US" sz="1000" dirty="0">
                          <a:solidFill>
                            <a:schemeClr val="tx1"/>
                          </a:solidFill>
                        </a:rPr>
                        <a:t>②関係者によるまちづくりの推進</a:t>
                      </a:r>
                      <a:endParaRPr kumimoji="1" lang="en-US" altLang="ja-JP" sz="1000" dirty="0">
                        <a:solidFill>
                          <a:schemeClr val="tx1"/>
                        </a:solidFill>
                      </a:endParaRPr>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10002"/>
                  </a:ext>
                </a:extLst>
              </a:tr>
              <a:tr h="570880">
                <a:tc>
                  <a:txBody>
                    <a:bodyPr/>
                    <a:lstStyle/>
                    <a:p>
                      <a:pPr algn="ctr"/>
                      <a:r>
                        <a:rPr kumimoji="1" lang="ja-JP" altLang="en-US" sz="1000" dirty="0">
                          <a:solidFill>
                            <a:schemeClr val="tx1"/>
                          </a:solidFill>
                        </a:rPr>
                        <a:t>京橋</a:t>
                      </a:r>
                    </a:p>
                  </a:txBody>
                  <a:tcPr anchor="ctr">
                    <a:solidFill>
                      <a:schemeClr val="bg1">
                        <a:alpha val="75000"/>
                      </a:schemeClr>
                    </a:solidFill>
                  </a:tcPr>
                </a:tc>
                <a:tc gridSpan="2">
                  <a:txBody>
                    <a:bodyPr/>
                    <a:lstStyle/>
                    <a:p>
                      <a:pPr algn="l"/>
                      <a:r>
                        <a:rPr kumimoji="1" lang="ja-JP" altLang="en-US" sz="1000" b="0" u="none" dirty="0">
                          <a:solidFill>
                            <a:schemeClr val="tx1"/>
                          </a:solidFill>
                        </a:rPr>
                        <a:t>③民間の都市開発事業を通じたまちづくりの誘導</a:t>
                      </a:r>
                      <a:endParaRPr kumimoji="1" lang="en-US" altLang="ja-JP" sz="1000" b="0" u="none" strike="sngStrike" dirty="0">
                        <a:solidFill>
                          <a:schemeClr val="tx1"/>
                        </a:solidFill>
                      </a:endParaRPr>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extLst>
                  <a:ext uri="{0D108BD9-81ED-4DB2-BD59-A6C34878D82A}">
                    <a16:rowId xmlns:a16="http://schemas.microsoft.com/office/drawing/2014/main" val="10003"/>
                  </a:ext>
                </a:extLst>
              </a:tr>
              <a:tr h="645917">
                <a:tc rowSpan="4">
                  <a:txBody>
                    <a:bodyPr/>
                    <a:lstStyle/>
                    <a:p>
                      <a:pPr algn="ctr"/>
                      <a:r>
                        <a:rPr kumimoji="1" lang="ja-JP" altLang="en-US" sz="1000" dirty="0">
                          <a:solidFill>
                            <a:schemeClr val="tx1"/>
                          </a:solidFill>
                        </a:rPr>
                        <a:t>大阪ビジネスパーク</a:t>
                      </a:r>
                    </a:p>
                  </a:txBody>
                  <a:tcPr marL="45720" marR="45720" anchor="ctr">
                    <a:solidFill>
                      <a:schemeClr val="bg1">
                        <a:alpha val="75000"/>
                      </a:schemeClr>
                    </a:solidFill>
                  </a:tcPr>
                </a:tc>
                <a:tc rowSpan="4">
                  <a:txBody>
                    <a:bodyPr/>
                    <a:lstStyle/>
                    <a:p>
                      <a:pPr algn="l"/>
                      <a:r>
                        <a:rPr kumimoji="1" lang="ja-JP" altLang="en-US" sz="1000" dirty="0">
                          <a:solidFill>
                            <a:schemeClr val="tx1"/>
                          </a:solidFill>
                        </a:rPr>
                        <a:t>③</a:t>
                      </a:r>
                    </a:p>
                  </a:txBody>
                  <a:tcPr marL="45720" marR="45720" anchor="ctr">
                    <a:solidFill>
                      <a:schemeClr val="bg1">
                        <a:alpha val="75000"/>
                      </a:schemeClr>
                    </a:solidFill>
                  </a:tcPr>
                </a:tc>
                <a:tc>
                  <a:txBody>
                    <a:bodyPr/>
                    <a:lstStyle/>
                    <a:p>
                      <a:pPr algn="l"/>
                      <a:r>
                        <a:rPr kumimoji="1" lang="ja-JP" altLang="en-US" sz="1000" dirty="0">
                          <a:solidFill>
                            <a:schemeClr val="tx1"/>
                          </a:solidFill>
                        </a:rPr>
                        <a:t>土地利用方針の見直し</a:t>
                      </a:r>
                    </a:p>
                  </a:txBody>
                  <a:tcPr anchor="ct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extLst>
                  <a:ext uri="{0D108BD9-81ED-4DB2-BD59-A6C34878D82A}">
                    <a16:rowId xmlns:a16="http://schemas.microsoft.com/office/drawing/2014/main" val="10004"/>
                  </a:ext>
                </a:extLst>
              </a:tr>
              <a:tr h="540000">
                <a:tc vMerge="1">
                  <a:txBody>
                    <a:bodyPr/>
                    <a:lstStyle/>
                    <a:p>
                      <a:pPr algn="ctr"/>
                      <a:endParaRPr kumimoji="1" lang="ja-JP" altLang="en-US" sz="800" dirty="0"/>
                    </a:p>
                  </a:txBody>
                  <a:tcPr anchor="ctr">
                    <a:solidFill>
                      <a:schemeClr val="bg1">
                        <a:alpha val="75000"/>
                      </a:schemeClr>
                    </a:solidFill>
                  </a:tcPr>
                </a:tc>
                <a:tc vMerge="1">
                  <a:txBody>
                    <a:bodyPr/>
                    <a:lstStyle/>
                    <a:p>
                      <a:pPr algn="l"/>
                      <a:endParaRPr kumimoji="1" lang="ja-JP" altLang="en-US" sz="800" dirty="0"/>
                    </a:p>
                  </a:txBody>
                  <a:tcPr anchor="ctr">
                    <a:solidFill>
                      <a:schemeClr val="bg1">
                        <a:alpha val="75000"/>
                      </a:schemeClr>
                    </a:solidFill>
                  </a:tcPr>
                </a:tc>
                <a:tc rowSpan="2">
                  <a:txBody>
                    <a:bodyPr/>
                    <a:lstStyle/>
                    <a:p>
                      <a:pPr algn="l"/>
                      <a:r>
                        <a:rPr kumimoji="1" lang="ja-JP" altLang="en-US" sz="1000" dirty="0">
                          <a:solidFill>
                            <a:schemeClr val="tx1"/>
                          </a:solidFill>
                        </a:rPr>
                        <a:t>エリアマネジメント本格実施</a:t>
                      </a:r>
                    </a:p>
                  </a:txBody>
                  <a:tcPr anchor="ct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10005"/>
                  </a:ext>
                </a:extLst>
              </a:tr>
              <a:tr h="504000">
                <a:tc vMerge="1">
                  <a:txBody>
                    <a:bodyPr/>
                    <a:lstStyle/>
                    <a:p>
                      <a:endParaRPr kumimoji="1" lang="ja-JP" altLang="en-US"/>
                    </a:p>
                  </a:txBody>
                  <a:tcPr/>
                </a:tc>
                <a:tc vMerge="1">
                  <a:txBody>
                    <a:bodyPr/>
                    <a:lstStyle/>
                    <a:p>
                      <a:endParaRPr kumimoji="1" lang="ja-JP" altLang="en-US"/>
                    </a:p>
                  </a:txBody>
                  <a:tcPr/>
                </a:tc>
                <a:tc v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10006"/>
                  </a:ext>
                </a:extLst>
              </a:tr>
              <a:tr h="468000">
                <a:tc vMerge="1">
                  <a:txBody>
                    <a:bodyPr/>
                    <a:lstStyle/>
                    <a:p>
                      <a:pPr algn="ctr"/>
                      <a:endParaRPr kumimoji="1" lang="ja-JP" altLang="en-US" sz="800" dirty="0"/>
                    </a:p>
                  </a:txBody>
                  <a:tcPr anchor="ctr">
                    <a:solidFill>
                      <a:schemeClr val="bg1">
                        <a:alpha val="75000"/>
                      </a:schemeClr>
                    </a:solidFill>
                  </a:tcPr>
                </a:tc>
                <a:tc vMerge="1">
                  <a:txBody>
                    <a:bodyPr/>
                    <a:lstStyle/>
                    <a:p>
                      <a:pPr algn="l"/>
                      <a:endParaRPr kumimoji="1" lang="ja-JP" altLang="en-US" sz="800" dirty="0"/>
                    </a:p>
                  </a:txBody>
                  <a:tcPr anchor="ctr">
                    <a:solidFill>
                      <a:schemeClr val="bg1">
                        <a:alpha val="75000"/>
                      </a:schemeClr>
                    </a:solidFill>
                  </a:tcPr>
                </a:tc>
                <a:tc>
                  <a:txBody>
                    <a:bodyPr/>
                    <a:lstStyle/>
                    <a:p>
                      <a:pPr algn="l"/>
                      <a:r>
                        <a:rPr kumimoji="1" lang="zh-TW" altLang="en-US" sz="1000" dirty="0" smtClean="0">
                          <a:solidFill>
                            <a:schemeClr val="tx1"/>
                          </a:solidFill>
                        </a:rPr>
                        <a:t>都市開発（民間都市再生事業計画認定）</a:t>
                      </a:r>
                      <a:endParaRPr kumimoji="1" lang="zh-TW" altLang="en-US" sz="1000" dirty="0">
                        <a:solidFill>
                          <a:schemeClr val="tx1"/>
                        </a:solidFill>
                      </a:endParaRPr>
                    </a:p>
                  </a:txBody>
                  <a:tcPr anchor="ct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10007"/>
                  </a:ext>
                </a:extLst>
              </a:tr>
              <a:tr h="468000">
                <a:tc>
                  <a:txBody>
                    <a:bodyPr/>
                    <a:lstStyle/>
                    <a:p>
                      <a:pPr algn="ctr"/>
                      <a:r>
                        <a:rPr kumimoji="1" lang="ja-JP" altLang="en-US" sz="1000" dirty="0">
                          <a:solidFill>
                            <a:schemeClr val="tx1"/>
                          </a:solidFill>
                        </a:rPr>
                        <a:t>難波宮跡公園</a:t>
                      </a:r>
                    </a:p>
                  </a:txBody>
                  <a:tcPr marL="45720" marR="45720" anchor="ctr">
                    <a:solidFill>
                      <a:schemeClr val="bg1">
                        <a:alpha val="75000"/>
                      </a:schemeClr>
                    </a:solidFill>
                  </a:tcPr>
                </a:tc>
                <a:tc gridSpan="2">
                  <a:txBody>
                    <a:bodyPr/>
                    <a:lstStyle/>
                    <a:p>
                      <a:pPr algn="l"/>
                      <a:r>
                        <a:rPr kumimoji="1" lang="ja-JP" altLang="en-US" sz="1000" dirty="0">
                          <a:solidFill>
                            <a:schemeClr val="tx1"/>
                          </a:solidFill>
                        </a:rPr>
                        <a:t>④難波宮跡公園（北部ブロック）整備運営事業及び難波宮跡（南部ブロック）管理運営事業</a:t>
                      </a:r>
                    </a:p>
                  </a:txBody>
                  <a:tcPr marL="45720" marR="45720" anchor="ctr">
                    <a:solidFill>
                      <a:schemeClr val="bg1">
                        <a:alpha val="75000"/>
                      </a:schemeClr>
                    </a:solidFill>
                  </a:tcPr>
                </a:tc>
                <a:tc hMerge="1">
                  <a:txBody>
                    <a:bodyPr/>
                    <a:lstStyle/>
                    <a:p>
                      <a:pPr algn="l"/>
                      <a:endParaRPr kumimoji="1" lang="ja-JP" altLang="en-US" sz="1000" dirty="0"/>
                    </a:p>
                  </a:txBody>
                  <a:tcPr anchor="ct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tc>
                  <a:txBody>
                    <a:bodyPr/>
                    <a:lstStyle/>
                    <a:p>
                      <a:endParaRPr kumimoji="1" lang="ja-JP" altLang="en-US" sz="1000" dirty="0">
                        <a:solidFill>
                          <a:schemeClr val="tx1"/>
                        </a:solidFill>
                      </a:endParaRPr>
                    </a:p>
                  </a:txBody>
                  <a:tcPr>
                    <a:solidFill>
                      <a:schemeClr val="bg1">
                        <a:alpha val="75000"/>
                      </a:schemeClr>
                    </a:solidFill>
                  </a:tcPr>
                </a:tc>
                <a:extLst>
                  <a:ext uri="{0D108BD9-81ED-4DB2-BD59-A6C34878D82A}">
                    <a16:rowId xmlns:a16="http://schemas.microsoft.com/office/drawing/2014/main" val="4123769814"/>
                  </a:ext>
                </a:extLst>
              </a:tr>
            </a:tbl>
          </a:graphicData>
        </a:graphic>
      </p:graphicFrame>
      <p:sp>
        <p:nvSpPr>
          <p:cNvPr id="30" name="テキスト ボックス 29"/>
          <p:cNvSpPr txBox="1"/>
          <p:nvPr/>
        </p:nvSpPr>
        <p:spPr>
          <a:xfrm>
            <a:off x="2828677" y="1498527"/>
            <a:ext cx="5693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事業者</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公募等</a:t>
            </a:r>
          </a:p>
        </p:txBody>
      </p:sp>
      <p:sp>
        <p:nvSpPr>
          <p:cNvPr id="5"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0" name="角丸四角形 9"/>
          <p:cNvSpPr/>
          <p:nvPr/>
        </p:nvSpPr>
        <p:spPr>
          <a:xfrm>
            <a:off x="3740710" y="6419884"/>
            <a:ext cx="7800057" cy="36814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980937" y="6314060"/>
            <a:ext cx="2727029"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大阪城公園、大阪城東部地区、</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京橋・大阪ビジネスパーク、難波宮跡公園</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3793306" y="6380112"/>
            <a:ext cx="638508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・大阪市：大阪都市計画局、経済戦略局、建設局、環境局、教育委員会事務局、城東区役所、東成区役所</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・大阪府：大阪都市計画局、府民文化部</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cxnSp>
        <p:nvCxnSpPr>
          <p:cNvPr id="14" name="直線矢印コネクタ 13"/>
          <p:cNvCxnSpPr/>
          <p:nvPr/>
        </p:nvCxnSpPr>
        <p:spPr>
          <a:xfrm>
            <a:off x="2879966" y="1696729"/>
            <a:ext cx="504000" cy="0"/>
          </a:xfrm>
          <a:prstGeom prst="straightConnector1">
            <a:avLst/>
          </a:prstGeom>
          <a:ln w="25400">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861076" y="2617619"/>
            <a:ext cx="344569" cy="0"/>
          </a:xfrm>
          <a:prstGeom prst="straightConnector1">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862807" y="3002933"/>
            <a:ext cx="972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431736" y="1689905"/>
            <a:ext cx="7992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871018" y="3002933"/>
            <a:ext cx="756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173933" y="3562819"/>
            <a:ext cx="8244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298032" y="4190383"/>
            <a:ext cx="8136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872332" y="4190383"/>
            <a:ext cx="396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2890332" y="4797893"/>
            <a:ext cx="720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670287" y="4797893"/>
            <a:ext cx="7740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269640" y="1323759"/>
            <a:ext cx="25010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民間事業者によるパークマネジメント事業が開始</a:t>
            </a:r>
            <a:endParaRPr kumimoji="1" lang="en-US" altLang="ja-JP"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34" name="テキスト ボックス 33"/>
          <p:cNvSpPr txBox="1"/>
          <p:nvPr/>
        </p:nvSpPr>
        <p:spPr>
          <a:xfrm>
            <a:off x="3892134" y="2121426"/>
            <a:ext cx="3655915" cy="215444"/>
          </a:xfrm>
          <a:prstGeom prst="rect">
            <a:avLst/>
          </a:prstGeom>
          <a:noFill/>
        </p:spPr>
        <p:txBody>
          <a:bodyPr wrap="square" rtlCol="0">
            <a:spAutoFit/>
          </a:bodyPr>
          <a:lstStyle>
            <a:defPPr>
              <a:defRPr lang="ja-JP"/>
            </a:defPPr>
            <a:lvl1pPr>
              <a:defRPr sz="8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「大阪城東部地区のまちづくりの方向性」策定、「都市再生緊急整備地域」指定</a:t>
            </a:r>
            <a:endPar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36" name="テキスト ボックス 35"/>
          <p:cNvSpPr txBox="1"/>
          <p:nvPr/>
        </p:nvSpPr>
        <p:spPr>
          <a:xfrm>
            <a:off x="2924949" y="2707838"/>
            <a:ext cx="889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調査・検討等</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38" name="テキスト ボックス 37"/>
          <p:cNvSpPr txBox="1"/>
          <p:nvPr/>
        </p:nvSpPr>
        <p:spPr>
          <a:xfrm>
            <a:off x="3205645" y="3559272"/>
            <a:ext cx="11753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建築協定の見直し</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39" name="テキスト ボックス 38"/>
          <p:cNvSpPr txBox="1"/>
          <p:nvPr/>
        </p:nvSpPr>
        <p:spPr>
          <a:xfrm>
            <a:off x="4267137" y="3528511"/>
            <a:ext cx="39379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・教育施設、医療施設、ビジネスサポート機能としての居住施設（国際的ビジネス拠点にふさわしい賃貸レジデンスに限る。）の導入が可能に</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40" name="テキスト ボックス 39"/>
          <p:cNvSpPr txBox="1"/>
          <p:nvPr/>
        </p:nvSpPr>
        <p:spPr>
          <a:xfrm>
            <a:off x="2970774" y="3897448"/>
            <a:ext cx="23255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都市再生緊急整備協議会設立</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1" name="テキスト ボックス 40"/>
          <p:cNvSpPr txBox="1"/>
          <p:nvPr/>
        </p:nvSpPr>
        <p:spPr>
          <a:xfrm>
            <a:off x="2967578" y="4222482"/>
            <a:ext cx="19149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都市再生安全確保計画策定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2" name="テキスト ボックス 41"/>
          <p:cNvSpPr txBox="1"/>
          <p:nvPr/>
        </p:nvSpPr>
        <p:spPr>
          <a:xfrm>
            <a:off x="3327777" y="4493652"/>
            <a:ext cx="82586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法人格取得</a:t>
            </a:r>
            <a:endParaRPr kumimoji="1" lang="en-US" altLang="ja-JP" sz="1000" b="0" i="0" u="none" strike="sng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42"/>
          <p:cNvSpPr txBox="1"/>
          <p:nvPr/>
        </p:nvSpPr>
        <p:spPr>
          <a:xfrm>
            <a:off x="4642639" y="4567547"/>
            <a:ext cx="20649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エリアマネジメント活動を検討・実施</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4" name="テキスト ボックス 43"/>
          <p:cNvSpPr txBox="1"/>
          <p:nvPr/>
        </p:nvSpPr>
        <p:spPr>
          <a:xfrm>
            <a:off x="2850248" y="4945079"/>
            <a:ext cx="1157689" cy="400110"/>
          </a:xfrm>
          <a:prstGeom prst="rect">
            <a:avLst/>
          </a:prstGeom>
          <a:noFill/>
        </p:spPr>
        <p:txBody>
          <a:bodyPr wrap="none" rtlCol="0">
            <a:spAutoFit/>
          </a:bodyPr>
          <a:lstStyle/>
          <a:p>
            <a:pPr lvl="0">
              <a:defRPr/>
            </a:pPr>
            <a:r>
              <a:rPr lang="ja-JP" altLang="en-US" sz="1000" u="sng" dirty="0">
                <a:solidFill>
                  <a:srgbClr val="0070C0"/>
                </a:solidFill>
                <a:latin typeface="ＭＳ Ｐ明朝" panose="02020600040205080304" pitchFamily="18" charset="-128"/>
                <a:ea typeface="ＭＳ Ｐ明朝" panose="02020600040205080304" pitchFamily="18" charset="-128"/>
              </a:rPr>
              <a:t>読売テレビ新社屋</a:t>
            </a:r>
          </a:p>
          <a:p>
            <a:pPr lvl="0">
              <a:defRPr/>
            </a:pPr>
            <a:r>
              <a:rPr lang="ja-JP" altLang="en-US" sz="1000" u="sng" dirty="0">
                <a:solidFill>
                  <a:srgbClr val="0070C0"/>
                </a:solidFill>
                <a:latin typeface="ＭＳ Ｐ明朝" panose="02020600040205080304" pitchFamily="18" charset="-128"/>
                <a:ea typeface="ＭＳ Ｐ明朝" panose="02020600040205080304" pitchFamily="18" charset="-128"/>
              </a:rPr>
              <a:t>整備計画公表</a:t>
            </a:r>
          </a:p>
        </p:txBody>
      </p:sp>
      <p:sp>
        <p:nvSpPr>
          <p:cNvPr id="45" name="テキスト ボックス 44"/>
          <p:cNvSpPr txBox="1"/>
          <p:nvPr/>
        </p:nvSpPr>
        <p:spPr>
          <a:xfrm>
            <a:off x="4357762" y="4987109"/>
            <a:ext cx="9476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新社屋の整備</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46" name="テキスト ボックス 45"/>
          <p:cNvSpPr txBox="1"/>
          <p:nvPr/>
        </p:nvSpPr>
        <p:spPr>
          <a:xfrm>
            <a:off x="5873572" y="5003396"/>
            <a:ext cx="131959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新社屋にて放送開始</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49" name="テキスト ボックス 48"/>
          <p:cNvSpPr txBox="1"/>
          <p:nvPr/>
        </p:nvSpPr>
        <p:spPr>
          <a:xfrm>
            <a:off x="4619211" y="1754383"/>
            <a:ext cx="1976190" cy="348813"/>
          </a:xfrm>
          <a:prstGeom prst="rect">
            <a:avLst/>
          </a:prstGeom>
          <a:noFill/>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JO-TERRACE</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　</a:t>
            </a:r>
            <a:r>
              <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OSAKA</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オープン</a:t>
            </a:r>
            <a:endPar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MIRAIZA</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　</a:t>
            </a:r>
            <a:r>
              <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OSAKA-JO</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オープン</a:t>
            </a:r>
            <a:endPar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50" name="円/楕円 49"/>
          <p:cNvSpPr/>
          <p:nvPr/>
        </p:nvSpPr>
        <p:spPr>
          <a:xfrm>
            <a:off x="4615893" y="1633164"/>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51" name="円/楕円 50"/>
          <p:cNvSpPr/>
          <p:nvPr/>
        </p:nvSpPr>
        <p:spPr>
          <a:xfrm>
            <a:off x="3863937" y="1631778"/>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テキスト ボックス 51"/>
          <p:cNvSpPr txBox="1"/>
          <p:nvPr/>
        </p:nvSpPr>
        <p:spPr>
          <a:xfrm>
            <a:off x="3584345" y="1752431"/>
            <a:ext cx="1831222" cy="438582"/>
          </a:xfrm>
          <a:prstGeom prst="rect">
            <a:avLst/>
          </a:prstGeom>
          <a:noFill/>
        </p:spPr>
        <p:txBody>
          <a:bodyPr wrap="square"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大阪迎賓館</a:t>
            </a:r>
            <a:endPar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リニューアルオープン</a:t>
            </a:r>
            <a:endPar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r>
              <a:rPr kumimoji="1" lang="en-US" altLang="ja-JP"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2016.5</a:t>
            </a:r>
            <a:r>
              <a:rPr kumimoji="1" lang="ja-JP" altLang="en-US" sz="9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p>
        </p:txBody>
      </p:sp>
      <p:sp>
        <p:nvSpPr>
          <p:cNvPr id="54" name="テキスト ボックス 53"/>
          <p:cNvSpPr txBox="1"/>
          <p:nvPr/>
        </p:nvSpPr>
        <p:spPr>
          <a:xfrm>
            <a:off x="4062871" y="1448978"/>
            <a:ext cx="320233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園内の巡回ロードトレイン、エレクトリックカー運行開始</a:t>
            </a:r>
            <a:endParaRPr kumimoji="1" lang="en-US" altLang="ja-JP"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5" name="円/楕円 54"/>
          <p:cNvSpPr/>
          <p:nvPr/>
        </p:nvSpPr>
        <p:spPr>
          <a:xfrm>
            <a:off x="4105678" y="1631528"/>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 name="グループ化 3"/>
          <p:cNvGrpSpPr/>
          <p:nvPr/>
        </p:nvGrpSpPr>
        <p:grpSpPr>
          <a:xfrm>
            <a:off x="2861076" y="5311820"/>
            <a:ext cx="8555730" cy="108000"/>
            <a:chOff x="2861076" y="5205455"/>
            <a:chExt cx="8555730" cy="108000"/>
          </a:xfrm>
        </p:grpSpPr>
        <p:cxnSp>
          <p:nvCxnSpPr>
            <p:cNvPr id="28" name="直線矢印コネクタ 27"/>
            <p:cNvCxnSpPr/>
            <p:nvPr/>
          </p:nvCxnSpPr>
          <p:spPr>
            <a:xfrm>
              <a:off x="3148702" y="5259455"/>
              <a:ext cx="2484000"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692806" y="5259455"/>
              <a:ext cx="5724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2861076" y="5259455"/>
              <a:ext cx="252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4066352" y="5205455"/>
              <a:ext cx="108000" cy="108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7" name="テキスト ボックス 56"/>
          <p:cNvSpPr txBox="1"/>
          <p:nvPr/>
        </p:nvSpPr>
        <p:spPr>
          <a:xfrm>
            <a:off x="3900322" y="4960985"/>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着工</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7" name="テキスト ボックス 66"/>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pSp>
        <p:nvGrpSpPr>
          <p:cNvPr id="68" name="グループ化 67"/>
          <p:cNvGrpSpPr/>
          <p:nvPr/>
        </p:nvGrpSpPr>
        <p:grpSpPr>
          <a:xfrm>
            <a:off x="4882148" y="409610"/>
            <a:ext cx="7279465" cy="516139"/>
            <a:chOff x="4882148" y="409610"/>
            <a:chExt cx="7279465" cy="516139"/>
          </a:xfrm>
        </p:grpSpPr>
        <p:cxnSp>
          <p:nvCxnSpPr>
            <p:cNvPr id="69" name="直線コネクタ 68"/>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1" name="直線コネクタ 70"/>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73" name="直線コネクタ 72"/>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75" name="テキスト ボックス 74"/>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76" name="テキスト ボックス 75"/>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77" name="角丸四角形 76"/>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0" name="テキスト ボックス 59"/>
          <p:cNvSpPr txBox="1"/>
          <p:nvPr/>
        </p:nvSpPr>
        <p:spPr>
          <a:xfrm>
            <a:off x="2790078" y="2104679"/>
            <a:ext cx="1110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「府立成人病センター跡地等のまちづくり方針」公表</a:t>
            </a:r>
            <a:endPar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58" name="円/楕円 57"/>
          <p:cNvSpPr/>
          <p:nvPr/>
        </p:nvSpPr>
        <p:spPr>
          <a:xfrm>
            <a:off x="4554642" y="2945395"/>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4426414" y="3056446"/>
            <a:ext cx="190949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都市再生緊急整備地域に指定</a:t>
            </a:r>
          </a:p>
        </p:txBody>
      </p:sp>
      <p:sp>
        <p:nvSpPr>
          <p:cNvPr id="65" name="円/楕円 64"/>
          <p:cNvSpPr/>
          <p:nvPr/>
        </p:nvSpPr>
        <p:spPr>
          <a:xfrm>
            <a:off x="5481001" y="1637913"/>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66" name="テキスト ボックス 65"/>
          <p:cNvSpPr txBox="1"/>
          <p:nvPr/>
        </p:nvSpPr>
        <p:spPr>
          <a:xfrm>
            <a:off x="5591998" y="1639289"/>
            <a:ext cx="3202333" cy="2308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COOL JAPAN PARK OSAKA</a:t>
            </a:r>
            <a:r>
              <a:rPr kumimoji="1" lang="ja-JP" altLang="en-US"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オープン</a:t>
            </a:r>
            <a:endParaRPr kumimoji="1" lang="en-US" altLang="ja-JP" sz="900" b="0" i="0"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64" name="テキスト ボックス 63"/>
          <p:cNvSpPr txBox="1"/>
          <p:nvPr/>
        </p:nvSpPr>
        <p:spPr>
          <a:xfrm>
            <a:off x="5562400" y="2652494"/>
            <a:ext cx="19901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まちづくりの将来ビジョンを検討</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民間の都市開発事業の誘導</a:t>
            </a:r>
            <a:endParaRPr kumimoji="1" lang="en-US" altLang="ja-JP" sz="1000" b="0" i="0" u="none" strike="sng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86" name="テキスト ボックス 85"/>
          <p:cNvSpPr txBox="1"/>
          <p:nvPr/>
        </p:nvSpPr>
        <p:spPr>
          <a:xfrm>
            <a:off x="4620040" y="2359264"/>
            <a:ext cx="12503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「新大学基本構想」策定</a:t>
            </a:r>
            <a:endPar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88" name="テキスト ボックス 87"/>
          <p:cNvSpPr txBox="1"/>
          <p:nvPr/>
        </p:nvSpPr>
        <p:spPr>
          <a:xfrm>
            <a:off x="5907466" y="2289377"/>
            <a:ext cx="2053441" cy="215444"/>
          </a:xfrm>
          <a:prstGeom prst="rect">
            <a:avLst/>
          </a:prstGeom>
          <a:noFill/>
        </p:spPr>
        <p:txBody>
          <a:bodyPr wrap="square" rtlCol="0">
            <a:spAutoFit/>
          </a:bodyPr>
          <a:lstStyle>
            <a:defPPr>
              <a:defRPr lang="ja-JP"/>
            </a:defPPr>
            <a:lvl1pPr>
              <a:defRPr sz="8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「森之宮北</a:t>
            </a:r>
            <a:r>
              <a:rPr kumimoji="1" lang="ja-JP" altLang="en-US" sz="800" b="0" i="1" u="sng" strike="noStrike" kern="1200" cap="none" spc="0" normalizeH="0" baseline="0" noProof="0" dirty="0" err="1">
                <a:ln>
                  <a:noFill/>
                </a:ln>
                <a:solidFill>
                  <a:srgbClr val="0000CC"/>
                </a:solidFill>
                <a:effectLst/>
                <a:uLnTx/>
                <a:uFillTx/>
                <a:latin typeface="Calibri" panose="020F0502020204030204"/>
                <a:ea typeface="ＭＳ Ｐゴシック" panose="020B0600070205080204" pitchFamily="50" charset="-128"/>
                <a:cs typeface="+mn-cs"/>
              </a:rPr>
              <a:t>地区地区</a:t>
            </a: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計画」決定</a:t>
            </a:r>
            <a:endPar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cxnSp>
        <p:nvCxnSpPr>
          <p:cNvPr id="37" name="直線コネクタ 36"/>
          <p:cNvCxnSpPr/>
          <p:nvPr/>
        </p:nvCxnSpPr>
        <p:spPr>
          <a:xfrm>
            <a:off x="5747037" y="2276475"/>
            <a:ext cx="376364" cy="326058"/>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664885" y="2506262"/>
            <a:ext cx="111125" cy="9627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7426734" y="2121426"/>
            <a:ext cx="2916274" cy="215444"/>
          </a:xfrm>
          <a:prstGeom prst="rect">
            <a:avLst/>
          </a:prstGeom>
          <a:noFill/>
        </p:spPr>
        <p:txBody>
          <a:bodyPr wrap="square" rtlCol="0">
            <a:spAutoFit/>
          </a:bodyPr>
          <a:lstStyle>
            <a:defPPr>
              <a:defRPr lang="ja-JP"/>
            </a:defPPr>
            <a:lvl1pPr>
              <a:defRPr sz="8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「森之宮新駅構想」、「まちづくりの方向性（</a:t>
            </a:r>
            <a:r>
              <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2022</a:t>
            </a:r>
            <a:r>
              <a:rPr kumimoji="1" lang="ja-JP" altLang="en-US"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年度版）」公表</a:t>
            </a:r>
            <a:endParaRPr kumimoji="1" lang="en-US" altLang="ja-JP" sz="8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91" name="テキスト ボックス 90"/>
          <p:cNvSpPr txBox="1"/>
          <p:nvPr/>
        </p:nvSpPr>
        <p:spPr>
          <a:xfrm>
            <a:off x="8382835" y="2341424"/>
            <a:ext cx="1460933" cy="215444"/>
          </a:xfrm>
          <a:prstGeom prst="rect">
            <a:avLst/>
          </a:prstGeom>
          <a:noFill/>
        </p:spPr>
        <p:txBody>
          <a:bodyPr wrap="square" rtlCol="0">
            <a:spAutoFit/>
          </a:bodyPr>
          <a:lstStyle>
            <a:defPPr>
              <a:defRPr lang="ja-JP"/>
            </a:defPPr>
            <a:lvl1pPr>
              <a:defRPr sz="8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森之宮キャンパス（１期）開設</a:t>
            </a:r>
            <a:endParaRPr kumimoji="1" lang="en-US" altLang="ja-JP"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00" name="テキスト ボックス 99"/>
          <p:cNvSpPr txBox="1"/>
          <p:nvPr/>
        </p:nvSpPr>
        <p:spPr>
          <a:xfrm>
            <a:off x="9843816" y="2338497"/>
            <a:ext cx="1558330" cy="215444"/>
          </a:xfrm>
          <a:prstGeom prst="rect">
            <a:avLst/>
          </a:prstGeom>
          <a:noFill/>
        </p:spPr>
        <p:txBody>
          <a:bodyPr wrap="square" rtlCol="0">
            <a:spAutoFit/>
          </a:bodyPr>
          <a:lstStyle>
            <a:defPPr>
              <a:defRPr lang="ja-JP"/>
            </a:defPPr>
            <a:lvl1pPr>
              <a:defRPr sz="8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新駅開業、</a:t>
            </a:r>
            <a:r>
              <a:rPr kumimoji="1" lang="en-US" altLang="ja-JP"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 1.5</a:t>
            </a:r>
            <a:r>
              <a:rPr kumimoji="1" lang="ja-JP" altLang="en-US"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期開発</a:t>
            </a:r>
            <a:r>
              <a:rPr kumimoji="1" lang="ja-JP" altLang="en-US" sz="800" b="0" i="1" u="none" strike="noStrike" kern="1200" cap="none" spc="0" normalizeH="0" baseline="0" noProof="0" dirty="0" err="1">
                <a:ln>
                  <a:noFill/>
                </a:ln>
                <a:solidFill>
                  <a:srgbClr val="FF0000"/>
                </a:solidFill>
                <a:effectLst/>
                <a:uLnTx/>
                <a:uFillTx/>
                <a:latin typeface="Calibri" panose="020F0502020204030204"/>
                <a:ea typeface="ＭＳ Ｐゴシック" panose="020B0600070205080204" pitchFamily="50" charset="-128"/>
                <a:cs typeface="+mn-cs"/>
              </a:rPr>
              <a:t>ま</a:t>
            </a:r>
            <a:r>
              <a:rPr kumimoji="1" lang="ja-JP" altLang="en-US"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ちびらき</a:t>
            </a:r>
            <a:endParaRPr kumimoji="1" lang="en-US" altLang="ja-JP" sz="8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cxnSp>
        <p:nvCxnSpPr>
          <p:cNvPr id="80" name="直線矢印コネクタ 79"/>
          <p:cNvCxnSpPr/>
          <p:nvPr/>
        </p:nvCxnSpPr>
        <p:spPr>
          <a:xfrm>
            <a:off x="6131021" y="2612857"/>
            <a:ext cx="503111" cy="0"/>
          </a:xfrm>
          <a:prstGeom prst="straightConnector1">
            <a:avLst/>
          </a:prstGeom>
          <a:ln w="25400">
            <a:solidFill>
              <a:srgbClr val="5B9BD5"/>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770646" y="2612857"/>
            <a:ext cx="348214" cy="0"/>
          </a:xfrm>
          <a:prstGeom prst="straightConnector1">
            <a:avLst/>
          </a:prstGeom>
          <a:ln w="25400">
            <a:solidFill>
              <a:srgbClr val="5B9BD5"/>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7195894" y="2278229"/>
            <a:ext cx="544561" cy="32430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a:off x="6627946" y="2448694"/>
            <a:ext cx="177574" cy="15383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6634180" y="2612857"/>
            <a:ext cx="558984" cy="0"/>
          </a:xfrm>
          <a:prstGeom prst="straightConnector1">
            <a:avLst/>
          </a:prstGeom>
          <a:ln w="25400">
            <a:solidFill>
              <a:srgbClr val="5B9BD5"/>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7193164" y="2612857"/>
            <a:ext cx="1348997" cy="0"/>
          </a:xfrm>
          <a:prstGeom prst="straightConnector1">
            <a:avLst/>
          </a:prstGeom>
          <a:ln w="25400">
            <a:solidFill>
              <a:srgbClr val="5B9BD5"/>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088921" y="2506262"/>
            <a:ext cx="111125" cy="9627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205645" y="2612857"/>
            <a:ext cx="2514551" cy="0"/>
          </a:xfrm>
          <a:prstGeom prst="straightConnector1">
            <a:avLst/>
          </a:prstGeom>
          <a:ln w="25400">
            <a:solidFill>
              <a:srgbClr val="5B9BD5"/>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8646057" y="2506262"/>
            <a:ext cx="111125" cy="9627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5" name="直線コネクタ 104"/>
          <p:cNvCxnSpPr/>
          <p:nvPr/>
        </p:nvCxnSpPr>
        <p:spPr>
          <a:xfrm flipH="1">
            <a:off x="9965823" y="2506262"/>
            <a:ext cx="111125" cy="9627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4" name="直線矢印コネクタ 83"/>
          <p:cNvCxnSpPr/>
          <p:nvPr/>
        </p:nvCxnSpPr>
        <p:spPr>
          <a:xfrm>
            <a:off x="8648584" y="2612857"/>
            <a:ext cx="1318260" cy="0"/>
          </a:xfrm>
          <a:prstGeom prst="straightConnector1">
            <a:avLst/>
          </a:prstGeom>
          <a:ln w="25400">
            <a:solidFill>
              <a:srgbClr val="FF0000"/>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9966844" y="2612857"/>
            <a:ext cx="1443443" cy="0"/>
          </a:xfrm>
          <a:prstGeom prst="straightConnector1">
            <a:avLst/>
          </a:prstGeom>
          <a:ln w="25400">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grpSp>
        <p:nvGrpSpPr>
          <p:cNvPr id="78" name="グループ化 77"/>
          <p:cNvGrpSpPr/>
          <p:nvPr/>
        </p:nvGrpSpPr>
        <p:grpSpPr>
          <a:xfrm>
            <a:off x="2927628" y="5527398"/>
            <a:ext cx="8518060" cy="627316"/>
            <a:chOff x="2927628" y="5431239"/>
            <a:chExt cx="8518060" cy="627316"/>
          </a:xfrm>
        </p:grpSpPr>
        <p:cxnSp>
          <p:nvCxnSpPr>
            <p:cNvPr id="79" name="直線矢印コネクタ 78"/>
            <p:cNvCxnSpPr/>
            <p:nvPr/>
          </p:nvCxnSpPr>
          <p:spPr>
            <a:xfrm>
              <a:off x="2927628" y="5726180"/>
              <a:ext cx="4265536"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211192" y="5431239"/>
              <a:ext cx="125707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南部ブロック運営開始</a:t>
              </a:r>
              <a:endParaRPr kumimoji="1" lang="en-US" altLang="ja-JP"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grpSp>
          <p:nvGrpSpPr>
            <p:cNvPr id="92" name="グループ化 91"/>
            <p:cNvGrpSpPr/>
            <p:nvPr/>
          </p:nvGrpSpPr>
          <p:grpSpPr>
            <a:xfrm>
              <a:off x="3033765" y="5483057"/>
              <a:ext cx="8411923" cy="575498"/>
              <a:chOff x="3033765" y="5483057"/>
              <a:chExt cx="8411923" cy="575498"/>
            </a:xfrm>
          </p:grpSpPr>
          <p:cxnSp>
            <p:nvCxnSpPr>
              <p:cNvPr id="93" name="直線矢印コネクタ 92"/>
              <p:cNvCxnSpPr/>
              <p:nvPr/>
            </p:nvCxnSpPr>
            <p:spPr>
              <a:xfrm>
                <a:off x="8468267" y="5733866"/>
                <a:ext cx="2977421" cy="0"/>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7913623" y="5822313"/>
                <a:ext cx="1257075" cy="230832"/>
              </a:xfrm>
              <a:prstGeom prst="rect">
                <a:avLst/>
              </a:prstGeom>
              <a:noFill/>
            </p:spPr>
            <p:txBody>
              <a:bodyPr wrap="none" rtlCol="0">
                <a:spAutoFit/>
              </a:bodyPr>
              <a:lstStyle>
                <a:defPPr>
                  <a:defRPr lang="ja-JP"/>
                </a:defPPr>
                <a:lvl1pPr>
                  <a:defRPr sz="900" i="1">
                    <a:solidFill>
                      <a:srgbClr val="FF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北部ブロック運営開始</a:t>
                </a:r>
                <a:endParaRPr kumimoji="1" lang="en-US" altLang="ja-JP"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cxnSp>
            <p:nvCxnSpPr>
              <p:cNvPr id="95" name="直線矢印コネクタ 94"/>
              <p:cNvCxnSpPr/>
              <p:nvPr/>
            </p:nvCxnSpPr>
            <p:spPr>
              <a:xfrm>
                <a:off x="7188995" y="5733866"/>
                <a:ext cx="1193840" cy="0"/>
              </a:xfrm>
              <a:prstGeom prst="straightConnector1">
                <a:avLst/>
              </a:prstGeom>
              <a:ln w="25400">
                <a:solidFill>
                  <a:srgbClr val="FF000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6790288" y="5794850"/>
                <a:ext cx="761747" cy="230832"/>
              </a:xfrm>
              <a:prstGeom prst="rect">
                <a:avLst/>
              </a:prstGeom>
              <a:noFill/>
            </p:spPr>
            <p:txBody>
              <a:bodyPr wrap="none" rtlCol="0">
                <a:spAutoFit/>
              </a:bodyPr>
              <a:lstStyle>
                <a:defPPr>
                  <a:defRPr lang="ja-JP"/>
                </a:defPPr>
                <a:lvl1pPr>
                  <a:defRPr sz="900" i="1" u="sng">
                    <a:solidFill>
                      <a:srgbClr val="0000CC"/>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事業者決定</a:t>
                </a:r>
                <a:endParaRPr kumimoji="1" lang="en-US" altLang="ja-JP"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99" name="テキスト ボックス 98"/>
              <p:cNvSpPr txBox="1"/>
              <p:nvPr/>
            </p:nvSpPr>
            <p:spPr>
              <a:xfrm>
                <a:off x="6305079" y="5483057"/>
                <a:ext cx="761747" cy="230832"/>
              </a:xfrm>
              <a:prstGeom prst="rect">
                <a:avLst/>
              </a:prstGeom>
              <a:noFill/>
            </p:spPr>
            <p:txBody>
              <a:bodyPr wrap="none" rtlCol="0">
                <a:spAutoFit/>
              </a:bodyPr>
              <a:lstStyle>
                <a:defPPr>
                  <a:defRPr lang="ja-JP"/>
                </a:defPPr>
                <a:lvl1pPr>
                  <a:defRPr sz="1000">
                    <a:solidFill>
                      <a:srgbClr val="0000CC"/>
                    </a:solidFill>
                    <a:latin typeface="ＭＳ Ｐ明朝" panose="02020600040205080304" pitchFamily="18" charset="-128"/>
                    <a:ea typeface="ＭＳ Ｐ明朝" panose="02020600040205080304"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事業者公募</a:t>
                </a:r>
                <a:endParaRPr kumimoji="1" lang="en-US" altLang="ja-JP"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101" name="テキスト ボックス 100"/>
              <p:cNvSpPr txBox="1"/>
              <p:nvPr/>
            </p:nvSpPr>
            <p:spPr>
              <a:xfrm>
                <a:off x="3033765" y="5689223"/>
                <a:ext cx="3312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史跡難波宮跡附法円坂遺跡保存活用計画や同整備基本計画の策定、史跡調査、事業者公募に向けた市場調査や検討等</a:t>
                </a:r>
                <a:endParaRPr kumimoji="1" lang="en-US" altLang="ja-JP"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02" name="円/楕円 57"/>
              <p:cNvSpPr/>
              <p:nvPr/>
            </p:nvSpPr>
            <p:spPr>
              <a:xfrm>
                <a:off x="7408638" y="5659953"/>
                <a:ext cx="1440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6" name="円/楕円 57"/>
              <p:cNvSpPr/>
              <p:nvPr/>
            </p:nvSpPr>
            <p:spPr>
              <a:xfrm>
                <a:off x="6728788" y="5669478"/>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sp>
        <p:nvSpPr>
          <p:cNvPr id="10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0313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p:cNvGrpSpPr/>
          <p:nvPr/>
        </p:nvGrpSpPr>
        <p:grpSpPr>
          <a:xfrm>
            <a:off x="5898879" y="369135"/>
            <a:ext cx="5522376" cy="5951175"/>
            <a:chOff x="3414095" y="2355849"/>
            <a:chExt cx="7460189" cy="8039457"/>
          </a:xfrm>
          <a:solidFill>
            <a:schemeClr val="bg1">
              <a:lumMod val="75000"/>
            </a:schemeClr>
          </a:solidFill>
        </p:grpSpPr>
        <p:grpSp>
          <p:nvGrpSpPr>
            <p:cNvPr id="50" name="グループ化 49"/>
            <p:cNvGrpSpPr/>
            <p:nvPr/>
          </p:nvGrpSpPr>
          <p:grpSpPr>
            <a:xfrm>
              <a:off x="3414095" y="2355849"/>
              <a:ext cx="7460189" cy="8039457"/>
              <a:chOff x="3414095" y="2355849"/>
              <a:chExt cx="7460189" cy="8039457"/>
            </a:xfrm>
            <a:grpFill/>
          </p:grpSpPr>
          <p:grpSp>
            <p:nvGrpSpPr>
              <p:cNvPr id="52" name="グループ化 51"/>
              <p:cNvGrpSpPr/>
              <p:nvPr/>
            </p:nvGrpSpPr>
            <p:grpSpPr>
              <a:xfrm>
                <a:off x="3414095" y="2355849"/>
                <a:ext cx="7460189" cy="8039457"/>
                <a:chOff x="3414095" y="2355849"/>
                <a:chExt cx="7460189" cy="8039457"/>
              </a:xfrm>
              <a:grpFill/>
            </p:grpSpPr>
            <p:grpSp>
              <p:nvGrpSpPr>
                <p:cNvPr id="54" name="グループ化 53"/>
                <p:cNvGrpSpPr/>
                <p:nvPr/>
              </p:nvGrpSpPr>
              <p:grpSpPr>
                <a:xfrm>
                  <a:off x="3414095" y="2355849"/>
                  <a:ext cx="7460189" cy="8013722"/>
                  <a:chOff x="3414095" y="2355849"/>
                  <a:chExt cx="7460189" cy="8013722"/>
                </a:xfrm>
                <a:grpFill/>
              </p:grpSpPr>
              <p:grpSp>
                <p:nvGrpSpPr>
                  <p:cNvPr id="56" name="グループ化 55"/>
                  <p:cNvGrpSpPr/>
                  <p:nvPr/>
                </p:nvGrpSpPr>
                <p:grpSpPr>
                  <a:xfrm>
                    <a:off x="3452697" y="2355849"/>
                    <a:ext cx="7421587" cy="4827375"/>
                    <a:chOff x="3452697" y="2355849"/>
                    <a:chExt cx="7421587" cy="4827375"/>
                  </a:xfrm>
                  <a:grpFill/>
                </p:grpSpPr>
                <p:pic>
                  <p:nvPicPr>
                    <p:cNvPr id="58" name="図 57"/>
                    <p:cNvPicPr>
                      <a:picLocks noChangeAspect="1"/>
                    </p:cNvPicPr>
                    <p:nvPr/>
                  </p:nvPicPr>
                  <p:blipFill rotWithShape="1">
                    <a:blip r:embed="rId2"/>
                    <a:srcRect l="32898" t="58835" r="10481" b="9686"/>
                    <a:stretch/>
                  </p:blipFill>
                  <p:spPr>
                    <a:xfrm>
                      <a:off x="3452697" y="2417549"/>
                      <a:ext cx="7366969" cy="2302730"/>
                    </a:xfrm>
                    <a:prstGeom prst="rect">
                      <a:avLst/>
                    </a:prstGeom>
                    <a:grpFill/>
                  </p:spPr>
                </p:pic>
                <p:pic>
                  <p:nvPicPr>
                    <p:cNvPr id="59" name="図 58"/>
                    <p:cNvPicPr>
                      <a:picLocks noChangeAspect="1"/>
                    </p:cNvPicPr>
                    <p:nvPr/>
                  </p:nvPicPr>
                  <p:blipFill rotWithShape="1">
                    <a:blip r:embed="rId3"/>
                    <a:srcRect l="32768" t="27365" r="10192" b="6644"/>
                    <a:stretch/>
                  </p:blipFill>
                  <p:spPr>
                    <a:xfrm>
                      <a:off x="3452697" y="2355849"/>
                      <a:ext cx="7421587" cy="4827375"/>
                    </a:xfrm>
                    <a:prstGeom prst="rect">
                      <a:avLst/>
                    </a:prstGeom>
                    <a:grpFill/>
                  </p:spPr>
                </p:pic>
              </p:grpSp>
              <p:pic>
                <p:nvPicPr>
                  <p:cNvPr id="57" name="図 56"/>
                  <p:cNvPicPr>
                    <a:picLocks noChangeAspect="1"/>
                  </p:cNvPicPr>
                  <p:nvPr/>
                </p:nvPicPr>
                <p:blipFill rotWithShape="1">
                  <a:blip r:embed="rId4"/>
                  <a:srcRect l="31610" t="26889" r="11253" b="22786"/>
                  <a:stretch/>
                </p:blipFill>
                <p:spPr>
                  <a:xfrm>
                    <a:off x="3414095" y="6688138"/>
                    <a:ext cx="7434454" cy="3681433"/>
                  </a:xfrm>
                  <a:prstGeom prst="rect">
                    <a:avLst/>
                  </a:prstGeom>
                  <a:grpFill/>
                </p:spPr>
              </p:pic>
            </p:grpSp>
            <p:pic>
              <p:nvPicPr>
                <p:cNvPr id="55" name="図 54"/>
                <p:cNvPicPr>
                  <a:picLocks noChangeAspect="1"/>
                </p:cNvPicPr>
                <p:nvPr/>
              </p:nvPicPr>
              <p:blipFill rotWithShape="1">
                <a:blip r:embed="rId5"/>
                <a:srcRect l="68265" t="27141" r="2656" b="20619"/>
                <a:stretch/>
              </p:blipFill>
              <p:spPr>
                <a:xfrm>
                  <a:off x="3426962" y="6573797"/>
                  <a:ext cx="3783463" cy="3821509"/>
                </a:xfrm>
                <a:prstGeom prst="rect">
                  <a:avLst/>
                </a:prstGeom>
                <a:grpFill/>
              </p:spPr>
            </p:pic>
          </p:grpSp>
          <p:pic>
            <p:nvPicPr>
              <p:cNvPr id="53" name="図 52"/>
              <p:cNvPicPr>
                <a:picLocks noChangeAspect="1"/>
              </p:cNvPicPr>
              <p:nvPr/>
            </p:nvPicPr>
            <p:blipFill rotWithShape="1">
              <a:blip r:embed="rId6"/>
              <a:srcRect l="60213" t="19369" r="2277" b="10360"/>
              <a:stretch/>
            </p:blipFill>
            <p:spPr>
              <a:xfrm>
                <a:off x="3478432" y="2410597"/>
                <a:ext cx="4880502" cy="5140411"/>
              </a:xfrm>
              <a:prstGeom prst="rect">
                <a:avLst/>
              </a:prstGeom>
              <a:grpFill/>
            </p:spPr>
          </p:pic>
        </p:grpSp>
        <p:pic>
          <p:nvPicPr>
            <p:cNvPr id="51" name="図 50"/>
            <p:cNvPicPr>
              <a:picLocks noChangeAspect="1"/>
            </p:cNvPicPr>
            <p:nvPr/>
          </p:nvPicPr>
          <p:blipFill rotWithShape="1">
            <a:blip r:embed="rId7"/>
            <a:srcRect l="61281" t="57205" r="2467" b="9619"/>
            <a:stretch/>
          </p:blipFill>
          <p:spPr>
            <a:xfrm>
              <a:off x="3439830" y="2366081"/>
              <a:ext cx="4716797" cy="2426898"/>
            </a:xfrm>
            <a:prstGeom prst="rect">
              <a:avLst/>
            </a:prstGeom>
            <a:grpFill/>
          </p:spPr>
        </p:pic>
      </p:grpSp>
      <p:sp>
        <p:nvSpPr>
          <p:cNvPr id="4"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endParaRPr kumimoji="1" lang="en-US" altLang="ja-JP"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5" name="テキスト ボックス 4"/>
          <p:cNvSpPr txBox="1"/>
          <p:nvPr/>
        </p:nvSpPr>
        <p:spPr>
          <a:xfrm>
            <a:off x="1200150" y="620688"/>
            <a:ext cx="4636770" cy="5943462"/>
          </a:xfrm>
          <a:prstGeom prst="rect">
            <a:avLst/>
          </a:prstGeom>
          <a:noFill/>
          <a:ln w="12700">
            <a:solidFill>
              <a:schemeClr val="tx1"/>
            </a:solidFill>
            <a:prstDash val="sysDash"/>
          </a:ln>
        </p:spPr>
        <p:txBody>
          <a:bodyPr wrap="square" lIns="36000" tIns="36000" rIns="36000" bIns="0"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地区の位置付け</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・本地区は、</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日と</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大阪第４の乗降客を誇るターミナルである京橋駅を擁し、周辺には大阪を代表する文化・情報・</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国際化の拠点である大阪ビジネスパーク（</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OBP</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）や観光拠点である大阪城公園、大阪公立大学を先導役とした多世代・多様な人が集い交流するまちづくりを進める大阪城東部地区</a:t>
            </a:r>
            <a:r>
              <a:rPr kumimoji="1" lang="ja-JP" altLang="en-US" sz="1100" b="0" i="0" u="none" strike="noStrike" kern="1200" cap="none" spc="0" normalizeH="0" baseline="0" noProof="0" dirty="0" err="1">
                <a:ln>
                  <a:noFill/>
                </a:ln>
                <a:effectLst/>
                <a:uLnTx/>
                <a:uFillTx/>
                <a:latin typeface="ＭＳ Ｐ明朝" pitchFamily="18" charset="-128"/>
                <a:ea typeface="ＭＳ Ｐ明朝" pitchFamily="18" charset="-128"/>
                <a:cs typeface="+mn-cs"/>
              </a:rPr>
              <a:t>が近</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接し、大阪都心の東部エリアの拠点として、高いポテンシャルを有している。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a:ln>
                  <a:noFill/>
                </a:ln>
                <a:effectLst/>
                <a:uLnTx/>
                <a:uFillTx/>
                <a:latin typeface="ＭＳ Ｐゴシック" pitchFamily="50" charset="-128"/>
                <a:ea typeface="ＭＳ Ｐゴシック" pitchFamily="50" charset="-128"/>
                <a:cs typeface="+mn-cs"/>
              </a:rPr>
              <a:t>エリア全体の課題</a:t>
            </a:r>
            <a:r>
              <a:rPr kumimoji="1" lang="en-US" altLang="ja-JP" sz="1100" b="0" i="0" u="none" strike="noStrike" kern="1200" cap="none" spc="0" normalizeH="0" baseline="0" noProof="0" dirty="0">
                <a:ln>
                  <a:noFill/>
                </a:ln>
                <a:effectLst/>
                <a:uLnTx/>
                <a:uFillTx/>
                <a:latin typeface="ＭＳ Ｐゴシック" pitchFamily="50" charset="-128"/>
                <a:ea typeface="ＭＳ Ｐゴシック" pitchFamily="50" charset="-128"/>
                <a:cs typeface="+mn-cs"/>
              </a:rPr>
              <a:t>】</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　・各エリアでそれぞれのまちづくりが進められてきたが、ソフト・ハードの相互連携が課題である。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　・今後、観光拠点や災害時などリスク発生時の業務継続性に強いビジネス拠点などそれぞれの地区の特徴を活かしたまちづくりを進め魅力の向上を図るとともに、各地区間の回遊性を向上するなど、各地区のまちづくりにみがきをかけソフト・ハードの相互連携を図り、エリア全体で業務・商業・観光機能が集積した大阪都心の東部エリアの中心拠点としていく必要があ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地区の現状</a:t>
            </a: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0" marR="0" lvl="0" indent="47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①</a:t>
            </a:r>
            <a:r>
              <a:rPr kumimoji="1" lang="ja-JP"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大阪城公園</a:t>
            </a:r>
            <a:endPar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66700" lvl="0" indent="-123825">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１</a:t>
            </a:r>
            <a:r>
              <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年間</a:t>
            </a:r>
            <a:r>
              <a:rPr lang="ja-JP" altLang="en-US" sz="1100" dirty="0">
                <a:latin typeface="ＭＳ Ｐ明朝" pitchFamily="18" charset="-128"/>
                <a:ea typeface="ＭＳ Ｐ明朝" pitchFamily="18" charset="-128"/>
              </a:rPr>
              <a:t>約</a:t>
            </a:r>
            <a:r>
              <a:rPr lang="en-US" altLang="ja-JP" sz="1100" dirty="0">
                <a:latin typeface="ＭＳ Ｐ明朝" pitchFamily="18" charset="-128"/>
                <a:ea typeface="ＭＳ Ｐ明朝" pitchFamily="18" charset="-128"/>
              </a:rPr>
              <a:t>1,000</a:t>
            </a:r>
            <a:r>
              <a:rPr lang="ja-JP" altLang="ja-JP" sz="1100" dirty="0">
                <a:latin typeface="ＭＳ Ｐ明朝" pitchFamily="18" charset="-128"/>
                <a:ea typeface="ＭＳ Ｐ明朝" pitchFamily="18" charset="-128"/>
              </a:rPr>
              <a:t>万人の来訪者を誇る</a:t>
            </a:r>
            <a:r>
              <a:rPr lang="en-US" altLang="ja-JP" sz="1100" dirty="0">
                <a:latin typeface="ＭＳ Ｐ明朝" pitchFamily="18" charset="-128"/>
                <a:ea typeface="ＭＳ Ｐ明朝" pitchFamily="18" charset="-128"/>
              </a:rPr>
              <a:t>(2019</a:t>
            </a:r>
            <a:r>
              <a:rPr lang="ja-JP" altLang="en-US" sz="1100" dirty="0">
                <a:latin typeface="ＭＳ Ｐ明朝" pitchFamily="18" charset="-128"/>
                <a:ea typeface="ＭＳ Ｐ明朝" pitchFamily="18" charset="-128"/>
              </a:rPr>
              <a:t>年度実績） </a:t>
            </a:r>
            <a:r>
              <a:rPr kumimoji="1" lang="ja-JP" altLang="ja-JP" sz="1100" b="0" i="0" u="none" strike="noStrike" kern="1200" cap="none" spc="0" normalizeH="0" baseline="0" noProof="0" dirty="0" err="1" smtClean="0">
                <a:ln>
                  <a:noFill/>
                </a:ln>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２</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総面積約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106ha</a:t>
            </a:r>
            <a:r>
              <a:rPr kumimoji="1" lang="ja-JP" altLang="en-US" sz="1100" b="0" i="0" u="none" strike="noStrike" kern="1200" cap="none" spc="0" normalizeH="0" baseline="0" noProof="0" dirty="0" err="1">
                <a:ln>
                  <a:noFill/>
                </a:ln>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３</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天守閣をはじめとする歴史建造物</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が有り</a:t>
            </a:r>
            <a:r>
              <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、四季折々の花を楽しめるスポットが充実</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47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②大阪城東部地区</a:t>
            </a:r>
            <a:endPar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１</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ＪＲや地下鉄の各駅に近く、中央大通に面するなど良好な交通至便性を有する。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２</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大阪城公園に隣接。</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３</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.2025</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年に大阪公立大学森之宮キャンパス開設予定。</a:t>
            </a:r>
            <a:endParaRPr kumimoji="1" lang="ja-JP"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47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③京橋・大阪ビジネスパーク（</a:t>
            </a: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OBP)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○京橋</a:t>
            </a:r>
            <a:endParaRPr kumimoji="1" lang="ja-JP"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１</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京橋駅は</a:t>
            </a:r>
            <a:r>
              <a:rPr kumimoji="1" lang="en-US" altLang="ja-JP" sz="11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1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本の鉄道路線（</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ＪＲ環状線、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JR</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東西線、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r>
              <a:rPr kumimoji="1" lang="ja-JP" altLang="ja-JP"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京阪本線</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n-cs"/>
              </a:rPr>
              <a:t>が乗り入れている</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交通至便な立地</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○大阪ビジネスパーク（</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OBP</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１</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水と緑に囲まれた豊かな自然環境。</a:t>
            </a: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２</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１９８６年に</a:t>
            </a:r>
            <a:r>
              <a:rPr kumimoji="1" lang="ja-JP" altLang="en-US"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ま</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ちび</a:t>
            </a:r>
            <a:r>
              <a:rPr kumimoji="1" lang="ja-JP" altLang="en-US"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らきが</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行われ、</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情報関連企業が多数立地し、情報産業や、情報受発信施設が数多くそろっている</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３</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地権者企業による</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エリアマネジメント</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の先駆け</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４</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文化を創造するイベント関連施設としてさまざまな規模の ホールが集中</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５</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商業スペースやホテルなどが設けられ、 都市機能が凝縮された複合都市</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④難波宮跡公園</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１．大阪城公園の南部に位置する。</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２．都市計画公園面積</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11.2ha</a:t>
            </a:r>
            <a:r>
              <a:rPr kumimoji="1" lang="ja-JP" altLang="en-US"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開設済面積は西部ブロックのうち約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1.1ha</a:t>
            </a:r>
            <a:r>
              <a:rPr kumimoji="1" lang="ja-JP" altLang="en-US"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３．極めて重要な遺跡である難波宮跡を顕彰する歴史公園。</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1238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上記の他、大手前一丁目や法円坂等においても国際競争力の強化に資する民間開発が進められている。</a:t>
            </a:r>
          </a:p>
        </p:txBody>
      </p:sp>
      <p:sp>
        <p:nvSpPr>
          <p:cNvPr id="8" name="フリーフォーム 7"/>
          <p:cNvSpPr>
            <a:spLocks noChangeAspect="1"/>
          </p:cNvSpPr>
          <p:nvPr/>
        </p:nvSpPr>
        <p:spPr>
          <a:xfrm>
            <a:off x="6647818" y="2768320"/>
            <a:ext cx="3081040" cy="2647225"/>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solidFill>
            <a:srgbClr val="92D05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7121949" y="4173011"/>
            <a:ext cx="1610118" cy="184666"/>
          </a:xfrm>
          <a:prstGeom prst="rect">
            <a:avLst/>
          </a:prstGeom>
          <a:noFill/>
          <a:ln w="1270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①大阪城公園</a:t>
            </a:r>
          </a:p>
        </p:txBody>
      </p:sp>
      <p:sp>
        <p:nvSpPr>
          <p:cNvPr id="10" name="Freeform 3"/>
          <p:cNvSpPr>
            <a:spLocks noChangeAspect="1"/>
          </p:cNvSpPr>
          <p:nvPr/>
        </p:nvSpPr>
        <p:spPr bwMode="auto">
          <a:xfrm>
            <a:off x="9621283" y="3340057"/>
            <a:ext cx="1551525" cy="2860221"/>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solidFill>
            <a:srgbClr val="FF0000">
              <a:alpha val="20000"/>
            </a:srgbClr>
          </a:solidFill>
          <a:ln w="25400">
            <a:solidFill>
              <a:schemeClr val="tx1"/>
            </a:solidFill>
            <a:round/>
            <a:headEnd/>
            <a:tailEnd/>
          </a:ln>
        </p:spPr>
        <p:txBody>
          <a:bodyPr vert="horz" wrap="square" lIns="91406" tIns="45703" rIns="91406" bIns="4570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フリーフォーム 10"/>
          <p:cNvSpPr/>
          <p:nvPr/>
        </p:nvSpPr>
        <p:spPr>
          <a:xfrm>
            <a:off x="8264157" y="881675"/>
            <a:ext cx="1504507" cy="1425369"/>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1054062 w 1433169"/>
              <a:gd name="connsiteY5" fmla="*/ 505253 h 1344172"/>
              <a:gd name="connsiteX6" fmla="*/ 902478 w 1433169"/>
              <a:gd name="connsiteY6" fmla="*/ 502078 h 1344172"/>
              <a:gd name="connsiteX7" fmla="*/ 493019 w 1433169"/>
              <a:gd name="connsiteY7" fmla="*/ 899419 h 1344172"/>
              <a:gd name="connsiteX8" fmla="*/ 300997 w 1433169"/>
              <a:gd name="connsiteY8" fmla="*/ 1072461 h 1344172"/>
              <a:gd name="connsiteX9" fmla="*/ 59531 w 1433169"/>
              <a:gd name="connsiteY9" fmla="*/ 1179866 h 1344172"/>
              <a:gd name="connsiteX10" fmla="*/ 0 w 1433169"/>
              <a:gd name="connsiteY10"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902478 w 1433169"/>
              <a:gd name="connsiteY6" fmla="*/ 502078 h 1344172"/>
              <a:gd name="connsiteX7" fmla="*/ 493019 w 1433169"/>
              <a:gd name="connsiteY7" fmla="*/ 899419 h 1344172"/>
              <a:gd name="connsiteX8" fmla="*/ 300997 w 1433169"/>
              <a:gd name="connsiteY8" fmla="*/ 1072461 h 1344172"/>
              <a:gd name="connsiteX9" fmla="*/ 59531 w 1433169"/>
              <a:gd name="connsiteY9" fmla="*/ 1179866 h 1344172"/>
              <a:gd name="connsiteX10" fmla="*/ 0 w 1433169"/>
              <a:gd name="connsiteY10"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493019 w 1433169"/>
              <a:gd name="connsiteY7" fmla="*/ 899419 h 1344172"/>
              <a:gd name="connsiteX8" fmla="*/ 300997 w 1433169"/>
              <a:gd name="connsiteY8" fmla="*/ 1072461 h 1344172"/>
              <a:gd name="connsiteX9" fmla="*/ 59531 w 1433169"/>
              <a:gd name="connsiteY9" fmla="*/ 1179866 h 1344172"/>
              <a:gd name="connsiteX10" fmla="*/ 0 w 1433169"/>
              <a:gd name="connsiteY10"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543240 w 1433169"/>
              <a:gd name="connsiteY7" fmla="*/ 824184 h 1344172"/>
              <a:gd name="connsiteX8" fmla="*/ 493019 w 1433169"/>
              <a:gd name="connsiteY8" fmla="*/ 899419 h 1344172"/>
              <a:gd name="connsiteX9" fmla="*/ 300997 w 1433169"/>
              <a:gd name="connsiteY9" fmla="*/ 1072461 h 1344172"/>
              <a:gd name="connsiteX10" fmla="*/ 59531 w 1433169"/>
              <a:gd name="connsiteY10" fmla="*/ 1179866 h 1344172"/>
              <a:gd name="connsiteX11" fmla="*/ 0 w 1433169"/>
              <a:gd name="connsiteY11"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493019 w 1433169"/>
              <a:gd name="connsiteY8" fmla="*/ 899419 h 1344172"/>
              <a:gd name="connsiteX9" fmla="*/ 300997 w 1433169"/>
              <a:gd name="connsiteY9" fmla="*/ 1072461 h 1344172"/>
              <a:gd name="connsiteX10" fmla="*/ 59531 w 1433169"/>
              <a:gd name="connsiteY10" fmla="*/ 1179866 h 1344172"/>
              <a:gd name="connsiteX11" fmla="*/ 0 w 1433169"/>
              <a:gd name="connsiteY11"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542923 w 1433169"/>
              <a:gd name="connsiteY8" fmla="*/ 917566 h 1344172"/>
              <a:gd name="connsiteX9" fmla="*/ 300997 w 1433169"/>
              <a:gd name="connsiteY9" fmla="*/ 1072461 h 1344172"/>
              <a:gd name="connsiteX10" fmla="*/ 59531 w 1433169"/>
              <a:gd name="connsiteY10" fmla="*/ 1179866 h 1344172"/>
              <a:gd name="connsiteX11" fmla="*/ 0 w 1433169"/>
              <a:gd name="connsiteY11"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542923 w 1433169"/>
              <a:gd name="connsiteY8" fmla="*/ 917566 h 1344172"/>
              <a:gd name="connsiteX9" fmla="*/ 319144 w 1433169"/>
              <a:gd name="connsiteY9" fmla="*/ 1086072 h 1344172"/>
              <a:gd name="connsiteX10" fmla="*/ 59531 w 1433169"/>
              <a:gd name="connsiteY10" fmla="*/ 1179866 h 1344172"/>
              <a:gd name="connsiteX11" fmla="*/ 0 w 1433169"/>
              <a:gd name="connsiteY11" fmla="*/ 1241778 h 1344172"/>
              <a:gd name="connsiteX0" fmla="*/ 0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542923 w 1433169"/>
              <a:gd name="connsiteY8" fmla="*/ 917566 h 1344172"/>
              <a:gd name="connsiteX9" fmla="*/ 319144 w 1433169"/>
              <a:gd name="connsiteY9" fmla="*/ 1086072 h 1344172"/>
              <a:gd name="connsiteX10" fmla="*/ 73140 w 1433169"/>
              <a:gd name="connsiteY10" fmla="*/ 1188939 h 1344172"/>
              <a:gd name="connsiteX11" fmla="*/ 0 w 1433169"/>
              <a:gd name="connsiteY11"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542923 w 1433169"/>
              <a:gd name="connsiteY8" fmla="*/ 917566 h 1344172"/>
              <a:gd name="connsiteX9" fmla="*/ 319144 w 1433169"/>
              <a:gd name="connsiteY9" fmla="*/ 1086072 h 1344172"/>
              <a:gd name="connsiteX10" fmla="*/ 73140 w 1433169"/>
              <a:gd name="connsiteY10" fmla="*/ 1188939 h 1344172"/>
              <a:gd name="connsiteX11" fmla="*/ 36293 w 1433169"/>
              <a:gd name="connsiteY11"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724708 w 1433169"/>
              <a:gd name="connsiteY8" fmla="*/ 683547 h 1344172"/>
              <a:gd name="connsiteX9" fmla="*/ 542923 w 1433169"/>
              <a:gd name="connsiteY9" fmla="*/ 917566 h 1344172"/>
              <a:gd name="connsiteX10" fmla="*/ 319144 w 1433169"/>
              <a:gd name="connsiteY10" fmla="*/ 1086072 h 1344172"/>
              <a:gd name="connsiteX11" fmla="*/ 73140 w 1433169"/>
              <a:gd name="connsiteY11" fmla="*/ 1188939 h 1344172"/>
              <a:gd name="connsiteX12" fmla="*/ 36293 w 1433169"/>
              <a:gd name="connsiteY12"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865345 w 1433169"/>
              <a:gd name="connsiteY8" fmla="*/ 796964 h 1344172"/>
              <a:gd name="connsiteX9" fmla="*/ 542923 w 1433169"/>
              <a:gd name="connsiteY9" fmla="*/ 917566 h 1344172"/>
              <a:gd name="connsiteX10" fmla="*/ 319144 w 1433169"/>
              <a:gd name="connsiteY10" fmla="*/ 1086072 h 1344172"/>
              <a:gd name="connsiteX11" fmla="*/ 73140 w 1433169"/>
              <a:gd name="connsiteY11" fmla="*/ 1188939 h 1344172"/>
              <a:gd name="connsiteX12" fmla="*/ 36293 w 1433169"/>
              <a:gd name="connsiteY12"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1096716 w 1433169"/>
              <a:gd name="connsiteY8" fmla="*/ 774280 h 1344172"/>
              <a:gd name="connsiteX9" fmla="*/ 542923 w 1433169"/>
              <a:gd name="connsiteY9" fmla="*/ 917566 h 1344172"/>
              <a:gd name="connsiteX10" fmla="*/ 319144 w 1433169"/>
              <a:gd name="connsiteY10" fmla="*/ 1086072 h 1344172"/>
              <a:gd name="connsiteX11" fmla="*/ 73140 w 1433169"/>
              <a:gd name="connsiteY11" fmla="*/ 1188939 h 1344172"/>
              <a:gd name="connsiteX12" fmla="*/ 36293 w 1433169"/>
              <a:gd name="connsiteY12"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1433169 w 1433169"/>
              <a:gd name="connsiteY3" fmla="*/ 802487 h 1344172"/>
              <a:gd name="connsiteX4" fmla="*/ 1165532 w 1433169"/>
              <a:gd name="connsiteY4" fmla="*/ 0 h 1344172"/>
              <a:gd name="connsiteX5" fmla="*/ 432537 w 1433169"/>
              <a:gd name="connsiteY5" fmla="*/ 178612 h 1344172"/>
              <a:gd name="connsiteX6" fmla="*/ 689254 w 1433169"/>
              <a:gd name="connsiteY6" fmla="*/ 651788 h 1344172"/>
              <a:gd name="connsiteX7" fmla="*/ 792758 w 1433169"/>
              <a:gd name="connsiteY7" fmla="*/ 610961 h 1344172"/>
              <a:gd name="connsiteX8" fmla="*/ 810905 w 1433169"/>
              <a:gd name="connsiteY8" fmla="*/ 669936 h 1344172"/>
              <a:gd name="connsiteX9" fmla="*/ 542923 w 1433169"/>
              <a:gd name="connsiteY9" fmla="*/ 917566 h 1344172"/>
              <a:gd name="connsiteX10" fmla="*/ 319144 w 1433169"/>
              <a:gd name="connsiteY10" fmla="*/ 1086072 h 1344172"/>
              <a:gd name="connsiteX11" fmla="*/ 73140 w 1433169"/>
              <a:gd name="connsiteY11" fmla="*/ 1188939 h 1344172"/>
              <a:gd name="connsiteX12" fmla="*/ 36293 w 1433169"/>
              <a:gd name="connsiteY12"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674804 w 1433169"/>
              <a:gd name="connsiteY3" fmla="*/ 1105458 h 1344172"/>
              <a:gd name="connsiteX4" fmla="*/ 1433169 w 1433169"/>
              <a:gd name="connsiteY4" fmla="*/ 802487 h 1344172"/>
              <a:gd name="connsiteX5" fmla="*/ 1165532 w 1433169"/>
              <a:gd name="connsiteY5" fmla="*/ 0 h 1344172"/>
              <a:gd name="connsiteX6" fmla="*/ 432537 w 1433169"/>
              <a:gd name="connsiteY6" fmla="*/ 178612 h 1344172"/>
              <a:gd name="connsiteX7" fmla="*/ 689254 w 1433169"/>
              <a:gd name="connsiteY7" fmla="*/ 651788 h 1344172"/>
              <a:gd name="connsiteX8" fmla="*/ 792758 w 1433169"/>
              <a:gd name="connsiteY8" fmla="*/ 610961 h 1344172"/>
              <a:gd name="connsiteX9" fmla="*/ 810905 w 1433169"/>
              <a:gd name="connsiteY9" fmla="*/ 669936 h 1344172"/>
              <a:gd name="connsiteX10" fmla="*/ 542923 w 1433169"/>
              <a:gd name="connsiteY10" fmla="*/ 917566 h 1344172"/>
              <a:gd name="connsiteX11" fmla="*/ 319144 w 1433169"/>
              <a:gd name="connsiteY11" fmla="*/ 1086072 h 1344172"/>
              <a:gd name="connsiteX12" fmla="*/ 73140 w 1433169"/>
              <a:gd name="connsiteY12" fmla="*/ 1188939 h 1344172"/>
              <a:gd name="connsiteX13" fmla="*/ 36293 w 1433169"/>
              <a:gd name="connsiteY13"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565923 w 1433169"/>
              <a:gd name="connsiteY3" fmla="*/ 1109994 h 1344172"/>
              <a:gd name="connsiteX4" fmla="*/ 1433169 w 1433169"/>
              <a:gd name="connsiteY4" fmla="*/ 802487 h 1344172"/>
              <a:gd name="connsiteX5" fmla="*/ 1165532 w 1433169"/>
              <a:gd name="connsiteY5" fmla="*/ 0 h 1344172"/>
              <a:gd name="connsiteX6" fmla="*/ 432537 w 1433169"/>
              <a:gd name="connsiteY6" fmla="*/ 178612 h 1344172"/>
              <a:gd name="connsiteX7" fmla="*/ 689254 w 1433169"/>
              <a:gd name="connsiteY7" fmla="*/ 651788 h 1344172"/>
              <a:gd name="connsiteX8" fmla="*/ 792758 w 1433169"/>
              <a:gd name="connsiteY8" fmla="*/ 610961 h 1344172"/>
              <a:gd name="connsiteX9" fmla="*/ 810905 w 1433169"/>
              <a:gd name="connsiteY9" fmla="*/ 669936 h 1344172"/>
              <a:gd name="connsiteX10" fmla="*/ 542923 w 1433169"/>
              <a:gd name="connsiteY10" fmla="*/ 917566 h 1344172"/>
              <a:gd name="connsiteX11" fmla="*/ 319144 w 1433169"/>
              <a:gd name="connsiteY11" fmla="*/ 1086072 h 1344172"/>
              <a:gd name="connsiteX12" fmla="*/ 73140 w 1433169"/>
              <a:gd name="connsiteY12" fmla="*/ 1188939 h 1344172"/>
              <a:gd name="connsiteX13" fmla="*/ 36293 w 1433169"/>
              <a:gd name="connsiteY13" fmla="*/ 1241778 h 1344172"/>
              <a:gd name="connsiteX0" fmla="*/ 36293 w 1433169"/>
              <a:gd name="connsiteY0" fmla="*/ 1241778 h 1344172"/>
              <a:gd name="connsiteX1" fmla="*/ 0 w 1433169"/>
              <a:gd name="connsiteY1" fmla="*/ 1241778 h 1344172"/>
              <a:gd name="connsiteX2" fmla="*/ 145256 w 1433169"/>
              <a:gd name="connsiteY2" fmla="*/ 1344172 h 1344172"/>
              <a:gd name="connsiteX3" fmla="*/ 593143 w 1433169"/>
              <a:gd name="connsiteY3" fmla="*/ 1150823 h 1344172"/>
              <a:gd name="connsiteX4" fmla="*/ 1433169 w 1433169"/>
              <a:gd name="connsiteY4" fmla="*/ 802487 h 1344172"/>
              <a:gd name="connsiteX5" fmla="*/ 1165532 w 1433169"/>
              <a:gd name="connsiteY5" fmla="*/ 0 h 1344172"/>
              <a:gd name="connsiteX6" fmla="*/ 432537 w 1433169"/>
              <a:gd name="connsiteY6" fmla="*/ 178612 h 1344172"/>
              <a:gd name="connsiteX7" fmla="*/ 689254 w 1433169"/>
              <a:gd name="connsiteY7" fmla="*/ 651788 h 1344172"/>
              <a:gd name="connsiteX8" fmla="*/ 792758 w 1433169"/>
              <a:gd name="connsiteY8" fmla="*/ 610961 h 1344172"/>
              <a:gd name="connsiteX9" fmla="*/ 810905 w 1433169"/>
              <a:gd name="connsiteY9" fmla="*/ 669936 h 1344172"/>
              <a:gd name="connsiteX10" fmla="*/ 542923 w 1433169"/>
              <a:gd name="connsiteY10" fmla="*/ 917566 h 1344172"/>
              <a:gd name="connsiteX11" fmla="*/ 319144 w 1433169"/>
              <a:gd name="connsiteY11" fmla="*/ 1086072 h 1344172"/>
              <a:gd name="connsiteX12" fmla="*/ 73140 w 1433169"/>
              <a:gd name="connsiteY12" fmla="*/ 1188939 h 1344172"/>
              <a:gd name="connsiteX13" fmla="*/ 36293 w 1433169"/>
              <a:gd name="connsiteY13" fmla="*/ 1241778 h 1344172"/>
              <a:gd name="connsiteX0" fmla="*/ 36293 w 1433169"/>
              <a:gd name="connsiteY0" fmla="*/ 1241778 h 1357782"/>
              <a:gd name="connsiteX1" fmla="*/ 0 w 1433169"/>
              <a:gd name="connsiteY1" fmla="*/ 1241778 h 1357782"/>
              <a:gd name="connsiteX2" fmla="*/ 186085 w 1433169"/>
              <a:gd name="connsiteY2" fmla="*/ 1357782 h 1357782"/>
              <a:gd name="connsiteX3" fmla="*/ 593143 w 1433169"/>
              <a:gd name="connsiteY3" fmla="*/ 1150823 h 1357782"/>
              <a:gd name="connsiteX4" fmla="*/ 1433169 w 1433169"/>
              <a:gd name="connsiteY4" fmla="*/ 802487 h 1357782"/>
              <a:gd name="connsiteX5" fmla="*/ 1165532 w 1433169"/>
              <a:gd name="connsiteY5" fmla="*/ 0 h 1357782"/>
              <a:gd name="connsiteX6" fmla="*/ 432537 w 1433169"/>
              <a:gd name="connsiteY6" fmla="*/ 178612 h 1357782"/>
              <a:gd name="connsiteX7" fmla="*/ 689254 w 1433169"/>
              <a:gd name="connsiteY7" fmla="*/ 651788 h 1357782"/>
              <a:gd name="connsiteX8" fmla="*/ 792758 w 1433169"/>
              <a:gd name="connsiteY8" fmla="*/ 610961 h 1357782"/>
              <a:gd name="connsiteX9" fmla="*/ 810905 w 1433169"/>
              <a:gd name="connsiteY9" fmla="*/ 669936 h 1357782"/>
              <a:gd name="connsiteX10" fmla="*/ 542923 w 1433169"/>
              <a:gd name="connsiteY10" fmla="*/ 917566 h 1357782"/>
              <a:gd name="connsiteX11" fmla="*/ 319144 w 1433169"/>
              <a:gd name="connsiteY11" fmla="*/ 1086072 h 1357782"/>
              <a:gd name="connsiteX12" fmla="*/ 73140 w 1433169"/>
              <a:gd name="connsiteY12" fmla="*/ 1188939 h 1357782"/>
              <a:gd name="connsiteX13" fmla="*/ 36293 w 1433169"/>
              <a:gd name="connsiteY13" fmla="*/ 1241778 h 13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3169" h="1357782">
                <a:moveTo>
                  <a:pt x="36293" y="1241778"/>
                </a:moveTo>
                <a:lnTo>
                  <a:pt x="0" y="1241778"/>
                </a:lnTo>
                <a:lnTo>
                  <a:pt x="186085" y="1357782"/>
                </a:lnTo>
                <a:lnTo>
                  <a:pt x="593143" y="1150823"/>
                </a:lnTo>
                <a:lnTo>
                  <a:pt x="1433169" y="802487"/>
                </a:lnTo>
                <a:lnTo>
                  <a:pt x="1165532" y="0"/>
                </a:lnTo>
                <a:lnTo>
                  <a:pt x="432537" y="178612"/>
                </a:lnTo>
                <a:lnTo>
                  <a:pt x="689254" y="651788"/>
                </a:lnTo>
                <a:lnTo>
                  <a:pt x="792758" y="610961"/>
                </a:lnTo>
                <a:lnTo>
                  <a:pt x="810905" y="669936"/>
                </a:lnTo>
                <a:lnTo>
                  <a:pt x="542923" y="917566"/>
                </a:lnTo>
                <a:lnTo>
                  <a:pt x="319144" y="1086072"/>
                </a:lnTo>
                <a:lnTo>
                  <a:pt x="73140" y="1188939"/>
                </a:lnTo>
                <a:lnTo>
                  <a:pt x="36293" y="1241778"/>
                </a:lnTo>
                <a:close/>
              </a:path>
            </a:pathLst>
          </a:custGeom>
          <a:solidFill>
            <a:srgbClr val="FFFF00">
              <a:alpha val="20000"/>
            </a:srgbClr>
          </a:solidFill>
          <a:ln w="190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フリーフォーム 11"/>
          <p:cNvSpPr/>
          <p:nvPr/>
        </p:nvSpPr>
        <p:spPr>
          <a:xfrm>
            <a:off x="8453961" y="545778"/>
            <a:ext cx="2932018" cy="6391042"/>
          </a:xfrm>
          <a:custGeom>
            <a:avLst/>
            <a:gdLst>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54087"/>
              <a:gd name="connsiteY0" fmla="*/ 4819650 h 4819650"/>
              <a:gd name="connsiteX1" fmla="*/ 923925 w 954087"/>
              <a:gd name="connsiteY1" fmla="*/ 4076700 h 4819650"/>
              <a:gd name="connsiteX2" fmla="*/ 628650 w 954087"/>
              <a:gd name="connsiteY2" fmla="*/ 2276475 h 4819650"/>
              <a:gd name="connsiteX3" fmla="*/ 0 w 954087"/>
              <a:gd name="connsiteY3" fmla="*/ 1038225 h 4819650"/>
              <a:gd name="connsiteX4" fmla="*/ 476250 w 954087"/>
              <a:gd name="connsiteY4" fmla="*/ 0 h 4819650"/>
              <a:gd name="connsiteX0" fmla="*/ 835025 w 979487"/>
              <a:gd name="connsiteY0" fmla="*/ 4819650 h 4819650"/>
              <a:gd name="connsiteX1" fmla="*/ 949325 w 979487"/>
              <a:gd name="connsiteY1" fmla="*/ 4076700 h 4819650"/>
              <a:gd name="connsiteX2" fmla="*/ 654050 w 979487"/>
              <a:gd name="connsiteY2" fmla="*/ 2276475 h 4819650"/>
              <a:gd name="connsiteX3" fmla="*/ 25400 w 979487"/>
              <a:gd name="connsiteY3" fmla="*/ 1038225 h 4819650"/>
              <a:gd name="connsiteX4" fmla="*/ 501650 w 979487"/>
              <a:gd name="connsiteY4" fmla="*/ 0 h 4819650"/>
              <a:gd name="connsiteX0" fmla="*/ 862070 w 1006532"/>
              <a:gd name="connsiteY0" fmla="*/ 5538564 h 5538564"/>
              <a:gd name="connsiteX1" fmla="*/ 976370 w 1006532"/>
              <a:gd name="connsiteY1" fmla="*/ 4795614 h 5538564"/>
              <a:gd name="connsiteX2" fmla="*/ 681095 w 1006532"/>
              <a:gd name="connsiteY2" fmla="*/ 2995389 h 5538564"/>
              <a:gd name="connsiteX3" fmla="*/ 52445 w 1006532"/>
              <a:gd name="connsiteY3" fmla="*/ 1757139 h 5538564"/>
              <a:gd name="connsiteX4" fmla="*/ 995767 w 1006532"/>
              <a:gd name="connsiteY4" fmla="*/ 0 h 5538564"/>
              <a:gd name="connsiteX0" fmla="*/ 1018088 w 2087889"/>
              <a:gd name="connsiteY0" fmla="*/ 5754588 h 5754588"/>
              <a:gd name="connsiteX1" fmla="*/ 1132388 w 2087889"/>
              <a:gd name="connsiteY1" fmla="*/ 5011638 h 5754588"/>
              <a:gd name="connsiteX2" fmla="*/ 837113 w 2087889"/>
              <a:gd name="connsiteY2" fmla="*/ 3211413 h 5754588"/>
              <a:gd name="connsiteX3" fmla="*/ 208463 w 2087889"/>
              <a:gd name="connsiteY3" fmla="*/ 1973163 h 5754588"/>
              <a:gd name="connsiteX4" fmla="*/ 2087889 w 2087889"/>
              <a:gd name="connsiteY4" fmla="*/ 0 h 5754588"/>
              <a:gd name="connsiteX0" fmla="*/ 850069 w 1919870"/>
              <a:gd name="connsiteY0" fmla="*/ 5795416 h 5795416"/>
              <a:gd name="connsiteX1" fmla="*/ 964369 w 1919870"/>
              <a:gd name="connsiteY1" fmla="*/ 5052466 h 5795416"/>
              <a:gd name="connsiteX2" fmla="*/ 669094 w 1919870"/>
              <a:gd name="connsiteY2" fmla="*/ 3252241 h 5795416"/>
              <a:gd name="connsiteX3" fmla="*/ 40444 w 1919870"/>
              <a:gd name="connsiteY3" fmla="*/ 2013991 h 5795416"/>
              <a:gd name="connsiteX4" fmla="*/ 911758 w 1919870"/>
              <a:gd name="connsiteY4" fmla="*/ 328860 h 5795416"/>
              <a:gd name="connsiteX5" fmla="*/ 1919870 w 1919870"/>
              <a:gd name="connsiteY5" fmla="*/ 40828 h 5795416"/>
              <a:gd name="connsiteX0" fmla="*/ 889195 w 1958996"/>
              <a:gd name="connsiteY0" fmla="*/ 5754588 h 5754588"/>
              <a:gd name="connsiteX1" fmla="*/ 1003495 w 1958996"/>
              <a:gd name="connsiteY1" fmla="*/ 5011638 h 5754588"/>
              <a:gd name="connsiteX2" fmla="*/ 708220 w 1958996"/>
              <a:gd name="connsiteY2" fmla="*/ 3211413 h 5754588"/>
              <a:gd name="connsiteX3" fmla="*/ 79570 w 1958996"/>
              <a:gd name="connsiteY3" fmla="*/ 1973163 h 5754588"/>
              <a:gd name="connsiteX4" fmla="*/ 230803 w 1958996"/>
              <a:gd name="connsiteY4" fmla="*/ 1224136 h 5754588"/>
              <a:gd name="connsiteX5" fmla="*/ 950884 w 1958996"/>
              <a:gd name="connsiteY5" fmla="*/ 288032 h 5754588"/>
              <a:gd name="connsiteX6" fmla="*/ 1958996 w 1958996"/>
              <a:gd name="connsiteY6" fmla="*/ 0 h 5754588"/>
              <a:gd name="connsiteX0" fmla="*/ 1091643 w 2161444"/>
              <a:gd name="connsiteY0" fmla="*/ 5754588 h 5754588"/>
              <a:gd name="connsiteX1" fmla="*/ 1205943 w 2161444"/>
              <a:gd name="connsiteY1" fmla="*/ 5011638 h 5754588"/>
              <a:gd name="connsiteX2" fmla="*/ 910668 w 2161444"/>
              <a:gd name="connsiteY2" fmla="*/ 3211413 h 5754588"/>
              <a:gd name="connsiteX3" fmla="*/ 282018 w 2161444"/>
              <a:gd name="connsiteY3" fmla="*/ 1973163 h 5754588"/>
              <a:gd name="connsiteX4" fmla="*/ 145219 w 2161444"/>
              <a:gd name="connsiteY4" fmla="*/ 1008112 h 5754588"/>
              <a:gd name="connsiteX5" fmla="*/ 1153332 w 2161444"/>
              <a:gd name="connsiteY5" fmla="*/ 288032 h 5754588"/>
              <a:gd name="connsiteX6" fmla="*/ 2161444 w 2161444"/>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39"/>
              <a:gd name="connsiteY0" fmla="*/ 5754588 h 5754588"/>
              <a:gd name="connsiteX1" fmla="*/ 1169939 w 2125439"/>
              <a:gd name="connsiteY1" fmla="*/ 5011638 h 5754588"/>
              <a:gd name="connsiteX2" fmla="*/ 874664 w 2125439"/>
              <a:gd name="connsiteY2" fmla="*/ 3211413 h 5754588"/>
              <a:gd name="connsiteX3" fmla="*/ 246014 w 2125439"/>
              <a:gd name="connsiteY3" fmla="*/ 1973163 h 5754588"/>
              <a:gd name="connsiteX4" fmla="*/ 109215 w 2125439"/>
              <a:gd name="connsiteY4" fmla="*/ 1008112 h 5754588"/>
              <a:gd name="connsiteX5" fmla="*/ 901303 w 2125439"/>
              <a:gd name="connsiteY5" fmla="*/ 288032 h 5754588"/>
              <a:gd name="connsiteX6" fmla="*/ 2125439 w 2125439"/>
              <a:gd name="connsiteY6" fmla="*/ 0 h 5754588"/>
              <a:gd name="connsiteX0" fmla="*/ 1055638 w 2125438"/>
              <a:gd name="connsiteY0" fmla="*/ 5754588 h 5754588"/>
              <a:gd name="connsiteX1" fmla="*/ 1169938 w 2125438"/>
              <a:gd name="connsiteY1" fmla="*/ 5011638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21262 w 2125438"/>
              <a:gd name="connsiteY0" fmla="*/ 5954964 h 5954964"/>
              <a:gd name="connsiteX1" fmla="*/ 1117326 w 2125438"/>
              <a:gd name="connsiteY1" fmla="*/ 5256584 h 5954964"/>
              <a:gd name="connsiteX2" fmla="*/ 874663 w 2125438"/>
              <a:gd name="connsiteY2" fmla="*/ 3211413 h 5954964"/>
              <a:gd name="connsiteX3" fmla="*/ 246013 w 2125438"/>
              <a:gd name="connsiteY3" fmla="*/ 1973163 h 5954964"/>
              <a:gd name="connsiteX4" fmla="*/ 109215 w 2125438"/>
              <a:gd name="connsiteY4" fmla="*/ 1152128 h 5954964"/>
              <a:gd name="connsiteX5" fmla="*/ 901302 w 2125438"/>
              <a:gd name="connsiteY5" fmla="*/ 288032 h 5954964"/>
              <a:gd name="connsiteX6" fmla="*/ 2125438 w 2125438"/>
              <a:gd name="connsiteY6" fmla="*/ 0 h 5954964"/>
              <a:gd name="connsiteX0" fmla="*/ 1021262 w 1117327"/>
              <a:gd name="connsiteY0" fmla="*/ 5666931 h 5666931"/>
              <a:gd name="connsiteX1" fmla="*/ 1117326 w 1117327"/>
              <a:gd name="connsiteY1" fmla="*/ 4968551 h 5666931"/>
              <a:gd name="connsiteX2" fmla="*/ 874663 w 1117327"/>
              <a:gd name="connsiteY2" fmla="*/ 2923380 h 5666931"/>
              <a:gd name="connsiteX3" fmla="*/ 246013 w 1117327"/>
              <a:gd name="connsiteY3" fmla="*/ 1685130 h 5666931"/>
              <a:gd name="connsiteX4" fmla="*/ 109215 w 1117327"/>
              <a:gd name="connsiteY4" fmla="*/ 864095 h 5666931"/>
              <a:gd name="connsiteX5" fmla="*/ 901302 w 1117327"/>
              <a:gd name="connsiteY5" fmla="*/ -1 h 5666931"/>
              <a:gd name="connsiteX0" fmla="*/ 1002679 w 1098742"/>
              <a:gd name="connsiteY0" fmla="*/ 5581944 h 5581944"/>
              <a:gd name="connsiteX1" fmla="*/ 1098743 w 1098742"/>
              <a:gd name="connsiteY1" fmla="*/ 4883564 h 5581944"/>
              <a:gd name="connsiteX2" fmla="*/ 856080 w 1098742"/>
              <a:gd name="connsiteY2" fmla="*/ 2838393 h 5581944"/>
              <a:gd name="connsiteX3" fmla="*/ 227430 w 1098742"/>
              <a:gd name="connsiteY3" fmla="*/ 1600143 h 5581944"/>
              <a:gd name="connsiteX4" fmla="*/ 90632 w 1098742"/>
              <a:gd name="connsiteY4" fmla="*/ 779108 h 5581944"/>
              <a:gd name="connsiteX5" fmla="*/ 771216 w 1098742"/>
              <a:gd name="connsiteY5" fmla="*/ 0 h 5581944"/>
              <a:gd name="connsiteX0" fmla="*/ 947004 w 1043068"/>
              <a:gd name="connsiteY0" fmla="*/ 5660269 h 5660269"/>
              <a:gd name="connsiteX1" fmla="*/ 1043068 w 1043068"/>
              <a:gd name="connsiteY1" fmla="*/ 4961889 h 5660269"/>
              <a:gd name="connsiteX2" fmla="*/ 800405 w 1043068"/>
              <a:gd name="connsiteY2" fmla="*/ 2916718 h 5660269"/>
              <a:gd name="connsiteX3" fmla="*/ 171755 w 1043068"/>
              <a:gd name="connsiteY3" fmla="*/ 1678468 h 5660269"/>
              <a:gd name="connsiteX4" fmla="*/ 34957 w 1043068"/>
              <a:gd name="connsiteY4" fmla="*/ 857433 h 5660269"/>
              <a:gd name="connsiteX5" fmla="*/ 917573 w 1043068"/>
              <a:gd name="connsiteY5" fmla="*/ 0 h 5660269"/>
              <a:gd name="connsiteX0" fmla="*/ 945656 w 1041720"/>
              <a:gd name="connsiteY0" fmla="*/ 5660269 h 5660269"/>
              <a:gd name="connsiteX1" fmla="*/ 1041720 w 1041720"/>
              <a:gd name="connsiteY1" fmla="*/ 4961889 h 5660269"/>
              <a:gd name="connsiteX2" fmla="*/ 799057 w 1041720"/>
              <a:gd name="connsiteY2" fmla="*/ 2916718 h 5660269"/>
              <a:gd name="connsiteX3" fmla="*/ 170407 w 1041720"/>
              <a:gd name="connsiteY3" fmla="*/ 1678468 h 5660269"/>
              <a:gd name="connsiteX4" fmla="*/ 33609 w 1041720"/>
              <a:gd name="connsiteY4" fmla="*/ 857433 h 5660269"/>
              <a:gd name="connsiteX5" fmla="*/ 695414 w 1041720"/>
              <a:gd name="connsiteY5" fmla="*/ 146111 h 5660269"/>
              <a:gd name="connsiteX6" fmla="*/ 916225 w 1041720"/>
              <a:gd name="connsiteY6" fmla="*/ 0 h 5660269"/>
              <a:gd name="connsiteX0" fmla="*/ 945656 w 2893690"/>
              <a:gd name="connsiteY0" fmla="*/ 6063944 h 6063944"/>
              <a:gd name="connsiteX1" fmla="*/ 1041720 w 2893690"/>
              <a:gd name="connsiteY1" fmla="*/ 5365564 h 6063944"/>
              <a:gd name="connsiteX2" fmla="*/ 799057 w 2893690"/>
              <a:gd name="connsiteY2" fmla="*/ 3320393 h 6063944"/>
              <a:gd name="connsiteX3" fmla="*/ 170407 w 2893690"/>
              <a:gd name="connsiteY3" fmla="*/ 2082143 h 6063944"/>
              <a:gd name="connsiteX4" fmla="*/ 33609 w 2893690"/>
              <a:gd name="connsiteY4" fmla="*/ 1261108 h 6063944"/>
              <a:gd name="connsiteX5" fmla="*/ 695414 w 2893690"/>
              <a:gd name="connsiteY5" fmla="*/ 549786 h 6063944"/>
              <a:gd name="connsiteX6" fmla="*/ 2893690 w 2893690"/>
              <a:gd name="connsiteY6" fmla="*/ 0 h 6063944"/>
              <a:gd name="connsiteX0" fmla="*/ 945656 w 2893690"/>
              <a:gd name="connsiteY0" fmla="*/ 6063944 h 6063944"/>
              <a:gd name="connsiteX1" fmla="*/ 1041720 w 2893690"/>
              <a:gd name="connsiteY1" fmla="*/ 5365564 h 6063944"/>
              <a:gd name="connsiteX2" fmla="*/ 799057 w 2893690"/>
              <a:gd name="connsiteY2" fmla="*/ 3320393 h 6063944"/>
              <a:gd name="connsiteX3" fmla="*/ 170407 w 2893690"/>
              <a:gd name="connsiteY3" fmla="*/ 2082143 h 6063944"/>
              <a:gd name="connsiteX4" fmla="*/ 33609 w 2893690"/>
              <a:gd name="connsiteY4" fmla="*/ 1261108 h 6063944"/>
              <a:gd name="connsiteX5" fmla="*/ 634193 w 2893690"/>
              <a:gd name="connsiteY5" fmla="*/ 531711 h 6063944"/>
              <a:gd name="connsiteX6" fmla="*/ 2893690 w 2893690"/>
              <a:gd name="connsiteY6" fmla="*/ 0 h 6063944"/>
              <a:gd name="connsiteX0" fmla="*/ 889632 w 2837666"/>
              <a:gd name="connsiteY0" fmla="*/ 6063944 h 6063944"/>
              <a:gd name="connsiteX1" fmla="*/ 985696 w 2837666"/>
              <a:gd name="connsiteY1" fmla="*/ 5365564 h 6063944"/>
              <a:gd name="connsiteX2" fmla="*/ 743033 w 2837666"/>
              <a:gd name="connsiteY2" fmla="*/ 3320393 h 6063944"/>
              <a:gd name="connsiteX3" fmla="*/ 114383 w 2837666"/>
              <a:gd name="connsiteY3" fmla="*/ 2082143 h 6063944"/>
              <a:gd name="connsiteX4" fmla="*/ 47990 w 2837666"/>
              <a:gd name="connsiteY4" fmla="*/ 1243033 h 6063944"/>
              <a:gd name="connsiteX5" fmla="*/ 578169 w 2837666"/>
              <a:gd name="connsiteY5" fmla="*/ 531711 h 6063944"/>
              <a:gd name="connsiteX6" fmla="*/ 2837666 w 2837666"/>
              <a:gd name="connsiteY6" fmla="*/ 0 h 6063944"/>
              <a:gd name="connsiteX0" fmla="*/ 889632 w 2837666"/>
              <a:gd name="connsiteY0" fmla="*/ 6063944 h 6063944"/>
              <a:gd name="connsiteX1" fmla="*/ 985696 w 2837666"/>
              <a:gd name="connsiteY1" fmla="*/ 5365564 h 6063944"/>
              <a:gd name="connsiteX2" fmla="*/ 743033 w 2837666"/>
              <a:gd name="connsiteY2" fmla="*/ 3320393 h 6063944"/>
              <a:gd name="connsiteX3" fmla="*/ 114383 w 2837666"/>
              <a:gd name="connsiteY3" fmla="*/ 2082143 h 6063944"/>
              <a:gd name="connsiteX4" fmla="*/ 47990 w 2837666"/>
              <a:gd name="connsiteY4" fmla="*/ 1243033 h 6063944"/>
              <a:gd name="connsiteX5" fmla="*/ 633269 w 2837666"/>
              <a:gd name="connsiteY5" fmla="*/ 528698 h 6063944"/>
              <a:gd name="connsiteX6" fmla="*/ 2837666 w 2837666"/>
              <a:gd name="connsiteY6" fmla="*/ 0 h 6063944"/>
              <a:gd name="connsiteX0" fmla="*/ 878793 w 2826827"/>
              <a:gd name="connsiteY0" fmla="*/ 6063944 h 6063944"/>
              <a:gd name="connsiteX1" fmla="*/ 974857 w 2826827"/>
              <a:gd name="connsiteY1" fmla="*/ 5365564 h 6063944"/>
              <a:gd name="connsiteX2" fmla="*/ 732194 w 2826827"/>
              <a:gd name="connsiteY2" fmla="*/ 3320393 h 6063944"/>
              <a:gd name="connsiteX3" fmla="*/ 103544 w 2826827"/>
              <a:gd name="connsiteY3" fmla="*/ 2082143 h 6063944"/>
              <a:gd name="connsiteX4" fmla="*/ 52457 w 2826827"/>
              <a:gd name="connsiteY4" fmla="*/ 1273158 h 6063944"/>
              <a:gd name="connsiteX5" fmla="*/ 622430 w 2826827"/>
              <a:gd name="connsiteY5" fmla="*/ 528698 h 6063944"/>
              <a:gd name="connsiteX6" fmla="*/ 2826827 w 2826827"/>
              <a:gd name="connsiteY6" fmla="*/ 0 h 606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827" h="6063944">
                <a:moveTo>
                  <a:pt x="878793" y="6063944"/>
                </a:moveTo>
                <a:cubicBezTo>
                  <a:pt x="916893" y="5816294"/>
                  <a:pt x="941173" y="5759413"/>
                  <a:pt x="974857" y="5365564"/>
                </a:cubicBezTo>
                <a:cubicBezTo>
                  <a:pt x="944695" y="4941702"/>
                  <a:pt x="877413" y="3867630"/>
                  <a:pt x="732194" y="3320393"/>
                </a:cubicBezTo>
                <a:cubicBezTo>
                  <a:pt x="586975" y="2773156"/>
                  <a:pt x="216834" y="2423349"/>
                  <a:pt x="103544" y="2082143"/>
                </a:cubicBezTo>
                <a:cubicBezTo>
                  <a:pt x="-9745" y="1740937"/>
                  <a:pt x="-35044" y="1528551"/>
                  <a:pt x="52457" y="1273158"/>
                </a:cubicBezTo>
                <a:cubicBezTo>
                  <a:pt x="139958" y="1017765"/>
                  <a:pt x="475327" y="671604"/>
                  <a:pt x="622430" y="528698"/>
                </a:cubicBezTo>
                <a:cubicBezTo>
                  <a:pt x="769533" y="385792"/>
                  <a:pt x="2790025" y="24352"/>
                  <a:pt x="2826827" y="0"/>
                </a:cubicBezTo>
              </a:path>
            </a:pathLst>
          </a:custGeom>
          <a:ln w="38100">
            <a:solidFill>
              <a:srgbClr val="00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rot="18742223">
            <a:off x="8619930" y="1218635"/>
            <a:ext cx="524804"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rot="14771757">
            <a:off x="8407313" y="2614834"/>
            <a:ext cx="325853" cy="111051"/>
          </a:xfrm>
          <a:custGeom>
            <a:avLst/>
            <a:gdLst>
              <a:gd name="connsiteX0" fmla="*/ 0 w 408444"/>
              <a:gd name="connsiteY0" fmla="*/ 0 h 108267"/>
              <a:gd name="connsiteX1" fmla="*/ 408444 w 408444"/>
              <a:gd name="connsiteY1" fmla="*/ 0 h 108267"/>
              <a:gd name="connsiteX2" fmla="*/ 408444 w 408444"/>
              <a:gd name="connsiteY2" fmla="*/ 108267 h 108267"/>
              <a:gd name="connsiteX3" fmla="*/ 0 w 408444"/>
              <a:gd name="connsiteY3" fmla="*/ 108267 h 108267"/>
              <a:gd name="connsiteX4" fmla="*/ 0 w 408444"/>
              <a:gd name="connsiteY4" fmla="*/ 0 h 108267"/>
              <a:gd name="connsiteX0" fmla="*/ 0 w 408444"/>
              <a:gd name="connsiteY0" fmla="*/ 0 h 108267"/>
              <a:gd name="connsiteX1" fmla="*/ 92199 w 408444"/>
              <a:gd name="connsiteY1" fmla="*/ 772 h 108267"/>
              <a:gd name="connsiteX2" fmla="*/ 408444 w 408444"/>
              <a:gd name="connsiteY2" fmla="*/ 0 h 108267"/>
              <a:gd name="connsiteX3" fmla="*/ 408444 w 408444"/>
              <a:gd name="connsiteY3" fmla="*/ 108267 h 108267"/>
              <a:gd name="connsiteX4" fmla="*/ 0 w 408444"/>
              <a:gd name="connsiteY4" fmla="*/ 108267 h 108267"/>
              <a:gd name="connsiteX5" fmla="*/ 0 w 408444"/>
              <a:gd name="connsiteY5" fmla="*/ 0 h 108267"/>
              <a:gd name="connsiteX0" fmla="*/ 0 w 408444"/>
              <a:gd name="connsiteY0" fmla="*/ 0 h 111051"/>
              <a:gd name="connsiteX1" fmla="*/ 92199 w 408444"/>
              <a:gd name="connsiteY1" fmla="*/ 772 h 111051"/>
              <a:gd name="connsiteX2" fmla="*/ 408444 w 408444"/>
              <a:gd name="connsiteY2" fmla="*/ 0 h 111051"/>
              <a:gd name="connsiteX3" fmla="*/ 408444 w 408444"/>
              <a:gd name="connsiteY3" fmla="*/ 108267 h 111051"/>
              <a:gd name="connsiteX4" fmla="*/ 82591 w 408444"/>
              <a:gd name="connsiteY4" fmla="*/ 111051 h 111051"/>
              <a:gd name="connsiteX5" fmla="*/ 0 w 408444"/>
              <a:gd name="connsiteY5" fmla="*/ 108267 h 111051"/>
              <a:gd name="connsiteX6" fmla="*/ 0 w 408444"/>
              <a:gd name="connsiteY6" fmla="*/ 0 h 111051"/>
              <a:gd name="connsiteX0" fmla="*/ 0 w 408444"/>
              <a:gd name="connsiteY0" fmla="*/ 0 h 111051"/>
              <a:gd name="connsiteX1" fmla="*/ 92199 w 408444"/>
              <a:gd name="connsiteY1" fmla="*/ 772 h 111051"/>
              <a:gd name="connsiteX2" fmla="*/ 408444 w 408444"/>
              <a:gd name="connsiteY2" fmla="*/ 0 h 111051"/>
              <a:gd name="connsiteX3" fmla="*/ 408444 w 408444"/>
              <a:gd name="connsiteY3" fmla="*/ 108267 h 111051"/>
              <a:gd name="connsiteX4" fmla="*/ 82591 w 408444"/>
              <a:gd name="connsiteY4" fmla="*/ 111051 h 111051"/>
              <a:gd name="connsiteX5" fmla="*/ 0 w 408444"/>
              <a:gd name="connsiteY5" fmla="*/ 0 h 111051"/>
              <a:gd name="connsiteX0" fmla="*/ 0 w 325853"/>
              <a:gd name="connsiteY0" fmla="*/ 111051 h 111051"/>
              <a:gd name="connsiteX1" fmla="*/ 9608 w 325853"/>
              <a:gd name="connsiteY1" fmla="*/ 772 h 111051"/>
              <a:gd name="connsiteX2" fmla="*/ 325853 w 325853"/>
              <a:gd name="connsiteY2" fmla="*/ 0 h 111051"/>
              <a:gd name="connsiteX3" fmla="*/ 325853 w 325853"/>
              <a:gd name="connsiteY3" fmla="*/ 108267 h 111051"/>
              <a:gd name="connsiteX4" fmla="*/ 0 w 325853"/>
              <a:gd name="connsiteY4" fmla="*/ 111051 h 11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53" h="111051">
                <a:moveTo>
                  <a:pt x="0" y="111051"/>
                </a:moveTo>
                <a:lnTo>
                  <a:pt x="9608" y="772"/>
                </a:lnTo>
                <a:lnTo>
                  <a:pt x="325853" y="0"/>
                </a:lnTo>
                <a:lnTo>
                  <a:pt x="325853" y="108267"/>
                </a:lnTo>
                <a:lnTo>
                  <a:pt x="0" y="111051"/>
                </a:lnTo>
                <a:close/>
              </a:path>
            </a:pathLst>
          </a:cu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rot="15999336">
            <a:off x="9201711" y="5147248"/>
            <a:ext cx="444901"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フリーフォーム 15"/>
          <p:cNvSpPr/>
          <p:nvPr/>
        </p:nvSpPr>
        <p:spPr>
          <a:xfrm>
            <a:off x="6275732" y="5457232"/>
            <a:ext cx="5098597" cy="90234"/>
          </a:xfrm>
          <a:custGeom>
            <a:avLst/>
            <a:gdLst>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53840 w 6619875"/>
              <a:gd name="connsiteY1" fmla="*/ 85378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34708"/>
              <a:gd name="connsiteY0" fmla="*/ 0 h 248444"/>
              <a:gd name="connsiteX1" fmla="*/ 1568673 w 6634708"/>
              <a:gd name="connsiteY1" fmla="*/ 95697 h 248444"/>
              <a:gd name="connsiteX2" fmla="*/ 4348708 w 6634708"/>
              <a:gd name="connsiteY2" fmla="*/ 67469 h 248444"/>
              <a:gd name="connsiteX3" fmla="*/ 5834608 w 6634708"/>
              <a:gd name="connsiteY3" fmla="*/ 105569 h 248444"/>
              <a:gd name="connsiteX4" fmla="*/ 6615658 w 6634708"/>
              <a:gd name="connsiteY4" fmla="*/ 238919 h 248444"/>
              <a:gd name="connsiteX5" fmla="*/ 6634708 w 6634708"/>
              <a:gd name="connsiteY5"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48708 w 6634708"/>
              <a:gd name="connsiteY3" fmla="*/ 67469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418684"/>
              <a:gd name="connsiteY0" fmla="*/ 0 h 248444"/>
              <a:gd name="connsiteX1" fmla="*/ 1352649 w 6418684"/>
              <a:gd name="connsiteY1" fmla="*/ 95697 h 248444"/>
              <a:gd name="connsiteX2" fmla="*/ 2804914 w 6418684"/>
              <a:gd name="connsiteY2" fmla="*/ 43880 h 248444"/>
              <a:gd name="connsiteX3" fmla="*/ 4154562 w 6418684"/>
              <a:gd name="connsiteY3" fmla="*/ 43880 h 248444"/>
              <a:gd name="connsiteX4" fmla="*/ 5256584 w 6418684"/>
              <a:gd name="connsiteY4" fmla="*/ 72008 h 248444"/>
              <a:gd name="connsiteX5" fmla="*/ 6399634 w 6418684"/>
              <a:gd name="connsiteY5" fmla="*/ 238919 h 248444"/>
              <a:gd name="connsiteX6" fmla="*/ 6418684 w 6418684"/>
              <a:gd name="connsiteY6" fmla="*/ 248444 h 248444"/>
              <a:gd name="connsiteX0" fmla="*/ 0 w 5598308"/>
              <a:gd name="connsiteY0" fmla="*/ 23097 h 204564"/>
              <a:gd name="connsiteX1" fmla="*/ 532273 w 5598308"/>
              <a:gd name="connsiteY1" fmla="*/ 51817 h 204564"/>
              <a:gd name="connsiteX2" fmla="*/ 1984538 w 5598308"/>
              <a:gd name="connsiteY2" fmla="*/ 0 h 204564"/>
              <a:gd name="connsiteX3" fmla="*/ 3334186 w 5598308"/>
              <a:gd name="connsiteY3" fmla="*/ 0 h 204564"/>
              <a:gd name="connsiteX4" fmla="*/ 4436208 w 5598308"/>
              <a:gd name="connsiteY4" fmla="*/ 28128 h 204564"/>
              <a:gd name="connsiteX5" fmla="*/ 5579258 w 5598308"/>
              <a:gd name="connsiteY5" fmla="*/ 195039 h 204564"/>
              <a:gd name="connsiteX6" fmla="*/ 5598308 w 5598308"/>
              <a:gd name="connsiteY6" fmla="*/ 204564 h 204564"/>
              <a:gd name="connsiteX0" fmla="*/ 0 w 5579259"/>
              <a:gd name="connsiteY0" fmla="*/ 23097 h 195039"/>
              <a:gd name="connsiteX1" fmla="*/ 532273 w 5579259"/>
              <a:gd name="connsiteY1" fmla="*/ 51817 h 195039"/>
              <a:gd name="connsiteX2" fmla="*/ 1984538 w 5579259"/>
              <a:gd name="connsiteY2" fmla="*/ 0 h 195039"/>
              <a:gd name="connsiteX3" fmla="*/ 3334186 w 5579259"/>
              <a:gd name="connsiteY3" fmla="*/ 0 h 195039"/>
              <a:gd name="connsiteX4" fmla="*/ 4436208 w 5579259"/>
              <a:gd name="connsiteY4" fmla="*/ 28128 h 195039"/>
              <a:gd name="connsiteX5" fmla="*/ 5579258 w 5579259"/>
              <a:gd name="connsiteY5" fmla="*/ 195039 h 195039"/>
              <a:gd name="connsiteX0" fmla="*/ 0 w 5194164"/>
              <a:gd name="connsiteY0" fmla="*/ 23097 h 134992"/>
              <a:gd name="connsiteX1" fmla="*/ 532273 w 5194164"/>
              <a:gd name="connsiteY1" fmla="*/ 51817 h 134992"/>
              <a:gd name="connsiteX2" fmla="*/ 1984538 w 5194164"/>
              <a:gd name="connsiteY2" fmla="*/ 0 h 134992"/>
              <a:gd name="connsiteX3" fmla="*/ 3334186 w 5194164"/>
              <a:gd name="connsiteY3" fmla="*/ 0 h 134992"/>
              <a:gd name="connsiteX4" fmla="*/ 4436208 w 5194164"/>
              <a:gd name="connsiteY4" fmla="*/ 28128 h 134992"/>
              <a:gd name="connsiteX5" fmla="*/ 5194164 w 5194164"/>
              <a:gd name="connsiteY5" fmla="*/ 134992 h 134992"/>
              <a:gd name="connsiteX0" fmla="*/ 0 w 5052804"/>
              <a:gd name="connsiteY0" fmla="*/ 23097 h 85616"/>
              <a:gd name="connsiteX1" fmla="*/ 532273 w 5052804"/>
              <a:gd name="connsiteY1" fmla="*/ 51817 h 85616"/>
              <a:gd name="connsiteX2" fmla="*/ 1984538 w 5052804"/>
              <a:gd name="connsiteY2" fmla="*/ 0 h 85616"/>
              <a:gd name="connsiteX3" fmla="*/ 3334186 w 5052804"/>
              <a:gd name="connsiteY3" fmla="*/ 0 h 85616"/>
              <a:gd name="connsiteX4" fmla="*/ 4436208 w 5052804"/>
              <a:gd name="connsiteY4" fmla="*/ 28128 h 85616"/>
              <a:gd name="connsiteX5" fmla="*/ 5052804 w 5052804"/>
              <a:gd name="connsiteY5" fmla="*/ 85616 h 85616"/>
              <a:gd name="connsiteX0" fmla="*/ 0 w 4915677"/>
              <a:gd name="connsiteY0" fmla="*/ 44091 h 85616"/>
              <a:gd name="connsiteX1" fmla="*/ 395146 w 4915677"/>
              <a:gd name="connsiteY1" fmla="*/ 51817 h 85616"/>
              <a:gd name="connsiteX2" fmla="*/ 1847411 w 4915677"/>
              <a:gd name="connsiteY2" fmla="*/ 0 h 85616"/>
              <a:gd name="connsiteX3" fmla="*/ 3197059 w 4915677"/>
              <a:gd name="connsiteY3" fmla="*/ 0 h 85616"/>
              <a:gd name="connsiteX4" fmla="*/ 4299081 w 4915677"/>
              <a:gd name="connsiteY4" fmla="*/ 28128 h 85616"/>
              <a:gd name="connsiteX5" fmla="*/ 4915677 w 4915677"/>
              <a:gd name="connsiteY5" fmla="*/ 85616 h 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5677" h="85616">
                <a:moveTo>
                  <a:pt x="0" y="44091"/>
                </a:moveTo>
                <a:lnTo>
                  <a:pt x="395146" y="51817"/>
                </a:lnTo>
                <a:lnTo>
                  <a:pt x="1847411" y="0"/>
                </a:lnTo>
                <a:lnTo>
                  <a:pt x="3197059" y="0"/>
                </a:lnTo>
                <a:lnTo>
                  <a:pt x="4299081" y="28128"/>
                </a:lnTo>
                <a:cubicBezTo>
                  <a:pt x="4751908" y="32618"/>
                  <a:pt x="4534660" y="29979"/>
                  <a:pt x="4915677" y="85616"/>
                </a:cubicBezTo>
              </a:path>
            </a:pathLst>
          </a:cu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フリーフォーム 16"/>
          <p:cNvSpPr/>
          <p:nvPr/>
        </p:nvSpPr>
        <p:spPr>
          <a:xfrm>
            <a:off x="6536116" y="1243727"/>
            <a:ext cx="2972731" cy="1032075"/>
          </a:xfrm>
          <a:custGeom>
            <a:avLst/>
            <a:gdLst>
              <a:gd name="connsiteX0" fmla="*/ 0 w 2600325"/>
              <a:gd name="connsiteY0" fmla="*/ 19050 h 885825"/>
              <a:gd name="connsiteX1" fmla="*/ 885825 w 2600325"/>
              <a:gd name="connsiteY1" fmla="*/ 114300 h 885825"/>
              <a:gd name="connsiteX2" fmla="*/ 1181100 w 2600325"/>
              <a:gd name="connsiteY2" fmla="*/ 0 h 885825"/>
              <a:gd name="connsiteX3" fmla="*/ 1419225 w 2600325"/>
              <a:gd name="connsiteY3" fmla="*/ 57150 h 885825"/>
              <a:gd name="connsiteX4" fmla="*/ 2324100 w 2600325"/>
              <a:gd name="connsiteY4" fmla="*/ 800100 h 885825"/>
              <a:gd name="connsiteX5" fmla="*/ 2600325 w 2600325"/>
              <a:gd name="connsiteY5" fmla="*/ 885825 h 885825"/>
              <a:gd name="connsiteX0" fmla="*/ 0 w 2947020"/>
              <a:gd name="connsiteY0" fmla="*/ 19050 h 2110358"/>
              <a:gd name="connsiteX1" fmla="*/ 885825 w 2947020"/>
              <a:gd name="connsiteY1" fmla="*/ 114300 h 2110358"/>
              <a:gd name="connsiteX2" fmla="*/ 1181100 w 2947020"/>
              <a:gd name="connsiteY2" fmla="*/ 0 h 2110358"/>
              <a:gd name="connsiteX3" fmla="*/ 1419225 w 2947020"/>
              <a:gd name="connsiteY3" fmla="*/ 57150 h 2110358"/>
              <a:gd name="connsiteX4" fmla="*/ 2324100 w 2947020"/>
              <a:gd name="connsiteY4" fmla="*/ 800100 h 2110358"/>
              <a:gd name="connsiteX5" fmla="*/ 2947020 w 2947020"/>
              <a:gd name="connsiteY5" fmla="*/ 2110358 h 2110358"/>
              <a:gd name="connsiteX0" fmla="*/ 0 w 2875011"/>
              <a:gd name="connsiteY0" fmla="*/ 19050 h 1030237"/>
              <a:gd name="connsiteX1" fmla="*/ 885825 w 2875011"/>
              <a:gd name="connsiteY1" fmla="*/ 114300 h 1030237"/>
              <a:gd name="connsiteX2" fmla="*/ 1181100 w 2875011"/>
              <a:gd name="connsiteY2" fmla="*/ 0 h 1030237"/>
              <a:gd name="connsiteX3" fmla="*/ 1419225 w 2875011"/>
              <a:gd name="connsiteY3" fmla="*/ 57150 h 1030237"/>
              <a:gd name="connsiteX4" fmla="*/ 2324100 w 2875011"/>
              <a:gd name="connsiteY4" fmla="*/ 800100 h 1030237"/>
              <a:gd name="connsiteX5" fmla="*/ 2875011 w 2875011"/>
              <a:gd name="connsiteY5" fmla="*/ 1030237 h 1030237"/>
              <a:gd name="connsiteX0" fmla="*/ 0 w 4531196"/>
              <a:gd name="connsiteY0" fmla="*/ 19050 h 800100"/>
              <a:gd name="connsiteX1" fmla="*/ 885825 w 4531196"/>
              <a:gd name="connsiteY1" fmla="*/ 114300 h 800100"/>
              <a:gd name="connsiteX2" fmla="*/ 1181100 w 4531196"/>
              <a:gd name="connsiteY2" fmla="*/ 0 h 800100"/>
              <a:gd name="connsiteX3" fmla="*/ 1419225 w 4531196"/>
              <a:gd name="connsiteY3" fmla="*/ 57150 h 800100"/>
              <a:gd name="connsiteX4" fmla="*/ 2324100 w 4531196"/>
              <a:gd name="connsiteY4" fmla="*/ 800100 h 800100"/>
              <a:gd name="connsiteX5" fmla="*/ 4531196 w 4531196"/>
              <a:gd name="connsiteY5" fmla="*/ 526182 h 800100"/>
              <a:gd name="connsiteX0" fmla="*/ 0 w 4531196"/>
              <a:gd name="connsiteY0" fmla="*/ 19050 h 886222"/>
              <a:gd name="connsiteX1" fmla="*/ 885825 w 4531196"/>
              <a:gd name="connsiteY1" fmla="*/ 114300 h 886222"/>
              <a:gd name="connsiteX2" fmla="*/ 1181100 w 4531196"/>
              <a:gd name="connsiteY2" fmla="*/ 0 h 886222"/>
              <a:gd name="connsiteX3" fmla="*/ 1419225 w 4531196"/>
              <a:gd name="connsiteY3" fmla="*/ 57150 h 886222"/>
              <a:gd name="connsiteX4" fmla="*/ 2298947 w 4531196"/>
              <a:gd name="connsiteY4" fmla="*/ 886222 h 886222"/>
              <a:gd name="connsiteX5" fmla="*/ 4531196 w 4531196"/>
              <a:gd name="connsiteY5" fmla="*/ 526182 h 886222"/>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4531196 w 4531196"/>
              <a:gd name="connsiteY6" fmla="*/ 526182 h 958230"/>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3091035 w 4531196"/>
              <a:gd name="connsiteY6" fmla="*/ 958230 h 958230"/>
              <a:gd name="connsiteX7" fmla="*/ 4531196 w 4531196"/>
              <a:gd name="connsiteY7" fmla="*/ 526182 h 958230"/>
              <a:gd name="connsiteX0" fmla="*/ 0 w 3595091"/>
              <a:gd name="connsiteY0" fmla="*/ 19050 h 958230"/>
              <a:gd name="connsiteX1" fmla="*/ 885825 w 3595091"/>
              <a:gd name="connsiteY1" fmla="*/ 114300 h 958230"/>
              <a:gd name="connsiteX2" fmla="*/ 1181100 w 3595091"/>
              <a:gd name="connsiteY2" fmla="*/ 0 h 958230"/>
              <a:gd name="connsiteX3" fmla="*/ 1419225 w 3595091"/>
              <a:gd name="connsiteY3" fmla="*/ 57150 h 958230"/>
              <a:gd name="connsiteX4" fmla="*/ 2298947 w 3595091"/>
              <a:gd name="connsiteY4" fmla="*/ 886222 h 958230"/>
              <a:gd name="connsiteX5" fmla="*/ 2803003 w 3595091"/>
              <a:gd name="connsiteY5" fmla="*/ 958230 h 958230"/>
              <a:gd name="connsiteX6" fmla="*/ 3091035 w 3595091"/>
              <a:gd name="connsiteY6" fmla="*/ 958230 h 958230"/>
              <a:gd name="connsiteX7" fmla="*/ 3595091 w 3595091"/>
              <a:gd name="connsiteY7" fmla="*/ 814214 h 958230"/>
              <a:gd name="connsiteX0" fmla="*/ 0 w 3595092"/>
              <a:gd name="connsiteY0" fmla="*/ 19050 h 958230"/>
              <a:gd name="connsiteX1" fmla="*/ 885825 w 3595092"/>
              <a:gd name="connsiteY1" fmla="*/ 114300 h 958230"/>
              <a:gd name="connsiteX2" fmla="*/ 1181100 w 3595092"/>
              <a:gd name="connsiteY2" fmla="*/ 0 h 958230"/>
              <a:gd name="connsiteX3" fmla="*/ 1419225 w 3595092"/>
              <a:gd name="connsiteY3" fmla="*/ 57150 h 958230"/>
              <a:gd name="connsiteX4" fmla="*/ 2298947 w 3595092"/>
              <a:gd name="connsiteY4" fmla="*/ 886222 h 958230"/>
              <a:gd name="connsiteX5" fmla="*/ 2803003 w 3595092"/>
              <a:gd name="connsiteY5" fmla="*/ 958230 h 958230"/>
              <a:gd name="connsiteX6" fmla="*/ 3091035 w 3595092"/>
              <a:gd name="connsiteY6" fmla="*/ 958230 h 958230"/>
              <a:gd name="connsiteX7" fmla="*/ 3595092 w 3595092"/>
              <a:gd name="connsiteY7" fmla="*/ 742206 h 958230"/>
              <a:gd name="connsiteX0" fmla="*/ 0 w 3667099"/>
              <a:gd name="connsiteY0" fmla="*/ 19050 h 958230"/>
              <a:gd name="connsiteX1" fmla="*/ 885825 w 3667099"/>
              <a:gd name="connsiteY1" fmla="*/ 114300 h 958230"/>
              <a:gd name="connsiteX2" fmla="*/ 1181100 w 3667099"/>
              <a:gd name="connsiteY2" fmla="*/ 0 h 958230"/>
              <a:gd name="connsiteX3" fmla="*/ 1419225 w 3667099"/>
              <a:gd name="connsiteY3" fmla="*/ 57150 h 958230"/>
              <a:gd name="connsiteX4" fmla="*/ 2298947 w 3667099"/>
              <a:gd name="connsiteY4" fmla="*/ 886222 h 958230"/>
              <a:gd name="connsiteX5" fmla="*/ 2803003 w 3667099"/>
              <a:gd name="connsiteY5" fmla="*/ 958230 h 958230"/>
              <a:gd name="connsiteX6" fmla="*/ 3091035 w 3667099"/>
              <a:gd name="connsiteY6" fmla="*/ 958230 h 958230"/>
              <a:gd name="connsiteX7" fmla="*/ 3667099 w 3667099"/>
              <a:gd name="connsiteY7" fmla="*/ 742206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3091035 w 3669505"/>
              <a:gd name="connsiteY5" fmla="*/ 1048784 h 1126956"/>
              <a:gd name="connsiteX6" fmla="*/ 3669505 w 3669505"/>
              <a:gd name="connsiteY6" fmla="*/ 812073 h 1126956"/>
              <a:gd name="connsiteX0" fmla="*/ 0 w 3669505"/>
              <a:gd name="connsiteY0" fmla="*/ 90554 h 1107906"/>
              <a:gd name="connsiteX1" fmla="*/ 885825 w 3669505"/>
              <a:gd name="connsiteY1" fmla="*/ 185804 h 1107906"/>
              <a:gd name="connsiteX2" fmla="*/ 1419225 w 3669505"/>
              <a:gd name="connsiteY2" fmla="*/ 128654 h 1107906"/>
              <a:gd name="connsiteX3" fmla="*/ 2298947 w 3669505"/>
              <a:gd name="connsiteY3" fmla="*/ 957726 h 1107906"/>
              <a:gd name="connsiteX4" fmla="*/ 3091035 w 3669505"/>
              <a:gd name="connsiteY4" fmla="*/ 1029734 h 1107906"/>
              <a:gd name="connsiteX5" fmla="*/ 3669505 w 3669505"/>
              <a:gd name="connsiteY5" fmla="*/ 793023 h 1107906"/>
              <a:gd name="connsiteX0" fmla="*/ 0 w 3669505"/>
              <a:gd name="connsiteY0" fmla="*/ 93915 h 1111267"/>
              <a:gd name="connsiteX1" fmla="*/ 786779 w 3669505"/>
              <a:gd name="connsiteY1" fmla="*/ 168999 h 1111267"/>
              <a:gd name="connsiteX2" fmla="*/ 1419225 w 3669505"/>
              <a:gd name="connsiteY2" fmla="*/ 132015 h 1111267"/>
              <a:gd name="connsiteX3" fmla="*/ 2298947 w 3669505"/>
              <a:gd name="connsiteY3" fmla="*/ 961087 h 1111267"/>
              <a:gd name="connsiteX4" fmla="*/ 3091035 w 3669505"/>
              <a:gd name="connsiteY4" fmla="*/ 1033095 h 1111267"/>
              <a:gd name="connsiteX5" fmla="*/ 3669505 w 3669505"/>
              <a:gd name="connsiteY5" fmla="*/ 796384 h 1111267"/>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091035 w 3669505"/>
              <a:gd name="connsiteY4" fmla="*/ 1033095 h 1111268"/>
              <a:gd name="connsiteX5" fmla="*/ 3669505 w 3669505"/>
              <a:gd name="connsiteY5" fmla="*/ 796384 h 1111268"/>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163043 w 3669505"/>
              <a:gd name="connsiteY4" fmla="*/ 1033095 h 1111268"/>
              <a:gd name="connsiteX5" fmla="*/ 3669505 w 3669505"/>
              <a:gd name="connsiteY5" fmla="*/ 796384 h 1111268"/>
              <a:gd name="connsiteX0" fmla="*/ 0 w 3530798"/>
              <a:gd name="connsiteY0" fmla="*/ 96991 h 1111268"/>
              <a:gd name="connsiteX1" fmla="*/ 648072 w 3530798"/>
              <a:gd name="connsiteY1" fmla="*/ 168999 h 1111268"/>
              <a:gd name="connsiteX2" fmla="*/ 1280518 w 3530798"/>
              <a:gd name="connsiteY2" fmla="*/ 132015 h 1111268"/>
              <a:gd name="connsiteX3" fmla="*/ 2232248 w 3530798"/>
              <a:gd name="connsiteY3" fmla="*/ 961088 h 1111268"/>
              <a:gd name="connsiteX4" fmla="*/ 3024336 w 3530798"/>
              <a:gd name="connsiteY4" fmla="*/ 1033095 h 1111268"/>
              <a:gd name="connsiteX5" fmla="*/ 3530798 w 3530798"/>
              <a:gd name="connsiteY5" fmla="*/ 796384 h 1111268"/>
              <a:gd name="connsiteX0" fmla="*/ 0 w 3612429"/>
              <a:gd name="connsiteY0" fmla="*/ 96991 h 1111268"/>
              <a:gd name="connsiteX1" fmla="*/ 648072 w 3612429"/>
              <a:gd name="connsiteY1" fmla="*/ 168999 h 1111268"/>
              <a:gd name="connsiteX2" fmla="*/ 1280518 w 3612429"/>
              <a:gd name="connsiteY2" fmla="*/ 132015 h 1111268"/>
              <a:gd name="connsiteX3" fmla="*/ 2232248 w 3612429"/>
              <a:gd name="connsiteY3" fmla="*/ 961088 h 1111268"/>
              <a:gd name="connsiteX4" fmla="*/ 3024336 w 3612429"/>
              <a:gd name="connsiteY4" fmla="*/ 1033095 h 1111268"/>
              <a:gd name="connsiteX5" fmla="*/ 3530798 w 3612429"/>
              <a:gd name="connsiteY5" fmla="*/ 796384 h 1111268"/>
              <a:gd name="connsiteX6" fmla="*/ 3514125 w 3612429"/>
              <a:gd name="connsiteY6" fmla="*/ 803846 h 1111268"/>
              <a:gd name="connsiteX0" fmla="*/ 0 w 4146597"/>
              <a:gd name="connsiteY0" fmla="*/ 96991 h 1111268"/>
              <a:gd name="connsiteX1" fmla="*/ 648072 w 4146597"/>
              <a:gd name="connsiteY1" fmla="*/ 168999 h 1111268"/>
              <a:gd name="connsiteX2" fmla="*/ 1280518 w 4146597"/>
              <a:gd name="connsiteY2" fmla="*/ 132015 h 1111268"/>
              <a:gd name="connsiteX3" fmla="*/ 2232248 w 4146597"/>
              <a:gd name="connsiteY3" fmla="*/ 961088 h 1111268"/>
              <a:gd name="connsiteX4" fmla="*/ 3024336 w 4146597"/>
              <a:gd name="connsiteY4" fmla="*/ 1033095 h 1111268"/>
              <a:gd name="connsiteX5" fmla="*/ 3530798 w 4146597"/>
              <a:gd name="connsiteY5" fmla="*/ 796384 h 1111268"/>
              <a:gd name="connsiteX6" fmla="*/ 4143123 w 4146597"/>
              <a:gd name="connsiteY6" fmla="*/ 498190 h 1111268"/>
              <a:gd name="connsiteX0" fmla="*/ 1 w 3498526"/>
              <a:gd name="connsiteY0" fmla="*/ 168999 h 1111268"/>
              <a:gd name="connsiteX1" fmla="*/ 632447 w 3498526"/>
              <a:gd name="connsiteY1" fmla="*/ 132015 h 1111268"/>
              <a:gd name="connsiteX2" fmla="*/ 1584177 w 3498526"/>
              <a:gd name="connsiteY2" fmla="*/ 961088 h 1111268"/>
              <a:gd name="connsiteX3" fmla="*/ 2376265 w 3498526"/>
              <a:gd name="connsiteY3" fmla="*/ 1033095 h 1111268"/>
              <a:gd name="connsiteX4" fmla="*/ 2882727 w 3498526"/>
              <a:gd name="connsiteY4" fmla="*/ 796384 h 1111268"/>
              <a:gd name="connsiteX5" fmla="*/ 3495052 w 3498526"/>
              <a:gd name="connsiteY5" fmla="*/ 498190 h 1111268"/>
              <a:gd name="connsiteX0" fmla="*/ 0 w 2866079"/>
              <a:gd name="connsiteY0" fmla="*/ 0 h 979253"/>
              <a:gd name="connsiteX1" fmla="*/ 951730 w 2866079"/>
              <a:gd name="connsiteY1" fmla="*/ 829073 h 979253"/>
              <a:gd name="connsiteX2" fmla="*/ 1743818 w 2866079"/>
              <a:gd name="connsiteY2" fmla="*/ 901080 h 979253"/>
              <a:gd name="connsiteX3" fmla="*/ 2250280 w 2866079"/>
              <a:gd name="connsiteY3" fmla="*/ 664369 h 979253"/>
              <a:gd name="connsiteX4" fmla="*/ 2862605 w 2866079"/>
              <a:gd name="connsiteY4" fmla="*/ 366175 h 97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079" h="979253">
                <a:moveTo>
                  <a:pt x="0" y="0"/>
                </a:moveTo>
                <a:cubicBezTo>
                  <a:pt x="264029" y="132015"/>
                  <a:pt x="661094" y="678893"/>
                  <a:pt x="951730" y="829073"/>
                </a:cubicBezTo>
                <a:cubicBezTo>
                  <a:pt x="1242366" y="979253"/>
                  <a:pt x="1515392" y="928530"/>
                  <a:pt x="1743818" y="901080"/>
                </a:cubicBezTo>
                <a:lnTo>
                  <a:pt x="2250280" y="664369"/>
                </a:lnTo>
                <a:cubicBezTo>
                  <a:pt x="2331911" y="626161"/>
                  <a:pt x="2866079" y="364621"/>
                  <a:pt x="2862605" y="366175"/>
                </a:cubicBezTo>
              </a:path>
            </a:pathLst>
          </a:cu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フリーフォーム 17"/>
          <p:cNvSpPr/>
          <p:nvPr/>
        </p:nvSpPr>
        <p:spPr>
          <a:xfrm>
            <a:off x="9455585" y="1097016"/>
            <a:ext cx="1858495" cy="556453"/>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1320261"/>
              <a:gd name="connsiteY0" fmla="*/ 262102 h 262102"/>
              <a:gd name="connsiteX1" fmla="*/ 466725 w 1320261"/>
              <a:gd name="connsiteY1" fmla="*/ 116846 h 262102"/>
              <a:gd name="connsiteX2" fmla="*/ 1320261 w 1320261"/>
              <a:gd name="connsiteY2" fmla="*/ 0 h 262102"/>
              <a:gd name="connsiteX0" fmla="*/ 0 w 1320261"/>
              <a:gd name="connsiteY0" fmla="*/ 321784 h 321784"/>
              <a:gd name="connsiteX1" fmla="*/ 466725 w 1320261"/>
              <a:gd name="connsiteY1" fmla="*/ 176528 h 321784"/>
              <a:gd name="connsiteX2" fmla="*/ 995442 w 1320261"/>
              <a:gd name="connsiteY2" fmla="*/ 0 h 321784"/>
              <a:gd name="connsiteX3" fmla="*/ 1320261 w 1320261"/>
              <a:gd name="connsiteY3"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1782"/>
              <a:gd name="connsiteY0" fmla="*/ 350613 h 350613"/>
              <a:gd name="connsiteX1" fmla="*/ 466725 w 1321782"/>
              <a:gd name="connsiteY1" fmla="*/ 205357 h 350613"/>
              <a:gd name="connsiteX2" fmla="*/ 995442 w 1321782"/>
              <a:gd name="connsiteY2" fmla="*/ 28829 h 350613"/>
              <a:gd name="connsiteX3" fmla="*/ 1185466 w 1321782"/>
              <a:gd name="connsiteY3" fmla="*/ 32381 h 350613"/>
              <a:gd name="connsiteX4" fmla="*/ 1321782 w 1321782"/>
              <a:gd name="connsiteY4" fmla="*/ 77616 h 350613"/>
              <a:gd name="connsiteX0" fmla="*/ 0 w 1321782"/>
              <a:gd name="connsiteY0" fmla="*/ 351365 h 351365"/>
              <a:gd name="connsiteX1" fmla="*/ 466725 w 1321782"/>
              <a:gd name="connsiteY1" fmla="*/ 206109 h 351365"/>
              <a:gd name="connsiteX2" fmla="*/ 995442 w 1321782"/>
              <a:gd name="connsiteY2" fmla="*/ 29581 h 351365"/>
              <a:gd name="connsiteX3" fmla="*/ 1186987 w 1321782"/>
              <a:gd name="connsiteY3" fmla="*/ 28622 h 351365"/>
              <a:gd name="connsiteX4" fmla="*/ 1321782 w 1321782"/>
              <a:gd name="connsiteY4" fmla="*/ 78368 h 351365"/>
              <a:gd name="connsiteX0" fmla="*/ 0 w 1186987"/>
              <a:gd name="connsiteY0" fmla="*/ 351365 h 351365"/>
              <a:gd name="connsiteX1" fmla="*/ 466725 w 1186987"/>
              <a:gd name="connsiteY1" fmla="*/ 206109 h 351365"/>
              <a:gd name="connsiteX2" fmla="*/ 995442 w 1186987"/>
              <a:gd name="connsiteY2" fmla="*/ 29581 h 351365"/>
              <a:gd name="connsiteX3" fmla="*/ 1186987 w 1186987"/>
              <a:gd name="connsiteY3" fmla="*/ 28622 h 351365"/>
            </a:gdLst>
            <a:ahLst/>
            <a:cxnLst>
              <a:cxn ang="0">
                <a:pos x="connsiteX0" y="connsiteY0"/>
              </a:cxn>
              <a:cxn ang="0">
                <a:pos x="connsiteX1" y="connsiteY1"/>
              </a:cxn>
              <a:cxn ang="0">
                <a:pos x="connsiteX2" y="connsiteY2"/>
              </a:cxn>
              <a:cxn ang="0">
                <a:pos x="connsiteX3" y="connsiteY3"/>
              </a:cxn>
            </a:cxnLst>
            <a:rect l="l" t="t" r="r" b="b"/>
            <a:pathLst>
              <a:path w="1186987" h="351365">
                <a:moveTo>
                  <a:pt x="0" y="351365"/>
                </a:moveTo>
                <a:cubicBezTo>
                  <a:pt x="142478" y="293024"/>
                  <a:pt x="354409" y="242621"/>
                  <a:pt x="466725" y="206109"/>
                </a:cubicBezTo>
                <a:cubicBezTo>
                  <a:pt x="632632" y="152478"/>
                  <a:pt x="875398" y="59162"/>
                  <a:pt x="995442" y="29581"/>
                </a:cubicBezTo>
                <a:cubicBezTo>
                  <a:pt x="1115486" y="0"/>
                  <a:pt x="1132597" y="20491"/>
                  <a:pt x="1186987" y="28622"/>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正方形/長方形 18"/>
          <p:cNvSpPr/>
          <p:nvPr/>
        </p:nvSpPr>
        <p:spPr>
          <a:xfrm rot="20410299">
            <a:off x="9305829" y="1546183"/>
            <a:ext cx="560942" cy="146071"/>
          </a:xfrm>
          <a:prstGeom prst="rect">
            <a:avLst/>
          </a:prstGeom>
          <a:solidFill>
            <a:srgbClr val="FF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フリーフォーム 19"/>
          <p:cNvSpPr/>
          <p:nvPr/>
        </p:nvSpPr>
        <p:spPr>
          <a:xfrm>
            <a:off x="6807305" y="971669"/>
            <a:ext cx="3287005" cy="1797010"/>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01733"/>
              <a:gd name="connsiteY0" fmla="*/ 471784 h 471784"/>
              <a:gd name="connsiteX1" fmla="*/ 388144 w 1001733"/>
              <a:gd name="connsiteY1" fmla="*/ 266996 h 471784"/>
              <a:gd name="connsiteX2" fmla="*/ 854869 w 1001733"/>
              <a:gd name="connsiteY2" fmla="*/ 121740 h 471784"/>
              <a:gd name="connsiteX3" fmla="*/ 1001733 w 1001733"/>
              <a:gd name="connsiteY3" fmla="*/ 0 h 471784"/>
              <a:gd name="connsiteX0" fmla="*/ 1638843 w 2640576"/>
              <a:gd name="connsiteY0" fmla="*/ 471784 h 1519687"/>
              <a:gd name="connsiteX1" fmla="*/ 64691 w 2640576"/>
              <a:gd name="connsiteY1" fmla="*/ 1485556 h 1519687"/>
              <a:gd name="connsiteX2" fmla="*/ 2026987 w 2640576"/>
              <a:gd name="connsiteY2" fmla="*/ 266996 h 1519687"/>
              <a:gd name="connsiteX3" fmla="*/ 2493712 w 2640576"/>
              <a:gd name="connsiteY3" fmla="*/ 121740 h 1519687"/>
              <a:gd name="connsiteX4" fmla="*/ 2640576 w 2640576"/>
              <a:gd name="connsiteY4" fmla="*/ 0 h 1519687"/>
              <a:gd name="connsiteX0" fmla="*/ 1574152 w 2575885"/>
              <a:gd name="connsiteY0" fmla="*/ 471784 h 1485556"/>
              <a:gd name="connsiteX1" fmla="*/ 954032 w 2575885"/>
              <a:gd name="connsiteY1" fmla="*/ 910502 h 1485556"/>
              <a:gd name="connsiteX2" fmla="*/ 0 w 2575885"/>
              <a:gd name="connsiteY2" fmla="*/ 1485556 h 1485556"/>
              <a:gd name="connsiteX3" fmla="*/ 1962296 w 2575885"/>
              <a:gd name="connsiteY3" fmla="*/ 266996 h 1485556"/>
              <a:gd name="connsiteX4" fmla="*/ 2429021 w 2575885"/>
              <a:gd name="connsiteY4" fmla="*/ 121740 h 1485556"/>
              <a:gd name="connsiteX5" fmla="*/ 2575885 w 2575885"/>
              <a:gd name="connsiteY5" fmla="*/ 0 h 1485556"/>
              <a:gd name="connsiteX0" fmla="*/ 1621852 w 2623585"/>
              <a:gd name="connsiteY0" fmla="*/ 471784 h 1485555"/>
              <a:gd name="connsiteX1" fmla="*/ 1001732 w 2623585"/>
              <a:gd name="connsiteY1" fmla="*/ 910502 h 1485555"/>
              <a:gd name="connsiteX2" fmla="*/ 0 w 2623585"/>
              <a:gd name="connsiteY2" fmla="*/ 1485555 h 1485555"/>
              <a:gd name="connsiteX3" fmla="*/ 2009996 w 2623585"/>
              <a:gd name="connsiteY3" fmla="*/ 266996 h 1485555"/>
              <a:gd name="connsiteX4" fmla="*/ 2476721 w 2623585"/>
              <a:gd name="connsiteY4" fmla="*/ 121740 h 1485555"/>
              <a:gd name="connsiteX5" fmla="*/ 2623585 w 2623585"/>
              <a:gd name="connsiteY5" fmla="*/ 0 h 1485555"/>
              <a:gd name="connsiteX0" fmla="*/ 1001732 w 2623585"/>
              <a:gd name="connsiteY0" fmla="*/ 910502 h 1485555"/>
              <a:gd name="connsiteX1" fmla="*/ 0 w 2623585"/>
              <a:gd name="connsiteY1" fmla="*/ 1485555 h 1485555"/>
              <a:gd name="connsiteX2" fmla="*/ 2009996 w 2623585"/>
              <a:gd name="connsiteY2" fmla="*/ 266996 h 1485555"/>
              <a:gd name="connsiteX3" fmla="*/ 2476721 w 2623585"/>
              <a:gd name="connsiteY3" fmla="*/ 121740 h 1485555"/>
              <a:gd name="connsiteX4" fmla="*/ 2623585 w 2623585"/>
              <a:gd name="connsiteY4" fmla="*/ 0 h 1485555"/>
              <a:gd name="connsiteX0" fmla="*/ 0 w 2671287"/>
              <a:gd name="connsiteY0" fmla="*/ 1485556 h 1485556"/>
              <a:gd name="connsiteX1" fmla="*/ 47702 w 2671287"/>
              <a:gd name="connsiteY1" fmla="*/ 1485555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671287"/>
              <a:gd name="connsiteY0" fmla="*/ 1485556 h 1485556"/>
              <a:gd name="connsiteX1" fmla="*/ 1049435 w 2671287"/>
              <a:gd name="connsiteY1" fmla="*/ 910501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575883"/>
              <a:gd name="connsiteY0" fmla="*/ 1437634 h 1437634"/>
              <a:gd name="connsiteX1" fmla="*/ 954031 w 2575883"/>
              <a:gd name="connsiteY1" fmla="*/ 910501 h 1437634"/>
              <a:gd name="connsiteX2" fmla="*/ 1962294 w 2575883"/>
              <a:gd name="connsiteY2" fmla="*/ 266996 h 1437634"/>
              <a:gd name="connsiteX3" fmla="*/ 2429019 w 2575883"/>
              <a:gd name="connsiteY3" fmla="*/ 121740 h 1437634"/>
              <a:gd name="connsiteX4" fmla="*/ 2575883 w 2575883"/>
              <a:gd name="connsiteY4" fmla="*/ 0 h 1437634"/>
              <a:gd name="connsiteX0" fmla="*/ 0 w 2575883"/>
              <a:gd name="connsiteY0" fmla="*/ 1437634 h 1437634"/>
              <a:gd name="connsiteX1" fmla="*/ 434868 w 2575883"/>
              <a:gd name="connsiteY1" fmla="*/ 1185846 h 1437634"/>
              <a:gd name="connsiteX2" fmla="*/ 954031 w 2575883"/>
              <a:gd name="connsiteY2" fmla="*/ 910501 h 1437634"/>
              <a:gd name="connsiteX3" fmla="*/ 1962294 w 2575883"/>
              <a:gd name="connsiteY3" fmla="*/ 266996 h 1437634"/>
              <a:gd name="connsiteX4" fmla="*/ 2429019 w 2575883"/>
              <a:gd name="connsiteY4" fmla="*/ 121740 h 1437634"/>
              <a:gd name="connsiteX5" fmla="*/ 2575883 w 2575883"/>
              <a:gd name="connsiteY5" fmla="*/ 0 h 1437634"/>
              <a:gd name="connsiteX0" fmla="*/ 0 w 2575883"/>
              <a:gd name="connsiteY0" fmla="*/ 1485556 h 1485556"/>
              <a:gd name="connsiteX1" fmla="*/ 434868 w 2575883"/>
              <a:gd name="connsiteY1" fmla="*/ 1185846 h 1485556"/>
              <a:gd name="connsiteX2" fmla="*/ 954031 w 2575883"/>
              <a:gd name="connsiteY2" fmla="*/ 910501 h 1485556"/>
              <a:gd name="connsiteX3" fmla="*/ 1962294 w 2575883"/>
              <a:gd name="connsiteY3" fmla="*/ 266996 h 1485556"/>
              <a:gd name="connsiteX4" fmla="*/ 2429019 w 2575883"/>
              <a:gd name="connsiteY4" fmla="*/ 121740 h 1485556"/>
              <a:gd name="connsiteX5" fmla="*/ 2575883 w 2575883"/>
              <a:gd name="connsiteY5" fmla="*/ 0 h 1485556"/>
              <a:gd name="connsiteX0" fmla="*/ 0 w 2589686"/>
              <a:gd name="connsiteY0" fmla="*/ 1456057 h 1456057"/>
              <a:gd name="connsiteX1" fmla="*/ 448671 w 2589686"/>
              <a:gd name="connsiteY1" fmla="*/ 1185846 h 1456057"/>
              <a:gd name="connsiteX2" fmla="*/ 967834 w 2589686"/>
              <a:gd name="connsiteY2" fmla="*/ 910501 h 1456057"/>
              <a:gd name="connsiteX3" fmla="*/ 1976097 w 2589686"/>
              <a:gd name="connsiteY3" fmla="*/ 266996 h 1456057"/>
              <a:gd name="connsiteX4" fmla="*/ 2442822 w 2589686"/>
              <a:gd name="connsiteY4" fmla="*/ 121740 h 1456057"/>
              <a:gd name="connsiteX5" fmla="*/ 2589686 w 2589686"/>
              <a:gd name="connsiteY5" fmla="*/ 0 h 1456057"/>
              <a:gd name="connsiteX0" fmla="*/ 0 w 3434511"/>
              <a:gd name="connsiteY0" fmla="*/ 1581397 h 1581397"/>
              <a:gd name="connsiteX1" fmla="*/ 1293496 w 3434511"/>
              <a:gd name="connsiteY1" fmla="*/ 1185846 h 1581397"/>
              <a:gd name="connsiteX2" fmla="*/ 1812659 w 3434511"/>
              <a:gd name="connsiteY2" fmla="*/ 910501 h 1581397"/>
              <a:gd name="connsiteX3" fmla="*/ 2820922 w 3434511"/>
              <a:gd name="connsiteY3" fmla="*/ 266996 h 1581397"/>
              <a:gd name="connsiteX4" fmla="*/ 3287647 w 3434511"/>
              <a:gd name="connsiteY4" fmla="*/ 121740 h 1581397"/>
              <a:gd name="connsiteX5" fmla="*/ 3434511 w 3434511"/>
              <a:gd name="connsiteY5" fmla="*/ 0 h 1581397"/>
              <a:gd name="connsiteX0" fmla="*/ 0 w 3434511"/>
              <a:gd name="connsiteY0" fmla="*/ 1581397 h 1581398"/>
              <a:gd name="connsiteX1" fmla="*/ 620120 w 3434511"/>
              <a:gd name="connsiteY1" fmla="*/ 1581398 h 1581398"/>
              <a:gd name="connsiteX2" fmla="*/ 1293496 w 3434511"/>
              <a:gd name="connsiteY2" fmla="*/ 1185846 h 1581398"/>
              <a:gd name="connsiteX3" fmla="*/ 1812659 w 3434511"/>
              <a:gd name="connsiteY3" fmla="*/ 910501 h 1581398"/>
              <a:gd name="connsiteX4" fmla="*/ 2820922 w 3434511"/>
              <a:gd name="connsiteY4" fmla="*/ 266996 h 1581398"/>
              <a:gd name="connsiteX5" fmla="*/ 3287647 w 3434511"/>
              <a:gd name="connsiteY5" fmla="*/ 121740 h 1581398"/>
              <a:gd name="connsiteX6" fmla="*/ 3434511 w 3434511"/>
              <a:gd name="connsiteY6" fmla="*/ 0 h 1581398"/>
              <a:gd name="connsiteX0" fmla="*/ 0 w 3434511"/>
              <a:gd name="connsiteY0" fmla="*/ 1581397 h 1581398"/>
              <a:gd name="connsiteX1" fmla="*/ 620120 w 3434511"/>
              <a:gd name="connsiteY1" fmla="*/ 1581398 h 1581398"/>
              <a:gd name="connsiteX2" fmla="*/ 938963 w 3434511"/>
              <a:gd name="connsiteY2" fmla="*/ 1429430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8"/>
              <a:gd name="connsiteX1" fmla="*/ 620120 w 3434511"/>
              <a:gd name="connsiteY1" fmla="*/ 1581398 h 1581398"/>
              <a:gd name="connsiteX2" fmla="*/ 922301 w 3434511"/>
              <a:gd name="connsiteY2" fmla="*/ 1399255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7"/>
              <a:gd name="connsiteX1" fmla="*/ 472546 w 3434511"/>
              <a:gd name="connsiteY1" fmla="*/ 1578608 h 1581397"/>
              <a:gd name="connsiteX2" fmla="*/ 922301 w 3434511"/>
              <a:gd name="connsiteY2" fmla="*/ 1399255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114800 w 3434511"/>
              <a:gd name="connsiteY3" fmla="*/ 1280169 h 1581397"/>
              <a:gd name="connsiteX4" fmla="*/ 1293496 w 3434511"/>
              <a:gd name="connsiteY4" fmla="*/ 1185846 h 1581397"/>
              <a:gd name="connsiteX5" fmla="*/ 1812659 w 3434511"/>
              <a:gd name="connsiteY5" fmla="*/ 910501 h 1581397"/>
              <a:gd name="connsiteX6" fmla="*/ 2820922 w 3434511"/>
              <a:gd name="connsiteY6" fmla="*/ 266996 h 1581397"/>
              <a:gd name="connsiteX7" fmla="*/ 3287647 w 3434511"/>
              <a:gd name="connsiteY7" fmla="*/ 121740 h 1581397"/>
              <a:gd name="connsiteX8" fmla="*/ 3434511 w 3434511"/>
              <a:gd name="connsiteY8" fmla="*/ 0 h 1581397"/>
              <a:gd name="connsiteX0" fmla="*/ 0 w 3434511"/>
              <a:gd name="connsiteY0" fmla="*/ 1581397 h 1581397"/>
              <a:gd name="connsiteX1" fmla="*/ 472546 w 3434511"/>
              <a:gd name="connsiteY1" fmla="*/ 1578608 h 1581397"/>
              <a:gd name="connsiteX2" fmla="*/ 667822 w 3434511"/>
              <a:gd name="connsiteY2" fmla="*/ 1533477 h 1581397"/>
              <a:gd name="connsiteX3" fmla="*/ 938618 w 3434511"/>
              <a:gd name="connsiteY3" fmla="*/ 1421226 h 1581397"/>
              <a:gd name="connsiteX4" fmla="*/ 1114800 w 3434511"/>
              <a:gd name="connsiteY4" fmla="*/ 1280169 h 1581397"/>
              <a:gd name="connsiteX5" fmla="*/ 1293496 w 3434511"/>
              <a:gd name="connsiteY5" fmla="*/ 1185846 h 1581397"/>
              <a:gd name="connsiteX6" fmla="*/ 1812659 w 3434511"/>
              <a:gd name="connsiteY6" fmla="*/ 910501 h 1581397"/>
              <a:gd name="connsiteX7" fmla="*/ 2820922 w 3434511"/>
              <a:gd name="connsiteY7" fmla="*/ 266996 h 1581397"/>
              <a:gd name="connsiteX8" fmla="*/ 3287647 w 3434511"/>
              <a:gd name="connsiteY8" fmla="*/ 121740 h 1581397"/>
              <a:gd name="connsiteX9" fmla="*/ 3434511 w 3434511"/>
              <a:gd name="connsiteY9" fmla="*/ 0 h 1581397"/>
              <a:gd name="connsiteX0" fmla="*/ 0 w 3434511"/>
              <a:gd name="connsiteY0" fmla="*/ 1581397 h 1588496"/>
              <a:gd name="connsiteX1" fmla="*/ 227712 w 3434511"/>
              <a:gd name="connsiteY1" fmla="*/ 1588496 h 1588496"/>
              <a:gd name="connsiteX2" fmla="*/ 472546 w 3434511"/>
              <a:gd name="connsiteY2" fmla="*/ 1578608 h 1588496"/>
              <a:gd name="connsiteX3" fmla="*/ 667822 w 3434511"/>
              <a:gd name="connsiteY3" fmla="*/ 1533477 h 1588496"/>
              <a:gd name="connsiteX4" fmla="*/ 938618 w 3434511"/>
              <a:gd name="connsiteY4" fmla="*/ 1421226 h 1588496"/>
              <a:gd name="connsiteX5" fmla="*/ 1114800 w 3434511"/>
              <a:gd name="connsiteY5" fmla="*/ 1280169 h 1588496"/>
              <a:gd name="connsiteX6" fmla="*/ 1293496 w 3434511"/>
              <a:gd name="connsiteY6" fmla="*/ 1185846 h 1588496"/>
              <a:gd name="connsiteX7" fmla="*/ 1812659 w 3434511"/>
              <a:gd name="connsiteY7" fmla="*/ 910501 h 1588496"/>
              <a:gd name="connsiteX8" fmla="*/ 2820922 w 3434511"/>
              <a:gd name="connsiteY8" fmla="*/ 266996 h 1588496"/>
              <a:gd name="connsiteX9" fmla="*/ 3287647 w 3434511"/>
              <a:gd name="connsiteY9" fmla="*/ 121740 h 1588496"/>
              <a:gd name="connsiteX10" fmla="*/ 3434511 w 3434511"/>
              <a:gd name="connsiteY10" fmla="*/ 0 h 1588496"/>
              <a:gd name="connsiteX0" fmla="*/ 0 w 3291406"/>
              <a:gd name="connsiteY0" fmla="*/ 1581398 h 1588496"/>
              <a:gd name="connsiteX1" fmla="*/ 84607 w 3291406"/>
              <a:gd name="connsiteY1" fmla="*/ 1588496 h 1588496"/>
              <a:gd name="connsiteX2" fmla="*/ 329441 w 3291406"/>
              <a:gd name="connsiteY2" fmla="*/ 1578608 h 1588496"/>
              <a:gd name="connsiteX3" fmla="*/ 524717 w 3291406"/>
              <a:gd name="connsiteY3" fmla="*/ 1533477 h 1588496"/>
              <a:gd name="connsiteX4" fmla="*/ 795513 w 3291406"/>
              <a:gd name="connsiteY4" fmla="*/ 1421226 h 1588496"/>
              <a:gd name="connsiteX5" fmla="*/ 971695 w 3291406"/>
              <a:gd name="connsiteY5" fmla="*/ 1280169 h 1588496"/>
              <a:gd name="connsiteX6" fmla="*/ 1150391 w 3291406"/>
              <a:gd name="connsiteY6" fmla="*/ 1185846 h 1588496"/>
              <a:gd name="connsiteX7" fmla="*/ 1669554 w 3291406"/>
              <a:gd name="connsiteY7" fmla="*/ 910501 h 1588496"/>
              <a:gd name="connsiteX8" fmla="*/ 2677817 w 3291406"/>
              <a:gd name="connsiteY8" fmla="*/ 266996 h 1588496"/>
              <a:gd name="connsiteX9" fmla="*/ 3144542 w 3291406"/>
              <a:gd name="connsiteY9" fmla="*/ 121740 h 1588496"/>
              <a:gd name="connsiteX10" fmla="*/ 3291406 w 3291406"/>
              <a:gd name="connsiteY10" fmla="*/ 0 h 1588496"/>
              <a:gd name="connsiteX0" fmla="*/ 0 w 3206799"/>
              <a:gd name="connsiteY0" fmla="*/ 1588496 h 1588496"/>
              <a:gd name="connsiteX1" fmla="*/ 244834 w 3206799"/>
              <a:gd name="connsiteY1" fmla="*/ 1578608 h 1588496"/>
              <a:gd name="connsiteX2" fmla="*/ 440110 w 3206799"/>
              <a:gd name="connsiteY2" fmla="*/ 1533477 h 1588496"/>
              <a:gd name="connsiteX3" fmla="*/ 710906 w 3206799"/>
              <a:gd name="connsiteY3" fmla="*/ 1421226 h 1588496"/>
              <a:gd name="connsiteX4" fmla="*/ 887088 w 3206799"/>
              <a:gd name="connsiteY4" fmla="*/ 1280169 h 1588496"/>
              <a:gd name="connsiteX5" fmla="*/ 1065784 w 3206799"/>
              <a:gd name="connsiteY5" fmla="*/ 1185846 h 1588496"/>
              <a:gd name="connsiteX6" fmla="*/ 1584947 w 3206799"/>
              <a:gd name="connsiteY6" fmla="*/ 910501 h 1588496"/>
              <a:gd name="connsiteX7" fmla="*/ 2593210 w 3206799"/>
              <a:gd name="connsiteY7" fmla="*/ 266996 h 1588496"/>
              <a:gd name="connsiteX8" fmla="*/ 3059935 w 3206799"/>
              <a:gd name="connsiteY8" fmla="*/ 121740 h 1588496"/>
              <a:gd name="connsiteX9" fmla="*/ 3206799 w 3206799"/>
              <a:gd name="connsiteY9" fmla="*/ 0 h 1588496"/>
              <a:gd name="connsiteX0" fmla="*/ 0 w 2961965"/>
              <a:gd name="connsiteY0" fmla="*/ 1578608 h 1578608"/>
              <a:gd name="connsiteX1" fmla="*/ 195276 w 2961965"/>
              <a:gd name="connsiteY1" fmla="*/ 1533477 h 1578608"/>
              <a:gd name="connsiteX2" fmla="*/ 466072 w 2961965"/>
              <a:gd name="connsiteY2" fmla="*/ 1421226 h 1578608"/>
              <a:gd name="connsiteX3" fmla="*/ 642254 w 2961965"/>
              <a:gd name="connsiteY3" fmla="*/ 1280169 h 1578608"/>
              <a:gd name="connsiteX4" fmla="*/ 820950 w 2961965"/>
              <a:gd name="connsiteY4" fmla="*/ 1185846 h 1578608"/>
              <a:gd name="connsiteX5" fmla="*/ 1340113 w 2961965"/>
              <a:gd name="connsiteY5" fmla="*/ 910501 h 1578608"/>
              <a:gd name="connsiteX6" fmla="*/ 2348376 w 2961965"/>
              <a:gd name="connsiteY6" fmla="*/ 266996 h 1578608"/>
              <a:gd name="connsiteX7" fmla="*/ 2815101 w 2961965"/>
              <a:gd name="connsiteY7" fmla="*/ 121740 h 1578608"/>
              <a:gd name="connsiteX8" fmla="*/ 2961965 w 2961965"/>
              <a:gd name="connsiteY8" fmla="*/ 0 h 1578608"/>
              <a:gd name="connsiteX0" fmla="*/ 0 w 2766689"/>
              <a:gd name="connsiteY0" fmla="*/ 1533477 h 1533477"/>
              <a:gd name="connsiteX1" fmla="*/ 270796 w 2766689"/>
              <a:gd name="connsiteY1" fmla="*/ 1421226 h 1533477"/>
              <a:gd name="connsiteX2" fmla="*/ 446978 w 2766689"/>
              <a:gd name="connsiteY2" fmla="*/ 1280169 h 1533477"/>
              <a:gd name="connsiteX3" fmla="*/ 625674 w 2766689"/>
              <a:gd name="connsiteY3" fmla="*/ 1185846 h 1533477"/>
              <a:gd name="connsiteX4" fmla="*/ 1144837 w 2766689"/>
              <a:gd name="connsiteY4" fmla="*/ 910501 h 1533477"/>
              <a:gd name="connsiteX5" fmla="*/ 2153100 w 2766689"/>
              <a:gd name="connsiteY5" fmla="*/ 266996 h 1533477"/>
              <a:gd name="connsiteX6" fmla="*/ 2619825 w 2766689"/>
              <a:gd name="connsiteY6" fmla="*/ 121740 h 1533477"/>
              <a:gd name="connsiteX7" fmla="*/ 2766689 w 2766689"/>
              <a:gd name="connsiteY7" fmla="*/ 0 h 1533477"/>
              <a:gd name="connsiteX0" fmla="*/ 0 w 2749762"/>
              <a:gd name="connsiteY0" fmla="*/ 1527574 h 1527574"/>
              <a:gd name="connsiteX1" fmla="*/ 253869 w 2749762"/>
              <a:gd name="connsiteY1" fmla="*/ 1421226 h 1527574"/>
              <a:gd name="connsiteX2" fmla="*/ 430051 w 2749762"/>
              <a:gd name="connsiteY2" fmla="*/ 1280169 h 1527574"/>
              <a:gd name="connsiteX3" fmla="*/ 608747 w 2749762"/>
              <a:gd name="connsiteY3" fmla="*/ 1185846 h 1527574"/>
              <a:gd name="connsiteX4" fmla="*/ 1127910 w 2749762"/>
              <a:gd name="connsiteY4" fmla="*/ 910501 h 1527574"/>
              <a:gd name="connsiteX5" fmla="*/ 2136173 w 2749762"/>
              <a:gd name="connsiteY5" fmla="*/ 266996 h 1527574"/>
              <a:gd name="connsiteX6" fmla="*/ 2602898 w 2749762"/>
              <a:gd name="connsiteY6" fmla="*/ 121740 h 1527574"/>
              <a:gd name="connsiteX7" fmla="*/ 2749762 w 2749762"/>
              <a:gd name="connsiteY7" fmla="*/ 0 h 1527574"/>
              <a:gd name="connsiteX0" fmla="*/ 0 w 2749762"/>
              <a:gd name="connsiteY0" fmla="*/ 1527574 h 1541105"/>
              <a:gd name="connsiteX1" fmla="*/ 19539 w 2749762"/>
              <a:gd name="connsiteY1" fmla="*/ 1541105 h 1541105"/>
              <a:gd name="connsiteX2" fmla="*/ 253869 w 2749762"/>
              <a:gd name="connsiteY2" fmla="*/ 1421226 h 1541105"/>
              <a:gd name="connsiteX3" fmla="*/ 430051 w 2749762"/>
              <a:gd name="connsiteY3" fmla="*/ 1280169 h 1541105"/>
              <a:gd name="connsiteX4" fmla="*/ 608747 w 2749762"/>
              <a:gd name="connsiteY4" fmla="*/ 1185846 h 1541105"/>
              <a:gd name="connsiteX5" fmla="*/ 1127910 w 2749762"/>
              <a:gd name="connsiteY5" fmla="*/ 910501 h 1541105"/>
              <a:gd name="connsiteX6" fmla="*/ 2136173 w 2749762"/>
              <a:gd name="connsiteY6" fmla="*/ 266996 h 1541105"/>
              <a:gd name="connsiteX7" fmla="*/ 2602898 w 2749762"/>
              <a:gd name="connsiteY7" fmla="*/ 121740 h 1541105"/>
              <a:gd name="connsiteX8" fmla="*/ 2749762 w 2749762"/>
              <a:gd name="connsiteY8" fmla="*/ 0 h 1541105"/>
              <a:gd name="connsiteX0" fmla="*/ 0 w 2602898"/>
              <a:gd name="connsiteY0" fmla="*/ 1405834 h 1419365"/>
              <a:gd name="connsiteX1" fmla="*/ 19539 w 2602898"/>
              <a:gd name="connsiteY1" fmla="*/ 1419365 h 1419365"/>
              <a:gd name="connsiteX2" fmla="*/ 253869 w 2602898"/>
              <a:gd name="connsiteY2" fmla="*/ 1299486 h 1419365"/>
              <a:gd name="connsiteX3" fmla="*/ 430051 w 2602898"/>
              <a:gd name="connsiteY3" fmla="*/ 1158429 h 1419365"/>
              <a:gd name="connsiteX4" fmla="*/ 608747 w 2602898"/>
              <a:gd name="connsiteY4" fmla="*/ 1064106 h 1419365"/>
              <a:gd name="connsiteX5" fmla="*/ 1127910 w 2602898"/>
              <a:gd name="connsiteY5" fmla="*/ 788761 h 1419365"/>
              <a:gd name="connsiteX6" fmla="*/ 2136173 w 2602898"/>
              <a:gd name="connsiteY6" fmla="*/ 145256 h 1419365"/>
              <a:gd name="connsiteX7" fmla="*/ 2602898 w 2602898"/>
              <a:gd name="connsiteY7" fmla="*/ 0 h 1419365"/>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531510"/>
              <a:gd name="connsiteY0" fmla="*/ 1388528 h 1402059"/>
              <a:gd name="connsiteX1" fmla="*/ 19539 w 2531510"/>
              <a:gd name="connsiteY1" fmla="*/ 1402059 h 1402059"/>
              <a:gd name="connsiteX2" fmla="*/ 253869 w 2531510"/>
              <a:gd name="connsiteY2" fmla="*/ 1282180 h 1402059"/>
              <a:gd name="connsiteX3" fmla="*/ 430051 w 2531510"/>
              <a:gd name="connsiteY3" fmla="*/ 1141123 h 1402059"/>
              <a:gd name="connsiteX4" fmla="*/ 608747 w 2531510"/>
              <a:gd name="connsiteY4" fmla="*/ 1046800 h 1402059"/>
              <a:gd name="connsiteX5" fmla="*/ 1127910 w 2531510"/>
              <a:gd name="connsiteY5" fmla="*/ 771455 h 1402059"/>
              <a:gd name="connsiteX6" fmla="*/ 2136173 w 2531510"/>
              <a:gd name="connsiteY6" fmla="*/ 127950 h 1402059"/>
              <a:gd name="connsiteX7" fmla="*/ 2531510 w 2531510"/>
              <a:gd name="connsiteY7" fmla="*/ 3756 h 1402059"/>
              <a:gd name="connsiteX0" fmla="*/ 0 w 2531510"/>
              <a:gd name="connsiteY0" fmla="*/ 1388528 h 1388528"/>
              <a:gd name="connsiteX1" fmla="*/ 253869 w 2531510"/>
              <a:gd name="connsiteY1" fmla="*/ 1282180 h 1388528"/>
              <a:gd name="connsiteX2" fmla="*/ 430051 w 2531510"/>
              <a:gd name="connsiteY2" fmla="*/ 1141123 h 1388528"/>
              <a:gd name="connsiteX3" fmla="*/ 608747 w 2531510"/>
              <a:gd name="connsiteY3" fmla="*/ 1046800 h 1388528"/>
              <a:gd name="connsiteX4" fmla="*/ 1127910 w 2531510"/>
              <a:gd name="connsiteY4" fmla="*/ 771455 h 1388528"/>
              <a:gd name="connsiteX5" fmla="*/ 2136173 w 2531510"/>
              <a:gd name="connsiteY5" fmla="*/ 127950 h 1388528"/>
              <a:gd name="connsiteX6" fmla="*/ 2531510 w 2531510"/>
              <a:gd name="connsiteY6" fmla="*/ 3756 h 1388528"/>
              <a:gd name="connsiteX0" fmla="*/ 0 w 2440670"/>
              <a:gd name="connsiteY0" fmla="*/ 1359333 h 1359333"/>
              <a:gd name="connsiteX1" fmla="*/ 163029 w 2440670"/>
              <a:gd name="connsiteY1" fmla="*/ 1282180 h 1359333"/>
              <a:gd name="connsiteX2" fmla="*/ 339211 w 2440670"/>
              <a:gd name="connsiteY2" fmla="*/ 1141123 h 1359333"/>
              <a:gd name="connsiteX3" fmla="*/ 517907 w 2440670"/>
              <a:gd name="connsiteY3" fmla="*/ 1046800 h 1359333"/>
              <a:gd name="connsiteX4" fmla="*/ 1037070 w 2440670"/>
              <a:gd name="connsiteY4" fmla="*/ 771455 h 1359333"/>
              <a:gd name="connsiteX5" fmla="*/ 2045333 w 2440670"/>
              <a:gd name="connsiteY5" fmla="*/ 127950 h 1359333"/>
              <a:gd name="connsiteX6" fmla="*/ 2440670 w 2440670"/>
              <a:gd name="connsiteY6" fmla="*/ 3756 h 1359333"/>
              <a:gd name="connsiteX0" fmla="*/ 0 w 2390545"/>
              <a:gd name="connsiteY0" fmla="*/ 1335510 h 1335510"/>
              <a:gd name="connsiteX1" fmla="*/ 112904 w 2390545"/>
              <a:gd name="connsiteY1" fmla="*/ 1282180 h 1335510"/>
              <a:gd name="connsiteX2" fmla="*/ 289086 w 2390545"/>
              <a:gd name="connsiteY2" fmla="*/ 1141123 h 1335510"/>
              <a:gd name="connsiteX3" fmla="*/ 467782 w 2390545"/>
              <a:gd name="connsiteY3" fmla="*/ 1046800 h 1335510"/>
              <a:gd name="connsiteX4" fmla="*/ 986945 w 2390545"/>
              <a:gd name="connsiteY4" fmla="*/ 771455 h 1335510"/>
              <a:gd name="connsiteX5" fmla="*/ 1995208 w 2390545"/>
              <a:gd name="connsiteY5" fmla="*/ 127950 h 1335510"/>
              <a:gd name="connsiteX6" fmla="*/ 2390545 w 2390545"/>
              <a:gd name="connsiteY6" fmla="*/ 3756 h 1335510"/>
              <a:gd name="connsiteX0" fmla="*/ 0 w 2390466"/>
              <a:gd name="connsiteY0" fmla="*/ 1349136 h 1349136"/>
              <a:gd name="connsiteX1" fmla="*/ 112825 w 2390466"/>
              <a:gd name="connsiteY1" fmla="*/ 1282180 h 1349136"/>
              <a:gd name="connsiteX2" fmla="*/ 289007 w 2390466"/>
              <a:gd name="connsiteY2" fmla="*/ 1141123 h 1349136"/>
              <a:gd name="connsiteX3" fmla="*/ 467703 w 2390466"/>
              <a:gd name="connsiteY3" fmla="*/ 1046800 h 1349136"/>
              <a:gd name="connsiteX4" fmla="*/ 986866 w 2390466"/>
              <a:gd name="connsiteY4" fmla="*/ 771455 h 1349136"/>
              <a:gd name="connsiteX5" fmla="*/ 1995129 w 2390466"/>
              <a:gd name="connsiteY5" fmla="*/ 127950 h 1349136"/>
              <a:gd name="connsiteX6" fmla="*/ 2390466 w 2390466"/>
              <a:gd name="connsiteY6" fmla="*/ 3756 h 1349136"/>
              <a:gd name="connsiteX0" fmla="*/ 0 w 2390466"/>
              <a:gd name="connsiteY0" fmla="*/ 1349136 h 1349136"/>
              <a:gd name="connsiteX1" fmla="*/ 289007 w 2390466"/>
              <a:gd name="connsiteY1" fmla="*/ 1141123 h 1349136"/>
              <a:gd name="connsiteX2" fmla="*/ 467703 w 2390466"/>
              <a:gd name="connsiteY2" fmla="*/ 1046800 h 1349136"/>
              <a:gd name="connsiteX3" fmla="*/ 986866 w 2390466"/>
              <a:gd name="connsiteY3" fmla="*/ 771455 h 1349136"/>
              <a:gd name="connsiteX4" fmla="*/ 1995129 w 2390466"/>
              <a:gd name="connsiteY4" fmla="*/ 127950 h 1349136"/>
              <a:gd name="connsiteX5" fmla="*/ 2390466 w 2390466"/>
              <a:gd name="connsiteY5" fmla="*/ 3756 h 1349136"/>
              <a:gd name="connsiteX0" fmla="*/ 0 w 2390466"/>
              <a:gd name="connsiteY0" fmla="*/ 1349136 h 1349136"/>
              <a:gd name="connsiteX1" fmla="*/ 467703 w 2390466"/>
              <a:gd name="connsiteY1" fmla="*/ 1046800 h 1349136"/>
              <a:gd name="connsiteX2" fmla="*/ 986866 w 2390466"/>
              <a:gd name="connsiteY2" fmla="*/ 771455 h 1349136"/>
              <a:gd name="connsiteX3" fmla="*/ 1995129 w 2390466"/>
              <a:gd name="connsiteY3" fmla="*/ 127950 h 1349136"/>
              <a:gd name="connsiteX4" fmla="*/ 2390466 w 2390466"/>
              <a:gd name="connsiteY4" fmla="*/ 3756 h 1349136"/>
              <a:gd name="connsiteX0" fmla="*/ 0 w 2099349"/>
              <a:gd name="connsiteY0" fmla="*/ 1134700 h 1134700"/>
              <a:gd name="connsiteX1" fmla="*/ 176586 w 2099349"/>
              <a:gd name="connsiteY1" fmla="*/ 1046800 h 1134700"/>
              <a:gd name="connsiteX2" fmla="*/ 695749 w 2099349"/>
              <a:gd name="connsiteY2" fmla="*/ 771455 h 1134700"/>
              <a:gd name="connsiteX3" fmla="*/ 1704012 w 2099349"/>
              <a:gd name="connsiteY3" fmla="*/ 127950 h 1134700"/>
              <a:gd name="connsiteX4" fmla="*/ 2099349 w 2099349"/>
              <a:gd name="connsiteY4" fmla="*/ 3756 h 113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349" h="1134700">
                <a:moveTo>
                  <a:pt x="0" y="1134700"/>
                </a:moveTo>
                <a:lnTo>
                  <a:pt x="176586" y="1046800"/>
                </a:lnTo>
                <a:lnTo>
                  <a:pt x="695749" y="771455"/>
                </a:lnTo>
                <a:cubicBezTo>
                  <a:pt x="863793" y="664204"/>
                  <a:pt x="1470079" y="255900"/>
                  <a:pt x="1704012" y="127950"/>
                </a:cubicBezTo>
                <a:cubicBezTo>
                  <a:pt x="1937945" y="0"/>
                  <a:pt x="1987033" y="40268"/>
                  <a:pt x="2099349" y="3756"/>
                </a:cubicBezTo>
              </a:path>
            </a:pathLst>
          </a:custGeom>
          <a:ln w="38100">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rot="15939691">
            <a:off x="9422485" y="5690933"/>
            <a:ext cx="444901" cy="108267"/>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正方形/長方形 21"/>
          <p:cNvSpPr/>
          <p:nvPr/>
        </p:nvSpPr>
        <p:spPr>
          <a:xfrm rot="19698702">
            <a:off x="9038585" y="1237697"/>
            <a:ext cx="463405" cy="146071"/>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フリーフォーム 22"/>
          <p:cNvSpPr/>
          <p:nvPr/>
        </p:nvSpPr>
        <p:spPr>
          <a:xfrm>
            <a:off x="9497645" y="1029440"/>
            <a:ext cx="488820" cy="5926985"/>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58527"/>
              <a:gd name="connsiteY0" fmla="*/ 0 h 5571666"/>
              <a:gd name="connsiteX1" fmla="*/ 113246 w 458527"/>
              <a:gd name="connsiteY1" fmla="*/ 262865 h 5571666"/>
              <a:gd name="connsiteX2" fmla="*/ 458527 w 458527"/>
              <a:gd name="connsiteY2" fmla="*/ 1422534 h 5571666"/>
              <a:gd name="connsiteX3" fmla="*/ 294221 w 458527"/>
              <a:gd name="connsiteY3" fmla="*/ 2291690 h 5571666"/>
              <a:gd name="connsiteX4" fmla="*/ 99876 w 458527"/>
              <a:gd name="connsiteY4" fmla="*/ 4159706 h 5571666"/>
              <a:gd name="connsiteX5" fmla="*/ 99876 w 458527"/>
              <a:gd name="connsiteY5" fmla="*/ 4735770 h 5571666"/>
              <a:gd name="connsiteX6" fmla="*/ 194747 w 458527"/>
              <a:gd name="connsiteY6" fmla="*/ 5207655 h 5571666"/>
              <a:gd name="connsiteX7" fmla="*/ 186233 w 458527"/>
              <a:gd name="connsiteY7" fmla="*/ 5571666 h 5571666"/>
              <a:gd name="connsiteX0" fmla="*/ 0 w 471282"/>
              <a:gd name="connsiteY0" fmla="*/ 0 h 5600835"/>
              <a:gd name="connsiteX1" fmla="*/ 126001 w 471282"/>
              <a:gd name="connsiteY1" fmla="*/ 292034 h 5600835"/>
              <a:gd name="connsiteX2" fmla="*/ 471282 w 471282"/>
              <a:gd name="connsiteY2" fmla="*/ 1451703 h 5600835"/>
              <a:gd name="connsiteX3" fmla="*/ 306976 w 471282"/>
              <a:gd name="connsiteY3" fmla="*/ 2320859 h 5600835"/>
              <a:gd name="connsiteX4" fmla="*/ 112631 w 471282"/>
              <a:gd name="connsiteY4" fmla="*/ 4188875 h 5600835"/>
              <a:gd name="connsiteX5" fmla="*/ 112631 w 471282"/>
              <a:gd name="connsiteY5" fmla="*/ 4764939 h 5600835"/>
              <a:gd name="connsiteX6" fmla="*/ 207502 w 471282"/>
              <a:gd name="connsiteY6" fmla="*/ 5236824 h 5600835"/>
              <a:gd name="connsiteX7" fmla="*/ 198988 w 471282"/>
              <a:gd name="connsiteY7" fmla="*/ 5600835 h 56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82" h="5600835">
                <a:moveTo>
                  <a:pt x="0" y="0"/>
                </a:moveTo>
                <a:lnTo>
                  <a:pt x="126001" y="292034"/>
                </a:lnTo>
                <a:lnTo>
                  <a:pt x="471282" y="1451703"/>
                </a:lnTo>
                <a:lnTo>
                  <a:pt x="306976" y="2320859"/>
                </a:lnTo>
                <a:lnTo>
                  <a:pt x="112631" y="4188875"/>
                </a:lnTo>
                <a:lnTo>
                  <a:pt x="112631" y="4764939"/>
                </a:lnTo>
                <a:lnTo>
                  <a:pt x="207502" y="5236824"/>
                </a:lnTo>
                <a:lnTo>
                  <a:pt x="198988" y="5600835"/>
                </a:lnTo>
              </a:path>
            </a:pathLst>
          </a:custGeom>
          <a:ln w="50800" cmpd="dbl">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rot="15099558">
            <a:off x="9354437" y="1335081"/>
            <a:ext cx="601737" cy="140200"/>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テキスト ボックス 24"/>
          <p:cNvSpPr txBox="1"/>
          <p:nvPr/>
        </p:nvSpPr>
        <p:spPr>
          <a:xfrm rot="404797">
            <a:off x="9599475" y="3574680"/>
            <a:ext cx="92333" cy="643821"/>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大阪城公園駅</a:t>
            </a:r>
          </a:p>
        </p:txBody>
      </p:sp>
      <p:sp>
        <p:nvSpPr>
          <p:cNvPr id="26" name="正方形/長方形 25"/>
          <p:cNvSpPr/>
          <p:nvPr/>
        </p:nvSpPr>
        <p:spPr>
          <a:xfrm rot="16586262">
            <a:off x="9349577" y="3849805"/>
            <a:ext cx="828536" cy="115001"/>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9166386" y="5410978"/>
            <a:ext cx="437839" cy="110012"/>
          </a:xfrm>
          <a:prstGeom prst="rect">
            <a:avLst/>
          </a:prstGeom>
          <a:solidFill>
            <a:srgbClr val="33CC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 name="テキスト ボックス 27"/>
          <p:cNvSpPr txBox="1"/>
          <p:nvPr/>
        </p:nvSpPr>
        <p:spPr>
          <a:xfrm>
            <a:off x="9483866" y="5608643"/>
            <a:ext cx="92333" cy="460639"/>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森ノ宮駅</a:t>
            </a:r>
          </a:p>
        </p:txBody>
      </p:sp>
      <p:sp>
        <p:nvSpPr>
          <p:cNvPr id="29" name="テキスト ボックス 28"/>
          <p:cNvSpPr txBox="1"/>
          <p:nvPr/>
        </p:nvSpPr>
        <p:spPr>
          <a:xfrm>
            <a:off x="8220314" y="1417641"/>
            <a:ext cx="2250396" cy="292353"/>
          </a:xfrm>
          <a:prstGeom prst="rect">
            <a:avLst/>
          </a:prstGeom>
          <a:noFill/>
          <a:ln w="12700">
            <a:noFill/>
          </a:ln>
        </p:spPr>
        <p:txBody>
          <a:bodyPr wrap="square" lIns="91406" tIns="45703" rIns="91406" bIns="4570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京橋</a:t>
            </a:r>
          </a:p>
        </p:txBody>
      </p:sp>
      <p:pic>
        <p:nvPicPr>
          <p:cNvPr id="33" name="Picture 3"/>
          <p:cNvPicPr>
            <a:picLocks noChangeAspect="1" noChangeArrowheads="1"/>
          </p:cNvPicPr>
          <p:nvPr/>
        </p:nvPicPr>
        <p:blipFill>
          <a:blip r:embed="rId8" cstate="email"/>
          <a:srcRect/>
          <a:stretch>
            <a:fillRect/>
          </a:stretch>
        </p:blipFill>
        <p:spPr bwMode="auto">
          <a:xfrm>
            <a:off x="5900307" y="504442"/>
            <a:ext cx="1580846" cy="1826087"/>
          </a:xfrm>
          <a:prstGeom prst="rect">
            <a:avLst/>
          </a:prstGeom>
          <a:noFill/>
          <a:ln w="9525">
            <a:noFill/>
            <a:miter lim="800000"/>
            <a:headEnd/>
            <a:tailEnd/>
          </a:ln>
        </p:spPr>
      </p:pic>
      <p:sp>
        <p:nvSpPr>
          <p:cNvPr id="34" name="角丸四角形 33"/>
          <p:cNvSpPr/>
          <p:nvPr/>
        </p:nvSpPr>
        <p:spPr>
          <a:xfrm>
            <a:off x="6946370" y="1393349"/>
            <a:ext cx="138769" cy="156547"/>
          </a:xfrm>
          <a:prstGeom prst="roundRect">
            <a:avLst>
              <a:gd name="adj" fmla="val 499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5932876" y="1827871"/>
            <a:ext cx="1560491" cy="553998"/>
          </a:xfrm>
          <a:prstGeom prst="rect">
            <a:avLst/>
          </a:prstGeom>
          <a:noFill/>
        </p:spPr>
        <p:txBody>
          <a:bodyPr wrap="square" t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大阪城公園、</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大阪城東部地区</a:t>
            </a:r>
            <a:r>
              <a:rPr kumimoji="1" lang="ja-JP" altLang="en-US" sz="1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京橋・</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OBP</a:t>
            </a:r>
          </a:p>
        </p:txBody>
      </p:sp>
      <p:cxnSp>
        <p:nvCxnSpPr>
          <p:cNvPr id="36" name="直線矢印コネクタ 35"/>
          <p:cNvCxnSpPr/>
          <p:nvPr/>
        </p:nvCxnSpPr>
        <p:spPr>
          <a:xfrm flipV="1">
            <a:off x="6632906" y="1510372"/>
            <a:ext cx="300034" cy="300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70505" y="474609"/>
            <a:ext cx="817257"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7" name="フリーフォーム 36"/>
          <p:cNvSpPr/>
          <p:nvPr/>
        </p:nvSpPr>
        <p:spPr>
          <a:xfrm>
            <a:off x="8024254" y="1846908"/>
            <a:ext cx="1924185" cy="133812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 name="connsiteX0" fmla="*/ 1470075 w 1615445"/>
              <a:gd name="connsiteY0" fmla="*/ 0 h 1146628"/>
              <a:gd name="connsiteX1" fmla="*/ 875968 w 1615445"/>
              <a:gd name="connsiteY1" fmla="*/ 204479 h 1146628"/>
              <a:gd name="connsiteX2" fmla="*/ 0 w 1615445"/>
              <a:gd name="connsiteY2" fmla="*/ 751794 h 1146628"/>
              <a:gd name="connsiteX3" fmla="*/ 227063 w 1615445"/>
              <a:gd name="connsiteY3" fmla="*/ 866321 h 1146628"/>
              <a:gd name="connsiteX4" fmla="*/ 502834 w 1615445"/>
              <a:gd name="connsiteY4" fmla="*/ 851807 h 1146628"/>
              <a:gd name="connsiteX5" fmla="*/ 1025349 w 1615445"/>
              <a:gd name="connsiteY5" fmla="*/ 1084036 h 1146628"/>
              <a:gd name="connsiteX6" fmla="*/ 1505001 w 1615445"/>
              <a:gd name="connsiteY6" fmla="*/ 1146628 h 1146628"/>
              <a:gd name="connsiteX7" fmla="*/ 1615445 w 1615445"/>
              <a:gd name="connsiteY7" fmla="*/ 532720 h 1146628"/>
              <a:gd name="connsiteX8" fmla="*/ 1592313 w 1615445"/>
              <a:gd name="connsiteY8" fmla="*/ 369433 h 1146628"/>
              <a:gd name="connsiteX9" fmla="*/ 1470075 w 1615445"/>
              <a:gd name="connsiteY9" fmla="*/ 0 h 1146628"/>
              <a:gd name="connsiteX0" fmla="*/ 1470075 w 1615445"/>
              <a:gd name="connsiteY0" fmla="*/ 0 h 1146628"/>
              <a:gd name="connsiteX1" fmla="*/ 875968 w 1615445"/>
              <a:gd name="connsiteY1" fmla="*/ 204479 h 1146628"/>
              <a:gd name="connsiteX2" fmla="*/ 0 w 1615445"/>
              <a:gd name="connsiteY2" fmla="*/ 751794 h 1146628"/>
              <a:gd name="connsiteX3" fmla="*/ 227063 w 1615445"/>
              <a:gd name="connsiteY3" fmla="*/ 866321 h 1146628"/>
              <a:gd name="connsiteX4" fmla="*/ 552361 w 1615445"/>
              <a:gd name="connsiteY4" fmla="*/ 867046 h 1146628"/>
              <a:gd name="connsiteX5" fmla="*/ 1025349 w 1615445"/>
              <a:gd name="connsiteY5" fmla="*/ 1084036 h 1146628"/>
              <a:gd name="connsiteX6" fmla="*/ 1505001 w 1615445"/>
              <a:gd name="connsiteY6" fmla="*/ 1146628 h 1146628"/>
              <a:gd name="connsiteX7" fmla="*/ 1615445 w 1615445"/>
              <a:gd name="connsiteY7" fmla="*/ 532720 h 1146628"/>
              <a:gd name="connsiteX8" fmla="*/ 1592313 w 1615445"/>
              <a:gd name="connsiteY8" fmla="*/ 369433 h 1146628"/>
              <a:gd name="connsiteX9" fmla="*/ 1470075 w 1615445"/>
              <a:gd name="connsiteY9" fmla="*/ 0 h 1146628"/>
              <a:gd name="connsiteX0" fmla="*/ 1470075 w 1615445"/>
              <a:gd name="connsiteY0" fmla="*/ 0 h 1131389"/>
              <a:gd name="connsiteX1" fmla="*/ 875968 w 1615445"/>
              <a:gd name="connsiteY1" fmla="*/ 204479 h 1131389"/>
              <a:gd name="connsiteX2" fmla="*/ 0 w 1615445"/>
              <a:gd name="connsiteY2" fmla="*/ 751794 h 1131389"/>
              <a:gd name="connsiteX3" fmla="*/ 227063 w 1615445"/>
              <a:gd name="connsiteY3" fmla="*/ 866321 h 1131389"/>
              <a:gd name="connsiteX4" fmla="*/ 552361 w 1615445"/>
              <a:gd name="connsiteY4" fmla="*/ 867046 h 1131389"/>
              <a:gd name="connsiteX5" fmla="*/ 1025349 w 1615445"/>
              <a:gd name="connsiteY5" fmla="*/ 1084036 h 1131389"/>
              <a:gd name="connsiteX6" fmla="*/ 1451664 w 1615445"/>
              <a:gd name="connsiteY6" fmla="*/ 1131389 h 1131389"/>
              <a:gd name="connsiteX7" fmla="*/ 1615445 w 1615445"/>
              <a:gd name="connsiteY7" fmla="*/ 532720 h 1131389"/>
              <a:gd name="connsiteX8" fmla="*/ 1592313 w 1615445"/>
              <a:gd name="connsiteY8" fmla="*/ 369433 h 1131389"/>
              <a:gd name="connsiteX9" fmla="*/ 1470075 w 1615445"/>
              <a:gd name="connsiteY9" fmla="*/ 0 h 1131389"/>
              <a:gd name="connsiteX0" fmla="*/ 1470075 w 1592313"/>
              <a:gd name="connsiteY0" fmla="*/ 0 h 1131389"/>
              <a:gd name="connsiteX1" fmla="*/ 875968 w 1592313"/>
              <a:gd name="connsiteY1" fmla="*/ 204479 h 1131389"/>
              <a:gd name="connsiteX2" fmla="*/ 0 w 1592313"/>
              <a:gd name="connsiteY2" fmla="*/ 751794 h 1131389"/>
              <a:gd name="connsiteX3" fmla="*/ 227063 w 1592313"/>
              <a:gd name="connsiteY3" fmla="*/ 866321 h 1131389"/>
              <a:gd name="connsiteX4" fmla="*/ 552361 w 1592313"/>
              <a:gd name="connsiteY4" fmla="*/ 867046 h 1131389"/>
              <a:gd name="connsiteX5" fmla="*/ 1025349 w 1592313"/>
              <a:gd name="connsiteY5" fmla="*/ 1084036 h 1131389"/>
              <a:gd name="connsiteX6" fmla="*/ 1451664 w 1592313"/>
              <a:gd name="connsiteY6" fmla="*/ 1131389 h 1131389"/>
              <a:gd name="connsiteX7" fmla="*/ 1546869 w 1592313"/>
              <a:gd name="connsiteY7" fmla="*/ 627963 h 1131389"/>
              <a:gd name="connsiteX8" fmla="*/ 1592313 w 1592313"/>
              <a:gd name="connsiteY8" fmla="*/ 369433 h 1131389"/>
              <a:gd name="connsiteX9" fmla="*/ 1470075 w 1592313"/>
              <a:gd name="connsiteY9" fmla="*/ 0 h 1131389"/>
              <a:gd name="connsiteX0" fmla="*/ 1470075 w 1546869"/>
              <a:gd name="connsiteY0" fmla="*/ 0 h 1131389"/>
              <a:gd name="connsiteX1" fmla="*/ 875968 w 1546869"/>
              <a:gd name="connsiteY1" fmla="*/ 204479 h 1131389"/>
              <a:gd name="connsiteX2" fmla="*/ 0 w 1546869"/>
              <a:gd name="connsiteY2" fmla="*/ 751794 h 1131389"/>
              <a:gd name="connsiteX3" fmla="*/ 227063 w 1546869"/>
              <a:gd name="connsiteY3" fmla="*/ 866321 h 1131389"/>
              <a:gd name="connsiteX4" fmla="*/ 552361 w 1546869"/>
              <a:gd name="connsiteY4" fmla="*/ 867046 h 1131389"/>
              <a:gd name="connsiteX5" fmla="*/ 1025349 w 1546869"/>
              <a:gd name="connsiteY5" fmla="*/ 1084036 h 1131389"/>
              <a:gd name="connsiteX6" fmla="*/ 1451664 w 1546869"/>
              <a:gd name="connsiteY6" fmla="*/ 1131389 h 1131389"/>
              <a:gd name="connsiteX7" fmla="*/ 1546869 w 1546869"/>
              <a:gd name="connsiteY7" fmla="*/ 627963 h 1131389"/>
              <a:gd name="connsiteX8" fmla="*/ 1527547 w 1546869"/>
              <a:gd name="connsiteY8" fmla="*/ 407530 h 1131389"/>
              <a:gd name="connsiteX9" fmla="*/ 1470075 w 1546869"/>
              <a:gd name="connsiteY9" fmla="*/ 0 h 1131389"/>
              <a:gd name="connsiteX0" fmla="*/ 1470075 w 1539249"/>
              <a:gd name="connsiteY0" fmla="*/ 0 h 1131389"/>
              <a:gd name="connsiteX1" fmla="*/ 875968 w 1539249"/>
              <a:gd name="connsiteY1" fmla="*/ 204479 h 1131389"/>
              <a:gd name="connsiteX2" fmla="*/ 0 w 1539249"/>
              <a:gd name="connsiteY2" fmla="*/ 751794 h 1131389"/>
              <a:gd name="connsiteX3" fmla="*/ 227063 w 1539249"/>
              <a:gd name="connsiteY3" fmla="*/ 866321 h 1131389"/>
              <a:gd name="connsiteX4" fmla="*/ 552361 w 1539249"/>
              <a:gd name="connsiteY4" fmla="*/ 867046 h 1131389"/>
              <a:gd name="connsiteX5" fmla="*/ 1025349 w 1539249"/>
              <a:gd name="connsiteY5" fmla="*/ 1084036 h 1131389"/>
              <a:gd name="connsiteX6" fmla="*/ 1451664 w 1539249"/>
              <a:gd name="connsiteY6" fmla="*/ 1131389 h 1131389"/>
              <a:gd name="connsiteX7" fmla="*/ 1539249 w 1539249"/>
              <a:gd name="connsiteY7" fmla="*/ 707968 h 1131389"/>
              <a:gd name="connsiteX8" fmla="*/ 1527547 w 1539249"/>
              <a:gd name="connsiteY8" fmla="*/ 407530 h 1131389"/>
              <a:gd name="connsiteX9" fmla="*/ 1470075 w 1539249"/>
              <a:gd name="connsiteY9" fmla="*/ 0 h 1131389"/>
              <a:gd name="connsiteX0" fmla="*/ 1378641 w 1539249"/>
              <a:gd name="connsiteY0" fmla="*/ 0 h 1070433"/>
              <a:gd name="connsiteX1" fmla="*/ 875968 w 1539249"/>
              <a:gd name="connsiteY1" fmla="*/ 143523 h 1070433"/>
              <a:gd name="connsiteX2" fmla="*/ 0 w 1539249"/>
              <a:gd name="connsiteY2" fmla="*/ 690838 h 1070433"/>
              <a:gd name="connsiteX3" fmla="*/ 227063 w 1539249"/>
              <a:gd name="connsiteY3" fmla="*/ 805365 h 1070433"/>
              <a:gd name="connsiteX4" fmla="*/ 552361 w 1539249"/>
              <a:gd name="connsiteY4" fmla="*/ 806090 h 1070433"/>
              <a:gd name="connsiteX5" fmla="*/ 1025349 w 1539249"/>
              <a:gd name="connsiteY5" fmla="*/ 1023080 h 1070433"/>
              <a:gd name="connsiteX6" fmla="*/ 1451664 w 1539249"/>
              <a:gd name="connsiteY6" fmla="*/ 1070433 h 1070433"/>
              <a:gd name="connsiteX7" fmla="*/ 1539249 w 1539249"/>
              <a:gd name="connsiteY7" fmla="*/ 647012 h 1070433"/>
              <a:gd name="connsiteX8" fmla="*/ 1527547 w 1539249"/>
              <a:gd name="connsiteY8" fmla="*/ 346574 h 1070433"/>
              <a:gd name="connsiteX9" fmla="*/ 1378641 w 1539249"/>
              <a:gd name="connsiteY9" fmla="*/ 0 h 1070433"/>
              <a:gd name="connsiteX0" fmla="*/ 1378641 w 1539249"/>
              <a:gd name="connsiteY0" fmla="*/ 0 h 1070433"/>
              <a:gd name="connsiteX1" fmla="*/ 875968 w 1539249"/>
              <a:gd name="connsiteY1" fmla="*/ 189240 h 1070433"/>
              <a:gd name="connsiteX2" fmla="*/ 0 w 1539249"/>
              <a:gd name="connsiteY2" fmla="*/ 690838 h 1070433"/>
              <a:gd name="connsiteX3" fmla="*/ 227063 w 1539249"/>
              <a:gd name="connsiteY3" fmla="*/ 805365 h 1070433"/>
              <a:gd name="connsiteX4" fmla="*/ 552361 w 1539249"/>
              <a:gd name="connsiteY4" fmla="*/ 806090 h 1070433"/>
              <a:gd name="connsiteX5" fmla="*/ 1025349 w 1539249"/>
              <a:gd name="connsiteY5" fmla="*/ 1023080 h 1070433"/>
              <a:gd name="connsiteX6" fmla="*/ 1451664 w 1539249"/>
              <a:gd name="connsiteY6" fmla="*/ 1070433 h 1070433"/>
              <a:gd name="connsiteX7" fmla="*/ 1539249 w 1539249"/>
              <a:gd name="connsiteY7" fmla="*/ 647012 h 1070433"/>
              <a:gd name="connsiteX8" fmla="*/ 1527547 w 1539249"/>
              <a:gd name="connsiteY8" fmla="*/ 346574 h 1070433"/>
              <a:gd name="connsiteX9" fmla="*/ 1378641 w 1539249"/>
              <a:gd name="connsiteY9" fmla="*/ 0 h 107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249" h="1070433">
                <a:moveTo>
                  <a:pt x="1378641" y="0"/>
                </a:moveTo>
                <a:lnTo>
                  <a:pt x="875968" y="189240"/>
                </a:lnTo>
                <a:lnTo>
                  <a:pt x="0" y="690838"/>
                </a:lnTo>
                <a:lnTo>
                  <a:pt x="227063" y="805365"/>
                </a:lnTo>
                <a:lnTo>
                  <a:pt x="552361" y="806090"/>
                </a:lnTo>
                <a:lnTo>
                  <a:pt x="1025349" y="1023080"/>
                </a:lnTo>
                <a:lnTo>
                  <a:pt x="1451664" y="1070433"/>
                </a:lnTo>
                <a:lnTo>
                  <a:pt x="1539249" y="647012"/>
                </a:lnTo>
                <a:lnTo>
                  <a:pt x="1527547" y="346574"/>
                </a:lnTo>
                <a:lnTo>
                  <a:pt x="1378641" y="0"/>
                </a:lnTo>
                <a:close/>
              </a:path>
            </a:pathLst>
          </a:custGeom>
          <a:solidFill>
            <a:srgbClr val="DCE6F2">
              <a:alpha val="4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テキスト ボックス 37"/>
          <p:cNvSpPr txBox="1"/>
          <p:nvPr/>
        </p:nvSpPr>
        <p:spPr>
          <a:xfrm rot="20117767">
            <a:off x="8426340" y="2265778"/>
            <a:ext cx="92333" cy="1039026"/>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大阪ビジネスパーク駅</a:t>
            </a:r>
          </a:p>
        </p:txBody>
      </p:sp>
      <p:sp>
        <p:nvSpPr>
          <p:cNvPr id="39" name="テキスト ボックス 38"/>
          <p:cNvSpPr txBox="1"/>
          <p:nvPr/>
        </p:nvSpPr>
        <p:spPr>
          <a:xfrm>
            <a:off x="9231048" y="1331804"/>
            <a:ext cx="401179" cy="92333"/>
          </a:xfrm>
          <a:prstGeom prst="rect">
            <a:avLst/>
          </a:prstGeom>
          <a:solidFill>
            <a:schemeClr val="bg1"/>
          </a:solidFill>
          <a:ln>
            <a:noFill/>
            <a:prstDash val="sysDash"/>
          </a:ln>
        </p:spPr>
        <p:txBody>
          <a:bodyPr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京橋駅</a:t>
            </a:r>
          </a:p>
        </p:txBody>
      </p:sp>
      <p:sp>
        <p:nvSpPr>
          <p:cNvPr id="40" name="上下矢印 39"/>
          <p:cNvSpPr/>
          <p:nvPr/>
        </p:nvSpPr>
        <p:spPr>
          <a:xfrm>
            <a:off x="8991196" y="1718014"/>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上下矢印 40"/>
          <p:cNvSpPr/>
          <p:nvPr/>
        </p:nvSpPr>
        <p:spPr>
          <a:xfrm rot="1454348">
            <a:off x="8901396" y="3004662"/>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フリーフォーム 41"/>
          <p:cNvSpPr/>
          <p:nvPr/>
        </p:nvSpPr>
        <p:spPr>
          <a:xfrm>
            <a:off x="9526352" y="1064719"/>
            <a:ext cx="462361" cy="5891707"/>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45773"/>
              <a:gd name="connsiteY0" fmla="*/ 0 h 5567499"/>
              <a:gd name="connsiteX1" fmla="*/ 100492 w 445773"/>
              <a:gd name="connsiteY1" fmla="*/ 258698 h 5567499"/>
              <a:gd name="connsiteX2" fmla="*/ 445773 w 445773"/>
              <a:gd name="connsiteY2" fmla="*/ 1418367 h 5567499"/>
              <a:gd name="connsiteX3" fmla="*/ 281467 w 445773"/>
              <a:gd name="connsiteY3" fmla="*/ 2287523 h 5567499"/>
              <a:gd name="connsiteX4" fmla="*/ 87122 w 445773"/>
              <a:gd name="connsiteY4" fmla="*/ 4155539 h 5567499"/>
              <a:gd name="connsiteX5" fmla="*/ 87122 w 445773"/>
              <a:gd name="connsiteY5" fmla="*/ 4731603 h 5567499"/>
              <a:gd name="connsiteX6" fmla="*/ 181993 w 445773"/>
              <a:gd name="connsiteY6" fmla="*/ 5203488 h 5567499"/>
              <a:gd name="connsiteX7" fmla="*/ 173479 w 445773"/>
              <a:gd name="connsiteY7" fmla="*/ 5567499 h 55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3" h="5567499">
                <a:moveTo>
                  <a:pt x="0" y="0"/>
                </a:moveTo>
                <a:lnTo>
                  <a:pt x="100492" y="258698"/>
                </a:lnTo>
                <a:lnTo>
                  <a:pt x="445773" y="1418367"/>
                </a:lnTo>
                <a:lnTo>
                  <a:pt x="281467" y="2287523"/>
                </a:lnTo>
                <a:lnTo>
                  <a:pt x="87122" y="4155539"/>
                </a:lnTo>
                <a:lnTo>
                  <a:pt x="87122" y="4731603"/>
                </a:lnTo>
                <a:lnTo>
                  <a:pt x="181993" y="5203488"/>
                </a:lnTo>
                <a:lnTo>
                  <a:pt x="173479" y="5567499"/>
                </a:lnTo>
              </a:path>
            </a:pathLst>
          </a:custGeom>
          <a:ln w="50800" cmpd="sng">
            <a:solidFill>
              <a:srgbClr val="FF99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3" name="テキスト ボックス 42"/>
          <p:cNvSpPr txBox="1"/>
          <p:nvPr/>
        </p:nvSpPr>
        <p:spPr>
          <a:xfrm>
            <a:off x="9646004" y="1949362"/>
            <a:ext cx="1525259" cy="369332"/>
          </a:xfrm>
          <a:prstGeom prst="rect">
            <a:avLst/>
          </a:prstGeom>
          <a:noFill/>
          <a:ln w="12700">
            <a:solidFill>
              <a:schemeClr val="tx1"/>
            </a:solidFill>
          </a:ln>
        </p:spPr>
        <p:txBody>
          <a:bodyPr wrap="square" lIns="0" tIns="0" rIns="0" bIns="0" rtlCol="0" anchor="t" anchorCtr="0">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③京橋・　大阪ビジネスパーク（ＯＢＰ）</a:t>
            </a:r>
          </a:p>
        </p:txBody>
      </p:sp>
      <p:sp>
        <p:nvSpPr>
          <p:cNvPr id="44" name="テキスト ボックス 43"/>
          <p:cNvSpPr txBox="1"/>
          <p:nvPr/>
        </p:nvSpPr>
        <p:spPr>
          <a:xfrm>
            <a:off x="8175464" y="2408639"/>
            <a:ext cx="2250396" cy="492408"/>
          </a:xfrm>
          <a:prstGeom prst="rect">
            <a:avLst/>
          </a:prstGeom>
          <a:noFill/>
          <a:ln w="12700">
            <a:noFill/>
          </a:ln>
        </p:spPr>
        <p:txBody>
          <a:bodyPr wrap="square" lIns="91406" tIns="45703" rIns="91406" bIns="4570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大阪ビジネスパーク</a:t>
            </a:r>
            <a:endParaRPr kumimoji="1" lang="en-US"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OBP)</a:t>
            </a:r>
            <a:endPar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5" name="上下矢印 44"/>
          <p:cNvSpPr/>
          <p:nvPr/>
        </p:nvSpPr>
        <p:spPr>
          <a:xfrm rot="5793873">
            <a:off x="9338777" y="4609689"/>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テキスト ボックス 27"/>
          <p:cNvSpPr txBox="1"/>
          <p:nvPr/>
        </p:nvSpPr>
        <p:spPr>
          <a:xfrm>
            <a:off x="9816270" y="4390673"/>
            <a:ext cx="1491079" cy="184666"/>
          </a:xfrm>
          <a:prstGeom prst="rect">
            <a:avLst/>
          </a:prstGeom>
          <a:noFill/>
          <a:ln w="1270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②大阪城東部地区</a:t>
            </a:r>
          </a:p>
        </p:txBody>
      </p:sp>
      <p:sp>
        <p:nvSpPr>
          <p:cNvPr id="61" name="フリーフォーム 60"/>
          <p:cNvSpPr/>
          <p:nvPr/>
        </p:nvSpPr>
        <p:spPr>
          <a:xfrm>
            <a:off x="7334250" y="5251612"/>
            <a:ext cx="533400" cy="186570"/>
          </a:xfrm>
          <a:custGeom>
            <a:avLst/>
            <a:gdLst>
              <a:gd name="connsiteX0" fmla="*/ 0 w 3398520"/>
              <a:gd name="connsiteY0" fmla="*/ 1135380 h 1188720"/>
              <a:gd name="connsiteX1" fmla="*/ 121920 w 3398520"/>
              <a:gd name="connsiteY1" fmla="*/ 0 h 1188720"/>
              <a:gd name="connsiteX2" fmla="*/ 3398520 w 3398520"/>
              <a:gd name="connsiteY2" fmla="*/ 381000 h 1188720"/>
              <a:gd name="connsiteX3" fmla="*/ 3345180 w 3398520"/>
              <a:gd name="connsiteY3" fmla="*/ 1074420 h 1188720"/>
              <a:gd name="connsiteX4" fmla="*/ 320040 w 3398520"/>
              <a:gd name="connsiteY4" fmla="*/ 1188720 h 1188720"/>
              <a:gd name="connsiteX5" fmla="*/ 220980 w 3398520"/>
              <a:gd name="connsiteY5" fmla="*/ 1135380 h 1188720"/>
              <a:gd name="connsiteX6" fmla="*/ 0 w 3398520"/>
              <a:gd name="connsiteY6" fmla="*/ 113538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0" h="1188720">
                <a:moveTo>
                  <a:pt x="0" y="1135380"/>
                </a:moveTo>
                <a:lnTo>
                  <a:pt x="121920" y="0"/>
                </a:lnTo>
                <a:lnTo>
                  <a:pt x="3398520" y="381000"/>
                </a:lnTo>
                <a:lnTo>
                  <a:pt x="3345180" y="1074420"/>
                </a:lnTo>
                <a:lnTo>
                  <a:pt x="320040" y="1188720"/>
                </a:lnTo>
                <a:lnTo>
                  <a:pt x="220980" y="1135380"/>
                </a:lnTo>
                <a:lnTo>
                  <a:pt x="0" y="113538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62" name="フリーフォーム 61"/>
          <p:cNvSpPr/>
          <p:nvPr/>
        </p:nvSpPr>
        <p:spPr>
          <a:xfrm>
            <a:off x="6838981" y="2924662"/>
            <a:ext cx="293990" cy="144817"/>
          </a:xfrm>
          <a:custGeom>
            <a:avLst/>
            <a:gdLst>
              <a:gd name="connsiteX0" fmla="*/ 0 w 2057400"/>
              <a:gd name="connsiteY0" fmla="*/ 76200 h 1013460"/>
              <a:gd name="connsiteX1" fmla="*/ 182880 w 2057400"/>
              <a:gd name="connsiteY1" fmla="*/ 0 h 1013460"/>
              <a:gd name="connsiteX2" fmla="*/ 1638300 w 2057400"/>
              <a:gd name="connsiteY2" fmla="*/ 403860 h 1013460"/>
              <a:gd name="connsiteX3" fmla="*/ 1790700 w 2057400"/>
              <a:gd name="connsiteY3" fmla="*/ 411480 h 1013460"/>
              <a:gd name="connsiteX4" fmla="*/ 2019300 w 2057400"/>
              <a:gd name="connsiteY4" fmla="*/ 411480 h 1013460"/>
              <a:gd name="connsiteX5" fmla="*/ 2057400 w 2057400"/>
              <a:gd name="connsiteY5" fmla="*/ 838200 h 1013460"/>
              <a:gd name="connsiteX6" fmla="*/ 495300 w 2057400"/>
              <a:gd name="connsiteY6" fmla="*/ 1013460 h 1013460"/>
              <a:gd name="connsiteX7" fmla="*/ 0 w 2057400"/>
              <a:gd name="connsiteY7" fmla="*/ 762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7400" h="1013460">
                <a:moveTo>
                  <a:pt x="0" y="76200"/>
                </a:moveTo>
                <a:lnTo>
                  <a:pt x="182880" y="0"/>
                </a:lnTo>
                <a:lnTo>
                  <a:pt x="1638300" y="403860"/>
                </a:lnTo>
                <a:lnTo>
                  <a:pt x="1790700" y="411480"/>
                </a:lnTo>
                <a:lnTo>
                  <a:pt x="2019300" y="411480"/>
                </a:lnTo>
                <a:lnTo>
                  <a:pt x="2057400" y="838200"/>
                </a:lnTo>
                <a:lnTo>
                  <a:pt x="495300" y="1013460"/>
                </a:lnTo>
                <a:lnTo>
                  <a:pt x="0" y="76200"/>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テキスト ボックス 62"/>
          <p:cNvSpPr txBox="1"/>
          <p:nvPr/>
        </p:nvSpPr>
        <p:spPr>
          <a:xfrm>
            <a:off x="7391434" y="5268337"/>
            <a:ext cx="290110" cy="223116"/>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HGPｺﾞｼｯｸM" pitchFamily="50" charset="-128"/>
                <a:ea typeface="HGPｺﾞｼｯｸM" pitchFamily="50" charset="-128"/>
                <a:cs typeface="+mn-cs"/>
              </a:rPr>
              <a:t>c</a:t>
            </a:r>
            <a:endParaRPr kumimoji="1" lang="ja-JP" altLang="en-US" sz="1200" b="1"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sp>
        <p:nvSpPr>
          <p:cNvPr id="2" name="正方形/長方形 1"/>
          <p:cNvSpPr/>
          <p:nvPr/>
        </p:nvSpPr>
        <p:spPr>
          <a:xfrm>
            <a:off x="5931912" y="6325793"/>
            <a:ext cx="5503326" cy="59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テキスト ボックス 63"/>
          <p:cNvSpPr txBox="1"/>
          <p:nvPr/>
        </p:nvSpPr>
        <p:spPr>
          <a:xfrm>
            <a:off x="6659104" y="2936921"/>
            <a:ext cx="290110" cy="223116"/>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HGPｺﾞｼｯｸM" pitchFamily="50" charset="-128"/>
                <a:ea typeface="HGPｺﾞｼｯｸM" pitchFamily="50" charset="-128"/>
                <a:cs typeface="+mn-cs"/>
              </a:rPr>
              <a:t>b</a:t>
            </a:r>
            <a:endParaRPr kumimoji="1" lang="ja-JP" altLang="en-US" sz="1200" b="1"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sp>
        <p:nvSpPr>
          <p:cNvPr id="3" name="フリーフォーム 2"/>
          <p:cNvSpPr/>
          <p:nvPr/>
        </p:nvSpPr>
        <p:spPr>
          <a:xfrm>
            <a:off x="8686800" y="470535"/>
            <a:ext cx="409575" cy="497681"/>
          </a:xfrm>
          <a:custGeom>
            <a:avLst/>
            <a:gdLst>
              <a:gd name="connsiteX0" fmla="*/ 402431 w 409575"/>
              <a:gd name="connsiteY0" fmla="*/ 428625 h 497681"/>
              <a:gd name="connsiteX1" fmla="*/ 97631 w 409575"/>
              <a:gd name="connsiteY1" fmla="*/ 476250 h 497681"/>
              <a:gd name="connsiteX2" fmla="*/ 30956 w 409575"/>
              <a:gd name="connsiteY2" fmla="*/ 497681 h 497681"/>
              <a:gd name="connsiteX3" fmla="*/ 0 w 409575"/>
              <a:gd name="connsiteY3" fmla="*/ 19050 h 497681"/>
              <a:gd name="connsiteX4" fmla="*/ 266700 w 409575"/>
              <a:gd name="connsiteY4" fmla="*/ 16669 h 497681"/>
              <a:gd name="connsiteX5" fmla="*/ 269081 w 409575"/>
              <a:gd name="connsiteY5" fmla="*/ 0 h 497681"/>
              <a:gd name="connsiteX6" fmla="*/ 378619 w 409575"/>
              <a:gd name="connsiteY6" fmla="*/ 0 h 497681"/>
              <a:gd name="connsiteX7" fmla="*/ 381000 w 409575"/>
              <a:gd name="connsiteY7" fmla="*/ 152400 h 497681"/>
              <a:gd name="connsiteX8" fmla="*/ 381000 w 409575"/>
              <a:gd name="connsiteY8" fmla="*/ 202406 h 497681"/>
              <a:gd name="connsiteX9" fmla="*/ 409575 w 409575"/>
              <a:gd name="connsiteY9" fmla="*/ 290513 h 497681"/>
              <a:gd name="connsiteX10" fmla="*/ 402431 w 409575"/>
              <a:gd name="connsiteY10" fmla="*/ 4286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497681">
                <a:moveTo>
                  <a:pt x="402431" y="428625"/>
                </a:moveTo>
                <a:lnTo>
                  <a:pt x="97631" y="476250"/>
                </a:lnTo>
                <a:lnTo>
                  <a:pt x="30956" y="497681"/>
                </a:lnTo>
                <a:lnTo>
                  <a:pt x="0" y="19050"/>
                </a:lnTo>
                <a:lnTo>
                  <a:pt x="266700" y="16669"/>
                </a:lnTo>
                <a:lnTo>
                  <a:pt x="269081" y="0"/>
                </a:lnTo>
                <a:lnTo>
                  <a:pt x="378619" y="0"/>
                </a:lnTo>
                <a:cubicBezTo>
                  <a:pt x="379413" y="50800"/>
                  <a:pt x="380206" y="101600"/>
                  <a:pt x="381000" y="152400"/>
                </a:cubicBezTo>
                <a:lnTo>
                  <a:pt x="381000" y="202406"/>
                </a:lnTo>
                <a:lnTo>
                  <a:pt x="409575" y="290513"/>
                </a:lnTo>
                <a:lnTo>
                  <a:pt x="402431" y="428625"/>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テキスト ボックス 64"/>
          <p:cNvSpPr txBox="1"/>
          <p:nvPr/>
        </p:nvSpPr>
        <p:spPr>
          <a:xfrm>
            <a:off x="8752272" y="639289"/>
            <a:ext cx="290110" cy="223116"/>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HGPｺﾞｼｯｸM" pitchFamily="50" charset="-128"/>
                <a:ea typeface="HGPｺﾞｼｯｸM" pitchFamily="50" charset="-128"/>
                <a:cs typeface="+mn-cs"/>
              </a:rPr>
              <a:t>a</a:t>
            </a:r>
            <a:endParaRPr kumimoji="1" lang="ja-JP" altLang="en-US" sz="1200" b="1" i="0" u="none" strike="noStrike" kern="1200" cap="none" spc="0" normalizeH="0" baseline="0" noProof="0" dirty="0">
              <a:ln>
                <a:noFill/>
              </a:ln>
              <a:effectLst/>
              <a:uLnTx/>
              <a:uFillTx/>
              <a:latin typeface="HGPｺﾞｼｯｸM" pitchFamily="50" charset="-128"/>
              <a:ea typeface="HGPｺﾞｼｯｸM" pitchFamily="50" charset="-128"/>
              <a:cs typeface="+mn-cs"/>
            </a:endParaRPr>
          </a:p>
        </p:txBody>
      </p:sp>
      <p:graphicFrame>
        <p:nvGraphicFramePr>
          <p:cNvPr id="60" name="表 59"/>
          <p:cNvGraphicFramePr>
            <a:graphicFrameLocks noGrp="1"/>
          </p:cNvGraphicFramePr>
          <p:nvPr/>
        </p:nvGraphicFramePr>
        <p:xfrm>
          <a:off x="8121782" y="6115263"/>
          <a:ext cx="3469785" cy="674548"/>
        </p:xfrm>
        <a:graphic>
          <a:graphicData uri="http://schemas.openxmlformats.org/drawingml/2006/table">
            <a:tbl>
              <a:tblPr firstRow="1" bandRow="1">
                <a:tableStyleId>{5C22544A-7EE6-4342-B048-85BDC9FD1C3A}</a:tableStyleId>
              </a:tblPr>
              <a:tblGrid>
                <a:gridCol w="212519">
                  <a:extLst>
                    <a:ext uri="{9D8B030D-6E8A-4147-A177-3AD203B41FA5}">
                      <a16:colId xmlns:a16="http://schemas.microsoft.com/office/drawing/2014/main" val="20000"/>
                    </a:ext>
                  </a:extLst>
                </a:gridCol>
                <a:gridCol w="3257266">
                  <a:extLst>
                    <a:ext uri="{9D8B030D-6E8A-4147-A177-3AD203B41FA5}">
                      <a16:colId xmlns:a16="http://schemas.microsoft.com/office/drawing/2014/main" val="20001"/>
                    </a:ext>
                  </a:extLst>
                </a:gridCol>
              </a:tblGrid>
              <a:tr h="168637">
                <a:tc>
                  <a:txBody>
                    <a:bodyPr/>
                    <a:lstStyle/>
                    <a:p>
                      <a:pPr algn="ctr"/>
                      <a:endParaRPr kumimoji="1" lang="ja-JP" altLang="en-US" sz="90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900" dirty="0">
                          <a:solidFill>
                            <a:schemeClr val="tx1"/>
                          </a:solidFill>
                          <a:latin typeface="+mn-ea"/>
                          <a:ea typeface="+mn-ea"/>
                        </a:rPr>
                        <a:t>主な民間開発</a:t>
                      </a:r>
                    </a:p>
                  </a:txBody>
                  <a:tcPr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8637">
                <a:tc>
                  <a:txBody>
                    <a:bodyPr/>
                    <a:lstStyle/>
                    <a:p>
                      <a:pPr algn="ctr"/>
                      <a:r>
                        <a:rPr kumimoji="1" lang="en-US" altLang="ja-JP" sz="900" dirty="0">
                          <a:solidFill>
                            <a:schemeClr val="tx1"/>
                          </a:solidFill>
                          <a:latin typeface="+mn-ea"/>
                          <a:ea typeface="+mn-ea"/>
                        </a:rPr>
                        <a:t>a</a:t>
                      </a:r>
                      <a:endParaRPr kumimoji="1" lang="ja-JP" altLang="en-US" sz="900" dirty="0">
                        <a:solidFill>
                          <a:schemeClr val="tx1"/>
                        </a:solidFill>
                        <a:latin typeface="+mn-ea"/>
                        <a:ea typeface="+mn-ea"/>
                      </a:endParaRPr>
                    </a:p>
                  </a:txBody>
                  <a:tcPr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dirty="0">
                          <a:solidFill>
                            <a:schemeClr val="tx1"/>
                          </a:solidFill>
                          <a:latin typeface="+mn-ea"/>
                          <a:ea typeface="+mn-ea"/>
                        </a:rPr>
                        <a:t>NTT</a:t>
                      </a:r>
                      <a:r>
                        <a:rPr kumimoji="1" lang="ja-JP" altLang="en-US" sz="900" dirty="0">
                          <a:solidFill>
                            <a:schemeClr val="tx1"/>
                          </a:solidFill>
                          <a:latin typeface="+mn-ea"/>
                          <a:ea typeface="+mn-ea"/>
                        </a:rPr>
                        <a:t>西日本</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本社ビル、イノベーション施設</a:t>
                      </a:r>
                      <a:r>
                        <a:rPr kumimoji="1" lang="en-US" altLang="ja-JP" sz="900" dirty="0">
                          <a:solidFill>
                            <a:schemeClr val="tx1"/>
                          </a:solidFill>
                          <a:latin typeface="+mn-ea"/>
                          <a:ea typeface="+mn-ea"/>
                        </a:rPr>
                        <a:t>)〔2022.1</a:t>
                      </a:r>
                      <a:r>
                        <a:rPr kumimoji="1" lang="ja-JP" altLang="en-US" sz="900" dirty="0">
                          <a:solidFill>
                            <a:schemeClr val="tx1"/>
                          </a:solidFill>
                          <a:latin typeface="+mn-ea"/>
                          <a:ea typeface="+mn-ea"/>
                        </a:rPr>
                        <a:t>月、</a:t>
                      </a:r>
                      <a:r>
                        <a:rPr kumimoji="1" lang="en-US" altLang="ja-JP" sz="900" dirty="0">
                          <a:solidFill>
                            <a:schemeClr val="tx1"/>
                          </a:solidFill>
                          <a:latin typeface="+mn-ea"/>
                          <a:ea typeface="+mn-ea"/>
                        </a:rPr>
                        <a:t>3</a:t>
                      </a:r>
                      <a:r>
                        <a:rPr kumimoji="1" lang="ja-JP" altLang="en-US" sz="900" dirty="0">
                          <a:solidFill>
                            <a:schemeClr val="tx1"/>
                          </a:solidFill>
                          <a:latin typeface="+mn-ea"/>
                          <a:ea typeface="+mn-ea"/>
                        </a:rPr>
                        <a:t>月開業</a:t>
                      </a:r>
                      <a:r>
                        <a:rPr kumimoji="1" lang="en-US" altLang="ja-JP" sz="900" dirty="0">
                          <a:solidFill>
                            <a:schemeClr val="tx1"/>
                          </a:solidFill>
                          <a:latin typeface="+mn-ea"/>
                          <a:ea typeface="+mn-ea"/>
                        </a:rPr>
                        <a:t>〕</a:t>
                      </a:r>
                    </a:p>
                  </a:txBody>
                  <a:tcPr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846831"/>
                  </a:ext>
                </a:extLst>
              </a:tr>
              <a:tr h="168637">
                <a:tc>
                  <a:txBody>
                    <a:bodyPr/>
                    <a:lstStyle/>
                    <a:p>
                      <a:pPr algn="ctr"/>
                      <a:r>
                        <a:rPr kumimoji="1" lang="en-US" altLang="ja-JP" sz="900" dirty="0">
                          <a:solidFill>
                            <a:schemeClr val="tx1"/>
                          </a:solidFill>
                          <a:latin typeface="+mn-ea"/>
                          <a:ea typeface="+mn-ea"/>
                        </a:rPr>
                        <a:t>b</a:t>
                      </a:r>
                      <a:endParaRPr kumimoji="1" lang="ja-JP" altLang="en-US" sz="900" dirty="0">
                        <a:solidFill>
                          <a:schemeClr val="tx1"/>
                        </a:solidFill>
                        <a:latin typeface="+mn-ea"/>
                        <a:ea typeface="+mn-ea"/>
                      </a:endParaRPr>
                    </a:p>
                  </a:txBody>
                  <a:tcPr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mn-ea"/>
                          <a:ea typeface="+mn-ea"/>
                        </a:rPr>
                        <a:t>大手前一丁目都市再生特別地区</a:t>
                      </a:r>
                      <a:r>
                        <a:rPr kumimoji="1" lang="en-US" altLang="ja-JP" sz="900" dirty="0">
                          <a:solidFill>
                            <a:schemeClr val="tx1"/>
                          </a:solidFill>
                          <a:latin typeface="+mn-ea"/>
                          <a:ea typeface="+mn-ea"/>
                        </a:rPr>
                        <a:t>〔2024</a:t>
                      </a:r>
                      <a:r>
                        <a:rPr kumimoji="1" lang="ja-JP" altLang="en-US" sz="900" dirty="0">
                          <a:solidFill>
                            <a:schemeClr val="tx1"/>
                          </a:solidFill>
                          <a:latin typeface="+mn-ea"/>
                          <a:ea typeface="+mn-ea"/>
                        </a:rPr>
                        <a:t>年春 開業予定</a:t>
                      </a:r>
                      <a:r>
                        <a:rPr kumimoji="1" lang="en-US" altLang="ja-JP" sz="900" dirty="0">
                          <a:solidFill>
                            <a:schemeClr val="tx1"/>
                          </a:solidFill>
                          <a:latin typeface="+mn-ea"/>
                          <a:ea typeface="+mn-ea"/>
                        </a:rPr>
                        <a:t>〕</a:t>
                      </a:r>
                    </a:p>
                  </a:txBody>
                  <a:tcPr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8637">
                <a:tc>
                  <a:txBody>
                    <a:bodyPr/>
                    <a:lstStyle/>
                    <a:p>
                      <a:pPr algn="ctr"/>
                      <a:r>
                        <a:rPr kumimoji="1" lang="en-US" altLang="ja-JP" sz="900" dirty="0">
                          <a:solidFill>
                            <a:schemeClr val="tx1"/>
                          </a:solidFill>
                          <a:latin typeface="+mn-ea"/>
                          <a:ea typeface="+mn-ea"/>
                        </a:rPr>
                        <a:t>c</a:t>
                      </a:r>
                      <a:endParaRPr kumimoji="1" lang="ja-JP" altLang="en-US" sz="900" dirty="0">
                        <a:solidFill>
                          <a:schemeClr val="tx1"/>
                        </a:solidFill>
                        <a:latin typeface="+mn-ea"/>
                        <a:ea typeface="+mn-ea"/>
                      </a:endParaRPr>
                    </a:p>
                  </a:txBody>
                  <a:tcPr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mn-ea"/>
                          <a:ea typeface="+mn-ea"/>
                        </a:rPr>
                        <a:t>法円坂北特定街区</a:t>
                      </a:r>
                      <a:r>
                        <a:rPr kumimoji="1" lang="en-US" altLang="ja-JP" sz="900" dirty="0">
                          <a:solidFill>
                            <a:schemeClr val="tx1"/>
                          </a:solidFill>
                          <a:latin typeface="+mn-ea"/>
                          <a:ea typeface="+mn-ea"/>
                        </a:rPr>
                        <a:t>〔2025</a:t>
                      </a:r>
                      <a:r>
                        <a:rPr kumimoji="1" lang="ja-JP" altLang="en-US" sz="900" dirty="0">
                          <a:solidFill>
                            <a:schemeClr val="tx1"/>
                          </a:solidFill>
                          <a:latin typeface="+mn-ea"/>
                          <a:ea typeface="+mn-ea"/>
                        </a:rPr>
                        <a:t>年春以降順次開業予定</a:t>
                      </a:r>
                      <a:r>
                        <a:rPr kumimoji="1" lang="en-US" altLang="ja-JP" sz="900" dirty="0">
                          <a:solidFill>
                            <a:schemeClr val="tx1"/>
                          </a:solidFill>
                          <a:latin typeface="+mn-ea"/>
                          <a:ea typeface="+mn-ea"/>
                        </a:rPr>
                        <a:t>〕</a:t>
                      </a:r>
                    </a:p>
                  </a:txBody>
                  <a:tcPr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69" name="フリーフォーム 68"/>
          <p:cNvSpPr/>
          <p:nvPr/>
        </p:nvSpPr>
        <p:spPr>
          <a:xfrm>
            <a:off x="6540737" y="5227058"/>
            <a:ext cx="304799" cy="204787"/>
          </a:xfrm>
          <a:custGeom>
            <a:avLst/>
            <a:gdLst>
              <a:gd name="connsiteX0" fmla="*/ 404812 w 404812"/>
              <a:gd name="connsiteY0" fmla="*/ 28575 h 238125"/>
              <a:gd name="connsiteX1" fmla="*/ 0 w 404812"/>
              <a:gd name="connsiteY1" fmla="*/ 0 h 238125"/>
              <a:gd name="connsiteX2" fmla="*/ 0 w 404812"/>
              <a:gd name="connsiteY2" fmla="*/ 219075 h 238125"/>
              <a:gd name="connsiteX3" fmla="*/ 376237 w 404812"/>
              <a:gd name="connsiteY3" fmla="*/ 238125 h 238125"/>
              <a:gd name="connsiteX4" fmla="*/ 404812 w 404812"/>
              <a:gd name="connsiteY4" fmla="*/ 223837 h 238125"/>
              <a:gd name="connsiteX5" fmla="*/ 404812 w 404812"/>
              <a:gd name="connsiteY5" fmla="*/ 28575 h 238125"/>
              <a:gd name="connsiteX0" fmla="*/ 404812 w 404812"/>
              <a:gd name="connsiteY0" fmla="*/ 9525 h 219075"/>
              <a:gd name="connsiteX1" fmla="*/ 123825 w 404812"/>
              <a:gd name="connsiteY1" fmla="*/ 0 h 219075"/>
              <a:gd name="connsiteX2" fmla="*/ 0 w 404812"/>
              <a:gd name="connsiteY2" fmla="*/ 200025 h 219075"/>
              <a:gd name="connsiteX3" fmla="*/ 376237 w 404812"/>
              <a:gd name="connsiteY3" fmla="*/ 219075 h 219075"/>
              <a:gd name="connsiteX4" fmla="*/ 404812 w 404812"/>
              <a:gd name="connsiteY4" fmla="*/ 204787 h 219075"/>
              <a:gd name="connsiteX5" fmla="*/ 404812 w 404812"/>
              <a:gd name="connsiteY5" fmla="*/ 9525 h 219075"/>
              <a:gd name="connsiteX0" fmla="*/ 304799 w 304799"/>
              <a:gd name="connsiteY0" fmla="*/ 9525 h 219075"/>
              <a:gd name="connsiteX1" fmla="*/ 23812 w 304799"/>
              <a:gd name="connsiteY1" fmla="*/ 0 h 219075"/>
              <a:gd name="connsiteX2" fmla="*/ 0 w 304799"/>
              <a:gd name="connsiteY2" fmla="*/ 166688 h 219075"/>
              <a:gd name="connsiteX3" fmla="*/ 276224 w 304799"/>
              <a:gd name="connsiteY3" fmla="*/ 219075 h 219075"/>
              <a:gd name="connsiteX4" fmla="*/ 304799 w 304799"/>
              <a:gd name="connsiteY4" fmla="*/ 204787 h 219075"/>
              <a:gd name="connsiteX5" fmla="*/ 304799 w 304799"/>
              <a:gd name="connsiteY5" fmla="*/ 9525 h 219075"/>
              <a:gd name="connsiteX0" fmla="*/ 304799 w 304799"/>
              <a:gd name="connsiteY0" fmla="*/ 9525 h 204787"/>
              <a:gd name="connsiteX1" fmla="*/ 23812 w 304799"/>
              <a:gd name="connsiteY1" fmla="*/ 0 h 204787"/>
              <a:gd name="connsiteX2" fmla="*/ 0 w 304799"/>
              <a:gd name="connsiteY2" fmla="*/ 166688 h 204787"/>
              <a:gd name="connsiteX3" fmla="*/ 304799 w 304799"/>
              <a:gd name="connsiteY3" fmla="*/ 204787 h 204787"/>
              <a:gd name="connsiteX4" fmla="*/ 304799 w 304799"/>
              <a:gd name="connsiteY4" fmla="*/ 9525 h 204787"/>
              <a:gd name="connsiteX0" fmla="*/ 304799 w 304799"/>
              <a:gd name="connsiteY0" fmla="*/ 9525 h 204787"/>
              <a:gd name="connsiteX1" fmla="*/ 23812 w 304799"/>
              <a:gd name="connsiteY1" fmla="*/ 0 h 204787"/>
              <a:gd name="connsiteX2" fmla="*/ 0 w 304799"/>
              <a:gd name="connsiteY2" fmla="*/ 166688 h 204787"/>
              <a:gd name="connsiteX3" fmla="*/ 304799 w 304799"/>
              <a:gd name="connsiteY3" fmla="*/ 204787 h 204787"/>
              <a:gd name="connsiteX4" fmla="*/ 304799 w 304799"/>
              <a:gd name="connsiteY4" fmla="*/ 9525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 h="204787">
                <a:moveTo>
                  <a:pt x="304799" y="9525"/>
                </a:moveTo>
                <a:lnTo>
                  <a:pt x="23812" y="0"/>
                </a:lnTo>
                <a:lnTo>
                  <a:pt x="0" y="166688"/>
                </a:lnTo>
                <a:lnTo>
                  <a:pt x="304799" y="204787"/>
                </a:lnTo>
                <a:lnTo>
                  <a:pt x="304799" y="9525"/>
                </a:lnTo>
                <a:close/>
              </a:path>
            </a:pathLst>
          </a:custGeom>
          <a:solidFill>
            <a:srgbClr val="FFC00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0" name="フリーフォーム 69"/>
          <p:cNvSpPr/>
          <p:nvPr/>
        </p:nvSpPr>
        <p:spPr>
          <a:xfrm>
            <a:off x="6893001" y="5000032"/>
            <a:ext cx="473075" cy="457200"/>
          </a:xfrm>
          <a:custGeom>
            <a:avLst/>
            <a:gdLst>
              <a:gd name="connsiteX0" fmla="*/ 76200 w 473075"/>
              <a:gd name="connsiteY0" fmla="*/ 0 h 457200"/>
              <a:gd name="connsiteX1" fmla="*/ 31750 w 473075"/>
              <a:gd name="connsiteY1" fmla="*/ 50800 h 457200"/>
              <a:gd name="connsiteX2" fmla="*/ 0 w 473075"/>
              <a:gd name="connsiteY2" fmla="*/ 428625 h 457200"/>
              <a:gd name="connsiteX3" fmla="*/ 31750 w 473075"/>
              <a:gd name="connsiteY3" fmla="*/ 457200 h 457200"/>
              <a:gd name="connsiteX4" fmla="*/ 466725 w 473075"/>
              <a:gd name="connsiteY4" fmla="*/ 428625 h 457200"/>
              <a:gd name="connsiteX5" fmla="*/ 473075 w 473075"/>
              <a:gd name="connsiteY5" fmla="*/ 228600 h 457200"/>
              <a:gd name="connsiteX6" fmla="*/ 415925 w 473075"/>
              <a:gd name="connsiteY6" fmla="*/ 228600 h 457200"/>
              <a:gd name="connsiteX7" fmla="*/ 76200 w 473075"/>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075" h="457200">
                <a:moveTo>
                  <a:pt x="76200" y="0"/>
                </a:moveTo>
                <a:lnTo>
                  <a:pt x="31750" y="50800"/>
                </a:lnTo>
                <a:lnTo>
                  <a:pt x="0" y="428625"/>
                </a:lnTo>
                <a:lnTo>
                  <a:pt x="31750" y="457200"/>
                </a:lnTo>
                <a:lnTo>
                  <a:pt x="466725" y="428625"/>
                </a:lnTo>
                <a:lnTo>
                  <a:pt x="473075" y="228600"/>
                </a:lnTo>
                <a:lnTo>
                  <a:pt x="415925" y="228600"/>
                </a:lnTo>
                <a:lnTo>
                  <a:pt x="76200" y="0"/>
                </a:lnTo>
                <a:close/>
              </a:path>
            </a:pathLst>
          </a:custGeom>
          <a:solidFill>
            <a:srgbClr val="FFC00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1" name="フリーフォーム 70"/>
          <p:cNvSpPr>
            <a:spLocks/>
          </p:cNvSpPr>
          <p:nvPr/>
        </p:nvSpPr>
        <p:spPr bwMode="auto">
          <a:xfrm>
            <a:off x="6829548" y="5491020"/>
            <a:ext cx="771402" cy="765704"/>
          </a:xfrm>
          <a:custGeom>
            <a:avLst/>
            <a:gdLst>
              <a:gd name="T0" fmla="*/ 1458595 w 3188"/>
              <a:gd name="T1" fmla="*/ 1701800 h 3121"/>
              <a:gd name="T2" fmla="*/ 1627505 w 3188"/>
              <a:gd name="T3" fmla="*/ 1818005 h 3121"/>
              <a:gd name="T4" fmla="*/ 1601470 w 3188"/>
              <a:gd name="T5" fmla="*/ 1981835 h 3121"/>
              <a:gd name="T6" fmla="*/ 0 w 3188"/>
              <a:gd name="T7" fmla="*/ 1807210 h 3121"/>
              <a:gd name="T8" fmla="*/ 147955 w 3188"/>
              <a:gd name="T9" fmla="*/ 132080 h 3121"/>
              <a:gd name="T10" fmla="*/ 205740 w 3188"/>
              <a:gd name="T11" fmla="*/ 68580 h 3121"/>
              <a:gd name="T12" fmla="*/ 2024380 w 3188"/>
              <a:gd name="T13" fmla="*/ 0 h 3121"/>
              <a:gd name="T14" fmla="*/ 1876425 w 3188"/>
              <a:gd name="T15" fmla="*/ 1617345 h 3121"/>
              <a:gd name="T16" fmla="*/ 1463675 w 3188"/>
              <a:gd name="T17" fmla="*/ 1590675 h 3121"/>
              <a:gd name="T18" fmla="*/ 1458595 w 3188"/>
              <a:gd name="T19" fmla="*/ 1701800 h 3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88" h="3121">
                <a:moveTo>
                  <a:pt x="2297" y="2680"/>
                </a:moveTo>
                <a:lnTo>
                  <a:pt x="2563" y="2863"/>
                </a:lnTo>
                <a:lnTo>
                  <a:pt x="2522" y="3121"/>
                </a:lnTo>
                <a:lnTo>
                  <a:pt x="0" y="2846"/>
                </a:lnTo>
                <a:lnTo>
                  <a:pt x="233" y="208"/>
                </a:lnTo>
                <a:lnTo>
                  <a:pt x="324" y="108"/>
                </a:lnTo>
                <a:lnTo>
                  <a:pt x="3188" y="0"/>
                </a:lnTo>
                <a:lnTo>
                  <a:pt x="2955" y="2547"/>
                </a:lnTo>
                <a:lnTo>
                  <a:pt x="2305" y="2505"/>
                </a:lnTo>
                <a:lnTo>
                  <a:pt x="2297" y="2680"/>
                </a:lnTo>
                <a:close/>
              </a:path>
            </a:pathLst>
          </a:custGeom>
          <a:solidFill>
            <a:srgbClr val="FFC00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26" name="Picture 2" descr="release_202108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8130" y="2434530"/>
            <a:ext cx="662919" cy="805176"/>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07622" y="5401272"/>
            <a:ext cx="1252299" cy="690269"/>
          </a:xfrm>
          <a:prstGeom prst="rect">
            <a:avLst/>
          </a:prstGeom>
          <a:ln w="3175">
            <a:solidFill>
              <a:schemeClr val="tx1"/>
            </a:solidFill>
          </a:ln>
        </p:spPr>
      </p:pic>
      <p:sp>
        <p:nvSpPr>
          <p:cNvPr id="77" name="テキスト ボックス 76"/>
          <p:cNvSpPr txBox="1"/>
          <p:nvPr/>
        </p:nvSpPr>
        <p:spPr>
          <a:xfrm>
            <a:off x="6100990" y="5675468"/>
            <a:ext cx="1610118" cy="184666"/>
          </a:xfrm>
          <a:prstGeom prst="rect">
            <a:avLst/>
          </a:prstGeom>
          <a:noFill/>
          <a:ln w="1270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④難波宮跡公園</a:t>
            </a:r>
          </a:p>
        </p:txBody>
      </p:sp>
      <p:pic>
        <p:nvPicPr>
          <p:cNvPr id="31" name="図 3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52656" y="495300"/>
            <a:ext cx="419274" cy="577279"/>
          </a:xfrm>
          <a:prstGeom prst="rect">
            <a:avLst/>
          </a:prstGeom>
          <a:ln w="3175">
            <a:solidFill>
              <a:schemeClr val="tx1"/>
            </a:solidFill>
          </a:ln>
        </p:spPr>
      </p:pic>
      <p:pic>
        <p:nvPicPr>
          <p:cNvPr id="67" name="図 66"/>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025208" y="590545"/>
            <a:ext cx="640076" cy="474587"/>
          </a:xfrm>
          <a:prstGeom prst="rect">
            <a:avLst/>
          </a:prstGeom>
          <a:ln w="3175">
            <a:solidFill>
              <a:schemeClr val="tx1"/>
            </a:solidFill>
          </a:ln>
        </p:spPr>
      </p:pic>
      <p:sp>
        <p:nvSpPr>
          <p:cNvPr id="6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103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86920"/>
            <a:ext cx="9649072" cy="6329519"/>
          </a:xfrm>
          <a:prstGeom prst="rect">
            <a:avLst/>
          </a:prstGeom>
          <a:noFill/>
          <a:ln>
            <a:no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○課題と</a:t>
            </a:r>
            <a:r>
              <a:rPr kumimoji="1" lang="ja-JP" altLang="en-US" sz="14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endPar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aphicFrame>
        <p:nvGraphicFramePr>
          <p:cNvPr id="15" name="表 14"/>
          <p:cNvGraphicFramePr>
            <a:graphicFrameLocks noGrp="1"/>
          </p:cNvGraphicFramePr>
          <p:nvPr>
            <p:extLst>
              <p:ext uri="{D42A27DB-BD31-4B8C-83A1-F6EECF244321}">
                <p14:modId xmlns:p14="http://schemas.microsoft.com/office/powerpoint/2010/main" val="1227003822"/>
              </p:ext>
            </p:extLst>
          </p:nvPr>
        </p:nvGraphicFramePr>
        <p:xfrm>
          <a:off x="1343518" y="4274292"/>
          <a:ext cx="9965832" cy="2299680"/>
        </p:xfrm>
        <a:graphic>
          <a:graphicData uri="http://schemas.openxmlformats.org/drawingml/2006/table">
            <a:tbl>
              <a:tblPr firstRow="1" bandRow="1">
                <a:tableStyleId>{5C22544A-7EE6-4342-B048-85BDC9FD1C3A}</a:tableStyleId>
              </a:tblPr>
              <a:tblGrid>
                <a:gridCol w="955848">
                  <a:extLst>
                    <a:ext uri="{9D8B030D-6E8A-4147-A177-3AD203B41FA5}">
                      <a16:colId xmlns:a16="http://schemas.microsoft.com/office/drawing/2014/main" val="20000"/>
                    </a:ext>
                  </a:extLst>
                </a:gridCol>
                <a:gridCol w="1544060">
                  <a:extLst>
                    <a:ext uri="{9D8B030D-6E8A-4147-A177-3AD203B41FA5}">
                      <a16:colId xmlns:a16="http://schemas.microsoft.com/office/drawing/2014/main" val="20001"/>
                    </a:ext>
                  </a:extLst>
                </a:gridCol>
                <a:gridCol w="3249036">
                  <a:extLst>
                    <a:ext uri="{9D8B030D-6E8A-4147-A177-3AD203B41FA5}">
                      <a16:colId xmlns:a16="http://schemas.microsoft.com/office/drawing/2014/main" val="20002"/>
                    </a:ext>
                  </a:extLst>
                </a:gridCol>
                <a:gridCol w="4216888">
                  <a:extLst>
                    <a:ext uri="{9D8B030D-6E8A-4147-A177-3AD203B41FA5}">
                      <a16:colId xmlns:a16="http://schemas.microsoft.com/office/drawing/2014/main" val="20003"/>
                    </a:ext>
                  </a:extLst>
                </a:gridCol>
              </a:tblGrid>
              <a:tr h="216024">
                <a:tc>
                  <a:txBody>
                    <a:bodyPr/>
                    <a:lstStyle/>
                    <a:p>
                      <a:pPr algn="ct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a:solidFill>
                            <a:schemeClr val="tx1"/>
                          </a:solidFill>
                        </a:rPr>
                        <a:t>課題</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smtClean="0">
                          <a:solidFill>
                            <a:schemeClr val="tx1"/>
                          </a:solidFill>
                        </a:rPr>
                        <a:t>取組</a:t>
                      </a: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4555">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mj-ea"/>
                          <a:ea typeface="+mj-ea"/>
                        </a:rPr>
                        <a:t>土地利用</a:t>
                      </a:r>
                      <a:endParaRPr kumimoji="1" lang="en-US" altLang="ja-JP" sz="1200" b="0" u="none" dirty="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ＭＳ Ｐ明朝" pitchFamily="18" charset="-128"/>
                          <a:ea typeface="ＭＳ Ｐ明朝" pitchFamily="18" charset="-128"/>
                        </a:rPr>
                        <a:t>○国際観光拠点としての鉄道</a:t>
                      </a:r>
                      <a:r>
                        <a:rPr lang="ja-JP" altLang="en-US" sz="1200" u="none" dirty="0">
                          <a:solidFill>
                            <a:schemeClr val="tx1"/>
                          </a:solidFill>
                          <a:latin typeface="ＭＳ Ｐ明朝" pitchFamily="18" charset="-128"/>
                          <a:ea typeface="ＭＳ Ｐ明朝" pitchFamily="18" charset="-128"/>
                        </a:rPr>
                        <a:t>ターミナルの更新</a:t>
                      </a:r>
                      <a:endParaRPr lang="en-US" altLang="ja-JP" sz="1200" u="none"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lvl="0" indent="-95250" algn="l" defTabSz="957700" rtl="0" eaLnBrk="1" fontAlgn="auto" latinLnBrk="0" hangingPunct="1">
                        <a:lnSpc>
                          <a:spcPct val="100000"/>
                        </a:lnSpc>
                        <a:spcBef>
                          <a:spcPts val="0"/>
                        </a:spcBef>
                        <a:spcAft>
                          <a:spcPts val="0"/>
                        </a:spcAft>
                        <a:buClrTx/>
                        <a:buSzTx/>
                        <a:buFontTx/>
                        <a:buNone/>
                        <a:tabLst/>
                        <a:defRPr/>
                      </a:pPr>
                      <a:r>
                        <a:rPr lang="ja-JP" altLang="en-US" sz="1200" b="0" spc="-100" dirty="0">
                          <a:solidFill>
                            <a:schemeClr val="tx1"/>
                          </a:solidFill>
                          <a:latin typeface="ＭＳ Ｐ明朝" pitchFamily="18" charset="-128"/>
                          <a:ea typeface="ＭＳ Ｐ明朝" pitchFamily="18" charset="-128"/>
                        </a:rPr>
                        <a:t>・大阪第</a:t>
                      </a:r>
                      <a:r>
                        <a:rPr lang="en-US" altLang="ja-JP" sz="1200" b="0" spc="-100" dirty="0">
                          <a:solidFill>
                            <a:schemeClr val="tx1"/>
                          </a:solidFill>
                          <a:latin typeface="ＭＳ Ｐ明朝" pitchFamily="18" charset="-128"/>
                          <a:ea typeface="ＭＳ Ｐ明朝" pitchFamily="18" charset="-128"/>
                        </a:rPr>
                        <a:t>4</a:t>
                      </a:r>
                      <a:r>
                        <a:rPr lang="ja-JP" altLang="en-US" sz="1200" b="0" spc="-100" dirty="0">
                          <a:solidFill>
                            <a:schemeClr val="tx1"/>
                          </a:solidFill>
                          <a:latin typeface="ＭＳ Ｐ明朝" pitchFamily="18" charset="-128"/>
                          <a:ea typeface="ＭＳ Ｐ明朝" pitchFamily="18" charset="-128"/>
                        </a:rPr>
                        <a:t>の乗降客数があるターミナルであるが、そのポテンシャルを十分に活かしきれていない。</a:t>
                      </a:r>
                      <a:endParaRPr kumimoji="1" lang="en-US" altLang="ja-JP" sz="1200" b="0" u="none" kern="1200" dirty="0">
                        <a:solidFill>
                          <a:schemeClr val="tx1"/>
                        </a:solidFill>
                        <a:latin typeface="ＭＳ Ｐ明朝" pitchFamily="18" charset="-128"/>
                        <a:ea typeface="ＭＳ Ｐ明朝" pitchFamily="18" charset="-128"/>
                        <a:cs typeface="+mn-cs"/>
                      </a:endParaRPr>
                    </a:p>
                    <a:p>
                      <a:pPr marL="95250" marR="0" lvl="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chemeClr val="tx1"/>
                          </a:solidFill>
                          <a:latin typeface="ＭＳ Ｐ明朝" pitchFamily="18" charset="-128"/>
                          <a:ea typeface="ＭＳ Ｐ明朝" pitchFamily="18" charset="-128"/>
                          <a:cs typeface="+mn-cs"/>
                        </a:rPr>
                        <a:t>・</a:t>
                      </a:r>
                      <a:r>
                        <a:rPr lang="ja-JP" altLang="en-US" sz="1200" u="none" spc="-100" dirty="0">
                          <a:solidFill>
                            <a:schemeClr val="tx1"/>
                          </a:solidFill>
                          <a:latin typeface="ＭＳ Ｐ明朝" pitchFamily="18" charset="-128"/>
                          <a:ea typeface="ＭＳ Ｐ明朝" pitchFamily="18" charset="-128"/>
                        </a:rPr>
                        <a:t>ターミナルに乗り入れる鉄道路線（</a:t>
                      </a:r>
                      <a:r>
                        <a:rPr lang="ja-JP" altLang="ja-JP" sz="1200" u="none" dirty="0">
                          <a:solidFill>
                            <a:schemeClr val="tx1"/>
                          </a:solidFill>
                          <a:latin typeface="ＭＳ Ｐ明朝" pitchFamily="18" charset="-128"/>
                          <a:ea typeface="ＭＳ Ｐ明朝" pitchFamily="18" charset="-128"/>
                        </a:rPr>
                        <a:t>ＪＲ環状線、</a:t>
                      </a:r>
                      <a:r>
                        <a:rPr lang="en-US" altLang="ja-JP" sz="1200" u="none" dirty="0">
                          <a:solidFill>
                            <a:schemeClr val="tx1"/>
                          </a:solidFill>
                          <a:latin typeface="ＭＳ Ｐ明朝" pitchFamily="18" charset="-128"/>
                          <a:ea typeface="ＭＳ Ｐ明朝" pitchFamily="18" charset="-128"/>
                        </a:rPr>
                        <a:t>JR</a:t>
                      </a:r>
                      <a:r>
                        <a:rPr lang="ja-JP" altLang="ja-JP" sz="1200" u="none" dirty="0">
                          <a:solidFill>
                            <a:schemeClr val="tx1"/>
                          </a:solidFill>
                          <a:latin typeface="ＭＳ Ｐ明朝" pitchFamily="18" charset="-128"/>
                          <a:ea typeface="ＭＳ Ｐ明朝" pitchFamily="18" charset="-128"/>
                        </a:rPr>
                        <a:t>東西線、</a:t>
                      </a:r>
                      <a:r>
                        <a:rPr lang="en-US" altLang="ja-JP" sz="1200" u="none" dirty="0">
                          <a:solidFill>
                            <a:schemeClr val="tx1"/>
                          </a:solidFill>
                          <a:latin typeface="ＭＳ Ｐ明朝" pitchFamily="18" charset="-128"/>
                          <a:ea typeface="ＭＳ Ｐ明朝" pitchFamily="18" charset="-128"/>
                        </a:rPr>
                        <a:t>Osaka</a:t>
                      </a:r>
                      <a:r>
                        <a:rPr lang="en-US" altLang="ja-JP" sz="1200" u="none" baseline="0" dirty="0">
                          <a:solidFill>
                            <a:schemeClr val="tx1"/>
                          </a:solidFill>
                          <a:latin typeface="ＭＳ Ｐ明朝" pitchFamily="18" charset="-128"/>
                          <a:ea typeface="ＭＳ Ｐ明朝" pitchFamily="18" charset="-128"/>
                        </a:rPr>
                        <a:t> Metro</a:t>
                      </a:r>
                      <a:r>
                        <a:rPr lang="ja-JP" altLang="ja-JP" sz="1200" u="none" dirty="0" err="1">
                          <a:solidFill>
                            <a:schemeClr val="tx1"/>
                          </a:solidFill>
                          <a:latin typeface="ＭＳ Ｐ明朝" pitchFamily="18" charset="-128"/>
                          <a:ea typeface="ＭＳ Ｐ明朝" pitchFamily="18" charset="-128"/>
                        </a:rPr>
                        <a:t>、</a:t>
                      </a:r>
                      <a:r>
                        <a:rPr lang="ja-JP" altLang="ja-JP" sz="1200" u="none" dirty="0">
                          <a:solidFill>
                            <a:schemeClr val="tx1"/>
                          </a:solidFill>
                          <a:latin typeface="ＭＳ Ｐ明朝" pitchFamily="18" charset="-128"/>
                          <a:ea typeface="ＭＳ Ｐ明朝" pitchFamily="18" charset="-128"/>
                        </a:rPr>
                        <a:t>京阪本線</a:t>
                      </a:r>
                      <a:r>
                        <a:rPr lang="ja-JP" altLang="en-US" sz="1200" u="none" dirty="0">
                          <a:solidFill>
                            <a:schemeClr val="tx1"/>
                          </a:solidFill>
                          <a:latin typeface="ＭＳ Ｐ明朝" pitchFamily="18" charset="-128"/>
                          <a:ea typeface="ＭＳ Ｐ明朝" pitchFamily="18" charset="-128"/>
                        </a:rPr>
                        <a:t>）</a:t>
                      </a:r>
                      <a:r>
                        <a:rPr lang="ja-JP" altLang="en-US" sz="1200" u="none" spc="-100" dirty="0">
                          <a:solidFill>
                            <a:schemeClr val="tx1"/>
                          </a:solidFill>
                          <a:latin typeface="ＭＳ Ｐ明朝" pitchFamily="18" charset="-128"/>
                          <a:ea typeface="ＭＳ Ｐ明朝" pitchFamily="18" charset="-128"/>
                        </a:rPr>
                        <a:t>相互間の乗換えや大阪ビジネスパークへの動線には多くの上下移動を伴い、また、歩行者動線も交錯している。</a:t>
                      </a:r>
                      <a:endParaRPr lang="en-US" altLang="ja-JP" sz="1200" u="none" spc="-100" dirty="0">
                        <a:solidFill>
                          <a:schemeClr val="tx1"/>
                        </a:solidFill>
                        <a:latin typeface="ＭＳ Ｐ明朝" pitchFamily="18" charset="-128"/>
                        <a:ea typeface="ＭＳ Ｐ明朝" pitchFamily="18" charset="-128"/>
                      </a:endParaRPr>
                    </a:p>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chemeClr val="tx1"/>
                          </a:solidFill>
                          <a:latin typeface="ＭＳ Ｐ明朝" pitchFamily="18" charset="-128"/>
                          <a:ea typeface="ＭＳ Ｐ明朝" pitchFamily="18" charset="-128"/>
                          <a:cs typeface="+mn-cs"/>
                        </a:rPr>
                        <a:t>・大阪ビジネスパークはまちび</a:t>
                      </a:r>
                      <a:r>
                        <a:rPr kumimoji="1" lang="ja-JP" altLang="en-US" sz="1200" u="none" kern="1200" dirty="0" err="1">
                          <a:solidFill>
                            <a:schemeClr val="tx1"/>
                          </a:solidFill>
                          <a:latin typeface="ＭＳ Ｐ明朝" pitchFamily="18" charset="-128"/>
                          <a:ea typeface="ＭＳ Ｐ明朝" pitchFamily="18" charset="-128"/>
                          <a:cs typeface="+mn-cs"/>
                        </a:rPr>
                        <a:t>らき</a:t>
                      </a:r>
                      <a:r>
                        <a:rPr kumimoji="1" lang="ja-JP" altLang="en-US" sz="1200" u="none" kern="1200" dirty="0">
                          <a:solidFill>
                            <a:schemeClr val="tx1"/>
                          </a:solidFill>
                          <a:latin typeface="ＭＳ Ｐ明朝" pitchFamily="18" charset="-128"/>
                          <a:ea typeface="ＭＳ Ｐ明朝" pitchFamily="18" charset="-128"/>
                          <a:cs typeface="+mn-cs"/>
                        </a:rPr>
                        <a:t>から約</a:t>
                      </a:r>
                      <a:r>
                        <a:rPr kumimoji="1" lang="en-US" altLang="ja-JP" sz="1200" u="none" kern="1200" dirty="0">
                          <a:solidFill>
                            <a:schemeClr val="tx1"/>
                          </a:solidFill>
                          <a:latin typeface="ＭＳ Ｐ明朝" pitchFamily="18" charset="-128"/>
                          <a:ea typeface="ＭＳ Ｐ明朝" pitchFamily="18" charset="-128"/>
                          <a:cs typeface="+mn-cs"/>
                        </a:rPr>
                        <a:t>30</a:t>
                      </a:r>
                      <a:r>
                        <a:rPr kumimoji="1" lang="ja-JP" altLang="en-US" sz="1200" u="none" kern="1200" dirty="0">
                          <a:solidFill>
                            <a:schemeClr val="tx1"/>
                          </a:solidFill>
                          <a:latin typeface="ＭＳ Ｐ明朝" pitchFamily="18" charset="-128"/>
                          <a:ea typeface="ＭＳ Ｐ明朝" pitchFamily="18" charset="-128"/>
                          <a:cs typeface="+mn-cs"/>
                        </a:rPr>
                        <a:t>年経過し、</a:t>
                      </a:r>
                      <a:r>
                        <a:rPr kumimoji="1" lang="ja-JP" altLang="en-US" sz="1200" u="none" kern="1200" dirty="0" smtClean="0">
                          <a:solidFill>
                            <a:schemeClr val="tx1"/>
                          </a:solidFill>
                          <a:latin typeface="ＭＳ Ｐ明朝" pitchFamily="18" charset="-128"/>
                          <a:ea typeface="ＭＳ Ｐ明朝" pitchFamily="18" charset="-128"/>
                          <a:cs typeface="+mn-cs"/>
                        </a:rPr>
                        <a:t>今後大規模な老朽箇所の改修</a:t>
                      </a:r>
                      <a:r>
                        <a:rPr kumimoji="1" lang="ja-JP" altLang="en-US" sz="1200" u="none" kern="1200" dirty="0">
                          <a:solidFill>
                            <a:schemeClr val="tx1"/>
                          </a:solidFill>
                          <a:latin typeface="ＭＳ Ｐ明朝" pitchFamily="18" charset="-128"/>
                          <a:ea typeface="ＭＳ Ｐ明朝" pitchFamily="18" charset="-128"/>
                          <a:cs typeface="+mn-cs"/>
                        </a:rPr>
                        <a:t>・更新時期を迎えるにあたり、他の拠点開発と区別化できるコンセプトが必要となっている。</a:t>
                      </a:r>
                      <a:endParaRPr kumimoji="1" lang="en-US" altLang="ja-JP" sz="1200" u="none" kern="1200" dirty="0">
                        <a:solidFill>
                          <a:schemeClr val="tx1"/>
                        </a:solidFill>
                        <a:latin typeface="ＭＳ Ｐ明朝" pitchFamily="18" charset="-128"/>
                        <a:ea typeface="ＭＳ Ｐ明朝" pitchFamily="18" charset="-128"/>
                        <a:cs typeface="+mn-cs"/>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n-ea"/>
                          <a:ea typeface="+mn-ea"/>
                        </a:rPr>
                        <a:t>③京橋駅周辺の機能の向上と、</a:t>
                      </a:r>
                      <a:r>
                        <a:rPr lang="en-US" altLang="ja-JP" sz="1200" b="0" u="none" dirty="0">
                          <a:solidFill>
                            <a:schemeClr val="tx1"/>
                          </a:solidFill>
                          <a:latin typeface="+mn-ea"/>
                          <a:ea typeface="+mn-ea"/>
                        </a:rPr>
                        <a:t>OBP</a:t>
                      </a:r>
                      <a:r>
                        <a:rPr kumimoji="1" lang="ja-JP" altLang="en-US" sz="1200" u="none" kern="1200" dirty="0">
                          <a:solidFill>
                            <a:schemeClr val="tx1"/>
                          </a:solidFill>
                          <a:latin typeface="+mn-ea"/>
                          <a:ea typeface="+mn-ea"/>
                          <a:cs typeface="+mn-cs"/>
                        </a:rPr>
                        <a:t>の再生</a:t>
                      </a:r>
                      <a:endParaRPr lang="en-US" altLang="ja-JP" sz="1200" u="none" dirty="0">
                        <a:solidFill>
                          <a:schemeClr val="tx1"/>
                        </a:solidFill>
                        <a:latin typeface="+mn-ea"/>
                        <a:ea typeface="+mn-ea"/>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明朝" pitchFamily="18" charset="-128"/>
                          <a:ea typeface="ＭＳ Ｐ明朝" pitchFamily="18" charset="-128"/>
                        </a:rPr>
                        <a:t>　</a:t>
                      </a:r>
                      <a:r>
                        <a:rPr lang="ja-JP" altLang="en-US" sz="1200" u="none" dirty="0">
                          <a:solidFill>
                            <a:schemeClr val="tx1"/>
                          </a:solidFill>
                          <a:latin typeface="ＭＳ Ｐ明朝" pitchFamily="18" charset="-128"/>
                          <a:ea typeface="ＭＳ Ｐ明朝" pitchFamily="18" charset="-128"/>
                        </a:rPr>
                        <a:t>・</a:t>
                      </a:r>
                      <a:r>
                        <a:rPr lang="ja-JP" altLang="en-US" sz="1200" b="0" u="none" strike="noStrike" dirty="0">
                          <a:solidFill>
                            <a:schemeClr val="tx1"/>
                          </a:solidFill>
                          <a:latin typeface="ＭＳ Ｐ明朝" pitchFamily="18" charset="-128"/>
                          <a:ea typeface="ＭＳ Ｐ明朝" pitchFamily="18" charset="-128"/>
                        </a:rPr>
                        <a:t>民間の都市開発事業を通じて、</a:t>
                      </a:r>
                      <a:r>
                        <a:rPr lang="ja-JP" altLang="en-US" sz="1200" u="none" dirty="0">
                          <a:solidFill>
                            <a:schemeClr val="tx1"/>
                          </a:solidFill>
                          <a:latin typeface="ＭＳ Ｐ明朝" pitchFamily="18" charset="-128"/>
                          <a:ea typeface="ＭＳ Ｐ明朝" pitchFamily="18" charset="-128"/>
                        </a:rPr>
                        <a:t>ターミナル駅にふさわしい基幹商業機能のさらなる強化や高質な宿泊機能の導入等による駅前のポテンシャルの向上を図る。</a:t>
                      </a:r>
                      <a:endParaRPr lang="en-US" altLang="ja-JP" sz="1200" u="none" dirty="0">
                        <a:solidFill>
                          <a:schemeClr val="tx1"/>
                        </a:solidFill>
                        <a:latin typeface="ＭＳ Ｐ明朝" pitchFamily="18" charset="-128"/>
                        <a:ea typeface="ＭＳ Ｐ明朝" pitchFamily="18" charset="-128"/>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u="none" dirty="0">
                          <a:solidFill>
                            <a:schemeClr val="tx1"/>
                          </a:solidFill>
                          <a:latin typeface="ＭＳ Ｐ明朝" pitchFamily="18" charset="-128"/>
                          <a:ea typeface="ＭＳ Ｐ明朝" pitchFamily="18" charset="-128"/>
                        </a:rPr>
                        <a:t>　・交通結節点としての機能整備と駅間や大阪ビジネスパークとの安全で快適な歩行者ネットワークの形成、国際観光拠点としてのターミナル駅の機能拡充を図る。</a:t>
                      </a:r>
                      <a:endParaRPr lang="en-US" altLang="ja-JP" sz="1200" u="none" dirty="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ＭＳ Ｐ明朝" pitchFamily="18" charset="-128"/>
                          <a:ea typeface="ＭＳ Ｐ明朝" pitchFamily="18" charset="-128"/>
                        </a:rPr>
                        <a:t>　・</a:t>
                      </a:r>
                      <a:r>
                        <a:rPr kumimoji="1" lang="ja-JP" altLang="en-US" sz="1200" u="none" kern="1200" dirty="0">
                          <a:solidFill>
                            <a:schemeClr val="tx1"/>
                          </a:solidFill>
                          <a:latin typeface="ＭＳ Ｐ明朝" pitchFamily="18" charset="-128"/>
                          <a:ea typeface="ＭＳ Ｐ明朝" pitchFamily="18" charset="-128"/>
                          <a:cs typeface="+mn-cs"/>
                        </a:rPr>
                        <a:t>大阪ビジネスパークを</a:t>
                      </a:r>
                      <a:r>
                        <a:rPr lang="ja-JP" altLang="en-US" sz="1200" b="0" u="none" dirty="0">
                          <a:solidFill>
                            <a:schemeClr val="tx1"/>
                          </a:solidFill>
                          <a:latin typeface="ＭＳ Ｐ明朝" pitchFamily="18" charset="-128"/>
                          <a:ea typeface="ＭＳ Ｐ明朝" pitchFamily="18" charset="-128"/>
                        </a:rPr>
                        <a:t>災害時などリスク発生時の業務継続性</a:t>
                      </a:r>
                      <a:r>
                        <a:rPr kumimoji="1" lang="ja-JP" altLang="en-US" sz="1200" u="none" kern="1200" dirty="0">
                          <a:solidFill>
                            <a:schemeClr val="tx1"/>
                          </a:solidFill>
                          <a:latin typeface="ＭＳ Ｐ明朝" pitchFamily="18" charset="-128"/>
                          <a:ea typeface="ＭＳ Ｐ明朝" pitchFamily="18" charset="-128"/>
                          <a:cs typeface="+mn-cs"/>
                        </a:rPr>
                        <a:t>に強い街として再生し、国際的なビジネス拠点をめざす。</a:t>
                      </a:r>
                      <a:endParaRPr lang="en-US" altLang="ja-JP" sz="1200" u="none"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164834858"/>
              </p:ext>
            </p:extLst>
          </p:nvPr>
        </p:nvGraphicFramePr>
        <p:xfrm>
          <a:off x="1343472" y="1002944"/>
          <a:ext cx="9969297" cy="1201920"/>
        </p:xfrm>
        <a:graphic>
          <a:graphicData uri="http://schemas.openxmlformats.org/drawingml/2006/table">
            <a:tbl>
              <a:tblPr firstRow="1" bandRow="1">
                <a:tableStyleId>{5C22544A-7EE6-4342-B048-85BDC9FD1C3A}</a:tableStyleId>
              </a:tblPr>
              <a:tblGrid>
                <a:gridCol w="955847">
                  <a:extLst>
                    <a:ext uri="{9D8B030D-6E8A-4147-A177-3AD203B41FA5}">
                      <a16:colId xmlns:a16="http://schemas.microsoft.com/office/drawing/2014/main" val="20000"/>
                    </a:ext>
                  </a:extLst>
                </a:gridCol>
                <a:gridCol w="1544060">
                  <a:extLst>
                    <a:ext uri="{9D8B030D-6E8A-4147-A177-3AD203B41FA5}">
                      <a16:colId xmlns:a16="http://schemas.microsoft.com/office/drawing/2014/main" val="20001"/>
                    </a:ext>
                  </a:extLst>
                </a:gridCol>
                <a:gridCol w="3249083">
                  <a:extLst>
                    <a:ext uri="{9D8B030D-6E8A-4147-A177-3AD203B41FA5}">
                      <a16:colId xmlns:a16="http://schemas.microsoft.com/office/drawing/2014/main" val="20002"/>
                    </a:ext>
                  </a:extLst>
                </a:gridCol>
                <a:gridCol w="4220307">
                  <a:extLst>
                    <a:ext uri="{9D8B030D-6E8A-4147-A177-3AD203B41FA5}">
                      <a16:colId xmlns:a16="http://schemas.microsoft.com/office/drawing/2014/main" val="20003"/>
                    </a:ext>
                  </a:extLst>
                </a:gridCol>
              </a:tblGrid>
              <a:tr h="277088">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rPr>
                        <a:t>課題</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smtClean="0">
                          <a:solidFill>
                            <a:schemeClr val="tx1"/>
                          </a:solidFill>
                        </a:rPr>
                        <a:t>取組</a:t>
                      </a: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5040">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j-ea"/>
                          <a:ea typeface="+mj-ea"/>
                        </a:rPr>
                        <a:t>施設の活用</a:t>
                      </a:r>
                      <a:endParaRPr kumimoji="1" lang="en-US" altLang="ja-JP" sz="1200" b="0" dirty="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lang="ja-JP" altLang="en-US" sz="1200" b="0" dirty="0">
                          <a:solidFill>
                            <a:schemeClr val="tx1"/>
                          </a:solidFill>
                          <a:latin typeface="ＭＳ Ｐ明朝" pitchFamily="18" charset="-128"/>
                          <a:ea typeface="ＭＳ Ｐ明朝" pitchFamily="18" charset="-128"/>
                        </a:rPr>
                        <a:t>○世界的な歴史観光拠点への再整備</a:t>
                      </a:r>
                      <a:endParaRPr kumimoji="1" lang="en-US" altLang="ja-JP" sz="1200" b="0"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a:solidFill>
                            <a:schemeClr val="tx1"/>
                          </a:solidFill>
                          <a:latin typeface="ＭＳ Ｐ明朝" pitchFamily="18" charset="-128"/>
                          <a:ea typeface="ＭＳ Ｐ明朝" pitchFamily="18" charset="-128"/>
                        </a:rPr>
                        <a:t>・水と緑豊かな都心オアシスであるとともに、歴史的文化的資産が集積しているが、そのポテンシャルを十分に活かしきれていない。</a:t>
                      </a:r>
                      <a:endParaRPr lang="en-US" altLang="ja-JP" sz="1200"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n-ea"/>
                          <a:ea typeface="+mn-ea"/>
                        </a:rPr>
                        <a:t>①大阪城公園の世界的な歴史観光拠点への再整備</a:t>
                      </a:r>
                      <a:endParaRPr lang="en-US" altLang="ja-JP" sz="1200" b="0" dirty="0">
                        <a:solidFill>
                          <a:schemeClr val="tx1"/>
                        </a:solidFill>
                        <a:latin typeface="+mn-ea"/>
                        <a:ea typeface="+mn-ea"/>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　・民間事業者によるパークマネジメント事業により、世界的な歴史観光拠点とする。（</a:t>
                      </a:r>
                      <a:r>
                        <a:rPr kumimoji="1" lang="en-US" altLang="ja-JP" sz="1200" b="0" dirty="0">
                          <a:solidFill>
                            <a:schemeClr val="tx1"/>
                          </a:solidFill>
                          <a:latin typeface="ＭＳ Ｐ明朝" pitchFamily="18" charset="-128"/>
                          <a:ea typeface="ＭＳ Ｐ明朝" pitchFamily="18" charset="-128"/>
                        </a:rPr>
                        <a:t>2015</a:t>
                      </a:r>
                      <a:r>
                        <a:rPr kumimoji="1" lang="ja-JP" altLang="en-US" sz="1200" b="0" dirty="0">
                          <a:solidFill>
                            <a:schemeClr val="tx1"/>
                          </a:solidFill>
                          <a:latin typeface="ＭＳ Ｐ明朝" pitchFamily="18" charset="-128"/>
                          <a:ea typeface="ＭＳ Ｐ明朝" pitchFamily="18" charset="-128"/>
                        </a:rPr>
                        <a:t>年４月～）</a:t>
                      </a:r>
                      <a:endParaRPr lang="ja-JP" altLang="en-US" sz="1200" b="0"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3" name="テキスト ボックス 12"/>
          <p:cNvSpPr txBox="1"/>
          <p:nvPr/>
        </p:nvSpPr>
        <p:spPr>
          <a:xfrm>
            <a:off x="1343472" y="843062"/>
            <a:ext cx="1656184" cy="166712"/>
          </a:xfrm>
          <a:prstGeom prst="rect">
            <a:avLst/>
          </a:prstGeom>
          <a:noFill/>
          <a:ln>
            <a:noFill/>
            <a:prstDash val="sysDash"/>
          </a:ln>
        </p:spPr>
        <p:txBody>
          <a:bodyPr wrap="square" lIns="0" tIns="0" bIns="0" rtlCol="0" anchor="b" anchorCtr="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■大阪城公園</a:t>
            </a:r>
          </a:p>
        </p:txBody>
      </p:sp>
      <p:sp>
        <p:nvSpPr>
          <p:cNvPr id="11" name="テキスト ボックス 10"/>
          <p:cNvSpPr txBox="1"/>
          <p:nvPr/>
        </p:nvSpPr>
        <p:spPr>
          <a:xfrm>
            <a:off x="1343472" y="2291820"/>
            <a:ext cx="1656184" cy="166712"/>
          </a:xfrm>
          <a:prstGeom prst="rect">
            <a:avLst/>
          </a:prstGeom>
          <a:noFill/>
          <a:ln>
            <a:noFill/>
            <a:prstDash val="sysDash"/>
          </a:ln>
        </p:spPr>
        <p:txBody>
          <a:bodyPr wrap="square" lIns="0" tIns="0" bIns="0" rtlCol="0" anchor="b" anchorCtr="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■大阪城東部地区</a:t>
            </a:r>
          </a:p>
        </p:txBody>
      </p:sp>
      <p:graphicFrame>
        <p:nvGraphicFramePr>
          <p:cNvPr id="12" name="表 11"/>
          <p:cNvGraphicFramePr>
            <a:graphicFrameLocks noGrp="1"/>
          </p:cNvGraphicFramePr>
          <p:nvPr>
            <p:extLst>
              <p:ext uri="{D42A27DB-BD31-4B8C-83A1-F6EECF244321}">
                <p14:modId xmlns:p14="http://schemas.microsoft.com/office/powerpoint/2010/main" val="2731473971"/>
              </p:ext>
            </p:extLst>
          </p:nvPr>
        </p:nvGraphicFramePr>
        <p:xfrm>
          <a:off x="1343472" y="2455498"/>
          <a:ext cx="9969297" cy="1568160"/>
        </p:xfrm>
        <a:graphic>
          <a:graphicData uri="http://schemas.openxmlformats.org/drawingml/2006/table">
            <a:tbl>
              <a:tblPr firstRow="1" bandRow="1">
                <a:tableStyleId>{5C22544A-7EE6-4342-B048-85BDC9FD1C3A}</a:tableStyleId>
              </a:tblPr>
              <a:tblGrid>
                <a:gridCol w="955847">
                  <a:extLst>
                    <a:ext uri="{9D8B030D-6E8A-4147-A177-3AD203B41FA5}">
                      <a16:colId xmlns:a16="http://schemas.microsoft.com/office/drawing/2014/main" val="20000"/>
                    </a:ext>
                  </a:extLst>
                </a:gridCol>
                <a:gridCol w="1544060">
                  <a:extLst>
                    <a:ext uri="{9D8B030D-6E8A-4147-A177-3AD203B41FA5}">
                      <a16:colId xmlns:a16="http://schemas.microsoft.com/office/drawing/2014/main" val="20001"/>
                    </a:ext>
                  </a:extLst>
                </a:gridCol>
                <a:gridCol w="3250841">
                  <a:extLst>
                    <a:ext uri="{9D8B030D-6E8A-4147-A177-3AD203B41FA5}">
                      <a16:colId xmlns:a16="http://schemas.microsoft.com/office/drawing/2014/main" val="20002"/>
                    </a:ext>
                  </a:extLst>
                </a:gridCol>
                <a:gridCol w="4218549">
                  <a:extLst>
                    <a:ext uri="{9D8B030D-6E8A-4147-A177-3AD203B41FA5}">
                      <a16:colId xmlns:a16="http://schemas.microsoft.com/office/drawing/2014/main" val="20003"/>
                    </a:ext>
                  </a:extLst>
                </a:gridCol>
              </a:tblGrid>
              <a:tr h="216024">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rPr>
                        <a:t>課題</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smtClean="0">
                          <a:solidFill>
                            <a:schemeClr val="tx1"/>
                          </a:solidFill>
                        </a:rPr>
                        <a:t>取組</a:t>
                      </a: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8074">
                <a:tc>
                  <a:txBody>
                    <a:bodyPr/>
                    <a:lstStyle/>
                    <a:p>
                      <a:pPr>
                        <a:lnSpc>
                          <a:spcPct val="100000"/>
                        </a:lnSpc>
                      </a:pPr>
                      <a:r>
                        <a:rPr kumimoji="1" lang="ja-JP" altLang="en-US" sz="1200" b="0" dirty="0">
                          <a:solidFill>
                            <a:schemeClr val="tx1"/>
                          </a:solidFill>
                          <a:latin typeface="+mj-ea"/>
                          <a:ea typeface="+mj-ea"/>
                        </a:rPr>
                        <a:t>土地利用</a:t>
                      </a:r>
                      <a:endParaRPr kumimoji="1" lang="en-US" altLang="ja-JP" sz="1200" b="0" dirty="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kumimoji="1" lang="ja-JP" altLang="en-US" sz="1200" b="0" dirty="0">
                          <a:solidFill>
                            <a:schemeClr val="tx1"/>
                          </a:solidFill>
                          <a:latin typeface="ＭＳ Ｐ明朝" pitchFamily="18" charset="-128"/>
                          <a:ea typeface="ＭＳ Ｐ明朝" pitchFamily="18" charset="-128"/>
                        </a:rPr>
                        <a:t>○大阪公立大学を先導役とした多世代・多様な人が集い交流するまちづくりの推進</a:t>
                      </a:r>
                      <a:endParaRPr kumimoji="1" lang="en-US" altLang="ja-JP" sz="1200" b="0" dirty="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a:solidFill>
                            <a:schemeClr val="tx1"/>
                          </a:solidFill>
                          <a:latin typeface="ＭＳ Ｐ明朝" pitchFamily="18" charset="-128"/>
                          <a:ea typeface="ＭＳ Ｐ明朝" pitchFamily="18" charset="-128"/>
                        </a:rPr>
                        <a:t>・良好な交通至便性及び大阪城公園と一体となったまちづくりにより、大阪を代表する拠点となり得るポテンシャルを有するが、</a:t>
                      </a:r>
                      <a:r>
                        <a:rPr lang="ja-JP" altLang="en-US" sz="1200" b="0" u="none" strike="noStrike" baseline="0" dirty="0">
                          <a:solidFill>
                            <a:schemeClr val="tx1"/>
                          </a:solidFill>
                          <a:latin typeface="ＭＳ Ｐ明朝" pitchFamily="18" charset="-128"/>
                          <a:ea typeface="ＭＳ Ｐ明朝" pitchFamily="18" charset="-128"/>
                        </a:rPr>
                        <a:t>低・未利地、鉄道施設等の存在により、高度な都市的利用がなされず、大阪城公園と分断されているなど、地区のポテンシャルが活かされていない。</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②大阪城東部地区のまちづくりの推進</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　・</a:t>
                      </a:r>
                      <a:r>
                        <a:rPr lang="ja-JP" altLang="en-US" sz="1200" b="0" spc="-100" dirty="0">
                          <a:solidFill>
                            <a:schemeClr val="tx1"/>
                          </a:solidFill>
                          <a:latin typeface="ＭＳ Ｐ明朝" pitchFamily="18" charset="-128"/>
                          <a:ea typeface="ＭＳ Ｐ明朝" pitchFamily="18" charset="-128"/>
                        </a:rPr>
                        <a:t>充実した交通インフラや大阪城公園に隣接した立地特性を活かし</a:t>
                      </a:r>
                      <a:r>
                        <a:rPr lang="en-US" altLang="ja-JP" sz="1200" b="0" spc="-100" dirty="0">
                          <a:solidFill>
                            <a:schemeClr val="tx1"/>
                          </a:solidFill>
                          <a:latin typeface="ＭＳ Ｐ明朝" pitchFamily="18" charset="-128"/>
                          <a:ea typeface="ＭＳ Ｐ明朝" pitchFamily="18" charset="-128"/>
                        </a:rPr>
                        <a:t>､</a:t>
                      </a:r>
                      <a:r>
                        <a:rPr lang="ja-JP" altLang="en-US" sz="1200" b="0" spc="-100" dirty="0">
                          <a:solidFill>
                            <a:schemeClr val="tx1"/>
                          </a:solidFill>
                          <a:latin typeface="ＭＳ Ｐ明朝" pitchFamily="18" charset="-128"/>
                          <a:ea typeface="ＭＳ Ｐ明朝" pitchFamily="18" charset="-128"/>
                        </a:rPr>
                        <a:t>キャンパス整備に加えて新駅整備や歩行者空間等の整備により、さらにポテンシャルを向上させるとともに、スマートシティの実証・実装フィールドとしての</a:t>
                      </a:r>
                      <a:r>
                        <a:rPr lang="ja-JP" altLang="en-US" sz="1200" b="0" spc="-100" dirty="0" smtClean="0">
                          <a:solidFill>
                            <a:schemeClr val="tx1"/>
                          </a:solidFill>
                          <a:latin typeface="ＭＳ Ｐ明朝" pitchFamily="18" charset="-128"/>
                          <a:ea typeface="ＭＳ Ｐ明朝" pitchFamily="18" charset="-128"/>
                        </a:rPr>
                        <a:t>取組を</a:t>
                      </a:r>
                      <a:r>
                        <a:rPr lang="ja-JP" altLang="en-US" sz="1200" b="0" spc="-100" dirty="0">
                          <a:solidFill>
                            <a:schemeClr val="tx1"/>
                          </a:solidFill>
                          <a:latin typeface="ＭＳ Ｐ明朝" pitchFamily="18" charset="-128"/>
                          <a:ea typeface="ＭＳ Ｐ明朝" pitchFamily="18" charset="-128"/>
                        </a:rPr>
                        <a:t>展開しながら、東西軸の拠点に相応しい土地の高度利用と良好な市街地環境の形成を図る。</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テキスト ボックス 13"/>
          <p:cNvSpPr txBox="1"/>
          <p:nvPr/>
        </p:nvSpPr>
        <p:spPr>
          <a:xfrm>
            <a:off x="1343472" y="4111772"/>
            <a:ext cx="2808312" cy="166712"/>
          </a:xfrm>
          <a:prstGeom prst="rect">
            <a:avLst/>
          </a:prstGeom>
          <a:noFill/>
          <a:ln>
            <a:noFill/>
            <a:prstDash val="sysDash"/>
          </a:ln>
        </p:spPr>
        <p:txBody>
          <a:bodyPr wrap="square" lIns="0" tIns="0" bIns="0" rtlCol="0" anchor="b" anchorCtr="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■京橋・大阪ビジネスパーク（ＯＢＰ）</a:t>
            </a:r>
          </a:p>
        </p:txBody>
      </p:sp>
      <p:sp>
        <p:nvSpPr>
          <p:cNvPr id="16"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endParaRPr kumimoji="1" lang="en-US" altLang="ja-JP"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4062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35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ja-JP" altLang="en-US" sz="135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①大阪城</a:t>
            </a:r>
            <a:r>
              <a:rPr kumimoji="1" lang="ja-JP" altLang="en-US" sz="13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の世界的な歴史観光拠点への再整備</a:t>
            </a:r>
            <a:endParaRPr kumimoji="1" lang="en-US" altLang="ja-JP" sz="135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9" name="正方形/長方形 28"/>
          <p:cNvSpPr/>
          <p:nvPr/>
        </p:nvSpPr>
        <p:spPr>
          <a:xfrm>
            <a:off x="1307475" y="1712687"/>
            <a:ext cx="9741524" cy="1988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正方形/長方形 17"/>
          <p:cNvSpPr/>
          <p:nvPr/>
        </p:nvSpPr>
        <p:spPr>
          <a:xfrm>
            <a:off x="1313471" y="1693620"/>
            <a:ext cx="172819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20" name="右矢印 19"/>
          <p:cNvSpPr/>
          <p:nvPr/>
        </p:nvSpPr>
        <p:spPr>
          <a:xfrm rot="5400000">
            <a:off x="6070225" y="3548453"/>
            <a:ext cx="21602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1307476" y="4061222"/>
            <a:ext cx="9741524" cy="22089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rtlCol="0" anchor="t" anchorCtr="0"/>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取組の</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方向性</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・民間活力（資金）の導入により、既存施設の改修・改築や、魅力的な賑わい施設を整備し、観光客や公園利用者が満足できる公園としていく。</a:t>
            </a: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・ＰＭＯ事業者の事業実施により収益を生み出し、その収益を公園全体の管理へ還元し、市が支出する業務代行料に依らない、独立した管理運営を行う。</a:t>
            </a: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・収益の一部を市への納付金として還元させる。</a:t>
            </a:r>
          </a:p>
          <a:p>
            <a:pPr marL="84138" marR="0" lvl="0" indent="-84138"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＜ＰＭＯ事業の概要＞</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　公園や公園施設の管理を、指定管理者として管理運営しながら、新たな魅力を創出する事業や新たな公園施設の設置なども行い、その収益を公園全体の維持管理やさらなる魅力向上に還元していく。</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　・管理対象施設　　大阪城公園（一般園地）、西の丸庭園、大阪城天守閣など</a:t>
            </a:r>
            <a:endParaRPr kumimoji="1" lang="en-US" altLang="ja-JP"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　・指定期間　　　　　</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年</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4</a:t>
            </a: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月から</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20</a:t>
            </a:r>
            <a:r>
              <a:rPr kumimoji="1" lang="ja-JP" altLang="en-US" sz="12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年間</a:t>
            </a:r>
          </a:p>
        </p:txBody>
      </p:sp>
      <p:sp>
        <p:nvSpPr>
          <p:cNvPr id="22" name="正方形/長方形 21"/>
          <p:cNvSpPr/>
          <p:nvPr/>
        </p:nvSpPr>
        <p:spPr>
          <a:xfrm>
            <a:off x="1307475" y="4061222"/>
            <a:ext cx="2454127"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a:t>
            </a:r>
          </a:p>
        </p:txBody>
      </p:sp>
      <p:sp>
        <p:nvSpPr>
          <p:cNvPr id="21" name="正方形/長方形 20"/>
          <p:cNvSpPr/>
          <p:nvPr/>
        </p:nvSpPr>
        <p:spPr>
          <a:xfrm>
            <a:off x="1390196" y="1712331"/>
            <a:ext cx="7220404" cy="20077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rtlCol="0" anchor="t" anchorCtr="0"/>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・国内外から多くの来訪者がある観光拠点。</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・都心の中にあって、貴重な緑のオアシスとしての都市公園。</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・特別史跡として、重要文化財などを有する歴史公園。</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・多くの観光客が集まる観光地としては、そのポテンシャルを活かしきれていない。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・多くの観光客を受け入れるだけの観光拠点として、サービス施設やにぎわい施設、移動補助などが十分でない。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・天守閣入館者数</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年度実績　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155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万人</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角丸四角形 27"/>
          <p:cNvSpPr/>
          <p:nvPr/>
        </p:nvSpPr>
        <p:spPr>
          <a:xfrm>
            <a:off x="1257300" y="540296"/>
            <a:ext cx="9663236" cy="108012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民間事業者によるパークマネジメント</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事業による更なる魅力向上を図り、世界的な歴史観光拠点をめざす。</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・様々な魅力ある事業により収益をあげ、公園や施設の管理に還元し、さらに事業収支の中から納付金を納める。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（約</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2.5</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億円）</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2" name="図 1"/>
          <p:cNvPicPr>
            <a:picLocks noChangeAspect="1"/>
          </p:cNvPicPr>
          <p:nvPr/>
        </p:nvPicPr>
        <p:blipFill>
          <a:blip r:embed="rId2"/>
          <a:stretch>
            <a:fillRect/>
          </a:stretch>
        </p:blipFill>
        <p:spPr>
          <a:xfrm>
            <a:off x="8275079" y="1470565"/>
            <a:ext cx="2773920" cy="1981372"/>
          </a:xfrm>
          <a:prstGeom prst="rect">
            <a:avLst/>
          </a:prstGeom>
        </p:spPr>
      </p:pic>
      <p:sp>
        <p:nvSpPr>
          <p:cNvPr id="1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5117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3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ja-JP" altLang="en-US" sz="13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①大阪城公園</a:t>
            </a:r>
            <a:r>
              <a:rPr kumimoji="1" lang="ja-JP" altLang="en-US" sz="13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の世界的な歴史観光拠点への再整備</a:t>
            </a:r>
            <a:endParaRPr kumimoji="1" lang="en-US" altLang="ja-JP" sz="13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5" name="テキスト ボックス 24"/>
          <p:cNvSpPr txBox="1">
            <a:spLocks noChangeArrowheads="1"/>
          </p:cNvSpPr>
          <p:nvPr/>
        </p:nvSpPr>
        <p:spPr bwMode="auto">
          <a:xfrm>
            <a:off x="7076332" y="4667642"/>
            <a:ext cx="3839094" cy="1753349"/>
          </a:xfrm>
          <a:prstGeom prst="rect">
            <a:avLst/>
          </a:prstGeom>
          <a:noFill/>
          <a:ln w="9525">
            <a:solidFill>
              <a:schemeClr val="accent1"/>
            </a:solidFill>
            <a:miter lim="800000"/>
            <a:headEnd/>
            <a:tailEnd/>
          </a:ln>
        </p:spPr>
        <p:txBody>
          <a:bodyPr wrap="square" lIns="27000" tIns="27000" rIns="27000" bIns="54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9000" marR="0" lvl="0" indent="-342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＜大阪市のメリット＞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・魅力向上事業実施などによる収益を大阪市へ納付金として</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還元。</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162000" marR="0" lvl="0" indent="-342900" algn="l" defTabSz="914400" rtl="0" eaLnBrk="1" fontAlgn="auto" latinLnBrk="0" hangingPunct="1">
              <a:lnSpc>
                <a:spcPts val="375"/>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189000" marR="0" lvl="0" indent="-342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・大阪市から事業者へ業務代行料の支出</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なし。</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189000" marR="0" lvl="0" indent="-3429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189000" marR="0" lvl="0" indent="-342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PMO</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事業者のメリット＞</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・公園内の既存施設の改修や新たな施設整備が可能→質の高いサービスを提供→利用者の増加→収益の</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増加。</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p:txBody>
      </p:sp>
      <p:sp>
        <p:nvSpPr>
          <p:cNvPr id="83" name="正方形/長方形 82"/>
          <p:cNvSpPr/>
          <p:nvPr/>
        </p:nvSpPr>
        <p:spPr>
          <a:xfrm>
            <a:off x="1127360" y="594122"/>
            <a:ext cx="2454127"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a:t>
            </a:r>
          </a:p>
        </p:txBody>
      </p:sp>
      <p:sp>
        <p:nvSpPr>
          <p:cNvPr id="17" name="正方形/長方形 16"/>
          <p:cNvSpPr/>
          <p:nvPr/>
        </p:nvSpPr>
        <p:spPr>
          <a:xfrm>
            <a:off x="1121159" y="594122"/>
            <a:ext cx="9927841" cy="61273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7" name="正方形/長方形 86"/>
          <p:cNvSpPr/>
          <p:nvPr/>
        </p:nvSpPr>
        <p:spPr>
          <a:xfrm>
            <a:off x="1107975" y="899326"/>
            <a:ext cx="1002314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◆大阪城公園パークマネジメント事業導入後の状況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・既存施設の改修（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2016.5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迎賓館リニューアル、</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2017.10</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旧博物館リニューアル）</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・新たな施設整備（</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2017.6 JO-TERRACE OSAKA</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オープン、</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森之宮噴水エリアにおいてカフェ等オープン）</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・新たな園内交通、移動補助（</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2016.7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ロードトレイン、エレクトリックカー運行開始）</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・大阪城天守閣入館者数　</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184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万人</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 275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万人</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年度連続過去最高を更新→</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年度）コロナ禍による入館者数の減少</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・大阪市の収支　　　　　　 ▲</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千万円</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 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億</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千万円</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 ▲</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億</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千万円（</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年度）コロナ禍による</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PMO</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事業の収入減少に伴う</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04" name="AutoShape 94"/>
          <p:cNvSpPr>
            <a:spLocks noChangeArrowheads="1"/>
          </p:cNvSpPr>
          <p:nvPr/>
        </p:nvSpPr>
        <p:spPr bwMode="auto">
          <a:xfrm>
            <a:off x="1134872" y="5199708"/>
            <a:ext cx="1734899"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4546A"/>
                </a:solidFill>
                <a:effectLst/>
                <a:uLnTx/>
                <a:uFillTx/>
                <a:latin typeface="ＭＳ Ｐゴシック" panose="020B0600070205080204" pitchFamily="50" charset="-128"/>
                <a:ea typeface="ＭＳ Ｐゴシック" panose="020B0600070205080204" pitchFamily="50" charset="-128"/>
                <a:cs typeface="Meiryo UI" pitchFamily="50" charset="-128"/>
              </a:rPr>
              <a:t>新たな園内交通、移動補助</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105" name="AutoShape 95"/>
          <p:cNvSpPr>
            <a:spLocks noChangeArrowheads="1"/>
          </p:cNvSpPr>
          <p:nvPr/>
        </p:nvSpPr>
        <p:spPr bwMode="auto">
          <a:xfrm>
            <a:off x="1257278" y="2211839"/>
            <a:ext cx="1462663"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4546A"/>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既存施設の活用事業</a:t>
            </a:r>
          </a:p>
        </p:txBody>
      </p:sp>
      <p:sp>
        <p:nvSpPr>
          <p:cNvPr id="106" name="テキスト ボックス 24"/>
          <p:cNvSpPr txBox="1">
            <a:spLocks noChangeArrowheads="1"/>
          </p:cNvSpPr>
          <p:nvPr/>
        </p:nvSpPr>
        <p:spPr bwMode="auto">
          <a:xfrm>
            <a:off x="1129965" y="6462911"/>
            <a:ext cx="1221608"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75" marR="0" lvl="0" indent="-6667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ロードトレイン（</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2016.7</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pic>
        <p:nvPicPr>
          <p:cNvPr id="107" name="Picture 2" descr="C:\Users\i9353862\Desktop\森之宮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123" t="20387" r="26800" b="37893"/>
          <a:stretch/>
        </p:blipFill>
        <p:spPr bwMode="auto">
          <a:xfrm>
            <a:off x="3120254" y="2287694"/>
            <a:ext cx="3145395" cy="2989943"/>
          </a:xfrm>
          <a:prstGeom prst="rect">
            <a:avLst/>
          </a:prstGeom>
          <a:noFill/>
          <a:ln w="12700" cmpd="sng">
            <a:noFill/>
            <a:prstDash val="sysDash"/>
          </a:ln>
        </p:spPr>
      </p:pic>
      <p:sp>
        <p:nvSpPr>
          <p:cNvPr id="108" name="正方形/長方形 107"/>
          <p:cNvSpPr/>
          <p:nvPr/>
        </p:nvSpPr>
        <p:spPr>
          <a:xfrm rot="14771757">
            <a:off x="4756295" y="2433193"/>
            <a:ext cx="315166" cy="83542"/>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9" name="正方形/長方形 108"/>
          <p:cNvSpPr/>
          <p:nvPr/>
        </p:nvSpPr>
        <p:spPr>
          <a:xfrm rot="15939691">
            <a:off x="5559615" y="5020376"/>
            <a:ext cx="343297" cy="83542"/>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0" name="テキスト ボックス 109"/>
          <p:cNvSpPr txBox="1"/>
          <p:nvPr/>
        </p:nvSpPr>
        <p:spPr>
          <a:xfrm rot="404797">
            <a:off x="5685643" y="3143175"/>
            <a:ext cx="92333" cy="496789"/>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大阪城公園駅</a:t>
            </a:r>
          </a:p>
        </p:txBody>
      </p:sp>
      <p:sp>
        <p:nvSpPr>
          <p:cNvPr id="111" name="正方形/長方形 110"/>
          <p:cNvSpPr/>
          <p:nvPr/>
        </p:nvSpPr>
        <p:spPr>
          <a:xfrm rot="16586262">
            <a:off x="5503357" y="3355467"/>
            <a:ext cx="639320" cy="88738"/>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2" name="正方形/長方形 111"/>
          <p:cNvSpPr/>
          <p:nvPr/>
        </p:nvSpPr>
        <p:spPr>
          <a:xfrm>
            <a:off x="5362001" y="4829689"/>
            <a:ext cx="337848" cy="84888"/>
          </a:xfrm>
          <a:prstGeom prst="rect">
            <a:avLst/>
          </a:prstGeom>
          <a:solidFill>
            <a:srgbClr val="33CC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3" name="テキスト ボックス 112"/>
          <p:cNvSpPr txBox="1"/>
          <p:nvPr/>
        </p:nvSpPr>
        <p:spPr>
          <a:xfrm>
            <a:off x="5596436" y="4712635"/>
            <a:ext cx="92333" cy="355441"/>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森ノ宮駅</a:t>
            </a:r>
          </a:p>
        </p:txBody>
      </p:sp>
      <p:sp>
        <p:nvSpPr>
          <p:cNvPr id="114" name="テキスト ボックス 113"/>
          <p:cNvSpPr txBox="1"/>
          <p:nvPr/>
        </p:nvSpPr>
        <p:spPr>
          <a:xfrm rot="20117767">
            <a:off x="4780420" y="2133191"/>
            <a:ext cx="92333" cy="801740"/>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大阪ビジネスパーク駅</a:t>
            </a:r>
          </a:p>
        </p:txBody>
      </p:sp>
      <p:sp>
        <p:nvSpPr>
          <p:cNvPr id="115" name="円/楕円 114"/>
          <p:cNvSpPr/>
          <p:nvPr/>
        </p:nvSpPr>
        <p:spPr>
          <a:xfrm rot="2045277">
            <a:off x="5252738" y="4466320"/>
            <a:ext cx="223672" cy="17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6" name="正方形/長方形 115"/>
          <p:cNvSpPr/>
          <p:nvPr/>
        </p:nvSpPr>
        <p:spPr>
          <a:xfrm>
            <a:off x="5644625" y="3868418"/>
            <a:ext cx="64004" cy="443681"/>
          </a:xfrm>
          <a:prstGeom prst="rect">
            <a:avLst/>
          </a:prstGeom>
          <a:ln>
            <a:noFill/>
          </a:ln>
          <a:scene3d>
            <a:camera prst="orthographicFront">
              <a:rot lat="0" lon="300000" rev="213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7" name="フリーフォーム 116"/>
          <p:cNvSpPr/>
          <p:nvPr/>
        </p:nvSpPr>
        <p:spPr>
          <a:xfrm>
            <a:off x="5419674" y="3167941"/>
            <a:ext cx="245035" cy="227106"/>
          </a:xfrm>
          <a:custGeom>
            <a:avLst/>
            <a:gdLst>
              <a:gd name="connsiteX0" fmla="*/ 0 w 245035"/>
              <a:gd name="connsiteY0" fmla="*/ 23906 h 227106"/>
              <a:gd name="connsiteX1" fmla="*/ 131482 w 245035"/>
              <a:gd name="connsiteY1" fmla="*/ 0 h 227106"/>
              <a:gd name="connsiteX2" fmla="*/ 245035 w 245035"/>
              <a:gd name="connsiteY2" fmla="*/ 59765 h 227106"/>
              <a:gd name="connsiteX3" fmla="*/ 239059 w 245035"/>
              <a:gd name="connsiteY3" fmla="*/ 185271 h 227106"/>
              <a:gd name="connsiteX4" fmla="*/ 131482 w 245035"/>
              <a:gd name="connsiteY4" fmla="*/ 227106 h 227106"/>
              <a:gd name="connsiteX5" fmla="*/ 0 w 245035"/>
              <a:gd name="connsiteY5" fmla="*/ 23906 h 22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35" h="227106">
                <a:moveTo>
                  <a:pt x="0" y="23906"/>
                </a:moveTo>
                <a:lnTo>
                  <a:pt x="131482" y="0"/>
                </a:lnTo>
                <a:lnTo>
                  <a:pt x="245035" y="59765"/>
                </a:lnTo>
                <a:lnTo>
                  <a:pt x="239059" y="185271"/>
                </a:lnTo>
                <a:lnTo>
                  <a:pt x="131482" y="227106"/>
                </a:lnTo>
                <a:lnTo>
                  <a:pt x="0" y="23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8" name="正方形/長方形 117"/>
          <p:cNvSpPr/>
          <p:nvPr/>
        </p:nvSpPr>
        <p:spPr>
          <a:xfrm>
            <a:off x="4358997" y="3692922"/>
            <a:ext cx="97941" cy="45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9" name="テキスト ボックス 118"/>
          <p:cNvSpPr txBox="1"/>
          <p:nvPr/>
        </p:nvSpPr>
        <p:spPr>
          <a:xfrm>
            <a:off x="3294172" y="2345056"/>
            <a:ext cx="1242410" cy="215444"/>
          </a:xfrm>
          <a:prstGeom prst="rect">
            <a:avLst/>
          </a:prstGeom>
          <a:noFill/>
          <a:ln w="12700">
            <a:solidFill>
              <a:schemeClr val="tx1"/>
            </a:solid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大阪城公園</a:t>
            </a:r>
          </a:p>
        </p:txBody>
      </p:sp>
      <p:sp>
        <p:nvSpPr>
          <p:cNvPr id="120" name="正方形/長方形 119"/>
          <p:cNvSpPr/>
          <p:nvPr/>
        </p:nvSpPr>
        <p:spPr>
          <a:xfrm>
            <a:off x="4369629" y="3763271"/>
            <a:ext cx="45719" cy="196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1" name="フリーフォーム 120"/>
          <p:cNvSpPr/>
          <p:nvPr/>
        </p:nvSpPr>
        <p:spPr>
          <a:xfrm>
            <a:off x="3643553" y="3336124"/>
            <a:ext cx="73819" cy="52388"/>
          </a:xfrm>
          <a:custGeom>
            <a:avLst/>
            <a:gdLst>
              <a:gd name="connsiteX0" fmla="*/ 7144 w 95250"/>
              <a:gd name="connsiteY0" fmla="*/ 71438 h 71438"/>
              <a:gd name="connsiteX1" fmla="*/ 0 w 95250"/>
              <a:gd name="connsiteY1" fmla="*/ 11907 h 71438"/>
              <a:gd name="connsiteX2" fmla="*/ 83344 w 95250"/>
              <a:gd name="connsiteY2" fmla="*/ 0 h 71438"/>
              <a:gd name="connsiteX3" fmla="*/ 95250 w 95250"/>
              <a:gd name="connsiteY3" fmla="*/ 54769 h 71438"/>
              <a:gd name="connsiteX4" fmla="*/ 7144 w 95250"/>
              <a:gd name="connsiteY4" fmla="*/ 71438 h 71438"/>
              <a:gd name="connsiteX0" fmla="*/ 21431 w 95250"/>
              <a:gd name="connsiteY0" fmla="*/ 54769 h 54769"/>
              <a:gd name="connsiteX1" fmla="*/ 0 w 95250"/>
              <a:gd name="connsiteY1" fmla="*/ 11907 h 54769"/>
              <a:gd name="connsiteX2" fmla="*/ 83344 w 95250"/>
              <a:gd name="connsiteY2" fmla="*/ 0 h 54769"/>
              <a:gd name="connsiteX3" fmla="*/ 95250 w 95250"/>
              <a:gd name="connsiteY3" fmla="*/ 54769 h 54769"/>
              <a:gd name="connsiteX4" fmla="*/ 21431 w 95250"/>
              <a:gd name="connsiteY4" fmla="*/ 54769 h 54769"/>
              <a:gd name="connsiteX0" fmla="*/ 21431 w 95250"/>
              <a:gd name="connsiteY0" fmla="*/ 54769 h 54769"/>
              <a:gd name="connsiteX1" fmla="*/ 0 w 95250"/>
              <a:gd name="connsiteY1" fmla="*/ 11907 h 54769"/>
              <a:gd name="connsiteX2" fmla="*/ 83344 w 95250"/>
              <a:gd name="connsiteY2" fmla="*/ 0 h 54769"/>
              <a:gd name="connsiteX3" fmla="*/ 95250 w 95250"/>
              <a:gd name="connsiteY3" fmla="*/ 47625 h 54769"/>
              <a:gd name="connsiteX4" fmla="*/ 21431 w 95250"/>
              <a:gd name="connsiteY4" fmla="*/ 54769 h 54769"/>
              <a:gd name="connsiteX0" fmla="*/ 0 w 73819"/>
              <a:gd name="connsiteY0" fmla="*/ 54769 h 54769"/>
              <a:gd name="connsiteX1" fmla="*/ 0 w 73819"/>
              <a:gd name="connsiteY1" fmla="*/ 11907 h 54769"/>
              <a:gd name="connsiteX2" fmla="*/ 61913 w 73819"/>
              <a:gd name="connsiteY2" fmla="*/ 0 h 54769"/>
              <a:gd name="connsiteX3" fmla="*/ 73819 w 73819"/>
              <a:gd name="connsiteY3" fmla="*/ 47625 h 54769"/>
              <a:gd name="connsiteX4" fmla="*/ 0 w 73819"/>
              <a:gd name="connsiteY4" fmla="*/ 54769 h 54769"/>
              <a:gd name="connsiteX0" fmla="*/ 0 w 73819"/>
              <a:gd name="connsiteY0" fmla="*/ 45244 h 45244"/>
              <a:gd name="connsiteX1" fmla="*/ 0 w 73819"/>
              <a:gd name="connsiteY1" fmla="*/ 2382 h 45244"/>
              <a:gd name="connsiteX2" fmla="*/ 61913 w 73819"/>
              <a:gd name="connsiteY2" fmla="*/ 0 h 45244"/>
              <a:gd name="connsiteX3" fmla="*/ 73819 w 73819"/>
              <a:gd name="connsiteY3" fmla="*/ 38100 h 45244"/>
              <a:gd name="connsiteX4" fmla="*/ 0 w 73819"/>
              <a:gd name="connsiteY4" fmla="*/ 45244 h 45244"/>
              <a:gd name="connsiteX0" fmla="*/ 0 w 73819"/>
              <a:gd name="connsiteY0" fmla="*/ 52388 h 52388"/>
              <a:gd name="connsiteX1" fmla="*/ 0 w 73819"/>
              <a:gd name="connsiteY1" fmla="*/ 9526 h 52388"/>
              <a:gd name="connsiteX2" fmla="*/ 61913 w 73819"/>
              <a:gd name="connsiteY2" fmla="*/ 0 h 52388"/>
              <a:gd name="connsiteX3" fmla="*/ 73819 w 73819"/>
              <a:gd name="connsiteY3" fmla="*/ 45244 h 52388"/>
              <a:gd name="connsiteX4" fmla="*/ 0 w 73819"/>
              <a:gd name="connsiteY4" fmla="*/ 52388 h 52388"/>
              <a:gd name="connsiteX0" fmla="*/ 0 w 73819"/>
              <a:gd name="connsiteY0" fmla="*/ 52388 h 52388"/>
              <a:gd name="connsiteX1" fmla="*/ 0 w 73819"/>
              <a:gd name="connsiteY1" fmla="*/ 9526 h 52388"/>
              <a:gd name="connsiteX2" fmla="*/ 61913 w 73819"/>
              <a:gd name="connsiteY2" fmla="*/ 0 h 52388"/>
              <a:gd name="connsiteX3" fmla="*/ 73819 w 73819"/>
              <a:gd name="connsiteY3" fmla="*/ 40482 h 52388"/>
              <a:gd name="connsiteX4" fmla="*/ 0 w 73819"/>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9" h="52388">
                <a:moveTo>
                  <a:pt x="0" y="52388"/>
                </a:moveTo>
                <a:lnTo>
                  <a:pt x="0" y="9526"/>
                </a:lnTo>
                <a:lnTo>
                  <a:pt x="61913" y="0"/>
                </a:lnTo>
                <a:lnTo>
                  <a:pt x="73819" y="40482"/>
                </a:lnTo>
                <a:lnTo>
                  <a:pt x="0" y="5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22" name="Picture 5" descr="X:\ユーザ作業用フォルダ\大阪城魅力担当\12　PMO\05 募集\10 申請受付\02_提案書データ（Ｄ社）\迎賓館①.jpg"/>
          <p:cNvPicPr>
            <a:picLocks noChangeAspect="1" noChangeArrowheads="1"/>
          </p:cNvPicPr>
          <p:nvPr/>
        </p:nvPicPr>
        <p:blipFill>
          <a:blip r:embed="rId4" cstate="email"/>
          <a:srcRect/>
          <a:stretch>
            <a:fillRect/>
          </a:stretch>
        </p:blipFill>
        <p:spPr bwMode="auto">
          <a:xfrm>
            <a:off x="1256203" y="2433581"/>
            <a:ext cx="1620000" cy="1139649"/>
          </a:xfrm>
          <a:prstGeom prst="rect">
            <a:avLst/>
          </a:prstGeom>
          <a:noFill/>
          <a:ln>
            <a:noFill/>
          </a:ln>
        </p:spPr>
      </p:pic>
      <p:sp>
        <p:nvSpPr>
          <p:cNvPr id="123" name="角丸四角形 122"/>
          <p:cNvSpPr/>
          <p:nvPr/>
        </p:nvSpPr>
        <p:spPr>
          <a:xfrm>
            <a:off x="2049354" y="2417253"/>
            <a:ext cx="814064" cy="181521"/>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大阪迎賓館</a:t>
            </a:r>
          </a:p>
        </p:txBody>
      </p:sp>
      <p:sp>
        <p:nvSpPr>
          <p:cNvPr id="124" name="テキスト ボックス 24"/>
          <p:cNvSpPr txBox="1">
            <a:spLocks noChangeArrowheads="1"/>
          </p:cNvSpPr>
          <p:nvPr/>
        </p:nvSpPr>
        <p:spPr bwMode="auto">
          <a:xfrm>
            <a:off x="1204371" y="3566583"/>
            <a:ext cx="1998071" cy="177638"/>
          </a:xfrm>
          <a:prstGeom prst="rect">
            <a:avLst/>
          </a:prstGeom>
          <a:solidFill>
            <a:schemeClr val="bg1">
              <a:alpha val="53000"/>
            </a:schemeClr>
          </a:solidFill>
          <a:ln w="9525">
            <a:noFill/>
            <a:miter lim="800000"/>
            <a:headEnd/>
            <a:tailEnd/>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予約制レストランにリニューアル（</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2016.5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pic>
        <p:nvPicPr>
          <p:cNvPr id="125" name="図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082" y="3811952"/>
            <a:ext cx="1620000" cy="1078598"/>
          </a:xfrm>
          <a:prstGeom prst="rect">
            <a:avLst/>
          </a:prstGeom>
        </p:spPr>
      </p:pic>
      <p:sp>
        <p:nvSpPr>
          <p:cNvPr id="126" name="角丸四角形 125"/>
          <p:cNvSpPr/>
          <p:nvPr/>
        </p:nvSpPr>
        <p:spPr>
          <a:xfrm>
            <a:off x="1870010" y="3792079"/>
            <a:ext cx="1010458" cy="17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もと博物館</a:t>
            </a:r>
          </a:p>
        </p:txBody>
      </p:sp>
      <p:cxnSp>
        <p:nvCxnSpPr>
          <p:cNvPr id="127" name="直線コネクタ 126"/>
          <p:cNvCxnSpPr>
            <a:stCxn id="122" idx="3"/>
            <a:endCxn id="121" idx="3"/>
          </p:cNvCxnSpPr>
          <p:nvPr/>
        </p:nvCxnSpPr>
        <p:spPr>
          <a:xfrm>
            <a:off x="2876203" y="3003406"/>
            <a:ext cx="841169" cy="37320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テキスト ボックス 24"/>
          <p:cNvSpPr txBox="1">
            <a:spLocks noChangeArrowheads="1"/>
          </p:cNvSpPr>
          <p:nvPr/>
        </p:nvSpPr>
        <p:spPr bwMode="auto">
          <a:xfrm>
            <a:off x="1203700" y="4883174"/>
            <a:ext cx="1922152" cy="300749"/>
          </a:xfrm>
          <a:prstGeom prst="rect">
            <a:avLst/>
          </a:prstGeom>
          <a:noFill/>
          <a:ln w="9525">
            <a:noFill/>
            <a:miter lim="800000"/>
            <a:headEnd/>
            <a:tailEnd/>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MIRAIZA</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OSAKA-JO</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（物販、レストラン等の大型利便施設）にリニューアル</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2017.10</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grpSp>
        <p:nvGrpSpPr>
          <p:cNvPr id="129" name="グループ化 128"/>
          <p:cNvGrpSpPr/>
          <p:nvPr/>
        </p:nvGrpSpPr>
        <p:grpSpPr>
          <a:xfrm>
            <a:off x="5016904" y="5538693"/>
            <a:ext cx="2392265" cy="1182782"/>
            <a:chOff x="5219569" y="5557728"/>
            <a:chExt cx="2392265" cy="1182782"/>
          </a:xfrm>
        </p:grpSpPr>
        <p:pic>
          <p:nvPicPr>
            <p:cNvPr id="130" name="図 12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50907" y="5574705"/>
              <a:ext cx="1620000" cy="901958"/>
            </a:xfrm>
            <a:prstGeom prst="rect">
              <a:avLst/>
            </a:prstGeom>
          </p:spPr>
        </p:pic>
        <p:sp>
          <p:nvSpPr>
            <p:cNvPr id="131" name="テキスト ボックス 24"/>
            <p:cNvSpPr txBox="1">
              <a:spLocks noChangeArrowheads="1"/>
            </p:cNvSpPr>
            <p:nvPr/>
          </p:nvSpPr>
          <p:spPr bwMode="auto">
            <a:xfrm>
              <a:off x="5219569" y="6439761"/>
              <a:ext cx="2392265" cy="300749"/>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JO-TERRACE</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OSAKA</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物販・飲食施設）</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オープン</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2017.6</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132" name="角丸四角形 131"/>
            <p:cNvSpPr/>
            <p:nvPr/>
          </p:nvSpPr>
          <p:spPr>
            <a:xfrm>
              <a:off x="5635116" y="5557728"/>
              <a:ext cx="1201226" cy="218642"/>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大阪城公園駅前エリア</a:t>
              </a:r>
            </a:p>
          </p:txBody>
        </p:sp>
      </p:grpSp>
      <p:cxnSp>
        <p:nvCxnSpPr>
          <p:cNvPr id="133" name="直線コネクタ 132"/>
          <p:cNvCxnSpPr>
            <a:stCxn id="126" idx="3"/>
            <a:endCxn id="120" idx="3"/>
          </p:cNvCxnSpPr>
          <p:nvPr/>
        </p:nvCxnSpPr>
        <p:spPr>
          <a:xfrm flipV="1">
            <a:off x="2880468" y="3861518"/>
            <a:ext cx="1534880" cy="20237"/>
          </a:xfrm>
          <a:prstGeom prst="line">
            <a:avLst/>
          </a:prstGeom>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2340802" y="5484120"/>
            <a:ext cx="2679319" cy="1196038"/>
            <a:chOff x="2507470" y="5519272"/>
            <a:chExt cx="2679319" cy="1196038"/>
          </a:xfrm>
        </p:grpSpPr>
        <p:pic>
          <p:nvPicPr>
            <p:cNvPr id="135" name="図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7470" y="5519272"/>
              <a:ext cx="2679319" cy="1070864"/>
            </a:xfrm>
            <a:prstGeom prst="rect">
              <a:avLst/>
            </a:prstGeom>
          </p:spPr>
        </p:pic>
        <p:sp>
          <p:nvSpPr>
            <p:cNvPr id="136" name="テキスト ボックス 24"/>
            <p:cNvSpPr txBox="1">
              <a:spLocks noChangeArrowheads="1"/>
            </p:cNvSpPr>
            <p:nvPr/>
          </p:nvSpPr>
          <p:spPr bwMode="auto">
            <a:xfrm>
              <a:off x="2753127" y="6537672"/>
              <a:ext cx="2385266"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カフェ、ベーカリー等オープン（</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2018.4,5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p>
          </p:txBody>
        </p:sp>
        <p:sp>
          <p:nvSpPr>
            <p:cNvPr id="137" name="角丸四角形 136"/>
            <p:cNvSpPr/>
            <p:nvPr/>
          </p:nvSpPr>
          <p:spPr>
            <a:xfrm>
              <a:off x="4115192" y="5579797"/>
              <a:ext cx="965189" cy="21132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森ノ宮噴水エリア</a:t>
              </a:r>
            </a:p>
          </p:txBody>
        </p:sp>
      </p:grpSp>
      <p:cxnSp>
        <p:nvCxnSpPr>
          <p:cNvPr id="138" name="直線コネクタ 137"/>
          <p:cNvCxnSpPr>
            <a:stCxn id="115" idx="4"/>
            <a:endCxn id="135" idx="0"/>
          </p:cNvCxnSpPr>
          <p:nvPr/>
        </p:nvCxnSpPr>
        <p:spPr>
          <a:xfrm flipH="1">
            <a:off x="3680462" y="4629415"/>
            <a:ext cx="1634112" cy="854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0" idx="1"/>
            <a:endCxn id="117" idx="2"/>
          </p:cNvCxnSpPr>
          <p:nvPr/>
        </p:nvCxnSpPr>
        <p:spPr>
          <a:xfrm flipV="1">
            <a:off x="5048242" y="3227706"/>
            <a:ext cx="616467" cy="2778943"/>
          </a:xfrm>
          <a:prstGeom prst="line">
            <a:avLst/>
          </a:prstGeom>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807" y="6038744"/>
            <a:ext cx="708231" cy="432000"/>
          </a:xfrm>
          <a:prstGeom prst="rect">
            <a:avLst/>
          </a:prstGeom>
        </p:spPr>
      </p:pic>
      <p:pic>
        <p:nvPicPr>
          <p:cNvPr id="141" name="図 1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0340" y="5435714"/>
            <a:ext cx="710181" cy="432000"/>
          </a:xfrm>
          <a:prstGeom prst="rect">
            <a:avLst/>
          </a:prstGeom>
        </p:spPr>
      </p:pic>
      <p:sp>
        <p:nvSpPr>
          <p:cNvPr id="142" name="フリーフォーム 141"/>
          <p:cNvSpPr/>
          <p:nvPr/>
        </p:nvSpPr>
        <p:spPr>
          <a:xfrm>
            <a:off x="3359383" y="3874629"/>
            <a:ext cx="731846" cy="524066"/>
          </a:xfrm>
          <a:custGeom>
            <a:avLst/>
            <a:gdLst>
              <a:gd name="connsiteX0" fmla="*/ 742950 w 742950"/>
              <a:gd name="connsiteY0" fmla="*/ 238125 h 542925"/>
              <a:gd name="connsiteX1" fmla="*/ 561975 w 742950"/>
              <a:gd name="connsiteY1" fmla="*/ 238125 h 542925"/>
              <a:gd name="connsiteX2" fmla="*/ 561975 w 742950"/>
              <a:gd name="connsiteY2" fmla="*/ 142875 h 542925"/>
              <a:gd name="connsiteX3" fmla="*/ 133350 w 742950"/>
              <a:gd name="connsiteY3" fmla="*/ 180975 h 542925"/>
              <a:gd name="connsiteX4" fmla="*/ 104775 w 742950"/>
              <a:gd name="connsiteY4" fmla="*/ 0 h 542925"/>
              <a:gd name="connsiteX5" fmla="*/ 0 w 742950"/>
              <a:gd name="connsiteY5" fmla="*/ 28575 h 542925"/>
              <a:gd name="connsiteX6" fmla="*/ 104775 w 742950"/>
              <a:gd name="connsiteY6" fmla="*/ 133350 h 542925"/>
              <a:gd name="connsiteX7" fmla="*/ 142875 w 742950"/>
              <a:gd name="connsiteY7" fmla="*/ 371475 h 542925"/>
              <a:gd name="connsiteX8" fmla="*/ 200025 w 742950"/>
              <a:gd name="connsiteY8" fmla="*/ 438150 h 542925"/>
              <a:gd name="connsiteX9" fmla="*/ 200025 w 742950"/>
              <a:gd name="connsiteY9" fmla="*/ 542925 h 542925"/>
              <a:gd name="connsiteX10" fmla="*/ 152400 w 742950"/>
              <a:gd name="connsiteY10" fmla="*/ 523875 h 542925"/>
              <a:gd name="connsiteX11" fmla="*/ 123825 w 742950"/>
              <a:gd name="connsiteY11" fmla="*/ 447675 h 542925"/>
              <a:gd name="connsiteX12" fmla="*/ 161925 w 742950"/>
              <a:gd name="connsiteY12" fmla="*/ 352425 h 542925"/>
              <a:gd name="connsiteX13" fmla="*/ 133350 w 742950"/>
              <a:gd name="connsiteY13" fmla="*/ 209550 h 5429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0025 w 742950"/>
              <a:gd name="connsiteY8" fmla="*/ 438150 h 555625"/>
              <a:gd name="connsiteX9" fmla="*/ 200025 w 742950"/>
              <a:gd name="connsiteY9" fmla="*/ 542925 h 555625"/>
              <a:gd name="connsiteX10" fmla="*/ 133350 w 742950"/>
              <a:gd name="connsiteY10" fmla="*/ 555625 h 555625"/>
              <a:gd name="connsiteX11" fmla="*/ 123825 w 742950"/>
              <a:gd name="connsiteY11" fmla="*/ 447675 h 555625"/>
              <a:gd name="connsiteX12" fmla="*/ 161925 w 742950"/>
              <a:gd name="connsiteY12" fmla="*/ 352425 h 555625"/>
              <a:gd name="connsiteX13" fmla="*/ 133350 w 742950"/>
              <a:gd name="connsiteY13" fmla="*/ 209550 h 5556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0025 w 742950"/>
              <a:gd name="connsiteY8" fmla="*/ 438150 h 555625"/>
              <a:gd name="connsiteX9" fmla="*/ 200025 w 742950"/>
              <a:gd name="connsiteY9" fmla="*/ 542925 h 555625"/>
              <a:gd name="connsiteX10" fmla="*/ 133350 w 742950"/>
              <a:gd name="connsiteY10" fmla="*/ 555625 h 555625"/>
              <a:gd name="connsiteX11" fmla="*/ 104775 w 742950"/>
              <a:gd name="connsiteY11" fmla="*/ 409575 h 555625"/>
              <a:gd name="connsiteX12" fmla="*/ 161925 w 742950"/>
              <a:gd name="connsiteY12" fmla="*/ 352425 h 555625"/>
              <a:gd name="connsiteX13" fmla="*/ 133350 w 742950"/>
              <a:gd name="connsiteY13" fmla="*/ 209550 h 5556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6375 w 742950"/>
              <a:gd name="connsiteY8" fmla="*/ 400050 h 555625"/>
              <a:gd name="connsiteX9" fmla="*/ 200025 w 742950"/>
              <a:gd name="connsiteY9" fmla="*/ 542925 h 555625"/>
              <a:gd name="connsiteX10" fmla="*/ 133350 w 742950"/>
              <a:gd name="connsiteY10" fmla="*/ 555625 h 555625"/>
              <a:gd name="connsiteX11" fmla="*/ 104775 w 742950"/>
              <a:gd name="connsiteY11" fmla="*/ 409575 h 555625"/>
              <a:gd name="connsiteX12" fmla="*/ 161925 w 742950"/>
              <a:gd name="connsiteY12" fmla="*/ 352425 h 555625"/>
              <a:gd name="connsiteX13" fmla="*/ 133350 w 742950"/>
              <a:gd name="connsiteY13" fmla="*/ 209550 h 555625"/>
              <a:gd name="connsiteX0" fmla="*/ 742978 w 742978"/>
              <a:gd name="connsiteY0" fmla="*/ 257175 h 574675"/>
              <a:gd name="connsiteX1" fmla="*/ 562003 w 742978"/>
              <a:gd name="connsiteY1" fmla="*/ 257175 h 574675"/>
              <a:gd name="connsiteX2" fmla="*/ 562003 w 742978"/>
              <a:gd name="connsiteY2" fmla="*/ 161925 h 574675"/>
              <a:gd name="connsiteX3" fmla="*/ 133378 w 742978"/>
              <a:gd name="connsiteY3" fmla="*/ 200025 h 574675"/>
              <a:gd name="connsiteX4" fmla="*/ 95278 w 742978"/>
              <a:gd name="connsiteY4" fmla="*/ 0 h 574675"/>
              <a:gd name="connsiteX5" fmla="*/ 28 w 742978"/>
              <a:gd name="connsiteY5" fmla="*/ 47625 h 574675"/>
              <a:gd name="connsiteX6" fmla="*/ 104803 w 742978"/>
              <a:gd name="connsiteY6" fmla="*/ 152400 h 574675"/>
              <a:gd name="connsiteX7" fmla="*/ 142903 w 742978"/>
              <a:gd name="connsiteY7" fmla="*/ 390525 h 574675"/>
              <a:gd name="connsiteX8" fmla="*/ 206403 w 742978"/>
              <a:gd name="connsiteY8" fmla="*/ 419100 h 574675"/>
              <a:gd name="connsiteX9" fmla="*/ 200053 w 742978"/>
              <a:gd name="connsiteY9" fmla="*/ 561975 h 574675"/>
              <a:gd name="connsiteX10" fmla="*/ 133378 w 742978"/>
              <a:gd name="connsiteY10" fmla="*/ 574675 h 574675"/>
              <a:gd name="connsiteX11" fmla="*/ 104803 w 742978"/>
              <a:gd name="connsiteY11" fmla="*/ 428625 h 574675"/>
              <a:gd name="connsiteX12" fmla="*/ 161953 w 742978"/>
              <a:gd name="connsiteY12" fmla="*/ 371475 h 574675"/>
              <a:gd name="connsiteX13" fmla="*/ 133378 w 742978"/>
              <a:gd name="connsiteY13" fmla="*/ 228600 h 574675"/>
              <a:gd name="connsiteX0" fmla="*/ 733459 w 733459"/>
              <a:gd name="connsiteY0" fmla="*/ 257175 h 574675"/>
              <a:gd name="connsiteX1" fmla="*/ 552484 w 733459"/>
              <a:gd name="connsiteY1" fmla="*/ 257175 h 574675"/>
              <a:gd name="connsiteX2" fmla="*/ 552484 w 733459"/>
              <a:gd name="connsiteY2" fmla="*/ 161925 h 574675"/>
              <a:gd name="connsiteX3" fmla="*/ 123859 w 733459"/>
              <a:gd name="connsiteY3" fmla="*/ 200025 h 574675"/>
              <a:gd name="connsiteX4" fmla="*/ 85759 w 733459"/>
              <a:gd name="connsiteY4" fmla="*/ 0 h 574675"/>
              <a:gd name="connsiteX5" fmla="*/ 34 w 733459"/>
              <a:gd name="connsiteY5" fmla="*/ 28575 h 574675"/>
              <a:gd name="connsiteX6" fmla="*/ 95284 w 733459"/>
              <a:gd name="connsiteY6" fmla="*/ 152400 h 574675"/>
              <a:gd name="connsiteX7" fmla="*/ 133384 w 733459"/>
              <a:gd name="connsiteY7" fmla="*/ 390525 h 574675"/>
              <a:gd name="connsiteX8" fmla="*/ 196884 w 733459"/>
              <a:gd name="connsiteY8" fmla="*/ 419100 h 574675"/>
              <a:gd name="connsiteX9" fmla="*/ 190534 w 733459"/>
              <a:gd name="connsiteY9" fmla="*/ 561975 h 574675"/>
              <a:gd name="connsiteX10" fmla="*/ 123859 w 733459"/>
              <a:gd name="connsiteY10" fmla="*/ 574675 h 574675"/>
              <a:gd name="connsiteX11" fmla="*/ 95284 w 733459"/>
              <a:gd name="connsiteY11" fmla="*/ 428625 h 574675"/>
              <a:gd name="connsiteX12" fmla="*/ 152434 w 733459"/>
              <a:gd name="connsiteY12" fmla="*/ 371475 h 574675"/>
              <a:gd name="connsiteX13" fmla="*/ 123859 w 733459"/>
              <a:gd name="connsiteY13" fmla="*/ 228600 h 574675"/>
              <a:gd name="connsiteX0" fmla="*/ 736053 w 736053"/>
              <a:gd name="connsiteY0" fmla="*/ 257175 h 574675"/>
              <a:gd name="connsiteX1" fmla="*/ 555078 w 736053"/>
              <a:gd name="connsiteY1" fmla="*/ 257175 h 574675"/>
              <a:gd name="connsiteX2" fmla="*/ 555078 w 736053"/>
              <a:gd name="connsiteY2" fmla="*/ 161925 h 574675"/>
              <a:gd name="connsiteX3" fmla="*/ 126453 w 736053"/>
              <a:gd name="connsiteY3" fmla="*/ 200025 h 574675"/>
              <a:gd name="connsiteX4" fmla="*/ 88353 w 736053"/>
              <a:gd name="connsiteY4" fmla="*/ 0 h 574675"/>
              <a:gd name="connsiteX5" fmla="*/ 2628 w 736053"/>
              <a:gd name="connsiteY5" fmla="*/ 28575 h 574675"/>
              <a:gd name="connsiteX6" fmla="*/ 28822 w 736053"/>
              <a:gd name="connsiteY6" fmla="*/ 128588 h 574675"/>
              <a:gd name="connsiteX7" fmla="*/ 97878 w 736053"/>
              <a:gd name="connsiteY7" fmla="*/ 152400 h 574675"/>
              <a:gd name="connsiteX8" fmla="*/ 135978 w 736053"/>
              <a:gd name="connsiteY8" fmla="*/ 390525 h 574675"/>
              <a:gd name="connsiteX9" fmla="*/ 199478 w 736053"/>
              <a:gd name="connsiteY9" fmla="*/ 419100 h 574675"/>
              <a:gd name="connsiteX10" fmla="*/ 193128 w 736053"/>
              <a:gd name="connsiteY10" fmla="*/ 561975 h 574675"/>
              <a:gd name="connsiteX11" fmla="*/ 126453 w 736053"/>
              <a:gd name="connsiteY11" fmla="*/ 574675 h 574675"/>
              <a:gd name="connsiteX12" fmla="*/ 97878 w 736053"/>
              <a:gd name="connsiteY12" fmla="*/ 428625 h 574675"/>
              <a:gd name="connsiteX13" fmla="*/ 155028 w 736053"/>
              <a:gd name="connsiteY13" fmla="*/ 371475 h 574675"/>
              <a:gd name="connsiteX14" fmla="*/ 126453 w 736053"/>
              <a:gd name="connsiteY14" fmla="*/ 228600 h 574675"/>
              <a:gd name="connsiteX0" fmla="*/ 736053 w 736053"/>
              <a:gd name="connsiteY0" fmla="*/ 257175 h 574675"/>
              <a:gd name="connsiteX1" fmla="*/ 555078 w 736053"/>
              <a:gd name="connsiteY1" fmla="*/ 257175 h 574675"/>
              <a:gd name="connsiteX2" fmla="*/ 555078 w 736053"/>
              <a:gd name="connsiteY2" fmla="*/ 161925 h 574675"/>
              <a:gd name="connsiteX3" fmla="*/ 126453 w 736053"/>
              <a:gd name="connsiteY3" fmla="*/ 200025 h 574675"/>
              <a:gd name="connsiteX4" fmla="*/ 88353 w 736053"/>
              <a:gd name="connsiteY4" fmla="*/ 0 h 574675"/>
              <a:gd name="connsiteX5" fmla="*/ 2628 w 736053"/>
              <a:gd name="connsiteY5" fmla="*/ 28575 h 574675"/>
              <a:gd name="connsiteX6" fmla="*/ 28822 w 736053"/>
              <a:gd name="connsiteY6" fmla="*/ 128588 h 574675"/>
              <a:gd name="connsiteX7" fmla="*/ 97878 w 736053"/>
              <a:gd name="connsiteY7" fmla="*/ 152400 h 574675"/>
              <a:gd name="connsiteX8" fmla="*/ 135978 w 736053"/>
              <a:gd name="connsiteY8" fmla="*/ 390525 h 574675"/>
              <a:gd name="connsiteX9" fmla="*/ 199478 w 736053"/>
              <a:gd name="connsiteY9" fmla="*/ 419100 h 574675"/>
              <a:gd name="connsiteX10" fmla="*/ 193128 w 736053"/>
              <a:gd name="connsiteY10" fmla="*/ 561975 h 574675"/>
              <a:gd name="connsiteX11" fmla="*/ 126453 w 736053"/>
              <a:gd name="connsiteY11" fmla="*/ 574675 h 574675"/>
              <a:gd name="connsiteX12" fmla="*/ 97878 w 736053"/>
              <a:gd name="connsiteY12" fmla="*/ 428625 h 574675"/>
              <a:gd name="connsiteX13" fmla="*/ 155028 w 736053"/>
              <a:gd name="connsiteY13"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47922 w 736053"/>
              <a:gd name="connsiteY3" fmla="*/ 119063 h 574675"/>
              <a:gd name="connsiteX4" fmla="*/ 126453 w 736053"/>
              <a:gd name="connsiteY4" fmla="*/ 200025 h 574675"/>
              <a:gd name="connsiteX5" fmla="*/ 88353 w 736053"/>
              <a:gd name="connsiteY5" fmla="*/ 0 h 574675"/>
              <a:gd name="connsiteX6" fmla="*/ 2628 w 736053"/>
              <a:gd name="connsiteY6" fmla="*/ 28575 h 574675"/>
              <a:gd name="connsiteX7" fmla="*/ 28822 w 736053"/>
              <a:gd name="connsiteY7" fmla="*/ 128588 h 574675"/>
              <a:gd name="connsiteX8" fmla="*/ 97878 w 736053"/>
              <a:gd name="connsiteY8" fmla="*/ 152400 h 574675"/>
              <a:gd name="connsiteX9" fmla="*/ 135978 w 736053"/>
              <a:gd name="connsiteY9" fmla="*/ 390525 h 574675"/>
              <a:gd name="connsiteX10" fmla="*/ 199478 w 736053"/>
              <a:gd name="connsiteY10" fmla="*/ 419100 h 574675"/>
              <a:gd name="connsiteX11" fmla="*/ 193128 w 736053"/>
              <a:gd name="connsiteY11" fmla="*/ 561975 h 574675"/>
              <a:gd name="connsiteX12" fmla="*/ 126453 w 736053"/>
              <a:gd name="connsiteY12" fmla="*/ 574675 h 574675"/>
              <a:gd name="connsiteX13" fmla="*/ 97878 w 736053"/>
              <a:gd name="connsiteY13" fmla="*/ 428625 h 574675"/>
              <a:gd name="connsiteX14" fmla="*/ 155028 w 736053"/>
              <a:gd name="connsiteY14"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126453 w 736053"/>
              <a:gd name="connsiteY4" fmla="*/ 200025 h 574675"/>
              <a:gd name="connsiteX5" fmla="*/ 88353 w 736053"/>
              <a:gd name="connsiteY5" fmla="*/ 0 h 574675"/>
              <a:gd name="connsiteX6" fmla="*/ 2628 w 736053"/>
              <a:gd name="connsiteY6" fmla="*/ 28575 h 574675"/>
              <a:gd name="connsiteX7" fmla="*/ 28822 w 736053"/>
              <a:gd name="connsiteY7" fmla="*/ 128588 h 574675"/>
              <a:gd name="connsiteX8" fmla="*/ 97878 w 736053"/>
              <a:gd name="connsiteY8" fmla="*/ 152400 h 574675"/>
              <a:gd name="connsiteX9" fmla="*/ 135978 w 736053"/>
              <a:gd name="connsiteY9" fmla="*/ 390525 h 574675"/>
              <a:gd name="connsiteX10" fmla="*/ 199478 w 736053"/>
              <a:gd name="connsiteY10" fmla="*/ 419100 h 574675"/>
              <a:gd name="connsiteX11" fmla="*/ 193128 w 736053"/>
              <a:gd name="connsiteY11" fmla="*/ 561975 h 574675"/>
              <a:gd name="connsiteX12" fmla="*/ 126453 w 736053"/>
              <a:gd name="connsiteY12" fmla="*/ 574675 h 574675"/>
              <a:gd name="connsiteX13" fmla="*/ 97878 w 736053"/>
              <a:gd name="connsiteY13" fmla="*/ 428625 h 574675"/>
              <a:gd name="connsiteX14" fmla="*/ 155028 w 736053"/>
              <a:gd name="connsiteY14"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6803 w 736053"/>
              <a:gd name="connsiteY4" fmla="*/ 152400 h 574675"/>
              <a:gd name="connsiteX5" fmla="*/ 126453 w 736053"/>
              <a:gd name="connsiteY5" fmla="*/ 200025 h 574675"/>
              <a:gd name="connsiteX6" fmla="*/ 88353 w 736053"/>
              <a:gd name="connsiteY6" fmla="*/ 0 h 574675"/>
              <a:gd name="connsiteX7" fmla="*/ 2628 w 736053"/>
              <a:gd name="connsiteY7" fmla="*/ 28575 h 574675"/>
              <a:gd name="connsiteX8" fmla="*/ 28822 w 736053"/>
              <a:gd name="connsiteY8" fmla="*/ 128588 h 574675"/>
              <a:gd name="connsiteX9" fmla="*/ 97878 w 736053"/>
              <a:gd name="connsiteY9" fmla="*/ 152400 h 574675"/>
              <a:gd name="connsiteX10" fmla="*/ 135978 w 736053"/>
              <a:gd name="connsiteY10" fmla="*/ 390525 h 574675"/>
              <a:gd name="connsiteX11" fmla="*/ 199478 w 736053"/>
              <a:gd name="connsiteY11" fmla="*/ 419100 h 574675"/>
              <a:gd name="connsiteX12" fmla="*/ 193128 w 736053"/>
              <a:gd name="connsiteY12" fmla="*/ 561975 h 574675"/>
              <a:gd name="connsiteX13" fmla="*/ 126453 w 736053"/>
              <a:gd name="connsiteY13" fmla="*/ 574675 h 574675"/>
              <a:gd name="connsiteX14" fmla="*/ 97878 w 736053"/>
              <a:gd name="connsiteY14" fmla="*/ 428625 h 574675"/>
              <a:gd name="connsiteX15" fmla="*/ 155028 w 736053"/>
              <a:gd name="connsiteY15"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6803 w 736053"/>
              <a:gd name="connsiteY4" fmla="*/ 152400 h 574675"/>
              <a:gd name="connsiteX5" fmla="*/ 342353 w 736053"/>
              <a:gd name="connsiteY5" fmla="*/ 190500 h 574675"/>
              <a:gd name="connsiteX6" fmla="*/ 126453 w 736053"/>
              <a:gd name="connsiteY6" fmla="*/ 200025 h 574675"/>
              <a:gd name="connsiteX7" fmla="*/ 88353 w 736053"/>
              <a:gd name="connsiteY7" fmla="*/ 0 h 574675"/>
              <a:gd name="connsiteX8" fmla="*/ 2628 w 736053"/>
              <a:gd name="connsiteY8" fmla="*/ 28575 h 574675"/>
              <a:gd name="connsiteX9" fmla="*/ 28822 w 736053"/>
              <a:gd name="connsiteY9" fmla="*/ 128588 h 574675"/>
              <a:gd name="connsiteX10" fmla="*/ 97878 w 736053"/>
              <a:gd name="connsiteY10" fmla="*/ 152400 h 574675"/>
              <a:gd name="connsiteX11" fmla="*/ 135978 w 736053"/>
              <a:gd name="connsiteY11" fmla="*/ 390525 h 574675"/>
              <a:gd name="connsiteX12" fmla="*/ 199478 w 736053"/>
              <a:gd name="connsiteY12" fmla="*/ 419100 h 574675"/>
              <a:gd name="connsiteX13" fmla="*/ 193128 w 736053"/>
              <a:gd name="connsiteY13" fmla="*/ 561975 h 574675"/>
              <a:gd name="connsiteX14" fmla="*/ 126453 w 736053"/>
              <a:gd name="connsiteY14" fmla="*/ 574675 h 574675"/>
              <a:gd name="connsiteX15" fmla="*/ 97878 w 736053"/>
              <a:gd name="connsiteY15" fmla="*/ 428625 h 574675"/>
              <a:gd name="connsiteX16" fmla="*/ 155028 w 736053"/>
              <a:gd name="connsiteY16"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9978 w 736053"/>
              <a:gd name="connsiteY4" fmla="*/ 158750 h 574675"/>
              <a:gd name="connsiteX5" fmla="*/ 342353 w 736053"/>
              <a:gd name="connsiteY5" fmla="*/ 190500 h 574675"/>
              <a:gd name="connsiteX6" fmla="*/ 126453 w 736053"/>
              <a:gd name="connsiteY6" fmla="*/ 200025 h 574675"/>
              <a:gd name="connsiteX7" fmla="*/ 88353 w 736053"/>
              <a:gd name="connsiteY7" fmla="*/ 0 h 574675"/>
              <a:gd name="connsiteX8" fmla="*/ 2628 w 736053"/>
              <a:gd name="connsiteY8" fmla="*/ 28575 h 574675"/>
              <a:gd name="connsiteX9" fmla="*/ 28822 w 736053"/>
              <a:gd name="connsiteY9" fmla="*/ 128588 h 574675"/>
              <a:gd name="connsiteX10" fmla="*/ 97878 w 736053"/>
              <a:gd name="connsiteY10" fmla="*/ 152400 h 574675"/>
              <a:gd name="connsiteX11" fmla="*/ 135978 w 736053"/>
              <a:gd name="connsiteY11" fmla="*/ 390525 h 574675"/>
              <a:gd name="connsiteX12" fmla="*/ 199478 w 736053"/>
              <a:gd name="connsiteY12" fmla="*/ 419100 h 574675"/>
              <a:gd name="connsiteX13" fmla="*/ 193128 w 736053"/>
              <a:gd name="connsiteY13" fmla="*/ 561975 h 574675"/>
              <a:gd name="connsiteX14" fmla="*/ 126453 w 736053"/>
              <a:gd name="connsiteY14" fmla="*/ 574675 h 574675"/>
              <a:gd name="connsiteX15" fmla="*/ 97878 w 736053"/>
              <a:gd name="connsiteY15" fmla="*/ 428625 h 574675"/>
              <a:gd name="connsiteX16" fmla="*/ 155028 w 736053"/>
              <a:gd name="connsiteY16" fmla="*/ 371475 h 574675"/>
              <a:gd name="connsiteX0" fmla="*/ 736053 w 736053"/>
              <a:gd name="connsiteY0" fmla="*/ 232461 h 549961"/>
              <a:gd name="connsiteX1" fmla="*/ 555078 w 736053"/>
              <a:gd name="connsiteY1" fmla="*/ 232461 h 549961"/>
              <a:gd name="connsiteX2" fmla="*/ 555078 w 736053"/>
              <a:gd name="connsiteY2" fmla="*/ 137211 h 549961"/>
              <a:gd name="connsiteX3" fmla="*/ 409822 w 736053"/>
              <a:gd name="connsiteY3" fmla="*/ 72124 h 549961"/>
              <a:gd name="connsiteX4" fmla="*/ 389978 w 736053"/>
              <a:gd name="connsiteY4" fmla="*/ 134036 h 549961"/>
              <a:gd name="connsiteX5" fmla="*/ 342353 w 736053"/>
              <a:gd name="connsiteY5" fmla="*/ 165786 h 549961"/>
              <a:gd name="connsiteX6" fmla="*/ 126453 w 736053"/>
              <a:gd name="connsiteY6" fmla="*/ 175311 h 549961"/>
              <a:gd name="connsiteX7" fmla="*/ 88353 w 736053"/>
              <a:gd name="connsiteY7" fmla="*/ 10211 h 549961"/>
              <a:gd name="connsiteX8" fmla="*/ 2628 w 736053"/>
              <a:gd name="connsiteY8" fmla="*/ 3861 h 549961"/>
              <a:gd name="connsiteX9" fmla="*/ 28822 w 736053"/>
              <a:gd name="connsiteY9" fmla="*/ 103874 h 549961"/>
              <a:gd name="connsiteX10" fmla="*/ 97878 w 736053"/>
              <a:gd name="connsiteY10" fmla="*/ 127686 h 549961"/>
              <a:gd name="connsiteX11" fmla="*/ 135978 w 736053"/>
              <a:gd name="connsiteY11" fmla="*/ 365811 h 549961"/>
              <a:gd name="connsiteX12" fmla="*/ 199478 w 736053"/>
              <a:gd name="connsiteY12" fmla="*/ 394386 h 549961"/>
              <a:gd name="connsiteX13" fmla="*/ 193128 w 736053"/>
              <a:gd name="connsiteY13" fmla="*/ 537261 h 549961"/>
              <a:gd name="connsiteX14" fmla="*/ 126453 w 736053"/>
              <a:gd name="connsiteY14" fmla="*/ 549961 h 549961"/>
              <a:gd name="connsiteX15" fmla="*/ 97878 w 736053"/>
              <a:gd name="connsiteY15" fmla="*/ 403911 h 549961"/>
              <a:gd name="connsiteX16" fmla="*/ 155028 w 736053"/>
              <a:gd name="connsiteY16" fmla="*/ 346761 h 549961"/>
              <a:gd name="connsiteX0" fmla="*/ 736053 w 736053"/>
              <a:gd name="connsiteY0" fmla="*/ 222250 h 539750"/>
              <a:gd name="connsiteX1" fmla="*/ 555078 w 736053"/>
              <a:gd name="connsiteY1" fmla="*/ 222250 h 539750"/>
              <a:gd name="connsiteX2" fmla="*/ 555078 w 736053"/>
              <a:gd name="connsiteY2" fmla="*/ 127000 h 539750"/>
              <a:gd name="connsiteX3" fmla="*/ 409822 w 736053"/>
              <a:gd name="connsiteY3" fmla="*/ 61913 h 539750"/>
              <a:gd name="connsiteX4" fmla="*/ 389978 w 736053"/>
              <a:gd name="connsiteY4" fmla="*/ 123825 h 539750"/>
              <a:gd name="connsiteX5" fmla="*/ 342353 w 736053"/>
              <a:gd name="connsiteY5" fmla="*/ 155575 h 539750"/>
              <a:gd name="connsiteX6" fmla="*/ 126453 w 736053"/>
              <a:gd name="connsiteY6" fmla="*/ 165100 h 539750"/>
              <a:gd name="connsiteX7" fmla="*/ 88353 w 736053"/>
              <a:gd name="connsiteY7" fmla="*/ 0 h 539750"/>
              <a:gd name="connsiteX8" fmla="*/ 2628 w 736053"/>
              <a:gd name="connsiteY8" fmla="*/ 25400 h 539750"/>
              <a:gd name="connsiteX9" fmla="*/ 28822 w 736053"/>
              <a:gd name="connsiteY9" fmla="*/ 93663 h 539750"/>
              <a:gd name="connsiteX10" fmla="*/ 97878 w 736053"/>
              <a:gd name="connsiteY10" fmla="*/ 117475 h 539750"/>
              <a:gd name="connsiteX11" fmla="*/ 135978 w 736053"/>
              <a:gd name="connsiteY11" fmla="*/ 355600 h 539750"/>
              <a:gd name="connsiteX12" fmla="*/ 199478 w 736053"/>
              <a:gd name="connsiteY12" fmla="*/ 384175 h 539750"/>
              <a:gd name="connsiteX13" fmla="*/ 193128 w 736053"/>
              <a:gd name="connsiteY13" fmla="*/ 527050 h 539750"/>
              <a:gd name="connsiteX14" fmla="*/ 126453 w 736053"/>
              <a:gd name="connsiteY14" fmla="*/ 539750 h 539750"/>
              <a:gd name="connsiteX15" fmla="*/ 97878 w 736053"/>
              <a:gd name="connsiteY15" fmla="*/ 393700 h 539750"/>
              <a:gd name="connsiteX16" fmla="*/ 155028 w 736053"/>
              <a:gd name="connsiteY16" fmla="*/ 336550 h 539750"/>
              <a:gd name="connsiteX0" fmla="*/ 734670 w 734670"/>
              <a:gd name="connsiteY0" fmla="*/ 222250 h 539750"/>
              <a:gd name="connsiteX1" fmla="*/ 553695 w 734670"/>
              <a:gd name="connsiteY1" fmla="*/ 222250 h 539750"/>
              <a:gd name="connsiteX2" fmla="*/ 553695 w 734670"/>
              <a:gd name="connsiteY2" fmla="*/ 127000 h 539750"/>
              <a:gd name="connsiteX3" fmla="*/ 408439 w 734670"/>
              <a:gd name="connsiteY3" fmla="*/ 61913 h 539750"/>
              <a:gd name="connsiteX4" fmla="*/ 388595 w 734670"/>
              <a:gd name="connsiteY4" fmla="*/ 123825 h 539750"/>
              <a:gd name="connsiteX5" fmla="*/ 340970 w 734670"/>
              <a:gd name="connsiteY5" fmla="*/ 155575 h 539750"/>
              <a:gd name="connsiteX6" fmla="*/ 125070 w 734670"/>
              <a:gd name="connsiteY6" fmla="*/ 165100 h 539750"/>
              <a:gd name="connsiteX7" fmla="*/ 86970 w 734670"/>
              <a:gd name="connsiteY7" fmla="*/ 0 h 539750"/>
              <a:gd name="connsiteX8" fmla="*/ 1245 w 734670"/>
              <a:gd name="connsiteY8" fmla="*/ 25400 h 539750"/>
              <a:gd name="connsiteX9" fmla="*/ 40139 w 734670"/>
              <a:gd name="connsiteY9" fmla="*/ 77788 h 539750"/>
              <a:gd name="connsiteX10" fmla="*/ 96495 w 734670"/>
              <a:gd name="connsiteY10" fmla="*/ 117475 h 539750"/>
              <a:gd name="connsiteX11" fmla="*/ 134595 w 734670"/>
              <a:gd name="connsiteY11" fmla="*/ 355600 h 539750"/>
              <a:gd name="connsiteX12" fmla="*/ 198095 w 734670"/>
              <a:gd name="connsiteY12" fmla="*/ 384175 h 539750"/>
              <a:gd name="connsiteX13" fmla="*/ 191745 w 734670"/>
              <a:gd name="connsiteY13" fmla="*/ 527050 h 539750"/>
              <a:gd name="connsiteX14" fmla="*/ 125070 w 734670"/>
              <a:gd name="connsiteY14" fmla="*/ 539750 h 539750"/>
              <a:gd name="connsiteX15" fmla="*/ 96495 w 734670"/>
              <a:gd name="connsiteY15" fmla="*/ 393700 h 539750"/>
              <a:gd name="connsiteX16" fmla="*/ 153645 w 734670"/>
              <a:gd name="connsiteY16" fmla="*/ 336550 h 539750"/>
              <a:gd name="connsiteX0" fmla="*/ 734908 w 734908"/>
              <a:gd name="connsiteY0" fmla="*/ 222250 h 539750"/>
              <a:gd name="connsiteX1" fmla="*/ 553933 w 734908"/>
              <a:gd name="connsiteY1" fmla="*/ 222250 h 539750"/>
              <a:gd name="connsiteX2" fmla="*/ 553933 w 734908"/>
              <a:gd name="connsiteY2" fmla="*/ 127000 h 539750"/>
              <a:gd name="connsiteX3" fmla="*/ 408677 w 734908"/>
              <a:gd name="connsiteY3" fmla="*/ 61913 h 539750"/>
              <a:gd name="connsiteX4" fmla="*/ 388833 w 734908"/>
              <a:gd name="connsiteY4" fmla="*/ 123825 h 539750"/>
              <a:gd name="connsiteX5" fmla="*/ 341208 w 734908"/>
              <a:gd name="connsiteY5" fmla="*/ 155575 h 539750"/>
              <a:gd name="connsiteX6" fmla="*/ 125308 w 734908"/>
              <a:gd name="connsiteY6" fmla="*/ 165100 h 539750"/>
              <a:gd name="connsiteX7" fmla="*/ 87208 w 734908"/>
              <a:gd name="connsiteY7" fmla="*/ 0 h 539750"/>
              <a:gd name="connsiteX8" fmla="*/ 1483 w 734908"/>
              <a:gd name="connsiteY8" fmla="*/ 25400 h 539750"/>
              <a:gd name="connsiteX9" fmla="*/ 40377 w 734908"/>
              <a:gd name="connsiteY9" fmla="*/ 77788 h 539750"/>
              <a:gd name="connsiteX10" fmla="*/ 134833 w 734908"/>
              <a:gd name="connsiteY10" fmla="*/ 355600 h 539750"/>
              <a:gd name="connsiteX11" fmla="*/ 198333 w 734908"/>
              <a:gd name="connsiteY11" fmla="*/ 384175 h 539750"/>
              <a:gd name="connsiteX12" fmla="*/ 191983 w 734908"/>
              <a:gd name="connsiteY12" fmla="*/ 527050 h 539750"/>
              <a:gd name="connsiteX13" fmla="*/ 125308 w 734908"/>
              <a:gd name="connsiteY13" fmla="*/ 539750 h 539750"/>
              <a:gd name="connsiteX14" fmla="*/ 96733 w 734908"/>
              <a:gd name="connsiteY14" fmla="*/ 393700 h 539750"/>
              <a:gd name="connsiteX15" fmla="*/ 153883 w 734908"/>
              <a:gd name="connsiteY15" fmla="*/ 336550 h 539750"/>
              <a:gd name="connsiteX0" fmla="*/ 732646 w 732646"/>
              <a:gd name="connsiteY0" fmla="*/ 222250 h 539750"/>
              <a:gd name="connsiteX1" fmla="*/ 551671 w 732646"/>
              <a:gd name="connsiteY1" fmla="*/ 222250 h 539750"/>
              <a:gd name="connsiteX2" fmla="*/ 551671 w 732646"/>
              <a:gd name="connsiteY2" fmla="*/ 127000 h 539750"/>
              <a:gd name="connsiteX3" fmla="*/ 406415 w 732646"/>
              <a:gd name="connsiteY3" fmla="*/ 61913 h 539750"/>
              <a:gd name="connsiteX4" fmla="*/ 386571 w 732646"/>
              <a:gd name="connsiteY4" fmla="*/ 123825 h 539750"/>
              <a:gd name="connsiteX5" fmla="*/ 338946 w 732646"/>
              <a:gd name="connsiteY5" fmla="*/ 155575 h 539750"/>
              <a:gd name="connsiteX6" fmla="*/ 123046 w 732646"/>
              <a:gd name="connsiteY6" fmla="*/ 165100 h 539750"/>
              <a:gd name="connsiteX7" fmla="*/ 84946 w 732646"/>
              <a:gd name="connsiteY7" fmla="*/ 0 h 539750"/>
              <a:gd name="connsiteX8" fmla="*/ 1602 w 732646"/>
              <a:gd name="connsiteY8" fmla="*/ 42069 h 539750"/>
              <a:gd name="connsiteX9" fmla="*/ 38115 w 732646"/>
              <a:gd name="connsiteY9" fmla="*/ 77788 h 539750"/>
              <a:gd name="connsiteX10" fmla="*/ 132571 w 732646"/>
              <a:gd name="connsiteY10" fmla="*/ 355600 h 539750"/>
              <a:gd name="connsiteX11" fmla="*/ 196071 w 732646"/>
              <a:gd name="connsiteY11" fmla="*/ 384175 h 539750"/>
              <a:gd name="connsiteX12" fmla="*/ 189721 w 732646"/>
              <a:gd name="connsiteY12" fmla="*/ 527050 h 539750"/>
              <a:gd name="connsiteX13" fmla="*/ 123046 w 732646"/>
              <a:gd name="connsiteY13" fmla="*/ 539750 h 539750"/>
              <a:gd name="connsiteX14" fmla="*/ 94471 w 732646"/>
              <a:gd name="connsiteY14" fmla="*/ 393700 h 539750"/>
              <a:gd name="connsiteX15" fmla="*/ 151621 w 732646"/>
              <a:gd name="connsiteY15" fmla="*/ 336550 h 539750"/>
              <a:gd name="connsiteX0" fmla="*/ 731189 w 731189"/>
              <a:gd name="connsiteY0" fmla="*/ 234122 h 551622"/>
              <a:gd name="connsiteX1" fmla="*/ 550214 w 731189"/>
              <a:gd name="connsiteY1" fmla="*/ 234122 h 551622"/>
              <a:gd name="connsiteX2" fmla="*/ 550214 w 731189"/>
              <a:gd name="connsiteY2" fmla="*/ 138872 h 551622"/>
              <a:gd name="connsiteX3" fmla="*/ 404958 w 731189"/>
              <a:gd name="connsiteY3" fmla="*/ 73785 h 551622"/>
              <a:gd name="connsiteX4" fmla="*/ 385114 w 731189"/>
              <a:gd name="connsiteY4" fmla="*/ 135697 h 551622"/>
              <a:gd name="connsiteX5" fmla="*/ 337489 w 731189"/>
              <a:gd name="connsiteY5" fmla="*/ 167447 h 551622"/>
              <a:gd name="connsiteX6" fmla="*/ 121589 w 731189"/>
              <a:gd name="connsiteY6" fmla="*/ 176972 h 551622"/>
              <a:gd name="connsiteX7" fmla="*/ 83489 w 731189"/>
              <a:gd name="connsiteY7" fmla="*/ 11872 h 551622"/>
              <a:gd name="connsiteX8" fmla="*/ 47769 w 731189"/>
              <a:gd name="connsiteY8" fmla="*/ 15046 h 551622"/>
              <a:gd name="connsiteX9" fmla="*/ 145 w 731189"/>
              <a:gd name="connsiteY9" fmla="*/ 53941 h 551622"/>
              <a:gd name="connsiteX10" fmla="*/ 36658 w 731189"/>
              <a:gd name="connsiteY10" fmla="*/ 89660 h 551622"/>
              <a:gd name="connsiteX11" fmla="*/ 131114 w 731189"/>
              <a:gd name="connsiteY11" fmla="*/ 367472 h 551622"/>
              <a:gd name="connsiteX12" fmla="*/ 194614 w 731189"/>
              <a:gd name="connsiteY12" fmla="*/ 396047 h 551622"/>
              <a:gd name="connsiteX13" fmla="*/ 188264 w 731189"/>
              <a:gd name="connsiteY13" fmla="*/ 538922 h 551622"/>
              <a:gd name="connsiteX14" fmla="*/ 121589 w 731189"/>
              <a:gd name="connsiteY14" fmla="*/ 551622 h 551622"/>
              <a:gd name="connsiteX15" fmla="*/ 93014 w 731189"/>
              <a:gd name="connsiteY15" fmla="*/ 405572 h 551622"/>
              <a:gd name="connsiteX16" fmla="*/ 150164 w 731189"/>
              <a:gd name="connsiteY16"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37315 w 731846"/>
              <a:gd name="connsiteY11" fmla="*/ 89660 h 551622"/>
              <a:gd name="connsiteX12" fmla="*/ 131771 w 731846"/>
              <a:gd name="connsiteY12" fmla="*/ 367472 h 551622"/>
              <a:gd name="connsiteX13" fmla="*/ 195271 w 731846"/>
              <a:gd name="connsiteY13" fmla="*/ 396047 h 551622"/>
              <a:gd name="connsiteX14" fmla="*/ 188921 w 731846"/>
              <a:gd name="connsiteY14" fmla="*/ 538922 h 551622"/>
              <a:gd name="connsiteX15" fmla="*/ 122246 w 731846"/>
              <a:gd name="connsiteY15" fmla="*/ 551622 h 551622"/>
              <a:gd name="connsiteX16" fmla="*/ 93671 w 731846"/>
              <a:gd name="connsiteY16" fmla="*/ 405572 h 551622"/>
              <a:gd name="connsiteX17" fmla="*/ 150821 w 731846"/>
              <a:gd name="connsiteY17"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31771 w 731846"/>
              <a:gd name="connsiteY12" fmla="*/ 367472 h 551622"/>
              <a:gd name="connsiteX13" fmla="*/ 195271 w 731846"/>
              <a:gd name="connsiteY13" fmla="*/ 396047 h 551622"/>
              <a:gd name="connsiteX14" fmla="*/ 188921 w 731846"/>
              <a:gd name="connsiteY14" fmla="*/ 538922 h 551622"/>
              <a:gd name="connsiteX15" fmla="*/ 122246 w 731846"/>
              <a:gd name="connsiteY15" fmla="*/ 551622 h 551622"/>
              <a:gd name="connsiteX16" fmla="*/ 93671 w 731846"/>
              <a:gd name="connsiteY16" fmla="*/ 405572 h 551622"/>
              <a:gd name="connsiteX17" fmla="*/ 150821 w 731846"/>
              <a:gd name="connsiteY17"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31771 w 731846"/>
              <a:gd name="connsiteY13" fmla="*/ 367472 h 551622"/>
              <a:gd name="connsiteX14" fmla="*/ 195271 w 731846"/>
              <a:gd name="connsiteY14" fmla="*/ 396047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195271 w 731846"/>
              <a:gd name="connsiteY14" fmla="*/ 396047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200034 w 731846"/>
              <a:gd name="connsiteY14" fmla="*/ 503203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200034 w 731846"/>
              <a:gd name="connsiteY14" fmla="*/ 503203 h 551622"/>
              <a:gd name="connsiteX15" fmla="*/ 212733 w 731846"/>
              <a:gd name="connsiteY15" fmla="*/ 477009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22254"/>
              <a:gd name="connsiteX1" fmla="*/ 550871 w 731846"/>
              <a:gd name="connsiteY1" fmla="*/ 234122 h 522254"/>
              <a:gd name="connsiteX2" fmla="*/ 550871 w 731846"/>
              <a:gd name="connsiteY2" fmla="*/ 138872 h 522254"/>
              <a:gd name="connsiteX3" fmla="*/ 405615 w 731846"/>
              <a:gd name="connsiteY3" fmla="*/ 73785 h 522254"/>
              <a:gd name="connsiteX4" fmla="*/ 385771 w 731846"/>
              <a:gd name="connsiteY4" fmla="*/ 135697 h 522254"/>
              <a:gd name="connsiteX5" fmla="*/ 338146 w 731846"/>
              <a:gd name="connsiteY5" fmla="*/ 167447 h 522254"/>
              <a:gd name="connsiteX6" fmla="*/ 122246 w 731846"/>
              <a:gd name="connsiteY6" fmla="*/ 176972 h 522254"/>
              <a:gd name="connsiteX7" fmla="*/ 84146 w 731846"/>
              <a:gd name="connsiteY7" fmla="*/ 11872 h 522254"/>
              <a:gd name="connsiteX8" fmla="*/ 48426 w 731846"/>
              <a:gd name="connsiteY8" fmla="*/ 15046 h 522254"/>
              <a:gd name="connsiteX9" fmla="*/ 802 w 731846"/>
              <a:gd name="connsiteY9" fmla="*/ 53941 h 522254"/>
              <a:gd name="connsiteX10" fmla="*/ 19851 w 731846"/>
              <a:gd name="connsiteY10" fmla="*/ 79340 h 522254"/>
              <a:gd name="connsiteX11" fmla="*/ 101608 w 731846"/>
              <a:gd name="connsiteY11" fmla="*/ 142047 h 522254"/>
              <a:gd name="connsiteX12" fmla="*/ 143676 w 731846"/>
              <a:gd name="connsiteY12" fmla="*/ 222215 h 522254"/>
              <a:gd name="connsiteX13" fmla="*/ 157965 w 731846"/>
              <a:gd name="connsiteY13" fmla="*/ 522254 h 522254"/>
              <a:gd name="connsiteX14" fmla="*/ 200034 w 731846"/>
              <a:gd name="connsiteY14" fmla="*/ 503203 h 522254"/>
              <a:gd name="connsiteX15" fmla="*/ 212733 w 731846"/>
              <a:gd name="connsiteY15" fmla="*/ 477009 h 522254"/>
              <a:gd name="connsiteX16" fmla="*/ 200828 w 731846"/>
              <a:gd name="connsiteY16" fmla="*/ 403984 h 522254"/>
              <a:gd name="connsiteX17" fmla="*/ 93671 w 731846"/>
              <a:gd name="connsiteY17" fmla="*/ 405572 h 522254"/>
              <a:gd name="connsiteX18" fmla="*/ 150821 w 731846"/>
              <a:gd name="connsiteY18" fmla="*/ 348422 h 522254"/>
              <a:gd name="connsiteX0" fmla="*/ 731846 w 731846"/>
              <a:gd name="connsiteY0" fmla="*/ 234122 h 522254"/>
              <a:gd name="connsiteX1" fmla="*/ 550871 w 731846"/>
              <a:gd name="connsiteY1" fmla="*/ 234122 h 522254"/>
              <a:gd name="connsiteX2" fmla="*/ 550871 w 731846"/>
              <a:gd name="connsiteY2" fmla="*/ 138872 h 522254"/>
              <a:gd name="connsiteX3" fmla="*/ 405615 w 731846"/>
              <a:gd name="connsiteY3" fmla="*/ 73785 h 522254"/>
              <a:gd name="connsiteX4" fmla="*/ 385771 w 731846"/>
              <a:gd name="connsiteY4" fmla="*/ 135697 h 522254"/>
              <a:gd name="connsiteX5" fmla="*/ 338146 w 731846"/>
              <a:gd name="connsiteY5" fmla="*/ 167447 h 522254"/>
              <a:gd name="connsiteX6" fmla="*/ 122246 w 731846"/>
              <a:gd name="connsiteY6" fmla="*/ 176972 h 522254"/>
              <a:gd name="connsiteX7" fmla="*/ 84146 w 731846"/>
              <a:gd name="connsiteY7" fmla="*/ 11872 h 522254"/>
              <a:gd name="connsiteX8" fmla="*/ 48426 w 731846"/>
              <a:gd name="connsiteY8" fmla="*/ 15046 h 522254"/>
              <a:gd name="connsiteX9" fmla="*/ 802 w 731846"/>
              <a:gd name="connsiteY9" fmla="*/ 53941 h 522254"/>
              <a:gd name="connsiteX10" fmla="*/ 19851 w 731846"/>
              <a:gd name="connsiteY10" fmla="*/ 79340 h 522254"/>
              <a:gd name="connsiteX11" fmla="*/ 101608 w 731846"/>
              <a:gd name="connsiteY11" fmla="*/ 142047 h 522254"/>
              <a:gd name="connsiteX12" fmla="*/ 143676 w 731846"/>
              <a:gd name="connsiteY12" fmla="*/ 222215 h 522254"/>
              <a:gd name="connsiteX13" fmla="*/ 157965 w 731846"/>
              <a:gd name="connsiteY13" fmla="*/ 522254 h 522254"/>
              <a:gd name="connsiteX14" fmla="*/ 200034 w 731846"/>
              <a:gd name="connsiteY14" fmla="*/ 503203 h 522254"/>
              <a:gd name="connsiteX15" fmla="*/ 212733 w 731846"/>
              <a:gd name="connsiteY15" fmla="*/ 477009 h 522254"/>
              <a:gd name="connsiteX16" fmla="*/ 200828 w 731846"/>
              <a:gd name="connsiteY16" fmla="*/ 403984 h 522254"/>
              <a:gd name="connsiteX17" fmla="*/ 177015 w 731846"/>
              <a:gd name="connsiteY17" fmla="*/ 386522 h 522254"/>
              <a:gd name="connsiteX18" fmla="*/ 150821 w 731846"/>
              <a:gd name="connsiteY18" fmla="*/ 348422 h 522254"/>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57965 w 731846"/>
              <a:gd name="connsiteY14" fmla="*/ 522254 h 524066"/>
              <a:gd name="connsiteX15" fmla="*/ 200034 w 731846"/>
              <a:gd name="connsiteY15" fmla="*/ 503203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0034 w 731846"/>
              <a:gd name="connsiteY15" fmla="*/ 503203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3259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1346 w 731846"/>
              <a:gd name="connsiteY2" fmla="*/ 146016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1346 w 731846"/>
              <a:gd name="connsiteY2" fmla="*/ 146016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8489 w 731846"/>
              <a:gd name="connsiteY2" fmla="*/ 138873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1846" h="524066">
                <a:moveTo>
                  <a:pt x="731846" y="234122"/>
                </a:moveTo>
                <a:lnTo>
                  <a:pt x="605641" y="226978"/>
                </a:lnTo>
                <a:cubicBezTo>
                  <a:pt x="589766" y="173797"/>
                  <a:pt x="583415" y="158717"/>
                  <a:pt x="548489" y="138873"/>
                </a:cubicBezTo>
                <a:cubicBezTo>
                  <a:pt x="511977" y="142048"/>
                  <a:pt x="442127" y="70610"/>
                  <a:pt x="405615" y="73785"/>
                </a:cubicBezTo>
                <a:cubicBezTo>
                  <a:pt x="384184" y="82781"/>
                  <a:pt x="407202" y="126701"/>
                  <a:pt x="385771" y="135697"/>
                </a:cubicBezTo>
                <a:cubicBezTo>
                  <a:pt x="365663" y="139930"/>
                  <a:pt x="358254" y="163214"/>
                  <a:pt x="338146" y="167447"/>
                </a:cubicBezTo>
                <a:lnTo>
                  <a:pt x="122246" y="176972"/>
                </a:lnTo>
                <a:lnTo>
                  <a:pt x="84146" y="11872"/>
                </a:lnTo>
                <a:cubicBezTo>
                  <a:pt x="71843" y="-13131"/>
                  <a:pt x="62317" y="8035"/>
                  <a:pt x="48426" y="15046"/>
                </a:cubicBezTo>
                <a:cubicBezTo>
                  <a:pt x="34535" y="22057"/>
                  <a:pt x="5564" y="43225"/>
                  <a:pt x="802" y="53941"/>
                </a:cubicBezTo>
                <a:cubicBezTo>
                  <a:pt x="-3960" y="64657"/>
                  <a:pt x="13766" y="73387"/>
                  <a:pt x="19851" y="79340"/>
                </a:cubicBezTo>
                <a:cubicBezTo>
                  <a:pt x="25936" y="85293"/>
                  <a:pt x="86924" y="118631"/>
                  <a:pt x="101608" y="142047"/>
                </a:cubicBezTo>
                <a:cubicBezTo>
                  <a:pt x="116292" y="165463"/>
                  <a:pt x="136268" y="164007"/>
                  <a:pt x="143676" y="222215"/>
                </a:cubicBezTo>
                <a:cubicBezTo>
                  <a:pt x="151084" y="280423"/>
                  <a:pt x="146058" y="438909"/>
                  <a:pt x="148439" y="488915"/>
                </a:cubicBezTo>
                <a:cubicBezTo>
                  <a:pt x="150820" y="538921"/>
                  <a:pt x="165637" y="520270"/>
                  <a:pt x="174633" y="522254"/>
                </a:cubicBezTo>
                <a:lnTo>
                  <a:pt x="207178" y="510347"/>
                </a:lnTo>
                <a:lnTo>
                  <a:pt x="212733" y="477009"/>
                </a:lnTo>
                <a:cubicBezTo>
                  <a:pt x="211940" y="456636"/>
                  <a:pt x="211146" y="436263"/>
                  <a:pt x="210353" y="415890"/>
                </a:cubicBezTo>
                <a:lnTo>
                  <a:pt x="157965" y="400809"/>
                </a:lnTo>
                <a:lnTo>
                  <a:pt x="150821" y="348422"/>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3" name="フリーフォーム 142"/>
          <p:cNvSpPr/>
          <p:nvPr/>
        </p:nvSpPr>
        <p:spPr>
          <a:xfrm>
            <a:off x="3621303" y="2683652"/>
            <a:ext cx="1961232" cy="1921763"/>
          </a:xfrm>
          <a:custGeom>
            <a:avLst/>
            <a:gdLst>
              <a:gd name="connsiteX0" fmla="*/ 2071687 w 2209800"/>
              <a:gd name="connsiteY0" fmla="*/ 1847850 h 1847850"/>
              <a:gd name="connsiteX1" fmla="*/ 2185987 w 2209800"/>
              <a:gd name="connsiteY1" fmla="*/ 1628775 h 1847850"/>
              <a:gd name="connsiteX2" fmla="*/ 2209800 w 2209800"/>
              <a:gd name="connsiteY2" fmla="*/ 1343025 h 1847850"/>
              <a:gd name="connsiteX3" fmla="*/ 2076450 w 2209800"/>
              <a:gd name="connsiteY3" fmla="*/ 1100138 h 1847850"/>
              <a:gd name="connsiteX4" fmla="*/ 1538287 w 2209800"/>
              <a:gd name="connsiteY4" fmla="*/ 738188 h 1847850"/>
              <a:gd name="connsiteX5" fmla="*/ 1085850 w 2209800"/>
              <a:gd name="connsiteY5" fmla="*/ 266700 h 1847850"/>
              <a:gd name="connsiteX6" fmla="*/ 752475 w 2209800"/>
              <a:gd name="connsiteY6" fmla="*/ 33338 h 1847850"/>
              <a:gd name="connsiteX7" fmla="*/ 466725 w 2209800"/>
              <a:gd name="connsiteY7" fmla="*/ 0 h 1847850"/>
              <a:gd name="connsiteX8" fmla="*/ 295275 w 2209800"/>
              <a:gd name="connsiteY8" fmla="*/ 95250 h 1847850"/>
              <a:gd name="connsiteX9" fmla="*/ 123825 w 2209800"/>
              <a:gd name="connsiteY9" fmla="*/ 247650 h 1847850"/>
              <a:gd name="connsiteX10" fmla="*/ 57150 w 2209800"/>
              <a:gd name="connsiteY10" fmla="*/ 314325 h 1847850"/>
              <a:gd name="connsiteX11" fmla="*/ 0 w 2209800"/>
              <a:gd name="connsiteY11" fmla="*/ 338138 h 1847850"/>
              <a:gd name="connsiteX12" fmla="*/ 9525 w 2209800"/>
              <a:gd name="connsiteY12" fmla="*/ 442913 h 1847850"/>
              <a:gd name="connsiteX13" fmla="*/ 61912 w 2209800"/>
              <a:gd name="connsiteY13" fmla="*/ 504825 h 1847850"/>
              <a:gd name="connsiteX14" fmla="*/ 228600 w 2209800"/>
              <a:gd name="connsiteY14" fmla="*/ 557213 h 1847850"/>
              <a:gd name="connsiteX15" fmla="*/ 295275 w 2209800"/>
              <a:gd name="connsiteY15" fmla="*/ 681038 h 1847850"/>
              <a:gd name="connsiteX16" fmla="*/ 385762 w 2209800"/>
              <a:gd name="connsiteY16" fmla="*/ 681038 h 1847850"/>
              <a:gd name="connsiteX17" fmla="*/ 542925 w 2209800"/>
              <a:gd name="connsiteY17" fmla="*/ 552450 h 1847850"/>
              <a:gd name="connsiteX18" fmla="*/ 657225 w 2209800"/>
              <a:gd name="connsiteY18" fmla="*/ 423863 h 1847850"/>
              <a:gd name="connsiteX19" fmla="*/ 781050 w 2209800"/>
              <a:gd name="connsiteY19" fmla="*/ 409575 h 1847850"/>
              <a:gd name="connsiteX20" fmla="*/ 857250 w 2209800"/>
              <a:gd name="connsiteY20" fmla="*/ 404813 h 1847850"/>
              <a:gd name="connsiteX21" fmla="*/ 1052512 w 2209800"/>
              <a:gd name="connsiteY21" fmla="*/ 519113 h 1847850"/>
              <a:gd name="connsiteX22" fmla="*/ 1128712 w 2209800"/>
              <a:gd name="connsiteY22" fmla="*/ 661988 h 1847850"/>
              <a:gd name="connsiteX23" fmla="*/ 1085850 w 2209800"/>
              <a:gd name="connsiteY23" fmla="*/ 1366838 h 1847850"/>
              <a:gd name="connsiteX24" fmla="*/ 1000125 w 2209800"/>
              <a:gd name="connsiteY24" fmla="*/ 1519238 h 1847850"/>
              <a:gd name="connsiteX25" fmla="*/ 1033462 w 2209800"/>
              <a:gd name="connsiteY25" fmla="*/ 1562100 h 1847850"/>
              <a:gd name="connsiteX26" fmla="*/ 1062037 w 2209800"/>
              <a:gd name="connsiteY26" fmla="*/ 1528763 h 1847850"/>
              <a:gd name="connsiteX27" fmla="*/ 1057275 w 2209800"/>
              <a:gd name="connsiteY27" fmla="*/ 1447800 h 1847850"/>
              <a:gd name="connsiteX28" fmla="*/ 1057275 w 2209800"/>
              <a:gd name="connsiteY28" fmla="*/ 1447800 h 1847850"/>
              <a:gd name="connsiteX0" fmla="*/ 2005012 w 2209800"/>
              <a:gd name="connsiteY0" fmla="*/ 1943100 h 1943100"/>
              <a:gd name="connsiteX1" fmla="*/ 2185987 w 2209800"/>
              <a:gd name="connsiteY1" fmla="*/ 1628775 h 1943100"/>
              <a:gd name="connsiteX2" fmla="*/ 2209800 w 2209800"/>
              <a:gd name="connsiteY2" fmla="*/ 1343025 h 1943100"/>
              <a:gd name="connsiteX3" fmla="*/ 2076450 w 2209800"/>
              <a:gd name="connsiteY3" fmla="*/ 1100138 h 1943100"/>
              <a:gd name="connsiteX4" fmla="*/ 1538287 w 2209800"/>
              <a:gd name="connsiteY4" fmla="*/ 738188 h 1943100"/>
              <a:gd name="connsiteX5" fmla="*/ 1085850 w 2209800"/>
              <a:gd name="connsiteY5" fmla="*/ 266700 h 1943100"/>
              <a:gd name="connsiteX6" fmla="*/ 752475 w 2209800"/>
              <a:gd name="connsiteY6" fmla="*/ 33338 h 1943100"/>
              <a:gd name="connsiteX7" fmla="*/ 466725 w 2209800"/>
              <a:gd name="connsiteY7" fmla="*/ 0 h 1943100"/>
              <a:gd name="connsiteX8" fmla="*/ 295275 w 2209800"/>
              <a:gd name="connsiteY8" fmla="*/ 95250 h 1943100"/>
              <a:gd name="connsiteX9" fmla="*/ 123825 w 2209800"/>
              <a:gd name="connsiteY9" fmla="*/ 247650 h 1943100"/>
              <a:gd name="connsiteX10" fmla="*/ 57150 w 2209800"/>
              <a:gd name="connsiteY10" fmla="*/ 314325 h 1943100"/>
              <a:gd name="connsiteX11" fmla="*/ 0 w 2209800"/>
              <a:gd name="connsiteY11" fmla="*/ 338138 h 1943100"/>
              <a:gd name="connsiteX12" fmla="*/ 9525 w 2209800"/>
              <a:gd name="connsiteY12" fmla="*/ 442913 h 1943100"/>
              <a:gd name="connsiteX13" fmla="*/ 61912 w 2209800"/>
              <a:gd name="connsiteY13" fmla="*/ 504825 h 1943100"/>
              <a:gd name="connsiteX14" fmla="*/ 228600 w 2209800"/>
              <a:gd name="connsiteY14" fmla="*/ 557213 h 1943100"/>
              <a:gd name="connsiteX15" fmla="*/ 295275 w 2209800"/>
              <a:gd name="connsiteY15" fmla="*/ 681038 h 1943100"/>
              <a:gd name="connsiteX16" fmla="*/ 385762 w 2209800"/>
              <a:gd name="connsiteY16" fmla="*/ 681038 h 1943100"/>
              <a:gd name="connsiteX17" fmla="*/ 542925 w 2209800"/>
              <a:gd name="connsiteY17" fmla="*/ 552450 h 1943100"/>
              <a:gd name="connsiteX18" fmla="*/ 657225 w 2209800"/>
              <a:gd name="connsiteY18" fmla="*/ 423863 h 1943100"/>
              <a:gd name="connsiteX19" fmla="*/ 781050 w 2209800"/>
              <a:gd name="connsiteY19" fmla="*/ 409575 h 1943100"/>
              <a:gd name="connsiteX20" fmla="*/ 857250 w 2209800"/>
              <a:gd name="connsiteY20" fmla="*/ 404813 h 1943100"/>
              <a:gd name="connsiteX21" fmla="*/ 1052512 w 2209800"/>
              <a:gd name="connsiteY21" fmla="*/ 519113 h 1943100"/>
              <a:gd name="connsiteX22" fmla="*/ 1128712 w 2209800"/>
              <a:gd name="connsiteY22" fmla="*/ 661988 h 1943100"/>
              <a:gd name="connsiteX23" fmla="*/ 1085850 w 2209800"/>
              <a:gd name="connsiteY23" fmla="*/ 1366838 h 1943100"/>
              <a:gd name="connsiteX24" fmla="*/ 1000125 w 2209800"/>
              <a:gd name="connsiteY24" fmla="*/ 1519238 h 1943100"/>
              <a:gd name="connsiteX25" fmla="*/ 1033462 w 2209800"/>
              <a:gd name="connsiteY25" fmla="*/ 1562100 h 1943100"/>
              <a:gd name="connsiteX26" fmla="*/ 1062037 w 2209800"/>
              <a:gd name="connsiteY26" fmla="*/ 1528763 h 1943100"/>
              <a:gd name="connsiteX27" fmla="*/ 1057275 w 2209800"/>
              <a:gd name="connsiteY27" fmla="*/ 1447800 h 1943100"/>
              <a:gd name="connsiteX28" fmla="*/ 1057275 w 2209800"/>
              <a:gd name="connsiteY28" fmla="*/ 1447800 h 1943100"/>
              <a:gd name="connsiteX0" fmla="*/ 2005012 w 2209800"/>
              <a:gd name="connsiteY0" fmla="*/ 1943100 h 1943100"/>
              <a:gd name="connsiteX1" fmla="*/ 2081212 w 2209800"/>
              <a:gd name="connsiteY1" fmla="*/ 1905000 h 1943100"/>
              <a:gd name="connsiteX2" fmla="*/ 2185987 w 2209800"/>
              <a:gd name="connsiteY2" fmla="*/ 1628775 h 1943100"/>
              <a:gd name="connsiteX3" fmla="*/ 2209800 w 2209800"/>
              <a:gd name="connsiteY3" fmla="*/ 1343025 h 1943100"/>
              <a:gd name="connsiteX4" fmla="*/ 2076450 w 2209800"/>
              <a:gd name="connsiteY4" fmla="*/ 1100138 h 1943100"/>
              <a:gd name="connsiteX5" fmla="*/ 1538287 w 2209800"/>
              <a:gd name="connsiteY5" fmla="*/ 738188 h 1943100"/>
              <a:gd name="connsiteX6" fmla="*/ 1085850 w 2209800"/>
              <a:gd name="connsiteY6" fmla="*/ 266700 h 1943100"/>
              <a:gd name="connsiteX7" fmla="*/ 752475 w 2209800"/>
              <a:gd name="connsiteY7" fmla="*/ 33338 h 1943100"/>
              <a:gd name="connsiteX8" fmla="*/ 466725 w 2209800"/>
              <a:gd name="connsiteY8" fmla="*/ 0 h 1943100"/>
              <a:gd name="connsiteX9" fmla="*/ 295275 w 2209800"/>
              <a:gd name="connsiteY9" fmla="*/ 95250 h 1943100"/>
              <a:gd name="connsiteX10" fmla="*/ 123825 w 2209800"/>
              <a:gd name="connsiteY10" fmla="*/ 247650 h 1943100"/>
              <a:gd name="connsiteX11" fmla="*/ 57150 w 2209800"/>
              <a:gd name="connsiteY11" fmla="*/ 314325 h 1943100"/>
              <a:gd name="connsiteX12" fmla="*/ 0 w 2209800"/>
              <a:gd name="connsiteY12" fmla="*/ 338138 h 1943100"/>
              <a:gd name="connsiteX13" fmla="*/ 9525 w 2209800"/>
              <a:gd name="connsiteY13" fmla="*/ 442913 h 1943100"/>
              <a:gd name="connsiteX14" fmla="*/ 61912 w 2209800"/>
              <a:gd name="connsiteY14" fmla="*/ 504825 h 1943100"/>
              <a:gd name="connsiteX15" fmla="*/ 228600 w 2209800"/>
              <a:gd name="connsiteY15" fmla="*/ 557213 h 1943100"/>
              <a:gd name="connsiteX16" fmla="*/ 295275 w 2209800"/>
              <a:gd name="connsiteY16" fmla="*/ 681038 h 1943100"/>
              <a:gd name="connsiteX17" fmla="*/ 385762 w 2209800"/>
              <a:gd name="connsiteY17" fmla="*/ 681038 h 1943100"/>
              <a:gd name="connsiteX18" fmla="*/ 542925 w 2209800"/>
              <a:gd name="connsiteY18" fmla="*/ 552450 h 1943100"/>
              <a:gd name="connsiteX19" fmla="*/ 657225 w 2209800"/>
              <a:gd name="connsiteY19" fmla="*/ 423863 h 1943100"/>
              <a:gd name="connsiteX20" fmla="*/ 781050 w 2209800"/>
              <a:gd name="connsiteY20" fmla="*/ 409575 h 1943100"/>
              <a:gd name="connsiteX21" fmla="*/ 857250 w 2209800"/>
              <a:gd name="connsiteY21" fmla="*/ 404813 h 1943100"/>
              <a:gd name="connsiteX22" fmla="*/ 1052512 w 2209800"/>
              <a:gd name="connsiteY22" fmla="*/ 519113 h 1943100"/>
              <a:gd name="connsiteX23" fmla="*/ 1128712 w 2209800"/>
              <a:gd name="connsiteY23" fmla="*/ 661988 h 1943100"/>
              <a:gd name="connsiteX24" fmla="*/ 1085850 w 2209800"/>
              <a:gd name="connsiteY24" fmla="*/ 1366838 h 1943100"/>
              <a:gd name="connsiteX25" fmla="*/ 1000125 w 2209800"/>
              <a:gd name="connsiteY25" fmla="*/ 1519238 h 1943100"/>
              <a:gd name="connsiteX26" fmla="*/ 1033462 w 2209800"/>
              <a:gd name="connsiteY26" fmla="*/ 1562100 h 1943100"/>
              <a:gd name="connsiteX27" fmla="*/ 1062037 w 2209800"/>
              <a:gd name="connsiteY27" fmla="*/ 1528763 h 1943100"/>
              <a:gd name="connsiteX28" fmla="*/ 1057275 w 2209800"/>
              <a:gd name="connsiteY28" fmla="*/ 1447800 h 1943100"/>
              <a:gd name="connsiteX29" fmla="*/ 1057275 w 2209800"/>
              <a:gd name="connsiteY29" fmla="*/ 1447800 h 1943100"/>
              <a:gd name="connsiteX0" fmla="*/ 2005012 w 2209800"/>
              <a:gd name="connsiteY0" fmla="*/ 1943100 h 1943100"/>
              <a:gd name="connsiteX1" fmla="*/ 2081212 w 2209800"/>
              <a:gd name="connsiteY1" fmla="*/ 1905000 h 1943100"/>
              <a:gd name="connsiteX2" fmla="*/ 2076450 w 2209800"/>
              <a:gd name="connsiteY2" fmla="*/ 1838325 h 1943100"/>
              <a:gd name="connsiteX3" fmla="*/ 2185987 w 2209800"/>
              <a:gd name="connsiteY3" fmla="*/ 1628775 h 1943100"/>
              <a:gd name="connsiteX4" fmla="*/ 2209800 w 2209800"/>
              <a:gd name="connsiteY4" fmla="*/ 1343025 h 1943100"/>
              <a:gd name="connsiteX5" fmla="*/ 2076450 w 2209800"/>
              <a:gd name="connsiteY5" fmla="*/ 1100138 h 1943100"/>
              <a:gd name="connsiteX6" fmla="*/ 1538287 w 2209800"/>
              <a:gd name="connsiteY6" fmla="*/ 738188 h 1943100"/>
              <a:gd name="connsiteX7" fmla="*/ 1085850 w 2209800"/>
              <a:gd name="connsiteY7" fmla="*/ 266700 h 1943100"/>
              <a:gd name="connsiteX8" fmla="*/ 752475 w 2209800"/>
              <a:gd name="connsiteY8" fmla="*/ 33338 h 1943100"/>
              <a:gd name="connsiteX9" fmla="*/ 466725 w 2209800"/>
              <a:gd name="connsiteY9" fmla="*/ 0 h 1943100"/>
              <a:gd name="connsiteX10" fmla="*/ 295275 w 2209800"/>
              <a:gd name="connsiteY10" fmla="*/ 95250 h 1943100"/>
              <a:gd name="connsiteX11" fmla="*/ 123825 w 2209800"/>
              <a:gd name="connsiteY11" fmla="*/ 247650 h 1943100"/>
              <a:gd name="connsiteX12" fmla="*/ 57150 w 2209800"/>
              <a:gd name="connsiteY12" fmla="*/ 314325 h 1943100"/>
              <a:gd name="connsiteX13" fmla="*/ 0 w 2209800"/>
              <a:gd name="connsiteY13" fmla="*/ 338138 h 1943100"/>
              <a:gd name="connsiteX14" fmla="*/ 9525 w 2209800"/>
              <a:gd name="connsiteY14" fmla="*/ 442913 h 1943100"/>
              <a:gd name="connsiteX15" fmla="*/ 61912 w 2209800"/>
              <a:gd name="connsiteY15" fmla="*/ 504825 h 1943100"/>
              <a:gd name="connsiteX16" fmla="*/ 228600 w 2209800"/>
              <a:gd name="connsiteY16" fmla="*/ 557213 h 1943100"/>
              <a:gd name="connsiteX17" fmla="*/ 295275 w 2209800"/>
              <a:gd name="connsiteY17" fmla="*/ 681038 h 1943100"/>
              <a:gd name="connsiteX18" fmla="*/ 385762 w 2209800"/>
              <a:gd name="connsiteY18" fmla="*/ 681038 h 1943100"/>
              <a:gd name="connsiteX19" fmla="*/ 542925 w 2209800"/>
              <a:gd name="connsiteY19" fmla="*/ 552450 h 1943100"/>
              <a:gd name="connsiteX20" fmla="*/ 657225 w 2209800"/>
              <a:gd name="connsiteY20" fmla="*/ 423863 h 1943100"/>
              <a:gd name="connsiteX21" fmla="*/ 781050 w 2209800"/>
              <a:gd name="connsiteY21" fmla="*/ 409575 h 1943100"/>
              <a:gd name="connsiteX22" fmla="*/ 857250 w 2209800"/>
              <a:gd name="connsiteY22" fmla="*/ 404813 h 1943100"/>
              <a:gd name="connsiteX23" fmla="*/ 1052512 w 2209800"/>
              <a:gd name="connsiteY23" fmla="*/ 519113 h 1943100"/>
              <a:gd name="connsiteX24" fmla="*/ 1128712 w 2209800"/>
              <a:gd name="connsiteY24" fmla="*/ 661988 h 1943100"/>
              <a:gd name="connsiteX25" fmla="*/ 1085850 w 2209800"/>
              <a:gd name="connsiteY25" fmla="*/ 1366838 h 1943100"/>
              <a:gd name="connsiteX26" fmla="*/ 1000125 w 2209800"/>
              <a:gd name="connsiteY26" fmla="*/ 1519238 h 1943100"/>
              <a:gd name="connsiteX27" fmla="*/ 1033462 w 2209800"/>
              <a:gd name="connsiteY27" fmla="*/ 1562100 h 1943100"/>
              <a:gd name="connsiteX28" fmla="*/ 1062037 w 2209800"/>
              <a:gd name="connsiteY28" fmla="*/ 1528763 h 1943100"/>
              <a:gd name="connsiteX29" fmla="*/ 1057275 w 2209800"/>
              <a:gd name="connsiteY29" fmla="*/ 1447800 h 1943100"/>
              <a:gd name="connsiteX30" fmla="*/ 1057275 w 2209800"/>
              <a:gd name="connsiteY30" fmla="*/ 1447800 h 1943100"/>
              <a:gd name="connsiteX0" fmla="*/ 1943100 w 2209800"/>
              <a:gd name="connsiteY0" fmla="*/ 1847850 h 1907533"/>
              <a:gd name="connsiteX1" fmla="*/ 2081212 w 2209800"/>
              <a:gd name="connsiteY1" fmla="*/ 1905000 h 1907533"/>
              <a:gd name="connsiteX2" fmla="*/ 2076450 w 2209800"/>
              <a:gd name="connsiteY2" fmla="*/ 1838325 h 1907533"/>
              <a:gd name="connsiteX3" fmla="*/ 2185987 w 2209800"/>
              <a:gd name="connsiteY3" fmla="*/ 1628775 h 1907533"/>
              <a:gd name="connsiteX4" fmla="*/ 2209800 w 2209800"/>
              <a:gd name="connsiteY4" fmla="*/ 1343025 h 1907533"/>
              <a:gd name="connsiteX5" fmla="*/ 2076450 w 2209800"/>
              <a:gd name="connsiteY5" fmla="*/ 1100138 h 1907533"/>
              <a:gd name="connsiteX6" fmla="*/ 1538287 w 2209800"/>
              <a:gd name="connsiteY6" fmla="*/ 738188 h 1907533"/>
              <a:gd name="connsiteX7" fmla="*/ 1085850 w 2209800"/>
              <a:gd name="connsiteY7" fmla="*/ 266700 h 1907533"/>
              <a:gd name="connsiteX8" fmla="*/ 752475 w 2209800"/>
              <a:gd name="connsiteY8" fmla="*/ 33338 h 1907533"/>
              <a:gd name="connsiteX9" fmla="*/ 466725 w 2209800"/>
              <a:gd name="connsiteY9" fmla="*/ 0 h 1907533"/>
              <a:gd name="connsiteX10" fmla="*/ 295275 w 2209800"/>
              <a:gd name="connsiteY10" fmla="*/ 95250 h 1907533"/>
              <a:gd name="connsiteX11" fmla="*/ 123825 w 2209800"/>
              <a:gd name="connsiteY11" fmla="*/ 247650 h 1907533"/>
              <a:gd name="connsiteX12" fmla="*/ 57150 w 2209800"/>
              <a:gd name="connsiteY12" fmla="*/ 314325 h 1907533"/>
              <a:gd name="connsiteX13" fmla="*/ 0 w 2209800"/>
              <a:gd name="connsiteY13" fmla="*/ 338138 h 1907533"/>
              <a:gd name="connsiteX14" fmla="*/ 9525 w 2209800"/>
              <a:gd name="connsiteY14" fmla="*/ 442913 h 1907533"/>
              <a:gd name="connsiteX15" fmla="*/ 61912 w 2209800"/>
              <a:gd name="connsiteY15" fmla="*/ 504825 h 1907533"/>
              <a:gd name="connsiteX16" fmla="*/ 228600 w 2209800"/>
              <a:gd name="connsiteY16" fmla="*/ 557213 h 1907533"/>
              <a:gd name="connsiteX17" fmla="*/ 295275 w 2209800"/>
              <a:gd name="connsiteY17" fmla="*/ 681038 h 1907533"/>
              <a:gd name="connsiteX18" fmla="*/ 385762 w 2209800"/>
              <a:gd name="connsiteY18" fmla="*/ 681038 h 1907533"/>
              <a:gd name="connsiteX19" fmla="*/ 542925 w 2209800"/>
              <a:gd name="connsiteY19" fmla="*/ 552450 h 1907533"/>
              <a:gd name="connsiteX20" fmla="*/ 657225 w 2209800"/>
              <a:gd name="connsiteY20" fmla="*/ 423863 h 1907533"/>
              <a:gd name="connsiteX21" fmla="*/ 781050 w 2209800"/>
              <a:gd name="connsiteY21" fmla="*/ 409575 h 1907533"/>
              <a:gd name="connsiteX22" fmla="*/ 857250 w 2209800"/>
              <a:gd name="connsiteY22" fmla="*/ 404813 h 1907533"/>
              <a:gd name="connsiteX23" fmla="*/ 1052512 w 2209800"/>
              <a:gd name="connsiteY23" fmla="*/ 519113 h 1907533"/>
              <a:gd name="connsiteX24" fmla="*/ 1128712 w 2209800"/>
              <a:gd name="connsiteY24" fmla="*/ 661988 h 1907533"/>
              <a:gd name="connsiteX25" fmla="*/ 1085850 w 2209800"/>
              <a:gd name="connsiteY25" fmla="*/ 1366838 h 1907533"/>
              <a:gd name="connsiteX26" fmla="*/ 1000125 w 2209800"/>
              <a:gd name="connsiteY26" fmla="*/ 1519238 h 1907533"/>
              <a:gd name="connsiteX27" fmla="*/ 1033462 w 2209800"/>
              <a:gd name="connsiteY27" fmla="*/ 1562100 h 1907533"/>
              <a:gd name="connsiteX28" fmla="*/ 1062037 w 2209800"/>
              <a:gd name="connsiteY28" fmla="*/ 1528763 h 1907533"/>
              <a:gd name="connsiteX29" fmla="*/ 1057275 w 2209800"/>
              <a:gd name="connsiteY29" fmla="*/ 1447800 h 1907533"/>
              <a:gd name="connsiteX30" fmla="*/ 1057275 w 2209800"/>
              <a:gd name="connsiteY30" fmla="*/ 1447800 h 1907533"/>
              <a:gd name="connsiteX0" fmla="*/ 2043112 w 2209800"/>
              <a:gd name="connsiteY0" fmla="*/ 1828800 h 1907150"/>
              <a:gd name="connsiteX1" fmla="*/ 2081212 w 2209800"/>
              <a:gd name="connsiteY1" fmla="*/ 1905000 h 1907150"/>
              <a:gd name="connsiteX2" fmla="*/ 2076450 w 2209800"/>
              <a:gd name="connsiteY2" fmla="*/ 1838325 h 1907150"/>
              <a:gd name="connsiteX3" fmla="*/ 2185987 w 2209800"/>
              <a:gd name="connsiteY3" fmla="*/ 1628775 h 1907150"/>
              <a:gd name="connsiteX4" fmla="*/ 2209800 w 2209800"/>
              <a:gd name="connsiteY4" fmla="*/ 1343025 h 1907150"/>
              <a:gd name="connsiteX5" fmla="*/ 2076450 w 2209800"/>
              <a:gd name="connsiteY5" fmla="*/ 1100138 h 1907150"/>
              <a:gd name="connsiteX6" fmla="*/ 1538287 w 2209800"/>
              <a:gd name="connsiteY6" fmla="*/ 738188 h 1907150"/>
              <a:gd name="connsiteX7" fmla="*/ 1085850 w 2209800"/>
              <a:gd name="connsiteY7" fmla="*/ 266700 h 1907150"/>
              <a:gd name="connsiteX8" fmla="*/ 752475 w 2209800"/>
              <a:gd name="connsiteY8" fmla="*/ 33338 h 1907150"/>
              <a:gd name="connsiteX9" fmla="*/ 466725 w 2209800"/>
              <a:gd name="connsiteY9" fmla="*/ 0 h 1907150"/>
              <a:gd name="connsiteX10" fmla="*/ 295275 w 2209800"/>
              <a:gd name="connsiteY10" fmla="*/ 95250 h 1907150"/>
              <a:gd name="connsiteX11" fmla="*/ 123825 w 2209800"/>
              <a:gd name="connsiteY11" fmla="*/ 247650 h 1907150"/>
              <a:gd name="connsiteX12" fmla="*/ 57150 w 2209800"/>
              <a:gd name="connsiteY12" fmla="*/ 314325 h 1907150"/>
              <a:gd name="connsiteX13" fmla="*/ 0 w 2209800"/>
              <a:gd name="connsiteY13" fmla="*/ 338138 h 1907150"/>
              <a:gd name="connsiteX14" fmla="*/ 9525 w 2209800"/>
              <a:gd name="connsiteY14" fmla="*/ 442913 h 1907150"/>
              <a:gd name="connsiteX15" fmla="*/ 61912 w 2209800"/>
              <a:gd name="connsiteY15" fmla="*/ 504825 h 1907150"/>
              <a:gd name="connsiteX16" fmla="*/ 228600 w 2209800"/>
              <a:gd name="connsiteY16" fmla="*/ 557213 h 1907150"/>
              <a:gd name="connsiteX17" fmla="*/ 295275 w 2209800"/>
              <a:gd name="connsiteY17" fmla="*/ 681038 h 1907150"/>
              <a:gd name="connsiteX18" fmla="*/ 385762 w 2209800"/>
              <a:gd name="connsiteY18" fmla="*/ 681038 h 1907150"/>
              <a:gd name="connsiteX19" fmla="*/ 542925 w 2209800"/>
              <a:gd name="connsiteY19" fmla="*/ 552450 h 1907150"/>
              <a:gd name="connsiteX20" fmla="*/ 657225 w 2209800"/>
              <a:gd name="connsiteY20" fmla="*/ 423863 h 1907150"/>
              <a:gd name="connsiteX21" fmla="*/ 781050 w 2209800"/>
              <a:gd name="connsiteY21" fmla="*/ 409575 h 1907150"/>
              <a:gd name="connsiteX22" fmla="*/ 857250 w 2209800"/>
              <a:gd name="connsiteY22" fmla="*/ 404813 h 1907150"/>
              <a:gd name="connsiteX23" fmla="*/ 1052512 w 2209800"/>
              <a:gd name="connsiteY23" fmla="*/ 519113 h 1907150"/>
              <a:gd name="connsiteX24" fmla="*/ 1128712 w 2209800"/>
              <a:gd name="connsiteY24" fmla="*/ 661988 h 1907150"/>
              <a:gd name="connsiteX25" fmla="*/ 1085850 w 2209800"/>
              <a:gd name="connsiteY25" fmla="*/ 1366838 h 1907150"/>
              <a:gd name="connsiteX26" fmla="*/ 1000125 w 2209800"/>
              <a:gd name="connsiteY26" fmla="*/ 1519238 h 1907150"/>
              <a:gd name="connsiteX27" fmla="*/ 1033462 w 2209800"/>
              <a:gd name="connsiteY27" fmla="*/ 1562100 h 1907150"/>
              <a:gd name="connsiteX28" fmla="*/ 1062037 w 2209800"/>
              <a:gd name="connsiteY28" fmla="*/ 1528763 h 1907150"/>
              <a:gd name="connsiteX29" fmla="*/ 1057275 w 2209800"/>
              <a:gd name="connsiteY29" fmla="*/ 1447800 h 1907150"/>
              <a:gd name="connsiteX30" fmla="*/ 1057275 w 2209800"/>
              <a:gd name="connsiteY30" fmla="*/ 1447800 h 1907150"/>
              <a:gd name="connsiteX0" fmla="*/ 1938337 w 2209800"/>
              <a:gd name="connsiteY0" fmla="*/ 1876425 h 1908461"/>
              <a:gd name="connsiteX1" fmla="*/ 2081212 w 2209800"/>
              <a:gd name="connsiteY1" fmla="*/ 1905000 h 1908461"/>
              <a:gd name="connsiteX2" fmla="*/ 2076450 w 2209800"/>
              <a:gd name="connsiteY2" fmla="*/ 1838325 h 1908461"/>
              <a:gd name="connsiteX3" fmla="*/ 2185987 w 2209800"/>
              <a:gd name="connsiteY3" fmla="*/ 1628775 h 1908461"/>
              <a:gd name="connsiteX4" fmla="*/ 2209800 w 2209800"/>
              <a:gd name="connsiteY4" fmla="*/ 1343025 h 1908461"/>
              <a:gd name="connsiteX5" fmla="*/ 2076450 w 2209800"/>
              <a:gd name="connsiteY5" fmla="*/ 1100138 h 1908461"/>
              <a:gd name="connsiteX6" fmla="*/ 1538287 w 2209800"/>
              <a:gd name="connsiteY6" fmla="*/ 738188 h 1908461"/>
              <a:gd name="connsiteX7" fmla="*/ 1085850 w 2209800"/>
              <a:gd name="connsiteY7" fmla="*/ 266700 h 1908461"/>
              <a:gd name="connsiteX8" fmla="*/ 752475 w 2209800"/>
              <a:gd name="connsiteY8" fmla="*/ 33338 h 1908461"/>
              <a:gd name="connsiteX9" fmla="*/ 466725 w 2209800"/>
              <a:gd name="connsiteY9" fmla="*/ 0 h 1908461"/>
              <a:gd name="connsiteX10" fmla="*/ 295275 w 2209800"/>
              <a:gd name="connsiteY10" fmla="*/ 95250 h 1908461"/>
              <a:gd name="connsiteX11" fmla="*/ 123825 w 2209800"/>
              <a:gd name="connsiteY11" fmla="*/ 247650 h 1908461"/>
              <a:gd name="connsiteX12" fmla="*/ 57150 w 2209800"/>
              <a:gd name="connsiteY12" fmla="*/ 314325 h 1908461"/>
              <a:gd name="connsiteX13" fmla="*/ 0 w 2209800"/>
              <a:gd name="connsiteY13" fmla="*/ 338138 h 1908461"/>
              <a:gd name="connsiteX14" fmla="*/ 9525 w 2209800"/>
              <a:gd name="connsiteY14" fmla="*/ 442913 h 1908461"/>
              <a:gd name="connsiteX15" fmla="*/ 61912 w 2209800"/>
              <a:gd name="connsiteY15" fmla="*/ 504825 h 1908461"/>
              <a:gd name="connsiteX16" fmla="*/ 228600 w 2209800"/>
              <a:gd name="connsiteY16" fmla="*/ 557213 h 1908461"/>
              <a:gd name="connsiteX17" fmla="*/ 295275 w 2209800"/>
              <a:gd name="connsiteY17" fmla="*/ 681038 h 1908461"/>
              <a:gd name="connsiteX18" fmla="*/ 385762 w 2209800"/>
              <a:gd name="connsiteY18" fmla="*/ 681038 h 1908461"/>
              <a:gd name="connsiteX19" fmla="*/ 542925 w 2209800"/>
              <a:gd name="connsiteY19" fmla="*/ 552450 h 1908461"/>
              <a:gd name="connsiteX20" fmla="*/ 657225 w 2209800"/>
              <a:gd name="connsiteY20" fmla="*/ 423863 h 1908461"/>
              <a:gd name="connsiteX21" fmla="*/ 781050 w 2209800"/>
              <a:gd name="connsiteY21" fmla="*/ 409575 h 1908461"/>
              <a:gd name="connsiteX22" fmla="*/ 857250 w 2209800"/>
              <a:gd name="connsiteY22" fmla="*/ 404813 h 1908461"/>
              <a:gd name="connsiteX23" fmla="*/ 1052512 w 2209800"/>
              <a:gd name="connsiteY23" fmla="*/ 519113 h 1908461"/>
              <a:gd name="connsiteX24" fmla="*/ 1128712 w 2209800"/>
              <a:gd name="connsiteY24" fmla="*/ 661988 h 1908461"/>
              <a:gd name="connsiteX25" fmla="*/ 1085850 w 2209800"/>
              <a:gd name="connsiteY25" fmla="*/ 1366838 h 1908461"/>
              <a:gd name="connsiteX26" fmla="*/ 1000125 w 2209800"/>
              <a:gd name="connsiteY26" fmla="*/ 1519238 h 1908461"/>
              <a:gd name="connsiteX27" fmla="*/ 1033462 w 2209800"/>
              <a:gd name="connsiteY27" fmla="*/ 1562100 h 1908461"/>
              <a:gd name="connsiteX28" fmla="*/ 1062037 w 2209800"/>
              <a:gd name="connsiteY28" fmla="*/ 1528763 h 1908461"/>
              <a:gd name="connsiteX29" fmla="*/ 1057275 w 2209800"/>
              <a:gd name="connsiteY29" fmla="*/ 1447800 h 1908461"/>
              <a:gd name="connsiteX30" fmla="*/ 1057275 w 2209800"/>
              <a:gd name="connsiteY30" fmla="*/ 1447800 h 1908461"/>
              <a:gd name="connsiteX0" fmla="*/ 1938337 w 2209800"/>
              <a:gd name="connsiteY0" fmla="*/ 1876425 h 1929518"/>
              <a:gd name="connsiteX1" fmla="*/ 2009775 w 2209800"/>
              <a:gd name="connsiteY1" fmla="*/ 1928814 h 1929518"/>
              <a:gd name="connsiteX2" fmla="*/ 2081212 w 2209800"/>
              <a:gd name="connsiteY2" fmla="*/ 1905000 h 1929518"/>
              <a:gd name="connsiteX3" fmla="*/ 2076450 w 2209800"/>
              <a:gd name="connsiteY3" fmla="*/ 1838325 h 1929518"/>
              <a:gd name="connsiteX4" fmla="*/ 2185987 w 2209800"/>
              <a:gd name="connsiteY4" fmla="*/ 1628775 h 1929518"/>
              <a:gd name="connsiteX5" fmla="*/ 2209800 w 2209800"/>
              <a:gd name="connsiteY5" fmla="*/ 1343025 h 1929518"/>
              <a:gd name="connsiteX6" fmla="*/ 2076450 w 2209800"/>
              <a:gd name="connsiteY6" fmla="*/ 1100138 h 1929518"/>
              <a:gd name="connsiteX7" fmla="*/ 1538287 w 2209800"/>
              <a:gd name="connsiteY7" fmla="*/ 738188 h 1929518"/>
              <a:gd name="connsiteX8" fmla="*/ 1085850 w 2209800"/>
              <a:gd name="connsiteY8" fmla="*/ 266700 h 1929518"/>
              <a:gd name="connsiteX9" fmla="*/ 752475 w 2209800"/>
              <a:gd name="connsiteY9" fmla="*/ 33338 h 1929518"/>
              <a:gd name="connsiteX10" fmla="*/ 466725 w 2209800"/>
              <a:gd name="connsiteY10" fmla="*/ 0 h 1929518"/>
              <a:gd name="connsiteX11" fmla="*/ 295275 w 2209800"/>
              <a:gd name="connsiteY11" fmla="*/ 95250 h 1929518"/>
              <a:gd name="connsiteX12" fmla="*/ 123825 w 2209800"/>
              <a:gd name="connsiteY12" fmla="*/ 247650 h 1929518"/>
              <a:gd name="connsiteX13" fmla="*/ 57150 w 2209800"/>
              <a:gd name="connsiteY13" fmla="*/ 314325 h 1929518"/>
              <a:gd name="connsiteX14" fmla="*/ 0 w 2209800"/>
              <a:gd name="connsiteY14" fmla="*/ 338138 h 1929518"/>
              <a:gd name="connsiteX15" fmla="*/ 9525 w 2209800"/>
              <a:gd name="connsiteY15" fmla="*/ 442913 h 1929518"/>
              <a:gd name="connsiteX16" fmla="*/ 61912 w 2209800"/>
              <a:gd name="connsiteY16" fmla="*/ 504825 h 1929518"/>
              <a:gd name="connsiteX17" fmla="*/ 228600 w 2209800"/>
              <a:gd name="connsiteY17" fmla="*/ 557213 h 1929518"/>
              <a:gd name="connsiteX18" fmla="*/ 295275 w 2209800"/>
              <a:gd name="connsiteY18" fmla="*/ 681038 h 1929518"/>
              <a:gd name="connsiteX19" fmla="*/ 385762 w 2209800"/>
              <a:gd name="connsiteY19" fmla="*/ 681038 h 1929518"/>
              <a:gd name="connsiteX20" fmla="*/ 542925 w 2209800"/>
              <a:gd name="connsiteY20" fmla="*/ 552450 h 1929518"/>
              <a:gd name="connsiteX21" fmla="*/ 657225 w 2209800"/>
              <a:gd name="connsiteY21" fmla="*/ 423863 h 1929518"/>
              <a:gd name="connsiteX22" fmla="*/ 781050 w 2209800"/>
              <a:gd name="connsiteY22" fmla="*/ 409575 h 1929518"/>
              <a:gd name="connsiteX23" fmla="*/ 857250 w 2209800"/>
              <a:gd name="connsiteY23" fmla="*/ 404813 h 1929518"/>
              <a:gd name="connsiteX24" fmla="*/ 1052512 w 2209800"/>
              <a:gd name="connsiteY24" fmla="*/ 519113 h 1929518"/>
              <a:gd name="connsiteX25" fmla="*/ 1128712 w 2209800"/>
              <a:gd name="connsiteY25" fmla="*/ 661988 h 1929518"/>
              <a:gd name="connsiteX26" fmla="*/ 1085850 w 2209800"/>
              <a:gd name="connsiteY26" fmla="*/ 1366838 h 1929518"/>
              <a:gd name="connsiteX27" fmla="*/ 1000125 w 2209800"/>
              <a:gd name="connsiteY27" fmla="*/ 1519238 h 1929518"/>
              <a:gd name="connsiteX28" fmla="*/ 1033462 w 2209800"/>
              <a:gd name="connsiteY28" fmla="*/ 1562100 h 1929518"/>
              <a:gd name="connsiteX29" fmla="*/ 1062037 w 2209800"/>
              <a:gd name="connsiteY29" fmla="*/ 1528763 h 1929518"/>
              <a:gd name="connsiteX30" fmla="*/ 1057275 w 2209800"/>
              <a:gd name="connsiteY30" fmla="*/ 1447800 h 1929518"/>
              <a:gd name="connsiteX31" fmla="*/ 1057275 w 2209800"/>
              <a:gd name="connsiteY31" fmla="*/ 1447800 h 1929518"/>
              <a:gd name="connsiteX0" fmla="*/ 2005012 w 2209800"/>
              <a:gd name="connsiteY0" fmla="*/ 1800225 h 1929518"/>
              <a:gd name="connsiteX1" fmla="*/ 2009775 w 2209800"/>
              <a:gd name="connsiteY1" fmla="*/ 1928814 h 1929518"/>
              <a:gd name="connsiteX2" fmla="*/ 2081212 w 2209800"/>
              <a:gd name="connsiteY2" fmla="*/ 1905000 h 1929518"/>
              <a:gd name="connsiteX3" fmla="*/ 2076450 w 2209800"/>
              <a:gd name="connsiteY3" fmla="*/ 1838325 h 1929518"/>
              <a:gd name="connsiteX4" fmla="*/ 2185987 w 2209800"/>
              <a:gd name="connsiteY4" fmla="*/ 1628775 h 1929518"/>
              <a:gd name="connsiteX5" fmla="*/ 2209800 w 2209800"/>
              <a:gd name="connsiteY5" fmla="*/ 1343025 h 1929518"/>
              <a:gd name="connsiteX6" fmla="*/ 2076450 w 2209800"/>
              <a:gd name="connsiteY6" fmla="*/ 1100138 h 1929518"/>
              <a:gd name="connsiteX7" fmla="*/ 1538287 w 2209800"/>
              <a:gd name="connsiteY7" fmla="*/ 738188 h 1929518"/>
              <a:gd name="connsiteX8" fmla="*/ 1085850 w 2209800"/>
              <a:gd name="connsiteY8" fmla="*/ 266700 h 1929518"/>
              <a:gd name="connsiteX9" fmla="*/ 752475 w 2209800"/>
              <a:gd name="connsiteY9" fmla="*/ 33338 h 1929518"/>
              <a:gd name="connsiteX10" fmla="*/ 466725 w 2209800"/>
              <a:gd name="connsiteY10" fmla="*/ 0 h 1929518"/>
              <a:gd name="connsiteX11" fmla="*/ 295275 w 2209800"/>
              <a:gd name="connsiteY11" fmla="*/ 95250 h 1929518"/>
              <a:gd name="connsiteX12" fmla="*/ 123825 w 2209800"/>
              <a:gd name="connsiteY12" fmla="*/ 247650 h 1929518"/>
              <a:gd name="connsiteX13" fmla="*/ 57150 w 2209800"/>
              <a:gd name="connsiteY13" fmla="*/ 314325 h 1929518"/>
              <a:gd name="connsiteX14" fmla="*/ 0 w 2209800"/>
              <a:gd name="connsiteY14" fmla="*/ 338138 h 1929518"/>
              <a:gd name="connsiteX15" fmla="*/ 9525 w 2209800"/>
              <a:gd name="connsiteY15" fmla="*/ 442913 h 1929518"/>
              <a:gd name="connsiteX16" fmla="*/ 61912 w 2209800"/>
              <a:gd name="connsiteY16" fmla="*/ 504825 h 1929518"/>
              <a:gd name="connsiteX17" fmla="*/ 228600 w 2209800"/>
              <a:gd name="connsiteY17" fmla="*/ 557213 h 1929518"/>
              <a:gd name="connsiteX18" fmla="*/ 295275 w 2209800"/>
              <a:gd name="connsiteY18" fmla="*/ 681038 h 1929518"/>
              <a:gd name="connsiteX19" fmla="*/ 385762 w 2209800"/>
              <a:gd name="connsiteY19" fmla="*/ 681038 h 1929518"/>
              <a:gd name="connsiteX20" fmla="*/ 542925 w 2209800"/>
              <a:gd name="connsiteY20" fmla="*/ 552450 h 1929518"/>
              <a:gd name="connsiteX21" fmla="*/ 657225 w 2209800"/>
              <a:gd name="connsiteY21" fmla="*/ 423863 h 1929518"/>
              <a:gd name="connsiteX22" fmla="*/ 781050 w 2209800"/>
              <a:gd name="connsiteY22" fmla="*/ 409575 h 1929518"/>
              <a:gd name="connsiteX23" fmla="*/ 857250 w 2209800"/>
              <a:gd name="connsiteY23" fmla="*/ 404813 h 1929518"/>
              <a:gd name="connsiteX24" fmla="*/ 1052512 w 2209800"/>
              <a:gd name="connsiteY24" fmla="*/ 519113 h 1929518"/>
              <a:gd name="connsiteX25" fmla="*/ 1128712 w 2209800"/>
              <a:gd name="connsiteY25" fmla="*/ 661988 h 1929518"/>
              <a:gd name="connsiteX26" fmla="*/ 1085850 w 2209800"/>
              <a:gd name="connsiteY26" fmla="*/ 1366838 h 1929518"/>
              <a:gd name="connsiteX27" fmla="*/ 1000125 w 2209800"/>
              <a:gd name="connsiteY27" fmla="*/ 1519238 h 1929518"/>
              <a:gd name="connsiteX28" fmla="*/ 1033462 w 2209800"/>
              <a:gd name="connsiteY28" fmla="*/ 1562100 h 1929518"/>
              <a:gd name="connsiteX29" fmla="*/ 1062037 w 2209800"/>
              <a:gd name="connsiteY29" fmla="*/ 1528763 h 1929518"/>
              <a:gd name="connsiteX30" fmla="*/ 1057275 w 2209800"/>
              <a:gd name="connsiteY30" fmla="*/ 1447800 h 1929518"/>
              <a:gd name="connsiteX31" fmla="*/ 1057275 w 2209800"/>
              <a:gd name="connsiteY31" fmla="*/ 1447800 h 1929518"/>
              <a:gd name="connsiteX0" fmla="*/ 2005012 w 2209800"/>
              <a:gd name="connsiteY0" fmla="*/ 1800225 h 1929519"/>
              <a:gd name="connsiteX1" fmla="*/ 1976437 w 2209800"/>
              <a:gd name="connsiteY1" fmla="*/ 1895475 h 1929519"/>
              <a:gd name="connsiteX2" fmla="*/ 2009775 w 2209800"/>
              <a:gd name="connsiteY2" fmla="*/ 1928814 h 1929519"/>
              <a:gd name="connsiteX3" fmla="*/ 2081212 w 2209800"/>
              <a:gd name="connsiteY3" fmla="*/ 1905000 h 1929519"/>
              <a:gd name="connsiteX4" fmla="*/ 2076450 w 2209800"/>
              <a:gd name="connsiteY4" fmla="*/ 1838325 h 1929519"/>
              <a:gd name="connsiteX5" fmla="*/ 2185987 w 2209800"/>
              <a:gd name="connsiteY5" fmla="*/ 1628775 h 1929519"/>
              <a:gd name="connsiteX6" fmla="*/ 2209800 w 2209800"/>
              <a:gd name="connsiteY6" fmla="*/ 1343025 h 1929519"/>
              <a:gd name="connsiteX7" fmla="*/ 2076450 w 2209800"/>
              <a:gd name="connsiteY7" fmla="*/ 1100138 h 1929519"/>
              <a:gd name="connsiteX8" fmla="*/ 1538287 w 2209800"/>
              <a:gd name="connsiteY8" fmla="*/ 738188 h 1929519"/>
              <a:gd name="connsiteX9" fmla="*/ 1085850 w 2209800"/>
              <a:gd name="connsiteY9" fmla="*/ 266700 h 1929519"/>
              <a:gd name="connsiteX10" fmla="*/ 752475 w 2209800"/>
              <a:gd name="connsiteY10" fmla="*/ 33338 h 1929519"/>
              <a:gd name="connsiteX11" fmla="*/ 466725 w 2209800"/>
              <a:gd name="connsiteY11" fmla="*/ 0 h 1929519"/>
              <a:gd name="connsiteX12" fmla="*/ 295275 w 2209800"/>
              <a:gd name="connsiteY12" fmla="*/ 95250 h 1929519"/>
              <a:gd name="connsiteX13" fmla="*/ 123825 w 2209800"/>
              <a:gd name="connsiteY13" fmla="*/ 247650 h 1929519"/>
              <a:gd name="connsiteX14" fmla="*/ 57150 w 2209800"/>
              <a:gd name="connsiteY14" fmla="*/ 314325 h 1929519"/>
              <a:gd name="connsiteX15" fmla="*/ 0 w 2209800"/>
              <a:gd name="connsiteY15" fmla="*/ 338138 h 1929519"/>
              <a:gd name="connsiteX16" fmla="*/ 9525 w 2209800"/>
              <a:gd name="connsiteY16" fmla="*/ 442913 h 1929519"/>
              <a:gd name="connsiteX17" fmla="*/ 61912 w 2209800"/>
              <a:gd name="connsiteY17" fmla="*/ 504825 h 1929519"/>
              <a:gd name="connsiteX18" fmla="*/ 228600 w 2209800"/>
              <a:gd name="connsiteY18" fmla="*/ 557213 h 1929519"/>
              <a:gd name="connsiteX19" fmla="*/ 295275 w 2209800"/>
              <a:gd name="connsiteY19" fmla="*/ 681038 h 1929519"/>
              <a:gd name="connsiteX20" fmla="*/ 385762 w 2209800"/>
              <a:gd name="connsiteY20" fmla="*/ 681038 h 1929519"/>
              <a:gd name="connsiteX21" fmla="*/ 542925 w 2209800"/>
              <a:gd name="connsiteY21" fmla="*/ 552450 h 1929519"/>
              <a:gd name="connsiteX22" fmla="*/ 657225 w 2209800"/>
              <a:gd name="connsiteY22" fmla="*/ 423863 h 1929519"/>
              <a:gd name="connsiteX23" fmla="*/ 781050 w 2209800"/>
              <a:gd name="connsiteY23" fmla="*/ 409575 h 1929519"/>
              <a:gd name="connsiteX24" fmla="*/ 857250 w 2209800"/>
              <a:gd name="connsiteY24" fmla="*/ 404813 h 1929519"/>
              <a:gd name="connsiteX25" fmla="*/ 1052512 w 2209800"/>
              <a:gd name="connsiteY25" fmla="*/ 519113 h 1929519"/>
              <a:gd name="connsiteX26" fmla="*/ 1128712 w 2209800"/>
              <a:gd name="connsiteY26" fmla="*/ 661988 h 1929519"/>
              <a:gd name="connsiteX27" fmla="*/ 1085850 w 2209800"/>
              <a:gd name="connsiteY27" fmla="*/ 1366838 h 1929519"/>
              <a:gd name="connsiteX28" fmla="*/ 1000125 w 2209800"/>
              <a:gd name="connsiteY28" fmla="*/ 1519238 h 1929519"/>
              <a:gd name="connsiteX29" fmla="*/ 1033462 w 2209800"/>
              <a:gd name="connsiteY29" fmla="*/ 1562100 h 1929519"/>
              <a:gd name="connsiteX30" fmla="*/ 1062037 w 2209800"/>
              <a:gd name="connsiteY30" fmla="*/ 1528763 h 1929519"/>
              <a:gd name="connsiteX31" fmla="*/ 1057275 w 2209800"/>
              <a:gd name="connsiteY31" fmla="*/ 1447800 h 1929519"/>
              <a:gd name="connsiteX32" fmla="*/ 1057275 w 2209800"/>
              <a:gd name="connsiteY32" fmla="*/ 1447800 h 1929519"/>
              <a:gd name="connsiteX0" fmla="*/ 2062162 w 2209800"/>
              <a:gd name="connsiteY0" fmla="*/ 1833563 h 1929519"/>
              <a:gd name="connsiteX1" fmla="*/ 1976437 w 2209800"/>
              <a:gd name="connsiteY1" fmla="*/ 1895475 h 1929519"/>
              <a:gd name="connsiteX2" fmla="*/ 2009775 w 2209800"/>
              <a:gd name="connsiteY2" fmla="*/ 1928814 h 1929519"/>
              <a:gd name="connsiteX3" fmla="*/ 2081212 w 2209800"/>
              <a:gd name="connsiteY3" fmla="*/ 1905000 h 1929519"/>
              <a:gd name="connsiteX4" fmla="*/ 2076450 w 2209800"/>
              <a:gd name="connsiteY4" fmla="*/ 1838325 h 1929519"/>
              <a:gd name="connsiteX5" fmla="*/ 2185987 w 2209800"/>
              <a:gd name="connsiteY5" fmla="*/ 1628775 h 1929519"/>
              <a:gd name="connsiteX6" fmla="*/ 2209800 w 2209800"/>
              <a:gd name="connsiteY6" fmla="*/ 1343025 h 1929519"/>
              <a:gd name="connsiteX7" fmla="*/ 2076450 w 2209800"/>
              <a:gd name="connsiteY7" fmla="*/ 1100138 h 1929519"/>
              <a:gd name="connsiteX8" fmla="*/ 1538287 w 2209800"/>
              <a:gd name="connsiteY8" fmla="*/ 738188 h 1929519"/>
              <a:gd name="connsiteX9" fmla="*/ 1085850 w 2209800"/>
              <a:gd name="connsiteY9" fmla="*/ 266700 h 1929519"/>
              <a:gd name="connsiteX10" fmla="*/ 752475 w 2209800"/>
              <a:gd name="connsiteY10" fmla="*/ 33338 h 1929519"/>
              <a:gd name="connsiteX11" fmla="*/ 466725 w 2209800"/>
              <a:gd name="connsiteY11" fmla="*/ 0 h 1929519"/>
              <a:gd name="connsiteX12" fmla="*/ 295275 w 2209800"/>
              <a:gd name="connsiteY12" fmla="*/ 95250 h 1929519"/>
              <a:gd name="connsiteX13" fmla="*/ 123825 w 2209800"/>
              <a:gd name="connsiteY13" fmla="*/ 247650 h 1929519"/>
              <a:gd name="connsiteX14" fmla="*/ 57150 w 2209800"/>
              <a:gd name="connsiteY14" fmla="*/ 314325 h 1929519"/>
              <a:gd name="connsiteX15" fmla="*/ 0 w 2209800"/>
              <a:gd name="connsiteY15" fmla="*/ 338138 h 1929519"/>
              <a:gd name="connsiteX16" fmla="*/ 9525 w 2209800"/>
              <a:gd name="connsiteY16" fmla="*/ 442913 h 1929519"/>
              <a:gd name="connsiteX17" fmla="*/ 61912 w 2209800"/>
              <a:gd name="connsiteY17" fmla="*/ 504825 h 1929519"/>
              <a:gd name="connsiteX18" fmla="*/ 228600 w 2209800"/>
              <a:gd name="connsiteY18" fmla="*/ 557213 h 1929519"/>
              <a:gd name="connsiteX19" fmla="*/ 295275 w 2209800"/>
              <a:gd name="connsiteY19" fmla="*/ 681038 h 1929519"/>
              <a:gd name="connsiteX20" fmla="*/ 385762 w 2209800"/>
              <a:gd name="connsiteY20" fmla="*/ 681038 h 1929519"/>
              <a:gd name="connsiteX21" fmla="*/ 542925 w 2209800"/>
              <a:gd name="connsiteY21" fmla="*/ 552450 h 1929519"/>
              <a:gd name="connsiteX22" fmla="*/ 657225 w 2209800"/>
              <a:gd name="connsiteY22" fmla="*/ 423863 h 1929519"/>
              <a:gd name="connsiteX23" fmla="*/ 781050 w 2209800"/>
              <a:gd name="connsiteY23" fmla="*/ 409575 h 1929519"/>
              <a:gd name="connsiteX24" fmla="*/ 857250 w 2209800"/>
              <a:gd name="connsiteY24" fmla="*/ 404813 h 1929519"/>
              <a:gd name="connsiteX25" fmla="*/ 1052512 w 2209800"/>
              <a:gd name="connsiteY25" fmla="*/ 519113 h 1929519"/>
              <a:gd name="connsiteX26" fmla="*/ 1128712 w 2209800"/>
              <a:gd name="connsiteY26" fmla="*/ 661988 h 1929519"/>
              <a:gd name="connsiteX27" fmla="*/ 1085850 w 2209800"/>
              <a:gd name="connsiteY27" fmla="*/ 1366838 h 1929519"/>
              <a:gd name="connsiteX28" fmla="*/ 1000125 w 2209800"/>
              <a:gd name="connsiteY28" fmla="*/ 1519238 h 1929519"/>
              <a:gd name="connsiteX29" fmla="*/ 1033462 w 2209800"/>
              <a:gd name="connsiteY29" fmla="*/ 1562100 h 1929519"/>
              <a:gd name="connsiteX30" fmla="*/ 1062037 w 2209800"/>
              <a:gd name="connsiteY30" fmla="*/ 1528763 h 1929519"/>
              <a:gd name="connsiteX31" fmla="*/ 1057275 w 2209800"/>
              <a:gd name="connsiteY31" fmla="*/ 1447800 h 1929519"/>
              <a:gd name="connsiteX32" fmla="*/ 1057275 w 2209800"/>
              <a:gd name="connsiteY32" fmla="*/ 1447800 h 1929519"/>
              <a:gd name="connsiteX0" fmla="*/ 2062162 w 2209800"/>
              <a:gd name="connsiteY0" fmla="*/ 1833563 h 1929519"/>
              <a:gd name="connsiteX1" fmla="*/ 2005012 w 2209800"/>
              <a:gd name="connsiteY1" fmla="*/ 1838325 h 1929519"/>
              <a:gd name="connsiteX2" fmla="*/ 1976437 w 2209800"/>
              <a:gd name="connsiteY2" fmla="*/ 1895475 h 1929519"/>
              <a:gd name="connsiteX3" fmla="*/ 2009775 w 2209800"/>
              <a:gd name="connsiteY3" fmla="*/ 1928814 h 1929519"/>
              <a:gd name="connsiteX4" fmla="*/ 2081212 w 2209800"/>
              <a:gd name="connsiteY4" fmla="*/ 1905000 h 1929519"/>
              <a:gd name="connsiteX5" fmla="*/ 2076450 w 2209800"/>
              <a:gd name="connsiteY5" fmla="*/ 1838325 h 1929519"/>
              <a:gd name="connsiteX6" fmla="*/ 2185987 w 2209800"/>
              <a:gd name="connsiteY6" fmla="*/ 1628775 h 1929519"/>
              <a:gd name="connsiteX7" fmla="*/ 2209800 w 2209800"/>
              <a:gd name="connsiteY7" fmla="*/ 1343025 h 1929519"/>
              <a:gd name="connsiteX8" fmla="*/ 2076450 w 2209800"/>
              <a:gd name="connsiteY8" fmla="*/ 1100138 h 1929519"/>
              <a:gd name="connsiteX9" fmla="*/ 1538287 w 2209800"/>
              <a:gd name="connsiteY9" fmla="*/ 738188 h 1929519"/>
              <a:gd name="connsiteX10" fmla="*/ 1085850 w 2209800"/>
              <a:gd name="connsiteY10" fmla="*/ 266700 h 1929519"/>
              <a:gd name="connsiteX11" fmla="*/ 752475 w 2209800"/>
              <a:gd name="connsiteY11" fmla="*/ 33338 h 1929519"/>
              <a:gd name="connsiteX12" fmla="*/ 466725 w 2209800"/>
              <a:gd name="connsiteY12" fmla="*/ 0 h 1929519"/>
              <a:gd name="connsiteX13" fmla="*/ 295275 w 2209800"/>
              <a:gd name="connsiteY13" fmla="*/ 95250 h 1929519"/>
              <a:gd name="connsiteX14" fmla="*/ 123825 w 2209800"/>
              <a:gd name="connsiteY14" fmla="*/ 247650 h 1929519"/>
              <a:gd name="connsiteX15" fmla="*/ 57150 w 2209800"/>
              <a:gd name="connsiteY15" fmla="*/ 314325 h 1929519"/>
              <a:gd name="connsiteX16" fmla="*/ 0 w 2209800"/>
              <a:gd name="connsiteY16" fmla="*/ 338138 h 1929519"/>
              <a:gd name="connsiteX17" fmla="*/ 9525 w 2209800"/>
              <a:gd name="connsiteY17" fmla="*/ 442913 h 1929519"/>
              <a:gd name="connsiteX18" fmla="*/ 61912 w 2209800"/>
              <a:gd name="connsiteY18" fmla="*/ 504825 h 1929519"/>
              <a:gd name="connsiteX19" fmla="*/ 228600 w 2209800"/>
              <a:gd name="connsiteY19" fmla="*/ 557213 h 1929519"/>
              <a:gd name="connsiteX20" fmla="*/ 295275 w 2209800"/>
              <a:gd name="connsiteY20" fmla="*/ 681038 h 1929519"/>
              <a:gd name="connsiteX21" fmla="*/ 385762 w 2209800"/>
              <a:gd name="connsiteY21" fmla="*/ 681038 h 1929519"/>
              <a:gd name="connsiteX22" fmla="*/ 542925 w 2209800"/>
              <a:gd name="connsiteY22" fmla="*/ 552450 h 1929519"/>
              <a:gd name="connsiteX23" fmla="*/ 657225 w 2209800"/>
              <a:gd name="connsiteY23" fmla="*/ 423863 h 1929519"/>
              <a:gd name="connsiteX24" fmla="*/ 781050 w 2209800"/>
              <a:gd name="connsiteY24" fmla="*/ 409575 h 1929519"/>
              <a:gd name="connsiteX25" fmla="*/ 857250 w 2209800"/>
              <a:gd name="connsiteY25" fmla="*/ 404813 h 1929519"/>
              <a:gd name="connsiteX26" fmla="*/ 1052512 w 2209800"/>
              <a:gd name="connsiteY26" fmla="*/ 519113 h 1929519"/>
              <a:gd name="connsiteX27" fmla="*/ 1128712 w 2209800"/>
              <a:gd name="connsiteY27" fmla="*/ 661988 h 1929519"/>
              <a:gd name="connsiteX28" fmla="*/ 1085850 w 2209800"/>
              <a:gd name="connsiteY28" fmla="*/ 1366838 h 1929519"/>
              <a:gd name="connsiteX29" fmla="*/ 1000125 w 2209800"/>
              <a:gd name="connsiteY29" fmla="*/ 1519238 h 1929519"/>
              <a:gd name="connsiteX30" fmla="*/ 1033462 w 2209800"/>
              <a:gd name="connsiteY30" fmla="*/ 1562100 h 1929519"/>
              <a:gd name="connsiteX31" fmla="*/ 1062037 w 2209800"/>
              <a:gd name="connsiteY31" fmla="*/ 1528763 h 1929519"/>
              <a:gd name="connsiteX32" fmla="*/ 1057275 w 2209800"/>
              <a:gd name="connsiteY32" fmla="*/ 1447800 h 1929519"/>
              <a:gd name="connsiteX33" fmla="*/ 1057275 w 220980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85987 w 2190750"/>
              <a:gd name="connsiteY6" fmla="*/ 1628775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197326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1973262 w 2190750"/>
              <a:gd name="connsiteY1" fmla="*/ 1838325 h 1929519"/>
              <a:gd name="connsiteX2" fmla="*/ 1941512 w 2190750"/>
              <a:gd name="connsiteY2" fmla="*/ 1892300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41977"/>
              <a:gd name="connsiteX1" fmla="*/ 1973262 w 2190750"/>
              <a:gd name="connsiteY1" fmla="*/ 1838325 h 1941977"/>
              <a:gd name="connsiteX2" fmla="*/ 1941512 w 2190750"/>
              <a:gd name="connsiteY2" fmla="*/ 1892300 h 1941977"/>
              <a:gd name="connsiteX3" fmla="*/ 1997075 w 2190750"/>
              <a:gd name="connsiteY3" fmla="*/ 1941514 h 1941977"/>
              <a:gd name="connsiteX4" fmla="*/ 2081212 w 2190750"/>
              <a:gd name="connsiteY4" fmla="*/ 1905000 h 1941977"/>
              <a:gd name="connsiteX5" fmla="*/ 2076450 w 2190750"/>
              <a:gd name="connsiteY5" fmla="*/ 1838325 h 1941977"/>
              <a:gd name="connsiteX6" fmla="*/ 2163762 w 2190750"/>
              <a:gd name="connsiteY6" fmla="*/ 1631950 h 1941977"/>
              <a:gd name="connsiteX7" fmla="*/ 2190750 w 2190750"/>
              <a:gd name="connsiteY7" fmla="*/ 1349375 h 1941977"/>
              <a:gd name="connsiteX8" fmla="*/ 2076450 w 2190750"/>
              <a:gd name="connsiteY8" fmla="*/ 1100138 h 1941977"/>
              <a:gd name="connsiteX9" fmla="*/ 1538287 w 2190750"/>
              <a:gd name="connsiteY9" fmla="*/ 738188 h 1941977"/>
              <a:gd name="connsiteX10" fmla="*/ 1085850 w 2190750"/>
              <a:gd name="connsiteY10" fmla="*/ 266700 h 1941977"/>
              <a:gd name="connsiteX11" fmla="*/ 752475 w 2190750"/>
              <a:gd name="connsiteY11" fmla="*/ 33338 h 1941977"/>
              <a:gd name="connsiteX12" fmla="*/ 466725 w 2190750"/>
              <a:gd name="connsiteY12" fmla="*/ 0 h 1941977"/>
              <a:gd name="connsiteX13" fmla="*/ 295275 w 2190750"/>
              <a:gd name="connsiteY13" fmla="*/ 95250 h 1941977"/>
              <a:gd name="connsiteX14" fmla="*/ 123825 w 2190750"/>
              <a:gd name="connsiteY14" fmla="*/ 247650 h 1941977"/>
              <a:gd name="connsiteX15" fmla="*/ 57150 w 2190750"/>
              <a:gd name="connsiteY15" fmla="*/ 314325 h 1941977"/>
              <a:gd name="connsiteX16" fmla="*/ 0 w 2190750"/>
              <a:gd name="connsiteY16" fmla="*/ 338138 h 1941977"/>
              <a:gd name="connsiteX17" fmla="*/ 9525 w 2190750"/>
              <a:gd name="connsiteY17" fmla="*/ 442913 h 1941977"/>
              <a:gd name="connsiteX18" fmla="*/ 61912 w 2190750"/>
              <a:gd name="connsiteY18" fmla="*/ 504825 h 1941977"/>
              <a:gd name="connsiteX19" fmla="*/ 228600 w 2190750"/>
              <a:gd name="connsiteY19" fmla="*/ 557213 h 1941977"/>
              <a:gd name="connsiteX20" fmla="*/ 295275 w 2190750"/>
              <a:gd name="connsiteY20" fmla="*/ 681038 h 1941977"/>
              <a:gd name="connsiteX21" fmla="*/ 385762 w 2190750"/>
              <a:gd name="connsiteY21" fmla="*/ 681038 h 1941977"/>
              <a:gd name="connsiteX22" fmla="*/ 542925 w 2190750"/>
              <a:gd name="connsiteY22" fmla="*/ 552450 h 1941977"/>
              <a:gd name="connsiteX23" fmla="*/ 657225 w 2190750"/>
              <a:gd name="connsiteY23" fmla="*/ 423863 h 1941977"/>
              <a:gd name="connsiteX24" fmla="*/ 781050 w 2190750"/>
              <a:gd name="connsiteY24" fmla="*/ 409575 h 1941977"/>
              <a:gd name="connsiteX25" fmla="*/ 857250 w 2190750"/>
              <a:gd name="connsiteY25" fmla="*/ 404813 h 1941977"/>
              <a:gd name="connsiteX26" fmla="*/ 1052512 w 2190750"/>
              <a:gd name="connsiteY26" fmla="*/ 519113 h 1941977"/>
              <a:gd name="connsiteX27" fmla="*/ 1128712 w 2190750"/>
              <a:gd name="connsiteY27" fmla="*/ 661988 h 1941977"/>
              <a:gd name="connsiteX28" fmla="*/ 1085850 w 2190750"/>
              <a:gd name="connsiteY28" fmla="*/ 1366838 h 1941977"/>
              <a:gd name="connsiteX29" fmla="*/ 1000125 w 2190750"/>
              <a:gd name="connsiteY29" fmla="*/ 1519238 h 1941977"/>
              <a:gd name="connsiteX30" fmla="*/ 1033462 w 2190750"/>
              <a:gd name="connsiteY30" fmla="*/ 1562100 h 1941977"/>
              <a:gd name="connsiteX31" fmla="*/ 1062037 w 2190750"/>
              <a:gd name="connsiteY31" fmla="*/ 1528763 h 1941977"/>
              <a:gd name="connsiteX32" fmla="*/ 1057275 w 2190750"/>
              <a:gd name="connsiteY32" fmla="*/ 1447800 h 1941977"/>
              <a:gd name="connsiteX33" fmla="*/ 1057275 w 2190750"/>
              <a:gd name="connsiteY33" fmla="*/ 1447800 h 1941977"/>
              <a:gd name="connsiteX0" fmla="*/ 2062162 w 2190750"/>
              <a:gd name="connsiteY0" fmla="*/ 1833563 h 1941882"/>
              <a:gd name="connsiteX1" fmla="*/ 1973262 w 2190750"/>
              <a:gd name="connsiteY1" fmla="*/ 1838325 h 1941882"/>
              <a:gd name="connsiteX2" fmla="*/ 1941512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41882"/>
              <a:gd name="connsiteX1" fmla="*/ 1951037 w 2190750"/>
              <a:gd name="connsiteY1" fmla="*/ 1838325 h 1941882"/>
              <a:gd name="connsiteX2" fmla="*/ 1941512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41882"/>
              <a:gd name="connsiteX1" fmla="*/ 1951037 w 2190750"/>
              <a:gd name="connsiteY1" fmla="*/ 1838325 h 1941882"/>
              <a:gd name="connsiteX2" fmla="*/ 1931987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23088"/>
              <a:gd name="connsiteX1" fmla="*/ 1951037 w 2190750"/>
              <a:gd name="connsiteY1" fmla="*/ 1838325 h 1923088"/>
              <a:gd name="connsiteX2" fmla="*/ 1931987 w 2190750"/>
              <a:gd name="connsiteY2" fmla="*/ 1892300 h 1923088"/>
              <a:gd name="connsiteX3" fmla="*/ 1974850 w 2190750"/>
              <a:gd name="connsiteY3" fmla="*/ 1922464 h 1923088"/>
              <a:gd name="connsiteX4" fmla="*/ 2055812 w 2190750"/>
              <a:gd name="connsiteY4" fmla="*/ 1895475 h 1923088"/>
              <a:gd name="connsiteX5" fmla="*/ 2076450 w 2190750"/>
              <a:gd name="connsiteY5" fmla="*/ 1838325 h 1923088"/>
              <a:gd name="connsiteX6" fmla="*/ 2163762 w 2190750"/>
              <a:gd name="connsiteY6" fmla="*/ 1631950 h 1923088"/>
              <a:gd name="connsiteX7" fmla="*/ 2190750 w 2190750"/>
              <a:gd name="connsiteY7" fmla="*/ 1349375 h 1923088"/>
              <a:gd name="connsiteX8" fmla="*/ 2076450 w 2190750"/>
              <a:gd name="connsiteY8" fmla="*/ 1100138 h 1923088"/>
              <a:gd name="connsiteX9" fmla="*/ 1538287 w 2190750"/>
              <a:gd name="connsiteY9" fmla="*/ 738188 h 1923088"/>
              <a:gd name="connsiteX10" fmla="*/ 1085850 w 2190750"/>
              <a:gd name="connsiteY10" fmla="*/ 266700 h 1923088"/>
              <a:gd name="connsiteX11" fmla="*/ 752475 w 2190750"/>
              <a:gd name="connsiteY11" fmla="*/ 33338 h 1923088"/>
              <a:gd name="connsiteX12" fmla="*/ 466725 w 2190750"/>
              <a:gd name="connsiteY12" fmla="*/ 0 h 1923088"/>
              <a:gd name="connsiteX13" fmla="*/ 295275 w 2190750"/>
              <a:gd name="connsiteY13" fmla="*/ 95250 h 1923088"/>
              <a:gd name="connsiteX14" fmla="*/ 123825 w 2190750"/>
              <a:gd name="connsiteY14" fmla="*/ 247650 h 1923088"/>
              <a:gd name="connsiteX15" fmla="*/ 57150 w 2190750"/>
              <a:gd name="connsiteY15" fmla="*/ 314325 h 1923088"/>
              <a:gd name="connsiteX16" fmla="*/ 0 w 2190750"/>
              <a:gd name="connsiteY16" fmla="*/ 338138 h 1923088"/>
              <a:gd name="connsiteX17" fmla="*/ 9525 w 2190750"/>
              <a:gd name="connsiteY17" fmla="*/ 442913 h 1923088"/>
              <a:gd name="connsiteX18" fmla="*/ 61912 w 2190750"/>
              <a:gd name="connsiteY18" fmla="*/ 504825 h 1923088"/>
              <a:gd name="connsiteX19" fmla="*/ 228600 w 2190750"/>
              <a:gd name="connsiteY19" fmla="*/ 557213 h 1923088"/>
              <a:gd name="connsiteX20" fmla="*/ 295275 w 2190750"/>
              <a:gd name="connsiteY20" fmla="*/ 681038 h 1923088"/>
              <a:gd name="connsiteX21" fmla="*/ 385762 w 2190750"/>
              <a:gd name="connsiteY21" fmla="*/ 681038 h 1923088"/>
              <a:gd name="connsiteX22" fmla="*/ 542925 w 2190750"/>
              <a:gd name="connsiteY22" fmla="*/ 552450 h 1923088"/>
              <a:gd name="connsiteX23" fmla="*/ 657225 w 2190750"/>
              <a:gd name="connsiteY23" fmla="*/ 423863 h 1923088"/>
              <a:gd name="connsiteX24" fmla="*/ 781050 w 2190750"/>
              <a:gd name="connsiteY24" fmla="*/ 409575 h 1923088"/>
              <a:gd name="connsiteX25" fmla="*/ 857250 w 2190750"/>
              <a:gd name="connsiteY25" fmla="*/ 404813 h 1923088"/>
              <a:gd name="connsiteX26" fmla="*/ 1052512 w 2190750"/>
              <a:gd name="connsiteY26" fmla="*/ 519113 h 1923088"/>
              <a:gd name="connsiteX27" fmla="*/ 1128712 w 2190750"/>
              <a:gd name="connsiteY27" fmla="*/ 661988 h 1923088"/>
              <a:gd name="connsiteX28" fmla="*/ 1085850 w 2190750"/>
              <a:gd name="connsiteY28" fmla="*/ 1366838 h 1923088"/>
              <a:gd name="connsiteX29" fmla="*/ 1000125 w 2190750"/>
              <a:gd name="connsiteY29" fmla="*/ 1519238 h 1923088"/>
              <a:gd name="connsiteX30" fmla="*/ 1033462 w 2190750"/>
              <a:gd name="connsiteY30" fmla="*/ 1562100 h 1923088"/>
              <a:gd name="connsiteX31" fmla="*/ 1062037 w 2190750"/>
              <a:gd name="connsiteY31" fmla="*/ 1528763 h 1923088"/>
              <a:gd name="connsiteX32" fmla="*/ 1057275 w 2190750"/>
              <a:gd name="connsiteY32" fmla="*/ 1447800 h 1923088"/>
              <a:gd name="connsiteX33" fmla="*/ 1057275 w 2190750"/>
              <a:gd name="connsiteY33" fmla="*/ 1447800 h 1923088"/>
              <a:gd name="connsiteX0" fmla="*/ 2062162 w 2190750"/>
              <a:gd name="connsiteY0" fmla="*/ 1833563 h 1922927"/>
              <a:gd name="connsiteX1" fmla="*/ 1951037 w 2190750"/>
              <a:gd name="connsiteY1" fmla="*/ 1838325 h 1922927"/>
              <a:gd name="connsiteX2" fmla="*/ 1931987 w 2190750"/>
              <a:gd name="connsiteY2" fmla="*/ 1892300 h 1922927"/>
              <a:gd name="connsiteX3" fmla="*/ 1974850 w 2190750"/>
              <a:gd name="connsiteY3" fmla="*/ 1922464 h 1922927"/>
              <a:gd name="connsiteX4" fmla="*/ 2043112 w 2190750"/>
              <a:gd name="connsiteY4" fmla="*/ 1885950 h 1922927"/>
              <a:gd name="connsiteX5" fmla="*/ 2076450 w 2190750"/>
              <a:gd name="connsiteY5" fmla="*/ 1838325 h 1922927"/>
              <a:gd name="connsiteX6" fmla="*/ 2163762 w 2190750"/>
              <a:gd name="connsiteY6" fmla="*/ 1631950 h 1922927"/>
              <a:gd name="connsiteX7" fmla="*/ 2190750 w 2190750"/>
              <a:gd name="connsiteY7" fmla="*/ 1349375 h 1922927"/>
              <a:gd name="connsiteX8" fmla="*/ 2076450 w 2190750"/>
              <a:gd name="connsiteY8" fmla="*/ 1100138 h 1922927"/>
              <a:gd name="connsiteX9" fmla="*/ 1538287 w 2190750"/>
              <a:gd name="connsiteY9" fmla="*/ 738188 h 1922927"/>
              <a:gd name="connsiteX10" fmla="*/ 1085850 w 2190750"/>
              <a:gd name="connsiteY10" fmla="*/ 266700 h 1922927"/>
              <a:gd name="connsiteX11" fmla="*/ 752475 w 2190750"/>
              <a:gd name="connsiteY11" fmla="*/ 33338 h 1922927"/>
              <a:gd name="connsiteX12" fmla="*/ 466725 w 2190750"/>
              <a:gd name="connsiteY12" fmla="*/ 0 h 1922927"/>
              <a:gd name="connsiteX13" fmla="*/ 295275 w 2190750"/>
              <a:gd name="connsiteY13" fmla="*/ 95250 h 1922927"/>
              <a:gd name="connsiteX14" fmla="*/ 123825 w 2190750"/>
              <a:gd name="connsiteY14" fmla="*/ 247650 h 1922927"/>
              <a:gd name="connsiteX15" fmla="*/ 57150 w 2190750"/>
              <a:gd name="connsiteY15" fmla="*/ 314325 h 1922927"/>
              <a:gd name="connsiteX16" fmla="*/ 0 w 2190750"/>
              <a:gd name="connsiteY16" fmla="*/ 338138 h 1922927"/>
              <a:gd name="connsiteX17" fmla="*/ 9525 w 2190750"/>
              <a:gd name="connsiteY17" fmla="*/ 442913 h 1922927"/>
              <a:gd name="connsiteX18" fmla="*/ 61912 w 2190750"/>
              <a:gd name="connsiteY18" fmla="*/ 504825 h 1922927"/>
              <a:gd name="connsiteX19" fmla="*/ 228600 w 2190750"/>
              <a:gd name="connsiteY19" fmla="*/ 557213 h 1922927"/>
              <a:gd name="connsiteX20" fmla="*/ 295275 w 2190750"/>
              <a:gd name="connsiteY20" fmla="*/ 681038 h 1922927"/>
              <a:gd name="connsiteX21" fmla="*/ 385762 w 2190750"/>
              <a:gd name="connsiteY21" fmla="*/ 681038 h 1922927"/>
              <a:gd name="connsiteX22" fmla="*/ 542925 w 2190750"/>
              <a:gd name="connsiteY22" fmla="*/ 552450 h 1922927"/>
              <a:gd name="connsiteX23" fmla="*/ 657225 w 2190750"/>
              <a:gd name="connsiteY23" fmla="*/ 423863 h 1922927"/>
              <a:gd name="connsiteX24" fmla="*/ 781050 w 2190750"/>
              <a:gd name="connsiteY24" fmla="*/ 409575 h 1922927"/>
              <a:gd name="connsiteX25" fmla="*/ 857250 w 2190750"/>
              <a:gd name="connsiteY25" fmla="*/ 404813 h 1922927"/>
              <a:gd name="connsiteX26" fmla="*/ 1052512 w 2190750"/>
              <a:gd name="connsiteY26" fmla="*/ 519113 h 1922927"/>
              <a:gd name="connsiteX27" fmla="*/ 1128712 w 2190750"/>
              <a:gd name="connsiteY27" fmla="*/ 661988 h 1922927"/>
              <a:gd name="connsiteX28" fmla="*/ 1085850 w 2190750"/>
              <a:gd name="connsiteY28" fmla="*/ 1366838 h 1922927"/>
              <a:gd name="connsiteX29" fmla="*/ 1000125 w 2190750"/>
              <a:gd name="connsiteY29" fmla="*/ 1519238 h 1922927"/>
              <a:gd name="connsiteX30" fmla="*/ 1033462 w 2190750"/>
              <a:gd name="connsiteY30" fmla="*/ 1562100 h 1922927"/>
              <a:gd name="connsiteX31" fmla="*/ 1062037 w 2190750"/>
              <a:gd name="connsiteY31" fmla="*/ 1528763 h 1922927"/>
              <a:gd name="connsiteX32" fmla="*/ 1057275 w 2190750"/>
              <a:gd name="connsiteY32" fmla="*/ 1447800 h 1922927"/>
              <a:gd name="connsiteX33" fmla="*/ 1057275 w 2190750"/>
              <a:gd name="connsiteY33" fmla="*/ 1447800 h 1922927"/>
              <a:gd name="connsiteX0" fmla="*/ 2062162 w 2190750"/>
              <a:gd name="connsiteY0" fmla="*/ 1833563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76450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62162 w 2190750"/>
              <a:gd name="connsiteY0" fmla="*/ 1833563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41525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41525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35175 w 2190750"/>
              <a:gd name="connsiteY6" fmla="*/ 183197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35175 w 2190750"/>
              <a:gd name="connsiteY6" fmla="*/ 1831975 h 1922927"/>
              <a:gd name="connsiteX7" fmla="*/ 2105051 w 2190750"/>
              <a:gd name="connsiteY7" fmla="*/ 1746936 h 1922927"/>
              <a:gd name="connsiteX8" fmla="*/ 2163762 w 2190750"/>
              <a:gd name="connsiteY8" fmla="*/ 1631950 h 1922927"/>
              <a:gd name="connsiteX9" fmla="*/ 2190750 w 2190750"/>
              <a:gd name="connsiteY9" fmla="*/ 1349375 h 1922927"/>
              <a:gd name="connsiteX10" fmla="*/ 2076450 w 2190750"/>
              <a:gd name="connsiteY10" fmla="*/ 1100138 h 1922927"/>
              <a:gd name="connsiteX11" fmla="*/ 1538287 w 2190750"/>
              <a:gd name="connsiteY11" fmla="*/ 738188 h 1922927"/>
              <a:gd name="connsiteX12" fmla="*/ 1085850 w 2190750"/>
              <a:gd name="connsiteY12" fmla="*/ 266700 h 1922927"/>
              <a:gd name="connsiteX13" fmla="*/ 752475 w 2190750"/>
              <a:gd name="connsiteY13" fmla="*/ 33338 h 1922927"/>
              <a:gd name="connsiteX14" fmla="*/ 466725 w 2190750"/>
              <a:gd name="connsiteY14" fmla="*/ 0 h 1922927"/>
              <a:gd name="connsiteX15" fmla="*/ 295275 w 2190750"/>
              <a:gd name="connsiteY15" fmla="*/ 95250 h 1922927"/>
              <a:gd name="connsiteX16" fmla="*/ 123825 w 2190750"/>
              <a:gd name="connsiteY16" fmla="*/ 247650 h 1922927"/>
              <a:gd name="connsiteX17" fmla="*/ 57150 w 2190750"/>
              <a:gd name="connsiteY17" fmla="*/ 314325 h 1922927"/>
              <a:gd name="connsiteX18" fmla="*/ 0 w 2190750"/>
              <a:gd name="connsiteY18" fmla="*/ 338138 h 1922927"/>
              <a:gd name="connsiteX19" fmla="*/ 9525 w 2190750"/>
              <a:gd name="connsiteY19" fmla="*/ 442913 h 1922927"/>
              <a:gd name="connsiteX20" fmla="*/ 61912 w 2190750"/>
              <a:gd name="connsiteY20" fmla="*/ 504825 h 1922927"/>
              <a:gd name="connsiteX21" fmla="*/ 228600 w 2190750"/>
              <a:gd name="connsiteY21" fmla="*/ 557213 h 1922927"/>
              <a:gd name="connsiteX22" fmla="*/ 295275 w 2190750"/>
              <a:gd name="connsiteY22" fmla="*/ 681038 h 1922927"/>
              <a:gd name="connsiteX23" fmla="*/ 385762 w 2190750"/>
              <a:gd name="connsiteY23" fmla="*/ 681038 h 1922927"/>
              <a:gd name="connsiteX24" fmla="*/ 542925 w 2190750"/>
              <a:gd name="connsiteY24" fmla="*/ 552450 h 1922927"/>
              <a:gd name="connsiteX25" fmla="*/ 657225 w 2190750"/>
              <a:gd name="connsiteY25" fmla="*/ 423863 h 1922927"/>
              <a:gd name="connsiteX26" fmla="*/ 781050 w 2190750"/>
              <a:gd name="connsiteY26" fmla="*/ 409575 h 1922927"/>
              <a:gd name="connsiteX27" fmla="*/ 857250 w 2190750"/>
              <a:gd name="connsiteY27" fmla="*/ 404813 h 1922927"/>
              <a:gd name="connsiteX28" fmla="*/ 1052512 w 2190750"/>
              <a:gd name="connsiteY28" fmla="*/ 519113 h 1922927"/>
              <a:gd name="connsiteX29" fmla="*/ 1128712 w 2190750"/>
              <a:gd name="connsiteY29" fmla="*/ 661988 h 1922927"/>
              <a:gd name="connsiteX30" fmla="*/ 1085850 w 2190750"/>
              <a:gd name="connsiteY30" fmla="*/ 1366838 h 1922927"/>
              <a:gd name="connsiteX31" fmla="*/ 1000125 w 2190750"/>
              <a:gd name="connsiteY31" fmla="*/ 1519238 h 1922927"/>
              <a:gd name="connsiteX32" fmla="*/ 1033462 w 2190750"/>
              <a:gd name="connsiteY32" fmla="*/ 1562100 h 1922927"/>
              <a:gd name="connsiteX33" fmla="*/ 1062037 w 2190750"/>
              <a:gd name="connsiteY33" fmla="*/ 1528763 h 1922927"/>
              <a:gd name="connsiteX34" fmla="*/ 1057275 w 2190750"/>
              <a:gd name="connsiteY34" fmla="*/ 1447800 h 1922927"/>
              <a:gd name="connsiteX35" fmla="*/ 1057275 w 2190750"/>
              <a:gd name="connsiteY35" fmla="*/ 1447800 h 1922927"/>
              <a:gd name="connsiteX0" fmla="*/ 2027237 w 2203930"/>
              <a:gd name="connsiteY0" fmla="*/ 1830388 h 1922927"/>
              <a:gd name="connsiteX1" fmla="*/ 1984401 w 2203930"/>
              <a:gd name="connsiteY1" fmla="*/ 1829486 h 1922927"/>
              <a:gd name="connsiteX2" fmla="*/ 1951037 w 2203930"/>
              <a:gd name="connsiteY2" fmla="*/ 1838325 h 1922927"/>
              <a:gd name="connsiteX3" fmla="*/ 1931987 w 2203930"/>
              <a:gd name="connsiteY3" fmla="*/ 1892300 h 1922927"/>
              <a:gd name="connsiteX4" fmla="*/ 1974850 w 2203930"/>
              <a:gd name="connsiteY4" fmla="*/ 1922464 h 1922927"/>
              <a:gd name="connsiteX5" fmla="*/ 2043112 w 2203930"/>
              <a:gd name="connsiteY5" fmla="*/ 1885950 h 1922927"/>
              <a:gd name="connsiteX6" fmla="*/ 2035175 w 2203930"/>
              <a:gd name="connsiteY6" fmla="*/ 1831975 h 1922927"/>
              <a:gd name="connsiteX7" fmla="*/ 2105051 w 2203930"/>
              <a:gd name="connsiteY7" fmla="*/ 1746936 h 1922927"/>
              <a:gd name="connsiteX8" fmla="*/ 2163762 w 2203930"/>
              <a:gd name="connsiteY8" fmla="*/ 1631950 h 1922927"/>
              <a:gd name="connsiteX9" fmla="*/ 2200301 w 2203930"/>
              <a:gd name="connsiteY9" fmla="*/ 1486586 h 1922927"/>
              <a:gd name="connsiteX10" fmla="*/ 2190750 w 2203930"/>
              <a:gd name="connsiteY10" fmla="*/ 1349375 h 1922927"/>
              <a:gd name="connsiteX11" fmla="*/ 2076450 w 2203930"/>
              <a:gd name="connsiteY11" fmla="*/ 1100138 h 1922927"/>
              <a:gd name="connsiteX12" fmla="*/ 1538287 w 2203930"/>
              <a:gd name="connsiteY12" fmla="*/ 738188 h 1922927"/>
              <a:gd name="connsiteX13" fmla="*/ 1085850 w 2203930"/>
              <a:gd name="connsiteY13" fmla="*/ 266700 h 1922927"/>
              <a:gd name="connsiteX14" fmla="*/ 752475 w 2203930"/>
              <a:gd name="connsiteY14" fmla="*/ 33338 h 1922927"/>
              <a:gd name="connsiteX15" fmla="*/ 466725 w 2203930"/>
              <a:gd name="connsiteY15" fmla="*/ 0 h 1922927"/>
              <a:gd name="connsiteX16" fmla="*/ 295275 w 2203930"/>
              <a:gd name="connsiteY16" fmla="*/ 95250 h 1922927"/>
              <a:gd name="connsiteX17" fmla="*/ 123825 w 2203930"/>
              <a:gd name="connsiteY17" fmla="*/ 247650 h 1922927"/>
              <a:gd name="connsiteX18" fmla="*/ 57150 w 2203930"/>
              <a:gd name="connsiteY18" fmla="*/ 314325 h 1922927"/>
              <a:gd name="connsiteX19" fmla="*/ 0 w 2203930"/>
              <a:gd name="connsiteY19" fmla="*/ 338138 h 1922927"/>
              <a:gd name="connsiteX20" fmla="*/ 9525 w 2203930"/>
              <a:gd name="connsiteY20" fmla="*/ 442913 h 1922927"/>
              <a:gd name="connsiteX21" fmla="*/ 61912 w 2203930"/>
              <a:gd name="connsiteY21" fmla="*/ 504825 h 1922927"/>
              <a:gd name="connsiteX22" fmla="*/ 228600 w 2203930"/>
              <a:gd name="connsiteY22" fmla="*/ 557213 h 1922927"/>
              <a:gd name="connsiteX23" fmla="*/ 295275 w 2203930"/>
              <a:gd name="connsiteY23" fmla="*/ 681038 h 1922927"/>
              <a:gd name="connsiteX24" fmla="*/ 385762 w 2203930"/>
              <a:gd name="connsiteY24" fmla="*/ 681038 h 1922927"/>
              <a:gd name="connsiteX25" fmla="*/ 542925 w 2203930"/>
              <a:gd name="connsiteY25" fmla="*/ 552450 h 1922927"/>
              <a:gd name="connsiteX26" fmla="*/ 657225 w 2203930"/>
              <a:gd name="connsiteY26" fmla="*/ 423863 h 1922927"/>
              <a:gd name="connsiteX27" fmla="*/ 781050 w 2203930"/>
              <a:gd name="connsiteY27" fmla="*/ 409575 h 1922927"/>
              <a:gd name="connsiteX28" fmla="*/ 857250 w 2203930"/>
              <a:gd name="connsiteY28" fmla="*/ 404813 h 1922927"/>
              <a:gd name="connsiteX29" fmla="*/ 1052512 w 2203930"/>
              <a:gd name="connsiteY29" fmla="*/ 519113 h 1922927"/>
              <a:gd name="connsiteX30" fmla="*/ 1128712 w 2203930"/>
              <a:gd name="connsiteY30" fmla="*/ 661988 h 1922927"/>
              <a:gd name="connsiteX31" fmla="*/ 1085850 w 2203930"/>
              <a:gd name="connsiteY31" fmla="*/ 1366838 h 1922927"/>
              <a:gd name="connsiteX32" fmla="*/ 1000125 w 2203930"/>
              <a:gd name="connsiteY32" fmla="*/ 1519238 h 1922927"/>
              <a:gd name="connsiteX33" fmla="*/ 1033462 w 2203930"/>
              <a:gd name="connsiteY33" fmla="*/ 1562100 h 1922927"/>
              <a:gd name="connsiteX34" fmla="*/ 1062037 w 2203930"/>
              <a:gd name="connsiteY34" fmla="*/ 1528763 h 1922927"/>
              <a:gd name="connsiteX35" fmla="*/ 1057275 w 2203930"/>
              <a:gd name="connsiteY35" fmla="*/ 1447800 h 1922927"/>
              <a:gd name="connsiteX36" fmla="*/ 1057275 w 2203930"/>
              <a:gd name="connsiteY36"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76450 w 2202532"/>
              <a:gd name="connsiteY12" fmla="*/ 1100138 h 1922927"/>
              <a:gd name="connsiteX13" fmla="*/ 1538287 w 2202532"/>
              <a:gd name="connsiteY13" fmla="*/ 73818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538287 w 2202532"/>
              <a:gd name="connsiteY13" fmla="*/ 73818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573212 w 2202532"/>
              <a:gd name="connsiteY13" fmla="*/ 69373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819301 w 2202532"/>
              <a:gd name="connsiteY13" fmla="*/ 896036 h 1922927"/>
              <a:gd name="connsiteX14" fmla="*/ 1573212 w 2202532"/>
              <a:gd name="connsiteY14" fmla="*/ 693738 h 1922927"/>
              <a:gd name="connsiteX15" fmla="*/ 1085850 w 2202532"/>
              <a:gd name="connsiteY15" fmla="*/ 266700 h 1922927"/>
              <a:gd name="connsiteX16" fmla="*/ 752475 w 2202532"/>
              <a:gd name="connsiteY16" fmla="*/ 33338 h 1922927"/>
              <a:gd name="connsiteX17" fmla="*/ 466725 w 2202532"/>
              <a:gd name="connsiteY17" fmla="*/ 0 h 1922927"/>
              <a:gd name="connsiteX18" fmla="*/ 295275 w 2202532"/>
              <a:gd name="connsiteY18" fmla="*/ 95250 h 1922927"/>
              <a:gd name="connsiteX19" fmla="*/ 123825 w 2202532"/>
              <a:gd name="connsiteY19" fmla="*/ 247650 h 1922927"/>
              <a:gd name="connsiteX20" fmla="*/ 57150 w 2202532"/>
              <a:gd name="connsiteY20" fmla="*/ 314325 h 1922927"/>
              <a:gd name="connsiteX21" fmla="*/ 0 w 2202532"/>
              <a:gd name="connsiteY21" fmla="*/ 338138 h 1922927"/>
              <a:gd name="connsiteX22" fmla="*/ 9525 w 2202532"/>
              <a:gd name="connsiteY22" fmla="*/ 442913 h 1922927"/>
              <a:gd name="connsiteX23" fmla="*/ 61912 w 2202532"/>
              <a:gd name="connsiteY23" fmla="*/ 504825 h 1922927"/>
              <a:gd name="connsiteX24" fmla="*/ 228600 w 2202532"/>
              <a:gd name="connsiteY24" fmla="*/ 557213 h 1922927"/>
              <a:gd name="connsiteX25" fmla="*/ 295275 w 2202532"/>
              <a:gd name="connsiteY25" fmla="*/ 681038 h 1922927"/>
              <a:gd name="connsiteX26" fmla="*/ 385762 w 2202532"/>
              <a:gd name="connsiteY26" fmla="*/ 681038 h 1922927"/>
              <a:gd name="connsiteX27" fmla="*/ 542925 w 2202532"/>
              <a:gd name="connsiteY27" fmla="*/ 552450 h 1922927"/>
              <a:gd name="connsiteX28" fmla="*/ 657225 w 2202532"/>
              <a:gd name="connsiteY28" fmla="*/ 423863 h 1922927"/>
              <a:gd name="connsiteX29" fmla="*/ 781050 w 2202532"/>
              <a:gd name="connsiteY29" fmla="*/ 409575 h 1922927"/>
              <a:gd name="connsiteX30" fmla="*/ 857250 w 2202532"/>
              <a:gd name="connsiteY30" fmla="*/ 404813 h 1922927"/>
              <a:gd name="connsiteX31" fmla="*/ 1052512 w 2202532"/>
              <a:gd name="connsiteY31" fmla="*/ 519113 h 1922927"/>
              <a:gd name="connsiteX32" fmla="*/ 1128712 w 2202532"/>
              <a:gd name="connsiteY32" fmla="*/ 661988 h 1922927"/>
              <a:gd name="connsiteX33" fmla="*/ 1085850 w 2202532"/>
              <a:gd name="connsiteY33" fmla="*/ 1366838 h 1922927"/>
              <a:gd name="connsiteX34" fmla="*/ 1000125 w 2202532"/>
              <a:gd name="connsiteY34" fmla="*/ 1519238 h 1922927"/>
              <a:gd name="connsiteX35" fmla="*/ 1033462 w 2202532"/>
              <a:gd name="connsiteY35" fmla="*/ 1562100 h 1922927"/>
              <a:gd name="connsiteX36" fmla="*/ 1062037 w 2202532"/>
              <a:gd name="connsiteY36" fmla="*/ 1528763 h 1922927"/>
              <a:gd name="connsiteX37" fmla="*/ 1057275 w 2202532"/>
              <a:gd name="connsiteY37" fmla="*/ 1447800 h 1922927"/>
              <a:gd name="connsiteX38" fmla="*/ 1057275 w 2202532"/>
              <a:gd name="connsiteY38"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085850 w 2202532"/>
              <a:gd name="connsiteY16" fmla="*/ 2667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58875 w 2202532"/>
              <a:gd name="connsiteY16" fmla="*/ 1778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39825 w 2202532"/>
              <a:gd name="connsiteY16" fmla="*/ 18415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971576 w 2202532"/>
              <a:gd name="connsiteY17" fmla="*/ 70536 h 1922927"/>
              <a:gd name="connsiteX18" fmla="*/ 752475 w 2202532"/>
              <a:gd name="connsiteY18" fmla="*/ 33338 h 1922927"/>
              <a:gd name="connsiteX19" fmla="*/ 466725 w 2202532"/>
              <a:gd name="connsiteY19" fmla="*/ 0 h 1922927"/>
              <a:gd name="connsiteX20" fmla="*/ 295275 w 2202532"/>
              <a:gd name="connsiteY20" fmla="*/ 95250 h 1922927"/>
              <a:gd name="connsiteX21" fmla="*/ 123825 w 2202532"/>
              <a:gd name="connsiteY21" fmla="*/ 247650 h 1922927"/>
              <a:gd name="connsiteX22" fmla="*/ 57150 w 2202532"/>
              <a:gd name="connsiteY22" fmla="*/ 314325 h 1922927"/>
              <a:gd name="connsiteX23" fmla="*/ 0 w 2202532"/>
              <a:gd name="connsiteY23" fmla="*/ 338138 h 1922927"/>
              <a:gd name="connsiteX24" fmla="*/ 9525 w 2202532"/>
              <a:gd name="connsiteY24" fmla="*/ 442913 h 1922927"/>
              <a:gd name="connsiteX25" fmla="*/ 61912 w 2202532"/>
              <a:gd name="connsiteY25" fmla="*/ 504825 h 1922927"/>
              <a:gd name="connsiteX26" fmla="*/ 228600 w 2202532"/>
              <a:gd name="connsiteY26" fmla="*/ 557213 h 1922927"/>
              <a:gd name="connsiteX27" fmla="*/ 295275 w 2202532"/>
              <a:gd name="connsiteY27" fmla="*/ 681038 h 1922927"/>
              <a:gd name="connsiteX28" fmla="*/ 385762 w 2202532"/>
              <a:gd name="connsiteY28" fmla="*/ 681038 h 1922927"/>
              <a:gd name="connsiteX29" fmla="*/ 542925 w 2202532"/>
              <a:gd name="connsiteY29" fmla="*/ 552450 h 1922927"/>
              <a:gd name="connsiteX30" fmla="*/ 657225 w 2202532"/>
              <a:gd name="connsiteY30" fmla="*/ 423863 h 1922927"/>
              <a:gd name="connsiteX31" fmla="*/ 781050 w 2202532"/>
              <a:gd name="connsiteY31" fmla="*/ 409575 h 1922927"/>
              <a:gd name="connsiteX32" fmla="*/ 857250 w 2202532"/>
              <a:gd name="connsiteY32" fmla="*/ 404813 h 1922927"/>
              <a:gd name="connsiteX33" fmla="*/ 1052512 w 2202532"/>
              <a:gd name="connsiteY33" fmla="*/ 519113 h 1922927"/>
              <a:gd name="connsiteX34" fmla="*/ 1128712 w 2202532"/>
              <a:gd name="connsiteY34" fmla="*/ 661988 h 1922927"/>
              <a:gd name="connsiteX35" fmla="*/ 1085850 w 2202532"/>
              <a:gd name="connsiteY35" fmla="*/ 1366838 h 1922927"/>
              <a:gd name="connsiteX36" fmla="*/ 1000125 w 2202532"/>
              <a:gd name="connsiteY36" fmla="*/ 1519238 h 1922927"/>
              <a:gd name="connsiteX37" fmla="*/ 1033462 w 2202532"/>
              <a:gd name="connsiteY37" fmla="*/ 1562100 h 1922927"/>
              <a:gd name="connsiteX38" fmla="*/ 1062037 w 2202532"/>
              <a:gd name="connsiteY38" fmla="*/ 1528763 h 1922927"/>
              <a:gd name="connsiteX39" fmla="*/ 1057275 w 2202532"/>
              <a:gd name="connsiteY39" fmla="*/ 1447800 h 1922927"/>
              <a:gd name="connsiteX40" fmla="*/ 1057275 w 2202532"/>
              <a:gd name="connsiteY40"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971576 w 2202532"/>
              <a:gd name="connsiteY17" fmla="*/ 70536 h 1922927"/>
              <a:gd name="connsiteX18" fmla="*/ 752475 w 2202532"/>
              <a:gd name="connsiteY18" fmla="*/ 17463 h 1922927"/>
              <a:gd name="connsiteX19" fmla="*/ 466725 w 2202532"/>
              <a:gd name="connsiteY19" fmla="*/ 0 h 1922927"/>
              <a:gd name="connsiteX20" fmla="*/ 295275 w 2202532"/>
              <a:gd name="connsiteY20" fmla="*/ 95250 h 1922927"/>
              <a:gd name="connsiteX21" fmla="*/ 123825 w 2202532"/>
              <a:gd name="connsiteY21" fmla="*/ 247650 h 1922927"/>
              <a:gd name="connsiteX22" fmla="*/ 57150 w 2202532"/>
              <a:gd name="connsiteY22" fmla="*/ 314325 h 1922927"/>
              <a:gd name="connsiteX23" fmla="*/ 0 w 2202532"/>
              <a:gd name="connsiteY23" fmla="*/ 338138 h 1922927"/>
              <a:gd name="connsiteX24" fmla="*/ 9525 w 2202532"/>
              <a:gd name="connsiteY24" fmla="*/ 442913 h 1922927"/>
              <a:gd name="connsiteX25" fmla="*/ 61912 w 2202532"/>
              <a:gd name="connsiteY25" fmla="*/ 504825 h 1922927"/>
              <a:gd name="connsiteX26" fmla="*/ 228600 w 2202532"/>
              <a:gd name="connsiteY26" fmla="*/ 557213 h 1922927"/>
              <a:gd name="connsiteX27" fmla="*/ 295275 w 2202532"/>
              <a:gd name="connsiteY27" fmla="*/ 681038 h 1922927"/>
              <a:gd name="connsiteX28" fmla="*/ 385762 w 2202532"/>
              <a:gd name="connsiteY28" fmla="*/ 681038 h 1922927"/>
              <a:gd name="connsiteX29" fmla="*/ 542925 w 2202532"/>
              <a:gd name="connsiteY29" fmla="*/ 552450 h 1922927"/>
              <a:gd name="connsiteX30" fmla="*/ 657225 w 2202532"/>
              <a:gd name="connsiteY30" fmla="*/ 423863 h 1922927"/>
              <a:gd name="connsiteX31" fmla="*/ 781050 w 2202532"/>
              <a:gd name="connsiteY31" fmla="*/ 409575 h 1922927"/>
              <a:gd name="connsiteX32" fmla="*/ 857250 w 2202532"/>
              <a:gd name="connsiteY32" fmla="*/ 404813 h 1922927"/>
              <a:gd name="connsiteX33" fmla="*/ 1052512 w 2202532"/>
              <a:gd name="connsiteY33" fmla="*/ 519113 h 1922927"/>
              <a:gd name="connsiteX34" fmla="*/ 1128712 w 2202532"/>
              <a:gd name="connsiteY34" fmla="*/ 661988 h 1922927"/>
              <a:gd name="connsiteX35" fmla="*/ 1085850 w 2202532"/>
              <a:gd name="connsiteY35" fmla="*/ 1366838 h 1922927"/>
              <a:gd name="connsiteX36" fmla="*/ 1000125 w 2202532"/>
              <a:gd name="connsiteY36" fmla="*/ 1519238 h 1922927"/>
              <a:gd name="connsiteX37" fmla="*/ 1033462 w 2202532"/>
              <a:gd name="connsiteY37" fmla="*/ 1562100 h 1922927"/>
              <a:gd name="connsiteX38" fmla="*/ 1062037 w 2202532"/>
              <a:gd name="connsiteY38" fmla="*/ 1528763 h 1922927"/>
              <a:gd name="connsiteX39" fmla="*/ 1057275 w 2202532"/>
              <a:gd name="connsiteY39" fmla="*/ 1447800 h 1922927"/>
              <a:gd name="connsiteX40" fmla="*/ 1057275 w 2202532"/>
              <a:gd name="connsiteY40"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17463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158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28800 h 1921339"/>
              <a:gd name="connsiteX1" fmla="*/ 1984401 w 2202532"/>
              <a:gd name="connsiteY1" fmla="*/ 1827898 h 1921339"/>
              <a:gd name="connsiteX2" fmla="*/ 1951037 w 2202532"/>
              <a:gd name="connsiteY2" fmla="*/ 1836737 h 1921339"/>
              <a:gd name="connsiteX3" fmla="*/ 1931987 w 2202532"/>
              <a:gd name="connsiteY3" fmla="*/ 1890712 h 1921339"/>
              <a:gd name="connsiteX4" fmla="*/ 1974850 w 2202532"/>
              <a:gd name="connsiteY4" fmla="*/ 1920876 h 1921339"/>
              <a:gd name="connsiteX5" fmla="*/ 2043112 w 2202532"/>
              <a:gd name="connsiteY5" fmla="*/ 1884362 h 1921339"/>
              <a:gd name="connsiteX6" fmla="*/ 2035175 w 2202532"/>
              <a:gd name="connsiteY6" fmla="*/ 1830387 h 1921339"/>
              <a:gd name="connsiteX7" fmla="*/ 2105051 w 2202532"/>
              <a:gd name="connsiteY7" fmla="*/ 1745348 h 1921339"/>
              <a:gd name="connsiteX8" fmla="*/ 2163762 w 2202532"/>
              <a:gd name="connsiteY8" fmla="*/ 1630362 h 1921339"/>
              <a:gd name="connsiteX9" fmla="*/ 2200301 w 2202532"/>
              <a:gd name="connsiteY9" fmla="*/ 1484998 h 1921339"/>
              <a:gd name="connsiteX10" fmla="*/ 2190750 w 2202532"/>
              <a:gd name="connsiteY10" fmla="*/ 1347787 h 1921339"/>
              <a:gd name="connsiteX11" fmla="*/ 2146326 w 2202532"/>
              <a:gd name="connsiteY11" fmla="*/ 1221473 h 1921339"/>
              <a:gd name="connsiteX12" fmla="*/ 2060575 w 2202532"/>
              <a:gd name="connsiteY12" fmla="*/ 1098550 h 1921339"/>
              <a:gd name="connsiteX13" fmla="*/ 1965351 w 2202532"/>
              <a:gd name="connsiteY13" fmla="*/ 1002398 h 1921339"/>
              <a:gd name="connsiteX14" fmla="*/ 1819301 w 2202532"/>
              <a:gd name="connsiteY14" fmla="*/ 894448 h 1921339"/>
              <a:gd name="connsiteX15" fmla="*/ 1573212 w 2202532"/>
              <a:gd name="connsiteY15" fmla="*/ 692150 h 1921339"/>
              <a:gd name="connsiteX16" fmla="*/ 1149350 w 2202532"/>
              <a:gd name="connsiteY16" fmla="*/ 176212 h 1921339"/>
              <a:gd name="connsiteX17" fmla="*/ 752475 w 2202532"/>
              <a:gd name="connsiteY17" fmla="*/ 0 h 1921339"/>
              <a:gd name="connsiteX18" fmla="*/ 466725 w 2202532"/>
              <a:gd name="connsiteY18" fmla="*/ 103187 h 1921339"/>
              <a:gd name="connsiteX19" fmla="*/ 295275 w 2202532"/>
              <a:gd name="connsiteY19" fmla="*/ 93662 h 1921339"/>
              <a:gd name="connsiteX20" fmla="*/ 123825 w 2202532"/>
              <a:gd name="connsiteY20" fmla="*/ 246062 h 1921339"/>
              <a:gd name="connsiteX21" fmla="*/ 57150 w 2202532"/>
              <a:gd name="connsiteY21" fmla="*/ 312737 h 1921339"/>
              <a:gd name="connsiteX22" fmla="*/ 0 w 2202532"/>
              <a:gd name="connsiteY22" fmla="*/ 336550 h 1921339"/>
              <a:gd name="connsiteX23" fmla="*/ 9525 w 2202532"/>
              <a:gd name="connsiteY23" fmla="*/ 441325 h 1921339"/>
              <a:gd name="connsiteX24" fmla="*/ 61912 w 2202532"/>
              <a:gd name="connsiteY24" fmla="*/ 503237 h 1921339"/>
              <a:gd name="connsiteX25" fmla="*/ 228600 w 2202532"/>
              <a:gd name="connsiteY25" fmla="*/ 555625 h 1921339"/>
              <a:gd name="connsiteX26" fmla="*/ 295275 w 2202532"/>
              <a:gd name="connsiteY26" fmla="*/ 679450 h 1921339"/>
              <a:gd name="connsiteX27" fmla="*/ 385762 w 2202532"/>
              <a:gd name="connsiteY27" fmla="*/ 679450 h 1921339"/>
              <a:gd name="connsiteX28" fmla="*/ 542925 w 2202532"/>
              <a:gd name="connsiteY28" fmla="*/ 550862 h 1921339"/>
              <a:gd name="connsiteX29" fmla="*/ 657225 w 2202532"/>
              <a:gd name="connsiteY29" fmla="*/ 422275 h 1921339"/>
              <a:gd name="connsiteX30" fmla="*/ 781050 w 2202532"/>
              <a:gd name="connsiteY30" fmla="*/ 407987 h 1921339"/>
              <a:gd name="connsiteX31" fmla="*/ 857250 w 2202532"/>
              <a:gd name="connsiteY31" fmla="*/ 403225 h 1921339"/>
              <a:gd name="connsiteX32" fmla="*/ 1052512 w 2202532"/>
              <a:gd name="connsiteY32" fmla="*/ 517525 h 1921339"/>
              <a:gd name="connsiteX33" fmla="*/ 1128712 w 2202532"/>
              <a:gd name="connsiteY33" fmla="*/ 660400 h 1921339"/>
              <a:gd name="connsiteX34" fmla="*/ 1085850 w 2202532"/>
              <a:gd name="connsiteY34" fmla="*/ 1365250 h 1921339"/>
              <a:gd name="connsiteX35" fmla="*/ 1000125 w 2202532"/>
              <a:gd name="connsiteY35" fmla="*/ 1517650 h 1921339"/>
              <a:gd name="connsiteX36" fmla="*/ 1033462 w 2202532"/>
              <a:gd name="connsiteY36" fmla="*/ 1560512 h 1921339"/>
              <a:gd name="connsiteX37" fmla="*/ 1062037 w 2202532"/>
              <a:gd name="connsiteY37" fmla="*/ 1527175 h 1921339"/>
              <a:gd name="connsiteX38" fmla="*/ 1057275 w 2202532"/>
              <a:gd name="connsiteY38" fmla="*/ 1446212 h 1921339"/>
              <a:gd name="connsiteX39" fmla="*/ 1057275 w 2202532"/>
              <a:gd name="connsiteY39" fmla="*/ 1446212 h 1921339"/>
              <a:gd name="connsiteX0" fmla="*/ 2027237 w 2202532"/>
              <a:gd name="connsiteY0" fmla="*/ 1828800 h 1921339"/>
              <a:gd name="connsiteX1" fmla="*/ 1984401 w 2202532"/>
              <a:gd name="connsiteY1" fmla="*/ 1827898 h 1921339"/>
              <a:gd name="connsiteX2" fmla="*/ 1951037 w 2202532"/>
              <a:gd name="connsiteY2" fmla="*/ 1836737 h 1921339"/>
              <a:gd name="connsiteX3" fmla="*/ 1931987 w 2202532"/>
              <a:gd name="connsiteY3" fmla="*/ 1890712 h 1921339"/>
              <a:gd name="connsiteX4" fmla="*/ 1974850 w 2202532"/>
              <a:gd name="connsiteY4" fmla="*/ 1920876 h 1921339"/>
              <a:gd name="connsiteX5" fmla="*/ 2043112 w 2202532"/>
              <a:gd name="connsiteY5" fmla="*/ 1884362 h 1921339"/>
              <a:gd name="connsiteX6" fmla="*/ 2035175 w 2202532"/>
              <a:gd name="connsiteY6" fmla="*/ 1830387 h 1921339"/>
              <a:gd name="connsiteX7" fmla="*/ 2105051 w 2202532"/>
              <a:gd name="connsiteY7" fmla="*/ 1745348 h 1921339"/>
              <a:gd name="connsiteX8" fmla="*/ 2163762 w 2202532"/>
              <a:gd name="connsiteY8" fmla="*/ 1630362 h 1921339"/>
              <a:gd name="connsiteX9" fmla="*/ 2200301 w 2202532"/>
              <a:gd name="connsiteY9" fmla="*/ 1484998 h 1921339"/>
              <a:gd name="connsiteX10" fmla="*/ 2190750 w 2202532"/>
              <a:gd name="connsiteY10" fmla="*/ 1347787 h 1921339"/>
              <a:gd name="connsiteX11" fmla="*/ 2146326 w 2202532"/>
              <a:gd name="connsiteY11" fmla="*/ 1221473 h 1921339"/>
              <a:gd name="connsiteX12" fmla="*/ 2060575 w 2202532"/>
              <a:gd name="connsiteY12" fmla="*/ 1098550 h 1921339"/>
              <a:gd name="connsiteX13" fmla="*/ 1965351 w 2202532"/>
              <a:gd name="connsiteY13" fmla="*/ 1002398 h 1921339"/>
              <a:gd name="connsiteX14" fmla="*/ 1819301 w 2202532"/>
              <a:gd name="connsiteY14" fmla="*/ 894448 h 1921339"/>
              <a:gd name="connsiteX15" fmla="*/ 1573212 w 2202532"/>
              <a:gd name="connsiteY15" fmla="*/ 692150 h 1921339"/>
              <a:gd name="connsiteX16" fmla="*/ 1149350 w 2202532"/>
              <a:gd name="connsiteY16" fmla="*/ 176212 h 1921339"/>
              <a:gd name="connsiteX17" fmla="*/ 752475 w 2202532"/>
              <a:gd name="connsiteY17" fmla="*/ 0 h 1921339"/>
              <a:gd name="connsiteX18" fmla="*/ 466725 w 2202532"/>
              <a:gd name="connsiteY18" fmla="*/ 103187 h 1921339"/>
              <a:gd name="connsiteX19" fmla="*/ 295275 w 2202532"/>
              <a:gd name="connsiteY19" fmla="*/ 93662 h 1921339"/>
              <a:gd name="connsiteX20" fmla="*/ 123825 w 2202532"/>
              <a:gd name="connsiteY20" fmla="*/ 246062 h 1921339"/>
              <a:gd name="connsiteX21" fmla="*/ 57150 w 2202532"/>
              <a:gd name="connsiteY21" fmla="*/ 312737 h 1921339"/>
              <a:gd name="connsiteX22" fmla="*/ 0 w 2202532"/>
              <a:gd name="connsiteY22" fmla="*/ 336550 h 1921339"/>
              <a:gd name="connsiteX23" fmla="*/ 9525 w 2202532"/>
              <a:gd name="connsiteY23" fmla="*/ 441325 h 1921339"/>
              <a:gd name="connsiteX24" fmla="*/ 61912 w 2202532"/>
              <a:gd name="connsiteY24" fmla="*/ 503237 h 1921339"/>
              <a:gd name="connsiteX25" fmla="*/ 228600 w 2202532"/>
              <a:gd name="connsiteY25" fmla="*/ 555625 h 1921339"/>
              <a:gd name="connsiteX26" fmla="*/ 295275 w 2202532"/>
              <a:gd name="connsiteY26" fmla="*/ 679450 h 1921339"/>
              <a:gd name="connsiteX27" fmla="*/ 385762 w 2202532"/>
              <a:gd name="connsiteY27" fmla="*/ 679450 h 1921339"/>
              <a:gd name="connsiteX28" fmla="*/ 542925 w 2202532"/>
              <a:gd name="connsiteY28" fmla="*/ 550862 h 1921339"/>
              <a:gd name="connsiteX29" fmla="*/ 657225 w 2202532"/>
              <a:gd name="connsiteY29" fmla="*/ 422275 h 1921339"/>
              <a:gd name="connsiteX30" fmla="*/ 781050 w 2202532"/>
              <a:gd name="connsiteY30" fmla="*/ 407987 h 1921339"/>
              <a:gd name="connsiteX31" fmla="*/ 857250 w 2202532"/>
              <a:gd name="connsiteY31" fmla="*/ 403225 h 1921339"/>
              <a:gd name="connsiteX32" fmla="*/ 1052512 w 2202532"/>
              <a:gd name="connsiteY32" fmla="*/ 517525 h 1921339"/>
              <a:gd name="connsiteX33" fmla="*/ 1128712 w 2202532"/>
              <a:gd name="connsiteY33" fmla="*/ 660400 h 1921339"/>
              <a:gd name="connsiteX34" fmla="*/ 1085850 w 2202532"/>
              <a:gd name="connsiteY34" fmla="*/ 1365250 h 1921339"/>
              <a:gd name="connsiteX35" fmla="*/ 1000125 w 2202532"/>
              <a:gd name="connsiteY35" fmla="*/ 1517650 h 1921339"/>
              <a:gd name="connsiteX36" fmla="*/ 1033462 w 2202532"/>
              <a:gd name="connsiteY36" fmla="*/ 1560512 h 1921339"/>
              <a:gd name="connsiteX37" fmla="*/ 1062037 w 2202532"/>
              <a:gd name="connsiteY37" fmla="*/ 1527175 h 1921339"/>
              <a:gd name="connsiteX38" fmla="*/ 1057275 w 2202532"/>
              <a:gd name="connsiteY38" fmla="*/ 1446212 h 1921339"/>
              <a:gd name="connsiteX39" fmla="*/ 1057275 w 2202532"/>
              <a:gd name="connsiteY39" fmla="*/ 1446212 h 1921339"/>
              <a:gd name="connsiteX0" fmla="*/ 2027237 w 2202532"/>
              <a:gd name="connsiteY0" fmla="*/ 1836457 h 1928996"/>
              <a:gd name="connsiteX1" fmla="*/ 1984401 w 2202532"/>
              <a:gd name="connsiteY1" fmla="*/ 1835555 h 1928996"/>
              <a:gd name="connsiteX2" fmla="*/ 1951037 w 2202532"/>
              <a:gd name="connsiteY2" fmla="*/ 1844394 h 1928996"/>
              <a:gd name="connsiteX3" fmla="*/ 1931987 w 2202532"/>
              <a:gd name="connsiteY3" fmla="*/ 1898369 h 1928996"/>
              <a:gd name="connsiteX4" fmla="*/ 1974850 w 2202532"/>
              <a:gd name="connsiteY4" fmla="*/ 1928533 h 1928996"/>
              <a:gd name="connsiteX5" fmla="*/ 2043112 w 2202532"/>
              <a:gd name="connsiteY5" fmla="*/ 1892019 h 1928996"/>
              <a:gd name="connsiteX6" fmla="*/ 2035175 w 2202532"/>
              <a:gd name="connsiteY6" fmla="*/ 1838044 h 1928996"/>
              <a:gd name="connsiteX7" fmla="*/ 2105051 w 2202532"/>
              <a:gd name="connsiteY7" fmla="*/ 1753005 h 1928996"/>
              <a:gd name="connsiteX8" fmla="*/ 2163762 w 2202532"/>
              <a:gd name="connsiteY8" fmla="*/ 1638019 h 1928996"/>
              <a:gd name="connsiteX9" fmla="*/ 2200301 w 2202532"/>
              <a:gd name="connsiteY9" fmla="*/ 1492655 h 1928996"/>
              <a:gd name="connsiteX10" fmla="*/ 2190750 w 2202532"/>
              <a:gd name="connsiteY10" fmla="*/ 1355444 h 1928996"/>
              <a:gd name="connsiteX11" fmla="*/ 2146326 w 2202532"/>
              <a:gd name="connsiteY11" fmla="*/ 1229130 h 1928996"/>
              <a:gd name="connsiteX12" fmla="*/ 2060575 w 2202532"/>
              <a:gd name="connsiteY12" fmla="*/ 1106207 h 1928996"/>
              <a:gd name="connsiteX13" fmla="*/ 1965351 w 2202532"/>
              <a:gd name="connsiteY13" fmla="*/ 1010055 h 1928996"/>
              <a:gd name="connsiteX14" fmla="*/ 1819301 w 2202532"/>
              <a:gd name="connsiteY14" fmla="*/ 902105 h 1928996"/>
              <a:gd name="connsiteX15" fmla="*/ 1573212 w 2202532"/>
              <a:gd name="connsiteY15" fmla="*/ 699807 h 1928996"/>
              <a:gd name="connsiteX16" fmla="*/ 1149350 w 2202532"/>
              <a:gd name="connsiteY16" fmla="*/ 183869 h 1928996"/>
              <a:gd name="connsiteX17" fmla="*/ 752475 w 2202532"/>
              <a:gd name="connsiteY17" fmla="*/ 7657 h 1928996"/>
              <a:gd name="connsiteX18" fmla="*/ 587401 w 2202532"/>
              <a:gd name="connsiteY18" fmla="*/ 35330 h 1928996"/>
              <a:gd name="connsiteX19" fmla="*/ 466725 w 2202532"/>
              <a:gd name="connsiteY19" fmla="*/ 110844 h 1928996"/>
              <a:gd name="connsiteX20" fmla="*/ 295275 w 2202532"/>
              <a:gd name="connsiteY20" fmla="*/ 101319 h 1928996"/>
              <a:gd name="connsiteX21" fmla="*/ 123825 w 2202532"/>
              <a:gd name="connsiteY21" fmla="*/ 253719 h 1928996"/>
              <a:gd name="connsiteX22" fmla="*/ 57150 w 2202532"/>
              <a:gd name="connsiteY22" fmla="*/ 320394 h 1928996"/>
              <a:gd name="connsiteX23" fmla="*/ 0 w 2202532"/>
              <a:gd name="connsiteY23" fmla="*/ 344207 h 1928996"/>
              <a:gd name="connsiteX24" fmla="*/ 9525 w 2202532"/>
              <a:gd name="connsiteY24" fmla="*/ 448982 h 1928996"/>
              <a:gd name="connsiteX25" fmla="*/ 61912 w 2202532"/>
              <a:gd name="connsiteY25" fmla="*/ 510894 h 1928996"/>
              <a:gd name="connsiteX26" fmla="*/ 228600 w 2202532"/>
              <a:gd name="connsiteY26" fmla="*/ 563282 h 1928996"/>
              <a:gd name="connsiteX27" fmla="*/ 295275 w 2202532"/>
              <a:gd name="connsiteY27" fmla="*/ 687107 h 1928996"/>
              <a:gd name="connsiteX28" fmla="*/ 385762 w 2202532"/>
              <a:gd name="connsiteY28" fmla="*/ 687107 h 1928996"/>
              <a:gd name="connsiteX29" fmla="*/ 542925 w 2202532"/>
              <a:gd name="connsiteY29" fmla="*/ 558519 h 1928996"/>
              <a:gd name="connsiteX30" fmla="*/ 657225 w 2202532"/>
              <a:gd name="connsiteY30" fmla="*/ 429932 h 1928996"/>
              <a:gd name="connsiteX31" fmla="*/ 781050 w 2202532"/>
              <a:gd name="connsiteY31" fmla="*/ 415644 h 1928996"/>
              <a:gd name="connsiteX32" fmla="*/ 857250 w 2202532"/>
              <a:gd name="connsiteY32" fmla="*/ 410882 h 1928996"/>
              <a:gd name="connsiteX33" fmla="*/ 1052512 w 2202532"/>
              <a:gd name="connsiteY33" fmla="*/ 525182 h 1928996"/>
              <a:gd name="connsiteX34" fmla="*/ 1128712 w 2202532"/>
              <a:gd name="connsiteY34" fmla="*/ 668057 h 1928996"/>
              <a:gd name="connsiteX35" fmla="*/ 1085850 w 2202532"/>
              <a:gd name="connsiteY35" fmla="*/ 1372907 h 1928996"/>
              <a:gd name="connsiteX36" fmla="*/ 1000125 w 2202532"/>
              <a:gd name="connsiteY36" fmla="*/ 1525307 h 1928996"/>
              <a:gd name="connsiteX37" fmla="*/ 1033462 w 2202532"/>
              <a:gd name="connsiteY37" fmla="*/ 1568169 h 1928996"/>
              <a:gd name="connsiteX38" fmla="*/ 1062037 w 2202532"/>
              <a:gd name="connsiteY38" fmla="*/ 1534832 h 1928996"/>
              <a:gd name="connsiteX39" fmla="*/ 1057275 w 2202532"/>
              <a:gd name="connsiteY39" fmla="*/ 1453869 h 1928996"/>
              <a:gd name="connsiteX40" fmla="*/ 1057275 w 2202532"/>
              <a:gd name="connsiteY40" fmla="*/ 1453869 h 1928996"/>
              <a:gd name="connsiteX0" fmla="*/ 2027237 w 2202532"/>
              <a:gd name="connsiteY0" fmla="*/ 1836457 h 1928996"/>
              <a:gd name="connsiteX1" fmla="*/ 1984401 w 2202532"/>
              <a:gd name="connsiteY1" fmla="*/ 1835555 h 1928996"/>
              <a:gd name="connsiteX2" fmla="*/ 1951037 w 2202532"/>
              <a:gd name="connsiteY2" fmla="*/ 1844394 h 1928996"/>
              <a:gd name="connsiteX3" fmla="*/ 1931987 w 2202532"/>
              <a:gd name="connsiteY3" fmla="*/ 1898369 h 1928996"/>
              <a:gd name="connsiteX4" fmla="*/ 1974850 w 2202532"/>
              <a:gd name="connsiteY4" fmla="*/ 1928533 h 1928996"/>
              <a:gd name="connsiteX5" fmla="*/ 2043112 w 2202532"/>
              <a:gd name="connsiteY5" fmla="*/ 1892019 h 1928996"/>
              <a:gd name="connsiteX6" fmla="*/ 2035175 w 2202532"/>
              <a:gd name="connsiteY6" fmla="*/ 1838044 h 1928996"/>
              <a:gd name="connsiteX7" fmla="*/ 2105051 w 2202532"/>
              <a:gd name="connsiteY7" fmla="*/ 1753005 h 1928996"/>
              <a:gd name="connsiteX8" fmla="*/ 2163762 w 2202532"/>
              <a:gd name="connsiteY8" fmla="*/ 1638019 h 1928996"/>
              <a:gd name="connsiteX9" fmla="*/ 2200301 w 2202532"/>
              <a:gd name="connsiteY9" fmla="*/ 1492655 h 1928996"/>
              <a:gd name="connsiteX10" fmla="*/ 2190750 w 2202532"/>
              <a:gd name="connsiteY10" fmla="*/ 1355444 h 1928996"/>
              <a:gd name="connsiteX11" fmla="*/ 2146326 w 2202532"/>
              <a:gd name="connsiteY11" fmla="*/ 1229130 h 1928996"/>
              <a:gd name="connsiteX12" fmla="*/ 2060575 w 2202532"/>
              <a:gd name="connsiteY12" fmla="*/ 1106207 h 1928996"/>
              <a:gd name="connsiteX13" fmla="*/ 1965351 w 2202532"/>
              <a:gd name="connsiteY13" fmla="*/ 1010055 h 1928996"/>
              <a:gd name="connsiteX14" fmla="*/ 1819301 w 2202532"/>
              <a:gd name="connsiteY14" fmla="*/ 902105 h 1928996"/>
              <a:gd name="connsiteX15" fmla="*/ 1573212 w 2202532"/>
              <a:gd name="connsiteY15" fmla="*/ 699807 h 1928996"/>
              <a:gd name="connsiteX16" fmla="*/ 1149350 w 2202532"/>
              <a:gd name="connsiteY16" fmla="*/ 183869 h 1928996"/>
              <a:gd name="connsiteX17" fmla="*/ 752475 w 2202532"/>
              <a:gd name="connsiteY17" fmla="*/ 7657 h 1928996"/>
              <a:gd name="connsiteX18" fmla="*/ 587401 w 2202532"/>
              <a:gd name="connsiteY18" fmla="*/ 35330 h 1928996"/>
              <a:gd name="connsiteX19" fmla="*/ 466725 w 2202532"/>
              <a:gd name="connsiteY19" fmla="*/ 110844 h 1928996"/>
              <a:gd name="connsiteX20" fmla="*/ 352425 w 2202532"/>
              <a:gd name="connsiteY20" fmla="*/ 187044 h 1928996"/>
              <a:gd name="connsiteX21" fmla="*/ 123825 w 2202532"/>
              <a:gd name="connsiteY21" fmla="*/ 253719 h 1928996"/>
              <a:gd name="connsiteX22" fmla="*/ 57150 w 2202532"/>
              <a:gd name="connsiteY22" fmla="*/ 320394 h 1928996"/>
              <a:gd name="connsiteX23" fmla="*/ 0 w 2202532"/>
              <a:gd name="connsiteY23" fmla="*/ 344207 h 1928996"/>
              <a:gd name="connsiteX24" fmla="*/ 9525 w 2202532"/>
              <a:gd name="connsiteY24" fmla="*/ 448982 h 1928996"/>
              <a:gd name="connsiteX25" fmla="*/ 61912 w 2202532"/>
              <a:gd name="connsiteY25" fmla="*/ 510894 h 1928996"/>
              <a:gd name="connsiteX26" fmla="*/ 228600 w 2202532"/>
              <a:gd name="connsiteY26" fmla="*/ 563282 h 1928996"/>
              <a:gd name="connsiteX27" fmla="*/ 295275 w 2202532"/>
              <a:gd name="connsiteY27" fmla="*/ 687107 h 1928996"/>
              <a:gd name="connsiteX28" fmla="*/ 385762 w 2202532"/>
              <a:gd name="connsiteY28" fmla="*/ 687107 h 1928996"/>
              <a:gd name="connsiteX29" fmla="*/ 542925 w 2202532"/>
              <a:gd name="connsiteY29" fmla="*/ 558519 h 1928996"/>
              <a:gd name="connsiteX30" fmla="*/ 657225 w 2202532"/>
              <a:gd name="connsiteY30" fmla="*/ 429932 h 1928996"/>
              <a:gd name="connsiteX31" fmla="*/ 781050 w 2202532"/>
              <a:gd name="connsiteY31" fmla="*/ 415644 h 1928996"/>
              <a:gd name="connsiteX32" fmla="*/ 857250 w 2202532"/>
              <a:gd name="connsiteY32" fmla="*/ 410882 h 1928996"/>
              <a:gd name="connsiteX33" fmla="*/ 1052512 w 2202532"/>
              <a:gd name="connsiteY33" fmla="*/ 525182 h 1928996"/>
              <a:gd name="connsiteX34" fmla="*/ 1128712 w 2202532"/>
              <a:gd name="connsiteY34" fmla="*/ 668057 h 1928996"/>
              <a:gd name="connsiteX35" fmla="*/ 1085850 w 2202532"/>
              <a:gd name="connsiteY35" fmla="*/ 1372907 h 1928996"/>
              <a:gd name="connsiteX36" fmla="*/ 1000125 w 2202532"/>
              <a:gd name="connsiteY36" fmla="*/ 1525307 h 1928996"/>
              <a:gd name="connsiteX37" fmla="*/ 1033462 w 2202532"/>
              <a:gd name="connsiteY37" fmla="*/ 1568169 h 1928996"/>
              <a:gd name="connsiteX38" fmla="*/ 1062037 w 2202532"/>
              <a:gd name="connsiteY38" fmla="*/ 1534832 h 1928996"/>
              <a:gd name="connsiteX39" fmla="*/ 1057275 w 2202532"/>
              <a:gd name="connsiteY39" fmla="*/ 1453869 h 1928996"/>
              <a:gd name="connsiteX40" fmla="*/ 1057275 w 2202532"/>
              <a:gd name="connsiteY40" fmla="*/ 1453869 h 1928996"/>
              <a:gd name="connsiteX0" fmla="*/ 2027237 w 2202532"/>
              <a:gd name="connsiteY0" fmla="*/ 1838458 h 1930997"/>
              <a:gd name="connsiteX1" fmla="*/ 1984401 w 2202532"/>
              <a:gd name="connsiteY1" fmla="*/ 1837556 h 1930997"/>
              <a:gd name="connsiteX2" fmla="*/ 1951037 w 2202532"/>
              <a:gd name="connsiteY2" fmla="*/ 1846395 h 1930997"/>
              <a:gd name="connsiteX3" fmla="*/ 1931987 w 2202532"/>
              <a:gd name="connsiteY3" fmla="*/ 1900370 h 1930997"/>
              <a:gd name="connsiteX4" fmla="*/ 1974850 w 2202532"/>
              <a:gd name="connsiteY4" fmla="*/ 1930534 h 1930997"/>
              <a:gd name="connsiteX5" fmla="*/ 2043112 w 2202532"/>
              <a:gd name="connsiteY5" fmla="*/ 1894020 h 1930997"/>
              <a:gd name="connsiteX6" fmla="*/ 2035175 w 2202532"/>
              <a:gd name="connsiteY6" fmla="*/ 1840045 h 1930997"/>
              <a:gd name="connsiteX7" fmla="*/ 2105051 w 2202532"/>
              <a:gd name="connsiteY7" fmla="*/ 1755006 h 1930997"/>
              <a:gd name="connsiteX8" fmla="*/ 2163762 w 2202532"/>
              <a:gd name="connsiteY8" fmla="*/ 1640020 h 1930997"/>
              <a:gd name="connsiteX9" fmla="*/ 2200301 w 2202532"/>
              <a:gd name="connsiteY9" fmla="*/ 1494656 h 1930997"/>
              <a:gd name="connsiteX10" fmla="*/ 2190750 w 2202532"/>
              <a:gd name="connsiteY10" fmla="*/ 1357445 h 1930997"/>
              <a:gd name="connsiteX11" fmla="*/ 2146326 w 2202532"/>
              <a:gd name="connsiteY11" fmla="*/ 1231131 h 1930997"/>
              <a:gd name="connsiteX12" fmla="*/ 2060575 w 2202532"/>
              <a:gd name="connsiteY12" fmla="*/ 1108208 h 1930997"/>
              <a:gd name="connsiteX13" fmla="*/ 1965351 w 2202532"/>
              <a:gd name="connsiteY13" fmla="*/ 1012056 h 1930997"/>
              <a:gd name="connsiteX14" fmla="*/ 1819301 w 2202532"/>
              <a:gd name="connsiteY14" fmla="*/ 904106 h 1930997"/>
              <a:gd name="connsiteX15" fmla="*/ 1573212 w 2202532"/>
              <a:gd name="connsiteY15" fmla="*/ 701808 h 1930997"/>
              <a:gd name="connsiteX16" fmla="*/ 1149350 w 2202532"/>
              <a:gd name="connsiteY16" fmla="*/ 185870 h 1930997"/>
              <a:gd name="connsiteX17" fmla="*/ 752475 w 2202532"/>
              <a:gd name="connsiteY17" fmla="*/ 9658 h 1930997"/>
              <a:gd name="connsiteX18" fmla="*/ 587401 w 2202532"/>
              <a:gd name="connsiteY18" fmla="*/ 37331 h 1930997"/>
              <a:gd name="connsiteX19" fmla="*/ 352425 w 2202532"/>
              <a:gd name="connsiteY19" fmla="*/ 189045 h 1930997"/>
              <a:gd name="connsiteX20" fmla="*/ 123825 w 2202532"/>
              <a:gd name="connsiteY20" fmla="*/ 255720 h 1930997"/>
              <a:gd name="connsiteX21" fmla="*/ 57150 w 2202532"/>
              <a:gd name="connsiteY21" fmla="*/ 322395 h 1930997"/>
              <a:gd name="connsiteX22" fmla="*/ 0 w 2202532"/>
              <a:gd name="connsiteY22" fmla="*/ 346208 h 1930997"/>
              <a:gd name="connsiteX23" fmla="*/ 9525 w 2202532"/>
              <a:gd name="connsiteY23" fmla="*/ 450983 h 1930997"/>
              <a:gd name="connsiteX24" fmla="*/ 61912 w 2202532"/>
              <a:gd name="connsiteY24" fmla="*/ 512895 h 1930997"/>
              <a:gd name="connsiteX25" fmla="*/ 228600 w 2202532"/>
              <a:gd name="connsiteY25" fmla="*/ 565283 h 1930997"/>
              <a:gd name="connsiteX26" fmla="*/ 295275 w 2202532"/>
              <a:gd name="connsiteY26" fmla="*/ 689108 h 1930997"/>
              <a:gd name="connsiteX27" fmla="*/ 385762 w 2202532"/>
              <a:gd name="connsiteY27" fmla="*/ 689108 h 1930997"/>
              <a:gd name="connsiteX28" fmla="*/ 542925 w 2202532"/>
              <a:gd name="connsiteY28" fmla="*/ 560520 h 1930997"/>
              <a:gd name="connsiteX29" fmla="*/ 657225 w 2202532"/>
              <a:gd name="connsiteY29" fmla="*/ 431933 h 1930997"/>
              <a:gd name="connsiteX30" fmla="*/ 781050 w 2202532"/>
              <a:gd name="connsiteY30" fmla="*/ 417645 h 1930997"/>
              <a:gd name="connsiteX31" fmla="*/ 857250 w 2202532"/>
              <a:gd name="connsiteY31" fmla="*/ 412883 h 1930997"/>
              <a:gd name="connsiteX32" fmla="*/ 1052512 w 2202532"/>
              <a:gd name="connsiteY32" fmla="*/ 527183 h 1930997"/>
              <a:gd name="connsiteX33" fmla="*/ 1128712 w 2202532"/>
              <a:gd name="connsiteY33" fmla="*/ 670058 h 1930997"/>
              <a:gd name="connsiteX34" fmla="*/ 1085850 w 2202532"/>
              <a:gd name="connsiteY34" fmla="*/ 1374908 h 1930997"/>
              <a:gd name="connsiteX35" fmla="*/ 1000125 w 2202532"/>
              <a:gd name="connsiteY35" fmla="*/ 1527308 h 1930997"/>
              <a:gd name="connsiteX36" fmla="*/ 1033462 w 2202532"/>
              <a:gd name="connsiteY36" fmla="*/ 1570170 h 1930997"/>
              <a:gd name="connsiteX37" fmla="*/ 1062037 w 2202532"/>
              <a:gd name="connsiteY37" fmla="*/ 1536833 h 1930997"/>
              <a:gd name="connsiteX38" fmla="*/ 1057275 w 2202532"/>
              <a:gd name="connsiteY38" fmla="*/ 1455870 h 1930997"/>
              <a:gd name="connsiteX39" fmla="*/ 1057275 w 2202532"/>
              <a:gd name="connsiteY39" fmla="*/ 1455870 h 1930997"/>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149350 w 2202532"/>
              <a:gd name="connsiteY16" fmla="*/ 176636 h 1921763"/>
              <a:gd name="connsiteX17" fmla="*/ 835025 w 2202532"/>
              <a:gd name="connsiteY17" fmla="*/ 13124 h 1921763"/>
              <a:gd name="connsiteX18" fmla="*/ 587401 w 2202532"/>
              <a:gd name="connsiteY18" fmla="*/ 28097 h 1921763"/>
              <a:gd name="connsiteX19" fmla="*/ 352425 w 2202532"/>
              <a:gd name="connsiteY19" fmla="*/ 179811 h 1921763"/>
              <a:gd name="connsiteX20" fmla="*/ 123825 w 2202532"/>
              <a:gd name="connsiteY20" fmla="*/ 246486 h 1921763"/>
              <a:gd name="connsiteX21" fmla="*/ 57150 w 2202532"/>
              <a:gd name="connsiteY21" fmla="*/ 313161 h 1921763"/>
              <a:gd name="connsiteX22" fmla="*/ 0 w 2202532"/>
              <a:gd name="connsiteY22" fmla="*/ 336974 h 1921763"/>
              <a:gd name="connsiteX23" fmla="*/ 9525 w 2202532"/>
              <a:gd name="connsiteY23" fmla="*/ 441749 h 1921763"/>
              <a:gd name="connsiteX24" fmla="*/ 61912 w 2202532"/>
              <a:gd name="connsiteY24" fmla="*/ 503661 h 1921763"/>
              <a:gd name="connsiteX25" fmla="*/ 228600 w 2202532"/>
              <a:gd name="connsiteY25" fmla="*/ 556049 h 1921763"/>
              <a:gd name="connsiteX26" fmla="*/ 295275 w 2202532"/>
              <a:gd name="connsiteY26" fmla="*/ 679874 h 1921763"/>
              <a:gd name="connsiteX27" fmla="*/ 385762 w 2202532"/>
              <a:gd name="connsiteY27" fmla="*/ 679874 h 1921763"/>
              <a:gd name="connsiteX28" fmla="*/ 542925 w 2202532"/>
              <a:gd name="connsiteY28" fmla="*/ 551286 h 1921763"/>
              <a:gd name="connsiteX29" fmla="*/ 657225 w 2202532"/>
              <a:gd name="connsiteY29" fmla="*/ 422699 h 1921763"/>
              <a:gd name="connsiteX30" fmla="*/ 781050 w 2202532"/>
              <a:gd name="connsiteY30" fmla="*/ 408411 h 1921763"/>
              <a:gd name="connsiteX31" fmla="*/ 857250 w 2202532"/>
              <a:gd name="connsiteY31" fmla="*/ 403649 h 1921763"/>
              <a:gd name="connsiteX32" fmla="*/ 1052512 w 2202532"/>
              <a:gd name="connsiteY32" fmla="*/ 517949 h 1921763"/>
              <a:gd name="connsiteX33" fmla="*/ 1128712 w 2202532"/>
              <a:gd name="connsiteY33" fmla="*/ 660824 h 1921763"/>
              <a:gd name="connsiteX34" fmla="*/ 1085850 w 2202532"/>
              <a:gd name="connsiteY34" fmla="*/ 1365674 h 1921763"/>
              <a:gd name="connsiteX35" fmla="*/ 1000125 w 2202532"/>
              <a:gd name="connsiteY35" fmla="*/ 1518074 h 1921763"/>
              <a:gd name="connsiteX36" fmla="*/ 1033462 w 2202532"/>
              <a:gd name="connsiteY36" fmla="*/ 1560936 h 1921763"/>
              <a:gd name="connsiteX37" fmla="*/ 1062037 w 2202532"/>
              <a:gd name="connsiteY37" fmla="*/ 1527599 h 1921763"/>
              <a:gd name="connsiteX38" fmla="*/ 1057275 w 2202532"/>
              <a:gd name="connsiteY38" fmla="*/ 1446636 h 1921763"/>
              <a:gd name="connsiteX39" fmla="*/ 1057275 w 2202532"/>
              <a:gd name="connsiteY39"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123950 w 2202532"/>
              <a:gd name="connsiteY16" fmla="*/ 173461 h 1921763"/>
              <a:gd name="connsiteX17" fmla="*/ 835025 w 2202532"/>
              <a:gd name="connsiteY17" fmla="*/ 13124 h 1921763"/>
              <a:gd name="connsiteX18" fmla="*/ 587401 w 2202532"/>
              <a:gd name="connsiteY18" fmla="*/ 28097 h 1921763"/>
              <a:gd name="connsiteX19" fmla="*/ 352425 w 2202532"/>
              <a:gd name="connsiteY19" fmla="*/ 179811 h 1921763"/>
              <a:gd name="connsiteX20" fmla="*/ 123825 w 2202532"/>
              <a:gd name="connsiteY20" fmla="*/ 246486 h 1921763"/>
              <a:gd name="connsiteX21" fmla="*/ 57150 w 2202532"/>
              <a:gd name="connsiteY21" fmla="*/ 313161 h 1921763"/>
              <a:gd name="connsiteX22" fmla="*/ 0 w 2202532"/>
              <a:gd name="connsiteY22" fmla="*/ 336974 h 1921763"/>
              <a:gd name="connsiteX23" fmla="*/ 9525 w 2202532"/>
              <a:gd name="connsiteY23" fmla="*/ 441749 h 1921763"/>
              <a:gd name="connsiteX24" fmla="*/ 61912 w 2202532"/>
              <a:gd name="connsiteY24" fmla="*/ 503661 h 1921763"/>
              <a:gd name="connsiteX25" fmla="*/ 228600 w 2202532"/>
              <a:gd name="connsiteY25" fmla="*/ 556049 h 1921763"/>
              <a:gd name="connsiteX26" fmla="*/ 295275 w 2202532"/>
              <a:gd name="connsiteY26" fmla="*/ 679874 h 1921763"/>
              <a:gd name="connsiteX27" fmla="*/ 385762 w 2202532"/>
              <a:gd name="connsiteY27" fmla="*/ 679874 h 1921763"/>
              <a:gd name="connsiteX28" fmla="*/ 542925 w 2202532"/>
              <a:gd name="connsiteY28" fmla="*/ 551286 h 1921763"/>
              <a:gd name="connsiteX29" fmla="*/ 657225 w 2202532"/>
              <a:gd name="connsiteY29" fmla="*/ 422699 h 1921763"/>
              <a:gd name="connsiteX30" fmla="*/ 781050 w 2202532"/>
              <a:gd name="connsiteY30" fmla="*/ 408411 h 1921763"/>
              <a:gd name="connsiteX31" fmla="*/ 857250 w 2202532"/>
              <a:gd name="connsiteY31" fmla="*/ 403649 h 1921763"/>
              <a:gd name="connsiteX32" fmla="*/ 1052512 w 2202532"/>
              <a:gd name="connsiteY32" fmla="*/ 517949 h 1921763"/>
              <a:gd name="connsiteX33" fmla="*/ 1128712 w 2202532"/>
              <a:gd name="connsiteY33" fmla="*/ 660824 h 1921763"/>
              <a:gd name="connsiteX34" fmla="*/ 1085850 w 2202532"/>
              <a:gd name="connsiteY34" fmla="*/ 1365674 h 1921763"/>
              <a:gd name="connsiteX35" fmla="*/ 1000125 w 2202532"/>
              <a:gd name="connsiteY35" fmla="*/ 1518074 h 1921763"/>
              <a:gd name="connsiteX36" fmla="*/ 1033462 w 2202532"/>
              <a:gd name="connsiteY36" fmla="*/ 1560936 h 1921763"/>
              <a:gd name="connsiteX37" fmla="*/ 1062037 w 2202532"/>
              <a:gd name="connsiteY37" fmla="*/ 1527599 h 1921763"/>
              <a:gd name="connsiteX38" fmla="*/ 1057275 w 2202532"/>
              <a:gd name="connsiteY38" fmla="*/ 1446636 h 1921763"/>
              <a:gd name="connsiteX39" fmla="*/ 1057275 w 2202532"/>
              <a:gd name="connsiteY39"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123825 w 2202532"/>
              <a:gd name="connsiteY21" fmla="*/ 246486 h 1921763"/>
              <a:gd name="connsiteX22" fmla="*/ 57150 w 2202532"/>
              <a:gd name="connsiteY22" fmla="*/ 313161 h 1921763"/>
              <a:gd name="connsiteX23" fmla="*/ 0 w 2202532"/>
              <a:gd name="connsiteY23" fmla="*/ 336974 h 1921763"/>
              <a:gd name="connsiteX24" fmla="*/ 9525 w 2202532"/>
              <a:gd name="connsiteY24" fmla="*/ 441749 h 1921763"/>
              <a:gd name="connsiteX25" fmla="*/ 61912 w 2202532"/>
              <a:gd name="connsiteY25" fmla="*/ 503661 h 1921763"/>
              <a:gd name="connsiteX26" fmla="*/ 228600 w 2202532"/>
              <a:gd name="connsiteY26" fmla="*/ 556049 h 1921763"/>
              <a:gd name="connsiteX27" fmla="*/ 295275 w 2202532"/>
              <a:gd name="connsiteY27" fmla="*/ 679874 h 1921763"/>
              <a:gd name="connsiteX28" fmla="*/ 385762 w 2202532"/>
              <a:gd name="connsiteY28" fmla="*/ 679874 h 1921763"/>
              <a:gd name="connsiteX29" fmla="*/ 542925 w 2202532"/>
              <a:gd name="connsiteY29" fmla="*/ 551286 h 1921763"/>
              <a:gd name="connsiteX30" fmla="*/ 657225 w 2202532"/>
              <a:gd name="connsiteY30" fmla="*/ 422699 h 1921763"/>
              <a:gd name="connsiteX31" fmla="*/ 781050 w 2202532"/>
              <a:gd name="connsiteY31" fmla="*/ 408411 h 1921763"/>
              <a:gd name="connsiteX32" fmla="*/ 857250 w 2202532"/>
              <a:gd name="connsiteY32" fmla="*/ 403649 h 1921763"/>
              <a:gd name="connsiteX33" fmla="*/ 1052512 w 2202532"/>
              <a:gd name="connsiteY33" fmla="*/ 517949 h 1921763"/>
              <a:gd name="connsiteX34" fmla="*/ 1128712 w 2202532"/>
              <a:gd name="connsiteY34" fmla="*/ 660824 h 1921763"/>
              <a:gd name="connsiteX35" fmla="*/ 1085850 w 2202532"/>
              <a:gd name="connsiteY35" fmla="*/ 1365674 h 1921763"/>
              <a:gd name="connsiteX36" fmla="*/ 1000125 w 2202532"/>
              <a:gd name="connsiteY36" fmla="*/ 1518074 h 1921763"/>
              <a:gd name="connsiteX37" fmla="*/ 1033462 w 2202532"/>
              <a:gd name="connsiteY37" fmla="*/ 1560936 h 1921763"/>
              <a:gd name="connsiteX38" fmla="*/ 1062037 w 2202532"/>
              <a:gd name="connsiteY38" fmla="*/ 1527599 h 1921763"/>
              <a:gd name="connsiteX39" fmla="*/ 1057275 w 2202532"/>
              <a:gd name="connsiteY39" fmla="*/ 1446636 h 1921763"/>
              <a:gd name="connsiteX40" fmla="*/ 1057275 w 2202532"/>
              <a:gd name="connsiteY40"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123825 w 2202532"/>
              <a:gd name="connsiteY22" fmla="*/ 246486 h 1921763"/>
              <a:gd name="connsiteX23" fmla="*/ 57150 w 2202532"/>
              <a:gd name="connsiteY23" fmla="*/ 3131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241300 w 2202532"/>
              <a:gd name="connsiteY22" fmla="*/ 249661 h 1921763"/>
              <a:gd name="connsiteX23" fmla="*/ 57150 w 2202532"/>
              <a:gd name="connsiteY23" fmla="*/ 3131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241300 w 2202532"/>
              <a:gd name="connsiteY22" fmla="*/ 249661 h 1921763"/>
              <a:gd name="connsiteX23" fmla="*/ 254000 w 2202532"/>
              <a:gd name="connsiteY23" fmla="*/ 3639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17712 w 2193007"/>
              <a:gd name="connsiteY0" fmla="*/ 1829224 h 1921763"/>
              <a:gd name="connsiteX1" fmla="*/ 1974876 w 2193007"/>
              <a:gd name="connsiteY1" fmla="*/ 1828322 h 1921763"/>
              <a:gd name="connsiteX2" fmla="*/ 1941512 w 2193007"/>
              <a:gd name="connsiteY2" fmla="*/ 1837161 h 1921763"/>
              <a:gd name="connsiteX3" fmla="*/ 1922462 w 2193007"/>
              <a:gd name="connsiteY3" fmla="*/ 1891136 h 1921763"/>
              <a:gd name="connsiteX4" fmla="*/ 1965325 w 2193007"/>
              <a:gd name="connsiteY4" fmla="*/ 1921300 h 1921763"/>
              <a:gd name="connsiteX5" fmla="*/ 2033587 w 2193007"/>
              <a:gd name="connsiteY5" fmla="*/ 1884786 h 1921763"/>
              <a:gd name="connsiteX6" fmla="*/ 2025650 w 2193007"/>
              <a:gd name="connsiteY6" fmla="*/ 1830811 h 1921763"/>
              <a:gd name="connsiteX7" fmla="*/ 2095526 w 2193007"/>
              <a:gd name="connsiteY7" fmla="*/ 1745772 h 1921763"/>
              <a:gd name="connsiteX8" fmla="*/ 2154237 w 2193007"/>
              <a:gd name="connsiteY8" fmla="*/ 1630786 h 1921763"/>
              <a:gd name="connsiteX9" fmla="*/ 2190776 w 2193007"/>
              <a:gd name="connsiteY9" fmla="*/ 1485422 h 1921763"/>
              <a:gd name="connsiteX10" fmla="*/ 2181225 w 2193007"/>
              <a:gd name="connsiteY10" fmla="*/ 1348211 h 1921763"/>
              <a:gd name="connsiteX11" fmla="*/ 2136801 w 2193007"/>
              <a:gd name="connsiteY11" fmla="*/ 1221897 h 1921763"/>
              <a:gd name="connsiteX12" fmla="*/ 2051050 w 2193007"/>
              <a:gd name="connsiteY12" fmla="*/ 1098974 h 1921763"/>
              <a:gd name="connsiteX13" fmla="*/ 1955826 w 2193007"/>
              <a:gd name="connsiteY13" fmla="*/ 1002822 h 1921763"/>
              <a:gd name="connsiteX14" fmla="*/ 1809776 w 2193007"/>
              <a:gd name="connsiteY14" fmla="*/ 894872 h 1921763"/>
              <a:gd name="connsiteX15" fmla="*/ 1563687 w 2193007"/>
              <a:gd name="connsiteY15" fmla="*/ 692574 h 1921763"/>
              <a:gd name="connsiteX16" fmla="*/ 1270026 w 2193007"/>
              <a:gd name="connsiteY16" fmla="*/ 320198 h 1921763"/>
              <a:gd name="connsiteX17" fmla="*/ 1114425 w 2193007"/>
              <a:gd name="connsiteY17" fmla="*/ 173461 h 1921763"/>
              <a:gd name="connsiteX18" fmla="*/ 825500 w 2193007"/>
              <a:gd name="connsiteY18" fmla="*/ 13124 h 1921763"/>
              <a:gd name="connsiteX19" fmla="*/ 577876 w 2193007"/>
              <a:gd name="connsiteY19" fmla="*/ 28097 h 1921763"/>
              <a:gd name="connsiteX20" fmla="*/ 342900 w 2193007"/>
              <a:gd name="connsiteY20" fmla="*/ 179811 h 1921763"/>
              <a:gd name="connsiteX21" fmla="*/ 298476 w 2193007"/>
              <a:gd name="connsiteY21" fmla="*/ 240823 h 1921763"/>
              <a:gd name="connsiteX22" fmla="*/ 231775 w 2193007"/>
              <a:gd name="connsiteY22" fmla="*/ 249661 h 1921763"/>
              <a:gd name="connsiteX23" fmla="*/ 244475 w 2193007"/>
              <a:gd name="connsiteY23" fmla="*/ 363961 h 1921763"/>
              <a:gd name="connsiteX24" fmla="*/ 0 w 2193007"/>
              <a:gd name="connsiteY24" fmla="*/ 441749 h 1921763"/>
              <a:gd name="connsiteX25" fmla="*/ 52387 w 2193007"/>
              <a:gd name="connsiteY25" fmla="*/ 503661 h 1921763"/>
              <a:gd name="connsiteX26" fmla="*/ 219075 w 2193007"/>
              <a:gd name="connsiteY26" fmla="*/ 556049 h 1921763"/>
              <a:gd name="connsiteX27" fmla="*/ 285750 w 2193007"/>
              <a:gd name="connsiteY27" fmla="*/ 679874 h 1921763"/>
              <a:gd name="connsiteX28" fmla="*/ 376237 w 2193007"/>
              <a:gd name="connsiteY28" fmla="*/ 679874 h 1921763"/>
              <a:gd name="connsiteX29" fmla="*/ 533400 w 2193007"/>
              <a:gd name="connsiteY29" fmla="*/ 551286 h 1921763"/>
              <a:gd name="connsiteX30" fmla="*/ 647700 w 2193007"/>
              <a:gd name="connsiteY30" fmla="*/ 422699 h 1921763"/>
              <a:gd name="connsiteX31" fmla="*/ 771525 w 2193007"/>
              <a:gd name="connsiteY31" fmla="*/ 408411 h 1921763"/>
              <a:gd name="connsiteX32" fmla="*/ 847725 w 2193007"/>
              <a:gd name="connsiteY32" fmla="*/ 403649 h 1921763"/>
              <a:gd name="connsiteX33" fmla="*/ 1042987 w 2193007"/>
              <a:gd name="connsiteY33" fmla="*/ 517949 h 1921763"/>
              <a:gd name="connsiteX34" fmla="*/ 1119187 w 2193007"/>
              <a:gd name="connsiteY34" fmla="*/ 660824 h 1921763"/>
              <a:gd name="connsiteX35" fmla="*/ 1076325 w 2193007"/>
              <a:gd name="connsiteY35" fmla="*/ 1365674 h 1921763"/>
              <a:gd name="connsiteX36" fmla="*/ 990600 w 2193007"/>
              <a:gd name="connsiteY36" fmla="*/ 1518074 h 1921763"/>
              <a:gd name="connsiteX37" fmla="*/ 1023937 w 2193007"/>
              <a:gd name="connsiteY37" fmla="*/ 1560936 h 1921763"/>
              <a:gd name="connsiteX38" fmla="*/ 1052512 w 2193007"/>
              <a:gd name="connsiteY38" fmla="*/ 1527599 h 1921763"/>
              <a:gd name="connsiteX39" fmla="*/ 1047750 w 2193007"/>
              <a:gd name="connsiteY39" fmla="*/ 1446636 h 1921763"/>
              <a:gd name="connsiteX40" fmla="*/ 1047750 w 2193007"/>
              <a:gd name="connsiteY40" fmla="*/ 1446636 h 1921763"/>
              <a:gd name="connsiteX0" fmla="*/ 1965325 w 2140620"/>
              <a:gd name="connsiteY0" fmla="*/ 1829224 h 1921763"/>
              <a:gd name="connsiteX1" fmla="*/ 1922489 w 2140620"/>
              <a:gd name="connsiteY1" fmla="*/ 1828322 h 1921763"/>
              <a:gd name="connsiteX2" fmla="*/ 1889125 w 2140620"/>
              <a:gd name="connsiteY2" fmla="*/ 1837161 h 1921763"/>
              <a:gd name="connsiteX3" fmla="*/ 1870075 w 2140620"/>
              <a:gd name="connsiteY3" fmla="*/ 1891136 h 1921763"/>
              <a:gd name="connsiteX4" fmla="*/ 1912938 w 2140620"/>
              <a:gd name="connsiteY4" fmla="*/ 1921300 h 1921763"/>
              <a:gd name="connsiteX5" fmla="*/ 1981200 w 2140620"/>
              <a:gd name="connsiteY5" fmla="*/ 1884786 h 1921763"/>
              <a:gd name="connsiteX6" fmla="*/ 1973263 w 2140620"/>
              <a:gd name="connsiteY6" fmla="*/ 1830811 h 1921763"/>
              <a:gd name="connsiteX7" fmla="*/ 2043139 w 2140620"/>
              <a:gd name="connsiteY7" fmla="*/ 1745772 h 1921763"/>
              <a:gd name="connsiteX8" fmla="*/ 2101850 w 2140620"/>
              <a:gd name="connsiteY8" fmla="*/ 1630786 h 1921763"/>
              <a:gd name="connsiteX9" fmla="*/ 2138389 w 2140620"/>
              <a:gd name="connsiteY9" fmla="*/ 1485422 h 1921763"/>
              <a:gd name="connsiteX10" fmla="*/ 2128838 w 2140620"/>
              <a:gd name="connsiteY10" fmla="*/ 1348211 h 1921763"/>
              <a:gd name="connsiteX11" fmla="*/ 2084414 w 2140620"/>
              <a:gd name="connsiteY11" fmla="*/ 1221897 h 1921763"/>
              <a:gd name="connsiteX12" fmla="*/ 1998663 w 2140620"/>
              <a:gd name="connsiteY12" fmla="*/ 1098974 h 1921763"/>
              <a:gd name="connsiteX13" fmla="*/ 1903439 w 2140620"/>
              <a:gd name="connsiteY13" fmla="*/ 1002822 h 1921763"/>
              <a:gd name="connsiteX14" fmla="*/ 1757389 w 2140620"/>
              <a:gd name="connsiteY14" fmla="*/ 894872 h 1921763"/>
              <a:gd name="connsiteX15" fmla="*/ 1511300 w 2140620"/>
              <a:gd name="connsiteY15" fmla="*/ 692574 h 1921763"/>
              <a:gd name="connsiteX16" fmla="*/ 1217639 w 2140620"/>
              <a:gd name="connsiteY16" fmla="*/ 320198 h 1921763"/>
              <a:gd name="connsiteX17" fmla="*/ 1062038 w 2140620"/>
              <a:gd name="connsiteY17" fmla="*/ 173461 h 1921763"/>
              <a:gd name="connsiteX18" fmla="*/ 773113 w 2140620"/>
              <a:gd name="connsiteY18" fmla="*/ 13124 h 1921763"/>
              <a:gd name="connsiteX19" fmla="*/ 525489 w 2140620"/>
              <a:gd name="connsiteY19" fmla="*/ 28097 h 1921763"/>
              <a:gd name="connsiteX20" fmla="*/ 290513 w 2140620"/>
              <a:gd name="connsiteY20" fmla="*/ 179811 h 1921763"/>
              <a:gd name="connsiteX21" fmla="*/ 246089 w 2140620"/>
              <a:gd name="connsiteY21" fmla="*/ 240823 h 1921763"/>
              <a:gd name="connsiteX22" fmla="*/ 179388 w 2140620"/>
              <a:gd name="connsiteY22" fmla="*/ 249661 h 1921763"/>
              <a:gd name="connsiteX23" fmla="*/ 192088 w 2140620"/>
              <a:gd name="connsiteY23" fmla="*/ 363961 h 1921763"/>
              <a:gd name="connsiteX24" fmla="*/ 0 w 2140620"/>
              <a:gd name="connsiteY24" fmla="*/ 503661 h 1921763"/>
              <a:gd name="connsiteX25" fmla="*/ 166688 w 2140620"/>
              <a:gd name="connsiteY25" fmla="*/ 556049 h 1921763"/>
              <a:gd name="connsiteX26" fmla="*/ 233363 w 2140620"/>
              <a:gd name="connsiteY26" fmla="*/ 679874 h 1921763"/>
              <a:gd name="connsiteX27" fmla="*/ 323850 w 2140620"/>
              <a:gd name="connsiteY27" fmla="*/ 679874 h 1921763"/>
              <a:gd name="connsiteX28" fmla="*/ 481013 w 2140620"/>
              <a:gd name="connsiteY28" fmla="*/ 551286 h 1921763"/>
              <a:gd name="connsiteX29" fmla="*/ 595313 w 2140620"/>
              <a:gd name="connsiteY29" fmla="*/ 422699 h 1921763"/>
              <a:gd name="connsiteX30" fmla="*/ 719138 w 2140620"/>
              <a:gd name="connsiteY30" fmla="*/ 408411 h 1921763"/>
              <a:gd name="connsiteX31" fmla="*/ 795338 w 2140620"/>
              <a:gd name="connsiteY31" fmla="*/ 403649 h 1921763"/>
              <a:gd name="connsiteX32" fmla="*/ 990600 w 2140620"/>
              <a:gd name="connsiteY32" fmla="*/ 517949 h 1921763"/>
              <a:gd name="connsiteX33" fmla="*/ 1066800 w 2140620"/>
              <a:gd name="connsiteY33" fmla="*/ 660824 h 1921763"/>
              <a:gd name="connsiteX34" fmla="*/ 1023938 w 2140620"/>
              <a:gd name="connsiteY34" fmla="*/ 1365674 h 1921763"/>
              <a:gd name="connsiteX35" fmla="*/ 938213 w 2140620"/>
              <a:gd name="connsiteY35" fmla="*/ 1518074 h 1921763"/>
              <a:gd name="connsiteX36" fmla="*/ 971550 w 2140620"/>
              <a:gd name="connsiteY36" fmla="*/ 1560936 h 1921763"/>
              <a:gd name="connsiteX37" fmla="*/ 1000125 w 2140620"/>
              <a:gd name="connsiteY37" fmla="*/ 1527599 h 1921763"/>
              <a:gd name="connsiteX38" fmla="*/ 995363 w 2140620"/>
              <a:gd name="connsiteY38" fmla="*/ 1446636 h 1921763"/>
              <a:gd name="connsiteX39" fmla="*/ 995363 w 2140620"/>
              <a:gd name="connsiteY39" fmla="*/ 1446636 h 1921763"/>
              <a:gd name="connsiteX0" fmla="*/ 1798637 w 1973932"/>
              <a:gd name="connsiteY0" fmla="*/ 1829224 h 1921763"/>
              <a:gd name="connsiteX1" fmla="*/ 1755801 w 1973932"/>
              <a:gd name="connsiteY1" fmla="*/ 1828322 h 1921763"/>
              <a:gd name="connsiteX2" fmla="*/ 1722437 w 1973932"/>
              <a:gd name="connsiteY2" fmla="*/ 1837161 h 1921763"/>
              <a:gd name="connsiteX3" fmla="*/ 1703387 w 1973932"/>
              <a:gd name="connsiteY3" fmla="*/ 1891136 h 1921763"/>
              <a:gd name="connsiteX4" fmla="*/ 1746250 w 1973932"/>
              <a:gd name="connsiteY4" fmla="*/ 1921300 h 1921763"/>
              <a:gd name="connsiteX5" fmla="*/ 1814512 w 1973932"/>
              <a:gd name="connsiteY5" fmla="*/ 1884786 h 1921763"/>
              <a:gd name="connsiteX6" fmla="*/ 1806575 w 1973932"/>
              <a:gd name="connsiteY6" fmla="*/ 1830811 h 1921763"/>
              <a:gd name="connsiteX7" fmla="*/ 1876451 w 1973932"/>
              <a:gd name="connsiteY7" fmla="*/ 1745772 h 1921763"/>
              <a:gd name="connsiteX8" fmla="*/ 1935162 w 1973932"/>
              <a:gd name="connsiteY8" fmla="*/ 1630786 h 1921763"/>
              <a:gd name="connsiteX9" fmla="*/ 1971701 w 1973932"/>
              <a:gd name="connsiteY9" fmla="*/ 1485422 h 1921763"/>
              <a:gd name="connsiteX10" fmla="*/ 1962150 w 1973932"/>
              <a:gd name="connsiteY10" fmla="*/ 1348211 h 1921763"/>
              <a:gd name="connsiteX11" fmla="*/ 1917726 w 1973932"/>
              <a:gd name="connsiteY11" fmla="*/ 1221897 h 1921763"/>
              <a:gd name="connsiteX12" fmla="*/ 1831975 w 1973932"/>
              <a:gd name="connsiteY12" fmla="*/ 1098974 h 1921763"/>
              <a:gd name="connsiteX13" fmla="*/ 1736751 w 1973932"/>
              <a:gd name="connsiteY13" fmla="*/ 1002822 h 1921763"/>
              <a:gd name="connsiteX14" fmla="*/ 1590701 w 1973932"/>
              <a:gd name="connsiteY14" fmla="*/ 894872 h 1921763"/>
              <a:gd name="connsiteX15" fmla="*/ 1344612 w 1973932"/>
              <a:gd name="connsiteY15" fmla="*/ 692574 h 1921763"/>
              <a:gd name="connsiteX16" fmla="*/ 1050951 w 1973932"/>
              <a:gd name="connsiteY16" fmla="*/ 320198 h 1921763"/>
              <a:gd name="connsiteX17" fmla="*/ 895350 w 1973932"/>
              <a:gd name="connsiteY17" fmla="*/ 173461 h 1921763"/>
              <a:gd name="connsiteX18" fmla="*/ 606425 w 1973932"/>
              <a:gd name="connsiteY18" fmla="*/ 13124 h 1921763"/>
              <a:gd name="connsiteX19" fmla="*/ 358801 w 1973932"/>
              <a:gd name="connsiteY19" fmla="*/ 28097 h 1921763"/>
              <a:gd name="connsiteX20" fmla="*/ 123825 w 1973932"/>
              <a:gd name="connsiteY20" fmla="*/ 179811 h 1921763"/>
              <a:gd name="connsiteX21" fmla="*/ 79401 w 1973932"/>
              <a:gd name="connsiteY21" fmla="*/ 240823 h 1921763"/>
              <a:gd name="connsiteX22" fmla="*/ 12700 w 1973932"/>
              <a:gd name="connsiteY22" fmla="*/ 249661 h 1921763"/>
              <a:gd name="connsiteX23" fmla="*/ 25400 w 1973932"/>
              <a:gd name="connsiteY23" fmla="*/ 363961 h 1921763"/>
              <a:gd name="connsiteX24" fmla="*/ 131762 w 1973932"/>
              <a:gd name="connsiteY24" fmla="*/ 430636 h 1921763"/>
              <a:gd name="connsiteX25" fmla="*/ 0 w 1973932"/>
              <a:gd name="connsiteY25" fmla="*/ 556049 h 1921763"/>
              <a:gd name="connsiteX26" fmla="*/ 66675 w 1973932"/>
              <a:gd name="connsiteY26" fmla="*/ 679874 h 1921763"/>
              <a:gd name="connsiteX27" fmla="*/ 157162 w 1973932"/>
              <a:gd name="connsiteY27" fmla="*/ 679874 h 1921763"/>
              <a:gd name="connsiteX28" fmla="*/ 314325 w 1973932"/>
              <a:gd name="connsiteY28" fmla="*/ 551286 h 1921763"/>
              <a:gd name="connsiteX29" fmla="*/ 428625 w 1973932"/>
              <a:gd name="connsiteY29" fmla="*/ 422699 h 1921763"/>
              <a:gd name="connsiteX30" fmla="*/ 552450 w 1973932"/>
              <a:gd name="connsiteY30" fmla="*/ 408411 h 1921763"/>
              <a:gd name="connsiteX31" fmla="*/ 628650 w 1973932"/>
              <a:gd name="connsiteY31" fmla="*/ 403649 h 1921763"/>
              <a:gd name="connsiteX32" fmla="*/ 823912 w 1973932"/>
              <a:gd name="connsiteY32" fmla="*/ 517949 h 1921763"/>
              <a:gd name="connsiteX33" fmla="*/ 900112 w 1973932"/>
              <a:gd name="connsiteY33" fmla="*/ 660824 h 1921763"/>
              <a:gd name="connsiteX34" fmla="*/ 857250 w 1973932"/>
              <a:gd name="connsiteY34" fmla="*/ 1365674 h 1921763"/>
              <a:gd name="connsiteX35" fmla="*/ 771525 w 1973932"/>
              <a:gd name="connsiteY35" fmla="*/ 1518074 h 1921763"/>
              <a:gd name="connsiteX36" fmla="*/ 804862 w 1973932"/>
              <a:gd name="connsiteY36" fmla="*/ 1560936 h 1921763"/>
              <a:gd name="connsiteX37" fmla="*/ 833437 w 1973932"/>
              <a:gd name="connsiteY37" fmla="*/ 1527599 h 1921763"/>
              <a:gd name="connsiteX38" fmla="*/ 828675 w 1973932"/>
              <a:gd name="connsiteY38" fmla="*/ 1446636 h 1921763"/>
              <a:gd name="connsiteX39" fmla="*/ 828675 w 19739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53975 w 1961232"/>
              <a:gd name="connsiteY26" fmla="*/ 679874 h 1921763"/>
              <a:gd name="connsiteX27" fmla="*/ 144462 w 1961232"/>
              <a:gd name="connsiteY27" fmla="*/ 679874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144462 w 1961232"/>
              <a:gd name="connsiteY27" fmla="*/ 679874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811212 w 1961232"/>
              <a:gd name="connsiteY33" fmla="*/ 517949 h 1921763"/>
              <a:gd name="connsiteX34" fmla="*/ 887412 w 1961232"/>
              <a:gd name="connsiteY34" fmla="*/ 6608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887412 w 1961232"/>
              <a:gd name="connsiteY34" fmla="*/ 6608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985837 w 1961232"/>
              <a:gd name="connsiteY34" fmla="*/ 5973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723925 w 1961232"/>
              <a:gd name="connsiteY33" fmla="*/ 415448 h 1921763"/>
              <a:gd name="connsiteX34" fmla="*/ 909637 w 1961232"/>
              <a:gd name="connsiteY34" fmla="*/ 536999 h 1921763"/>
              <a:gd name="connsiteX35" fmla="*/ 985837 w 1961232"/>
              <a:gd name="connsiteY35" fmla="*/ 597324 h 1921763"/>
              <a:gd name="connsiteX36" fmla="*/ 1003325 w 1961232"/>
              <a:gd name="connsiteY36" fmla="*/ 666273 h 1921763"/>
              <a:gd name="connsiteX37" fmla="*/ 844550 w 1961232"/>
              <a:gd name="connsiteY37" fmla="*/ 1365674 h 1921763"/>
              <a:gd name="connsiteX38" fmla="*/ 758825 w 1961232"/>
              <a:gd name="connsiteY38" fmla="*/ 1518074 h 1921763"/>
              <a:gd name="connsiteX39" fmla="*/ 792162 w 1961232"/>
              <a:gd name="connsiteY39" fmla="*/ 1560936 h 1921763"/>
              <a:gd name="connsiteX40" fmla="*/ 820737 w 1961232"/>
              <a:gd name="connsiteY40" fmla="*/ 1527599 h 1921763"/>
              <a:gd name="connsiteX41" fmla="*/ 815975 w 1961232"/>
              <a:gd name="connsiteY41" fmla="*/ 1446636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09637 w 1961232"/>
              <a:gd name="connsiteY33" fmla="*/ 5369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3325 w 1961232"/>
              <a:gd name="connsiteY34" fmla="*/ 666273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844550 w 1961232"/>
              <a:gd name="connsiteY37" fmla="*/ 1365674 h 1921763"/>
              <a:gd name="connsiteX38" fmla="*/ 758825 w 1961232"/>
              <a:gd name="connsiteY38" fmla="*/ 1518074 h 1921763"/>
              <a:gd name="connsiteX39" fmla="*/ 792162 w 1961232"/>
              <a:gd name="connsiteY39" fmla="*/ 1560936 h 1921763"/>
              <a:gd name="connsiteX40" fmla="*/ 820737 w 1961232"/>
              <a:gd name="connsiteY40" fmla="*/ 1527599 h 1921763"/>
              <a:gd name="connsiteX41" fmla="*/ 815975 w 1961232"/>
              <a:gd name="connsiteY41" fmla="*/ 1446636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758825 w 1961232"/>
              <a:gd name="connsiteY39" fmla="*/ 1518074 h 1921763"/>
              <a:gd name="connsiteX40" fmla="*/ 792162 w 1961232"/>
              <a:gd name="connsiteY40" fmla="*/ 1560936 h 1921763"/>
              <a:gd name="connsiteX41" fmla="*/ 820737 w 1961232"/>
              <a:gd name="connsiteY41" fmla="*/ 1527599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20737 w 1961232"/>
              <a:gd name="connsiteY41" fmla="*/ 1527599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87412 w 1961232"/>
              <a:gd name="connsiteY41" fmla="*/ 1467274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68362 w 1961232"/>
              <a:gd name="connsiteY41" fmla="*/ 1379167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68362 w 1961232"/>
              <a:gd name="connsiteY42" fmla="*/ 1379167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44550 w 1961232"/>
              <a:gd name="connsiteY42" fmla="*/ 1400599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44550 w 1961232"/>
              <a:gd name="connsiteY42" fmla="*/ 1400599 h 19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61232" h="1921763">
                <a:moveTo>
                  <a:pt x="1785937" y="1829224"/>
                </a:moveTo>
                <a:cubicBezTo>
                  <a:pt x="1777210" y="1828545"/>
                  <a:pt x="1761622" y="1827528"/>
                  <a:pt x="1743101" y="1828322"/>
                </a:cubicBezTo>
                <a:cubicBezTo>
                  <a:pt x="1724580" y="1829116"/>
                  <a:pt x="1722706" y="1826692"/>
                  <a:pt x="1709737" y="1837161"/>
                </a:cubicBezTo>
                <a:cubicBezTo>
                  <a:pt x="1696768" y="1847630"/>
                  <a:pt x="1691481" y="1880817"/>
                  <a:pt x="1690687" y="1891136"/>
                </a:cubicBezTo>
                <a:cubicBezTo>
                  <a:pt x="1689893" y="1901455"/>
                  <a:pt x="1719262" y="1916537"/>
                  <a:pt x="1733550" y="1921300"/>
                </a:cubicBezTo>
                <a:cubicBezTo>
                  <a:pt x="1747838" y="1926063"/>
                  <a:pt x="1791493" y="1892724"/>
                  <a:pt x="1801812" y="1884786"/>
                </a:cubicBezTo>
                <a:cubicBezTo>
                  <a:pt x="1809750" y="1864149"/>
                  <a:pt x="1785937" y="1851448"/>
                  <a:pt x="1793875" y="1830811"/>
                </a:cubicBezTo>
                <a:cubicBezTo>
                  <a:pt x="1799965" y="1806584"/>
                  <a:pt x="1842320" y="1779109"/>
                  <a:pt x="1863751" y="1745772"/>
                </a:cubicBezTo>
                <a:cubicBezTo>
                  <a:pt x="1885182" y="1712435"/>
                  <a:pt x="1909762" y="1674178"/>
                  <a:pt x="1922462" y="1630786"/>
                </a:cubicBezTo>
                <a:cubicBezTo>
                  <a:pt x="1935162" y="1587394"/>
                  <a:pt x="1954503" y="1532518"/>
                  <a:pt x="1959001" y="1485422"/>
                </a:cubicBezTo>
                <a:cubicBezTo>
                  <a:pt x="1963499" y="1438326"/>
                  <a:pt x="1961621" y="1391073"/>
                  <a:pt x="1949450" y="1348211"/>
                </a:cubicBezTo>
                <a:cubicBezTo>
                  <a:pt x="1928292" y="1308223"/>
                  <a:pt x="1926184" y="1261885"/>
                  <a:pt x="1905026" y="1221897"/>
                </a:cubicBezTo>
                <a:lnTo>
                  <a:pt x="1819275" y="1098974"/>
                </a:lnTo>
                <a:cubicBezTo>
                  <a:pt x="1786467" y="1062991"/>
                  <a:pt x="1764263" y="1036839"/>
                  <a:pt x="1724051" y="1002822"/>
                </a:cubicBezTo>
                <a:cubicBezTo>
                  <a:pt x="1683839" y="968805"/>
                  <a:pt x="1640712" y="947109"/>
                  <a:pt x="1578001" y="894872"/>
                </a:cubicBezTo>
                <a:lnTo>
                  <a:pt x="1331912" y="692574"/>
                </a:lnTo>
                <a:cubicBezTo>
                  <a:pt x="1225558" y="567390"/>
                  <a:pt x="1144605" y="445382"/>
                  <a:pt x="1038251" y="320198"/>
                </a:cubicBezTo>
                <a:lnTo>
                  <a:pt x="882650" y="173461"/>
                </a:lnTo>
                <a:cubicBezTo>
                  <a:pt x="745861" y="60749"/>
                  <a:pt x="707496" y="42757"/>
                  <a:pt x="593725" y="13124"/>
                </a:cubicBezTo>
                <a:cubicBezTo>
                  <a:pt x="504300" y="-9516"/>
                  <a:pt x="412776" y="-1801"/>
                  <a:pt x="346101" y="28097"/>
                </a:cubicBezTo>
                <a:cubicBezTo>
                  <a:pt x="279426" y="57995"/>
                  <a:pt x="168275" y="150707"/>
                  <a:pt x="111125" y="179811"/>
                </a:cubicBezTo>
                <a:cubicBezTo>
                  <a:pt x="75150" y="187448"/>
                  <a:pt x="102676" y="233186"/>
                  <a:pt x="66701" y="240823"/>
                </a:cubicBezTo>
                <a:lnTo>
                  <a:pt x="0" y="249661"/>
                </a:lnTo>
                <a:lnTo>
                  <a:pt x="12700" y="363961"/>
                </a:lnTo>
                <a:lnTo>
                  <a:pt x="119062" y="430636"/>
                </a:lnTo>
                <a:lnTo>
                  <a:pt x="190500" y="470324"/>
                </a:lnTo>
                <a:lnTo>
                  <a:pt x="196850" y="562399"/>
                </a:lnTo>
                <a:lnTo>
                  <a:pt x="300037" y="606849"/>
                </a:lnTo>
                <a:cubicBezTo>
                  <a:pt x="300566" y="588328"/>
                  <a:pt x="386821" y="579332"/>
                  <a:pt x="387350" y="560811"/>
                </a:cubicBezTo>
                <a:lnTo>
                  <a:pt x="469900" y="463974"/>
                </a:lnTo>
                <a:lnTo>
                  <a:pt x="539750" y="408411"/>
                </a:lnTo>
                <a:lnTo>
                  <a:pt x="625475" y="384599"/>
                </a:lnTo>
                <a:cubicBezTo>
                  <a:pt x="648233" y="383126"/>
                  <a:pt x="679740" y="339248"/>
                  <a:pt x="727100" y="364648"/>
                </a:cubicBezTo>
                <a:cubicBezTo>
                  <a:pt x="774460" y="390048"/>
                  <a:pt x="915987" y="473499"/>
                  <a:pt x="957262" y="511599"/>
                </a:cubicBezTo>
                <a:cubicBezTo>
                  <a:pt x="963091" y="538815"/>
                  <a:pt x="994321" y="566032"/>
                  <a:pt x="1000150" y="593248"/>
                </a:cubicBezTo>
                <a:lnTo>
                  <a:pt x="1003325" y="666273"/>
                </a:lnTo>
                <a:cubicBezTo>
                  <a:pt x="982158" y="759406"/>
                  <a:pt x="976867" y="900165"/>
                  <a:pt x="955700" y="993298"/>
                </a:cubicBezTo>
                <a:cubicBezTo>
                  <a:pt x="930300" y="1076906"/>
                  <a:pt x="939825" y="1227190"/>
                  <a:pt x="914425" y="1310798"/>
                </a:cubicBezTo>
                <a:lnTo>
                  <a:pt x="844550" y="1365674"/>
                </a:lnTo>
                <a:lnTo>
                  <a:pt x="809625" y="1454574"/>
                </a:lnTo>
                <a:lnTo>
                  <a:pt x="837406" y="1494261"/>
                </a:lnTo>
                <a:cubicBezTo>
                  <a:pt x="843500" y="1477557"/>
                  <a:pt x="868644" y="1472758"/>
                  <a:pt x="874738" y="1456054"/>
                </a:cubicBezTo>
                <a:cubicBezTo>
                  <a:pt x="864675" y="1437569"/>
                  <a:pt x="873663" y="1407177"/>
                  <a:pt x="844550" y="1400599"/>
                </a:cubicBez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4" name="テキスト ボックス 24"/>
          <p:cNvSpPr txBox="1">
            <a:spLocks noChangeArrowheads="1"/>
          </p:cNvSpPr>
          <p:nvPr/>
        </p:nvSpPr>
        <p:spPr bwMode="auto">
          <a:xfrm>
            <a:off x="1121159" y="5868589"/>
            <a:ext cx="1416536"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75" marR="0" lvl="0" indent="-6667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エレクトリックカー（</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2016.7</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45" name="直線コネクタ 144"/>
          <p:cNvCxnSpPr>
            <a:stCxn id="141" idx="3"/>
            <a:endCxn id="142" idx="19"/>
          </p:cNvCxnSpPr>
          <p:nvPr/>
        </p:nvCxnSpPr>
        <p:spPr>
          <a:xfrm flipV="1">
            <a:off x="2070521" y="4223051"/>
            <a:ext cx="1439683" cy="1428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0" idx="3"/>
            <a:endCxn id="143" idx="40"/>
          </p:cNvCxnSpPr>
          <p:nvPr/>
        </p:nvCxnSpPr>
        <p:spPr>
          <a:xfrm flipV="1">
            <a:off x="2076038" y="4177913"/>
            <a:ext cx="2382671" cy="20768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7" name="AutoShape 96"/>
          <p:cNvSpPr>
            <a:spLocks noChangeArrowheads="1"/>
          </p:cNvSpPr>
          <p:nvPr/>
        </p:nvSpPr>
        <p:spPr bwMode="auto">
          <a:xfrm>
            <a:off x="4130289" y="5343944"/>
            <a:ext cx="1462663"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4546A"/>
                </a:solidFill>
                <a:effectLst/>
                <a:uLnTx/>
                <a:uFillTx/>
                <a:latin typeface="ＭＳ Ｐゴシック" panose="020B0600070205080204" pitchFamily="50" charset="-128"/>
                <a:ea typeface="ＭＳ Ｐゴシック" panose="020B0600070205080204" pitchFamily="50" charset="-128"/>
                <a:cs typeface="Meiryo UI" pitchFamily="50" charset="-128"/>
              </a:rPr>
              <a:t>新たな施設整備事業</a:t>
            </a:r>
          </a:p>
        </p:txBody>
      </p:sp>
      <p:sp>
        <p:nvSpPr>
          <p:cNvPr id="148" name="フリーフォーム 147"/>
          <p:cNvSpPr/>
          <p:nvPr/>
        </p:nvSpPr>
        <p:spPr>
          <a:xfrm>
            <a:off x="4091229" y="4109900"/>
            <a:ext cx="331516" cy="21858"/>
          </a:xfrm>
          <a:custGeom>
            <a:avLst/>
            <a:gdLst>
              <a:gd name="connsiteX0" fmla="*/ 0 w 331516"/>
              <a:gd name="connsiteY0" fmla="*/ 0 h 21858"/>
              <a:gd name="connsiteX1" fmla="*/ 327873 w 331516"/>
              <a:gd name="connsiteY1" fmla="*/ 18215 h 21858"/>
              <a:gd name="connsiteX2" fmla="*/ 331516 w 331516"/>
              <a:gd name="connsiteY2" fmla="*/ 21858 h 21858"/>
            </a:gdLst>
            <a:ahLst/>
            <a:cxnLst>
              <a:cxn ang="0">
                <a:pos x="connsiteX0" y="connsiteY0"/>
              </a:cxn>
              <a:cxn ang="0">
                <a:pos x="connsiteX1" y="connsiteY1"/>
              </a:cxn>
              <a:cxn ang="0">
                <a:pos x="connsiteX2" y="connsiteY2"/>
              </a:cxn>
            </a:cxnLst>
            <a:rect l="l" t="t" r="r" b="b"/>
            <a:pathLst>
              <a:path w="331516" h="21858">
                <a:moveTo>
                  <a:pt x="0" y="0"/>
                </a:moveTo>
                <a:lnTo>
                  <a:pt x="327873" y="18215"/>
                </a:lnTo>
                <a:lnTo>
                  <a:pt x="331516" y="21858"/>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9" name="フリーフォーム 148"/>
          <p:cNvSpPr/>
          <p:nvPr/>
        </p:nvSpPr>
        <p:spPr>
          <a:xfrm>
            <a:off x="5449970" y="3267796"/>
            <a:ext cx="178508" cy="520953"/>
          </a:xfrm>
          <a:custGeom>
            <a:avLst/>
            <a:gdLst>
              <a:gd name="connsiteX0" fmla="*/ 0 w 178508"/>
              <a:gd name="connsiteY0" fmla="*/ 520953 h 520953"/>
              <a:gd name="connsiteX1" fmla="*/ 0 w 178508"/>
              <a:gd name="connsiteY1" fmla="*/ 520953 h 520953"/>
              <a:gd name="connsiteX2" fmla="*/ 116577 w 178508"/>
              <a:gd name="connsiteY2" fmla="*/ 495452 h 520953"/>
              <a:gd name="connsiteX3" fmla="*/ 156650 w 178508"/>
              <a:gd name="connsiteY3" fmla="*/ 393447 h 520953"/>
              <a:gd name="connsiteX4" fmla="*/ 156650 w 178508"/>
              <a:gd name="connsiteY4" fmla="*/ 265941 h 520953"/>
              <a:gd name="connsiteX5" fmla="*/ 98361 w 178508"/>
              <a:gd name="connsiteY5" fmla="*/ 47359 h 520953"/>
              <a:gd name="connsiteX6" fmla="*/ 127506 w 178508"/>
              <a:gd name="connsiteY6" fmla="*/ 0 h 520953"/>
              <a:gd name="connsiteX7" fmla="*/ 178508 w 178508"/>
              <a:gd name="connsiteY7" fmla="*/ 21858 h 520953"/>
              <a:gd name="connsiteX8" fmla="*/ 163936 w 178508"/>
              <a:gd name="connsiteY8" fmla="*/ 72861 h 520953"/>
              <a:gd name="connsiteX9" fmla="*/ 116577 w 178508"/>
              <a:gd name="connsiteY9" fmla="*/ 83790 h 5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508" h="520953">
                <a:moveTo>
                  <a:pt x="0" y="520953"/>
                </a:moveTo>
                <a:lnTo>
                  <a:pt x="0" y="520953"/>
                </a:lnTo>
                <a:lnTo>
                  <a:pt x="116577" y="495452"/>
                </a:lnTo>
                <a:lnTo>
                  <a:pt x="156650" y="393447"/>
                </a:lnTo>
                <a:lnTo>
                  <a:pt x="156650" y="265941"/>
                </a:lnTo>
                <a:lnTo>
                  <a:pt x="98361" y="47359"/>
                </a:lnTo>
                <a:lnTo>
                  <a:pt x="127506" y="0"/>
                </a:lnTo>
                <a:lnTo>
                  <a:pt x="178508" y="21858"/>
                </a:lnTo>
                <a:lnTo>
                  <a:pt x="163936" y="72861"/>
                </a:lnTo>
                <a:lnTo>
                  <a:pt x="116577" y="83790"/>
                </a:ln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62" name="グループ化 61"/>
          <p:cNvGrpSpPr/>
          <p:nvPr/>
        </p:nvGrpSpPr>
        <p:grpSpPr>
          <a:xfrm>
            <a:off x="6615279" y="2242505"/>
            <a:ext cx="4207280" cy="2107142"/>
            <a:chOff x="5157218" y="4364318"/>
            <a:chExt cx="3936084" cy="2105635"/>
          </a:xfrm>
        </p:grpSpPr>
        <p:pic>
          <p:nvPicPr>
            <p:cNvPr id="63" name="図 62">
              <a:extLst>
                <a:ext uri="{FF2B5EF4-FFF2-40B4-BE49-F238E27FC236}">
                  <a16:creationId xmlns:a16="http://schemas.microsoft.com/office/drawing/2014/main" id="{EBF7D517-C4A5-D6F2-5B6C-5E5F3FD7AADF}"/>
                </a:ext>
              </a:extLst>
            </p:cNvPr>
            <p:cNvPicPr>
              <a:picLocks noChangeAspect="1"/>
            </p:cNvPicPr>
            <p:nvPr/>
          </p:nvPicPr>
          <p:blipFill rotWithShape="1">
            <a:blip r:embed="rId10"/>
            <a:srcRect t="12863" b="8773"/>
            <a:stretch/>
          </p:blipFill>
          <p:spPr>
            <a:xfrm>
              <a:off x="5157218" y="4365104"/>
              <a:ext cx="3936084" cy="1536202"/>
            </a:xfrm>
            <a:prstGeom prst="rect">
              <a:avLst/>
            </a:prstGeom>
          </p:spPr>
        </p:pic>
        <p:pic>
          <p:nvPicPr>
            <p:cNvPr id="64" name="図 63"/>
            <p:cNvPicPr>
              <a:picLocks noChangeAspect="1"/>
            </p:cNvPicPr>
            <p:nvPr/>
          </p:nvPicPr>
          <p:blipFill>
            <a:blip r:embed="rId11"/>
            <a:stretch>
              <a:fillRect/>
            </a:stretch>
          </p:blipFill>
          <p:spPr>
            <a:xfrm>
              <a:off x="5924458" y="5900250"/>
              <a:ext cx="2736717" cy="569703"/>
            </a:xfrm>
            <a:prstGeom prst="rect">
              <a:avLst/>
            </a:prstGeom>
          </p:spPr>
        </p:pic>
        <p:pic>
          <p:nvPicPr>
            <p:cNvPr id="65" name="図 64"/>
            <p:cNvPicPr>
              <a:picLocks noChangeAspect="1"/>
            </p:cNvPicPr>
            <p:nvPr/>
          </p:nvPicPr>
          <p:blipFill>
            <a:blip r:embed="rId12"/>
            <a:stretch>
              <a:fillRect/>
            </a:stretch>
          </p:blipFill>
          <p:spPr>
            <a:xfrm>
              <a:off x="5383807" y="4714753"/>
              <a:ext cx="475529" cy="179848"/>
            </a:xfrm>
            <a:prstGeom prst="rect">
              <a:avLst/>
            </a:prstGeom>
          </p:spPr>
        </p:pic>
        <p:pic>
          <p:nvPicPr>
            <p:cNvPr id="66" name="図 65"/>
            <p:cNvPicPr>
              <a:picLocks noChangeAspect="1"/>
            </p:cNvPicPr>
            <p:nvPr/>
          </p:nvPicPr>
          <p:blipFill>
            <a:blip r:embed="rId13"/>
            <a:stretch>
              <a:fillRect/>
            </a:stretch>
          </p:blipFill>
          <p:spPr>
            <a:xfrm>
              <a:off x="5307018" y="4364318"/>
              <a:ext cx="951059" cy="173751"/>
            </a:xfrm>
            <a:prstGeom prst="rect">
              <a:avLst/>
            </a:prstGeom>
          </p:spPr>
        </p:pic>
        <p:pic>
          <p:nvPicPr>
            <p:cNvPr id="67" name="図 66">
              <a:extLst>
                <a:ext uri="{FF2B5EF4-FFF2-40B4-BE49-F238E27FC236}">
                  <a16:creationId xmlns:a16="http://schemas.microsoft.com/office/drawing/2014/main" id="{3124CD3D-C41F-A7B9-FDF8-03EC418B4199}"/>
                </a:ext>
              </a:extLst>
            </p:cNvPr>
            <p:cNvPicPr>
              <a:picLocks noChangeAspect="1"/>
            </p:cNvPicPr>
            <p:nvPr/>
          </p:nvPicPr>
          <p:blipFill>
            <a:blip r:embed="rId14"/>
            <a:stretch>
              <a:fillRect/>
            </a:stretch>
          </p:blipFill>
          <p:spPr>
            <a:xfrm>
              <a:off x="8533822" y="5360334"/>
              <a:ext cx="475176" cy="164407"/>
            </a:xfrm>
            <a:prstGeom prst="rect">
              <a:avLst/>
            </a:prstGeom>
          </p:spPr>
        </p:pic>
        <p:sp>
          <p:nvSpPr>
            <p:cNvPr id="68" name="正方形/長方形 67">
              <a:extLst>
                <a:ext uri="{FF2B5EF4-FFF2-40B4-BE49-F238E27FC236}">
                  <a16:creationId xmlns:a16="http://schemas.microsoft.com/office/drawing/2014/main" id="{CB254CEC-5E95-25A2-3D66-735E2BCA2F93}"/>
                </a:ext>
              </a:extLst>
            </p:cNvPr>
            <p:cNvSpPr/>
            <p:nvPr/>
          </p:nvSpPr>
          <p:spPr>
            <a:xfrm>
              <a:off x="8058150" y="4453547"/>
              <a:ext cx="114250" cy="149243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新型コロナ流行</a:t>
              </a:r>
            </a:p>
          </p:txBody>
        </p:sp>
      </p:grpSp>
      <p:sp>
        <p:nvSpPr>
          <p:cNvPr id="60"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0811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5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ja-JP" altLang="en-US"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②大阪城東部地区のまちづくり</a:t>
            </a:r>
            <a:endParaRPr kumimoji="1" lang="en-US" altLang="ja-JP"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6" name="角丸四角形 15"/>
          <p:cNvSpPr/>
          <p:nvPr/>
        </p:nvSpPr>
        <p:spPr>
          <a:xfrm>
            <a:off x="1343518" y="592299"/>
            <a:ext cx="9505057" cy="774383"/>
          </a:xfrm>
          <a:prstGeom prst="roundRect">
            <a:avLst>
              <a:gd name="adj" fmla="val 8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・大阪公立大学を先導役とした</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観光集客･健康医療･人材育成･居住機能等の集積により多世代・多様な人が集い、交流する国際色あるまちづくりを推進する。</a:t>
            </a:r>
          </a:p>
        </p:txBody>
      </p:sp>
      <p:sp>
        <p:nvSpPr>
          <p:cNvPr id="17" name="右矢印 16"/>
          <p:cNvSpPr/>
          <p:nvPr/>
        </p:nvSpPr>
        <p:spPr>
          <a:xfrm>
            <a:off x="3587994" y="3789344"/>
            <a:ext cx="232131"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a:off x="1343472" y="1559150"/>
            <a:ext cx="2196897" cy="5108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324000" rtlCol="0" anchor="t" anchorCtr="0">
            <a:noAutofit/>
          </a:bodyPr>
          <a:lstStyle/>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・ＪＲ環状線、</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Osaka Metro</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央線、長堀鶴見緑地線の４駅が存在し、主要幹線道路の中央大通に面するなど交通至便な立地にあり、隣接する大阪城公園の豊かな緑・水辺空間等と一体となったまちづくりにより、大阪を代表する拠点となり得るポテンシャルを有する地区。</a:t>
            </a:r>
            <a:endParaRPr kumimoji="1" lang="ja-JP" altLang="en-US" sz="1400" b="0" i="0" u="none" strike="sngStrike" kern="1200" cap="none" spc="0" normalizeH="0" baseline="0" noProof="0" dirty="0">
              <a:ln>
                <a:noFill/>
              </a:ln>
              <a:solidFill>
                <a:srgbClr val="70AD47"/>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・低・未利地、鉄道施設等の存在により、高度な都市的利用がなされず、大阪城公園と分断されているなど、地区のポテンシャルが活かされていない。</a:t>
            </a:r>
          </a:p>
        </p:txBody>
      </p:sp>
      <p:sp>
        <p:nvSpPr>
          <p:cNvPr id="19" name="正方形/長方形 18"/>
          <p:cNvSpPr/>
          <p:nvPr/>
        </p:nvSpPr>
        <p:spPr>
          <a:xfrm>
            <a:off x="1343472" y="1559236"/>
            <a:ext cx="1728192" cy="2880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grpSp>
        <p:nvGrpSpPr>
          <p:cNvPr id="6" name="グループ化 5"/>
          <p:cNvGrpSpPr/>
          <p:nvPr/>
        </p:nvGrpSpPr>
        <p:grpSpPr>
          <a:xfrm>
            <a:off x="4356014" y="2715495"/>
            <a:ext cx="5999385" cy="4001763"/>
            <a:chOff x="4270172" y="2256233"/>
            <a:chExt cx="6539996" cy="4362366"/>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172" y="2256233"/>
              <a:ext cx="3154647" cy="4362366"/>
            </a:xfrm>
            <a:prstGeom prst="rect">
              <a:avLst/>
            </a:prstGeom>
          </p:spPr>
        </p:pic>
        <p:pic>
          <p:nvPicPr>
            <p:cNvPr id="14" name="図 13"/>
            <p:cNvPicPr>
              <a:picLocks noChangeAspect="1"/>
            </p:cNvPicPr>
            <p:nvPr/>
          </p:nvPicPr>
          <p:blipFill rotWithShape="1">
            <a:blip r:embed="rId3"/>
            <a:srcRect t="14118" r="4770"/>
            <a:stretch/>
          </p:blipFill>
          <p:spPr>
            <a:xfrm>
              <a:off x="7472444" y="2358759"/>
              <a:ext cx="3337723" cy="4134116"/>
            </a:xfrm>
            <a:prstGeom prst="rect">
              <a:avLst/>
            </a:prstGeom>
          </p:spPr>
        </p:pic>
        <p:sp>
          <p:nvSpPr>
            <p:cNvPr id="4" name="正方形/長方形 3"/>
            <p:cNvSpPr/>
            <p:nvPr/>
          </p:nvSpPr>
          <p:spPr>
            <a:xfrm>
              <a:off x="6448425" y="6334126"/>
              <a:ext cx="895350"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9910209" y="6334126"/>
              <a:ext cx="895350" cy="15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6192038" y="2378963"/>
              <a:ext cx="1232780" cy="202692"/>
            </a:xfrm>
            <a:prstGeom prst="rec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ゾーニングイメージ</a:t>
              </a:r>
            </a:p>
          </p:txBody>
        </p:sp>
        <p:sp>
          <p:nvSpPr>
            <p:cNvPr id="27" name="正方形/長方形 26"/>
            <p:cNvSpPr/>
            <p:nvPr/>
          </p:nvSpPr>
          <p:spPr>
            <a:xfrm>
              <a:off x="9346684" y="2378963"/>
              <a:ext cx="1463484" cy="202692"/>
            </a:xfrm>
            <a:prstGeom prst="rec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基盤整備計画イメージ</a:t>
              </a:r>
            </a:p>
          </p:txBody>
        </p:sp>
      </p:grpSp>
      <p:sp>
        <p:nvSpPr>
          <p:cNvPr id="29" name="正方形/長方形 28"/>
          <p:cNvSpPr/>
          <p:nvPr/>
        </p:nvSpPr>
        <p:spPr>
          <a:xfrm>
            <a:off x="3862840" y="1834780"/>
            <a:ext cx="6985735" cy="9541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・充実した交通インフラや大阪城公園に隣接した立地特性を活かし</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キャンパス整備に加えて新駅整備や歩行者空間等の整備により、さらにポテンシャルを向上させるとともに、スマートシティの実証・実装フィールドとしての</a:t>
            </a: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取組を</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展開しながら、東西軸の拠点に相応しい土地の高度利用と良好な市街地環境の形成を図る。</a:t>
            </a:r>
          </a:p>
        </p:txBody>
      </p:sp>
      <p:sp>
        <p:nvSpPr>
          <p:cNvPr id="23" name="正方形/長方形 22"/>
          <p:cNvSpPr/>
          <p:nvPr/>
        </p:nvSpPr>
        <p:spPr>
          <a:xfrm>
            <a:off x="3862840" y="1559150"/>
            <a:ext cx="6985735" cy="51083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324000" rtlCol="0" anchor="t" anchorCtr="0">
            <a:no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9" name="正方形/長方形 68"/>
          <p:cNvSpPr/>
          <p:nvPr/>
        </p:nvSpPr>
        <p:spPr>
          <a:xfrm>
            <a:off x="3862840" y="1559236"/>
            <a:ext cx="1728192" cy="2880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1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893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4015</Words>
  <Application>Microsoft Office PowerPoint</Application>
  <PresentationFormat>ワイド画面</PresentationFormat>
  <Paragraphs>369</Paragraphs>
  <Slides>8</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HGPｺﾞｼｯｸM</vt:lpstr>
      <vt:lpstr>Meiryo UI</vt:lpstr>
      <vt:lpstr>ＭＳ Ｐゴシック</vt:lpstr>
      <vt:lpstr>ＭＳ Ｐ明朝</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2023-06-16T06:03:38Z</dcterms:modified>
</cp:coreProperties>
</file>