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3" removePersonalInfoOnSave="1" saveSubsetFonts="1">
  <p:sldMasterIdLst>
    <p:sldMasterId id="2147483672" r:id="rId1"/>
  </p:sldMasterIdLst>
  <p:notesMasterIdLst>
    <p:notesMasterId r:id="rId10"/>
  </p:notesMasterIdLst>
  <p:handoutMasterIdLst>
    <p:handoutMasterId r:id="rId11"/>
  </p:handoutMasterIdLst>
  <p:sldIdLst>
    <p:sldId id="917" r:id="rId2"/>
    <p:sldId id="918" r:id="rId3"/>
    <p:sldId id="919" r:id="rId4"/>
    <p:sldId id="920" r:id="rId5"/>
    <p:sldId id="921" r:id="rId6"/>
    <p:sldId id="922" r:id="rId7"/>
    <p:sldId id="923" r:id="rId8"/>
    <p:sldId id="924"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2800"/>
            <a:ext cx="7212013" cy="40560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54520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7182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2800"/>
            <a:ext cx="7212013" cy="40560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59227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1213"/>
            <a:ext cx="7202488" cy="40513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3583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891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095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ＭＳ Ｐ明朝" pitchFamily="18" charset="-128"/>
              <a:ea typeface="ＭＳ Ｐ明朝" pitchFamily="18" charset="-128"/>
            </a:endParaRPr>
          </a:p>
        </p:txBody>
      </p:sp>
    </p:spTree>
    <p:extLst>
      <p:ext uri="{BB962C8B-B14F-4D97-AF65-F5344CB8AC3E}">
        <p14:creationId xmlns:p14="http://schemas.microsoft.com/office/powerpoint/2010/main" val="249528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73626" y="508000"/>
            <a:ext cx="9652000" cy="6183085"/>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2050" name="Rectangle 2"/>
          <p:cNvSpPr>
            <a:spLocks noChangeArrowheads="1"/>
          </p:cNvSpPr>
          <p:nvPr/>
        </p:nvSpPr>
        <p:spPr bwMode="auto">
          <a:xfrm>
            <a:off x="1299028" y="617461"/>
            <a:ext cx="9593943" cy="9394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１．エリアの</a:t>
            </a:r>
            <a:r>
              <a:rPr kumimoji="1" lang="ja-JP" altLang="en-US"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状況</a:t>
            </a: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夢洲は大阪・関西の物流機能の中心を担</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う</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国際コンテナターミナル</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が立地するほか、</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10MW</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メガソーラ</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ーが稼働するなど環境・新エネルギーの拠点となっている</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２．エリアの課題</a:t>
            </a: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夢洲</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においては、</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東部</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に国際</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コンテナターミナル</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が稼働しているが、中央部の広大な敷地は現在埋め立て中であり、開発の方向性を定め、国際観光拠点の形成実現に向けて</a:t>
            </a:r>
            <a:r>
              <a:rPr kumimoji="1" lang="ja-JP" altLang="en-US" sz="13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取組を</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進める必要がある。</a:t>
            </a: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３．</a:t>
            </a:r>
            <a:r>
              <a:rPr kumimoji="1" lang="ja-JP" altLang="en-US"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取組内容、</a:t>
            </a:r>
            <a:r>
              <a:rPr kumimoji="1" lang="ja-JP"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近年の動向</a:t>
            </a: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関西イノベーション</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国際戦略総合</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特区</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とあわせた地方</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税</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府・市）の</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優遇策により企業誘致に弾みがつくとともに、夢</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洲への</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統合型リゾート</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IR</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誘致を進めるほか、また</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年国際博覧会の開催地が大阪に決定し、夢洲がその開催予定地となるな</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ど、新たな展開が始まって</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おり、必要なインフラ整備を行っている。</a:t>
            </a: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3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スーパーシティ型</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国家戦略特別区域に大阪市域が指定され、夢洲に</a:t>
            </a:r>
            <a:r>
              <a:rPr kumimoji="1" lang="ja-JP" altLang="en-US" sz="13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おける</a:t>
            </a:r>
            <a:r>
              <a:rPr kumimoji="1" lang="en-US" altLang="ja-JP" sz="13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年国際博覧会での自動運転、空飛ぶクルマ、 </a:t>
            </a:r>
            <a:r>
              <a:rPr kumimoji="1" lang="en-US" altLang="ja-JP" sz="1300" b="0" i="0" u="none" strike="noStrike" kern="1200" cap="none" spc="0" normalizeH="0" baseline="0" noProof="0" dirty="0" err="1">
                <a:ln>
                  <a:noFill/>
                </a:ln>
                <a:effectLst/>
                <a:uLnTx/>
                <a:uFillTx/>
                <a:latin typeface="ＭＳ Ｐゴシック" panose="020B0600070205080204" pitchFamily="50" charset="-128"/>
                <a:ea typeface="ＭＳ Ｐゴシック" panose="020B0600070205080204" pitchFamily="50" charset="-128"/>
                <a:cs typeface="+mn-cs"/>
              </a:rPr>
              <a:t>MaaS</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など、先端的サービスの実証・実装に向けた取組が進められている。</a:t>
            </a: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４．将来像</a:t>
            </a:r>
            <a:endPar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5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国際コンテナターミナルとしての物流機能の強化、バッテリーやメガソーラ</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ー</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による環境・新エネルギーの拠点</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化など</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、その</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立地特性を生かした一体的な整備を進めていくとともに、夢洲の地勢的な優位性や広大な敷地を活用し、</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統合型リゾート</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IR</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）の誘致</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を図り</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、国際的なエンターテイメント等を有する大阪・関西の観光ハブ</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（国際観光拠点）</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めざ</a:t>
            </a:r>
            <a:r>
              <a:rPr kumimoji="1" lang="ja-JP"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す。</a:t>
            </a:r>
          </a:p>
          <a:p>
            <a:pPr marL="180975" marR="0" lvl="0" indent="-180975"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9734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143000" y="1040886"/>
          <a:ext cx="9926303" cy="4401970"/>
        </p:xfrm>
        <a:graphic>
          <a:graphicData uri="http://schemas.openxmlformats.org/drawingml/2006/table">
            <a:tbl>
              <a:tblPr firstRow="1" bandRow="1">
                <a:tableStyleId>{5940675A-B579-460E-94D1-54222C63F5DA}</a:tableStyleId>
              </a:tblPr>
              <a:tblGrid>
                <a:gridCol w="1115291">
                  <a:extLst>
                    <a:ext uri="{9D8B030D-6E8A-4147-A177-3AD203B41FA5}">
                      <a16:colId xmlns:a16="http://schemas.microsoft.com/office/drawing/2014/main" val="20000"/>
                    </a:ext>
                  </a:extLst>
                </a:gridCol>
                <a:gridCol w="526473">
                  <a:extLst>
                    <a:ext uri="{9D8B030D-6E8A-4147-A177-3AD203B41FA5}">
                      <a16:colId xmlns:a16="http://schemas.microsoft.com/office/drawing/2014/main" val="20001"/>
                    </a:ext>
                  </a:extLst>
                </a:gridCol>
                <a:gridCol w="526472">
                  <a:extLst>
                    <a:ext uri="{9D8B030D-6E8A-4147-A177-3AD203B41FA5}">
                      <a16:colId xmlns:a16="http://schemas.microsoft.com/office/drawing/2014/main" val="20002"/>
                    </a:ext>
                  </a:extLst>
                </a:gridCol>
                <a:gridCol w="526473">
                  <a:extLst>
                    <a:ext uri="{9D8B030D-6E8A-4147-A177-3AD203B41FA5}">
                      <a16:colId xmlns:a16="http://schemas.microsoft.com/office/drawing/2014/main" val="20003"/>
                    </a:ext>
                  </a:extLst>
                </a:gridCol>
                <a:gridCol w="526473">
                  <a:extLst>
                    <a:ext uri="{9D8B030D-6E8A-4147-A177-3AD203B41FA5}">
                      <a16:colId xmlns:a16="http://schemas.microsoft.com/office/drawing/2014/main" val="20004"/>
                    </a:ext>
                  </a:extLst>
                </a:gridCol>
                <a:gridCol w="540327">
                  <a:extLst>
                    <a:ext uri="{9D8B030D-6E8A-4147-A177-3AD203B41FA5}">
                      <a16:colId xmlns:a16="http://schemas.microsoft.com/office/drawing/2014/main" val="20005"/>
                    </a:ext>
                  </a:extLst>
                </a:gridCol>
                <a:gridCol w="498764">
                  <a:extLst>
                    <a:ext uri="{9D8B030D-6E8A-4147-A177-3AD203B41FA5}">
                      <a16:colId xmlns:a16="http://schemas.microsoft.com/office/drawing/2014/main" val="20006"/>
                    </a:ext>
                  </a:extLst>
                </a:gridCol>
                <a:gridCol w="512618">
                  <a:extLst>
                    <a:ext uri="{9D8B030D-6E8A-4147-A177-3AD203B41FA5}">
                      <a16:colId xmlns:a16="http://schemas.microsoft.com/office/drawing/2014/main" val="20007"/>
                    </a:ext>
                  </a:extLst>
                </a:gridCol>
                <a:gridCol w="498764">
                  <a:extLst>
                    <a:ext uri="{9D8B030D-6E8A-4147-A177-3AD203B41FA5}">
                      <a16:colId xmlns:a16="http://schemas.microsoft.com/office/drawing/2014/main" val="20008"/>
                    </a:ext>
                  </a:extLst>
                </a:gridCol>
                <a:gridCol w="498763">
                  <a:extLst>
                    <a:ext uri="{9D8B030D-6E8A-4147-A177-3AD203B41FA5}">
                      <a16:colId xmlns:a16="http://schemas.microsoft.com/office/drawing/2014/main" val="20009"/>
                    </a:ext>
                  </a:extLst>
                </a:gridCol>
                <a:gridCol w="498764">
                  <a:extLst>
                    <a:ext uri="{9D8B030D-6E8A-4147-A177-3AD203B41FA5}">
                      <a16:colId xmlns:a16="http://schemas.microsoft.com/office/drawing/2014/main" val="20010"/>
                    </a:ext>
                  </a:extLst>
                </a:gridCol>
                <a:gridCol w="498763">
                  <a:extLst>
                    <a:ext uri="{9D8B030D-6E8A-4147-A177-3AD203B41FA5}">
                      <a16:colId xmlns:a16="http://schemas.microsoft.com/office/drawing/2014/main" val="20011"/>
                    </a:ext>
                  </a:extLst>
                </a:gridCol>
                <a:gridCol w="512619">
                  <a:extLst>
                    <a:ext uri="{9D8B030D-6E8A-4147-A177-3AD203B41FA5}">
                      <a16:colId xmlns:a16="http://schemas.microsoft.com/office/drawing/2014/main" val="20012"/>
                    </a:ext>
                  </a:extLst>
                </a:gridCol>
                <a:gridCol w="512618">
                  <a:extLst>
                    <a:ext uri="{9D8B030D-6E8A-4147-A177-3AD203B41FA5}">
                      <a16:colId xmlns:a16="http://schemas.microsoft.com/office/drawing/2014/main" val="1501704499"/>
                    </a:ext>
                  </a:extLst>
                </a:gridCol>
                <a:gridCol w="512618">
                  <a:extLst>
                    <a:ext uri="{9D8B030D-6E8A-4147-A177-3AD203B41FA5}">
                      <a16:colId xmlns:a16="http://schemas.microsoft.com/office/drawing/2014/main" val="718937950"/>
                    </a:ext>
                  </a:extLst>
                </a:gridCol>
                <a:gridCol w="526473">
                  <a:extLst>
                    <a:ext uri="{9D8B030D-6E8A-4147-A177-3AD203B41FA5}">
                      <a16:colId xmlns:a16="http://schemas.microsoft.com/office/drawing/2014/main" val="1443541212"/>
                    </a:ext>
                  </a:extLst>
                </a:gridCol>
                <a:gridCol w="526472">
                  <a:extLst>
                    <a:ext uri="{9D8B030D-6E8A-4147-A177-3AD203B41FA5}">
                      <a16:colId xmlns:a16="http://schemas.microsoft.com/office/drawing/2014/main" val="539882657"/>
                    </a:ext>
                  </a:extLst>
                </a:gridCol>
                <a:gridCol w="567558">
                  <a:extLst>
                    <a:ext uri="{9D8B030D-6E8A-4147-A177-3AD203B41FA5}">
                      <a16:colId xmlns:a16="http://schemas.microsoft.com/office/drawing/2014/main" val="3324225162"/>
                    </a:ext>
                  </a:extLst>
                </a:gridCol>
              </a:tblGrid>
              <a:tr h="8415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年度</a:t>
                      </a:r>
                      <a:endParaRPr kumimoji="1" lang="en-US" altLang="ja-JP" sz="1200" dirty="0"/>
                    </a:p>
                  </a:txBody>
                  <a:tcPr anchor="ctr"/>
                </a:tc>
                <a:tc>
                  <a:txBody>
                    <a:bodyPr/>
                    <a:lstStyle/>
                    <a:p>
                      <a:pPr algn="ctr"/>
                      <a:r>
                        <a:rPr kumimoji="1" lang="en-US" altLang="ja-JP" sz="1200" dirty="0"/>
                        <a:t>2014</a:t>
                      </a:r>
                      <a:r>
                        <a:rPr kumimoji="1" lang="ja-JP" altLang="en-US" sz="1200" dirty="0"/>
                        <a:t> </a:t>
                      </a:r>
                      <a:r>
                        <a:rPr kumimoji="1" lang="en-US" altLang="ja-JP" sz="1200" dirty="0"/>
                        <a:t>(H26)</a:t>
                      </a:r>
                      <a:endParaRPr kumimoji="1" lang="ja-JP" altLang="en-US" sz="1200" dirty="0"/>
                    </a:p>
                  </a:txBody>
                  <a:tcPr anchor="ctr"/>
                </a:tc>
                <a:tc>
                  <a:txBody>
                    <a:bodyPr/>
                    <a:lstStyle/>
                    <a:p>
                      <a:pPr algn="ctr"/>
                      <a:r>
                        <a:rPr kumimoji="1" lang="en-US" altLang="ja-JP" sz="1200" dirty="0"/>
                        <a:t>2015</a:t>
                      </a:r>
                    </a:p>
                    <a:p>
                      <a:pPr algn="ctr"/>
                      <a:r>
                        <a:rPr kumimoji="1" lang="en-US" altLang="ja-JP" sz="1200" dirty="0"/>
                        <a:t>(H27)</a:t>
                      </a:r>
                      <a:endParaRPr kumimoji="1" lang="ja-JP" altLang="en-US" sz="1200" dirty="0"/>
                    </a:p>
                  </a:txBody>
                  <a:tcPr anchor="ctr"/>
                </a:tc>
                <a:tc>
                  <a:txBody>
                    <a:bodyPr/>
                    <a:lstStyle/>
                    <a:p>
                      <a:pPr algn="ctr"/>
                      <a:r>
                        <a:rPr kumimoji="1" lang="en-US" altLang="ja-JP" sz="1200" dirty="0"/>
                        <a:t>2016</a:t>
                      </a:r>
                    </a:p>
                    <a:p>
                      <a:pPr algn="ctr"/>
                      <a:r>
                        <a:rPr kumimoji="1" lang="en-US" altLang="ja-JP" sz="1200" dirty="0"/>
                        <a:t>(H28)</a:t>
                      </a:r>
                      <a:endParaRPr kumimoji="1" lang="ja-JP" altLang="en-US" sz="1200" dirty="0"/>
                    </a:p>
                  </a:txBody>
                  <a:tcPr anchor="ctr"/>
                </a:tc>
                <a:tc>
                  <a:txBody>
                    <a:bodyPr/>
                    <a:lstStyle/>
                    <a:p>
                      <a:pPr algn="ctr"/>
                      <a:r>
                        <a:rPr kumimoji="1" lang="en-US" altLang="ja-JP" sz="1200" dirty="0"/>
                        <a:t>2017</a:t>
                      </a:r>
                    </a:p>
                    <a:p>
                      <a:pPr algn="ctr"/>
                      <a:r>
                        <a:rPr kumimoji="1" lang="en-US" altLang="ja-JP" sz="1200" dirty="0"/>
                        <a:t>(H29)</a:t>
                      </a:r>
                      <a:endParaRPr kumimoji="1" lang="ja-JP" altLang="en-US" sz="1200" dirty="0"/>
                    </a:p>
                  </a:txBody>
                  <a:tcPr anchor="ctr"/>
                </a:tc>
                <a:tc>
                  <a:txBody>
                    <a:bodyPr/>
                    <a:lstStyle/>
                    <a:p>
                      <a:pPr algn="ctr"/>
                      <a:r>
                        <a:rPr kumimoji="1" lang="en-US" altLang="ja-JP" sz="1200" dirty="0"/>
                        <a:t>2018</a:t>
                      </a:r>
                    </a:p>
                    <a:p>
                      <a:pPr algn="ctr"/>
                      <a:r>
                        <a:rPr kumimoji="1" lang="en-US" altLang="ja-JP" sz="1200" dirty="0"/>
                        <a:t>(H30)</a:t>
                      </a:r>
                      <a:endParaRPr kumimoji="1" lang="ja-JP" altLang="en-US" sz="1200" dirty="0"/>
                    </a:p>
                  </a:txBody>
                  <a:tcPr anchor="ctr"/>
                </a:tc>
                <a:tc>
                  <a:txBody>
                    <a:bodyPr/>
                    <a:lstStyle/>
                    <a:p>
                      <a:pPr algn="ctr"/>
                      <a:r>
                        <a:rPr kumimoji="1" lang="en-US" altLang="ja-JP" sz="1200" dirty="0"/>
                        <a:t>2019</a:t>
                      </a:r>
                    </a:p>
                    <a:p>
                      <a:pPr algn="ctr"/>
                      <a:r>
                        <a:rPr kumimoji="1" lang="en-US" altLang="ja-JP" sz="1200" dirty="0"/>
                        <a:t>(R1)</a:t>
                      </a:r>
                      <a:endParaRPr kumimoji="1" lang="ja-JP" altLang="en-US" sz="1200" dirty="0"/>
                    </a:p>
                  </a:txBody>
                  <a:tcPr anchor="ctr"/>
                </a:tc>
                <a:tc>
                  <a:txBody>
                    <a:bodyPr/>
                    <a:lstStyle/>
                    <a:p>
                      <a:pPr algn="ctr"/>
                      <a:r>
                        <a:rPr kumimoji="1" lang="en-US" altLang="ja-JP" sz="1200" dirty="0"/>
                        <a:t>2020</a:t>
                      </a:r>
                    </a:p>
                    <a:p>
                      <a:pPr algn="ctr"/>
                      <a:r>
                        <a:rPr kumimoji="1" lang="en-US" altLang="ja-JP" sz="1200" dirty="0"/>
                        <a:t>(R2)</a:t>
                      </a:r>
                      <a:endParaRPr kumimoji="1" lang="ja-JP" altLang="en-US" sz="1200" dirty="0"/>
                    </a:p>
                  </a:txBody>
                  <a:tcPr anchor="ctr"/>
                </a:tc>
                <a:tc>
                  <a:txBody>
                    <a:bodyPr/>
                    <a:lstStyle/>
                    <a:p>
                      <a:pPr algn="ctr"/>
                      <a:r>
                        <a:rPr kumimoji="1" lang="en-US" altLang="ja-JP" sz="1200" dirty="0"/>
                        <a:t>2021</a:t>
                      </a:r>
                    </a:p>
                    <a:p>
                      <a:pPr algn="ctr"/>
                      <a:r>
                        <a:rPr kumimoji="1" lang="en-US" altLang="ja-JP" sz="1200" dirty="0"/>
                        <a:t>(R3)</a:t>
                      </a:r>
                      <a:endParaRPr kumimoji="1" lang="ja-JP" altLang="en-US" sz="1200" dirty="0"/>
                    </a:p>
                  </a:txBody>
                  <a:tcPr anchor="ctr"/>
                </a:tc>
                <a:tc>
                  <a:txBody>
                    <a:bodyPr/>
                    <a:lstStyle/>
                    <a:p>
                      <a:pPr algn="ctr"/>
                      <a:r>
                        <a:rPr kumimoji="1" lang="en-US" altLang="ja-JP" sz="1200" dirty="0"/>
                        <a:t>2022</a:t>
                      </a:r>
                    </a:p>
                    <a:p>
                      <a:pPr algn="ctr"/>
                      <a:r>
                        <a:rPr kumimoji="1" lang="en-US" altLang="ja-JP" sz="1200" dirty="0"/>
                        <a:t>(R4)</a:t>
                      </a:r>
                      <a:endParaRPr kumimoji="1" lang="ja-JP" altLang="en-US" sz="1200" dirty="0"/>
                    </a:p>
                  </a:txBody>
                  <a:tcPr anchor="ctr"/>
                </a:tc>
                <a:tc>
                  <a:txBody>
                    <a:bodyPr/>
                    <a:lstStyle/>
                    <a:p>
                      <a:pPr algn="ctr"/>
                      <a:r>
                        <a:rPr kumimoji="1" lang="en-US" altLang="ja-JP" sz="1200" dirty="0"/>
                        <a:t>2023</a:t>
                      </a:r>
                    </a:p>
                    <a:p>
                      <a:pPr algn="ctr"/>
                      <a:r>
                        <a:rPr kumimoji="1" lang="en-US" altLang="ja-JP" sz="1200" dirty="0"/>
                        <a:t>(R5)</a:t>
                      </a:r>
                      <a:endParaRPr kumimoji="1" lang="ja-JP" altLang="en-US" sz="1200" dirty="0"/>
                    </a:p>
                  </a:txBody>
                  <a:tcPr anchor="ctr"/>
                </a:tc>
                <a:tc>
                  <a:txBody>
                    <a:bodyPr/>
                    <a:lstStyle/>
                    <a:p>
                      <a:pPr algn="ctr"/>
                      <a:r>
                        <a:rPr kumimoji="1" lang="en-US" altLang="ja-JP" sz="1200" dirty="0"/>
                        <a:t>2024</a:t>
                      </a:r>
                    </a:p>
                    <a:p>
                      <a:pPr algn="ctr"/>
                      <a:r>
                        <a:rPr kumimoji="1" lang="en-US" altLang="ja-JP" sz="1200" dirty="0"/>
                        <a:t>(R6)</a:t>
                      </a:r>
                      <a:endParaRPr kumimoji="1" lang="ja-JP" altLang="en-US" sz="1200" dirty="0"/>
                    </a:p>
                  </a:txBody>
                  <a:tcPr anchor="ctr"/>
                </a:tc>
                <a:tc>
                  <a:txBody>
                    <a:bodyPr/>
                    <a:lstStyle/>
                    <a:p>
                      <a:pPr algn="ctr"/>
                      <a:r>
                        <a:rPr kumimoji="1" lang="en-US" altLang="ja-JP" sz="1200" dirty="0"/>
                        <a:t>2025</a:t>
                      </a:r>
                    </a:p>
                    <a:p>
                      <a:pPr algn="ctr"/>
                      <a:r>
                        <a:rPr kumimoji="1" lang="en-US" altLang="ja-JP" sz="1200" dirty="0"/>
                        <a:t>(R7)</a:t>
                      </a:r>
                      <a:endParaRPr kumimoji="1" lang="ja-JP" altLang="en-US" sz="1200" dirty="0"/>
                    </a:p>
                  </a:txBody>
                  <a:tcPr anchor="ctr"/>
                </a:tc>
                <a:tc>
                  <a:txBody>
                    <a:bodyPr/>
                    <a:lstStyle/>
                    <a:p>
                      <a:pPr algn="ctr"/>
                      <a:r>
                        <a:rPr kumimoji="1" lang="en-US" altLang="ja-JP" sz="1200" dirty="0">
                          <a:solidFill>
                            <a:srgbClr val="FF0000"/>
                          </a:solidFill>
                        </a:rPr>
                        <a:t>2026</a:t>
                      </a:r>
                    </a:p>
                    <a:p>
                      <a:pPr algn="ctr"/>
                      <a:r>
                        <a:rPr kumimoji="1" lang="en-US" altLang="ja-JP" sz="1200" dirty="0">
                          <a:solidFill>
                            <a:srgbClr val="FF0000"/>
                          </a:solidFill>
                        </a:rPr>
                        <a:t>(R8)</a:t>
                      </a:r>
                      <a:endParaRPr kumimoji="1" lang="ja-JP" altLang="en-US" sz="1200" dirty="0">
                        <a:solidFill>
                          <a:srgbClr val="FF0000"/>
                        </a:solidFill>
                      </a:endParaRPr>
                    </a:p>
                  </a:txBody>
                  <a:tcPr anchor="ctr"/>
                </a:tc>
                <a:tc>
                  <a:txBody>
                    <a:bodyPr/>
                    <a:lstStyle/>
                    <a:p>
                      <a:pPr algn="ctr"/>
                      <a:r>
                        <a:rPr kumimoji="1" lang="en-US" altLang="ja-JP" sz="1200" dirty="0">
                          <a:solidFill>
                            <a:srgbClr val="FF0000"/>
                          </a:solidFill>
                        </a:rPr>
                        <a:t>2027</a:t>
                      </a:r>
                    </a:p>
                    <a:p>
                      <a:pPr algn="ctr"/>
                      <a:r>
                        <a:rPr kumimoji="1" lang="en-US" altLang="ja-JP" sz="1200" dirty="0">
                          <a:solidFill>
                            <a:srgbClr val="FF0000"/>
                          </a:solidFill>
                        </a:rPr>
                        <a:t>(R9)</a:t>
                      </a:r>
                      <a:endParaRPr kumimoji="1" lang="ja-JP" altLang="en-US" sz="1200" dirty="0">
                        <a:solidFill>
                          <a:srgbClr val="FF0000"/>
                        </a:solidFill>
                      </a:endParaRPr>
                    </a:p>
                  </a:txBody>
                  <a:tcPr anchor="ctr"/>
                </a:tc>
                <a:tc>
                  <a:txBody>
                    <a:bodyPr/>
                    <a:lstStyle/>
                    <a:p>
                      <a:pPr algn="ctr"/>
                      <a:r>
                        <a:rPr kumimoji="1" lang="en-US" altLang="ja-JP" sz="1200" dirty="0">
                          <a:solidFill>
                            <a:srgbClr val="FF0000"/>
                          </a:solidFill>
                        </a:rPr>
                        <a:t>2028</a:t>
                      </a:r>
                    </a:p>
                    <a:p>
                      <a:pPr algn="ctr"/>
                      <a:r>
                        <a:rPr kumimoji="1" lang="en-US" altLang="ja-JP" sz="1200" dirty="0">
                          <a:solidFill>
                            <a:srgbClr val="FF0000"/>
                          </a:solidFill>
                        </a:rPr>
                        <a:t>(R10)</a:t>
                      </a:r>
                      <a:endParaRPr kumimoji="1" lang="ja-JP" altLang="en-US" sz="1200" dirty="0">
                        <a:solidFill>
                          <a:srgbClr val="FF0000"/>
                        </a:solidFill>
                      </a:endParaRPr>
                    </a:p>
                  </a:txBody>
                  <a:tcPr anchor="ctr"/>
                </a:tc>
                <a:tc>
                  <a:txBody>
                    <a:bodyPr/>
                    <a:lstStyle/>
                    <a:p>
                      <a:pPr algn="ctr"/>
                      <a:r>
                        <a:rPr kumimoji="1" lang="en-US" altLang="ja-JP" sz="1200" dirty="0">
                          <a:solidFill>
                            <a:srgbClr val="FF0000"/>
                          </a:solidFill>
                        </a:rPr>
                        <a:t>2029</a:t>
                      </a:r>
                    </a:p>
                    <a:p>
                      <a:pPr algn="ctr"/>
                      <a:r>
                        <a:rPr kumimoji="1" lang="en-US" altLang="ja-JP" sz="1200" dirty="0">
                          <a:solidFill>
                            <a:srgbClr val="FF0000"/>
                          </a:solidFill>
                        </a:rPr>
                        <a:t>(R11)</a:t>
                      </a:r>
                      <a:endParaRPr kumimoji="1" lang="ja-JP" altLang="en-US" sz="1200" dirty="0">
                        <a:solidFill>
                          <a:srgbClr val="FF0000"/>
                        </a:solidFill>
                      </a:endParaRPr>
                    </a:p>
                  </a:txBody>
                  <a:tcPr anchor="ctr"/>
                </a:tc>
                <a:tc>
                  <a:txBody>
                    <a:bodyPr/>
                    <a:lstStyle/>
                    <a:p>
                      <a:pPr algn="ctr"/>
                      <a:r>
                        <a:rPr kumimoji="1" lang="en-US" altLang="ja-JP" sz="1200" dirty="0">
                          <a:solidFill>
                            <a:srgbClr val="FF0000"/>
                          </a:solidFill>
                        </a:rPr>
                        <a:t>2030</a:t>
                      </a:r>
                    </a:p>
                    <a:p>
                      <a:pPr algn="ctr"/>
                      <a:r>
                        <a:rPr kumimoji="1" lang="en-US" altLang="ja-JP" sz="1200" dirty="0">
                          <a:solidFill>
                            <a:srgbClr val="FF0000"/>
                          </a:solidFill>
                        </a:rPr>
                        <a:t>(R12)</a:t>
                      </a:r>
                      <a:endParaRPr kumimoji="1" lang="ja-JP" altLang="en-US" sz="1200" dirty="0">
                        <a:solidFill>
                          <a:srgbClr val="FF0000"/>
                        </a:solidFill>
                      </a:endParaRPr>
                    </a:p>
                  </a:txBody>
                  <a:tcPr anchor="ctr"/>
                </a:tc>
                <a:extLst>
                  <a:ext uri="{0D108BD9-81ED-4DB2-BD59-A6C34878D82A}">
                    <a16:rowId xmlns:a16="http://schemas.microsoft.com/office/drawing/2014/main" val="10000"/>
                  </a:ext>
                </a:extLst>
              </a:tr>
              <a:tr h="841526">
                <a:tc rowSpan="3">
                  <a:txBody>
                    <a:bodyPr/>
                    <a:lstStyle/>
                    <a:p>
                      <a:r>
                        <a:rPr kumimoji="1" lang="ja-JP" altLang="en-US" sz="1200" dirty="0"/>
                        <a:t>夢洲まちづくり</a:t>
                      </a:r>
                      <a:endParaRPr kumimoji="1" lang="en-US" altLang="ja-JP" sz="1200" dirty="0"/>
                    </a:p>
                    <a:p>
                      <a:r>
                        <a:rPr kumimoji="1" lang="ja-JP" altLang="en-US" sz="1200" dirty="0"/>
                        <a:t>検討</a:t>
                      </a:r>
                    </a:p>
                  </a:txBody>
                  <a:tcPr anchor="ct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841526">
                <a:tc vMerge="1">
                  <a:txBody>
                    <a:bodyPr/>
                    <a:lstStyle/>
                    <a:p>
                      <a:endParaRPr kumimoji="1" lang="en-US" altLang="ja-JP" sz="120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877392">
                <a:tc vMerge="1">
                  <a:txBody>
                    <a:bodyPr/>
                    <a:lstStyle/>
                    <a:p>
                      <a:endParaRPr kumimoji="1" lang="en-US" altLang="ja-JP" sz="1200" dirty="0">
                        <a:solidFill>
                          <a:srgbClr val="FF0000"/>
                        </a:solidFill>
                      </a:endParaRPr>
                    </a:p>
                  </a:txBody>
                  <a:tcPr anchor="ct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７</a:t>
            </a:r>
            <a:r>
              <a:rPr kumimoji="1" lang="ja-JP" altLang="en-US" sz="2000" b="1" i="0" u="none" strike="noStrike" kern="1200" cap="none" spc="0" normalizeH="0" baseline="0" noProof="0" dirty="0" err="1"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sng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p:cNvSpPr txBox="1"/>
          <p:nvPr/>
        </p:nvSpPr>
        <p:spPr>
          <a:xfrm>
            <a:off x="1143052" y="62068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○取組状況及び今後のスケジュール</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角丸四角形 8"/>
          <p:cNvSpPr/>
          <p:nvPr/>
        </p:nvSpPr>
        <p:spPr>
          <a:xfrm>
            <a:off x="1431032" y="6039819"/>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1379110" y="5750839"/>
            <a:ext cx="31694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夢洲等</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7" name="直線矢印コネクタ 16"/>
          <p:cNvCxnSpPr/>
          <p:nvPr/>
        </p:nvCxnSpPr>
        <p:spPr>
          <a:xfrm>
            <a:off x="2556536" y="2694646"/>
            <a:ext cx="1613682" cy="0"/>
          </a:xfrm>
          <a:prstGeom prst="straightConnector1">
            <a:avLst/>
          </a:prstGeom>
          <a:ln w="25400">
            <a:prstDash val="sysDot"/>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cxnSpLocks/>
          </p:cNvCxnSpPr>
          <p:nvPr/>
        </p:nvCxnSpPr>
        <p:spPr>
          <a:xfrm>
            <a:off x="8878403" y="2929744"/>
            <a:ext cx="2181375"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46342" y="2118365"/>
            <a:ext cx="9557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夢洲まちづくり</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検討</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26" name="テキスト ボックス 25"/>
          <p:cNvSpPr txBox="1"/>
          <p:nvPr/>
        </p:nvSpPr>
        <p:spPr>
          <a:xfrm>
            <a:off x="9135644" y="2249413"/>
            <a:ext cx="12618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夢洲が大阪・関西の</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観光拠点に</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27" name="直線コネクタ 26"/>
          <p:cNvCxnSpPr/>
          <p:nvPr/>
        </p:nvCxnSpPr>
        <p:spPr>
          <a:xfrm>
            <a:off x="5660951" y="774702"/>
            <a:ext cx="540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195637" y="651591"/>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p>
        </p:txBody>
      </p:sp>
      <p:cxnSp>
        <p:nvCxnSpPr>
          <p:cNvPr id="31" name="直線コネクタ 30"/>
          <p:cNvCxnSpPr/>
          <p:nvPr/>
        </p:nvCxnSpPr>
        <p:spPr>
          <a:xfrm>
            <a:off x="6659988" y="769631"/>
            <a:ext cx="540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194674" y="64652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p>
        </p:txBody>
      </p:sp>
      <p:cxnSp>
        <p:nvCxnSpPr>
          <p:cNvPr id="33" name="直線コネクタ 32"/>
          <p:cNvCxnSpPr/>
          <p:nvPr/>
        </p:nvCxnSpPr>
        <p:spPr>
          <a:xfrm>
            <a:off x="7659025" y="753187"/>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193711" y="630076"/>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p>
        </p:txBody>
      </p:sp>
      <p:sp>
        <p:nvSpPr>
          <p:cNvPr id="35" name="テキスト ボックス 34"/>
          <p:cNvSpPr txBox="1"/>
          <p:nvPr/>
        </p:nvSpPr>
        <p:spPr>
          <a:xfrm>
            <a:off x="8710176" y="580235"/>
            <a:ext cx="22429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青字は</a:t>
            </a:r>
            <a:r>
              <a:rPr kumimoji="1" lang="en-US" altLang="ja-JP"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年以降の実施済みの項目</a:t>
            </a:r>
            <a:endParaRPr kumimoji="1" lang="en-US" altLang="ja-JP"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赤字は現時点では未実施の項目</a:t>
            </a:r>
          </a:p>
        </p:txBody>
      </p:sp>
      <p:sp>
        <p:nvSpPr>
          <p:cNvPr id="36" name="テキスト ボックス 35"/>
          <p:cNvSpPr txBox="1"/>
          <p:nvPr/>
        </p:nvSpPr>
        <p:spPr>
          <a:xfrm>
            <a:off x="5054117" y="511335"/>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37" name="角丸四角形 36"/>
          <p:cNvSpPr/>
          <p:nvPr/>
        </p:nvSpPr>
        <p:spPr>
          <a:xfrm>
            <a:off x="5054117" y="547041"/>
            <a:ext cx="6015190"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38" name="直線矢印コネクタ 37"/>
          <p:cNvCxnSpPr/>
          <p:nvPr/>
        </p:nvCxnSpPr>
        <p:spPr>
          <a:xfrm>
            <a:off x="4193282" y="2701510"/>
            <a:ext cx="1054993" cy="0"/>
          </a:xfrm>
          <a:prstGeom prst="straightConnector1">
            <a:avLst/>
          </a:prstGeom>
          <a:ln w="25400">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930293" y="2007521"/>
            <a:ext cx="69923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夢洲</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構想策定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0" name="正方形/長方形 39"/>
          <p:cNvSpPr/>
          <p:nvPr/>
        </p:nvSpPr>
        <p:spPr>
          <a:xfrm>
            <a:off x="3257884" y="4500399"/>
            <a:ext cx="30649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IR</a:t>
            </a:r>
          </a:p>
        </p:txBody>
      </p:sp>
      <p:sp>
        <p:nvSpPr>
          <p:cNvPr id="8" name="正方形/長方形 7"/>
          <p:cNvSpPr/>
          <p:nvPr/>
        </p:nvSpPr>
        <p:spPr>
          <a:xfrm>
            <a:off x="2872825" y="3341894"/>
            <a:ext cx="4924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テキスト ボックス 50"/>
          <p:cNvSpPr txBox="1"/>
          <p:nvPr/>
        </p:nvSpPr>
        <p:spPr>
          <a:xfrm>
            <a:off x="4940044" y="2074381"/>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夢洲</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基本方針策定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6" name="テキスト ボックス 65"/>
          <p:cNvSpPr txBox="1"/>
          <p:nvPr/>
        </p:nvSpPr>
        <p:spPr>
          <a:xfrm>
            <a:off x="7251356" y="2643961"/>
            <a:ext cx="1677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事業者公募、選定</a:t>
            </a:r>
          </a:p>
        </p:txBody>
      </p:sp>
      <p:sp>
        <p:nvSpPr>
          <p:cNvPr id="72" name="正方形/長方形 71"/>
          <p:cNvSpPr/>
          <p:nvPr/>
        </p:nvSpPr>
        <p:spPr>
          <a:xfrm>
            <a:off x="6262711" y="2812941"/>
            <a:ext cx="42030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期</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テキスト ボックス 75"/>
          <p:cNvSpPr txBox="1"/>
          <p:nvPr/>
        </p:nvSpPr>
        <p:spPr>
          <a:xfrm>
            <a:off x="6360703" y="2172469"/>
            <a:ext cx="947695"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夢洲</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の方向性公表</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81" name="直線矢印コネクタ 80"/>
          <p:cNvCxnSpPr>
            <a:cxnSpLocks/>
          </p:cNvCxnSpPr>
          <p:nvPr/>
        </p:nvCxnSpPr>
        <p:spPr>
          <a:xfrm>
            <a:off x="6754563" y="2928995"/>
            <a:ext cx="2173957" cy="749"/>
          </a:xfrm>
          <a:prstGeom prst="straightConnector1">
            <a:avLst/>
          </a:prstGeom>
          <a:ln w="25400">
            <a:solidFill>
              <a:srgbClr val="FF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562830" y="6059322"/>
            <a:ext cx="66816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・大阪市：大阪都市計画局、大阪港湾局、環境局、万博推進局、</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IR</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推進局、経済戦略局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・大阪府：万博推進局、</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IR</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推進局、商工労働部、大阪都市計画局、大阪港湾局</a:t>
            </a:r>
            <a:endParaRPr kumimoji="1" lang="en-US" altLang="ja-JP" sz="1400" b="0" i="0" u="none" strike="sng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grpSp>
        <p:nvGrpSpPr>
          <p:cNvPr id="58" name="グループ化 57"/>
          <p:cNvGrpSpPr/>
          <p:nvPr/>
        </p:nvGrpSpPr>
        <p:grpSpPr>
          <a:xfrm>
            <a:off x="3485346" y="3928956"/>
            <a:ext cx="6889283" cy="1320707"/>
            <a:chOff x="3560236" y="4030173"/>
            <a:chExt cx="6889283" cy="1320707"/>
          </a:xfrm>
        </p:grpSpPr>
        <p:grpSp>
          <p:nvGrpSpPr>
            <p:cNvPr id="65" name="グループ化 64"/>
            <p:cNvGrpSpPr/>
            <p:nvPr/>
          </p:nvGrpSpPr>
          <p:grpSpPr>
            <a:xfrm>
              <a:off x="3560236" y="4030173"/>
              <a:ext cx="6889283" cy="1150947"/>
              <a:chOff x="3560236" y="4030173"/>
              <a:chExt cx="6889283" cy="1150947"/>
            </a:xfrm>
          </p:grpSpPr>
          <p:sp>
            <p:nvSpPr>
              <p:cNvPr id="74" name="テキスト ボックス 73"/>
              <p:cNvSpPr txBox="1"/>
              <p:nvPr/>
            </p:nvSpPr>
            <p:spPr>
              <a:xfrm>
                <a:off x="3560236" y="4391716"/>
                <a:ext cx="1347817" cy="26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ＩＲ推進局設置</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79" name="直線矢印コネクタ 78"/>
              <p:cNvCxnSpPr/>
              <p:nvPr/>
            </p:nvCxnSpPr>
            <p:spPr>
              <a:xfrm>
                <a:off x="4271608" y="4728146"/>
                <a:ext cx="1000402" cy="0"/>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35519" y="4781010"/>
                <a:ext cx="8591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ＩＲ基本構想</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策定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3" name="テキスト ボックス 82"/>
              <p:cNvSpPr txBox="1"/>
              <p:nvPr/>
            </p:nvSpPr>
            <p:spPr>
              <a:xfrm>
                <a:off x="5388858" y="4261581"/>
                <a:ext cx="8801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事業者公募、選定</a:t>
                </a:r>
              </a:p>
            </p:txBody>
          </p:sp>
          <p:cxnSp>
            <p:nvCxnSpPr>
              <p:cNvPr id="84" name="直線矢印コネクタ 83"/>
              <p:cNvCxnSpPr>
                <a:stCxn id="73" idx="6"/>
              </p:cNvCxnSpPr>
              <p:nvPr/>
            </p:nvCxnSpPr>
            <p:spPr>
              <a:xfrm flipV="1">
                <a:off x="5273798" y="4730446"/>
                <a:ext cx="983757" cy="3488"/>
              </a:xfrm>
              <a:prstGeom prst="straightConnector1">
                <a:avLst/>
              </a:prstGeom>
              <a:ln w="25400">
                <a:solidFill>
                  <a:srgbClr val="0070C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9757938" y="4731190"/>
                <a:ext cx="653452"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7996600" y="4391716"/>
                <a:ext cx="95669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IR</a:t>
                </a: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整備</a:t>
                </a:r>
              </a:p>
            </p:txBody>
          </p:sp>
          <p:sp>
            <p:nvSpPr>
              <p:cNvPr id="87" name="テキスト ボックス 86"/>
              <p:cNvSpPr txBox="1"/>
              <p:nvPr/>
            </p:nvSpPr>
            <p:spPr>
              <a:xfrm>
                <a:off x="9985498" y="4030173"/>
                <a:ext cx="4640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開業</a:t>
                </a:r>
                <a:r>
                  <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r>
                <a:br>
                  <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b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予定</a:t>
                </a:r>
              </a:p>
            </p:txBody>
          </p:sp>
        </p:grpSp>
        <p:sp>
          <p:nvSpPr>
            <p:cNvPr id="67" name="テキスト ボックス 66"/>
            <p:cNvSpPr txBox="1"/>
            <p:nvPr/>
          </p:nvSpPr>
          <p:spPr>
            <a:xfrm>
              <a:off x="6326547" y="4138450"/>
              <a:ext cx="78840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区域認定</a:t>
              </a:r>
              <a:endParaRPr kumimoji="1" lang="en-US" altLang="ja-JP" sz="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申請・区域</a:t>
              </a:r>
              <a:endParaRPr kumimoji="1" lang="en-US" altLang="ja-JP" sz="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認定</a:t>
              </a:r>
            </a:p>
          </p:txBody>
        </p:sp>
        <p:sp>
          <p:nvSpPr>
            <p:cNvPr id="70" name="円/楕円 74"/>
            <p:cNvSpPr/>
            <p:nvPr/>
          </p:nvSpPr>
          <p:spPr>
            <a:xfrm>
              <a:off x="6257555" y="4646282"/>
              <a:ext cx="142212" cy="1856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sp>
          <p:nvSpPr>
            <p:cNvPr id="71" name="テキスト ボックス 70"/>
            <p:cNvSpPr txBox="1"/>
            <p:nvPr/>
          </p:nvSpPr>
          <p:spPr>
            <a:xfrm>
              <a:off x="5934823" y="4796882"/>
              <a:ext cx="83870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区域整備</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計画案の</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議会同意</a:t>
              </a:r>
            </a:p>
          </p:txBody>
        </p:sp>
        <p:sp>
          <p:nvSpPr>
            <p:cNvPr id="73" name="円/楕円 74"/>
            <p:cNvSpPr/>
            <p:nvPr/>
          </p:nvSpPr>
          <p:spPr>
            <a:xfrm>
              <a:off x="5129798" y="4643934"/>
              <a:ext cx="144000" cy="180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50"/>
                </a:solidFill>
                <a:effectLst/>
                <a:uLnTx/>
                <a:uFillTx/>
                <a:latin typeface="Calibri" panose="020F0502020204030204"/>
                <a:ea typeface="ＭＳ Ｐゴシック" panose="020B0600070205080204" pitchFamily="50" charset="-128"/>
                <a:cs typeface="+mn-cs"/>
              </a:endParaRPr>
            </a:p>
          </p:txBody>
        </p:sp>
      </p:grpSp>
      <p:grpSp>
        <p:nvGrpSpPr>
          <p:cNvPr id="5" name="グループ化 4"/>
          <p:cNvGrpSpPr/>
          <p:nvPr/>
        </p:nvGrpSpPr>
        <p:grpSpPr>
          <a:xfrm>
            <a:off x="3438711" y="3001067"/>
            <a:ext cx="5180458" cy="992531"/>
            <a:chOff x="3723582" y="2988047"/>
            <a:chExt cx="5180458" cy="992531"/>
          </a:xfrm>
        </p:grpSpPr>
        <p:sp>
          <p:nvSpPr>
            <p:cNvPr id="60" name="テキスト ボックス 59"/>
            <p:cNvSpPr txBox="1"/>
            <p:nvPr/>
          </p:nvSpPr>
          <p:spPr>
            <a:xfrm>
              <a:off x="5269038" y="3172634"/>
              <a:ext cx="11848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インフラ整備等</a:t>
              </a:r>
            </a:p>
          </p:txBody>
        </p:sp>
        <p:grpSp>
          <p:nvGrpSpPr>
            <p:cNvPr id="3" name="グループ化 2"/>
            <p:cNvGrpSpPr/>
            <p:nvPr/>
          </p:nvGrpSpPr>
          <p:grpSpPr>
            <a:xfrm>
              <a:off x="3723582" y="2988047"/>
              <a:ext cx="5180458" cy="992531"/>
              <a:chOff x="3723582" y="2988047"/>
              <a:chExt cx="5180458" cy="992531"/>
            </a:xfrm>
          </p:grpSpPr>
          <p:sp>
            <p:nvSpPr>
              <p:cNvPr id="56" name="テキスト ボックス 55"/>
              <p:cNvSpPr txBox="1"/>
              <p:nvPr/>
            </p:nvSpPr>
            <p:spPr>
              <a:xfrm>
                <a:off x="3723582" y="2988047"/>
                <a:ext cx="8615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基本構想</a:t>
                </a:r>
                <a:endParaRPr kumimoji="1" lang="en-US" altLang="zh-TW"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策定</a:t>
                </a: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（地元）</a:t>
                </a:r>
                <a:endParaRPr kumimoji="1" lang="en-US" altLang="zh-TW"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57" name="直線矢印コネクタ 56"/>
              <p:cNvCxnSpPr/>
              <p:nvPr/>
            </p:nvCxnSpPr>
            <p:spPr>
              <a:xfrm>
                <a:off x="4001419" y="3490203"/>
                <a:ext cx="1063599" cy="0"/>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171229" y="3487043"/>
                <a:ext cx="2080127" cy="0"/>
              </a:xfrm>
              <a:prstGeom prst="straightConnector1">
                <a:avLst/>
              </a:prstGeom>
              <a:ln w="25400">
                <a:solidFill>
                  <a:srgbClr val="0070C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142154" y="3172574"/>
                <a:ext cx="11100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パビリオン建設</a:t>
                </a:r>
              </a:p>
            </p:txBody>
          </p:sp>
          <p:cxnSp>
            <p:nvCxnSpPr>
              <p:cNvPr id="62" name="直線矢印コネクタ 61"/>
              <p:cNvCxnSpPr/>
              <p:nvPr/>
            </p:nvCxnSpPr>
            <p:spPr>
              <a:xfrm flipV="1">
                <a:off x="8207584" y="3488226"/>
                <a:ext cx="273673" cy="453"/>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8140713" y="3066675"/>
                <a:ext cx="7633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万博</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開催</a:t>
                </a:r>
              </a:p>
            </p:txBody>
          </p:sp>
          <p:sp>
            <p:nvSpPr>
              <p:cNvPr id="77" name="円/楕円 76"/>
              <p:cNvSpPr/>
              <p:nvPr/>
            </p:nvSpPr>
            <p:spPr>
              <a:xfrm>
                <a:off x="4420276" y="3415868"/>
                <a:ext cx="128291" cy="13126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4098819" y="3580468"/>
                <a:ext cx="12156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ビッド・ドシエ</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提出</a:t>
                </a:r>
                <a:endParaRPr kumimoji="1" lang="en-US" altLang="zh-TW"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0" name="テキスト ボックス 79"/>
              <p:cNvSpPr txBox="1"/>
              <p:nvPr/>
            </p:nvSpPr>
            <p:spPr>
              <a:xfrm>
                <a:off x="4709637" y="2991091"/>
                <a:ext cx="1368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開催地</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決定</a:t>
                </a:r>
                <a:endParaRPr kumimoji="1" lang="en-US" altLang="zh-TW"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4" name="円/楕円 76"/>
              <p:cNvSpPr/>
              <p:nvPr/>
            </p:nvSpPr>
            <p:spPr>
              <a:xfrm>
                <a:off x="5042938" y="3437638"/>
                <a:ext cx="128291" cy="13126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cxnSp>
            <p:nvCxnSpPr>
              <p:cNvPr id="88" name="直線矢印コネクタ 87"/>
              <p:cNvCxnSpPr/>
              <p:nvPr/>
            </p:nvCxnSpPr>
            <p:spPr>
              <a:xfrm>
                <a:off x="7195877" y="3486527"/>
                <a:ext cx="1147907" cy="1"/>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grpSp>
      </p:grpSp>
      <p:cxnSp>
        <p:nvCxnSpPr>
          <p:cNvPr id="75" name="直線矢印コネクタ 74"/>
          <p:cNvCxnSpPr/>
          <p:nvPr/>
        </p:nvCxnSpPr>
        <p:spPr>
          <a:xfrm>
            <a:off x="6251657" y="4628070"/>
            <a:ext cx="3431391" cy="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0299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2" name="グループ化 1"/>
          <p:cNvGrpSpPr/>
          <p:nvPr/>
        </p:nvGrpSpPr>
        <p:grpSpPr>
          <a:xfrm>
            <a:off x="4655840" y="548680"/>
            <a:ext cx="6249145" cy="6035193"/>
            <a:chOff x="4655840" y="548680"/>
            <a:chExt cx="6249145" cy="603519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55840" y="621760"/>
              <a:ext cx="5904656" cy="5962113"/>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8874411" y="548680"/>
              <a:ext cx="2030574" cy="2448272"/>
            </a:xfrm>
            <a:prstGeom prst="rect">
              <a:avLst/>
            </a:prstGeom>
            <a:noFill/>
            <a:ln w="9525">
              <a:noFill/>
              <a:miter lim="800000"/>
              <a:headEnd/>
              <a:tailEnd/>
            </a:ln>
          </p:spPr>
        </p:pic>
        <p:sp>
          <p:nvSpPr>
            <p:cNvPr id="9" name="角丸四角形 8"/>
            <p:cNvSpPr/>
            <p:nvPr/>
          </p:nvSpPr>
          <p:spPr>
            <a:xfrm>
              <a:off x="8849162" y="1935678"/>
              <a:ext cx="720080" cy="7756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8832304" y="1268760"/>
              <a:ext cx="9361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湾岸部</a:t>
              </a:r>
            </a:p>
          </p:txBody>
        </p:sp>
        <p:cxnSp>
          <p:nvCxnSpPr>
            <p:cNvPr id="12" name="直線矢印コネクタ 11"/>
            <p:cNvCxnSpPr>
              <a:endCxn id="9" idx="0"/>
            </p:cNvCxnSpPr>
            <p:nvPr/>
          </p:nvCxnSpPr>
          <p:spPr>
            <a:xfrm>
              <a:off x="9177303" y="1487218"/>
              <a:ext cx="31898" cy="448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1271470" y="717030"/>
            <a:ext cx="3168352" cy="5650709"/>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概要（１）　～大阪港の現状～</a:t>
            </a:r>
            <a:endParaRPr kumimoji="1" lang="en-US" altLang="ja-JP"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○大阪・関西の経済活動を支える大阪港は、河川港として発展してきたが、増加する物流需要に応え、その中心地を、新たに造成した人工島にシフトさせてきた。</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○大阪湾岸部（咲洲、舞洲、夢洲）の土地造成は、都市部の建設残土やごみの焼却灰等を受け入れ進められてきた。その面積は約</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17km</a:t>
            </a:r>
            <a:r>
              <a:rPr kumimoji="1" lang="en-US" altLang="ja-JP" sz="1300" b="0" i="0" u="none" strike="noStrike" kern="1200" cap="none" spc="0" normalizeH="0" baseline="3000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におよび、阪神甲子園球場の約</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430</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個分に相当する。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ts val="17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○関西の物流の中心である大阪港は、大阪市が管理しており、国際コンテナの取扱量が</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213</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万個</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300" b="0" i="0" u="none" strike="noStrike" kern="1200" cap="none" spc="0" normalizeH="0" baseline="3000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で日本</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位の港である。また、上海港と</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77</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便</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月の運航があるなど、中国・東南アジアと密接な関係をもつ。</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フィートコンテナ換算</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ts val="17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○近年では、国内外資本の巨大な物流倉庫も建ち並び、大阪・関西の経済活動や市民生活を支えている。さらに、企業の立地やスポーツ施設、環境施設の立地など、多目的に活用されている。</a:t>
            </a:r>
          </a:p>
        </p:txBody>
      </p:sp>
      <p:sp>
        <p:nvSpPr>
          <p:cNvPr id="15" name="正方形/長方形 14"/>
          <p:cNvSpPr/>
          <p:nvPr/>
        </p:nvSpPr>
        <p:spPr>
          <a:xfrm>
            <a:off x="1199456" y="476672"/>
            <a:ext cx="3240361" cy="622184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4524520" y="485896"/>
            <a:ext cx="6464275" cy="622324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3799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3" name="テキスト ボックス 12"/>
          <p:cNvSpPr txBox="1"/>
          <p:nvPr/>
        </p:nvSpPr>
        <p:spPr>
          <a:xfrm>
            <a:off x="1199455" y="476676"/>
            <a:ext cx="367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概要（２）　～夢洲～</a:t>
            </a:r>
            <a:endParaRPr kumimoji="1" lang="en-US" altLang="ja-JP"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テキスト ボックス 21"/>
          <p:cNvSpPr txBox="1"/>
          <p:nvPr/>
        </p:nvSpPr>
        <p:spPr>
          <a:xfrm>
            <a:off x="1302840" y="901789"/>
            <a:ext cx="9666557" cy="553998"/>
          </a:xfrm>
          <a:prstGeom prst="rect">
            <a:avLst/>
          </a:prstGeom>
          <a:solidFill>
            <a:schemeClr val="bg1"/>
          </a:solidFill>
        </p:spPr>
        <p:txBody>
          <a:bodyPr wrap="square" rtlCol="0">
            <a:spAutoFit/>
          </a:bodyPr>
          <a:lstStyle/>
          <a:p>
            <a:pPr marL="85725" marR="0" lvl="0" indent="-85725"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・東側のエリアにおいては、コンテナターミナルを中心とした物流施設が先行的に立地しており、関西の経済活動を支えている。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・西側には</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10MW</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のメガソーラーが稼働、自然にやさしい電力を生み出している。</a:t>
            </a:r>
          </a:p>
        </p:txBody>
      </p:sp>
      <p:pic>
        <p:nvPicPr>
          <p:cNvPr id="25" name="図 24"/>
          <p:cNvPicPr>
            <a:picLocks noChangeAspect="1"/>
          </p:cNvPicPr>
          <p:nvPr/>
        </p:nvPicPr>
        <p:blipFill rotWithShape="1">
          <a:blip r:embed="rId3"/>
          <a:srcRect l="8932" t="17846" r="50884" b="30267"/>
          <a:stretch/>
        </p:blipFill>
        <p:spPr>
          <a:xfrm>
            <a:off x="1277540" y="2351982"/>
            <a:ext cx="2091099" cy="1518066"/>
          </a:xfrm>
          <a:prstGeom prst="rect">
            <a:avLst/>
          </a:prstGeom>
        </p:spPr>
      </p:pic>
      <p:pic>
        <p:nvPicPr>
          <p:cNvPr id="26" name="図 25"/>
          <p:cNvPicPr>
            <a:picLocks noChangeAspect="1"/>
          </p:cNvPicPr>
          <p:nvPr/>
        </p:nvPicPr>
        <p:blipFill rotWithShape="1">
          <a:blip r:embed="rId4"/>
          <a:srcRect l="25986" t="17723" r="32540" b="30849"/>
          <a:stretch/>
        </p:blipFill>
        <p:spPr>
          <a:xfrm>
            <a:off x="4538634" y="2413591"/>
            <a:ext cx="2158228" cy="1504636"/>
          </a:xfrm>
          <a:prstGeom prst="rect">
            <a:avLst/>
          </a:prstGeom>
        </p:spPr>
      </p:pic>
      <p:pic>
        <p:nvPicPr>
          <p:cNvPr id="28" name="図 27"/>
          <p:cNvPicPr>
            <a:picLocks noChangeAspect="1"/>
          </p:cNvPicPr>
          <p:nvPr/>
        </p:nvPicPr>
        <p:blipFill rotWithShape="1">
          <a:blip r:embed="rId5"/>
          <a:srcRect l="36119" t="32086" r="32434" b="18569"/>
          <a:stretch/>
        </p:blipFill>
        <p:spPr>
          <a:xfrm>
            <a:off x="7866858" y="2274171"/>
            <a:ext cx="1963730" cy="1732432"/>
          </a:xfrm>
          <a:prstGeom prst="rect">
            <a:avLst/>
          </a:prstGeom>
        </p:spPr>
      </p:pic>
      <p:sp>
        <p:nvSpPr>
          <p:cNvPr id="29" name="正方形/長方形 28"/>
          <p:cNvSpPr/>
          <p:nvPr/>
        </p:nvSpPr>
        <p:spPr>
          <a:xfrm>
            <a:off x="1101167" y="2020233"/>
            <a:ext cx="24769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S63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「テクノポート大阪」基本計画</a:t>
            </a:r>
          </a:p>
        </p:txBody>
      </p:sp>
      <p:sp>
        <p:nvSpPr>
          <p:cNvPr id="31" name="正方形/長方形 30"/>
          <p:cNvSpPr/>
          <p:nvPr/>
        </p:nvSpPr>
        <p:spPr>
          <a:xfrm>
            <a:off x="4399267" y="2020233"/>
            <a:ext cx="251863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②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H12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「夢洲まちづくり計画（素案）」</a:t>
            </a:r>
          </a:p>
        </p:txBody>
      </p:sp>
      <p:sp>
        <p:nvSpPr>
          <p:cNvPr id="33" name="正方形/長方形 32"/>
          <p:cNvSpPr/>
          <p:nvPr/>
        </p:nvSpPr>
        <p:spPr>
          <a:xfrm>
            <a:off x="7808881" y="2023405"/>
            <a:ext cx="202170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③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H29</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「夢洲まちづくり構想」</a:t>
            </a:r>
          </a:p>
        </p:txBody>
      </p:sp>
      <p:sp>
        <p:nvSpPr>
          <p:cNvPr id="34" name="正方形/長方形 33"/>
          <p:cNvSpPr/>
          <p:nvPr/>
        </p:nvSpPr>
        <p:spPr>
          <a:xfrm>
            <a:off x="1141399" y="1651934"/>
            <a:ext cx="21691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＜夢洲まちづくりの経緯＞</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正方形/長方形 7"/>
          <p:cNvSpPr/>
          <p:nvPr/>
        </p:nvSpPr>
        <p:spPr>
          <a:xfrm>
            <a:off x="1143001" y="476677"/>
            <a:ext cx="9905999" cy="3726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4206320348"/>
              </p:ext>
            </p:extLst>
          </p:nvPr>
        </p:nvGraphicFramePr>
        <p:xfrm>
          <a:off x="1141399" y="4920944"/>
          <a:ext cx="9924777" cy="1079185"/>
        </p:xfrm>
        <a:graphic>
          <a:graphicData uri="http://schemas.openxmlformats.org/drawingml/2006/table">
            <a:tbl>
              <a:tblPr firstRow="1" bandRow="1">
                <a:tableStyleId>{5C22544A-7EE6-4342-B048-85BDC9FD1C3A}</a:tableStyleId>
              </a:tblPr>
              <a:tblGrid>
                <a:gridCol w="3924087">
                  <a:extLst>
                    <a:ext uri="{9D8B030D-6E8A-4147-A177-3AD203B41FA5}">
                      <a16:colId xmlns:a16="http://schemas.microsoft.com/office/drawing/2014/main" val="20001"/>
                    </a:ext>
                  </a:extLst>
                </a:gridCol>
                <a:gridCol w="6000690">
                  <a:extLst>
                    <a:ext uri="{9D8B030D-6E8A-4147-A177-3AD203B41FA5}">
                      <a16:colId xmlns:a16="http://schemas.microsoft.com/office/drawing/2014/main" val="20002"/>
                    </a:ext>
                  </a:extLst>
                </a:gridCol>
              </a:tblGrid>
              <a:tr h="256119">
                <a:tc>
                  <a:txBody>
                    <a:bodyPr/>
                    <a:lstStyle/>
                    <a:p>
                      <a:pPr algn="ctr"/>
                      <a:r>
                        <a:rPr kumimoji="1" lang="ja-JP" altLang="en-US" sz="1400" b="0" dirty="0">
                          <a:solidFill>
                            <a:schemeClr val="tx1"/>
                          </a:solidFill>
                          <a:latin typeface="+mn-ea"/>
                          <a:ea typeface="+mn-ea"/>
                        </a:rPr>
                        <a:t>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n-ea"/>
                          <a:ea typeface="+mn-ea"/>
                        </a:rPr>
                        <a:t>取組</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74385">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400" b="0" strike="noStrike" baseline="0" dirty="0">
                          <a:solidFill>
                            <a:schemeClr val="tx1"/>
                          </a:solidFill>
                          <a:latin typeface="ＭＳ Ｐ明朝" pitchFamily="18" charset="-128"/>
                          <a:ea typeface="ＭＳ Ｐ明朝" pitchFamily="18" charset="-128"/>
                        </a:rPr>
                        <a:t>・東側では国際コンテナターミナルを中心として物流施設が立地しているが、中央部（埋立中区域含む）の広大な敷地の有効活用が望まれている。</a:t>
                      </a:r>
                      <a:endParaRPr kumimoji="1" lang="en-US" altLang="ja-JP" sz="1400" b="0" strike="noStrike" baseline="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400" strike="noStrike" baseline="0" dirty="0">
                          <a:solidFill>
                            <a:schemeClr val="tx1"/>
                          </a:solidFill>
                          <a:latin typeface="ＭＳ Ｐ明朝" pitchFamily="18" charset="-128"/>
                          <a:ea typeface="ＭＳ Ｐ明朝" pitchFamily="18" charset="-128"/>
                        </a:rPr>
                        <a:t>・「リゾート」と「シティ」の要素を融合させた空間を形成し、「スマート」な</a:t>
                      </a:r>
                      <a:r>
                        <a:rPr lang="ja-JP" altLang="en-US" sz="1400" strike="noStrike" baseline="0" dirty="0" smtClean="0">
                          <a:solidFill>
                            <a:schemeClr val="tx1"/>
                          </a:solidFill>
                          <a:latin typeface="ＭＳ Ｐ明朝" pitchFamily="18" charset="-128"/>
                          <a:ea typeface="ＭＳ Ｐ明朝" pitchFamily="18" charset="-128"/>
                        </a:rPr>
                        <a:t>取組に</a:t>
                      </a:r>
                      <a:r>
                        <a:rPr lang="ja-JP" altLang="en-US" sz="1400" strike="noStrike" baseline="0" dirty="0">
                          <a:solidFill>
                            <a:schemeClr val="tx1"/>
                          </a:solidFill>
                          <a:latin typeface="ＭＳ Ｐ明朝" pitchFamily="18" charset="-128"/>
                          <a:ea typeface="ＭＳ Ｐ明朝" pitchFamily="18" charset="-128"/>
                        </a:rPr>
                        <a:t>よって、まち全体の連携を高度化し、国際観光拠点機能の強化を図る。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0" name="テキスト ボックス 19"/>
          <p:cNvSpPr txBox="1"/>
          <p:nvPr/>
        </p:nvSpPr>
        <p:spPr>
          <a:xfrm>
            <a:off x="1101167" y="4519405"/>
            <a:ext cx="9649072" cy="338554"/>
          </a:xfrm>
          <a:prstGeom prst="rect">
            <a:avLst/>
          </a:prstGeom>
          <a:noFill/>
          <a:ln w="12700">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○課題と</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1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7302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2" name="角丸四角形 41"/>
          <p:cNvSpPr/>
          <p:nvPr/>
        </p:nvSpPr>
        <p:spPr>
          <a:xfrm>
            <a:off x="1182757" y="433956"/>
            <a:ext cx="9864853" cy="1082712"/>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1" name="正方形/長方形 50"/>
          <p:cNvSpPr/>
          <p:nvPr/>
        </p:nvSpPr>
        <p:spPr>
          <a:xfrm>
            <a:off x="1297958" y="1580165"/>
            <a:ext cx="9626426" cy="680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東側では国際コンテナターミナルを中心として物流施設が立地しているが、中央部（埋立中区域含む）の広大な敷地の有効活用が望まれている。</a:t>
            </a:r>
          </a:p>
        </p:txBody>
      </p:sp>
      <p:sp>
        <p:nvSpPr>
          <p:cNvPr id="52" name="正方形/長方形 51"/>
          <p:cNvSpPr/>
          <p:nvPr/>
        </p:nvSpPr>
        <p:spPr>
          <a:xfrm>
            <a:off x="1284894" y="156710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53" name="右矢印 52"/>
          <p:cNvSpPr/>
          <p:nvPr/>
        </p:nvSpPr>
        <p:spPr>
          <a:xfrm rot="5400000">
            <a:off x="6070225" y="2102609"/>
            <a:ext cx="216024" cy="64807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正方形/長方形 76"/>
          <p:cNvSpPr/>
          <p:nvPr/>
        </p:nvSpPr>
        <p:spPr>
          <a:xfrm>
            <a:off x="1297958" y="2580830"/>
            <a:ext cx="9626426" cy="42181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8" name="正方形/長方形 77"/>
          <p:cNvSpPr/>
          <p:nvPr/>
        </p:nvSpPr>
        <p:spPr>
          <a:xfrm>
            <a:off x="1284894" y="256776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81" name="Rectangle 7"/>
          <p:cNvSpPr>
            <a:spLocks noChangeArrowheads="1"/>
          </p:cNvSpPr>
          <p:nvPr/>
        </p:nvSpPr>
        <p:spPr bwMode="auto">
          <a:xfrm>
            <a:off x="2676897" y="2630438"/>
            <a:ext cx="5320236" cy="404292"/>
          </a:xfrm>
          <a:prstGeom prst="bevel">
            <a:avLst>
              <a:gd name="adj" fmla="val 4283"/>
            </a:avLst>
          </a:prstGeom>
          <a:noFill/>
          <a:ln w="12700">
            <a:noFill/>
          </a:ln>
          <a:effectLst/>
        </p:spPr>
        <p:txBody>
          <a:bodyPr wrap="none" lIns="91428" tIns="72000" rIns="91428" bIns="45713" anchor="ctr"/>
          <a:lstStyle>
            <a:lvl1pPr>
              <a:defRPr kumimoji="1">
                <a:solidFill>
                  <a:schemeClr val="tx1"/>
                </a:solidFill>
                <a:latin typeface="Arial" panose="020B0604020202020204" pitchFamily="34" charset="0"/>
                <a:ea typeface="HGPｺﾞｼｯｸE" panose="020B0900000000000000" pitchFamily="50" charset="-128"/>
              </a:defRPr>
            </a:lvl1pPr>
            <a:lvl2pPr marL="458788">
              <a:defRPr kumimoji="1">
                <a:solidFill>
                  <a:schemeClr val="tx1"/>
                </a:solidFill>
                <a:latin typeface="Arial" panose="020B0604020202020204" pitchFamily="34" charset="0"/>
                <a:ea typeface="HGPｺﾞｼｯｸE" panose="020B0900000000000000" pitchFamily="50" charset="-128"/>
              </a:defRPr>
            </a:lvl2pPr>
            <a:lvl3pPr>
              <a:defRPr kumimoji="1">
                <a:solidFill>
                  <a:schemeClr val="tx1"/>
                </a:solidFill>
                <a:latin typeface="Arial" panose="020B0604020202020204" pitchFamily="34" charset="0"/>
                <a:ea typeface="HGPｺﾞｼｯｸE" panose="020B0900000000000000" pitchFamily="50" charset="-128"/>
              </a:defRPr>
            </a:lvl3pPr>
            <a:lvl4pPr marL="1373188">
              <a:defRPr kumimoji="1">
                <a:solidFill>
                  <a:schemeClr val="tx1"/>
                </a:solidFill>
                <a:latin typeface="Arial" panose="020B0604020202020204" pitchFamily="34" charset="0"/>
                <a:ea typeface="HGPｺﾞｼｯｸE" panose="020B0900000000000000" pitchFamily="50" charset="-128"/>
              </a:defRPr>
            </a:lvl4pPr>
            <a:lvl5pPr>
              <a:defRPr kumimoji="1">
                <a:solidFill>
                  <a:schemeClr val="tx1"/>
                </a:solidFill>
                <a:latin typeface="Arial" panose="020B0604020202020204" pitchFamily="34" charset="0"/>
                <a:ea typeface="HGPｺﾞｼｯｸE" panose="020B0900000000000000" pitchFamily="50" charset="-128"/>
              </a:defRPr>
            </a:lvl5pPr>
            <a:lvl6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6pPr>
            <a:lvl7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7pPr>
            <a:lvl8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8pPr>
            <a:lvl9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国際観光拠点「夢洲」のコンセプト：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SMART RESORT CITY</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（夢と創造に出会える未来都市）</a:t>
            </a:r>
            <a:endPar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正方形/長方形 26"/>
          <p:cNvSpPr/>
          <p:nvPr/>
        </p:nvSpPr>
        <p:spPr>
          <a:xfrm>
            <a:off x="1360978" y="3456028"/>
            <a:ext cx="5000982"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第１期</a:t>
            </a: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統合型リゾート（</a:t>
            </a: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IR</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）を中心としたまちづくり </a:t>
            </a:r>
            <a:endPar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魅力的なエンターテイメントの集積、国際競争力を有する </a:t>
            </a:r>
            <a:r>
              <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MICE</a:t>
            </a: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施設の整備や</a:t>
            </a:r>
            <a:r>
              <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ICT</a:t>
            </a: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等最先端技術を活用したスマートな まちづくりによる国際観光拠点を形成する。</a:t>
            </a:r>
            <a:endPar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第２期</a:t>
            </a: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万博の理念を継承したまちづくり </a:t>
            </a:r>
            <a:endPar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万博の理念を継承し、最先端の</a:t>
            </a:r>
            <a:r>
              <a:rPr kumimoji="1" lang="ja-JP" altLang="en-US" sz="12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取組など</a:t>
            </a: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を</a:t>
            </a:r>
            <a:r>
              <a:rPr kumimoji="1" lang="ja-JP" altLang="en-US" sz="1200" b="0" i="0" u="none" strike="noStrike" kern="1200" cap="none" spc="0" normalizeH="0" baseline="0" noProof="0" dirty="0" err="1">
                <a:ln>
                  <a:noFill/>
                </a:ln>
                <a:effectLst/>
                <a:uLnTx/>
                <a:uFillTx/>
                <a:latin typeface="ＭＳ Ｐ明朝" panose="02020600040205080304" pitchFamily="18" charset="-128"/>
                <a:ea typeface="ＭＳ Ｐ明朝" panose="02020600040205080304" pitchFamily="18" charset="-128"/>
                <a:cs typeface="+mn-cs"/>
              </a:rPr>
              <a:t>進めるとと</a:t>
            </a: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もに、大規模なエンターテイメント・レクリエーション機能 導入、第１期において創出されたにぎわいの継承などにより まちづくりを進めることで、第１期のまちづくりと合わせて 国際観光拠点機能の更なる強化を図る。</a:t>
            </a:r>
            <a:endPar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第３期</a:t>
            </a:r>
            <a:r>
              <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第１・２期の</a:t>
            </a:r>
            <a:r>
              <a:rPr kumimoji="1" lang="ja-JP" altLang="en-US" sz="1200" b="1"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取組を</a:t>
            </a:r>
            <a:r>
              <a:rPr kumimoji="1" lang="ja-JP" altLang="en-US"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活かした 長期滞在型のまちづくり</a:t>
            </a:r>
            <a:endParaRPr kumimoji="1" lang="en-US" altLang="ja-JP" sz="1200" b="1"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第１、２期で創出・醸成されたエンターテイメントや 最先端技術等により、健康や長寿につながる長期滞在型の 上質なリゾート空間を形成する。 </a:t>
            </a:r>
            <a:endParaRPr kumimoji="1" lang="en-US" altLang="ja-JP" sz="12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29" name="正方形/長方形 28"/>
          <p:cNvSpPr/>
          <p:nvPr/>
        </p:nvSpPr>
        <p:spPr>
          <a:xfrm>
            <a:off x="1360978" y="6453409"/>
            <a:ext cx="278634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「夢洲まちづくり基本方針（</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2019.12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）」等より</a:t>
            </a:r>
          </a:p>
        </p:txBody>
      </p:sp>
      <p:sp>
        <p:nvSpPr>
          <p:cNvPr id="224" name="正方形/長方形 223"/>
          <p:cNvSpPr/>
          <p:nvPr/>
        </p:nvSpPr>
        <p:spPr>
          <a:xfrm>
            <a:off x="1297958" y="3106448"/>
            <a:ext cx="20409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＜夢洲まちづくりの方向性＞</a:t>
            </a:r>
          </a:p>
        </p:txBody>
      </p:sp>
      <p:sp>
        <p:nvSpPr>
          <p:cNvPr id="35" name="正方形/長方形 34"/>
          <p:cNvSpPr/>
          <p:nvPr/>
        </p:nvSpPr>
        <p:spPr>
          <a:xfrm>
            <a:off x="1171429" y="447109"/>
            <a:ext cx="9752956" cy="996033"/>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ＭＳ ゴシック" pitchFamily="49" charset="-128"/>
                <a:ea typeface="ＭＳ ゴシック" pitchFamily="49" charset="-128"/>
                <a:cs typeface="+mn-cs"/>
              </a:rPr>
              <a:t>＜めざす姿＞</a:t>
            </a:r>
            <a:endParaRPr kumimoji="1" lang="en-US" altLang="ja-JP" sz="1800" b="0" i="0" u="none" strike="noStrike" kern="1200" cap="none" spc="0" normalizeH="0" baseline="0" noProof="0" dirty="0">
              <a:ln>
                <a:noFill/>
              </a:ln>
              <a:effectLst/>
              <a:uLnTx/>
              <a:uFillTx/>
              <a:latin typeface="ＭＳ ゴシック" pitchFamily="49" charset="-128"/>
              <a:ea typeface="ＭＳ ゴシック" pitchFamily="49" charset="-128"/>
              <a:cs typeface="+mn-cs"/>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r>
              <a:rPr kumimoji="1" lang="ja-JP" altLang="en-US" sz="18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r>
              <a:rPr kumimoji="1" lang="ja-JP" altLang="en-US" sz="1700" b="0" i="0" u="none" strike="noStrike" kern="1200" cap="none" spc="0" normalizeH="0" baseline="0" noProof="0" dirty="0">
                <a:ln>
                  <a:noFill/>
                </a:ln>
                <a:effectLst/>
                <a:uLnTx/>
                <a:uFillTx/>
                <a:latin typeface="ＭＳ Ｐ明朝" pitchFamily="18" charset="-128"/>
                <a:ea typeface="ＭＳ Ｐ明朝" pitchFamily="18" charset="-128"/>
                <a:cs typeface="+mn-cs"/>
              </a:rPr>
              <a:t>・「リゾート」と「シティ」の要素を融合させた空間を形成し、「スマート」な</a:t>
            </a:r>
            <a:r>
              <a:rPr kumimoji="1" lang="ja-JP" altLang="en-US" sz="17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取組に</a:t>
            </a:r>
            <a:r>
              <a:rPr kumimoji="1" lang="ja-JP" altLang="en-US" sz="1700" b="0" i="0" u="none" strike="noStrike" kern="1200" cap="none" spc="0" normalizeH="0" baseline="0" noProof="0" dirty="0">
                <a:ln>
                  <a:noFill/>
                </a:ln>
                <a:effectLst/>
                <a:uLnTx/>
                <a:uFillTx/>
                <a:latin typeface="ＭＳ Ｐ明朝" pitchFamily="18" charset="-128"/>
                <a:ea typeface="ＭＳ Ｐ明朝" pitchFamily="18" charset="-128"/>
                <a:cs typeface="+mn-cs"/>
              </a:rPr>
              <a:t>よって、まち全体の連携を高度化し、国際観光拠点機能の強化を図る。</a:t>
            </a:r>
          </a:p>
        </p:txBody>
      </p:sp>
      <p:grpSp>
        <p:nvGrpSpPr>
          <p:cNvPr id="37" name="グループ化 36"/>
          <p:cNvGrpSpPr/>
          <p:nvPr/>
        </p:nvGrpSpPr>
        <p:grpSpPr>
          <a:xfrm>
            <a:off x="6527746" y="3092129"/>
            <a:ext cx="4081220" cy="3414349"/>
            <a:chOff x="372594" y="209849"/>
            <a:chExt cx="3513926" cy="2939751"/>
          </a:xfrm>
        </p:grpSpPr>
        <p:pic>
          <p:nvPicPr>
            <p:cNvPr id="39" name="図 38"/>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259"/>
            <a:stretch/>
          </p:blipFill>
          <p:spPr>
            <a:xfrm>
              <a:off x="372594" y="209849"/>
              <a:ext cx="3511296" cy="2939751"/>
            </a:xfrm>
            <a:prstGeom prst="rect">
              <a:avLst/>
            </a:prstGeom>
          </p:spPr>
        </p:pic>
        <p:sp>
          <p:nvSpPr>
            <p:cNvPr id="40" name="正方形/長方形 39">
              <a:extLst>
                <a:ext uri="{FF2B5EF4-FFF2-40B4-BE49-F238E27FC236}">
                  <a16:creationId xmlns:a16="http://schemas.microsoft.com/office/drawing/2014/main" id="{E2761B32-DB81-488A-A8CC-508AA5EE7092}"/>
                </a:ext>
              </a:extLst>
            </p:cNvPr>
            <p:cNvSpPr/>
            <p:nvPr/>
          </p:nvSpPr>
          <p:spPr>
            <a:xfrm>
              <a:off x="2774732" y="1254318"/>
              <a:ext cx="1020432" cy="3046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9184" algn="ctr"/>
                  <a:tab pos="3818368" algn="r"/>
                </a:tabLst>
                <a:defRPr/>
              </a:pPr>
              <a:r>
                <a:rPr kumimoji="1" lang="ja-JP" altLang="en-US" sz="900" b="0" i="0" u="none" strike="noStrike" kern="1200" cap="none" spc="0" normalizeH="0" baseline="0" noProof="0" dirty="0">
                  <a:ln>
                    <a:noFill/>
                  </a:ln>
                  <a:solidFill>
                    <a:srgbClr val="00B0F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産業・</a:t>
              </a:r>
              <a:endParaRPr kumimoji="1" lang="en-US" altLang="ja-JP" sz="900" b="0" i="0" u="none" strike="noStrike" kern="1200" cap="none" spc="0" normalizeH="0" baseline="0" noProof="0" dirty="0">
                <a:ln>
                  <a:noFill/>
                </a:ln>
                <a:solidFill>
                  <a:srgbClr val="00B0F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tab pos="1909184" algn="ctr"/>
                  <a:tab pos="3818368" algn="r"/>
                </a:tabLst>
                <a:defRPr/>
              </a:pPr>
              <a:r>
                <a:rPr kumimoji="1" lang="ja-JP" altLang="en-US" sz="900" b="0" i="0" u="none" strike="noStrike" kern="1200" cap="none" spc="0" normalizeH="0" baseline="0" noProof="0" dirty="0">
                  <a:ln>
                    <a:noFill/>
                  </a:ln>
                  <a:solidFill>
                    <a:srgbClr val="00B0F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　　　物流ゾーン</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6181080C-9871-483B-A3FF-9E74FD37730B}"/>
                </a:ext>
              </a:extLst>
            </p:cNvPr>
            <p:cNvSpPr/>
            <p:nvPr/>
          </p:nvSpPr>
          <p:spPr>
            <a:xfrm>
              <a:off x="2350433" y="1866255"/>
              <a:ext cx="1037679" cy="1977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9184" algn="ctr"/>
                  <a:tab pos="3818368" algn="r"/>
                </a:tabLst>
                <a:defRPr/>
              </a:pPr>
              <a:r>
                <a:rPr kumimoji="1" lang="ja-JP" altLang="en-US" sz="900" b="0" i="0" u="none" strike="noStrike" kern="1200" cap="none" spc="0" normalizeH="0" baseline="0" noProof="0" dirty="0">
                  <a:ln>
                    <a:noFill/>
                  </a:ln>
                  <a:solidFill>
                    <a:srgbClr val="7030A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物流ゾーン</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80754A93-0B69-4395-A9D7-6F427D5A3982}"/>
                </a:ext>
              </a:extLst>
            </p:cNvPr>
            <p:cNvSpPr/>
            <p:nvPr/>
          </p:nvSpPr>
          <p:spPr>
            <a:xfrm>
              <a:off x="2927465" y="936649"/>
              <a:ext cx="959055" cy="1977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観光・産業ゾーン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4" name="正方形/長方形 43">
              <a:extLst>
                <a:ext uri="{FF2B5EF4-FFF2-40B4-BE49-F238E27FC236}">
                  <a16:creationId xmlns:a16="http://schemas.microsoft.com/office/drawing/2014/main" id="{8F7AF0A0-9FB3-4970-AA00-7D4764C8E080}"/>
                </a:ext>
              </a:extLst>
            </p:cNvPr>
            <p:cNvSpPr/>
            <p:nvPr/>
          </p:nvSpPr>
          <p:spPr>
            <a:xfrm>
              <a:off x="840494" y="870531"/>
              <a:ext cx="839040" cy="245412"/>
            </a:xfrm>
            <a:prstGeom prst="rect">
              <a:avLst/>
            </a:prstGeom>
          </p:spPr>
          <p:txBody>
            <a:bodyPr wrap="square">
              <a:spAutoFit/>
            </a:bodyPr>
            <a:lstStyle/>
            <a:p>
              <a:pPr marL="0" marR="0" lvl="0" indent="0" algn="ctr"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B05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グリーンテラス</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B050"/>
                  </a:solidFill>
                  <a:effectLst>
                    <a:glow rad="2032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ゾーン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cxnSp>
          <p:nvCxnSpPr>
            <p:cNvPr id="45" name="直線矢印コネクタ 44">
              <a:extLst>
                <a:ext uri="{FF2B5EF4-FFF2-40B4-BE49-F238E27FC236}">
                  <a16:creationId xmlns:a16="http://schemas.microsoft.com/office/drawing/2014/main" id="{E597F03E-3611-4412-813E-B211E7B41EDA}"/>
                </a:ext>
              </a:extLst>
            </p:cNvPr>
            <p:cNvCxnSpPr/>
            <p:nvPr/>
          </p:nvCxnSpPr>
          <p:spPr>
            <a:xfrm flipH="1">
              <a:off x="2822693" y="1050171"/>
              <a:ext cx="158860" cy="80221"/>
            </a:xfrm>
            <a:prstGeom prst="straightConnector1">
              <a:avLst/>
            </a:prstGeom>
            <a:noFill/>
            <a:ln w="6350" cap="flat" cmpd="sng" algn="ctr">
              <a:solidFill>
                <a:sysClr val="windowText" lastClr="000000"/>
              </a:solidFill>
              <a:prstDash val="solid"/>
              <a:miter lim="800000"/>
              <a:tailEnd type="oval" w="sm" len="sm"/>
            </a:ln>
            <a:effectLst/>
          </p:spPr>
        </p:cxnSp>
        <p:cxnSp>
          <p:nvCxnSpPr>
            <p:cNvPr id="47" name="直線矢印コネクタ 46">
              <a:extLst>
                <a:ext uri="{FF2B5EF4-FFF2-40B4-BE49-F238E27FC236}">
                  <a16:creationId xmlns:a16="http://schemas.microsoft.com/office/drawing/2014/main" id="{CD9146D1-5608-4DBE-A1A7-4D9A4B4A610C}"/>
                </a:ext>
              </a:extLst>
            </p:cNvPr>
            <p:cNvCxnSpPr/>
            <p:nvPr/>
          </p:nvCxnSpPr>
          <p:spPr>
            <a:xfrm flipH="1">
              <a:off x="2558621" y="1367881"/>
              <a:ext cx="503818" cy="84983"/>
            </a:xfrm>
            <a:prstGeom prst="straightConnector1">
              <a:avLst/>
            </a:prstGeom>
            <a:noFill/>
            <a:ln w="6350" cap="flat" cmpd="sng" algn="ctr">
              <a:solidFill>
                <a:sysClr val="windowText" lastClr="000000"/>
              </a:solidFill>
              <a:prstDash val="solid"/>
              <a:miter lim="800000"/>
              <a:tailEnd type="oval" w="sm" len="sm"/>
            </a:ln>
            <a:effectLst/>
          </p:spPr>
        </p:cxnSp>
        <p:sp>
          <p:nvSpPr>
            <p:cNvPr id="48" name="正方形/長方形 47">
              <a:extLst>
                <a:ext uri="{FF2B5EF4-FFF2-40B4-BE49-F238E27FC236}">
                  <a16:creationId xmlns:a16="http://schemas.microsoft.com/office/drawing/2014/main" id="{A74C92CB-4D2D-4754-A388-03F4EF0E6F04}"/>
                </a:ext>
              </a:extLst>
            </p:cNvPr>
            <p:cNvSpPr/>
            <p:nvPr/>
          </p:nvSpPr>
          <p:spPr>
            <a:xfrm>
              <a:off x="471637" y="599635"/>
              <a:ext cx="471672" cy="205775"/>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水辺軸</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9" name="直線矢印コネクタ 48">
              <a:extLst>
                <a:ext uri="{FF2B5EF4-FFF2-40B4-BE49-F238E27FC236}">
                  <a16:creationId xmlns:a16="http://schemas.microsoft.com/office/drawing/2014/main" id="{39E08EE4-5A29-42B9-915F-C24F461BCF08}"/>
                </a:ext>
              </a:extLst>
            </p:cNvPr>
            <p:cNvCxnSpPr/>
            <p:nvPr/>
          </p:nvCxnSpPr>
          <p:spPr>
            <a:xfrm flipV="1">
              <a:off x="867634" y="653809"/>
              <a:ext cx="307958" cy="15069"/>
            </a:xfrm>
            <a:prstGeom prst="straightConnector1">
              <a:avLst/>
            </a:prstGeom>
            <a:noFill/>
            <a:ln w="6350" cap="flat" cmpd="sng" algn="ctr">
              <a:solidFill>
                <a:sysClr val="windowText" lastClr="000000"/>
              </a:solidFill>
              <a:prstDash val="solid"/>
              <a:miter lim="800000"/>
              <a:tailEnd type="oval" w="sm" len="sm"/>
            </a:ln>
            <a:effectLst/>
          </p:spPr>
        </p:cxnSp>
        <p:sp>
          <p:nvSpPr>
            <p:cNvPr id="50" name="正方形/長方形 49">
              <a:extLst>
                <a:ext uri="{FF2B5EF4-FFF2-40B4-BE49-F238E27FC236}">
                  <a16:creationId xmlns:a16="http://schemas.microsoft.com/office/drawing/2014/main" id="{5B27A31D-80AA-4B70-9C82-27B084D6373E}"/>
                </a:ext>
              </a:extLst>
            </p:cNvPr>
            <p:cNvSpPr/>
            <p:nvPr/>
          </p:nvSpPr>
          <p:spPr>
            <a:xfrm>
              <a:off x="601816" y="1558439"/>
              <a:ext cx="1352817" cy="306207"/>
            </a:xfrm>
            <a:prstGeom prst="rect">
              <a:avLst/>
            </a:prstGeom>
            <a:noFill/>
            <a:ln>
              <a:noFill/>
            </a:ln>
          </p:spPr>
          <p:txBody>
            <a:bodyPr wrap="square">
              <a:noAutofit/>
            </a:bodyPr>
            <a:lstStyle/>
            <a:p>
              <a:pPr marL="0" marR="0" lvl="0" indent="0" algn="ctr"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うるおい軸</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（シンボルプロムナード）</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4" name="直線矢印コネクタ 53">
              <a:extLst>
                <a:ext uri="{FF2B5EF4-FFF2-40B4-BE49-F238E27FC236}">
                  <a16:creationId xmlns:a16="http://schemas.microsoft.com/office/drawing/2014/main" id="{F3933C22-4F49-404C-818D-F7332254A637}"/>
                </a:ext>
              </a:extLst>
            </p:cNvPr>
            <p:cNvCxnSpPr/>
            <p:nvPr/>
          </p:nvCxnSpPr>
          <p:spPr>
            <a:xfrm flipV="1">
              <a:off x="1474396" y="1409389"/>
              <a:ext cx="133016" cy="149051"/>
            </a:xfrm>
            <a:prstGeom prst="straightConnector1">
              <a:avLst/>
            </a:prstGeom>
            <a:noFill/>
            <a:ln w="6350" cap="flat" cmpd="sng" algn="ctr">
              <a:solidFill>
                <a:sysClr val="windowText" lastClr="000000"/>
              </a:solidFill>
              <a:prstDash val="solid"/>
              <a:miter lim="800000"/>
              <a:tailEnd type="oval" w="sm" len="sm"/>
            </a:ln>
            <a:effectLst/>
          </p:spPr>
        </p:cxnSp>
        <p:sp>
          <p:nvSpPr>
            <p:cNvPr id="57" name="正方形/長方形 56">
              <a:extLst>
                <a:ext uri="{FF2B5EF4-FFF2-40B4-BE49-F238E27FC236}">
                  <a16:creationId xmlns:a16="http://schemas.microsoft.com/office/drawing/2014/main" id="{6D3239A2-1C6A-47B9-AE44-FE02AC766235}"/>
                </a:ext>
              </a:extLst>
            </p:cNvPr>
            <p:cNvSpPr/>
            <p:nvPr/>
          </p:nvSpPr>
          <p:spPr>
            <a:xfrm>
              <a:off x="1235509" y="1129575"/>
              <a:ext cx="694981" cy="188813"/>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にぎわい軸</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1" name="直線矢印コネクタ 60">
              <a:extLst>
                <a:ext uri="{FF2B5EF4-FFF2-40B4-BE49-F238E27FC236}">
                  <a16:creationId xmlns:a16="http://schemas.microsoft.com/office/drawing/2014/main" id="{2EA120B6-F3A9-4BE1-80CF-3FBDEB008F49}"/>
                </a:ext>
              </a:extLst>
            </p:cNvPr>
            <p:cNvCxnSpPr/>
            <p:nvPr/>
          </p:nvCxnSpPr>
          <p:spPr>
            <a:xfrm flipV="1">
              <a:off x="1771614" y="1056043"/>
              <a:ext cx="316661" cy="99137"/>
            </a:xfrm>
            <a:prstGeom prst="straightConnector1">
              <a:avLst/>
            </a:prstGeom>
            <a:noFill/>
            <a:ln w="6350" cap="flat" cmpd="sng" algn="ctr">
              <a:solidFill>
                <a:sysClr val="windowText" lastClr="000000"/>
              </a:solidFill>
              <a:prstDash val="solid"/>
              <a:miter lim="800000"/>
              <a:tailEnd type="oval" w="sm" len="sm"/>
            </a:ln>
            <a:effectLst/>
          </p:spPr>
        </p:cxnSp>
        <p:cxnSp>
          <p:nvCxnSpPr>
            <p:cNvPr id="62" name="直線矢印コネクタ 61">
              <a:extLst>
                <a:ext uri="{FF2B5EF4-FFF2-40B4-BE49-F238E27FC236}">
                  <a16:creationId xmlns:a16="http://schemas.microsoft.com/office/drawing/2014/main" id="{ABFD47B6-3A5A-44E0-9A30-14D0DC66DB7B}"/>
                </a:ext>
              </a:extLst>
            </p:cNvPr>
            <p:cNvCxnSpPr/>
            <p:nvPr/>
          </p:nvCxnSpPr>
          <p:spPr>
            <a:xfrm flipV="1">
              <a:off x="2026088" y="1675895"/>
              <a:ext cx="68610" cy="164941"/>
            </a:xfrm>
            <a:prstGeom prst="straightConnector1">
              <a:avLst/>
            </a:prstGeom>
            <a:noFill/>
            <a:ln w="6350" cap="flat" cmpd="sng" algn="ctr">
              <a:solidFill>
                <a:sysClr val="windowText" lastClr="000000"/>
              </a:solidFill>
              <a:prstDash val="solid"/>
              <a:miter lim="800000"/>
              <a:tailEnd type="oval" w="sm" len="sm"/>
            </a:ln>
            <a:effectLst/>
          </p:spPr>
        </p:cxnSp>
        <p:sp>
          <p:nvSpPr>
            <p:cNvPr id="65" name="正方形/長方形 64">
              <a:extLst>
                <a:ext uri="{FF2B5EF4-FFF2-40B4-BE49-F238E27FC236}">
                  <a16:creationId xmlns:a16="http://schemas.microsoft.com/office/drawing/2014/main" id="{151ABD66-1D2E-4A86-8EB1-A4C8FB95473A}"/>
                </a:ext>
              </a:extLst>
            </p:cNvPr>
            <p:cNvSpPr/>
            <p:nvPr/>
          </p:nvSpPr>
          <p:spPr>
            <a:xfrm>
              <a:off x="1783397" y="807417"/>
              <a:ext cx="542559" cy="236700"/>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第１期</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6" name="正方形/長方形 65">
              <a:extLst>
                <a:ext uri="{FF2B5EF4-FFF2-40B4-BE49-F238E27FC236}">
                  <a16:creationId xmlns:a16="http://schemas.microsoft.com/office/drawing/2014/main" id="{857980C1-464E-4F67-9AA9-350B8FD58F9D}"/>
                </a:ext>
              </a:extLst>
            </p:cNvPr>
            <p:cNvSpPr/>
            <p:nvPr/>
          </p:nvSpPr>
          <p:spPr>
            <a:xfrm>
              <a:off x="1431211" y="1825587"/>
              <a:ext cx="542559" cy="236700"/>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第２期</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DA86936A-77D2-4D58-B006-D54F2B3CBA67}"/>
                </a:ext>
              </a:extLst>
            </p:cNvPr>
            <p:cNvSpPr/>
            <p:nvPr/>
          </p:nvSpPr>
          <p:spPr>
            <a:xfrm>
              <a:off x="1278224" y="2219245"/>
              <a:ext cx="542559" cy="220377"/>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第３期</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8" name="楕円 67">
              <a:extLst>
                <a:ext uri="{FF2B5EF4-FFF2-40B4-BE49-F238E27FC236}">
                  <a16:creationId xmlns:a16="http://schemas.microsoft.com/office/drawing/2014/main" id="{C02E69C2-EAA0-43CF-B315-89D9D9226039}"/>
                </a:ext>
              </a:extLst>
            </p:cNvPr>
            <p:cNvSpPr/>
            <p:nvPr/>
          </p:nvSpPr>
          <p:spPr>
            <a:xfrm>
              <a:off x="1995495" y="1387313"/>
              <a:ext cx="485776" cy="456270"/>
            </a:xfrm>
            <a:prstGeom prst="ellipse">
              <a:avLst/>
            </a:prstGeom>
            <a:noFill/>
            <a:ln w="19050">
              <a:solidFill>
                <a:srgbClr val="6699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a:extLst>
                <a:ext uri="{FF2B5EF4-FFF2-40B4-BE49-F238E27FC236}">
                  <a16:creationId xmlns:a16="http://schemas.microsoft.com/office/drawing/2014/main" id="{3616C3BA-96B5-4344-9342-11994A96F9AA}"/>
                </a:ext>
              </a:extLst>
            </p:cNvPr>
            <p:cNvSpPr/>
            <p:nvPr/>
          </p:nvSpPr>
          <p:spPr>
            <a:xfrm>
              <a:off x="1877305" y="1828664"/>
              <a:ext cx="233753" cy="350402"/>
            </a:xfrm>
            <a:prstGeom prst="rect">
              <a:avLst/>
            </a:prstGeom>
          </p:spPr>
          <p:txBody>
            <a:bodyPr wrap="square">
              <a:noAutofit/>
            </a:bodyPr>
            <a:lstStyle/>
            <a:p>
              <a:pPr marL="0" marR="0" lvl="0" indent="0" algn="l"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ＭＳ Ｐゴシック" panose="020B0600070205080204" pitchFamily="50" charset="-128"/>
                </a:rPr>
                <a:t>駅前空間</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849"/>
                </a:lnSpc>
                <a:spcBef>
                  <a:spcPts val="0"/>
                </a:spcBef>
                <a:spcAft>
                  <a:spcPts val="0"/>
                </a:spcAft>
                <a:buClrTx/>
                <a:buSzTx/>
                <a:buFontTx/>
                <a:buNone/>
                <a:tabLst/>
                <a:defRPr/>
              </a:pPr>
              <a:r>
                <a:rPr kumimoji="1" 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71" name="正方形/長方形 70">
              <a:extLst>
                <a:ext uri="{FF2B5EF4-FFF2-40B4-BE49-F238E27FC236}">
                  <a16:creationId xmlns:a16="http://schemas.microsoft.com/office/drawing/2014/main" id="{6D3239A2-1C6A-47B9-AE44-FE02AC766235}"/>
                </a:ext>
              </a:extLst>
            </p:cNvPr>
            <p:cNvSpPr/>
            <p:nvPr/>
          </p:nvSpPr>
          <p:spPr>
            <a:xfrm>
              <a:off x="2206973" y="902992"/>
              <a:ext cx="694981" cy="188813"/>
            </a:xfrm>
            <a:prstGeom prst="rect">
              <a:avLst/>
            </a:prstGeom>
            <a:noFill/>
            <a:ln>
              <a:noFill/>
            </a:ln>
          </p:spPr>
          <p:txBody>
            <a:bodyPr wrap="square">
              <a:noAutofit/>
            </a:bodyPr>
            <a:lstStyle/>
            <a:p>
              <a:pPr marL="0" marR="0" lvl="0" indent="0" algn="just"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Times New Roman" panose="02020603050405020304" pitchFamily="18" charset="0"/>
                </a:rPr>
                <a:t>交通広場</a:t>
              </a:r>
              <a:endParaRPr kumimoji="1" lang="ja-JP" altLang="en-US" sz="1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2" name="直線矢印コネクタ 71">
              <a:extLst>
                <a:ext uri="{FF2B5EF4-FFF2-40B4-BE49-F238E27FC236}">
                  <a16:creationId xmlns:a16="http://schemas.microsoft.com/office/drawing/2014/main" id="{2EA120B6-F3A9-4BE1-80CF-3FBDEB008F49}"/>
                </a:ext>
              </a:extLst>
            </p:cNvPr>
            <p:cNvCxnSpPr/>
            <p:nvPr/>
          </p:nvCxnSpPr>
          <p:spPr>
            <a:xfrm flipH="1">
              <a:off x="2318256" y="1047942"/>
              <a:ext cx="23872" cy="270465"/>
            </a:xfrm>
            <a:prstGeom prst="straightConnector1">
              <a:avLst/>
            </a:prstGeom>
            <a:noFill/>
            <a:ln w="6350" cap="flat" cmpd="sng" algn="ctr">
              <a:solidFill>
                <a:sysClr val="windowText" lastClr="000000"/>
              </a:solidFill>
              <a:prstDash val="solid"/>
              <a:miter lim="800000"/>
              <a:tailEnd type="oval" w="sm" len="sm"/>
            </a:ln>
            <a:effectLst/>
          </p:spPr>
        </p:cxnSp>
        <p:sp>
          <p:nvSpPr>
            <p:cNvPr id="76" name="正方形/長方形 75">
              <a:extLst>
                <a:ext uri="{FF2B5EF4-FFF2-40B4-BE49-F238E27FC236}">
                  <a16:creationId xmlns:a16="http://schemas.microsoft.com/office/drawing/2014/main" id="{3616C3BA-96B5-4344-9342-11994A96F9AA}"/>
                </a:ext>
              </a:extLst>
            </p:cNvPr>
            <p:cNvSpPr/>
            <p:nvPr/>
          </p:nvSpPr>
          <p:spPr>
            <a:xfrm>
              <a:off x="2112040" y="2470204"/>
              <a:ext cx="483835" cy="191577"/>
            </a:xfrm>
            <a:prstGeom prst="rect">
              <a:avLst/>
            </a:prstGeom>
          </p:spPr>
          <p:txBody>
            <a:bodyPr wrap="square">
              <a:noAutofit/>
            </a:bodyPr>
            <a:lstStyle/>
            <a:p>
              <a:pPr marL="0" marR="0" lvl="0" indent="0" algn="l"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鉄道</a:t>
              </a:r>
              <a:r>
                <a:rPr kumimoji="1" 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cxnSp>
          <p:nvCxnSpPr>
            <p:cNvPr id="79" name="直線矢印コネクタ 78">
              <a:extLst>
                <a:ext uri="{FF2B5EF4-FFF2-40B4-BE49-F238E27FC236}">
                  <a16:creationId xmlns:a16="http://schemas.microsoft.com/office/drawing/2014/main" id="{ABFD47B6-3A5A-44E0-9A30-14D0DC66DB7B}"/>
                </a:ext>
              </a:extLst>
            </p:cNvPr>
            <p:cNvCxnSpPr/>
            <p:nvPr/>
          </p:nvCxnSpPr>
          <p:spPr>
            <a:xfrm flipH="1" flipV="1">
              <a:off x="2187844" y="2058251"/>
              <a:ext cx="30616" cy="392224"/>
            </a:xfrm>
            <a:prstGeom prst="straightConnector1">
              <a:avLst/>
            </a:prstGeom>
            <a:noFill/>
            <a:ln w="6350" cap="flat" cmpd="sng" algn="ctr">
              <a:solidFill>
                <a:sysClr val="windowText" lastClr="000000"/>
              </a:solidFill>
              <a:prstDash val="solid"/>
              <a:miter lim="800000"/>
              <a:tailEnd type="oval" w="sm" len="sm"/>
            </a:ln>
            <a:effectLst/>
          </p:spPr>
        </p:cxnSp>
        <p:sp>
          <p:nvSpPr>
            <p:cNvPr id="80" name="正方形/長方形 79">
              <a:extLst>
                <a:ext uri="{FF2B5EF4-FFF2-40B4-BE49-F238E27FC236}">
                  <a16:creationId xmlns:a16="http://schemas.microsoft.com/office/drawing/2014/main" id="{3616C3BA-96B5-4344-9342-11994A96F9AA}"/>
                </a:ext>
              </a:extLst>
            </p:cNvPr>
            <p:cNvSpPr/>
            <p:nvPr/>
          </p:nvSpPr>
          <p:spPr>
            <a:xfrm>
              <a:off x="2563346" y="1615637"/>
              <a:ext cx="1003784" cy="191577"/>
            </a:xfrm>
            <a:prstGeom prst="rect">
              <a:avLst/>
            </a:prstGeom>
          </p:spPr>
          <p:txBody>
            <a:bodyPr wrap="square">
              <a:noAutofit/>
            </a:bodyPr>
            <a:lstStyle/>
            <a:p>
              <a:pPr marL="0" marR="0" lvl="0" indent="0" algn="l" defTabSz="914400" rtl="0" eaLnBrk="1" fontAlgn="auto" latinLnBrk="0" hangingPunct="1">
                <a:lnSpc>
                  <a:spcPts val="849"/>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（仮称）夢洲駅</a:t>
              </a:r>
              <a:r>
                <a:rPr kumimoji="1" lang="en-US" sz="900" b="0" i="0" u="none" strike="noStrike" kern="1200" cap="none" spc="0" normalizeH="0" baseline="0" noProof="0" dirty="0">
                  <a:ln>
                    <a:noFill/>
                  </a:ln>
                  <a:solidFill>
                    <a:srgbClr val="000000"/>
                  </a:solidFill>
                  <a:effectLst>
                    <a:glow rad="152400">
                      <a:srgbClr val="FFFFFF">
                        <a:alpha val="87000"/>
                      </a:srgbClr>
                    </a:glow>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cxnSp>
          <p:nvCxnSpPr>
            <p:cNvPr id="82" name="直線矢印コネクタ 81">
              <a:extLst>
                <a:ext uri="{FF2B5EF4-FFF2-40B4-BE49-F238E27FC236}">
                  <a16:creationId xmlns:a16="http://schemas.microsoft.com/office/drawing/2014/main" id="{ABFD47B6-3A5A-44E0-9A30-14D0DC66DB7B}"/>
                </a:ext>
              </a:extLst>
            </p:cNvPr>
            <p:cNvCxnSpPr/>
            <p:nvPr/>
          </p:nvCxnSpPr>
          <p:spPr>
            <a:xfrm flipH="1" flipV="1">
              <a:off x="2221515" y="1577315"/>
              <a:ext cx="464079" cy="117821"/>
            </a:xfrm>
            <a:prstGeom prst="straightConnector1">
              <a:avLst/>
            </a:prstGeom>
            <a:noFill/>
            <a:ln w="6350" cap="flat" cmpd="sng" algn="ctr">
              <a:solidFill>
                <a:sysClr val="windowText" lastClr="000000"/>
              </a:solidFill>
              <a:prstDash val="solid"/>
              <a:miter lim="800000"/>
              <a:tailEnd type="oval" w="sm" len="sm"/>
            </a:ln>
            <a:effectLst/>
          </p:spPr>
        </p:cxnSp>
      </p:grpSp>
      <p:sp>
        <p:nvSpPr>
          <p:cNvPr id="4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663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5" name="図 4"/>
          <p:cNvPicPr>
            <a:picLocks noChangeAspect="1"/>
          </p:cNvPicPr>
          <p:nvPr/>
        </p:nvPicPr>
        <p:blipFill>
          <a:blip r:embed="rId3"/>
          <a:stretch>
            <a:fillRect/>
          </a:stretch>
        </p:blipFill>
        <p:spPr>
          <a:xfrm>
            <a:off x="2848701" y="2753956"/>
            <a:ext cx="6125639" cy="3724055"/>
          </a:xfrm>
          <a:prstGeom prst="rect">
            <a:avLst/>
          </a:prstGeom>
        </p:spPr>
      </p:pic>
      <p:sp>
        <p:nvSpPr>
          <p:cNvPr id="11" name="正方形/長方形 10"/>
          <p:cNvSpPr/>
          <p:nvPr/>
        </p:nvSpPr>
        <p:spPr>
          <a:xfrm>
            <a:off x="1234302" y="477447"/>
            <a:ext cx="750276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●国際観光拠点の形成などを支える都市基盤</a:t>
            </a:r>
          </a:p>
        </p:txBody>
      </p:sp>
      <p:sp>
        <p:nvSpPr>
          <p:cNvPr id="40" name="正方形/長方形 39"/>
          <p:cNvSpPr/>
          <p:nvPr/>
        </p:nvSpPr>
        <p:spPr>
          <a:xfrm>
            <a:off x="1473911" y="753927"/>
            <a:ext cx="9380288"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＜方向性＞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○段階的なまちづくりに応じた輸送能力を持つ鉄道網の整備による臨海部のアクセス強化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○魅力あるまちへの快適な道路アクセス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・此花大橋や夢舞大橋の車線数を増やし、現有道路機能を強化する。</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・観光ゾーンへの動線は、幹線道路の拡幅、高架道路の整備などにより、物流関連の動線との分離を図る。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○多様な交通アクセスによる魅力あるまちへのアプローチ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・鉄道・道路に加えて、海上アクセスや航空アクセス（ヘリコプター等）など多様なアプローチを想定する。</a:t>
            </a:r>
          </a:p>
        </p:txBody>
      </p:sp>
      <p:sp>
        <p:nvSpPr>
          <p:cNvPr id="13" name="テキスト ボックス 12"/>
          <p:cNvSpPr txBox="1"/>
          <p:nvPr/>
        </p:nvSpPr>
        <p:spPr>
          <a:xfrm>
            <a:off x="6164055" y="2972922"/>
            <a:ext cx="800219" cy="276999"/>
          </a:xfrm>
          <a:prstGeom prst="rect">
            <a:avLst/>
          </a:prstGeom>
          <a:solidFill>
            <a:srgbClr val="168B3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此花大橋</a:t>
            </a:r>
          </a:p>
        </p:txBody>
      </p:sp>
      <p:sp>
        <p:nvSpPr>
          <p:cNvPr id="44" name="テキスト ボックス 43"/>
          <p:cNvSpPr txBox="1"/>
          <p:nvPr/>
        </p:nvSpPr>
        <p:spPr>
          <a:xfrm rot="-3540000">
            <a:off x="4800965" y="3803449"/>
            <a:ext cx="800219" cy="276999"/>
          </a:xfrm>
          <a:prstGeom prst="rect">
            <a:avLst/>
          </a:prstGeom>
          <a:solidFill>
            <a:srgbClr val="168B3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夢舞大橋</a:t>
            </a:r>
          </a:p>
        </p:txBody>
      </p:sp>
      <p:sp>
        <p:nvSpPr>
          <p:cNvPr id="14" name="テキスト ボックス 13"/>
          <p:cNvSpPr txBox="1"/>
          <p:nvPr/>
        </p:nvSpPr>
        <p:spPr>
          <a:xfrm>
            <a:off x="6918315" y="3855939"/>
            <a:ext cx="1395469" cy="369332"/>
          </a:xfrm>
          <a:prstGeom prst="rect">
            <a:avLst/>
          </a:prstGeom>
          <a:solidFill>
            <a:schemeClr val="bg1">
              <a:alpha val="5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橋梁の拡幅</a:t>
            </a:r>
          </a:p>
        </p:txBody>
      </p:sp>
      <p:cxnSp>
        <p:nvCxnSpPr>
          <p:cNvPr id="17" name="直線コネクタ 16"/>
          <p:cNvCxnSpPr>
            <a:stCxn id="14" idx="1"/>
          </p:cNvCxnSpPr>
          <p:nvPr/>
        </p:nvCxnSpPr>
        <p:spPr>
          <a:xfrm flipH="1" flipV="1">
            <a:off x="6637921" y="3436722"/>
            <a:ext cx="280394" cy="603883"/>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14" idx="1"/>
          </p:cNvCxnSpPr>
          <p:nvPr/>
        </p:nvCxnSpPr>
        <p:spPr>
          <a:xfrm flipH="1">
            <a:off x="5459727" y="4040605"/>
            <a:ext cx="1458588" cy="138154"/>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057618" y="4805201"/>
            <a:ext cx="4924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Bold"/>
                <a:ea typeface="ＭＳ Ｐゴシック" panose="020B0600070205080204" pitchFamily="50" charset="-128"/>
                <a:cs typeface="+mn-cs"/>
              </a:rPr>
              <a:t>物流</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4184027" y="4279807"/>
            <a:ext cx="4924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Bold"/>
                <a:ea typeface="ＭＳ Ｐゴシック" panose="020B0600070205080204" pitchFamily="50" charset="-128"/>
                <a:cs typeface="+mn-cs"/>
              </a:rPr>
              <a:t>観光</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1143000" y="477447"/>
            <a:ext cx="9906000" cy="6275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フリーフォーム 24"/>
          <p:cNvSpPr/>
          <p:nvPr/>
        </p:nvSpPr>
        <p:spPr>
          <a:xfrm>
            <a:off x="4336218" y="4924312"/>
            <a:ext cx="1935245" cy="1500367"/>
          </a:xfrm>
          <a:custGeom>
            <a:avLst/>
            <a:gdLst>
              <a:gd name="connsiteX0" fmla="*/ 1981200 w 1981200"/>
              <a:gd name="connsiteY0" fmla="*/ 1047750 h 1428750"/>
              <a:gd name="connsiteX1" fmla="*/ 1352550 w 1981200"/>
              <a:gd name="connsiteY1" fmla="*/ 1428750 h 1428750"/>
              <a:gd name="connsiteX2" fmla="*/ 76200 w 1981200"/>
              <a:gd name="connsiteY2" fmla="*/ 571500 h 1428750"/>
              <a:gd name="connsiteX3" fmla="*/ 0 w 1981200"/>
              <a:gd name="connsiteY3" fmla="*/ 209550 h 1428750"/>
              <a:gd name="connsiteX4" fmla="*/ 114300 w 1981200"/>
              <a:gd name="connsiteY4" fmla="*/ 0 h 1428750"/>
              <a:gd name="connsiteX0" fmla="*/ 1981200 w 1981200"/>
              <a:gd name="connsiteY0" fmla="*/ 1047750 h 1428750"/>
              <a:gd name="connsiteX1" fmla="*/ 1623060 w 1981200"/>
              <a:gd name="connsiteY1" fmla="*/ 1341120 h 1428750"/>
              <a:gd name="connsiteX2" fmla="*/ 1352550 w 1981200"/>
              <a:gd name="connsiteY2" fmla="*/ 1428750 h 1428750"/>
              <a:gd name="connsiteX3" fmla="*/ 76200 w 1981200"/>
              <a:gd name="connsiteY3" fmla="*/ 571500 h 1428750"/>
              <a:gd name="connsiteX4" fmla="*/ 0 w 1981200"/>
              <a:gd name="connsiteY4" fmla="*/ 209550 h 1428750"/>
              <a:gd name="connsiteX5" fmla="*/ 114300 w 1981200"/>
              <a:gd name="connsiteY5" fmla="*/ 0 h 1428750"/>
              <a:gd name="connsiteX0" fmla="*/ 1981200 w 1981200"/>
              <a:gd name="connsiteY0" fmla="*/ 1047750 h 1428750"/>
              <a:gd name="connsiteX1" fmla="*/ 1623060 w 1981200"/>
              <a:gd name="connsiteY1" fmla="*/ 1341120 h 1428750"/>
              <a:gd name="connsiteX2" fmla="*/ 1352550 w 1981200"/>
              <a:gd name="connsiteY2" fmla="*/ 1428750 h 1428750"/>
              <a:gd name="connsiteX3" fmla="*/ 1051560 w 1981200"/>
              <a:gd name="connsiteY3" fmla="*/ 1264920 h 1428750"/>
              <a:gd name="connsiteX4" fmla="*/ 76200 w 1981200"/>
              <a:gd name="connsiteY4" fmla="*/ 571500 h 1428750"/>
              <a:gd name="connsiteX5" fmla="*/ 0 w 1981200"/>
              <a:gd name="connsiteY5" fmla="*/ 209550 h 1428750"/>
              <a:gd name="connsiteX6" fmla="*/ 114300 w 1981200"/>
              <a:gd name="connsiteY6" fmla="*/ 0 h 1428750"/>
              <a:gd name="connsiteX0" fmla="*/ 1981200 w 1981200"/>
              <a:gd name="connsiteY0" fmla="*/ 1047750 h 1341120"/>
              <a:gd name="connsiteX1" fmla="*/ 1623060 w 1981200"/>
              <a:gd name="connsiteY1" fmla="*/ 1341120 h 1341120"/>
              <a:gd name="connsiteX2" fmla="*/ 1051560 w 1981200"/>
              <a:gd name="connsiteY2" fmla="*/ 1264920 h 1341120"/>
              <a:gd name="connsiteX3" fmla="*/ 76200 w 1981200"/>
              <a:gd name="connsiteY3" fmla="*/ 571500 h 1341120"/>
              <a:gd name="connsiteX4" fmla="*/ 0 w 1981200"/>
              <a:gd name="connsiteY4" fmla="*/ 209550 h 1341120"/>
              <a:gd name="connsiteX5" fmla="*/ 114300 w 1981200"/>
              <a:gd name="connsiteY5" fmla="*/ 0 h 1341120"/>
              <a:gd name="connsiteX0" fmla="*/ 1999622 w 1999622"/>
              <a:gd name="connsiteY0" fmla="*/ 1047750 h 1341120"/>
              <a:gd name="connsiteX1" fmla="*/ 1641482 w 1999622"/>
              <a:gd name="connsiteY1" fmla="*/ 1341120 h 1341120"/>
              <a:gd name="connsiteX2" fmla="*/ 1069982 w 1999622"/>
              <a:gd name="connsiteY2" fmla="*/ 1264920 h 1341120"/>
              <a:gd name="connsiteX3" fmla="*/ 94622 w 1999622"/>
              <a:gd name="connsiteY3" fmla="*/ 571500 h 1341120"/>
              <a:gd name="connsiteX4" fmla="*/ 0 w 1999622"/>
              <a:gd name="connsiteY4" fmla="*/ 386083 h 1341120"/>
              <a:gd name="connsiteX5" fmla="*/ 18422 w 1999622"/>
              <a:gd name="connsiteY5" fmla="*/ 209550 h 1341120"/>
              <a:gd name="connsiteX6" fmla="*/ 132722 w 1999622"/>
              <a:gd name="connsiteY6" fmla="*/ 0 h 1341120"/>
              <a:gd name="connsiteX0" fmla="*/ 1999622 w 1999622"/>
              <a:gd name="connsiteY0" fmla="*/ 1047750 h 1385122"/>
              <a:gd name="connsiteX1" fmla="*/ 1641482 w 1999622"/>
              <a:gd name="connsiteY1" fmla="*/ 1341120 h 1385122"/>
              <a:gd name="connsiteX2" fmla="*/ 1402080 w 1999622"/>
              <a:gd name="connsiteY2" fmla="*/ 1384303 h 1385122"/>
              <a:gd name="connsiteX3" fmla="*/ 1069982 w 1999622"/>
              <a:gd name="connsiteY3" fmla="*/ 1264920 h 1385122"/>
              <a:gd name="connsiteX4" fmla="*/ 94622 w 1999622"/>
              <a:gd name="connsiteY4" fmla="*/ 571500 h 1385122"/>
              <a:gd name="connsiteX5" fmla="*/ 0 w 1999622"/>
              <a:gd name="connsiteY5" fmla="*/ 386083 h 1385122"/>
              <a:gd name="connsiteX6" fmla="*/ 18422 w 1999622"/>
              <a:gd name="connsiteY6" fmla="*/ 209550 h 1385122"/>
              <a:gd name="connsiteX7" fmla="*/ 132722 w 1999622"/>
              <a:gd name="connsiteY7" fmla="*/ 0 h 1385122"/>
              <a:gd name="connsiteX0" fmla="*/ 1999622 w 1999622"/>
              <a:gd name="connsiteY0" fmla="*/ 1047750 h 1415342"/>
              <a:gd name="connsiteX1" fmla="*/ 1641482 w 1999622"/>
              <a:gd name="connsiteY1" fmla="*/ 1341120 h 1415342"/>
              <a:gd name="connsiteX2" fmla="*/ 1371600 w 1999622"/>
              <a:gd name="connsiteY2" fmla="*/ 1414783 h 1415342"/>
              <a:gd name="connsiteX3" fmla="*/ 1069982 w 1999622"/>
              <a:gd name="connsiteY3" fmla="*/ 1264920 h 1415342"/>
              <a:gd name="connsiteX4" fmla="*/ 94622 w 1999622"/>
              <a:gd name="connsiteY4" fmla="*/ 571500 h 1415342"/>
              <a:gd name="connsiteX5" fmla="*/ 0 w 1999622"/>
              <a:gd name="connsiteY5" fmla="*/ 386083 h 1415342"/>
              <a:gd name="connsiteX6" fmla="*/ 18422 w 1999622"/>
              <a:gd name="connsiteY6" fmla="*/ 209550 h 1415342"/>
              <a:gd name="connsiteX7" fmla="*/ 132722 w 1999622"/>
              <a:gd name="connsiteY7" fmla="*/ 0 h 1415342"/>
              <a:gd name="connsiteX0" fmla="*/ 1999622 w 1999622"/>
              <a:gd name="connsiteY0" fmla="*/ 1047750 h 1415161"/>
              <a:gd name="connsiteX1" fmla="*/ 1641482 w 1999622"/>
              <a:gd name="connsiteY1" fmla="*/ 1295400 h 1415161"/>
              <a:gd name="connsiteX2" fmla="*/ 1371600 w 1999622"/>
              <a:gd name="connsiteY2" fmla="*/ 1414783 h 1415161"/>
              <a:gd name="connsiteX3" fmla="*/ 1069982 w 1999622"/>
              <a:gd name="connsiteY3" fmla="*/ 1264920 h 1415161"/>
              <a:gd name="connsiteX4" fmla="*/ 94622 w 1999622"/>
              <a:gd name="connsiteY4" fmla="*/ 571500 h 1415161"/>
              <a:gd name="connsiteX5" fmla="*/ 0 w 1999622"/>
              <a:gd name="connsiteY5" fmla="*/ 386083 h 1415161"/>
              <a:gd name="connsiteX6" fmla="*/ 18422 w 1999622"/>
              <a:gd name="connsiteY6" fmla="*/ 209550 h 1415161"/>
              <a:gd name="connsiteX7" fmla="*/ 132722 w 1999622"/>
              <a:gd name="connsiteY7" fmla="*/ 0 h 1415161"/>
              <a:gd name="connsiteX0" fmla="*/ 1999622 w 1999622"/>
              <a:gd name="connsiteY0" fmla="*/ 1047750 h 1414783"/>
              <a:gd name="connsiteX1" fmla="*/ 1371600 w 1999622"/>
              <a:gd name="connsiteY1" fmla="*/ 1414783 h 1414783"/>
              <a:gd name="connsiteX2" fmla="*/ 1069982 w 1999622"/>
              <a:gd name="connsiteY2" fmla="*/ 1264920 h 1414783"/>
              <a:gd name="connsiteX3" fmla="*/ 94622 w 1999622"/>
              <a:gd name="connsiteY3" fmla="*/ 571500 h 1414783"/>
              <a:gd name="connsiteX4" fmla="*/ 0 w 1999622"/>
              <a:gd name="connsiteY4" fmla="*/ 386083 h 1414783"/>
              <a:gd name="connsiteX5" fmla="*/ 18422 w 1999622"/>
              <a:gd name="connsiteY5" fmla="*/ 209550 h 1414783"/>
              <a:gd name="connsiteX6" fmla="*/ 132722 w 1999622"/>
              <a:gd name="connsiteY6" fmla="*/ 0 h 14147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69982 w 1999622"/>
              <a:gd name="connsiteY3" fmla="*/ 12649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92842 w 1999622"/>
              <a:gd name="connsiteY3" fmla="*/ 12268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92842 w 1999622"/>
              <a:gd name="connsiteY3" fmla="*/ 12268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397283"/>
              <a:gd name="connsiteX1" fmla="*/ 1623060 w 1999622"/>
              <a:gd name="connsiteY1" fmla="*/ 1361444 h 1397283"/>
              <a:gd name="connsiteX2" fmla="*/ 1379220 w 1999622"/>
              <a:gd name="connsiteY2" fmla="*/ 1384303 h 1397283"/>
              <a:gd name="connsiteX3" fmla="*/ 1092842 w 1999622"/>
              <a:gd name="connsiteY3" fmla="*/ 1226820 h 1397283"/>
              <a:gd name="connsiteX4" fmla="*/ 94622 w 1999622"/>
              <a:gd name="connsiteY4" fmla="*/ 571500 h 1397283"/>
              <a:gd name="connsiteX5" fmla="*/ 0 w 1999622"/>
              <a:gd name="connsiteY5" fmla="*/ 386083 h 1397283"/>
              <a:gd name="connsiteX6" fmla="*/ 18422 w 1999622"/>
              <a:gd name="connsiteY6" fmla="*/ 209550 h 1397283"/>
              <a:gd name="connsiteX7" fmla="*/ 132722 w 1999622"/>
              <a:gd name="connsiteY7" fmla="*/ 0 h 1397283"/>
              <a:gd name="connsiteX0" fmla="*/ 1999622 w 1999622"/>
              <a:gd name="connsiteY0" fmla="*/ 1047750 h 1387467"/>
              <a:gd name="connsiteX1" fmla="*/ 1623060 w 1999622"/>
              <a:gd name="connsiteY1" fmla="*/ 1361444 h 1387467"/>
              <a:gd name="connsiteX2" fmla="*/ 1379220 w 1999622"/>
              <a:gd name="connsiteY2" fmla="*/ 1353823 h 1387467"/>
              <a:gd name="connsiteX3" fmla="*/ 1092842 w 1999622"/>
              <a:gd name="connsiteY3" fmla="*/ 1226820 h 1387467"/>
              <a:gd name="connsiteX4" fmla="*/ 94622 w 1999622"/>
              <a:gd name="connsiteY4" fmla="*/ 571500 h 1387467"/>
              <a:gd name="connsiteX5" fmla="*/ 0 w 1999622"/>
              <a:gd name="connsiteY5" fmla="*/ 386083 h 1387467"/>
              <a:gd name="connsiteX6" fmla="*/ 18422 w 1999622"/>
              <a:gd name="connsiteY6" fmla="*/ 209550 h 1387467"/>
              <a:gd name="connsiteX7" fmla="*/ 132722 w 1999622"/>
              <a:gd name="connsiteY7" fmla="*/ 0 h 1387467"/>
              <a:gd name="connsiteX0" fmla="*/ 1999622 w 1999622"/>
              <a:gd name="connsiteY0" fmla="*/ 1047750 h 1355523"/>
              <a:gd name="connsiteX1" fmla="*/ 1607820 w 1999622"/>
              <a:gd name="connsiteY1" fmla="*/ 1300484 h 1355523"/>
              <a:gd name="connsiteX2" fmla="*/ 1379220 w 1999622"/>
              <a:gd name="connsiteY2" fmla="*/ 1353823 h 1355523"/>
              <a:gd name="connsiteX3" fmla="*/ 1092842 w 1999622"/>
              <a:gd name="connsiteY3" fmla="*/ 1226820 h 1355523"/>
              <a:gd name="connsiteX4" fmla="*/ 94622 w 1999622"/>
              <a:gd name="connsiteY4" fmla="*/ 571500 h 1355523"/>
              <a:gd name="connsiteX5" fmla="*/ 0 w 1999622"/>
              <a:gd name="connsiteY5" fmla="*/ 386083 h 1355523"/>
              <a:gd name="connsiteX6" fmla="*/ 18422 w 1999622"/>
              <a:gd name="connsiteY6" fmla="*/ 209550 h 1355523"/>
              <a:gd name="connsiteX7" fmla="*/ 132722 w 1999622"/>
              <a:gd name="connsiteY7" fmla="*/ 0 h 1355523"/>
              <a:gd name="connsiteX0" fmla="*/ 1999622 w 1999622"/>
              <a:gd name="connsiteY0" fmla="*/ 1047750 h 1328439"/>
              <a:gd name="connsiteX1" fmla="*/ 1607820 w 1999622"/>
              <a:gd name="connsiteY1" fmla="*/ 1300484 h 1328439"/>
              <a:gd name="connsiteX2" fmla="*/ 1379220 w 1999622"/>
              <a:gd name="connsiteY2" fmla="*/ 1300483 h 1328439"/>
              <a:gd name="connsiteX3" fmla="*/ 1092842 w 1999622"/>
              <a:gd name="connsiteY3" fmla="*/ 1226820 h 1328439"/>
              <a:gd name="connsiteX4" fmla="*/ 94622 w 1999622"/>
              <a:gd name="connsiteY4" fmla="*/ 57150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047750 h 1328439"/>
              <a:gd name="connsiteX1" fmla="*/ 1607820 w 1999622"/>
              <a:gd name="connsiteY1" fmla="*/ 1300484 h 1328439"/>
              <a:gd name="connsiteX2" fmla="*/ 1379220 w 1999622"/>
              <a:gd name="connsiteY2" fmla="*/ 1300483 h 1328439"/>
              <a:gd name="connsiteX3" fmla="*/ 1115702 w 1999622"/>
              <a:gd name="connsiteY3" fmla="*/ 1158240 h 1328439"/>
              <a:gd name="connsiteX4" fmla="*/ 94622 w 1999622"/>
              <a:gd name="connsiteY4" fmla="*/ 57150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047750 h 1328439"/>
              <a:gd name="connsiteX1" fmla="*/ 1607820 w 1999622"/>
              <a:gd name="connsiteY1" fmla="*/ 1300484 h 1328439"/>
              <a:gd name="connsiteX2" fmla="*/ 1379220 w 1999622"/>
              <a:gd name="connsiteY2" fmla="*/ 1300483 h 1328439"/>
              <a:gd name="connsiteX3" fmla="*/ 1115702 w 1999622"/>
              <a:gd name="connsiteY3" fmla="*/ 1158240 h 1328439"/>
              <a:gd name="connsiteX4" fmla="*/ 193682 w 1999622"/>
              <a:gd name="connsiteY4" fmla="*/ 47244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108710 h 1389399"/>
              <a:gd name="connsiteX1" fmla="*/ 1607820 w 1999622"/>
              <a:gd name="connsiteY1" fmla="*/ 1361444 h 1389399"/>
              <a:gd name="connsiteX2" fmla="*/ 1379220 w 1999622"/>
              <a:gd name="connsiteY2" fmla="*/ 1361443 h 1389399"/>
              <a:gd name="connsiteX3" fmla="*/ 1115702 w 1999622"/>
              <a:gd name="connsiteY3" fmla="*/ 1219200 h 1389399"/>
              <a:gd name="connsiteX4" fmla="*/ 193682 w 1999622"/>
              <a:gd name="connsiteY4" fmla="*/ 533400 h 1389399"/>
              <a:gd name="connsiteX5" fmla="*/ 0 w 1999622"/>
              <a:gd name="connsiteY5" fmla="*/ 447043 h 1389399"/>
              <a:gd name="connsiteX6" fmla="*/ 18422 w 1999622"/>
              <a:gd name="connsiteY6" fmla="*/ 270510 h 1389399"/>
              <a:gd name="connsiteX7" fmla="*/ 269882 w 1999622"/>
              <a:gd name="connsiteY7" fmla="*/ 0 h 1389399"/>
              <a:gd name="connsiteX0" fmla="*/ 1999622 w 1999622"/>
              <a:gd name="connsiteY0" fmla="*/ 1108710 h 1389399"/>
              <a:gd name="connsiteX1" fmla="*/ 1607820 w 1999622"/>
              <a:gd name="connsiteY1" fmla="*/ 1361444 h 1389399"/>
              <a:gd name="connsiteX2" fmla="*/ 1379220 w 1999622"/>
              <a:gd name="connsiteY2" fmla="*/ 1361443 h 1389399"/>
              <a:gd name="connsiteX3" fmla="*/ 1115702 w 1999622"/>
              <a:gd name="connsiteY3" fmla="*/ 1219200 h 1389399"/>
              <a:gd name="connsiteX4" fmla="*/ 193682 w 1999622"/>
              <a:gd name="connsiteY4" fmla="*/ 533400 h 1389399"/>
              <a:gd name="connsiteX5" fmla="*/ 0 w 1999622"/>
              <a:gd name="connsiteY5" fmla="*/ 447043 h 1389399"/>
              <a:gd name="connsiteX6" fmla="*/ 125102 w 1999622"/>
              <a:gd name="connsiteY6" fmla="*/ 262890 h 1389399"/>
              <a:gd name="connsiteX7" fmla="*/ 269882 w 1999622"/>
              <a:gd name="connsiteY7" fmla="*/ 0 h 1389399"/>
              <a:gd name="connsiteX0" fmla="*/ 1874520 w 1874520"/>
              <a:gd name="connsiteY0" fmla="*/ 1108710 h 1389399"/>
              <a:gd name="connsiteX1" fmla="*/ 1482718 w 1874520"/>
              <a:gd name="connsiteY1" fmla="*/ 1361444 h 1389399"/>
              <a:gd name="connsiteX2" fmla="*/ 1254118 w 1874520"/>
              <a:gd name="connsiteY2" fmla="*/ 1361443 h 1389399"/>
              <a:gd name="connsiteX3" fmla="*/ 990600 w 1874520"/>
              <a:gd name="connsiteY3" fmla="*/ 1219200 h 1389399"/>
              <a:gd name="connsiteX4" fmla="*/ 68580 w 1874520"/>
              <a:gd name="connsiteY4" fmla="*/ 533400 h 1389399"/>
              <a:gd name="connsiteX5" fmla="*/ 50158 w 1874520"/>
              <a:gd name="connsiteY5" fmla="*/ 439423 h 1389399"/>
              <a:gd name="connsiteX6" fmla="*/ 0 w 1874520"/>
              <a:gd name="connsiteY6" fmla="*/ 262890 h 1389399"/>
              <a:gd name="connsiteX7" fmla="*/ 144780 w 1874520"/>
              <a:gd name="connsiteY7" fmla="*/ 0 h 1389399"/>
              <a:gd name="connsiteX0" fmla="*/ 1907024 w 1907024"/>
              <a:gd name="connsiteY0" fmla="*/ 1108710 h 1389399"/>
              <a:gd name="connsiteX1" fmla="*/ 1515222 w 1907024"/>
              <a:gd name="connsiteY1" fmla="*/ 1361444 h 1389399"/>
              <a:gd name="connsiteX2" fmla="*/ 1286622 w 1907024"/>
              <a:gd name="connsiteY2" fmla="*/ 1361443 h 1389399"/>
              <a:gd name="connsiteX3" fmla="*/ 1023104 w 1907024"/>
              <a:gd name="connsiteY3" fmla="*/ 1219200 h 1389399"/>
              <a:gd name="connsiteX4" fmla="*/ 101084 w 1907024"/>
              <a:gd name="connsiteY4" fmla="*/ 533400 h 1389399"/>
              <a:gd name="connsiteX5" fmla="*/ 32504 w 1907024"/>
              <a:gd name="connsiteY5" fmla="*/ 262890 h 1389399"/>
              <a:gd name="connsiteX6" fmla="*/ 177284 w 1907024"/>
              <a:gd name="connsiteY6" fmla="*/ 0 h 1389399"/>
              <a:gd name="connsiteX0" fmla="*/ 1897250 w 1897250"/>
              <a:gd name="connsiteY0" fmla="*/ 1108710 h 1389399"/>
              <a:gd name="connsiteX1" fmla="*/ 1505448 w 1897250"/>
              <a:gd name="connsiteY1" fmla="*/ 1361444 h 1389399"/>
              <a:gd name="connsiteX2" fmla="*/ 1276848 w 1897250"/>
              <a:gd name="connsiteY2" fmla="*/ 1361443 h 1389399"/>
              <a:gd name="connsiteX3" fmla="*/ 1013330 w 1897250"/>
              <a:gd name="connsiteY3" fmla="*/ 1219200 h 1389399"/>
              <a:gd name="connsiteX4" fmla="*/ 91310 w 1897250"/>
              <a:gd name="connsiteY4" fmla="*/ 533400 h 1389399"/>
              <a:gd name="connsiteX5" fmla="*/ 45590 w 1897250"/>
              <a:gd name="connsiteY5" fmla="*/ 300990 h 1389399"/>
              <a:gd name="connsiteX6" fmla="*/ 167510 w 1897250"/>
              <a:gd name="connsiteY6" fmla="*/ 0 h 1389399"/>
              <a:gd name="connsiteX0" fmla="*/ 1884165 w 1884165"/>
              <a:gd name="connsiteY0" fmla="*/ 1108710 h 1389399"/>
              <a:gd name="connsiteX1" fmla="*/ 1492363 w 1884165"/>
              <a:gd name="connsiteY1" fmla="*/ 1361444 h 1389399"/>
              <a:gd name="connsiteX2" fmla="*/ 1263763 w 1884165"/>
              <a:gd name="connsiteY2" fmla="*/ 1361443 h 1389399"/>
              <a:gd name="connsiteX3" fmla="*/ 1000245 w 1884165"/>
              <a:gd name="connsiteY3" fmla="*/ 1219200 h 1389399"/>
              <a:gd name="connsiteX4" fmla="*/ 101085 w 1884165"/>
              <a:gd name="connsiteY4" fmla="*/ 533400 h 1389399"/>
              <a:gd name="connsiteX5" fmla="*/ 32505 w 1884165"/>
              <a:gd name="connsiteY5" fmla="*/ 300990 h 1389399"/>
              <a:gd name="connsiteX6" fmla="*/ 154425 w 1884165"/>
              <a:gd name="connsiteY6"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0 w 1851660"/>
              <a:gd name="connsiteY4" fmla="*/ 300990 h 1389399"/>
              <a:gd name="connsiteX5" fmla="*/ 121920 w 1851660"/>
              <a:gd name="connsiteY5"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118737 w 1851660"/>
              <a:gd name="connsiteY4" fmla="*/ 561344 h 1389399"/>
              <a:gd name="connsiteX5" fmla="*/ 0 w 1851660"/>
              <a:gd name="connsiteY5" fmla="*/ 300990 h 1389399"/>
              <a:gd name="connsiteX6" fmla="*/ 121920 w 1851660"/>
              <a:gd name="connsiteY6"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103497 w 1851660"/>
              <a:gd name="connsiteY4" fmla="*/ 530864 h 1389399"/>
              <a:gd name="connsiteX5" fmla="*/ 0 w 1851660"/>
              <a:gd name="connsiteY5" fmla="*/ 300990 h 1389399"/>
              <a:gd name="connsiteX6" fmla="*/ 121920 w 1851660"/>
              <a:gd name="connsiteY6" fmla="*/ 0 h 138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1389399">
                <a:moveTo>
                  <a:pt x="1851660" y="1108710"/>
                </a:moveTo>
                <a:cubicBezTo>
                  <a:pt x="1787630" y="1148292"/>
                  <a:pt x="1564528" y="1300272"/>
                  <a:pt x="1459858" y="1361444"/>
                </a:cubicBezTo>
                <a:cubicBezTo>
                  <a:pt x="1355188" y="1422616"/>
                  <a:pt x="1322168" y="1364830"/>
                  <a:pt x="1231258" y="1361443"/>
                </a:cubicBezTo>
                <a:lnTo>
                  <a:pt x="967740" y="1219200"/>
                </a:lnTo>
                <a:cubicBezTo>
                  <a:pt x="720299" y="982135"/>
                  <a:pt x="350938" y="767929"/>
                  <a:pt x="103497" y="530864"/>
                </a:cubicBezTo>
                <a:lnTo>
                  <a:pt x="0" y="300990"/>
                </a:lnTo>
                <a:lnTo>
                  <a:pt x="121920" y="0"/>
                </a:lnTo>
              </a:path>
            </a:pathLst>
          </a:custGeom>
          <a:noFill/>
          <a:ln w="88900">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テキスト ボックス 64"/>
          <p:cNvSpPr txBox="1"/>
          <p:nvPr/>
        </p:nvSpPr>
        <p:spPr>
          <a:xfrm>
            <a:off x="2065444" y="5891235"/>
            <a:ext cx="2611026" cy="646331"/>
          </a:xfrm>
          <a:prstGeom prst="rect">
            <a:avLst/>
          </a:prstGeom>
          <a:solidFill>
            <a:schemeClr val="bg1">
              <a:alpha val="51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中央線延伸ルート</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（夢洲～コスモスクエア）</a:t>
            </a:r>
          </a:p>
        </p:txBody>
      </p:sp>
      <p:cxnSp>
        <p:nvCxnSpPr>
          <p:cNvPr id="18" name="直線コネクタ 17"/>
          <p:cNvCxnSpPr/>
          <p:nvPr/>
        </p:nvCxnSpPr>
        <p:spPr>
          <a:xfrm>
            <a:off x="4042839" y="3249921"/>
            <a:ext cx="1661562" cy="152681"/>
          </a:xfrm>
          <a:prstGeom prst="line">
            <a:avLst/>
          </a:prstGeom>
          <a:ln>
            <a:tailEnd type="oval" w="lg" len="lg"/>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4017818" y="3249921"/>
            <a:ext cx="658652" cy="1832279"/>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017818" y="3249921"/>
            <a:ext cx="1092938" cy="1390914"/>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202874" y="3085848"/>
            <a:ext cx="1795826" cy="369332"/>
          </a:xfrm>
          <a:prstGeom prst="rect">
            <a:avLst/>
          </a:prstGeom>
          <a:solidFill>
            <a:schemeClr val="bg1">
              <a:alpha val="5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高架道路の整備</a:t>
            </a:r>
          </a:p>
        </p:txBody>
      </p:sp>
      <p:cxnSp>
        <p:nvCxnSpPr>
          <p:cNvPr id="26" name="直線矢印コネクタ 25"/>
          <p:cNvCxnSpPr/>
          <p:nvPr/>
        </p:nvCxnSpPr>
        <p:spPr>
          <a:xfrm flipH="1">
            <a:off x="4721114" y="4553137"/>
            <a:ext cx="676630" cy="73929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4994870" y="4980259"/>
            <a:ext cx="1643051" cy="31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650867" y="5107770"/>
            <a:ext cx="1814260" cy="369332"/>
          </a:xfrm>
          <a:prstGeom prst="rect">
            <a:avLst/>
          </a:prstGeom>
          <a:solidFill>
            <a:schemeClr val="bg1">
              <a:alpha val="5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幹線道路の拡幅</a:t>
            </a:r>
          </a:p>
        </p:txBody>
      </p:sp>
      <p:sp>
        <p:nvSpPr>
          <p:cNvPr id="49" name="フリーフォーム 48"/>
          <p:cNvSpPr/>
          <p:nvPr/>
        </p:nvSpPr>
        <p:spPr>
          <a:xfrm>
            <a:off x="5692332" y="3459489"/>
            <a:ext cx="438375" cy="420012"/>
          </a:xfrm>
          <a:custGeom>
            <a:avLst/>
            <a:gdLst>
              <a:gd name="connsiteX0" fmla="*/ 471055 w 471055"/>
              <a:gd name="connsiteY0" fmla="*/ 27710 h 318655"/>
              <a:gd name="connsiteX1" fmla="*/ 69273 w 471055"/>
              <a:gd name="connsiteY1" fmla="*/ 0 h 318655"/>
              <a:gd name="connsiteX2" fmla="*/ 0 w 471055"/>
              <a:gd name="connsiteY2" fmla="*/ 318655 h 318655"/>
            </a:gdLst>
            <a:ahLst/>
            <a:cxnLst>
              <a:cxn ang="0">
                <a:pos x="connsiteX0" y="connsiteY0"/>
              </a:cxn>
              <a:cxn ang="0">
                <a:pos x="connsiteX1" y="connsiteY1"/>
              </a:cxn>
              <a:cxn ang="0">
                <a:pos x="connsiteX2" y="connsiteY2"/>
              </a:cxn>
            </a:cxnLst>
            <a:rect l="l" t="t" r="r" b="b"/>
            <a:pathLst>
              <a:path w="471055" h="318655">
                <a:moveTo>
                  <a:pt x="471055" y="27710"/>
                </a:moveTo>
                <a:lnTo>
                  <a:pt x="69273" y="0"/>
                </a:lnTo>
                <a:lnTo>
                  <a:pt x="0" y="318655"/>
                </a:lnTo>
              </a:path>
            </a:pathLst>
          </a:custGeom>
          <a:ln w="38100">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51" name="直線コネクタ 50"/>
          <p:cNvCxnSpPr/>
          <p:nvPr/>
        </p:nvCxnSpPr>
        <p:spPr>
          <a:xfrm>
            <a:off x="5913958" y="3620593"/>
            <a:ext cx="723963" cy="1670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1845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0" name="角丸四角形 39"/>
          <p:cNvSpPr/>
          <p:nvPr/>
        </p:nvSpPr>
        <p:spPr>
          <a:xfrm>
            <a:off x="1143000" y="433084"/>
            <a:ext cx="9866242" cy="791145"/>
          </a:xfrm>
          <a:prstGeom prst="roundRect">
            <a:avLst>
              <a:gd name="adj" fmla="val 1265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国際観光拠点「夢洲」の形成に向けて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1358259" y="1190536"/>
            <a:ext cx="9494092" cy="619889"/>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・関西の発展に大きく貢献し、地域の魅力を全世界に発信する絶好の機会である</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年日本国際博覧会の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成功に向け、国や博覧会協会、府市関係部局、関西広域連合等と連携して開催準備に取り組む。</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124523" y="1824891"/>
            <a:ext cx="5996169" cy="2123658"/>
          </a:xfrm>
          <a:prstGeom prst="rect">
            <a:avLst/>
          </a:prstGeom>
          <a:noFill/>
          <a:ln>
            <a:noFill/>
          </a:ln>
        </p:spPr>
        <p:txBody>
          <a:bodyPr wrap="square"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テーマ</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いのち輝く未来社会のデザイン</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Designing Future Society for Our Lives</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サブテーマ</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Saving Lives</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（いのちを救う）</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Empowering Lives</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（いのちに力を与える）</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Connecting Lives</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（いのちをつなぐ）</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コンセプト</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未来社会の実験場</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開催期間</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2025</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年</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4</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月</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13</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日～</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10</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月</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13</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日</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p:txBody>
      </p:sp>
      <p:sp>
        <p:nvSpPr>
          <p:cNvPr id="45" name="正方形/長方形 44"/>
          <p:cNvSpPr/>
          <p:nvPr/>
        </p:nvSpPr>
        <p:spPr>
          <a:xfrm>
            <a:off x="1203968" y="1064640"/>
            <a:ext cx="9725829" cy="298751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正方形/長方形 46"/>
          <p:cNvSpPr/>
          <p:nvPr/>
        </p:nvSpPr>
        <p:spPr>
          <a:xfrm>
            <a:off x="4287893" y="2335864"/>
            <a:ext cx="2720113" cy="1277273"/>
          </a:xfrm>
          <a:prstGeom prst="rect">
            <a:avLst/>
          </a:prstGeom>
          <a:noFill/>
          <a:ln>
            <a:noFill/>
          </a:ln>
        </p:spPr>
        <p:txBody>
          <a:bodyPr wrap="square"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開催場所</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夢洲（大阪市此花区）</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想定来場者数</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約</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2,820</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万人</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主な開催経費</a:t>
            </a:r>
            <a:endParaRPr kumimoji="1" lang="en-US" altLang="ja-JP" sz="1100" b="1"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会場建設費　約</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1,850</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億円　</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　   運営費　　　約</a:t>
            </a:r>
            <a:r>
              <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809</a:t>
            </a:r>
            <a:r>
              <a:rPr kumimoji="1" lang="ja-JP" altLang="en-US"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rPr>
              <a:t>億円</a:t>
            </a:r>
            <a:endParaRPr kumimoji="1" lang="en-US" altLang="ja-JP" sz="1100" b="0" i="0" u="none" strike="noStrike" kern="100" cap="none" spc="0" normalizeH="0" baseline="0" noProof="0" dirty="0">
              <a:ln>
                <a:noFill/>
              </a:ln>
              <a:solidFill>
                <a:prstClr val="black"/>
              </a:solidFill>
              <a:effectLst/>
              <a:uLnTx/>
              <a:uFillTx/>
              <a:latin typeface="メイリオ" pitchFamily="50" charset="-128"/>
              <a:ea typeface="メイリオ" pitchFamily="50" charset="-128"/>
              <a:cs typeface="Times New Roman"/>
            </a:endParaRPr>
          </a:p>
        </p:txBody>
      </p:sp>
      <p:sp>
        <p:nvSpPr>
          <p:cNvPr id="48" name="正方形/長方形 47"/>
          <p:cNvSpPr/>
          <p:nvPr/>
        </p:nvSpPr>
        <p:spPr>
          <a:xfrm>
            <a:off x="1250307" y="1807073"/>
            <a:ext cx="5347797" cy="2107071"/>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a:off x="1206395" y="4368990"/>
            <a:ext cx="9723402" cy="2052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額縁 51"/>
          <p:cNvSpPr/>
          <p:nvPr/>
        </p:nvSpPr>
        <p:spPr>
          <a:xfrm>
            <a:off x="1368718" y="4201179"/>
            <a:ext cx="4249127" cy="360000"/>
          </a:xfrm>
          <a:prstGeom prst="bevel">
            <a:avLst>
              <a:gd name="adj" fmla="val 5609"/>
            </a:avLst>
          </a:prstGeom>
          <a:solidFill>
            <a:schemeClr val="bg1"/>
          </a:solidFill>
          <a:ln w="158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統合型リゾート（</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）の誘致</a:t>
            </a:r>
            <a:endParaRPr kumimoji="1" lang="en-US" altLang="ja-JP" sz="16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1385191" y="4484586"/>
            <a:ext cx="9467160" cy="746193"/>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夢洲の第</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期</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70ha</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において、</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MICE</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機能や国際的なエンターテイメント機能等を備えた世界最高水準の統合型リゾート（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誘致。</a:t>
            </a:r>
            <a:endParaRPr kumimoji="1" lang="en-US" altLang="ja-JP" sz="1400" b="0" i="0" u="none" strike="dbl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フリーフォーム 54"/>
          <p:cNvSpPr/>
          <p:nvPr/>
        </p:nvSpPr>
        <p:spPr bwMode="auto">
          <a:xfrm>
            <a:off x="1797736" y="5325145"/>
            <a:ext cx="3240000" cy="295301"/>
          </a:xfrm>
          <a:custGeom>
            <a:avLst/>
            <a:gdLst>
              <a:gd name="connsiteX0" fmla="*/ 0 w 874126"/>
              <a:gd name="connsiteY0" fmla="*/ 0 h 575507"/>
              <a:gd name="connsiteX1" fmla="*/ 874126 w 874126"/>
              <a:gd name="connsiteY1" fmla="*/ 0 h 575507"/>
              <a:gd name="connsiteX2" fmla="*/ 874126 w 874126"/>
              <a:gd name="connsiteY2" fmla="*/ 575507 h 575507"/>
              <a:gd name="connsiteX3" fmla="*/ 0 w 874126"/>
              <a:gd name="connsiteY3" fmla="*/ 575507 h 575507"/>
              <a:gd name="connsiteX4" fmla="*/ 0 w 874126"/>
              <a:gd name="connsiteY4" fmla="*/ 0 h 57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126" h="575507">
                <a:moveTo>
                  <a:pt x="0" y="0"/>
                </a:moveTo>
                <a:lnTo>
                  <a:pt x="874126" y="0"/>
                </a:lnTo>
                <a:lnTo>
                  <a:pt x="874126" y="575507"/>
                </a:lnTo>
                <a:lnTo>
                  <a:pt x="0" y="575507"/>
                </a:lnTo>
                <a:lnTo>
                  <a:pt x="0" y="0"/>
                </a:lnTo>
                <a:close/>
              </a:path>
            </a:pathLst>
          </a:custGeom>
          <a:solidFill>
            <a:srgbClr val="FF660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95" tIns="0" rIns="0" bIns="0" spcCol="1270" anchor="ctr"/>
          <a:lstStyle/>
          <a:p>
            <a:pPr marL="0" marR="0" lvl="0" indent="0" algn="l" defTabSz="400050" rtl="0" eaLnBrk="1" fontAlgn="auto" latinLnBrk="0" hangingPunct="1">
              <a:lnSpc>
                <a:spcPct val="90000"/>
              </a:lnSpc>
              <a:spcBef>
                <a:spcPts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運営による経済波及効果約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兆</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,1400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億円／年</a:t>
            </a:r>
          </a:p>
        </p:txBody>
      </p:sp>
      <p:sp>
        <p:nvSpPr>
          <p:cNvPr id="56" name="角丸四角形 55"/>
          <p:cNvSpPr/>
          <p:nvPr/>
        </p:nvSpPr>
        <p:spPr>
          <a:xfrm>
            <a:off x="1625262" y="5729726"/>
            <a:ext cx="5568474" cy="290991"/>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対近畿圏</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図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827" y="4897159"/>
            <a:ext cx="2400829" cy="144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フリーフォーム 53"/>
          <p:cNvGrpSpPr>
            <a:grpSpLocks noChangeAspect="1"/>
          </p:cNvGrpSpPr>
          <p:nvPr/>
        </p:nvGrpSpPr>
        <p:grpSpPr bwMode="auto">
          <a:xfrm>
            <a:off x="7378817" y="5205000"/>
            <a:ext cx="2383631" cy="1176338"/>
            <a:chOff x="4351" y="2158"/>
            <a:chExt cx="1386" cy="684"/>
          </a:xfrm>
        </p:grpSpPr>
        <p:pic>
          <p:nvPicPr>
            <p:cNvPr id="59" name="フリーフォーム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 y="2158"/>
              <a:ext cx="138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43"/>
            <p:cNvSpPr txBox="1">
              <a:spLocks noChangeArrowheads="1"/>
            </p:cNvSpPr>
            <p:nvPr/>
          </p:nvSpPr>
          <p:spPr bwMode="auto">
            <a:xfrm>
              <a:off x="4404" y="2213"/>
              <a:ext cx="128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38250">
                <a:defRPr kumimoji="1">
                  <a:solidFill>
                    <a:schemeClr val="tx1"/>
                  </a:solidFill>
                  <a:latin typeface="Arial" panose="020B0604020202020204" pitchFamily="34" charset="0"/>
                  <a:ea typeface="ＭＳ Ｐゴシック" panose="020B0600070205080204" pitchFamily="50" charset="-128"/>
                </a:defRPr>
              </a:lvl1pPr>
              <a:lvl2pPr marL="619125" defTabSz="1238250">
                <a:defRPr kumimoji="1">
                  <a:solidFill>
                    <a:schemeClr val="tx1"/>
                  </a:solidFill>
                  <a:latin typeface="Arial" panose="020B0604020202020204" pitchFamily="34" charset="0"/>
                  <a:ea typeface="ＭＳ Ｐゴシック" panose="020B0600070205080204" pitchFamily="50" charset="-128"/>
                </a:defRPr>
              </a:lvl2pPr>
              <a:lvl3pPr marL="1238250" defTabSz="1238250">
                <a:defRPr kumimoji="1">
                  <a:solidFill>
                    <a:schemeClr val="tx1"/>
                  </a:solidFill>
                  <a:latin typeface="Arial" panose="020B0604020202020204" pitchFamily="34" charset="0"/>
                  <a:ea typeface="ＭＳ Ｐゴシック" panose="020B0600070205080204" pitchFamily="50" charset="-128"/>
                </a:defRPr>
              </a:lvl3pPr>
              <a:lvl4pPr marL="1857375" defTabSz="1238250">
                <a:defRPr kumimoji="1">
                  <a:solidFill>
                    <a:schemeClr val="tx1"/>
                  </a:solidFill>
                  <a:latin typeface="Arial" panose="020B0604020202020204" pitchFamily="34" charset="0"/>
                  <a:ea typeface="ＭＳ Ｐゴシック" panose="020B0600070205080204" pitchFamily="50" charset="-128"/>
                </a:defRPr>
              </a:lvl4pPr>
              <a:lvl5pPr marL="2476500" defTabSz="1238250">
                <a:defRPr kumimoji="1">
                  <a:solidFill>
                    <a:schemeClr val="tx1"/>
                  </a:solidFill>
                  <a:latin typeface="Arial" panose="020B0604020202020204" pitchFamily="34" charset="0"/>
                  <a:ea typeface="ＭＳ Ｐゴシック" panose="020B0600070205080204" pitchFamily="50" charset="-128"/>
                </a:defRPr>
              </a:lvl5pPr>
              <a:lvl6pPr marL="29337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3909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8481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053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3825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sp>
        <p:nvSpPr>
          <p:cNvPr id="61" name="円/楕円 60"/>
          <p:cNvSpPr>
            <a:spLocks noChangeAspect="1"/>
          </p:cNvSpPr>
          <p:nvPr/>
        </p:nvSpPr>
        <p:spPr bwMode="auto">
          <a:xfrm rot="21062235">
            <a:off x="8040936" y="5385579"/>
            <a:ext cx="650081" cy="280326"/>
          </a:xfrm>
          <a:prstGeom prst="ellipse">
            <a:avLst/>
          </a:prstGeom>
          <a:solidFill>
            <a:schemeClr val="accent5">
              <a:lumMod val="60000"/>
              <a:lumOff val="40000"/>
              <a:alpha val="50196"/>
            </a:schemeClr>
          </a:solidFill>
          <a:ln w="19050" cmpd="sng">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117000" bIns="0" anchor="ctr"/>
          <a:lstStyle/>
          <a:p>
            <a:pPr marL="0" marR="0" lvl="0" indent="0" algn="ctr" defTabSz="914400" rtl="0" eaLnBrk="1" fontAlgn="auto" latinLnBrk="0" hangingPunct="1">
              <a:lnSpc>
                <a:spcPts val="1517"/>
              </a:lnSpc>
              <a:spcBef>
                <a:spcPts val="0"/>
              </a:spcBef>
              <a:spcAft>
                <a:spcPts val="0"/>
              </a:spcAft>
              <a:buClrTx/>
              <a:buSzTx/>
              <a:buFontTx/>
              <a:buNone/>
              <a:tabLst/>
              <a:defRPr/>
            </a:pPr>
            <a:endParaRPr kumimoji="1" lang="ja-JP" altLang="en-US" sz="1517"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3"/>
          <p:cNvGrpSpPr>
            <a:grpSpLocks/>
          </p:cNvGrpSpPr>
          <p:nvPr/>
        </p:nvGrpSpPr>
        <p:grpSpPr bwMode="auto">
          <a:xfrm>
            <a:off x="8022427" y="5258312"/>
            <a:ext cx="676788" cy="483457"/>
            <a:chOff x="5832281" y="3620826"/>
            <a:chExt cx="624894" cy="445961"/>
          </a:xfrm>
        </p:grpSpPr>
        <p:sp>
          <p:nvSpPr>
            <p:cNvPr id="63" name="テキスト ボックス 31"/>
            <p:cNvSpPr txBox="1">
              <a:spLocks noChangeArrowheads="1"/>
            </p:cNvSpPr>
            <p:nvPr/>
          </p:nvSpPr>
          <p:spPr bwMode="auto">
            <a:xfrm>
              <a:off x="5904122" y="3620826"/>
              <a:ext cx="485766" cy="3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1950"/>
                </a:lnSpc>
                <a:spcBef>
                  <a:spcPct val="0"/>
                </a:spcBef>
                <a:spcAft>
                  <a:spcPts val="0"/>
                </a:spcAft>
                <a:buClrTx/>
                <a:buSzTx/>
                <a:buFontTx/>
                <a:buNone/>
                <a:tabLst/>
                <a:defRPr/>
              </a:pPr>
              <a:r>
                <a:rPr kumimoji="1" lang="en-US" altLang="ja-JP" sz="86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86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用地</a:t>
              </a:r>
            </a:p>
          </p:txBody>
        </p:sp>
        <p:sp>
          <p:nvSpPr>
            <p:cNvPr id="64" name="テキスト ボックス 31"/>
            <p:cNvSpPr txBox="1">
              <a:spLocks noChangeArrowheads="1"/>
            </p:cNvSpPr>
            <p:nvPr/>
          </p:nvSpPr>
          <p:spPr bwMode="auto">
            <a:xfrm>
              <a:off x="5832281" y="3745028"/>
              <a:ext cx="624894" cy="3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1950"/>
                </a:lnSpc>
                <a:spcBef>
                  <a:spcPct val="0"/>
                </a:spcBef>
                <a:spcAft>
                  <a:spcPts val="0"/>
                </a:spcAft>
                <a:buClrTx/>
                <a:buSzTx/>
                <a:buFontTx/>
                <a:buNone/>
                <a:tabLst/>
                <a:defRPr/>
              </a:pPr>
              <a:r>
                <a:rPr kumimoji="1" lang="en-US" altLang="ja-JP" sz="86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70ha</a:t>
              </a:r>
              <a:r>
                <a:rPr kumimoji="1" lang="ja-JP" altLang="en-US" sz="86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grpSp>
      <p:sp>
        <p:nvSpPr>
          <p:cNvPr id="66" name="額縁 65"/>
          <p:cNvSpPr/>
          <p:nvPr/>
        </p:nvSpPr>
        <p:spPr>
          <a:xfrm>
            <a:off x="1385191" y="859464"/>
            <a:ext cx="4270047" cy="360000"/>
          </a:xfrm>
          <a:prstGeom prst="bevel">
            <a:avLst>
              <a:gd name="adj" fmla="val 5609"/>
            </a:avLst>
          </a:prstGeom>
          <a:solidFill>
            <a:schemeClr val="bg1"/>
          </a:solidFill>
          <a:ln w="158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年日本国際博覧会の開催</a:t>
            </a:r>
            <a:endParaRPr kumimoji="1" lang="en-US" altLang="ja-JP" sz="1600" b="0" i="0" u="none" strike="sng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709574" y="3704160"/>
            <a:ext cx="307648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資料提供：公益社団法人</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2025</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年日本国際博覧会協会</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571" y="2427890"/>
            <a:ext cx="2379439" cy="119971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3883" y="2427890"/>
            <a:ext cx="1800000" cy="1198800"/>
          </a:xfrm>
          <a:prstGeom prst="rect">
            <a:avLst/>
          </a:prstGeom>
        </p:spPr>
      </p:pic>
      <p:sp>
        <p:nvSpPr>
          <p:cNvPr id="2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7974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角丸四角形 207"/>
          <p:cNvSpPr/>
          <p:nvPr/>
        </p:nvSpPr>
        <p:spPr>
          <a:xfrm>
            <a:off x="1284894" y="443398"/>
            <a:ext cx="9633520" cy="834681"/>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30" name="正方形/長方形 229"/>
          <p:cNvSpPr/>
          <p:nvPr/>
        </p:nvSpPr>
        <p:spPr>
          <a:xfrm>
            <a:off x="1343472" y="447082"/>
            <a:ext cx="950505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・コスモスクエア駅周辺地域において、先端技術開発等の多様で高度な都市機能の集積を図るとともに、臨海部の特性を活かした親水空間を創出し、快適で魅力ある都市環境を備えたまちづくりを行う。</a:t>
            </a:r>
          </a:p>
          <a:p>
            <a:pPr marL="355600" marR="0" lvl="0" indent="-3556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23" name="テキスト ボックス 222"/>
          <p:cNvSpPr txBox="1"/>
          <p:nvPr/>
        </p:nvSpPr>
        <p:spPr>
          <a:xfrm>
            <a:off x="4633737" y="2620516"/>
            <a:ext cx="2935833" cy="2887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○コスモスクエア駅周辺地域の土地利用</a:t>
            </a:r>
          </a:p>
        </p:txBody>
      </p:sp>
      <p:sp>
        <p:nvSpPr>
          <p:cNvPr id="227" name="正方形/長方形 226"/>
          <p:cNvSpPr/>
          <p:nvPr/>
        </p:nvSpPr>
        <p:spPr>
          <a:xfrm>
            <a:off x="1297958" y="1402740"/>
            <a:ext cx="9626426" cy="7954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・市有地及び民間企業の所有地において十分な活用がされていない。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・個別の街区単位で開発が行われてきたため、全体としての統一感に欠ける（パッチワーク的な開発状況）。</a:t>
            </a:r>
          </a:p>
        </p:txBody>
      </p:sp>
      <p:sp>
        <p:nvSpPr>
          <p:cNvPr id="255" name="正方形/長方形 254"/>
          <p:cNvSpPr/>
          <p:nvPr/>
        </p:nvSpPr>
        <p:spPr>
          <a:xfrm>
            <a:off x="1284894" y="138967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260" name="正方形/長方形 259"/>
          <p:cNvSpPr/>
          <p:nvPr/>
        </p:nvSpPr>
        <p:spPr>
          <a:xfrm>
            <a:off x="1297958" y="2454371"/>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a:t>
            </a:r>
          </a:p>
        </p:txBody>
      </p:sp>
      <p:sp>
        <p:nvSpPr>
          <p:cNvPr id="176" name="右矢印 175"/>
          <p:cNvSpPr/>
          <p:nvPr/>
        </p:nvSpPr>
        <p:spPr>
          <a:xfrm rot="5400000">
            <a:off x="5930610" y="2115524"/>
            <a:ext cx="21602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0" name="Rectangle 2"/>
          <p:cNvSpPr txBox="1">
            <a:spLocks noChangeArrowheads="1"/>
          </p:cNvSpPr>
          <p:nvPr/>
        </p:nvSpPr>
        <p:spPr bwMode="auto">
          <a:xfrm>
            <a:off x="1143000" y="368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７</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夢洲等</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コスモスクエア駅周辺地域（咲洲）</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grpSp>
        <p:nvGrpSpPr>
          <p:cNvPr id="189" name="グループ化 188"/>
          <p:cNvGrpSpPr/>
          <p:nvPr/>
        </p:nvGrpSpPr>
        <p:grpSpPr>
          <a:xfrm>
            <a:off x="1535411" y="2991868"/>
            <a:ext cx="7557793" cy="3551771"/>
            <a:chOff x="1166813" y="1196756"/>
            <a:chExt cx="9772658" cy="4592643"/>
          </a:xfrm>
        </p:grpSpPr>
        <p:sp>
          <p:nvSpPr>
            <p:cNvPr id="192" name="Rectangle 2"/>
            <p:cNvSpPr>
              <a:spLocks noChangeArrowheads="1"/>
            </p:cNvSpPr>
            <p:nvPr/>
          </p:nvSpPr>
          <p:spPr bwMode="auto">
            <a:xfrm>
              <a:off x="1256375" y="1231667"/>
              <a:ext cx="9661525" cy="4467226"/>
            </a:xfrm>
            <a:prstGeom prst="rect">
              <a:avLst/>
            </a:prstGeom>
            <a:solidFill>
              <a:schemeClr val="bg1"/>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94" name="Group 3"/>
            <p:cNvGrpSpPr>
              <a:grpSpLocks/>
            </p:cNvGrpSpPr>
            <p:nvPr/>
          </p:nvGrpSpPr>
          <p:grpSpPr bwMode="auto">
            <a:xfrm>
              <a:off x="1257304" y="1385664"/>
              <a:ext cx="9667875" cy="4329112"/>
              <a:chOff x="60" y="1424"/>
              <a:chExt cx="5620" cy="2727"/>
            </a:xfrm>
          </p:grpSpPr>
          <p:sp>
            <p:nvSpPr>
              <p:cNvPr id="604" name="Freeform 4"/>
              <p:cNvSpPr>
                <a:spLocks/>
              </p:cNvSpPr>
              <p:nvPr/>
            </p:nvSpPr>
            <p:spPr bwMode="auto">
              <a:xfrm>
                <a:off x="60" y="1424"/>
                <a:ext cx="5620" cy="2727"/>
              </a:xfrm>
              <a:custGeom>
                <a:avLst/>
                <a:gdLst>
                  <a:gd name="T0" fmla="*/ 49 w 5762"/>
                  <a:gd name="T1" fmla="*/ 12 h 2838"/>
                  <a:gd name="T2" fmla="*/ 20 w 5762"/>
                  <a:gd name="T3" fmla="*/ 12 h 2838"/>
                  <a:gd name="T4" fmla="*/ 2 w 5762"/>
                  <a:gd name="T5" fmla="*/ 12 h 2838"/>
                  <a:gd name="T6" fmla="*/ 0 w 5762"/>
                  <a:gd name="T7" fmla="*/ 12 h 2838"/>
                  <a:gd name="T8" fmla="*/ 20 w 5762"/>
                  <a:gd name="T9" fmla="*/ 12 h 2838"/>
                  <a:gd name="T10" fmla="*/ 27 w 5762"/>
                  <a:gd name="T11" fmla="*/ 12 h 2838"/>
                  <a:gd name="T12" fmla="*/ 30 w 5762"/>
                  <a:gd name="T13" fmla="*/ 12 h 2838"/>
                  <a:gd name="T14" fmla="*/ 33 w 5762"/>
                  <a:gd name="T15" fmla="*/ 12 h 2838"/>
                  <a:gd name="T16" fmla="*/ 40 w 5762"/>
                  <a:gd name="T17" fmla="*/ 12 h 2838"/>
                  <a:gd name="T18" fmla="*/ 41 w 5762"/>
                  <a:gd name="T19" fmla="*/ 12 h 2838"/>
                  <a:gd name="T20" fmla="*/ 44 w 5762"/>
                  <a:gd name="T21" fmla="*/ 12 h 2838"/>
                  <a:gd name="T22" fmla="*/ 48 w 5762"/>
                  <a:gd name="T23" fmla="*/ 12 h 2838"/>
                  <a:gd name="T24" fmla="*/ 50 w 5762"/>
                  <a:gd name="T25" fmla="*/ 12 h 2838"/>
                  <a:gd name="T26" fmla="*/ 53 w 5762"/>
                  <a:gd name="T27" fmla="*/ 12 h 2838"/>
                  <a:gd name="T28" fmla="*/ 53 w 5762"/>
                  <a:gd name="T29" fmla="*/ 12 h 2838"/>
                  <a:gd name="T30" fmla="*/ 57 w 5762"/>
                  <a:gd name="T31" fmla="*/ 12 h 2838"/>
                  <a:gd name="T32" fmla="*/ 57 w 5762"/>
                  <a:gd name="T33" fmla="*/ 12 h 2838"/>
                  <a:gd name="T34" fmla="*/ 80 w 5762"/>
                  <a:gd name="T35" fmla="*/ 0 h 2838"/>
                  <a:gd name="T36" fmla="*/ 83 w 5762"/>
                  <a:gd name="T37" fmla="*/ 12 h 2838"/>
                  <a:gd name="T38" fmla="*/ 84 w 5762"/>
                  <a:gd name="T39" fmla="*/ 6 h 2838"/>
                  <a:gd name="T40" fmla="*/ 112 w 5762"/>
                  <a:gd name="T41" fmla="*/ 12 h 2838"/>
                  <a:gd name="T42" fmla="*/ 128 w 5762"/>
                  <a:gd name="T43" fmla="*/ 12 h 2838"/>
                  <a:gd name="T44" fmla="*/ 128 w 5762"/>
                  <a:gd name="T45" fmla="*/ 12 h 2838"/>
                  <a:gd name="T46" fmla="*/ 43 w 5762"/>
                  <a:gd name="T47" fmla="*/ 12 h 2838"/>
                  <a:gd name="T48" fmla="*/ 55 w 5762"/>
                  <a:gd name="T49" fmla="*/ 12 h 2838"/>
                  <a:gd name="T50" fmla="*/ 49 w 5762"/>
                  <a:gd name="T51" fmla="*/ 12 h 28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2"/>
                  <a:gd name="T79" fmla="*/ 0 h 2838"/>
                  <a:gd name="T80" fmla="*/ 5762 w 5762"/>
                  <a:gd name="T81" fmla="*/ 2838 h 28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2" h="2838">
                    <a:moveTo>
                      <a:pt x="2096" y="1806"/>
                    </a:moveTo>
                    <a:lnTo>
                      <a:pt x="278" y="2838"/>
                    </a:lnTo>
                    <a:lnTo>
                      <a:pt x="2" y="2832"/>
                    </a:lnTo>
                    <a:lnTo>
                      <a:pt x="0" y="1019"/>
                    </a:lnTo>
                    <a:lnTo>
                      <a:pt x="797" y="870"/>
                    </a:lnTo>
                    <a:lnTo>
                      <a:pt x="1241" y="600"/>
                    </a:lnTo>
                    <a:lnTo>
                      <a:pt x="1310" y="564"/>
                    </a:lnTo>
                    <a:lnTo>
                      <a:pt x="1430" y="480"/>
                    </a:lnTo>
                    <a:lnTo>
                      <a:pt x="1676" y="396"/>
                    </a:lnTo>
                    <a:lnTo>
                      <a:pt x="1754" y="432"/>
                    </a:lnTo>
                    <a:lnTo>
                      <a:pt x="1889" y="375"/>
                    </a:lnTo>
                    <a:lnTo>
                      <a:pt x="2045" y="372"/>
                    </a:lnTo>
                    <a:lnTo>
                      <a:pt x="2183" y="348"/>
                    </a:lnTo>
                    <a:lnTo>
                      <a:pt x="2318" y="306"/>
                    </a:lnTo>
                    <a:lnTo>
                      <a:pt x="2351" y="357"/>
                    </a:lnTo>
                    <a:lnTo>
                      <a:pt x="2597" y="276"/>
                    </a:lnTo>
                    <a:lnTo>
                      <a:pt x="2576" y="192"/>
                    </a:lnTo>
                    <a:lnTo>
                      <a:pt x="3584" y="0"/>
                    </a:lnTo>
                    <a:lnTo>
                      <a:pt x="3677" y="78"/>
                    </a:lnTo>
                    <a:lnTo>
                      <a:pt x="3764" y="6"/>
                    </a:lnTo>
                    <a:lnTo>
                      <a:pt x="5072" y="762"/>
                    </a:lnTo>
                    <a:lnTo>
                      <a:pt x="5762" y="761"/>
                    </a:lnTo>
                    <a:lnTo>
                      <a:pt x="5761" y="2832"/>
                    </a:lnTo>
                    <a:lnTo>
                      <a:pt x="1826" y="2838"/>
                    </a:lnTo>
                    <a:lnTo>
                      <a:pt x="2492" y="2442"/>
                    </a:lnTo>
                    <a:lnTo>
                      <a:pt x="2096" y="1806"/>
                    </a:lnTo>
                    <a:close/>
                  </a:path>
                </a:pathLst>
              </a:custGeom>
              <a:solidFill>
                <a:schemeClr val="bg1">
                  <a:lumMod val="85000"/>
                </a:scheme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5" name="Oval 5"/>
              <p:cNvSpPr>
                <a:spLocks noChangeArrowheads="1"/>
              </p:cNvSpPr>
              <p:nvPr/>
            </p:nvSpPr>
            <p:spPr bwMode="auto">
              <a:xfrm>
                <a:off x="187" y="1935"/>
                <a:ext cx="123" cy="124"/>
              </a:xfrm>
              <a:prstGeom prst="ellipse">
                <a:avLst/>
              </a:prstGeom>
              <a:solidFill>
                <a:schemeClr val="bg1">
                  <a:lumMod val="85000"/>
                </a:scheme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195" name="Freeform 16"/>
            <p:cNvSpPr>
              <a:spLocks/>
            </p:cNvSpPr>
            <p:nvPr/>
          </p:nvSpPr>
          <p:spPr bwMode="auto">
            <a:xfrm>
              <a:off x="6334127" y="1844457"/>
              <a:ext cx="698500" cy="288925"/>
            </a:xfrm>
            <a:custGeom>
              <a:avLst/>
              <a:gdLst>
                <a:gd name="T0" fmla="*/ 0 w 418"/>
                <a:gd name="T1" fmla="*/ 2147483646 h 189"/>
                <a:gd name="T2" fmla="*/ 2147483646 w 418"/>
                <a:gd name="T3" fmla="*/ 2147483646 h 189"/>
                <a:gd name="T4" fmla="*/ 2147483646 w 418"/>
                <a:gd name="T5" fmla="*/ 2147483646 h 189"/>
                <a:gd name="T6" fmla="*/ 2147483646 w 418"/>
                <a:gd name="T7" fmla="*/ 0 h 189"/>
                <a:gd name="T8" fmla="*/ 2147483646 w 418"/>
                <a:gd name="T9" fmla="*/ 2147483646 h 189"/>
                <a:gd name="T10" fmla="*/ 0 w 418"/>
                <a:gd name="T11" fmla="*/ 2147483646 h 189"/>
                <a:gd name="T12" fmla="*/ 0 60000 65536"/>
                <a:gd name="T13" fmla="*/ 0 60000 65536"/>
                <a:gd name="T14" fmla="*/ 0 60000 65536"/>
                <a:gd name="T15" fmla="*/ 0 60000 65536"/>
                <a:gd name="T16" fmla="*/ 0 60000 65536"/>
                <a:gd name="T17" fmla="*/ 0 60000 65536"/>
                <a:gd name="T18" fmla="*/ 0 w 418"/>
                <a:gd name="T19" fmla="*/ 0 h 189"/>
                <a:gd name="T20" fmla="*/ 418 w 418"/>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418" h="189">
                  <a:moveTo>
                    <a:pt x="0" y="119"/>
                  </a:moveTo>
                  <a:lnTo>
                    <a:pt x="39" y="189"/>
                  </a:lnTo>
                  <a:lnTo>
                    <a:pt x="418" y="125"/>
                  </a:lnTo>
                  <a:lnTo>
                    <a:pt x="417" y="0"/>
                  </a:lnTo>
                  <a:lnTo>
                    <a:pt x="147" y="54"/>
                  </a:lnTo>
                  <a:lnTo>
                    <a:pt x="0" y="119"/>
                  </a:lnTo>
                  <a:close/>
                </a:path>
              </a:pathLst>
            </a:custGeom>
            <a:solidFill>
              <a:srgbClr val="99FF99"/>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7" name="Freeform 17"/>
            <p:cNvSpPr>
              <a:spLocks/>
            </p:cNvSpPr>
            <p:nvPr/>
          </p:nvSpPr>
          <p:spPr bwMode="auto">
            <a:xfrm>
              <a:off x="4894268" y="2117509"/>
              <a:ext cx="398463" cy="303213"/>
            </a:xfrm>
            <a:custGeom>
              <a:avLst/>
              <a:gdLst>
                <a:gd name="T0" fmla="*/ 0 w 238"/>
                <a:gd name="T1" fmla="*/ 2147483646 h 199"/>
                <a:gd name="T2" fmla="*/ 2147483646 w 238"/>
                <a:gd name="T3" fmla="*/ 2147483646 h 199"/>
                <a:gd name="T4" fmla="*/ 2147483646 w 238"/>
                <a:gd name="T5" fmla="*/ 2147483646 h 199"/>
                <a:gd name="T6" fmla="*/ 2147483646 w 238"/>
                <a:gd name="T7" fmla="*/ 0 h 199"/>
                <a:gd name="T8" fmla="*/ 0 w 238"/>
                <a:gd name="T9" fmla="*/ 2147483646 h 199"/>
                <a:gd name="T10" fmla="*/ 0 60000 65536"/>
                <a:gd name="T11" fmla="*/ 0 60000 65536"/>
                <a:gd name="T12" fmla="*/ 0 60000 65536"/>
                <a:gd name="T13" fmla="*/ 0 60000 65536"/>
                <a:gd name="T14" fmla="*/ 0 60000 65536"/>
                <a:gd name="T15" fmla="*/ 0 w 238"/>
                <a:gd name="T16" fmla="*/ 0 h 199"/>
                <a:gd name="T17" fmla="*/ 238 w 238"/>
                <a:gd name="T18" fmla="*/ 199 h 199"/>
              </a:gdLst>
              <a:ahLst/>
              <a:cxnLst>
                <a:cxn ang="T10">
                  <a:pos x="T0" y="T1"/>
                </a:cxn>
                <a:cxn ang="T11">
                  <a:pos x="T2" y="T3"/>
                </a:cxn>
                <a:cxn ang="T12">
                  <a:pos x="T4" y="T5"/>
                </a:cxn>
                <a:cxn ang="T13">
                  <a:pos x="T6" y="T7"/>
                </a:cxn>
                <a:cxn ang="T14">
                  <a:pos x="T8" y="T9"/>
                </a:cxn>
              </a:cxnLst>
              <a:rect l="T15" t="T16" r="T17" b="T18"/>
              <a:pathLst>
                <a:path w="238" h="199">
                  <a:moveTo>
                    <a:pt x="0" y="79"/>
                  </a:moveTo>
                  <a:lnTo>
                    <a:pt x="64" y="199"/>
                  </a:lnTo>
                  <a:lnTo>
                    <a:pt x="238" y="111"/>
                  </a:lnTo>
                  <a:lnTo>
                    <a:pt x="168" y="0"/>
                  </a:lnTo>
                  <a:lnTo>
                    <a:pt x="0" y="79"/>
                  </a:lnTo>
                  <a:close/>
                </a:path>
              </a:pathLst>
            </a:custGeom>
            <a:solidFill>
              <a:srgbClr val="99FF99"/>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9" name="Freeform 21"/>
            <p:cNvSpPr>
              <a:spLocks/>
            </p:cNvSpPr>
            <p:nvPr/>
          </p:nvSpPr>
          <p:spPr bwMode="auto">
            <a:xfrm>
              <a:off x="3522668" y="1847634"/>
              <a:ext cx="3943351" cy="1108075"/>
            </a:xfrm>
            <a:custGeom>
              <a:avLst/>
              <a:gdLst>
                <a:gd name="T0" fmla="*/ 0 w 10030"/>
                <a:gd name="T1" fmla="*/ 2147483646 h 10000"/>
                <a:gd name="T2" fmla="*/ 2147483646 w 10030"/>
                <a:gd name="T3" fmla="*/ 2147483646 h 10000"/>
                <a:gd name="T4" fmla="*/ 2147483646 w 10030"/>
                <a:gd name="T5" fmla="*/ 2147483646 h 10000"/>
                <a:gd name="T6" fmla="*/ 2147483646 w 10030"/>
                <a:gd name="T7" fmla="*/ 2147483646 h 10000"/>
                <a:gd name="T8" fmla="*/ 2147483646 w 10030"/>
                <a:gd name="T9" fmla="*/ 2147483646 h 10000"/>
                <a:gd name="T10" fmla="*/ 2147483646 w 10030"/>
                <a:gd name="T11" fmla="*/ 2147483646 h 10000"/>
                <a:gd name="T12" fmla="*/ 2147483646 w 10030"/>
                <a:gd name="T13" fmla="*/ 2147483646 h 10000"/>
                <a:gd name="T14" fmla="*/ 2147483646 w 10030"/>
                <a:gd name="T15" fmla="*/ 2147483646 h 10000"/>
                <a:gd name="T16" fmla="*/ 2147483646 w 10030"/>
                <a:gd name="T17" fmla="*/ 2147483646 h 10000"/>
                <a:gd name="T18" fmla="*/ 2147483646 w 10030"/>
                <a:gd name="T19" fmla="*/ 2147483646 h 10000"/>
                <a:gd name="T20" fmla="*/ 2147483646 w 10030"/>
                <a:gd name="T21" fmla="*/ 2147483646 h 10000"/>
                <a:gd name="T22" fmla="*/ 2147483646 w 10030"/>
                <a:gd name="T23" fmla="*/ 2147483646 h 10000"/>
                <a:gd name="T24" fmla="*/ 2147483646 w 10030"/>
                <a:gd name="T25" fmla="*/ 2147483646 h 10000"/>
                <a:gd name="T26" fmla="*/ 2147483646 w 10030"/>
                <a:gd name="T27" fmla="*/ 2147483646 h 10000"/>
                <a:gd name="T28" fmla="*/ 2147483646 w 10030"/>
                <a:gd name="T29" fmla="*/ 2147483646 h 10000"/>
                <a:gd name="T30" fmla="*/ 2147483646 w 10030"/>
                <a:gd name="T31" fmla="*/ 2147483646 h 10000"/>
                <a:gd name="T32" fmla="*/ 2147483646 w 10030"/>
                <a:gd name="T33" fmla="*/ 2147483646 h 10000"/>
                <a:gd name="T34" fmla="*/ 2147483646 w 10030"/>
                <a:gd name="T35" fmla="*/ 2147483646 h 10000"/>
                <a:gd name="T36" fmla="*/ 2147483646 w 10030"/>
                <a:gd name="T37" fmla="*/ 2147483646 h 10000"/>
                <a:gd name="T38" fmla="*/ 2147483646 w 10030"/>
                <a:gd name="T39" fmla="*/ 2147483646 h 10000"/>
                <a:gd name="T40" fmla="*/ 2147483646 w 10030"/>
                <a:gd name="T41" fmla="*/ 2147483646 h 10000"/>
                <a:gd name="T42" fmla="*/ 2147483646 w 10030"/>
                <a:gd name="T43" fmla="*/ 2147483646 h 10000"/>
                <a:gd name="T44" fmla="*/ 2147483646 w 10030"/>
                <a:gd name="T45" fmla="*/ 0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30" h="10000">
                  <a:moveTo>
                    <a:pt x="0" y="3088"/>
                  </a:moveTo>
                  <a:cubicBezTo>
                    <a:pt x="158" y="3763"/>
                    <a:pt x="777" y="6686"/>
                    <a:pt x="1063" y="7731"/>
                  </a:cubicBezTo>
                  <a:cubicBezTo>
                    <a:pt x="1349" y="8776"/>
                    <a:pt x="1503" y="9000"/>
                    <a:pt x="1717" y="9358"/>
                  </a:cubicBezTo>
                  <a:cubicBezTo>
                    <a:pt x="1929" y="9716"/>
                    <a:pt x="2129" y="9840"/>
                    <a:pt x="2352" y="9923"/>
                  </a:cubicBezTo>
                  <a:cubicBezTo>
                    <a:pt x="2573" y="10006"/>
                    <a:pt x="2800" y="10075"/>
                    <a:pt x="3043" y="9840"/>
                  </a:cubicBezTo>
                  <a:cubicBezTo>
                    <a:pt x="3286" y="9606"/>
                    <a:pt x="3581" y="8917"/>
                    <a:pt x="3811" y="8476"/>
                  </a:cubicBezTo>
                  <a:cubicBezTo>
                    <a:pt x="4041" y="8034"/>
                    <a:pt x="4267" y="7456"/>
                    <a:pt x="4429" y="7208"/>
                  </a:cubicBezTo>
                  <a:cubicBezTo>
                    <a:pt x="4591" y="6960"/>
                    <a:pt x="4673" y="7112"/>
                    <a:pt x="4783" y="6988"/>
                  </a:cubicBezTo>
                  <a:cubicBezTo>
                    <a:pt x="4894" y="6864"/>
                    <a:pt x="5009" y="6615"/>
                    <a:pt x="5095" y="6450"/>
                  </a:cubicBezTo>
                  <a:cubicBezTo>
                    <a:pt x="5180" y="6285"/>
                    <a:pt x="5206" y="6092"/>
                    <a:pt x="5282" y="5995"/>
                  </a:cubicBezTo>
                  <a:cubicBezTo>
                    <a:pt x="5360" y="5899"/>
                    <a:pt x="5436" y="5871"/>
                    <a:pt x="5564" y="5830"/>
                  </a:cubicBezTo>
                  <a:cubicBezTo>
                    <a:pt x="5692" y="5789"/>
                    <a:pt x="5880" y="5871"/>
                    <a:pt x="6063" y="5761"/>
                  </a:cubicBezTo>
                  <a:cubicBezTo>
                    <a:pt x="6246" y="5651"/>
                    <a:pt x="6524" y="5168"/>
                    <a:pt x="6677" y="5141"/>
                  </a:cubicBezTo>
                  <a:cubicBezTo>
                    <a:pt x="6831" y="5113"/>
                    <a:pt x="6848" y="5292"/>
                    <a:pt x="6985" y="5595"/>
                  </a:cubicBezTo>
                  <a:cubicBezTo>
                    <a:pt x="7121" y="5899"/>
                    <a:pt x="7283" y="6836"/>
                    <a:pt x="7488" y="6946"/>
                  </a:cubicBezTo>
                  <a:cubicBezTo>
                    <a:pt x="7692" y="7056"/>
                    <a:pt x="8013" y="6381"/>
                    <a:pt x="8217" y="6243"/>
                  </a:cubicBezTo>
                  <a:cubicBezTo>
                    <a:pt x="8422" y="6105"/>
                    <a:pt x="8533" y="6105"/>
                    <a:pt x="8725" y="6133"/>
                  </a:cubicBezTo>
                  <a:cubicBezTo>
                    <a:pt x="8917" y="6161"/>
                    <a:pt x="9198" y="6450"/>
                    <a:pt x="9365" y="6450"/>
                  </a:cubicBezTo>
                  <a:cubicBezTo>
                    <a:pt x="9531" y="6450"/>
                    <a:pt x="9625" y="6367"/>
                    <a:pt x="9736" y="6161"/>
                  </a:cubicBezTo>
                  <a:cubicBezTo>
                    <a:pt x="9846" y="5954"/>
                    <a:pt x="9987" y="5802"/>
                    <a:pt x="10022" y="5182"/>
                  </a:cubicBezTo>
                  <a:cubicBezTo>
                    <a:pt x="10056" y="4562"/>
                    <a:pt x="9983" y="3115"/>
                    <a:pt x="9941" y="2398"/>
                  </a:cubicBezTo>
                  <a:cubicBezTo>
                    <a:pt x="9898" y="1681"/>
                    <a:pt x="9779" y="1310"/>
                    <a:pt x="9766" y="910"/>
                  </a:cubicBezTo>
                  <a:cubicBezTo>
                    <a:pt x="9753" y="510"/>
                    <a:pt x="9834" y="193"/>
                    <a:pt x="9851" y="0"/>
                  </a:cubicBezTo>
                </a:path>
              </a:pathLst>
            </a:custGeom>
            <a:noFill/>
            <a:ln w="69850">
              <a:solidFill>
                <a:srgbClr val="99CC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0" name="Freeform 22"/>
            <p:cNvSpPr>
              <a:spLocks/>
            </p:cNvSpPr>
            <p:nvPr/>
          </p:nvSpPr>
          <p:spPr bwMode="auto">
            <a:xfrm>
              <a:off x="5060951" y="2582648"/>
              <a:ext cx="127000" cy="130175"/>
            </a:xfrm>
            <a:custGeom>
              <a:avLst/>
              <a:gdLst>
                <a:gd name="T0" fmla="*/ 0 w 76"/>
                <a:gd name="T1" fmla="*/ 2147483646 h 86"/>
                <a:gd name="T2" fmla="*/ 2147483646 w 76"/>
                <a:gd name="T3" fmla="*/ 2147483646 h 86"/>
                <a:gd name="T4" fmla="*/ 2147483646 w 76"/>
                <a:gd name="T5" fmla="*/ 2147483646 h 86"/>
                <a:gd name="T6" fmla="*/ 2147483646 w 76"/>
                <a:gd name="T7" fmla="*/ 0 h 86"/>
                <a:gd name="T8" fmla="*/ 0 w 76"/>
                <a:gd name="T9" fmla="*/ 2147483646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0" y="15"/>
                  </a:moveTo>
                  <a:lnTo>
                    <a:pt x="40" y="86"/>
                  </a:lnTo>
                  <a:lnTo>
                    <a:pt x="76" y="62"/>
                  </a:lnTo>
                  <a:lnTo>
                    <a:pt x="24" y="0"/>
                  </a:lnTo>
                  <a:lnTo>
                    <a:pt x="0" y="1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02" name="Group 23"/>
            <p:cNvGrpSpPr>
              <a:grpSpLocks/>
            </p:cNvGrpSpPr>
            <p:nvPr/>
          </p:nvGrpSpPr>
          <p:grpSpPr bwMode="auto">
            <a:xfrm>
              <a:off x="1273177" y="1236440"/>
              <a:ext cx="5922963" cy="3840163"/>
              <a:chOff x="-2" y="1104"/>
              <a:chExt cx="3530" cy="2517"/>
            </a:xfrm>
          </p:grpSpPr>
          <p:sp>
            <p:nvSpPr>
              <p:cNvPr id="598" name="Freeform 24"/>
              <p:cNvSpPr>
                <a:spLocks/>
              </p:cNvSpPr>
              <p:nvPr/>
            </p:nvSpPr>
            <p:spPr bwMode="auto">
              <a:xfrm>
                <a:off x="-2" y="1104"/>
                <a:ext cx="3530" cy="1146"/>
              </a:xfrm>
              <a:custGeom>
                <a:avLst/>
                <a:gdLst>
                  <a:gd name="T0" fmla="*/ 0 w 10038"/>
                  <a:gd name="T1" fmla="*/ 0 h 10000"/>
                  <a:gd name="T2" fmla="*/ 0 w 10038"/>
                  <a:gd name="T3" fmla="*/ 0 h 10000"/>
                  <a:gd name="T4" fmla="*/ 0 w 10038"/>
                  <a:gd name="T5" fmla="*/ 0 h 10000"/>
                  <a:gd name="T6" fmla="*/ 0 w 10038"/>
                  <a:gd name="T7" fmla="*/ 0 h 10000"/>
                  <a:gd name="T8" fmla="*/ 0 w 10038"/>
                  <a:gd name="T9" fmla="*/ 0 h 10000"/>
                  <a:gd name="T10" fmla="*/ 0 w 10038"/>
                  <a:gd name="T11" fmla="*/ 0 h 10000"/>
                  <a:gd name="T12" fmla="*/ 0 w 10038"/>
                  <a:gd name="T13" fmla="*/ 0 h 10000"/>
                  <a:gd name="T14" fmla="*/ 0 w 10038"/>
                  <a:gd name="T15" fmla="*/ 0 h 10000"/>
                  <a:gd name="T16" fmla="*/ 0 w 10038"/>
                  <a:gd name="T17" fmla="*/ 0 h 10000"/>
                  <a:gd name="T18" fmla="*/ 0 w 10038"/>
                  <a:gd name="T19" fmla="*/ 0 h 10000"/>
                  <a:gd name="T20" fmla="*/ 0 w 10038"/>
                  <a:gd name="T21" fmla="*/ 0 h 10000"/>
                  <a:gd name="T22" fmla="*/ 0 w 10038"/>
                  <a:gd name="T23" fmla="*/ 0 h 10000"/>
                  <a:gd name="T24" fmla="*/ 0 w 10038"/>
                  <a:gd name="T25" fmla="*/ 0 h 10000"/>
                  <a:gd name="T26" fmla="*/ 0 w 10038"/>
                  <a:gd name="T27" fmla="*/ 0 h 10000"/>
                  <a:gd name="T28" fmla="*/ 0 w 10038"/>
                  <a:gd name="T29" fmla="*/ 0 h 10000"/>
                  <a:gd name="T30" fmla="*/ 0 w 10038"/>
                  <a:gd name="T31" fmla="*/ 0 h 10000"/>
                  <a:gd name="T32" fmla="*/ 0 w 10038"/>
                  <a:gd name="T33" fmla="*/ 0 h 10000"/>
                  <a:gd name="T34" fmla="*/ 0 w 10038"/>
                  <a:gd name="T35" fmla="*/ 0 h 10000"/>
                  <a:gd name="T36" fmla="*/ 0 w 10038"/>
                  <a:gd name="T37" fmla="*/ 0 h 10000"/>
                  <a:gd name="T38" fmla="*/ 0 w 10038"/>
                  <a:gd name="T39" fmla="*/ 0 h 10000"/>
                  <a:gd name="T40" fmla="*/ 0 w 10038"/>
                  <a:gd name="T41" fmla="*/ 0 h 10000"/>
                  <a:gd name="T42" fmla="*/ 0 w 10038"/>
                  <a:gd name="T43" fmla="*/ 0 h 10000"/>
                  <a:gd name="T44" fmla="*/ 0 w 10038"/>
                  <a:gd name="T45" fmla="*/ 0 h 10000"/>
                  <a:gd name="T46" fmla="*/ 0 w 10038"/>
                  <a:gd name="T47" fmla="*/ 0 h 10000"/>
                  <a:gd name="T48" fmla="*/ 0 w 10038"/>
                  <a:gd name="T49" fmla="*/ 0 h 10000"/>
                  <a:gd name="T50" fmla="*/ 0 w 10038"/>
                  <a:gd name="T51" fmla="*/ 0 h 10000"/>
                  <a:gd name="T52" fmla="*/ 0 w 10038"/>
                  <a:gd name="T53" fmla="*/ 0 h 10000"/>
                  <a:gd name="T54" fmla="*/ 0 w 10038"/>
                  <a:gd name="T55" fmla="*/ 0 h 10000"/>
                  <a:gd name="T56" fmla="*/ 0 w 10038"/>
                  <a:gd name="T57" fmla="*/ 0 h 10000"/>
                  <a:gd name="T58" fmla="*/ 0 w 10038"/>
                  <a:gd name="T59" fmla="*/ 0 h 10000"/>
                  <a:gd name="T60" fmla="*/ 0 w 10038"/>
                  <a:gd name="T61" fmla="*/ 0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8" h="10000">
                    <a:moveTo>
                      <a:pt x="0" y="7094"/>
                    </a:moveTo>
                    <a:cubicBezTo>
                      <a:pt x="24" y="7138"/>
                      <a:pt x="49" y="7181"/>
                      <a:pt x="74" y="7225"/>
                    </a:cubicBezTo>
                    <a:cubicBezTo>
                      <a:pt x="136" y="7251"/>
                      <a:pt x="279" y="7286"/>
                      <a:pt x="373" y="7243"/>
                    </a:cubicBezTo>
                    <a:cubicBezTo>
                      <a:pt x="467" y="7199"/>
                      <a:pt x="572" y="7077"/>
                      <a:pt x="646" y="6963"/>
                    </a:cubicBezTo>
                    <a:cubicBezTo>
                      <a:pt x="719" y="6850"/>
                      <a:pt x="765" y="6745"/>
                      <a:pt x="824" y="6571"/>
                    </a:cubicBezTo>
                    <a:cubicBezTo>
                      <a:pt x="884" y="6396"/>
                      <a:pt x="956" y="6126"/>
                      <a:pt x="1004" y="5908"/>
                    </a:cubicBezTo>
                    <a:cubicBezTo>
                      <a:pt x="1052" y="5689"/>
                      <a:pt x="1083" y="5419"/>
                      <a:pt x="1106" y="5262"/>
                    </a:cubicBezTo>
                    <a:cubicBezTo>
                      <a:pt x="1117" y="5157"/>
                      <a:pt x="1129" y="5053"/>
                      <a:pt x="1141" y="4948"/>
                    </a:cubicBezTo>
                    <a:lnTo>
                      <a:pt x="9334" y="0"/>
                    </a:lnTo>
                    <a:lnTo>
                      <a:pt x="10000" y="12"/>
                    </a:lnTo>
                    <a:cubicBezTo>
                      <a:pt x="10013" y="42"/>
                      <a:pt x="10025" y="71"/>
                      <a:pt x="10038" y="101"/>
                    </a:cubicBezTo>
                    <a:cubicBezTo>
                      <a:pt x="10025" y="143"/>
                      <a:pt x="9984" y="192"/>
                      <a:pt x="9923" y="262"/>
                    </a:cubicBezTo>
                    <a:lnTo>
                      <a:pt x="9590" y="593"/>
                    </a:lnTo>
                    <a:lnTo>
                      <a:pt x="9132" y="934"/>
                    </a:lnTo>
                    <a:lnTo>
                      <a:pt x="8652" y="1222"/>
                    </a:lnTo>
                    <a:lnTo>
                      <a:pt x="7995" y="1492"/>
                    </a:lnTo>
                    <a:lnTo>
                      <a:pt x="7474" y="1675"/>
                    </a:lnTo>
                    <a:lnTo>
                      <a:pt x="6937" y="1780"/>
                    </a:lnTo>
                    <a:lnTo>
                      <a:pt x="6033" y="2670"/>
                    </a:lnTo>
                    <a:lnTo>
                      <a:pt x="5265" y="3246"/>
                    </a:lnTo>
                    <a:lnTo>
                      <a:pt x="4586" y="3839"/>
                    </a:lnTo>
                    <a:lnTo>
                      <a:pt x="3961" y="4520"/>
                    </a:lnTo>
                    <a:lnTo>
                      <a:pt x="3725" y="4895"/>
                    </a:lnTo>
                    <a:lnTo>
                      <a:pt x="2101" y="7932"/>
                    </a:lnTo>
                    <a:cubicBezTo>
                      <a:pt x="2093" y="7999"/>
                      <a:pt x="2084" y="8066"/>
                      <a:pt x="2076" y="8133"/>
                    </a:cubicBezTo>
                    <a:cubicBezTo>
                      <a:pt x="2102" y="8267"/>
                      <a:pt x="2128" y="8400"/>
                      <a:pt x="2155" y="8534"/>
                    </a:cubicBezTo>
                    <a:cubicBezTo>
                      <a:pt x="2092" y="8639"/>
                      <a:pt x="2028" y="8743"/>
                      <a:pt x="1965" y="8848"/>
                    </a:cubicBezTo>
                    <a:lnTo>
                      <a:pt x="1308" y="9503"/>
                    </a:lnTo>
                    <a:lnTo>
                      <a:pt x="762" y="9860"/>
                    </a:lnTo>
                    <a:lnTo>
                      <a:pt x="6" y="10000"/>
                    </a:lnTo>
                    <a:cubicBezTo>
                      <a:pt x="4" y="9031"/>
                      <a:pt x="2" y="8063"/>
                      <a:pt x="0" y="709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9" name="Freeform 25"/>
              <p:cNvSpPr>
                <a:spLocks/>
              </p:cNvSpPr>
              <p:nvPr/>
            </p:nvSpPr>
            <p:spPr bwMode="auto">
              <a:xfrm>
                <a:off x="-2" y="2270"/>
                <a:ext cx="904" cy="538"/>
              </a:xfrm>
              <a:custGeom>
                <a:avLst/>
                <a:gdLst>
                  <a:gd name="T0" fmla="*/ 0 w 904"/>
                  <a:gd name="T1" fmla="*/ 486 h 538"/>
                  <a:gd name="T2" fmla="*/ 875 w 904"/>
                  <a:gd name="T3" fmla="*/ 0 h 538"/>
                  <a:gd name="T4" fmla="*/ 904 w 904"/>
                  <a:gd name="T5" fmla="*/ 46 h 538"/>
                  <a:gd name="T6" fmla="*/ 2 w 904"/>
                  <a:gd name="T7" fmla="*/ 538 h 538"/>
                  <a:gd name="T8" fmla="*/ 0 w 904"/>
                  <a:gd name="T9" fmla="*/ 486 h 538"/>
                  <a:gd name="T10" fmla="*/ 0 60000 65536"/>
                  <a:gd name="T11" fmla="*/ 0 60000 65536"/>
                  <a:gd name="T12" fmla="*/ 0 60000 65536"/>
                  <a:gd name="T13" fmla="*/ 0 60000 65536"/>
                  <a:gd name="T14" fmla="*/ 0 60000 65536"/>
                  <a:gd name="T15" fmla="*/ 0 w 904"/>
                  <a:gd name="T16" fmla="*/ 0 h 538"/>
                  <a:gd name="T17" fmla="*/ 904 w 904"/>
                  <a:gd name="T18" fmla="*/ 538 h 538"/>
                </a:gdLst>
                <a:ahLst/>
                <a:cxnLst>
                  <a:cxn ang="T10">
                    <a:pos x="T0" y="T1"/>
                  </a:cxn>
                  <a:cxn ang="T11">
                    <a:pos x="T2" y="T3"/>
                  </a:cxn>
                  <a:cxn ang="T12">
                    <a:pos x="T4" y="T5"/>
                  </a:cxn>
                  <a:cxn ang="T13">
                    <a:pos x="T6" y="T7"/>
                  </a:cxn>
                  <a:cxn ang="T14">
                    <a:pos x="T8" y="T9"/>
                  </a:cxn>
                </a:cxnLst>
                <a:rect l="T15" t="T16" r="T17" b="T18"/>
                <a:pathLst>
                  <a:path w="904" h="538">
                    <a:moveTo>
                      <a:pt x="0" y="486"/>
                    </a:moveTo>
                    <a:lnTo>
                      <a:pt x="875" y="0"/>
                    </a:lnTo>
                    <a:lnTo>
                      <a:pt x="904" y="46"/>
                    </a:lnTo>
                    <a:lnTo>
                      <a:pt x="2" y="538"/>
                    </a:lnTo>
                    <a:lnTo>
                      <a:pt x="0" y="486"/>
                    </a:lnTo>
                    <a:close/>
                  </a:path>
                </a:pathLst>
              </a:custGeom>
              <a:solidFill>
                <a:schemeClr val="bg1">
                  <a:lumMod val="85000"/>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0" name="Freeform 26"/>
              <p:cNvSpPr>
                <a:spLocks/>
              </p:cNvSpPr>
              <p:nvPr/>
            </p:nvSpPr>
            <p:spPr bwMode="auto">
              <a:xfrm>
                <a:off x="1301" y="2247"/>
                <a:ext cx="814" cy="57"/>
              </a:xfrm>
              <a:custGeom>
                <a:avLst/>
                <a:gdLst>
                  <a:gd name="T0" fmla="*/ 0 w 814"/>
                  <a:gd name="T1" fmla="*/ 5 h 57"/>
                  <a:gd name="T2" fmla="*/ 789 w 814"/>
                  <a:gd name="T3" fmla="*/ 0 h 57"/>
                  <a:gd name="T4" fmla="*/ 814 w 814"/>
                  <a:gd name="T5" fmla="*/ 54 h 57"/>
                  <a:gd name="T6" fmla="*/ 0 w 814"/>
                  <a:gd name="T7" fmla="*/ 57 h 57"/>
                  <a:gd name="T8" fmla="*/ 0 w 814"/>
                  <a:gd name="T9" fmla="*/ 5 h 57"/>
                  <a:gd name="T10" fmla="*/ 0 60000 65536"/>
                  <a:gd name="T11" fmla="*/ 0 60000 65536"/>
                  <a:gd name="T12" fmla="*/ 0 60000 65536"/>
                  <a:gd name="T13" fmla="*/ 0 60000 65536"/>
                  <a:gd name="T14" fmla="*/ 0 60000 65536"/>
                  <a:gd name="T15" fmla="*/ 0 w 814"/>
                  <a:gd name="T16" fmla="*/ 0 h 57"/>
                  <a:gd name="T17" fmla="*/ 814 w 814"/>
                  <a:gd name="T18" fmla="*/ 57 h 57"/>
                </a:gdLst>
                <a:ahLst/>
                <a:cxnLst>
                  <a:cxn ang="T10">
                    <a:pos x="T0" y="T1"/>
                  </a:cxn>
                  <a:cxn ang="T11">
                    <a:pos x="T2" y="T3"/>
                  </a:cxn>
                  <a:cxn ang="T12">
                    <a:pos x="T4" y="T5"/>
                  </a:cxn>
                  <a:cxn ang="T13">
                    <a:pos x="T6" y="T7"/>
                  </a:cxn>
                  <a:cxn ang="T14">
                    <a:pos x="T8" y="T9"/>
                  </a:cxn>
                </a:cxnLst>
                <a:rect l="T15" t="T16" r="T17" b="T18"/>
                <a:pathLst>
                  <a:path w="814" h="57">
                    <a:moveTo>
                      <a:pt x="0" y="5"/>
                    </a:moveTo>
                    <a:lnTo>
                      <a:pt x="789" y="0"/>
                    </a:lnTo>
                    <a:lnTo>
                      <a:pt x="814" y="54"/>
                    </a:lnTo>
                    <a:lnTo>
                      <a:pt x="0" y="57"/>
                    </a:lnTo>
                    <a:lnTo>
                      <a:pt x="0" y="5"/>
                    </a:lnTo>
                    <a:close/>
                  </a:path>
                </a:pathLst>
              </a:custGeom>
              <a:solidFill>
                <a:schemeClr val="bg1">
                  <a:lumMod val="85000"/>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1" name="Freeform 27"/>
              <p:cNvSpPr>
                <a:spLocks/>
              </p:cNvSpPr>
              <p:nvPr/>
            </p:nvSpPr>
            <p:spPr bwMode="auto">
              <a:xfrm>
                <a:off x="2618" y="3012"/>
                <a:ext cx="381" cy="609"/>
              </a:xfrm>
              <a:custGeom>
                <a:avLst/>
                <a:gdLst>
                  <a:gd name="T0" fmla="*/ 0 w 381"/>
                  <a:gd name="T1" fmla="*/ 26 h 609"/>
                  <a:gd name="T2" fmla="*/ 42 w 381"/>
                  <a:gd name="T3" fmla="*/ 0 h 609"/>
                  <a:gd name="T4" fmla="*/ 381 w 381"/>
                  <a:gd name="T5" fmla="*/ 584 h 609"/>
                  <a:gd name="T6" fmla="*/ 333 w 381"/>
                  <a:gd name="T7" fmla="*/ 609 h 609"/>
                  <a:gd name="T8" fmla="*/ 0 w 381"/>
                  <a:gd name="T9" fmla="*/ 26 h 609"/>
                  <a:gd name="T10" fmla="*/ 0 60000 65536"/>
                  <a:gd name="T11" fmla="*/ 0 60000 65536"/>
                  <a:gd name="T12" fmla="*/ 0 60000 65536"/>
                  <a:gd name="T13" fmla="*/ 0 60000 65536"/>
                  <a:gd name="T14" fmla="*/ 0 60000 65536"/>
                  <a:gd name="T15" fmla="*/ 0 w 381"/>
                  <a:gd name="T16" fmla="*/ 0 h 609"/>
                  <a:gd name="T17" fmla="*/ 381 w 381"/>
                  <a:gd name="T18" fmla="*/ 609 h 609"/>
                </a:gdLst>
                <a:ahLst/>
                <a:cxnLst>
                  <a:cxn ang="T10">
                    <a:pos x="T0" y="T1"/>
                  </a:cxn>
                  <a:cxn ang="T11">
                    <a:pos x="T2" y="T3"/>
                  </a:cxn>
                  <a:cxn ang="T12">
                    <a:pos x="T4" y="T5"/>
                  </a:cxn>
                  <a:cxn ang="T13">
                    <a:pos x="T6" y="T7"/>
                  </a:cxn>
                  <a:cxn ang="T14">
                    <a:pos x="T8" y="T9"/>
                  </a:cxn>
                </a:cxnLst>
                <a:rect l="T15" t="T16" r="T17" b="T18"/>
                <a:pathLst>
                  <a:path w="381" h="609">
                    <a:moveTo>
                      <a:pt x="0" y="26"/>
                    </a:moveTo>
                    <a:lnTo>
                      <a:pt x="42" y="0"/>
                    </a:lnTo>
                    <a:lnTo>
                      <a:pt x="381" y="584"/>
                    </a:lnTo>
                    <a:lnTo>
                      <a:pt x="333" y="609"/>
                    </a:lnTo>
                    <a:lnTo>
                      <a:pt x="0" y="26"/>
                    </a:lnTo>
                    <a:close/>
                  </a:path>
                </a:pathLst>
              </a:custGeom>
              <a:solidFill>
                <a:schemeClr val="bg1">
                  <a:lumMod val="85000"/>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2" name="Freeform 28"/>
              <p:cNvSpPr>
                <a:spLocks/>
              </p:cNvSpPr>
              <p:nvPr/>
            </p:nvSpPr>
            <p:spPr bwMode="auto">
              <a:xfrm>
                <a:off x="897" y="2246"/>
                <a:ext cx="341" cy="48"/>
              </a:xfrm>
              <a:custGeom>
                <a:avLst/>
                <a:gdLst>
                  <a:gd name="T0" fmla="*/ 0 w 341"/>
                  <a:gd name="T1" fmla="*/ 1 h 48"/>
                  <a:gd name="T2" fmla="*/ 338 w 341"/>
                  <a:gd name="T3" fmla="*/ 0 h 48"/>
                  <a:gd name="T4" fmla="*/ 341 w 341"/>
                  <a:gd name="T5" fmla="*/ 48 h 48"/>
                  <a:gd name="T6" fmla="*/ 27 w 341"/>
                  <a:gd name="T7" fmla="*/ 48 h 48"/>
                  <a:gd name="T8" fmla="*/ 0 w 341"/>
                  <a:gd name="T9" fmla="*/ 1 h 48"/>
                  <a:gd name="T10" fmla="*/ 0 60000 65536"/>
                  <a:gd name="T11" fmla="*/ 0 60000 65536"/>
                  <a:gd name="T12" fmla="*/ 0 60000 65536"/>
                  <a:gd name="T13" fmla="*/ 0 60000 65536"/>
                  <a:gd name="T14" fmla="*/ 0 60000 65536"/>
                  <a:gd name="T15" fmla="*/ 0 w 341"/>
                  <a:gd name="T16" fmla="*/ 0 h 48"/>
                  <a:gd name="T17" fmla="*/ 341 w 341"/>
                  <a:gd name="T18" fmla="*/ 48 h 48"/>
                </a:gdLst>
                <a:ahLst/>
                <a:cxnLst>
                  <a:cxn ang="T10">
                    <a:pos x="T0" y="T1"/>
                  </a:cxn>
                  <a:cxn ang="T11">
                    <a:pos x="T2" y="T3"/>
                  </a:cxn>
                  <a:cxn ang="T12">
                    <a:pos x="T4" y="T5"/>
                  </a:cxn>
                  <a:cxn ang="T13">
                    <a:pos x="T6" y="T7"/>
                  </a:cxn>
                  <a:cxn ang="T14">
                    <a:pos x="T8" y="T9"/>
                  </a:cxn>
                </a:cxnLst>
                <a:rect l="T15" t="T16" r="T17" b="T18"/>
                <a:pathLst>
                  <a:path w="341" h="48">
                    <a:moveTo>
                      <a:pt x="0" y="1"/>
                    </a:moveTo>
                    <a:lnTo>
                      <a:pt x="338" y="0"/>
                    </a:lnTo>
                    <a:lnTo>
                      <a:pt x="341" y="48"/>
                    </a:lnTo>
                    <a:lnTo>
                      <a:pt x="27" y="48"/>
                    </a:lnTo>
                    <a:lnTo>
                      <a:pt x="0" y="1"/>
                    </a:lnTo>
                    <a:close/>
                  </a:path>
                </a:pathLst>
              </a:custGeom>
              <a:solidFill>
                <a:schemeClr val="bg1">
                  <a:lumMod val="85000"/>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3" name="Freeform 29"/>
              <p:cNvSpPr>
                <a:spLocks/>
              </p:cNvSpPr>
              <p:nvPr/>
            </p:nvSpPr>
            <p:spPr bwMode="auto">
              <a:xfrm>
                <a:off x="2226" y="2340"/>
                <a:ext cx="410" cy="647"/>
              </a:xfrm>
              <a:custGeom>
                <a:avLst/>
                <a:gdLst>
                  <a:gd name="T0" fmla="*/ 0 w 410"/>
                  <a:gd name="T1" fmla="*/ 15 h 647"/>
                  <a:gd name="T2" fmla="*/ 47 w 410"/>
                  <a:gd name="T3" fmla="*/ 0 h 647"/>
                  <a:gd name="T4" fmla="*/ 410 w 410"/>
                  <a:gd name="T5" fmla="*/ 621 h 647"/>
                  <a:gd name="T6" fmla="*/ 365 w 410"/>
                  <a:gd name="T7" fmla="*/ 647 h 647"/>
                  <a:gd name="T8" fmla="*/ 0 w 410"/>
                  <a:gd name="T9" fmla="*/ 15 h 647"/>
                  <a:gd name="T10" fmla="*/ 0 60000 65536"/>
                  <a:gd name="T11" fmla="*/ 0 60000 65536"/>
                  <a:gd name="T12" fmla="*/ 0 60000 65536"/>
                  <a:gd name="T13" fmla="*/ 0 60000 65536"/>
                  <a:gd name="T14" fmla="*/ 0 60000 65536"/>
                  <a:gd name="T15" fmla="*/ 0 w 410"/>
                  <a:gd name="T16" fmla="*/ 0 h 647"/>
                  <a:gd name="T17" fmla="*/ 410 w 410"/>
                  <a:gd name="T18" fmla="*/ 647 h 647"/>
                </a:gdLst>
                <a:ahLst/>
                <a:cxnLst>
                  <a:cxn ang="T10">
                    <a:pos x="T0" y="T1"/>
                  </a:cxn>
                  <a:cxn ang="T11">
                    <a:pos x="T2" y="T3"/>
                  </a:cxn>
                  <a:cxn ang="T12">
                    <a:pos x="T4" y="T5"/>
                  </a:cxn>
                  <a:cxn ang="T13">
                    <a:pos x="T6" y="T7"/>
                  </a:cxn>
                  <a:cxn ang="T14">
                    <a:pos x="T8" y="T9"/>
                  </a:cxn>
                </a:cxnLst>
                <a:rect l="T15" t="T16" r="T17" b="T18"/>
                <a:pathLst>
                  <a:path w="410" h="647">
                    <a:moveTo>
                      <a:pt x="0" y="15"/>
                    </a:moveTo>
                    <a:lnTo>
                      <a:pt x="47" y="0"/>
                    </a:lnTo>
                    <a:lnTo>
                      <a:pt x="410" y="621"/>
                    </a:lnTo>
                    <a:lnTo>
                      <a:pt x="365" y="647"/>
                    </a:lnTo>
                    <a:lnTo>
                      <a:pt x="0" y="15"/>
                    </a:lnTo>
                    <a:close/>
                  </a:path>
                </a:pathLst>
              </a:custGeom>
              <a:solidFill>
                <a:schemeClr val="bg1">
                  <a:lumMod val="85000"/>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204" name="Freeform 30"/>
            <p:cNvSpPr>
              <a:spLocks/>
            </p:cNvSpPr>
            <p:nvPr/>
          </p:nvSpPr>
          <p:spPr bwMode="auto">
            <a:xfrm>
              <a:off x="6581784" y="1642846"/>
              <a:ext cx="119063" cy="77787"/>
            </a:xfrm>
            <a:custGeom>
              <a:avLst/>
              <a:gdLst>
                <a:gd name="T0" fmla="*/ 0 w 72"/>
                <a:gd name="T1" fmla="*/ 2147483646 h 51"/>
                <a:gd name="T2" fmla="*/ 2147483646 w 72"/>
                <a:gd name="T3" fmla="*/ 2147483646 h 51"/>
                <a:gd name="T4" fmla="*/ 2147483646 w 72"/>
                <a:gd name="T5" fmla="*/ 2147483646 h 51"/>
                <a:gd name="T6" fmla="*/ 2147483646 w 72"/>
                <a:gd name="T7" fmla="*/ 0 h 51"/>
                <a:gd name="T8" fmla="*/ 0 w 72"/>
                <a:gd name="T9" fmla="*/ 2147483646 h 51"/>
                <a:gd name="T10" fmla="*/ 0 60000 65536"/>
                <a:gd name="T11" fmla="*/ 0 60000 65536"/>
                <a:gd name="T12" fmla="*/ 0 60000 65536"/>
                <a:gd name="T13" fmla="*/ 0 60000 65536"/>
                <a:gd name="T14" fmla="*/ 0 60000 65536"/>
                <a:gd name="T15" fmla="*/ 0 w 72"/>
                <a:gd name="T16" fmla="*/ 0 h 51"/>
                <a:gd name="T17" fmla="*/ 72 w 72"/>
                <a:gd name="T18" fmla="*/ 51 h 51"/>
              </a:gdLst>
              <a:ahLst/>
              <a:cxnLst>
                <a:cxn ang="T10">
                  <a:pos x="T0" y="T1"/>
                </a:cxn>
                <a:cxn ang="T11">
                  <a:pos x="T2" y="T3"/>
                </a:cxn>
                <a:cxn ang="T12">
                  <a:pos x="T4" y="T5"/>
                </a:cxn>
                <a:cxn ang="T13">
                  <a:pos x="T6" y="T7"/>
                </a:cxn>
                <a:cxn ang="T14">
                  <a:pos x="T8" y="T9"/>
                </a:cxn>
              </a:cxnLst>
              <a:rect l="T15" t="T16" r="T17" b="T18"/>
              <a:pathLst>
                <a:path w="72" h="51">
                  <a:moveTo>
                    <a:pt x="0" y="28"/>
                  </a:moveTo>
                  <a:lnTo>
                    <a:pt x="17" y="51"/>
                  </a:lnTo>
                  <a:lnTo>
                    <a:pt x="72" y="19"/>
                  </a:lnTo>
                  <a:lnTo>
                    <a:pt x="63" y="0"/>
                  </a:lnTo>
                  <a:lnTo>
                    <a:pt x="0" y="28"/>
                  </a:lnTo>
                  <a:close/>
                </a:path>
              </a:pathLst>
            </a:custGeom>
            <a:solidFill>
              <a:schemeClr val="bg1"/>
            </a:solidFill>
            <a:ln w="9525">
              <a:solidFill>
                <a:schemeClr val="bg1"/>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5" name="Freeform 31"/>
            <p:cNvSpPr>
              <a:spLocks/>
            </p:cNvSpPr>
            <p:nvPr/>
          </p:nvSpPr>
          <p:spPr bwMode="auto">
            <a:xfrm>
              <a:off x="5246694" y="1857151"/>
              <a:ext cx="85725" cy="101600"/>
            </a:xfrm>
            <a:custGeom>
              <a:avLst/>
              <a:gdLst>
                <a:gd name="T0" fmla="*/ 0 w 51"/>
                <a:gd name="T1" fmla="*/ 2147483646 h 66"/>
                <a:gd name="T2" fmla="*/ 2147483646 w 51"/>
                <a:gd name="T3" fmla="*/ 0 h 66"/>
                <a:gd name="T4" fmla="*/ 2147483646 w 51"/>
                <a:gd name="T5" fmla="*/ 2147483646 h 66"/>
                <a:gd name="T6" fmla="*/ 2147483646 w 51"/>
                <a:gd name="T7" fmla="*/ 2147483646 h 66"/>
                <a:gd name="T8" fmla="*/ 0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0" y="13"/>
                  </a:moveTo>
                  <a:lnTo>
                    <a:pt x="42" y="0"/>
                  </a:lnTo>
                  <a:lnTo>
                    <a:pt x="51" y="49"/>
                  </a:lnTo>
                  <a:lnTo>
                    <a:pt x="4" y="66"/>
                  </a:lnTo>
                  <a:lnTo>
                    <a:pt x="0" y="13"/>
                  </a:lnTo>
                  <a:close/>
                </a:path>
              </a:pathLst>
            </a:custGeom>
            <a:solidFill>
              <a:schemeClr val="bg1"/>
            </a:solidFill>
            <a:ln w="12700" cap="flat" cmpd="sng">
              <a:solidFill>
                <a:schemeClr val="bg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9" name="Line 32"/>
            <p:cNvSpPr>
              <a:spLocks noChangeShapeType="1"/>
            </p:cNvSpPr>
            <p:nvPr/>
          </p:nvSpPr>
          <p:spPr bwMode="auto">
            <a:xfrm flipV="1">
              <a:off x="1303337" y="4106643"/>
              <a:ext cx="3128963" cy="1646237"/>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3" name="Freeform 33"/>
            <p:cNvSpPr>
              <a:spLocks/>
            </p:cNvSpPr>
            <p:nvPr/>
          </p:nvSpPr>
          <p:spPr bwMode="auto">
            <a:xfrm>
              <a:off x="1233488" y="3098580"/>
              <a:ext cx="3657600" cy="803275"/>
            </a:xfrm>
            <a:custGeom>
              <a:avLst/>
              <a:gdLst>
                <a:gd name="T0" fmla="*/ 0 w 2180"/>
                <a:gd name="T1" fmla="*/ 2147483646 h 526"/>
                <a:gd name="T2" fmla="*/ 2147483646 w 2180"/>
                <a:gd name="T3" fmla="*/ 0 h 526"/>
                <a:gd name="T4" fmla="*/ 2147483646 w 2180"/>
                <a:gd name="T5" fmla="*/ 0 h 526"/>
                <a:gd name="T6" fmla="*/ 0 60000 65536"/>
                <a:gd name="T7" fmla="*/ 0 60000 65536"/>
                <a:gd name="T8" fmla="*/ 0 60000 65536"/>
                <a:gd name="T9" fmla="*/ 0 w 2180"/>
                <a:gd name="T10" fmla="*/ 0 h 526"/>
                <a:gd name="T11" fmla="*/ 2180 w 2180"/>
                <a:gd name="T12" fmla="*/ 526 h 526"/>
              </a:gdLst>
              <a:ahLst/>
              <a:cxnLst>
                <a:cxn ang="T6">
                  <a:pos x="T0" y="T1"/>
                </a:cxn>
                <a:cxn ang="T7">
                  <a:pos x="T2" y="T3"/>
                </a:cxn>
                <a:cxn ang="T8">
                  <a:pos x="T4" y="T5"/>
                </a:cxn>
              </a:cxnLst>
              <a:rect l="T9" t="T10" r="T11" b="T12"/>
              <a:pathLst>
                <a:path w="2180" h="526">
                  <a:moveTo>
                    <a:pt x="0" y="526"/>
                  </a:moveTo>
                  <a:lnTo>
                    <a:pt x="932" y="0"/>
                  </a:lnTo>
                  <a:lnTo>
                    <a:pt x="2180" y="0"/>
                  </a:lnTo>
                </a:path>
              </a:pathLst>
            </a:custGeom>
            <a:noFill/>
            <a:ln w="101600">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 name="Freeform 34"/>
            <p:cNvSpPr>
              <a:spLocks/>
            </p:cNvSpPr>
            <p:nvPr/>
          </p:nvSpPr>
          <p:spPr bwMode="auto">
            <a:xfrm>
              <a:off x="1166813" y="3098581"/>
              <a:ext cx="2906712" cy="1876425"/>
            </a:xfrm>
            <a:custGeom>
              <a:avLst/>
              <a:gdLst>
                <a:gd name="T0" fmla="*/ 0 w 1733"/>
                <a:gd name="T1" fmla="*/ 2147483646 h 1230"/>
                <a:gd name="T2" fmla="*/ 2147483646 w 1733"/>
                <a:gd name="T3" fmla="*/ 2147483646 h 1230"/>
                <a:gd name="T4" fmla="*/ 2147483646 w 1733"/>
                <a:gd name="T5" fmla="*/ 0 h 1230"/>
                <a:gd name="T6" fmla="*/ 0 60000 65536"/>
                <a:gd name="T7" fmla="*/ 0 60000 65536"/>
                <a:gd name="T8" fmla="*/ 0 60000 65536"/>
                <a:gd name="T9" fmla="*/ 0 w 1733"/>
                <a:gd name="T10" fmla="*/ 0 h 1230"/>
                <a:gd name="T11" fmla="*/ 1733 w 1733"/>
                <a:gd name="T12" fmla="*/ 1230 h 1230"/>
              </a:gdLst>
              <a:ahLst/>
              <a:cxnLst>
                <a:cxn ang="T6">
                  <a:pos x="T0" y="T1"/>
                </a:cxn>
                <a:cxn ang="T7">
                  <a:pos x="T2" y="T3"/>
                </a:cxn>
                <a:cxn ang="T8">
                  <a:pos x="T4" y="T5"/>
                </a:cxn>
              </a:cxnLst>
              <a:rect l="T9" t="T10" r="T11" b="T12"/>
              <a:pathLst>
                <a:path w="1733" h="1230">
                  <a:moveTo>
                    <a:pt x="0" y="1230"/>
                  </a:moveTo>
                  <a:lnTo>
                    <a:pt x="1722" y="246"/>
                  </a:lnTo>
                  <a:lnTo>
                    <a:pt x="1733" y="0"/>
                  </a:lnTo>
                </a:path>
              </a:pathLst>
            </a:custGeom>
            <a:noFill/>
            <a:ln w="101600">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6" name="Line 35"/>
            <p:cNvSpPr>
              <a:spLocks noChangeShapeType="1"/>
            </p:cNvSpPr>
            <p:nvPr/>
          </p:nvSpPr>
          <p:spPr bwMode="auto">
            <a:xfrm>
              <a:off x="1389064" y="3873280"/>
              <a:ext cx="452437" cy="7270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8" name="Line 36"/>
            <p:cNvSpPr>
              <a:spLocks noChangeShapeType="1"/>
            </p:cNvSpPr>
            <p:nvPr/>
          </p:nvSpPr>
          <p:spPr bwMode="auto">
            <a:xfrm>
              <a:off x="2274895" y="3416082"/>
              <a:ext cx="844551" cy="1354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9" name="Line 37"/>
            <p:cNvSpPr>
              <a:spLocks noChangeShapeType="1"/>
            </p:cNvSpPr>
            <p:nvPr/>
          </p:nvSpPr>
          <p:spPr bwMode="auto">
            <a:xfrm>
              <a:off x="3402013" y="2190536"/>
              <a:ext cx="0" cy="917575"/>
            </a:xfrm>
            <a:prstGeom prst="line">
              <a:avLst/>
            </a:prstGeom>
            <a:noFill/>
            <a:ln w="952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0" name="Line 38"/>
            <p:cNvSpPr>
              <a:spLocks noChangeShapeType="1"/>
            </p:cNvSpPr>
            <p:nvPr/>
          </p:nvSpPr>
          <p:spPr bwMode="auto">
            <a:xfrm>
              <a:off x="2546360" y="2673132"/>
              <a:ext cx="282575" cy="4524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1" name="Freeform 39"/>
            <p:cNvSpPr>
              <a:spLocks/>
            </p:cNvSpPr>
            <p:nvPr/>
          </p:nvSpPr>
          <p:spPr bwMode="auto">
            <a:xfrm>
              <a:off x="4052896" y="3495459"/>
              <a:ext cx="1933575" cy="1544639"/>
            </a:xfrm>
            <a:custGeom>
              <a:avLst/>
              <a:gdLst>
                <a:gd name="T0" fmla="*/ 0 w 1152"/>
                <a:gd name="T1" fmla="*/ 0 h 1012"/>
                <a:gd name="T2" fmla="*/ 2147483646 w 1152"/>
                <a:gd name="T3" fmla="*/ 2147483646 h 1012"/>
                <a:gd name="T4" fmla="*/ 2147483646 w 1152"/>
                <a:gd name="T5" fmla="*/ 2147483646 h 1012"/>
                <a:gd name="T6" fmla="*/ 2147483646 w 1152"/>
                <a:gd name="T7" fmla="*/ 2147483646 h 1012"/>
                <a:gd name="T8" fmla="*/ 2147483646 w 1152"/>
                <a:gd name="T9" fmla="*/ 2147483646 h 1012"/>
                <a:gd name="T10" fmla="*/ 0 60000 65536"/>
                <a:gd name="T11" fmla="*/ 0 60000 65536"/>
                <a:gd name="T12" fmla="*/ 0 60000 65536"/>
                <a:gd name="T13" fmla="*/ 0 60000 65536"/>
                <a:gd name="T14" fmla="*/ 0 60000 65536"/>
                <a:gd name="T15" fmla="*/ 0 w 1152"/>
                <a:gd name="T16" fmla="*/ 0 h 1012"/>
                <a:gd name="T17" fmla="*/ 1152 w 1152"/>
                <a:gd name="T18" fmla="*/ 1012 h 1012"/>
              </a:gdLst>
              <a:ahLst/>
              <a:cxnLst>
                <a:cxn ang="T10">
                  <a:pos x="T0" y="T1"/>
                </a:cxn>
                <a:cxn ang="T11">
                  <a:pos x="T2" y="T3"/>
                </a:cxn>
                <a:cxn ang="T12">
                  <a:pos x="T4" y="T5"/>
                </a:cxn>
                <a:cxn ang="T13">
                  <a:pos x="T6" y="T7"/>
                </a:cxn>
                <a:cxn ang="T14">
                  <a:pos x="T8" y="T9"/>
                </a:cxn>
              </a:cxnLst>
              <a:rect l="T15" t="T16" r="T17" b="T18"/>
              <a:pathLst>
                <a:path w="1152" h="1012">
                  <a:moveTo>
                    <a:pt x="0" y="0"/>
                  </a:moveTo>
                  <a:lnTo>
                    <a:pt x="234" y="403"/>
                  </a:lnTo>
                  <a:lnTo>
                    <a:pt x="447" y="282"/>
                  </a:lnTo>
                  <a:lnTo>
                    <a:pt x="877" y="1012"/>
                  </a:lnTo>
                  <a:lnTo>
                    <a:pt x="1152" y="867"/>
                  </a:lnTo>
                </a:path>
              </a:pathLst>
            </a:custGeom>
            <a:noFill/>
            <a:ln w="76200">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9" name="Freeform 41"/>
            <p:cNvSpPr>
              <a:spLocks/>
            </p:cNvSpPr>
            <p:nvPr/>
          </p:nvSpPr>
          <p:spPr bwMode="auto">
            <a:xfrm>
              <a:off x="4833945" y="3725648"/>
              <a:ext cx="477837" cy="268287"/>
            </a:xfrm>
            <a:custGeom>
              <a:avLst/>
              <a:gdLst>
                <a:gd name="T0" fmla="*/ 0 w 285"/>
                <a:gd name="T1" fmla="*/ 2147483646 h 176"/>
                <a:gd name="T2" fmla="*/ 2147483646 w 285"/>
                <a:gd name="T3" fmla="*/ 0 h 176"/>
                <a:gd name="T4" fmla="*/ 0 60000 65536"/>
                <a:gd name="T5" fmla="*/ 0 60000 65536"/>
                <a:gd name="T6" fmla="*/ 0 w 285"/>
                <a:gd name="T7" fmla="*/ 0 h 176"/>
                <a:gd name="T8" fmla="*/ 285 w 285"/>
                <a:gd name="T9" fmla="*/ 176 h 176"/>
              </a:gdLst>
              <a:ahLst/>
              <a:cxnLst>
                <a:cxn ang="T4">
                  <a:pos x="T0" y="T1"/>
                </a:cxn>
                <a:cxn ang="T5">
                  <a:pos x="T2" y="T3"/>
                </a:cxn>
              </a:cxnLst>
              <a:rect l="T6" t="T7" r="T8" b="T9"/>
              <a:pathLst>
                <a:path w="285" h="176">
                  <a:moveTo>
                    <a:pt x="0" y="176"/>
                  </a:moveTo>
                  <a:lnTo>
                    <a:pt x="285" y="0"/>
                  </a:lnTo>
                </a:path>
              </a:pathLst>
            </a:custGeom>
            <a:noFill/>
            <a:ln w="508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1" name="Freeform 42"/>
            <p:cNvSpPr>
              <a:spLocks/>
            </p:cNvSpPr>
            <p:nvPr/>
          </p:nvSpPr>
          <p:spPr bwMode="auto">
            <a:xfrm>
              <a:off x="2492375" y="1258674"/>
              <a:ext cx="4827588" cy="1481137"/>
            </a:xfrm>
            <a:custGeom>
              <a:avLst/>
              <a:gdLst>
                <a:gd name="T0" fmla="*/ 2147483646 w 10070"/>
                <a:gd name="T1" fmla="*/ 2147483646 h 10000"/>
                <a:gd name="T2" fmla="*/ 2147483646 w 10070"/>
                <a:gd name="T3" fmla="*/ 2147483646 h 10000"/>
                <a:gd name="T4" fmla="*/ 2147483646 w 10070"/>
                <a:gd name="T5" fmla="*/ 2147483646 h 10000"/>
                <a:gd name="T6" fmla="*/ 2147483646 w 10070"/>
                <a:gd name="T7" fmla="*/ 2147483646 h 10000"/>
                <a:gd name="T8" fmla="*/ 2147483646 w 10070"/>
                <a:gd name="T9" fmla="*/ 2147483646 h 10000"/>
                <a:gd name="T10" fmla="*/ 2147483646 w 10070"/>
                <a:gd name="T11" fmla="*/ 2147483646 h 10000"/>
                <a:gd name="T12" fmla="*/ 2147483646 w 10070"/>
                <a:gd name="T13" fmla="*/ 2147483646 h 10000"/>
                <a:gd name="T14" fmla="*/ 2147483646 w 10070"/>
                <a:gd name="T15" fmla="*/ 2147483646 h 10000"/>
                <a:gd name="T16" fmla="*/ 2147483646 w 10070"/>
                <a:gd name="T17" fmla="*/ 2147483646 h 10000"/>
                <a:gd name="T18" fmla="*/ 2147483646 w 10070"/>
                <a:gd name="T19" fmla="*/ 2147483646 h 10000"/>
                <a:gd name="T20" fmla="*/ 2147483646 w 10070"/>
                <a:gd name="T21" fmla="*/ 2147483646 h 10000"/>
                <a:gd name="T22" fmla="*/ 2147483646 w 10070"/>
                <a:gd name="T23" fmla="*/ 2147483646 h 10000"/>
                <a:gd name="T24" fmla="*/ 2147483646 w 10070"/>
                <a:gd name="T25" fmla="*/ 2147483646 h 10000"/>
                <a:gd name="T26" fmla="*/ 2147483646 w 10070"/>
                <a:gd name="T27" fmla="*/ 2147483646 h 10000"/>
                <a:gd name="T28" fmla="*/ 2147483646 w 10070"/>
                <a:gd name="T29" fmla="*/ 0 h 10000"/>
                <a:gd name="T30" fmla="*/ 2147483646 w 10070"/>
                <a:gd name="T31" fmla="*/ 2147483646 h 10000"/>
                <a:gd name="T32" fmla="*/ 2147483646 w 10070"/>
                <a:gd name="T33" fmla="*/ 2147483646 h 10000"/>
                <a:gd name="T34" fmla="*/ 2147483646 w 10070"/>
                <a:gd name="T35" fmla="*/ 2147483646 h 10000"/>
                <a:gd name="T36" fmla="*/ 2147483646 w 10070"/>
                <a:gd name="T37" fmla="*/ 2147483646 h 10000"/>
                <a:gd name="T38" fmla="*/ 2147483646 w 10070"/>
                <a:gd name="T39" fmla="*/ 2147483646 h 10000"/>
                <a:gd name="T40" fmla="*/ 2147483646 w 10070"/>
                <a:gd name="T41" fmla="*/ 2147483646 h 10000"/>
                <a:gd name="T42" fmla="*/ 2147483646 w 10070"/>
                <a:gd name="T43" fmla="*/ 2147483646 h 10000"/>
                <a:gd name="T44" fmla="*/ 2147483646 w 10070"/>
                <a:gd name="T45" fmla="*/ 2147483646 h 10000"/>
                <a:gd name="T46" fmla="*/ 2147483646 w 10070"/>
                <a:gd name="T47" fmla="*/ 2147483646 h 10000"/>
                <a:gd name="T48" fmla="*/ 2147483646 w 10070"/>
                <a:gd name="T49" fmla="*/ 2147483646 h 10000"/>
                <a:gd name="T50" fmla="*/ 2147483646 w 10070"/>
                <a:gd name="T51" fmla="*/ 2147483646 h 10000"/>
                <a:gd name="T52" fmla="*/ 2147483646 w 10070"/>
                <a:gd name="T53" fmla="*/ 2147483646 h 10000"/>
                <a:gd name="T54" fmla="*/ 2147483646 w 10070"/>
                <a:gd name="T55" fmla="*/ 2147483646 h 10000"/>
                <a:gd name="T56" fmla="*/ 2147483646 w 10070"/>
                <a:gd name="T57" fmla="*/ 2147483646 h 10000"/>
                <a:gd name="T58" fmla="*/ 2147483646 w 10070"/>
                <a:gd name="T59" fmla="*/ 2147483646 h 10000"/>
                <a:gd name="T60" fmla="*/ 2147483646 w 10070"/>
                <a:gd name="T61" fmla="*/ 2147483646 h 10000"/>
                <a:gd name="T62" fmla="*/ 2147483646 w 10070"/>
                <a:gd name="T63" fmla="*/ 2147483646 h 10000"/>
                <a:gd name="T64" fmla="*/ 2147483646 w 10070"/>
                <a:gd name="T65" fmla="*/ 2147483646 h 10000"/>
                <a:gd name="T66" fmla="*/ 2147483646 w 10070"/>
                <a:gd name="T67" fmla="*/ 2147483646 h 10000"/>
                <a:gd name="T68" fmla="*/ 2147483646 w 10070"/>
                <a:gd name="T69" fmla="*/ 2147483646 h 10000"/>
                <a:gd name="T70" fmla="*/ 2147483646 w 10070"/>
                <a:gd name="T71" fmla="*/ 2147483646 h 10000"/>
                <a:gd name="T72" fmla="*/ 2147483646 w 10070"/>
                <a:gd name="T73" fmla="*/ 2147483646 h 10000"/>
                <a:gd name="T74" fmla="*/ 2147483646 w 10070"/>
                <a:gd name="T75" fmla="*/ 2147483646 h 10000"/>
                <a:gd name="T76" fmla="*/ 2147483646 w 10070"/>
                <a:gd name="T77" fmla="*/ 2147483646 h 10000"/>
                <a:gd name="T78" fmla="*/ 2147483646 w 10070"/>
                <a:gd name="T79" fmla="*/ 2147483646 h 1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70" h="10000">
                  <a:moveTo>
                    <a:pt x="0" y="9516"/>
                  </a:moveTo>
                  <a:cubicBezTo>
                    <a:pt x="1" y="9413"/>
                    <a:pt x="3" y="9310"/>
                    <a:pt x="4" y="9207"/>
                  </a:cubicBezTo>
                  <a:lnTo>
                    <a:pt x="1222" y="6942"/>
                  </a:lnTo>
                  <a:cubicBezTo>
                    <a:pt x="1519" y="6406"/>
                    <a:pt x="1659" y="6180"/>
                    <a:pt x="1785" y="5964"/>
                  </a:cubicBezTo>
                  <a:cubicBezTo>
                    <a:pt x="1852" y="5858"/>
                    <a:pt x="1918" y="5751"/>
                    <a:pt x="1985" y="5645"/>
                  </a:cubicBezTo>
                  <a:cubicBezTo>
                    <a:pt x="2058" y="5531"/>
                    <a:pt x="2132" y="5419"/>
                    <a:pt x="2205" y="5305"/>
                  </a:cubicBezTo>
                  <a:lnTo>
                    <a:pt x="2468" y="4976"/>
                  </a:lnTo>
                  <a:lnTo>
                    <a:pt x="2944" y="4450"/>
                  </a:lnTo>
                  <a:lnTo>
                    <a:pt x="3280" y="4142"/>
                  </a:lnTo>
                  <a:lnTo>
                    <a:pt x="3521" y="3915"/>
                  </a:lnTo>
                  <a:lnTo>
                    <a:pt x="3696" y="3771"/>
                  </a:lnTo>
                  <a:lnTo>
                    <a:pt x="3878" y="3637"/>
                  </a:lnTo>
                  <a:lnTo>
                    <a:pt x="4120" y="3431"/>
                  </a:lnTo>
                  <a:lnTo>
                    <a:pt x="4368" y="3298"/>
                  </a:lnTo>
                  <a:lnTo>
                    <a:pt x="4802" y="2989"/>
                  </a:lnTo>
                  <a:lnTo>
                    <a:pt x="5075" y="2742"/>
                  </a:lnTo>
                  <a:lnTo>
                    <a:pt x="5243" y="2588"/>
                  </a:lnTo>
                  <a:cubicBezTo>
                    <a:pt x="5294" y="2536"/>
                    <a:pt x="5346" y="2485"/>
                    <a:pt x="5397" y="2433"/>
                  </a:cubicBezTo>
                  <a:cubicBezTo>
                    <a:pt x="5447" y="2381"/>
                    <a:pt x="5498" y="2331"/>
                    <a:pt x="5548" y="2279"/>
                  </a:cubicBezTo>
                  <a:lnTo>
                    <a:pt x="5800" y="2031"/>
                  </a:lnTo>
                  <a:lnTo>
                    <a:pt x="6083" y="1847"/>
                  </a:lnTo>
                  <a:lnTo>
                    <a:pt x="6353" y="1795"/>
                  </a:lnTo>
                  <a:lnTo>
                    <a:pt x="6629" y="1763"/>
                  </a:lnTo>
                  <a:lnTo>
                    <a:pt x="7028" y="1661"/>
                  </a:lnTo>
                  <a:lnTo>
                    <a:pt x="7991" y="1270"/>
                  </a:lnTo>
                  <a:lnTo>
                    <a:pt x="8442" y="1054"/>
                  </a:lnTo>
                  <a:lnTo>
                    <a:pt x="8792" y="826"/>
                  </a:lnTo>
                  <a:lnTo>
                    <a:pt x="9209" y="518"/>
                  </a:lnTo>
                  <a:lnTo>
                    <a:pt x="9597" y="157"/>
                  </a:lnTo>
                  <a:lnTo>
                    <a:pt x="9774" y="0"/>
                  </a:lnTo>
                  <a:cubicBezTo>
                    <a:pt x="9827" y="79"/>
                    <a:pt x="9946" y="357"/>
                    <a:pt x="9984" y="505"/>
                  </a:cubicBezTo>
                  <a:cubicBezTo>
                    <a:pt x="9989" y="633"/>
                    <a:pt x="10065" y="735"/>
                    <a:pt x="10070" y="863"/>
                  </a:cubicBezTo>
                  <a:lnTo>
                    <a:pt x="6657" y="2782"/>
                  </a:lnTo>
                  <a:cubicBezTo>
                    <a:pt x="6664" y="2886"/>
                    <a:pt x="6671" y="2989"/>
                    <a:pt x="6678" y="3092"/>
                  </a:cubicBezTo>
                  <a:lnTo>
                    <a:pt x="6944" y="2896"/>
                  </a:lnTo>
                  <a:lnTo>
                    <a:pt x="7203" y="2742"/>
                  </a:lnTo>
                  <a:cubicBezTo>
                    <a:pt x="7246" y="2721"/>
                    <a:pt x="7290" y="2701"/>
                    <a:pt x="7333" y="2680"/>
                  </a:cubicBezTo>
                  <a:lnTo>
                    <a:pt x="7455" y="2752"/>
                  </a:lnTo>
                  <a:lnTo>
                    <a:pt x="7560" y="2906"/>
                  </a:lnTo>
                  <a:cubicBezTo>
                    <a:pt x="7582" y="3020"/>
                    <a:pt x="7605" y="3133"/>
                    <a:pt x="7627" y="3246"/>
                  </a:cubicBezTo>
                  <a:lnTo>
                    <a:pt x="7732" y="3853"/>
                  </a:lnTo>
                  <a:cubicBezTo>
                    <a:pt x="7700" y="3908"/>
                    <a:pt x="7669" y="3964"/>
                    <a:pt x="7637" y="4019"/>
                  </a:cubicBezTo>
                  <a:lnTo>
                    <a:pt x="7511" y="3277"/>
                  </a:lnTo>
                  <a:cubicBezTo>
                    <a:pt x="7483" y="3215"/>
                    <a:pt x="7455" y="3154"/>
                    <a:pt x="7427" y="3092"/>
                  </a:cubicBezTo>
                  <a:cubicBezTo>
                    <a:pt x="7387" y="3072"/>
                    <a:pt x="7348" y="3050"/>
                    <a:pt x="7308" y="3030"/>
                  </a:cubicBezTo>
                  <a:lnTo>
                    <a:pt x="7182" y="3082"/>
                  </a:lnTo>
                  <a:lnTo>
                    <a:pt x="6682" y="3463"/>
                  </a:lnTo>
                  <a:lnTo>
                    <a:pt x="6577" y="3669"/>
                  </a:lnTo>
                  <a:cubicBezTo>
                    <a:pt x="6660" y="4204"/>
                    <a:pt x="6742" y="4740"/>
                    <a:pt x="6825" y="5275"/>
                  </a:cubicBezTo>
                  <a:cubicBezTo>
                    <a:pt x="6794" y="5337"/>
                    <a:pt x="6762" y="5397"/>
                    <a:pt x="6731" y="5459"/>
                  </a:cubicBezTo>
                  <a:cubicBezTo>
                    <a:pt x="6645" y="4959"/>
                    <a:pt x="6558" y="4457"/>
                    <a:pt x="6472" y="3957"/>
                  </a:cubicBezTo>
                  <a:lnTo>
                    <a:pt x="5590" y="4914"/>
                  </a:lnTo>
                  <a:cubicBezTo>
                    <a:pt x="5701" y="5531"/>
                    <a:pt x="5811" y="6150"/>
                    <a:pt x="5922" y="6767"/>
                  </a:cubicBezTo>
                  <a:cubicBezTo>
                    <a:pt x="5895" y="6846"/>
                    <a:pt x="5869" y="6925"/>
                    <a:pt x="5842" y="7004"/>
                  </a:cubicBezTo>
                  <a:cubicBezTo>
                    <a:pt x="5722" y="6400"/>
                    <a:pt x="5601" y="5796"/>
                    <a:pt x="5481" y="5192"/>
                  </a:cubicBezTo>
                  <a:cubicBezTo>
                    <a:pt x="5471" y="5130"/>
                    <a:pt x="5460" y="5069"/>
                    <a:pt x="5450" y="5007"/>
                  </a:cubicBezTo>
                  <a:lnTo>
                    <a:pt x="5432" y="4656"/>
                  </a:lnTo>
                  <a:lnTo>
                    <a:pt x="5432" y="4327"/>
                  </a:lnTo>
                  <a:cubicBezTo>
                    <a:pt x="5436" y="4286"/>
                    <a:pt x="5439" y="4245"/>
                    <a:pt x="5443" y="4204"/>
                  </a:cubicBezTo>
                  <a:cubicBezTo>
                    <a:pt x="5442" y="4173"/>
                    <a:pt x="5440" y="4142"/>
                    <a:pt x="5439" y="4111"/>
                  </a:cubicBezTo>
                  <a:lnTo>
                    <a:pt x="5023" y="4594"/>
                  </a:lnTo>
                  <a:lnTo>
                    <a:pt x="4851" y="4636"/>
                  </a:lnTo>
                  <a:lnTo>
                    <a:pt x="4589" y="4760"/>
                  </a:lnTo>
                  <a:lnTo>
                    <a:pt x="4295" y="4780"/>
                  </a:lnTo>
                  <a:lnTo>
                    <a:pt x="4106" y="4842"/>
                  </a:lnTo>
                  <a:cubicBezTo>
                    <a:pt x="4046" y="4917"/>
                    <a:pt x="3987" y="4993"/>
                    <a:pt x="3927" y="5069"/>
                  </a:cubicBezTo>
                  <a:cubicBezTo>
                    <a:pt x="3920" y="5171"/>
                    <a:pt x="3913" y="5275"/>
                    <a:pt x="3906" y="5377"/>
                  </a:cubicBezTo>
                  <a:cubicBezTo>
                    <a:pt x="3904" y="5477"/>
                    <a:pt x="3901" y="5576"/>
                    <a:pt x="3899" y="5676"/>
                  </a:cubicBezTo>
                  <a:lnTo>
                    <a:pt x="3938" y="5892"/>
                  </a:lnTo>
                  <a:cubicBezTo>
                    <a:pt x="3943" y="5964"/>
                    <a:pt x="3947" y="6036"/>
                    <a:pt x="3952" y="6108"/>
                  </a:cubicBezTo>
                  <a:lnTo>
                    <a:pt x="3696" y="5841"/>
                  </a:lnTo>
                  <a:cubicBezTo>
                    <a:pt x="3634" y="5632"/>
                    <a:pt x="3573" y="5422"/>
                    <a:pt x="3511" y="5213"/>
                  </a:cubicBezTo>
                  <a:lnTo>
                    <a:pt x="3248" y="4996"/>
                  </a:lnTo>
                  <a:lnTo>
                    <a:pt x="3035" y="5182"/>
                  </a:lnTo>
                  <a:lnTo>
                    <a:pt x="2762" y="5491"/>
                  </a:lnTo>
                  <a:lnTo>
                    <a:pt x="2447" y="5861"/>
                  </a:lnTo>
                  <a:lnTo>
                    <a:pt x="1995" y="6706"/>
                  </a:lnTo>
                  <a:cubicBezTo>
                    <a:pt x="1943" y="6795"/>
                    <a:pt x="1890" y="6884"/>
                    <a:pt x="1838" y="6973"/>
                  </a:cubicBezTo>
                  <a:lnTo>
                    <a:pt x="245" y="9886"/>
                  </a:lnTo>
                  <a:lnTo>
                    <a:pt x="119" y="10000"/>
                  </a:lnTo>
                  <a:cubicBezTo>
                    <a:pt x="79" y="9839"/>
                    <a:pt x="40" y="9677"/>
                    <a:pt x="0" y="95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3" name="Freeform 43"/>
            <p:cNvSpPr>
              <a:spLocks/>
            </p:cNvSpPr>
            <p:nvPr/>
          </p:nvSpPr>
          <p:spPr bwMode="auto">
            <a:xfrm>
              <a:off x="4972057" y="4957539"/>
              <a:ext cx="5967413" cy="787400"/>
            </a:xfrm>
            <a:custGeom>
              <a:avLst/>
              <a:gdLst>
                <a:gd name="T0" fmla="*/ 0 w 3558"/>
                <a:gd name="T1" fmla="*/ 2147483646 h 516"/>
                <a:gd name="T2" fmla="*/ 2147483646 w 3558"/>
                <a:gd name="T3" fmla="*/ 0 h 516"/>
                <a:gd name="T4" fmla="*/ 2147483646 w 3558"/>
                <a:gd name="T5" fmla="*/ 0 h 516"/>
                <a:gd name="T6" fmla="*/ 0 60000 65536"/>
                <a:gd name="T7" fmla="*/ 0 60000 65536"/>
                <a:gd name="T8" fmla="*/ 0 60000 65536"/>
                <a:gd name="T9" fmla="*/ 0 w 3558"/>
                <a:gd name="T10" fmla="*/ 0 h 516"/>
                <a:gd name="T11" fmla="*/ 3558 w 3558"/>
                <a:gd name="T12" fmla="*/ 516 h 516"/>
              </a:gdLst>
              <a:ahLst/>
              <a:cxnLst>
                <a:cxn ang="T6">
                  <a:pos x="T0" y="T1"/>
                </a:cxn>
                <a:cxn ang="T7">
                  <a:pos x="T2" y="T3"/>
                </a:cxn>
                <a:cxn ang="T8">
                  <a:pos x="T4" y="T5"/>
                </a:cxn>
              </a:cxnLst>
              <a:rect l="T9" t="T10" r="T11" b="T12"/>
              <a:pathLst>
                <a:path w="3558" h="516">
                  <a:moveTo>
                    <a:pt x="0" y="516"/>
                  </a:moveTo>
                  <a:lnTo>
                    <a:pt x="942" y="0"/>
                  </a:lnTo>
                  <a:lnTo>
                    <a:pt x="3558" y="0"/>
                  </a:lnTo>
                </a:path>
              </a:pathLst>
            </a:custGeom>
            <a:noFill/>
            <a:ln w="1016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6" name="Freeform 45"/>
            <p:cNvSpPr>
              <a:spLocks/>
            </p:cNvSpPr>
            <p:nvPr/>
          </p:nvSpPr>
          <p:spPr bwMode="auto">
            <a:xfrm>
              <a:off x="6443663" y="5063903"/>
              <a:ext cx="3225800" cy="711200"/>
            </a:xfrm>
            <a:custGeom>
              <a:avLst/>
              <a:gdLst>
                <a:gd name="T0" fmla="*/ 2147483646 w 1923"/>
                <a:gd name="T1" fmla="*/ 2147483646 h 466"/>
                <a:gd name="T2" fmla="*/ 0 w 1923"/>
                <a:gd name="T3" fmla="*/ 2147483646 h 466"/>
                <a:gd name="T4" fmla="*/ 2147483646 w 1923"/>
                <a:gd name="T5" fmla="*/ 2147483646 h 466"/>
                <a:gd name="T6" fmla="*/ 2147483646 w 1923"/>
                <a:gd name="T7" fmla="*/ 2147483646 h 466"/>
                <a:gd name="T8" fmla="*/ 2147483646 w 1923"/>
                <a:gd name="T9" fmla="*/ 2147483646 h 466"/>
                <a:gd name="T10" fmla="*/ 2147483646 w 1923"/>
                <a:gd name="T11" fmla="*/ 2147483646 h 466"/>
                <a:gd name="T12" fmla="*/ 2147483646 w 1923"/>
                <a:gd name="T13" fmla="*/ 2147483646 h 466"/>
                <a:gd name="T14" fmla="*/ 2147483646 w 1923"/>
                <a:gd name="T15" fmla="*/ 2147483646 h 466"/>
                <a:gd name="T16" fmla="*/ 0 60000 65536"/>
                <a:gd name="T17" fmla="*/ 0 60000 65536"/>
                <a:gd name="T18" fmla="*/ 0 60000 65536"/>
                <a:gd name="T19" fmla="*/ 0 60000 65536"/>
                <a:gd name="T20" fmla="*/ 0 60000 65536"/>
                <a:gd name="T21" fmla="*/ 0 60000 65536"/>
                <a:gd name="T22" fmla="*/ 0 60000 65536"/>
                <a:gd name="T23" fmla="*/ 0 60000 65536"/>
                <a:gd name="T24" fmla="*/ 0 w 1923"/>
                <a:gd name="T25" fmla="*/ 0 h 466"/>
                <a:gd name="T26" fmla="*/ 1923 w 1923"/>
                <a:gd name="T27" fmla="*/ 466 h 4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3" h="466">
                  <a:moveTo>
                    <a:pt x="201" y="466"/>
                  </a:moveTo>
                  <a:lnTo>
                    <a:pt x="0" y="104"/>
                  </a:lnTo>
                  <a:lnTo>
                    <a:pt x="6" y="73"/>
                  </a:lnTo>
                  <a:lnTo>
                    <a:pt x="105" y="11"/>
                  </a:lnTo>
                  <a:lnTo>
                    <a:pt x="1818" y="19"/>
                  </a:lnTo>
                  <a:lnTo>
                    <a:pt x="1872" y="22"/>
                  </a:lnTo>
                  <a:cubicBezTo>
                    <a:pt x="1889" y="31"/>
                    <a:pt x="1910" y="0"/>
                    <a:pt x="1918" y="71"/>
                  </a:cubicBezTo>
                  <a:lnTo>
                    <a:pt x="1923" y="448"/>
                  </a:lnTo>
                </a:path>
              </a:pathLst>
            </a:custGeom>
            <a:noFill/>
            <a:ln w="635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7" name="Line 46"/>
            <p:cNvSpPr>
              <a:spLocks noChangeShapeType="1"/>
            </p:cNvSpPr>
            <p:nvPr/>
          </p:nvSpPr>
          <p:spPr bwMode="auto">
            <a:xfrm flipV="1">
              <a:off x="8624888" y="4984536"/>
              <a:ext cx="0" cy="804863"/>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8" name="Freeform 47"/>
            <p:cNvSpPr>
              <a:spLocks/>
            </p:cNvSpPr>
            <p:nvPr/>
          </p:nvSpPr>
          <p:spPr bwMode="auto">
            <a:xfrm>
              <a:off x="9866320" y="3625635"/>
              <a:ext cx="220663" cy="1317625"/>
            </a:xfrm>
            <a:custGeom>
              <a:avLst/>
              <a:gdLst>
                <a:gd name="T0" fmla="*/ 2147483646 w 132"/>
                <a:gd name="T1" fmla="*/ 2147483646 h 864"/>
                <a:gd name="T2" fmla="*/ 0 w 132"/>
                <a:gd name="T3" fmla="*/ 2147483646 h 864"/>
                <a:gd name="T4" fmla="*/ 2147483646 w 132"/>
                <a:gd name="T5" fmla="*/ 2147483646 h 864"/>
                <a:gd name="T6" fmla="*/ 2147483646 w 132"/>
                <a:gd name="T7" fmla="*/ 0 h 864"/>
                <a:gd name="T8" fmla="*/ 0 60000 65536"/>
                <a:gd name="T9" fmla="*/ 0 60000 65536"/>
                <a:gd name="T10" fmla="*/ 0 60000 65536"/>
                <a:gd name="T11" fmla="*/ 0 60000 65536"/>
                <a:gd name="T12" fmla="*/ 0 w 132"/>
                <a:gd name="T13" fmla="*/ 0 h 864"/>
                <a:gd name="T14" fmla="*/ 132 w 132"/>
                <a:gd name="T15" fmla="*/ 864 h 864"/>
              </a:gdLst>
              <a:ahLst/>
              <a:cxnLst>
                <a:cxn ang="T8">
                  <a:pos x="T0" y="T1"/>
                </a:cxn>
                <a:cxn ang="T9">
                  <a:pos x="T2" y="T3"/>
                </a:cxn>
                <a:cxn ang="T10">
                  <a:pos x="T4" y="T5"/>
                </a:cxn>
                <a:cxn ang="T11">
                  <a:pos x="T6" y="T7"/>
                </a:cxn>
              </a:cxnLst>
              <a:rect l="T12" t="T13" r="T14" b="T15"/>
              <a:pathLst>
                <a:path w="132" h="864">
                  <a:moveTo>
                    <a:pt x="4" y="864"/>
                  </a:moveTo>
                  <a:lnTo>
                    <a:pt x="0" y="164"/>
                  </a:lnTo>
                  <a:lnTo>
                    <a:pt x="18" y="113"/>
                  </a:lnTo>
                  <a:lnTo>
                    <a:pt x="132" y="0"/>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9" name="Line 48"/>
            <p:cNvSpPr>
              <a:spLocks noChangeShapeType="1"/>
            </p:cNvSpPr>
            <p:nvPr/>
          </p:nvSpPr>
          <p:spPr bwMode="auto">
            <a:xfrm>
              <a:off x="8875723" y="4508276"/>
              <a:ext cx="1690687"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0" name="Line 49"/>
            <p:cNvSpPr>
              <a:spLocks noChangeShapeType="1"/>
            </p:cNvSpPr>
            <p:nvPr/>
          </p:nvSpPr>
          <p:spPr bwMode="auto">
            <a:xfrm>
              <a:off x="8885245" y="4181251"/>
              <a:ext cx="1006475"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1" name="Line 50"/>
            <p:cNvSpPr>
              <a:spLocks noChangeShapeType="1"/>
            </p:cNvSpPr>
            <p:nvPr/>
          </p:nvSpPr>
          <p:spPr bwMode="auto">
            <a:xfrm>
              <a:off x="10414008" y="3887564"/>
              <a:ext cx="525463"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2" name="Freeform 51"/>
            <p:cNvSpPr>
              <a:spLocks/>
            </p:cNvSpPr>
            <p:nvPr/>
          </p:nvSpPr>
          <p:spPr bwMode="auto">
            <a:xfrm>
              <a:off x="4659313" y="1585696"/>
              <a:ext cx="4202112" cy="3333751"/>
            </a:xfrm>
            <a:custGeom>
              <a:avLst/>
              <a:gdLst>
                <a:gd name="T0" fmla="*/ 0 w 2505"/>
                <a:gd name="T1" fmla="*/ 2147483646 h 2185"/>
                <a:gd name="T2" fmla="*/ 2147483646 w 2505"/>
                <a:gd name="T3" fmla="*/ 2147483646 h 2185"/>
                <a:gd name="T4" fmla="*/ 2147483646 w 2505"/>
                <a:gd name="T5" fmla="*/ 2147483646 h 2185"/>
                <a:gd name="T6" fmla="*/ 2147483646 w 2505"/>
                <a:gd name="T7" fmla="*/ 2147483646 h 2185"/>
                <a:gd name="T8" fmla="*/ 2147483646 w 2505"/>
                <a:gd name="T9" fmla="*/ 2147483646 h 2185"/>
                <a:gd name="T10" fmla="*/ 2147483646 w 2505"/>
                <a:gd name="T11" fmla="*/ 2147483646 h 2185"/>
                <a:gd name="T12" fmla="*/ 2147483646 w 2505"/>
                <a:gd name="T13" fmla="*/ 2147483646 h 2185"/>
                <a:gd name="T14" fmla="*/ 2147483646 w 2505"/>
                <a:gd name="T15" fmla="*/ 2147483646 h 2185"/>
                <a:gd name="T16" fmla="*/ 2147483646 w 2505"/>
                <a:gd name="T17" fmla="*/ 2147483646 h 2185"/>
                <a:gd name="T18" fmla="*/ 2147483646 w 2505"/>
                <a:gd name="T19" fmla="*/ 2147483646 h 2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5"/>
                <a:gd name="T31" fmla="*/ 0 h 2185"/>
                <a:gd name="T32" fmla="*/ 2505 w 2505"/>
                <a:gd name="T33" fmla="*/ 2185 h 2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5" h="2185">
                  <a:moveTo>
                    <a:pt x="0" y="683"/>
                  </a:moveTo>
                  <a:lnTo>
                    <a:pt x="1178" y="50"/>
                  </a:lnTo>
                  <a:lnTo>
                    <a:pt x="1269" y="7"/>
                  </a:lnTo>
                  <a:cubicBezTo>
                    <a:pt x="1316" y="0"/>
                    <a:pt x="1410" y="1"/>
                    <a:pt x="1458" y="11"/>
                  </a:cubicBezTo>
                  <a:lnTo>
                    <a:pt x="1560" y="67"/>
                  </a:lnTo>
                  <a:lnTo>
                    <a:pt x="2399" y="515"/>
                  </a:lnTo>
                  <a:lnTo>
                    <a:pt x="2456" y="571"/>
                  </a:lnTo>
                  <a:cubicBezTo>
                    <a:pt x="2473" y="597"/>
                    <a:pt x="2493" y="640"/>
                    <a:pt x="2501" y="668"/>
                  </a:cubicBezTo>
                  <a:lnTo>
                    <a:pt x="2502" y="739"/>
                  </a:lnTo>
                  <a:lnTo>
                    <a:pt x="2505" y="2185"/>
                  </a:lnTo>
                </a:path>
              </a:pathLst>
            </a:custGeom>
            <a:noFill/>
            <a:ln w="1016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3" name="Freeform 52"/>
            <p:cNvSpPr>
              <a:spLocks/>
            </p:cNvSpPr>
            <p:nvPr/>
          </p:nvSpPr>
          <p:spPr bwMode="auto">
            <a:xfrm>
              <a:off x="5619757" y="3816133"/>
              <a:ext cx="1217613" cy="334963"/>
            </a:xfrm>
            <a:custGeom>
              <a:avLst/>
              <a:gdLst>
                <a:gd name="T0" fmla="*/ 0 w 726"/>
                <a:gd name="T1" fmla="*/ 2147483646 h 220"/>
                <a:gd name="T2" fmla="*/ 2147483646 w 726"/>
                <a:gd name="T3" fmla="*/ 0 h 220"/>
                <a:gd name="T4" fmla="*/ 2147483646 w 726"/>
                <a:gd name="T5" fmla="*/ 2147483646 h 220"/>
                <a:gd name="T6" fmla="*/ 0 60000 65536"/>
                <a:gd name="T7" fmla="*/ 0 60000 65536"/>
                <a:gd name="T8" fmla="*/ 0 60000 65536"/>
                <a:gd name="T9" fmla="*/ 0 w 726"/>
                <a:gd name="T10" fmla="*/ 0 h 220"/>
                <a:gd name="T11" fmla="*/ 726 w 726"/>
                <a:gd name="T12" fmla="*/ 220 h 220"/>
              </a:gdLst>
              <a:ahLst/>
              <a:cxnLst>
                <a:cxn ang="T6">
                  <a:pos x="T0" y="T1"/>
                </a:cxn>
                <a:cxn ang="T7">
                  <a:pos x="T2" y="T3"/>
                </a:cxn>
                <a:cxn ang="T8">
                  <a:pos x="T4" y="T5"/>
                </a:cxn>
              </a:cxnLst>
              <a:rect l="T9" t="T10" r="T11" b="T12"/>
              <a:pathLst>
                <a:path w="726" h="220">
                  <a:moveTo>
                    <a:pt x="0" y="220"/>
                  </a:moveTo>
                  <a:lnTo>
                    <a:pt x="395" y="0"/>
                  </a:lnTo>
                  <a:lnTo>
                    <a:pt x="726" y="51"/>
                  </a:lnTo>
                </a:path>
              </a:pathLst>
            </a:custGeom>
            <a:noFill/>
            <a:ln w="952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4" name="Freeform 53"/>
            <p:cNvSpPr>
              <a:spLocks/>
            </p:cNvSpPr>
            <p:nvPr/>
          </p:nvSpPr>
          <p:spPr bwMode="auto">
            <a:xfrm>
              <a:off x="6232532" y="2879508"/>
              <a:ext cx="1268413" cy="2154239"/>
            </a:xfrm>
            <a:custGeom>
              <a:avLst/>
              <a:gdLst>
                <a:gd name="T0" fmla="*/ 2147483646 w 756"/>
                <a:gd name="T1" fmla="*/ 2147483646 h 1412"/>
                <a:gd name="T2" fmla="*/ 0 w 756"/>
                <a:gd name="T3" fmla="*/ 2147483646 h 1412"/>
                <a:gd name="T4" fmla="*/ 2147483646 w 756"/>
                <a:gd name="T5" fmla="*/ 0 h 1412"/>
                <a:gd name="T6" fmla="*/ 0 60000 65536"/>
                <a:gd name="T7" fmla="*/ 0 60000 65536"/>
                <a:gd name="T8" fmla="*/ 0 60000 65536"/>
                <a:gd name="T9" fmla="*/ 0 w 756"/>
                <a:gd name="T10" fmla="*/ 0 h 1412"/>
                <a:gd name="T11" fmla="*/ 756 w 756"/>
                <a:gd name="T12" fmla="*/ 1412 h 1412"/>
              </a:gdLst>
              <a:ahLst/>
              <a:cxnLst>
                <a:cxn ang="T6">
                  <a:pos x="T0" y="T1"/>
                </a:cxn>
                <a:cxn ang="T7">
                  <a:pos x="T2" y="T3"/>
                </a:cxn>
                <a:cxn ang="T8">
                  <a:pos x="T4" y="T5"/>
                </a:cxn>
              </a:cxnLst>
              <a:rect l="T9" t="T10" r="T11" b="T12"/>
              <a:pathLst>
                <a:path w="756" h="1412">
                  <a:moveTo>
                    <a:pt x="66" y="1412"/>
                  </a:moveTo>
                  <a:lnTo>
                    <a:pt x="0" y="1287"/>
                  </a:lnTo>
                  <a:lnTo>
                    <a:pt x="756" y="0"/>
                  </a:lnTo>
                </a:path>
              </a:pathLst>
            </a:custGeom>
            <a:noFill/>
            <a:ln w="952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5" name="Freeform 54"/>
            <p:cNvSpPr>
              <a:spLocks/>
            </p:cNvSpPr>
            <p:nvPr/>
          </p:nvSpPr>
          <p:spPr bwMode="auto">
            <a:xfrm>
              <a:off x="7507296" y="2068297"/>
              <a:ext cx="522287" cy="796925"/>
            </a:xfrm>
            <a:custGeom>
              <a:avLst/>
              <a:gdLst>
                <a:gd name="T0" fmla="*/ 0 w 311"/>
                <a:gd name="T1" fmla="*/ 2147483646 h 523"/>
                <a:gd name="T2" fmla="*/ 2147483646 w 311"/>
                <a:gd name="T3" fmla="*/ 0 h 523"/>
                <a:gd name="T4" fmla="*/ 0 60000 65536"/>
                <a:gd name="T5" fmla="*/ 0 60000 65536"/>
                <a:gd name="T6" fmla="*/ 0 w 311"/>
                <a:gd name="T7" fmla="*/ 0 h 523"/>
                <a:gd name="T8" fmla="*/ 311 w 311"/>
                <a:gd name="T9" fmla="*/ 523 h 523"/>
              </a:gdLst>
              <a:ahLst/>
              <a:cxnLst>
                <a:cxn ang="T4">
                  <a:pos x="T0" y="T1"/>
                </a:cxn>
                <a:cxn ang="T5">
                  <a:pos x="T2" y="T3"/>
                </a:cxn>
              </a:cxnLst>
              <a:rect l="T6" t="T7" r="T8" b="T9"/>
              <a:pathLst>
                <a:path w="311" h="523">
                  <a:moveTo>
                    <a:pt x="0" y="523"/>
                  </a:moveTo>
                  <a:lnTo>
                    <a:pt x="311" y="0"/>
                  </a:lnTo>
                </a:path>
              </a:pathLst>
            </a:custGeom>
            <a:noFill/>
            <a:ln w="889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6" name="Freeform 55"/>
            <p:cNvSpPr>
              <a:spLocks/>
            </p:cNvSpPr>
            <p:nvPr/>
          </p:nvSpPr>
          <p:spPr bwMode="auto">
            <a:xfrm>
              <a:off x="6851651" y="3905027"/>
              <a:ext cx="1982788" cy="1588"/>
            </a:xfrm>
            <a:custGeom>
              <a:avLst/>
              <a:gdLst>
                <a:gd name="T0" fmla="*/ 0 w 1182"/>
                <a:gd name="T1" fmla="*/ 0 h 1"/>
                <a:gd name="T2" fmla="*/ 2147483646 w 1182"/>
                <a:gd name="T3" fmla="*/ 0 h 1"/>
                <a:gd name="T4" fmla="*/ 0 60000 65536"/>
                <a:gd name="T5" fmla="*/ 0 60000 65536"/>
                <a:gd name="T6" fmla="*/ 0 w 1182"/>
                <a:gd name="T7" fmla="*/ 0 h 1"/>
                <a:gd name="T8" fmla="*/ 1182 w 1182"/>
                <a:gd name="T9" fmla="*/ 1 h 1"/>
              </a:gdLst>
              <a:ahLst/>
              <a:cxnLst>
                <a:cxn ang="T4">
                  <a:pos x="T0" y="T1"/>
                </a:cxn>
                <a:cxn ang="T5">
                  <a:pos x="T2" y="T3"/>
                </a:cxn>
              </a:cxnLst>
              <a:rect l="T6" t="T7" r="T8" b="T9"/>
              <a:pathLst>
                <a:path w="1182" h="1">
                  <a:moveTo>
                    <a:pt x="0" y="0"/>
                  </a:moveTo>
                  <a:lnTo>
                    <a:pt x="1182" y="0"/>
                  </a:lnTo>
                </a:path>
              </a:pathLst>
            </a:custGeom>
            <a:noFill/>
            <a:ln w="762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7" name="Freeform 56"/>
            <p:cNvSpPr>
              <a:spLocks/>
            </p:cNvSpPr>
            <p:nvPr/>
          </p:nvSpPr>
          <p:spPr bwMode="auto">
            <a:xfrm>
              <a:off x="6218244" y="1900020"/>
              <a:ext cx="3613151" cy="1490663"/>
            </a:xfrm>
            <a:custGeom>
              <a:avLst/>
              <a:gdLst>
                <a:gd name="T0" fmla="*/ 0 w 2155"/>
                <a:gd name="T1" fmla="*/ 0 h 977"/>
                <a:gd name="T2" fmla="*/ 2147483646 w 2155"/>
                <a:gd name="T3" fmla="*/ 2147483646 h 977"/>
                <a:gd name="T4" fmla="*/ 2147483646 w 2155"/>
                <a:gd name="T5" fmla="*/ 2147483646 h 977"/>
                <a:gd name="T6" fmla="*/ 0 60000 65536"/>
                <a:gd name="T7" fmla="*/ 0 60000 65536"/>
                <a:gd name="T8" fmla="*/ 0 60000 65536"/>
                <a:gd name="T9" fmla="*/ 0 w 2155"/>
                <a:gd name="T10" fmla="*/ 0 h 977"/>
                <a:gd name="T11" fmla="*/ 2155 w 2155"/>
                <a:gd name="T12" fmla="*/ 977 h 977"/>
              </a:gdLst>
              <a:ahLst/>
              <a:cxnLst>
                <a:cxn ang="T6">
                  <a:pos x="T0" y="T1"/>
                </a:cxn>
                <a:cxn ang="T7">
                  <a:pos x="T2" y="T3"/>
                </a:cxn>
                <a:cxn ang="T8">
                  <a:pos x="T4" y="T5"/>
                </a:cxn>
              </a:cxnLst>
              <a:rect l="T9" t="T10" r="T11" b="T12"/>
              <a:pathLst>
                <a:path w="2155" h="977">
                  <a:moveTo>
                    <a:pt x="0" y="0"/>
                  </a:moveTo>
                  <a:lnTo>
                    <a:pt x="573" y="977"/>
                  </a:lnTo>
                  <a:lnTo>
                    <a:pt x="2155" y="977"/>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8" name="Freeform 57"/>
            <p:cNvSpPr>
              <a:spLocks/>
            </p:cNvSpPr>
            <p:nvPr/>
          </p:nvSpPr>
          <p:spPr bwMode="auto">
            <a:xfrm>
              <a:off x="7064380" y="1625376"/>
              <a:ext cx="579439" cy="1016000"/>
            </a:xfrm>
            <a:custGeom>
              <a:avLst/>
              <a:gdLst>
                <a:gd name="T0" fmla="*/ 2147483646 w 345"/>
                <a:gd name="T1" fmla="*/ 2147483646 h 666"/>
                <a:gd name="T2" fmla="*/ 2147483646 w 345"/>
                <a:gd name="T3" fmla="*/ 2147483646 h 666"/>
                <a:gd name="T4" fmla="*/ 0 w 345"/>
                <a:gd name="T5" fmla="*/ 2147483646 h 666"/>
                <a:gd name="T6" fmla="*/ 2147483646 w 345"/>
                <a:gd name="T7" fmla="*/ 0 h 666"/>
                <a:gd name="T8" fmla="*/ 0 60000 65536"/>
                <a:gd name="T9" fmla="*/ 0 60000 65536"/>
                <a:gd name="T10" fmla="*/ 0 60000 65536"/>
                <a:gd name="T11" fmla="*/ 0 60000 65536"/>
                <a:gd name="T12" fmla="*/ 0 w 345"/>
                <a:gd name="T13" fmla="*/ 0 h 666"/>
                <a:gd name="T14" fmla="*/ 345 w 345"/>
                <a:gd name="T15" fmla="*/ 666 h 666"/>
              </a:gdLst>
              <a:ahLst/>
              <a:cxnLst>
                <a:cxn ang="T8">
                  <a:pos x="T0" y="T1"/>
                </a:cxn>
                <a:cxn ang="T9">
                  <a:pos x="T2" y="T3"/>
                </a:cxn>
                <a:cxn ang="T10">
                  <a:pos x="T4" y="T5"/>
                </a:cxn>
                <a:cxn ang="T11">
                  <a:pos x="T6" y="T7"/>
                </a:cxn>
              </a:cxnLst>
              <a:rect l="T12" t="T13" r="T14" b="T15"/>
              <a:pathLst>
                <a:path w="345" h="666">
                  <a:moveTo>
                    <a:pt x="345" y="666"/>
                  </a:moveTo>
                  <a:lnTo>
                    <a:pt x="63" y="483"/>
                  </a:lnTo>
                  <a:cubicBezTo>
                    <a:pt x="6" y="433"/>
                    <a:pt x="10" y="446"/>
                    <a:pt x="0" y="366"/>
                  </a:cubicBezTo>
                  <a:lnTo>
                    <a:pt x="3" y="0"/>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9" name="Freeform 58"/>
            <p:cNvSpPr>
              <a:spLocks/>
            </p:cNvSpPr>
            <p:nvPr/>
          </p:nvSpPr>
          <p:spPr bwMode="auto">
            <a:xfrm>
              <a:off x="6403975" y="2058766"/>
              <a:ext cx="647700" cy="100012"/>
            </a:xfrm>
            <a:custGeom>
              <a:avLst/>
              <a:gdLst>
                <a:gd name="T0" fmla="*/ 0 w 387"/>
                <a:gd name="T1" fmla="*/ 2147483646 h 66"/>
                <a:gd name="T2" fmla="*/ 2147483646 w 387"/>
                <a:gd name="T3" fmla="*/ 0 h 66"/>
                <a:gd name="T4" fmla="*/ 0 60000 65536"/>
                <a:gd name="T5" fmla="*/ 0 60000 65536"/>
                <a:gd name="T6" fmla="*/ 0 w 387"/>
                <a:gd name="T7" fmla="*/ 0 h 66"/>
                <a:gd name="T8" fmla="*/ 387 w 387"/>
                <a:gd name="T9" fmla="*/ 66 h 66"/>
              </a:gdLst>
              <a:ahLst/>
              <a:cxnLst>
                <a:cxn ang="T4">
                  <a:pos x="T0" y="T1"/>
                </a:cxn>
                <a:cxn ang="T5">
                  <a:pos x="T2" y="T3"/>
                </a:cxn>
              </a:cxnLst>
              <a:rect l="T6" t="T7" r="T8" b="T9"/>
              <a:pathLst>
                <a:path w="387" h="66">
                  <a:moveTo>
                    <a:pt x="0" y="66"/>
                  </a:moveTo>
                  <a:lnTo>
                    <a:pt x="387" y="0"/>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0" name="Freeform 59"/>
            <p:cNvSpPr>
              <a:spLocks/>
            </p:cNvSpPr>
            <p:nvPr/>
          </p:nvSpPr>
          <p:spPr bwMode="auto">
            <a:xfrm>
              <a:off x="5786445" y="2114332"/>
              <a:ext cx="1087437" cy="1697039"/>
            </a:xfrm>
            <a:custGeom>
              <a:avLst/>
              <a:gdLst>
                <a:gd name="T0" fmla="*/ 0 w 648"/>
                <a:gd name="T1" fmla="*/ 0 h 1112"/>
                <a:gd name="T2" fmla="*/ 2147483646 w 648"/>
                <a:gd name="T3" fmla="*/ 2147483646 h 1112"/>
                <a:gd name="T4" fmla="*/ 0 60000 65536"/>
                <a:gd name="T5" fmla="*/ 0 60000 65536"/>
                <a:gd name="T6" fmla="*/ 0 w 648"/>
                <a:gd name="T7" fmla="*/ 0 h 1112"/>
                <a:gd name="T8" fmla="*/ 648 w 648"/>
                <a:gd name="T9" fmla="*/ 1112 h 1112"/>
              </a:gdLst>
              <a:ahLst/>
              <a:cxnLst>
                <a:cxn ang="T4">
                  <a:pos x="T0" y="T1"/>
                </a:cxn>
                <a:cxn ang="T5">
                  <a:pos x="T2" y="T3"/>
                </a:cxn>
              </a:cxnLst>
              <a:rect l="T6" t="T7" r="T8" b="T9"/>
              <a:pathLst>
                <a:path w="648" h="1112">
                  <a:moveTo>
                    <a:pt x="0" y="0"/>
                  </a:moveTo>
                  <a:lnTo>
                    <a:pt x="648" y="1112"/>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1" name="Freeform 60"/>
            <p:cNvSpPr>
              <a:spLocks/>
            </p:cNvSpPr>
            <p:nvPr/>
          </p:nvSpPr>
          <p:spPr bwMode="auto">
            <a:xfrm>
              <a:off x="5356232" y="2315945"/>
              <a:ext cx="946151" cy="1492251"/>
            </a:xfrm>
            <a:custGeom>
              <a:avLst/>
              <a:gdLst>
                <a:gd name="T0" fmla="*/ 0 w 564"/>
                <a:gd name="T1" fmla="*/ 0 h 978"/>
                <a:gd name="T2" fmla="*/ 2147483646 w 564"/>
                <a:gd name="T3" fmla="*/ 2147483646 h 978"/>
                <a:gd name="T4" fmla="*/ 0 60000 65536"/>
                <a:gd name="T5" fmla="*/ 0 60000 65536"/>
                <a:gd name="T6" fmla="*/ 0 w 564"/>
                <a:gd name="T7" fmla="*/ 0 h 978"/>
                <a:gd name="T8" fmla="*/ 564 w 564"/>
                <a:gd name="T9" fmla="*/ 978 h 978"/>
              </a:gdLst>
              <a:ahLst/>
              <a:cxnLst>
                <a:cxn ang="T4">
                  <a:pos x="T0" y="T1"/>
                </a:cxn>
                <a:cxn ang="T5">
                  <a:pos x="T2" y="T3"/>
                </a:cxn>
              </a:cxnLst>
              <a:rect l="T6" t="T7" r="T8" b="T9"/>
              <a:pathLst>
                <a:path w="564" h="978">
                  <a:moveTo>
                    <a:pt x="0" y="0"/>
                  </a:moveTo>
                  <a:lnTo>
                    <a:pt x="564" y="978"/>
                  </a:lnTo>
                </a:path>
              </a:pathLst>
            </a:custGeom>
            <a:noFill/>
            <a:ln w="889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52" name="Group 61"/>
            <p:cNvGrpSpPr>
              <a:grpSpLocks/>
            </p:cNvGrpSpPr>
            <p:nvPr/>
          </p:nvGrpSpPr>
          <p:grpSpPr bwMode="auto">
            <a:xfrm>
              <a:off x="3003556" y="1760318"/>
              <a:ext cx="7488239" cy="3154363"/>
              <a:chOff x="1029" y="1448"/>
              <a:chExt cx="4464" cy="2067"/>
            </a:xfrm>
          </p:grpSpPr>
          <p:sp>
            <p:nvSpPr>
              <p:cNvPr id="571" name="Freeform 62"/>
              <p:cNvSpPr>
                <a:spLocks/>
              </p:cNvSpPr>
              <p:nvPr/>
            </p:nvSpPr>
            <p:spPr bwMode="auto">
              <a:xfrm>
                <a:off x="1869" y="2016"/>
                <a:ext cx="93" cy="186"/>
              </a:xfrm>
              <a:custGeom>
                <a:avLst/>
                <a:gdLst>
                  <a:gd name="T0" fmla="*/ 93 w 93"/>
                  <a:gd name="T1" fmla="*/ 0 h 186"/>
                  <a:gd name="T2" fmla="*/ 0 w 93"/>
                  <a:gd name="T3" fmla="*/ 45 h 186"/>
                  <a:gd name="T4" fmla="*/ 69 w 93"/>
                  <a:gd name="T5" fmla="*/ 186 h 186"/>
                  <a:gd name="T6" fmla="*/ 0 60000 65536"/>
                  <a:gd name="T7" fmla="*/ 0 60000 65536"/>
                  <a:gd name="T8" fmla="*/ 0 60000 65536"/>
                  <a:gd name="T9" fmla="*/ 0 w 93"/>
                  <a:gd name="T10" fmla="*/ 0 h 186"/>
                  <a:gd name="T11" fmla="*/ 93 w 93"/>
                  <a:gd name="T12" fmla="*/ 186 h 186"/>
                </a:gdLst>
                <a:ahLst/>
                <a:cxnLst>
                  <a:cxn ang="T6">
                    <a:pos x="T0" y="T1"/>
                  </a:cxn>
                  <a:cxn ang="T7">
                    <a:pos x="T2" y="T3"/>
                  </a:cxn>
                  <a:cxn ang="T8">
                    <a:pos x="T4" y="T5"/>
                  </a:cxn>
                </a:cxnLst>
                <a:rect l="T9" t="T10" r="T11" b="T12"/>
                <a:pathLst>
                  <a:path w="93" h="186">
                    <a:moveTo>
                      <a:pt x="93" y="0"/>
                    </a:moveTo>
                    <a:lnTo>
                      <a:pt x="0" y="45"/>
                    </a:lnTo>
                    <a:lnTo>
                      <a:pt x="69" y="186"/>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2" name="Freeform 63"/>
              <p:cNvSpPr>
                <a:spLocks/>
              </p:cNvSpPr>
              <p:nvPr/>
            </p:nvSpPr>
            <p:spPr bwMode="auto">
              <a:xfrm>
                <a:off x="2466" y="1547"/>
                <a:ext cx="50" cy="174"/>
              </a:xfrm>
              <a:custGeom>
                <a:avLst/>
                <a:gdLst>
                  <a:gd name="T0" fmla="*/ 0 w 50"/>
                  <a:gd name="T1" fmla="*/ 0 h 174"/>
                  <a:gd name="T2" fmla="*/ 50 w 50"/>
                  <a:gd name="T3" fmla="*/ 174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a:moveTo>
                      <a:pt x="0" y="0"/>
                    </a:moveTo>
                    <a:lnTo>
                      <a:pt x="50" y="174"/>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3" name="Freeform 64"/>
              <p:cNvSpPr>
                <a:spLocks/>
              </p:cNvSpPr>
              <p:nvPr/>
            </p:nvSpPr>
            <p:spPr bwMode="auto">
              <a:xfrm>
                <a:off x="3011" y="1502"/>
                <a:ext cx="427" cy="117"/>
              </a:xfrm>
              <a:custGeom>
                <a:avLst/>
                <a:gdLst>
                  <a:gd name="T0" fmla="*/ 0 w 427"/>
                  <a:gd name="T1" fmla="*/ 117 h 117"/>
                  <a:gd name="T2" fmla="*/ 148 w 427"/>
                  <a:gd name="T3" fmla="*/ 55 h 117"/>
                  <a:gd name="T4" fmla="*/ 427 w 427"/>
                  <a:gd name="T5" fmla="*/ 0 h 117"/>
                  <a:gd name="T6" fmla="*/ 0 60000 65536"/>
                  <a:gd name="T7" fmla="*/ 0 60000 65536"/>
                  <a:gd name="T8" fmla="*/ 0 60000 65536"/>
                  <a:gd name="T9" fmla="*/ 0 w 427"/>
                  <a:gd name="T10" fmla="*/ 0 h 117"/>
                  <a:gd name="T11" fmla="*/ 427 w 427"/>
                  <a:gd name="T12" fmla="*/ 117 h 117"/>
                </a:gdLst>
                <a:ahLst/>
                <a:cxnLst>
                  <a:cxn ang="T6">
                    <a:pos x="T0" y="T1"/>
                  </a:cxn>
                  <a:cxn ang="T7">
                    <a:pos x="T2" y="T3"/>
                  </a:cxn>
                  <a:cxn ang="T8">
                    <a:pos x="T4" y="T5"/>
                  </a:cxn>
                </a:cxnLst>
                <a:rect l="T9" t="T10" r="T11" b="T12"/>
                <a:pathLst>
                  <a:path w="427" h="117">
                    <a:moveTo>
                      <a:pt x="0" y="117"/>
                    </a:moveTo>
                    <a:lnTo>
                      <a:pt x="148" y="55"/>
                    </a:lnTo>
                    <a:lnTo>
                      <a:pt x="427"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4" name="Freeform 65"/>
              <p:cNvSpPr>
                <a:spLocks/>
              </p:cNvSpPr>
              <p:nvPr/>
            </p:nvSpPr>
            <p:spPr bwMode="auto">
              <a:xfrm>
                <a:off x="3135" y="1448"/>
                <a:ext cx="26" cy="111"/>
              </a:xfrm>
              <a:custGeom>
                <a:avLst/>
                <a:gdLst>
                  <a:gd name="T0" fmla="*/ 0 w 26"/>
                  <a:gd name="T1" fmla="*/ 0 h 111"/>
                  <a:gd name="T2" fmla="*/ 26 w 26"/>
                  <a:gd name="T3" fmla="*/ 111 h 111"/>
                  <a:gd name="T4" fmla="*/ 0 60000 65536"/>
                  <a:gd name="T5" fmla="*/ 0 60000 65536"/>
                  <a:gd name="T6" fmla="*/ 0 w 26"/>
                  <a:gd name="T7" fmla="*/ 0 h 111"/>
                  <a:gd name="T8" fmla="*/ 26 w 26"/>
                  <a:gd name="T9" fmla="*/ 111 h 111"/>
                </a:gdLst>
                <a:ahLst/>
                <a:cxnLst>
                  <a:cxn ang="T4">
                    <a:pos x="T0" y="T1"/>
                  </a:cxn>
                  <a:cxn ang="T5">
                    <a:pos x="T2" y="T3"/>
                  </a:cxn>
                </a:cxnLst>
                <a:rect l="T6" t="T7" r="T8" b="T9"/>
                <a:pathLst>
                  <a:path w="26" h="111">
                    <a:moveTo>
                      <a:pt x="0" y="0"/>
                    </a:moveTo>
                    <a:lnTo>
                      <a:pt x="26" y="111"/>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5" name="Freeform 66"/>
              <p:cNvSpPr>
                <a:spLocks/>
              </p:cNvSpPr>
              <p:nvPr/>
            </p:nvSpPr>
            <p:spPr bwMode="auto">
              <a:xfrm>
                <a:off x="3195" y="1551"/>
                <a:ext cx="17" cy="114"/>
              </a:xfrm>
              <a:custGeom>
                <a:avLst/>
                <a:gdLst>
                  <a:gd name="T0" fmla="*/ 0 w 17"/>
                  <a:gd name="T1" fmla="*/ 0 h 114"/>
                  <a:gd name="T2" fmla="*/ 17 w 17"/>
                  <a:gd name="T3" fmla="*/ 114 h 114"/>
                  <a:gd name="T4" fmla="*/ 0 60000 65536"/>
                  <a:gd name="T5" fmla="*/ 0 60000 65536"/>
                  <a:gd name="T6" fmla="*/ 0 w 17"/>
                  <a:gd name="T7" fmla="*/ 0 h 114"/>
                  <a:gd name="T8" fmla="*/ 17 w 17"/>
                  <a:gd name="T9" fmla="*/ 114 h 114"/>
                </a:gdLst>
                <a:ahLst/>
                <a:cxnLst>
                  <a:cxn ang="T4">
                    <a:pos x="T0" y="T1"/>
                  </a:cxn>
                  <a:cxn ang="T5">
                    <a:pos x="T2" y="T3"/>
                  </a:cxn>
                </a:cxnLst>
                <a:rect l="T6" t="T7" r="T8" b="T9"/>
                <a:pathLst>
                  <a:path w="17" h="114">
                    <a:moveTo>
                      <a:pt x="0" y="0"/>
                    </a:moveTo>
                    <a:lnTo>
                      <a:pt x="17" y="114"/>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6" name="Freeform 67"/>
              <p:cNvSpPr>
                <a:spLocks/>
              </p:cNvSpPr>
              <p:nvPr/>
            </p:nvSpPr>
            <p:spPr bwMode="auto">
              <a:xfrm>
                <a:off x="1029" y="2064"/>
                <a:ext cx="207" cy="192"/>
              </a:xfrm>
              <a:custGeom>
                <a:avLst/>
                <a:gdLst>
                  <a:gd name="T0" fmla="*/ 207 w 207"/>
                  <a:gd name="T1" fmla="*/ 0 h 192"/>
                  <a:gd name="T2" fmla="*/ 0 w 207"/>
                  <a:gd name="T3" fmla="*/ 0 h 192"/>
                  <a:gd name="T4" fmla="*/ 0 w 207"/>
                  <a:gd name="T5" fmla="*/ 192 h 192"/>
                  <a:gd name="T6" fmla="*/ 0 60000 65536"/>
                  <a:gd name="T7" fmla="*/ 0 60000 65536"/>
                  <a:gd name="T8" fmla="*/ 0 60000 65536"/>
                  <a:gd name="T9" fmla="*/ 0 w 207"/>
                  <a:gd name="T10" fmla="*/ 0 h 192"/>
                  <a:gd name="T11" fmla="*/ 207 w 207"/>
                  <a:gd name="T12" fmla="*/ 192 h 192"/>
                </a:gdLst>
                <a:ahLst/>
                <a:cxnLst>
                  <a:cxn ang="T6">
                    <a:pos x="T0" y="T1"/>
                  </a:cxn>
                  <a:cxn ang="T7">
                    <a:pos x="T2" y="T3"/>
                  </a:cxn>
                  <a:cxn ang="T8">
                    <a:pos x="T4" y="T5"/>
                  </a:cxn>
                </a:cxnLst>
                <a:rect l="T9" t="T10" r="T11" b="T12"/>
                <a:pathLst>
                  <a:path w="207" h="192">
                    <a:moveTo>
                      <a:pt x="207" y="0"/>
                    </a:moveTo>
                    <a:lnTo>
                      <a:pt x="0" y="0"/>
                    </a:lnTo>
                    <a:lnTo>
                      <a:pt x="0" y="19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7" name="Freeform 68"/>
              <p:cNvSpPr>
                <a:spLocks/>
              </p:cNvSpPr>
              <p:nvPr/>
            </p:nvSpPr>
            <p:spPr bwMode="auto">
              <a:xfrm>
                <a:off x="2489" y="2528"/>
                <a:ext cx="316" cy="186"/>
              </a:xfrm>
              <a:custGeom>
                <a:avLst/>
                <a:gdLst>
                  <a:gd name="T0" fmla="*/ 316 w 316"/>
                  <a:gd name="T1" fmla="*/ 0 h 186"/>
                  <a:gd name="T2" fmla="*/ 0 w 316"/>
                  <a:gd name="T3" fmla="*/ 186 h 186"/>
                  <a:gd name="T4" fmla="*/ 0 60000 65536"/>
                  <a:gd name="T5" fmla="*/ 0 60000 65536"/>
                  <a:gd name="T6" fmla="*/ 0 w 316"/>
                  <a:gd name="T7" fmla="*/ 0 h 186"/>
                  <a:gd name="T8" fmla="*/ 316 w 316"/>
                  <a:gd name="T9" fmla="*/ 186 h 186"/>
                </a:gdLst>
                <a:ahLst/>
                <a:cxnLst>
                  <a:cxn ang="T4">
                    <a:pos x="T0" y="T1"/>
                  </a:cxn>
                  <a:cxn ang="T5">
                    <a:pos x="T2" y="T3"/>
                  </a:cxn>
                </a:cxnLst>
                <a:rect l="T6" t="T7" r="T8" b="T9"/>
                <a:pathLst>
                  <a:path w="316" h="186">
                    <a:moveTo>
                      <a:pt x="316" y="0"/>
                    </a:moveTo>
                    <a:lnTo>
                      <a:pt x="0" y="186"/>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8" name="Freeform 69"/>
              <p:cNvSpPr>
                <a:spLocks/>
              </p:cNvSpPr>
              <p:nvPr/>
            </p:nvSpPr>
            <p:spPr bwMode="auto">
              <a:xfrm>
                <a:off x="2909" y="2448"/>
                <a:ext cx="200" cy="122"/>
              </a:xfrm>
              <a:custGeom>
                <a:avLst/>
                <a:gdLst>
                  <a:gd name="T0" fmla="*/ 200 w 200"/>
                  <a:gd name="T1" fmla="*/ 0 h 122"/>
                  <a:gd name="T2" fmla="*/ 0 w 200"/>
                  <a:gd name="T3" fmla="*/ 122 h 122"/>
                  <a:gd name="T4" fmla="*/ 0 60000 65536"/>
                  <a:gd name="T5" fmla="*/ 0 60000 65536"/>
                  <a:gd name="T6" fmla="*/ 0 w 200"/>
                  <a:gd name="T7" fmla="*/ 0 h 122"/>
                  <a:gd name="T8" fmla="*/ 200 w 200"/>
                  <a:gd name="T9" fmla="*/ 122 h 122"/>
                </a:gdLst>
                <a:ahLst/>
                <a:cxnLst>
                  <a:cxn ang="T4">
                    <a:pos x="T0" y="T1"/>
                  </a:cxn>
                  <a:cxn ang="T5">
                    <a:pos x="T2" y="T3"/>
                  </a:cxn>
                </a:cxnLst>
                <a:rect l="T6" t="T7" r="T8" b="T9"/>
                <a:pathLst>
                  <a:path w="200" h="122">
                    <a:moveTo>
                      <a:pt x="200" y="0"/>
                    </a:moveTo>
                    <a:lnTo>
                      <a:pt x="0" y="12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9" name="Freeform 70"/>
              <p:cNvSpPr>
                <a:spLocks/>
              </p:cNvSpPr>
              <p:nvPr/>
            </p:nvSpPr>
            <p:spPr bwMode="auto">
              <a:xfrm>
                <a:off x="2943" y="2858"/>
                <a:ext cx="204" cy="226"/>
              </a:xfrm>
              <a:custGeom>
                <a:avLst/>
                <a:gdLst>
                  <a:gd name="T0" fmla="*/ 204 w 204"/>
                  <a:gd name="T1" fmla="*/ 226 h 226"/>
                  <a:gd name="T2" fmla="*/ 0 w 204"/>
                  <a:gd name="T3" fmla="*/ 0 h 226"/>
                  <a:gd name="T4" fmla="*/ 0 60000 65536"/>
                  <a:gd name="T5" fmla="*/ 0 60000 65536"/>
                  <a:gd name="T6" fmla="*/ 0 w 204"/>
                  <a:gd name="T7" fmla="*/ 0 h 226"/>
                  <a:gd name="T8" fmla="*/ 204 w 204"/>
                  <a:gd name="T9" fmla="*/ 226 h 226"/>
                </a:gdLst>
                <a:ahLst/>
                <a:cxnLst>
                  <a:cxn ang="T4">
                    <a:pos x="T0" y="T1"/>
                  </a:cxn>
                  <a:cxn ang="T5">
                    <a:pos x="T2" y="T3"/>
                  </a:cxn>
                </a:cxnLst>
                <a:rect l="T6" t="T7" r="T8" b="T9"/>
                <a:pathLst>
                  <a:path w="204" h="226">
                    <a:moveTo>
                      <a:pt x="204" y="226"/>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0" name="Freeform 71"/>
              <p:cNvSpPr>
                <a:spLocks/>
              </p:cNvSpPr>
              <p:nvPr/>
            </p:nvSpPr>
            <p:spPr bwMode="auto">
              <a:xfrm>
                <a:off x="4554" y="2801"/>
                <a:ext cx="552" cy="1"/>
              </a:xfrm>
              <a:custGeom>
                <a:avLst/>
                <a:gdLst>
                  <a:gd name="T0" fmla="*/ 552 w 552"/>
                  <a:gd name="T1" fmla="*/ 1 h 1"/>
                  <a:gd name="T2" fmla="*/ 0 w 552"/>
                  <a:gd name="T3" fmla="*/ 0 h 1"/>
                  <a:gd name="T4" fmla="*/ 0 60000 65536"/>
                  <a:gd name="T5" fmla="*/ 0 60000 65536"/>
                  <a:gd name="T6" fmla="*/ 0 w 552"/>
                  <a:gd name="T7" fmla="*/ 0 h 1"/>
                  <a:gd name="T8" fmla="*/ 552 w 552"/>
                  <a:gd name="T9" fmla="*/ 1 h 1"/>
                </a:gdLst>
                <a:ahLst/>
                <a:cxnLst>
                  <a:cxn ang="T4">
                    <a:pos x="T0" y="T1"/>
                  </a:cxn>
                  <a:cxn ang="T5">
                    <a:pos x="T2" y="T3"/>
                  </a:cxn>
                </a:cxnLst>
                <a:rect l="T6" t="T7" r="T8" b="T9"/>
                <a:pathLst>
                  <a:path w="552" h="1">
                    <a:moveTo>
                      <a:pt x="552" y="1"/>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1" name="Freeform 72"/>
              <p:cNvSpPr>
                <a:spLocks/>
              </p:cNvSpPr>
              <p:nvPr/>
            </p:nvSpPr>
            <p:spPr bwMode="auto">
              <a:xfrm>
                <a:off x="4814" y="2540"/>
                <a:ext cx="1" cy="480"/>
              </a:xfrm>
              <a:custGeom>
                <a:avLst/>
                <a:gdLst>
                  <a:gd name="T0" fmla="*/ 1 w 1"/>
                  <a:gd name="T1" fmla="*/ 480 h 480"/>
                  <a:gd name="T2" fmla="*/ 0 w 1"/>
                  <a:gd name="T3" fmla="*/ 0 h 480"/>
                  <a:gd name="T4" fmla="*/ 0 60000 65536"/>
                  <a:gd name="T5" fmla="*/ 0 60000 65536"/>
                  <a:gd name="T6" fmla="*/ 0 w 1"/>
                  <a:gd name="T7" fmla="*/ 0 h 480"/>
                  <a:gd name="T8" fmla="*/ 1 w 1"/>
                  <a:gd name="T9" fmla="*/ 480 h 480"/>
                </a:gdLst>
                <a:ahLst/>
                <a:cxnLst>
                  <a:cxn ang="T4">
                    <a:pos x="T0" y="T1"/>
                  </a:cxn>
                  <a:cxn ang="T5">
                    <a:pos x="T2" y="T3"/>
                  </a:cxn>
                </a:cxnLst>
                <a:rect l="T6" t="T7" r="T8" b="T9"/>
                <a:pathLst>
                  <a:path w="1" h="480">
                    <a:moveTo>
                      <a:pt x="1" y="480"/>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2" name="Freeform 73"/>
              <p:cNvSpPr>
                <a:spLocks/>
              </p:cNvSpPr>
              <p:nvPr/>
            </p:nvSpPr>
            <p:spPr bwMode="auto">
              <a:xfrm>
                <a:off x="4691" y="3056"/>
                <a:ext cx="1" cy="175"/>
              </a:xfrm>
              <a:custGeom>
                <a:avLst/>
                <a:gdLst>
                  <a:gd name="T0" fmla="*/ 0 w 1"/>
                  <a:gd name="T1" fmla="*/ 175 h 175"/>
                  <a:gd name="T2" fmla="*/ 0 w 1"/>
                  <a:gd name="T3" fmla="*/ 0 h 175"/>
                  <a:gd name="T4" fmla="*/ 0 60000 65536"/>
                  <a:gd name="T5" fmla="*/ 0 60000 65536"/>
                  <a:gd name="T6" fmla="*/ 0 w 1"/>
                  <a:gd name="T7" fmla="*/ 0 h 175"/>
                  <a:gd name="T8" fmla="*/ 1 w 1"/>
                  <a:gd name="T9" fmla="*/ 175 h 175"/>
                </a:gdLst>
                <a:ahLst/>
                <a:cxnLst>
                  <a:cxn ang="T4">
                    <a:pos x="T0" y="T1"/>
                  </a:cxn>
                  <a:cxn ang="T5">
                    <a:pos x="T2" y="T3"/>
                  </a:cxn>
                </a:cxnLst>
                <a:rect l="T6" t="T7" r="T8" b="T9"/>
                <a:pathLst>
                  <a:path w="1" h="175">
                    <a:moveTo>
                      <a:pt x="0" y="175"/>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3" name="Freeform 74"/>
              <p:cNvSpPr>
                <a:spLocks/>
              </p:cNvSpPr>
              <p:nvPr/>
            </p:nvSpPr>
            <p:spPr bwMode="auto">
              <a:xfrm>
                <a:off x="4836" y="3057"/>
                <a:ext cx="1" cy="175"/>
              </a:xfrm>
              <a:custGeom>
                <a:avLst/>
                <a:gdLst>
                  <a:gd name="T0" fmla="*/ 0 w 1"/>
                  <a:gd name="T1" fmla="*/ 175 h 175"/>
                  <a:gd name="T2" fmla="*/ 0 w 1"/>
                  <a:gd name="T3" fmla="*/ 0 h 175"/>
                  <a:gd name="T4" fmla="*/ 0 60000 65536"/>
                  <a:gd name="T5" fmla="*/ 0 60000 65536"/>
                  <a:gd name="T6" fmla="*/ 0 w 1"/>
                  <a:gd name="T7" fmla="*/ 0 h 175"/>
                  <a:gd name="T8" fmla="*/ 1 w 1"/>
                  <a:gd name="T9" fmla="*/ 175 h 175"/>
                </a:gdLst>
                <a:ahLst/>
                <a:cxnLst>
                  <a:cxn ang="T4">
                    <a:pos x="T0" y="T1"/>
                  </a:cxn>
                  <a:cxn ang="T5">
                    <a:pos x="T2" y="T3"/>
                  </a:cxn>
                </a:cxnLst>
                <a:rect l="T6" t="T7" r="T8" b="T9"/>
                <a:pathLst>
                  <a:path w="1" h="175">
                    <a:moveTo>
                      <a:pt x="0" y="175"/>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4" name="Freeform 75"/>
              <p:cNvSpPr>
                <a:spLocks/>
              </p:cNvSpPr>
              <p:nvPr/>
            </p:nvSpPr>
            <p:spPr bwMode="auto">
              <a:xfrm>
                <a:off x="4838" y="3054"/>
                <a:ext cx="151" cy="102"/>
              </a:xfrm>
              <a:custGeom>
                <a:avLst/>
                <a:gdLst>
                  <a:gd name="T0" fmla="*/ 0 w 151"/>
                  <a:gd name="T1" fmla="*/ 102 h 102"/>
                  <a:gd name="T2" fmla="*/ 151 w 151"/>
                  <a:gd name="T3" fmla="*/ 98 h 102"/>
                  <a:gd name="T4" fmla="*/ 148 w 151"/>
                  <a:gd name="T5" fmla="*/ 0 h 102"/>
                  <a:gd name="T6" fmla="*/ 0 60000 65536"/>
                  <a:gd name="T7" fmla="*/ 0 60000 65536"/>
                  <a:gd name="T8" fmla="*/ 0 60000 65536"/>
                  <a:gd name="T9" fmla="*/ 0 w 151"/>
                  <a:gd name="T10" fmla="*/ 0 h 102"/>
                  <a:gd name="T11" fmla="*/ 151 w 151"/>
                  <a:gd name="T12" fmla="*/ 102 h 102"/>
                </a:gdLst>
                <a:ahLst/>
                <a:cxnLst>
                  <a:cxn ang="T6">
                    <a:pos x="T0" y="T1"/>
                  </a:cxn>
                  <a:cxn ang="T7">
                    <a:pos x="T2" y="T3"/>
                  </a:cxn>
                  <a:cxn ang="T8">
                    <a:pos x="T4" y="T5"/>
                  </a:cxn>
                </a:cxnLst>
                <a:rect l="T9" t="T10" r="T11" b="T12"/>
                <a:pathLst>
                  <a:path w="151" h="102">
                    <a:moveTo>
                      <a:pt x="0" y="102"/>
                    </a:moveTo>
                    <a:lnTo>
                      <a:pt x="151" y="98"/>
                    </a:lnTo>
                    <a:lnTo>
                      <a:pt x="148"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5" name="Freeform 76"/>
              <p:cNvSpPr>
                <a:spLocks/>
              </p:cNvSpPr>
              <p:nvPr/>
            </p:nvSpPr>
            <p:spPr bwMode="auto">
              <a:xfrm>
                <a:off x="4766" y="3273"/>
                <a:ext cx="1" cy="242"/>
              </a:xfrm>
              <a:custGeom>
                <a:avLst/>
                <a:gdLst>
                  <a:gd name="T0" fmla="*/ 0 w 1"/>
                  <a:gd name="T1" fmla="*/ 242 h 242"/>
                  <a:gd name="T2" fmla="*/ 0 w 1"/>
                  <a:gd name="T3" fmla="*/ 0 h 242"/>
                  <a:gd name="T4" fmla="*/ 0 60000 65536"/>
                  <a:gd name="T5" fmla="*/ 0 60000 65536"/>
                  <a:gd name="T6" fmla="*/ 0 w 1"/>
                  <a:gd name="T7" fmla="*/ 0 h 242"/>
                  <a:gd name="T8" fmla="*/ 1 w 1"/>
                  <a:gd name="T9" fmla="*/ 242 h 242"/>
                </a:gdLst>
                <a:ahLst/>
                <a:cxnLst>
                  <a:cxn ang="T4">
                    <a:pos x="T0" y="T1"/>
                  </a:cxn>
                  <a:cxn ang="T5">
                    <a:pos x="T2" y="T3"/>
                  </a:cxn>
                </a:cxnLst>
                <a:rect l="T6" t="T7" r="T8" b="T9"/>
                <a:pathLst>
                  <a:path w="1" h="242">
                    <a:moveTo>
                      <a:pt x="0" y="242"/>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6" name="Freeform 77"/>
              <p:cNvSpPr>
                <a:spLocks/>
              </p:cNvSpPr>
              <p:nvPr/>
            </p:nvSpPr>
            <p:spPr bwMode="auto">
              <a:xfrm>
                <a:off x="4950" y="3272"/>
                <a:ext cx="1" cy="242"/>
              </a:xfrm>
              <a:custGeom>
                <a:avLst/>
                <a:gdLst>
                  <a:gd name="T0" fmla="*/ 0 w 1"/>
                  <a:gd name="T1" fmla="*/ 242 h 242"/>
                  <a:gd name="T2" fmla="*/ 0 w 1"/>
                  <a:gd name="T3" fmla="*/ 0 h 242"/>
                  <a:gd name="T4" fmla="*/ 0 60000 65536"/>
                  <a:gd name="T5" fmla="*/ 0 60000 65536"/>
                  <a:gd name="T6" fmla="*/ 0 w 1"/>
                  <a:gd name="T7" fmla="*/ 0 h 242"/>
                  <a:gd name="T8" fmla="*/ 1 w 1"/>
                  <a:gd name="T9" fmla="*/ 242 h 242"/>
                </a:gdLst>
                <a:ahLst/>
                <a:cxnLst>
                  <a:cxn ang="T4">
                    <a:pos x="T0" y="T1"/>
                  </a:cxn>
                  <a:cxn ang="T5">
                    <a:pos x="T2" y="T3"/>
                  </a:cxn>
                </a:cxnLst>
                <a:rect l="T6" t="T7" r="T8" b="T9"/>
                <a:pathLst>
                  <a:path w="1" h="242">
                    <a:moveTo>
                      <a:pt x="0" y="242"/>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7" name="Line 78"/>
              <p:cNvSpPr>
                <a:spLocks noChangeShapeType="1"/>
              </p:cNvSpPr>
              <p:nvPr/>
            </p:nvSpPr>
            <p:spPr bwMode="auto">
              <a:xfrm flipH="1">
                <a:off x="3653" y="2139"/>
                <a:ext cx="51"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8" name="Line 79"/>
              <p:cNvSpPr>
                <a:spLocks noChangeShapeType="1"/>
              </p:cNvSpPr>
              <p:nvPr/>
            </p:nvSpPr>
            <p:spPr bwMode="auto">
              <a:xfrm flipH="1">
                <a:off x="3719" y="2142"/>
                <a:ext cx="51"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9" name="Line 80"/>
              <p:cNvSpPr>
                <a:spLocks noChangeShapeType="1"/>
              </p:cNvSpPr>
              <p:nvPr/>
            </p:nvSpPr>
            <p:spPr bwMode="auto">
              <a:xfrm>
                <a:off x="3319" y="2145"/>
                <a:ext cx="48"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0" name="Line 81"/>
              <p:cNvSpPr>
                <a:spLocks noChangeShapeType="1"/>
              </p:cNvSpPr>
              <p:nvPr/>
            </p:nvSpPr>
            <p:spPr bwMode="auto">
              <a:xfrm>
                <a:off x="3279" y="2142"/>
                <a:ext cx="48" cy="84"/>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1" name="Freeform 82"/>
              <p:cNvSpPr>
                <a:spLocks/>
              </p:cNvSpPr>
              <p:nvPr/>
            </p:nvSpPr>
            <p:spPr bwMode="auto">
              <a:xfrm>
                <a:off x="2148" y="1676"/>
                <a:ext cx="171" cy="210"/>
              </a:xfrm>
              <a:custGeom>
                <a:avLst/>
                <a:gdLst>
                  <a:gd name="T0" fmla="*/ 171 w 171"/>
                  <a:gd name="T1" fmla="*/ 0 h 210"/>
                  <a:gd name="T2" fmla="*/ 0 w 171"/>
                  <a:gd name="T3" fmla="*/ 90 h 210"/>
                  <a:gd name="T4" fmla="*/ 71 w 171"/>
                  <a:gd name="T5" fmla="*/ 210 h 210"/>
                  <a:gd name="T6" fmla="*/ 0 60000 65536"/>
                  <a:gd name="T7" fmla="*/ 0 60000 65536"/>
                  <a:gd name="T8" fmla="*/ 0 60000 65536"/>
                  <a:gd name="T9" fmla="*/ 0 w 171"/>
                  <a:gd name="T10" fmla="*/ 0 h 210"/>
                  <a:gd name="T11" fmla="*/ 171 w 171"/>
                  <a:gd name="T12" fmla="*/ 210 h 210"/>
                </a:gdLst>
                <a:ahLst/>
                <a:cxnLst>
                  <a:cxn ang="T6">
                    <a:pos x="T0" y="T1"/>
                  </a:cxn>
                  <a:cxn ang="T7">
                    <a:pos x="T2" y="T3"/>
                  </a:cxn>
                  <a:cxn ang="T8">
                    <a:pos x="T4" y="T5"/>
                  </a:cxn>
                </a:cxnLst>
                <a:rect l="T9" t="T10" r="T11" b="T12"/>
                <a:pathLst>
                  <a:path w="171" h="210">
                    <a:moveTo>
                      <a:pt x="171" y="0"/>
                    </a:moveTo>
                    <a:lnTo>
                      <a:pt x="0" y="90"/>
                    </a:lnTo>
                    <a:lnTo>
                      <a:pt x="71" y="21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2" name="Freeform 83"/>
              <p:cNvSpPr>
                <a:spLocks/>
              </p:cNvSpPr>
              <p:nvPr/>
            </p:nvSpPr>
            <p:spPr bwMode="auto">
              <a:xfrm>
                <a:off x="3275" y="1686"/>
                <a:ext cx="94" cy="237"/>
              </a:xfrm>
              <a:custGeom>
                <a:avLst/>
                <a:gdLst>
                  <a:gd name="T0" fmla="*/ 0 w 94"/>
                  <a:gd name="T1" fmla="*/ 0 h 237"/>
                  <a:gd name="T2" fmla="*/ 34 w 94"/>
                  <a:gd name="T3" fmla="*/ 123 h 237"/>
                  <a:gd name="T4" fmla="*/ 94 w 94"/>
                  <a:gd name="T5" fmla="*/ 237 h 237"/>
                  <a:gd name="T6" fmla="*/ 0 60000 65536"/>
                  <a:gd name="T7" fmla="*/ 0 60000 65536"/>
                  <a:gd name="T8" fmla="*/ 0 60000 65536"/>
                  <a:gd name="T9" fmla="*/ 0 w 94"/>
                  <a:gd name="T10" fmla="*/ 0 h 237"/>
                  <a:gd name="T11" fmla="*/ 94 w 94"/>
                  <a:gd name="T12" fmla="*/ 237 h 237"/>
                </a:gdLst>
                <a:ahLst/>
                <a:cxnLst>
                  <a:cxn ang="T6">
                    <a:pos x="T0" y="T1"/>
                  </a:cxn>
                  <a:cxn ang="T7">
                    <a:pos x="T2" y="T3"/>
                  </a:cxn>
                  <a:cxn ang="T8">
                    <a:pos x="T4" y="T5"/>
                  </a:cxn>
                </a:cxnLst>
                <a:rect l="T9" t="T10" r="T11" b="T12"/>
                <a:pathLst>
                  <a:path w="94" h="237">
                    <a:moveTo>
                      <a:pt x="0" y="0"/>
                    </a:moveTo>
                    <a:lnTo>
                      <a:pt x="34" y="123"/>
                    </a:lnTo>
                    <a:lnTo>
                      <a:pt x="94" y="237"/>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3" name="Freeform 84"/>
              <p:cNvSpPr>
                <a:spLocks/>
              </p:cNvSpPr>
              <p:nvPr/>
            </p:nvSpPr>
            <p:spPr bwMode="auto">
              <a:xfrm>
                <a:off x="3075" y="2289"/>
                <a:ext cx="285" cy="9"/>
              </a:xfrm>
              <a:custGeom>
                <a:avLst/>
                <a:gdLst>
                  <a:gd name="T0" fmla="*/ 285 w 285"/>
                  <a:gd name="T1" fmla="*/ 0 h 9"/>
                  <a:gd name="T2" fmla="*/ 0 w 285"/>
                  <a:gd name="T3" fmla="*/ 9 h 9"/>
                  <a:gd name="T4" fmla="*/ 0 60000 65536"/>
                  <a:gd name="T5" fmla="*/ 0 60000 65536"/>
                  <a:gd name="T6" fmla="*/ 0 w 285"/>
                  <a:gd name="T7" fmla="*/ 0 h 9"/>
                  <a:gd name="T8" fmla="*/ 285 w 285"/>
                  <a:gd name="T9" fmla="*/ 9 h 9"/>
                </a:gdLst>
                <a:ahLst/>
                <a:cxnLst>
                  <a:cxn ang="T4">
                    <a:pos x="T0" y="T1"/>
                  </a:cxn>
                  <a:cxn ang="T5">
                    <a:pos x="T2" y="T3"/>
                  </a:cxn>
                </a:cxnLst>
                <a:rect l="T6" t="T7" r="T8" b="T9"/>
                <a:pathLst>
                  <a:path w="285" h="9">
                    <a:moveTo>
                      <a:pt x="285" y="0"/>
                    </a:moveTo>
                    <a:lnTo>
                      <a:pt x="0" y="9"/>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4" name="Freeform 85"/>
              <p:cNvSpPr>
                <a:spLocks/>
              </p:cNvSpPr>
              <p:nvPr/>
            </p:nvSpPr>
            <p:spPr bwMode="auto">
              <a:xfrm>
                <a:off x="1298" y="2054"/>
                <a:ext cx="252" cy="12"/>
              </a:xfrm>
              <a:custGeom>
                <a:avLst/>
                <a:gdLst>
                  <a:gd name="T0" fmla="*/ 252 w 252"/>
                  <a:gd name="T1" fmla="*/ 0 h 12"/>
                  <a:gd name="T2" fmla="*/ 210 w 252"/>
                  <a:gd name="T3" fmla="*/ 12 h 12"/>
                  <a:gd name="T4" fmla="*/ 0 w 252"/>
                  <a:gd name="T5" fmla="*/ 9 h 12"/>
                  <a:gd name="T6" fmla="*/ 0 60000 65536"/>
                  <a:gd name="T7" fmla="*/ 0 60000 65536"/>
                  <a:gd name="T8" fmla="*/ 0 60000 65536"/>
                  <a:gd name="T9" fmla="*/ 0 w 252"/>
                  <a:gd name="T10" fmla="*/ 0 h 12"/>
                  <a:gd name="T11" fmla="*/ 252 w 252"/>
                  <a:gd name="T12" fmla="*/ 12 h 12"/>
                </a:gdLst>
                <a:ahLst/>
                <a:cxnLst>
                  <a:cxn ang="T6">
                    <a:pos x="T0" y="T1"/>
                  </a:cxn>
                  <a:cxn ang="T7">
                    <a:pos x="T2" y="T3"/>
                  </a:cxn>
                  <a:cxn ang="T8">
                    <a:pos x="T4" y="T5"/>
                  </a:cxn>
                </a:cxnLst>
                <a:rect l="T9" t="T10" r="T11" b="T12"/>
                <a:pathLst>
                  <a:path w="252" h="12">
                    <a:moveTo>
                      <a:pt x="252" y="0"/>
                    </a:moveTo>
                    <a:lnTo>
                      <a:pt x="210" y="12"/>
                    </a:lnTo>
                    <a:lnTo>
                      <a:pt x="0" y="9"/>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5" name="Freeform 86"/>
              <p:cNvSpPr>
                <a:spLocks/>
              </p:cNvSpPr>
              <p:nvPr/>
            </p:nvSpPr>
            <p:spPr bwMode="auto">
              <a:xfrm>
                <a:off x="2327" y="2316"/>
                <a:ext cx="58" cy="112"/>
              </a:xfrm>
              <a:custGeom>
                <a:avLst/>
                <a:gdLst>
                  <a:gd name="T0" fmla="*/ 15 w 58"/>
                  <a:gd name="T1" fmla="*/ 0 h 112"/>
                  <a:gd name="T2" fmla="*/ 58 w 58"/>
                  <a:gd name="T3" fmla="*/ 87 h 112"/>
                  <a:gd name="T4" fmla="*/ 0 w 58"/>
                  <a:gd name="T5" fmla="*/ 112 h 112"/>
                  <a:gd name="T6" fmla="*/ 0 60000 65536"/>
                  <a:gd name="T7" fmla="*/ 0 60000 65536"/>
                  <a:gd name="T8" fmla="*/ 0 60000 65536"/>
                  <a:gd name="T9" fmla="*/ 0 w 58"/>
                  <a:gd name="T10" fmla="*/ 0 h 112"/>
                  <a:gd name="T11" fmla="*/ 58 w 58"/>
                  <a:gd name="T12" fmla="*/ 112 h 112"/>
                </a:gdLst>
                <a:ahLst/>
                <a:cxnLst>
                  <a:cxn ang="T6">
                    <a:pos x="T0" y="T1"/>
                  </a:cxn>
                  <a:cxn ang="T7">
                    <a:pos x="T2" y="T3"/>
                  </a:cxn>
                  <a:cxn ang="T8">
                    <a:pos x="T4" y="T5"/>
                  </a:cxn>
                </a:cxnLst>
                <a:rect l="T9" t="T10" r="T11" b="T12"/>
                <a:pathLst>
                  <a:path w="58" h="112">
                    <a:moveTo>
                      <a:pt x="15" y="0"/>
                    </a:moveTo>
                    <a:lnTo>
                      <a:pt x="58" y="87"/>
                    </a:lnTo>
                    <a:lnTo>
                      <a:pt x="0" y="11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6" name="Freeform 87"/>
              <p:cNvSpPr>
                <a:spLocks/>
              </p:cNvSpPr>
              <p:nvPr/>
            </p:nvSpPr>
            <p:spPr bwMode="auto">
              <a:xfrm>
                <a:off x="3752" y="2534"/>
                <a:ext cx="3" cy="295"/>
              </a:xfrm>
              <a:custGeom>
                <a:avLst/>
                <a:gdLst>
                  <a:gd name="T0" fmla="*/ 3 w 3"/>
                  <a:gd name="T1" fmla="*/ 0 h 295"/>
                  <a:gd name="T2" fmla="*/ 0 w 3"/>
                  <a:gd name="T3" fmla="*/ 295 h 295"/>
                  <a:gd name="T4" fmla="*/ 0 60000 65536"/>
                  <a:gd name="T5" fmla="*/ 0 60000 65536"/>
                  <a:gd name="T6" fmla="*/ 0 w 3"/>
                  <a:gd name="T7" fmla="*/ 0 h 295"/>
                  <a:gd name="T8" fmla="*/ 3 w 3"/>
                  <a:gd name="T9" fmla="*/ 295 h 295"/>
                </a:gdLst>
                <a:ahLst/>
                <a:cxnLst>
                  <a:cxn ang="T4">
                    <a:pos x="T0" y="T1"/>
                  </a:cxn>
                  <a:cxn ang="T5">
                    <a:pos x="T2" y="T3"/>
                  </a:cxn>
                </a:cxnLst>
                <a:rect l="T6" t="T7" r="T8" b="T9"/>
                <a:pathLst>
                  <a:path w="3" h="295">
                    <a:moveTo>
                      <a:pt x="3" y="0"/>
                    </a:moveTo>
                    <a:lnTo>
                      <a:pt x="0" y="295"/>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7" name="Freeform 88"/>
              <p:cNvSpPr>
                <a:spLocks/>
              </p:cNvSpPr>
              <p:nvPr/>
            </p:nvSpPr>
            <p:spPr bwMode="auto">
              <a:xfrm>
                <a:off x="5139" y="2991"/>
                <a:ext cx="354" cy="1"/>
              </a:xfrm>
              <a:custGeom>
                <a:avLst/>
                <a:gdLst>
                  <a:gd name="T0" fmla="*/ 354 w 354"/>
                  <a:gd name="T1" fmla="*/ 0 h 1"/>
                  <a:gd name="T2" fmla="*/ 0 w 354"/>
                  <a:gd name="T3" fmla="*/ 0 h 1"/>
                  <a:gd name="T4" fmla="*/ 0 60000 65536"/>
                  <a:gd name="T5" fmla="*/ 0 60000 65536"/>
                  <a:gd name="T6" fmla="*/ 0 w 354"/>
                  <a:gd name="T7" fmla="*/ 0 h 1"/>
                  <a:gd name="T8" fmla="*/ 354 w 354"/>
                  <a:gd name="T9" fmla="*/ 1 h 1"/>
                </a:gdLst>
                <a:ahLst/>
                <a:cxnLst>
                  <a:cxn ang="T4">
                    <a:pos x="T0" y="T1"/>
                  </a:cxn>
                  <a:cxn ang="T5">
                    <a:pos x="T2" y="T3"/>
                  </a:cxn>
                </a:cxnLst>
                <a:rect l="T6" t="T7" r="T8" b="T9"/>
                <a:pathLst>
                  <a:path w="354" h="1">
                    <a:moveTo>
                      <a:pt x="354" y="0"/>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253" name="Group 89"/>
            <p:cNvGrpSpPr>
              <a:grpSpLocks/>
            </p:cNvGrpSpPr>
            <p:nvPr/>
          </p:nvGrpSpPr>
          <p:grpSpPr bwMode="auto">
            <a:xfrm>
              <a:off x="4259267" y="1220574"/>
              <a:ext cx="3560763" cy="4529137"/>
              <a:chOff x="1778" y="1094"/>
              <a:chExt cx="2122" cy="2968"/>
            </a:xfrm>
          </p:grpSpPr>
          <p:sp>
            <p:nvSpPr>
              <p:cNvPr id="566" name="Freeform 90"/>
              <p:cNvSpPr>
                <a:spLocks/>
              </p:cNvSpPr>
              <p:nvPr/>
            </p:nvSpPr>
            <p:spPr bwMode="auto">
              <a:xfrm>
                <a:off x="1778" y="1403"/>
                <a:ext cx="1396" cy="2659"/>
              </a:xfrm>
              <a:custGeom>
                <a:avLst/>
                <a:gdLst>
                  <a:gd name="T0" fmla="*/ 649 w 1396"/>
                  <a:gd name="T1" fmla="*/ 0 h 2659"/>
                  <a:gd name="T2" fmla="*/ 310 w 1396"/>
                  <a:gd name="T3" fmla="*/ 76 h 2659"/>
                  <a:gd name="T4" fmla="*/ 96 w 1396"/>
                  <a:gd name="T5" fmla="*/ 142 h 2659"/>
                  <a:gd name="T6" fmla="*/ 10 w 1396"/>
                  <a:gd name="T7" fmla="*/ 283 h 2659"/>
                  <a:gd name="T8" fmla="*/ 36 w 1396"/>
                  <a:gd name="T9" fmla="*/ 468 h 2659"/>
                  <a:gd name="T10" fmla="*/ 111 w 1396"/>
                  <a:gd name="T11" fmla="*/ 606 h 2659"/>
                  <a:gd name="T12" fmla="*/ 886 w 1396"/>
                  <a:gd name="T13" fmla="*/ 1959 h 2659"/>
                  <a:gd name="T14" fmla="*/ 984 w 1396"/>
                  <a:gd name="T15" fmla="*/ 2110 h 2659"/>
                  <a:gd name="T16" fmla="*/ 1086 w 1396"/>
                  <a:gd name="T17" fmla="*/ 2206 h 2659"/>
                  <a:gd name="T18" fmla="*/ 1189 w 1396"/>
                  <a:gd name="T19" fmla="*/ 2307 h 2659"/>
                  <a:gd name="T20" fmla="*/ 1396 w 1396"/>
                  <a:gd name="T21" fmla="*/ 2659 h 26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
                  <a:gd name="T34" fmla="*/ 0 h 2659"/>
                  <a:gd name="T35" fmla="*/ 1396 w 1396"/>
                  <a:gd name="T36" fmla="*/ 2659 h 26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 h="2659">
                    <a:moveTo>
                      <a:pt x="649" y="0"/>
                    </a:moveTo>
                    <a:lnTo>
                      <a:pt x="310" y="76"/>
                    </a:lnTo>
                    <a:cubicBezTo>
                      <a:pt x="218" y="100"/>
                      <a:pt x="146" y="108"/>
                      <a:pt x="96" y="142"/>
                    </a:cubicBezTo>
                    <a:cubicBezTo>
                      <a:pt x="46" y="176"/>
                      <a:pt x="20" y="229"/>
                      <a:pt x="10" y="283"/>
                    </a:cubicBezTo>
                    <a:cubicBezTo>
                      <a:pt x="0" y="337"/>
                      <a:pt x="19" y="414"/>
                      <a:pt x="36" y="468"/>
                    </a:cubicBezTo>
                    <a:lnTo>
                      <a:pt x="111" y="606"/>
                    </a:lnTo>
                    <a:lnTo>
                      <a:pt x="886" y="1959"/>
                    </a:lnTo>
                    <a:lnTo>
                      <a:pt x="984" y="2110"/>
                    </a:lnTo>
                    <a:cubicBezTo>
                      <a:pt x="1017" y="2151"/>
                      <a:pt x="1052" y="2173"/>
                      <a:pt x="1086" y="2206"/>
                    </a:cubicBezTo>
                    <a:cubicBezTo>
                      <a:pt x="1120" y="2239"/>
                      <a:pt x="1137" y="2231"/>
                      <a:pt x="1189" y="2307"/>
                    </a:cubicBezTo>
                    <a:lnTo>
                      <a:pt x="1396" y="2659"/>
                    </a:lnTo>
                  </a:path>
                </a:pathLst>
              </a:custGeom>
              <a:noFill/>
              <a:ln w="38100">
                <a:solidFill>
                  <a:schemeClr val="tx1">
                    <a:lumMod val="75000"/>
                    <a:lumOff val="25000"/>
                  </a:schemeClr>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7" name="Freeform 91"/>
              <p:cNvSpPr>
                <a:spLocks/>
              </p:cNvSpPr>
              <p:nvPr/>
            </p:nvSpPr>
            <p:spPr bwMode="auto">
              <a:xfrm>
                <a:off x="2592" y="1094"/>
                <a:ext cx="1308" cy="274"/>
              </a:xfrm>
              <a:custGeom>
                <a:avLst/>
                <a:gdLst>
                  <a:gd name="T0" fmla="*/ 0 w 1308"/>
                  <a:gd name="T1" fmla="*/ 274 h 274"/>
                  <a:gd name="T2" fmla="*/ 1308 w 1308"/>
                  <a:gd name="T3" fmla="*/ 0 h 274"/>
                  <a:gd name="T4" fmla="*/ 0 60000 65536"/>
                  <a:gd name="T5" fmla="*/ 0 60000 65536"/>
                  <a:gd name="T6" fmla="*/ 0 w 1308"/>
                  <a:gd name="T7" fmla="*/ 0 h 274"/>
                  <a:gd name="T8" fmla="*/ 1308 w 1308"/>
                  <a:gd name="T9" fmla="*/ 274 h 274"/>
                </a:gdLst>
                <a:ahLst/>
                <a:cxnLst>
                  <a:cxn ang="T4">
                    <a:pos x="T0" y="T1"/>
                  </a:cxn>
                  <a:cxn ang="T5">
                    <a:pos x="T2" y="T3"/>
                  </a:cxn>
                </a:cxnLst>
                <a:rect l="T6" t="T7" r="T8" b="T9"/>
                <a:pathLst>
                  <a:path w="1308" h="274">
                    <a:moveTo>
                      <a:pt x="0" y="274"/>
                    </a:moveTo>
                    <a:lnTo>
                      <a:pt x="1308" y="0"/>
                    </a:lnTo>
                  </a:path>
                </a:pathLst>
              </a:custGeom>
              <a:noFill/>
              <a:ln w="38100">
                <a:solidFill>
                  <a:schemeClr val="tx1">
                    <a:lumMod val="75000"/>
                    <a:lumOff val="25000"/>
                  </a:schemeClr>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8" name="Rectangle 92"/>
              <p:cNvSpPr>
                <a:spLocks noChangeArrowheads="1"/>
              </p:cNvSpPr>
              <p:nvPr/>
            </p:nvSpPr>
            <p:spPr bwMode="auto">
              <a:xfrm rot="-703837">
                <a:off x="2403" y="1346"/>
                <a:ext cx="206" cy="81"/>
              </a:xfrm>
              <a:prstGeom prst="rect">
                <a:avLst/>
              </a:prstGeom>
              <a:solidFill>
                <a:schemeClr val="bg1"/>
              </a:solidFill>
              <a:ln w="19050">
                <a:solidFill>
                  <a:schemeClr val="tx1">
                    <a:lumMod val="75000"/>
                    <a:lumOff val="25000"/>
                  </a:schemeClr>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9" name="Rectangle 93"/>
              <p:cNvSpPr>
                <a:spLocks noChangeArrowheads="1"/>
              </p:cNvSpPr>
              <p:nvPr/>
            </p:nvSpPr>
            <p:spPr bwMode="auto">
              <a:xfrm rot="3554104">
                <a:off x="2104" y="2508"/>
                <a:ext cx="206" cy="81"/>
              </a:xfrm>
              <a:prstGeom prst="rect">
                <a:avLst/>
              </a:prstGeom>
              <a:solidFill>
                <a:schemeClr val="bg1"/>
              </a:solidFill>
              <a:ln w="19050">
                <a:solidFill>
                  <a:schemeClr val="tx1">
                    <a:lumMod val="75000"/>
                    <a:lumOff val="25000"/>
                  </a:schemeClr>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0" name="Rectangle 94"/>
              <p:cNvSpPr>
                <a:spLocks noChangeArrowheads="1"/>
              </p:cNvSpPr>
              <p:nvPr/>
            </p:nvSpPr>
            <p:spPr bwMode="auto">
              <a:xfrm rot="3554104">
                <a:off x="2925" y="3766"/>
                <a:ext cx="206" cy="81"/>
              </a:xfrm>
              <a:prstGeom prst="rect">
                <a:avLst/>
              </a:prstGeom>
              <a:solidFill>
                <a:schemeClr val="bg1"/>
              </a:solidFill>
              <a:ln w="19050">
                <a:solidFill>
                  <a:schemeClr val="tx1">
                    <a:lumMod val="75000"/>
                    <a:lumOff val="25000"/>
                  </a:schemeClr>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254" name="Group 96"/>
            <p:cNvGrpSpPr>
              <a:grpSpLocks/>
            </p:cNvGrpSpPr>
            <p:nvPr/>
          </p:nvGrpSpPr>
          <p:grpSpPr bwMode="auto">
            <a:xfrm>
              <a:off x="8303990" y="1554730"/>
              <a:ext cx="2557799" cy="4141110"/>
              <a:chOff x="4189" y="1313"/>
              <a:chExt cx="1525" cy="2714"/>
            </a:xfrm>
          </p:grpSpPr>
          <p:grpSp>
            <p:nvGrpSpPr>
              <p:cNvPr id="554" name="Group 97"/>
              <p:cNvGrpSpPr>
                <a:grpSpLocks/>
              </p:cNvGrpSpPr>
              <p:nvPr/>
            </p:nvGrpSpPr>
            <p:grpSpPr bwMode="auto">
              <a:xfrm>
                <a:off x="5136" y="1313"/>
                <a:ext cx="276" cy="397"/>
                <a:chOff x="5136" y="1313"/>
                <a:chExt cx="276" cy="397"/>
              </a:xfrm>
            </p:grpSpPr>
            <p:sp>
              <p:nvSpPr>
                <p:cNvPr id="563" name="Oval 98"/>
                <p:cNvSpPr>
                  <a:spLocks noChangeArrowheads="1"/>
                </p:cNvSpPr>
                <p:nvPr/>
              </p:nvSpPr>
              <p:spPr bwMode="auto">
                <a:xfrm>
                  <a:off x="5136" y="1431"/>
                  <a:ext cx="276" cy="279"/>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4" name="AutoShape 99"/>
                <p:cNvSpPr>
                  <a:spLocks noChangeArrowheads="1"/>
                </p:cNvSpPr>
                <p:nvPr/>
              </p:nvSpPr>
              <p:spPr bwMode="auto">
                <a:xfrm rot="1140000">
                  <a:off x="5201" y="1440"/>
                  <a:ext cx="151" cy="240"/>
                </a:xfrm>
                <a:prstGeom prst="triangle">
                  <a:avLst>
                    <a:gd name="adj" fmla="val 50000"/>
                  </a:avLst>
                </a:prstGeom>
                <a:solidFill>
                  <a:schemeClr val="bg1"/>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5" name="Text Box 100"/>
                <p:cNvSpPr txBox="1">
                  <a:spLocks noChangeArrowheads="1"/>
                </p:cNvSpPr>
                <p:nvPr/>
              </p:nvSpPr>
              <p:spPr bwMode="auto">
                <a:xfrm>
                  <a:off x="5262" y="1313"/>
                  <a:ext cx="1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N</a:t>
                  </a:r>
                </a:p>
              </p:txBody>
            </p:sp>
          </p:grpSp>
          <p:grpSp>
            <p:nvGrpSpPr>
              <p:cNvPr id="555" name="Group 101"/>
              <p:cNvGrpSpPr>
                <a:grpSpLocks/>
              </p:cNvGrpSpPr>
              <p:nvPr/>
            </p:nvGrpSpPr>
            <p:grpSpPr bwMode="auto">
              <a:xfrm>
                <a:off x="4189" y="3773"/>
                <a:ext cx="1525" cy="254"/>
                <a:chOff x="4189" y="3773"/>
                <a:chExt cx="1525" cy="254"/>
              </a:xfrm>
            </p:grpSpPr>
            <p:sp>
              <p:nvSpPr>
                <p:cNvPr id="556" name="Line 102"/>
                <p:cNvSpPr>
                  <a:spLocks noChangeShapeType="1"/>
                </p:cNvSpPr>
                <p:nvPr/>
              </p:nvSpPr>
              <p:spPr bwMode="auto">
                <a:xfrm>
                  <a:off x="4249" y="3776"/>
                  <a:ext cx="0" cy="144"/>
                </a:xfrm>
                <a:prstGeom prst="line">
                  <a:avLst/>
                </a:prstGeom>
                <a:noFill/>
                <a:ln w="1905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7" name="Line 103"/>
                <p:cNvSpPr>
                  <a:spLocks noChangeShapeType="1"/>
                </p:cNvSpPr>
                <p:nvPr/>
              </p:nvSpPr>
              <p:spPr bwMode="auto">
                <a:xfrm>
                  <a:off x="4891" y="3779"/>
                  <a:ext cx="0" cy="144"/>
                </a:xfrm>
                <a:prstGeom prst="line">
                  <a:avLst/>
                </a:prstGeom>
                <a:noFill/>
                <a:ln w="1905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8" name="Line 104"/>
                <p:cNvSpPr>
                  <a:spLocks noChangeShapeType="1"/>
                </p:cNvSpPr>
                <p:nvPr/>
              </p:nvSpPr>
              <p:spPr bwMode="auto">
                <a:xfrm>
                  <a:off x="5533" y="3773"/>
                  <a:ext cx="0" cy="144"/>
                </a:xfrm>
                <a:prstGeom prst="line">
                  <a:avLst/>
                </a:prstGeom>
                <a:noFill/>
                <a:ln w="1905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9" name="Line 105"/>
                <p:cNvSpPr>
                  <a:spLocks noChangeShapeType="1"/>
                </p:cNvSpPr>
                <p:nvPr/>
              </p:nvSpPr>
              <p:spPr bwMode="auto">
                <a:xfrm>
                  <a:off x="4256" y="3844"/>
                  <a:ext cx="1287" cy="0"/>
                </a:xfrm>
                <a:prstGeom prst="line">
                  <a:avLst/>
                </a:prstGeom>
                <a:noFill/>
                <a:ln w="57150">
                  <a:solidFill>
                    <a:schemeClr val="tx2">
                      <a:lumMod val="75000"/>
                      <a:lumOff val="2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0" name="Text Box 106"/>
                <p:cNvSpPr txBox="1">
                  <a:spLocks noChangeArrowheads="1"/>
                </p:cNvSpPr>
                <p:nvPr/>
              </p:nvSpPr>
              <p:spPr bwMode="auto">
                <a:xfrm>
                  <a:off x="4189" y="3921"/>
                  <a:ext cx="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050" b="1" i="0" u="none" strike="noStrike" kern="1200" cap="none" spc="0" normalizeH="0" baseline="0" noProof="0" dirty="0">
                      <a:ln>
                        <a:noFill/>
                      </a:ln>
                      <a:solidFill>
                        <a:srgbClr val="44546A">
                          <a:lumMod val="85000"/>
                          <a:lumOff val="15000"/>
                        </a:srgbClr>
                      </a:solidFill>
                      <a:effectLst/>
                      <a:uLnTx/>
                      <a:uFillTx/>
                      <a:latin typeface="メイリオ" panose="020B0604030504040204" pitchFamily="50" charset="-128"/>
                      <a:ea typeface="メイリオ" panose="020B0604030504040204" pitchFamily="50" charset="-128"/>
                      <a:cs typeface="+mn-cs"/>
                    </a:rPr>
                    <a:t>0</a:t>
                  </a:r>
                </a:p>
              </p:txBody>
            </p:sp>
            <p:sp>
              <p:nvSpPr>
                <p:cNvPr id="561" name="Text Box 107"/>
                <p:cNvSpPr txBox="1">
                  <a:spLocks noChangeArrowheads="1"/>
                </p:cNvSpPr>
                <p:nvPr/>
              </p:nvSpPr>
              <p:spPr bwMode="auto">
                <a:xfrm>
                  <a:off x="4801" y="3918"/>
                  <a:ext cx="24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050" b="1" i="0" u="none" strike="noStrike" kern="1200" cap="none" spc="0" normalizeH="0" baseline="0" noProof="0" dirty="0">
                      <a:ln>
                        <a:noFill/>
                      </a:ln>
                      <a:solidFill>
                        <a:srgbClr val="44546A">
                          <a:lumMod val="85000"/>
                          <a:lumOff val="15000"/>
                        </a:srgbClr>
                      </a:solidFill>
                      <a:effectLst/>
                      <a:uLnTx/>
                      <a:uFillTx/>
                      <a:latin typeface="メイリオ" panose="020B0604030504040204" pitchFamily="50" charset="-128"/>
                      <a:ea typeface="メイリオ" panose="020B0604030504040204" pitchFamily="50" charset="-128"/>
                      <a:cs typeface="+mn-cs"/>
                    </a:rPr>
                    <a:t>250</a:t>
                  </a:r>
                </a:p>
              </p:txBody>
            </p:sp>
            <p:sp>
              <p:nvSpPr>
                <p:cNvPr id="562" name="Text Box 108"/>
                <p:cNvSpPr txBox="1">
                  <a:spLocks noChangeArrowheads="1"/>
                </p:cNvSpPr>
                <p:nvPr/>
              </p:nvSpPr>
              <p:spPr bwMode="auto">
                <a:xfrm>
                  <a:off x="5383" y="3918"/>
                  <a:ext cx="33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050" b="1" i="0" u="none" strike="noStrike" kern="1200" cap="none" spc="0" normalizeH="0" baseline="0" noProof="0" dirty="0">
                      <a:ln>
                        <a:noFill/>
                      </a:ln>
                      <a:solidFill>
                        <a:srgbClr val="44546A">
                          <a:lumMod val="85000"/>
                          <a:lumOff val="15000"/>
                        </a:srgbClr>
                      </a:solidFill>
                      <a:effectLst/>
                      <a:uLnTx/>
                      <a:uFillTx/>
                      <a:latin typeface="メイリオ" panose="020B0604030504040204" pitchFamily="50" charset="-128"/>
                      <a:ea typeface="メイリオ" panose="020B0604030504040204" pitchFamily="50" charset="-128"/>
                      <a:cs typeface="+mn-cs"/>
                    </a:rPr>
                    <a:t>500m</a:t>
                  </a:r>
                </a:p>
              </p:txBody>
            </p:sp>
          </p:grpSp>
        </p:grpSp>
        <p:sp>
          <p:nvSpPr>
            <p:cNvPr id="256" name="Text Box 126"/>
            <p:cNvSpPr txBox="1">
              <a:spLocks noChangeArrowheads="1"/>
            </p:cNvSpPr>
            <p:nvPr/>
          </p:nvSpPr>
          <p:spPr bwMode="auto">
            <a:xfrm>
              <a:off x="9342446" y="4253671"/>
              <a:ext cx="371475"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法務総合</a:t>
              </a:r>
              <a:b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研究所</a:t>
              </a:r>
            </a:p>
          </p:txBody>
        </p:sp>
        <p:sp>
          <p:nvSpPr>
            <p:cNvPr id="263" name="Text Box 140"/>
            <p:cNvSpPr txBox="1">
              <a:spLocks noChangeArrowheads="1"/>
            </p:cNvSpPr>
            <p:nvPr/>
          </p:nvSpPr>
          <p:spPr bwMode="auto">
            <a:xfrm>
              <a:off x="4201932" y="3622225"/>
              <a:ext cx="801688" cy="1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アジア太平洋トレード</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センター</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4" name="Text Box 141"/>
            <p:cNvSpPr txBox="1">
              <a:spLocks noChangeArrowheads="1"/>
            </p:cNvSpPr>
            <p:nvPr/>
          </p:nvSpPr>
          <p:spPr bwMode="auto">
            <a:xfrm>
              <a:off x="5632456" y="3677066"/>
              <a:ext cx="463551"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咲洲庁舎</a:t>
              </a:r>
            </a:p>
          </p:txBody>
        </p:sp>
        <p:sp>
          <p:nvSpPr>
            <p:cNvPr id="265" name="Text Box 142"/>
            <p:cNvSpPr txBox="1">
              <a:spLocks noChangeArrowheads="1"/>
            </p:cNvSpPr>
            <p:nvPr/>
          </p:nvSpPr>
          <p:spPr bwMode="auto">
            <a:xfrm>
              <a:off x="6453191" y="3653902"/>
              <a:ext cx="2413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ミズノ</a:t>
              </a:r>
            </a:p>
          </p:txBody>
        </p:sp>
        <p:sp>
          <p:nvSpPr>
            <p:cNvPr id="266" name="Text Box 143"/>
            <p:cNvSpPr txBox="1">
              <a:spLocks noChangeArrowheads="1"/>
            </p:cNvSpPr>
            <p:nvPr/>
          </p:nvSpPr>
          <p:spPr bwMode="auto">
            <a:xfrm>
              <a:off x="6257934" y="3928994"/>
              <a:ext cx="504825" cy="17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クインテッサホテル（旧コスモプラザ</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ビル）</a:t>
              </a:r>
            </a:p>
          </p:txBody>
        </p:sp>
        <p:sp>
          <p:nvSpPr>
            <p:cNvPr id="267" name="Text Box 144"/>
            <p:cNvSpPr txBox="1">
              <a:spLocks noChangeArrowheads="1"/>
            </p:cNvSpPr>
            <p:nvPr/>
          </p:nvSpPr>
          <p:spPr bwMode="auto">
            <a:xfrm>
              <a:off x="5929316" y="4207598"/>
              <a:ext cx="495300" cy="17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ハイアット</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リージェンシー</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a:t>
              </a:r>
            </a:p>
          </p:txBody>
        </p:sp>
        <p:sp>
          <p:nvSpPr>
            <p:cNvPr id="268" name="Text Box 145"/>
            <p:cNvSpPr txBox="1">
              <a:spLocks noChangeArrowheads="1"/>
            </p:cNvSpPr>
            <p:nvPr/>
          </p:nvSpPr>
          <p:spPr bwMode="auto">
            <a:xfrm>
              <a:off x="7386639" y="4421289"/>
              <a:ext cx="735012"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インテックス大阪</a:t>
              </a:r>
            </a:p>
          </p:txBody>
        </p:sp>
        <p:sp>
          <p:nvSpPr>
            <p:cNvPr id="269" name="Text Box 146"/>
            <p:cNvSpPr txBox="1">
              <a:spLocks noChangeArrowheads="1"/>
            </p:cNvSpPr>
            <p:nvPr/>
          </p:nvSpPr>
          <p:spPr bwMode="auto">
            <a:xfrm>
              <a:off x="7988306" y="3607693"/>
              <a:ext cx="544334"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キンドリルジャパン</a:t>
              </a:r>
            </a:p>
          </p:txBody>
        </p:sp>
        <p:sp>
          <p:nvSpPr>
            <p:cNvPr id="270" name="Text Box 147"/>
            <p:cNvSpPr txBox="1">
              <a:spLocks noChangeArrowheads="1"/>
            </p:cNvSpPr>
            <p:nvPr/>
          </p:nvSpPr>
          <p:spPr bwMode="auto">
            <a:xfrm>
              <a:off x="7770798" y="3204609"/>
              <a:ext cx="733425" cy="7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NTT</a:t>
              </a: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ドコモ関西</a:t>
              </a: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1" name="Text Box 148"/>
            <p:cNvSpPr txBox="1">
              <a:spLocks noChangeArrowheads="1"/>
            </p:cNvSpPr>
            <p:nvPr/>
          </p:nvSpPr>
          <p:spPr bwMode="auto">
            <a:xfrm>
              <a:off x="9451981" y="3582952"/>
              <a:ext cx="379413"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Hitz</a:t>
              </a:r>
              <a:r>
                <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日立造船</a:t>
              </a:r>
            </a:p>
          </p:txBody>
        </p:sp>
        <p:sp>
          <p:nvSpPr>
            <p:cNvPr id="272" name="Text Box 149"/>
            <p:cNvSpPr txBox="1">
              <a:spLocks noChangeArrowheads="1"/>
            </p:cNvSpPr>
            <p:nvPr/>
          </p:nvSpPr>
          <p:spPr bwMode="auto">
            <a:xfrm>
              <a:off x="8937627" y="3600721"/>
              <a:ext cx="3429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ＬＩＸＩＬ</a:t>
              </a:r>
            </a:p>
          </p:txBody>
        </p:sp>
        <p:sp>
          <p:nvSpPr>
            <p:cNvPr id="279" name="Text Box 150"/>
            <p:cNvSpPr txBox="1">
              <a:spLocks noChangeArrowheads="1"/>
            </p:cNvSpPr>
            <p:nvPr/>
          </p:nvSpPr>
          <p:spPr bwMode="auto">
            <a:xfrm>
              <a:off x="9434521" y="3954113"/>
              <a:ext cx="3397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住友生命</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情報通信</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センター</a:t>
              </a:r>
            </a:p>
          </p:txBody>
        </p:sp>
        <p:sp>
          <p:nvSpPr>
            <p:cNvPr id="280" name="Text Box 151"/>
            <p:cNvSpPr txBox="1">
              <a:spLocks noChangeArrowheads="1"/>
            </p:cNvSpPr>
            <p:nvPr/>
          </p:nvSpPr>
          <p:spPr bwMode="auto">
            <a:xfrm>
              <a:off x="8882070" y="4330177"/>
              <a:ext cx="280987"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ミツトヨ</a:t>
              </a:r>
            </a:p>
          </p:txBody>
        </p:sp>
        <p:sp>
          <p:nvSpPr>
            <p:cNvPr id="360" name="Text Box 152"/>
            <p:cNvSpPr txBox="1">
              <a:spLocks noChangeArrowheads="1"/>
            </p:cNvSpPr>
            <p:nvPr/>
          </p:nvSpPr>
          <p:spPr bwMode="auto">
            <a:xfrm>
              <a:off x="9174167" y="4289923"/>
              <a:ext cx="182563"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関西</a:t>
              </a:r>
              <a:endParaRPr kumimoji="1" lang="en-US" altLang="ja-JP"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みらい</a:t>
              </a:r>
              <a:endParaRPr kumimoji="1" lang="en-US" altLang="ja-JP"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銀行</a:t>
              </a:r>
              <a:endParaRPr kumimoji="1" lang="en-US" altLang="ja-JP"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5" name="Text Box 153"/>
            <p:cNvSpPr txBox="1">
              <a:spLocks noChangeArrowheads="1"/>
            </p:cNvSpPr>
            <p:nvPr/>
          </p:nvSpPr>
          <p:spPr bwMode="auto">
            <a:xfrm>
              <a:off x="9396418" y="4407171"/>
              <a:ext cx="425451"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帝塚山福祉会</a:t>
              </a:r>
            </a:p>
          </p:txBody>
        </p:sp>
        <p:sp>
          <p:nvSpPr>
            <p:cNvPr id="376" name="Text Box 154"/>
            <p:cNvSpPr txBox="1">
              <a:spLocks noChangeArrowheads="1"/>
            </p:cNvSpPr>
            <p:nvPr/>
          </p:nvSpPr>
          <p:spPr bwMode="auto">
            <a:xfrm>
              <a:off x="9991735" y="4301600"/>
              <a:ext cx="43497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野村総合研究所</a:t>
              </a:r>
            </a:p>
          </p:txBody>
        </p:sp>
        <p:sp>
          <p:nvSpPr>
            <p:cNvPr id="378" name="Text Box 155"/>
            <p:cNvSpPr txBox="1">
              <a:spLocks noChangeArrowheads="1"/>
            </p:cNvSpPr>
            <p:nvPr/>
          </p:nvSpPr>
          <p:spPr bwMode="auto">
            <a:xfrm>
              <a:off x="8886835" y="4711177"/>
              <a:ext cx="403225"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ファナック</a:t>
              </a:r>
            </a:p>
          </p:txBody>
        </p:sp>
        <p:sp>
          <p:nvSpPr>
            <p:cNvPr id="386" name="Text Box 156"/>
            <p:cNvSpPr txBox="1">
              <a:spLocks noChangeArrowheads="1"/>
            </p:cNvSpPr>
            <p:nvPr/>
          </p:nvSpPr>
          <p:spPr bwMode="auto">
            <a:xfrm>
              <a:off x="9264655" y="4706108"/>
              <a:ext cx="323851"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テクノ</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アソシエ</a:t>
              </a:r>
            </a:p>
          </p:txBody>
        </p:sp>
        <p:sp>
          <p:nvSpPr>
            <p:cNvPr id="420" name="Text Box 157"/>
            <p:cNvSpPr txBox="1">
              <a:spLocks noChangeArrowheads="1"/>
            </p:cNvSpPr>
            <p:nvPr/>
          </p:nvSpPr>
          <p:spPr bwMode="auto">
            <a:xfrm>
              <a:off x="10013956" y="4711971"/>
              <a:ext cx="401639"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アクシー</a:t>
              </a:r>
            </a:p>
          </p:txBody>
        </p:sp>
        <p:sp>
          <p:nvSpPr>
            <p:cNvPr id="421" name="Text Box 160"/>
            <p:cNvSpPr txBox="1">
              <a:spLocks noChangeArrowheads="1"/>
            </p:cNvSpPr>
            <p:nvPr/>
          </p:nvSpPr>
          <p:spPr bwMode="auto">
            <a:xfrm>
              <a:off x="6162683" y="5316577"/>
              <a:ext cx="366714" cy="99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中ふ頭駅</a:t>
              </a:r>
            </a:p>
          </p:txBody>
        </p:sp>
        <p:sp>
          <p:nvSpPr>
            <p:cNvPr id="422" name="Text Box 162"/>
            <p:cNvSpPr txBox="1">
              <a:spLocks noChangeArrowheads="1"/>
            </p:cNvSpPr>
            <p:nvPr/>
          </p:nvSpPr>
          <p:spPr bwMode="auto">
            <a:xfrm>
              <a:off x="7654003" y="1302365"/>
              <a:ext cx="511175" cy="7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至　本町駅</a:t>
              </a:r>
            </a:p>
          </p:txBody>
        </p:sp>
        <p:sp>
          <p:nvSpPr>
            <p:cNvPr id="423" name="Text Box 163"/>
            <p:cNvSpPr txBox="1">
              <a:spLocks noChangeArrowheads="1"/>
            </p:cNvSpPr>
            <p:nvPr/>
          </p:nvSpPr>
          <p:spPr bwMode="auto">
            <a:xfrm>
              <a:off x="8921758" y="3929200"/>
              <a:ext cx="4476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ホテルフクラシア</a:t>
              </a:r>
              <a:r>
                <a:rPr kumimoji="1" lang="en-US" altLang="ja-JP"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旧ホテル</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コスモスクエア</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国際交流</a:t>
              </a:r>
              <a:b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センター）</a:t>
              </a:r>
            </a:p>
          </p:txBody>
        </p:sp>
        <p:sp>
          <p:nvSpPr>
            <p:cNvPr id="424" name="Freeform 173"/>
            <p:cNvSpPr>
              <a:spLocks/>
            </p:cNvSpPr>
            <p:nvPr/>
          </p:nvSpPr>
          <p:spPr bwMode="auto">
            <a:xfrm>
              <a:off x="1284291" y="2731865"/>
              <a:ext cx="1316037" cy="307777"/>
            </a:xfrm>
            <a:custGeom>
              <a:avLst/>
              <a:gdLst>
                <a:gd name="T0" fmla="*/ 0 w 765"/>
                <a:gd name="T1" fmla="*/ 2147483646 h 180"/>
                <a:gd name="T2" fmla="*/ 2147483646 w 765"/>
                <a:gd name="T3" fmla="*/ 2147483646 h 180"/>
                <a:gd name="T4" fmla="*/ 2147483646 w 765"/>
                <a:gd name="T5" fmla="*/ 0 h 180"/>
                <a:gd name="T6" fmla="*/ 0 w 765"/>
                <a:gd name="T7" fmla="*/ 2147483646 h 180"/>
                <a:gd name="T8" fmla="*/ 0 w 765"/>
                <a:gd name="T9" fmla="*/ 2147483646 h 180"/>
                <a:gd name="T10" fmla="*/ 0 60000 65536"/>
                <a:gd name="T11" fmla="*/ 0 60000 65536"/>
                <a:gd name="T12" fmla="*/ 0 60000 65536"/>
                <a:gd name="T13" fmla="*/ 0 60000 65536"/>
                <a:gd name="T14" fmla="*/ 0 60000 65536"/>
                <a:gd name="T15" fmla="*/ 0 w 765"/>
                <a:gd name="T16" fmla="*/ 0 h 180"/>
                <a:gd name="T17" fmla="*/ 765 w 765"/>
                <a:gd name="T18" fmla="*/ 180 h 180"/>
              </a:gdLst>
              <a:ahLst/>
              <a:cxnLst>
                <a:cxn ang="T10">
                  <a:pos x="T0" y="T1"/>
                </a:cxn>
                <a:cxn ang="T11">
                  <a:pos x="T2" y="T3"/>
                </a:cxn>
                <a:cxn ang="T12">
                  <a:pos x="T4" y="T5"/>
                </a:cxn>
                <a:cxn ang="T13">
                  <a:pos x="T6" y="T7"/>
                </a:cxn>
                <a:cxn ang="T14">
                  <a:pos x="T8" y="T9"/>
                </a:cxn>
              </a:cxnLst>
              <a:rect l="T15" t="T16" r="T17" b="T18"/>
              <a:pathLst>
                <a:path w="765" h="180">
                  <a:moveTo>
                    <a:pt x="0" y="180"/>
                  </a:moveTo>
                  <a:lnTo>
                    <a:pt x="765" y="66"/>
                  </a:lnTo>
                  <a:lnTo>
                    <a:pt x="723" y="0"/>
                  </a:lnTo>
                  <a:lnTo>
                    <a:pt x="0" y="105"/>
                  </a:lnTo>
                  <a:lnTo>
                    <a:pt x="0" y="180"/>
                  </a:lnTo>
                  <a:close/>
                </a:path>
              </a:pathLst>
            </a:custGeom>
            <a:solidFill>
              <a:schemeClr val="bg1">
                <a:lumMod val="85000"/>
              </a:schemeClr>
            </a:solid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5" name="Freeform 13" descr="ひし形 (枠のみ)"/>
            <p:cNvSpPr>
              <a:spLocks/>
            </p:cNvSpPr>
            <p:nvPr/>
          </p:nvSpPr>
          <p:spPr bwMode="auto">
            <a:xfrm>
              <a:off x="2630489" y="2317535"/>
              <a:ext cx="722312" cy="657225"/>
            </a:xfrm>
            <a:custGeom>
              <a:avLst/>
              <a:gdLst>
                <a:gd name="T0" fmla="*/ 0 w 9695"/>
                <a:gd name="T1" fmla="*/ 2147483646 h 10000"/>
                <a:gd name="T2" fmla="*/ 2147483646 w 9695"/>
                <a:gd name="T3" fmla="*/ 2147483646 h 10000"/>
                <a:gd name="T4" fmla="*/ 2147483646 w 9695"/>
                <a:gd name="T5" fmla="*/ 2147483646 h 10000"/>
                <a:gd name="T6" fmla="*/ 2147483646 w 9695"/>
                <a:gd name="T7" fmla="*/ 2147483646 h 10000"/>
                <a:gd name="T8" fmla="*/ 2147483646 w 9695"/>
                <a:gd name="T9" fmla="*/ 2147483646 h 10000"/>
                <a:gd name="T10" fmla="*/ 2147483646 w 9695"/>
                <a:gd name="T11" fmla="*/ 0 h 10000"/>
                <a:gd name="T12" fmla="*/ 0 w 9695"/>
                <a:gd name="T13" fmla="*/ 2147483646 h 10000"/>
                <a:gd name="T14" fmla="*/ 0 60000 65536"/>
                <a:gd name="T15" fmla="*/ 0 60000 65536"/>
                <a:gd name="T16" fmla="*/ 0 60000 65536"/>
                <a:gd name="T17" fmla="*/ 0 60000 65536"/>
                <a:gd name="T18" fmla="*/ 0 60000 65536"/>
                <a:gd name="T19" fmla="*/ 0 60000 65536"/>
                <a:gd name="T20" fmla="*/ 0 60000 65536"/>
                <a:gd name="T21" fmla="*/ 0 w 9695"/>
                <a:gd name="T22" fmla="*/ 0 h 10000"/>
                <a:gd name="T23" fmla="*/ 9695 w 9695"/>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95" h="10000">
                  <a:moveTo>
                    <a:pt x="0" y="6142"/>
                  </a:moveTo>
                  <a:cubicBezTo>
                    <a:pt x="729" y="7412"/>
                    <a:pt x="195" y="6428"/>
                    <a:pt x="2112" y="9973"/>
                  </a:cubicBezTo>
                  <a:lnTo>
                    <a:pt x="5030" y="10000"/>
                  </a:lnTo>
                  <a:cubicBezTo>
                    <a:pt x="4982" y="8627"/>
                    <a:pt x="5018" y="7401"/>
                    <a:pt x="4970" y="6028"/>
                  </a:cubicBezTo>
                  <a:lnTo>
                    <a:pt x="9695" y="6091"/>
                  </a:lnTo>
                  <a:cubicBezTo>
                    <a:pt x="9526" y="4047"/>
                    <a:pt x="9663" y="2044"/>
                    <a:pt x="9494" y="0"/>
                  </a:cubicBezTo>
                  <a:lnTo>
                    <a:pt x="0" y="6142"/>
                  </a:lnTo>
                  <a:close/>
                </a:path>
              </a:pathLst>
            </a:custGeom>
            <a:solidFill>
              <a:schemeClr val="accent4">
                <a:lumMod val="20000"/>
                <a:lumOff val="80000"/>
              </a:schemeClr>
            </a:solidFill>
            <a:ln w="19050">
              <a:solidFill>
                <a:schemeClr val="tx2"/>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6" name="Text Box 116"/>
            <p:cNvSpPr txBox="1">
              <a:spLocks noChangeArrowheads="1"/>
            </p:cNvSpPr>
            <p:nvPr/>
          </p:nvSpPr>
          <p:spPr bwMode="auto">
            <a:xfrm>
              <a:off x="4322770" y="1998447"/>
              <a:ext cx="7889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p>
          </p:txBody>
        </p:sp>
        <p:sp>
          <p:nvSpPr>
            <p:cNvPr id="427" name="Freeform 13" descr="ひし形 (枠のみ)"/>
            <p:cNvSpPr>
              <a:spLocks/>
            </p:cNvSpPr>
            <p:nvPr/>
          </p:nvSpPr>
          <p:spPr bwMode="auto">
            <a:xfrm>
              <a:off x="6761152" y="2096870"/>
              <a:ext cx="579455" cy="415925"/>
            </a:xfrm>
            <a:custGeom>
              <a:avLst/>
              <a:gdLst>
                <a:gd name="T0" fmla="*/ 0 w 10093"/>
                <a:gd name="T1" fmla="*/ 2147483646 h 10546"/>
                <a:gd name="T2" fmla="*/ 2147483646 w 10093"/>
                <a:gd name="T3" fmla="*/ 2147483646 h 10546"/>
                <a:gd name="T4" fmla="*/ 2147483646 w 10093"/>
                <a:gd name="T5" fmla="*/ 2147483646 h 10546"/>
                <a:gd name="T6" fmla="*/ 2147483646 w 10093"/>
                <a:gd name="T7" fmla="*/ 2147483646 h 10546"/>
                <a:gd name="T8" fmla="*/ 2147483646 w 10093"/>
                <a:gd name="T9" fmla="*/ 2147483646 h 10546"/>
                <a:gd name="T10" fmla="*/ 2147483646 w 10093"/>
                <a:gd name="T11" fmla="*/ 2147483646 h 10546"/>
                <a:gd name="T12" fmla="*/ 2147483646 w 10093"/>
                <a:gd name="T13" fmla="*/ 2147483646 h 10546"/>
                <a:gd name="T14" fmla="*/ 2147483646 w 10093"/>
                <a:gd name="T15" fmla="*/ 2147483646 h 10546"/>
                <a:gd name="T16" fmla="*/ 2147483646 w 10093"/>
                <a:gd name="T17" fmla="*/ 2147483646 h 10546"/>
                <a:gd name="T18" fmla="*/ 2147483646 w 10093"/>
                <a:gd name="T19" fmla="*/ 2147483646 h 10546"/>
                <a:gd name="T20" fmla="*/ 2147483646 w 10093"/>
                <a:gd name="T21" fmla="*/ 2147483646 h 10546"/>
                <a:gd name="T22" fmla="*/ 2147483646 w 10093"/>
                <a:gd name="T23" fmla="*/ 2147483646 h 10546"/>
                <a:gd name="T24" fmla="*/ 2147483646 w 10093"/>
                <a:gd name="T25" fmla="*/ 0 h 10546"/>
                <a:gd name="T26" fmla="*/ 0 w 10093"/>
                <a:gd name="T27" fmla="*/ 2147483646 h 105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connsiteX0" fmla="*/ 0 w 10304"/>
                <a:gd name="connsiteY0" fmla="*/ 1206 h 10546"/>
                <a:gd name="connsiteX1" fmla="*/ 1095 w 10304"/>
                <a:gd name="connsiteY1" fmla="*/ 4038 h 10546"/>
                <a:gd name="connsiteX2" fmla="*/ 2996 w 10304"/>
                <a:gd name="connsiteY2" fmla="*/ 9639 h 10546"/>
                <a:gd name="connsiteX3" fmla="*/ 4777 w 10304"/>
                <a:gd name="connsiteY3" fmla="*/ 10066 h 10546"/>
                <a:gd name="connsiteX4" fmla="*/ 6055 w 10304"/>
                <a:gd name="connsiteY4" fmla="*/ 10306 h 10546"/>
                <a:gd name="connsiteX5" fmla="*/ 7867 w 10304"/>
                <a:gd name="connsiteY5" fmla="*/ 10546 h 10546"/>
                <a:gd name="connsiteX6" fmla="*/ 9508 w 10304"/>
                <a:gd name="connsiteY6" fmla="*/ 10546 h 10546"/>
                <a:gd name="connsiteX7" fmla="*/ 10304 w 10304"/>
                <a:gd name="connsiteY7" fmla="*/ 10000 h 10546"/>
                <a:gd name="connsiteX8" fmla="*/ 8170 w 10304"/>
                <a:gd name="connsiteY8" fmla="*/ 8462 h 10546"/>
                <a:gd name="connsiteX9" fmla="*/ 5946 w 10304"/>
                <a:gd name="connsiteY9" fmla="*/ 6675 h 10546"/>
                <a:gd name="connsiteX10" fmla="*/ 4869 w 10304"/>
                <a:gd name="connsiteY10" fmla="*/ 4326 h 10546"/>
                <a:gd name="connsiteX11" fmla="*/ 4718 w 10304"/>
                <a:gd name="connsiteY11" fmla="*/ 2026 h 10546"/>
                <a:gd name="connsiteX12" fmla="*/ 4740 w 10304"/>
                <a:gd name="connsiteY12" fmla="*/ 0 h 10546"/>
                <a:gd name="connsiteX13" fmla="*/ 0 w 10304"/>
                <a:gd name="connsiteY13" fmla="*/ 1206 h 10546"/>
                <a:gd name="connsiteX0" fmla="*/ 0 w 10304"/>
                <a:gd name="connsiteY0" fmla="*/ 1206 h 10546"/>
                <a:gd name="connsiteX1" fmla="*/ 842 w 10304"/>
                <a:gd name="connsiteY1" fmla="*/ 4219 h 10546"/>
                <a:gd name="connsiteX2" fmla="*/ 2996 w 10304"/>
                <a:gd name="connsiteY2" fmla="*/ 9639 h 10546"/>
                <a:gd name="connsiteX3" fmla="*/ 4777 w 10304"/>
                <a:gd name="connsiteY3" fmla="*/ 10066 h 10546"/>
                <a:gd name="connsiteX4" fmla="*/ 6055 w 10304"/>
                <a:gd name="connsiteY4" fmla="*/ 10306 h 10546"/>
                <a:gd name="connsiteX5" fmla="*/ 7867 w 10304"/>
                <a:gd name="connsiteY5" fmla="*/ 10546 h 10546"/>
                <a:gd name="connsiteX6" fmla="*/ 9508 w 10304"/>
                <a:gd name="connsiteY6" fmla="*/ 10546 h 10546"/>
                <a:gd name="connsiteX7" fmla="*/ 10304 w 10304"/>
                <a:gd name="connsiteY7" fmla="*/ 10000 h 10546"/>
                <a:gd name="connsiteX8" fmla="*/ 8170 w 10304"/>
                <a:gd name="connsiteY8" fmla="*/ 8462 h 10546"/>
                <a:gd name="connsiteX9" fmla="*/ 5946 w 10304"/>
                <a:gd name="connsiteY9" fmla="*/ 6675 h 10546"/>
                <a:gd name="connsiteX10" fmla="*/ 4869 w 10304"/>
                <a:gd name="connsiteY10" fmla="*/ 4326 h 10546"/>
                <a:gd name="connsiteX11" fmla="*/ 4718 w 10304"/>
                <a:gd name="connsiteY11" fmla="*/ 2026 h 10546"/>
                <a:gd name="connsiteX12" fmla="*/ 4740 w 10304"/>
                <a:gd name="connsiteY12" fmla="*/ 0 h 10546"/>
                <a:gd name="connsiteX13" fmla="*/ 0 w 10304"/>
                <a:gd name="connsiteY13" fmla="*/ 1206 h 10546"/>
                <a:gd name="connsiteX0" fmla="*/ 0 w 10262"/>
                <a:gd name="connsiteY0" fmla="*/ 1146 h 10546"/>
                <a:gd name="connsiteX1" fmla="*/ 800 w 10262"/>
                <a:gd name="connsiteY1" fmla="*/ 4219 h 10546"/>
                <a:gd name="connsiteX2" fmla="*/ 2954 w 10262"/>
                <a:gd name="connsiteY2" fmla="*/ 9639 h 10546"/>
                <a:gd name="connsiteX3" fmla="*/ 4735 w 10262"/>
                <a:gd name="connsiteY3" fmla="*/ 10066 h 10546"/>
                <a:gd name="connsiteX4" fmla="*/ 6013 w 10262"/>
                <a:gd name="connsiteY4" fmla="*/ 10306 h 10546"/>
                <a:gd name="connsiteX5" fmla="*/ 7825 w 10262"/>
                <a:gd name="connsiteY5" fmla="*/ 10546 h 10546"/>
                <a:gd name="connsiteX6" fmla="*/ 9466 w 10262"/>
                <a:gd name="connsiteY6" fmla="*/ 10546 h 10546"/>
                <a:gd name="connsiteX7" fmla="*/ 10262 w 10262"/>
                <a:gd name="connsiteY7" fmla="*/ 10000 h 10546"/>
                <a:gd name="connsiteX8" fmla="*/ 8128 w 10262"/>
                <a:gd name="connsiteY8" fmla="*/ 8462 h 10546"/>
                <a:gd name="connsiteX9" fmla="*/ 5904 w 10262"/>
                <a:gd name="connsiteY9" fmla="*/ 6675 h 10546"/>
                <a:gd name="connsiteX10" fmla="*/ 4827 w 10262"/>
                <a:gd name="connsiteY10" fmla="*/ 4326 h 10546"/>
                <a:gd name="connsiteX11" fmla="*/ 4676 w 10262"/>
                <a:gd name="connsiteY11" fmla="*/ 2026 h 10546"/>
                <a:gd name="connsiteX12" fmla="*/ 4698 w 10262"/>
                <a:gd name="connsiteY12" fmla="*/ 0 h 10546"/>
                <a:gd name="connsiteX13" fmla="*/ 0 w 10262"/>
                <a:gd name="connsiteY13" fmla="*/ 1146 h 10546"/>
                <a:gd name="connsiteX0" fmla="*/ 0 w 10262"/>
                <a:gd name="connsiteY0" fmla="*/ 1146 h 10546"/>
                <a:gd name="connsiteX1" fmla="*/ 927 w 10262"/>
                <a:gd name="connsiteY1" fmla="*/ 4219 h 10546"/>
                <a:gd name="connsiteX2" fmla="*/ 2954 w 10262"/>
                <a:gd name="connsiteY2" fmla="*/ 9639 h 10546"/>
                <a:gd name="connsiteX3" fmla="*/ 4735 w 10262"/>
                <a:gd name="connsiteY3" fmla="*/ 10066 h 10546"/>
                <a:gd name="connsiteX4" fmla="*/ 6013 w 10262"/>
                <a:gd name="connsiteY4" fmla="*/ 10306 h 10546"/>
                <a:gd name="connsiteX5" fmla="*/ 7825 w 10262"/>
                <a:gd name="connsiteY5" fmla="*/ 10546 h 10546"/>
                <a:gd name="connsiteX6" fmla="*/ 9466 w 10262"/>
                <a:gd name="connsiteY6" fmla="*/ 10546 h 10546"/>
                <a:gd name="connsiteX7" fmla="*/ 10262 w 10262"/>
                <a:gd name="connsiteY7" fmla="*/ 10000 h 10546"/>
                <a:gd name="connsiteX8" fmla="*/ 8128 w 10262"/>
                <a:gd name="connsiteY8" fmla="*/ 8462 h 10546"/>
                <a:gd name="connsiteX9" fmla="*/ 5904 w 10262"/>
                <a:gd name="connsiteY9" fmla="*/ 6675 h 10546"/>
                <a:gd name="connsiteX10" fmla="*/ 4827 w 10262"/>
                <a:gd name="connsiteY10" fmla="*/ 4326 h 10546"/>
                <a:gd name="connsiteX11" fmla="*/ 4676 w 10262"/>
                <a:gd name="connsiteY11" fmla="*/ 2026 h 10546"/>
                <a:gd name="connsiteX12" fmla="*/ 4698 w 10262"/>
                <a:gd name="connsiteY12" fmla="*/ 0 h 10546"/>
                <a:gd name="connsiteX13" fmla="*/ 0 w 10262"/>
                <a:gd name="connsiteY13" fmla="*/ 1146 h 1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2" h="10546">
                  <a:moveTo>
                    <a:pt x="0" y="1146"/>
                  </a:moveTo>
                  <a:cubicBezTo>
                    <a:pt x="430" y="2304"/>
                    <a:pt x="497" y="3061"/>
                    <a:pt x="927" y="4219"/>
                  </a:cubicBezTo>
                  <a:lnTo>
                    <a:pt x="2954" y="9639"/>
                  </a:lnTo>
                  <a:lnTo>
                    <a:pt x="4735" y="10066"/>
                  </a:lnTo>
                  <a:lnTo>
                    <a:pt x="6013" y="10306"/>
                  </a:lnTo>
                  <a:lnTo>
                    <a:pt x="7825" y="10546"/>
                  </a:lnTo>
                  <a:lnTo>
                    <a:pt x="9466" y="10546"/>
                  </a:lnTo>
                  <a:lnTo>
                    <a:pt x="10262" y="10000"/>
                  </a:lnTo>
                  <a:lnTo>
                    <a:pt x="8128" y="8462"/>
                  </a:lnTo>
                  <a:lnTo>
                    <a:pt x="5904" y="6675"/>
                  </a:lnTo>
                  <a:lnTo>
                    <a:pt x="4827" y="4326"/>
                  </a:lnTo>
                  <a:cubicBezTo>
                    <a:pt x="4777" y="3559"/>
                    <a:pt x="4726" y="2793"/>
                    <a:pt x="4676" y="2026"/>
                  </a:cubicBezTo>
                  <a:cubicBezTo>
                    <a:pt x="4684" y="1352"/>
                    <a:pt x="4691" y="678"/>
                    <a:pt x="4698" y="0"/>
                  </a:cubicBezTo>
                  <a:cubicBezTo>
                    <a:pt x="3188" y="301"/>
                    <a:pt x="1510" y="845"/>
                    <a:pt x="0" y="1146"/>
                  </a:cubicBez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8" name="Freeform 13" descr="ひし形 (枠のみ)"/>
            <p:cNvSpPr>
              <a:spLocks/>
            </p:cNvSpPr>
            <p:nvPr/>
          </p:nvSpPr>
          <p:spPr bwMode="auto">
            <a:xfrm>
              <a:off x="6697663" y="2533433"/>
              <a:ext cx="901700" cy="288925"/>
            </a:xfrm>
            <a:custGeom>
              <a:avLst/>
              <a:gdLst>
                <a:gd name="T0" fmla="*/ 2147483646 w 22766"/>
                <a:gd name="T1" fmla="*/ 2147483646 h 10429"/>
                <a:gd name="T2" fmla="*/ 2147483646 w 22766"/>
                <a:gd name="T3" fmla="*/ 2147483646 h 10429"/>
                <a:gd name="T4" fmla="*/ 2147483646 w 22766"/>
                <a:gd name="T5" fmla="*/ 2147483646 h 10429"/>
                <a:gd name="T6" fmla="*/ 2147483646 w 22766"/>
                <a:gd name="T7" fmla="*/ 2147483646 h 10429"/>
                <a:gd name="T8" fmla="*/ 2147483646 w 22766"/>
                <a:gd name="T9" fmla="*/ 2147483646 h 10429"/>
                <a:gd name="T10" fmla="*/ 2147483646 w 22766"/>
                <a:gd name="T11" fmla="*/ 2147483646 h 10429"/>
                <a:gd name="T12" fmla="*/ 2147483646 w 22766"/>
                <a:gd name="T13" fmla="*/ 2147483646 h 10429"/>
                <a:gd name="T14" fmla="*/ 0 w 22766"/>
                <a:gd name="T15" fmla="*/ 2147483646 h 10429"/>
                <a:gd name="T16" fmla="*/ 2147483646 w 22766"/>
                <a:gd name="T17" fmla="*/ 2147483646 h 10429"/>
                <a:gd name="T18" fmla="*/ 2147483646 w 22766"/>
                <a:gd name="T19" fmla="*/ 2147483646 h 10429"/>
                <a:gd name="T20" fmla="*/ 2147483646 w 22766"/>
                <a:gd name="T21" fmla="*/ 2147483646 h 10429"/>
                <a:gd name="T22" fmla="*/ 2147483646 w 22766"/>
                <a:gd name="T23" fmla="*/ 2147483646 h 10429"/>
                <a:gd name="T24" fmla="*/ 2147483646 w 22766"/>
                <a:gd name="T25" fmla="*/ 2147483646 h 104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66"/>
                <a:gd name="T40" fmla="*/ 0 h 10429"/>
                <a:gd name="T41" fmla="*/ 22766 w 22766"/>
                <a:gd name="T42" fmla="*/ 10429 h 104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66" h="10429">
                  <a:moveTo>
                    <a:pt x="16022" y="1749"/>
                  </a:moveTo>
                  <a:cubicBezTo>
                    <a:pt x="13713" y="2721"/>
                    <a:pt x="16259" y="1918"/>
                    <a:pt x="12298" y="2625"/>
                  </a:cubicBezTo>
                  <a:cubicBezTo>
                    <a:pt x="10215" y="2204"/>
                    <a:pt x="11910" y="2382"/>
                    <a:pt x="9801" y="2070"/>
                  </a:cubicBezTo>
                  <a:lnTo>
                    <a:pt x="7561" y="1172"/>
                  </a:lnTo>
                  <a:lnTo>
                    <a:pt x="4970" y="970"/>
                  </a:lnTo>
                  <a:lnTo>
                    <a:pt x="2800" y="970"/>
                  </a:lnTo>
                  <a:lnTo>
                    <a:pt x="841" y="1572"/>
                  </a:lnTo>
                  <a:lnTo>
                    <a:pt x="0" y="2072"/>
                  </a:lnTo>
                  <a:lnTo>
                    <a:pt x="3710" y="10373"/>
                  </a:lnTo>
                  <a:lnTo>
                    <a:pt x="19649" y="10429"/>
                  </a:lnTo>
                  <a:lnTo>
                    <a:pt x="22766" y="4469"/>
                  </a:lnTo>
                  <a:cubicBezTo>
                    <a:pt x="18295" y="0"/>
                    <a:pt x="22511" y="4113"/>
                    <a:pt x="18050" y="109"/>
                  </a:cubicBezTo>
                  <a:lnTo>
                    <a:pt x="16022" y="1749"/>
                  </a:ln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9" name="Freeform 13" descr="ひし形 (枠のみ)"/>
            <p:cNvSpPr>
              <a:spLocks/>
            </p:cNvSpPr>
            <p:nvPr/>
          </p:nvSpPr>
          <p:spPr bwMode="auto">
            <a:xfrm rot="21434867">
              <a:off x="7682827" y="2571755"/>
              <a:ext cx="377015" cy="256223"/>
            </a:xfrm>
            <a:custGeom>
              <a:avLst/>
              <a:gdLst>
                <a:gd name="T0" fmla="*/ 2147483646 w 10040"/>
                <a:gd name="T1" fmla="*/ 2147483646 h 10000"/>
                <a:gd name="T2" fmla="*/ 2147483646 w 10040"/>
                <a:gd name="T3" fmla="*/ 0 h 10000"/>
                <a:gd name="T4" fmla="*/ 0 w 10040"/>
                <a:gd name="T5" fmla="*/ 2147483646 h 10000"/>
                <a:gd name="T6" fmla="*/ 2147483646 w 10040"/>
                <a:gd name="T7" fmla="*/ 2147483646 h 10000"/>
                <a:gd name="T8" fmla="*/ 2147483646 w 10040"/>
                <a:gd name="T9" fmla="*/ 2147483646 h 10000"/>
                <a:gd name="T10" fmla="*/ 2147483646 w 10040"/>
                <a:gd name="T11" fmla="*/ 2147483646 h 10000"/>
                <a:gd name="T12" fmla="*/ 0 60000 65536"/>
                <a:gd name="T13" fmla="*/ 0 60000 65536"/>
                <a:gd name="T14" fmla="*/ 0 60000 65536"/>
                <a:gd name="T15" fmla="*/ 0 60000 65536"/>
                <a:gd name="T16" fmla="*/ 0 60000 65536"/>
                <a:gd name="T17" fmla="*/ 0 60000 65536"/>
                <a:gd name="connsiteX0" fmla="*/ 10293 w 10293"/>
                <a:gd name="connsiteY0" fmla="*/ 6121 h 10000"/>
                <a:gd name="connsiteX1" fmla="*/ 2117 w 10293"/>
                <a:gd name="connsiteY1" fmla="*/ 0 h 10000"/>
                <a:gd name="connsiteX2" fmla="*/ 0 w 10293"/>
                <a:gd name="connsiteY2" fmla="*/ 4389 h 10000"/>
                <a:gd name="connsiteX3" fmla="*/ 6944 w 10293"/>
                <a:gd name="connsiteY3" fmla="*/ 9846 h 10000"/>
                <a:gd name="connsiteX4" fmla="*/ 10248 w 10293"/>
                <a:gd name="connsiteY4" fmla="*/ 10000 h 10000"/>
                <a:gd name="connsiteX5" fmla="*/ 10293 w 10293"/>
                <a:gd name="connsiteY5" fmla="*/ 6121 h 10000"/>
                <a:gd name="connsiteX0" fmla="*/ 10293 w 10293"/>
                <a:gd name="connsiteY0" fmla="*/ 6121 h 10151"/>
                <a:gd name="connsiteX1" fmla="*/ 2117 w 10293"/>
                <a:gd name="connsiteY1" fmla="*/ 0 h 10151"/>
                <a:gd name="connsiteX2" fmla="*/ 0 w 10293"/>
                <a:gd name="connsiteY2" fmla="*/ 4389 h 10151"/>
                <a:gd name="connsiteX3" fmla="*/ 7259 w 10293"/>
                <a:gd name="connsiteY3" fmla="*/ 10151 h 10151"/>
                <a:gd name="connsiteX4" fmla="*/ 10248 w 10293"/>
                <a:gd name="connsiteY4" fmla="*/ 10000 h 10151"/>
                <a:gd name="connsiteX5" fmla="*/ 10293 w 10293"/>
                <a:gd name="connsiteY5" fmla="*/ 6121 h 1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3" h="10151">
                  <a:moveTo>
                    <a:pt x="10293" y="6121"/>
                  </a:moveTo>
                  <a:lnTo>
                    <a:pt x="2117" y="0"/>
                  </a:lnTo>
                  <a:lnTo>
                    <a:pt x="0" y="4389"/>
                  </a:lnTo>
                  <a:lnTo>
                    <a:pt x="7259" y="10151"/>
                  </a:lnTo>
                  <a:lnTo>
                    <a:pt x="10248" y="10000"/>
                  </a:lnTo>
                  <a:cubicBezTo>
                    <a:pt x="10306" y="8288"/>
                    <a:pt x="10235" y="7833"/>
                    <a:pt x="10293" y="6121"/>
                  </a:cubicBezTo>
                  <a:close/>
                </a:path>
              </a:pathLst>
            </a:custGeom>
            <a:solidFill>
              <a:schemeClr val="accent1">
                <a:lumMod val="20000"/>
                <a:lumOff val="80000"/>
              </a:schemeClr>
            </a:solidFill>
            <a:ln w="9525">
              <a:solidFill>
                <a:schemeClr val="tx1"/>
              </a:solidFill>
              <a:prstDash val="solid"/>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0" name="Freeform 9" descr="5%"/>
            <p:cNvSpPr>
              <a:spLocks/>
            </p:cNvSpPr>
            <p:nvPr/>
          </p:nvSpPr>
          <p:spPr bwMode="auto">
            <a:xfrm>
              <a:off x="5091159" y="2936657"/>
              <a:ext cx="892137" cy="746125"/>
            </a:xfrm>
            <a:custGeom>
              <a:avLst/>
              <a:gdLst>
                <a:gd name="T0" fmla="*/ 2147483646 w 10997"/>
                <a:gd name="T1" fmla="*/ 2147483646 h 14361"/>
                <a:gd name="T2" fmla="*/ 2147483646 w 10997"/>
                <a:gd name="T3" fmla="*/ 2147483646 h 14361"/>
                <a:gd name="T4" fmla="*/ 2147483646 w 10997"/>
                <a:gd name="T5" fmla="*/ 2147483646 h 14361"/>
                <a:gd name="T6" fmla="*/ 2147483646 w 10997"/>
                <a:gd name="T7" fmla="*/ 2147483646 h 14361"/>
                <a:gd name="T8" fmla="*/ 2147483646 w 10997"/>
                <a:gd name="T9" fmla="*/ 2147483646 h 14361"/>
                <a:gd name="T10" fmla="*/ 2147483646 w 10997"/>
                <a:gd name="T11" fmla="*/ 0 h 14361"/>
                <a:gd name="T12" fmla="*/ 2147483646 w 10997"/>
                <a:gd name="T13" fmla="*/ 2147483646 h 14361"/>
                <a:gd name="T14" fmla="*/ 0 60000 65536"/>
                <a:gd name="T15" fmla="*/ 0 60000 65536"/>
                <a:gd name="T16" fmla="*/ 0 60000 65536"/>
                <a:gd name="T17" fmla="*/ 0 60000 65536"/>
                <a:gd name="T18" fmla="*/ 0 60000 65536"/>
                <a:gd name="T19" fmla="*/ 0 60000 65536"/>
                <a:gd name="T20" fmla="*/ 0 60000 65536"/>
                <a:gd name="T21" fmla="*/ 0 w 10997"/>
                <a:gd name="T22" fmla="*/ 0 h 14361"/>
                <a:gd name="T23" fmla="*/ 10997 w 10997"/>
                <a:gd name="T24" fmla="*/ 14361 h 14361"/>
                <a:gd name="connsiteX0" fmla="*/ 824 w 11483"/>
                <a:gd name="connsiteY0" fmla="*/ 2965 h 14361"/>
                <a:gd name="connsiteX1" fmla="*/ 506 w 11483"/>
                <a:gd name="connsiteY1" fmla="*/ 6363 h 14361"/>
                <a:gd name="connsiteX2" fmla="*/ 4304 w 11483"/>
                <a:gd name="connsiteY2" fmla="*/ 14361 h 14361"/>
                <a:gd name="connsiteX3" fmla="*/ 11483 w 11483"/>
                <a:gd name="connsiteY3" fmla="*/ 9094 h 14361"/>
                <a:gd name="connsiteX4" fmla="*/ 7679 w 11483"/>
                <a:gd name="connsiteY4" fmla="*/ 0 h 14361"/>
                <a:gd name="connsiteX5" fmla="*/ 824 w 11483"/>
                <a:gd name="connsiteY5" fmla="*/ 2965 h 14361"/>
                <a:gd name="connsiteX0" fmla="*/ 898 w 11557"/>
                <a:gd name="connsiteY0" fmla="*/ 2965 h 14361"/>
                <a:gd name="connsiteX1" fmla="*/ 47 w 11557"/>
                <a:gd name="connsiteY1" fmla="*/ 4114 h 14361"/>
                <a:gd name="connsiteX2" fmla="*/ 580 w 11557"/>
                <a:gd name="connsiteY2" fmla="*/ 6363 h 14361"/>
                <a:gd name="connsiteX3" fmla="*/ 4378 w 11557"/>
                <a:gd name="connsiteY3" fmla="*/ 14361 h 14361"/>
                <a:gd name="connsiteX4" fmla="*/ 11557 w 11557"/>
                <a:gd name="connsiteY4" fmla="*/ 9094 h 14361"/>
                <a:gd name="connsiteX5" fmla="*/ 7753 w 11557"/>
                <a:gd name="connsiteY5" fmla="*/ 0 h 14361"/>
                <a:gd name="connsiteX6" fmla="*/ 898 w 11557"/>
                <a:gd name="connsiteY6" fmla="*/ 2965 h 14361"/>
                <a:gd name="connsiteX0" fmla="*/ 1143 w 11802"/>
                <a:gd name="connsiteY0" fmla="*/ 2965 h 14361"/>
                <a:gd name="connsiteX1" fmla="*/ 292 w 11802"/>
                <a:gd name="connsiteY1" fmla="*/ 4114 h 14361"/>
                <a:gd name="connsiteX2" fmla="*/ 825 w 11802"/>
                <a:gd name="connsiteY2" fmla="*/ 6363 h 14361"/>
                <a:gd name="connsiteX3" fmla="*/ 4623 w 11802"/>
                <a:gd name="connsiteY3" fmla="*/ 14361 h 14361"/>
                <a:gd name="connsiteX4" fmla="*/ 11802 w 11802"/>
                <a:gd name="connsiteY4" fmla="*/ 9094 h 14361"/>
                <a:gd name="connsiteX5" fmla="*/ 7998 w 11802"/>
                <a:gd name="connsiteY5" fmla="*/ 0 h 14361"/>
                <a:gd name="connsiteX6" fmla="*/ 1143 w 11802"/>
                <a:gd name="connsiteY6" fmla="*/ 2965 h 14361"/>
                <a:gd name="connsiteX0" fmla="*/ 1743 w 12402"/>
                <a:gd name="connsiteY0" fmla="*/ 2965 h 14361"/>
                <a:gd name="connsiteX1" fmla="*/ 172 w 12402"/>
                <a:gd name="connsiteY1" fmla="*/ 3702 h 14361"/>
                <a:gd name="connsiteX2" fmla="*/ 1425 w 12402"/>
                <a:gd name="connsiteY2" fmla="*/ 6363 h 14361"/>
                <a:gd name="connsiteX3" fmla="*/ 5223 w 12402"/>
                <a:gd name="connsiteY3" fmla="*/ 14361 h 14361"/>
                <a:gd name="connsiteX4" fmla="*/ 12402 w 12402"/>
                <a:gd name="connsiteY4" fmla="*/ 9094 h 14361"/>
                <a:gd name="connsiteX5" fmla="*/ 8598 w 12402"/>
                <a:gd name="connsiteY5" fmla="*/ 0 h 14361"/>
                <a:gd name="connsiteX6" fmla="*/ 1743 w 12402"/>
                <a:gd name="connsiteY6" fmla="*/ 2965 h 14361"/>
                <a:gd name="connsiteX0" fmla="*/ 1571 w 12230"/>
                <a:gd name="connsiteY0" fmla="*/ 2965 h 14361"/>
                <a:gd name="connsiteX1" fmla="*/ 0 w 12230"/>
                <a:gd name="connsiteY1" fmla="*/ 3702 h 14361"/>
                <a:gd name="connsiteX2" fmla="*/ 1253 w 12230"/>
                <a:gd name="connsiteY2" fmla="*/ 6363 h 14361"/>
                <a:gd name="connsiteX3" fmla="*/ 5051 w 12230"/>
                <a:gd name="connsiteY3" fmla="*/ 14361 h 14361"/>
                <a:gd name="connsiteX4" fmla="*/ 12230 w 12230"/>
                <a:gd name="connsiteY4" fmla="*/ 9094 h 14361"/>
                <a:gd name="connsiteX5" fmla="*/ 8426 w 12230"/>
                <a:gd name="connsiteY5" fmla="*/ 0 h 14361"/>
                <a:gd name="connsiteX6" fmla="*/ 1571 w 12230"/>
                <a:gd name="connsiteY6" fmla="*/ 2965 h 14361"/>
                <a:gd name="connsiteX0" fmla="*/ 1538 w 12197"/>
                <a:gd name="connsiteY0" fmla="*/ 2965 h 14361"/>
                <a:gd name="connsiteX1" fmla="*/ 0 w 12197"/>
                <a:gd name="connsiteY1" fmla="*/ 3977 h 14361"/>
                <a:gd name="connsiteX2" fmla="*/ 1220 w 12197"/>
                <a:gd name="connsiteY2" fmla="*/ 6363 h 14361"/>
                <a:gd name="connsiteX3" fmla="*/ 5018 w 12197"/>
                <a:gd name="connsiteY3" fmla="*/ 14361 h 14361"/>
                <a:gd name="connsiteX4" fmla="*/ 12197 w 12197"/>
                <a:gd name="connsiteY4" fmla="*/ 9094 h 14361"/>
                <a:gd name="connsiteX5" fmla="*/ 8393 w 12197"/>
                <a:gd name="connsiteY5" fmla="*/ 0 h 14361"/>
                <a:gd name="connsiteX6" fmla="*/ 1538 w 12197"/>
                <a:gd name="connsiteY6" fmla="*/ 2965 h 14361"/>
                <a:gd name="connsiteX0" fmla="*/ 1538 w 12197"/>
                <a:gd name="connsiteY0" fmla="*/ 2965 h 14361"/>
                <a:gd name="connsiteX1" fmla="*/ 0 w 12197"/>
                <a:gd name="connsiteY1" fmla="*/ 3977 h 14361"/>
                <a:gd name="connsiteX2" fmla="*/ 1220 w 12197"/>
                <a:gd name="connsiteY2" fmla="*/ 6363 h 14361"/>
                <a:gd name="connsiteX3" fmla="*/ 5018 w 12197"/>
                <a:gd name="connsiteY3" fmla="*/ 14361 h 14361"/>
                <a:gd name="connsiteX4" fmla="*/ 12197 w 12197"/>
                <a:gd name="connsiteY4" fmla="*/ 9094 h 14361"/>
                <a:gd name="connsiteX5" fmla="*/ 8393 w 12197"/>
                <a:gd name="connsiteY5" fmla="*/ 0 h 14361"/>
                <a:gd name="connsiteX6" fmla="*/ 1538 w 12197"/>
                <a:gd name="connsiteY6" fmla="*/ 2965 h 14361"/>
                <a:gd name="connsiteX0" fmla="*/ 1538 w 12197"/>
                <a:gd name="connsiteY0" fmla="*/ 2965 h 14361"/>
                <a:gd name="connsiteX1" fmla="*/ 0 w 12197"/>
                <a:gd name="connsiteY1" fmla="*/ 3977 h 14361"/>
                <a:gd name="connsiteX2" fmla="*/ 1220 w 12197"/>
                <a:gd name="connsiteY2" fmla="*/ 6363 h 14361"/>
                <a:gd name="connsiteX3" fmla="*/ 5018 w 12197"/>
                <a:gd name="connsiteY3" fmla="*/ 14361 h 14361"/>
                <a:gd name="connsiteX4" fmla="*/ 12197 w 12197"/>
                <a:gd name="connsiteY4" fmla="*/ 9094 h 14361"/>
                <a:gd name="connsiteX5" fmla="*/ 8393 w 12197"/>
                <a:gd name="connsiteY5" fmla="*/ 0 h 14361"/>
                <a:gd name="connsiteX6" fmla="*/ 1538 w 12197"/>
                <a:gd name="connsiteY6" fmla="*/ 2965 h 14361"/>
                <a:gd name="connsiteX0" fmla="*/ 1603 w 12262"/>
                <a:gd name="connsiteY0" fmla="*/ 2965 h 14361"/>
                <a:gd name="connsiteX1" fmla="*/ 0 w 12262"/>
                <a:gd name="connsiteY1" fmla="*/ 3885 h 14361"/>
                <a:gd name="connsiteX2" fmla="*/ 1285 w 12262"/>
                <a:gd name="connsiteY2" fmla="*/ 6363 h 14361"/>
                <a:gd name="connsiteX3" fmla="*/ 5083 w 12262"/>
                <a:gd name="connsiteY3" fmla="*/ 14361 h 14361"/>
                <a:gd name="connsiteX4" fmla="*/ 12262 w 12262"/>
                <a:gd name="connsiteY4" fmla="*/ 9094 h 14361"/>
                <a:gd name="connsiteX5" fmla="*/ 8458 w 12262"/>
                <a:gd name="connsiteY5" fmla="*/ 0 h 14361"/>
                <a:gd name="connsiteX6" fmla="*/ 1603 w 12262"/>
                <a:gd name="connsiteY6" fmla="*/ 2965 h 1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2" h="14361">
                  <a:moveTo>
                    <a:pt x="1603" y="2965"/>
                  </a:moveTo>
                  <a:cubicBezTo>
                    <a:pt x="319" y="3651"/>
                    <a:pt x="315" y="3548"/>
                    <a:pt x="0" y="3885"/>
                  </a:cubicBezTo>
                  <a:cubicBezTo>
                    <a:pt x="242" y="4359"/>
                    <a:pt x="563" y="4655"/>
                    <a:pt x="1285" y="6363"/>
                  </a:cubicBezTo>
                  <a:cubicBezTo>
                    <a:pt x="4940" y="13902"/>
                    <a:pt x="1875" y="7377"/>
                    <a:pt x="5083" y="14361"/>
                  </a:cubicBezTo>
                  <a:cubicBezTo>
                    <a:pt x="10350" y="10816"/>
                    <a:pt x="7969" y="12494"/>
                    <a:pt x="12262" y="9094"/>
                  </a:cubicBezTo>
                  <a:cubicBezTo>
                    <a:pt x="8901" y="1344"/>
                    <a:pt x="11189" y="6706"/>
                    <a:pt x="8458" y="0"/>
                  </a:cubicBezTo>
                  <a:lnTo>
                    <a:pt x="1603" y="2965"/>
                  </a:ln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1" name="Freeform 9" descr="5%"/>
            <p:cNvSpPr>
              <a:spLocks/>
            </p:cNvSpPr>
            <p:nvPr/>
          </p:nvSpPr>
          <p:spPr bwMode="auto">
            <a:xfrm>
              <a:off x="5808670" y="2930303"/>
              <a:ext cx="669925" cy="509588"/>
            </a:xfrm>
            <a:custGeom>
              <a:avLst/>
              <a:gdLst>
                <a:gd name="T0" fmla="*/ 0 w 9715"/>
                <a:gd name="T1" fmla="*/ 2147483646 h 10000"/>
                <a:gd name="T2" fmla="*/ 2147483646 w 9715"/>
                <a:gd name="T3" fmla="*/ 2147483646 h 10000"/>
                <a:gd name="T4" fmla="*/ 2147483646 w 9715"/>
                <a:gd name="T5" fmla="*/ 2147483646 h 10000"/>
                <a:gd name="T6" fmla="*/ 2147483646 w 9715"/>
                <a:gd name="T7" fmla="*/ 0 h 10000"/>
                <a:gd name="T8" fmla="*/ 0 w 9715"/>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15" h="10000">
                  <a:moveTo>
                    <a:pt x="0" y="58"/>
                  </a:moveTo>
                  <a:cubicBezTo>
                    <a:pt x="2274" y="5626"/>
                    <a:pt x="2679" y="5910"/>
                    <a:pt x="4608" y="10000"/>
                  </a:cubicBezTo>
                  <a:lnTo>
                    <a:pt x="9715" y="6254"/>
                  </a:lnTo>
                  <a:lnTo>
                    <a:pt x="6570" y="0"/>
                  </a:lnTo>
                  <a:lnTo>
                    <a:pt x="0" y="58"/>
                  </a:lnTo>
                  <a:close/>
                </a:path>
              </a:pathLst>
            </a:custGeom>
            <a:pattFill prst="wdUpDiag">
              <a:fgClr>
                <a:schemeClr val="accent2"/>
              </a:fgClr>
              <a:bgClr>
                <a:schemeClr val="bg1"/>
              </a:bgClr>
            </a:pattFill>
            <a:ln w="19050">
              <a:solidFill>
                <a:schemeClr val="tx1"/>
              </a:solidFill>
              <a:prstDash val="dash"/>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2" name="Freeform 9" descr="5%"/>
            <p:cNvSpPr>
              <a:spLocks/>
            </p:cNvSpPr>
            <p:nvPr/>
          </p:nvSpPr>
          <p:spPr bwMode="auto">
            <a:xfrm>
              <a:off x="6384933" y="2927133"/>
              <a:ext cx="709613" cy="811213"/>
            </a:xfrm>
            <a:custGeom>
              <a:avLst/>
              <a:gdLst>
                <a:gd name="T0" fmla="*/ 0 w 10814"/>
                <a:gd name="T1" fmla="*/ 2147483646 h 12552"/>
                <a:gd name="T2" fmla="*/ 2147483646 w 10814"/>
                <a:gd name="T3" fmla="*/ 2147483646 h 12552"/>
                <a:gd name="T4" fmla="*/ 2147483646 w 10814"/>
                <a:gd name="T5" fmla="*/ 2147483646 h 12552"/>
                <a:gd name="T6" fmla="*/ 2147483646 w 10814"/>
                <a:gd name="T7" fmla="*/ 0 h 12552"/>
                <a:gd name="T8" fmla="*/ 0 w 10814"/>
                <a:gd name="T9" fmla="*/ 2147483646 h 12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4" h="12552">
                  <a:moveTo>
                    <a:pt x="0" y="89"/>
                  </a:moveTo>
                  <a:cubicBezTo>
                    <a:pt x="4617" y="8453"/>
                    <a:pt x="998" y="2008"/>
                    <a:pt x="6891" y="12552"/>
                  </a:cubicBezTo>
                  <a:lnTo>
                    <a:pt x="10814" y="5722"/>
                  </a:lnTo>
                  <a:lnTo>
                    <a:pt x="7245" y="0"/>
                  </a:lnTo>
                  <a:lnTo>
                    <a:pt x="0" y="89"/>
                  </a:lnTo>
                  <a:close/>
                </a:path>
              </a:pathLst>
            </a:custGeom>
            <a:pattFill prst="wdUpDiag">
              <a:fgClr>
                <a:schemeClr val="accent2"/>
              </a:fgClr>
              <a:bgClr>
                <a:schemeClr val="bg1"/>
              </a:bgClr>
            </a:pattFill>
            <a:ln w="19050">
              <a:solidFill>
                <a:schemeClr val="tx1"/>
              </a:solidFill>
              <a:prstDash val="dash"/>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3" name="Freeform 9" descr="5%"/>
            <p:cNvSpPr>
              <a:spLocks/>
            </p:cNvSpPr>
            <p:nvPr/>
          </p:nvSpPr>
          <p:spPr bwMode="auto">
            <a:xfrm>
              <a:off x="5183195" y="1907958"/>
              <a:ext cx="306387" cy="37147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Lst>
              <a:ahLst/>
              <a:cxnLst>
                <a:cxn ang="T10">
                  <a:pos x="T0" y="T1"/>
                </a:cxn>
                <a:cxn ang="T11">
                  <a:pos x="T2" y="T3"/>
                </a:cxn>
                <a:cxn ang="T12">
                  <a:pos x="T4" y="T5"/>
                </a:cxn>
                <a:cxn ang="T13">
                  <a:pos x="T6" y="T7"/>
                </a:cxn>
                <a:cxn ang="T14">
                  <a:pos x="T8" y="T9"/>
                </a:cxn>
              </a:cxnLst>
              <a:rect l="T15" t="T16" r="T17" b="T18"/>
              <a:pathLst>
                <a:path w="4893" h="5974">
                  <a:moveTo>
                    <a:pt x="0" y="1399"/>
                  </a:moveTo>
                  <a:cubicBezTo>
                    <a:pt x="2507" y="5974"/>
                    <a:pt x="163" y="1971"/>
                    <a:pt x="2290" y="5332"/>
                  </a:cubicBezTo>
                  <a:lnTo>
                    <a:pt x="4893" y="4063"/>
                  </a:lnTo>
                  <a:cubicBezTo>
                    <a:pt x="4683" y="2798"/>
                    <a:pt x="3964" y="1265"/>
                    <a:pt x="3755" y="0"/>
                  </a:cubicBezTo>
                  <a:lnTo>
                    <a:pt x="0" y="1399"/>
                  </a:ln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4" name="正方形/長方形 208"/>
            <p:cNvSpPr>
              <a:spLocks noChangeArrowheads="1"/>
            </p:cNvSpPr>
            <p:nvPr/>
          </p:nvSpPr>
          <p:spPr bwMode="auto">
            <a:xfrm rot="1764947">
              <a:off x="8069270" y="2057178"/>
              <a:ext cx="219075" cy="139700"/>
            </a:xfrm>
            <a:prstGeom prst="rect">
              <a:avLst/>
            </a:prstGeom>
            <a:solidFill>
              <a:schemeClr val="bg1">
                <a:lumMod val="85000"/>
              </a:schemeClr>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5" name="フリーフォーム 210"/>
            <p:cNvSpPr>
              <a:spLocks/>
            </p:cNvSpPr>
            <p:nvPr/>
          </p:nvSpPr>
          <p:spPr bwMode="auto">
            <a:xfrm>
              <a:off x="7915275" y="2031782"/>
              <a:ext cx="90488" cy="142875"/>
            </a:xfrm>
            <a:custGeom>
              <a:avLst/>
              <a:gdLst>
                <a:gd name="T0" fmla="*/ 0 w 90488"/>
                <a:gd name="T1" fmla="*/ 0 h 142875"/>
                <a:gd name="T2" fmla="*/ 42863 w 90488"/>
                <a:gd name="T3" fmla="*/ 142875 h 142875"/>
                <a:gd name="T4" fmla="*/ 90488 w 90488"/>
                <a:gd name="T5" fmla="*/ 61912 h 142875"/>
                <a:gd name="T6" fmla="*/ 0 w 90488"/>
                <a:gd name="T7" fmla="*/ 0 h 142875"/>
                <a:gd name="T8" fmla="*/ 0 60000 65536"/>
                <a:gd name="T9" fmla="*/ 0 60000 65536"/>
                <a:gd name="T10" fmla="*/ 0 60000 65536"/>
                <a:gd name="T11" fmla="*/ 0 60000 65536"/>
                <a:gd name="T12" fmla="*/ 0 w 90488"/>
                <a:gd name="T13" fmla="*/ 0 h 142875"/>
                <a:gd name="T14" fmla="*/ 90488 w 90488"/>
                <a:gd name="T15" fmla="*/ 142875 h 142875"/>
              </a:gdLst>
              <a:ahLst/>
              <a:cxnLst>
                <a:cxn ang="T8">
                  <a:pos x="T0" y="T1"/>
                </a:cxn>
                <a:cxn ang="T9">
                  <a:pos x="T2" y="T3"/>
                </a:cxn>
                <a:cxn ang="T10">
                  <a:pos x="T4" y="T5"/>
                </a:cxn>
                <a:cxn ang="T11">
                  <a:pos x="T6" y="T7"/>
                </a:cxn>
              </a:cxnLst>
              <a:rect l="T12" t="T13" r="T14" b="T15"/>
              <a:pathLst>
                <a:path w="90488" h="142875">
                  <a:moveTo>
                    <a:pt x="0" y="0"/>
                  </a:moveTo>
                  <a:lnTo>
                    <a:pt x="42863" y="142875"/>
                  </a:lnTo>
                  <a:lnTo>
                    <a:pt x="90488" y="61912"/>
                  </a:lnTo>
                  <a:lnTo>
                    <a:pt x="0" y="0"/>
                  </a:lnTo>
                  <a:close/>
                </a:path>
              </a:pathLst>
            </a:custGeom>
            <a:solidFill>
              <a:schemeClr val="bg1"/>
            </a:solidFill>
            <a:ln>
              <a:noFill/>
            </a:ln>
            <a:extLst>
              <a:ext uri="{91240B29-F687-4F45-9708-019B960494DF}">
                <a14:hiddenLine xmlns:a14="http://schemas.microsoft.com/office/drawing/2010/main" w="25400" cap="flat" cmpd="sng" algn="ctr">
                  <a:solidFill>
                    <a:srgbClr val="000000"/>
                  </a:solidFill>
                  <a:prstDash val="solid"/>
                  <a:round/>
                  <a:headEnd type="none" w="med" len="med"/>
                  <a:tailEnd type="triangle" w="med" len="me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6" name="フリーフォーム 211"/>
            <p:cNvSpPr>
              <a:spLocks/>
            </p:cNvSpPr>
            <p:nvPr/>
          </p:nvSpPr>
          <p:spPr bwMode="auto">
            <a:xfrm>
              <a:off x="7939095" y="1955581"/>
              <a:ext cx="219075" cy="171451"/>
            </a:xfrm>
            <a:custGeom>
              <a:avLst/>
              <a:gdLst>
                <a:gd name="T0" fmla="*/ 0 w 219075"/>
                <a:gd name="T1" fmla="*/ 0 h 171450"/>
                <a:gd name="T2" fmla="*/ 109537 w 219075"/>
                <a:gd name="T3" fmla="*/ 52387 h 171450"/>
                <a:gd name="T4" fmla="*/ 123825 w 219075"/>
                <a:gd name="T5" fmla="*/ 85725 h 171450"/>
                <a:gd name="T6" fmla="*/ 128587 w 219075"/>
                <a:gd name="T7" fmla="*/ 142875 h 171450"/>
                <a:gd name="T8" fmla="*/ 114300 w 219075"/>
                <a:gd name="T9" fmla="*/ 171450 h 171450"/>
                <a:gd name="T10" fmla="*/ 219075 w 219075"/>
                <a:gd name="T11" fmla="*/ 90487 h 171450"/>
                <a:gd name="T12" fmla="*/ 204787 w 219075"/>
                <a:gd name="T13" fmla="*/ 42862 h 171450"/>
                <a:gd name="T14" fmla="*/ 0 w 219075"/>
                <a:gd name="T15" fmla="*/ 0 h 171450"/>
                <a:gd name="T16" fmla="*/ 0 60000 65536"/>
                <a:gd name="T17" fmla="*/ 0 60000 65536"/>
                <a:gd name="T18" fmla="*/ 0 60000 65536"/>
                <a:gd name="T19" fmla="*/ 0 60000 65536"/>
                <a:gd name="T20" fmla="*/ 0 60000 65536"/>
                <a:gd name="T21" fmla="*/ 0 60000 65536"/>
                <a:gd name="T22" fmla="*/ 0 60000 65536"/>
                <a:gd name="T23" fmla="*/ 0 60000 65536"/>
                <a:gd name="T24" fmla="*/ 0 w 219075"/>
                <a:gd name="T25" fmla="*/ 0 h 171450"/>
                <a:gd name="T26" fmla="*/ 219075 w 219075"/>
                <a:gd name="T27" fmla="*/ 171450 h 171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075" h="171450">
                  <a:moveTo>
                    <a:pt x="0" y="0"/>
                  </a:moveTo>
                  <a:lnTo>
                    <a:pt x="109537" y="52387"/>
                  </a:lnTo>
                  <a:lnTo>
                    <a:pt x="123825" y="85725"/>
                  </a:lnTo>
                  <a:lnTo>
                    <a:pt x="128587" y="142875"/>
                  </a:lnTo>
                  <a:lnTo>
                    <a:pt x="114300" y="171450"/>
                  </a:lnTo>
                  <a:lnTo>
                    <a:pt x="219075" y="90487"/>
                  </a:lnTo>
                  <a:lnTo>
                    <a:pt x="204787" y="42862"/>
                  </a:lnTo>
                  <a:lnTo>
                    <a:pt x="0" y="0"/>
                  </a:ln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7" name="Text Box 144"/>
            <p:cNvSpPr txBox="1">
              <a:spLocks noChangeArrowheads="1"/>
            </p:cNvSpPr>
            <p:nvPr/>
          </p:nvSpPr>
          <p:spPr bwMode="auto">
            <a:xfrm>
              <a:off x="6224596" y="4668652"/>
              <a:ext cx="503237" cy="2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400"/>
                </a:lnSpc>
                <a:spcBef>
                  <a:spcPct val="50000"/>
                </a:spcBef>
                <a:spcAft>
                  <a:spcPts val="0"/>
                </a:spcAft>
                <a:buClrTx/>
                <a:buSzTx/>
                <a:buFontTx/>
                <a:buNone/>
                <a:tabLst/>
                <a:defRPr/>
              </a:pPr>
              <a:r>
                <a:rPr kumimoji="1" lang="ja-JP" altLang="en-US"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ハイアット</a:t>
              </a:r>
              <a:endParaRPr kumimoji="1" lang="en-US" altLang="ja-JP"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400"/>
                </a:lnSpc>
                <a:spcBef>
                  <a:spcPct val="50000"/>
                </a:spcBef>
                <a:spcAft>
                  <a:spcPts val="0"/>
                </a:spcAft>
                <a:buClrTx/>
                <a:buSzTx/>
                <a:buFontTx/>
                <a:buNone/>
                <a:tabLst/>
                <a:defRPr/>
              </a:pPr>
              <a:r>
                <a:rPr kumimoji="1" lang="ja-JP" altLang="en-US"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リージェンシー</a:t>
              </a:r>
              <a:endParaRPr kumimoji="1" lang="en-US" altLang="ja-JP"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400"/>
                </a:lnSpc>
                <a:spcBef>
                  <a:spcPct val="50000"/>
                </a:spcBef>
                <a:spcAft>
                  <a:spcPts val="0"/>
                </a:spcAft>
                <a:buClrTx/>
                <a:buSzTx/>
                <a:buFontTx/>
                <a:buNone/>
                <a:tabLst/>
                <a:defRPr/>
              </a:pPr>
              <a:r>
                <a:rPr kumimoji="1" lang="ja-JP" altLang="en-US"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大阪</a:t>
              </a:r>
            </a:p>
          </p:txBody>
        </p:sp>
        <p:sp>
          <p:nvSpPr>
            <p:cNvPr id="438" name="Freeform 70"/>
            <p:cNvSpPr>
              <a:spLocks/>
            </p:cNvSpPr>
            <p:nvPr/>
          </p:nvSpPr>
          <p:spPr bwMode="auto">
            <a:xfrm rot="1835935">
              <a:off x="6445257" y="4519399"/>
              <a:ext cx="365125" cy="312737"/>
            </a:xfrm>
            <a:custGeom>
              <a:avLst/>
              <a:gdLst>
                <a:gd name="T0" fmla="*/ 2147483646 w 204"/>
                <a:gd name="T1" fmla="*/ 2147483646 h 226"/>
                <a:gd name="T2" fmla="*/ 0 w 204"/>
                <a:gd name="T3" fmla="*/ 0 h 226"/>
                <a:gd name="T4" fmla="*/ 0 60000 65536"/>
                <a:gd name="T5" fmla="*/ 0 60000 65536"/>
                <a:gd name="T6" fmla="*/ 0 w 204"/>
                <a:gd name="T7" fmla="*/ 0 h 226"/>
                <a:gd name="T8" fmla="*/ 204 w 204"/>
                <a:gd name="T9" fmla="*/ 226 h 226"/>
              </a:gdLst>
              <a:ahLst/>
              <a:cxnLst>
                <a:cxn ang="T4">
                  <a:pos x="T0" y="T1"/>
                </a:cxn>
                <a:cxn ang="T5">
                  <a:pos x="T2" y="T3"/>
                </a:cxn>
              </a:cxnLst>
              <a:rect l="T6" t="T7" r="T8" b="T9"/>
              <a:pathLst>
                <a:path w="204" h="226">
                  <a:moveTo>
                    <a:pt x="204" y="226"/>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39" name="Freeform 13" descr="ひし形 (枠のみ)"/>
            <p:cNvSpPr>
              <a:spLocks/>
            </p:cNvSpPr>
            <p:nvPr/>
          </p:nvSpPr>
          <p:spPr bwMode="auto">
            <a:xfrm rot="-945673">
              <a:off x="3438533" y="2566771"/>
              <a:ext cx="1076325" cy="555625"/>
            </a:xfrm>
            <a:custGeom>
              <a:avLst/>
              <a:gdLst>
                <a:gd name="T0" fmla="*/ 0 w 23733"/>
                <a:gd name="T1" fmla="*/ 2147483646 h 17458"/>
                <a:gd name="T2" fmla="*/ 2147483646 w 23733"/>
                <a:gd name="T3" fmla="*/ 2147483646 h 17458"/>
                <a:gd name="T4" fmla="*/ 2147483646 w 23733"/>
                <a:gd name="T5" fmla="*/ 2147483646 h 17458"/>
                <a:gd name="T6" fmla="*/ 2147483646 w 23733"/>
                <a:gd name="T7" fmla="*/ 2147483646 h 17458"/>
                <a:gd name="T8" fmla="*/ 2147483646 w 23733"/>
                <a:gd name="T9" fmla="*/ 2147483646 h 17458"/>
                <a:gd name="T10" fmla="*/ 2147483646 w 23733"/>
                <a:gd name="T11" fmla="*/ 0 h 17458"/>
                <a:gd name="T12" fmla="*/ 0 w 23733"/>
                <a:gd name="T13" fmla="*/ 2147483646 h 17458"/>
                <a:gd name="T14" fmla="*/ 0 60000 65536"/>
                <a:gd name="T15" fmla="*/ 0 60000 65536"/>
                <a:gd name="T16" fmla="*/ 0 60000 65536"/>
                <a:gd name="T17" fmla="*/ 0 60000 65536"/>
                <a:gd name="T18" fmla="*/ 0 60000 65536"/>
                <a:gd name="T19" fmla="*/ 0 60000 65536"/>
                <a:gd name="T20" fmla="*/ 0 60000 65536"/>
                <a:gd name="T21" fmla="*/ 0 w 23733"/>
                <a:gd name="T22" fmla="*/ 0 h 17458"/>
                <a:gd name="T23" fmla="*/ 23733 w 23733"/>
                <a:gd name="T24" fmla="*/ 17458 h 17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33" h="17458">
                  <a:moveTo>
                    <a:pt x="0" y="8511"/>
                  </a:moveTo>
                  <a:lnTo>
                    <a:pt x="20941" y="16856"/>
                  </a:lnTo>
                  <a:cubicBezTo>
                    <a:pt x="23733" y="17458"/>
                    <a:pt x="18286" y="16025"/>
                    <a:pt x="16568" y="13773"/>
                  </a:cubicBezTo>
                  <a:cubicBezTo>
                    <a:pt x="15108" y="11879"/>
                    <a:pt x="11564" y="6840"/>
                    <a:pt x="11490" y="5717"/>
                  </a:cubicBezTo>
                  <a:lnTo>
                    <a:pt x="10635" y="3343"/>
                  </a:lnTo>
                  <a:lnTo>
                    <a:pt x="1814" y="0"/>
                  </a:lnTo>
                  <a:lnTo>
                    <a:pt x="0" y="8511"/>
                  </a:lnTo>
                  <a:close/>
                </a:path>
              </a:pathLst>
            </a:custGeom>
            <a:solidFill>
              <a:schemeClr val="accent4">
                <a:lumMod val="20000"/>
                <a:lumOff val="80000"/>
              </a:schemeClr>
            </a:solidFill>
            <a:ln w="19050">
              <a:solidFill>
                <a:schemeClr val="tx2"/>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0" name="Rectangle 3" descr="5%"/>
            <p:cNvSpPr>
              <a:spLocks noChangeArrowheads="1"/>
            </p:cNvSpPr>
            <p:nvPr/>
          </p:nvSpPr>
          <p:spPr bwMode="auto">
            <a:xfrm>
              <a:off x="7339021" y="3655796"/>
              <a:ext cx="244475" cy="206375"/>
            </a:xfrm>
            <a:custGeom>
              <a:avLst/>
              <a:gdLst>
                <a:gd name="T0" fmla="*/ 0 w 243681"/>
                <a:gd name="T1" fmla="*/ 2381 h 206374"/>
                <a:gd name="T2" fmla="*/ 277483 w 243681"/>
                <a:gd name="T3" fmla="*/ 0 h 206374"/>
                <a:gd name="T4" fmla="*/ 283014 w 243681"/>
                <a:gd name="T5" fmla="*/ 204039 h 206374"/>
                <a:gd name="T6" fmla="*/ 2766 w 243681"/>
                <a:gd name="T7" fmla="*/ 206420 h 206374"/>
                <a:gd name="T8" fmla="*/ 0 w 243681"/>
                <a:gd name="T9" fmla="*/ 2381 h 206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81" h="206374">
                  <a:moveTo>
                    <a:pt x="0" y="2381"/>
                  </a:moveTo>
                  <a:lnTo>
                    <a:pt x="238919" y="0"/>
                  </a:lnTo>
                  <a:cubicBezTo>
                    <a:pt x="239713" y="67998"/>
                    <a:pt x="242887" y="135995"/>
                    <a:pt x="243681" y="203993"/>
                  </a:cubicBezTo>
                  <a:lnTo>
                    <a:pt x="2381" y="206374"/>
                  </a:lnTo>
                  <a:cubicBezTo>
                    <a:pt x="1587" y="137583"/>
                    <a:pt x="794" y="71172"/>
                    <a:pt x="0" y="2381"/>
                  </a:cubicBezTo>
                  <a:close/>
                </a:path>
              </a:pathLst>
            </a:custGeom>
            <a:solidFill>
              <a:schemeClr val="accent4">
                <a:lumMod val="20000"/>
                <a:lumOff val="80000"/>
              </a:schemeClr>
            </a:solidFill>
            <a:ln w="15875">
              <a:solidFill>
                <a:schemeClr val="tx1"/>
              </a:solidFill>
              <a:prstDash val="sysDot"/>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1" name="Rectangle 218" descr="80%"/>
            <p:cNvSpPr>
              <a:spLocks noChangeArrowheads="1"/>
            </p:cNvSpPr>
            <p:nvPr/>
          </p:nvSpPr>
          <p:spPr bwMode="auto">
            <a:xfrm>
              <a:off x="7097721" y="1663486"/>
              <a:ext cx="833437" cy="925513"/>
            </a:xfrm>
            <a:custGeom>
              <a:avLst/>
              <a:gdLst>
                <a:gd name="T0" fmla="*/ 244302 w 833438"/>
                <a:gd name="T1" fmla="*/ 192625 h 925587"/>
                <a:gd name="T2" fmla="*/ 223838 w 833438"/>
                <a:gd name="T3" fmla="*/ 244552 h 925587"/>
                <a:gd name="T4" fmla="*/ 235744 w 833438"/>
                <a:gd name="T5" fmla="*/ 315893 h 925587"/>
                <a:gd name="T6" fmla="*/ 257175 w 833438"/>
                <a:gd name="T7" fmla="*/ 363470 h 925587"/>
                <a:gd name="T8" fmla="*/ 285750 w 833438"/>
                <a:gd name="T9" fmla="*/ 418159 h 925587"/>
                <a:gd name="T10" fmla="*/ 300038 w 833438"/>
                <a:gd name="T11" fmla="*/ 487127 h 925587"/>
                <a:gd name="T12" fmla="*/ 314325 w 833438"/>
                <a:gd name="T13" fmla="*/ 572748 h 925587"/>
                <a:gd name="T14" fmla="*/ 323850 w 833438"/>
                <a:gd name="T15" fmla="*/ 629818 h 925587"/>
                <a:gd name="T16" fmla="*/ 328613 w 833438"/>
                <a:gd name="T17" fmla="*/ 694032 h 925587"/>
                <a:gd name="T18" fmla="*/ 328613 w 833438"/>
                <a:gd name="T19" fmla="*/ 739212 h 925587"/>
                <a:gd name="T20" fmla="*/ 314325 w 833438"/>
                <a:gd name="T21" fmla="*/ 782026 h 925587"/>
                <a:gd name="T22" fmla="*/ 292894 w 833438"/>
                <a:gd name="T23" fmla="*/ 789154 h 925587"/>
                <a:gd name="T24" fmla="*/ 33338 w 833438"/>
                <a:gd name="T25" fmla="*/ 627437 h 925587"/>
                <a:gd name="T26" fmla="*/ 16669 w 833438"/>
                <a:gd name="T27" fmla="*/ 603656 h 925587"/>
                <a:gd name="T28" fmla="*/ 7144 w 833438"/>
                <a:gd name="T29" fmla="*/ 575113 h 925587"/>
                <a:gd name="T30" fmla="*/ 4763 w 833438"/>
                <a:gd name="T31" fmla="*/ 541824 h 925587"/>
                <a:gd name="T32" fmla="*/ 0 w 833438"/>
                <a:gd name="T33" fmla="*/ 496644 h 925587"/>
                <a:gd name="T34" fmla="*/ 2381 w 833438"/>
                <a:gd name="T35" fmla="*/ 441939 h 925587"/>
                <a:gd name="T36" fmla="*/ 9649 w 833438"/>
                <a:gd name="T37" fmla="*/ 0 h 925587"/>
                <a:gd name="T38" fmla="*/ 781050 w 833438"/>
                <a:gd name="T39" fmla="*/ 375360 h 925587"/>
                <a:gd name="T40" fmla="*/ 812006 w 833438"/>
                <a:gd name="T41" fmla="*/ 394377 h 925587"/>
                <a:gd name="T42" fmla="*/ 833438 w 833438"/>
                <a:gd name="T43" fmla="*/ 425301 h 925587"/>
                <a:gd name="T44" fmla="*/ 826294 w 833438"/>
                <a:gd name="T45" fmla="*/ 456210 h 925587"/>
                <a:gd name="T46" fmla="*/ 823913 w 833438"/>
                <a:gd name="T47" fmla="*/ 484753 h 925587"/>
                <a:gd name="T48" fmla="*/ 528117 w 833438"/>
                <a:gd name="T49" fmla="*/ 924387 h 925587"/>
                <a:gd name="T50" fmla="*/ 361950 w 833438"/>
                <a:gd name="T51" fmla="*/ 831967 h 925587"/>
                <a:gd name="T52" fmla="*/ 404813 w 833438"/>
                <a:gd name="T53" fmla="*/ 786773 h 925587"/>
                <a:gd name="T54" fmla="*/ 411956 w 833438"/>
                <a:gd name="T55" fmla="*/ 743974 h 925587"/>
                <a:gd name="T56" fmla="*/ 408608 w 833438"/>
                <a:gd name="T57" fmla="*/ 652334 h 925587"/>
                <a:gd name="T58" fmla="*/ 402431 w 833438"/>
                <a:gd name="T59" fmla="*/ 591766 h 925587"/>
                <a:gd name="T60" fmla="*/ 388144 w 833438"/>
                <a:gd name="T61" fmla="*/ 487127 h 925587"/>
                <a:gd name="T62" fmla="*/ 354806 w 833438"/>
                <a:gd name="T63" fmla="*/ 382488 h 925587"/>
                <a:gd name="T64" fmla="*/ 328613 w 833438"/>
                <a:gd name="T65" fmla="*/ 327783 h 925587"/>
                <a:gd name="T66" fmla="*/ 304800 w 833438"/>
                <a:gd name="T67" fmla="*/ 289744 h 925587"/>
                <a:gd name="T68" fmla="*/ 303486 w 833438"/>
                <a:gd name="T69" fmla="*/ 262618 h 925587"/>
                <a:gd name="T70" fmla="*/ 333376 w 833438"/>
                <a:gd name="T71" fmla="*/ 192228 h 925587"/>
                <a:gd name="T72" fmla="*/ 271463 w 833438"/>
                <a:gd name="T73" fmla="*/ 161319 h 925587"/>
                <a:gd name="T74" fmla="*/ 244302 w 833438"/>
                <a:gd name="T75" fmla="*/ 192625 h 9255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3438"/>
                <a:gd name="T115" fmla="*/ 0 h 925587"/>
                <a:gd name="T116" fmla="*/ 833438 w 833438"/>
                <a:gd name="T117" fmla="*/ 925587 h 9255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3438" h="925587">
                  <a:moveTo>
                    <a:pt x="244302" y="192881"/>
                  </a:moveTo>
                  <a:lnTo>
                    <a:pt x="223838" y="244872"/>
                  </a:lnTo>
                  <a:lnTo>
                    <a:pt x="235744" y="316309"/>
                  </a:lnTo>
                  <a:lnTo>
                    <a:pt x="257175" y="363934"/>
                  </a:lnTo>
                  <a:lnTo>
                    <a:pt x="285750" y="418703"/>
                  </a:lnTo>
                  <a:lnTo>
                    <a:pt x="300038" y="487759"/>
                  </a:lnTo>
                  <a:lnTo>
                    <a:pt x="314325" y="573484"/>
                  </a:lnTo>
                  <a:lnTo>
                    <a:pt x="323850" y="630634"/>
                  </a:lnTo>
                  <a:lnTo>
                    <a:pt x="328613" y="694928"/>
                  </a:lnTo>
                  <a:lnTo>
                    <a:pt x="328613" y="740172"/>
                  </a:lnTo>
                  <a:lnTo>
                    <a:pt x="314325" y="783034"/>
                  </a:lnTo>
                  <a:lnTo>
                    <a:pt x="292894" y="790178"/>
                  </a:lnTo>
                  <a:lnTo>
                    <a:pt x="33338" y="628253"/>
                  </a:lnTo>
                  <a:lnTo>
                    <a:pt x="16669" y="604440"/>
                  </a:lnTo>
                  <a:lnTo>
                    <a:pt x="7144" y="575865"/>
                  </a:lnTo>
                  <a:lnTo>
                    <a:pt x="4763" y="542528"/>
                  </a:lnTo>
                  <a:lnTo>
                    <a:pt x="0" y="497284"/>
                  </a:lnTo>
                  <a:cubicBezTo>
                    <a:pt x="794" y="479028"/>
                    <a:pt x="1587" y="460771"/>
                    <a:pt x="2381" y="442515"/>
                  </a:cubicBezTo>
                  <a:lnTo>
                    <a:pt x="9649" y="0"/>
                  </a:lnTo>
                  <a:lnTo>
                    <a:pt x="781050" y="375840"/>
                  </a:lnTo>
                  <a:lnTo>
                    <a:pt x="812006" y="394889"/>
                  </a:lnTo>
                  <a:lnTo>
                    <a:pt x="833438" y="425846"/>
                  </a:lnTo>
                  <a:lnTo>
                    <a:pt x="826294" y="456802"/>
                  </a:lnTo>
                  <a:lnTo>
                    <a:pt x="823913" y="485377"/>
                  </a:lnTo>
                  <a:lnTo>
                    <a:pt x="528117" y="925587"/>
                  </a:lnTo>
                  <a:lnTo>
                    <a:pt x="361950" y="833039"/>
                  </a:lnTo>
                  <a:lnTo>
                    <a:pt x="404813" y="787797"/>
                  </a:lnTo>
                  <a:lnTo>
                    <a:pt x="411956" y="744934"/>
                  </a:lnTo>
                  <a:lnTo>
                    <a:pt x="408608" y="653182"/>
                  </a:lnTo>
                  <a:lnTo>
                    <a:pt x="402431" y="592534"/>
                  </a:lnTo>
                  <a:lnTo>
                    <a:pt x="388144" y="487759"/>
                  </a:lnTo>
                  <a:lnTo>
                    <a:pt x="354806" y="382984"/>
                  </a:lnTo>
                  <a:lnTo>
                    <a:pt x="328613" y="328215"/>
                  </a:lnTo>
                  <a:lnTo>
                    <a:pt x="304800" y="290115"/>
                  </a:lnTo>
                  <a:lnTo>
                    <a:pt x="303486" y="262954"/>
                  </a:lnTo>
                  <a:lnTo>
                    <a:pt x="333376" y="192484"/>
                  </a:lnTo>
                  <a:lnTo>
                    <a:pt x="271463" y="161527"/>
                  </a:lnTo>
                  <a:lnTo>
                    <a:pt x="244302" y="192881"/>
                  </a:lnTo>
                  <a:close/>
                </a:path>
              </a:pathLst>
            </a:custGeom>
            <a:solidFill>
              <a:schemeClr val="accent1">
                <a:lumMod val="20000"/>
                <a:lumOff val="80000"/>
              </a:schemeClr>
            </a:solidFill>
            <a:ln w="9525">
              <a:solidFill>
                <a:schemeClr val="tx1"/>
              </a:solidFill>
              <a:prstDash val="solid"/>
              <a:miter lim="800000"/>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2" name="Rectangle 219" descr="80%"/>
            <p:cNvSpPr>
              <a:spLocks noChangeArrowheads="1"/>
            </p:cNvSpPr>
            <p:nvPr/>
          </p:nvSpPr>
          <p:spPr bwMode="auto">
            <a:xfrm>
              <a:off x="6919923" y="3419259"/>
              <a:ext cx="420687" cy="442913"/>
            </a:xfrm>
            <a:custGeom>
              <a:avLst/>
              <a:gdLst>
                <a:gd name="T0" fmla="*/ 290045 w 420860"/>
                <a:gd name="T1" fmla="*/ 0 h 442491"/>
                <a:gd name="T2" fmla="*/ 407609 w 420860"/>
                <a:gd name="T3" fmla="*/ 832 h 442491"/>
                <a:gd name="T4" fmla="*/ 410097 w 420860"/>
                <a:gd name="T5" fmla="*/ 467350 h 442491"/>
                <a:gd name="T6" fmla="*/ 0 w 420860"/>
                <a:gd name="T7" fmla="*/ 469877 h 442491"/>
                <a:gd name="T8" fmla="*/ 290045 w 420860"/>
                <a:gd name="T9" fmla="*/ 0 h 442491"/>
                <a:gd name="T10" fmla="*/ 0 60000 65536"/>
                <a:gd name="T11" fmla="*/ 0 60000 65536"/>
                <a:gd name="T12" fmla="*/ 0 60000 65536"/>
                <a:gd name="T13" fmla="*/ 0 60000 65536"/>
                <a:gd name="T14" fmla="*/ 0 60000 65536"/>
                <a:gd name="T15" fmla="*/ 0 w 420860"/>
                <a:gd name="T16" fmla="*/ 0 h 442491"/>
                <a:gd name="T17" fmla="*/ 420860 w 420860"/>
                <a:gd name="T18" fmla="*/ 442491 h 442491"/>
              </a:gdLst>
              <a:ahLst/>
              <a:cxnLst>
                <a:cxn ang="T10">
                  <a:pos x="T0" y="T1"/>
                </a:cxn>
                <a:cxn ang="T11">
                  <a:pos x="T2" y="T3"/>
                </a:cxn>
                <a:cxn ang="T12">
                  <a:pos x="T4" y="T5"/>
                </a:cxn>
                <a:cxn ang="T13">
                  <a:pos x="T6" y="T7"/>
                </a:cxn>
                <a:cxn ang="T14">
                  <a:pos x="T8" y="T9"/>
                </a:cxn>
              </a:cxnLst>
              <a:rect l="T15" t="T16" r="T17" b="T18"/>
              <a:pathLst>
                <a:path w="420860" h="442491">
                  <a:moveTo>
                    <a:pt x="297656" y="0"/>
                  </a:moveTo>
                  <a:lnTo>
                    <a:pt x="418306" y="769"/>
                  </a:lnTo>
                  <a:cubicBezTo>
                    <a:pt x="419157" y="147216"/>
                    <a:pt x="420009" y="293663"/>
                    <a:pt x="420860" y="440110"/>
                  </a:cubicBezTo>
                  <a:lnTo>
                    <a:pt x="0" y="442491"/>
                  </a:lnTo>
                  <a:lnTo>
                    <a:pt x="297656" y="0"/>
                  </a:lnTo>
                  <a:close/>
                </a:path>
              </a:pathLst>
            </a:custGeom>
            <a:solidFill>
              <a:schemeClr val="accent4">
                <a:lumMod val="20000"/>
                <a:lumOff val="80000"/>
              </a:schemeClr>
            </a:solidFill>
            <a:ln w="19050">
              <a:solidFill>
                <a:schemeClr val="tx1"/>
              </a:solidFill>
              <a:prstDash val="sysDot"/>
              <a:miter lim="800000"/>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3" name="Text Box 164"/>
            <p:cNvSpPr txBox="1">
              <a:spLocks noChangeArrowheads="1"/>
            </p:cNvSpPr>
            <p:nvPr/>
          </p:nvSpPr>
          <p:spPr bwMode="auto">
            <a:xfrm>
              <a:off x="9539290" y="4705315"/>
              <a:ext cx="354012"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大阪</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アカデミア</a:t>
              </a:r>
            </a:p>
          </p:txBody>
        </p:sp>
        <p:sp>
          <p:nvSpPr>
            <p:cNvPr id="444" name="Rectangle 219" descr="80%"/>
            <p:cNvSpPr>
              <a:spLocks noChangeArrowheads="1"/>
            </p:cNvSpPr>
            <p:nvPr/>
          </p:nvSpPr>
          <p:spPr bwMode="auto">
            <a:xfrm>
              <a:off x="7600960" y="2688184"/>
              <a:ext cx="352399" cy="136807"/>
            </a:xfrm>
            <a:custGeom>
              <a:avLst/>
              <a:gdLst>
                <a:gd name="T0" fmla="*/ 338684 w 334428"/>
                <a:gd name="T1" fmla="*/ 154431 h 169266"/>
                <a:gd name="T2" fmla="*/ 0 w 334428"/>
                <a:gd name="T3" fmla="*/ 160409 h 169266"/>
                <a:gd name="T4" fmla="*/ 116666 w 334428"/>
                <a:gd name="T5" fmla="*/ 0 h 169266"/>
                <a:gd name="T6" fmla="*/ 338684 w 334428"/>
                <a:gd name="T7" fmla="*/ 154431 h 169266"/>
                <a:gd name="T8" fmla="*/ 0 60000 65536"/>
                <a:gd name="T9" fmla="*/ 0 60000 65536"/>
                <a:gd name="T10" fmla="*/ 0 60000 65536"/>
                <a:gd name="T11" fmla="*/ 0 60000 65536"/>
                <a:gd name="connsiteX0" fmla="*/ 273565 w 273565"/>
                <a:gd name="connsiteY0" fmla="*/ 162958 h 169266"/>
                <a:gd name="connsiteX1" fmla="*/ 0 w 273565"/>
                <a:gd name="connsiteY1" fmla="*/ 169266 h 169266"/>
                <a:gd name="connsiteX2" fmla="*/ 115200 w 273565"/>
                <a:gd name="connsiteY2" fmla="*/ 0 h 169266"/>
                <a:gd name="connsiteX3" fmla="*/ 273565 w 273565"/>
                <a:gd name="connsiteY3" fmla="*/ 162958 h 169266"/>
                <a:gd name="connsiteX0" fmla="*/ 273565 w 273565"/>
                <a:gd name="connsiteY0" fmla="*/ 136131 h 142439"/>
                <a:gd name="connsiteX1" fmla="*/ 0 w 273565"/>
                <a:gd name="connsiteY1" fmla="*/ 142439 h 142439"/>
                <a:gd name="connsiteX2" fmla="*/ 88572 w 273565"/>
                <a:gd name="connsiteY2" fmla="*/ 0 h 142439"/>
                <a:gd name="connsiteX3" fmla="*/ 273565 w 273565"/>
                <a:gd name="connsiteY3" fmla="*/ 136131 h 142439"/>
                <a:gd name="connsiteX0" fmla="*/ 235526 w 235526"/>
                <a:gd name="connsiteY0" fmla="*/ 147628 h 147628"/>
                <a:gd name="connsiteX1" fmla="*/ 0 w 235526"/>
                <a:gd name="connsiteY1" fmla="*/ 142439 h 147628"/>
                <a:gd name="connsiteX2" fmla="*/ 88572 w 235526"/>
                <a:gd name="connsiteY2" fmla="*/ 0 h 147628"/>
                <a:gd name="connsiteX3" fmla="*/ 235526 w 235526"/>
                <a:gd name="connsiteY3" fmla="*/ 147628 h 147628"/>
                <a:gd name="connsiteX0" fmla="*/ 235526 w 235526"/>
                <a:gd name="connsiteY0" fmla="*/ 120801 h 120801"/>
                <a:gd name="connsiteX1" fmla="*/ 0 w 235526"/>
                <a:gd name="connsiteY1" fmla="*/ 115612 h 120801"/>
                <a:gd name="connsiteX2" fmla="*/ 73357 w 235526"/>
                <a:gd name="connsiteY2" fmla="*/ 0 h 120801"/>
                <a:gd name="connsiteX3" fmla="*/ 235526 w 235526"/>
                <a:gd name="connsiteY3" fmla="*/ 120801 h 120801"/>
                <a:gd name="connsiteX0" fmla="*/ 220310 w 220310"/>
                <a:gd name="connsiteY0" fmla="*/ 116969 h 116969"/>
                <a:gd name="connsiteX1" fmla="*/ 0 w 220310"/>
                <a:gd name="connsiteY1" fmla="*/ 115612 h 116969"/>
                <a:gd name="connsiteX2" fmla="*/ 73357 w 220310"/>
                <a:gd name="connsiteY2" fmla="*/ 0 h 116969"/>
                <a:gd name="connsiteX3" fmla="*/ 220310 w 220310"/>
                <a:gd name="connsiteY3" fmla="*/ 116969 h 116969"/>
                <a:gd name="connsiteX0" fmla="*/ 235526 w 235526"/>
                <a:gd name="connsiteY0" fmla="*/ 116969 h 116969"/>
                <a:gd name="connsiteX1" fmla="*/ 0 w 235526"/>
                <a:gd name="connsiteY1" fmla="*/ 115612 h 116969"/>
                <a:gd name="connsiteX2" fmla="*/ 73357 w 235526"/>
                <a:gd name="connsiteY2" fmla="*/ 0 h 116969"/>
                <a:gd name="connsiteX3" fmla="*/ 235526 w 235526"/>
                <a:gd name="connsiteY3" fmla="*/ 116969 h 116969"/>
                <a:gd name="connsiteX0" fmla="*/ 258349 w 258349"/>
                <a:gd name="connsiteY0" fmla="*/ 116969 h 116969"/>
                <a:gd name="connsiteX1" fmla="*/ 0 w 258349"/>
                <a:gd name="connsiteY1" fmla="*/ 115612 h 116969"/>
                <a:gd name="connsiteX2" fmla="*/ 73357 w 258349"/>
                <a:gd name="connsiteY2" fmla="*/ 0 h 116969"/>
                <a:gd name="connsiteX3" fmla="*/ 258349 w 258349"/>
                <a:gd name="connsiteY3" fmla="*/ 116969 h 116969"/>
                <a:gd name="connsiteX0" fmla="*/ 212702 w 212702"/>
                <a:gd name="connsiteY0" fmla="*/ 113137 h 115612"/>
                <a:gd name="connsiteX1" fmla="*/ 0 w 212702"/>
                <a:gd name="connsiteY1" fmla="*/ 115612 h 115612"/>
                <a:gd name="connsiteX2" fmla="*/ 73357 w 212702"/>
                <a:gd name="connsiteY2" fmla="*/ 0 h 115612"/>
                <a:gd name="connsiteX3" fmla="*/ 212702 w 212702"/>
                <a:gd name="connsiteY3" fmla="*/ 113137 h 115612"/>
                <a:gd name="connsiteX0" fmla="*/ 212702 w 212702"/>
                <a:gd name="connsiteY0" fmla="*/ 159126 h 161601"/>
                <a:gd name="connsiteX1" fmla="*/ 0 w 212702"/>
                <a:gd name="connsiteY1" fmla="*/ 161601 h 161601"/>
                <a:gd name="connsiteX2" fmla="*/ 96181 w 212702"/>
                <a:gd name="connsiteY2" fmla="*/ 0 h 161601"/>
                <a:gd name="connsiteX3" fmla="*/ 212702 w 212702"/>
                <a:gd name="connsiteY3" fmla="*/ 159126 h 161601"/>
                <a:gd name="connsiteX0" fmla="*/ 300192 w 300192"/>
                <a:gd name="connsiteY0" fmla="*/ 159126 h 161601"/>
                <a:gd name="connsiteX1" fmla="*/ 0 w 300192"/>
                <a:gd name="connsiteY1" fmla="*/ 161601 h 161601"/>
                <a:gd name="connsiteX2" fmla="*/ 96181 w 300192"/>
                <a:gd name="connsiteY2" fmla="*/ 0 h 161601"/>
                <a:gd name="connsiteX3" fmla="*/ 300192 w 300192"/>
                <a:gd name="connsiteY3" fmla="*/ 159126 h 161601"/>
                <a:gd name="connsiteX0" fmla="*/ 300192 w 300192"/>
                <a:gd name="connsiteY0" fmla="*/ 136131 h 138606"/>
                <a:gd name="connsiteX1" fmla="*/ 0 w 300192"/>
                <a:gd name="connsiteY1" fmla="*/ 138606 h 138606"/>
                <a:gd name="connsiteX2" fmla="*/ 96181 w 300192"/>
                <a:gd name="connsiteY2" fmla="*/ 0 h 138606"/>
                <a:gd name="connsiteX3" fmla="*/ 300192 w 300192"/>
                <a:gd name="connsiteY3" fmla="*/ 136131 h 138606"/>
                <a:gd name="connsiteX0" fmla="*/ 387682 w 387682"/>
                <a:gd name="connsiteY0" fmla="*/ 139963 h 139963"/>
                <a:gd name="connsiteX1" fmla="*/ 0 w 387682"/>
                <a:gd name="connsiteY1" fmla="*/ 138606 h 139963"/>
                <a:gd name="connsiteX2" fmla="*/ 96181 w 387682"/>
                <a:gd name="connsiteY2" fmla="*/ 0 h 139963"/>
                <a:gd name="connsiteX3" fmla="*/ 387682 w 387682"/>
                <a:gd name="connsiteY3" fmla="*/ 139963 h 139963"/>
                <a:gd name="connsiteX0" fmla="*/ 387682 w 387682"/>
                <a:gd name="connsiteY0" fmla="*/ 132298 h 132298"/>
                <a:gd name="connsiteX1" fmla="*/ 0 w 387682"/>
                <a:gd name="connsiteY1" fmla="*/ 130941 h 132298"/>
                <a:gd name="connsiteX2" fmla="*/ 80965 w 387682"/>
                <a:gd name="connsiteY2" fmla="*/ 0 h 132298"/>
                <a:gd name="connsiteX3" fmla="*/ 387682 w 387682"/>
                <a:gd name="connsiteY3" fmla="*/ 132298 h 132298"/>
                <a:gd name="connsiteX0" fmla="*/ 357251 w 357251"/>
                <a:gd name="connsiteY0" fmla="*/ 128466 h 130941"/>
                <a:gd name="connsiteX1" fmla="*/ 0 w 357251"/>
                <a:gd name="connsiteY1" fmla="*/ 130941 h 130941"/>
                <a:gd name="connsiteX2" fmla="*/ 80965 w 357251"/>
                <a:gd name="connsiteY2" fmla="*/ 0 h 130941"/>
                <a:gd name="connsiteX3" fmla="*/ 357251 w 357251"/>
                <a:gd name="connsiteY3" fmla="*/ 128466 h 130941"/>
                <a:gd name="connsiteX0" fmla="*/ 357251 w 357251"/>
                <a:gd name="connsiteY0" fmla="*/ 153356 h 155831"/>
                <a:gd name="connsiteX1" fmla="*/ 0 w 357251"/>
                <a:gd name="connsiteY1" fmla="*/ 155831 h 155831"/>
                <a:gd name="connsiteX2" fmla="*/ 98252 w 357251"/>
                <a:gd name="connsiteY2" fmla="*/ 0 h 155831"/>
                <a:gd name="connsiteX3" fmla="*/ 357251 w 357251"/>
                <a:gd name="connsiteY3" fmla="*/ 153356 h 155831"/>
                <a:gd name="connsiteX0" fmla="*/ 426402 w 426402"/>
                <a:gd name="connsiteY0" fmla="*/ 158888 h 158888"/>
                <a:gd name="connsiteX1" fmla="*/ 0 w 426402"/>
                <a:gd name="connsiteY1" fmla="*/ 155831 h 158888"/>
                <a:gd name="connsiteX2" fmla="*/ 98252 w 426402"/>
                <a:gd name="connsiteY2" fmla="*/ 0 h 158888"/>
                <a:gd name="connsiteX3" fmla="*/ 426402 w 426402"/>
                <a:gd name="connsiteY3" fmla="*/ 158888 h 158888"/>
              </a:gdLst>
              <a:ahLst/>
              <a:cxnLst>
                <a:cxn ang="0">
                  <a:pos x="connsiteX0" y="connsiteY0"/>
                </a:cxn>
                <a:cxn ang="0">
                  <a:pos x="connsiteX1" y="connsiteY1"/>
                </a:cxn>
                <a:cxn ang="0">
                  <a:pos x="connsiteX2" y="connsiteY2"/>
                </a:cxn>
                <a:cxn ang="0">
                  <a:pos x="connsiteX3" y="connsiteY3"/>
                </a:cxn>
              </a:cxnLst>
              <a:rect l="l" t="t" r="r" b="b"/>
              <a:pathLst>
                <a:path w="426402" h="158888">
                  <a:moveTo>
                    <a:pt x="426402" y="158888"/>
                  </a:moveTo>
                  <a:lnTo>
                    <a:pt x="0" y="155831"/>
                  </a:lnTo>
                  <a:lnTo>
                    <a:pt x="98252" y="0"/>
                  </a:lnTo>
                  <a:lnTo>
                    <a:pt x="426402" y="158888"/>
                  </a:lnTo>
                  <a:close/>
                </a:path>
              </a:pathLst>
            </a:custGeom>
            <a:solidFill>
              <a:schemeClr val="accent1">
                <a:lumMod val="20000"/>
                <a:lumOff val="80000"/>
              </a:schemeClr>
            </a:solidFill>
            <a:ln w="9525">
              <a:solidFill>
                <a:schemeClr val="tx1"/>
              </a:solidFill>
              <a:prstDash val="solid"/>
              <a:miter lim="800000"/>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5" name="Freeform 13" descr="ひし形 (枠のみ)"/>
            <p:cNvSpPr>
              <a:spLocks/>
            </p:cNvSpPr>
            <p:nvPr/>
          </p:nvSpPr>
          <p:spPr bwMode="auto">
            <a:xfrm>
              <a:off x="4370394" y="1879381"/>
              <a:ext cx="792163" cy="552451"/>
            </a:xfrm>
            <a:custGeom>
              <a:avLst/>
              <a:gdLst>
                <a:gd name="T0" fmla="*/ 2147483646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0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0000">
                  <a:moveTo>
                    <a:pt x="137" y="2583"/>
                  </a:moveTo>
                  <a:cubicBezTo>
                    <a:pt x="126" y="2913"/>
                    <a:pt x="7" y="3124"/>
                    <a:pt x="0" y="3980"/>
                  </a:cubicBezTo>
                  <a:cubicBezTo>
                    <a:pt x="173" y="4706"/>
                    <a:pt x="849" y="5855"/>
                    <a:pt x="1572" y="7680"/>
                  </a:cubicBezTo>
                  <a:lnTo>
                    <a:pt x="5146" y="4841"/>
                  </a:lnTo>
                  <a:cubicBezTo>
                    <a:pt x="5841" y="6319"/>
                    <a:pt x="6809" y="8829"/>
                    <a:pt x="7451" y="10000"/>
                  </a:cubicBezTo>
                  <a:lnTo>
                    <a:pt x="7818" y="9761"/>
                  </a:lnTo>
                  <a:lnTo>
                    <a:pt x="6360" y="6603"/>
                  </a:lnTo>
                  <a:lnTo>
                    <a:pt x="10000" y="4068"/>
                  </a:lnTo>
                  <a:lnTo>
                    <a:pt x="9501" y="2775"/>
                  </a:lnTo>
                  <a:cubicBezTo>
                    <a:pt x="9459" y="2210"/>
                    <a:pt x="9238" y="1689"/>
                    <a:pt x="9195" y="1122"/>
                  </a:cubicBezTo>
                  <a:cubicBezTo>
                    <a:pt x="9239" y="749"/>
                    <a:pt x="9282" y="374"/>
                    <a:pt x="9327" y="0"/>
                  </a:cubicBezTo>
                  <a:lnTo>
                    <a:pt x="8069" y="493"/>
                  </a:lnTo>
                  <a:lnTo>
                    <a:pt x="6459" y="1180"/>
                  </a:lnTo>
                  <a:lnTo>
                    <a:pt x="4284" y="1716"/>
                  </a:lnTo>
                  <a:lnTo>
                    <a:pt x="2591" y="1588"/>
                  </a:lnTo>
                  <a:lnTo>
                    <a:pt x="1229" y="1903"/>
                  </a:lnTo>
                  <a:cubicBezTo>
                    <a:pt x="934" y="2040"/>
                    <a:pt x="729" y="2229"/>
                    <a:pt x="547" y="2342"/>
                  </a:cubicBezTo>
                  <a:cubicBezTo>
                    <a:pt x="366" y="2455"/>
                    <a:pt x="325" y="2476"/>
                    <a:pt x="137" y="2583"/>
                  </a:cubicBez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6" name="Text Box 129"/>
            <p:cNvSpPr txBox="1">
              <a:spLocks noChangeArrowheads="1"/>
            </p:cNvSpPr>
            <p:nvPr/>
          </p:nvSpPr>
          <p:spPr bwMode="auto">
            <a:xfrm>
              <a:off x="1598606" y="2719348"/>
              <a:ext cx="725488"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シーサイドコスモ</a:t>
              </a:r>
            </a:p>
          </p:txBody>
        </p:sp>
        <p:sp>
          <p:nvSpPr>
            <p:cNvPr id="447" name="Text Box 158"/>
            <p:cNvSpPr txBox="1">
              <a:spLocks noChangeArrowheads="1"/>
            </p:cNvSpPr>
            <p:nvPr/>
          </p:nvSpPr>
          <p:spPr bwMode="auto">
            <a:xfrm>
              <a:off x="8313745" y="2099239"/>
              <a:ext cx="69532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国際フェリー</a:t>
              </a:r>
              <a:endParaRPr kumimoji="1" lang="en-US" altLang="ja-JP" sz="3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ターミナル</a:t>
              </a:r>
            </a:p>
          </p:txBody>
        </p:sp>
        <p:sp>
          <p:nvSpPr>
            <p:cNvPr id="448" name="Freeform 9" descr="5%"/>
            <p:cNvSpPr>
              <a:spLocks/>
            </p:cNvSpPr>
            <p:nvPr/>
          </p:nvSpPr>
          <p:spPr bwMode="auto">
            <a:xfrm>
              <a:off x="3022606" y="2736633"/>
              <a:ext cx="323851" cy="23812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 h="10000">
                  <a:moveTo>
                    <a:pt x="44" y="0"/>
                  </a:moveTo>
                  <a:cubicBezTo>
                    <a:pt x="30" y="3317"/>
                    <a:pt x="14" y="6635"/>
                    <a:pt x="0" y="9953"/>
                  </a:cubicBezTo>
                  <a:lnTo>
                    <a:pt x="10081" y="10000"/>
                  </a:lnTo>
                  <a:cubicBezTo>
                    <a:pt x="10051" y="6516"/>
                    <a:pt x="10023" y="3511"/>
                    <a:pt x="9995" y="27"/>
                  </a:cubicBezTo>
                  <a:lnTo>
                    <a:pt x="44" y="0"/>
                  </a:lnTo>
                  <a:close/>
                </a:path>
              </a:pathLst>
            </a:custGeom>
            <a:solidFill>
              <a:schemeClr val="accent1">
                <a:lumMod val="20000"/>
                <a:lumOff val="80000"/>
              </a:schemeClr>
            </a:solidFill>
            <a:ln w="9525">
              <a:solidFill>
                <a:schemeClr val="tx1"/>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49" name="Text Box 132"/>
            <p:cNvSpPr txBox="1">
              <a:spLocks noChangeArrowheads="1"/>
            </p:cNvSpPr>
            <p:nvPr/>
          </p:nvSpPr>
          <p:spPr bwMode="auto">
            <a:xfrm>
              <a:off x="2981332" y="2832996"/>
              <a:ext cx="401639"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金剛学園</a:t>
              </a:r>
            </a:p>
          </p:txBody>
        </p:sp>
        <p:sp>
          <p:nvSpPr>
            <p:cNvPr id="450" name="Freeform 9" descr="5%"/>
            <p:cNvSpPr>
              <a:spLocks/>
            </p:cNvSpPr>
            <p:nvPr/>
          </p:nvSpPr>
          <p:spPr bwMode="auto">
            <a:xfrm>
              <a:off x="3451233" y="2227043"/>
              <a:ext cx="411163" cy="450851"/>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44 w 12246"/>
                <a:gd name="connsiteY0" fmla="*/ 0 h 9953"/>
                <a:gd name="connsiteX1" fmla="*/ 0 w 12246"/>
                <a:gd name="connsiteY1" fmla="*/ 9953 h 9953"/>
                <a:gd name="connsiteX2" fmla="*/ 12246 w 12246"/>
                <a:gd name="connsiteY2" fmla="*/ 9878 h 9953"/>
                <a:gd name="connsiteX3" fmla="*/ 9995 w 12246"/>
                <a:gd name="connsiteY3" fmla="*/ 27 h 9953"/>
                <a:gd name="connsiteX4" fmla="*/ 44 w 12246"/>
                <a:gd name="connsiteY4" fmla="*/ 0 h 9953"/>
                <a:gd name="connsiteX0" fmla="*/ 36 w 10000"/>
                <a:gd name="connsiteY0" fmla="*/ 8943 h 18943"/>
                <a:gd name="connsiteX1" fmla="*/ 0 w 10000"/>
                <a:gd name="connsiteY1" fmla="*/ 18943 h 18943"/>
                <a:gd name="connsiteX2" fmla="*/ 10000 w 10000"/>
                <a:gd name="connsiteY2" fmla="*/ 18868 h 18943"/>
                <a:gd name="connsiteX3" fmla="*/ 1311 w 10000"/>
                <a:gd name="connsiteY3" fmla="*/ 0 h 18943"/>
                <a:gd name="connsiteX4" fmla="*/ 36 w 10000"/>
                <a:gd name="connsiteY4" fmla="*/ 8943 h 18943"/>
                <a:gd name="connsiteX0" fmla="*/ 1 w 10039"/>
                <a:gd name="connsiteY0" fmla="*/ 1079 h 18943"/>
                <a:gd name="connsiteX1" fmla="*/ 39 w 10039"/>
                <a:gd name="connsiteY1" fmla="*/ 18943 h 18943"/>
                <a:gd name="connsiteX2" fmla="*/ 10039 w 10039"/>
                <a:gd name="connsiteY2" fmla="*/ 18868 h 18943"/>
                <a:gd name="connsiteX3" fmla="*/ 1350 w 10039"/>
                <a:gd name="connsiteY3" fmla="*/ 0 h 18943"/>
                <a:gd name="connsiteX4" fmla="*/ 1 w 10039"/>
                <a:gd name="connsiteY4" fmla="*/ 1079 h 18943"/>
                <a:gd name="connsiteX0" fmla="*/ 1 w 10039"/>
                <a:gd name="connsiteY0" fmla="*/ 1079 h 18943"/>
                <a:gd name="connsiteX1" fmla="*/ 39 w 10039"/>
                <a:gd name="connsiteY1" fmla="*/ 18943 h 18943"/>
                <a:gd name="connsiteX2" fmla="*/ 10039 w 10039"/>
                <a:gd name="connsiteY2" fmla="*/ 18868 h 18943"/>
                <a:gd name="connsiteX3" fmla="*/ 1350 w 10039"/>
                <a:gd name="connsiteY3" fmla="*/ 0 h 18943"/>
                <a:gd name="connsiteX4" fmla="*/ 1 w 10039"/>
                <a:gd name="connsiteY4" fmla="*/ 1079 h 18943"/>
                <a:gd name="connsiteX0" fmla="*/ 0 w 10038"/>
                <a:gd name="connsiteY0" fmla="*/ 1079 h 18943"/>
                <a:gd name="connsiteX1" fmla="*/ 38 w 10038"/>
                <a:gd name="connsiteY1" fmla="*/ 18943 h 18943"/>
                <a:gd name="connsiteX2" fmla="*/ 10038 w 10038"/>
                <a:gd name="connsiteY2" fmla="*/ 18868 h 18943"/>
                <a:gd name="connsiteX3" fmla="*/ 1349 w 10038"/>
                <a:gd name="connsiteY3" fmla="*/ 0 h 18943"/>
                <a:gd name="connsiteX4" fmla="*/ 0 w 10038"/>
                <a:gd name="connsiteY4" fmla="*/ 1079 h 18943"/>
                <a:gd name="connsiteX0" fmla="*/ 0 w 10406"/>
                <a:gd name="connsiteY0" fmla="*/ 1079 h 18943"/>
                <a:gd name="connsiteX1" fmla="*/ 38 w 10406"/>
                <a:gd name="connsiteY1" fmla="*/ 18943 h 18943"/>
                <a:gd name="connsiteX2" fmla="*/ 10406 w 10406"/>
                <a:gd name="connsiteY2" fmla="*/ 18868 h 18943"/>
                <a:gd name="connsiteX3" fmla="*/ 1349 w 10406"/>
                <a:gd name="connsiteY3" fmla="*/ 0 h 18943"/>
                <a:gd name="connsiteX4" fmla="*/ 0 w 10406"/>
                <a:gd name="connsiteY4" fmla="*/ 1079 h 18943"/>
                <a:gd name="connsiteX0" fmla="*/ 0 w 10406"/>
                <a:gd name="connsiteY0" fmla="*/ 1079 h 19066"/>
                <a:gd name="connsiteX1" fmla="*/ 38 w 10406"/>
                <a:gd name="connsiteY1" fmla="*/ 19066 h 19066"/>
                <a:gd name="connsiteX2" fmla="*/ 10406 w 10406"/>
                <a:gd name="connsiteY2" fmla="*/ 18868 h 19066"/>
                <a:gd name="connsiteX3" fmla="*/ 1349 w 10406"/>
                <a:gd name="connsiteY3" fmla="*/ 0 h 19066"/>
                <a:gd name="connsiteX4" fmla="*/ 0 w 10406"/>
                <a:gd name="connsiteY4" fmla="*/ 1079 h 1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 h="19066">
                  <a:moveTo>
                    <a:pt x="0" y="1079"/>
                  </a:moveTo>
                  <a:cubicBezTo>
                    <a:pt x="13" y="7034"/>
                    <a:pt x="25" y="13111"/>
                    <a:pt x="38" y="19066"/>
                  </a:cubicBezTo>
                  <a:lnTo>
                    <a:pt x="10406" y="18868"/>
                  </a:lnTo>
                  <a:lnTo>
                    <a:pt x="1349" y="0"/>
                  </a:lnTo>
                  <a:lnTo>
                    <a:pt x="0" y="1079"/>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1" name="Text Box 200"/>
            <p:cNvSpPr txBox="1">
              <a:spLocks noChangeArrowheads="1"/>
            </p:cNvSpPr>
            <p:nvPr/>
          </p:nvSpPr>
          <p:spPr bwMode="auto">
            <a:xfrm>
              <a:off x="3480569" y="2528195"/>
              <a:ext cx="360363"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健祥会</a:t>
              </a:r>
            </a:p>
          </p:txBody>
        </p:sp>
        <p:sp>
          <p:nvSpPr>
            <p:cNvPr id="452" name="Freeform 9" descr="5%"/>
            <p:cNvSpPr>
              <a:spLocks/>
            </p:cNvSpPr>
            <p:nvPr/>
          </p:nvSpPr>
          <p:spPr bwMode="auto">
            <a:xfrm>
              <a:off x="3675063" y="2082584"/>
              <a:ext cx="887412" cy="830263"/>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7457"/>
                <a:gd name="connsiteY0" fmla="*/ 2522 h 9974"/>
                <a:gd name="connsiteX1" fmla="*/ 7376 w 17457"/>
                <a:gd name="connsiteY1" fmla="*/ 9927 h 9974"/>
                <a:gd name="connsiteX2" fmla="*/ 17457 w 17457"/>
                <a:gd name="connsiteY2" fmla="*/ 9974 h 9974"/>
                <a:gd name="connsiteX3" fmla="*/ 17371 w 17457"/>
                <a:gd name="connsiteY3" fmla="*/ 1 h 9974"/>
                <a:gd name="connsiteX4" fmla="*/ 0 w 17457"/>
                <a:gd name="connsiteY4" fmla="*/ 2522 h 9974"/>
                <a:gd name="connsiteX0" fmla="*/ 0 w 10000"/>
                <a:gd name="connsiteY0" fmla="*/ 10556 h 18027"/>
                <a:gd name="connsiteX1" fmla="*/ 4225 w 10000"/>
                <a:gd name="connsiteY1" fmla="*/ 17980 h 18027"/>
                <a:gd name="connsiteX2" fmla="*/ 10000 w 10000"/>
                <a:gd name="connsiteY2" fmla="*/ 18027 h 18027"/>
                <a:gd name="connsiteX3" fmla="*/ 9487 w 10000"/>
                <a:gd name="connsiteY3" fmla="*/ 0 h 18027"/>
                <a:gd name="connsiteX4" fmla="*/ 0 w 10000"/>
                <a:gd name="connsiteY4" fmla="*/ 10556 h 18027"/>
                <a:gd name="connsiteX0" fmla="*/ 0 w 10000"/>
                <a:gd name="connsiteY0" fmla="*/ 10556 h 18027"/>
                <a:gd name="connsiteX1" fmla="*/ 4225 w 10000"/>
                <a:gd name="connsiteY1" fmla="*/ 17980 h 18027"/>
                <a:gd name="connsiteX2" fmla="*/ 10000 w 10000"/>
                <a:gd name="connsiteY2" fmla="*/ 18027 h 18027"/>
                <a:gd name="connsiteX3" fmla="*/ 9487 w 10000"/>
                <a:gd name="connsiteY3" fmla="*/ 0 h 18027"/>
                <a:gd name="connsiteX4" fmla="*/ 0 w 10000"/>
                <a:gd name="connsiteY4" fmla="*/ 10556 h 18027"/>
                <a:gd name="connsiteX0" fmla="*/ 0 w 10058"/>
                <a:gd name="connsiteY0" fmla="*/ 10281 h 18027"/>
                <a:gd name="connsiteX1" fmla="*/ 4283 w 10058"/>
                <a:gd name="connsiteY1" fmla="*/ 17980 h 18027"/>
                <a:gd name="connsiteX2" fmla="*/ 10058 w 10058"/>
                <a:gd name="connsiteY2" fmla="*/ 18027 h 18027"/>
                <a:gd name="connsiteX3" fmla="*/ 9545 w 10058"/>
                <a:gd name="connsiteY3" fmla="*/ 0 h 18027"/>
                <a:gd name="connsiteX4" fmla="*/ 0 w 10058"/>
                <a:gd name="connsiteY4" fmla="*/ 10281 h 18027"/>
                <a:gd name="connsiteX0" fmla="*/ 0 w 10058"/>
                <a:gd name="connsiteY0" fmla="*/ 10281 h 18027"/>
                <a:gd name="connsiteX1" fmla="*/ 4283 w 10058"/>
                <a:gd name="connsiteY1" fmla="*/ 17980 h 18027"/>
                <a:gd name="connsiteX2" fmla="*/ 10058 w 10058"/>
                <a:gd name="connsiteY2" fmla="*/ 18027 h 18027"/>
                <a:gd name="connsiteX3" fmla="*/ 9545 w 10058"/>
                <a:gd name="connsiteY3" fmla="*/ 0 h 18027"/>
                <a:gd name="connsiteX4" fmla="*/ 0 w 10058"/>
                <a:gd name="connsiteY4" fmla="*/ 10281 h 18027"/>
                <a:gd name="connsiteX0" fmla="*/ 148 w 10206"/>
                <a:gd name="connsiteY0" fmla="*/ 10281 h 24339"/>
                <a:gd name="connsiteX1" fmla="*/ 5090 w 10206"/>
                <a:gd name="connsiteY1" fmla="*/ 24200 h 24339"/>
                <a:gd name="connsiteX2" fmla="*/ 4431 w 10206"/>
                <a:gd name="connsiteY2" fmla="*/ 17980 h 24339"/>
                <a:gd name="connsiteX3" fmla="*/ 10206 w 10206"/>
                <a:gd name="connsiteY3" fmla="*/ 18027 h 24339"/>
                <a:gd name="connsiteX4" fmla="*/ 9693 w 10206"/>
                <a:gd name="connsiteY4" fmla="*/ 0 h 24339"/>
                <a:gd name="connsiteX5" fmla="*/ 148 w 10206"/>
                <a:gd name="connsiteY5" fmla="*/ 10281 h 24339"/>
                <a:gd name="connsiteX0" fmla="*/ 0 w 10058"/>
                <a:gd name="connsiteY0" fmla="*/ 10281 h 24339"/>
                <a:gd name="connsiteX1" fmla="*/ 4942 w 10058"/>
                <a:gd name="connsiteY1" fmla="*/ 24200 h 24339"/>
                <a:gd name="connsiteX2" fmla="*/ 4283 w 10058"/>
                <a:gd name="connsiteY2" fmla="*/ 17980 h 24339"/>
                <a:gd name="connsiteX3" fmla="*/ 10058 w 10058"/>
                <a:gd name="connsiteY3" fmla="*/ 18027 h 24339"/>
                <a:gd name="connsiteX4" fmla="*/ 9545 w 10058"/>
                <a:gd name="connsiteY4" fmla="*/ 0 h 24339"/>
                <a:gd name="connsiteX5" fmla="*/ 0 w 10058"/>
                <a:gd name="connsiteY5" fmla="*/ 10281 h 24339"/>
                <a:gd name="connsiteX0" fmla="*/ 0 w 10058"/>
                <a:gd name="connsiteY0" fmla="*/ 10281 h 23529"/>
                <a:gd name="connsiteX1" fmla="*/ 4360 w 10058"/>
                <a:gd name="connsiteY1" fmla="*/ 23375 h 23529"/>
                <a:gd name="connsiteX2" fmla="*/ 4283 w 10058"/>
                <a:gd name="connsiteY2" fmla="*/ 17980 h 23529"/>
                <a:gd name="connsiteX3" fmla="*/ 10058 w 10058"/>
                <a:gd name="connsiteY3" fmla="*/ 18027 h 23529"/>
                <a:gd name="connsiteX4" fmla="*/ 9545 w 10058"/>
                <a:gd name="connsiteY4" fmla="*/ 0 h 23529"/>
                <a:gd name="connsiteX5" fmla="*/ 0 w 10058"/>
                <a:gd name="connsiteY5" fmla="*/ 10281 h 23529"/>
                <a:gd name="connsiteX0" fmla="*/ 0 w 10058"/>
                <a:gd name="connsiteY0" fmla="*/ 10281 h 28985"/>
                <a:gd name="connsiteX1" fmla="*/ 4360 w 10058"/>
                <a:gd name="connsiteY1" fmla="*/ 23375 h 28985"/>
                <a:gd name="connsiteX2" fmla="*/ 7038 w 10058"/>
                <a:gd name="connsiteY2" fmla="*/ 28875 h 28985"/>
                <a:gd name="connsiteX3" fmla="*/ 4283 w 10058"/>
                <a:gd name="connsiteY3" fmla="*/ 17980 h 28985"/>
                <a:gd name="connsiteX4" fmla="*/ 10058 w 10058"/>
                <a:gd name="connsiteY4" fmla="*/ 18027 h 28985"/>
                <a:gd name="connsiteX5" fmla="*/ 9545 w 10058"/>
                <a:gd name="connsiteY5" fmla="*/ 0 h 28985"/>
                <a:gd name="connsiteX6" fmla="*/ 0 w 10058"/>
                <a:gd name="connsiteY6" fmla="*/ 10281 h 28985"/>
                <a:gd name="connsiteX0" fmla="*/ 0 w 10689"/>
                <a:gd name="connsiteY0" fmla="*/ 10281 h 33800"/>
                <a:gd name="connsiteX1" fmla="*/ 4360 w 10689"/>
                <a:gd name="connsiteY1" fmla="*/ 23375 h 33800"/>
                <a:gd name="connsiteX2" fmla="*/ 7038 w 10689"/>
                <a:gd name="connsiteY2" fmla="*/ 28875 h 33800"/>
                <a:gd name="connsiteX3" fmla="*/ 10689 w 10689"/>
                <a:gd name="connsiteY3" fmla="*/ 33793 h 33800"/>
                <a:gd name="connsiteX4" fmla="*/ 10058 w 10689"/>
                <a:gd name="connsiteY4" fmla="*/ 18027 h 33800"/>
                <a:gd name="connsiteX5" fmla="*/ 9545 w 10689"/>
                <a:gd name="connsiteY5" fmla="*/ 0 h 33800"/>
                <a:gd name="connsiteX6" fmla="*/ 0 w 10689"/>
                <a:gd name="connsiteY6" fmla="*/ 10281 h 33800"/>
                <a:gd name="connsiteX0" fmla="*/ 0 w 10689"/>
                <a:gd name="connsiteY0" fmla="*/ 10281 h 33793"/>
                <a:gd name="connsiteX1" fmla="*/ 4360 w 10689"/>
                <a:gd name="connsiteY1" fmla="*/ 23375 h 33793"/>
                <a:gd name="connsiteX2" fmla="*/ 7038 w 10689"/>
                <a:gd name="connsiteY2" fmla="*/ 28875 h 33793"/>
                <a:gd name="connsiteX3" fmla="*/ 10689 w 10689"/>
                <a:gd name="connsiteY3" fmla="*/ 33793 h 33793"/>
                <a:gd name="connsiteX4" fmla="*/ 10058 w 10689"/>
                <a:gd name="connsiteY4" fmla="*/ 18027 h 33793"/>
                <a:gd name="connsiteX5" fmla="*/ 9545 w 10689"/>
                <a:gd name="connsiteY5" fmla="*/ 0 h 33793"/>
                <a:gd name="connsiteX6" fmla="*/ 0 w 10689"/>
                <a:gd name="connsiteY6" fmla="*/ 10281 h 33793"/>
                <a:gd name="connsiteX0" fmla="*/ 0 w 10689"/>
                <a:gd name="connsiteY0" fmla="*/ 10281 h 33793"/>
                <a:gd name="connsiteX1" fmla="*/ 4360 w 10689"/>
                <a:gd name="connsiteY1" fmla="*/ 23375 h 33793"/>
                <a:gd name="connsiteX2" fmla="*/ 7038 w 10689"/>
                <a:gd name="connsiteY2" fmla="*/ 28875 h 33793"/>
                <a:gd name="connsiteX3" fmla="*/ 10689 w 10689"/>
                <a:gd name="connsiteY3" fmla="*/ 33793 h 33793"/>
                <a:gd name="connsiteX4" fmla="*/ 10058 w 10689"/>
                <a:gd name="connsiteY4" fmla="*/ 18027 h 33793"/>
                <a:gd name="connsiteX5" fmla="*/ 9545 w 10689"/>
                <a:gd name="connsiteY5" fmla="*/ 0 h 33793"/>
                <a:gd name="connsiteX6" fmla="*/ 0 w 10689"/>
                <a:gd name="connsiteY6" fmla="*/ 10281 h 33793"/>
                <a:gd name="connsiteX0" fmla="*/ 0 w 14785"/>
                <a:gd name="connsiteY0" fmla="*/ 10281 h 35498"/>
                <a:gd name="connsiteX1" fmla="*/ 4360 w 14785"/>
                <a:gd name="connsiteY1" fmla="*/ 23375 h 35498"/>
                <a:gd name="connsiteX2" fmla="*/ 7038 w 14785"/>
                <a:gd name="connsiteY2" fmla="*/ 28875 h 35498"/>
                <a:gd name="connsiteX3" fmla="*/ 10689 w 14785"/>
                <a:gd name="connsiteY3" fmla="*/ 33793 h 35498"/>
                <a:gd name="connsiteX4" fmla="*/ 14783 w 14785"/>
                <a:gd name="connsiteY4" fmla="*/ 34650 h 35498"/>
                <a:gd name="connsiteX5" fmla="*/ 10058 w 14785"/>
                <a:gd name="connsiteY5" fmla="*/ 18027 h 35498"/>
                <a:gd name="connsiteX6" fmla="*/ 9545 w 14785"/>
                <a:gd name="connsiteY6" fmla="*/ 0 h 35498"/>
                <a:gd name="connsiteX7" fmla="*/ 0 w 14785"/>
                <a:gd name="connsiteY7" fmla="*/ 10281 h 35498"/>
                <a:gd name="connsiteX0" fmla="*/ 0 w 14783"/>
                <a:gd name="connsiteY0" fmla="*/ 10281 h 34650"/>
                <a:gd name="connsiteX1" fmla="*/ 4360 w 14783"/>
                <a:gd name="connsiteY1" fmla="*/ 23375 h 34650"/>
                <a:gd name="connsiteX2" fmla="*/ 7038 w 14783"/>
                <a:gd name="connsiteY2" fmla="*/ 28875 h 34650"/>
                <a:gd name="connsiteX3" fmla="*/ 10689 w 14783"/>
                <a:gd name="connsiteY3" fmla="*/ 33793 h 34650"/>
                <a:gd name="connsiteX4" fmla="*/ 14783 w 14783"/>
                <a:gd name="connsiteY4" fmla="*/ 34650 h 34650"/>
                <a:gd name="connsiteX5" fmla="*/ 10058 w 14783"/>
                <a:gd name="connsiteY5" fmla="*/ 18027 h 34650"/>
                <a:gd name="connsiteX6" fmla="*/ 9545 w 14783"/>
                <a:gd name="connsiteY6" fmla="*/ 0 h 34650"/>
                <a:gd name="connsiteX7" fmla="*/ 0 w 14783"/>
                <a:gd name="connsiteY7" fmla="*/ 10281 h 34650"/>
                <a:gd name="connsiteX0" fmla="*/ 0 w 14783"/>
                <a:gd name="connsiteY0" fmla="*/ 10281 h 34650"/>
                <a:gd name="connsiteX1" fmla="*/ 4360 w 14783"/>
                <a:gd name="connsiteY1" fmla="*/ 23375 h 34650"/>
                <a:gd name="connsiteX2" fmla="*/ 7038 w 14783"/>
                <a:gd name="connsiteY2" fmla="*/ 28875 h 34650"/>
                <a:gd name="connsiteX3" fmla="*/ 10689 w 14783"/>
                <a:gd name="connsiteY3" fmla="*/ 33793 h 34650"/>
                <a:gd name="connsiteX4" fmla="*/ 14783 w 14783"/>
                <a:gd name="connsiteY4" fmla="*/ 34650 h 34650"/>
                <a:gd name="connsiteX5" fmla="*/ 12978 w 14783"/>
                <a:gd name="connsiteY5" fmla="*/ 25988 h 34650"/>
                <a:gd name="connsiteX6" fmla="*/ 10058 w 14783"/>
                <a:gd name="connsiteY6" fmla="*/ 18027 h 34650"/>
                <a:gd name="connsiteX7" fmla="*/ 9545 w 14783"/>
                <a:gd name="connsiteY7" fmla="*/ 0 h 34650"/>
                <a:gd name="connsiteX8" fmla="*/ 0 w 14783"/>
                <a:gd name="connsiteY8" fmla="*/ 10281 h 34650"/>
                <a:gd name="connsiteX0" fmla="*/ 0 w 15715"/>
                <a:gd name="connsiteY0" fmla="*/ 10281 h 34650"/>
                <a:gd name="connsiteX1" fmla="*/ 4360 w 15715"/>
                <a:gd name="connsiteY1" fmla="*/ 23375 h 34650"/>
                <a:gd name="connsiteX2" fmla="*/ 7038 w 15715"/>
                <a:gd name="connsiteY2" fmla="*/ 28875 h 34650"/>
                <a:gd name="connsiteX3" fmla="*/ 10689 w 15715"/>
                <a:gd name="connsiteY3" fmla="*/ 33793 h 34650"/>
                <a:gd name="connsiteX4" fmla="*/ 14783 w 15715"/>
                <a:gd name="connsiteY4" fmla="*/ 34650 h 34650"/>
                <a:gd name="connsiteX5" fmla="*/ 12978 w 15715"/>
                <a:gd name="connsiteY5" fmla="*/ 25988 h 34650"/>
                <a:gd name="connsiteX6" fmla="*/ 15707 w 15715"/>
                <a:gd name="connsiteY6" fmla="*/ 22840 h 34650"/>
                <a:gd name="connsiteX7" fmla="*/ 9545 w 15715"/>
                <a:gd name="connsiteY7" fmla="*/ 0 h 34650"/>
                <a:gd name="connsiteX8" fmla="*/ 0 w 15715"/>
                <a:gd name="connsiteY8" fmla="*/ 10281 h 34650"/>
                <a:gd name="connsiteX0" fmla="*/ 0 w 15715"/>
                <a:gd name="connsiteY0" fmla="*/ 10281 h 34650"/>
                <a:gd name="connsiteX1" fmla="*/ 4360 w 15715"/>
                <a:gd name="connsiteY1" fmla="*/ 23375 h 34650"/>
                <a:gd name="connsiteX2" fmla="*/ 7038 w 15715"/>
                <a:gd name="connsiteY2" fmla="*/ 28875 h 34650"/>
                <a:gd name="connsiteX3" fmla="*/ 10689 w 15715"/>
                <a:gd name="connsiteY3" fmla="*/ 33793 h 34650"/>
                <a:gd name="connsiteX4" fmla="*/ 14783 w 15715"/>
                <a:gd name="connsiteY4" fmla="*/ 34650 h 34650"/>
                <a:gd name="connsiteX5" fmla="*/ 12978 w 15715"/>
                <a:gd name="connsiteY5" fmla="*/ 25988 h 34650"/>
                <a:gd name="connsiteX6" fmla="*/ 15707 w 15715"/>
                <a:gd name="connsiteY6" fmla="*/ 22840 h 34650"/>
                <a:gd name="connsiteX7" fmla="*/ 9545 w 15715"/>
                <a:gd name="connsiteY7" fmla="*/ 0 h 34650"/>
                <a:gd name="connsiteX8" fmla="*/ 0 w 15715"/>
                <a:gd name="connsiteY8" fmla="*/ 10281 h 34650"/>
                <a:gd name="connsiteX0" fmla="*/ 0 w 15707"/>
                <a:gd name="connsiteY0" fmla="*/ 10281 h 34650"/>
                <a:gd name="connsiteX1" fmla="*/ 4360 w 15707"/>
                <a:gd name="connsiteY1" fmla="*/ 23375 h 34650"/>
                <a:gd name="connsiteX2" fmla="*/ 7038 w 15707"/>
                <a:gd name="connsiteY2" fmla="*/ 28875 h 34650"/>
                <a:gd name="connsiteX3" fmla="*/ 10689 w 15707"/>
                <a:gd name="connsiteY3" fmla="*/ 33793 h 34650"/>
                <a:gd name="connsiteX4" fmla="*/ 14783 w 15707"/>
                <a:gd name="connsiteY4" fmla="*/ 34650 h 34650"/>
                <a:gd name="connsiteX5" fmla="*/ 12978 w 15707"/>
                <a:gd name="connsiteY5" fmla="*/ 25988 h 34650"/>
                <a:gd name="connsiteX6" fmla="*/ 15707 w 15707"/>
                <a:gd name="connsiteY6" fmla="*/ 22840 h 34650"/>
                <a:gd name="connsiteX7" fmla="*/ 9545 w 15707"/>
                <a:gd name="connsiteY7" fmla="*/ 0 h 34650"/>
                <a:gd name="connsiteX8" fmla="*/ 0 w 15707"/>
                <a:gd name="connsiteY8" fmla="*/ 10281 h 34650"/>
                <a:gd name="connsiteX0" fmla="*/ 0 w 15707"/>
                <a:gd name="connsiteY0" fmla="*/ 10281 h 34650"/>
                <a:gd name="connsiteX1" fmla="*/ 4360 w 15707"/>
                <a:gd name="connsiteY1" fmla="*/ 23375 h 34650"/>
                <a:gd name="connsiteX2" fmla="*/ 7038 w 15707"/>
                <a:gd name="connsiteY2" fmla="*/ 28875 h 34650"/>
                <a:gd name="connsiteX3" fmla="*/ 10689 w 15707"/>
                <a:gd name="connsiteY3" fmla="*/ 33793 h 34650"/>
                <a:gd name="connsiteX4" fmla="*/ 14783 w 15707"/>
                <a:gd name="connsiteY4" fmla="*/ 34650 h 34650"/>
                <a:gd name="connsiteX5" fmla="*/ 12978 w 15707"/>
                <a:gd name="connsiteY5" fmla="*/ 25988 h 34650"/>
                <a:gd name="connsiteX6" fmla="*/ 15707 w 15707"/>
                <a:gd name="connsiteY6" fmla="*/ 22840 h 34650"/>
                <a:gd name="connsiteX7" fmla="*/ 9545 w 15707"/>
                <a:gd name="connsiteY7" fmla="*/ 0 h 34650"/>
                <a:gd name="connsiteX8" fmla="*/ 0 w 15707"/>
                <a:gd name="connsiteY8" fmla="*/ 10281 h 34650"/>
                <a:gd name="connsiteX0" fmla="*/ 0 w 15707"/>
                <a:gd name="connsiteY0" fmla="*/ 10281 h 34925"/>
                <a:gd name="connsiteX1" fmla="*/ 4360 w 15707"/>
                <a:gd name="connsiteY1" fmla="*/ 23375 h 34925"/>
                <a:gd name="connsiteX2" fmla="*/ 7038 w 15707"/>
                <a:gd name="connsiteY2" fmla="*/ 28875 h 34925"/>
                <a:gd name="connsiteX3" fmla="*/ 10689 w 15707"/>
                <a:gd name="connsiteY3" fmla="*/ 33793 h 34925"/>
                <a:gd name="connsiteX4" fmla="*/ 15191 w 15707"/>
                <a:gd name="connsiteY4" fmla="*/ 34925 h 34925"/>
                <a:gd name="connsiteX5" fmla="*/ 12978 w 15707"/>
                <a:gd name="connsiteY5" fmla="*/ 25988 h 34925"/>
                <a:gd name="connsiteX6" fmla="*/ 15707 w 15707"/>
                <a:gd name="connsiteY6" fmla="*/ 22840 h 34925"/>
                <a:gd name="connsiteX7" fmla="*/ 9545 w 15707"/>
                <a:gd name="connsiteY7" fmla="*/ 0 h 34925"/>
                <a:gd name="connsiteX8" fmla="*/ 0 w 15707"/>
                <a:gd name="connsiteY8" fmla="*/ 10281 h 34925"/>
                <a:gd name="connsiteX0" fmla="*/ 0 w 15707"/>
                <a:gd name="connsiteY0" fmla="*/ 10144 h 34925"/>
                <a:gd name="connsiteX1" fmla="*/ 4360 w 15707"/>
                <a:gd name="connsiteY1" fmla="*/ 23375 h 34925"/>
                <a:gd name="connsiteX2" fmla="*/ 7038 w 15707"/>
                <a:gd name="connsiteY2" fmla="*/ 28875 h 34925"/>
                <a:gd name="connsiteX3" fmla="*/ 10689 w 15707"/>
                <a:gd name="connsiteY3" fmla="*/ 33793 h 34925"/>
                <a:gd name="connsiteX4" fmla="*/ 15191 w 15707"/>
                <a:gd name="connsiteY4" fmla="*/ 34925 h 34925"/>
                <a:gd name="connsiteX5" fmla="*/ 12978 w 15707"/>
                <a:gd name="connsiteY5" fmla="*/ 25988 h 34925"/>
                <a:gd name="connsiteX6" fmla="*/ 15707 w 15707"/>
                <a:gd name="connsiteY6" fmla="*/ 22840 h 34925"/>
                <a:gd name="connsiteX7" fmla="*/ 9545 w 15707"/>
                <a:gd name="connsiteY7" fmla="*/ 0 h 34925"/>
                <a:gd name="connsiteX8" fmla="*/ 0 w 15707"/>
                <a:gd name="connsiteY8" fmla="*/ 10144 h 34925"/>
                <a:gd name="connsiteX0" fmla="*/ 0 w 15707"/>
                <a:gd name="connsiteY0" fmla="*/ 10144 h 34925"/>
                <a:gd name="connsiteX1" fmla="*/ 4360 w 15707"/>
                <a:gd name="connsiteY1" fmla="*/ 23375 h 34925"/>
                <a:gd name="connsiteX2" fmla="*/ 7038 w 15707"/>
                <a:gd name="connsiteY2" fmla="*/ 28875 h 34925"/>
                <a:gd name="connsiteX3" fmla="*/ 10689 w 15707"/>
                <a:gd name="connsiteY3" fmla="*/ 33793 h 34925"/>
                <a:gd name="connsiteX4" fmla="*/ 15191 w 15707"/>
                <a:gd name="connsiteY4" fmla="*/ 34925 h 34925"/>
                <a:gd name="connsiteX5" fmla="*/ 12978 w 15707"/>
                <a:gd name="connsiteY5" fmla="*/ 25988 h 34925"/>
                <a:gd name="connsiteX6" fmla="*/ 15707 w 15707"/>
                <a:gd name="connsiteY6" fmla="*/ 22840 h 34925"/>
                <a:gd name="connsiteX7" fmla="*/ 9487 w 15707"/>
                <a:gd name="connsiteY7" fmla="*/ 0 h 34925"/>
                <a:gd name="connsiteX8" fmla="*/ 0 w 15707"/>
                <a:gd name="connsiteY8" fmla="*/ 10144 h 34925"/>
                <a:gd name="connsiteX0" fmla="*/ 0 w 15649"/>
                <a:gd name="connsiteY0" fmla="*/ 10006 h 34925"/>
                <a:gd name="connsiteX1" fmla="*/ 4302 w 15649"/>
                <a:gd name="connsiteY1" fmla="*/ 23375 h 34925"/>
                <a:gd name="connsiteX2" fmla="*/ 6980 w 15649"/>
                <a:gd name="connsiteY2" fmla="*/ 28875 h 34925"/>
                <a:gd name="connsiteX3" fmla="*/ 10631 w 15649"/>
                <a:gd name="connsiteY3" fmla="*/ 33793 h 34925"/>
                <a:gd name="connsiteX4" fmla="*/ 15133 w 15649"/>
                <a:gd name="connsiteY4" fmla="*/ 34925 h 34925"/>
                <a:gd name="connsiteX5" fmla="*/ 12920 w 15649"/>
                <a:gd name="connsiteY5" fmla="*/ 25988 h 34925"/>
                <a:gd name="connsiteX6" fmla="*/ 15649 w 15649"/>
                <a:gd name="connsiteY6" fmla="*/ 22840 h 34925"/>
                <a:gd name="connsiteX7" fmla="*/ 9429 w 15649"/>
                <a:gd name="connsiteY7" fmla="*/ 0 h 34925"/>
                <a:gd name="connsiteX8" fmla="*/ 0 w 15649"/>
                <a:gd name="connsiteY8" fmla="*/ 10006 h 34925"/>
                <a:gd name="connsiteX0" fmla="*/ 0 w 15824"/>
                <a:gd name="connsiteY0" fmla="*/ 10143 h 34925"/>
                <a:gd name="connsiteX1" fmla="*/ 4477 w 15824"/>
                <a:gd name="connsiteY1" fmla="*/ 23375 h 34925"/>
                <a:gd name="connsiteX2" fmla="*/ 7155 w 15824"/>
                <a:gd name="connsiteY2" fmla="*/ 28875 h 34925"/>
                <a:gd name="connsiteX3" fmla="*/ 10806 w 15824"/>
                <a:gd name="connsiteY3" fmla="*/ 33793 h 34925"/>
                <a:gd name="connsiteX4" fmla="*/ 15308 w 15824"/>
                <a:gd name="connsiteY4" fmla="*/ 34925 h 34925"/>
                <a:gd name="connsiteX5" fmla="*/ 13095 w 15824"/>
                <a:gd name="connsiteY5" fmla="*/ 25988 h 34925"/>
                <a:gd name="connsiteX6" fmla="*/ 15824 w 15824"/>
                <a:gd name="connsiteY6" fmla="*/ 22840 h 34925"/>
                <a:gd name="connsiteX7" fmla="*/ 9604 w 15824"/>
                <a:gd name="connsiteY7" fmla="*/ 0 h 34925"/>
                <a:gd name="connsiteX8" fmla="*/ 0 w 15824"/>
                <a:gd name="connsiteY8" fmla="*/ 10143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4" h="34925">
                  <a:moveTo>
                    <a:pt x="0" y="10143"/>
                  </a:moveTo>
                  <a:lnTo>
                    <a:pt x="4477" y="23375"/>
                  </a:lnTo>
                  <a:lnTo>
                    <a:pt x="7155" y="28875"/>
                  </a:lnTo>
                  <a:lnTo>
                    <a:pt x="10806" y="33793"/>
                  </a:lnTo>
                  <a:lnTo>
                    <a:pt x="15308" y="34925"/>
                  </a:lnTo>
                  <a:lnTo>
                    <a:pt x="13095" y="25988"/>
                  </a:lnTo>
                  <a:lnTo>
                    <a:pt x="15824" y="22840"/>
                  </a:lnTo>
                  <a:lnTo>
                    <a:pt x="9604" y="0"/>
                  </a:lnTo>
                  <a:lnTo>
                    <a:pt x="0" y="10143"/>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3" name="Text Box 130"/>
            <p:cNvSpPr txBox="1">
              <a:spLocks noChangeArrowheads="1"/>
            </p:cNvSpPr>
            <p:nvPr/>
          </p:nvSpPr>
          <p:spPr bwMode="auto">
            <a:xfrm>
              <a:off x="3705235" y="2399434"/>
              <a:ext cx="804863" cy="17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アートグレイス・</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ウェディング</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コースト</a:t>
              </a:r>
            </a:p>
          </p:txBody>
        </p:sp>
        <p:sp>
          <p:nvSpPr>
            <p:cNvPr id="454" name="Freeform 9" descr="5%"/>
            <p:cNvSpPr>
              <a:spLocks/>
            </p:cNvSpPr>
            <p:nvPr/>
          </p:nvSpPr>
          <p:spPr bwMode="auto">
            <a:xfrm>
              <a:off x="4500563" y="2171484"/>
              <a:ext cx="431800" cy="398463"/>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 h="16766">
                  <a:moveTo>
                    <a:pt x="0" y="6466"/>
                  </a:moveTo>
                  <a:lnTo>
                    <a:pt x="4260" y="16766"/>
                  </a:lnTo>
                  <a:lnTo>
                    <a:pt x="11387" y="10878"/>
                  </a:lnTo>
                  <a:lnTo>
                    <a:pt x="7081" y="0"/>
                  </a:lnTo>
                  <a:lnTo>
                    <a:pt x="0" y="6466"/>
                  </a:lnTo>
                  <a:close/>
                </a:path>
              </a:pathLst>
            </a:custGeom>
            <a:solidFill>
              <a:schemeClr val="accent1">
                <a:lumMod val="20000"/>
                <a:lumOff val="80000"/>
              </a:schemeClr>
            </a:solidFill>
            <a:ln w="9525">
              <a:solidFill>
                <a:srgbClr val="000000"/>
              </a:solidFill>
              <a:prstDash val="solid"/>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5" name="Freeform 9" descr="5%"/>
            <p:cNvSpPr>
              <a:spLocks/>
            </p:cNvSpPr>
            <p:nvPr/>
          </p:nvSpPr>
          <p:spPr bwMode="auto">
            <a:xfrm>
              <a:off x="4903796" y="2115920"/>
              <a:ext cx="365125" cy="285751"/>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294 h 10594"/>
                <a:gd name="connsiteX1" fmla="*/ 4177 w 11304"/>
                <a:gd name="connsiteY1" fmla="*/ 10594 h 10594"/>
                <a:gd name="connsiteX2" fmla="*/ 11304 w 11304"/>
                <a:gd name="connsiteY2" fmla="*/ 4706 h 10594"/>
                <a:gd name="connsiteX3" fmla="*/ 7216 w 11304"/>
                <a:gd name="connsiteY3" fmla="*/ 0 h 10594"/>
                <a:gd name="connsiteX4" fmla="*/ 0 w 11304"/>
                <a:gd name="connsiteY4" fmla="*/ 294 h 10594"/>
                <a:gd name="connsiteX0" fmla="*/ 0 w 11304"/>
                <a:gd name="connsiteY0" fmla="*/ 5427 h 15727"/>
                <a:gd name="connsiteX1" fmla="*/ 4177 w 11304"/>
                <a:gd name="connsiteY1" fmla="*/ 15727 h 15727"/>
                <a:gd name="connsiteX2" fmla="*/ 11304 w 11304"/>
                <a:gd name="connsiteY2" fmla="*/ 9839 h 15727"/>
                <a:gd name="connsiteX3" fmla="*/ 7116 w 11304"/>
                <a:gd name="connsiteY3" fmla="*/ 0 h 15727"/>
                <a:gd name="connsiteX4" fmla="*/ 0 w 11304"/>
                <a:gd name="connsiteY4" fmla="*/ 5427 h 15727"/>
                <a:gd name="connsiteX0" fmla="*/ 0 w 7590"/>
                <a:gd name="connsiteY0" fmla="*/ 5427 h 15727"/>
                <a:gd name="connsiteX1" fmla="*/ 4177 w 7590"/>
                <a:gd name="connsiteY1" fmla="*/ 15727 h 15727"/>
                <a:gd name="connsiteX2" fmla="*/ 7590 w 7590"/>
                <a:gd name="connsiteY2" fmla="*/ 6631 h 15727"/>
                <a:gd name="connsiteX3" fmla="*/ 7116 w 7590"/>
                <a:gd name="connsiteY3" fmla="*/ 0 h 15727"/>
                <a:gd name="connsiteX4" fmla="*/ 0 w 7590"/>
                <a:gd name="connsiteY4" fmla="*/ 5427 h 15727"/>
                <a:gd name="connsiteX0" fmla="*/ 0 w 12777"/>
                <a:gd name="connsiteY0" fmla="*/ 3451 h 10000"/>
                <a:gd name="connsiteX1" fmla="*/ 5503 w 12777"/>
                <a:gd name="connsiteY1" fmla="*/ 10000 h 10000"/>
                <a:gd name="connsiteX2" fmla="*/ 12777 w 12777"/>
                <a:gd name="connsiteY2" fmla="*/ 4114 h 10000"/>
                <a:gd name="connsiteX3" fmla="*/ 9375 w 12777"/>
                <a:gd name="connsiteY3" fmla="*/ 0 h 10000"/>
                <a:gd name="connsiteX4" fmla="*/ 0 w 12777"/>
                <a:gd name="connsiteY4" fmla="*/ 3451 h 10000"/>
                <a:gd name="connsiteX0" fmla="*/ 0 w 12777"/>
                <a:gd name="connsiteY0" fmla="*/ 3451 h 4288"/>
                <a:gd name="connsiteX1" fmla="*/ 5635 w 12777"/>
                <a:gd name="connsiteY1" fmla="*/ 4288 h 4288"/>
                <a:gd name="connsiteX2" fmla="*/ 12777 w 12777"/>
                <a:gd name="connsiteY2" fmla="*/ 4114 h 4288"/>
                <a:gd name="connsiteX3" fmla="*/ 9375 w 12777"/>
                <a:gd name="connsiteY3" fmla="*/ 0 h 4288"/>
                <a:gd name="connsiteX4" fmla="*/ 0 w 12777"/>
                <a:gd name="connsiteY4" fmla="*/ 3451 h 4288"/>
                <a:gd name="connsiteX0" fmla="*/ 0 w 10000"/>
                <a:gd name="connsiteY0" fmla="*/ 8048 h 17374"/>
                <a:gd name="connsiteX1" fmla="*/ 2650 w 10000"/>
                <a:gd name="connsiteY1" fmla="*/ 17374 h 17374"/>
                <a:gd name="connsiteX2" fmla="*/ 10000 w 10000"/>
                <a:gd name="connsiteY2" fmla="*/ 9594 h 17374"/>
                <a:gd name="connsiteX3" fmla="*/ 7337 w 10000"/>
                <a:gd name="connsiteY3" fmla="*/ 0 h 17374"/>
                <a:gd name="connsiteX4" fmla="*/ 0 w 10000"/>
                <a:gd name="connsiteY4" fmla="*/ 8048 h 17374"/>
                <a:gd name="connsiteX0" fmla="*/ 0 w 9172"/>
                <a:gd name="connsiteY0" fmla="*/ 8048 h 17374"/>
                <a:gd name="connsiteX1" fmla="*/ 2650 w 9172"/>
                <a:gd name="connsiteY1" fmla="*/ 17374 h 17374"/>
                <a:gd name="connsiteX2" fmla="*/ 9172 w 9172"/>
                <a:gd name="connsiteY2" fmla="*/ 8167 h 17374"/>
                <a:gd name="connsiteX3" fmla="*/ 7337 w 9172"/>
                <a:gd name="connsiteY3" fmla="*/ 0 h 17374"/>
                <a:gd name="connsiteX4" fmla="*/ 0 w 9172"/>
                <a:gd name="connsiteY4" fmla="*/ 8048 h 17374"/>
                <a:gd name="connsiteX0" fmla="*/ 0 w 10790"/>
                <a:gd name="connsiteY0" fmla="*/ 4632 h 10000"/>
                <a:gd name="connsiteX1" fmla="*/ 2889 w 10790"/>
                <a:gd name="connsiteY1" fmla="*/ 10000 h 10000"/>
                <a:gd name="connsiteX2" fmla="*/ 10790 w 10790"/>
                <a:gd name="connsiteY2" fmla="*/ 5112 h 10000"/>
                <a:gd name="connsiteX3" fmla="*/ 7999 w 10790"/>
                <a:gd name="connsiteY3" fmla="*/ 0 h 10000"/>
                <a:gd name="connsiteX4" fmla="*/ 0 w 10790"/>
                <a:gd name="connsiteY4" fmla="*/ 4632 h 10000"/>
                <a:gd name="connsiteX0" fmla="*/ 0 w 10790"/>
                <a:gd name="connsiteY0" fmla="*/ 4906 h 10274"/>
                <a:gd name="connsiteX1" fmla="*/ 2889 w 10790"/>
                <a:gd name="connsiteY1" fmla="*/ 10274 h 10274"/>
                <a:gd name="connsiteX2" fmla="*/ 10790 w 10790"/>
                <a:gd name="connsiteY2" fmla="*/ 5386 h 10274"/>
                <a:gd name="connsiteX3" fmla="*/ 8225 w 10790"/>
                <a:gd name="connsiteY3" fmla="*/ 0 h 10274"/>
                <a:gd name="connsiteX4" fmla="*/ 0 w 10790"/>
                <a:gd name="connsiteY4" fmla="*/ 4906 h 10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0" h="10274">
                  <a:moveTo>
                    <a:pt x="0" y="4906"/>
                  </a:moveTo>
                  <a:lnTo>
                    <a:pt x="2889" y="10274"/>
                  </a:lnTo>
                  <a:lnTo>
                    <a:pt x="10790" y="5386"/>
                  </a:lnTo>
                  <a:lnTo>
                    <a:pt x="8225" y="0"/>
                  </a:lnTo>
                  <a:lnTo>
                    <a:pt x="0" y="4906"/>
                  </a:lnTo>
                  <a:close/>
                </a:path>
              </a:pathLst>
            </a:custGeom>
            <a:solidFill>
              <a:schemeClr val="accent1">
                <a:lumMod val="20000"/>
                <a:lumOff val="80000"/>
              </a:schemeClr>
            </a:solidFill>
            <a:ln w="9525">
              <a:solidFill>
                <a:schemeClr val="tx1"/>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6" name="Text Box 135"/>
            <p:cNvSpPr txBox="1">
              <a:spLocks noChangeArrowheads="1"/>
            </p:cNvSpPr>
            <p:nvPr/>
          </p:nvSpPr>
          <p:spPr bwMode="auto">
            <a:xfrm>
              <a:off x="4871244" y="2158476"/>
              <a:ext cx="536575" cy="1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出入国在留</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管理局</a:t>
              </a:r>
            </a:p>
          </p:txBody>
        </p:sp>
        <p:sp>
          <p:nvSpPr>
            <p:cNvPr id="457" name="Freeform 9" descr="5%"/>
            <p:cNvSpPr>
              <a:spLocks/>
            </p:cNvSpPr>
            <p:nvPr/>
          </p:nvSpPr>
          <p:spPr bwMode="auto">
            <a:xfrm>
              <a:off x="5438776" y="1834931"/>
              <a:ext cx="268287" cy="325439"/>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3595"/>
                <a:gd name="connsiteY0" fmla="*/ 454 h 9974"/>
                <a:gd name="connsiteX1" fmla="*/ 3514 w 13595"/>
                <a:gd name="connsiteY1" fmla="*/ 9927 h 9974"/>
                <a:gd name="connsiteX2" fmla="*/ 13595 w 13595"/>
                <a:gd name="connsiteY2" fmla="*/ 9974 h 9974"/>
                <a:gd name="connsiteX3" fmla="*/ 13509 w 13595"/>
                <a:gd name="connsiteY3" fmla="*/ 1 h 9974"/>
                <a:gd name="connsiteX4" fmla="*/ 0 w 13595"/>
                <a:gd name="connsiteY4" fmla="*/ 454 h 9974"/>
                <a:gd name="connsiteX0" fmla="*/ 0 w 10000"/>
                <a:gd name="connsiteY0" fmla="*/ 2379 h 11924"/>
                <a:gd name="connsiteX1" fmla="*/ 2585 w 10000"/>
                <a:gd name="connsiteY1" fmla="*/ 11877 h 11924"/>
                <a:gd name="connsiteX2" fmla="*/ 10000 w 10000"/>
                <a:gd name="connsiteY2" fmla="*/ 11924 h 11924"/>
                <a:gd name="connsiteX3" fmla="*/ 3481 w 10000"/>
                <a:gd name="connsiteY3" fmla="*/ 0 h 11924"/>
                <a:gd name="connsiteX4" fmla="*/ 0 w 10000"/>
                <a:gd name="connsiteY4" fmla="*/ 2379 h 11924"/>
                <a:gd name="connsiteX0" fmla="*/ 0 w 10000"/>
                <a:gd name="connsiteY0" fmla="*/ 2379 h 13000"/>
                <a:gd name="connsiteX1" fmla="*/ 1538 w 10000"/>
                <a:gd name="connsiteY1" fmla="*/ 13000 h 13000"/>
                <a:gd name="connsiteX2" fmla="*/ 10000 w 10000"/>
                <a:gd name="connsiteY2" fmla="*/ 11924 h 13000"/>
                <a:gd name="connsiteX3" fmla="*/ 3481 w 10000"/>
                <a:gd name="connsiteY3" fmla="*/ 0 h 13000"/>
                <a:gd name="connsiteX4" fmla="*/ 0 w 10000"/>
                <a:gd name="connsiteY4" fmla="*/ 2379 h 13000"/>
                <a:gd name="connsiteX0" fmla="*/ 0 w 3544"/>
                <a:gd name="connsiteY0" fmla="*/ 2379 h 13000"/>
                <a:gd name="connsiteX1" fmla="*/ 1538 w 3544"/>
                <a:gd name="connsiteY1" fmla="*/ 13000 h 13000"/>
                <a:gd name="connsiteX2" fmla="*/ 3544 w 3544"/>
                <a:gd name="connsiteY2" fmla="*/ 6951 h 13000"/>
                <a:gd name="connsiteX3" fmla="*/ 3481 w 3544"/>
                <a:gd name="connsiteY3" fmla="*/ 0 h 13000"/>
                <a:gd name="connsiteX4" fmla="*/ 0 w 3544"/>
                <a:gd name="connsiteY4" fmla="*/ 2379 h 13000"/>
                <a:gd name="connsiteX0" fmla="*/ 0 w 16646"/>
                <a:gd name="connsiteY0" fmla="*/ 1830 h 10000"/>
                <a:gd name="connsiteX1" fmla="*/ 4340 w 16646"/>
                <a:gd name="connsiteY1" fmla="*/ 10000 h 10000"/>
                <a:gd name="connsiteX2" fmla="*/ 16646 w 16646"/>
                <a:gd name="connsiteY2" fmla="*/ 6828 h 10000"/>
                <a:gd name="connsiteX3" fmla="*/ 9822 w 16646"/>
                <a:gd name="connsiteY3" fmla="*/ 0 h 10000"/>
                <a:gd name="connsiteX4" fmla="*/ 0 w 16646"/>
                <a:gd name="connsiteY4" fmla="*/ 1830 h 10000"/>
                <a:gd name="connsiteX0" fmla="*/ 0 w 16646"/>
                <a:gd name="connsiteY0" fmla="*/ 1830 h 10000"/>
                <a:gd name="connsiteX1" fmla="*/ 4340 w 16646"/>
                <a:gd name="connsiteY1" fmla="*/ 10000 h 10000"/>
                <a:gd name="connsiteX2" fmla="*/ 16646 w 16646"/>
                <a:gd name="connsiteY2" fmla="*/ 6828 h 10000"/>
                <a:gd name="connsiteX3" fmla="*/ 9822 w 16646"/>
                <a:gd name="connsiteY3" fmla="*/ 0 h 10000"/>
                <a:gd name="connsiteX4" fmla="*/ 0 w 16646"/>
                <a:gd name="connsiteY4" fmla="*/ 1830 h 10000"/>
                <a:gd name="connsiteX0" fmla="*/ 0 w 16646"/>
                <a:gd name="connsiteY0" fmla="*/ 1830 h 10000"/>
                <a:gd name="connsiteX1" fmla="*/ 4340 w 16646"/>
                <a:gd name="connsiteY1" fmla="*/ 10000 h 10000"/>
                <a:gd name="connsiteX2" fmla="*/ 16646 w 16646"/>
                <a:gd name="connsiteY2" fmla="*/ 6828 h 10000"/>
                <a:gd name="connsiteX3" fmla="*/ 9822 w 16646"/>
                <a:gd name="connsiteY3" fmla="*/ 0 h 10000"/>
                <a:gd name="connsiteX4" fmla="*/ 0 w 16646"/>
                <a:gd name="connsiteY4" fmla="*/ 1830 h 10000"/>
                <a:gd name="connsiteX0" fmla="*/ 0 w 16646"/>
                <a:gd name="connsiteY0" fmla="*/ 1830 h 10000"/>
                <a:gd name="connsiteX1" fmla="*/ 4340 w 16646"/>
                <a:gd name="connsiteY1" fmla="*/ 10000 h 10000"/>
                <a:gd name="connsiteX2" fmla="*/ 16646 w 16646"/>
                <a:gd name="connsiteY2" fmla="*/ 6828 h 10000"/>
                <a:gd name="connsiteX3" fmla="*/ 9822 w 16646"/>
                <a:gd name="connsiteY3" fmla="*/ 0 h 10000"/>
                <a:gd name="connsiteX4" fmla="*/ 0 w 16646"/>
                <a:gd name="connsiteY4" fmla="*/ 1830 h 10000"/>
                <a:gd name="connsiteX0" fmla="*/ 0 w 17384"/>
                <a:gd name="connsiteY0" fmla="*/ 1830 h 10000"/>
                <a:gd name="connsiteX1" fmla="*/ 4340 w 17384"/>
                <a:gd name="connsiteY1" fmla="*/ 10000 h 10000"/>
                <a:gd name="connsiteX2" fmla="*/ 17384 w 17384"/>
                <a:gd name="connsiteY2" fmla="*/ 6458 h 10000"/>
                <a:gd name="connsiteX3" fmla="*/ 9822 w 17384"/>
                <a:gd name="connsiteY3" fmla="*/ 0 h 10000"/>
                <a:gd name="connsiteX4" fmla="*/ 0 w 17384"/>
                <a:gd name="connsiteY4" fmla="*/ 1830 h 10000"/>
                <a:gd name="connsiteX0" fmla="*/ 0 w 17384"/>
                <a:gd name="connsiteY0" fmla="*/ 473 h 8643"/>
                <a:gd name="connsiteX1" fmla="*/ 4340 w 17384"/>
                <a:gd name="connsiteY1" fmla="*/ 8643 h 8643"/>
                <a:gd name="connsiteX2" fmla="*/ 17384 w 17384"/>
                <a:gd name="connsiteY2" fmla="*/ 5101 h 8643"/>
                <a:gd name="connsiteX3" fmla="*/ 15730 w 17384"/>
                <a:gd name="connsiteY3" fmla="*/ 0 h 8643"/>
                <a:gd name="connsiteX4" fmla="*/ 0 w 17384"/>
                <a:gd name="connsiteY4" fmla="*/ 473 h 8643"/>
                <a:gd name="connsiteX0" fmla="*/ 0 w 10000"/>
                <a:gd name="connsiteY0" fmla="*/ 2260 h 11713"/>
                <a:gd name="connsiteX1" fmla="*/ 2497 w 10000"/>
                <a:gd name="connsiteY1" fmla="*/ 11713 h 11713"/>
                <a:gd name="connsiteX2" fmla="*/ 10000 w 10000"/>
                <a:gd name="connsiteY2" fmla="*/ 7615 h 11713"/>
                <a:gd name="connsiteX3" fmla="*/ 5509 w 10000"/>
                <a:gd name="connsiteY3" fmla="*/ 0 h 11713"/>
                <a:gd name="connsiteX4" fmla="*/ 0 w 10000"/>
                <a:gd name="connsiteY4" fmla="*/ 2260 h 11713"/>
                <a:gd name="connsiteX0" fmla="*/ 0 w 7593"/>
                <a:gd name="connsiteY0" fmla="*/ 2260 h 11713"/>
                <a:gd name="connsiteX1" fmla="*/ 2497 w 7593"/>
                <a:gd name="connsiteY1" fmla="*/ 11713 h 11713"/>
                <a:gd name="connsiteX2" fmla="*/ 7593 w 7593"/>
                <a:gd name="connsiteY2" fmla="*/ 7758 h 11713"/>
                <a:gd name="connsiteX3" fmla="*/ 5509 w 7593"/>
                <a:gd name="connsiteY3" fmla="*/ 0 h 11713"/>
                <a:gd name="connsiteX4" fmla="*/ 0 w 7593"/>
                <a:gd name="connsiteY4" fmla="*/ 2260 h 11713"/>
                <a:gd name="connsiteX0" fmla="*/ 0 w 13170"/>
                <a:gd name="connsiteY0" fmla="*/ 1929 h 10000"/>
                <a:gd name="connsiteX1" fmla="*/ 3289 w 13170"/>
                <a:gd name="connsiteY1" fmla="*/ 10000 h 10000"/>
                <a:gd name="connsiteX2" fmla="*/ 13170 w 13170"/>
                <a:gd name="connsiteY2" fmla="*/ 6867 h 10000"/>
                <a:gd name="connsiteX3" fmla="*/ 7255 w 13170"/>
                <a:gd name="connsiteY3" fmla="*/ 0 h 10000"/>
                <a:gd name="connsiteX4" fmla="*/ 0 w 13170"/>
                <a:gd name="connsiteY4" fmla="*/ 1929 h 10000"/>
                <a:gd name="connsiteX0" fmla="*/ 0 w 13170"/>
                <a:gd name="connsiteY0" fmla="*/ 2173 h 10244"/>
                <a:gd name="connsiteX1" fmla="*/ 3289 w 13170"/>
                <a:gd name="connsiteY1" fmla="*/ 10244 h 10244"/>
                <a:gd name="connsiteX2" fmla="*/ 13170 w 13170"/>
                <a:gd name="connsiteY2" fmla="*/ 7111 h 10244"/>
                <a:gd name="connsiteX3" fmla="*/ 7441 w 13170"/>
                <a:gd name="connsiteY3" fmla="*/ 0 h 10244"/>
                <a:gd name="connsiteX4" fmla="*/ 0 w 13170"/>
                <a:gd name="connsiteY4" fmla="*/ 2173 h 10244"/>
                <a:gd name="connsiteX0" fmla="*/ 0 w 13170"/>
                <a:gd name="connsiteY0" fmla="*/ 2173 h 10122"/>
                <a:gd name="connsiteX1" fmla="*/ 4594 w 13170"/>
                <a:gd name="connsiteY1" fmla="*/ 10122 h 10122"/>
                <a:gd name="connsiteX2" fmla="*/ 13170 w 13170"/>
                <a:gd name="connsiteY2" fmla="*/ 7111 h 10122"/>
                <a:gd name="connsiteX3" fmla="*/ 7441 w 13170"/>
                <a:gd name="connsiteY3" fmla="*/ 0 h 10122"/>
                <a:gd name="connsiteX4" fmla="*/ 0 w 13170"/>
                <a:gd name="connsiteY4" fmla="*/ 2173 h 10122"/>
                <a:gd name="connsiteX0" fmla="*/ 0 w 13170"/>
                <a:gd name="connsiteY0" fmla="*/ 2173 h 10366"/>
                <a:gd name="connsiteX1" fmla="*/ 3662 w 13170"/>
                <a:gd name="connsiteY1" fmla="*/ 10366 h 10366"/>
                <a:gd name="connsiteX2" fmla="*/ 13170 w 13170"/>
                <a:gd name="connsiteY2" fmla="*/ 7111 h 10366"/>
                <a:gd name="connsiteX3" fmla="*/ 7441 w 13170"/>
                <a:gd name="connsiteY3" fmla="*/ 0 h 10366"/>
                <a:gd name="connsiteX4" fmla="*/ 0 w 13170"/>
                <a:gd name="connsiteY4" fmla="*/ 2173 h 10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 h="10366">
                  <a:moveTo>
                    <a:pt x="0" y="2173"/>
                  </a:moveTo>
                  <a:lnTo>
                    <a:pt x="3662" y="10366"/>
                  </a:lnTo>
                  <a:lnTo>
                    <a:pt x="13170" y="7111"/>
                  </a:lnTo>
                  <a:lnTo>
                    <a:pt x="7441" y="0"/>
                  </a:lnTo>
                  <a:lnTo>
                    <a:pt x="0" y="2173"/>
                  </a:lnTo>
                  <a:close/>
                </a:path>
              </a:pathLst>
            </a:custGeom>
            <a:solidFill>
              <a:schemeClr val="accent1">
                <a:lumMod val="20000"/>
                <a:lumOff val="80000"/>
              </a:schemeClr>
            </a:solidFill>
            <a:ln w="9525">
              <a:solidFill>
                <a:schemeClr val="tx1"/>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8" name="Freeform 9" descr="5%"/>
            <p:cNvSpPr>
              <a:spLocks/>
            </p:cNvSpPr>
            <p:nvPr/>
          </p:nvSpPr>
          <p:spPr bwMode="auto">
            <a:xfrm>
              <a:off x="5646739" y="1709522"/>
              <a:ext cx="495300" cy="32067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44 w 10081"/>
                <a:gd name="connsiteY0" fmla="*/ 1033 h 11033"/>
                <a:gd name="connsiteX1" fmla="*/ 0 w 10081"/>
                <a:gd name="connsiteY1" fmla="*/ 10986 h 11033"/>
                <a:gd name="connsiteX2" fmla="*/ 10081 w 10081"/>
                <a:gd name="connsiteY2" fmla="*/ 11033 h 11033"/>
                <a:gd name="connsiteX3" fmla="*/ 9995 w 10081"/>
                <a:gd name="connsiteY3" fmla="*/ 1060 h 11033"/>
                <a:gd name="connsiteX4" fmla="*/ 1399 w 10081"/>
                <a:gd name="connsiteY4" fmla="*/ 0 h 11033"/>
                <a:gd name="connsiteX5" fmla="*/ 44 w 10081"/>
                <a:gd name="connsiteY5" fmla="*/ 1033 h 11033"/>
                <a:gd name="connsiteX0" fmla="*/ 44 w 10357"/>
                <a:gd name="connsiteY0" fmla="*/ 3122 h 13122"/>
                <a:gd name="connsiteX1" fmla="*/ 0 w 10357"/>
                <a:gd name="connsiteY1" fmla="*/ 13075 h 13122"/>
                <a:gd name="connsiteX2" fmla="*/ 10081 w 10357"/>
                <a:gd name="connsiteY2" fmla="*/ 13122 h 13122"/>
                <a:gd name="connsiteX3" fmla="*/ 9995 w 10357"/>
                <a:gd name="connsiteY3" fmla="*/ 3149 h 13122"/>
                <a:gd name="connsiteX4" fmla="*/ 9701 w 10357"/>
                <a:gd name="connsiteY4" fmla="*/ 9 h 13122"/>
                <a:gd name="connsiteX5" fmla="*/ 1399 w 10357"/>
                <a:gd name="connsiteY5" fmla="*/ 2089 h 13122"/>
                <a:gd name="connsiteX6" fmla="*/ 44 w 10357"/>
                <a:gd name="connsiteY6" fmla="*/ 3122 h 13122"/>
                <a:gd name="connsiteX0" fmla="*/ 44 w 13197"/>
                <a:gd name="connsiteY0" fmla="*/ 3216 h 13216"/>
                <a:gd name="connsiteX1" fmla="*/ 0 w 13197"/>
                <a:gd name="connsiteY1" fmla="*/ 13169 h 13216"/>
                <a:gd name="connsiteX2" fmla="*/ 10081 w 13197"/>
                <a:gd name="connsiteY2" fmla="*/ 13216 h 13216"/>
                <a:gd name="connsiteX3" fmla="*/ 13197 w 13197"/>
                <a:gd name="connsiteY3" fmla="*/ 1003 h 13216"/>
                <a:gd name="connsiteX4" fmla="*/ 9701 w 13197"/>
                <a:gd name="connsiteY4" fmla="*/ 103 h 13216"/>
                <a:gd name="connsiteX5" fmla="*/ 1399 w 13197"/>
                <a:gd name="connsiteY5" fmla="*/ 2183 h 13216"/>
                <a:gd name="connsiteX6" fmla="*/ 44 w 13197"/>
                <a:gd name="connsiteY6" fmla="*/ 3216 h 13216"/>
                <a:gd name="connsiteX0" fmla="*/ 44 w 13217"/>
                <a:gd name="connsiteY0" fmla="*/ 3577 h 13577"/>
                <a:gd name="connsiteX1" fmla="*/ 0 w 13217"/>
                <a:gd name="connsiteY1" fmla="*/ 13530 h 13577"/>
                <a:gd name="connsiteX2" fmla="*/ 10081 w 13217"/>
                <a:gd name="connsiteY2" fmla="*/ 13577 h 13577"/>
                <a:gd name="connsiteX3" fmla="*/ 13197 w 13217"/>
                <a:gd name="connsiteY3" fmla="*/ 1364 h 13577"/>
                <a:gd name="connsiteX4" fmla="*/ 11362 w 13217"/>
                <a:gd name="connsiteY4" fmla="*/ 144 h 13577"/>
                <a:gd name="connsiteX5" fmla="*/ 9701 w 13217"/>
                <a:gd name="connsiteY5" fmla="*/ 464 h 13577"/>
                <a:gd name="connsiteX6" fmla="*/ 1399 w 13217"/>
                <a:gd name="connsiteY6" fmla="*/ 2544 h 13577"/>
                <a:gd name="connsiteX7" fmla="*/ 44 w 13217"/>
                <a:gd name="connsiteY7" fmla="*/ 3577 h 13577"/>
                <a:gd name="connsiteX0" fmla="*/ 44 w 15062"/>
                <a:gd name="connsiteY0" fmla="*/ 3577 h 13530"/>
                <a:gd name="connsiteX1" fmla="*/ 0 w 15062"/>
                <a:gd name="connsiteY1" fmla="*/ 13530 h 13530"/>
                <a:gd name="connsiteX2" fmla="*/ 15062 w 15062"/>
                <a:gd name="connsiteY2" fmla="*/ 5737 h 13530"/>
                <a:gd name="connsiteX3" fmla="*/ 13197 w 15062"/>
                <a:gd name="connsiteY3" fmla="*/ 1364 h 13530"/>
                <a:gd name="connsiteX4" fmla="*/ 11362 w 15062"/>
                <a:gd name="connsiteY4" fmla="*/ 144 h 13530"/>
                <a:gd name="connsiteX5" fmla="*/ 9701 w 15062"/>
                <a:gd name="connsiteY5" fmla="*/ 464 h 13530"/>
                <a:gd name="connsiteX6" fmla="*/ 1399 w 15062"/>
                <a:gd name="connsiteY6" fmla="*/ 2544 h 13530"/>
                <a:gd name="connsiteX7" fmla="*/ 44 w 15062"/>
                <a:gd name="connsiteY7" fmla="*/ 3577 h 13530"/>
                <a:gd name="connsiteX0" fmla="*/ 1 w 15019"/>
                <a:gd name="connsiteY0" fmla="*/ 3577 h 7610"/>
                <a:gd name="connsiteX1" fmla="*/ 6480 w 15019"/>
                <a:gd name="connsiteY1" fmla="*/ 7610 h 7610"/>
                <a:gd name="connsiteX2" fmla="*/ 15019 w 15019"/>
                <a:gd name="connsiteY2" fmla="*/ 5737 h 7610"/>
                <a:gd name="connsiteX3" fmla="*/ 13154 w 15019"/>
                <a:gd name="connsiteY3" fmla="*/ 1364 h 7610"/>
                <a:gd name="connsiteX4" fmla="*/ 11319 w 15019"/>
                <a:gd name="connsiteY4" fmla="*/ 144 h 7610"/>
                <a:gd name="connsiteX5" fmla="*/ 9658 w 15019"/>
                <a:gd name="connsiteY5" fmla="*/ 464 h 7610"/>
                <a:gd name="connsiteX6" fmla="*/ 1356 w 15019"/>
                <a:gd name="connsiteY6" fmla="*/ 2544 h 7610"/>
                <a:gd name="connsiteX7" fmla="*/ 1 w 15019"/>
                <a:gd name="connsiteY7" fmla="*/ 3577 h 7610"/>
                <a:gd name="connsiteX0" fmla="*/ 1 w 10000"/>
                <a:gd name="connsiteY0" fmla="*/ 4700 h 17569"/>
                <a:gd name="connsiteX1" fmla="*/ 2025 w 10000"/>
                <a:gd name="connsiteY1" fmla="*/ 17569 h 17569"/>
                <a:gd name="connsiteX2" fmla="*/ 10000 w 10000"/>
                <a:gd name="connsiteY2" fmla="*/ 7539 h 17569"/>
                <a:gd name="connsiteX3" fmla="*/ 8758 w 10000"/>
                <a:gd name="connsiteY3" fmla="*/ 1792 h 17569"/>
                <a:gd name="connsiteX4" fmla="*/ 7536 w 10000"/>
                <a:gd name="connsiteY4" fmla="*/ 189 h 17569"/>
                <a:gd name="connsiteX5" fmla="*/ 6431 w 10000"/>
                <a:gd name="connsiteY5" fmla="*/ 610 h 17569"/>
                <a:gd name="connsiteX6" fmla="*/ 903 w 10000"/>
                <a:gd name="connsiteY6" fmla="*/ 3343 h 17569"/>
                <a:gd name="connsiteX7" fmla="*/ 1 w 10000"/>
                <a:gd name="connsiteY7" fmla="*/ 4700 h 17569"/>
                <a:gd name="connsiteX0" fmla="*/ 0 w 9999"/>
                <a:gd name="connsiteY0" fmla="*/ 4700 h 17569"/>
                <a:gd name="connsiteX1" fmla="*/ 2024 w 9999"/>
                <a:gd name="connsiteY1" fmla="*/ 17569 h 17569"/>
                <a:gd name="connsiteX2" fmla="*/ 9999 w 9999"/>
                <a:gd name="connsiteY2" fmla="*/ 7539 h 17569"/>
                <a:gd name="connsiteX3" fmla="*/ 8757 w 9999"/>
                <a:gd name="connsiteY3" fmla="*/ 1792 h 17569"/>
                <a:gd name="connsiteX4" fmla="*/ 7535 w 9999"/>
                <a:gd name="connsiteY4" fmla="*/ 189 h 17569"/>
                <a:gd name="connsiteX5" fmla="*/ 6430 w 9999"/>
                <a:gd name="connsiteY5" fmla="*/ 610 h 17569"/>
                <a:gd name="connsiteX6" fmla="*/ 902 w 9999"/>
                <a:gd name="connsiteY6" fmla="*/ 3343 h 17569"/>
                <a:gd name="connsiteX7" fmla="*/ 0 w 9999"/>
                <a:gd name="connsiteY7" fmla="*/ 4700 h 17569"/>
                <a:gd name="connsiteX0" fmla="*/ 0 w 10000"/>
                <a:gd name="connsiteY0" fmla="*/ 2675 h 10000"/>
                <a:gd name="connsiteX1" fmla="*/ 2024 w 10000"/>
                <a:gd name="connsiteY1" fmla="*/ 10000 h 10000"/>
                <a:gd name="connsiteX2" fmla="*/ 10000 w 10000"/>
                <a:gd name="connsiteY2" fmla="*/ 4291 h 10000"/>
                <a:gd name="connsiteX3" fmla="*/ 8758 w 10000"/>
                <a:gd name="connsiteY3" fmla="*/ 1020 h 10000"/>
                <a:gd name="connsiteX4" fmla="*/ 7536 w 10000"/>
                <a:gd name="connsiteY4" fmla="*/ 108 h 10000"/>
                <a:gd name="connsiteX5" fmla="*/ 6431 w 10000"/>
                <a:gd name="connsiteY5" fmla="*/ 347 h 10000"/>
                <a:gd name="connsiteX6" fmla="*/ 902 w 10000"/>
                <a:gd name="connsiteY6" fmla="*/ 1903 h 10000"/>
                <a:gd name="connsiteX7" fmla="*/ 0 w 10000"/>
                <a:gd name="connsiteY7" fmla="*/ 2675 h 10000"/>
                <a:gd name="connsiteX0" fmla="*/ 0 w 10000"/>
                <a:gd name="connsiteY0" fmla="*/ 2612 h 9937"/>
                <a:gd name="connsiteX1" fmla="*/ 2024 w 10000"/>
                <a:gd name="connsiteY1" fmla="*/ 9937 h 9937"/>
                <a:gd name="connsiteX2" fmla="*/ 10000 w 10000"/>
                <a:gd name="connsiteY2" fmla="*/ 4228 h 9937"/>
                <a:gd name="connsiteX3" fmla="*/ 8758 w 10000"/>
                <a:gd name="connsiteY3" fmla="*/ 957 h 9937"/>
                <a:gd name="connsiteX4" fmla="*/ 7536 w 10000"/>
                <a:gd name="connsiteY4" fmla="*/ 45 h 9937"/>
                <a:gd name="connsiteX5" fmla="*/ 6431 w 10000"/>
                <a:gd name="connsiteY5" fmla="*/ 284 h 9937"/>
                <a:gd name="connsiteX6" fmla="*/ 902 w 10000"/>
                <a:gd name="connsiteY6" fmla="*/ 1840 h 9937"/>
                <a:gd name="connsiteX7" fmla="*/ 0 w 10000"/>
                <a:gd name="connsiteY7" fmla="*/ 2612 h 9937"/>
                <a:gd name="connsiteX0" fmla="*/ 0 w 10000"/>
                <a:gd name="connsiteY0" fmla="*/ 2584 h 9955"/>
                <a:gd name="connsiteX1" fmla="*/ 2024 w 10000"/>
                <a:gd name="connsiteY1" fmla="*/ 9955 h 9955"/>
                <a:gd name="connsiteX2" fmla="*/ 10000 w 10000"/>
                <a:gd name="connsiteY2" fmla="*/ 4210 h 9955"/>
                <a:gd name="connsiteX3" fmla="*/ 8758 w 10000"/>
                <a:gd name="connsiteY3" fmla="*/ 918 h 9955"/>
                <a:gd name="connsiteX4" fmla="*/ 7536 w 10000"/>
                <a:gd name="connsiteY4" fmla="*/ 0 h 9955"/>
                <a:gd name="connsiteX5" fmla="*/ 6431 w 10000"/>
                <a:gd name="connsiteY5" fmla="*/ 241 h 9955"/>
                <a:gd name="connsiteX6" fmla="*/ 902 w 10000"/>
                <a:gd name="connsiteY6" fmla="*/ 1807 h 9955"/>
                <a:gd name="connsiteX7" fmla="*/ 0 w 10000"/>
                <a:gd name="connsiteY7" fmla="*/ 2584 h 9955"/>
                <a:gd name="connsiteX0" fmla="*/ 0 w 10000"/>
                <a:gd name="connsiteY0" fmla="*/ 2596 h 10000"/>
                <a:gd name="connsiteX1" fmla="*/ 2024 w 10000"/>
                <a:gd name="connsiteY1" fmla="*/ 10000 h 10000"/>
                <a:gd name="connsiteX2" fmla="*/ 10000 w 10000"/>
                <a:gd name="connsiteY2" fmla="*/ 4229 h 10000"/>
                <a:gd name="connsiteX3" fmla="*/ 8758 w 10000"/>
                <a:gd name="connsiteY3" fmla="*/ 922 h 10000"/>
                <a:gd name="connsiteX4" fmla="*/ 7536 w 10000"/>
                <a:gd name="connsiteY4" fmla="*/ 0 h 10000"/>
                <a:gd name="connsiteX5" fmla="*/ 6431 w 10000"/>
                <a:gd name="connsiteY5" fmla="*/ 242 h 10000"/>
                <a:gd name="connsiteX6" fmla="*/ 902 w 10000"/>
                <a:gd name="connsiteY6" fmla="*/ 1815 h 10000"/>
                <a:gd name="connsiteX7" fmla="*/ 0 w 10000"/>
                <a:gd name="connsiteY7" fmla="*/ 2596 h 10000"/>
                <a:gd name="connsiteX0" fmla="*/ 0 w 9805"/>
                <a:gd name="connsiteY0" fmla="*/ 2796 h 10000"/>
                <a:gd name="connsiteX1" fmla="*/ 1829 w 9805"/>
                <a:gd name="connsiteY1" fmla="*/ 10000 h 10000"/>
                <a:gd name="connsiteX2" fmla="*/ 9805 w 9805"/>
                <a:gd name="connsiteY2" fmla="*/ 4229 h 10000"/>
                <a:gd name="connsiteX3" fmla="*/ 8563 w 9805"/>
                <a:gd name="connsiteY3" fmla="*/ 922 h 10000"/>
                <a:gd name="connsiteX4" fmla="*/ 7341 w 9805"/>
                <a:gd name="connsiteY4" fmla="*/ 0 h 10000"/>
                <a:gd name="connsiteX5" fmla="*/ 6236 w 9805"/>
                <a:gd name="connsiteY5" fmla="*/ 242 h 10000"/>
                <a:gd name="connsiteX6" fmla="*/ 707 w 9805"/>
                <a:gd name="connsiteY6" fmla="*/ 1815 h 10000"/>
                <a:gd name="connsiteX7" fmla="*/ 0 w 9805"/>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953 h 10157"/>
                <a:gd name="connsiteX1" fmla="*/ 2197 w 10332"/>
                <a:gd name="connsiteY1" fmla="*/ 10157 h 10157"/>
                <a:gd name="connsiteX2" fmla="*/ 10332 w 10332"/>
                <a:gd name="connsiteY2" fmla="*/ 4386 h 10157"/>
                <a:gd name="connsiteX3" fmla="*/ 9065 w 10332"/>
                <a:gd name="connsiteY3" fmla="*/ 1079 h 10157"/>
                <a:gd name="connsiteX4" fmla="*/ 7819 w 10332"/>
                <a:gd name="connsiteY4" fmla="*/ 157 h 10157"/>
                <a:gd name="connsiteX5" fmla="*/ 6493 w 10332"/>
                <a:gd name="connsiteY5" fmla="*/ 0 h 10157"/>
                <a:gd name="connsiteX6" fmla="*/ 1053 w 10332"/>
                <a:gd name="connsiteY6" fmla="*/ 1972 h 10157"/>
                <a:gd name="connsiteX7" fmla="*/ 0 w 10332"/>
                <a:gd name="connsiteY7" fmla="*/ 2953 h 10157"/>
                <a:gd name="connsiteX0" fmla="*/ 0 w 10332"/>
                <a:gd name="connsiteY0" fmla="*/ 2996 h 10200"/>
                <a:gd name="connsiteX1" fmla="*/ 2197 w 10332"/>
                <a:gd name="connsiteY1" fmla="*/ 10200 h 10200"/>
                <a:gd name="connsiteX2" fmla="*/ 10332 w 10332"/>
                <a:gd name="connsiteY2" fmla="*/ 4429 h 10200"/>
                <a:gd name="connsiteX3" fmla="*/ 9065 w 10332"/>
                <a:gd name="connsiteY3" fmla="*/ 1122 h 10200"/>
                <a:gd name="connsiteX4" fmla="*/ 7952 w 10332"/>
                <a:gd name="connsiteY4" fmla="*/ 0 h 10200"/>
                <a:gd name="connsiteX5" fmla="*/ 6493 w 10332"/>
                <a:gd name="connsiteY5" fmla="*/ 43 h 10200"/>
                <a:gd name="connsiteX6" fmla="*/ 1053 w 10332"/>
                <a:gd name="connsiteY6" fmla="*/ 2015 h 10200"/>
                <a:gd name="connsiteX7" fmla="*/ 0 w 10332"/>
                <a:gd name="connsiteY7" fmla="*/ 2996 h 10200"/>
                <a:gd name="connsiteX0" fmla="*/ 0 w 10465"/>
                <a:gd name="connsiteY0" fmla="*/ 3196 h 10200"/>
                <a:gd name="connsiteX1" fmla="*/ 2330 w 10465"/>
                <a:gd name="connsiteY1" fmla="*/ 10200 h 10200"/>
                <a:gd name="connsiteX2" fmla="*/ 10465 w 10465"/>
                <a:gd name="connsiteY2" fmla="*/ 4429 h 10200"/>
                <a:gd name="connsiteX3" fmla="*/ 9198 w 10465"/>
                <a:gd name="connsiteY3" fmla="*/ 1122 h 10200"/>
                <a:gd name="connsiteX4" fmla="*/ 8085 w 10465"/>
                <a:gd name="connsiteY4" fmla="*/ 0 h 10200"/>
                <a:gd name="connsiteX5" fmla="*/ 6626 w 10465"/>
                <a:gd name="connsiteY5" fmla="*/ 43 h 10200"/>
                <a:gd name="connsiteX6" fmla="*/ 1186 w 10465"/>
                <a:gd name="connsiteY6" fmla="*/ 2015 h 10200"/>
                <a:gd name="connsiteX7" fmla="*/ 0 w 10465"/>
                <a:gd name="connsiteY7" fmla="*/ 3196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5" h="10200">
                  <a:moveTo>
                    <a:pt x="0" y="3196"/>
                  </a:moveTo>
                  <a:lnTo>
                    <a:pt x="2330" y="10200"/>
                  </a:lnTo>
                  <a:lnTo>
                    <a:pt x="10465" y="4429"/>
                  </a:lnTo>
                  <a:lnTo>
                    <a:pt x="9198" y="1122"/>
                  </a:lnTo>
                  <a:lnTo>
                    <a:pt x="8085" y="0"/>
                  </a:lnTo>
                  <a:lnTo>
                    <a:pt x="6626" y="43"/>
                  </a:lnTo>
                  <a:lnTo>
                    <a:pt x="1186" y="2015"/>
                  </a:lnTo>
                  <a:lnTo>
                    <a:pt x="0" y="3196"/>
                  </a:lnTo>
                  <a:close/>
                </a:path>
              </a:pathLst>
            </a:custGeom>
            <a:solidFill>
              <a:schemeClr val="accent1">
                <a:lumMod val="20000"/>
                <a:lumOff val="80000"/>
              </a:schemeClr>
            </a:solidFill>
            <a:ln w="9525">
              <a:solidFill>
                <a:schemeClr val="tx1"/>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9" name="Text Box 166"/>
            <p:cNvSpPr txBox="1">
              <a:spLocks noChangeArrowheads="1"/>
            </p:cNvSpPr>
            <p:nvPr/>
          </p:nvSpPr>
          <p:spPr bwMode="auto">
            <a:xfrm>
              <a:off x="5630870" y="1784889"/>
              <a:ext cx="484187" cy="13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リバーガーデン</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コスモスクエア</a:t>
              </a:r>
            </a:p>
          </p:txBody>
        </p:sp>
        <p:sp>
          <p:nvSpPr>
            <p:cNvPr id="460" name="Freeform 9" descr="5%"/>
            <p:cNvSpPr>
              <a:spLocks/>
            </p:cNvSpPr>
            <p:nvPr/>
          </p:nvSpPr>
          <p:spPr bwMode="auto">
            <a:xfrm>
              <a:off x="5822951" y="1931770"/>
              <a:ext cx="788988" cy="64452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44 w 10081"/>
                <a:gd name="connsiteY0" fmla="*/ 1033 h 11033"/>
                <a:gd name="connsiteX1" fmla="*/ 0 w 10081"/>
                <a:gd name="connsiteY1" fmla="*/ 10986 h 11033"/>
                <a:gd name="connsiteX2" fmla="*/ 10081 w 10081"/>
                <a:gd name="connsiteY2" fmla="*/ 11033 h 11033"/>
                <a:gd name="connsiteX3" fmla="*/ 9995 w 10081"/>
                <a:gd name="connsiteY3" fmla="*/ 1060 h 11033"/>
                <a:gd name="connsiteX4" fmla="*/ 1399 w 10081"/>
                <a:gd name="connsiteY4" fmla="*/ 0 h 11033"/>
                <a:gd name="connsiteX5" fmla="*/ 44 w 10081"/>
                <a:gd name="connsiteY5" fmla="*/ 1033 h 11033"/>
                <a:gd name="connsiteX0" fmla="*/ 44 w 10357"/>
                <a:gd name="connsiteY0" fmla="*/ 3122 h 13122"/>
                <a:gd name="connsiteX1" fmla="*/ 0 w 10357"/>
                <a:gd name="connsiteY1" fmla="*/ 13075 h 13122"/>
                <a:gd name="connsiteX2" fmla="*/ 10081 w 10357"/>
                <a:gd name="connsiteY2" fmla="*/ 13122 h 13122"/>
                <a:gd name="connsiteX3" fmla="*/ 9995 w 10357"/>
                <a:gd name="connsiteY3" fmla="*/ 3149 h 13122"/>
                <a:gd name="connsiteX4" fmla="*/ 9701 w 10357"/>
                <a:gd name="connsiteY4" fmla="*/ 9 h 13122"/>
                <a:gd name="connsiteX5" fmla="*/ 1399 w 10357"/>
                <a:gd name="connsiteY5" fmla="*/ 2089 h 13122"/>
                <a:gd name="connsiteX6" fmla="*/ 44 w 10357"/>
                <a:gd name="connsiteY6" fmla="*/ 3122 h 13122"/>
                <a:gd name="connsiteX0" fmla="*/ 44 w 13197"/>
                <a:gd name="connsiteY0" fmla="*/ 3216 h 13216"/>
                <a:gd name="connsiteX1" fmla="*/ 0 w 13197"/>
                <a:gd name="connsiteY1" fmla="*/ 13169 h 13216"/>
                <a:gd name="connsiteX2" fmla="*/ 10081 w 13197"/>
                <a:gd name="connsiteY2" fmla="*/ 13216 h 13216"/>
                <a:gd name="connsiteX3" fmla="*/ 13197 w 13197"/>
                <a:gd name="connsiteY3" fmla="*/ 1003 h 13216"/>
                <a:gd name="connsiteX4" fmla="*/ 9701 w 13197"/>
                <a:gd name="connsiteY4" fmla="*/ 103 h 13216"/>
                <a:gd name="connsiteX5" fmla="*/ 1399 w 13197"/>
                <a:gd name="connsiteY5" fmla="*/ 2183 h 13216"/>
                <a:gd name="connsiteX6" fmla="*/ 44 w 13197"/>
                <a:gd name="connsiteY6" fmla="*/ 3216 h 13216"/>
                <a:gd name="connsiteX0" fmla="*/ 44 w 13217"/>
                <a:gd name="connsiteY0" fmla="*/ 3577 h 13577"/>
                <a:gd name="connsiteX1" fmla="*/ 0 w 13217"/>
                <a:gd name="connsiteY1" fmla="*/ 13530 h 13577"/>
                <a:gd name="connsiteX2" fmla="*/ 10081 w 13217"/>
                <a:gd name="connsiteY2" fmla="*/ 13577 h 13577"/>
                <a:gd name="connsiteX3" fmla="*/ 13197 w 13217"/>
                <a:gd name="connsiteY3" fmla="*/ 1364 h 13577"/>
                <a:gd name="connsiteX4" fmla="*/ 11362 w 13217"/>
                <a:gd name="connsiteY4" fmla="*/ 144 h 13577"/>
                <a:gd name="connsiteX5" fmla="*/ 9701 w 13217"/>
                <a:gd name="connsiteY5" fmla="*/ 464 h 13577"/>
                <a:gd name="connsiteX6" fmla="*/ 1399 w 13217"/>
                <a:gd name="connsiteY6" fmla="*/ 2544 h 13577"/>
                <a:gd name="connsiteX7" fmla="*/ 44 w 13217"/>
                <a:gd name="connsiteY7" fmla="*/ 3577 h 13577"/>
                <a:gd name="connsiteX0" fmla="*/ 44 w 15062"/>
                <a:gd name="connsiteY0" fmla="*/ 3577 h 13530"/>
                <a:gd name="connsiteX1" fmla="*/ 0 w 15062"/>
                <a:gd name="connsiteY1" fmla="*/ 13530 h 13530"/>
                <a:gd name="connsiteX2" fmla="*/ 15062 w 15062"/>
                <a:gd name="connsiteY2" fmla="*/ 5737 h 13530"/>
                <a:gd name="connsiteX3" fmla="*/ 13197 w 15062"/>
                <a:gd name="connsiteY3" fmla="*/ 1364 h 13530"/>
                <a:gd name="connsiteX4" fmla="*/ 11362 w 15062"/>
                <a:gd name="connsiteY4" fmla="*/ 144 h 13530"/>
                <a:gd name="connsiteX5" fmla="*/ 9701 w 15062"/>
                <a:gd name="connsiteY5" fmla="*/ 464 h 13530"/>
                <a:gd name="connsiteX6" fmla="*/ 1399 w 15062"/>
                <a:gd name="connsiteY6" fmla="*/ 2544 h 13530"/>
                <a:gd name="connsiteX7" fmla="*/ 44 w 15062"/>
                <a:gd name="connsiteY7" fmla="*/ 3577 h 13530"/>
                <a:gd name="connsiteX0" fmla="*/ 1 w 15019"/>
                <a:gd name="connsiteY0" fmla="*/ 3577 h 7610"/>
                <a:gd name="connsiteX1" fmla="*/ 6480 w 15019"/>
                <a:gd name="connsiteY1" fmla="*/ 7610 h 7610"/>
                <a:gd name="connsiteX2" fmla="*/ 15019 w 15019"/>
                <a:gd name="connsiteY2" fmla="*/ 5737 h 7610"/>
                <a:gd name="connsiteX3" fmla="*/ 13154 w 15019"/>
                <a:gd name="connsiteY3" fmla="*/ 1364 h 7610"/>
                <a:gd name="connsiteX4" fmla="*/ 11319 w 15019"/>
                <a:gd name="connsiteY4" fmla="*/ 144 h 7610"/>
                <a:gd name="connsiteX5" fmla="*/ 9658 w 15019"/>
                <a:gd name="connsiteY5" fmla="*/ 464 h 7610"/>
                <a:gd name="connsiteX6" fmla="*/ 1356 w 15019"/>
                <a:gd name="connsiteY6" fmla="*/ 2544 h 7610"/>
                <a:gd name="connsiteX7" fmla="*/ 1 w 15019"/>
                <a:gd name="connsiteY7" fmla="*/ 3577 h 7610"/>
                <a:gd name="connsiteX0" fmla="*/ 1 w 10000"/>
                <a:gd name="connsiteY0" fmla="*/ 4700 h 17569"/>
                <a:gd name="connsiteX1" fmla="*/ 2025 w 10000"/>
                <a:gd name="connsiteY1" fmla="*/ 17569 h 17569"/>
                <a:gd name="connsiteX2" fmla="*/ 10000 w 10000"/>
                <a:gd name="connsiteY2" fmla="*/ 7539 h 17569"/>
                <a:gd name="connsiteX3" fmla="*/ 8758 w 10000"/>
                <a:gd name="connsiteY3" fmla="*/ 1792 h 17569"/>
                <a:gd name="connsiteX4" fmla="*/ 7536 w 10000"/>
                <a:gd name="connsiteY4" fmla="*/ 189 h 17569"/>
                <a:gd name="connsiteX5" fmla="*/ 6431 w 10000"/>
                <a:gd name="connsiteY5" fmla="*/ 610 h 17569"/>
                <a:gd name="connsiteX6" fmla="*/ 903 w 10000"/>
                <a:gd name="connsiteY6" fmla="*/ 3343 h 17569"/>
                <a:gd name="connsiteX7" fmla="*/ 1 w 10000"/>
                <a:gd name="connsiteY7" fmla="*/ 4700 h 17569"/>
                <a:gd name="connsiteX0" fmla="*/ 0 w 9999"/>
                <a:gd name="connsiteY0" fmla="*/ 4700 h 17569"/>
                <a:gd name="connsiteX1" fmla="*/ 2024 w 9999"/>
                <a:gd name="connsiteY1" fmla="*/ 17569 h 17569"/>
                <a:gd name="connsiteX2" fmla="*/ 9999 w 9999"/>
                <a:gd name="connsiteY2" fmla="*/ 7539 h 17569"/>
                <a:gd name="connsiteX3" fmla="*/ 8757 w 9999"/>
                <a:gd name="connsiteY3" fmla="*/ 1792 h 17569"/>
                <a:gd name="connsiteX4" fmla="*/ 7535 w 9999"/>
                <a:gd name="connsiteY4" fmla="*/ 189 h 17569"/>
                <a:gd name="connsiteX5" fmla="*/ 6430 w 9999"/>
                <a:gd name="connsiteY5" fmla="*/ 610 h 17569"/>
                <a:gd name="connsiteX6" fmla="*/ 902 w 9999"/>
                <a:gd name="connsiteY6" fmla="*/ 3343 h 17569"/>
                <a:gd name="connsiteX7" fmla="*/ 0 w 9999"/>
                <a:gd name="connsiteY7" fmla="*/ 4700 h 17569"/>
                <a:gd name="connsiteX0" fmla="*/ 0 w 10000"/>
                <a:gd name="connsiteY0" fmla="*/ 2675 h 10000"/>
                <a:gd name="connsiteX1" fmla="*/ 2024 w 10000"/>
                <a:gd name="connsiteY1" fmla="*/ 10000 h 10000"/>
                <a:gd name="connsiteX2" fmla="*/ 10000 w 10000"/>
                <a:gd name="connsiteY2" fmla="*/ 4291 h 10000"/>
                <a:gd name="connsiteX3" fmla="*/ 8758 w 10000"/>
                <a:gd name="connsiteY3" fmla="*/ 1020 h 10000"/>
                <a:gd name="connsiteX4" fmla="*/ 7536 w 10000"/>
                <a:gd name="connsiteY4" fmla="*/ 108 h 10000"/>
                <a:gd name="connsiteX5" fmla="*/ 6431 w 10000"/>
                <a:gd name="connsiteY5" fmla="*/ 347 h 10000"/>
                <a:gd name="connsiteX6" fmla="*/ 902 w 10000"/>
                <a:gd name="connsiteY6" fmla="*/ 1903 h 10000"/>
                <a:gd name="connsiteX7" fmla="*/ 0 w 10000"/>
                <a:gd name="connsiteY7" fmla="*/ 2675 h 10000"/>
                <a:gd name="connsiteX0" fmla="*/ 0 w 10000"/>
                <a:gd name="connsiteY0" fmla="*/ 2612 h 9937"/>
                <a:gd name="connsiteX1" fmla="*/ 2024 w 10000"/>
                <a:gd name="connsiteY1" fmla="*/ 9937 h 9937"/>
                <a:gd name="connsiteX2" fmla="*/ 10000 w 10000"/>
                <a:gd name="connsiteY2" fmla="*/ 4228 h 9937"/>
                <a:gd name="connsiteX3" fmla="*/ 8758 w 10000"/>
                <a:gd name="connsiteY3" fmla="*/ 957 h 9937"/>
                <a:gd name="connsiteX4" fmla="*/ 7536 w 10000"/>
                <a:gd name="connsiteY4" fmla="*/ 45 h 9937"/>
                <a:gd name="connsiteX5" fmla="*/ 6431 w 10000"/>
                <a:gd name="connsiteY5" fmla="*/ 284 h 9937"/>
                <a:gd name="connsiteX6" fmla="*/ 902 w 10000"/>
                <a:gd name="connsiteY6" fmla="*/ 1840 h 9937"/>
                <a:gd name="connsiteX7" fmla="*/ 0 w 10000"/>
                <a:gd name="connsiteY7" fmla="*/ 2612 h 9937"/>
                <a:gd name="connsiteX0" fmla="*/ 0 w 10000"/>
                <a:gd name="connsiteY0" fmla="*/ 2584 h 9955"/>
                <a:gd name="connsiteX1" fmla="*/ 2024 w 10000"/>
                <a:gd name="connsiteY1" fmla="*/ 9955 h 9955"/>
                <a:gd name="connsiteX2" fmla="*/ 10000 w 10000"/>
                <a:gd name="connsiteY2" fmla="*/ 4210 h 9955"/>
                <a:gd name="connsiteX3" fmla="*/ 8758 w 10000"/>
                <a:gd name="connsiteY3" fmla="*/ 918 h 9955"/>
                <a:gd name="connsiteX4" fmla="*/ 7536 w 10000"/>
                <a:gd name="connsiteY4" fmla="*/ 0 h 9955"/>
                <a:gd name="connsiteX5" fmla="*/ 6431 w 10000"/>
                <a:gd name="connsiteY5" fmla="*/ 241 h 9955"/>
                <a:gd name="connsiteX6" fmla="*/ 902 w 10000"/>
                <a:gd name="connsiteY6" fmla="*/ 1807 h 9955"/>
                <a:gd name="connsiteX7" fmla="*/ 0 w 10000"/>
                <a:gd name="connsiteY7" fmla="*/ 2584 h 9955"/>
                <a:gd name="connsiteX0" fmla="*/ 0 w 10000"/>
                <a:gd name="connsiteY0" fmla="*/ 2596 h 10000"/>
                <a:gd name="connsiteX1" fmla="*/ 2024 w 10000"/>
                <a:gd name="connsiteY1" fmla="*/ 10000 h 10000"/>
                <a:gd name="connsiteX2" fmla="*/ 10000 w 10000"/>
                <a:gd name="connsiteY2" fmla="*/ 4229 h 10000"/>
                <a:gd name="connsiteX3" fmla="*/ 8758 w 10000"/>
                <a:gd name="connsiteY3" fmla="*/ 922 h 10000"/>
                <a:gd name="connsiteX4" fmla="*/ 7536 w 10000"/>
                <a:gd name="connsiteY4" fmla="*/ 0 h 10000"/>
                <a:gd name="connsiteX5" fmla="*/ 6431 w 10000"/>
                <a:gd name="connsiteY5" fmla="*/ 242 h 10000"/>
                <a:gd name="connsiteX6" fmla="*/ 902 w 10000"/>
                <a:gd name="connsiteY6" fmla="*/ 1815 h 10000"/>
                <a:gd name="connsiteX7" fmla="*/ 0 w 10000"/>
                <a:gd name="connsiteY7" fmla="*/ 2596 h 10000"/>
                <a:gd name="connsiteX0" fmla="*/ 0 w 9805"/>
                <a:gd name="connsiteY0" fmla="*/ 2796 h 10000"/>
                <a:gd name="connsiteX1" fmla="*/ 1829 w 9805"/>
                <a:gd name="connsiteY1" fmla="*/ 10000 h 10000"/>
                <a:gd name="connsiteX2" fmla="*/ 9805 w 9805"/>
                <a:gd name="connsiteY2" fmla="*/ 4229 h 10000"/>
                <a:gd name="connsiteX3" fmla="*/ 8563 w 9805"/>
                <a:gd name="connsiteY3" fmla="*/ 922 h 10000"/>
                <a:gd name="connsiteX4" fmla="*/ 7341 w 9805"/>
                <a:gd name="connsiteY4" fmla="*/ 0 h 10000"/>
                <a:gd name="connsiteX5" fmla="*/ 6236 w 9805"/>
                <a:gd name="connsiteY5" fmla="*/ 242 h 10000"/>
                <a:gd name="connsiteX6" fmla="*/ 707 w 9805"/>
                <a:gd name="connsiteY6" fmla="*/ 1815 h 10000"/>
                <a:gd name="connsiteX7" fmla="*/ 0 w 9805"/>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796 h 10000"/>
                <a:gd name="connsiteX1" fmla="*/ 2197 w 10332"/>
                <a:gd name="connsiteY1" fmla="*/ 10000 h 10000"/>
                <a:gd name="connsiteX2" fmla="*/ 10332 w 10332"/>
                <a:gd name="connsiteY2" fmla="*/ 4229 h 10000"/>
                <a:gd name="connsiteX3" fmla="*/ 9065 w 10332"/>
                <a:gd name="connsiteY3" fmla="*/ 922 h 10000"/>
                <a:gd name="connsiteX4" fmla="*/ 7819 w 10332"/>
                <a:gd name="connsiteY4" fmla="*/ 0 h 10000"/>
                <a:gd name="connsiteX5" fmla="*/ 6692 w 10332"/>
                <a:gd name="connsiteY5" fmla="*/ 242 h 10000"/>
                <a:gd name="connsiteX6" fmla="*/ 1053 w 10332"/>
                <a:gd name="connsiteY6" fmla="*/ 1815 h 10000"/>
                <a:gd name="connsiteX7" fmla="*/ 0 w 10332"/>
                <a:gd name="connsiteY7" fmla="*/ 2796 h 10000"/>
                <a:gd name="connsiteX0" fmla="*/ 0 w 10332"/>
                <a:gd name="connsiteY0" fmla="*/ 2953 h 10157"/>
                <a:gd name="connsiteX1" fmla="*/ 2197 w 10332"/>
                <a:gd name="connsiteY1" fmla="*/ 10157 h 10157"/>
                <a:gd name="connsiteX2" fmla="*/ 10332 w 10332"/>
                <a:gd name="connsiteY2" fmla="*/ 4386 h 10157"/>
                <a:gd name="connsiteX3" fmla="*/ 9065 w 10332"/>
                <a:gd name="connsiteY3" fmla="*/ 1079 h 10157"/>
                <a:gd name="connsiteX4" fmla="*/ 7819 w 10332"/>
                <a:gd name="connsiteY4" fmla="*/ 157 h 10157"/>
                <a:gd name="connsiteX5" fmla="*/ 6493 w 10332"/>
                <a:gd name="connsiteY5" fmla="*/ 0 h 10157"/>
                <a:gd name="connsiteX6" fmla="*/ 1053 w 10332"/>
                <a:gd name="connsiteY6" fmla="*/ 1972 h 10157"/>
                <a:gd name="connsiteX7" fmla="*/ 0 w 10332"/>
                <a:gd name="connsiteY7" fmla="*/ 2953 h 10157"/>
                <a:gd name="connsiteX0" fmla="*/ 0 w 10332"/>
                <a:gd name="connsiteY0" fmla="*/ 2996 h 10200"/>
                <a:gd name="connsiteX1" fmla="*/ 2197 w 10332"/>
                <a:gd name="connsiteY1" fmla="*/ 10200 h 10200"/>
                <a:gd name="connsiteX2" fmla="*/ 10332 w 10332"/>
                <a:gd name="connsiteY2" fmla="*/ 4429 h 10200"/>
                <a:gd name="connsiteX3" fmla="*/ 9065 w 10332"/>
                <a:gd name="connsiteY3" fmla="*/ 1122 h 10200"/>
                <a:gd name="connsiteX4" fmla="*/ 7952 w 10332"/>
                <a:gd name="connsiteY4" fmla="*/ 0 h 10200"/>
                <a:gd name="connsiteX5" fmla="*/ 6493 w 10332"/>
                <a:gd name="connsiteY5" fmla="*/ 43 h 10200"/>
                <a:gd name="connsiteX6" fmla="*/ 1053 w 10332"/>
                <a:gd name="connsiteY6" fmla="*/ 2015 h 10200"/>
                <a:gd name="connsiteX7" fmla="*/ 0 w 10332"/>
                <a:gd name="connsiteY7" fmla="*/ 2996 h 10200"/>
                <a:gd name="connsiteX0" fmla="*/ 0 w 15672"/>
                <a:gd name="connsiteY0" fmla="*/ 0 h 16950"/>
                <a:gd name="connsiteX1" fmla="*/ 7537 w 15672"/>
                <a:gd name="connsiteY1" fmla="*/ 16950 h 16950"/>
                <a:gd name="connsiteX2" fmla="*/ 15672 w 15672"/>
                <a:gd name="connsiteY2" fmla="*/ 11179 h 16950"/>
                <a:gd name="connsiteX3" fmla="*/ 14405 w 15672"/>
                <a:gd name="connsiteY3" fmla="*/ 7872 h 16950"/>
                <a:gd name="connsiteX4" fmla="*/ 13292 w 15672"/>
                <a:gd name="connsiteY4" fmla="*/ 6750 h 16950"/>
                <a:gd name="connsiteX5" fmla="*/ 11833 w 15672"/>
                <a:gd name="connsiteY5" fmla="*/ 6793 h 16950"/>
                <a:gd name="connsiteX6" fmla="*/ 6393 w 15672"/>
                <a:gd name="connsiteY6" fmla="*/ 8765 h 16950"/>
                <a:gd name="connsiteX7" fmla="*/ 0 w 15672"/>
                <a:gd name="connsiteY7" fmla="*/ 0 h 16950"/>
                <a:gd name="connsiteX0" fmla="*/ 0 w 15672"/>
                <a:gd name="connsiteY0" fmla="*/ 5955 h 22905"/>
                <a:gd name="connsiteX1" fmla="*/ 7537 w 15672"/>
                <a:gd name="connsiteY1" fmla="*/ 22905 h 22905"/>
                <a:gd name="connsiteX2" fmla="*/ 15672 w 15672"/>
                <a:gd name="connsiteY2" fmla="*/ 17134 h 22905"/>
                <a:gd name="connsiteX3" fmla="*/ 14405 w 15672"/>
                <a:gd name="connsiteY3" fmla="*/ 13827 h 22905"/>
                <a:gd name="connsiteX4" fmla="*/ 13292 w 15672"/>
                <a:gd name="connsiteY4" fmla="*/ 12705 h 22905"/>
                <a:gd name="connsiteX5" fmla="*/ 11833 w 15672"/>
                <a:gd name="connsiteY5" fmla="*/ 12748 h 22905"/>
                <a:gd name="connsiteX6" fmla="*/ 8015 w 15672"/>
                <a:gd name="connsiteY6" fmla="*/ 0 h 22905"/>
                <a:gd name="connsiteX7" fmla="*/ 0 w 15672"/>
                <a:gd name="connsiteY7" fmla="*/ 5955 h 22905"/>
                <a:gd name="connsiteX0" fmla="*/ 0 w 15672"/>
                <a:gd name="connsiteY0" fmla="*/ 5955 h 17134"/>
                <a:gd name="connsiteX1" fmla="*/ 6118 w 15672"/>
                <a:gd name="connsiteY1" fmla="*/ 8489 h 17134"/>
                <a:gd name="connsiteX2" fmla="*/ 15672 w 15672"/>
                <a:gd name="connsiteY2" fmla="*/ 17134 h 17134"/>
                <a:gd name="connsiteX3" fmla="*/ 14405 w 15672"/>
                <a:gd name="connsiteY3" fmla="*/ 13827 h 17134"/>
                <a:gd name="connsiteX4" fmla="*/ 13292 w 15672"/>
                <a:gd name="connsiteY4" fmla="*/ 12705 h 17134"/>
                <a:gd name="connsiteX5" fmla="*/ 11833 w 15672"/>
                <a:gd name="connsiteY5" fmla="*/ 12748 h 17134"/>
                <a:gd name="connsiteX6" fmla="*/ 8015 w 15672"/>
                <a:gd name="connsiteY6" fmla="*/ 0 h 17134"/>
                <a:gd name="connsiteX7" fmla="*/ 0 w 15672"/>
                <a:gd name="connsiteY7" fmla="*/ 5955 h 17134"/>
                <a:gd name="connsiteX0" fmla="*/ 0 w 15672"/>
                <a:gd name="connsiteY0" fmla="*/ 5955 h 17134"/>
                <a:gd name="connsiteX1" fmla="*/ 4158 w 15672"/>
                <a:gd name="connsiteY1" fmla="*/ 15595 h 17134"/>
                <a:gd name="connsiteX2" fmla="*/ 15672 w 15672"/>
                <a:gd name="connsiteY2" fmla="*/ 17134 h 17134"/>
                <a:gd name="connsiteX3" fmla="*/ 14405 w 15672"/>
                <a:gd name="connsiteY3" fmla="*/ 13827 h 17134"/>
                <a:gd name="connsiteX4" fmla="*/ 13292 w 15672"/>
                <a:gd name="connsiteY4" fmla="*/ 12705 h 17134"/>
                <a:gd name="connsiteX5" fmla="*/ 11833 w 15672"/>
                <a:gd name="connsiteY5" fmla="*/ 12748 h 17134"/>
                <a:gd name="connsiteX6" fmla="*/ 8015 w 15672"/>
                <a:gd name="connsiteY6" fmla="*/ 0 h 17134"/>
                <a:gd name="connsiteX7" fmla="*/ 0 w 15672"/>
                <a:gd name="connsiteY7" fmla="*/ 5955 h 17134"/>
                <a:gd name="connsiteX0" fmla="*/ 0 w 14405"/>
                <a:gd name="connsiteY0" fmla="*/ 5955 h 15595"/>
                <a:gd name="connsiteX1" fmla="*/ 4158 w 14405"/>
                <a:gd name="connsiteY1" fmla="*/ 15595 h 15595"/>
                <a:gd name="connsiteX2" fmla="*/ 7291 w 14405"/>
                <a:gd name="connsiteY2" fmla="*/ 11043 h 15595"/>
                <a:gd name="connsiteX3" fmla="*/ 14405 w 14405"/>
                <a:gd name="connsiteY3" fmla="*/ 13827 h 15595"/>
                <a:gd name="connsiteX4" fmla="*/ 13292 w 14405"/>
                <a:gd name="connsiteY4" fmla="*/ 12705 h 15595"/>
                <a:gd name="connsiteX5" fmla="*/ 11833 w 14405"/>
                <a:gd name="connsiteY5" fmla="*/ 12748 h 15595"/>
                <a:gd name="connsiteX6" fmla="*/ 8015 w 14405"/>
                <a:gd name="connsiteY6" fmla="*/ 0 h 15595"/>
                <a:gd name="connsiteX7" fmla="*/ 0 w 14405"/>
                <a:gd name="connsiteY7" fmla="*/ 5955 h 15595"/>
                <a:gd name="connsiteX0" fmla="*/ 0 w 14405"/>
                <a:gd name="connsiteY0" fmla="*/ 5955 h 15595"/>
                <a:gd name="connsiteX1" fmla="*/ 4158 w 14405"/>
                <a:gd name="connsiteY1" fmla="*/ 15595 h 15595"/>
                <a:gd name="connsiteX2" fmla="*/ 6750 w 14405"/>
                <a:gd name="connsiteY2" fmla="*/ 14292 h 15595"/>
                <a:gd name="connsiteX3" fmla="*/ 14405 w 14405"/>
                <a:gd name="connsiteY3" fmla="*/ 13827 h 15595"/>
                <a:gd name="connsiteX4" fmla="*/ 13292 w 14405"/>
                <a:gd name="connsiteY4" fmla="*/ 12705 h 15595"/>
                <a:gd name="connsiteX5" fmla="*/ 11833 w 14405"/>
                <a:gd name="connsiteY5" fmla="*/ 12748 h 15595"/>
                <a:gd name="connsiteX6" fmla="*/ 8015 w 14405"/>
                <a:gd name="connsiteY6" fmla="*/ 0 h 15595"/>
                <a:gd name="connsiteX7" fmla="*/ 0 w 14405"/>
                <a:gd name="connsiteY7" fmla="*/ 5955 h 15595"/>
                <a:gd name="connsiteX0" fmla="*/ 0 w 14405"/>
                <a:gd name="connsiteY0" fmla="*/ 5955 h 15595"/>
                <a:gd name="connsiteX1" fmla="*/ 4158 w 14405"/>
                <a:gd name="connsiteY1" fmla="*/ 15595 h 15595"/>
                <a:gd name="connsiteX2" fmla="*/ 6750 w 14405"/>
                <a:gd name="connsiteY2" fmla="*/ 14292 h 15595"/>
                <a:gd name="connsiteX3" fmla="*/ 7801 w 14405"/>
                <a:gd name="connsiteY3" fmla="*/ 13990 h 15595"/>
                <a:gd name="connsiteX4" fmla="*/ 14405 w 14405"/>
                <a:gd name="connsiteY4" fmla="*/ 13827 h 15595"/>
                <a:gd name="connsiteX5" fmla="*/ 13292 w 14405"/>
                <a:gd name="connsiteY5" fmla="*/ 12705 h 15595"/>
                <a:gd name="connsiteX6" fmla="*/ 11833 w 14405"/>
                <a:gd name="connsiteY6" fmla="*/ 12748 h 15595"/>
                <a:gd name="connsiteX7" fmla="*/ 8015 w 14405"/>
                <a:gd name="connsiteY7" fmla="*/ 0 h 15595"/>
                <a:gd name="connsiteX8" fmla="*/ 0 w 14405"/>
                <a:gd name="connsiteY8" fmla="*/ 5955 h 15595"/>
                <a:gd name="connsiteX0" fmla="*/ 0 w 14405"/>
                <a:gd name="connsiteY0" fmla="*/ 5955 h 15595"/>
                <a:gd name="connsiteX1" fmla="*/ 4158 w 14405"/>
                <a:gd name="connsiteY1" fmla="*/ 15595 h 15595"/>
                <a:gd name="connsiteX2" fmla="*/ 6750 w 14405"/>
                <a:gd name="connsiteY2" fmla="*/ 14292 h 15595"/>
                <a:gd name="connsiteX3" fmla="*/ 7801 w 14405"/>
                <a:gd name="connsiteY3" fmla="*/ 13990 h 15595"/>
                <a:gd name="connsiteX4" fmla="*/ 8815 w 14405"/>
                <a:gd name="connsiteY4" fmla="*/ 14701 h 15595"/>
                <a:gd name="connsiteX5" fmla="*/ 14405 w 14405"/>
                <a:gd name="connsiteY5" fmla="*/ 13827 h 15595"/>
                <a:gd name="connsiteX6" fmla="*/ 13292 w 14405"/>
                <a:gd name="connsiteY6" fmla="*/ 12705 h 15595"/>
                <a:gd name="connsiteX7" fmla="*/ 11833 w 14405"/>
                <a:gd name="connsiteY7" fmla="*/ 12748 h 15595"/>
                <a:gd name="connsiteX8" fmla="*/ 8015 w 14405"/>
                <a:gd name="connsiteY8" fmla="*/ 0 h 15595"/>
                <a:gd name="connsiteX9" fmla="*/ 0 w 14405"/>
                <a:gd name="connsiteY9" fmla="*/ 5955 h 15595"/>
                <a:gd name="connsiteX0" fmla="*/ 0 w 14405"/>
                <a:gd name="connsiteY0" fmla="*/ 5955 h 16224"/>
                <a:gd name="connsiteX1" fmla="*/ 4158 w 14405"/>
                <a:gd name="connsiteY1" fmla="*/ 15595 h 16224"/>
                <a:gd name="connsiteX2" fmla="*/ 6750 w 14405"/>
                <a:gd name="connsiteY2" fmla="*/ 14292 h 16224"/>
                <a:gd name="connsiteX3" fmla="*/ 7801 w 14405"/>
                <a:gd name="connsiteY3" fmla="*/ 13990 h 16224"/>
                <a:gd name="connsiteX4" fmla="*/ 8815 w 14405"/>
                <a:gd name="connsiteY4" fmla="*/ 14701 h 16224"/>
                <a:gd name="connsiteX5" fmla="*/ 10370 w 14405"/>
                <a:gd name="connsiteY5" fmla="*/ 16224 h 16224"/>
                <a:gd name="connsiteX6" fmla="*/ 14405 w 14405"/>
                <a:gd name="connsiteY6" fmla="*/ 13827 h 16224"/>
                <a:gd name="connsiteX7" fmla="*/ 13292 w 14405"/>
                <a:gd name="connsiteY7" fmla="*/ 12705 h 16224"/>
                <a:gd name="connsiteX8" fmla="*/ 11833 w 14405"/>
                <a:gd name="connsiteY8" fmla="*/ 12748 h 16224"/>
                <a:gd name="connsiteX9" fmla="*/ 8015 w 14405"/>
                <a:gd name="connsiteY9" fmla="*/ 0 h 16224"/>
                <a:gd name="connsiteX10" fmla="*/ 0 w 14405"/>
                <a:gd name="connsiteY10" fmla="*/ 5955 h 16224"/>
                <a:gd name="connsiteX0" fmla="*/ 0 w 13292"/>
                <a:gd name="connsiteY0" fmla="*/ 5955 h 19207"/>
                <a:gd name="connsiteX1" fmla="*/ 4158 w 13292"/>
                <a:gd name="connsiteY1" fmla="*/ 15595 h 19207"/>
                <a:gd name="connsiteX2" fmla="*/ 6750 w 13292"/>
                <a:gd name="connsiteY2" fmla="*/ 14292 h 19207"/>
                <a:gd name="connsiteX3" fmla="*/ 7801 w 13292"/>
                <a:gd name="connsiteY3" fmla="*/ 13990 h 19207"/>
                <a:gd name="connsiteX4" fmla="*/ 8815 w 13292"/>
                <a:gd name="connsiteY4" fmla="*/ 14701 h 19207"/>
                <a:gd name="connsiteX5" fmla="*/ 10370 w 13292"/>
                <a:gd name="connsiteY5" fmla="*/ 16224 h 19207"/>
                <a:gd name="connsiteX6" fmla="*/ 12175 w 13292"/>
                <a:gd name="connsiteY6" fmla="*/ 19207 h 19207"/>
                <a:gd name="connsiteX7" fmla="*/ 13292 w 13292"/>
                <a:gd name="connsiteY7" fmla="*/ 12705 h 19207"/>
                <a:gd name="connsiteX8" fmla="*/ 11833 w 13292"/>
                <a:gd name="connsiteY8" fmla="*/ 12748 h 19207"/>
                <a:gd name="connsiteX9" fmla="*/ 8015 w 13292"/>
                <a:gd name="connsiteY9" fmla="*/ 0 h 19207"/>
                <a:gd name="connsiteX10" fmla="*/ 0 w 13292"/>
                <a:gd name="connsiteY10" fmla="*/ 5955 h 19207"/>
                <a:gd name="connsiteX0" fmla="*/ 0 w 13022"/>
                <a:gd name="connsiteY0" fmla="*/ 5955 h 20319"/>
                <a:gd name="connsiteX1" fmla="*/ 4158 w 13022"/>
                <a:gd name="connsiteY1" fmla="*/ 15595 h 20319"/>
                <a:gd name="connsiteX2" fmla="*/ 6750 w 13022"/>
                <a:gd name="connsiteY2" fmla="*/ 14292 h 20319"/>
                <a:gd name="connsiteX3" fmla="*/ 7801 w 13022"/>
                <a:gd name="connsiteY3" fmla="*/ 13990 h 20319"/>
                <a:gd name="connsiteX4" fmla="*/ 8815 w 13022"/>
                <a:gd name="connsiteY4" fmla="*/ 14701 h 20319"/>
                <a:gd name="connsiteX5" fmla="*/ 10370 w 13022"/>
                <a:gd name="connsiteY5" fmla="*/ 16224 h 20319"/>
                <a:gd name="connsiteX6" fmla="*/ 12175 w 13022"/>
                <a:gd name="connsiteY6" fmla="*/ 19207 h 20319"/>
                <a:gd name="connsiteX7" fmla="*/ 13022 w 13022"/>
                <a:gd name="connsiteY7" fmla="*/ 20319 h 20319"/>
                <a:gd name="connsiteX8" fmla="*/ 11833 w 13022"/>
                <a:gd name="connsiteY8" fmla="*/ 12748 h 20319"/>
                <a:gd name="connsiteX9" fmla="*/ 8015 w 13022"/>
                <a:gd name="connsiteY9" fmla="*/ 0 h 20319"/>
                <a:gd name="connsiteX10" fmla="*/ 0 w 13022"/>
                <a:gd name="connsiteY10" fmla="*/ 5955 h 20319"/>
                <a:gd name="connsiteX0" fmla="*/ 0 w 14241"/>
                <a:gd name="connsiteY0" fmla="*/ 5955 h 20892"/>
                <a:gd name="connsiteX1" fmla="*/ 4158 w 14241"/>
                <a:gd name="connsiteY1" fmla="*/ 15595 h 20892"/>
                <a:gd name="connsiteX2" fmla="*/ 6750 w 14241"/>
                <a:gd name="connsiteY2" fmla="*/ 14292 h 20892"/>
                <a:gd name="connsiteX3" fmla="*/ 7801 w 14241"/>
                <a:gd name="connsiteY3" fmla="*/ 13990 h 20892"/>
                <a:gd name="connsiteX4" fmla="*/ 8815 w 14241"/>
                <a:gd name="connsiteY4" fmla="*/ 14701 h 20892"/>
                <a:gd name="connsiteX5" fmla="*/ 10370 w 14241"/>
                <a:gd name="connsiteY5" fmla="*/ 16224 h 20892"/>
                <a:gd name="connsiteX6" fmla="*/ 12175 w 14241"/>
                <a:gd name="connsiteY6" fmla="*/ 19207 h 20892"/>
                <a:gd name="connsiteX7" fmla="*/ 13022 w 14241"/>
                <a:gd name="connsiteY7" fmla="*/ 20319 h 20892"/>
                <a:gd name="connsiteX8" fmla="*/ 14223 w 14241"/>
                <a:gd name="connsiteY8" fmla="*/ 20487 h 20892"/>
                <a:gd name="connsiteX9" fmla="*/ 11833 w 14241"/>
                <a:gd name="connsiteY9" fmla="*/ 12748 h 20892"/>
                <a:gd name="connsiteX10" fmla="*/ 8015 w 14241"/>
                <a:gd name="connsiteY10" fmla="*/ 0 h 20892"/>
                <a:gd name="connsiteX11" fmla="*/ 0 w 14241"/>
                <a:gd name="connsiteY11" fmla="*/ 5955 h 20892"/>
                <a:gd name="connsiteX0" fmla="*/ 0 w 16700"/>
                <a:gd name="connsiteY0" fmla="*/ 5955 h 20892"/>
                <a:gd name="connsiteX1" fmla="*/ 4158 w 16700"/>
                <a:gd name="connsiteY1" fmla="*/ 15595 h 20892"/>
                <a:gd name="connsiteX2" fmla="*/ 6750 w 16700"/>
                <a:gd name="connsiteY2" fmla="*/ 14292 h 20892"/>
                <a:gd name="connsiteX3" fmla="*/ 7801 w 16700"/>
                <a:gd name="connsiteY3" fmla="*/ 13990 h 20892"/>
                <a:gd name="connsiteX4" fmla="*/ 8815 w 16700"/>
                <a:gd name="connsiteY4" fmla="*/ 14701 h 20892"/>
                <a:gd name="connsiteX5" fmla="*/ 10370 w 16700"/>
                <a:gd name="connsiteY5" fmla="*/ 16224 h 20892"/>
                <a:gd name="connsiteX6" fmla="*/ 12175 w 16700"/>
                <a:gd name="connsiteY6" fmla="*/ 19207 h 20892"/>
                <a:gd name="connsiteX7" fmla="*/ 13022 w 16700"/>
                <a:gd name="connsiteY7" fmla="*/ 20319 h 20892"/>
                <a:gd name="connsiteX8" fmla="*/ 14223 w 16700"/>
                <a:gd name="connsiteY8" fmla="*/ 20487 h 20892"/>
                <a:gd name="connsiteX9" fmla="*/ 16700 w 16700"/>
                <a:gd name="connsiteY9" fmla="*/ 19854 h 20892"/>
                <a:gd name="connsiteX10" fmla="*/ 8015 w 16700"/>
                <a:gd name="connsiteY10" fmla="*/ 0 h 20892"/>
                <a:gd name="connsiteX11" fmla="*/ 0 w 16700"/>
                <a:gd name="connsiteY11" fmla="*/ 5955 h 20892"/>
                <a:gd name="connsiteX0" fmla="*/ 0 w 16700"/>
                <a:gd name="connsiteY0" fmla="*/ 5955 h 20892"/>
                <a:gd name="connsiteX1" fmla="*/ 4158 w 16700"/>
                <a:gd name="connsiteY1" fmla="*/ 15595 h 20892"/>
                <a:gd name="connsiteX2" fmla="*/ 6547 w 16700"/>
                <a:gd name="connsiteY2" fmla="*/ 14292 h 20892"/>
                <a:gd name="connsiteX3" fmla="*/ 7801 w 16700"/>
                <a:gd name="connsiteY3" fmla="*/ 13990 h 20892"/>
                <a:gd name="connsiteX4" fmla="*/ 8815 w 16700"/>
                <a:gd name="connsiteY4" fmla="*/ 14701 h 20892"/>
                <a:gd name="connsiteX5" fmla="*/ 10370 w 16700"/>
                <a:gd name="connsiteY5" fmla="*/ 16224 h 20892"/>
                <a:gd name="connsiteX6" fmla="*/ 12175 w 16700"/>
                <a:gd name="connsiteY6" fmla="*/ 19207 h 20892"/>
                <a:gd name="connsiteX7" fmla="*/ 13022 w 16700"/>
                <a:gd name="connsiteY7" fmla="*/ 20319 h 20892"/>
                <a:gd name="connsiteX8" fmla="*/ 14223 w 16700"/>
                <a:gd name="connsiteY8" fmla="*/ 20487 h 20892"/>
                <a:gd name="connsiteX9" fmla="*/ 16700 w 16700"/>
                <a:gd name="connsiteY9" fmla="*/ 19854 h 20892"/>
                <a:gd name="connsiteX10" fmla="*/ 8015 w 16700"/>
                <a:gd name="connsiteY10" fmla="*/ 0 h 20892"/>
                <a:gd name="connsiteX11" fmla="*/ 0 w 16700"/>
                <a:gd name="connsiteY11" fmla="*/ 5955 h 20892"/>
                <a:gd name="connsiteX0" fmla="*/ 0 w 16700"/>
                <a:gd name="connsiteY0" fmla="*/ 5955 h 20892"/>
                <a:gd name="connsiteX1" fmla="*/ 4158 w 16700"/>
                <a:gd name="connsiteY1" fmla="*/ 15595 h 20892"/>
                <a:gd name="connsiteX2" fmla="*/ 6547 w 16700"/>
                <a:gd name="connsiteY2" fmla="*/ 14292 h 20892"/>
                <a:gd name="connsiteX3" fmla="*/ 7801 w 16700"/>
                <a:gd name="connsiteY3" fmla="*/ 13990 h 20892"/>
                <a:gd name="connsiteX4" fmla="*/ 8815 w 16700"/>
                <a:gd name="connsiteY4" fmla="*/ 14701 h 20892"/>
                <a:gd name="connsiteX5" fmla="*/ 10370 w 16700"/>
                <a:gd name="connsiteY5" fmla="*/ 16224 h 20892"/>
                <a:gd name="connsiteX6" fmla="*/ 12175 w 16700"/>
                <a:gd name="connsiteY6" fmla="*/ 19207 h 20892"/>
                <a:gd name="connsiteX7" fmla="*/ 13022 w 16700"/>
                <a:gd name="connsiteY7" fmla="*/ 20319 h 20892"/>
                <a:gd name="connsiteX8" fmla="*/ 14223 w 16700"/>
                <a:gd name="connsiteY8" fmla="*/ 20487 h 20892"/>
                <a:gd name="connsiteX9" fmla="*/ 16700 w 16700"/>
                <a:gd name="connsiteY9" fmla="*/ 19854 h 20892"/>
                <a:gd name="connsiteX10" fmla="*/ 8015 w 16700"/>
                <a:gd name="connsiteY10" fmla="*/ 0 h 20892"/>
                <a:gd name="connsiteX11" fmla="*/ 0 w 16700"/>
                <a:gd name="connsiteY11" fmla="*/ 5955 h 20892"/>
                <a:gd name="connsiteX0" fmla="*/ 0 w 16700"/>
                <a:gd name="connsiteY0" fmla="*/ 5955 h 20892"/>
                <a:gd name="connsiteX1" fmla="*/ 4158 w 16700"/>
                <a:gd name="connsiteY1" fmla="*/ 15595 h 20892"/>
                <a:gd name="connsiteX2" fmla="*/ 6547 w 16700"/>
                <a:gd name="connsiteY2" fmla="*/ 14292 h 20892"/>
                <a:gd name="connsiteX3" fmla="*/ 7801 w 16700"/>
                <a:gd name="connsiteY3" fmla="*/ 13990 h 20892"/>
                <a:gd name="connsiteX4" fmla="*/ 8815 w 16700"/>
                <a:gd name="connsiteY4" fmla="*/ 14701 h 20892"/>
                <a:gd name="connsiteX5" fmla="*/ 10370 w 16700"/>
                <a:gd name="connsiteY5" fmla="*/ 16224 h 20892"/>
                <a:gd name="connsiteX6" fmla="*/ 12175 w 16700"/>
                <a:gd name="connsiteY6" fmla="*/ 19207 h 20892"/>
                <a:gd name="connsiteX7" fmla="*/ 13022 w 16700"/>
                <a:gd name="connsiteY7" fmla="*/ 20319 h 20892"/>
                <a:gd name="connsiteX8" fmla="*/ 14223 w 16700"/>
                <a:gd name="connsiteY8" fmla="*/ 20487 h 20892"/>
                <a:gd name="connsiteX9" fmla="*/ 16700 w 16700"/>
                <a:gd name="connsiteY9" fmla="*/ 19854 h 20892"/>
                <a:gd name="connsiteX10" fmla="*/ 8015 w 16700"/>
                <a:gd name="connsiteY10" fmla="*/ 0 h 20892"/>
                <a:gd name="connsiteX11" fmla="*/ 0 w 16700"/>
                <a:gd name="connsiteY11" fmla="*/ 5955 h 20892"/>
                <a:gd name="connsiteX0" fmla="*/ 0 w 16700"/>
                <a:gd name="connsiteY0" fmla="*/ 5955 h 20892"/>
                <a:gd name="connsiteX1" fmla="*/ 4158 w 16700"/>
                <a:gd name="connsiteY1" fmla="*/ 15595 h 20892"/>
                <a:gd name="connsiteX2" fmla="*/ 6547 w 16700"/>
                <a:gd name="connsiteY2" fmla="*/ 14292 h 20892"/>
                <a:gd name="connsiteX3" fmla="*/ 7801 w 16700"/>
                <a:gd name="connsiteY3" fmla="*/ 13990 h 20892"/>
                <a:gd name="connsiteX4" fmla="*/ 8815 w 16700"/>
                <a:gd name="connsiteY4" fmla="*/ 14701 h 20892"/>
                <a:gd name="connsiteX5" fmla="*/ 10370 w 16700"/>
                <a:gd name="connsiteY5" fmla="*/ 16224 h 20892"/>
                <a:gd name="connsiteX6" fmla="*/ 12175 w 16700"/>
                <a:gd name="connsiteY6" fmla="*/ 19207 h 20892"/>
                <a:gd name="connsiteX7" fmla="*/ 13022 w 16700"/>
                <a:gd name="connsiteY7" fmla="*/ 20319 h 20892"/>
                <a:gd name="connsiteX8" fmla="*/ 14223 w 16700"/>
                <a:gd name="connsiteY8" fmla="*/ 20487 h 20892"/>
                <a:gd name="connsiteX9" fmla="*/ 16700 w 16700"/>
                <a:gd name="connsiteY9" fmla="*/ 19854 h 20892"/>
                <a:gd name="connsiteX10" fmla="*/ 8015 w 16700"/>
                <a:gd name="connsiteY10" fmla="*/ 0 h 20892"/>
                <a:gd name="connsiteX11" fmla="*/ 0 w 16700"/>
                <a:gd name="connsiteY11" fmla="*/ 5955 h 20892"/>
                <a:gd name="connsiteX0" fmla="*/ 0 w 16700"/>
                <a:gd name="connsiteY0" fmla="*/ 5955 h 20487"/>
                <a:gd name="connsiteX1" fmla="*/ 4158 w 16700"/>
                <a:gd name="connsiteY1" fmla="*/ 15595 h 20487"/>
                <a:gd name="connsiteX2" fmla="*/ 6547 w 16700"/>
                <a:gd name="connsiteY2" fmla="*/ 14292 h 20487"/>
                <a:gd name="connsiteX3" fmla="*/ 7801 w 16700"/>
                <a:gd name="connsiteY3" fmla="*/ 13990 h 20487"/>
                <a:gd name="connsiteX4" fmla="*/ 8815 w 16700"/>
                <a:gd name="connsiteY4" fmla="*/ 14701 h 20487"/>
                <a:gd name="connsiteX5" fmla="*/ 10370 w 16700"/>
                <a:gd name="connsiteY5" fmla="*/ 16224 h 20487"/>
                <a:gd name="connsiteX6" fmla="*/ 12175 w 16700"/>
                <a:gd name="connsiteY6" fmla="*/ 19207 h 20487"/>
                <a:gd name="connsiteX7" fmla="*/ 13022 w 16700"/>
                <a:gd name="connsiteY7" fmla="*/ 20319 h 20487"/>
                <a:gd name="connsiteX8" fmla="*/ 14223 w 16700"/>
                <a:gd name="connsiteY8" fmla="*/ 20487 h 20487"/>
                <a:gd name="connsiteX9" fmla="*/ 16700 w 16700"/>
                <a:gd name="connsiteY9" fmla="*/ 19854 h 20487"/>
                <a:gd name="connsiteX10" fmla="*/ 8015 w 16700"/>
                <a:gd name="connsiteY10" fmla="*/ 0 h 20487"/>
                <a:gd name="connsiteX11" fmla="*/ 0 w 16700"/>
                <a:gd name="connsiteY11" fmla="*/ 5955 h 2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0487">
                  <a:moveTo>
                    <a:pt x="0" y="5955"/>
                  </a:moveTo>
                  <a:lnTo>
                    <a:pt x="4158" y="15595"/>
                  </a:lnTo>
                  <a:lnTo>
                    <a:pt x="6547" y="14292"/>
                  </a:lnTo>
                  <a:lnTo>
                    <a:pt x="7801" y="13990"/>
                  </a:lnTo>
                  <a:lnTo>
                    <a:pt x="8815" y="14701"/>
                  </a:lnTo>
                  <a:lnTo>
                    <a:pt x="10370" y="16224"/>
                  </a:lnTo>
                  <a:lnTo>
                    <a:pt x="12175" y="19207"/>
                  </a:lnTo>
                  <a:lnTo>
                    <a:pt x="13022" y="20319"/>
                  </a:lnTo>
                  <a:lnTo>
                    <a:pt x="14223" y="20487"/>
                  </a:lnTo>
                  <a:lnTo>
                    <a:pt x="16700" y="19854"/>
                  </a:lnTo>
                  <a:lnTo>
                    <a:pt x="8015" y="0"/>
                  </a:lnTo>
                  <a:lnTo>
                    <a:pt x="0" y="5955"/>
                  </a:lnTo>
                  <a:close/>
                </a:path>
              </a:pathLst>
            </a:custGeom>
            <a:solidFill>
              <a:schemeClr val="accent1">
                <a:lumMod val="20000"/>
                <a:lumOff val="80000"/>
              </a:schemeClr>
            </a:solidFill>
            <a:ln w="9525">
              <a:solidFill>
                <a:schemeClr val="tx1"/>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1" name="Text Box 167"/>
            <p:cNvSpPr txBox="1">
              <a:spLocks noChangeArrowheads="1"/>
            </p:cNvSpPr>
            <p:nvPr/>
          </p:nvSpPr>
          <p:spPr bwMode="auto">
            <a:xfrm>
              <a:off x="5822451" y="2122286"/>
              <a:ext cx="685800" cy="17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シーサイド</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レジデンス</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コスモスクエア駅前</a:t>
              </a:r>
            </a:p>
          </p:txBody>
        </p:sp>
        <p:sp>
          <p:nvSpPr>
            <p:cNvPr id="462" name="Freeform 9" descr="5%"/>
            <p:cNvSpPr>
              <a:spLocks/>
            </p:cNvSpPr>
            <p:nvPr/>
          </p:nvSpPr>
          <p:spPr bwMode="auto">
            <a:xfrm>
              <a:off x="5032375" y="2360394"/>
              <a:ext cx="420688" cy="298451"/>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7081 w 11387"/>
                <a:gd name="connsiteY3" fmla="*/ 17 h 10300"/>
                <a:gd name="connsiteX4" fmla="*/ 0 w 11387"/>
                <a:gd name="connsiteY4" fmla="*/ 0 h 10300"/>
                <a:gd name="connsiteX0" fmla="*/ 0 w 11387"/>
                <a:gd name="connsiteY0" fmla="*/ 6334 h 16634"/>
                <a:gd name="connsiteX1" fmla="*/ 4260 w 11387"/>
                <a:gd name="connsiteY1" fmla="*/ 16634 h 16634"/>
                <a:gd name="connsiteX2" fmla="*/ 11387 w 11387"/>
                <a:gd name="connsiteY2" fmla="*/ 10746 h 16634"/>
                <a:gd name="connsiteX3" fmla="*/ 7329 w 11387"/>
                <a:gd name="connsiteY3" fmla="*/ 0 h 16634"/>
                <a:gd name="connsiteX4" fmla="*/ 0 w 11387"/>
                <a:gd name="connsiteY4" fmla="*/ 6334 h 16634"/>
                <a:gd name="connsiteX0" fmla="*/ 0 w 8821"/>
                <a:gd name="connsiteY0" fmla="*/ 6334 h 16634"/>
                <a:gd name="connsiteX1" fmla="*/ 1694 w 8821"/>
                <a:gd name="connsiteY1" fmla="*/ 16634 h 16634"/>
                <a:gd name="connsiteX2" fmla="*/ 8821 w 8821"/>
                <a:gd name="connsiteY2" fmla="*/ 10746 h 16634"/>
                <a:gd name="connsiteX3" fmla="*/ 4763 w 8821"/>
                <a:gd name="connsiteY3" fmla="*/ 0 h 16634"/>
                <a:gd name="connsiteX4" fmla="*/ 0 w 8821"/>
                <a:gd name="connsiteY4" fmla="*/ 6334 h 16634"/>
                <a:gd name="connsiteX0" fmla="*/ 0 w 13472"/>
                <a:gd name="connsiteY0" fmla="*/ 3649 h 10000"/>
                <a:gd name="connsiteX1" fmla="*/ 5392 w 13472"/>
                <a:gd name="connsiteY1" fmla="*/ 10000 h 10000"/>
                <a:gd name="connsiteX2" fmla="*/ 13472 w 13472"/>
                <a:gd name="connsiteY2" fmla="*/ 6460 h 10000"/>
                <a:gd name="connsiteX3" fmla="*/ 8872 w 13472"/>
                <a:gd name="connsiteY3" fmla="*/ 0 h 10000"/>
                <a:gd name="connsiteX4" fmla="*/ 0 w 13472"/>
                <a:gd name="connsiteY4" fmla="*/ 3649 h 10000"/>
                <a:gd name="connsiteX0" fmla="*/ 0 w 13472"/>
                <a:gd name="connsiteY0" fmla="*/ 3649 h 6460"/>
                <a:gd name="connsiteX1" fmla="*/ 7550 w 13472"/>
                <a:gd name="connsiteY1" fmla="*/ 3239 h 6460"/>
                <a:gd name="connsiteX2" fmla="*/ 13472 w 13472"/>
                <a:gd name="connsiteY2" fmla="*/ 6460 h 6460"/>
                <a:gd name="connsiteX3" fmla="*/ 8872 w 13472"/>
                <a:gd name="connsiteY3" fmla="*/ 0 h 6460"/>
                <a:gd name="connsiteX4" fmla="*/ 0 w 13472"/>
                <a:gd name="connsiteY4" fmla="*/ 3649 h 6460"/>
                <a:gd name="connsiteX0" fmla="*/ 0 w 8607"/>
                <a:gd name="connsiteY0" fmla="*/ 5649 h 6799"/>
                <a:gd name="connsiteX1" fmla="*/ 5604 w 8607"/>
                <a:gd name="connsiteY1" fmla="*/ 5014 h 6799"/>
                <a:gd name="connsiteX2" fmla="*/ 8607 w 8607"/>
                <a:gd name="connsiteY2" fmla="*/ 6799 h 6799"/>
                <a:gd name="connsiteX3" fmla="*/ 6586 w 8607"/>
                <a:gd name="connsiteY3" fmla="*/ 0 h 6799"/>
                <a:gd name="connsiteX4" fmla="*/ 0 w 8607"/>
                <a:gd name="connsiteY4" fmla="*/ 5649 h 6799"/>
                <a:gd name="connsiteX0" fmla="*/ 0 w 10809"/>
                <a:gd name="connsiteY0" fmla="*/ 8309 h 11630"/>
                <a:gd name="connsiteX1" fmla="*/ 6511 w 10809"/>
                <a:gd name="connsiteY1" fmla="*/ 7375 h 11630"/>
                <a:gd name="connsiteX2" fmla="*/ 10809 w 10809"/>
                <a:gd name="connsiteY2" fmla="*/ 11630 h 11630"/>
                <a:gd name="connsiteX3" fmla="*/ 7652 w 10809"/>
                <a:gd name="connsiteY3" fmla="*/ 0 h 11630"/>
                <a:gd name="connsiteX4" fmla="*/ 0 w 10809"/>
                <a:gd name="connsiteY4" fmla="*/ 8309 h 11630"/>
                <a:gd name="connsiteX0" fmla="*/ 0 w 10809"/>
                <a:gd name="connsiteY0" fmla="*/ 8309 h 13345"/>
                <a:gd name="connsiteX1" fmla="*/ 6511 w 10809"/>
                <a:gd name="connsiteY1" fmla="*/ 7375 h 13345"/>
                <a:gd name="connsiteX2" fmla="*/ 9778 w 10809"/>
                <a:gd name="connsiteY2" fmla="*/ 13345 h 13345"/>
                <a:gd name="connsiteX3" fmla="*/ 10809 w 10809"/>
                <a:gd name="connsiteY3" fmla="*/ 11630 h 13345"/>
                <a:gd name="connsiteX4" fmla="*/ 7652 w 10809"/>
                <a:gd name="connsiteY4" fmla="*/ 0 h 13345"/>
                <a:gd name="connsiteX5" fmla="*/ 0 w 10809"/>
                <a:gd name="connsiteY5" fmla="*/ 8309 h 13345"/>
                <a:gd name="connsiteX0" fmla="*/ 0 w 10809"/>
                <a:gd name="connsiteY0" fmla="*/ 8309 h 14087"/>
                <a:gd name="connsiteX1" fmla="*/ 6511 w 10809"/>
                <a:gd name="connsiteY1" fmla="*/ 7375 h 14087"/>
                <a:gd name="connsiteX2" fmla="*/ 8060 w 10809"/>
                <a:gd name="connsiteY2" fmla="*/ 13756 h 14087"/>
                <a:gd name="connsiteX3" fmla="*/ 9778 w 10809"/>
                <a:gd name="connsiteY3" fmla="*/ 13345 h 14087"/>
                <a:gd name="connsiteX4" fmla="*/ 10809 w 10809"/>
                <a:gd name="connsiteY4" fmla="*/ 11630 h 14087"/>
                <a:gd name="connsiteX5" fmla="*/ 7652 w 10809"/>
                <a:gd name="connsiteY5" fmla="*/ 0 h 14087"/>
                <a:gd name="connsiteX6" fmla="*/ 0 w 10809"/>
                <a:gd name="connsiteY6" fmla="*/ 8309 h 14087"/>
                <a:gd name="connsiteX0" fmla="*/ 0 w 10809"/>
                <a:gd name="connsiteY0" fmla="*/ 8309 h 14336"/>
                <a:gd name="connsiteX1" fmla="*/ 6511 w 10809"/>
                <a:gd name="connsiteY1" fmla="*/ 7375 h 14336"/>
                <a:gd name="connsiteX2" fmla="*/ 6588 w 10809"/>
                <a:gd name="connsiteY2" fmla="*/ 14031 h 14336"/>
                <a:gd name="connsiteX3" fmla="*/ 8060 w 10809"/>
                <a:gd name="connsiteY3" fmla="*/ 13756 h 14336"/>
                <a:gd name="connsiteX4" fmla="*/ 9778 w 10809"/>
                <a:gd name="connsiteY4" fmla="*/ 13345 h 14336"/>
                <a:gd name="connsiteX5" fmla="*/ 10809 w 10809"/>
                <a:gd name="connsiteY5" fmla="*/ 11630 h 14336"/>
                <a:gd name="connsiteX6" fmla="*/ 7652 w 10809"/>
                <a:gd name="connsiteY6" fmla="*/ 0 h 14336"/>
                <a:gd name="connsiteX7" fmla="*/ 0 w 10809"/>
                <a:gd name="connsiteY7" fmla="*/ 8309 h 14336"/>
                <a:gd name="connsiteX0" fmla="*/ 0 w 10809"/>
                <a:gd name="connsiteY0" fmla="*/ 8309 h 17256"/>
                <a:gd name="connsiteX1" fmla="*/ 3444 w 10809"/>
                <a:gd name="connsiteY1" fmla="*/ 17256 h 17256"/>
                <a:gd name="connsiteX2" fmla="*/ 6588 w 10809"/>
                <a:gd name="connsiteY2" fmla="*/ 14031 h 17256"/>
                <a:gd name="connsiteX3" fmla="*/ 8060 w 10809"/>
                <a:gd name="connsiteY3" fmla="*/ 13756 h 17256"/>
                <a:gd name="connsiteX4" fmla="*/ 9778 w 10809"/>
                <a:gd name="connsiteY4" fmla="*/ 13345 h 17256"/>
                <a:gd name="connsiteX5" fmla="*/ 10809 w 10809"/>
                <a:gd name="connsiteY5" fmla="*/ 11630 h 17256"/>
                <a:gd name="connsiteX6" fmla="*/ 7652 w 10809"/>
                <a:gd name="connsiteY6" fmla="*/ 0 h 17256"/>
                <a:gd name="connsiteX7" fmla="*/ 0 w 10809"/>
                <a:gd name="connsiteY7" fmla="*/ 8309 h 17256"/>
                <a:gd name="connsiteX0" fmla="*/ 0 w 10809"/>
                <a:gd name="connsiteY0" fmla="*/ 8309 h 17256"/>
                <a:gd name="connsiteX1" fmla="*/ 3522 w 10809"/>
                <a:gd name="connsiteY1" fmla="*/ 10463 h 17256"/>
                <a:gd name="connsiteX2" fmla="*/ 3444 w 10809"/>
                <a:gd name="connsiteY2" fmla="*/ 17256 h 17256"/>
                <a:gd name="connsiteX3" fmla="*/ 6588 w 10809"/>
                <a:gd name="connsiteY3" fmla="*/ 14031 h 17256"/>
                <a:gd name="connsiteX4" fmla="*/ 8060 w 10809"/>
                <a:gd name="connsiteY4" fmla="*/ 13756 h 17256"/>
                <a:gd name="connsiteX5" fmla="*/ 9778 w 10809"/>
                <a:gd name="connsiteY5" fmla="*/ 13345 h 17256"/>
                <a:gd name="connsiteX6" fmla="*/ 10809 w 10809"/>
                <a:gd name="connsiteY6" fmla="*/ 11630 h 17256"/>
                <a:gd name="connsiteX7" fmla="*/ 7652 w 10809"/>
                <a:gd name="connsiteY7" fmla="*/ 0 h 17256"/>
                <a:gd name="connsiteX8" fmla="*/ 0 w 10809"/>
                <a:gd name="connsiteY8" fmla="*/ 8309 h 17256"/>
                <a:gd name="connsiteX0" fmla="*/ 0 w 10809"/>
                <a:gd name="connsiteY0" fmla="*/ 8309 h 17256"/>
                <a:gd name="connsiteX1" fmla="*/ 2111 w 10809"/>
                <a:gd name="connsiteY1" fmla="*/ 13070 h 17256"/>
                <a:gd name="connsiteX2" fmla="*/ 3444 w 10809"/>
                <a:gd name="connsiteY2" fmla="*/ 17256 h 17256"/>
                <a:gd name="connsiteX3" fmla="*/ 6588 w 10809"/>
                <a:gd name="connsiteY3" fmla="*/ 14031 h 17256"/>
                <a:gd name="connsiteX4" fmla="*/ 8060 w 10809"/>
                <a:gd name="connsiteY4" fmla="*/ 13756 h 17256"/>
                <a:gd name="connsiteX5" fmla="*/ 9778 w 10809"/>
                <a:gd name="connsiteY5" fmla="*/ 13345 h 17256"/>
                <a:gd name="connsiteX6" fmla="*/ 10809 w 10809"/>
                <a:gd name="connsiteY6" fmla="*/ 11630 h 17256"/>
                <a:gd name="connsiteX7" fmla="*/ 7652 w 10809"/>
                <a:gd name="connsiteY7" fmla="*/ 0 h 17256"/>
                <a:gd name="connsiteX8" fmla="*/ 0 w 10809"/>
                <a:gd name="connsiteY8" fmla="*/ 8309 h 17256"/>
                <a:gd name="connsiteX0" fmla="*/ 313 w 11122"/>
                <a:gd name="connsiteY0" fmla="*/ 8309 h 17256"/>
                <a:gd name="connsiteX1" fmla="*/ 1749 w 11122"/>
                <a:gd name="connsiteY1" fmla="*/ 13207 h 17256"/>
                <a:gd name="connsiteX2" fmla="*/ 2424 w 11122"/>
                <a:gd name="connsiteY2" fmla="*/ 13070 h 17256"/>
                <a:gd name="connsiteX3" fmla="*/ 3757 w 11122"/>
                <a:gd name="connsiteY3" fmla="*/ 17256 h 17256"/>
                <a:gd name="connsiteX4" fmla="*/ 6901 w 11122"/>
                <a:gd name="connsiteY4" fmla="*/ 14031 h 17256"/>
                <a:gd name="connsiteX5" fmla="*/ 8373 w 11122"/>
                <a:gd name="connsiteY5" fmla="*/ 13756 h 17256"/>
                <a:gd name="connsiteX6" fmla="*/ 10091 w 11122"/>
                <a:gd name="connsiteY6" fmla="*/ 13345 h 17256"/>
                <a:gd name="connsiteX7" fmla="*/ 11122 w 11122"/>
                <a:gd name="connsiteY7" fmla="*/ 11630 h 17256"/>
                <a:gd name="connsiteX8" fmla="*/ 7965 w 11122"/>
                <a:gd name="connsiteY8" fmla="*/ 0 h 17256"/>
                <a:gd name="connsiteX9" fmla="*/ 313 w 11122"/>
                <a:gd name="connsiteY9" fmla="*/ 8309 h 17256"/>
                <a:gd name="connsiteX0" fmla="*/ 0 w 10809"/>
                <a:gd name="connsiteY0" fmla="*/ 8309 h 17256"/>
                <a:gd name="connsiteX1" fmla="*/ 1436 w 10809"/>
                <a:gd name="connsiteY1" fmla="*/ 13207 h 17256"/>
                <a:gd name="connsiteX2" fmla="*/ 2111 w 10809"/>
                <a:gd name="connsiteY2" fmla="*/ 13070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3031 w 10809"/>
                <a:gd name="connsiteY2" fmla="*/ 12247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3031 w 10809"/>
                <a:gd name="connsiteY2" fmla="*/ 12247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6588 w 10809"/>
                <a:gd name="connsiteY4" fmla="*/ 14031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13756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9090 h 17256"/>
                <a:gd name="connsiteX6" fmla="*/ 9778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9090 h 17256"/>
                <a:gd name="connsiteX6" fmla="*/ 9471 w 10809"/>
                <a:gd name="connsiteY6" fmla="*/ 11012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9090 h 17256"/>
                <a:gd name="connsiteX6" fmla="*/ 9226 w 10809"/>
                <a:gd name="connsiteY6" fmla="*/ 13345 h 17256"/>
                <a:gd name="connsiteX7" fmla="*/ 10809 w 10809"/>
                <a:gd name="connsiteY7" fmla="*/ 11630 h 17256"/>
                <a:gd name="connsiteX8" fmla="*/ 7652 w 10809"/>
                <a:gd name="connsiteY8" fmla="*/ 0 h 17256"/>
                <a:gd name="connsiteX9" fmla="*/ 0 w 10809"/>
                <a:gd name="connsiteY9"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9090 h 17256"/>
                <a:gd name="connsiteX6" fmla="*/ 8490 w 10809"/>
                <a:gd name="connsiteY6" fmla="*/ 13619 h 17256"/>
                <a:gd name="connsiteX7" fmla="*/ 9226 w 10809"/>
                <a:gd name="connsiteY7" fmla="*/ 13345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8060 w 10809"/>
                <a:gd name="connsiteY5" fmla="*/ 9090 h 17256"/>
                <a:gd name="connsiteX6" fmla="*/ 7692 w 10809"/>
                <a:gd name="connsiteY6" fmla="*/ 13619 h 17256"/>
                <a:gd name="connsiteX7" fmla="*/ 8490 w 10809"/>
                <a:gd name="connsiteY7" fmla="*/ 13619 h 17256"/>
                <a:gd name="connsiteX8" fmla="*/ 9226 w 10809"/>
                <a:gd name="connsiteY8" fmla="*/ 13345 h 17256"/>
                <a:gd name="connsiteX9" fmla="*/ 10809 w 10809"/>
                <a:gd name="connsiteY9" fmla="*/ 11630 h 17256"/>
                <a:gd name="connsiteX10" fmla="*/ 7652 w 10809"/>
                <a:gd name="connsiteY10" fmla="*/ 0 h 17256"/>
                <a:gd name="connsiteX11" fmla="*/ 0 w 10809"/>
                <a:gd name="connsiteY11"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6833 w 10809"/>
                <a:gd name="connsiteY5" fmla="*/ 13481 h 17256"/>
                <a:gd name="connsiteX6" fmla="*/ 7692 w 10809"/>
                <a:gd name="connsiteY6" fmla="*/ 13619 h 17256"/>
                <a:gd name="connsiteX7" fmla="*/ 8490 w 10809"/>
                <a:gd name="connsiteY7" fmla="*/ 13619 h 17256"/>
                <a:gd name="connsiteX8" fmla="*/ 9226 w 10809"/>
                <a:gd name="connsiteY8" fmla="*/ 13345 h 17256"/>
                <a:gd name="connsiteX9" fmla="*/ 10809 w 10809"/>
                <a:gd name="connsiteY9" fmla="*/ 11630 h 17256"/>
                <a:gd name="connsiteX10" fmla="*/ 7652 w 10809"/>
                <a:gd name="connsiteY10" fmla="*/ 0 h 17256"/>
                <a:gd name="connsiteX11" fmla="*/ 0 w 10809"/>
                <a:gd name="connsiteY11"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545 w 10809"/>
                <a:gd name="connsiteY4" fmla="*/ 8404 h 17256"/>
                <a:gd name="connsiteX5" fmla="*/ 6159 w 10809"/>
                <a:gd name="connsiteY5" fmla="*/ 13893 h 17256"/>
                <a:gd name="connsiteX6" fmla="*/ 6833 w 10809"/>
                <a:gd name="connsiteY6" fmla="*/ 13481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238 w 10809"/>
                <a:gd name="connsiteY4" fmla="*/ 14579 h 17256"/>
                <a:gd name="connsiteX5" fmla="*/ 6159 w 10809"/>
                <a:gd name="connsiteY5" fmla="*/ 13893 h 17256"/>
                <a:gd name="connsiteX6" fmla="*/ 6833 w 10809"/>
                <a:gd name="connsiteY6" fmla="*/ 13481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833 w 10809"/>
                <a:gd name="connsiteY6" fmla="*/ 13481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833 w 10809"/>
                <a:gd name="connsiteY6" fmla="*/ 13481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490 w 10809"/>
                <a:gd name="connsiteY8" fmla="*/ 1361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9246"/>
                <a:gd name="connsiteX1" fmla="*/ 1436 w 10809"/>
                <a:gd name="connsiteY1" fmla="*/ 13207 h 19246"/>
                <a:gd name="connsiteX2" fmla="*/ 1866 w 10809"/>
                <a:gd name="connsiteY2" fmla="*/ 12521 h 19246"/>
                <a:gd name="connsiteX3" fmla="*/ 3444 w 10809"/>
                <a:gd name="connsiteY3" fmla="*/ 17256 h 19246"/>
                <a:gd name="connsiteX4" fmla="*/ 5115 w 10809"/>
                <a:gd name="connsiteY4" fmla="*/ 14991 h 19246"/>
                <a:gd name="connsiteX5" fmla="*/ 6159 w 10809"/>
                <a:gd name="connsiteY5" fmla="*/ 13893 h 19246"/>
                <a:gd name="connsiteX6" fmla="*/ 6772 w 10809"/>
                <a:gd name="connsiteY6" fmla="*/ 10599 h 19246"/>
                <a:gd name="connsiteX7" fmla="*/ 7692 w 10809"/>
                <a:gd name="connsiteY7" fmla="*/ 13619 h 19246"/>
                <a:gd name="connsiteX8" fmla="*/ 8919 w 10809"/>
                <a:gd name="connsiteY8" fmla="*/ 19246 h 19246"/>
                <a:gd name="connsiteX9" fmla="*/ 9226 w 10809"/>
                <a:gd name="connsiteY9" fmla="*/ 13345 h 19246"/>
                <a:gd name="connsiteX10" fmla="*/ 10809 w 10809"/>
                <a:gd name="connsiteY10" fmla="*/ 11630 h 19246"/>
                <a:gd name="connsiteX11" fmla="*/ 7652 w 10809"/>
                <a:gd name="connsiteY11" fmla="*/ 0 h 19246"/>
                <a:gd name="connsiteX12" fmla="*/ 0 w 10809"/>
                <a:gd name="connsiteY12" fmla="*/ 8309 h 19246"/>
                <a:gd name="connsiteX0" fmla="*/ 0 w 10809"/>
                <a:gd name="connsiteY0" fmla="*/ 8309 h 19246"/>
                <a:gd name="connsiteX1" fmla="*/ 1436 w 10809"/>
                <a:gd name="connsiteY1" fmla="*/ 13207 h 19246"/>
                <a:gd name="connsiteX2" fmla="*/ 1866 w 10809"/>
                <a:gd name="connsiteY2" fmla="*/ 12521 h 19246"/>
                <a:gd name="connsiteX3" fmla="*/ 3444 w 10809"/>
                <a:gd name="connsiteY3" fmla="*/ 17256 h 19246"/>
                <a:gd name="connsiteX4" fmla="*/ 5115 w 10809"/>
                <a:gd name="connsiteY4" fmla="*/ 14991 h 19246"/>
                <a:gd name="connsiteX5" fmla="*/ 6159 w 10809"/>
                <a:gd name="connsiteY5" fmla="*/ 13893 h 19246"/>
                <a:gd name="connsiteX6" fmla="*/ 6772 w 10809"/>
                <a:gd name="connsiteY6" fmla="*/ 10599 h 19246"/>
                <a:gd name="connsiteX7" fmla="*/ 7692 w 10809"/>
                <a:gd name="connsiteY7" fmla="*/ 13619 h 19246"/>
                <a:gd name="connsiteX8" fmla="*/ 8919 w 10809"/>
                <a:gd name="connsiteY8" fmla="*/ 19246 h 19246"/>
                <a:gd name="connsiteX9" fmla="*/ 9226 w 10809"/>
                <a:gd name="connsiteY9" fmla="*/ 13345 h 19246"/>
                <a:gd name="connsiteX10" fmla="*/ 10809 w 10809"/>
                <a:gd name="connsiteY10" fmla="*/ 11630 h 19246"/>
                <a:gd name="connsiteX11" fmla="*/ 7652 w 10809"/>
                <a:gd name="connsiteY11" fmla="*/ 0 h 19246"/>
                <a:gd name="connsiteX12" fmla="*/ 0 w 10809"/>
                <a:gd name="connsiteY12" fmla="*/ 8309 h 19246"/>
                <a:gd name="connsiteX0" fmla="*/ 0 w 10809"/>
                <a:gd name="connsiteY0" fmla="*/ 8309 h 19246"/>
                <a:gd name="connsiteX1" fmla="*/ 1436 w 10809"/>
                <a:gd name="connsiteY1" fmla="*/ 13207 h 19246"/>
                <a:gd name="connsiteX2" fmla="*/ 1866 w 10809"/>
                <a:gd name="connsiteY2" fmla="*/ 12521 h 19246"/>
                <a:gd name="connsiteX3" fmla="*/ 3444 w 10809"/>
                <a:gd name="connsiteY3" fmla="*/ 17256 h 19246"/>
                <a:gd name="connsiteX4" fmla="*/ 5115 w 10809"/>
                <a:gd name="connsiteY4" fmla="*/ 14991 h 19246"/>
                <a:gd name="connsiteX5" fmla="*/ 6159 w 10809"/>
                <a:gd name="connsiteY5" fmla="*/ 13893 h 19246"/>
                <a:gd name="connsiteX6" fmla="*/ 6772 w 10809"/>
                <a:gd name="connsiteY6" fmla="*/ 10599 h 19246"/>
                <a:gd name="connsiteX7" fmla="*/ 7692 w 10809"/>
                <a:gd name="connsiteY7" fmla="*/ 13619 h 19246"/>
                <a:gd name="connsiteX8" fmla="*/ 8919 w 10809"/>
                <a:gd name="connsiteY8" fmla="*/ 19246 h 19246"/>
                <a:gd name="connsiteX9" fmla="*/ 9226 w 10809"/>
                <a:gd name="connsiteY9" fmla="*/ 13345 h 19246"/>
                <a:gd name="connsiteX10" fmla="*/ 10809 w 10809"/>
                <a:gd name="connsiteY10" fmla="*/ 11630 h 19246"/>
                <a:gd name="connsiteX11" fmla="*/ 7652 w 10809"/>
                <a:gd name="connsiteY11" fmla="*/ 0 h 19246"/>
                <a:gd name="connsiteX12" fmla="*/ 0 w 10809"/>
                <a:gd name="connsiteY12" fmla="*/ 8309 h 1924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858 w 10809"/>
                <a:gd name="connsiteY8" fmla="*/ 10875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551 w 10809"/>
                <a:gd name="connsiteY8" fmla="*/ 14031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9383"/>
                <a:gd name="connsiteX1" fmla="*/ 1436 w 10809"/>
                <a:gd name="connsiteY1" fmla="*/ 13207 h 19383"/>
                <a:gd name="connsiteX2" fmla="*/ 1866 w 10809"/>
                <a:gd name="connsiteY2" fmla="*/ 12521 h 19383"/>
                <a:gd name="connsiteX3" fmla="*/ 3444 w 10809"/>
                <a:gd name="connsiteY3" fmla="*/ 17256 h 19383"/>
                <a:gd name="connsiteX4" fmla="*/ 5115 w 10809"/>
                <a:gd name="connsiteY4" fmla="*/ 14991 h 19383"/>
                <a:gd name="connsiteX5" fmla="*/ 6159 w 10809"/>
                <a:gd name="connsiteY5" fmla="*/ 13893 h 19383"/>
                <a:gd name="connsiteX6" fmla="*/ 6772 w 10809"/>
                <a:gd name="connsiteY6" fmla="*/ 10599 h 19383"/>
                <a:gd name="connsiteX7" fmla="*/ 7692 w 10809"/>
                <a:gd name="connsiteY7" fmla="*/ 13619 h 19383"/>
                <a:gd name="connsiteX8" fmla="*/ 8919 w 10809"/>
                <a:gd name="connsiteY8" fmla="*/ 19383 h 19383"/>
                <a:gd name="connsiteX9" fmla="*/ 9226 w 10809"/>
                <a:gd name="connsiteY9" fmla="*/ 13345 h 19383"/>
                <a:gd name="connsiteX10" fmla="*/ 10809 w 10809"/>
                <a:gd name="connsiteY10" fmla="*/ 11630 h 19383"/>
                <a:gd name="connsiteX11" fmla="*/ 7652 w 10809"/>
                <a:gd name="connsiteY11" fmla="*/ 0 h 19383"/>
                <a:gd name="connsiteX12" fmla="*/ 0 w 10809"/>
                <a:gd name="connsiteY12" fmla="*/ 8309 h 19383"/>
                <a:gd name="connsiteX0" fmla="*/ 0 w 10809"/>
                <a:gd name="connsiteY0" fmla="*/ 8309 h 19383"/>
                <a:gd name="connsiteX1" fmla="*/ 1436 w 10809"/>
                <a:gd name="connsiteY1" fmla="*/ 13207 h 19383"/>
                <a:gd name="connsiteX2" fmla="*/ 1866 w 10809"/>
                <a:gd name="connsiteY2" fmla="*/ 12521 h 19383"/>
                <a:gd name="connsiteX3" fmla="*/ 3444 w 10809"/>
                <a:gd name="connsiteY3" fmla="*/ 17256 h 19383"/>
                <a:gd name="connsiteX4" fmla="*/ 5115 w 10809"/>
                <a:gd name="connsiteY4" fmla="*/ 14991 h 19383"/>
                <a:gd name="connsiteX5" fmla="*/ 6159 w 10809"/>
                <a:gd name="connsiteY5" fmla="*/ 13893 h 19383"/>
                <a:gd name="connsiteX6" fmla="*/ 6772 w 10809"/>
                <a:gd name="connsiteY6" fmla="*/ 10599 h 19383"/>
                <a:gd name="connsiteX7" fmla="*/ 7692 w 10809"/>
                <a:gd name="connsiteY7" fmla="*/ 13619 h 19383"/>
                <a:gd name="connsiteX8" fmla="*/ 8919 w 10809"/>
                <a:gd name="connsiteY8" fmla="*/ 19383 h 19383"/>
                <a:gd name="connsiteX9" fmla="*/ 9226 w 10809"/>
                <a:gd name="connsiteY9" fmla="*/ 13345 h 19383"/>
                <a:gd name="connsiteX10" fmla="*/ 10809 w 10809"/>
                <a:gd name="connsiteY10" fmla="*/ 11630 h 19383"/>
                <a:gd name="connsiteX11" fmla="*/ 7652 w 10809"/>
                <a:gd name="connsiteY11" fmla="*/ 0 h 19383"/>
                <a:gd name="connsiteX12" fmla="*/ 0 w 10809"/>
                <a:gd name="connsiteY12" fmla="*/ 8309 h 19383"/>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183 w 10809"/>
                <a:gd name="connsiteY8" fmla="*/ 867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183 w 10809"/>
                <a:gd name="connsiteY8" fmla="*/ 8679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306 w 10809"/>
                <a:gd name="connsiteY8" fmla="*/ 13345 h 17256"/>
                <a:gd name="connsiteX9" fmla="*/ 9226 w 10809"/>
                <a:gd name="connsiteY9" fmla="*/ 13345 h 17256"/>
                <a:gd name="connsiteX10" fmla="*/ 10809 w 10809"/>
                <a:gd name="connsiteY10" fmla="*/ 11630 h 17256"/>
                <a:gd name="connsiteX11" fmla="*/ 7652 w 10809"/>
                <a:gd name="connsiteY11" fmla="*/ 0 h 17256"/>
                <a:gd name="connsiteX12" fmla="*/ 0 w 10809"/>
                <a:gd name="connsiteY12" fmla="*/ 8309 h 17256"/>
                <a:gd name="connsiteX0" fmla="*/ 0 w 11495"/>
                <a:gd name="connsiteY0" fmla="*/ 8309 h 17256"/>
                <a:gd name="connsiteX1" fmla="*/ 1436 w 11495"/>
                <a:gd name="connsiteY1" fmla="*/ 13207 h 17256"/>
                <a:gd name="connsiteX2" fmla="*/ 1866 w 11495"/>
                <a:gd name="connsiteY2" fmla="*/ 12521 h 17256"/>
                <a:gd name="connsiteX3" fmla="*/ 3444 w 11495"/>
                <a:gd name="connsiteY3" fmla="*/ 17256 h 17256"/>
                <a:gd name="connsiteX4" fmla="*/ 5115 w 11495"/>
                <a:gd name="connsiteY4" fmla="*/ 14991 h 17256"/>
                <a:gd name="connsiteX5" fmla="*/ 6159 w 11495"/>
                <a:gd name="connsiteY5" fmla="*/ 13893 h 17256"/>
                <a:gd name="connsiteX6" fmla="*/ 6772 w 11495"/>
                <a:gd name="connsiteY6" fmla="*/ 10599 h 17256"/>
                <a:gd name="connsiteX7" fmla="*/ 7692 w 11495"/>
                <a:gd name="connsiteY7" fmla="*/ 13619 h 17256"/>
                <a:gd name="connsiteX8" fmla="*/ 8306 w 11495"/>
                <a:gd name="connsiteY8" fmla="*/ 13345 h 17256"/>
                <a:gd name="connsiteX9" fmla="*/ 11495 w 11495"/>
                <a:gd name="connsiteY9" fmla="*/ 17187 h 17256"/>
                <a:gd name="connsiteX10" fmla="*/ 10809 w 11495"/>
                <a:gd name="connsiteY10" fmla="*/ 11630 h 17256"/>
                <a:gd name="connsiteX11" fmla="*/ 7652 w 11495"/>
                <a:gd name="connsiteY11" fmla="*/ 0 h 17256"/>
                <a:gd name="connsiteX12" fmla="*/ 0 w 11495"/>
                <a:gd name="connsiteY12" fmla="*/ 8309 h 17256"/>
                <a:gd name="connsiteX0" fmla="*/ 0 w 11495"/>
                <a:gd name="connsiteY0" fmla="*/ 8309 h 17256"/>
                <a:gd name="connsiteX1" fmla="*/ 1436 w 11495"/>
                <a:gd name="connsiteY1" fmla="*/ 13207 h 17256"/>
                <a:gd name="connsiteX2" fmla="*/ 1866 w 11495"/>
                <a:gd name="connsiteY2" fmla="*/ 12521 h 17256"/>
                <a:gd name="connsiteX3" fmla="*/ 3444 w 11495"/>
                <a:gd name="connsiteY3" fmla="*/ 17256 h 17256"/>
                <a:gd name="connsiteX4" fmla="*/ 5115 w 11495"/>
                <a:gd name="connsiteY4" fmla="*/ 14991 h 17256"/>
                <a:gd name="connsiteX5" fmla="*/ 6159 w 11495"/>
                <a:gd name="connsiteY5" fmla="*/ 13893 h 17256"/>
                <a:gd name="connsiteX6" fmla="*/ 6772 w 11495"/>
                <a:gd name="connsiteY6" fmla="*/ 10599 h 17256"/>
                <a:gd name="connsiteX7" fmla="*/ 7692 w 11495"/>
                <a:gd name="connsiteY7" fmla="*/ 13619 h 17256"/>
                <a:gd name="connsiteX8" fmla="*/ 8306 w 11495"/>
                <a:gd name="connsiteY8" fmla="*/ 13345 h 17256"/>
                <a:gd name="connsiteX9" fmla="*/ 11495 w 11495"/>
                <a:gd name="connsiteY9" fmla="*/ 17187 h 17256"/>
                <a:gd name="connsiteX10" fmla="*/ 10809 w 11495"/>
                <a:gd name="connsiteY10" fmla="*/ 11630 h 17256"/>
                <a:gd name="connsiteX11" fmla="*/ 7652 w 11495"/>
                <a:gd name="connsiteY11" fmla="*/ 0 h 17256"/>
                <a:gd name="connsiteX12" fmla="*/ 0 w 11495"/>
                <a:gd name="connsiteY12" fmla="*/ 8309 h 17256"/>
                <a:gd name="connsiteX0" fmla="*/ 0 w 10828"/>
                <a:gd name="connsiteY0" fmla="*/ 8309 h 17256"/>
                <a:gd name="connsiteX1" fmla="*/ 1436 w 10828"/>
                <a:gd name="connsiteY1" fmla="*/ 13207 h 17256"/>
                <a:gd name="connsiteX2" fmla="*/ 1866 w 10828"/>
                <a:gd name="connsiteY2" fmla="*/ 12521 h 17256"/>
                <a:gd name="connsiteX3" fmla="*/ 3444 w 10828"/>
                <a:gd name="connsiteY3" fmla="*/ 17256 h 17256"/>
                <a:gd name="connsiteX4" fmla="*/ 5115 w 10828"/>
                <a:gd name="connsiteY4" fmla="*/ 14991 h 17256"/>
                <a:gd name="connsiteX5" fmla="*/ 6159 w 10828"/>
                <a:gd name="connsiteY5" fmla="*/ 13893 h 17256"/>
                <a:gd name="connsiteX6" fmla="*/ 6772 w 10828"/>
                <a:gd name="connsiteY6" fmla="*/ 10599 h 17256"/>
                <a:gd name="connsiteX7" fmla="*/ 7692 w 10828"/>
                <a:gd name="connsiteY7" fmla="*/ 13619 h 17256"/>
                <a:gd name="connsiteX8" fmla="*/ 8306 w 10828"/>
                <a:gd name="connsiteY8" fmla="*/ 13345 h 17256"/>
                <a:gd name="connsiteX9" fmla="*/ 9410 w 10828"/>
                <a:gd name="connsiteY9" fmla="*/ 10600 h 17256"/>
                <a:gd name="connsiteX10" fmla="*/ 10809 w 10828"/>
                <a:gd name="connsiteY10" fmla="*/ 11630 h 17256"/>
                <a:gd name="connsiteX11" fmla="*/ 7652 w 10828"/>
                <a:gd name="connsiteY11" fmla="*/ 0 h 17256"/>
                <a:gd name="connsiteX12" fmla="*/ 0 w 10828"/>
                <a:gd name="connsiteY12" fmla="*/ 8309 h 17256"/>
                <a:gd name="connsiteX0" fmla="*/ 0 w 10826"/>
                <a:gd name="connsiteY0" fmla="*/ 8309 h 17256"/>
                <a:gd name="connsiteX1" fmla="*/ 1436 w 10826"/>
                <a:gd name="connsiteY1" fmla="*/ 13207 h 17256"/>
                <a:gd name="connsiteX2" fmla="*/ 1866 w 10826"/>
                <a:gd name="connsiteY2" fmla="*/ 12521 h 17256"/>
                <a:gd name="connsiteX3" fmla="*/ 3444 w 10826"/>
                <a:gd name="connsiteY3" fmla="*/ 17256 h 17256"/>
                <a:gd name="connsiteX4" fmla="*/ 5115 w 10826"/>
                <a:gd name="connsiteY4" fmla="*/ 14991 h 17256"/>
                <a:gd name="connsiteX5" fmla="*/ 6159 w 10826"/>
                <a:gd name="connsiteY5" fmla="*/ 13893 h 17256"/>
                <a:gd name="connsiteX6" fmla="*/ 6772 w 10826"/>
                <a:gd name="connsiteY6" fmla="*/ 10599 h 17256"/>
                <a:gd name="connsiteX7" fmla="*/ 7692 w 10826"/>
                <a:gd name="connsiteY7" fmla="*/ 13619 h 17256"/>
                <a:gd name="connsiteX8" fmla="*/ 8306 w 10826"/>
                <a:gd name="connsiteY8" fmla="*/ 13345 h 17256"/>
                <a:gd name="connsiteX9" fmla="*/ 9165 w 10826"/>
                <a:gd name="connsiteY9" fmla="*/ 13894 h 17256"/>
                <a:gd name="connsiteX10" fmla="*/ 10809 w 10826"/>
                <a:gd name="connsiteY10" fmla="*/ 11630 h 17256"/>
                <a:gd name="connsiteX11" fmla="*/ 7652 w 10826"/>
                <a:gd name="connsiteY11" fmla="*/ 0 h 17256"/>
                <a:gd name="connsiteX12" fmla="*/ 0 w 10826"/>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8306 w 10809"/>
                <a:gd name="connsiteY8" fmla="*/ 13345 h 17256"/>
                <a:gd name="connsiteX9" fmla="*/ 9165 w 10809"/>
                <a:gd name="connsiteY9" fmla="*/ 13894 h 17256"/>
                <a:gd name="connsiteX10" fmla="*/ 10809 w 10809"/>
                <a:gd name="connsiteY10" fmla="*/ 11630 h 17256"/>
                <a:gd name="connsiteX11" fmla="*/ 7652 w 10809"/>
                <a:gd name="connsiteY11" fmla="*/ 0 h 17256"/>
                <a:gd name="connsiteX12" fmla="*/ 0 w 10809"/>
                <a:gd name="connsiteY12"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6772 w 10809"/>
                <a:gd name="connsiteY6" fmla="*/ 10599 h 17256"/>
                <a:gd name="connsiteX7" fmla="*/ 7692 w 10809"/>
                <a:gd name="connsiteY7" fmla="*/ 13619 h 17256"/>
                <a:gd name="connsiteX8" fmla="*/ 9165 w 10809"/>
                <a:gd name="connsiteY8" fmla="*/ 13894 h 17256"/>
                <a:gd name="connsiteX9" fmla="*/ 10809 w 10809"/>
                <a:gd name="connsiteY9" fmla="*/ 11630 h 17256"/>
                <a:gd name="connsiteX10" fmla="*/ 7652 w 10809"/>
                <a:gd name="connsiteY10" fmla="*/ 0 h 17256"/>
                <a:gd name="connsiteX11" fmla="*/ 0 w 10809"/>
                <a:gd name="connsiteY11" fmla="*/ 8309 h 17256"/>
                <a:gd name="connsiteX0" fmla="*/ 0 w 10809"/>
                <a:gd name="connsiteY0" fmla="*/ 8309 h 17256"/>
                <a:gd name="connsiteX1" fmla="*/ 1436 w 10809"/>
                <a:gd name="connsiteY1" fmla="*/ 13207 h 17256"/>
                <a:gd name="connsiteX2" fmla="*/ 186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436 w 10809"/>
                <a:gd name="connsiteY1" fmla="*/ 13207 h 17256"/>
                <a:gd name="connsiteX2" fmla="*/ 1682 w 10809"/>
                <a:gd name="connsiteY2" fmla="*/ 12384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313 w 10809"/>
                <a:gd name="connsiteY1" fmla="*/ 13481 h 17256"/>
                <a:gd name="connsiteX2" fmla="*/ 1682 w 10809"/>
                <a:gd name="connsiteY2" fmla="*/ 12384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313 w 10809"/>
                <a:gd name="connsiteY1" fmla="*/ 13481 h 17256"/>
                <a:gd name="connsiteX2" fmla="*/ 2909 w 10809"/>
                <a:gd name="connsiteY2" fmla="*/ 12384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313 w 10809"/>
                <a:gd name="connsiteY1" fmla="*/ 13481 h 17256"/>
                <a:gd name="connsiteX2" fmla="*/ 229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926 w 10809"/>
                <a:gd name="connsiteY1" fmla="*/ 10736 h 17256"/>
                <a:gd name="connsiteX2" fmla="*/ 2296 w 10809"/>
                <a:gd name="connsiteY2" fmla="*/ 12521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926 w 10809"/>
                <a:gd name="connsiteY1" fmla="*/ 10736 h 17256"/>
                <a:gd name="connsiteX2" fmla="*/ 4688 w 10809"/>
                <a:gd name="connsiteY2" fmla="*/ 9227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4688 w 10809"/>
                <a:gd name="connsiteY2" fmla="*/ 9227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1683 w 10809"/>
                <a:gd name="connsiteY2" fmla="*/ 12658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1683 w 10809"/>
                <a:gd name="connsiteY2" fmla="*/ 12658 h 17256"/>
                <a:gd name="connsiteX3" fmla="*/ 3444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1683 w 10809"/>
                <a:gd name="connsiteY2" fmla="*/ 12658 h 17256"/>
                <a:gd name="connsiteX3" fmla="*/ 3137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3032 w 10809"/>
                <a:gd name="connsiteY2" fmla="*/ 11423 h 17256"/>
                <a:gd name="connsiteX3" fmla="*/ 3137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3032 w 10809"/>
                <a:gd name="connsiteY2" fmla="*/ 11423 h 17256"/>
                <a:gd name="connsiteX3" fmla="*/ 3137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1989 w 10809"/>
                <a:gd name="connsiteY2" fmla="*/ 12658 h 17256"/>
                <a:gd name="connsiteX3" fmla="*/ 3137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 name="connsiteX0" fmla="*/ 0 w 10809"/>
                <a:gd name="connsiteY0" fmla="*/ 8309 h 17256"/>
                <a:gd name="connsiteX1" fmla="*/ 1129 w 10809"/>
                <a:gd name="connsiteY1" fmla="*/ 13343 h 17256"/>
                <a:gd name="connsiteX2" fmla="*/ 1989 w 10809"/>
                <a:gd name="connsiteY2" fmla="*/ 12658 h 17256"/>
                <a:gd name="connsiteX3" fmla="*/ 3137 w 10809"/>
                <a:gd name="connsiteY3" fmla="*/ 17256 h 17256"/>
                <a:gd name="connsiteX4" fmla="*/ 5115 w 10809"/>
                <a:gd name="connsiteY4" fmla="*/ 14991 h 17256"/>
                <a:gd name="connsiteX5" fmla="*/ 6159 w 10809"/>
                <a:gd name="connsiteY5" fmla="*/ 13893 h 17256"/>
                <a:gd name="connsiteX6" fmla="*/ 7692 w 10809"/>
                <a:gd name="connsiteY6" fmla="*/ 13619 h 17256"/>
                <a:gd name="connsiteX7" fmla="*/ 9165 w 10809"/>
                <a:gd name="connsiteY7" fmla="*/ 13894 h 17256"/>
                <a:gd name="connsiteX8" fmla="*/ 10809 w 10809"/>
                <a:gd name="connsiteY8" fmla="*/ 11630 h 17256"/>
                <a:gd name="connsiteX9" fmla="*/ 7652 w 10809"/>
                <a:gd name="connsiteY9" fmla="*/ 0 h 17256"/>
                <a:gd name="connsiteX10" fmla="*/ 0 w 10809"/>
                <a:gd name="connsiteY10" fmla="*/ 8309 h 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9" h="17256">
                  <a:moveTo>
                    <a:pt x="0" y="8309"/>
                  </a:moveTo>
                  <a:lnTo>
                    <a:pt x="1129" y="13343"/>
                  </a:lnTo>
                  <a:lnTo>
                    <a:pt x="1989" y="12658"/>
                  </a:lnTo>
                  <a:lnTo>
                    <a:pt x="3137" y="17256"/>
                  </a:lnTo>
                  <a:lnTo>
                    <a:pt x="5115" y="14991"/>
                  </a:lnTo>
                  <a:lnTo>
                    <a:pt x="6159" y="13893"/>
                  </a:lnTo>
                  <a:lnTo>
                    <a:pt x="7692" y="13619"/>
                  </a:lnTo>
                  <a:lnTo>
                    <a:pt x="9165" y="13894"/>
                  </a:lnTo>
                  <a:lnTo>
                    <a:pt x="10809" y="11630"/>
                  </a:lnTo>
                  <a:lnTo>
                    <a:pt x="7652" y="0"/>
                  </a:lnTo>
                  <a:lnTo>
                    <a:pt x="0" y="8309"/>
                  </a:lnTo>
                  <a:close/>
                </a:path>
              </a:pathLst>
            </a:custGeom>
            <a:solidFill>
              <a:schemeClr val="accent1">
                <a:lumMod val="20000"/>
                <a:lumOff val="80000"/>
              </a:schemeClr>
            </a:solidFill>
            <a:ln w="34925">
              <a:no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3" name="Freeform 9" descr="5%"/>
            <p:cNvSpPr>
              <a:spLocks/>
            </p:cNvSpPr>
            <p:nvPr/>
          </p:nvSpPr>
          <p:spPr bwMode="auto">
            <a:xfrm>
              <a:off x="6061079" y="2455644"/>
              <a:ext cx="719139" cy="373063"/>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6466 h 20919"/>
                <a:gd name="connsiteX1" fmla="*/ 5665 w 11387"/>
                <a:gd name="connsiteY1" fmla="*/ 20919 h 20919"/>
                <a:gd name="connsiteX2" fmla="*/ 11387 w 11387"/>
                <a:gd name="connsiteY2" fmla="*/ 10878 h 20919"/>
                <a:gd name="connsiteX3" fmla="*/ 7081 w 11387"/>
                <a:gd name="connsiteY3" fmla="*/ 0 h 20919"/>
                <a:gd name="connsiteX4" fmla="*/ 0 w 11387"/>
                <a:gd name="connsiteY4" fmla="*/ 6466 h 20919"/>
                <a:gd name="connsiteX0" fmla="*/ 0 w 18972"/>
                <a:gd name="connsiteY0" fmla="*/ 6466 h 21092"/>
                <a:gd name="connsiteX1" fmla="*/ 5665 w 18972"/>
                <a:gd name="connsiteY1" fmla="*/ 20919 h 21092"/>
                <a:gd name="connsiteX2" fmla="*/ 18972 w 18972"/>
                <a:gd name="connsiteY2" fmla="*/ 21092 h 21092"/>
                <a:gd name="connsiteX3" fmla="*/ 7081 w 18972"/>
                <a:gd name="connsiteY3" fmla="*/ 0 h 21092"/>
                <a:gd name="connsiteX4" fmla="*/ 0 w 18972"/>
                <a:gd name="connsiteY4" fmla="*/ 6466 h 21092"/>
                <a:gd name="connsiteX0" fmla="*/ 0 w 18972"/>
                <a:gd name="connsiteY0" fmla="*/ 0 h 14626"/>
                <a:gd name="connsiteX1" fmla="*/ 5665 w 18972"/>
                <a:gd name="connsiteY1" fmla="*/ 14453 h 14626"/>
                <a:gd name="connsiteX2" fmla="*/ 18972 w 18972"/>
                <a:gd name="connsiteY2" fmla="*/ 14626 h 14626"/>
                <a:gd name="connsiteX3" fmla="*/ 14736 w 18972"/>
                <a:gd name="connsiteY3" fmla="*/ 11156 h 14626"/>
                <a:gd name="connsiteX4" fmla="*/ 0 w 18972"/>
                <a:gd name="connsiteY4"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0 w 18972"/>
                <a:gd name="connsiteY4"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0633 w 18972"/>
                <a:gd name="connsiteY4" fmla="*/ 11094 h 14626"/>
                <a:gd name="connsiteX5" fmla="*/ 0 w 18972"/>
                <a:gd name="connsiteY5"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9860 w 18972"/>
                <a:gd name="connsiteY4" fmla="*/ 7053 h 14626"/>
                <a:gd name="connsiteX5" fmla="*/ 0 w 18972"/>
                <a:gd name="connsiteY5"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4074 w 18972"/>
                <a:gd name="connsiteY4" fmla="*/ 10870 h 14626"/>
                <a:gd name="connsiteX5" fmla="*/ 9860 w 18972"/>
                <a:gd name="connsiteY5" fmla="*/ 705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9860 w 18972"/>
                <a:gd name="connsiteY4" fmla="*/ 7053 h 14626"/>
                <a:gd name="connsiteX5" fmla="*/ 0 w 18972"/>
                <a:gd name="connsiteY5"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9860 w 18972"/>
                <a:gd name="connsiteY4" fmla="*/ 7053 h 14626"/>
                <a:gd name="connsiteX5" fmla="*/ 0 w 18972"/>
                <a:gd name="connsiteY5"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512 w 18972"/>
                <a:gd name="connsiteY4" fmla="*/ 8737 h 14626"/>
                <a:gd name="connsiteX5" fmla="*/ 9860 w 18972"/>
                <a:gd name="connsiteY5" fmla="*/ 705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161 w 18972"/>
                <a:gd name="connsiteY4" fmla="*/ 6829 h 14626"/>
                <a:gd name="connsiteX5" fmla="*/ 9860 w 18972"/>
                <a:gd name="connsiteY5" fmla="*/ 705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161 w 18972"/>
                <a:gd name="connsiteY4" fmla="*/ 6829 h 14626"/>
                <a:gd name="connsiteX5" fmla="*/ 9509 w 18972"/>
                <a:gd name="connsiteY5" fmla="*/ 8400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161 w 18972"/>
                <a:gd name="connsiteY4" fmla="*/ 6829 h 14626"/>
                <a:gd name="connsiteX5" fmla="*/ 10352 w 18972"/>
                <a:gd name="connsiteY5" fmla="*/ 907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653 w 18972"/>
                <a:gd name="connsiteY4" fmla="*/ 8064 h 14626"/>
                <a:gd name="connsiteX5" fmla="*/ 10352 w 18972"/>
                <a:gd name="connsiteY5" fmla="*/ 907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156 h 14626"/>
                <a:gd name="connsiteX5" fmla="*/ 10352 w 18972"/>
                <a:gd name="connsiteY5" fmla="*/ 907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605 h 14626"/>
                <a:gd name="connsiteX5" fmla="*/ 10352 w 18972"/>
                <a:gd name="connsiteY5" fmla="*/ 907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605 h 14626"/>
                <a:gd name="connsiteX5" fmla="*/ 10633 w 18972"/>
                <a:gd name="connsiteY5" fmla="*/ 7053 h 14626"/>
                <a:gd name="connsiteX6" fmla="*/ 0 w 18972"/>
                <a:gd name="connsiteY6"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605 h 14626"/>
                <a:gd name="connsiteX5" fmla="*/ 10633 w 18972"/>
                <a:gd name="connsiteY5" fmla="*/ 7053 h 14626"/>
                <a:gd name="connsiteX6" fmla="*/ 7613 w 18972"/>
                <a:gd name="connsiteY6" fmla="*/ 4135 h 14626"/>
                <a:gd name="connsiteX7" fmla="*/ 0 w 18972"/>
                <a:gd name="connsiteY7" fmla="*/ 0 h 1462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605 h 14626"/>
                <a:gd name="connsiteX5" fmla="*/ 10633 w 18972"/>
                <a:gd name="connsiteY5" fmla="*/ 7053 h 14626"/>
                <a:gd name="connsiteX6" fmla="*/ 7613 w 18972"/>
                <a:gd name="connsiteY6" fmla="*/ 4135 h 14626"/>
                <a:gd name="connsiteX7" fmla="*/ 5716 w 18972"/>
                <a:gd name="connsiteY7" fmla="*/ 1329 h 14626"/>
                <a:gd name="connsiteX8" fmla="*/ 0 w 18972"/>
                <a:gd name="connsiteY8" fmla="*/ 0 h 14626"/>
                <a:gd name="connsiteX0" fmla="*/ 0 w 18972"/>
                <a:gd name="connsiteY0" fmla="*/ 95 h 14721"/>
                <a:gd name="connsiteX1" fmla="*/ 5665 w 18972"/>
                <a:gd name="connsiteY1" fmla="*/ 14548 h 14721"/>
                <a:gd name="connsiteX2" fmla="*/ 18972 w 18972"/>
                <a:gd name="connsiteY2" fmla="*/ 14721 h 14721"/>
                <a:gd name="connsiteX3" fmla="*/ 15368 w 18972"/>
                <a:gd name="connsiteY3" fmla="*/ 5414 h 14721"/>
                <a:gd name="connsiteX4" fmla="*/ 13091 w 18972"/>
                <a:gd name="connsiteY4" fmla="*/ 6700 h 14721"/>
                <a:gd name="connsiteX5" fmla="*/ 10633 w 18972"/>
                <a:gd name="connsiteY5" fmla="*/ 7148 h 14721"/>
                <a:gd name="connsiteX6" fmla="*/ 7613 w 18972"/>
                <a:gd name="connsiteY6" fmla="*/ 4230 h 14721"/>
                <a:gd name="connsiteX7" fmla="*/ 5716 w 18972"/>
                <a:gd name="connsiteY7" fmla="*/ 1424 h 14721"/>
                <a:gd name="connsiteX8" fmla="*/ 0 w 18972"/>
                <a:gd name="connsiteY8" fmla="*/ 95 h 14721"/>
                <a:gd name="connsiteX0" fmla="*/ 39 w 19011"/>
                <a:gd name="connsiteY0" fmla="*/ 1571 h 16197"/>
                <a:gd name="connsiteX1" fmla="*/ 5704 w 19011"/>
                <a:gd name="connsiteY1" fmla="*/ 16024 h 16197"/>
                <a:gd name="connsiteX2" fmla="*/ 19011 w 19011"/>
                <a:gd name="connsiteY2" fmla="*/ 16197 h 16197"/>
                <a:gd name="connsiteX3" fmla="*/ 15407 w 19011"/>
                <a:gd name="connsiteY3" fmla="*/ 6890 h 16197"/>
                <a:gd name="connsiteX4" fmla="*/ 13130 w 19011"/>
                <a:gd name="connsiteY4" fmla="*/ 8176 h 16197"/>
                <a:gd name="connsiteX5" fmla="*/ 10672 w 19011"/>
                <a:gd name="connsiteY5" fmla="*/ 8624 h 16197"/>
                <a:gd name="connsiteX6" fmla="*/ 7652 w 19011"/>
                <a:gd name="connsiteY6" fmla="*/ 5706 h 16197"/>
                <a:gd name="connsiteX7" fmla="*/ 5755 w 19011"/>
                <a:gd name="connsiteY7" fmla="*/ 2900 h 16197"/>
                <a:gd name="connsiteX8" fmla="*/ 3719 w 19011"/>
                <a:gd name="connsiteY8" fmla="*/ 431 h 16197"/>
                <a:gd name="connsiteX9" fmla="*/ 39 w 19011"/>
                <a:gd name="connsiteY9" fmla="*/ 1571 h 16197"/>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716 w 18972"/>
                <a:gd name="connsiteY7" fmla="*/ 246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716 w 18972"/>
                <a:gd name="connsiteY7" fmla="*/ 246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716 w 18972"/>
                <a:gd name="connsiteY7" fmla="*/ 246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716 w 18972"/>
                <a:gd name="connsiteY7" fmla="*/ 246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716 w 18972"/>
                <a:gd name="connsiteY7" fmla="*/ 246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4241 w 18972"/>
                <a:gd name="connsiteY7" fmla="*/ 3479 h 15766"/>
                <a:gd name="connsiteX8" fmla="*/ 3680 w 18972"/>
                <a:gd name="connsiteY8" fmla="*/ 0 h 15766"/>
                <a:gd name="connsiteX9" fmla="*/ 0 w 18972"/>
                <a:gd name="connsiteY9" fmla="*/ 1140 h 15766"/>
                <a:gd name="connsiteX0" fmla="*/ 0 w 18972"/>
                <a:gd name="connsiteY0" fmla="*/ 1140 h 15766"/>
                <a:gd name="connsiteX1" fmla="*/ 5665 w 18972"/>
                <a:gd name="connsiteY1" fmla="*/ 15593 h 15766"/>
                <a:gd name="connsiteX2" fmla="*/ 18972 w 18972"/>
                <a:gd name="connsiteY2" fmla="*/ 15766 h 15766"/>
                <a:gd name="connsiteX3" fmla="*/ 15368 w 18972"/>
                <a:gd name="connsiteY3" fmla="*/ 6459 h 15766"/>
                <a:gd name="connsiteX4" fmla="*/ 13091 w 18972"/>
                <a:gd name="connsiteY4" fmla="*/ 7745 h 15766"/>
                <a:gd name="connsiteX5" fmla="*/ 10633 w 18972"/>
                <a:gd name="connsiteY5" fmla="*/ 8193 h 15766"/>
                <a:gd name="connsiteX6" fmla="*/ 7613 w 18972"/>
                <a:gd name="connsiteY6" fmla="*/ 5275 h 15766"/>
                <a:gd name="connsiteX7" fmla="*/ 5505 w 18972"/>
                <a:gd name="connsiteY7" fmla="*/ 2132 h 15766"/>
                <a:gd name="connsiteX8" fmla="*/ 3680 w 18972"/>
                <a:gd name="connsiteY8" fmla="*/ 0 h 15766"/>
                <a:gd name="connsiteX9" fmla="*/ 0 w 18972"/>
                <a:gd name="connsiteY9" fmla="*/ 1140 h 15766"/>
                <a:gd name="connsiteX0" fmla="*/ 0 w 18972"/>
                <a:gd name="connsiteY0" fmla="*/ 0 h 14626"/>
                <a:gd name="connsiteX1" fmla="*/ 5665 w 18972"/>
                <a:gd name="connsiteY1" fmla="*/ 14453 h 14626"/>
                <a:gd name="connsiteX2" fmla="*/ 18972 w 18972"/>
                <a:gd name="connsiteY2" fmla="*/ 14626 h 14626"/>
                <a:gd name="connsiteX3" fmla="*/ 15368 w 18972"/>
                <a:gd name="connsiteY3" fmla="*/ 5319 h 14626"/>
                <a:gd name="connsiteX4" fmla="*/ 13091 w 18972"/>
                <a:gd name="connsiteY4" fmla="*/ 6605 h 14626"/>
                <a:gd name="connsiteX5" fmla="*/ 10633 w 18972"/>
                <a:gd name="connsiteY5" fmla="*/ 7053 h 14626"/>
                <a:gd name="connsiteX6" fmla="*/ 7613 w 18972"/>
                <a:gd name="connsiteY6" fmla="*/ 4135 h 14626"/>
                <a:gd name="connsiteX7" fmla="*/ 5505 w 18972"/>
                <a:gd name="connsiteY7" fmla="*/ 992 h 14626"/>
                <a:gd name="connsiteX8" fmla="*/ 3399 w 18972"/>
                <a:gd name="connsiteY8" fmla="*/ 768 h 14626"/>
                <a:gd name="connsiteX9" fmla="*/ 0 w 18972"/>
                <a:gd name="connsiteY9" fmla="*/ 0 h 14626"/>
                <a:gd name="connsiteX0" fmla="*/ 0 w 18972"/>
                <a:gd name="connsiteY0" fmla="*/ 579 h 15205"/>
                <a:gd name="connsiteX1" fmla="*/ 5665 w 18972"/>
                <a:gd name="connsiteY1" fmla="*/ 15032 h 15205"/>
                <a:gd name="connsiteX2" fmla="*/ 18972 w 18972"/>
                <a:gd name="connsiteY2" fmla="*/ 15205 h 15205"/>
                <a:gd name="connsiteX3" fmla="*/ 15368 w 18972"/>
                <a:gd name="connsiteY3" fmla="*/ 5898 h 15205"/>
                <a:gd name="connsiteX4" fmla="*/ 13091 w 18972"/>
                <a:gd name="connsiteY4" fmla="*/ 7184 h 15205"/>
                <a:gd name="connsiteX5" fmla="*/ 10633 w 18972"/>
                <a:gd name="connsiteY5" fmla="*/ 7632 h 15205"/>
                <a:gd name="connsiteX6" fmla="*/ 7613 w 18972"/>
                <a:gd name="connsiteY6" fmla="*/ 4714 h 15205"/>
                <a:gd name="connsiteX7" fmla="*/ 5505 w 18972"/>
                <a:gd name="connsiteY7" fmla="*/ 1571 h 15205"/>
                <a:gd name="connsiteX8" fmla="*/ 3750 w 18972"/>
                <a:gd name="connsiteY8" fmla="*/ 0 h 15205"/>
                <a:gd name="connsiteX9" fmla="*/ 0 w 18972"/>
                <a:gd name="connsiteY9" fmla="*/ 579 h 15205"/>
                <a:gd name="connsiteX0" fmla="*/ 0 w 18972"/>
                <a:gd name="connsiteY0" fmla="*/ 1028 h 15654"/>
                <a:gd name="connsiteX1" fmla="*/ 5665 w 18972"/>
                <a:gd name="connsiteY1" fmla="*/ 15481 h 15654"/>
                <a:gd name="connsiteX2" fmla="*/ 18972 w 18972"/>
                <a:gd name="connsiteY2" fmla="*/ 15654 h 15654"/>
                <a:gd name="connsiteX3" fmla="*/ 15368 w 18972"/>
                <a:gd name="connsiteY3" fmla="*/ 6347 h 15654"/>
                <a:gd name="connsiteX4" fmla="*/ 13091 w 18972"/>
                <a:gd name="connsiteY4" fmla="*/ 7633 h 15654"/>
                <a:gd name="connsiteX5" fmla="*/ 10633 w 18972"/>
                <a:gd name="connsiteY5" fmla="*/ 8081 h 15654"/>
                <a:gd name="connsiteX6" fmla="*/ 7613 w 18972"/>
                <a:gd name="connsiteY6" fmla="*/ 5163 h 15654"/>
                <a:gd name="connsiteX7" fmla="*/ 5505 w 18972"/>
                <a:gd name="connsiteY7" fmla="*/ 2020 h 15654"/>
                <a:gd name="connsiteX8" fmla="*/ 3188 w 18972"/>
                <a:gd name="connsiteY8" fmla="*/ 0 h 15654"/>
                <a:gd name="connsiteX9" fmla="*/ 0 w 18972"/>
                <a:gd name="connsiteY9" fmla="*/ 1028 h 15654"/>
                <a:gd name="connsiteX0" fmla="*/ 0 w 18972"/>
                <a:gd name="connsiteY0" fmla="*/ 1090 h 15716"/>
                <a:gd name="connsiteX1" fmla="*/ 5665 w 18972"/>
                <a:gd name="connsiteY1" fmla="*/ 15543 h 15716"/>
                <a:gd name="connsiteX2" fmla="*/ 18972 w 18972"/>
                <a:gd name="connsiteY2" fmla="*/ 15716 h 15716"/>
                <a:gd name="connsiteX3" fmla="*/ 15368 w 18972"/>
                <a:gd name="connsiteY3" fmla="*/ 6409 h 15716"/>
                <a:gd name="connsiteX4" fmla="*/ 13091 w 18972"/>
                <a:gd name="connsiteY4" fmla="*/ 7695 h 15716"/>
                <a:gd name="connsiteX5" fmla="*/ 10633 w 18972"/>
                <a:gd name="connsiteY5" fmla="*/ 8143 h 15716"/>
                <a:gd name="connsiteX6" fmla="*/ 7613 w 18972"/>
                <a:gd name="connsiteY6" fmla="*/ 5225 h 15716"/>
                <a:gd name="connsiteX7" fmla="*/ 5505 w 18972"/>
                <a:gd name="connsiteY7" fmla="*/ 2082 h 15716"/>
                <a:gd name="connsiteX8" fmla="*/ 3188 w 18972"/>
                <a:gd name="connsiteY8" fmla="*/ 62 h 15716"/>
                <a:gd name="connsiteX9" fmla="*/ 2001 w 18972"/>
                <a:gd name="connsiteY9" fmla="*/ 1 h 15716"/>
                <a:gd name="connsiteX10" fmla="*/ 0 w 18972"/>
                <a:gd name="connsiteY10" fmla="*/ 1090 h 15716"/>
                <a:gd name="connsiteX0" fmla="*/ 0 w 18972"/>
                <a:gd name="connsiteY0" fmla="*/ 1089 h 15715"/>
                <a:gd name="connsiteX1" fmla="*/ 5665 w 18972"/>
                <a:gd name="connsiteY1" fmla="*/ 15542 h 15715"/>
                <a:gd name="connsiteX2" fmla="*/ 18972 w 18972"/>
                <a:gd name="connsiteY2" fmla="*/ 15715 h 15715"/>
                <a:gd name="connsiteX3" fmla="*/ 15368 w 18972"/>
                <a:gd name="connsiteY3" fmla="*/ 6408 h 15715"/>
                <a:gd name="connsiteX4" fmla="*/ 13091 w 18972"/>
                <a:gd name="connsiteY4" fmla="*/ 7694 h 15715"/>
                <a:gd name="connsiteX5" fmla="*/ 10633 w 18972"/>
                <a:gd name="connsiteY5" fmla="*/ 8142 h 15715"/>
                <a:gd name="connsiteX6" fmla="*/ 7613 w 18972"/>
                <a:gd name="connsiteY6" fmla="*/ 5224 h 15715"/>
                <a:gd name="connsiteX7" fmla="*/ 5505 w 18972"/>
                <a:gd name="connsiteY7" fmla="*/ 2081 h 15715"/>
                <a:gd name="connsiteX8" fmla="*/ 3188 w 18972"/>
                <a:gd name="connsiteY8" fmla="*/ 61 h 15715"/>
                <a:gd name="connsiteX9" fmla="*/ 2001 w 18972"/>
                <a:gd name="connsiteY9" fmla="*/ 0 h 15715"/>
                <a:gd name="connsiteX10" fmla="*/ 0 w 18972"/>
                <a:gd name="connsiteY10" fmla="*/ 1089 h 15715"/>
                <a:gd name="connsiteX0" fmla="*/ 0 w 18972"/>
                <a:gd name="connsiteY0" fmla="*/ 1089 h 15715"/>
                <a:gd name="connsiteX1" fmla="*/ 5665 w 18972"/>
                <a:gd name="connsiteY1" fmla="*/ 15542 h 15715"/>
                <a:gd name="connsiteX2" fmla="*/ 18972 w 18972"/>
                <a:gd name="connsiteY2" fmla="*/ 15715 h 15715"/>
                <a:gd name="connsiteX3" fmla="*/ 15368 w 18972"/>
                <a:gd name="connsiteY3" fmla="*/ 6408 h 15715"/>
                <a:gd name="connsiteX4" fmla="*/ 13091 w 18972"/>
                <a:gd name="connsiteY4" fmla="*/ 7694 h 15715"/>
                <a:gd name="connsiteX5" fmla="*/ 10633 w 18972"/>
                <a:gd name="connsiteY5" fmla="*/ 8142 h 15715"/>
                <a:gd name="connsiteX6" fmla="*/ 7613 w 18972"/>
                <a:gd name="connsiteY6" fmla="*/ 5224 h 15715"/>
                <a:gd name="connsiteX7" fmla="*/ 4564 w 18972"/>
                <a:gd name="connsiteY7" fmla="*/ 4186 h 15715"/>
                <a:gd name="connsiteX8" fmla="*/ 3188 w 18972"/>
                <a:gd name="connsiteY8" fmla="*/ 61 h 15715"/>
                <a:gd name="connsiteX9" fmla="*/ 2001 w 18972"/>
                <a:gd name="connsiteY9" fmla="*/ 0 h 15715"/>
                <a:gd name="connsiteX10" fmla="*/ 0 w 18972"/>
                <a:gd name="connsiteY10" fmla="*/ 1089 h 15715"/>
                <a:gd name="connsiteX0" fmla="*/ 0 w 18972"/>
                <a:gd name="connsiteY0" fmla="*/ 1089 h 15715"/>
                <a:gd name="connsiteX1" fmla="*/ 5665 w 18972"/>
                <a:gd name="connsiteY1" fmla="*/ 15542 h 15715"/>
                <a:gd name="connsiteX2" fmla="*/ 18972 w 18972"/>
                <a:gd name="connsiteY2" fmla="*/ 15715 h 15715"/>
                <a:gd name="connsiteX3" fmla="*/ 15368 w 18972"/>
                <a:gd name="connsiteY3" fmla="*/ 6408 h 15715"/>
                <a:gd name="connsiteX4" fmla="*/ 13091 w 18972"/>
                <a:gd name="connsiteY4" fmla="*/ 7694 h 15715"/>
                <a:gd name="connsiteX5" fmla="*/ 10633 w 18972"/>
                <a:gd name="connsiteY5" fmla="*/ 8142 h 15715"/>
                <a:gd name="connsiteX6" fmla="*/ 7613 w 18972"/>
                <a:gd name="connsiteY6" fmla="*/ 5224 h 15715"/>
                <a:gd name="connsiteX7" fmla="*/ 4878 w 18972"/>
                <a:gd name="connsiteY7" fmla="*/ 1679 h 15715"/>
                <a:gd name="connsiteX8" fmla="*/ 3188 w 18972"/>
                <a:gd name="connsiteY8" fmla="*/ 61 h 15715"/>
                <a:gd name="connsiteX9" fmla="*/ 2001 w 18972"/>
                <a:gd name="connsiteY9" fmla="*/ 0 h 15715"/>
                <a:gd name="connsiteX10" fmla="*/ 0 w 18972"/>
                <a:gd name="connsiteY10" fmla="*/ 1089 h 15715"/>
                <a:gd name="connsiteX0" fmla="*/ 0 w 18972"/>
                <a:gd name="connsiteY0" fmla="*/ 1089 h 15715"/>
                <a:gd name="connsiteX1" fmla="*/ 5665 w 18972"/>
                <a:gd name="connsiteY1" fmla="*/ 15542 h 15715"/>
                <a:gd name="connsiteX2" fmla="*/ 18972 w 18972"/>
                <a:gd name="connsiteY2" fmla="*/ 15715 h 15715"/>
                <a:gd name="connsiteX3" fmla="*/ 15368 w 18972"/>
                <a:gd name="connsiteY3" fmla="*/ 6408 h 15715"/>
                <a:gd name="connsiteX4" fmla="*/ 13091 w 18972"/>
                <a:gd name="connsiteY4" fmla="*/ 7694 h 15715"/>
                <a:gd name="connsiteX5" fmla="*/ 10633 w 18972"/>
                <a:gd name="connsiteY5" fmla="*/ 8142 h 15715"/>
                <a:gd name="connsiteX6" fmla="*/ 6735 w 18972"/>
                <a:gd name="connsiteY6" fmla="*/ 8332 h 15715"/>
                <a:gd name="connsiteX7" fmla="*/ 4878 w 18972"/>
                <a:gd name="connsiteY7" fmla="*/ 1679 h 15715"/>
                <a:gd name="connsiteX8" fmla="*/ 3188 w 18972"/>
                <a:gd name="connsiteY8" fmla="*/ 61 h 15715"/>
                <a:gd name="connsiteX9" fmla="*/ 2001 w 18972"/>
                <a:gd name="connsiteY9" fmla="*/ 0 h 15715"/>
                <a:gd name="connsiteX10" fmla="*/ 0 w 18972"/>
                <a:gd name="connsiteY10" fmla="*/ 1089 h 15715"/>
                <a:gd name="connsiteX0" fmla="*/ 0 w 18972"/>
                <a:gd name="connsiteY0" fmla="*/ 1089 h 15715"/>
                <a:gd name="connsiteX1" fmla="*/ 5665 w 18972"/>
                <a:gd name="connsiteY1" fmla="*/ 15542 h 15715"/>
                <a:gd name="connsiteX2" fmla="*/ 18972 w 18972"/>
                <a:gd name="connsiteY2" fmla="*/ 15715 h 15715"/>
                <a:gd name="connsiteX3" fmla="*/ 15368 w 18972"/>
                <a:gd name="connsiteY3" fmla="*/ 6408 h 15715"/>
                <a:gd name="connsiteX4" fmla="*/ 13091 w 18972"/>
                <a:gd name="connsiteY4" fmla="*/ 7694 h 15715"/>
                <a:gd name="connsiteX5" fmla="*/ 10633 w 18972"/>
                <a:gd name="connsiteY5" fmla="*/ 8142 h 15715"/>
                <a:gd name="connsiteX6" fmla="*/ 7864 w 18972"/>
                <a:gd name="connsiteY6" fmla="*/ 6126 h 15715"/>
                <a:gd name="connsiteX7" fmla="*/ 4878 w 18972"/>
                <a:gd name="connsiteY7" fmla="*/ 1679 h 15715"/>
                <a:gd name="connsiteX8" fmla="*/ 3188 w 18972"/>
                <a:gd name="connsiteY8" fmla="*/ 61 h 15715"/>
                <a:gd name="connsiteX9" fmla="*/ 2001 w 18972"/>
                <a:gd name="connsiteY9" fmla="*/ 0 h 15715"/>
                <a:gd name="connsiteX10" fmla="*/ 0 w 18972"/>
                <a:gd name="connsiteY10" fmla="*/ 1089 h 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72" h="15715">
                  <a:moveTo>
                    <a:pt x="0" y="1089"/>
                  </a:moveTo>
                  <a:lnTo>
                    <a:pt x="5665" y="15542"/>
                  </a:lnTo>
                  <a:lnTo>
                    <a:pt x="18972" y="15715"/>
                  </a:lnTo>
                  <a:lnTo>
                    <a:pt x="15368" y="6408"/>
                  </a:lnTo>
                  <a:lnTo>
                    <a:pt x="13091" y="7694"/>
                  </a:lnTo>
                  <a:lnTo>
                    <a:pt x="10633" y="8142"/>
                  </a:lnTo>
                  <a:lnTo>
                    <a:pt x="7864" y="6126"/>
                  </a:lnTo>
                  <a:lnTo>
                    <a:pt x="4878" y="1679"/>
                  </a:lnTo>
                  <a:lnTo>
                    <a:pt x="3188" y="61"/>
                  </a:lnTo>
                  <a:lnTo>
                    <a:pt x="2001" y="0"/>
                  </a:lnTo>
                  <a:lnTo>
                    <a:pt x="0" y="1089"/>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4" name="Text Box 159"/>
            <p:cNvSpPr txBox="1">
              <a:spLocks noChangeArrowheads="1"/>
            </p:cNvSpPr>
            <p:nvPr/>
          </p:nvSpPr>
          <p:spPr bwMode="auto">
            <a:xfrm>
              <a:off x="6184856" y="2662740"/>
              <a:ext cx="574675"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ベイサイドシティ</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コスモスクエア駅前</a:t>
              </a:r>
            </a:p>
          </p:txBody>
        </p:sp>
        <p:sp>
          <p:nvSpPr>
            <p:cNvPr id="465" name="Freeform 9" descr="5%"/>
            <p:cNvSpPr>
              <a:spLocks/>
            </p:cNvSpPr>
            <p:nvPr/>
          </p:nvSpPr>
          <p:spPr bwMode="auto">
            <a:xfrm>
              <a:off x="4716472" y="2517559"/>
              <a:ext cx="395287" cy="35242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6867 h 17167"/>
                <a:gd name="connsiteX1" fmla="*/ 4260 w 11387"/>
                <a:gd name="connsiteY1" fmla="*/ 17167 h 17167"/>
                <a:gd name="connsiteX2" fmla="*/ 11387 w 11387"/>
                <a:gd name="connsiteY2" fmla="*/ 11279 h 17167"/>
                <a:gd name="connsiteX3" fmla="*/ 8273 w 11387"/>
                <a:gd name="connsiteY3" fmla="*/ 0 h 17167"/>
                <a:gd name="connsiteX4" fmla="*/ 0 w 11387"/>
                <a:gd name="connsiteY4" fmla="*/ 6867 h 17167"/>
                <a:gd name="connsiteX0" fmla="*/ 0 w 11387"/>
                <a:gd name="connsiteY0" fmla="*/ 6867 h 17167"/>
                <a:gd name="connsiteX1" fmla="*/ 4260 w 11387"/>
                <a:gd name="connsiteY1" fmla="*/ 17167 h 17167"/>
                <a:gd name="connsiteX2" fmla="*/ 11387 w 11387"/>
                <a:gd name="connsiteY2" fmla="*/ 11279 h 17167"/>
                <a:gd name="connsiteX3" fmla="*/ 9714 w 11387"/>
                <a:gd name="connsiteY3" fmla="*/ 3534 h 17167"/>
                <a:gd name="connsiteX4" fmla="*/ 8273 w 11387"/>
                <a:gd name="connsiteY4" fmla="*/ 0 h 17167"/>
                <a:gd name="connsiteX5" fmla="*/ 0 w 11387"/>
                <a:gd name="connsiteY5" fmla="*/ 6867 h 17167"/>
                <a:gd name="connsiteX0" fmla="*/ 0 w 9748"/>
                <a:gd name="connsiteY0" fmla="*/ 6867 h 17167"/>
                <a:gd name="connsiteX1" fmla="*/ 4260 w 9748"/>
                <a:gd name="connsiteY1" fmla="*/ 17167 h 17167"/>
                <a:gd name="connsiteX2" fmla="*/ 6494 w 9748"/>
                <a:gd name="connsiteY2" fmla="*/ 4361 h 17167"/>
                <a:gd name="connsiteX3" fmla="*/ 9714 w 9748"/>
                <a:gd name="connsiteY3" fmla="*/ 3534 h 17167"/>
                <a:gd name="connsiteX4" fmla="*/ 8273 w 9748"/>
                <a:gd name="connsiteY4" fmla="*/ 0 h 17167"/>
                <a:gd name="connsiteX5" fmla="*/ 0 w 9748"/>
                <a:gd name="connsiteY5" fmla="*/ 6867 h 17167"/>
                <a:gd name="connsiteX0" fmla="*/ 0 w 9965"/>
                <a:gd name="connsiteY0" fmla="*/ 4000 h 10000"/>
                <a:gd name="connsiteX1" fmla="*/ 4370 w 9965"/>
                <a:gd name="connsiteY1" fmla="*/ 10000 h 10000"/>
                <a:gd name="connsiteX2" fmla="*/ 6662 w 9965"/>
                <a:gd name="connsiteY2" fmla="*/ 2540 h 10000"/>
                <a:gd name="connsiteX3" fmla="*/ 9965 w 9965"/>
                <a:gd name="connsiteY3" fmla="*/ 2059 h 10000"/>
                <a:gd name="connsiteX4" fmla="*/ 8487 w 9965"/>
                <a:gd name="connsiteY4" fmla="*/ 0 h 10000"/>
                <a:gd name="connsiteX5" fmla="*/ 0 w 9965"/>
                <a:gd name="connsiteY5" fmla="*/ 4000 h 10000"/>
                <a:gd name="connsiteX0" fmla="*/ 0 w 10000"/>
                <a:gd name="connsiteY0" fmla="*/ 4000 h 10000"/>
                <a:gd name="connsiteX1" fmla="*/ 4385 w 10000"/>
                <a:gd name="connsiteY1" fmla="*/ 10000 h 10000"/>
                <a:gd name="connsiteX2" fmla="*/ 9074 w 10000"/>
                <a:gd name="connsiteY2" fmla="*/ 2306 h 10000"/>
                <a:gd name="connsiteX3" fmla="*/ 10000 w 10000"/>
                <a:gd name="connsiteY3" fmla="*/ 2059 h 10000"/>
                <a:gd name="connsiteX4" fmla="*/ 8517 w 10000"/>
                <a:gd name="connsiteY4" fmla="*/ 0 h 10000"/>
                <a:gd name="connsiteX5" fmla="*/ 0 w 10000"/>
                <a:gd name="connsiteY5" fmla="*/ 4000 h 10000"/>
                <a:gd name="connsiteX0" fmla="*/ 0 w 10710"/>
                <a:gd name="connsiteY0" fmla="*/ 4000 h 10000"/>
                <a:gd name="connsiteX1" fmla="*/ 4385 w 10710"/>
                <a:gd name="connsiteY1" fmla="*/ 10000 h 10000"/>
                <a:gd name="connsiteX2" fmla="*/ 10710 w 10710"/>
                <a:gd name="connsiteY2" fmla="*/ 4629 h 10000"/>
                <a:gd name="connsiteX3" fmla="*/ 9074 w 10710"/>
                <a:gd name="connsiteY3" fmla="*/ 2306 h 10000"/>
                <a:gd name="connsiteX4" fmla="*/ 10000 w 10710"/>
                <a:gd name="connsiteY4" fmla="*/ 2059 h 10000"/>
                <a:gd name="connsiteX5" fmla="*/ 8517 w 10710"/>
                <a:gd name="connsiteY5" fmla="*/ 0 h 10000"/>
                <a:gd name="connsiteX6" fmla="*/ 0 w 10710"/>
                <a:gd name="connsiteY6" fmla="*/ 4000 h 10000"/>
                <a:gd name="connsiteX0" fmla="*/ 0 w 10710"/>
                <a:gd name="connsiteY0" fmla="*/ 4000 h 5445"/>
                <a:gd name="connsiteX1" fmla="*/ 4062 w 10710"/>
                <a:gd name="connsiteY1" fmla="*/ 5445 h 5445"/>
                <a:gd name="connsiteX2" fmla="*/ 10710 w 10710"/>
                <a:gd name="connsiteY2" fmla="*/ 4629 h 5445"/>
                <a:gd name="connsiteX3" fmla="*/ 9074 w 10710"/>
                <a:gd name="connsiteY3" fmla="*/ 2306 h 5445"/>
                <a:gd name="connsiteX4" fmla="*/ 10000 w 10710"/>
                <a:gd name="connsiteY4" fmla="*/ 2059 h 5445"/>
                <a:gd name="connsiteX5" fmla="*/ 8517 w 10710"/>
                <a:gd name="connsiteY5" fmla="*/ 0 h 5445"/>
                <a:gd name="connsiteX6" fmla="*/ 0 w 10710"/>
                <a:gd name="connsiteY6" fmla="*/ 4000 h 5445"/>
                <a:gd name="connsiteX0" fmla="*/ 0 w 10000"/>
                <a:gd name="connsiteY0" fmla="*/ 7346 h 15899"/>
                <a:gd name="connsiteX1" fmla="*/ 2889 w 10000"/>
                <a:gd name="connsiteY1" fmla="*/ 15899 h 15899"/>
                <a:gd name="connsiteX2" fmla="*/ 10000 w 10000"/>
                <a:gd name="connsiteY2" fmla="*/ 8501 h 15899"/>
                <a:gd name="connsiteX3" fmla="*/ 8472 w 10000"/>
                <a:gd name="connsiteY3" fmla="*/ 4235 h 15899"/>
                <a:gd name="connsiteX4" fmla="*/ 9337 w 10000"/>
                <a:gd name="connsiteY4" fmla="*/ 3781 h 15899"/>
                <a:gd name="connsiteX5" fmla="*/ 7952 w 10000"/>
                <a:gd name="connsiteY5" fmla="*/ 0 h 15899"/>
                <a:gd name="connsiteX6" fmla="*/ 0 w 10000"/>
                <a:gd name="connsiteY6" fmla="*/ 7346 h 15899"/>
                <a:gd name="connsiteX0" fmla="*/ 0 w 10000"/>
                <a:gd name="connsiteY0" fmla="*/ 7346 h 15899"/>
                <a:gd name="connsiteX1" fmla="*/ 2889 w 10000"/>
                <a:gd name="connsiteY1" fmla="*/ 15899 h 15899"/>
                <a:gd name="connsiteX2" fmla="*/ 10000 w 10000"/>
                <a:gd name="connsiteY2" fmla="*/ 8501 h 15899"/>
                <a:gd name="connsiteX3" fmla="*/ 8472 w 10000"/>
                <a:gd name="connsiteY3" fmla="*/ 4235 h 15899"/>
                <a:gd name="connsiteX4" fmla="*/ 9337 w 10000"/>
                <a:gd name="connsiteY4" fmla="*/ 3781 h 15899"/>
                <a:gd name="connsiteX5" fmla="*/ 7952 w 10000"/>
                <a:gd name="connsiteY5" fmla="*/ 0 h 15899"/>
                <a:gd name="connsiteX6" fmla="*/ 0 w 10000"/>
                <a:gd name="connsiteY6" fmla="*/ 7346 h 15899"/>
                <a:gd name="connsiteX0" fmla="*/ 0 w 10000"/>
                <a:gd name="connsiteY0" fmla="*/ 7346 h 15899"/>
                <a:gd name="connsiteX1" fmla="*/ 2889 w 10000"/>
                <a:gd name="connsiteY1" fmla="*/ 15899 h 15899"/>
                <a:gd name="connsiteX2" fmla="*/ 10000 w 10000"/>
                <a:gd name="connsiteY2" fmla="*/ 8501 h 15899"/>
                <a:gd name="connsiteX3" fmla="*/ 8653 w 10000"/>
                <a:gd name="connsiteY3" fmla="*/ 4557 h 15899"/>
                <a:gd name="connsiteX4" fmla="*/ 9337 w 10000"/>
                <a:gd name="connsiteY4" fmla="*/ 3781 h 15899"/>
                <a:gd name="connsiteX5" fmla="*/ 7952 w 10000"/>
                <a:gd name="connsiteY5" fmla="*/ 0 h 15899"/>
                <a:gd name="connsiteX6" fmla="*/ 0 w 10000"/>
                <a:gd name="connsiteY6" fmla="*/ 7346 h 15899"/>
                <a:gd name="connsiteX0" fmla="*/ 0 w 10000"/>
                <a:gd name="connsiteY0" fmla="*/ 7346 h 15899"/>
                <a:gd name="connsiteX1" fmla="*/ 2889 w 10000"/>
                <a:gd name="connsiteY1" fmla="*/ 15899 h 15899"/>
                <a:gd name="connsiteX2" fmla="*/ 10000 w 10000"/>
                <a:gd name="connsiteY2" fmla="*/ 8501 h 15899"/>
                <a:gd name="connsiteX3" fmla="*/ 8653 w 10000"/>
                <a:gd name="connsiteY3" fmla="*/ 4557 h 15899"/>
                <a:gd name="connsiteX4" fmla="*/ 9156 w 10000"/>
                <a:gd name="connsiteY4" fmla="*/ 3996 h 15899"/>
                <a:gd name="connsiteX5" fmla="*/ 7952 w 10000"/>
                <a:gd name="connsiteY5" fmla="*/ 0 h 15899"/>
                <a:gd name="connsiteX6" fmla="*/ 0 w 10000"/>
                <a:gd name="connsiteY6" fmla="*/ 7346 h 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5899">
                  <a:moveTo>
                    <a:pt x="0" y="7346"/>
                  </a:moveTo>
                  <a:lnTo>
                    <a:pt x="2889" y="15899"/>
                  </a:lnTo>
                  <a:lnTo>
                    <a:pt x="10000" y="8501"/>
                  </a:lnTo>
                  <a:lnTo>
                    <a:pt x="8653" y="4557"/>
                  </a:lnTo>
                  <a:lnTo>
                    <a:pt x="9156" y="3996"/>
                  </a:lnTo>
                  <a:lnTo>
                    <a:pt x="7952" y="0"/>
                  </a:lnTo>
                  <a:lnTo>
                    <a:pt x="0" y="7346"/>
                  </a:lnTo>
                  <a:close/>
                </a:path>
              </a:pathLst>
            </a:custGeom>
            <a:solidFill>
              <a:schemeClr val="accent1">
                <a:lumMod val="20000"/>
                <a:lumOff val="80000"/>
              </a:schemeClr>
            </a:solidFill>
            <a:ln w="34925">
              <a:no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6" name="Freeform 9" descr="5%"/>
            <p:cNvSpPr>
              <a:spLocks/>
            </p:cNvSpPr>
            <p:nvPr/>
          </p:nvSpPr>
          <p:spPr bwMode="auto">
            <a:xfrm>
              <a:off x="4872046" y="2623922"/>
              <a:ext cx="752475" cy="42227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5347 w 11387"/>
                <a:gd name="connsiteY4" fmla="*/ 1111 h 16766"/>
                <a:gd name="connsiteX5" fmla="*/ 0 w 11387"/>
                <a:gd name="connsiteY5"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5347 w 11387"/>
                <a:gd name="connsiteY4" fmla="*/ 1111 h 16766"/>
                <a:gd name="connsiteX5" fmla="*/ 3904 w 11387"/>
                <a:gd name="connsiteY5" fmla="*/ 1812 h 16766"/>
                <a:gd name="connsiteX6" fmla="*/ 0 w 11387"/>
                <a:gd name="connsiteY6"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5347 w 11387"/>
                <a:gd name="connsiteY4" fmla="*/ 1111 h 16766"/>
                <a:gd name="connsiteX5" fmla="*/ 3904 w 11387"/>
                <a:gd name="connsiteY5" fmla="*/ 1812 h 16766"/>
                <a:gd name="connsiteX6" fmla="*/ 2273 w 11387"/>
                <a:gd name="connsiteY6" fmla="*/ 1913 h 16766"/>
                <a:gd name="connsiteX7" fmla="*/ 0 w 11387"/>
                <a:gd name="connsiteY7"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5347 w 11387"/>
                <a:gd name="connsiteY4" fmla="*/ 1111 h 16766"/>
                <a:gd name="connsiteX5" fmla="*/ 3904 w 11387"/>
                <a:gd name="connsiteY5" fmla="*/ 1812 h 16766"/>
                <a:gd name="connsiteX6" fmla="*/ 2273 w 11387"/>
                <a:gd name="connsiteY6" fmla="*/ 1913 h 16766"/>
                <a:gd name="connsiteX7" fmla="*/ 517 w 11387"/>
                <a:gd name="connsiteY7" fmla="*/ 3216 h 16766"/>
                <a:gd name="connsiteX8" fmla="*/ 0 w 11387"/>
                <a:gd name="connsiteY8" fmla="*/ 6466 h 16766"/>
                <a:gd name="connsiteX0" fmla="*/ 0 w 20546"/>
                <a:gd name="connsiteY0" fmla="*/ 11880 h 16766"/>
                <a:gd name="connsiteX1" fmla="*/ 13419 w 20546"/>
                <a:gd name="connsiteY1" fmla="*/ 16766 h 16766"/>
                <a:gd name="connsiteX2" fmla="*/ 20546 w 20546"/>
                <a:gd name="connsiteY2" fmla="*/ 10878 h 16766"/>
                <a:gd name="connsiteX3" fmla="*/ 16240 w 20546"/>
                <a:gd name="connsiteY3" fmla="*/ 0 h 16766"/>
                <a:gd name="connsiteX4" fmla="*/ 14506 w 20546"/>
                <a:gd name="connsiteY4" fmla="*/ 1111 h 16766"/>
                <a:gd name="connsiteX5" fmla="*/ 13063 w 20546"/>
                <a:gd name="connsiteY5" fmla="*/ 1812 h 16766"/>
                <a:gd name="connsiteX6" fmla="*/ 11432 w 20546"/>
                <a:gd name="connsiteY6" fmla="*/ 1913 h 16766"/>
                <a:gd name="connsiteX7" fmla="*/ 9676 w 20546"/>
                <a:gd name="connsiteY7" fmla="*/ 3216 h 16766"/>
                <a:gd name="connsiteX8" fmla="*/ 0 w 20546"/>
                <a:gd name="connsiteY8" fmla="*/ 11880 h 16766"/>
                <a:gd name="connsiteX0" fmla="*/ 0 w 20546"/>
                <a:gd name="connsiteY0" fmla="*/ 11880 h 16766"/>
                <a:gd name="connsiteX1" fmla="*/ 13419 w 20546"/>
                <a:gd name="connsiteY1" fmla="*/ 16766 h 16766"/>
                <a:gd name="connsiteX2" fmla="*/ 20546 w 20546"/>
                <a:gd name="connsiteY2" fmla="*/ 10878 h 16766"/>
                <a:gd name="connsiteX3" fmla="*/ 16240 w 20546"/>
                <a:gd name="connsiteY3" fmla="*/ 0 h 16766"/>
                <a:gd name="connsiteX4" fmla="*/ 14506 w 20546"/>
                <a:gd name="connsiteY4" fmla="*/ 1111 h 16766"/>
                <a:gd name="connsiteX5" fmla="*/ 13063 w 20546"/>
                <a:gd name="connsiteY5" fmla="*/ 1812 h 16766"/>
                <a:gd name="connsiteX6" fmla="*/ 11432 w 20546"/>
                <a:gd name="connsiteY6" fmla="*/ 1913 h 16766"/>
                <a:gd name="connsiteX7" fmla="*/ 9676 w 20546"/>
                <a:gd name="connsiteY7" fmla="*/ 3216 h 16766"/>
                <a:gd name="connsiteX8" fmla="*/ 0 w 20546"/>
                <a:gd name="connsiteY8" fmla="*/ 11880 h 16766"/>
                <a:gd name="connsiteX0" fmla="*/ 0 w 20546"/>
                <a:gd name="connsiteY0" fmla="*/ 11880 h 17754"/>
                <a:gd name="connsiteX1" fmla="*/ 2022 w 20546"/>
                <a:gd name="connsiteY1" fmla="*/ 17754 h 17754"/>
                <a:gd name="connsiteX2" fmla="*/ 13419 w 20546"/>
                <a:gd name="connsiteY2" fmla="*/ 16766 h 17754"/>
                <a:gd name="connsiteX3" fmla="*/ 20546 w 20546"/>
                <a:gd name="connsiteY3" fmla="*/ 10878 h 17754"/>
                <a:gd name="connsiteX4" fmla="*/ 16240 w 20546"/>
                <a:gd name="connsiteY4" fmla="*/ 0 h 17754"/>
                <a:gd name="connsiteX5" fmla="*/ 14506 w 20546"/>
                <a:gd name="connsiteY5" fmla="*/ 1111 h 17754"/>
                <a:gd name="connsiteX6" fmla="*/ 13063 w 20546"/>
                <a:gd name="connsiteY6" fmla="*/ 1812 h 17754"/>
                <a:gd name="connsiteX7" fmla="*/ 11432 w 20546"/>
                <a:gd name="connsiteY7" fmla="*/ 1913 h 17754"/>
                <a:gd name="connsiteX8" fmla="*/ 9676 w 20546"/>
                <a:gd name="connsiteY8" fmla="*/ 3216 h 17754"/>
                <a:gd name="connsiteX9" fmla="*/ 0 w 20546"/>
                <a:gd name="connsiteY9" fmla="*/ 11880 h 17754"/>
                <a:gd name="connsiteX0" fmla="*/ 0 w 20546"/>
                <a:gd name="connsiteY0" fmla="*/ 11880 h 17754"/>
                <a:gd name="connsiteX1" fmla="*/ 2022 w 20546"/>
                <a:gd name="connsiteY1" fmla="*/ 17754 h 17754"/>
                <a:gd name="connsiteX2" fmla="*/ 13419 w 20546"/>
                <a:gd name="connsiteY2" fmla="*/ 16766 h 17754"/>
                <a:gd name="connsiteX3" fmla="*/ 20546 w 20546"/>
                <a:gd name="connsiteY3" fmla="*/ 10878 h 17754"/>
                <a:gd name="connsiteX4" fmla="*/ 16240 w 20546"/>
                <a:gd name="connsiteY4" fmla="*/ 0 h 17754"/>
                <a:gd name="connsiteX5" fmla="*/ 14506 w 20546"/>
                <a:gd name="connsiteY5" fmla="*/ 1111 h 17754"/>
                <a:gd name="connsiteX6" fmla="*/ 13063 w 20546"/>
                <a:gd name="connsiteY6" fmla="*/ 1812 h 17754"/>
                <a:gd name="connsiteX7" fmla="*/ 11432 w 20546"/>
                <a:gd name="connsiteY7" fmla="*/ 1913 h 17754"/>
                <a:gd name="connsiteX8" fmla="*/ 9676 w 20546"/>
                <a:gd name="connsiteY8" fmla="*/ 3216 h 17754"/>
                <a:gd name="connsiteX9" fmla="*/ 0 w 20546"/>
                <a:gd name="connsiteY9" fmla="*/ 11880 h 17754"/>
                <a:gd name="connsiteX0" fmla="*/ 0 w 20797"/>
                <a:gd name="connsiteY0" fmla="*/ 11980 h 17754"/>
                <a:gd name="connsiteX1" fmla="*/ 2273 w 20797"/>
                <a:gd name="connsiteY1" fmla="*/ 17754 h 17754"/>
                <a:gd name="connsiteX2" fmla="*/ 13670 w 20797"/>
                <a:gd name="connsiteY2" fmla="*/ 16766 h 17754"/>
                <a:gd name="connsiteX3" fmla="*/ 20797 w 20797"/>
                <a:gd name="connsiteY3" fmla="*/ 10878 h 17754"/>
                <a:gd name="connsiteX4" fmla="*/ 16491 w 20797"/>
                <a:gd name="connsiteY4" fmla="*/ 0 h 17754"/>
                <a:gd name="connsiteX5" fmla="*/ 14757 w 20797"/>
                <a:gd name="connsiteY5" fmla="*/ 1111 h 17754"/>
                <a:gd name="connsiteX6" fmla="*/ 13314 w 20797"/>
                <a:gd name="connsiteY6" fmla="*/ 1812 h 17754"/>
                <a:gd name="connsiteX7" fmla="*/ 11683 w 20797"/>
                <a:gd name="connsiteY7" fmla="*/ 1913 h 17754"/>
                <a:gd name="connsiteX8" fmla="*/ 9927 w 20797"/>
                <a:gd name="connsiteY8" fmla="*/ 3216 h 17754"/>
                <a:gd name="connsiteX9" fmla="*/ 0 w 20797"/>
                <a:gd name="connsiteY9" fmla="*/ 11980 h 17754"/>
                <a:gd name="connsiteX0" fmla="*/ 0 w 20797"/>
                <a:gd name="connsiteY0" fmla="*/ 11980 h 17754"/>
                <a:gd name="connsiteX1" fmla="*/ 2273 w 20797"/>
                <a:gd name="connsiteY1" fmla="*/ 17754 h 17754"/>
                <a:gd name="connsiteX2" fmla="*/ 11286 w 20797"/>
                <a:gd name="connsiteY2" fmla="*/ 8344 h 17754"/>
                <a:gd name="connsiteX3" fmla="*/ 20797 w 20797"/>
                <a:gd name="connsiteY3" fmla="*/ 10878 h 17754"/>
                <a:gd name="connsiteX4" fmla="*/ 16491 w 20797"/>
                <a:gd name="connsiteY4" fmla="*/ 0 h 17754"/>
                <a:gd name="connsiteX5" fmla="*/ 14757 w 20797"/>
                <a:gd name="connsiteY5" fmla="*/ 1111 h 17754"/>
                <a:gd name="connsiteX6" fmla="*/ 13314 w 20797"/>
                <a:gd name="connsiteY6" fmla="*/ 1812 h 17754"/>
                <a:gd name="connsiteX7" fmla="*/ 11683 w 20797"/>
                <a:gd name="connsiteY7" fmla="*/ 1913 h 17754"/>
                <a:gd name="connsiteX8" fmla="*/ 9927 w 20797"/>
                <a:gd name="connsiteY8" fmla="*/ 3216 h 17754"/>
                <a:gd name="connsiteX9" fmla="*/ 0 w 20797"/>
                <a:gd name="connsiteY9" fmla="*/ 11980 h 17754"/>
                <a:gd name="connsiteX0" fmla="*/ 0 w 17849"/>
                <a:gd name="connsiteY0" fmla="*/ 11980 h 17754"/>
                <a:gd name="connsiteX1" fmla="*/ 2273 w 17849"/>
                <a:gd name="connsiteY1" fmla="*/ 17754 h 17754"/>
                <a:gd name="connsiteX2" fmla="*/ 11286 w 17849"/>
                <a:gd name="connsiteY2" fmla="*/ 8344 h 17754"/>
                <a:gd name="connsiteX3" fmla="*/ 17849 w 17849"/>
                <a:gd name="connsiteY3" fmla="*/ 7770 h 17754"/>
                <a:gd name="connsiteX4" fmla="*/ 16491 w 17849"/>
                <a:gd name="connsiteY4" fmla="*/ 0 h 17754"/>
                <a:gd name="connsiteX5" fmla="*/ 14757 w 17849"/>
                <a:gd name="connsiteY5" fmla="*/ 1111 h 17754"/>
                <a:gd name="connsiteX6" fmla="*/ 13314 w 17849"/>
                <a:gd name="connsiteY6" fmla="*/ 1812 h 17754"/>
                <a:gd name="connsiteX7" fmla="*/ 11683 w 17849"/>
                <a:gd name="connsiteY7" fmla="*/ 1913 h 17754"/>
                <a:gd name="connsiteX8" fmla="*/ 9927 w 17849"/>
                <a:gd name="connsiteY8" fmla="*/ 3216 h 17754"/>
                <a:gd name="connsiteX9" fmla="*/ 0 w 17849"/>
                <a:gd name="connsiteY9" fmla="*/ 11980 h 17754"/>
                <a:gd name="connsiteX0" fmla="*/ 0 w 19856"/>
                <a:gd name="connsiteY0" fmla="*/ 11980 h 17754"/>
                <a:gd name="connsiteX1" fmla="*/ 2273 w 19856"/>
                <a:gd name="connsiteY1" fmla="*/ 17754 h 17754"/>
                <a:gd name="connsiteX2" fmla="*/ 11286 w 19856"/>
                <a:gd name="connsiteY2" fmla="*/ 8344 h 17754"/>
                <a:gd name="connsiteX3" fmla="*/ 19856 w 19856"/>
                <a:gd name="connsiteY3" fmla="*/ 8773 h 17754"/>
                <a:gd name="connsiteX4" fmla="*/ 16491 w 19856"/>
                <a:gd name="connsiteY4" fmla="*/ 0 h 17754"/>
                <a:gd name="connsiteX5" fmla="*/ 14757 w 19856"/>
                <a:gd name="connsiteY5" fmla="*/ 1111 h 17754"/>
                <a:gd name="connsiteX6" fmla="*/ 13314 w 19856"/>
                <a:gd name="connsiteY6" fmla="*/ 1812 h 17754"/>
                <a:gd name="connsiteX7" fmla="*/ 11683 w 19856"/>
                <a:gd name="connsiteY7" fmla="*/ 1913 h 17754"/>
                <a:gd name="connsiteX8" fmla="*/ 9927 w 19856"/>
                <a:gd name="connsiteY8" fmla="*/ 3216 h 17754"/>
                <a:gd name="connsiteX9" fmla="*/ 0 w 19856"/>
                <a:gd name="connsiteY9" fmla="*/ 11980 h 17754"/>
                <a:gd name="connsiteX0" fmla="*/ 0 w 19856"/>
                <a:gd name="connsiteY0" fmla="*/ 11980 h 17754"/>
                <a:gd name="connsiteX1" fmla="*/ 2273 w 19856"/>
                <a:gd name="connsiteY1" fmla="*/ 17754 h 17754"/>
                <a:gd name="connsiteX2" fmla="*/ 19856 w 19856"/>
                <a:gd name="connsiteY2" fmla="*/ 8773 h 17754"/>
                <a:gd name="connsiteX3" fmla="*/ 16491 w 19856"/>
                <a:gd name="connsiteY3" fmla="*/ 0 h 17754"/>
                <a:gd name="connsiteX4" fmla="*/ 14757 w 19856"/>
                <a:gd name="connsiteY4" fmla="*/ 1111 h 17754"/>
                <a:gd name="connsiteX5" fmla="*/ 13314 w 19856"/>
                <a:gd name="connsiteY5" fmla="*/ 1812 h 17754"/>
                <a:gd name="connsiteX6" fmla="*/ 11683 w 19856"/>
                <a:gd name="connsiteY6" fmla="*/ 1913 h 17754"/>
                <a:gd name="connsiteX7" fmla="*/ 9927 w 19856"/>
                <a:gd name="connsiteY7" fmla="*/ 3216 h 17754"/>
                <a:gd name="connsiteX8" fmla="*/ 0 w 19856"/>
                <a:gd name="connsiteY8" fmla="*/ 11980 h 17754"/>
                <a:gd name="connsiteX0" fmla="*/ 0 w 19856"/>
                <a:gd name="connsiteY0" fmla="*/ 11980 h 17754"/>
                <a:gd name="connsiteX1" fmla="*/ 2273 w 19856"/>
                <a:gd name="connsiteY1" fmla="*/ 17754 h 17754"/>
                <a:gd name="connsiteX2" fmla="*/ 19856 w 19856"/>
                <a:gd name="connsiteY2" fmla="*/ 8773 h 17754"/>
                <a:gd name="connsiteX3" fmla="*/ 16491 w 19856"/>
                <a:gd name="connsiteY3" fmla="*/ 0 h 17754"/>
                <a:gd name="connsiteX4" fmla="*/ 14757 w 19856"/>
                <a:gd name="connsiteY4" fmla="*/ 1111 h 17754"/>
                <a:gd name="connsiteX5" fmla="*/ 13314 w 19856"/>
                <a:gd name="connsiteY5" fmla="*/ 1812 h 17754"/>
                <a:gd name="connsiteX6" fmla="*/ 11683 w 19856"/>
                <a:gd name="connsiteY6" fmla="*/ 1913 h 17754"/>
                <a:gd name="connsiteX7" fmla="*/ 9927 w 19856"/>
                <a:gd name="connsiteY7" fmla="*/ 3216 h 17754"/>
                <a:gd name="connsiteX8" fmla="*/ 0 w 19856"/>
                <a:gd name="connsiteY8" fmla="*/ 11980 h 17754"/>
                <a:gd name="connsiteX0" fmla="*/ 0 w 19856"/>
                <a:gd name="connsiteY0" fmla="*/ 11980 h 17754"/>
                <a:gd name="connsiteX1" fmla="*/ 2273 w 19856"/>
                <a:gd name="connsiteY1" fmla="*/ 17754 h 17754"/>
                <a:gd name="connsiteX2" fmla="*/ 19856 w 19856"/>
                <a:gd name="connsiteY2" fmla="*/ 8773 h 17754"/>
                <a:gd name="connsiteX3" fmla="*/ 16491 w 19856"/>
                <a:gd name="connsiteY3" fmla="*/ 0 h 17754"/>
                <a:gd name="connsiteX4" fmla="*/ 14757 w 19856"/>
                <a:gd name="connsiteY4" fmla="*/ 1111 h 17754"/>
                <a:gd name="connsiteX5" fmla="*/ 13314 w 19856"/>
                <a:gd name="connsiteY5" fmla="*/ 1812 h 17754"/>
                <a:gd name="connsiteX6" fmla="*/ 11683 w 19856"/>
                <a:gd name="connsiteY6" fmla="*/ 1913 h 17754"/>
                <a:gd name="connsiteX7" fmla="*/ 9927 w 19856"/>
                <a:gd name="connsiteY7" fmla="*/ 3216 h 17754"/>
                <a:gd name="connsiteX8" fmla="*/ 0 w 19856"/>
                <a:gd name="connsiteY8" fmla="*/ 11980 h 17754"/>
                <a:gd name="connsiteX0" fmla="*/ 0 w 19856"/>
                <a:gd name="connsiteY0" fmla="*/ 11980 h 17754"/>
                <a:gd name="connsiteX1" fmla="*/ 2273 w 19856"/>
                <a:gd name="connsiteY1" fmla="*/ 17754 h 17754"/>
                <a:gd name="connsiteX2" fmla="*/ 19856 w 19856"/>
                <a:gd name="connsiteY2" fmla="*/ 8773 h 17754"/>
                <a:gd name="connsiteX3" fmla="*/ 16491 w 19856"/>
                <a:gd name="connsiteY3" fmla="*/ 0 h 17754"/>
                <a:gd name="connsiteX4" fmla="*/ 14757 w 19856"/>
                <a:gd name="connsiteY4" fmla="*/ 1111 h 17754"/>
                <a:gd name="connsiteX5" fmla="*/ 13314 w 19856"/>
                <a:gd name="connsiteY5" fmla="*/ 1812 h 17754"/>
                <a:gd name="connsiteX6" fmla="*/ 11683 w 19856"/>
                <a:gd name="connsiteY6" fmla="*/ 1913 h 17754"/>
                <a:gd name="connsiteX7" fmla="*/ 9927 w 19856"/>
                <a:gd name="connsiteY7" fmla="*/ 3216 h 17754"/>
                <a:gd name="connsiteX8" fmla="*/ 0 w 19856"/>
                <a:gd name="connsiteY8" fmla="*/ 11980 h 17754"/>
                <a:gd name="connsiteX0" fmla="*/ 0 w 19856"/>
                <a:gd name="connsiteY0" fmla="*/ 11980 h 17754"/>
                <a:gd name="connsiteX1" fmla="*/ 2273 w 19856"/>
                <a:gd name="connsiteY1" fmla="*/ 17754 h 17754"/>
                <a:gd name="connsiteX2" fmla="*/ 19856 w 19856"/>
                <a:gd name="connsiteY2" fmla="*/ 8773 h 17754"/>
                <a:gd name="connsiteX3" fmla="*/ 16491 w 19856"/>
                <a:gd name="connsiteY3" fmla="*/ 0 h 17754"/>
                <a:gd name="connsiteX4" fmla="*/ 14757 w 19856"/>
                <a:gd name="connsiteY4" fmla="*/ 1111 h 17754"/>
                <a:gd name="connsiteX5" fmla="*/ 13314 w 19856"/>
                <a:gd name="connsiteY5" fmla="*/ 1812 h 17754"/>
                <a:gd name="connsiteX6" fmla="*/ 11683 w 19856"/>
                <a:gd name="connsiteY6" fmla="*/ 1913 h 17754"/>
                <a:gd name="connsiteX7" fmla="*/ 9927 w 19856"/>
                <a:gd name="connsiteY7" fmla="*/ 3216 h 17754"/>
                <a:gd name="connsiteX8" fmla="*/ 0 w 19856"/>
                <a:gd name="connsiteY8" fmla="*/ 11980 h 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6" h="17754">
                  <a:moveTo>
                    <a:pt x="0" y="11980"/>
                  </a:moveTo>
                  <a:lnTo>
                    <a:pt x="2273" y="17754"/>
                  </a:lnTo>
                  <a:lnTo>
                    <a:pt x="19856" y="8773"/>
                  </a:lnTo>
                  <a:lnTo>
                    <a:pt x="16491" y="0"/>
                  </a:lnTo>
                  <a:lnTo>
                    <a:pt x="14757" y="1111"/>
                  </a:lnTo>
                  <a:lnTo>
                    <a:pt x="13314" y="1812"/>
                  </a:lnTo>
                  <a:lnTo>
                    <a:pt x="11683" y="1913"/>
                  </a:lnTo>
                  <a:lnTo>
                    <a:pt x="9927" y="3216"/>
                  </a:lnTo>
                  <a:lnTo>
                    <a:pt x="0" y="11980"/>
                  </a:lnTo>
                  <a:close/>
                </a:path>
              </a:pathLst>
            </a:custGeom>
            <a:solidFill>
              <a:schemeClr val="accent1">
                <a:lumMod val="20000"/>
                <a:lumOff val="80000"/>
              </a:schemeClr>
            </a:solidFill>
            <a:ln w="34925">
              <a:no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7" name="Freeform 9" descr="5%"/>
            <p:cNvSpPr>
              <a:spLocks/>
            </p:cNvSpPr>
            <p:nvPr/>
          </p:nvSpPr>
          <p:spPr bwMode="auto">
            <a:xfrm>
              <a:off x="6261106" y="1768255"/>
              <a:ext cx="314325" cy="247651"/>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6466 h 10878"/>
                <a:gd name="connsiteX1" fmla="*/ 5052 w 11387"/>
                <a:gd name="connsiteY1" fmla="*/ 5673 h 10878"/>
                <a:gd name="connsiteX2" fmla="*/ 11387 w 11387"/>
                <a:gd name="connsiteY2" fmla="*/ 10878 h 10878"/>
                <a:gd name="connsiteX3" fmla="*/ 7081 w 11387"/>
                <a:gd name="connsiteY3" fmla="*/ 0 h 10878"/>
                <a:gd name="connsiteX4" fmla="*/ 0 w 11387"/>
                <a:gd name="connsiteY4" fmla="*/ 6466 h 10878"/>
                <a:gd name="connsiteX0" fmla="*/ 0 w 11387"/>
                <a:gd name="connsiteY0" fmla="*/ 6466 h 11149"/>
                <a:gd name="connsiteX1" fmla="*/ 1884 w 11387"/>
                <a:gd name="connsiteY1" fmla="*/ 11149 h 11149"/>
                <a:gd name="connsiteX2" fmla="*/ 11387 w 11387"/>
                <a:gd name="connsiteY2" fmla="*/ 10878 h 11149"/>
                <a:gd name="connsiteX3" fmla="*/ 7081 w 11387"/>
                <a:gd name="connsiteY3" fmla="*/ 0 h 11149"/>
                <a:gd name="connsiteX4" fmla="*/ 0 w 11387"/>
                <a:gd name="connsiteY4" fmla="*/ 6466 h 11149"/>
                <a:gd name="connsiteX0" fmla="*/ 0 w 7251"/>
                <a:gd name="connsiteY0" fmla="*/ 6466 h 11149"/>
                <a:gd name="connsiteX1" fmla="*/ 1884 w 7251"/>
                <a:gd name="connsiteY1" fmla="*/ 11149 h 11149"/>
                <a:gd name="connsiteX2" fmla="*/ 7251 w 7251"/>
                <a:gd name="connsiteY2" fmla="*/ 5402 h 11149"/>
                <a:gd name="connsiteX3" fmla="*/ 7081 w 7251"/>
                <a:gd name="connsiteY3" fmla="*/ 0 h 11149"/>
                <a:gd name="connsiteX4" fmla="*/ 0 w 7251"/>
                <a:gd name="connsiteY4" fmla="*/ 6466 h 11149"/>
                <a:gd name="connsiteX0" fmla="*/ 0 w 11456"/>
                <a:gd name="connsiteY0" fmla="*/ 5800 h 10000"/>
                <a:gd name="connsiteX1" fmla="*/ 2598 w 11456"/>
                <a:gd name="connsiteY1" fmla="*/ 10000 h 10000"/>
                <a:gd name="connsiteX2" fmla="*/ 11456 w 11456"/>
                <a:gd name="connsiteY2" fmla="*/ 6734 h 10000"/>
                <a:gd name="connsiteX3" fmla="*/ 9766 w 11456"/>
                <a:gd name="connsiteY3" fmla="*/ 0 h 10000"/>
                <a:gd name="connsiteX4" fmla="*/ 0 w 11456"/>
                <a:gd name="connsiteY4" fmla="*/ 5800 h 10000"/>
                <a:gd name="connsiteX0" fmla="*/ 0 w 11456"/>
                <a:gd name="connsiteY0" fmla="*/ 5170 h 9370"/>
                <a:gd name="connsiteX1" fmla="*/ 2598 w 11456"/>
                <a:gd name="connsiteY1" fmla="*/ 9370 h 9370"/>
                <a:gd name="connsiteX2" fmla="*/ 11456 w 11456"/>
                <a:gd name="connsiteY2" fmla="*/ 6104 h 9370"/>
                <a:gd name="connsiteX3" fmla="*/ 9887 w 11456"/>
                <a:gd name="connsiteY3" fmla="*/ 0 h 9370"/>
                <a:gd name="connsiteX4" fmla="*/ 0 w 11456"/>
                <a:gd name="connsiteY4" fmla="*/ 5170 h 9370"/>
                <a:gd name="connsiteX0" fmla="*/ 0 w 10000"/>
                <a:gd name="connsiteY0" fmla="*/ 5518 h 10000"/>
                <a:gd name="connsiteX1" fmla="*/ 2268 w 10000"/>
                <a:gd name="connsiteY1" fmla="*/ 10000 h 10000"/>
                <a:gd name="connsiteX2" fmla="*/ 10000 w 10000"/>
                <a:gd name="connsiteY2" fmla="*/ 6514 h 10000"/>
                <a:gd name="connsiteX3" fmla="*/ 8630 w 10000"/>
                <a:gd name="connsiteY3" fmla="*/ 0 h 10000"/>
                <a:gd name="connsiteX4" fmla="*/ 0 w 10000"/>
                <a:gd name="connsiteY4" fmla="*/ 5518 h 10000"/>
                <a:gd name="connsiteX0" fmla="*/ 0 w 10000"/>
                <a:gd name="connsiteY0" fmla="*/ 5518 h 10000"/>
                <a:gd name="connsiteX1" fmla="*/ 2268 w 10000"/>
                <a:gd name="connsiteY1" fmla="*/ 10000 h 10000"/>
                <a:gd name="connsiteX2" fmla="*/ 10000 w 10000"/>
                <a:gd name="connsiteY2" fmla="*/ 6514 h 10000"/>
                <a:gd name="connsiteX3" fmla="*/ 8630 w 10000"/>
                <a:gd name="connsiteY3" fmla="*/ 0 h 10000"/>
                <a:gd name="connsiteX4" fmla="*/ 0 w 10000"/>
                <a:gd name="connsiteY4" fmla="*/ 5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518"/>
                  </a:moveTo>
                  <a:lnTo>
                    <a:pt x="2268" y="10000"/>
                  </a:lnTo>
                  <a:lnTo>
                    <a:pt x="10000" y="6514"/>
                  </a:lnTo>
                  <a:lnTo>
                    <a:pt x="8630" y="0"/>
                  </a:lnTo>
                  <a:lnTo>
                    <a:pt x="0" y="5518"/>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8" name="Freeform 9" descr="5%"/>
            <p:cNvSpPr>
              <a:spLocks/>
            </p:cNvSpPr>
            <p:nvPr/>
          </p:nvSpPr>
          <p:spPr bwMode="auto">
            <a:xfrm>
              <a:off x="6534154" y="1642839"/>
              <a:ext cx="515939" cy="290512"/>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6905 w 11387"/>
                <a:gd name="connsiteY3" fmla="*/ 695 h 10300"/>
                <a:gd name="connsiteX4" fmla="*/ 0 w 11387"/>
                <a:gd name="connsiteY4" fmla="*/ 0 h 10300"/>
                <a:gd name="connsiteX0" fmla="*/ 0 w 11387"/>
                <a:gd name="connsiteY0" fmla="*/ 5062 h 15362"/>
                <a:gd name="connsiteX1" fmla="*/ 4260 w 11387"/>
                <a:gd name="connsiteY1" fmla="*/ 15362 h 15362"/>
                <a:gd name="connsiteX2" fmla="*/ 11387 w 11387"/>
                <a:gd name="connsiteY2" fmla="*/ 9474 h 15362"/>
                <a:gd name="connsiteX3" fmla="*/ 7081 w 11387"/>
                <a:gd name="connsiteY3" fmla="*/ 0 h 15362"/>
                <a:gd name="connsiteX4" fmla="*/ 0 w 11387"/>
                <a:gd name="connsiteY4" fmla="*/ 5062 h 15362"/>
                <a:gd name="connsiteX0" fmla="*/ 0 w 13499"/>
                <a:gd name="connsiteY0" fmla="*/ 5277 h 15577"/>
                <a:gd name="connsiteX1" fmla="*/ 4260 w 13499"/>
                <a:gd name="connsiteY1" fmla="*/ 15577 h 15577"/>
                <a:gd name="connsiteX2" fmla="*/ 13499 w 13499"/>
                <a:gd name="connsiteY2" fmla="*/ 0 h 15577"/>
                <a:gd name="connsiteX3" fmla="*/ 7081 w 13499"/>
                <a:gd name="connsiteY3" fmla="*/ 215 h 15577"/>
                <a:gd name="connsiteX4" fmla="*/ 0 w 13499"/>
                <a:gd name="connsiteY4" fmla="*/ 5277 h 15577"/>
                <a:gd name="connsiteX0" fmla="*/ 0 w 13499"/>
                <a:gd name="connsiteY0" fmla="*/ 5277 h 15577"/>
                <a:gd name="connsiteX1" fmla="*/ 4260 w 13499"/>
                <a:gd name="connsiteY1" fmla="*/ 15577 h 15577"/>
                <a:gd name="connsiteX2" fmla="*/ 13144 w 13499"/>
                <a:gd name="connsiteY2" fmla="*/ 8356 h 15577"/>
                <a:gd name="connsiteX3" fmla="*/ 13499 w 13499"/>
                <a:gd name="connsiteY3" fmla="*/ 0 h 15577"/>
                <a:gd name="connsiteX4" fmla="*/ 7081 w 13499"/>
                <a:gd name="connsiteY4" fmla="*/ 215 h 15577"/>
                <a:gd name="connsiteX5" fmla="*/ 0 w 13499"/>
                <a:gd name="connsiteY5" fmla="*/ 5277 h 15577"/>
                <a:gd name="connsiteX0" fmla="*/ 0 w 13499"/>
                <a:gd name="connsiteY0" fmla="*/ 5277 h 15577"/>
                <a:gd name="connsiteX1" fmla="*/ 4260 w 13499"/>
                <a:gd name="connsiteY1" fmla="*/ 15577 h 15577"/>
                <a:gd name="connsiteX2" fmla="*/ 13144 w 13499"/>
                <a:gd name="connsiteY2" fmla="*/ 8356 h 15577"/>
                <a:gd name="connsiteX3" fmla="*/ 13499 w 13499"/>
                <a:gd name="connsiteY3" fmla="*/ 0 h 15577"/>
                <a:gd name="connsiteX4" fmla="*/ 7081 w 13499"/>
                <a:gd name="connsiteY4" fmla="*/ 215 h 15577"/>
                <a:gd name="connsiteX5" fmla="*/ 0 w 13499"/>
                <a:gd name="connsiteY5" fmla="*/ 5277 h 15577"/>
                <a:gd name="connsiteX0" fmla="*/ 0 w 13499"/>
                <a:gd name="connsiteY0" fmla="*/ 5277 h 11926"/>
                <a:gd name="connsiteX1" fmla="*/ 1004 w 13499"/>
                <a:gd name="connsiteY1" fmla="*/ 11926 h 11926"/>
                <a:gd name="connsiteX2" fmla="*/ 13144 w 13499"/>
                <a:gd name="connsiteY2" fmla="*/ 8356 h 11926"/>
                <a:gd name="connsiteX3" fmla="*/ 13499 w 13499"/>
                <a:gd name="connsiteY3" fmla="*/ 0 h 11926"/>
                <a:gd name="connsiteX4" fmla="*/ 7081 w 13499"/>
                <a:gd name="connsiteY4" fmla="*/ 215 h 11926"/>
                <a:gd name="connsiteX5" fmla="*/ 0 w 13499"/>
                <a:gd name="connsiteY5" fmla="*/ 5277 h 11926"/>
                <a:gd name="connsiteX0" fmla="*/ 0 w 13587"/>
                <a:gd name="connsiteY0" fmla="*/ 5277 h 11926"/>
                <a:gd name="connsiteX1" fmla="*/ 1092 w 13587"/>
                <a:gd name="connsiteY1" fmla="*/ 11926 h 11926"/>
                <a:gd name="connsiteX2" fmla="*/ 13232 w 13587"/>
                <a:gd name="connsiteY2" fmla="*/ 8356 h 11926"/>
                <a:gd name="connsiteX3" fmla="*/ 13587 w 13587"/>
                <a:gd name="connsiteY3" fmla="*/ 0 h 11926"/>
                <a:gd name="connsiteX4" fmla="*/ 7169 w 13587"/>
                <a:gd name="connsiteY4" fmla="*/ 215 h 11926"/>
                <a:gd name="connsiteX5" fmla="*/ 0 w 13587"/>
                <a:gd name="connsiteY5" fmla="*/ 5277 h 11926"/>
                <a:gd name="connsiteX0" fmla="*/ 0 w 13587"/>
                <a:gd name="connsiteY0" fmla="*/ 5277 h 12207"/>
                <a:gd name="connsiteX1" fmla="*/ 1004 w 13587"/>
                <a:gd name="connsiteY1" fmla="*/ 12207 h 12207"/>
                <a:gd name="connsiteX2" fmla="*/ 13232 w 13587"/>
                <a:gd name="connsiteY2" fmla="*/ 8356 h 12207"/>
                <a:gd name="connsiteX3" fmla="*/ 13587 w 13587"/>
                <a:gd name="connsiteY3" fmla="*/ 0 h 12207"/>
                <a:gd name="connsiteX4" fmla="*/ 7169 w 13587"/>
                <a:gd name="connsiteY4" fmla="*/ 215 h 12207"/>
                <a:gd name="connsiteX5" fmla="*/ 0 w 13587"/>
                <a:gd name="connsiteY5" fmla="*/ 5277 h 1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7" h="12207">
                  <a:moveTo>
                    <a:pt x="0" y="5277"/>
                  </a:moveTo>
                  <a:lnTo>
                    <a:pt x="1004" y="12207"/>
                  </a:lnTo>
                  <a:lnTo>
                    <a:pt x="13232" y="8356"/>
                  </a:lnTo>
                  <a:cubicBezTo>
                    <a:pt x="13350" y="5571"/>
                    <a:pt x="13469" y="2785"/>
                    <a:pt x="13587" y="0"/>
                  </a:cubicBezTo>
                  <a:lnTo>
                    <a:pt x="7169" y="215"/>
                  </a:lnTo>
                  <a:lnTo>
                    <a:pt x="0" y="5277"/>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9" name="Freeform 9" descr="5%"/>
            <p:cNvSpPr>
              <a:spLocks/>
            </p:cNvSpPr>
            <p:nvPr/>
          </p:nvSpPr>
          <p:spPr bwMode="auto">
            <a:xfrm>
              <a:off x="6332543" y="1917483"/>
              <a:ext cx="334963" cy="214313"/>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5849 w 11387"/>
                <a:gd name="connsiteY3" fmla="*/ 3223 h 10300"/>
                <a:gd name="connsiteX4" fmla="*/ 0 w 11387"/>
                <a:gd name="connsiteY4" fmla="*/ 0 h 10300"/>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8571"/>
                <a:gd name="connsiteY0" fmla="*/ 3517 h 16495"/>
                <a:gd name="connsiteX1" fmla="*/ 4260 w 8571"/>
                <a:gd name="connsiteY1" fmla="*/ 13817 h 16495"/>
                <a:gd name="connsiteX2" fmla="*/ 8571 w 8571"/>
                <a:gd name="connsiteY2" fmla="*/ 16495 h 16495"/>
                <a:gd name="connsiteX3" fmla="*/ 6553 w 8571"/>
                <a:gd name="connsiteY3" fmla="*/ 0 h 16495"/>
                <a:gd name="connsiteX4" fmla="*/ 0 w 8571"/>
                <a:gd name="connsiteY4" fmla="*/ 3517 h 16495"/>
                <a:gd name="connsiteX0" fmla="*/ 0 w 10000"/>
                <a:gd name="connsiteY0" fmla="*/ 2440 h 10308"/>
                <a:gd name="connsiteX1" fmla="*/ 4970 w 10000"/>
                <a:gd name="connsiteY1" fmla="*/ 8684 h 10308"/>
                <a:gd name="connsiteX2" fmla="*/ 10000 w 10000"/>
                <a:gd name="connsiteY2" fmla="*/ 10308 h 10308"/>
                <a:gd name="connsiteX3" fmla="*/ 9544 w 10000"/>
                <a:gd name="connsiteY3" fmla="*/ 0 h 10308"/>
                <a:gd name="connsiteX4" fmla="*/ 7646 w 10000"/>
                <a:gd name="connsiteY4" fmla="*/ 308 h 10308"/>
                <a:gd name="connsiteX5" fmla="*/ 0 w 10000"/>
                <a:gd name="connsiteY5" fmla="*/ 2440 h 10308"/>
                <a:gd name="connsiteX0" fmla="*/ 0 w 10308"/>
                <a:gd name="connsiteY0" fmla="*/ 2440 h 8684"/>
                <a:gd name="connsiteX1" fmla="*/ 4970 w 10308"/>
                <a:gd name="connsiteY1" fmla="*/ 8684 h 8684"/>
                <a:gd name="connsiteX2" fmla="*/ 10308 w 10308"/>
                <a:gd name="connsiteY2" fmla="*/ 4434 h 8684"/>
                <a:gd name="connsiteX3" fmla="*/ 9544 w 10308"/>
                <a:gd name="connsiteY3" fmla="*/ 0 h 8684"/>
                <a:gd name="connsiteX4" fmla="*/ 7646 w 10308"/>
                <a:gd name="connsiteY4" fmla="*/ 308 h 8684"/>
                <a:gd name="connsiteX5" fmla="*/ 0 w 10308"/>
                <a:gd name="connsiteY5" fmla="*/ 2440 h 8684"/>
                <a:gd name="connsiteX0" fmla="*/ 0 w 10000"/>
                <a:gd name="connsiteY0" fmla="*/ 2810 h 10000"/>
                <a:gd name="connsiteX1" fmla="*/ 4821 w 10000"/>
                <a:gd name="connsiteY1" fmla="*/ 10000 h 10000"/>
                <a:gd name="connsiteX2" fmla="*/ 10000 w 10000"/>
                <a:gd name="connsiteY2" fmla="*/ 5106 h 10000"/>
                <a:gd name="connsiteX3" fmla="*/ 9259 w 10000"/>
                <a:gd name="connsiteY3" fmla="*/ 0 h 10000"/>
                <a:gd name="connsiteX4" fmla="*/ 7418 w 10000"/>
                <a:gd name="connsiteY4" fmla="*/ 355 h 10000"/>
                <a:gd name="connsiteX5" fmla="*/ 0 w 10000"/>
                <a:gd name="connsiteY5" fmla="*/ 2810 h 10000"/>
                <a:gd name="connsiteX0" fmla="*/ 0 w 10000"/>
                <a:gd name="connsiteY0" fmla="*/ 2810 h 5106"/>
                <a:gd name="connsiteX1" fmla="*/ 5219 w 10000"/>
                <a:gd name="connsiteY1" fmla="*/ 4314 h 5106"/>
                <a:gd name="connsiteX2" fmla="*/ 10000 w 10000"/>
                <a:gd name="connsiteY2" fmla="*/ 5106 h 5106"/>
                <a:gd name="connsiteX3" fmla="*/ 9259 w 10000"/>
                <a:gd name="connsiteY3" fmla="*/ 0 h 5106"/>
                <a:gd name="connsiteX4" fmla="*/ 7418 w 10000"/>
                <a:gd name="connsiteY4" fmla="*/ 355 h 5106"/>
                <a:gd name="connsiteX5" fmla="*/ 0 w 10000"/>
                <a:gd name="connsiteY5" fmla="*/ 2810 h 5106"/>
                <a:gd name="connsiteX0" fmla="*/ 0 w 10000"/>
                <a:gd name="connsiteY0" fmla="*/ 5503 h 12097"/>
                <a:gd name="connsiteX1" fmla="*/ 2031 w 10000"/>
                <a:gd name="connsiteY1" fmla="*/ 12097 h 12097"/>
                <a:gd name="connsiteX2" fmla="*/ 10000 w 10000"/>
                <a:gd name="connsiteY2" fmla="*/ 10000 h 12097"/>
                <a:gd name="connsiteX3" fmla="*/ 9259 w 10000"/>
                <a:gd name="connsiteY3" fmla="*/ 0 h 12097"/>
                <a:gd name="connsiteX4" fmla="*/ 7418 w 10000"/>
                <a:gd name="connsiteY4" fmla="*/ 695 h 12097"/>
                <a:gd name="connsiteX5" fmla="*/ 0 w 10000"/>
                <a:gd name="connsiteY5" fmla="*/ 5503 h 12097"/>
                <a:gd name="connsiteX0" fmla="*/ 0 w 10000"/>
                <a:gd name="connsiteY0" fmla="*/ 5695 h 12289"/>
                <a:gd name="connsiteX1" fmla="*/ 2031 w 10000"/>
                <a:gd name="connsiteY1" fmla="*/ 12289 h 12289"/>
                <a:gd name="connsiteX2" fmla="*/ 10000 w 10000"/>
                <a:gd name="connsiteY2" fmla="*/ 10192 h 12289"/>
                <a:gd name="connsiteX3" fmla="*/ 89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000 h 12289"/>
                <a:gd name="connsiteX3" fmla="*/ 9060 w 10000"/>
                <a:gd name="connsiteY3" fmla="*/ 0 h 12289"/>
                <a:gd name="connsiteX4" fmla="*/ 7418 w 10000"/>
                <a:gd name="connsiteY4" fmla="*/ 887 h 12289"/>
                <a:gd name="connsiteX5" fmla="*/ 0 w 10000"/>
                <a:gd name="connsiteY5" fmla="*/ 5695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289">
                  <a:moveTo>
                    <a:pt x="0" y="5695"/>
                  </a:moveTo>
                  <a:lnTo>
                    <a:pt x="2031" y="12289"/>
                  </a:lnTo>
                  <a:lnTo>
                    <a:pt x="10000" y="10000"/>
                  </a:lnTo>
                  <a:cubicBezTo>
                    <a:pt x="9653" y="6603"/>
                    <a:pt x="9407" y="3397"/>
                    <a:pt x="9060" y="0"/>
                  </a:cubicBezTo>
                  <a:lnTo>
                    <a:pt x="7418" y="887"/>
                  </a:lnTo>
                  <a:lnTo>
                    <a:pt x="0" y="5695"/>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0" name="Freeform 9" descr="5%"/>
            <p:cNvSpPr>
              <a:spLocks/>
            </p:cNvSpPr>
            <p:nvPr/>
          </p:nvSpPr>
          <p:spPr bwMode="auto">
            <a:xfrm>
              <a:off x="6634171" y="1841286"/>
              <a:ext cx="403225" cy="25082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4907"/>
                <a:gd name="connsiteY0" fmla="*/ 3096 h 16766"/>
                <a:gd name="connsiteX1" fmla="*/ 7780 w 14907"/>
                <a:gd name="connsiteY1" fmla="*/ 16766 h 16766"/>
                <a:gd name="connsiteX2" fmla="*/ 14907 w 14907"/>
                <a:gd name="connsiteY2" fmla="*/ 10878 h 16766"/>
                <a:gd name="connsiteX3" fmla="*/ 10601 w 14907"/>
                <a:gd name="connsiteY3" fmla="*/ 0 h 16766"/>
                <a:gd name="connsiteX4" fmla="*/ 0 w 14907"/>
                <a:gd name="connsiteY4" fmla="*/ 3096 h 16766"/>
                <a:gd name="connsiteX0" fmla="*/ 0 w 14907"/>
                <a:gd name="connsiteY0" fmla="*/ 3096 h 16766"/>
                <a:gd name="connsiteX1" fmla="*/ 7780 w 14907"/>
                <a:gd name="connsiteY1" fmla="*/ 16766 h 16766"/>
                <a:gd name="connsiteX2" fmla="*/ 14907 w 14907"/>
                <a:gd name="connsiteY2" fmla="*/ 10878 h 16766"/>
                <a:gd name="connsiteX3" fmla="*/ 10601 w 14907"/>
                <a:gd name="connsiteY3" fmla="*/ 0 h 16766"/>
                <a:gd name="connsiteX4" fmla="*/ 0 w 14907"/>
                <a:gd name="connsiteY4" fmla="*/ 3096 h 16766"/>
                <a:gd name="connsiteX0" fmla="*/ 0 w 14907"/>
                <a:gd name="connsiteY0" fmla="*/ 3096 h 10878"/>
                <a:gd name="connsiteX1" fmla="*/ 739 w 14907"/>
                <a:gd name="connsiteY1" fmla="*/ 10447 h 10878"/>
                <a:gd name="connsiteX2" fmla="*/ 14907 w 14907"/>
                <a:gd name="connsiteY2" fmla="*/ 10878 h 10878"/>
                <a:gd name="connsiteX3" fmla="*/ 10601 w 14907"/>
                <a:gd name="connsiteY3" fmla="*/ 0 h 10878"/>
                <a:gd name="connsiteX4" fmla="*/ 0 w 14907"/>
                <a:gd name="connsiteY4" fmla="*/ 3096 h 10878"/>
                <a:gd name="connsiteX0" fmla="*/ 0 w 10601"/>
                <a:gd name="connsiteY0" fmla="*/ 3096 h 10447"/>
                <a:gd name="connsiteX1" fmla="*/ 739 w 10601"/>
                <a:gd name="connsiteY1" fmla="*/ 10447 h 10447"/>
                <a:gd name="connsiteX2" fmla="*/ 8571 w 10601"/>
                <a:gd name="connsiteY2" fmla="*/ 4840 h 10447"/>
                <a:gd name="connsiteX3" fmla="*/ 10601 w 10601"/>
                <a:gd name="connsiteY3" fmla="*/ 0 h 10447"/>
                <a:gd name="connsiteX4" fmla="*/ 0 w 10601"/>
                <a:gd name="connsiteY4" fmla="*/ 3096 h 10447"/>
                <a:gd name="connsiteX0" fmla="*/ 0 w 10601"/>
                <a:gd name="connsiteY0" fmla="*/ 3096 h 10447"/>
                <a:gd name="connsiteX1" fmla="*/ 739 w 10601"/>
                <a:gd name="connsiteY1" fmla="*/ 10447 h 10447"/>
                <a:gd name="connsiteX2" fmla="*/ 10507 w 10601"/>
                <a:gd name="connsiteY2" fmla="*/ 8070 h 10447"/>
                <a:gd name="connsiteX3" fmla="*/ 10601 w 10601"/>
                <a:gd name="connsiteY3" fmla="*/ 0 h 10447"/>
                <a:gd name="connsiteX4" fmla="*/ 0 w 10601"/>
                <a:gd name="connsiteY4" fmla="*/ 3096 h 10447"/>
                <a:gd name="connsiteX0" fmla="*/ 0 w 10601"/>
                <a:gd name="connsiteY0" fmla="*/ 3096 h 10447"/>
                <a:gd name="connsiteX1" fmla="*/ 739 w 10601"/>
                <a:gd name="connsiteY1" fmla="*/ 10447 h 10447"/>
                <a:gd name="connsiteX2" fmla="*/ 10507 w 10601"/>
                <a:gd name="connsiteY2" fmla="*/ 8070 h 10447"/>
                <a:gd name="connsiteX3" fmla="*/ 10601 w 10601"/>
                <a:gd name="connsiteY3" fmla="*/ 0 h 10447"/>
                <a:gd name="connsiteX4" fmla="*/ 0 w 10601"/>
                <a:gd name="connsiteY4" fmla="*/ 3096 h 10447"/>
                <a:gd name="connsiteX0" fmla="*/ 0 w 10601"/>
                <a:gd name="connsiteY0" fmla="*/ 3096 h 10447"/>
                <a:gd name="connsiteX1" fmla="*/ 739 w 10601"/>
                <a:gd name="connsiteY1" fmla="*/ 10447 h 10447"/>
                <a:gd name="connsiteX2" fmla="*/ 10507 w 10601"/>
                <a:gd name="connsiteY2" fmla="*/ 8070 h 10447"/>
                <a:gd name="connsiteX3" fmla="*/ 10601 w 10601"/>
                <a:gd name="connsiteY3" fmla="*/ 0 h 10447"/>
                <a:gd name="connsiteX4" fmla="*/ 0 w 10601"/>
                <a:gd name="connsiteY4" fmla="*/ 3096 h 10447"/>
                <a:gd name="connsiteX0" fmla="*/ 0 w 10689"/>
                <a:gd name="connsiteY0" fmla="*/ 3236 h 10587"/>
                <a:gd name="connsiteX1" fmla="*/ 739 w 10689"/>
                <a:gd name="connsiteY1" fmla="*/ 10587 h 10587"/>
                <a:gd name="connsiteX2" fmla="*/ 10507 w 10689"/>
                <a:gd name="connsiteY2" fmla="*/ 8210 h 10587"/>
                <a:gd name="connsiteX3" fmla="*/ 10689 w 10689"/>
                <a:gd name="connsiteY3" fmla="*/ 0 h 10587"/>
                <a:gd name="connsiteX4" fmla="*/ 0 w 10689"/>
                <a:gd name="connsiteY4" fmla="*/ 3236 h 10587"/>
                <a:gd name="connsiteX0" fmla="*/ 0 w 10689"/>
                <a:gd name="connsiteY0" fmla="*/ 3096 h 10447"/>
                <a:gd name="connsiteX1" fmla="*/ 739 w 10689"/>
                <a:gd name="connsiteY1" fmla="*/ 10447 h 10447"/>
                <a:gd name="connsiteX2" fmla="*/ 10507 w 10689"/>
                <a:gd name="connsiteY2" fmla="*/ 8070 h 10447"/>
                <a:gd name="connsiteX3" fmla="*/ 10689 w 10689"/>
                <a:gd name="connsiteY3" fmla="*/ 0 h 10447"/>
                <a:gd name="connsiteX4" fmla="*/ 0 w 10689"/>
                <a:gd name="connsiteY4" fmla="*/ 3096 h 10447"/>
                <a:gd name="connsiteX0" fmla="*/ 0 w 10601"/>
                <a:gd name="connsiteY0" fmla="*/ 3236 h 10587"/>
                <a:gd name="connsiteX1" fmla="*/ 739 w 10601"/>
                <a:gd name="connsiteY1" fmla="*/ 10587 h 10587"/>
                <a:gd name="connsiteX2" fmla="*/ 10507 w 10601"/>
                <a:gd name="connsiteY2" fmla="*/ 8210 h 10587"/>
                <a:gd name="connsiteX3" fmla="*/ 10601 w 10601"/>
                <a:gd name="connsiteY3" fmla="*/ 0 h 10587"/>
                <a:gd name="connsiteX4" fmla="*/ 0 w 10601"/>
                <a:gd name="connsiteY4" fmla="*/ 3236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1" h="10587">
                  <a:moveTo>
                    <a:pt x="0" y="3236"/>
                  </a:moveTo>
                  <a:cubicBezTo>
                    <a:pt x="246" y="5686"/>
                    <a:pt x="493" y="8137"/>
                    <a:pt x="739" y="10587"/>
                  </a:cubicBezTo>
                  <a:lnTo>
                    <a:pt x="10507" y="8210"/>
                  </a:lnTo>
                  <a:cubicBezTo>
                    <a:pt x="10538" y="5520"/>
                    <a:pt x="10570" y="2690"/>
                    <a:pt x="10601" y="0"/>
                  </a:cubicBezTo>
                  <a:lnTo>
                    <a:pt x="0" y="3236"/>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1" name="Text Box 123"/>
            <p:cNvSpPr txBox="1">
              <a:spLocks noChangeArrowheads="1"/>
            </p:cNvSpPr>
            <p:nvPr/>
          </p:nvSpPr>
          <p:spPr bwMode="auto">
            <a:xfrm>
              <a:off x="6553211" y="1751906"/>
              <a:ext cx="504825"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ニトリクラブ大阪</a:t>
              </a:r>
            </a:p>
          </p:txBody>
        </p:sp>
        <p:sp>
          <p:nvSpPr>
            <p:cNvPr id="472" name="Text Box 124"/>
            <p:cNvSpPr txBox="1">
              <a:spLocks noChangeArrowheads="1"/>
            </p:cNvSpPr>
            <p:nvPr/>
          </p:nvSpPr>
          <p:spPr bwMode="auto">
            <a:xfrm>
              <a:off x="6257933" y="1879701"/>
              <a:ext cx="320676"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全労済</a:t>
              </a:r>
            </a:p>
          </p:txBody>
        </p:sp>
        <p:sp>
          <p:nvSpPr>
            <p:cNvPr id="473" name="Text Box 136"/>
            <p:cNvSpPr txBox="1">
              <a:spLocks noChangeArrowheads="1"/>
            </p:cNvSpPr>
            <p:nvPr/>
          </p:nvSpPr>
          <p:spPr bwMode="auto">
            <a:xfrm>
              <a:off x="6380168" y="2007495"/>
              <a:ext cx="260351" cy="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いであ</a:t>
              </a:r>
            </a:p>
          </p:txBody>
        </p:sp>
        <p:sp>
          <p:nvSpPr>
            <p:cNvPr id="474" name="Text Box 137"/>
            <p:cNvSpPr txBox="1">
              <a:spLocks noChangeArrowheads="1"/>
            </p:cNvSpPr>
            <p:nvPr/>
          </p:nvSpPr>
          <p:spPr bwMode="auto">
            <a:xfrm>
              <a:off x="6645280" y="1921290"/>
              <a:ext cx="401639"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関西みらい</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銀行</a:t>
              </a:r>
            </a:p>
          </p:txBody>
        </p:sp>
        <p:sp>
          <p:nvSpPr>
            <p:cNvPr id="475" name="Freeform 9" descr="5%"/>
            <p:cNvSpPr>
              <a:spLocks/>
            </p:cNvSpPr>
            <p:nvPr/>
          </p:nvSpPr>
          <p:spPr bwMode="auto">
            <a:xfrm>
              <a:off x="6435732" y="2138162"/>
              <a:ext cx="485007" cy="396859"/>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5849 w 11387"/>
                <a:gd name="connsiteY3" fmla="*/ 3223 h 10300"/>
                <a:gd name="connsiteX4" fmla="*/ 0 w 11387"/>
                <a:gd name="connsiteY4" fmla="*/ 0 h 10300"/>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8571"/>
                <a:gd name="connsiteY0" fmla="*/ 3517 h 16495"/>
                <a:gd name="connsiteX1" fmla="*/ 4260 w 8571"/>
                <a:gd name="connsiteY1" fmla="*/ 13817 h 16495"/>
                <a:gd name="connsiteX2" fmla="*/ 8571 w 8571"/>
                <a:gd name="connsiteY2" fmla="*/ 16495 h 16495"/>
                <a:gd name="connsiteX3" fmla="*/ 6553 w 8571"/>
                <a:gd name="connsiteY3" fmla="*/ 0 h 16495"/>
                <a:gd name="connsiteX4" fmla="*/ 0 w 8571"/>
                <a:gd name="connsiteY4" fmla="*/ 3517 h 16495"/>
                <a:gd name="connsiteX0" fmla="*/ 0 w 10000"/>
                <a:gd name="connsiteY0" fmla="*/ 2440 h 10308"/>
                <a:gd name="connsiteX1" fmla="*/ 4970 w 10000"/>
                <a:gd name="connsiteY1" fmla="*/ 8684 h 10308"/>
                <a:gd name="connsiteX2" fmla="*/ 10000 w 10000"/>
                <a:gd name="connsiteY2" fmla="*/ 10308 h 10308"/>
                <a:gd name="connsiteX3" fmla="*/ 9544 w 10000"/>
                <a:gd name="connsiteY3" fmla="*/ 0 h 10308"/>
                <a:gd name="connsiteX4" fmla="*/ 7646 w 10000"/>
                <a:gd name="connsiteY4" fmla="*/ 308 h 10308"/>
                <a:gd name="connsiteX5" fmla="*/ 0 w 10000"/>
                <a:gd name="connsiteY5" fmla="*/ 2440 h 10308"/>
                <a:gd name="connsiteX0" fmla="*/ 0 w 10308"/>
                <a:gd name="connsiteY0" fmla="*/ 2440 h 8684"/>
                <a:gd name="connsiteX1" fmla="*/ 4970 w 10308"/>
                <a:gd name="connsiteY1" fmla="*/ 8684 h 8684"/>
                <a:gd name="connsiteX2" fmla="*/ 10308 w 10308"/>
                <a:gd name="connsiteY2" fmla="*/ 4434 h 8684"/>
                <a:gd name="connsiteX3" fmla="*/ 9544 w 10308"/>
                <a:gd name="connsiteY3" fmla="*/ 0 h 8684"/>
                <a:gd name="connsiteX4" fmla="*/ 7646 w 10308"/>
                <a:gd name="connsiteY4" fmla="*/ 308 h 8684"/>
                <a:gd name="connsiteX5" fmla="*/ 0 w 10308"/>
                <a:gd name="connsiteY5" fmla="*/ 2440 h 8684"/>
                <a:gd name="connsiteX0" fmla="*/ 0 w 10000"/>
                <a:gd name="connsiteY0" fmla="*/ 2810 h 10000"/>
                <a:gd name="connsiteX1" fmla="*/ 4821 w 10000"/>
                <a:gd name="connsiteY1" fmla="*/ 10000 h 10000"/>
                <a:gd name="connsiteX2" fmla="*/ 10000 w 10000"/>
                <a:gd name="connsiteY2" fmla="*/ 5106 h 10000"/>
                <a:gd name="connsiteX3" fmla="*/ 9259 w 10000"/>
                <a:gd name="connsiteY3" fmla="*/ 0 h 10000"/>
                <a:gd name="connsiteX4" fmla="*/ 7418 w 10000"/>
                <a:gd name="connsiteY4" fmla="*/ 355 h 10000"/>
                <a:gd name="connsiteX5" fmla="*/ 0 w 10000"/>
                <a:gd name="connsiteY5" fmla="*/ 2810 h 10000"/>
                <a:gd name="connsiteX0" fmla="*/ 0 w 10000"/>
                <a:gd name="connsiteY0" fmla="*/ 2810 h 5106"/>
                <a:gd name="connsiteX1" fmla="*/ 5219 w 10000"/>
                <a:gd name="connsiteY1" fmla="*/ 4314 h 5106"/>
                <a:gd name="connsiteX2" fmla="*/ 10000 w 10000"/>
                <a:gd name="connsiteY2" fmla="*/ 5106 h 5106"/>
                <a:gd name="connsiteX3" fmla="*/ 9259 w 10000"/>
                <a:gd name="connsiteY3" fmla="*/ 0 h 5106"/>
                <a:gd name="connsiteX4" fmla="*/ 7418 w 10000"/>
                <a:gd name="connsiteY4" fmla="*/ 355 h 5106"/>
                <a:gd name="connsiteX5" fmla="*/ 0 w 10000"/>
                <a:gd name="connsiteY5" fmla="*/ 2810 h 5106"/>
                <a:gd name="connsiteX0" fmla="*/ 0 w 10000"/>
                <a:gd name="connsiteY0" fmla="*/ 5503 h 12097"/>
                <a:gd name="connsiteX1" fmla="*/ 2031 w 10000"/>
                <a:gd name="connsiteY1" fmla="*/ 12097 h 12097"/>
                <a:gd name="connsiteX2" fmla="*/ 10000 w 10000"/>
                <a:gd name="connsiteY2" fmla="*/ 10000 h 12097"/>
                <a:gd name="connsiteX3" fmla="*/ 9259 w 10000"/>
                <a:gd name="connsiteY3" fmla="*/ 0 h 12097"/>
                <a:gd name="connsiteX4" fmla="*/ 7418 w 10000"/>
                <a:gd name="connsiteY4" fmla="*/ 695 h 12097"/>
                <a:gd name="connsiteX5" fmla="*/ 0 w 10000"/>
                <a:gd name="connsiteY5" fmla="*/ 5503 h 12097"/>
                <a:gd name="connsiteX0" fmla="*/ 0 w 10000"/>
                <a:gd name="connsiteY0" fmla="*/ 5695 h 12289"/>
                <a:gd name="connsiteX1" fmla="*/ 2031 w 10000"/>
                <a:gd name="connsiteY1" fmla="*/ 12289 h 12289"/>
                <a:gd name="connsiteX2" fmla="*/ 10000 w 10000"/>
                <a:gd name="connsiteY2" fmla="*/ 10192 h 12289"/>
                <a:gd name="connsiteX3" fmla="*/ 89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000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25920"/>
                <a:gd name="connsiteX1" fmla="*/ 6713 w 10000"/>
                <a:gd name="connsiteY1" fmla="*/ 25920 h 25920"/>
                <a:gd name="connsiteX2" fmla="*/ 10000 w 10000"/>
                <a:gd name="connsiteY2" fmla="*/ 10000 h 25920"/>
                <a:gd name="connsiteX3" fmla="*/ 9060 w 10000"/>
                <a:gd name="connsiteY3" fmla="*/ 0 h 25920"/>
                <a:gd name="connsiteX4" fmla="*/ 7418 w 10000"/>
                <a:gd name="connsiteY4" fmla="*/ 887 h 25920"/>
                <a:gd name="connsiteX5" fmla="*/ 0 w 10000"/>
                <a:gd name="connsiteY5" fmla="*/ 5695 h 25920"/>
                <a:gd name="connsiteX0" fmla="*/ 0 w 9131"/>
                <a:gd name="connsiteY0" fmla="*/ 5695 h 25920"/>
                <a:gd name="connsiteX1" fmla="*/ 6713 w 9131"/>
                <a:gd name="connsiteY1" fmla="*/ 25920 h 25920"/>
                <a:gd name="connsiteX2" fmla="*/ 8705 w 9131"/>
                <a:gd name="connsiteY2" fmla="*/ 24399 h 25920"/>
                <a:gd name="connsiteX3" fmla="*/ 9060 w 9131"/>
                <a:gd name="connsiteY3" fmla="*/ 0 h 25920"/>
                <a:gd name="connsiteX4" fmla="*/ 7418 w 9131"/>
                <a:gd name="connsiteY4" fmla="*/ 887 h 25920"/>
                <a:gd name="connsiteX5" fmla="*/ 0 w 9131"/>
                <a:gd name="connsiteY5" fmla="*/ 5695 h 25920"/>
                <a:gd name="connsiteX0" fmla="*/ 0 w 12458"/>
                <a:gd name="connsiteY0" fmla="*/ 1855 h 9658"/>
                <a:gd name="connsiteX1" fmla="*/ 7352 w 12458"/>
                <a:gd name="connsiteY1" fmla="*/ 9658 h 9658"/>
                <a:gd name="connsiteX2" fmla="*/ 9533 w 12458"/>
                <a:gd name="connsiteY2" fmla="*/ 9071 h 9658"/>
                <a:gd name="connsiteX3" fmla="*/ 12431 w 12458"/>
                <a:gd name="connsiteY3" fmla="*/ 8843 h 9658"/>
                <a:gd name="connsiteX4" fmla="*/ 8124 w 12458"/>
                <a:gd name="connsiteY4" fmla="*/ 0 h 9658"/>
                <a:gd name="connsiteX5" fmla="*/ 0 w 12458"/>
                <a:gd name="connsiteY5" fmla="*/ 1855 h 9658"/>
                <a:gd name="connsiteX0" fmla="*/ 0 w 10000"/>
                <a:gd name="connsiteY0" fmla="*/ 1307 h 9386"/>
                <a:gd name="connsiteX1" fmla="*/ 5901 w 10000"/>
                <a:gd name="connsiteY1" fmla="*/ 9386 h 9386"/>
                <a:gd name="connsiteX2" fmla="*/ 7652 w 10000"/>
                <a:gd name="connsiteY2" fmla="*/ 8778 h 9386"/>
                <a:gd name="connsiteX3" fmla="*/ 9978 w 10000"/>
                <a:gd name="connsiteY3" fmla="*/ 8542 h 9386"/>
                <a:gd name="connsiteX4" fmla="*/ 8798 w 10000"/>
                <a:gd name="connsiteY4" fmla="*/ 0 h 9386"/>
                <a:gd name="connsiteX5" fmla="*/ 0 w 10000"/>
                <a:gd name="connsiteY5" fmla="*/ 1307 h 9386"/>
                <a:gd name="connsiteX0" fmla="*/ 0 w 9978"/>
                <a:gd name="connsiteY0" fmla="*/ 1392 h 10000"/>
                <a:gd name="connsiteX1" fmla="*/ 5901 w 9978"/>
                <a:gd name="connsiteY1" fmla="*/ 10000 h 10000"/>
                <a:gd name="connsiteX2" fmla="*/ 7652 w 9978"/>
                <a:gd name="connsiteY2" fmla="*/ 9352 h 10000"/>
                <a:gd name="connsiteX3" fmla="*/ 9978 w 9978"/>
                <a:gd name="connsiteY3" fmla="*/ 9101 h 10000"/>
                <a:gd name="connsiteX4" fmla="*/ 8798 w 9978"/>
                <a:gd name="connsiteY4" fmla="*/ 0 h 10000"/>
                <a:gd name="connsiteX5" fmla="*/ 0 w 9978"/>
                <a:gd name="connsiteY5" fmla="*/ 1392 h 10000"/>
                <a:gd name="connsiteX0" fmla="*/ 0 w 10000"/>
                <a:gd name="connsiteY0" fmla="*/ 1392 h 10000"/>
                <a:gd name="connsiteX1" fmla="*/ 5914 w 10000"/>
                <a:gd name="connsiteY1" fmla="*/ 10000 h 10000"/>
                <a:gd name="connsiteX2" fmla="*/ 7669 w 10000"/>
                <a:gd name="connsiteY2" fmla="*/ 9352 h 10000"/>
                <a:gd name="connsiteX3" fmla="*/ 10000 w 10000"/>
                <a:gd name="connsiteY3" fmla="*/ 9101 h 10000"/>
                <a:gd name="connsiteX4" fmla="*/ 9676 w 10000"/>
                <a:gd name="connsiteY4" fmla="*/ 3562 h 10000"/>
                <a:gd name="connsiteX5" fmla="*/ 8817 w 10000"/>
                <a:gd name="connsiteY5" fmla="*/ 0 h 10000"/>
                <a:gd name="connsiteX6" fmla="*/ 0 w 10000"/>
                <a:gd name="connsiteY6" fmla="*/ 1392 h 10000"/>
                <a:gd name="connsiteX0" fmla="*/ 0 w 10646"/>
                <a:gd name="connsiteY0" fmla="*/ 1392 h 10000"/>
                <a:gd name="connsiteX1" fmla="*/ 5914 w 10646"/>
                <a:gd name="connsiteY1" fmla="*/ 10000 h 10000"/>
                <a:gd name="connsiteX2" fmla="*/ 7669 w 10646"/>
                <a:gd name="connsiteY2" fmla="*/ 9352 h 10000"/>
                <a:gd name="connsiteX3" fmla="*/ 10000 w 10646"/>
                <a:gd name="connsiteY3" fmla="*/ 9101 h 10000"/>
                <a:gd name="connsiteX4" fmla="*/ 10641 w 10646"/>
                <a:gd name="connsiteY4" fmla="*/ 5441 h 10000"/>
                <a:gd name="connsiteX5" fmla="*/ 9676 w 10646"/>
                <a:gd name="connsiteY5" fmla="*/ 3562 h 10000"/>
                <a:gd name="connsiteX6" fmla="*/ 8817 w 10646"/>
                <a:gd name="connsiteY6" fmla="*/ 0 h 10000"/>
                <a:gd name="connsiteX7" fmla="*/ 0 w 10646"/>
                <a:gd name="connsiteY7" fmla="*/ 1392 h 10000"/>
                <a:gd name="connsiteX0" fmla="*/ 0 w 12576"/>
                <a:gd name="connsiteY0" fmla="*/ 1392 h 10000"/>
                <a:gd name="connsiteX1" fmla="*/ 5914 w 12576"/>
                <a:gd name="connsiteY1" fmla="*/ 10000 h 10000"/>
                <a:gd name="connsiteX2" fmla="*/ 7669 w 12576"/>
                <a:gd name="connsiteY2" fmla="*/ 9352 h 10000"/>
                <a:gd name="connsiteX3" fmla="*/ 10000 w 12576"/>
                <a:gd name="connsiteY3" fmla="*/ 9101 h 10000"/>
                <a:gd name="connsiteX4" fmla="*/ 12572 w 12576"/>
                <a:gd name="connsiteY4" fmla="*/ 8873 h 10000"/>
                <a:gd name="connsiteX5" fmla="*/ 10641 w 12576"/>
                <a:gd name="connsiteY5" fmla="*/ 5441 h 10000"/>
                <a:gd name="connsiteX6" fmla="*/ 9676 w 12576"/>
                <a:gd name="connsiteY6" fmla="*/ 3562 h 10000"/>
                <a:gd name="connsiteX7" fmla="*/ 8817 w 12576"/>
                <a:gd name="connsiteY7" fmla="*/ 0 h 10000"/>
                <a:gd name="connsiteX8" fmla="*/ 0 w 12576"/>
                <a:gd name="connsiteY8" fmla="*/ 1392 h 10000"/>
                <a:gd name="connsiteX0" fmla="*/ 0 w 12576"/>
                <a:gd name="connsiteY0" fmla="*/ 1392 h 10000"/>
                <a:gd name="connsiteX1" fmla="*/ 5914 w 12576"/>
                <a:gd name="connsiteY1" fmla="*/ 10000 h 10000"/>
                <a:gd name="connsiteX2" fmla="*/ 7669 w 12576"/>
                <a:gd name="connsiteY2" fmla="*/ 9352 h 10000"/>
                <a:gd name="connsiteX3" fmla="*/ 10000 w 12576"/>
                <a:gd name="connsiteY3" fmla="*/ 9101 h 10000"/>
                <a:gd name="connsiteX4" fmla="*/ 12572 w 12576"/>
                <a:gd name="connsiteY4" fmla="*/ 8873 h 10000"/>
                <a:gd name="connsiteX5" fmla="*/ 10641 w 12576"/>
                <a:gd name="connsiteY5" fmla="*/ 5441 h 10000"/>
                <a:gd name="connsiteX6" fmla="*/ 9676 w 12576"/>
                <a:gd name="connsiteY6" fmla="*/ 3562 h 10000"/>
                <a:gd name="connsiteX7" fmla="*/ 8817 w 12576"/>
                <a:gd name="connsiteY7" fmla="*/ 0 h 10000"/>
                <a:gd name="connsiteX8" fmla="*/ 0 w 12576"/>
                <a:gd name="connsiteY8" fmla="*/ 1392 h 10000"/>
                <a:gd name="connsiteX0" fmla="*/ 0 w 12572"/>
                <a:gd name="connsiteY0" fmla="*/ 1392 h 10000"/>
                <a:gd name="connsiteX1" fmla="*/ 5914 w 12572"/>
                <a:gd name="connsiteY1" fmla="*/ 10000 h 10000"/>
                <a:gd name="connsiteX2" fmla="*/ 7669 w 12572"/>
                <a:gd name="connsiteY2" fmla="*/ 9352 h 10000"/>
                <a:gd name="connsiteX3" fmla="*/ 10000 w 12572"/>
                <a:gd name="connsiteY3" fmla="*/ 9101 h 10000"/>
                <a:gd name="connsiteX4" fmla="*/ 12572 w 12572"/>
                <a:gd name="connsiteY4" fmla="*/ 8873 h 10000"/>
                <a:gd name="connsiteX5" fmla="*/ 10641 w 12572"/>
                <a:gd name="connsiteY5" fmla="*/ 5441 h 10000"/>
                <a:gd name="connsiteX6" fmla="*/ 9676 w 12572"/>
                <a:gd name="connsiteY6" fmla="*/ 3562 h 10000"/>
                <a:gd name="connsiteX7" fmla="*/ 8817 w 12572"/>
                <a:gd name="connsiteY7" fmla="*/ 0 h 10000"/>
                <a:gd name="connsiteX8" fmla="*/ 0 w 12572"/>
                <a:gd name="connsiteY8" fmla="*/ 1392 h 10000"/>
                <a:gd name="connsiteX0" fmla="*/ 0 w 12572"/>
                <a:gd name="connsiteY0" fmla="*/ 1392 h 10000"/>
                <a:gd name="connsiteX1" fmla="*/ 5914 w 12572"/>
                <a:gd name="connsiteY1" fmla="*/ 10000 h 10000"/>
                <a:gd name="connsiteX2" fmla="*/ 7669 w 12572"/>
                <a:gd name="connsiteY2" fmla="*/ 9352 h 10000"/>
                <a:gd name="connsiteX3" fmla="*/ 10000 w 12572"/>
                <a:gd name="connsiteY3" fmla="*/ 9101 h 10000"/>
                <a:gd name="connsiteX4" fmla="*/ 12572 w 12572"/>
                <a:gd name="connsiteY4" fmla="*/ 8873 h 10000"/>
                <a:gd name="connsiteX5" fmla="*/ 10641 w 12572"/>
                <a:gd name="connsiteY5" fmla="*/ 5441 h 10000"/>
                <a:gd name="connsiteX6" fmla="*/ 9676 w 12572"/>
                <a:gd name="connsiteY6" fmla="*/ 3562 h 10000"/>
                <a:gd name="connsiteX7" fmla="*/ 8817 w 12572"/>
                <a:gd name="connsiteY7" fmla="*/ 0 h 10000"/>
                <a:gd name="connsiteX8" fmla="*/ 0 w 12572"/>
                <a:gd name="connsiteY8" fmla="*/ 1392 h 10000"/>
                <a:gd name="connsiteX0" fmla="*/ 0 w 12572"/>
                <a:gd name="connsiteY0" fmla="*/ 1229 h 9837"/>
                <a:gd name="connsiteX1" fmla="*/ 5914 w 12572"/>
                <a:gd name="connsiteY1" fmla="*/ 9837 h 9837"/>
                <a:gd name="connsiteX2" fmla="*/ 7669 w 12572"/>
                <a:gd name="connsiteY2" fmla="*/ 9189 h 9837"/>
                <a:gd name="connsiteX3" fmla="*/ 10000 w 12572"/>
                <a:gd name="connsiteY3" fmla="*/ 8938 h 9837"/>
                <a:gd name="connsiteX4" fmla="*/ 12572 w 12572"/>
                <a:gd name="connsiteY4" fmla="*/ 8710 h 9837"/>
                <a:gd name="connsiteX5" fmla="*/ 10641 w 12572"/>
                <a:gd name="connsiteY5" fmla="*/ 5278 h 9837"/>
                <a:gd name="connsiteX6" fmla="*/ 9676 w 12572"/>
                <a:gd name="connsiteY6" fmla="*/ 3399 h 9837"/>
                <a:gd name="connsiteX7" fmla="*/ 8641 w 12572"/>
                <a:gd name="connsiteY7" fmla="*/ 0 h 9837"/>
                <a:gd name="connsiteX8" fmla="*/ 0 w 12572"/>
                <a:gd name="connsiteY8" fmla="*/ 1229 h 9837"/>
                <a:gd name="connsiteX0" fmla="*/ 0 w 10000"/>
                <a:gd name="connsiteY0" fmla="*/ 1249 h 10000"/>
                <a:gd name="connsiteX1" fmla="*/ 4704 w 10000"/>
                <a:gd name="connsiteY1" fmla="*/ 10000 h 10000"/>
                <a:gd name="connsiteX2" fmla="*/ 6100 w 10000"/>
                <a:gd name="connsiteY2" fmla="*/ 9341 h 10000"/>
                <a:gd name="connsiteX3" fmla="*/ 7954 w 10000"/>
                <a:gd name="connsiteY3" fmla="*/ 9086 h 10000"/>
                <a:gd name="connsiteX4" fmla="*/ 10000 w 10000"/>
                <a:gd name="connsiteY4" fmla="*/ 8854 h 10000"/>
                <a:gd name="connsiteX5" fmla="*/ 8464 w 10000"/>
                <a:gd name="connsiteY5" fmla="*/ 5365 h 10000"/>
                <a:gd name="connsiteX6" fmla="*/ 7696 w 10000"/>
                <a:gd name="connsiteY6" fmla="*/ 3455 h 10000"/>
                <a:gd name="connsiteX7" fmla="*/ 6594 w 10000"/>
                <a:gd name="connsiteY7" fmla="*/ 0 h 10000"/>
                <a:gd name="connsiteX8" fmla="*/ 0 w 10000"/>
                <a:gd name="connsiteY8" fmla="*/ 1249 h 10000"/>
                <a:gd name="connsiteX0" fmla="*/ 0 w 10000"/>
                <a:gd name="connsiteY0" fmla="*/ 1249 h 10000"/>
                <a:gd name="connsiteX1" fmla="*/ 4704 w 10000"/>
                <a:gd name="connsiteY1" fmla="*/ 10000 h 10000"/>
                <a:gd name="connsiteX2" fmla="*/ 6449 w 10000"/>
                <a:gd name="connsiteY2" fmla="*/ 9341 h 10000"/>
                <a:gd name="connsiteX3" fmla="*/ 7954 w 10000"/>
                <a:gd name="connsiteY3" fmla="*/ 9086 h 10000"/>
                <a:gd name="connsiteX4" fmla="*/ 10000 w 10000"/>
                <a:gd name="connsiteY4" fmla="*/ 8854 h 10000"/>
                <a:gd name="connsiteX5" fmla="*/ 8464 w 10000"/>
                <a:gd name="connsiteY5" fmla="*/ 5365 h 10000"/>
                <a:gd name="connsiteX6" fmla="*/ 7696 w 10000"/>
                <a:gd name="connsiteY6" fmla="*/ 3455 h 10000"/>
                <a:gd name="connsiteX7" fmla="*/ 6594 w 10000"/>
                <a:gd name="connsiteY7" fmla="*/ 0 h 10000"/>
                <a:gd name="connsiteX8" fmla="*/ 0 w 10000"/>
                <a:gd name="connsiteY8" fmla="*/ 1249 h 10000"/>
                <a:gd name="connsiteX0" fmla="*/ 0 w 10000"/>
                <a:gd name="connsiteY0" fmla="*/ 1249 h 10000"/>
                <a:gd name="connsiteX1" fmla="*/ 4704 w 10000"/>
                <a:gd name="connsiteY1" fmla="*/ 10000 h 10000"/>
                <a:gd name="connsiteX2" fmla="*/ 6449 w 10000"/>
                <a:gd name="connsiteY2" fmla="*/ 9341 h 10000"/>
                <a:gd name="connsiteX3" fmla="*/ 7954 w 10000"/>
                <a:gd name="connsiteY3" fmla="*/ 9086 h 10000"/>
                <a:gd name="connsiteX4" fmla="*/ 10000 w 10000"/>
                <a:gd name="connsiteY4" fmla="*/ 8854 h 10000"/>
                <a:gd name="connsiteX5" fmla="*/ 8464 w 10000"/>
                <a:gd name="connsiteY5" fmla="*/ 5365 h 10000"/>
                <a:gd name="connsiteX6" fmla="*/ 7547 w 10000"/>
                <a:gd name="connsiteY6" fmla="*/ 3455 h 10000"/>
                <a:gd name="connsiteX7" fmla="*/ 6594 w 10000"/>
                <a:gd name="connsiteY7" fmla="*/ 0 h 10000"/>
                <a:gd name="connsiteX8" fmla="*/ 0 w 10000"/>
                <a:gd name="connsiteY8" fmla="*/ 1249 h 10000"/>
                <a:gd name="connsiteX0" fmla="*/ 0 w 10000"/>
                <a:gd name="connsiteY0" fmla="*/ 1130 h 9881"/>
                <a:gd name="connsiteX1" fmla="*/ 4704 w 10000"/>
                <a:gd name="connsiteY1" fmla="*/ 9881 h 9881"/>
                <a:gd name="connsiteX2" fmla="*/ 6449 w 10000"/>
                <a:gd name="connsiteY2" fmla="*/ 9222 h 9881"/>
                <a:gd name="connsiteX3" fmla="*/ 7954 w 10000"/>
                <a:gd name="connsiteY3" fmla="*/ 8967 h 9881"/>
                <a:gd name="connsiteX4" fmla="*/ 10000 w 10000"/>
                <a:gd name="connsiteY4" fmla="*/ 8735 h 9881"/>
                <a:gd name="connsiteX5" fmla="*/ 8464 w 10000"/>
                <a:gd name="connsiteY5" fmla="*/ 5246 h 9881"/>
                <a:gd name="connsiteX6" fmla="*/ 7547 w 10000"/>
                <a:gd name="connsiteY6" fmla="*/ 3336 h 9881"/>
                <a:gd name="connsiteX7" fmla="*/ 6395 w 10000"/>
                <a:gd name="connsiteY7" fmla="*/ 0 h 9881"/>
                <a:gd name="connsiteX8" fmla="*/ 0 w 10000"/>
                <a:gd name="connsiteY8" fmla="*/ 1130 h 9881"/>
                <a:gd name="connsiteX0" fmla="*/ 0 w 10000"/>
                <a:gd name="connsiteY0" fmla="*/ 1144 h 10000"/>
                <a:gd name="connsiteX1" fmla="*/ 4704 w 10000"/>
                <a:gd name="connsiteY1" fmla="*/ 10000 h 10000"/>
                <a:gd name="connsiteX2" fmla="*/ 6449 w 10000"/>
                <a:gd name="connsiteY2" fmla="*/ 9333 h 10000"/>
                <a:gd name="connsiteX3" fmla="*/ 7954 w 10000"/>
                <a:gd name="connsiteY3" fmla="*/ 9075 h 10000"/>
                <a:gd name="connsiteX4" fmla="*/ 10000 w 10000"/>
                <a:gd name="connsiteY4" fmla="*/ 8840 h 10000"/>
                <a:gd name="connsiteX5" fmla="*/ 8464 w 10000"/>
                <a:gd name="connsiteY5" fmla="*/ 5309 h 10000"/>
                <a:gd name="connsiteX6" fmla="*/ 7547 w 10000"/>
                <a:gd name="connsiteY6" fmla="*/ 3016 h 10000"/>
                <a:gd name="connsiteX7" fmla="*/ 6395 w 10000"/>
                <a:gd name="connsiteY7" fmla="*/ 0 h 10000"/>
                <a:gd name="connsiteX8" fmla="*/ 0 w 10000"/>
                <a:gd name="connsiteY8" fmla="*/ 1144 h 10000"/>
                <a:gd name="connsiteX0" fmla="*/ 0 w 10150"/>
                <a:gd name="connsiteY0" fmla="*/ 1144 h 10000"/>
                <a:gd name="connsiteX1" fmla="*/ 4704 w 10150"/>
                <a:gd name="connsiteY1" fmla="*/ 10000 h 10000"/>
                <a:gd name="connsiteX2" fmla="*/ 6449 w 10150"/>
                <a:gd name="connsiteY2" fmla="*/ 9333 h 10000"/>
                <a:gd name="connsiteX3" fmla="*/ 7954 w 10150"/>
                <a:gd name="connsiteY3" fmla="*/ 9075 h 10000"/>
                <a:gd name="connsiteX4" fmla="*/ 10150 w 10150"/>
                <a:gd name="connsiteY4" fmla="*/ 8840 h 10000"/>
                <a:gd name="connsiteX5" fmla="*/ 8464 w 10150"/>
                <a:gd name="connsiteY5" fmla="*/ 5309 h 10000"/>
                <a:gd name="connsiteX6" fmla="*/ 7547 w 10150"/>
                <a:gd name="connsiteY6" fmla="*/ 3016 h 10000"/>
                <a:gd name="connsiteX7" fmla="*/ 6395 w 10150"/>
                <a:gd name="connsiteY7" fmla="*/ 0 h 10000"/>
                <a:gd name="connsiteX8" fmla="*/ 0 w 10150"/>
                <a:gd name="connsiteY8" fmla="*/ 114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0" h="10000">
                  <a:moveTo>
                    <a:pt x="0" y="1144"/>
                  </a:moveTo>
                  <a:lnTo>
                    <a:pt x="4704" y="10000"/>
                  </a:lnTo>
                  <a:lnTo>
                    <a:pt x="6449" y="9333"/>
                  </a:lnTo>
                  <a:lnTo>
                    <a:pt x="7954" y="9075"/>
                  </a:lnTo>
                  <a:lnTo>
                    <a:pt x="10150" y="8840"/>
                  </a:lnTo>
                  <a:lnTo>
                    <a:pt x="8464" y="5309"/>
                  </a:lnTo>
                  <a:lnTo>
                    <a:pt x="7547" y="3016"/>
                  </a:lnTo>
                  <a:lnTo>
                    <a:pt x="6395" y="0"/>
                  </a:lnTo>
                  <a:lnTo>
                    <a:pt x="0" y="1144"/>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6" name="Text Box 127"/>
            <p:cNvSpPr txBox="1">
              <a:spLocks noChangeArrowheads="1"/>
            </p:cNvSpPr>
            <p:nvPr/>
          </p:nvSpPr>
          <p:spPr bwMode="auto">
            <a:xfrm>
              <a:off x="6519872" y="2262602"/>
              <a:ext cx="352425"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西部</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自動機器</a:t>
              </a:r>
            </a:p>
          </p:txBody>
        </p:sp>
        <p:sp>
          <p:nvSpPr>
            <p:cNvPr id="477" name="Text Box 123"/>
            <p:cNvSpPr txBox="1">
              <a:spLocks noChangeArrowheads="1"/>
            </p:cNvSpPr>
            <p:nvPr/>
          </p:nvSpPr>
          <p:spPr bwMode="auto">
            <a:xfrm>
              <a:off x="7198049" y="2149039"/>
              <a:ext cx="515621" cy="83366"/>
            </a:xfrm>
            <a:prstGeom prst="rect">
              <a:avLst/>
            </a:prstGeom>
            <a:noFill/>
            <a:ln>
              <a:noFill/>
            </a:ln>
          </p:spPr>
          <p:txBody>
            <a:bodyPr wrap="square" lIns="0" tIns="10800" rIns="0" bIns="10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製品評価技術基盤機構</a:t>
              </a: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8" name="Freeform 9" descr="5%"/>
            <p:cNvSpPr>
              <a:spLocks/>
            </p:cNvSpPr>
            <p:nvPr/>
          </p:nvSpPr>
          <p:spPr bwMode="auto">
            <a:xfrm>
              <a:off x="5421320" y="2141321"/>
              <a:ext cx="539751" cy="376237"/>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5849 w 11387"/>
                <a:gd name="connsiteY3" fmla="*/ 3223 h 10300"/>
                <a:gd name="connsiteX4" fmla="*/ 0 w 11387"/>
                <a:gd name="connsiteY4" fmla="*/ 0 h 10300"/>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8571"/>
                <a:gd name="connsiteY0" fmla="*/ 3517 h 16495"/>
                <a:gd name="connsiteX1" fmla="*/ 4260 w 8571"/>
                <a:gd name="connsiteY1" fmla="*/ 13817 h 16495"/>
                <a:gd name="connsiteX2" fmla="*/ 8571 w 8571"/>
                <a:gd name="connsiteY2" fmla="*/ 16495 h 16495"/>
                <a:gd name="connsiteX3" fmla="*/ 6553 w 8571"/>
                <a:gd name="connsiteY3" fmla="*/ 0 h 16495"/>
                <a:gd name="connsiteX4" fmla="*/ 0 w 8571"/>
                <a:gd name="connsiteY4" fmla="*/ 3517 h 16495"/>
                <a:gd name="connsiteX0" fmla="*/ 0 w 10000"/>
                <a:gd name="connsiteY0" fmla="*/ 2440 h 10308"/>
                <a:gd name="connsiteX1" fmla="*/ 4970 w 10000"/>
                <a:gd name="connsiteY1" fmla="*/ 8684 h 10308"/>
                <a:gd name="connsiteX2" fmla="*/ 10000 w 10000"/>
                <a:gd name="connsiteY2" fmla="*/ 10308 h 10308"/>
                <a:gd name="connsiteX3" fmla="*/ 9544 w 10000"/>
                <a:gd name="connsiteY3" fmla="*/ 0 h 10308"/>
                <a:gd name="connsiteX4" fmla="*/ 7646 w 10000"/>
                <a:gd name="connsiteY4" fmla="*/ 308 h 10308"/>
                <a:gd name="connsiteX5" fmla="*/ 0 w 10000"/>
                <a:gd name="connsiteY5" fmla="*/ 2440 h 10308"/>
                <a:gd name="connsiteX0" fmla="*/ 0 w 10308"/>
                <a:gd name="connsiteY0" fmla="*/ 2440 h 8684"/>
                <a:gd name="connsiteX1" fmla="*/ 4970 w 10308"/>
                <a:gd name="connsiteY1" fmla="*/ 8684 h 8684"/>
                <a:gd name="connsiteX2" fmla="*/ 10308 w 10308"/>
                <a:gd name="connsiteY2" fmla="*/ 4434 h 8684"/>
                <a:gd name="connsiteX3" fmla="*/ 9544 w 10308"/>
                <a:gd name="connsiteY3" fmla="*/ 0 h 8684"/>
                <a:gd name="connsiteX4" fmla="*/ 7646 w 10308"/>
                <a:gd name="connsiteY4" fmla="*/ 308 h 8684"/>
                <a:gd name="connsiteX5" fmla="*/ 0 w 10308"/>
                <a:gd name="connsiteY5" fmla="*/ 2440 h 8684"/>
                <a:gd name="connsiteX0" fmla="*/ 0 w 10000"/>
                <a:gd name="connsiteY0" fmla="*/ 2810 h 10000"/>
                <a:gd name="connsiteX1" fmla="*/ 4821 w 10000"/>
                <a:gd name="connsiteY1" fmla="*/ 10000 h 10000"/>
                <a:gd name="connsiteX2" fmla="*/ 10000 w 10000"/>
                <a:gd name="connsiteY2" fmla="*/ 5106 h 10000"/>
                <a:gd name="connsiteX3" fmla="*/ 9259 w 10000"/>
                <a:gd name="connsiteY3" fmla="*/ 0 h 10000"/>
                <a:gd name="connsiteX4" fmla="*/ 7418 w 10000"/>
                <a:gd name="connsiteY4" fmla="*/ 355 h 10000"/>
                <a:gd name="connsiteX5" fmla="*/ 0 w 10000"/>
                <a:gd name="connsiteY5" fmla="*/ 2810 h 10000"/>
                <a:gd name="connsiteX0" fmla="*/ 0 w 10000"/>
                <a:gd name="connsiteY0" fmla="*/ 2810 h 5106"/>
                <a:gd name="connsiteX1" fmla="*/ 5219 w 10000"/>
                <a:gd name="connsiteY1" fmla="*/ 4314 h 5106"/>
                <a:gd name="connsiteX2" fmla="*/ 10000 w 10000"/>
                <a:gd name="connsiteY2" fmla="*/ 5106 h 5106"/>
                <a:gd name="connsiteX3" fmla="*/ 9259 w 10000"/>
                <a:gd name="connsiteY3" fmla="*/ 0 h 5106"/>
                <a:gd name="connsiteX4" fmla="*/ 7418 w 10000"/>
                <a:gd name="connsiteY4" fmla="*/ 355 h 5106"/>
                <a:gd name="connsiteX5" fmla="*/ 0 w 10000"/>
                <a:gd name="connsiteY5" fmla="*/ 2810 h 5106"/>
                <a:gd name="connsiteX0" fmla="*/ 0 w 10000"/>
                <a:gd name="connsiteY0" fmla="*/ 5503 h 12097"/>
                <a:gd name="connsiteX1" fmla="*/ 2031 w 10000"/>
                <a:gd name="connsiteY1" fmla="*/ 12097 h 12097"/>
                <a:gd name="connsiteX2" fmla="*/ 10000 w 10000"/>
                <a:gd name="connsiteY2" fmla="*/ 10000 h 12097"/>
                <a:gd name="connsiteX3" fmla="*/ 9259 w 10000"/>
                <a:gd name="connsiteY3" fmla="*/ 0 h 12097"/>
                <a:gd name="connsiteX4" fmla="*/ 7418 w 10000"/>
                <a:gd name="connsiteY4" fmla="*/ 695 h 12097"/>
                <a:gd name="connsiteX5" fmla="*/ 0 w 10000"/>
                <a:gd name="connsiteY5" fmla="*/ 5503 h 12097"/>
                <a:gd name="connsiteX0" fmla="*/ 0 w 10000"/>
                <a:gd name="connsiteY0" fmla="*/ 5695 h 12289"/>
                <a:gd name="connsiteX1" fmla="*/ 2031 w 10000"/>
                <a:gd name="connsiteY1" fmla="*/ 12289 h 12289"/>
                <a:gd name="connsiteX2" fmla="*/ 10000 w 10000"/>
                <a:gd name="connsiteY2" fmla="*/ 10192 h 12289"/>
                <a:gd name="connsiteX3" fmla="*/ 89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000 h 12289"/>
                <a:gd name="connsiteX3" fmla="*/ 9060 w 10000"/>
                <a:gd name="connsiteY3" fmla="*/ 0 h 12289"/>
                <a:gd name="connsiteX4" fmla="*/ 7418 w 10000"/>
                <a:gd name="connsiteY4" fmla="*/ 887 h 12289"/>
                <a:gd name="connsiteX5" fmla="*/ 0 w 10000"/>
                <a:gd name="connsiteY5" fmla="*/ 5695 h 12289"/>
                <a:gd name="connsiteX0" fmla="*/ 0 w 14308"/>
                <a:gd name="connsiteY0" fmla="*/ 4808 h 11402"/>
                <a:gd name="connsiteX1" fmla="*/ 2031 w 14308"/>
                <a:gd name="connsiteY1" fmla="*/ 11402 h 11402"/>
                <a:gd name="connsiteX2" fmla="*/ 10000 w 14308"/>
                <a:gd name="connsiteY2" fmla="*/ 9113 h 11402"/>
                <a:gd name="connsiteX3" fmla="*/ 14291 w 14308"/>
                <a:gd name="connsiteY3" fmla="*/ 9049 h 11402"/>
                <a:gd name="connsiteX4" fmla="*/ 7418 w 14308"/>
                <a:gd name="connsiteY4" fmla="*/ 0 h 11402"/>
                <a:gd name="connsiteX5" fmla="*/ 0 w 14308"/>
                <a:gd name="connsiteY5" fmla="*/ 4808 h 11402"/>
                <a:gd name="connsiteX0" fmla="*/ 0 w 14308"/>
                <a:gd name="connsiteY0" fmla="*/ 10068 h 16662"/>
                <a:gd name="connsiteX1" fmla="*/ 2031 w 14308"/>
                <a:gd name="connsiteY1" fmla="*/ 16662 h 16662"/>
                <a:gd name="connsiteX2" fmla="*/ 10000 w 14308"/>
                <a:gd name="connsiteY2" fmla="*/ 14373 h 16662"/>
                <a:gd name="connsiteX3" fmla="*/ 14291 w 14308"/>
                <a:gd name="connsiteY3" fmla="*/ 14309 h 16662"/>
                <a:gd name="connsiteX4" fmla="*/ 10451 w 14308"/>
                <a:gd name="connsiteY4" fmla="*/ 0 h 16662"/>
                <a:gd name="connsiteX5" fmla="*/ 0 w 14308"/>
                <a:gd name="connsiteY5" fmla="*/ 10068 h 16662"/>
                <a:gd name="connsiteX0" fmla="*/ 0 w 16123"/>
                <a:gd name="connsiteY0" fmla="*/ 10068 h 18105"/>
                <a:gd name="connsiteX1" fmla="*/ 2031 w 16123"/>
                <a:gd name="connsiteY1" fmla="*/ 16662 h 18105"/>
                <a:gd name="connsiteX2" fmla="*/ 10000 w 16123"/>
                <a:gd name="connsiteY2" fmla="*/ 14373 h 18105"/>
                <a:gd name="connsiteX3" fmla="*/ 16111 w 16123"/>
                <a:gd name="connsiteY3" fmla="*/ 17378 h 18105"/>
                <a:gd name="connsiteX4" fmla="*/ 10451 w 16123"/>
                <a:gd name="connsiteY4" fmla="*/ 0 h 18105"/>
                <a:gd name="connsiteX5" fmla="*/ 0 w 16123"/>
                <a:gd name="connsiteY5" fmla="*/ 10068 h 18105"/>
                <a:gd name="connsiteX0" fmla="*/ 0 w 16111"/>
                <a:gd name="connsiteY0" fmla="*/ 10068 h 17378"/>
                <a:gd name="connsiteX1" fmla="*/ 2031 w 16111"/>
                <a:gd name="connsiteY1" fmla="*/ 16662 h 17378"/>
                <a:gd name="connsiteX2" fmla="*/ 10000 w 16111"/>
                <a:gd name="connsiteY2" fmla="*/ 14373 h 17378"/>
                <a:gd name="connsiteX3" fmla="*/ 16111 w 16111"/>
                <a:gd name="connsiteY3" fmla="*/ 17378 h 17378"/>
                <a:gd name="connsiteX4" fmla="*/ 10451 w 16111"/>
                <a:gd name="connsiteY4" fmla="*/ 0 h 17378"/>
                <a:gd name="connsiteX5" fmla="*/ 0 w 16111"/>
                <a:gd name="connsiteY5" fmla="*/ 10068 h 17378"/>
                <a:gd name="connsiteX0" fmla="*/ 0 w 16111"/>
                <a:gd name="connsiteY0" fmla="*/ 10068 h 18172"/>
                <a:gd name="connsiteX1" fmla="*/ 2031 w 16111"/>
                <a:gd name="connsiteY1" fmla="*/ 16662 h 18172"/>
                <a:gd name="connsiteX2" fmla="*/ 13942 w 16111"/>
                <a:gd name="connsiteY2" fmla="*/ 18172 h 18172"/>
                <a:gd name="connsiteX3" fmla="*/ 16111 w 16111"/>
                <a:gd name="connsiteY3" fmla="*/ 17378 h 18172"/>
                <a:gd name="connsiteX4" fmla="*/ 10451 w 16111"/>
                <a:gd name="connsiteY4" fmla="*/ 0 h 18172"/>
                <a:gd name="connsiteX5" fmla="*/ 0 w 16111"/>
                <a:gd name="connsiteY5" fmla="*/ 10068 h 18172"/>
                <a:gd name="connsiteX0" fmla="*/ 0 w 16111"/>
                <a:gd name="connsiteY0" fmla="*/ 10068 h 18172"/>
                <a:gd name="connsiteX1" fmla="*/ 2031 w 16111"/>
                <a:gd name="connsiteY1" fmla="*/ 16662 h 18172"/>
                <a:gd name="connsiteX2" fmla="*/ 11360 w 16111"/>
                <a:gd name="connsiteY2" fmla="*/ 17393 h 18172"/>
                <a:gd name="connsiteX3" fmla="*/ 13942 w 16111"/>
                <a:gd name="connsiteY3" fmla="*/ 18172 h 18172"/>
                <a:gd name="connsiteX4" fmla="*/ 16111 w 16111"/>
                <a:gd name="connsiteY4" fmla="*/ 17378 h 18172"/>
                <a:gd name="connsiteX5" fmla="*/ 10451 w 16111"/>
                <a:gd name="connsiteY5" fmla="*/ 0 h 18172"/>
                <a:gd name="connsiteX6" fmla="*/ 0 w 16111"/>
                <a:gd name="connsiteY6" fmla="*/ 10068 h 18172"/>
                <a:gd name="connsiteX0" fmla="*/ 0 w 16111"/>
                <a:gd name="connsiteY0" fmla="*/ 10068 h 18172"/>
                <a:gd name="connsiteX1" fmla="*/ 2031 w 16111"/>
                <a:gd name="connsiteY1" fmla="*/ 16662 h 18172"/>
                <a:gd name="connsiteX2" fmla="*/ 10526 w 16111"/>
                <a:gd name="connsiteY2" fmla="*/ 17831 h 18172"/>
                <a:gd name="connsiteX3" fmla="*/ 13942 w 16111"/>
                <a:gd name="connsiteY3" fmla="*/ 18172 h 18172"/>
                <a:gd name="connsiteX4" fmla="*/ 16111 w 16111"/>
                <a:gd name="connsiteY4" fmla="*/ 17378 h 18172"/>
                <a:gd name="connsiteX5" fmla="*/ 10451 w 16111"/>
                <a:gd name="connsiteY5" fmla="*/ 0 h 18172"/>
                <a:gd name="connsiteX6" fmla="*/ 0 w 16111"/>
                <a:gd name="connsiteY6" fmla="*/ 10068 h 18172"/>
                <a:gd name="connsiteX0" fmla="*/ 0 w 16111"/>
                <a:gd name="connsiteY0" fmla="*/ 10068 h 18872"/>
                <a:gd name="connsiteX1" fmla="*/ 2031 w 16111"/>
                <a:gd name="connsiteY1" fmla="*/ 16662 h 18872"/>
                <a:gd name="connsiteX2" fmla="*/ 5371 w 16111"/>
                <a:gd name="connsiteY2" fmla="*/ 18854 h 18872"/>
                <a:gd name="connsiteX3" fmla="*/ 10526 w 16111"/>
                <a:gd name="connsiteY3" fmla="*/ 17831 h 18872"/>
                <a:gd name="connsiteX4" fmla="*/ 13942 w 16111"/>
                <a:gd name="connsiteY4" fmla="*/ 18172 h 18872"/>
                <a:gd name="connsiteX5" fmla="*/ 16111 w 16111"/>
                <a:gd name="connsiteY5" fmla="*/ 17378 h 18872"/>
                <a:gd name="connsiteX6" fmla="*/ 10451 w 16111"/>
                <a:gd name="connsiteY6" fmla="*/ 0 h 18872"/>
                <a:gd name="connsiteX7" fmla="*/ 0 w 16111"/>
                <a:gd name="connsiteY7" fmla="*/ 10068 h 18872"/>
                <a:gd name="connsiteX0" fmla="*/ 0 w 16111"/>
                <a:gd name="connsiteY0" fmla="*/ 10068 h 21832"/>
                <a:gd name="connsiteX1" fmla="*/ 3471 w 16111"/>
                <a:gd name="connsiteY1" fmla="*/ 21630 h 21832"/>
                <a:gd name="connsiteX2" fmla="*/ 5371 w 16111"/>
                <a:gd name="connsiteY2" fmla="*/ 18854 h 21832"/>
                <a:gd name="connsiteX3" fmla="*/ 10526 w 16111"/>
                <a:gd name="connsiteY3" fmla="*/ 17831 h 21832"/>
                <a:gd name="connsiteX4" fmla="*/ 13942 w 16111"/>
                <a:gd name="connsiteY4" fmla="*/ 18172 h 21832"/>
                <a:gd name="connsiteX5" fmla="*/ 16111 w 16111"/>
                <a:gd name="connsiteY5" fmla="*/ 17378 h 21832"/>
                <a:gd name="connsiteX6" fmla="*/ 10451 w 16111"/>
                <a:gd name="connsiteY6" fmla="*/ 0 h 21832"/>
                <a:gd name="connsiteX7" fmla="*/ 0 w 16111"/>
                <a:gd name="connsiteY7" fmla="*/ 10068 h 21832"/>
                <a:gd name="connsiteX0" fmla="*/ 0 w 16111"/>
                <a:gd name="connsiteY0" fmla="*/ 10068 h 21630"/>
                <a:gd name="connsiteX1" fmla="*/ 3471 w 16111"/>
                <a:gd name="connsiteY1" fmla="*/ 21630 h 21630"/>
                <a:gd name="connsiteX2" fmla="*/ 5371 w 16111"/>
                <a:gd name="connsiteY2" fmla="*/ 18854 h 21630"/>
                <a:gd name="connsiteX3" fmla="*/ 10526 w 16111"/>
                <a:gd name="connsiteY3" fmla="*/ 17831 h 21630"/>
                <a:gd name="connsiteX4" fmla="*/ 13942 w 16111"/>
                <a:gd name="connsiteY4" fmla="*/ 18172 h 21630"/>
                <a:gd name="connsiteX5" fmla="*/ 16111 w 16111"/>
                <a:gd name="connsiteY5" fmla="*/ 17378 h 21630"/>
                <a:gd name="connsiteX6" fmla="*/ 10451 w 16111"/>
                <a:gd name="connsiteY6" fmla="*/ 0 h 21630"/>
                <a:gd name="connsiteX7" fmla="*/ 0 w 16111"/>
                <a:gd name="connsiteY7" fmla="*/ 10068 h 21630"/>
                <a:gd name="connsiteX0" fmla="*/ 0 w 16111"/>
                <a:gd name="connsiteY0" fmla="*/ 10068 h 21630"/>
                <a:gd name="connsiteX1" fmla="*/ 3471 w 16111"/>
                <a:gd name="connsiteY1" fmla="*/ 21630 h 21630"/>
                <a:gd name="connsiteX2" fmla="*/ 5371 w 16111"/>
                <a:gd name="connsiteY2" fmla="*/ 18854 h 21630"/>
                <a:gd name="connsiteX3" fmla="*/ 10526 w 16111"/>
                <a:gd name="connsiteY3" fmla="*/ 17831 h 21630"/>
                <a:gd name="connsiteX4" fmla="*/ 13942 w 16111"/>
                <a:gd name="connsiteY4" fmla="*/ 18172 h 21630"/>
                <a:gd name="connsiteX5" fmla="*/ 16111 w 16111"/>
                <a:gd name="connsiteY5" fmla="*/ 17378 h 21630"/>
                <a:gd name="connsiteX6" fmla="*/ 10451 w 16111"/>
                <a:gd name="connsiteY6" fmla="*/ 0 h 21630"/>
                <a:gd name="connsiteX7" fmla="*/ 0 w 16111"/>
                <a:gd name="connsiteY7" fmla="*/ 10068 h 2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1" h="21630">
                  <a:moveTo>
                    <a:pt x="0" y="10068"/>
                  </a:moveTo>
                  <a:lnTo>
                    <a:pt x="3471" y="21630"/>
                  </a:lnTo>
                  <a:lnTo>
                    <a:pt x="5371" y="18854"/>
                  </a:lnTo>
                  <a:lnTo>
                    <a:pt x="10526" y="17831"/>
                  </a:lnTo>
                  <a:lnTo>
                    <a:pt x="13942" y="18172"/>
                  </a:lnTo>
                  <a:lnTo>
                    <a:pt x="16111" y="17378"/>
                  </a:lnTo>
                  <a:lnTo>
                    <a:pt x="10451" y="0"/>
                  </a:lnTo>
                  <a:lnTo>
                    <a:pt x="0" y="10068"/>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9" name="Freeform 9" descr="5%"/>
            <p:cNvSpPr>
              <a:spLocks/>
            </p:cNvSpPr>
            <p:nvPr/>
          </p:nvSpPr>
          <p:spPr bwMode="auto">
            <a:xfrm>
              <a:off x="5580072" y="2500099"/>
              <a:ext cx="623887" cy="327025"/>
            </a:xfrm>
            <a:custGeom>
              <a:avLst/>
              <a:gdLst>
                <a:gd name="T0" fmla="*/ 0 w 4893"/>
                <a:gd name="T1" fmla="*/ 2147483646 h 5974"/>
                <a:gd name="T2" fmla="*/ 2147483646 w 4893"/>
                <a:gd name="T3" fmla="*/ 2147483646 h 5974"/>
                <a:gd name="T4" fmla="*/ 2147483646 w 4893"/>
                <a:gd name="T5" fmla="*/ 2147483646 h 5974"/>
                <a:gd name="T6" fmla="*/ 2147483646 w 4893"/>
                <a:gd name="T7" fmla="*/ 0 h 5974"/>
                <a:gd name="T8" fmla="*/ 0 w 4893"/>
                <a:gd name="T9" fmla="*/ 2147483646 h 5974"/>
                <a:gd name="T10" fmla="*/ 0 60000 65536"/>
                <a:gd name="T11" fmla="*/ 0 60000 65536"/>
                <a:gd name="T12" fmla="*/ 0 60000 65536"/>
                <a:gd name="T13" fmla="*/ 0 60000 65536"/>
                <a:gd name="T14" fmla="*/ 0 60000 65536"/>
                <a:gd name="T15" fmla="*/ 0 w 4893"/>
                <a:gd name="T16" fmla="*/ 0 h 5974"/>
                <a:gd name="T17" fmla="*/ 4893 w 4893"/>
                <a:gd name="T18" fmla="*/ 5974 h 5974"/>
                <a:gd name="connsiteX0" fmla="*/ 0 w 12114"/>
                <a:gd name="connsiteY0" fmla="*/ 906 h 8925"/>
                <a:gd name="connsiteX1" fmla="*/ 6794 w 12114"/>
                <a:gd name="connsiteY1" fmla="*/ 8925 h 8925"/>
                <a:gd name="connsiteX2" fmla="*/ 12114 w 12114"/>
                <a:gd name="connsiteY2" fmla="*/ 6801 h 8925"/>
                <a:gd name="connsiteX3" fmla="*/ 9788 w 12114"/>
                <a:gd name="connsiteY3" fmla="*/ 0 h 8925"/>
                <a:gd name="connsiteX4" fmla="*/ 0 w 12114"/>
                <a:gd name="connsiteY4" fmla="*/ 906 h 8925"/>
                <a:gd name="connsiteX0" fmla="*/ 0 w 10000"/>
                <a:gd name="connsiteY0" fmla="*/ 1015 h 10000"/>
                <a:gd name="connsiteX1" fmla="*/ 5608 w 10000"/>
                <a:gd name="connsiteY1" fmla="*/ 10000 h 10000"/>
                <a:gd name="connsiteX2" fmla="*/ 10000 w 10000"/>
                <a:gd name="connsiteY2" fmla="*/ 7620 h 10000"/>
                <a:gd name="connsiteX3" fmla="*/ 8080 w 10000"/>
                <a:gd name="connsiteY3" fmla="*/ 0 h 10000"/>
                <a:gd name="connsiteX4" fmla="*/ 0 w 10000"/>
                <a:gd name="connsiteY4" fmla="*/ 1015 h 10000"/>
                <a:gd name="connsiteX0" fmla="*/ 243 w 10243"/>
                <a:gd name="connsiteY0" fmla="*/ 1015 h 7931"/>
                <a:gd name="connsiteX1" fmla="*/ 0 w 10243"/>
                <a:gd name="connsiteY1" fmla="*/ 7931 h 7931"/>
                <a:gd name="connsiteX2" fmla="*/ 10243 w 10243"/>
                <a:gd name="connsiteY2" fmla="*/ 7620 h 7931"/>
                <a:gd name="connsiteX3" fmla="*/ 8323 w 10243"/>
                <a:gd name="connsiteY3" fmla="*/ 0 h 7931"/>
                <a:gd name="connsiteX4" fmla="*/ 243 w 10243"/>
                <a:gd name="connsiteY4" fmla="*/ 1015 h 7931"/>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990 h 10000"/>
                <a:gd name="connsiteX1" fmla="*/ 0 w 10000"/>
                <a:gd name="connsiteY1" fmla="*/ 10000 h 10000"/>
                <a:gd name="connsiteX2" fmla="*/ 10000 w 10000"/>
                <a:gd name="connsiteY2" fmla="*/ 9608 h 10000"/>
                <a:gd name="connsiteX3" fmla="*/ 8126 w 10000"/>
                <a:gd name="connsiteY3" fmla="*/ 0 h 10000"/>
                <a:gd name="connsiteX4" fmla="*/ 37 w 10000"/>
                <a:gd name="connsiteY4" fmla="*/ 990 h 10000"/>
                <a:gd name="connsiteX0" fmla="*/ 37 w 10000"/>
                <a:gd name="connsiteY0" fmla="*/ 121 h 9131"/>
                <a:gd name="connsiteX1" fmla="*/ 0 w 10000"/>
                <a:gd name="connsiteY1" fmla="*/ 9131 h 9131"/>
                <a:gd name="connsiteX2" fmla="*/ 10000 w 10000"/>
                <a:gd name="connsiteY2" fmla="*/ 8739 h 9131"/>
                <a:gd name="connsiteX3" fmla="*/ 8627 w 10000"/>
                <a:gd name="connsiteY3" fmla="*/ 0 h 9131"/>
                <a:gd name="connsiteX4" fmla="*/ 37 w 10000"/>
                <a:gd name="connsiteY4" fmla="*/ 121 h 9131"/>
                <a:gd name="connsiteX0" fmla="*/ 37 w 8705"/>
                <a:gd name="connsiteY0" fmla="*/ 133 h 10364"/>
                <a:gd name="connsiteX1" fmla="*/ 0 w 8705"/>
                <a:gd name="connsiteY1" fmla="*/ 10000 h 10364"/>
                <a:gd name="connsiteX2" fmla="*/ 8397 w 8705"/>
                <a:gd name="connsiteY2" fmla="*/ 10364 h 10364"/>
                <a:gd name="connsiteX3" fmla="*/ 8627 w 8705"/>
                <a:gd name="connsiteY3" fmla="*/ 0 h 10364"/>
                <a:gd name="connsiteX4" fmla="*/ 37 w 8705"/>
                <a:gd name="connsiteY4" fmla="*/ 133 h 10364"/>
                <a:gd name="connsiteX0" fmla="*/ 43 w 9910"/>
                <a:gd name="connsiteY0" fmla="*/ 128 h 10000"/>
                <a:gd name="connsiteX1" fmla="*/ 0 w 9910"/>
                <a:gd name="connsiteY1" fmla="*/ 9649 h 10000"/>
                <a:gd name="connsiteX2" fmla="*/ 9646 w 9910"/>
                <a:gd name="connsiteY2" fmla="*/ 10000 h 10000"/>
                <a:gd name="connsiteX3" fmla="*/ 9910 w 9910"/>
                <a:gd name="connsiteY3" fmla="*/ 0 h 10000"/>
                <a:gd name="connsiteX4" fmla="*/ 43 w 9910"/>
                <a:gd name="connsiteY4" fmla="*/ 128 h 10000"/>
                <a:gd name="connsiteX0" fmla="*/ 43 w 9734"/>
                <a:gd name="connsiteY0" fmla="*/ 128 h 10000"/>
                <a:gd name="connsiteX1" fmla="*/ 0 w 9734"/>
                <a:gd name="connsiteY1" fmla="*/ 9649 h 10000"/>
                <a:gd name="connsiteX2" fmla="*/ 9734 w 9734"/>
                <a:gd name="connsiteY2" fmla="*/ 10000 h 10000"/>
                <a:gd name="connsiteX3" fmla="*/ 9651 w 9734"/>
                <a:gd name="connsiteY3" fmla="*/ 0 h 10000"/>
                <a:gd name="connsiteX4" fmla="*/ 43 w 9734"/>
                <a:gd name="connsiteY4" fmla="*/ 128 h 10000"/>
                <a:gd name="connsiteX0" fmla="*/ 44 w 9920"/>
                <a:gd name="connsiteY0" fmla="*/ 128 h 9694"/>
                <a:gd name="connsiteX1" fmla="*/ 0 w 9920"/>
                <a:gd name="connsiteY1" fmla="*/ 9649 h 9694"/>
                <a:gd name="connsiteX2" fmla="*/ 9881 w 9920"/>
                <a:gd name="connsiteY2" fmla="*/ 9694 h 9694"/>
                <a:gd name="connsiteX3" fmla="*/ 9915 w 9920"/>
                <a:gd name="connsiteY3" fmla="*/ 0 h 9694"/>
                <a:gd name="connsiteX4" fmla="*/ 44 w 9920"/>
                <a:gd name="connsiteY4" fmla="*/ 128 h 9694"/>
                <a:gd name="connsiteX0" fmla="*/ 44 w 10000"/>
                <a:gd name="connsiteY0" fmla="*/ 0 h 9868"/>
                <a:gd name="connsiteX1" fmla="*/ 0 w 10000"/>
                <a:gd name="connsiteY1" fmla="*/ 9822 h 9868"/>
                <a:gd name="connsiteX2" fmla="*/ 9961 w 10000"/>
                <a:gd name="connsiteY2" fmla="*/ 9868 h 9868"/>
                <a:gd name="connsiteX3" fmla="*/ 9995 w 10000"/>
                <a:gd name="connsiteY3" fmla="*/ 342 h 9868"/>
                <a:gd name="connsiteX4" fmla="*/ 44 w 10000"/>
                <a:gd name="connsiteY4" fmla="*/ 0 h 9868"/>
                <a:gd name="connsiteX0" fmla="*/ 44 w 10000"/>
                <a:gd name="connsiteY0" fmla="*/ 0 h 10000"/>
                <a:gd name="connsiteX1" fmla="*/ 0 w 10000"/>
                <a:gd name="connsiteY1" fmla="*/ 9953 h 10000"/>
                <a:gd name="connsiteX2" fmla="*/ 9961 w 10000"/>
                <a:gd name="connsiteY2" fmla="*/ 10000 h 10000"/>
                <a:gd name="connsiteX3" fmla="*/ 9995 w 10000"/>
                <a:gd name="connsiteY3" fmla="*/ 27 h 10000"/>
                <a:gd name="connsiteX4" fmla="*/ 44 w 10000"/>
                <a:gd name="connsiteY4" fmla="*/ 0 h 10000"/>
                <a:gd name="connsiteX0" fmla="*/ 44 w 10081"/>
                <a:gd name="connsiteY0" fmla="*/ 0 h 10000"/>
                <a:gd name="connsiteX1" fmla="*/ 0 w 10081"/>
                <a:gd name="connsiteY1" fmla="*/ 9953 h 10000"/>
                <a:gd name="connsiteX2" fmla="*/ 10081 w 10081"/>
                <a:gd name="connsiteY2" fmla="*/ 10000 h 10000"/>
                <a:gd name="connsiteX3" fmla="*/ 9995 w 10081"/>
                <a:gd name="connsiteY3" fmla="*/ 27 h 10000"/>
                <a:gd name="connsiteX4" fmla="*/ 44 w 10081"/>
                <a:gd name="connsiteY4" fmla="*/ 0 h 10000"/>
                <a:gd name="connsiteX0" fmla="*/ 0 w 11816"/>
                <a:gd name="connsiteY0" fmla="*/ 3174 h 9974"/>
                <a:gd name="connsiteX1" fmla="*/ 1735 w 11816"/>
                <a:gd name="connsiteY1" fmla="*/ 9927 h 9974"/>
                <a:gd name="connsiteX2" fmla="*/ 11816 w 11816"/>
                <a:gd name="connsiteY2" fmla="*/ 9974 h 9974"/>
                <a:gd name="connsiteX3" fmla="*/ 11730 w 11816"/>
                <a:gd name="connsiteY3" fmla="*/ 1 h 9974"/>
                <a:gd name="connsiteX4" fmla="*/ 0 w 11816"/>
                <a:gd name="connsiteY4" fmla="*/ 3174 h 9974"/>
                <a:gd name="connsiteX0" fmla="*/ 0 w 10000"/>
                <a:gd name="connsiteY0" fmla="*/ 5427 h 12245"/>
                <a:gd name="connsiteX1" fmla="*/ 1468 w 10000"/>
                <a:gd name="connsiteY1" fmla="*/ 12198 h 12245"/>
                <a:gd name="connsiteX2" fmla="*/ 10000 w 10000"/>
                <a:gd name="connsiteY2" fmla="*/ 12245 h 12245"/>
                <a:gd name="connsiteX3" fmla="*/ 7217 w 10000"/>
                <a:gd name="connsiteY3" fmla="*/ 0 h 12245"/>
                <a:gd name="connsiteX4" fmla="*/ 0 w 10000"/>
                <a:gd name="connsiteY4" fmla="*/ 5427 h 12245"/>
                <a:gd name="connsiteX0" fmla="*/ 0 w 10000"/>
                <a:gd name="connsiteY0" fmla="*/ 5427 h 16048"/>
                <a:gd name="connsiteX1" fmla="*/ 4278 w 10000"/>
                <a:gd name="connsiteY1" fmla="*/ 16048 h 16048"/>
                <a:gd name="connsiteX2" fmla="*/ 10000 w 10000"/>
                <a:gd name="connsiteY2" fmla="*/ 12245 h 16048"/>
                <a:gd name="connsiteX3" fmla="*/ 7217 w 10000"/>
                <a:gd name="connsiteY3" fmla="*/ 0 h 16048"/>
                <a:gd name="connsiteX4" fmla="*/ 0 w 10000"/>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427 h 16048"/>
                <a:gd name="connsiteX1" fmla="*/ 4278 w 11606"/>
                <a:gd name="connsiteY1" fmla="*/ 16048 h 16048"/>
                <a:gd name="connsiteX2" fmla="*/ 11606 w 11606"/>
                <a:gd name="connsiteY2" fmla="*/ 10320 h 16048"/>
                <a:gd name="connsiteX3" fmla="*/ 7217 w 11606"/>
                <a:gd name="connsiteY3" fmla="*/ 0 h 16048"/>
                <a:gd name="connsiteX4" fmla="*/ 0 w 11606"/>
                <a:gd name="connsiteY4" fmla="*/ 5427 h 16048"/>
                <a:gd name="connsiteX0" fmla="*/ 0 w 11606"/>
                <a:gd name="connsiteY0" fmla="*/ 5908 h 16529"/>
                <a:gd name="connsiteX1" fmla="*/ 4278 w 11606"/>
                <a:gd name="connsiteY1" fmla="*/ 16529 h 16529"/>
                <a:gd name="connsiteX2" fmla="*/ 11606 w 11606"/>
                <a:gd name="connsiteY2" fmla="*/ 10801 h 16529"/>
                <a:gd name="connsiteX3" fmla="*/ 6916 w 11606"/>
                <a:gd name="connsiteY3" fmla="*/ 0 h 16529"/>
                <a:gd name="connsiteX4" fmla="*/ 0 w 11606"/>
                <a:gd name="connsiteY4" fmla="*/ 5908 h 16529"/>
                <a:gd name="connsiteX0" fmla="*/ 0 w 11606"/>
                <a:gd name="connsiteY0" fmla="*/ 5908 h 16529"/>
                <a:gd name="connsiteX1" fmla="*/ 4278 w 11606"/>
                <a:gd name="connsiteY1" fmla="*/ 16529 h 16529"/>
                <a:gd name="connsiteX2" fmla="*/ 11606 w 11606"/>
                <a:gd name="connsiteY2" fmla="*/ 10801 h 16529"/>
                <a:gd name="connsiteX3" fmla="*/ 7117 w 11606"/>
                <a:gd name="connsiteY3" fmla="*/ 0 h 16529"/>
                <a:gd name="connsiteX4" fmla="*/ 0 w 11606"/>
                <a:gd name="connsiteY4" fmla="*/ 5908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405"/>
                <a:gd name="connsiteY0" fmla="*/ 6389 h 16529"/>
                <a:gd name="connsiteX1" fmla="*/ 4077 w 11405"/>
                <a:gd name="connsiteY1" fmla="*/ 16529 h 16529"/>
                <a:gd name="connsiteX2" fmla="*/ 11405 w 11405"/>
                <a:gd name="connsiteY2" fmla="*/ 10801 h 16529"/>
                <a:gd name="connsiteX3" fmla="*/ 6916 w 11405"/>
                <a:gd name="connsiteY3" fmla="*/ 0 h 16529"/>
                <a:gd name="connsiteX4" fmla="*/ 0 w 11405"/>
                <a:gd name="connsiteY4" fmla="*/ 6389 h 16529"/>
                <a:gd name="connsiteX0" fmla="*/ 0 w 11505"/>
                <a:gd name="connsiteY0" fmla="*/ 6229 h 16529"/>
                <a:gd name="connsiteX1" fmla="*/ 4177 w 11505"/>
                <a:gd name="connsiteY1" fmla="*/ 16529 h 16529"/>
                <a:gd name="connsiteX2" fmla="*/ 11505 w 11505"/>
                <a:gd name="connsiteY2" fmla="*/ 10801 h 16529"/>
                <a:gd name="connsiteX3" fmla="*/ 7016 w 11505"/>
                <a:gd name="connsiteY3" fmla="*/ 0 h 16529"/>
                <a:gd name="connsiteX4" fmla="*/ 0 w 11505"/>
                <a:gd name="connsiteY4" fmla="*/ 6229 h 16529"/>
                <a:gd name="connsiteX0" fmla="*/ 0 w 11505"/>
                <a:gd name="connsiteY0" fmla="*/ 1096 h 11396"/>
                <a:gd name="connsiteX1" fmla="*/ 4177 w 11505"/>
                <a:gd name="connsiteY1" fmla="*/ 11396 h 11396"/>
                <a:gd name="connsiteX2" fmla="*/ 11505 w 11505"/>
                <a:gd name="connsiteY2" fmla="*/ 5668 h 11396"/>
                <a:gd name="connsiteX3" fmla="*/ 6815 w 11505"/>
                <a:gd name="connsiteY3" fmla="*/ 0 h 11396"/>
                <a:gd name="connsiteX4" fmla="*/ 0 w 11505"/>
                <a:gd name="connsiteY4" fmla="*/ 1096 h 11396"/>
                <a:gd name="connsiteX0" fmla="*/ 0 w 11505"/>
                <a:gd name="connsiteY0" fmla="*/ 6069 h 16369"/>
                <a:gd name="connsiteX1" fmla="*/ 4177 w 11505"/>
                <a:gd name="connsiteY1" fmla="*/ 16369 h 16369"/>
                <a:gd name="connsiteX2" fmla="*/ 11505 w 11505"/>
                <a:gd name="connsiteY2" fmla="*/ 10641 h 16369"/>
                <a:gd name="connsiteX3" fmla="*/ 6915 w 11505"/>
                <a:gd name="connsiteY3" fmla="*/ 0 h 16369"/>
                <a:gd name="connsiteX4" fmla="*/ 0 w 11505"/>
                <a:gd name="connsiteY4" fmla="*/ 6069 h 16369"/>
                <a:gd name="connsiteX0" fmla="*/ 0 w 10501"/>
                <a:gd name="connsiteY0" fmla="*/ 6069 h 16369"/>
                <a:gd name="connsiteX1" fmla="*/ 4177 w 10501"/>
                <a:gd name="connsiteY1" fmla="*/ 16369 h 16369"/>
                <a:gd name="connsiteX2" fmla="*/ 10501 w 10501"/>
                <a:gd name="connsiteY2" fmla="*/ 11283 h 16369"/>
                <a:gd name="connsiteX3" fmla="*/ 6915 w 10501"/>
                <a:gd name="connsiteY3" fmla="*/ 0 h 16369"/>
                <a:gd name="connsiteX4" fmla="*/ 0 w 10501"/>
                <a:gd name="connsiteY4" fmla="*/ 6069 h 16369"/>
                <a:gd name="connsiteX0" fmla="*/ 0 w 11304"/>
                <a:gd name="connsiteY0" fmla="*/ 6069 h 16369"/>
                <a:gd name="connsiteX1" fmla="*/ 4177 w 11304"/>
                <a:gd name="connsiteY1" fmla="*/ 16369 h 16369"/>
                <a:gd name="connsiteX2" fmla="*/ 11304 w 11304"/>
                <a:gd name="connsiteY2" fmla="*/ 10481 h 16369"/>
                <a:gd name="connsiteX3" fmla="*/ 6915 w 11304"/>
                <a:gd name="connsiteY3" fmla="*/ 0 h 16369"/>
                <a:gd name="connsiteX4" fmla="*/ 0 w 11304"/>
                <a:gd name="connsiteY4" fmla="*/ 6069 h 16369"/>
                <a:gd name="connsiteX0" fmla="*/ 0 w 11304"/>
                <a:gd name="connsiteY0" fmla="*/ 6466 h 16766"/>
                <a:gd name="connsiteX1" fmla="*/ 4177 w 11304"/>
                <a:gd name="connsiteY1" fmla="*/ 16766 h 16766"/>
                <a:gd name="connsiteX2" fmla="*/ 11304 w 11304"/>
                <a:gd name="connsiteY2" fmla="*/ 10878 h 16766"/>
                <a:gd name="connsiteX3" fmla="*/ 6998 w 11304"/>
                <a:gd name="connsiteY3" fmla="*/ 0 h 16766"/>
                <a:gd name="connsiteX4" fmla="*/ 0 w 11304"/>
                <a:gd name="connsiteY4" fmla="*/ 6466 h 16766"/>
                <a:gd name="connsiteX0" fmla="*/ 0 w 11387"/>
                <a:gd name="connsiteY0" fmla="*/ 6466 h 16766"/>
                <a:gd name="connsiteX1" fmla="*/ 4260 w 11387"/>
                <a:gd name="connsiteY1" fmla="*/ 16766 h 16766"/>
                <a:gd name="connsiteX2" fmla="*/ 11387 w 11387"/>
                <a:gd name="connsiteY2" fmla="*/ 10878 h 16766"/>
                <a:gd name="connsiteX3" fmla="*/ 7081 w 11387"/>
                <a:gd name="connsiteY3" fmla="*/ 0 h 16766"/>
                <a:gd name="connsiteX4" fmla="*/ 0 w 11387"/>
                <a:gd name="connsiteY4" fmla="*/ 6466 h 16766"/>
                <a:gd name="connsiteX0" fmla="*/ 0 w 11387"/>
                <a:gd name="connsiteY0" fmla="*/ 0 h 10300"/>
                <a:gd name="connsiteX1" fmla="*/ 4260 w 11387"/>
                <a:gd name="connsiteY1" fmla="*/ 10300 h 10300"/>
                <a:gd name="connsiteX2" fmla="*/ 11387 w 11387"/>
                <a:gd name="connsiteY2" fmla="*/ 4412 h 10300"/>
                <a:gd name="connsiteX3" fmla="*/ 5849 w 11387"/>
                <a:gd name="connsiteY3" fmla="*/ 3223 h 10300"/>
                <a:gd name="connsiteX4" fmla="*/ 0 w 11387"/>
                <a:gd name="connsiteY4" fmla="*/ 0 h 10300"/>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11387"/>
                <a:gd name="connsiteY0" fmla="*/ 3517 h 13817"/>
                <a:gd name="connsiteX1" fmla="*/ 4260 w 11387"/>
                <a:gd name="connsiteY1" fmla="*/ 13817 h 13817"/>
                <a:gd name="connsiteX2" fmla="*/ 11387 w 11387"/>
                <a:gd name="connsiteY2" fmla="*/ 7929 h 13817"/>
                <a:gd name="connsiteX3" fmla="*/ 6553 w 11387"/>
                <a:gd name="connsiteY3" fmla="*/ 0 h 13817"/>
                <a:gd name="connsiteX4" fmla="*/ 0 w 11387"/>
                <a:gd name="connsiteY4" fmla="*/ 3517 h 13817"/>
                <a:gd name="connsiteX0" fmla="*/ 0 w 8571"/>
                <a:gd name="connsiteY0" fmla="*/ 3517 h 16495"/>
                <a:gd name="connsiteX1" fmla="*/ 4260 w 8571"/>
                <a:gd name="connsiteY1" fmla="*/ 13817 h 16495"/>
                <a:gd name="connsiteX2" fmla="*/ 8571 w 8571"/>
                <a:gd name="connsiteY2" fmla="*/ 16495 h 16495"/>
                <a:gd name="connsiteX3" fmla="*/ 6553 w 8571"/>
                <a:gd name="connsiteY3" fmla="*/ 0 h 16495"/>
                <a:gd name="connsiteX4" fmla="*/ 0 w 8571"/>
                <a:gd name="connsiteY4" fmla="*/ 3517 h 16495"/>
                <a:gd name="connsiteX0" fmla="*/ 0 w 10000"/>
                <a:gd name="connsiteY0" fmla="*/ 2440 h 10308"/>
                <a:gd name="connsiteX1" fmla="*/ 4970 w 10000"/>
                <a:gd name="connsiteY1" fmla="*/ 8684 h 10308"/>
                <a:gd name="connsiteX2" fmla="*/ 10000 w 10000"/>
                <a:gd name="connsiteY2" fmla="*/ 10308 h 10308"/>
                <a:gd name="connsiteX3" fmla="*/ 9544 w 10000"/>
                <a:gd name="connsiteY3" fmla="*/ 0 h 10308"/>
                <a:gd name="connsiteX4" fmla="*/ 7646 w 10000"/>
                <a:gd name="connsiteY4" fmla="*/ 308 h 10308"/>
                <a:gd name="connsiteX5" fmla="*/ 0 w 10000"/>
                <a:gd name="connsiteY5" fmla="*/ 2440 h 10308"/>
                <a:gd name="connsiteX0" fmla="*/ 0 w 10308"/>
                <a:gd name="connsiteY0" fmla="*/ 2440 h 8684"/>
                <a:gd name="connsiteX1" fmla="*/ 4970 w 10308"/>
                <a:gd name="connsiteY1" fmla="*/ 8684 h 8684"/>
                <a:gd name="connsiteX2" fmla="*/ 10308 w 10308"/>
                <a:gd name="connsiteY2" fmla="*/ 4434 h 8684"/>
                <a:gd name="connsiteX3" fmla="*/ 9544 w 10308"/>
                <a:gd name="connsiteY3" fmla="*/ 0 h 8684"/>
                <a:gd name="connsiteX4" fmla="*/ 7646 w 10308"/>
                <a:gd name="connsiteY4" fmla="*/ 308 h 8684"/>
                <a:gd name="connsiteX5" fmla="*/ 0 w 10308"/>
                <a:gd name="connsiteY5" fmla="*/ 2440 h 8684"/>
                <a:gd name="connsiteX0" fmla="*/ 0 w 10000"/>
                <a:gd name="connsiteY0" fmla="*/ 2810 h 10000"/>
                <a:gd name="connsiteX1" fmla="*/ 4821 w 10000"/>
                <a:gd name="connsiteY1" fmla="*/ 10000 h 10000"/>
                <a:gd name="connsiteX2" fmla="*/ 10000 w 10000"/>
                <a:gd name="connsiteY2" fmla="*/ 5106 h 10000"/>
                <a:gd name="connsiteX3" fmla="*/ 9259 w 10000"/>
                <a:gd name="connsiteY3" fmla="*/ 0 h 10000"/>
                <a:gd name="connsiteX4" fmla="*/ 7418 w 10000"/>
                <a:gd name="connsiteY4" fmla="*/ 355 h 10000"/>
                <a:gd name="connsiteX5" fmla="*/ 0 w 10000"/>
                <a:gd name="connsiteY5" fmla="*/ 2810 h 10000"/>
                <a:gd name="connsiteX0" fmla="*/ 0 w 10000"/>
                <a:gd name="connsiteY0" fmla="*/ 2810 h 5106"/>
                <a:gd name="connsiteX1" fmla="*/ 5219 w 10000"/>
                <a:gd name="connsiteY1" fmla="*/ 4314 h 5106"/>
                <a:gd name="connsiteX2" fmla="*/ 10000 w 10000"/>
                <a:gd name="connsiteY2" fmla="*/ 5106 h 5106"/>
                <a:gd name="connsiteX3" fmla="*/ 9259 w 10000"/>
                <a:gd name="connsiteY3" fmla="*/ 0 h 5106"/>
                <a:gd name="connsiteX4" fmla="*/ 7418 w 10000"/>
                <a:gd name="connsiteY4" fmla="*/ 355 h 5106"/>
                <a:gd name="connsiteX5" fmla="*/ 0 w 10000"/>
                <a:gd name="connsiteY5" fmla="*/ 2810 h 5106"/>
                <a:gd name="connsiteX0" fmla="*/ 0 w 10000"/>
                <a:gd name="connsiteY0" fmla="*/ 5503 h 12097"/>
                <a:gd name="connsiteX1" fmla="*/ 2031 w 10000"/>
                <a:gd name="connsiteY1" fmla="*/ 12097 h 12097"/>
                <a:gd name="connsiteX2" fmla="*/ 10000 w 10000"/>
                <a:gd name="connsiteY2" fmla="*/ 10000 h 12097"/>
                <a:gd name="connsiteX3" fmla="*/ 9259 w 10000"/>
                <a:gd name="connsiteY3" fmla="*/ 0 h 12097"/>
                <a:gd name="connsiteX4" fmla="*/ 7418 w 10000"/>
                <a:gd name="connsiteY4" fmla="*/ 695 h 12097"/>
                <a:gd name="connsiteX5" fmla="*/ 0 w 10000"/>
                <a:gd name="connsiteY5" fmla="*/ 5503 h 12097"/>
                <a:gd name="connsiteX0" fmla="*/ 0 w 10000"/>
                <a:gd name="connsiteY0" fmla="*/ 5695 h 12289"/>
                <a:gd name="connsiteX1" fmla="*/ 2031 w 10000"/>
                <a:gd name="connsiteY1" fmla="*/ 12289 h 12289"/>
                <a:gd name="connsiteX2" fmla="*/ 10000 w 10000"/>
                <a:gd name="connsiteY2" fmla="*/ 10192 h 12289"/>
                <a:gd name="connsiteX3" fmla="*/ 89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192 h 12289"/>
                <a:gd name="connsiteX3" fmla="*/ 9060 w 10000"/>
                <a:gd name="connsiteY3" fmla="*/ 0 h 12289"/>
                <a:gd name="connsiteX4" fmla="*/ 7418 w 10000"/>
                <a:gd name="connsiteY4" fmla="*/ 887 h 12289"/>
                <a:gd name="connsiteX5" fmla="*/ 0 w 10000"/>
                <a:gd name="connsiteY5" fmla="*/ 5695 h 12289"/>
                <a:gd name="connsiteX0" fmla="*/ 0 w 10000"/>
                <a:gd name="connsiteY0" fmla="*/ 5695 h 12289"/>
                <a:gd name="connsiteX1" fmla="*/ 2031 w 10000"/>
                <a:gd name="connsiteY1" fmla="*/ 12289 h 12289"/>
                <a:gd name="connsiteX2" fmla="*/ 10000 w 10000"/>
                <a:gd name="connsiteY2" fmla="*/ 10000 h 12289"/>
                <a:gd name="connsiteX3" fmla="*/ 9060 w 10000"/>
                <a:gd name="connsiteY3" fmla="*/ 0 h 12289"/>
                <a:gd name="connsiteX4" fmla="*/ 7418 w 10000"/>
                <a:gd name="connsiteY4" fmla="*/ 887 h 12289"/>
                <a:gd name="connsiteX5" fmla="*/ 0 w 10000"/>
                <a:gd name="connsiteY5" fmla="*/ 5695 h 12289"/>
                <a:gd name="connsiteX0" fmla="*/ 0 w 15989"/>
                <a:gd name="connsiteY0" fmla="*/ 5695 h 12484"/>
                <a:gd name="connsiteX1" fmla="*/ 2031 w 15989"/>
                <a:gd name="connsiteY1" fmla="*/ 12289 h 12484"/>
                <a:gd name="connsiteX2" fmla="*/ 15989 w 15989"/>
                <a:gd name="connsiteY2" fmla="*/ 12484 h 12484"/>
                <a:gd name="connsiteX3" fmla="*/ 9060 w 15989"/>
                <a:gd name="connsiteY3" fmla="*/ 0 h 12484"/>
                <a:gd name="connsiteX4" fmla="*/ 7418 w 15989"/>
                <a:gd name="connsiteY4" fmla="*/ 887 h 12484"/>
                <a:gd name="connsiteX5" fmla="*/ 0 w 15989"/>
                <a:gd name="connsiteY5" fmla="*/ 5695 h 12484"/>
                <a:gd name="connsiteX0" fmla="*/ 0 w 15989"/>
                <a:gd name="connsiteY0" fmla="*/ 5695 h 12484"/>
                <a:gd name="connsiteX1" fmla="*/ 2031 w 15989"/>
                <a:gd name="connsiteY1" fmla="*/ 12289 h 12484"/>
                <a:gd name="connsiteX2" fmla="*/ 15989 w 15989"/>
                <a:gd name="connsiteY2" fmla="*/ 12484 h 12484"/>
                <a:gd name="connsiteX3" fmla="*/ 9060 w 15989"/>
                <a:gd name="connsiteY3" fmla="*/ 0 h 12484"/>
                <a:gd name="connsiteX4" fmla="*/ 7418 w 15989"/>
                <a:gd name="connsiteY4" fmla="*/ 887 h 12484"/>
                <a:gd name="connsiteX5" fmla="*/ 0 w 15989"/>
                <a:gd name="connsiteY5" fmla="*/ 5695 h 12484"/>
                <a:gd name="connsiteX0" fmla="*/ 0 w 15989"/>
                <a:gd name="connsiteY0" fmla="*/ 11978 h 18767"/>
                <a:gd name="connsiteX1" fmla="*/ 2031 w 15989"/>
                <a:gd name="connsiteY1" fmla="*/ 18572 h 18767"/>
                <a:gd name="connsiteX2" fmla="*/ 15989 w 15989"/>
                <a:gd name="connsiteY2" fmla="*/ 18767 h 18767"/>
                <a:gd name="connsiteX3" fmla="*/ 9818 w 15989"/>
                <a:gd name="connsiteY3" fmla="*/ 0 h 18767"/>
                <a:gd name="connsiteX4" fmla="*/ 7418 w 15989"/>
                <a:gd name="connsiteY4" fmla="*/ 7170 h 18767"/>
                <a:gd name="connsiteX5" fmla="*/ 0 w 15989"/>
                <a:gd name="connsiteY5" fmla="*/ 11978 h 18767"/>
                <a:gd name="connsiteX0" fmla="*/ 0 w 15989"/>
                <a:gd name="connsiteY0" fmla="*/ 11978 h 18767"/>
                <a:gd name="connsiteX1" fmla="*/ 2031 w 15989"/>
                <a:gd name="connsiteY1" fmla="*/ 18572 h 18767"/>
                <a:gd name="connsiteX2" fmla="*/ 15989 w 15989"/>
                <a:gd name="connsiteY2" fmla="*/ 18767 h 18767"/>
                <a:gd name="connsiteX3" fmla="*/ 9818 w 15989"/>
                <a:gd name="connsiteY3" fmla="*/ 0 h 18767"/>
                <a:gd name="connsiteX4" fmla="*/ 6357 w 15989"/>
                <a:gd name="connsiteY4" fmla="*/ 1325 h 18767"/>
                <a:gd name="connsiteX5" fmla="*/ 0 w 15989"/>
                <a:gd name="connsiteY5" fmla="*/ 11978 h 18767"/>
                <a:gd name="connsiteX0" fmla="*/ 0 w 15989"/>
                <a:gd name="connsiteY0" fmla="*/ 11978 h 18767"/>
                <a:gd name="connsiteX1" fmla="*/ 2031 w 15989"/>
                <a:gd name="connsiteY1" fmla="*/ 18572 h 18767"/>
                <a:gd name="connsiteX2" fmla="*/ 15989 w 15989"/>
                <a:gd name="connsiteY2" fmla="*/ 18767 h 18767"/>
                <a:gd name="connsiteX3" fmla="*/ 9818 w 15989"/>
                <a:gd name="connsiteY3" fmla="*/ 0 h 18767"/>
                <a:gd name="connsiteX4" fmla="*/ 6357 w 15989"/>
                <a:gd name="connsiteY4" fmla="*/ 1325 h 18767"/>
                <a:gd name="connsiteX5" fmla="*/ 1071 w 15989"/>
                <a:gd name="connsiteY5" fmla="*/ 2095 h 18767"/>
                <a:gd name="connsiteX6" fmla="*/ 0 w 15989"/>
                <a:gd name="connsiteY6" fmla="*/ 11978 h 18767"/>
                <a:gd name="connsiteX0" fmla="*/ 1507 w 17496"/>
                <a:gd name="connsiteY0" fmla="*/ 11978 h 18767"/>
                <a:gd name="connsiteX1" fmla="*/ 3538 w 17496"/>
                <a:gd name="connsiteY1" fmla="*/ 18572 h 18767"/>
                <a:gd name="connsiteX2" fmla="*/ 17496 w 17496"/>
                <a:gd name="connsiteY2" fmla="*/ 18767 h 18767"/>
                <a:gd name="connsiteX3" fmla="*/ 11325 w 17496"/>
                <a:gd name="connsiteY3" fmla="*/ 0 h 18767"/>
                <a:gd name="connsiteX4" fmla="*/ 7864 w 17496"/>
                <a:gd name="connsiteY4" fmla="*/ 1325 h 18767"/>
                <a:gd name="connsiteX5" fmla="*/ 2578 w 17496"/>
                <a:gd name="connsiteY5" fmla="*/ 2095 h 18767"/>
                <a:gd name="connsiteX6" fmla="*/ 0 w 17496"/>
                <a:gd name="connsiteY6" fmla="*/ 2679 h 18767"/>
                <a:gd name="connsiteX7" fmla="*/ 1507 w 17496"/>
                <a:gd name="connsiteY7" fmla="*/ 11978 h 18767"/>
                <a:gd name="connsiteX0" fmla="*/ 2670 w 18659"/>
                <a:gd name="connsiteY0" fmla="*/ 11978 h 18767"/>
                <a:gd name="connsiteX1" fmla="*/ 4701 w 18659"/>
                <a:gd name="connsiteY1" fmla="*/ 18572 h 18767"/>
                <a:gd name="connsiteX2" fmla="*/ 18659 w 18659"/>
                <a:gd name="connsiteY2" fmla="*/ 18767 h 18767"/>
                <a:gd name="connsiteX3" fmla="*/ 12488 w 18659"/>
                <a:gd name="connsiteY3" fmla="*/ 0 h 18767"/>
                <a:gd name="connsiteX4" fmla="*/ 9027 w 18659"/>
                <a:gd name="connsiteY4" fmla="*/ 1325 h 18767"/>
                <a:gd name="connsiteX5" fmla="*/ 3741 w 18659"/>
                <a:gd name="connsiteY5" fmla="*/ 2095 h 18767"/>
                <a:gd name="connsiteX6" fmla="*/ 1163 w 18659"/>
                <a:gd name="connsiteY6" fmla="*/ 2679 h 18767"/>
                <a:gd name="connsiteX7" fmla="*/ 26 w 18659"/>
                <a:gd name="connsiteY7" fmla="*/ 4433 h 18767"/>
                <a:gd name="connsiteX8" fmla="*/ 2670 w 18659"/>
                <a:gd name="connsiteY8" fmla="*/ 11978 h 18767"/>
                <a:gd name="connsiteX0" fmla="*/ 2670 w 18659"/>
                <a:gd name="connsiteY0" fmla="*/ 11978 h 18767"/>
                <a:gd name="connsiteX1" fmla="*/ 4701 w 18659"/>
                <a:gd name="connsiteY1" fmla="*/ 18572 h 18767"/>
                <a:gd name="connsiteX2" fmla="*/ 18659 w 18659"/>
                <a:gd name="connsiteY2" fmla="*/ 18767 h 18767"/>
                <a:gd name="connsiteX3" fmla="*/ 12488 w 18659"/>
                <a:gd name="connsiteY3" fmla="*/ 0 h 18767"/>
                <a:gd name="connsiteX4" fmla="*/ 9027 w 18659"/>
                <a:gd name="connsiteY4" fmla="*/ 1325 h 18767"/>
                <a:gd name="connsiteX5" fmla="*/ 3741 w 18659"/>
                <a:gd name="connsiteY5" fmla="*/ 2095 h 18767"/>
                <a:gd name="connsiteX6" fmla="*/ 1163 w 18659"/>
                <a:gd name="connsiteY6" fmla="*/ 2679 h 18767"/>
                <a:gd name="connsiteX7" fmla="*/ 26 w 18659"/>
                <a:gd name="connsiteY7" fmla="*/ 4433 h 18767"/>
                <a:gd name="connsiteX8" fmla="*/ 2670 w 18659"/>
                <a:gd name="connsiteY8" fmla="*/ 11978 h 18767"/>
                <a:gd name="connsiteX0" fmla="*/ 2670 w 18659"/>
                <a:gd name="connsiteY0" fmla="*/ 11978 h 18767"/>
                <a:gd name="connsiteX1" fmla="*/ 4701 w 18659"/>
                <a:gd name="connsiteY1" fmla="*/ 18572 h 18767"/>
                <a:gd name="connsiteX2" fmla="*/ 18659 w 18659"/>
                <a:gd name="connsiteY2" fmla="*/ 18767 h 18767"/>
                <a:gd name="connsiteX3" fmla="*/ 12488 w 18659"/>
                <a:gd name="connsiteY3" fmla="*/ 0 h 18767"/>
                <a:gd name="connsiteX4" fmla="*/ 9027 w 18659"/>
                <a:gd name="connsiteY4" fmla="*/ 1325 h 18767"/>
                <a:gd name="connsiteX5" fmla="*/ 3741 w 18659"/>
                <a:gd name="connsiteY5" fmla="*/ 2095 h 18767"/>
                <a:gd name="connsiteX6" fmla="*/ 1163 w 18659"/>
                <a:gd name="connsiteY6" fmla="*/ 2679 h 18767"/>
                <a:gd name="connsiteX7" fmla="*/ 26 w 18659"/>
                <a:gd name="connsiteY7" fmla="*/ 4433 h 18767"/>
                <a:gd name="connsiteX8" fmla="*/ 2670 w 18659"/>
                <a:gd name="connsiteY8" fmla="*/ 11978 h 18767"/>
                <a:gd name="connsiteX0" fmla="*/ 2644 w 18633"/>
                <a:gd name="connsiteY0" fmla="*/ 11978 h 18767"/>
                <a:gd name="connsiteX1" fmla="*/ 4675 w 18633"/>
                <a:gd name="connsiteY1" fmla="*/ 18572 h 18767"/>
                <a:gd name="connsiteX2" fmla="*/ 18633 w 18633"/>
                <a:gd name="connsiteY2" fmla="*/ 18767 h 18767"/>
                <a:gd name="connsiteX3" fmla="*/ 12462 w 18633"/>
                <a:gd name="connsiteY3" fmla="*/ 0 h 18767"/>
                <a:gd name="connsiteX4" fmla="*/ 9001 w 18633"/>
                <a:gd name="connsiteY4" fmla="*/ 1325 h 18767"/>
                <a:gd name="connsiteX5" fmla="*/ 3715 w 18633"/>
                <a:gd name="connsiteY5" fmla="*/ 2095 h 18767"/>
                <a:gd name="connsiteX6" fmla="*/ 1137 w 18633"/>
                <a:gd name="connsiteY6" fmla="*/ 2679 h 18767"/>
                <a:gd name="connsiteX7" fmla="*/ 0 w 18633"/>
                <a:gd name="connsiteY7" fmla="*/ 4433 h 18767"/>
                <a:gd name="connsiteX8" fmla="*/ 2644 w 18633"/>
                <a:gd name="connsiteY8" fmla="*/ 11978 h 1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 h="18767">
                  <a:moveTo>
                    <a:pt x="2644" y="11978"/>
                  </a:moveTo>
                  <a:lnTo>
                    <a:pt x="4675" y="18572"/>
                  </a:lnTo>
                  <a:lnTo>
                    <a:pt x="18633" y="18767"/>
                  </a:lnTo>
                  <a:lnTo>
                    <a:pt x="12462" y="0"/>
                  </a:lnTo>
                  <a:lnTo>
                    <a:pt x="9001" y="1325"/>
                  </a:lnTo>
                  <a:lnTo>
                    <a:pt x="3715" y="2095"/>
                  </a:lnTo>
                  <a:lnTo>
                    <a:pt x="1137" y="2679"/>
                  </a:lnTo>
                  <a:lnTo>
                    <a:pt x="0" y="4433"/>
                  </a:lnTo>
                  <a:lnTo>
                    <a:pt x="2644" y="11978"/>
                  </a:lnTo>
                  <a:close/>
                </a:path>
              </a:pathLst>
            </a:custGeom>
            <a:solidFill>
              <a:schemeClr val="accent1">
                <a:lumMod val="20000"/>
                <a:lumOff val="80000"/>
              </a:schemeClr>
            </a:solidFill>
            <a:ln w="9525">
              <a:solidFill>
                <a:srgbClr val="000000"/>
              </a:solidFill>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0" name="Text Box 125"/>
            <p:cNvSpPr txBox="1">
              <a:spLocks noChangeArrowheads="1"/>
            </p:cNvSpPr>
            <p:nvPr/>
          </p:nvSpPr>
          <p:spPr bwMode="auto">
            <a:xfrm>
              <a:off x="5527682" y="2301524"/>
              <a:ext cx="32067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森ノ宮</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医療大学</a:t>
              </a:r>
            </a:p>
          </p:txBody>
        </p:sp>
        <p:sp>
          <p:nvSpPr>
            <p:cNvPr id="481" name="Text Box 125"/>
            <p:cNvSpPr txBox="1">
              <a:spLocks noChangeArrowheads="1"/>
            </p:cNvSpPr>
            <p:nvPr/>
          </p:nvSpPr>
          <p:spPr bwMode="auto">
            <a:xfrm>
              <a:off x="5722944" y="2622198"/>
              <a:ext cx="3222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森ノ宮</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医療大学</a:t>
              </a:r>
            </a:p>
          </p:txBody>
        </p:sp>
        <p:sp>
          <p:nvSpPr>
            <p:cNvPr id="482" name="Freeform 9" descr="5%"/>
            <p:cNvSpPr>
              <a:spLocks/>
            </p:cNvSpPr>
            <p:nvPr/>
          </p:nvSpPr>
          <p:spPr bwMode="auto">
            <a:xfrm>
              <a:off x="6145213" y="3279559"/>
              <a:ext cx="482600" cy="403225"/>
            </a:xfrm>
            <a:custGeom>
              <a:avLst/>
              <a:gdLst>
                <a:gd name="T0" fmla="*/ 0 w 10683"/>
                <a:gd name="T1" fmla="*/ 2147483646 h 10737"/>
                <a:gd name="T2" fmla="*/ 2147483646 w 10683"/>
                <a:gd name="T3" fmla="*/ 2147483646 h 10737"/>
                <a:gd name="T4" fmla="*/ 2147483646 w 10683"/>
                <a:gd name="T5" fmla="*/ 2147483646 h 10737"/>
                <a:gd name="T6" fmla="*/ 2147483646 w 10683"/>
                <a:gd name="T7" fmla="*/ 0 h 10737"/>
                <a:gd name="T8" fmla="*/ 0 w 10683"/>
                <a:gd name="T9" fmla="*/ 2147483646 h 107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83" h="10737">
                  <a:moveTo>
                    <a:pt x="0" y="5148"/>
                  </a:moveTo>
                  <a:lnTo>
                    <a:pt x="3092" y="10737"/>
                  </a:lnTo>
                  <a:lnTo>
                    <a:pt x="10683" y="5547"/>
                  </a:lnTo>
                  <a:lnTo>
                    <a:pt x="7676" y="0"/>
                  </a:lnTo>
                  <a:lnTo>
                    <a:pt x="0" y="5148"/>
                  </a:lnTo>
                  <a:close/>
                </a:path>
              </a:pathLst>
            </a:custGeom>
            <a:solidFill>
              <a:srgbClr val="DEEBF7"/>
            </a:solidFill>
            <a:ln w="9525">
              <a:solidFill>
                <a:schemeClr val="tx1"/>
              </a:solidFill>
              <a:prstDash val="solid"/>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3" name="Text Box 147"/>
            <p:cNvSpPr txBox="1">
              <a:spLocks noChangeArrowheads="1"/>
            </p:cNvSpPr>
            <p:nvPr/>
          </p:nvSpPr>
          <p:spPr bwMode="auto">
            <a:xfrm>
              <a:off x="6997703" y="3032395"/>
              <a:ext cx="31750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上田学園</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4" name="Freeform 13" descr="ひし形 (枠のみ)"/>
            <p:cNvSpPr>
              <a:spLocks/>
            </p:cNvSpPr>
            <p:nvPr/>
          </p:nvSpPr>
          <p:spPr bwMode="auto">
            <a:xfrm>
              <a:off x="7987124" y="2529862"/>
              <a:ext cx="426633" cy="288522"/>
            </a:xfrm>
            <a:custGeom>
              <a:avLst/>
              <a:gdLst>
                <a:gd name="T0" fmla="*/ 2147483646 w 10989"/>
                <a:gd name="T1" fmla="*/ 0 h 10299"/>
                <a:gd name="T2" fmla="*/ 0 w 10989"/>
                <a:gd name="T3" fmla="*/ 2147483646 h 10299"/>
                <a:gd name="T4" fmla="*/ 2147483646 w 10989"/>
                <a:gd name="T5" fmla="*/ 2147483646 h 10299"/>
                <a:gd name="T6" fmla="*/ 2147483646 w 10989"/>
                <a:gd name="T7" fmla="*/ 2147483646 h 10299"/>
                <a:gd name="T8" fmla="*/ 2147483646 w 10989"/>
                <a:gd name="T9" fmla="*/ 2147483646 h 10299"/>
                <a:gd name="T10" fmla="*/ 2147483646 w 10989"/>
                <a:gd name="T11" fmla="*/ 2147483646 h 10299"/>
                <a:gd name="T12" fmla="*/ 2147483646 w 10989"/>
                <a:gd name="T13" fmla="*/ 0 h 10299"/>
                <a:gd name="T14" fmla="*/ 0 60000 65536"/>
                <a:gd name="T15" fmla="*/ 0 60000 65536"/>
                <a:gd name="T16" fmla="*/ 0 60000 65536"/>
                <a:gd name="T17" fmla="*/ 0 60000 65536"/>
                <a:gd name="T18" fmla="*/ 0 60000 65536"/>
                <a:gd name="T19" fmla="*/ 0 60000 65536"/>
                <a:gd name="T20" fmla="*/ 0 60000 65536"/>
                <a:gd name="connsiteX0" fmla="*/ 2034 w 11049"/>
                <a:gd name="connsiteY0" fmla="*/ 0 h 10299"/>
                <a:gd name="connsiteX1" fmla="*/ 0 w 11049"/>
                <a:gd name="connsiteY1" fmla="*/ 5275 h 10299"/>
                <a:gd name="connsiteX2" fmla="*/ 2719 w 11049"/>
                <a:gd name="connsiteY2" fmla="*/ 6321 h 10299"/>
                <a:gd name="connsiteX3" fmla="*/ 2723 w 11049"/>
                <a:gd name="connsiteY3" fmla="*/ 10299 h 10299"/>
                <a:gd name="connsiteX4" fmla="*/ 9776 w 11049"/>
                <a:gd name="connsiteY4" fmla="*/ 10131 h 10299"/>
                <a:gd name="connsiteX5" fmla="*/ 11049 w 11049"/>
                <a:gd name="connsiteY5" fmla="*/ 5025 h 10299"/>
                <a:gd name="connsiteX6" fmla="*/ 2034 w 11049"/>
                <a:gd name="connsiteY6" fmla="*/ 0 h 10299"/>
                <a:gd name="connsiteX0" fmla="*/ 2034 w 11049"/>
                <a:gd name="connsiteY0" fmla="*/ 0 h 10299"/>
                <a:gd name="connsiteX1" fmla="*/ 0 w 11049"/>
                <a:gd name="connsiteY1" fmla="*/ 5275 h 10299"/>
                <a:gd name="connsiteX2" fmla="*/ 2479 w 11049"/>
                <a:gd name="connsiteY2" fmla="*/ 6806 h 10299"/>
                <a:gd name="connsiteX3" fmla="*/ 2723 w 11049"/>
                <a:gd name="connsiteY3" fmla="*/ 10299 h 10299"/>
                <a:gd name="connsiteX4" fmla="*/ 9776 w 11049"/>
                <a:gd name="connsiteY4" fmla="*/ 10131 h 10299"/>
                <a:gd name="connsiteX5" fmla="*/ 11049 w 11049"/>
                <a:gd name="connsiteY5" fmla="*/ 5025 h 10299"/>
                <a:gd name="connsiteX6" fmla="*/ 2034 w 11049"/>
                <a:gd name="connsiteY6" fmla="*/ 0 h 10299"/>
                <a:gd name="connsiteX0" fmla="*/ 2034 w 11049"/>
                <a:gd name="connsiteY0" fmla="*/ 0 h 10218"/>
                <a:gd name="connsiteX1" fmla="*/ 0 w 11049"/>
                <a:gd name="connsiteY1" fmla="*/ 5275 h 10218"/>
                <a:gd name="connsiteX2" fmla="*/ 2479 w 11049"/>
                <a:gd name="connsiteY2" fmla="*/ 6806 h 10218"/>
                <a:gd name="connsiteX3" fmla="*/ 2243 w 11049"/>
                <a:gd name="connsiteY3" fmla="*/ 10218 h 10218"/>
                <a:gd name="connsiteX4" fmla="*/ 9776 w 11049"/>
                <a:gd name="connsiteY4" fmla="*/ 10131 h 10218"/>
                <a:gd name="connsiteX5" fmla="*/ 11049 w 11049"/>
                <a:gd name="connsiteY5" fmla="*/ 5025 h 10218"/>
                <a:gd name="connsiteX6" fmla="*/ 2034 w 11049"/>
                <a:gd name="connsiteY6" fmla="*/ 0 h 10218"/>
                <a:gd name="connsiteX0" fmla="*/ 1724 w 10739"/>
                <a:gd name="connsiteY0" fmla="*/ 0 h 10218"/>
                <a:gd name="connsiteX1" fmla="*/ 0 w 10739"/>
                <a:gd name="connsiteY1" fmla="*/ 5554 h 10218"/>
                <a:gd name="connsiteX2" fmla="*/ 2169 w 10739"/>
                <a:gd name="connsiteY2" fmla="*/ 6806 h 10218"/>
                <a:gd name="connsiteX3" fmla="*/ 1933 w 10739"/>
                <a:gd name="connsiteY3" fmla="*/ 10218 h 10218"/>
                <a:gd name="connsiteX4" fmla="*/ 9466 w 10739"/>
                <a:gd name="connsiteY4" fmla="*/ 10131 h 10218"/>
                <a:gd name="connsiteX5" fmla="*/ 10739 w 10739"/>
                <a:gd name="connsiteY5" fmla="*/ 5025 h 10218"/>
                <a:gd name="connsiteX6" fmla="*/ 1724 w 10739"/>
                <a:gd name="connsiteY6" fmla="*/ 0 h 10218"/>
                <a:gd name="connsiteX0" fmla="*/ 2447 w 10739"/>
                <a:gd name="connsiteY0" fmla="*/ 0 h 9800"/>
                <a:gd name="connsiteX1" fmla="*/ 0 w 10739"/>
                <a:gd name="connsiteY1" fmla="*/ 5136 h 9800"/>
                <a:gd name="connsiteX2" fmla="*/ 2169 w 10739"/>
                <a:gd name="connsiteY2" fmla="*/ 6388 h 9800"/>
                <a:gd name="connsiteX3" fmla="*/ 1933 w 10739"/>
                <a:gd name="connsiteY3" fmla="*/ 9800 h 9800"/>
                <a:gd name="connsiteX4" fmla="*/ 9466 w 10739"/>
                <a:gd name="connsiteY4" fmla="*/ 9713 h 9800"/>
                <a:gd name="connsiteX5" fmla="*/ 10739 w 10739"/>
                <a:gd name="connsiteY5" fmla="*/ 4607 h 9800"/>
                <a:gd name="connsiteX6" fmla="*/ 2447 w 10739"/>
                <a:gd name="connsiteY6" fmla="*/ 0 h 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 h="9800">
                  <a:moveTo>
                    <a:pt x="2447" y="0"/>
                  </a:moveTo>
                  <a:cubicBezTo>
                    <a:pt x="1769" y="1758"/>
                    <a:pt x="678" y="3378"/>
                    <a:pt x="0" y="5136"/>
                  </a:cubicBezTo>
                  <a:cubicBezTo>
                    <a:pt x="886" y="5673"/>
                    <a:pt x="1283" y="5851"/>
                    <a:pt x="2169" y="6388"/>
                  </a:cubicBezTo>
                  <a:cubicBezTo>
                    <a:pt x="2170" y="7772"/>
                    <a:pt x="1932" y="8415"/>
                    <a:pt x="1933" y="9800"/>
                  </a:cubicBezTo>
                  <a:lnTo>
                    <a:pt x="9466" y="9713"/>
                  </a:lnTo>
                  <a:lnTo>
                    <a:pt x="10739" y="4607"/>
                  </a:lnTo>
                  <a:lnTo>
                    <a:pt x="2447" y="0"/>
                  </a:ln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5" name="Freeform 188"/>
            <p:cNvSpPr>
              <a:spLocks/>
            </p:cNvSpPr>
            <p:nvPr/>
          </p:nvSpPr>
          <p:spPr bwMode="auto">
            <a:xfrm>
              <a:off x="4044527" y="1511079"/>
              <a:ext cx="4753407" cy="3507883"/>
            </a:xfrm>
            <a:custGeom>
              <a:avLst/>
              <a:gdLst>
                <a:gd name="T0" fmla="*/ 0 w 35608"/>
                <a:gd name="T1" fmla="*/ 2147483646 h 15967"/>
                <a:gd name="T2" fmla="*/ 2147483646 w 35608"/>
                <a:gd name="T3" fmla="*/ 2147483646 h 15967"/>
                <a:gd name="T4" fmla="*/ 2147483646 w 35608"/>
                <a:gd name="T5" fmla="*/ 2147483646 h 15967"/>
                <a:gd name="T6" fmla="*/ 2147483646 w 35608"/>
                <a:gd name="T7" fmla="*/ 0 h 15967"/>
                <a:gd name="T8" fmla="*/ 2147483646 w 35608"/>
                <a:gd name="T9" fmla="*/ 2147483646 h 15967"/>
                <a:gd name="T10" fmla="*/ 2147483646 w 35608"/>
                <a:gd name="T11" fmla="*/ 2147483646 h 15967"/>
                <a:gd name="T12" fmla="*/ 2147483646 w 35608"/>
                <a:gd name="T13" fmla="*/ 2147483646 h 15967"/>
                <a:gd name="T14" fmla="*/ 2147483646 w 35608"/>
                <a:gd name="T15" fmla="*/ 2147483646 h 15967"/>
                <a:gd name="T16" fmla="*/ 2147483646 w 35608"/>
                <a:gd name="T17" fmla="*/ 2147483646 h 15967"/>
                <a:gd name="T18" fmla="*/ 2147483646 w 35608"/>
                <a:gd name="T19" fmla="*/ 2147483646 h 15967"/>
                <a:gd name="T20" fmla="*/ 2147483646 w 35608"/>
                <a:gd name="T21" fmla="*/ 2147483646 h 15967"/>
                <a:gd name="T22" fmla="*/ 2147483646 w 35608"/>
                <a:gd name="T23" fmla="*/ 2147483646 h 15967"/>
                <a:gd name="T24" fmla="*/ 2147483646 w 35608"/>
                <a:gd name="T25" fmla="*/ 2147483646 h 15967"/>
                <a:gd name="T26" fmla="*/ 2147483646 w 35608"/>
                <a:gd name="T27" fmla="*/ 2147483646 h 15967"/>
                <a:gd name="T28" fmla="*/ 2147483646 w 35608"/>
                <a:gd name="T29" fmla="*/ 2147483646 h 15967"/>
                <a:gd name="T30" fmla="*/ 2147483646 w 35608"/>
                <a:gd name="T31" fmla="*/ 2147483646 h 15967"/>
                <a:gd name="T32" fmla="*/ 2147483646 w 35608"/>
                <a:gd name="T33" fmla="*/ 2147483646 h 15967"/>
                <a:gd name="T34" fmla="*/ 2147483646 w 35608"/>
                <a:gd name="T35" fmla="*/ 2147483646 h 15967"/>
                <a:gd name="T36" fmla="*/ 2147483646 w 35608"/>
                <a:gd name="T37" fmla="*/ 2147483646 h 15967"/>
                <a:gd name="T38" fmla="*/ 2147483646 w 35608"/>
                <a:gd name="T39" fmla="*/ 2147483646 h 15967"/>
                <a:gd name="T40" fmla="*/ 2147483646 w 35608"/>
                <a:gd name="T41" fmla="*/ 2147483646 h 15967"/>
                <a:gd name="T42" fmla="*/ 2147483646 w 35608"/>
                <a:gd name="T43" fmla="*/ 2147483646 h 15967"/>
                <a:gd name="T44" fmla="*/ 2147483646 w 35608"/>
                <a:gd name="T45" fmla="*/ 2147483646 h 15967"/>
                <a:gd name="T46" fmla="*/ 2147483646 w 35608"/>
                <a:gd name="T47" fmla="*/ 2147483646 h 15967"/>
                <a:gd name="T48" fmla="*/ 2147483646 w 35608"/>
                <a:gd name="T49" fmla="*/ 2147483646 h 15967"/>
                <a:gd name="T50" fmla="*/ 2147483646 w 35608"/>
                <a:gd name="T51" fmla="*/ 2147483646 h 15967"/>
                <a:gd name="T52" fmla="*/ 2147483646 w 35608"/>
                <a:gd name="T53" fmla="*/ 2147483646 h 15967"/>
                <a:gd name="T54" fmla="*/ 2147483646 w 35608"/>
                <a:gd name="T55" fmla="*/ 2147483646 h 15967"/>
                <a:gd name="T56" fmla="*/ 2147483646 w 35608"/>
                <a:gd name="T57" fmla="*/ 2147483646 h 15967"/>
                <a:gd name="T58" fmla="*/ 0 w 35608"/>
                <a:gd name="T59" fmla="*/ 2147483646 h 159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connsiteX0" fmla="*/ 0 w 35608"/>
                <a:gd name="connsiteY0" fmla="*/ 1652 h 15967"/>
                <a:gd name="connsiteX1" fmla="*/ 5287 w 35608"/>
                <a:gd name="connsiteY1" fmla="*/ 939 h 15967"/>
                <a:gd name="connsiteX2" fmla="*/ 9496 w 35608"/>
                <a:gd name="connsiteY2" fmla="*/ 245 h 15967"/>
                <a:gd name="connsiteX3" fmla="*/ 14355 w 35608"/>
                <a:gd name="connsiteY3" fmla="*/ 0 h 15967"/>
                <a:gd name="connsiteX4" fmla="*/ 14657 w 35608"/>
                <a:gd name="connsiteY4" fmla="*/ 556 h 15967"/>
                <a:gd name="connsiteX5" fmla="*/ 8100 w 35608"/>
                <a:gd name="connsiteY5" fmla="*/ 1346 h 15967"/>
                <a:gd name="connsiteX6" fmla="*/ 7798 w 35608"/>
                <a:gd name="connsiteY6" fmla="*/ 1632 h 15967"/>
                <a:gd name="connsiteX7" fmla="*/ 7705 w 35608"/>
                <a:gd name="connsiteY7" fmla="*/ 1972 h 15967"/>
                <a:gd name="connsiteX8" fmla="*/ 7936 w 35608"/>
                <a:gd name="connsiteY8" fmla="*/ 2327 h 15967"/>
                <a:gd name="connsiteX9" fmla="*/ 9403 w 35608"/>
                <a:gd name="connsiteY9" fmla="*/ 3795 h 15967"/>
                <a:gd name="connsiteX10" fmla="*/ 13189 w 35608"/>
                <a:gd name="connsiteY10" fmla="*/ 2610 h 15967"/>
                <a:gd name="connsiteX11" fmla="*/ 16785 w 35608"/>
                <a:gd name="connsiteY11" fmla="*/ 5835 h 15967"/>
                <a:gd name="connsiteX12" fmla="*/ 20925 w 35608"/>
                <a:gd name="connsiteY12" fmla="*/ 5873 h 15967"/>
                <a:gd name="connsiteX13" fmla="*/ 17861 w 35608"/>
                <a:gd name="connsiteY13" fmla="*/ 2948 h 15967"/>
                <a:gd name="connsiteX14" fmla="*/ 22750 w 35608"/>
                <a:gd name="connsiteY14" fmla="*/ 2543 h 15967"/>
                <a:gd name="connsiteX15" fmla="*/ 22796 w 35608"/>
                <a:gd name="connsiteY15" fmla="*/ 747 h 15967"/>
                <a:gd name="connsiteX16" fmla="*/ 34562 w 35608"/>
                <a:gd name="connsiteY16" fmla="*/ 4080 h 15967"/>
                <a:gd name="connsiteX17" fmla="*/ 35097 w 35608"/>
                <a:gd name="connsiteY17" fmla="*/ 4407 h 15967"/>
                <a:gd name="connsiteX18" fmla="*/ 35608 w 35608"/>
                <a:gd name="connsiteY18" fmla="*/ 4937 h 15967"/>
                <a:gd name="connsiteX19" fmla="*/ 35567 w 35608"/>
                <a:gd name="connsiteY19" fmla="*/ 5927 h 15967"/>
                <a:gd name="connsiteX20" fmla="*/ 25610 w 35608"/>
                <a:gd name="connsiteY20" fmla="*/ 5998 h 15967"/>
                <a:gd name="connsiteX21" fmla="*/ 14960 w 35608"/>
                <a:gd name="connsiteY21" fmla="*/ 15518 h 15967"/>
                <a:gd name="connsiteX22" fmla="*/ 14262 w 35608"/>
                <a:gd name="connsiteY22" fmla="*/ 14879 h 15967"/>
                <a:gd name="connsiteX23" fmla="*/ 10379 w 35608"/>
                <a:gd name="connsiteY23" fmla="*/ 15967 h 15967"/>
                <a:gd name="connsiteX24" fmla="*/ 5343 w 35608"/>
                <a:gd name="connsiteY24" fmla="*/ 11656 h 15967"/>
                <a:gd name="connsiteX25" fmla="*/ 3468 w 35608"/>
                <a:gd name="connsiteY25" fmla="*/ 12042 h 15967"/>
                <a:gd name="connsiteX26" fmla="*/ 112 w 35608"/>
                <a:gd name="connsiteY26" fmla="*/ 8829 h 15967"/>
                <a:gd name="connsiteX27" fmla="*/ 276 w 35608"/>
                <a:gd name="connsiteY27" fmla="*/ 7347 h 15967"/>
                <a:gd name="connsiteX28" fmla="*/ 6031 w 35608"/>
                <a:gd name="connsiteY28" fmla="*/ 7291 h 15967"/>
                <a:gd name="connsiteX29" fmla="*/ 0 w 35608"/>
                <a:gd name="connsiteY29" fmla="*/ 1652 h 15967"/>
                <a:gd name="connsiteX0" fmla="*/ 0 w 35608"/>
                <a:gd name="connsiteY0" fmla="*/ 1652 h 15967"/>
                <a:gd name="connsiteX1" fmla="*/ 5287 w 35608"/>
                <a:gd name="connsiteY1" fmla="*/ 939 h 15967"/>
                <a:gd name="connsiteX2" fmla="*/ 9496 w 35608"/>
                <a:gd name="connsiteY2" fmla="*/ 245 h 15967"/>
                <a:gd name="connsiteX3" fmla="*/ 14355 w 35608"/>
                <a:gd name="connsiteY3" fmla="*/ 0 h 15967"/>
                <a:gd name="connsiteX4" fmla="*/ 14657 w 35608"/>
                <a:gd name="connsiteY4" fmla="*/ 556 h 15967"/>
                <a:gd name="connsiteX5" fmla="*/ 8100 w 35608"/>
                <a:gd name="connsiteY5" fmla="*/ 1346 h 15967"/>
                <a:gd name="connsiteX6" fmla="*/ 7798 w 35608"/>
                <a:gd name="connsiteY6" fmla="*/ 1632 h 15967"/>
                <a:gd name="connsiteX7" fmla="*/ 7705 w 35608"/>
                <a:gd name="connsiteY7" fmla="*/ 1972 h 15967"/>
                <a:gd name="connsiteX8" fmla="*/ 7936 w 35608"/>
                <a:gd name="connsiteY8" fmla="*/ 2327 h 15967"/>
                <a:gd name="connsiteX9" fmla="*/ 9403 w 35608"/>
                <a:gd name="connsiteY9" fmla="*/ 3795 h 15967"/>
                <a:gd name="connsiteX10" fmla="*/ 13189 w 35608"/>
                <a:gd name="connsiteY10" fmla="*/ 2610 h 15967"/>
                <a:gd name="connsiteX11" fmla="*/ 16785 w 35608"/>
                <a:gd name="connsiteY11" fmla="*/ 5835 h 15967"/>
                <a:gd name="connsiteX12" fmla="*/ 20925 w 35608"/>
                <a:gd name="connsiteY12" fmla="*/ 5873 h 15967"/>
                <a:gd name="connsiteX13" fmla="*/ 17861 w 35608"/>
                <a:gd name="connsiteY13" fmla="*/ 2948 h 15967"/>
                <a:gd name="connsiteX14" fmla="*/ 22750 w 35608"/>
                <a:gd name="connsiteY14" fmla="*/ 2543 h 15967"/>
                <a:gd name="connsiteX15" fmla="*/ 22796 w 35608"/>
                <a:gd name="connsiteY15" fmla="*/ 747 h 15967"/>
                <a:gd name="connsiteX16" fmla="*/ 34562 w 35608"/>
                <a:gd name="connsiteY16" fmla="*/ 4080 h 15967"/>
                <a:gd name="connsiteX17" fmla="*/ 35097 w 35608"/>
                <a:gd name="connsiteY17" fmla="*/ 4407 h 15967"/>
                <a:gd name="connsiteX18" fmla="*/ 35608 w 35608"/>
                <a:gd name="connsiteY18" fmla="*/ 4937 h 15967"/>
                <a:gd name="connsiteX19" fmla="*/ 35567 w 35608"/>
                <a:gd name="connsiteY19" fmla="*/ 5927 h 15967"/>
                <a:gd name="connsiteX20" fmla="*/ 25610 w 35608"/>
                <a:gd name="connsiteY20" fmla="*/ 5998 h 15967"/>
                <a:gd name="connsiteX21" fmla="*/ 14960 w 35608"/>
                <a:gd name="connsiteY21" fmla="*/ 15518 h 15967"/>
                <a:gd name="connsiteX22" fmla="*/ 14262 w 35608"/>
                <a:gd name="connsiteY22" fmla="*/ 14879 h 15967"/>
                <a:gd name="connsiteX23" fmla="*/ 10379 w 35608"/>
                <a:gd name="connsiteY23" fmla="*/ 15967 h 15967"/>
                <a:gd name="connsiteX24" fmla="*/ 5055 w 35608"/>
                <a:gd name="connsiteY24" fmla="*/ 11454 h 15967"/>
                <a:gd name="connsiteX25" fmla="*/ 3468 w 35608"/>
                <a:gd name="connsiteY25" fmla="*/ 12042 h 15967"/>
                <a:gd name="connsiteX26" fmla="*/ 112 w 35608"/>
                <a:gd name="connsiteY26" fmla="*/ 8829 h 15967"/>
                <a:gd name="connsiteX27" fmla="*/ 276 w 35608"/>
                <a:gd name="connsiteY27" fmla="*/ 7347 h 15967"/>
                <a:gd name="connsiteX28" fmla="*/ 6031 w 35608"/>
                <a:gd name="connsiteY28" fmla="*/ 7291 h 15967"/>
                <a:gd name="connsiteX29" fmla="*/ 0 w 35608"/>
                <a:gd name="connsiteY29" fmla="*/ 1652 h 15967"/>
                <a:gd name="connsiteX0" fmla="*/ 0 w 35608"/>
                <a:gd name="connsiteY0" fmla="*/ 1652 h 15967"/>
                <a:gd name="connsiteX1" fmla="*/ 5287 w 35608"/>
                <a:gd name="connsiteY1" fmla="*/ 939 h 15967"/>
                <a:gd name="connsiteX2" fmla="*/ 9496 w 35608"/>
                <a:gd name="connsiteY2" fmla="*/ 245 h 15967"/>
                <a:gd name="connsiteX3" fmla="*/ 14355 w 35608"/>
                <a:gd name="connsiteY3" fmla="*/ 0 h 15967"/>
                <a:gd name="connsiteX4" fmla="*/ 14657 w 35608"/>
                <a:gd name="connsiteY4" fmla="*/ 556 h 15967"/>
                <a:gd name="connsiteX5" fmla="*/ 8100 w 35608"/>
                <a:gd name="connsiteY5" fmla="*/ 1346 h 15967"/>
                <a:gd name="connsiteX6" fmla="*/ 7798 w 35608"/>
                <a:gd name="connsiteY6" fmla="*/ 1632 h 15967"/>
                <a:gd name="connsiteX7" fmla="*/ 7705 w 35608"/>
                <a:gd name="connsiteY7" fmla="*/ 1972 h 15967"/>
                <a:gd name="connsiteX8" fmla="*/ 7936 w 35608"/>
                <a:gd name="connsiteY8" fmla="*/ 2327 h 15967"/>
                <a:gd name="connsiteX9" fmla="*/ 9403 w 35608"/>
                <a:gd name="connsiteY9" fmla="*/ 3795 h 15967"/>
                <a:gd name="connsiteX10" fmla="*/ 13189 w 35608"/>
                <a:gd name="connsiteY10" fmla="*/ 2610 h 15967"/>
                <a:gd name="connsiteX11" fmla="*/ 16785 w 35608"/>
                <a:gd name="connsiteY11" fmla="*/ 5835 h 15967"/>
                <a:gd name="connsiteX12" fmla="*/ 20925 w 35608"/>
                <a:gd name="connsiteY12" fmla="*/ 5873 h 15967"/>
                <a:gd name="connsiteX13" fmla="*/ 17861 w 35608"/>
                <a:gd name="connsiteY13" fmla="*/ 2948 h 15967"/>
                <a:gd name="connsiteX14" fmla="*/ 22750 w 35608"/>
                <a:gd name="connsiteY14" fmla="*/ 2543 h 15967"/>
                <a:gd name="connsiteX15" fmla="*/ 22796 w 35608"/>
                <a:gd name="connsiteY15" fmla="*/ 747 h 15967"/>
                <a:gd name="connsiteX16" fmla="*/ 34562 w 35608"/>
                <a:gd name="connsiteY16" fmla="*/ 4080 h 15967"/>
                <a:gd name="connsiteX17" fmla="*/ 35097 w 35608"/>
                <a:gd name="connsiteY17" fmla="*/ 4407 h 15967"/>
                <a:gd name="connsiteX18" fmla="*/ 35608 w 35608"/>
                <a:gd name="connsiteY18" fmla="*/ 4937 h 15967"/>
                <a:gd name="connsiteX19" fmla="*/ 35567 w 35608"/>
                <a:gd name="connsiteY19" fmla="*/ 5927 h 15967"/>
                <a:gd name="connsiteX20" fmla="*/ 25610 w 35608"/>
                <a:gd name="connsiteY20" fmla="*/ 5998 h 15967"/>
                <a:gd name="connsiteX21" fmla="*/ 14960 w 35608"/>
                <a:gd name="connsiteY21" fmla="*/ 15518 h 15967"/>
                <a:gd name="connsiteX22" fmla="*/ 14262 w 35608"/>
                <a:gd name="connsiteY22" fmla="*/ 14879 h 15967"/>
                <a:gd name="connsiteX23" fmla="*/ 10379 w 35608"/>
                <a:gd name="connsiteY23" fmla="*/ 15967 h 15967"/>
                <a:gd name="connsiteX24" fmla="*/ 5630 w 35608"/>
                <a:gd name="connsiteY24" fmla="*/ 11353 h 15967"/>
                <a:gd name="connsiteX25" fmla="*/ 3468 w 35608"/>
                <a:gd name="connsiteY25" fmla="*/ 12042 h 15967"/>
                <a:gd name="connsiteX26" fmla="*/ 112 w 35608"/>
                <a:gd name="connsiteY26" fmla="*/ 8829 h 15967"/>
                <a:gd name="connsiteX27" fmla="*/ 276 w 35608"/>
                <a:gd name="connsiteY27" fmla="*/ 7347 h 15967"/>
                <a:gd name="connsiteX28" fmla="*/ 6031 w 35608"/>
                <a:gd name="connsiteY28" fmla="*/ 7291 h 15967"/>
                <a:gd name="connsiteX29" fmla="*/ 0 w 35608"/>
                <a:gd name="connsiteY29" fmla="*/ 1652 h 15967"/>
                <a:gd name="connsiteX0" fmla="*/ 0 w 35608"/>
                <a:gd name="connsiteY0" fmla="*/ 1652 h 15731"/>
                <a:gd name="connsiteX1" fmla="*/ 5287 w 35608"/>
                <a:gd name="connsiteY1" fmla="*/ 939 h 15731"/>
                <a:gd name="connsiteX2" fmla="*/ 9496 w 35608"/>
                <a:gd name="connsiteY2" fmla="*/ 245 h 15731"/>
                <a:gd name="connsiteX3" fmla="*/ 14355 w 35608"/>
                <a:gd name="connsiteY3" fmla="*/ 0 h 15731"/>
                <a:gd name="connsiteX4" fmla="*/ 14657 w 35608"/>
                <a:gd name="connsiteY4" fmla="*/ 556 h 15731"/>
                <a:gd name="connsiteX5" fmla="*/ 8100 w 35608"/>
                <a:gd name="connsiteY5" fmla="*/ 1346 h 15731"/>
                <a:gd name="connsiteX6" fmla="*/ 7798 w 35608"/>
                <a:gd name="connsiteY6" fmla="*/ 1632 h 15731"/>
                <a:gd name="connsiteX7" fmla="*/ 7705 w 35608"/>
                <a:gd name="connsiteY7" fmla="*/ 1972 h 15731"/>
                <a:gd name="connsiteX8" fmla="*/ 7936 w 35608"/>
                <a:gd name="connsiteY8" fmla="*/ 2327 h 15731"/>
                <a:gd name="connsiteX9" fmla="*/ 9403 w 35608"/>
                <a:gd name="connsiteY9" fmla="*/ 3795 h 15731"/>
                <a:gd name="connsiteX10" fmla="*/ 13189 w 35608"/>
                <a:gd name="connsiteY10" fmla="*/ 2610 h 15731"/>
                <a:gd name="connsiteX11" fmla="*/ 16785 w 35608"/>
                <a:gd name="connsiteY11" fmla="*/ 5835 h 15731"/>
                <a:gd name="connsiteX12" fmla="*/ 20925 w 35608"/>
                <a:gd name="connsiteY12" fmla="*/ 5873 h 15731"/>
                <a:gd name="connsiteX13" fmla="*/ 17861 w 35608"/>
                <a:gd name="connsiteY13" fmla="*/ 2948 h 15731"/>
                <a:gd name="connsiteX14" fmla="*/ 22750 w 35608"/>
                <a:gd name="connsiteY14" fmla="*/ 2543 h 15731"/>
                <a:gd name="connsiteX15" fmla="*/ 22796 w 35608"/>
                <a:gd name="connsiteY15" fmla="*/ 747 h 15731"/>
                <a:gd name="connsiteX16" fmla="*/ 34562 w 35608"/>
                <a:gd name="connsiteY16" fmla="*/ 4080 h 15731"/>
                <a:gd name="connsiteX17" fmla="*/ 35097 w 35608"/>
                <a:gd name="connsiteY17" fmla="*/ 4407 h 15731"/>
                <a:gd name="connsiteX18" fmla="*/ 35608 w 35608"/>
                <a:gd name="connsiteY18" fmla="*/ 4937 h 15731"/>
                <a:gd name="connsiteX19" fmla="*/ 35567 w 35608"/>
                <a:gd name="connsiteY19" fmla="*/ 5927 h 15731"/>
                <a:gd name="connsiteX20" fmla="*/ 25610 w 35608"/>
                <a:gd name="connsiteY20" fmla="*/ 5998 h 15731"/>
                <a:gd name="connsiteX21" fmla="*/ 14960 w 35608"/>
                <a:gd name="connsiteY21" fmla="*/ 15518 h 15731"/>
                <a:gd name="connsiteX22" fmla="*/ 14262 w 35608"/>
                <a:gd name="connsiteY22" fmla="*/ 14879 h 15731"/>
                <a:gd name="connsiteX23" fmla="*/ 10552 w 35608"/>
                <a:gd name="connsiteY23" fmla="*/ 15731 h 15731"/>
                <a:gd name="connsiteX24" fmla="*/ 5630 w 35608"/>
                <a:gd name="connsiteY24" fmla="*/ 11353 h 15731"/>
                <a:gd name="connsiteX25" fmla="*/ 3468 w 35608"/>
                <a:gd name="connsiteY25" fmla="*/ 12042 h 15731"/>
                <a:gd name="connsiteX26" fmla="*/ 112 w 35608"/>
                <a:gd name="connsiteY26" fmla="*/ 8829 h 15731"/>
                <a:gd name="connsiteX27" fmla="*/ 276 w 35608"/>
                <a:gd name="connsiteY27" fmla="*/ 7347 h 15731"/>
                <a:gd name="connsiteX28" fmla="*/ 6031 w 35608"/>
                <a:gd name="connsiteY28" fmla="*/ 7291 h 15731"/>
                <a:gd name="connsiteX29" fmla="*/ 0 w 35608"/>
                <a:gd name="connsiteY29" fmla="*/ 1652 h 15731"/>
                <a:gd name="connsiteX0" fmla="*/ 0 w 35608"/>
                <a:gd name="connsiteY0" fmla="*/ 1652 h 15563"/>
                <a:gd name="connsiteX1" fmla="*/ 5287 w 35608"/>
                <a:gd name="connsiteY1" fmla="*/ 939 h 15563"/>
                <a:gd name="connsiteX2" fmla="*/ 9496 w 35608"/>
                <a:gd name="connsiteY2" fmla="*/ 245 h 15563"/>
                <a:gd name="connsiteX3" fmla="*/ 14355 w 35608"/>
                <a:gd name="connsiteY3" fmla="*/ 0 h 15563"/>
                <a:gd name="connsiteX4" fmla="*/ 14657 w 35608"/>
                <a:gd name="connsiteY4" fmla="*/ 556 h 15563"/>
                <a:gd name="connsiteX5" fmla="*/ 8100 w 35608"/>
                <a:gd name="connsiteY5" fmla="*/ 1346 h 15563"/>
                <a:gd name="connsiteX6" fmla="*/ 7798 w 35608"/>
                <a:gd name="connsiteY6" fmla="*/ 1632 h 15563"/>
                <a:gd name="connsiteX7" fmla="*/ 7705 w 35608"/>
                <a:gd name="connsiteY7" fmla="*/ 1972 h 15563"/>
                <a:gd name="connsiteX8" fmla="*/ 7936 w 35608"/>
                <a:gd name="connsiteY8" fmla="*/ 2327 h 15563"/>
                <a:gd name="connsiteX9" fmla="*/ 9403 w 35608"/>
                <a:gd name="connsiteY9" fmla="*/ 3795 h 15563"/>
                <a:gd name="connsiteX10" fmla="*/ 13189 w 35608"/>
                <a:gd name="connsiteY10" fmla="*/ 2610 h 15563"/>
                <a:gd name="connsiteX11" fmla="*/ 16785 w 35608"/>
                <a:gd name="connsiteY11" fmla="*/ 5835 h 15563"/>
                <a:gd name="connsiteX12" fmla="*/ 20925 w 35608"/>
                <a:gd name="connsiteY12" fmla="*/ 5873 h 15563"/>
                <a:gd name="connsiteX13" fmla="*/ 17861 w 35608"/>
                <a:gd name="connsiteY13" fmla="*/ 2948 h 15563"/>
                <a:gd name="connsiteX14" fmla="*/ 22750 w 35608"/>
                <a:gd name="connsiteY14" fmla="*/ 2543 h 15563"/>
                <a:gd name="connsiteX15" fmla="*/ 22796 w 35608"/>
                <a:gd name="connsiteY15" fmla="*/ 747 h 15563"/>
                <a:gd name="connsiteX16" fmla="*/ 34562 w 35608"/>
                <a:gd name="connsiteY16" fmla="*/ 4080 h 15563"/>
                <a:gd name="connsiteX17" fmla="*/ 35097 w 35608"/>
                <a:gd name="connsiteY17" fmla="*/ 4407 h 15563"/>
                <a:gd name="connsiteX18" fmla="*/ 35608 w 35608"/>
                <a:gd name="connsiteY18" fmla="*/ 4937 h 15563"/>
                <a:gd name="connsiteX19" fmla="*/ 35567 w 35608"/>
                <a:gd name="connsiteY19" fmla="*/ 5927 h 15563"/>
                <a:gd name="connsiteX20" fmla="*/ 25610 w 35608"/>
                <a:gd name="connsiteY20" fmla="*/ 5998 h 15563"/>
                <a:gd name="connsiteX21" fmla="*/ 14960 w 35608"/>
                <a:gd name="connsiteY21" fmla="*/ 15518 h 15563"/>
                <a:gd name="connsiteX22" fmla="*/ 14262 w 35608"/>
                <a:gd name="connsiteY22" fmla="*/ 14879 h 15563"/>
                <a:gd name="connsiteX23" fmla="*/ 10725 w 35608"/>
                <a:gd name="connsiteY23" fmla="*/ 15563 h 15563"/>
                <a:gd name="connsiteX24" fmla="*/ 5630 w 35608"/>
                <a:gd name="connsiteY24" fmla="*/ 11353 h 15563"/>
                <a:gd name="connsiteX25" fmla="*/ 3468 w 35608"/>
                <a:gd name="connsiteY25" fmla="*/ 12042 h 15563"/>
                <a:gd name="connsiteX26" fmla="*/ 112 w 35608"/>
                <a:gd name="connsiteY26" fmla="*/ 8829 h 15563"/>
                <a:gd name="connsiteX27" fmla="*/ 276 w 35608"/>
                <a:gd name="connsiteY27" fmla="*/ 7347 h 15563"/>
                <a:gd name="connsiteX28" fmla="*/ 6031 w 35608"/>
                <a:gd name="connsiteY28" fmla="*/ 7291 h 15563"/>
                <a:gd name="connsiteX29" fmla="*/ 0 w 35608"/>
                <a:gd name="connsiteY29" fmla="*/ 1652 h 15563"/>
                <a:gd name="connsiteX0" fmla="*/ 0 w 35608"/>
                <a:gd name="connsiteY0" fmla="*/ 1652 h 15563"/>
                <a:gd name="connsiteX1" fmla="*/ 5287 w 35608"/>
                <a:gd name="connsiteY1" fmla="*/ 939 h 15563"/>
                <a:gd name="connsiteX2" fmla="*/ 9496 w 35608"/>
                <a:gd name="connsiteY2" fmla="*/ 245 h 15563"/>
                <a:gd name="connsiteX3" fmla="*/ 14355 w 35608"/>
                <a:gd name="connsiteY3" fmla="*/ 0 h 15563"/>
                <a:gd name="connsiteX4" fmla="*/ 14657 w 35608"/>
                <a:gd name="connsiteY4" fmla="*/ 556 h 15563"/>
                <a:gd name="connsiteX5" fmla="*/ 8100 w 35608"/>
                <a:gd name="connsiteY5" fmla="*/ 1346 h 15563"/>
                <a:gd name="connsiteX6" fmla="*/ 7798 w 35608"/>
                <a:gd name="connsiteY6" fmla="*/ 1632 h 15563"/>
                <a:gd name="connsiteX7" fmla="*/ 7705 w 35608"/>
                <a:gd name="connsiteY7" fmla="*/ 1972 h 15563"/>
                <a:gd name="connsiteX8" fmla="*/ 7936 w 35608"/>
                <a:gd name="connsiteY8" fmla="*/ 2327 h 15563"/>
                <a:gd name="connsiteX9" fmla="*/ 9403 w 35608"/>
                <a:gd name="connsiteY9" fmla="*/ 3795 h 15563"/>
                <a:gd name="connsiteX10" fmla="*/ 13189 w 35608"/>
                <a:gd name="connsiteY10" fmla="*/ 2610 h 15563"/>
                <a:gd name="connsiteX11" fmla="*/ 16785 w 35608"/>
                <a:gd name="connsiteY11" fmla="*/ 5835 h 15563"/>
                <a:gd name="connsiteX12" fmla="*/ 20925 w 35608"/>
                <a:gd name="connsiteY12" fmla="*/ 5873 h 15563"/>
                <a:gd name="connsiteX13" fmla="*/ 17861 w 35608"/>
                <a:gd name="connsiteY13" fmla="*/ 2948 h 15563"/>
                <a:gd name="connsiteX14" fmla="*/ 22750 w 35608"/>
                <a:gd name="connsiteY14" fmla="*/ 2543 h 15563"/>
                <a:gd name="connsiteX15" fmla="*/ 22796 w 35608"/>
                <a:gd name="connsiteY15" fmla="*/ 747 h 15563"/>
                <a:gd name="connsiteX16" fmla="*/ 34562 w 35608"/>
                <a:gd name="connsiteY16" fmla="*/ 4080 h 15563"/>
                <a:gd name="connsiteX17" fmla="*/ 35097 w 35608"/>
                <a:gd name="connsiteY17" fmla="*/ 4407 h 15563"/>
                <a:gd name="connsiteX18" fmla="*/ 35608 w 35608"/>
                <a:gd name="connsiteY18" fmla="*/ 4937 h 15563"/>
                <a:gd name="connsiteX19" fmla="*/ 35567 w 35608"/>
                <a:gd name="connsiteY19" fmla="*/ 5927 h 15563"/>
                <a:gd name="connsiteX20" fmla="*/ 25610 w 35608"/>
                <a:gd name="connsiteY20" fmla="*/ 5998 h 15563"/>
                <a:gd name="connsiteX21" fmla="*/ 14960 w 35608"/>
                <a:gd name="connsiteY21" fmla="*/ 15518 h 15563"/>
                <a:gd name="connsiteX22" fmla="*/ 14262 w 35608"/>
                <a:gd name="connsiteY22" fmla="*/ 14879 h 15563"/>
                <a:gd name="connsiteX23" fmla="*/ 10725 w 35608"/>
                <a:gd name="connsiteY23" fmla="*/ 15563 h 15563"/>
                <a:gd name="connsiteX24" fmla="*/ 5688 w 35608"/>
                <a:gd name="connsiteY24" fmla="*/ 11185 h 15563"/>
                <a:gd name="connsiteX25" fmla="*/ 3468 w 35608"/>
                <a:gd name="connsiteY25" fmla="*/ 12042 h 15563"/>
                <a:gd name="connsiteX26" fmla="*/ 112 w 35608"/>
                <a:gd name="connsiteY26" fmla="*/ 8829 h 15563"/>
                <a:gd name="connsiteX27" fmla="*/ 276 w 35608"/>
                <a:gd name="connsiteY27" fmla="*/ 7347 h 15563"/>
                <a:gd name="connsiteX28" fmla="*/ 6031 w 35608"/>
                <a:gd name="connsiteY28" fmla="*/ 7291 h 15563"/>
                <a:gd name="connsiteX29" fmla="*/ 0 w 35608"/>
                <a:gd name="connsiteY29" fmla="*/ 1652 h 15563"/>
                <a:gd name="connsiteX0" fmla="*/ 0 w 35608"/>
                <a:gd name="connsiteY0" fmla="*/ 1652 h 15563"/>
                <a:gd name="connsiteX1" fmla="*/ 5287 w 35608"/>
                <a:gd name="connsiteY1" fmla="*/ 939 h 15563"/>
                <a:gd name="connsiteX2" fmla="*/ 9496 w 35608"/>
                <a:gd name="connsiteY2" fmla="*/ 245 h 15563"/>
                <a:gd name="connsiteX3" fmla="*/ 14355 w 35608"/>
                <a:gd name="connsiteY3" fmla="*/ 0 h 15563"/>
                <a:gd name="connsiteX4" fmla="*/ 14657 w 35608"/>
                <a:gd name="connsiteY4" fmla="*/ 556 h 15563"/>
                <a:gd name="connsiteX5" fmla="*/ 8100 w 35608"/>
                <a:gd name="connsiteY5" fmla="*/ 1346 h 15563"/>
                <a:gd name="connsiteX6" fmla="*/ 7798 w 35608"/>
                <a:gd name="connsiteY6" fmla="*/ 1632 h 15563"/>
                <a:gd name="connsiteX7" fmla="*/ 7705 w 35608"/>
                <a:gd name="connsiteY7" fmla="*/ 1972 h 15563"/>
                <a:gd name="connsiteX8" fmla="*/ 7936 w 35608"/>
                <a:gd name="connsiteY8" fmla="*/ 2327 h 15563"/>
                <a:gd name="connsiteX9" fmla="*/ 9403 w 35608"/>
                <a:gd name="connsiteY9" fmla="*/ 3795 h 15563"/>
                <a:gd name="connsiteX10" fmla="*/ 13189 w 35608"/>
                <a:gd name="connsiteY10" fmla="*/ 2610 h 15563"/>
                <a:gd name="connsiteX11" fmla="*/ 16785 w 35608"/>
                <a:gd name="connsiteY11" fmla="*/ 5835 h 15563"/>
                <a:gd name="connsiteX12" fmla="*/ 20925 w 35608"/>
                <a:gd name="connsiteY12" fmla="*/ 5873 h 15563"/>
                <a:gd name="connsiteX13" fmla="*/ 17861 w 35608"/>
                <a:gd name="connsiteY13" fmla="*/ 2948 h 15563"/>
                <a:gd name="connsiteX14" fmla="*/ 22750 w 35608"/>
                <a:gd name="connsiteY14" fmla="*/ 2543 h 15563"/>
                <a:gd name="connsiteX15" fmla="*/ 22796 w 35608"/>
                <a:gd name="connsiteY15" fmla="*/ 747 h 15563"/>
                <a:gd name="connsiteX16" fmla="*/ 34562 w 35608"/>
                <a:gd name="connsiteY16" fmla="*/ 4080 h 15563"/>
                <a:gd name="connsiteX17" fmla="*/ 35097 w 35608"/>
                <a:gd name="connsiteY17" fmla="*/ 4407 h 15563"/>
                <a:gd name="connsiteX18" fmla="*/ 35608 w 35608"/>
                <a:gd name="connsiteY18" fmla="*/ 4937 h 15563"/>
                <a:gd name="connsiteX19" fmla="*/ 35567 w 35608"/>
                <a:gd name="connsiteY19" fmla="*/ 5927 h 15563"/>
                <a:gd name="connsiteX20" fmla="*/ 25610 w 35608"/>
                <a:gd name="connsiteY20" fmla="*/ 5998 h 15563"/>
                <a:gd name="connsiteX21" fmla="*/ 14960 w 35608"/>
                <a:gd name="connsiteY21" fmla="*/ 15518 h 15563"/>
                <a:gd name="connsiteX22" fmla="*/ 14262 w 35608"/>
                <a:gd name="connsiteY22" fmla="*/ 14879 h 15563"/>
                <a:gd name="connsiteX23" fmla="*/ 10725 w 35608"/>
                <a:gd name="connsiteY23" fmla="*/ 15563 h 15563"/>
                <a:gd name="connsiteX24" fmla="*/ 5400 w 35608"/>
                <a:gd name="connsiteY24" fmla="*/ 11320 h 15563"/>
                <a:gd name="connsiteX25" fmla="*/ 3468 w 35608"/>
                <a:gd name="connsiteY25" fmla="*/ 12042 h 15563"/>
                <a:gd name="connsiteX26" fmla="*/ 112 w 35608"/>
                <a:gd name="connsiteY26" fmla="*/ 8829 h 15563"/>
                <a:gd name="connsiteX27" fmla="*/ 276 w 35608"/>
                <a:gd name="connsiteY27" fmla="*/ 7347 h 15563"/>
                <a:gd name="connsiteX28" fmla="*/ 6031 w 35608"/>
                <a:gd name="connsiteY28" fmla="*/ 7291 h 15563"/>
                <a:gd name="connsiteX29" fmla="*/ 0 w 35608"/>
                <a:gd name="connsiteY29" fmla="*/ 1652 h 15563"/>
                <a:gd name="connsiteX0" fmla="*/ 0 w 35608"/>
                <a:gd name="connsiteY0" fmla="*/ 1652 h 15731"/>
                <a:gd name="connsiteX1" fmla="*/ 5287 w 35608"/>
                <a:gd name="connsiteY1" fmla="*/ 939 h 15731"/>
                <a:gd name="connsiteX2" fmla="*/ 9496 w 35608"/>
                <a:gd name="connsiteY2" fmla="*/ 245 h 15731"/>
                <a:gd name="connsiteX3" fmla="*/ 14355 w 35608"/>
                <a:gd name="connsiteY3" fmla="*/ 0 h 15731"/>
                <a:gd name="connsiteX4" fmla="*/ 14657 w 35608"/>
                <a:gd name="connsiteY4" fmla="*/ 556 h 15731"/>
                <a:gd name="connsiteX5" fmla="*/ 8100 w 35608"/>
                <a:gd name="connsiteY5" fmla="*/ 1346 h 15731"/>
                <a:gd name="connsiteX6" fmla="*/ 7798 w 35608"/>
                <a:gd name="connsiteY6" fmla="*/ 1632 h 15731"/>
                <a:gd name="connsiteX7" fmla="*/ 7705 w 35608"/>
                <a:gd name="connsiteY7" fmla="*/ 1972 h 15731"/>
                <a:gd name="connsiteX8" fmla="*/ 7936 w 35608"/>
                <a:gd name="connsiteY8" fmla="*/ 2327 h 15731"/>
                <a:gd name="connsiteX9" fmla="*/ 9403 w 35608"/>
                <a:gd name="connsiteY9" fmla="*/ 3795 h 15731"/>
                <a:gd name="connsiteX10" fmla="*/ 13189 w 35608"/>
                <a:gd name="connsiteY10" fmla="*/ 2610 h 15731"/>
                <a:gd name="connsiteX11" fmla="*/ 16785 w 35608"/>
                <a:gd name="connsiteY11" fmla="*/ 5835 h 15731"/>
                <a:gd name="connsiteX12" fmla="*/ 20925 w 35608"/>
                <a:gd name="connsiteY12" fmla="*/ 5873 h 15731"/>
                <a:gd name="connsiteX13" fmla="*/ 17861 w 35608"/>
                <a:gd name="connsiteY13" fmla="*/ 2948 h 15731"/>
                <a:gd name="connsiteX14" fmla="*/ 22750 w 35608"/>
                <a:gd name="connsiteY14" fmla="*/ 2543 h 15731"/>
                <a:gd name="connsiteX15" fmla="*/ 22796 w 35608"/>
                <a:gd name="connsiteY15" fmla="*/ 747 h 15731"/>
                <a:gd name="connsiteX16" fmla="*/ 34562 w 35608"/>
                <a:gd name="connsiteY16" fmla="*/ 4080 h 15731"/>
                <a:gd name="connsiteX17" fmla="*/ 35097 w 35608"/>
                <a:gd name="connsiteY17" fmla="*/ 4407 h 15731"/>
                <a:gd name="connsiteX18" fmla="*/ 35608 w 35608"/>
                <a:gd name="connsiteY18" fmla="*/ 4937 h 15731"/>
                <a:gd name="connsiteX19" fmla="*/ 35567 w 35608"/>
                <a:gd name="connsiteY19" fmla="*/ 5927 h 15731"/>
                <a:gd name="connsiteX20" fmla="*/ 25610 w 35608"/>
                <a:gd name="connsiteY20" fmla="*/ 5998 h 15731"/>
                <a:gd name="connsiteX21" fmla="*/ 14960 w 35608"/>
                <a:gd name="connsiteY21" fmla="*/ 15518 h 15731"/>
                <a:gd name="connsiteX22" fmla="*/ 14262 w 35608"/>
                <a:gd name="connsiteY22" fmla="*/ 14879 h 15731"/>
                <a:gd name="connsiteX23" fmla="*/ 10610 w 35608"/>
                <a:gd name="connsiteY23" fmla="*/ 15731 h 15731"/>
                <a:gd name="connsiteX24" fmla="*/ 5400 w 35608"/>
                <a:gd name="connsiteY24" fmla="*/ 11320 h 15731"/>
                <a:gd name="connsiteX25" fmla="*/ 3468 w 35608"/>
                <a:gd name="connsiteY25" fmla="*/ 12042 h 15731"/>
                <a:gd name="connsiteX26" fmla="*/ 112 w 35608"/>
                <a:gd name="connsiteY26" fmla="*/ 8829 h 15731"/>
                <a:gd name="connsiteX27" fmla="*/ 276 w 35608"/>
                <a:gd name="connsiteY27" fmla="*/ 7347 h 15731"/>
                <a:gd name="connsiteX28" fmla="*/ 6031 w 35608"/>
                <a:gd name="connsiteY28" fmla="*/ 7291 h 15731"/>
                <a:gd name="connsiteX29" fmla="*/ 0 w 35608"/>
                <a:gd name="connsiteY29" fmla="*/ 1652 h 15731"/>
                <a:gd name="connsiteX0" fmla="*/ 0 w 35608"/>
                <a:gd name="connsiteY0" fmla="*/ 1652 h 15731"/>
                <a:gd name="connsiteX1" fmla="*/ 5287 w 35608"/>
                <a:gd name="connsiteY1" fmla="*/ 939 h 15731"/>
                <a:gd name="connsiteX2" fmla="*/ 9496 w 35608"/>
                <a:gd name="connsiteY2" fmla="*/ 245 h 15731"/>
                <a:gd name="connsiteX3" fmla="*/ 14355 w 35608"/>
                <a:gd name="connsiteY3" fmla="*/ 0 h 15731"/>
                <a:gd name="connsiteX4" fmla="*/ 14657 w 35608"/>
                <a:gd name="connsiteY4" fmla="*/ 556 h 15731"/>
                <a:gd name="connsiteX5" fmla="*/ 8100 w 35608"/>
                <a:gd name="connsiteY5" fmla="*/ 1346 h 15731"/>
                <a:gd name="connsiteX6" fmla="*/ 7798 w 35608"/>
                <a:gd name="connsiteY6" fmla="*/ 1632 h 15731"/>
                <a:gd name="connsiteX7" fmla="*/ 7705 w 35608"/>
                <a:gd name="connsiteY7" fmla="*/ 1972 h 15731"/>
                <a:gd name="connsiteX8" fmla="*/ 7936 w 35608"/>
                <a:gd name="connsiteY8" fmla="*/ 2327 h 15731"/>
                <a:gd name="connsiteX9" fmla="*/ 9403 w 35608"/>
                <a:gd name="connsiteY9" fmla="*/ 3795 h 15731"/>
                <a:gd name="connsiteX10" fmla="*/ 13189 w 35608"/>
                <a:gd name="connsiteY10" fmla="*/ 2610 h 15731"/>
                <a:gd name="connsiteX11" fmla="*/ 16785 w 35608"/>
                <a:gd name="connsiteY11" fmla="*/ 5835 h 15731"/>
                <a:gd name="connsiteX12" fmla="*/ 20925 w 35608"/>
                <a:gd name="connsiteY12" fmla="*/ 5873 h 15731"/>
                <a:gd name="connsiteX13" fmla="*/ 17861 w 35608"/>
                <a:gd name="connsiteY13" fmla="*/ 2948 h 15731"/>
                <a:gd name="connsiteX14" fmla="*/ 22750 w 35608"/>
                <a:gd name="connsiteY14" fmla="*/ 2543 h 15731"/>
                <a:gd name="connsiteX15" fmla="*/ 22796 w 35608"/>
                <a:gd name="connsiteY15" fmla="*/ 747 h 15731"/>
                <a:gd name="connsiteX16" fmla="*/ 34562 w 35608"/>
                <a:gd name="connsiteY16" fmla="*/ 4080 h 15731"/>
                <a:gd name="connsiteX17" fmla="*/ 35097 w 35608"/>
                <a:gd name="connsiteY17" fmla="*/ 4407 h 15731"/>
                <a:gd name="connsiteX18" fmla="*/ 35608 w 35608"/>
                <a:gd name="connsiteY18" fmla="*/ 4937 h 15731"/>
                <a:gd name="connsiteX19" fmla="*/ 35567 w 35608"/>
                <a:gd name="connsiteY19" fmla="*/ 5927 h 15731"/>
                <a:gd name="connsiteX20" fmla="*/ 25610 w 35608"/>
                <a:gd name="connsiteY20" fmla="*/ 5998 h 15731"/>
                <a:gd name="connsiteX21" fmla="*/ 14960 w 35608"/>
                <a:gd name="connsiteY21" fmla="*/ 15518 h 15731"/>
                <a:gd name="connsiteX22" fmla="*/ 14262 w 35608"/>
                <a:gd name="connsiteY22" fmla="*/ 14879 h 15731"/>
                <a:gd name="connsiteX23" fmla="*/ 10610 w 35608"/>
                <a:gd name="connsiteY23" fmla="*/ 15731 h 15731"/>
                <a:gd name="connsiteX24" fmla="*/ 5400 w 35608"/>
                <a:gd name="connsiteY24" fmla="*/ 11320 h 15731"/>
                <a:gd name="connsiteX25" fmla="*/ 3295 w 35608"/>
                <a:gd name="connsiteY25" fmla="*/ 11975 h 15731"/>
                <a:gd name="connsiteX26" fmla="*/ 112 w 35608"/>
                <a:gd name="connsiteY26" fmla="*/ 8829 h 15731"/>
                <a:gd name="connsiteX27" fmla="*/ 276 w 35608"/>
                <a:gd name="connsiteY27" fmla="*/ 7347 h 15731"/>
                <a:gd name="connsiteX28" fmla="*/ 6031 w 35608"/>
                <a:gd name="connsiteY28" fmla="*/ 7291 h 15731"/>
                <a:gd name="connsiteX29" fmla="*/ 0 w 35608"/>
                <a:gd name="connsiteY29" fmla="*/ 1652 h 15731"/>
                <a:gd name="connsiteX0" fmla="*/ 0 w 35608"/>
                <a:gd name="connsiteY0" fmla="*/ 1652 h 15731"/>
                <a:gd name="connsiteX1" fmla="*/ 5287 w 35608"/>
                <a:gd name="connsiteY1" fmla="*/ 939 h 15731"/>
                <a:gd name="connsiteX2" fmla="*/ 9496 w 35608"/>
                <a:gd name="connsiteY2" fmla="*/ 245 h 15731"/>
                <a:gd name="connsiteX3" fmla="*/ 14355 w 35608"/>
                <a:gd name="connsiteY3" fmla="*/ 0 h 15731"/>
                <a:gd name="connsiteX4" fmla="*/ 14657 w 35608"/>
                <a:gd name="connsiteY4" fmla="*/ 556 h 15731"/>
                <a:gd name="connsiteX5" fmla="*/ 8100 w 35608"/>
                <a:gd name="connsiteY5" fmla="*/ 1346 h 15731"/>
                <a:gd name="connsiteX6" fmla="*/ 7798 w 35608"/>
                <a:gd name="connsiteY6" fmla="*/ 1632 h 15731"/>
                <a:gd name="connsiteX7" fmla="*/ 7705 w 35608"/>
                <a:gd name="connsiteY7" fmla="*/ 1972 h 15731"/>
                <a:gd name="connsiteX8" fmla="*/ 7936 w 35608"/>
                <a:gd name="connsiteY8" fmla="*/ 2327 h 15731"/>
                <a:gd name="connsiteX9" fmla="*/ 9403 w 35608"/>
                <a:gd name="connsiteY9" fmla="*/ 3795 h 15731"/>
                <a:gd name="connsiteX10" fmla="*/ 13189 w 35608"/>
                <a:gd name="connsiteY10" fmla="*/ 2610 h 15731"/>
                <a:gd name="connsiteX11" fmla="*/ 16785 w 35608"/>
                <a:gd name="connsiteY11" fmla="*/ 5835 h 15731"/>
                <a:gd name="connsiteX12" fmla="*/ 20925 w 35608"/>
                <a:gd name="connsiteY12" fmla="*/ 5873 h 15731"/>
                <a:gd name="connsiteX13" fmla="*/ 17861 w 35608"/>
                <a:gd name="connsiteY13" fmla="*/ 2948 h 15731"/>
                <a:gd name="connsiteX14" fmla="*/ 22750 w 35608"/>
                <a:gd name="connsiteY14" fmla="*/ 2543 h 15731"/>
                <a:gd name="connsiteX15" fmla="*/ 22796 w 35608"/>
                <a:gd name="connsiteY15" fmla="*/ 747 h 15731"/>
                <a:gd name="connsiteX16" fmla="*/ 34562 w 35608"/>
                <a:gd name="connsiteY16" fmla="*/ 4080 h 15731"/>
                <a:gd name="connsiteX17" fmla="*/ 35097 w 35608"/>
                <a:gd name="connsiteY17" fmla="*/ 4407 h 15731"/>
                <a:gd name="connsiteX18" fmla="*/ 35608 w 35608"/>
                <a:gd name="connsiteY18" fmla="*/ 4937 h 15731"/>
                <a:gd name="connsiteX19" fmla="*/ 35567 w 35608"/>
                <a:gd name="connsiteY19" fmla="*/ 5927 h 15731"/>
                <a:gd name="connsiteX20" fmla="*/ 25610 w 35608"/>
                <a:gd name="connsiteY20" fmla="*/ 5998 h 15731"/>
                <a:gd name="connsiteX21" fmla="*/ 14960 w 35608"/>
                <a:gd name="connsiteY21" fmla="*/ 15518 h 15731"/>
                <a:gd name="connsiteX22" fmla="*/ 14262 w 35608"/>
                <a:gd name="connsiteY22" fmla="*/ 14879 h 15731"/>
                <a:gd name="connsiteX23" fmla="*/ 10610 w 35608"/>
                <a:gd name="connsiteY23" fmla="*/ 15731 h 15731"/>
                <a:gd name="connsiteX24" fmla="*/ 5515 w 35608"/>
                <a:gd name="connsiteY24" fmla="*/ 11387 h 15731"/>
                <a:gd name="connsiteX25" fmla="*/ 3295 w 35608"/>
                <a:gd name="connsiteY25" fmla="*/ 11975 h 15731"/>
                <a:gd name="connsiteX26" fmla="*/ 112 w 35608"/>
                <a:gd name="connsiteY26" fmla="*/ 8829 h 15731"/>
                <a:gd name="connsiteX27" fmla="*/ 276 w 35608"/>
                <a:gd name="connsiteY27" fmla="*/ 7347 h 15731"/>
                <a:gd name="connsiteX28" fmla="*/ 6031 w 35608"/>
                <a:gd name="connsiteY28" fmla="*/ 7291 h 15731"/>
                <a:gd name="connsiteX29" fmla="*/ 0 w 35608"/>
                <a:gd name="connsiteY29" fmla="*/ 1652 h 15731"/>
                <a:gd name="connsiteX0" fmla="*/ 0 w 35608"/>
                <a:gd name="connsiteY0" fmla="*/ 1652 h 15731"/>
                <a:gd name="connsiteX1" fmla="*/ 5287 w 35608"/>
                <a:gd name="connsiteY1" fmla="*/ 939 h 15731"/>
                <a:gd name="connsiteX2" fmla="*/ 9496 w 35608"/>
                <a:gd name="connsiteY2" fmla="*/ 245 h 15731"/>
                <a:gd name="connsiteX3" fmla="*/ 14355 w 35608"/>
                <a:gd name="connsiteY3" fmla="*/ 0 h 15731"/>
                <a:gd name="connsiteX4" fmla="*/ 14657 w 35608"/>
                <a:gd name="connsiteY4" fmla="*/ 556 h 15731"/>
                <a:gd name="connsiteX5" fmla="*/ 8100 w 35608"/>
                <a:gd name="connsiteY5" fmla="*/ 1346 h 15731"/>
                <a:gd name="connsiteX6" fmla="*/ 7798 w 35608"/>
                <a:gd name="connsiteY6" fmla="*/ 1632 h 15731"/>
                <a:gd name="connsiteX7" fmla="*/ 7705 w 35608"/>
                <a:gd name="connsiteY7" fmla="*/ 1972 h 15731"/>
                <a:gd name="connsiteX8" fmla="*/ 7936 w 35608"/>
                <a:gd name="connsiteY8" fmla="*/ 2327 h 15731"/>
                <a:gd name="connsiteX9" fmla="*/ 9403 w 35608"/>
                <a:gd name="connsiteY9" fmla="*/ 3795 h 15731"/>
                <a:gd name="connsiteX10" fmla="*/ 13189 w 35608"/>
                <a:gd name="connsiteY10" fmla="*/ 2610 h 15731"/>
                <a:gd name="connsiteX11" fmla="*/ 16785 w 35608"/>
                <a:gd name="connsiteY11" fmla="*/ 5835 h 15731"/>
                <a:gd name="connsiteX12" fmla="*/ 20925 w 35608"/>
                <a:gd name="connsiteY12" fmla="*/ 5873 h 15731"/>
                <a:gd name="connsiteX13" fmla="*/ 17861 w 35608"/>
                <a:gd name="connsiteY13" fmla="*/ 2948 h 15731"/>
                <a:gd name="connsiteX14" fmla="*/ 22750 w 35608"/>
                <a:gd name="connsiteY14" fmla="*/ 2543 h 15731"/>
                <a:gd name="connsiteX15" fmla="*/ 22796 w 35608"/>
                <a:gd name="connsiteY15" fmla="*/ 747 h 15731"/>
                <a:gd name="connsiteX16" fmla="*/ 34562 w 35608"/>
                <a:gd name="connsiteY16" fmla="*/ 4080 h 15731"/>
                <a:gd name="connsiteX17" fmla="*/ 35097 w 35608"/>
                <a:gd name="connsiteY17" fmla="*/ 4407 h 15731"/>
                <a:gd name="connsiteX18" fmla="*/ 35608 w 35608"/>
                <a:gd name="connsiteY18" fmla="*/ 4937 h 15731"/>
                <a:gd name="connsiteX19" fmla="*/ 35567 w 35608"/>
                <a:gd name="connsiteY19" fmla="*/ 5927 h 15731"/>
                <a:gd name="connsiteX20" fmla="*/ 25610 w 35608"/>
                <a:gd name="connsiteY20" fmla="*/ 5998 h 15731"/>
                <a:gd name="connsiteX21" fmla="*/ 14960 w 35608"/>
                <a:gd name="connsiteY21" fmla="*/ 15518 h 15731"/>
                <a:gd name="connsiteX22" fmla="*/ 14262 w 35608"/>
                <a:gd name="connsiteY22" fmla="*/ 14879 h 15731"/>
                <a:gd name="connsiteX23" fmla="*/ 10610 w 35608"/>
                <a:gd name="connsiteY23" fmla="*/ 15731 h 15731"/>
                <a:gd name="connsiteX24" fmla="*/ 5515 w 35608"/>
                <a:gd name="connsiteY24" fmla="*/ 11387 h 15731"/>
                <a:gd name="connsiteX25" fmla="*/ 3468 w 35608"/>
                <a:gd name="connsiteY25" fmla="*/ 12042 h 15731"/>
                <a:gd name="connsiteX26" fmla="*/ 112 w 35608"/>
                <a:gd name="connsiteY26" fmla="*/ 8829 h 15731"/>
                <a:gd name="connsiteX27" fmla="*/ 276 w 35608"/>
                <a:gd name="connsiteY27" fmla="*/ 7347 h 15731"/>
                <a:gd name="connsiteX28" fmla="*/ 6031 w 35608"/>
                <a:gd name="connsiteY28" fmla="*/ 7291 h 15731"/>
                <a:gd name="connsiteX29" fmla="*/ 0 w 35608"/>
                <a:gd name="connsiteY29" fmla="*/ 1652 h 15731"/>
                <a:gd name="connsiteX0" fmla="*/ 0 w 35608"/>
                <a:gd name="connsiteY0" fmla="*/ 1652 h 15518"/>
                <a:gd name="connsiteX1" fmla="*/ 5287 w 35608"/>
                <a:gd name="connsiteY1" fmla="*/ 939 h 15518"/>
                <a:gd name="connsiteX2" fmla="*/ 9496 w 35608"/>
                <a:gd name="connsiteY2" fmla="*/ 245 h 15518"/>
                <a:gd name="connsiteX3" fmla="*/ 14355 w 35608"/>
                <a:gd name="connsiteY3" fmla="*/ 0 h 15518"/>
                <a:gd name="connsiteX4" fmla="*/ 14657 w 35608"/>
                <a:gd name="connsiteY4" fmla="*/ 556 h 15518"/>
                <a:gd name="connsiteX5" fmla="*/ 8100 w 35608"/>
                <a:gd name="connsiteY5" fmla="*/ 1346 h 15518"/>
                <a:gd name="connsiteX6" fmla="*/ 7798 w 35608"/>
                <a:gd name="connsiteY6" fmla="*/ 1632 h 15518"/>
                <a:gd name="connsiteX7" fmla="*/ 7705 w 35608"/>
                <a:gd name="connsiteY7" fmla="*/ 1972 h 15518"/>
                <a:gd name="connsiteX8" fmla="*/ 7936 w 35608"/>
                <a:gd name="connsiteY8" fmla="*/ 2327 h 15518"/>
                <a:gd name="connsiteX9" fmla="*/ 9403 w 35608"/>
                <a:gd name="connsiteY9" fmla="*/ 3795 h 15518"/>
                <a:gd name="connsiteX10" fmla="*/ 13189 w 35608"/>
                <a:gd name="connsiteY10" fmla="*/ 2610 h 15518"/>
                <a:gd name="connsiteX11" fmla="*/ 16785 w 35608"/>
                <a:gd name="connsiteY11" fmla="*/ 5835 h 15518"/>
                <a:gd name="connsiteX12" fmla="*/ 20925 w 35608"/>
                <a:gd name="connsiteY12" fmla="*/ 5873 h 15518"/>
                <a:gd name="connsiteX13" fmla="*/ 17861 w 35608"/>
                <a:gd name="connsiteY13" fmla="*/ 2948 h 15518"/>
                <a:gd name="connsiteX14" fmla="*/ 22750 w 35608"/>
                <a:gd name="connsiteY14" fmla="*/ 2543 h 15518"/>
                <a:gd name="connsiteX15" fmla="*/ 22796 w 35608"/>
                <a:gd name="connsiteY15" fmla="*/ 747 h 15518"/>
                <a:gd name="connsiteX16" fmla="*/ 34562 w 35608"/>
                <a:gd name="connsiteY16" fmla="*/ 4080 h 15518"/>
                <a:gd name="connsiteX17" fmla="*/ 35097 w 35608"/>
                <a:gd name="connsiteY17" fmla="*/ 4407 h 15518"/>
                <a:gd name="connsiteX18" fmla="*/ 35608 w 35608"/>
                <a:gd name="connsiteY18" fmla="*/ 4937 h 15518"/>
                <a:gd name="connsiteX19" fmla="*/ 35567 w 35608"/>
                <a:gd name="connsiteY19" fmla="*/ 5927 h 15518"/>
                <a:gd name="connsiteX20" fmla="*/ 25610 w 35608"/>
                <a:gd name="connsiteY20" fmla="*/ 5998 h 15518"/>
                <a:gd name="connsiteX21" fmla="*/ 14960 w 35608"/>
                <a:gd name="connsiteY21" fmla="*/ 15518 h 15518"/>
                <a:gd name="connsiteX22" fmla="*/ 14262 w 35608"/>
                <a:gd name="connsiteY22" fmla="*/ 14879 h 15518"/>
                <a:gd name="connsiteX23" fmla="*/ 10495 w 35608"/>
                <a:gd name="connsiteY23" fmla="*/ 15495 h 15518"/>
                <a:gd name="connsiteX24" fmla="*/ 5515 w 35608"/>
                <a:gd name="connsiteY24" fmla="*/ 11387 h 15518"/>
                <a:gd name="connsiteX25" fmla="*/ 3468 w 35608"/>
                <a:gd name="connsiteY25" fmla="*/ 12042 h 15518"/>
                <a:gd name="connsiteX26" fmla="*/ 112 w 35608"/>
                <a:gd name="connsiteY26" fmla="*/ 8829 h 15518"/>
                <a:gd name="connsiteX27" fmla="*/ 276 w 35608"/>
                <a:gd name="connsiteY27" fmla="*/ 7347 h 15518"/>
                <a:gd name="connsiteX28" fmla="*/ 6031 w 35608"/>
                <a:gd name="connsiteY28" fmla="*/ 7291 h 15518"/>
                <a:gd name="connsiteX29" fmla="*/ 0 w 35608"/>
                <a:gd name="connsiteY29" fmla="*/ 1652 h 15518"/>
                <a:gd name="connsiteX0" fmla="*/ 0 w 35608"/>
                <a:gd name="connsiteY0" fmla="*/ 1652 h 15518"/>
                <a:gd name="connsiteX1" fmla="*/ 5287 w 35608"/>
                <a:gd name="connsiteY1" fmla="*/ 939 h 15518"/>
                <a:gd name="connsiteX2" fmla="*/ 9496 w 35608"/>
                <a:gd name="connsiteY2" fmla="*/ 245 h 15518"/>
                <a:gd name="connsiteX3" fmla="*/ 14355 w 35608"/>
                <a:gd name="connsiteY3" fmla="*/ 0 h 15518"/>
                <a:gd name="connsiteX4" fmla="*/ 14657 w 35608"/>
                <a:gd name="connsiteY4" fmla="*/ 556 h 15518"/>
                <a:gd name="connsiteX5" fmla="*/ 8100 w 35608"/>
                <a:gd name="connsiteY5" fmla="*/ 1346 h 15518"/>
                <a:gd name="connsiteX6" fmla="*/ 7798 w 35608"/>
                <a:gd name="connsiteY6" fmla="*/ 1632 h 15518"/>
                <a:gd name="connsiteX7" fmla="*/ 7705 w 35608"/>
                <a:gd name="connsiteY7" fmla="*/ 1972 h 15518"/>
                <a:gd name="connsiteX8" fmla="*/ 7936 w 35608"/>
                <a:gd name="connsiteY8" fmla="*/ 2327 h 15518"/>
                <a:gd name="connsiteX9" fmla="*/ 9403 w 35608"/>
                <a:gd name="connsiteY9" fmla="*/ 3795 h 15518"/>
                <a:gd name="connsiteX10" fmla="*/ 13189 w 35608"/>
                <a:gd name="connsiteY10" fmla="*/ 2610 h 15518"/>
                <a:gd name="connsiteX11" fmla="*/ 16785 w 35608"/>
                <a:gd name="connsiteY11" fmla="*/ 5835 h 15518"/>
                <a:gd name="connsiteX12" fmla="*/ 20925 w 35608"/>
                <a:gd name="connsiteY12" fmla="*/ 5873 h 15518"/>
                <a:gd name="connsiteX13" fmla="*/ 17861 w 35608"/>
                <a:gd name="connsiteY13" fmla="*/ 2948 h 15518"/>
                <a:gd name="connsiteX14" fmla="*/ 22750 w 35608"/>
                <a:gd name="connsiteY14" fmla="*/ 2543 h 15518"/>
                <a:gd name="connsiteX15" fmla="*/ 22796 w 35608"/>
                <a:gd name="connsiteY15" fmla="*/ 747 h 15518"/>
                <a:gd name="connsiteX16" fmla="*/ 34562 w 35608"/>
                <a:gd name="connsiteY16" fmla="*/ 4080 h 15518"/>
                <a:gd name="connsiteX17" fmla="*/ 35097 w 35608"/>
                <a:gd name="connsiteY17" fmla="*/ 4407 h 15518"/>
                <a:gd name="connsiteX18" fmla="*/ 35608 w 35608"/>
                <a:gd name="connsiteY18" fmla="*/ 4937 h 15518"/>
                <a:gd name="connsiteX19" fmla="*/ 35567 w 35608"/>
                <a:gd name="connsiteY19" fmla="*/ 5927 h 15518"/>
                <a:gd name="connsiteX20" fmla="*/ 25610 w 35608"/>
                <a:gd name="connsiteY20" fmla="*/ 5998 h 15518"/>
                <a:gd name="connsiteX21" fmla="*/ 14960 w 35608"/>
                <a:gd name="connsiteY21" fmla="*/ 15518 h 15518"/>
                <a:gd name="connsiteX22" fmla="*/ 13859 w 35608"/>
                <a:gd name="connsiteY22" fmla="*/ 14576 h 15518"/>
                <a:gd name="connsiteX23" fmla="*/ 10495 w 35608"/>
                <a:gd name="connsiteY23" fmla="*/ 15495 h 15518"/>
                <a:gd name="connsiteX24" fmla="*/ 5515 w 35608"/>
                <a:gd name="connsiteY24" fmla="*/ 11387 h 15518"/>
                <a:gd name="connsiteX25" fmla="*/ 3468 w 35608"/>
                <a:gd name="connsiteY25" fmla="*/ 12042 h 15518"/>
                <a:gd name="connsiteX26" fmla="*/ 112 w 35608"/>
                <a:gd name="connsiteY26" fmla="*/ 8829 h 15518"/>
                <a:gd name="connsiteX27" fmla="*/ 276 w 35608"/>
                <a:gd name="connsiteY27" fmla="*/ 7347 h 15518"/>
                <a:gd name="connsiteX28" fmla="*/ 6031 w 35608"/>
                <a:gd name="connsiteY28" fmla="*/ 7291 h 15518"/>
                <a:gd name="connsiteX29" fmla="*/ 0 w 35608"/>
                <a:gd name="connsiteY29" fmla="*/ 1652 h 15518"/>
                <a:gd name="connsiteX0" fmla="*/ 0 w 35608"/>
                <a:gd name="connsiteY0" fmla="*/ 1652 h 15518"/>
                <a:gd name="connsiteX1" fmla="*/ 5287 w 35608"/>
                <a:gd name="connsiteY1" fmla="*/ 939 h 15518"/>
                <a:gd name="connsiteX2" fmla="*/ 9496 w 35608"/>
                <a:gd name="connsiteY2" fmla="*/ 245 h 15518"/>
                <a:gd name="connsiteX3" fmla="*/ 14355 w 35608"/>
                <a:gd name="connsiteY3" fmla="*/ 0 h 15518"/>
                <a:gd name="connsiteX4" fmla="*/ 14657 w 35608"/>
                <a:gd name="connsiteY4" fmla="*/ 556 h 15518"/>
                <a:gd name="connsiteX5" fmla="*/ 8100 w 35608"/>
                <a:gd name="connsiteY5" fmla="*/ 1346 h 15518"/>
                <a:gd name="connsiteX6" fmla="*/ 7798 w 35608"/>
                <a:gd name="connsiteY6" fmla="*/ 1632 h 15518"/>
                <a:gd name="connsiteX7" fmla="*/ 7705 w 35608"/>
                <a:gd name="connsiteY7" fmla="*/ 1972 h 15518"/>
                <a:gd name="connsiteX8" fmla="*/ 7936 w 35608"/>
                <a:gd name="connsiteY8" fmla="*/ 2327 h 15518"/>
                <a:gd name="connsiteX9" fmla="*/ 9403 w 35608"/>
                <a:gd name="connsiteY9" fmla="*/ 3795 h 15518"/>
                <a:gd name="connsiteX10" fmla="*/ 13189 w 35608"/>
                <a:gd name="connsiteY10" fmla="*/ 2610 h 15518"/>
                <a:gd name="connsiteX11" fmla="*/ 16785 w 35608"/>
                <a:gd name="connsiteY11" fmla="*/ 5835 h 15518"/>
                <a:gd name="connsiteX12" fmla="*/ 20925 w 35608"/>
                <a:gd name="connsiteY12" fmla="*/ 5873 h 15518"/>
                <a:gd name="connsiteX13" fmla="*/ 17861 w 35608"/>
                <a:gd name="connsiteY13" fmla="*/ 2948 h 15518"/>
                <a:gd name="connsiteX14" fmla="*/ 22750 w 35608"/>
                <a:gd name="connsiteY14" fmla="*/ 2543 h 15518"/>
                <a:gd name="connsiteX15" fmla="*/ 22796 w 35608"/>
                <a:gd name="connsiteY15" fmla="*/ 747 h 15518"/>
                <a:gd name="connsiteX16" fmla="*/ 34562 w 35608"/>
                <a:gd name="connsiteY16" fmla="*/ 4080 h 15518"/>
                <a:gd name="connsiteX17" fmla="*/ 35097 w 35608"/>
                <a:gd name="connsiteY17" fmla="*/ 4407 h 15518"/>
                <a:gd name="connsiteX18" fmla="*/ 35608 w 35608"/>
                <a:gd name="connsiteY18" fmla="*/ 4937 h 15518"/>
                <a:gd name="connsiteX19" fmla="*/ 35567 w 35608"/>
                <a:gd name="connsiteY19" fmla="*/ 5927 h 15518"/>
                <a:gd name="connsiteX20" fmla="*/ 25610 w 35608"/>
                <a:gd name="connsiteY20" fmla="*/ 5998 h 15518"/>
                <a:gd name="connsiteX21" fmla="*/ 14960 w 35608"/>
                <a:gd name="connsiteY21" fmla="*/ 15518 h 15518"/>
                <a:gd name="connsiteX22" fmla="*/ 14262 w 35608"/>
                <a:gd name="connsiteY22" fmla="*/ 14509 h 15518"/>
                <a:gd name="connsiteX23" fmla="*/ 10495 w 35608"/>
                <a:gd name="connsiteY23" fmla="*/ 15495 h 15518"/>
                <a:gd name="connsiteX24" fmla="*/ 5515 w 35608"/>
                <a:gd name="connsiteY24" fmla="*/ 11387 h 15518"/>
                <a:gd name="connsiteX25" fmla="*/ 3468 w 35608"/>
                <a:gd name="connsiteY25" fmla="*/ 12042 h 15518"/>
                <a:gd name="connsiteX26" fmla="*/ 112 w 35608"/>
                <a:gd name="connsiteY26" fmla="*/ 8829 h 15518"/>
                <a:gd name="connsiteX27" fmla="*/ 276 w 35608"/>
                <a:gd name="connsiteY27" fmla="*/ 7347 h 15518"/>
                <a:gd name="connsiteX28" fmla="*/ 6031 w 35608"/>
                <a:gd name="connsiteY28" fmla="*/ 7291 h 15518"/>
                <a:gd name="connsiteX29" fmla="*/ 0 w 35608"/>
                <a:gd name="connsiteY29" fmla="*/ 1652 h 15518"/>
                <a:gd name="connsiteX0" fmla="*/ 0 w 35608"/>
                <a:gd name="connsiteY0" fmla="*/ 1652 h 15495"/>
                <a:gd name="connsiteX1" fmla="*/ 5287 w 35608"/>
                <a:gd name="connsiteY1" fmla="*/ 939 h 15495"/>
                <a:gd name="connsiteX2" fmla="*/ 9496 w 35608"/>
                <a:gd name="connsiteY2" fmla="*/ 245 h 15495"/>
                <a:gd name="connsiteX3" fmla="*/ 14355 w 35608"/>
                <a:gd name="connsiteY3" fmla="*/ 0 h 15495"/>
                <a:gd name="connsiteX4" fmla="*/ 14657 w 35608"/>
                <a:gd name="connsiteY4" fmla="*/ 556 h 15495"/>
                <a:gd name="connsiteX5" fmla="*/ 8100 w 35608"/>
                <a:gd name="connsiteY5" fmla="*/ 1346 h 15495"/>
                <a:gd name="connsiteX6" fmla="*/ 7798 w 35608"/>
                <a:gd name="connsiteY6" fmla="*/ 1632 h 15495"/>
                <a:gd name="connsiteX7" fmla="*/ 7705 w 35608"/>
                <a:gd name="connsiteY7" fmla="*/ 1972 h 15495"/>
                <a:gd name="connsiteX8" fmla="*/ 7936 w 35608"/>
                <a:gd name="connsiteY8" fmla="*/ 2327 h 15495"/>
                <a:gd name="connsiteX9" fmla="*/ 9403 w 35608"/>
                <a:gd name="connsiteY9" fmla="*/ 3795 h 15495"/>
                <a:gd name="connsiteX10" fmla="*/ 13189 w 35608"/>
                <a:gd name="connsiteY10" fmla="*/ 2610 h 15495"/>
                <a:gd name="connsiteX11" fmla="*/ 16785 w 35608"/>
                <a:gd name="connsiteY11" fmla="*/ 5835 h 15495"/>
                <a:gd name="connsiteX12" fmla="*/ 20925 w 35608"/>
                <a:gd name="connsiteY12" fmla="*/ 5873 h 15495"/>
                <a:gd name="connsiteX13" fmla="*/ 17861 w 35608"/>
                <a:gd name="connsiteY13" fmla="*/ 2948 h 15495"/>
                <a:gd name="connsiteX14" fmla="*/ 22750 w 35608"/>
                <a:gd name="connsiteY14" fmla="*/ 2543 h 15495"/>
                <a:gd name="connsiteX15" fmla="*/ 22796 w 35608"/>
                <a:gd name="connsiteY15" fmla="*/ 747 h 15495"/>
                <a:gd name="connsiteX16" fmla="*/ 34562 w 35608"/>
                <a:gd name="connsiteY16" fmla="*/ 4080 h 15495"/>
                <a:gd name="connsiteX17" fmla="*/ 35097 w 35608"/>
                <a:gd name="connsiteY17" fmla="*/ 4407 h 15495"/>
                <a:gd name="connsiteX18" fmla="*/ 35608 w 35608"/>
                <a:gd name="connsiteY18" fmla="*/ 4937 h 15495"/>
                <a:gd name="connsiteX19" fmla="*/ 35567 w 35608"/>
                <a:gd name="connsiteY19" fmla="*/ 5927 h 15495"/>
                <a:gd name="connsiteX20" fmla="*/ 25610 w 35608"/>
                <a:gd name="connsiteY20" fmla="*/ 5998 h 15495"/>
                <a:gd name="connsiteX21" fmla="*/ 15133 w 35608"/>
                <a:gd name="connsiteY21" fmla="*/ 15383 h 15495"/>
                <a:gd name="connsiteX22" fmla="*/ 14262 w 35608"/>
                <a:gd name="connsiteY22" fmla="*/ 14509 h 15495"/>
                <a:gd name="connsiteX23" fmla="*/ 10495 w 35608"/>
                <a:gd name="connsiteY23" fmla="*/ 15495 h 15495"/>
                <a:gd name="connsiteX24" fmla="*/ 5515 w 35608"/>
                <a:gd name="connsiteY24" fmla="*/ 11387 h 15495"/>
                <a:gd name="connsiteX25" fmla="*/ 3468 w 35608"/>
                <a:gd name="connsiteY25" fmla="*/ 12042 h 15495"/>
                <a:gd name="connsiteX26" fmla="*/ 112 w 35608"/>
                <a:gd name="connsiteY26" fmla="*/ 8829 h 15495"/>
                <a:gd name="connsiteX27" fmla="*/ 276 w 35608"/>
                <a:gd name="connsiteY27" fmla="*/ 7347 h 15495"/>
                <a:gd name="connsiteX28" fmla="*/ 6031 w 35608"/>
                <a:gd name="connsiteY28" fmla="*/ 7291 h 15495"/>
                <a:gd name="connsiteX29" fmla="*/ 0 w 35608"/>
                <a:gd name="connsiteY29" fmla="*/ 1652 h 15495"/>
                <a:gd name="connsiteX0" fmla="*/ 132 w 35740"/>
                <a:gd name="connsiteY0" fmla="*/ 1652 h 15495"/>
                <a:gd name="connsiteX1" fmla="*/ 5419 w 35740"/>
                <a:gd name="connsiteY1" fmla="*/ 939 h 15495"/>
                <a:gd name="connsiteX2" fmla="*/ 9628 w 35740"/>
                <a:gd name="connsiteY2" fmla="*/ 245 h 15495"/>
                <a:gd name="connsiteX3" fmla="*/ 14487 w 35740"/>
                <a:gd name="connsiteY3" fmla="*/ 0 h 15495"/>
                <a:gd name="connsiteX4" fmla="*/ 14789 w 35740"/>
                <a:gd name="connsiteY4" fmla="*/ 556 h 15495"/>
                <a:gd name="connsiteX5" fmla="*/ 8232 w 35740"/>
                <a:gd name="connsiteY5" fmla="*/ 1346 h 15495"/>
                <a:gd name="connsiteX6" fmla="*/ 7930 w 35740"/>
                <a:gd name="connsiteY6" fmla="*/ 1632 h 15495"/>
                <a:gd name="connsiteX7" fmla="*/ 7837 w 35740"/>
                <a:gd name="connsiteY7" fmla="*/ 1972 h 15495"/>
                <a:gd name="connsiteX8" fmla="*/ 8068 w 35740"/>
                <a:gd name="connsiteY8" fmla="*/ 2327 h 15495"/>
                <a:gd name="connsiteX9" fmla="*/ 9535 w 35740"/>
                <a:gd name="connsiteY9" fmla="*/ 3795 h 15495"/>
                <a:gd name="connsiteX10" fmla="*/ 13321 w 35740"/>
                <a:gd name="connsiteY10" fmla="*/ 2610 h 15495"/>
                <a:gd name="connsiteX11" fmla="*/ 16917 w 35740"/>
                <a:gd name="connsiteY11" fmla="*/ 5835 h 15495"/>
                <a:gd name="connsiteX12" fmla="*/ 21057 w 35740"/>
                <a:gd name="connsiteY12" fmla="*/ 5873 h 15495"/>
                <a:gd name="connsiteX13" fmla="*/ 17993 w 35740"/>
                <a:gd name="connsiteY13" fmla="*/ 2948 h 15495"/>
                <a:gd name="connsiteX14" fmla="*/ 22882 w 35740"/>
                <a:gd name="connsiteY14" fmla="*/ 2543 h 15495"/>
                <a:gd name="connsiteX15" fmla="*/ 22928 w 35740"/>
                <a:gd name="connsiteY15" fmla="*/ 747 h 15495"/>
                <a:gd name="connsiteX16" fmla="*/ 34694 w 35740"/>
                <a:gd name="connsiteY16" fmla="*/ 4080 h 15495"/>
                <a:gd name="connsiteX17" fmla="*/ 35229 w 35740"/>
                <a:gd name="connsiteY17" fmla="*/ 4407 h 15495"/>
                <a:gd name="connsiteX18" fmla="*/ 35740 w 35740"/>
                <a:gd name="connsiteY18" fmla="*/ 4937 h 15495"/>
                <a:gd name="connsiteX19" fmla="*/ 35699 w 35740"/>
                <a:gd name="connsiteY19" fmla="*/ 5927 h 15495"/>
                <a:gd name="connsiteX20" fmla="*/ 25742 w 35740"/>
                <a:gd name="connsiteY20" fmla="*/ 5998 h 15495"/>
                <a:gd name="connsiteX21" fmla="*/ 15265 w 35740"/>
                <a:gd name="connsiteY21" fmla="*/ 15383 h 15495"/>
                <a:gd name="connsiteX22" fmla="*/ 14394 w 35740"/>
                <a:gd name="connsiteY22" fmla="*/ 14509 h 15495"/>
                <a:gd name="connsiteX23" fmla="*/ 10627 w 35740"/>
                <a:gd name="connsiteY23" fmla="*/ 15495 h 15495"/>
                <a:gd name="connsiteX24" fmla="*/ 5647 w 35740"/>
                <a:gd name="connsiteY24" fmla="*/ 11387 h 15495"/>
                <a:gd name="connsiteX25" fmla="*/ 3600 w 35740"/>
                <a:gd name="connsiteY25" fmla="*/ 12042 h 15495"/>
                <a:gd name="connsiteX26" fmla="*/ 244 w 35740"/>
                <a:gd name="connsiteY26" fmla="*/ 8829 h 15495"/>
                <a:gd name="connsiteX27" fmla="*/ 5 w 35740"/>
                <a:gd name="connsiteY27" fmla="*/ 7280 h 15495"/>
                <a:gd name="connsiteX28" fmla="*/ 6163 w 35740"/>
                <a:gd name="connsiteY28" fmla="*/ 7291 h 15495"/>
                <a:gd name="connsiteX29" fmla="*/ 132 w 35740"/>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089 w 35899"/>
                <a:gd name="connsiteY6" fmla="*/ 1632 h 15495"/>
                <a:gd name="connsiteX7" fmla="*/ 7996 w 35899"/>
                <a:gd name="connsiteY7" fmla="*/ 1972 h 15495"/>
                <a:gd name="connsiteX8" fmla="*/ 8227 w 35899"/>
                <a:gd name="connsiteY8" fmla="*/ 2327 h 15495"/>
                <a:gd name="connsiteX9" fmla="*/ 9694 w 35899"/>
                <a:gd name="connsiteY9" fmla="*/ 3795 h 15495"/>
                <a:gd name="connsiteX10" fmla="*/ 13480 w 35899"/>
                <a:gd name="connsiteY10" fmla="*/ 2610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089 w 35899"/>
                <a:gd name="connsiteY6" fmla="*/ 1632 h 15495"/>
                <a:gd name="connsiteX7" fmla="*/ 7996 w 35899"/>
                <a:gd name="connsiteY7" fmla="*/ 1972 h 15495"/>
                <a:gd name="connsiteX8" fmla="*/ 8227 w 35899"/>
                <a:gd name="connsiteY8" fmla="*/ 2327 h 15495"/>
                <a:gd name="connsiteX9" fmla="*/ 9802 w 35899"/>
                <a:gd name="connsiteY9" fmla="*/ 3742 h 15495"/>
                <a:gd name="connsiteX10" fmla="*/ 13480 w 35899"/>
                <a:gd name="connsiteY10" fmla="*/ 2610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089 w 35899"/>
                <a:gd name="connsiteY6" fmla="*/ 1632 h 15495"/>
                <a:gd name="connsiteX7" fmla="*/ 7996 w 35899"/>
                <a:gd name="connsiteY7" fmla="*/ 1972 h 15495"/>
                <a:gd name="connsiteX8" fmla="*/ 8389 w 35899"/>
                <a:gd name="connsiteY8" fmla="*/ 2306 h 15495"/>
                <a:gd name="connsiteX9" fmla="*/ 9802 w 35899"/>
                <a:gd name="connsiteY9" fmla="*/ 3742 h 15495"/>
                <a:gd name="connsiteX10" fmla="*/ 13480 w 35899"/>
                <a:gd name="connsiteY10" fmla="*/ 2610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089 w 35899"/>
                <a:gd name="connsiteY6" fmla="*/ 1632 h 15495"/>
                <a:gd name="connsiteX7" fmla="*/ 8086 w 35899"/>
                <a:gd name="connsiteY7" fmla="*/ 1961 h 15495"/>
                <a:gd name="connsiteX8" fmla="*/ 8389 w 35899"/>
                <a:gd name="connsiteY8" fmla="*/ 2306 h 15495"/>
                <a:gd name="connsiteX9" fmla="*/ 9802 w 35899"/>
                <a:gd name="connsiteY9" fmla="*/ 3742 h 15495"/>
                <a:gd name="connsiteX10" fmla="*/ 13480 w 35899"/>
                <a:gd name="connsiteY10" fmla="*/ 2610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480 w 35899"/>
                <a:gd name="connsiteY10" fmla="*/ 2610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294 w 35899"/>
                <a:gd name="connsiteY10" fmla="*/ 2746 h 15495"/>
                <a:gd name="connsiteX11" fmla="*/ 17076 w 35899"/>
                <a:gd name="connsiteY11" fmla="*/ 5835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294 w 35899"/>
                <a:gd name="connsiteY10" fmla="*/ 2746 h 15495"/>
                <a:gd name="connsiteX11" fmla="*/ 16890 w 35899"/>
                <a:gd name="connsiteY11" fmla="*/ 5944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294 w 35899"/>
                <a:gd name="connsiteY10" fmla="*/ 2746 h 15495"/>
                <a:gd name="connsiteX11" fmla="*/ 16657 w 35899"/>
                <a:gd name="connsiteY11" fmla="*/ 5944 h 15495"/>
                <a:gd name="connsiteX12" fmla="*/ 21216 w 35899"/>
                <a:gd name="connsiteY12" fmla="*/ 5873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294 w 35899"/>
                <a:gd name="connsiteY10" fmla="*/ 2746 h 15495"/>
                <a:gd name="connsiteX11" fmla="*/ 16657 w 35899"/>
                <a:gd name="connsiteY11" fmla="*/ 5944 h 15495"/>
                <a:gd name="connsiteX12" fmla="*/ 21169 w 35899"/>
                <a:gd name="connsiteY12" fmla="*/ 5982 h 15495"/>
                <a:gd name="connsiteX13" fmla="*/ 18152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 name="connsiteX0" fmla="*/ 291 w 35899"/>
                <a:gd name="connsiteY0" fmla="*/ 1652 h 15495"/>
                <a:gd name="connsiteX1" fmla="*/ 5578 w 35899"/>
                <a:gd name="connsiteY1" fmla="*/ 939 h 15495"/>
                <a:gd name="connsiteX2" fmla="*/ 9787 w 35899"/>
                <a:gd name="connsiteY2" fmla="*/ 245 h 15495"/>
                <a:gd name="connsiteX3" fmla="*/ 14646 w 35899"/>
                <a:gd name="connsiteY3" fmla="*/ 0 h 15495"/>
                <a:gd name="connsiteX4" fmla="*/ 14948 w 35899"/>
                <a:gd name="connsiteY4" fmla="*/ 556 h 15495"/>
                <a:gd name="connsiteX5" fmla="*/ 8391 w 35899"/>
                <a:gd name="connsiteY5" fmla="*/ 1346 h 15495"/>
                <a:gd name="connsiteX6" fmla="*/ 8179 w 35899"/>
                <a:gd name="connsiteY6" fmla="*/ 1653 h 15495"/>
                <a:gd name="connsiteX7" fmla="*/ 8086 w 35899"/>
                <a:gd name="connsiteY7" fmla="*/ 1961 h 15495"/>
                <a:gd name="connsiteX8" fmla="*/ 8389 w 35899"/>
                <a:gd name="connsiteY8" fmla="*/ 2306 h 15495"/>
                <a:gd name="connsiteX9" fmla="*/ 9802 w 35899"/>
                <a:gd name="connsiteY9" fmla="*/ 3742 h 15495"/>
                <a:gd name="connsiteX10" fmla="*/ 13294 w 35899"/>
                <a:gd name="connsiteY10" fmla="*/ 2746 h 15495"/>
                <a:gd name="connsiteX11" fmla="*/ 16657 w 35899"/>
                <a:gd name="connsiteY11" fmla="*/ 5944 h 15495"/>
                <a:gd name="connsiteX12" fmla="*/ 21169 w 35899"/>
                <a:gd name="connsiteY12" fmla="*/ 5982 h 15495"/>
                <a:gd name="connsiteX13" fmla="*/ 17826 w 35899"/>
                <a:gd name="connsiteY13" fmla="*/ 2948 h 15495"/>
                <a:gd name="connsiteX14" fmla="*/ 23041 w 35899"/>
                <a:gd name="connsiteY14" fmla="*/ 2543 h 15495"/>
                <a:gd name="connsiteX15" fmla="*/ 23087 w 35899"/>
                <a:gd name="connsiteY15" fmla="*/ 747 h 15495"/>
                <a:gd name="connsiteX16" fmla="*/ 34853 w 35899"/>
                <a:gd name="connsiteY16" fmla="*/ 4080 h 15495"/>
                <a:gd name="connsiteX17" fmla="*/ 35388 w 35899"/>
                <a:gd name="connsiteY17" fmla="*/ 4407 h 15495"/>
                <a:gd name="connsiteX18" fmla="*/ 35899 w 35899"/>
                <a:gd name="connsiteY18" fmla="*/ 4937 h 15495"/>
                <a:gd name="connsiteX19" fmla="*/ 35858 w 35899"/>
                <a:gd name="connsiteY19" fmla="*/ 5927 h 15495"/>
                <a:gd name="connsiteX20" fmla="*/ 25901 w 35899"/>
                <a:gd name="connsiteY20" fmla="*/ 5998 h 15495"/>
                <a:gd name="connsiteX21" fmla="*/ 15424 w 35899"/>
                <a:gd name="connsiteY21" fmla="*/ 15383 h 15495"/>
                <a:gd name="connsiteX22" fmla="*/ 14553 w 35899"/>
                <a:gd name="connsiteY22" fmla="*/ 14509 h 15495"/>
                <a:gd name="connsiteX23" fmla="*/ 10786 w 35899"/>
                <a:gd name="connsiteY23" fmla="*/ 15495 h 15495"/>
                <a:gd name="connsiteX24" fmla="*/ 5806 w 35899"/>
                <a:gd name="connsiteY24" fmla="*/ 11387 h 15495"/>
                <a:gd name="connsiteX25" fmla="*/ 3759 w 35899"/>
                <a:gd name="connsiteY25" fmla="*/ 12042 h 15495"/>
                <a:gd name="connsiteX26" fmla="*/ 0 w 35899"/>
                <a:gd name="connsiteY26" fmla="*/ 8762 h 15495"/>
                <a:gd name="connsiteX27" fmla="*/ 164 w 35899"/>
                <a:gd name="connsiteY27" fmla="*/ 7280 h 15495"/>
                <a:gd name="connsiteX28" fmla="*/ 6322 w 35899"/>
                <a:gd name="connsiteY28" fmla="*/ 7291 h 15495"/>
                <a:gd name="connsiteX29" fmla="*/ 291 w 35899"/>
                <a:gd name="connsiteY29" fmla="*/ 1652 h 1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9" h="15495">
                  <a:moveTo>
                    <a:pt x="291" y="1652"/>
                  </a:moveTo>
                  <a:lnTo>
                    <a:pt x="5578" y="939"/>
                  </a:lnTo>
                  <a:lnTo>
                    <a:pt x="9787" y="245"/>
                  </a:lnTo>
                  <a:lnTo>
                    <a:pt x="14646" y="0"/>
                  </a:lnTo>
                  <a:cubicBezTo>
                    <a:pt x="14723" y="154"/>
                    <a:pt x="14871" y="402"/>
                    <a:pt x="14948" y="556"/>
                  </a:cubicBezTo>
                  <a:lnTo>
                    <a:pt x="8391" y="1346"/>
                  </a:lnTo>
                  <a:cubicBezTo>
                    <a:pt x="8320" y="1448"/>
                    <a:pt x="8250" y="1551"/>
                    <a:pt x="8179" y="1653"/>
                  </a:cubicBezTo>
                  <a:cubicBezTo>
                    <a:pt x="8148" y="1766"/>
                    <a:pt x="8117" y="1848"/>
                    <a:pt x="8086" y="1961"/>
                  </a:cubicBezTo>
                  <a:lnTo>
                    <a:pt x="8389" y="2306"/>
                  </a:lnTo>
                  <a:lnTo>
                    <a:pt x="9802" y="3742"/>
                  </a:lnTo>
                  <a:lnTo>
                    <a:pt x="13294" y="2746"/>
                  </a:lnTo>
                  <a:lnTo>
                    <a:pt x="16657" y="5944"/>
                  </a:lnTo>
                  <a:lnTo>
                    <a:pt x="21169" y="5982"/>
                  </a:lnTo>
                  <a:lnTo>
                    <a:pt x="17826" y="2948"/>
                  </a:lnTo>
                  <a:lnTo>
                    <a:pt x="23041" y="2543"/>
                  </a:lnTo>
                  <a:cubicBezTo>
                    <a:pt x="23080" y="1949"/>
                    <a:pt x="23048" y="1341"/>
                    <a:pt x="23087" y="747"/>
                  </a:cubicBezTo>
                  <a:lnTo>
                    <a:pt x="34853" y="4080"/>
                  </a:lnTo>
                  <a:lnTo>
                    <a:pt x="35388" y="4407"/>
                  </a:lnTo>
                  <a:lnTo>
                    <a:pt x="35899" y="4937"/>
                  </a:lnTo>
                  <a:cubicBezTo>
                    <a:pt x="35885" y="5267"/>
                    <a:pt x="35872" y="5597"/>
                    <a:pt x="35858" y="5927"/>
                  </a:cubicBezTo>
                  <a:lnTo>
                    <a:pt x="25901" y="5998"/>
                  </a:lnTo>
                  <a:lnTo>
                    <a:pt x="15424" y="15383"/>
                  </a:lnTo>
                  <a:lnTo>
                    <a:pt x="14553" y="14509"/>
                  </a:lnTo>
                  <a:lnTo>
                    <a:pt x="10786" y="15495"/>
                  </a:lnTo>
                  <a:lnTo>
                    <a:pt x="5806" y="11387"/>
                  </a:lnTo>
                  <a:lnTo>
                    <a:pt x="3759" y="12042"/>
                  </a:lnTo>
                  <a:cubicBezTo>
                    <a:pt x="2544" y="10926"/>
                    <a:pt x="1215" y="9878"/>
                    <a:pt x="0" y="8762"/>
                  </a:cubicBezTo>
                  <a:cubicBezTo>
                    <a:pt x="55" y="8268"/>
                    <a:pt x="109" y="7774"/>
                    <a:pt x="164" y="7280"/>
                  </a:cubicBezTo>
                  <a:lnTo>
                    <a:pt x="6322" y="7291"/>
                  </a:lnTo>
                  <a:lnTo>
                    <a:pt x="291" y="1652"/>
                  </a:lnTo>
                  <a:close/>
                </a:path>
              </a:pathLst>
            </a:custGeom>
            <a:noFill/>
            <a:ln w="47625" cap="rnd" cmpd="dbl">
              <a:solidFill>
                <a:srgbClr val="00CC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6" name="Text Box 165"/>
            <p:cNvSpPr txBox="1">
              <a:spLocks noChangeArrowheads="1"/>
            </p:cNvSpPr>
            <p:nvPr/>
          </p:nvSpPr>
          <p:spPr bwMode="auto">
            <a:xfrm>
              <a:off x="5399096" y="1916470"/>
              <a:ext cx="369887" cy="15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ローレル</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スクエア</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ベイタワー</a:t>
              </a:r>
            </a:p>
          </p:txBody>
        </p:sp>
        <p:sp>
          <p:nvSpPr>
            <p:cNvPr id="487" name="Freeform 13" descr="ひし形 (枠のみ)"/>
            <p:cNvSpPr>
              <a:spLocks/>
            </p:cNvSpPr>
            <p:nvPr/>
          </p:nvSpPr>
          <p:spPr bwMode="auto">
            <a:xfrm>
              <a:off x="1411290" y="2847752"/>
              <a:ext cx="1282700" cy="811213"/>
            </a:xfrm>
            <a:custGeom>
              <a:avLst/>
              <a:gdLst>
                <a:gd name="T0" fmla="*/ 2147483646 w 57302"/>
                <a:gd name="T1" fmla="*/ 2147483646 h 57362"/>
                <a:gd name="T2" fmla="*/ 0 w 57302"/>
                <a:gd name="T3" fmla="*/ 2147483646 h 57362"/>
                <a:gd name="T4" fmla="*/ 2147483646 w 57302"/>
                <a:gd name="T5" fmla="*/ 2147483646 h 57362"/>
                <a:gd name="T6" fmla="*/ 2147483646 w 57302"/>
                <a:gd name="T7" fmla="*/ 0 h 57362"/>
                <a:gd name="T8" fmla="*/ 2147483646 w 57302"/>
                <a:gd name="T9" fmla="*/ 2147483646 h 57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02" h="57362">
                  <a:moveTo>
                    <a:pt x="6092" y="10461"/>
                  </a:moveTo>
                  <a:lnTo>
                    <a:pt x="0" y="57362"/>
                  </a:lnTo>
                  <a:lnTo>
                    <a:pt x="57302" y="12171"/>
                  </a:lnTo>
                  <a:lnTo>
                    <a:pt x="52873" y="0"/>
                  </a:lnTo>
                  <a:lnTo>
                    <a:pt x="6092" y="10461"/>
                  </a:lnTo>
                  <a:close/>
                </a:path>
              </a:pathLst>
            </a:custGeom>
            <a:solidFill>
              <a:srgbClr val="FFF2CC"/>
            </a:solidFill>
            <a:ln w="19050">
              <a:solidFill>
                <a:schemeClr val="tx2"/>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8" name="Text Box 170"/>
            <p:cNvSpPr txBox="1">
              <a:spLocks noChangeArrowheads="1"/>
            </p:cNvSpPr>
            <p:nvPr/>
          </p:nvSpPr>
          <p:spPr bwMode="auto">
            <a:xfrm>
              <a:off x="6511927" y="3039507"/>
              <a:ext cx="489136"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2.1ha</a:t>
              </a:r>
            </a:p>
          </p:txBody>
        </p:sp>
        <p:sp>
          <p:nvSpPr>
            <p:cNvPr id="489" name="Text Box 170"/>
            <p:cNvSpPr txBox="1">
              <a:spLocks noChangeArrowheads="1"/>
            </p:cNvSpPr>
            <p:nvPr/>
          </p:nvSpPr>
          <p:spPr bwMode="auto">
            <a:xfrm>
              <a:off x="5848357" y="2934674"/>
              <a:ext cx="482593"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1.3ha</a:t>
              </a:r>
            </a:p>
          </p:txBody>
        </p:sp>
        <p:sp>
          <p:nvSpPr>
            <p:cNvPr id="490" name="Text Box 170"/>
            <p:cNvSpPr txBox="1">
              <a:spLocks noChangeArrowheads="1"/>
            </p:cNvSpPr>
            <p:nvPr/>
          </p:nvSpPr>
          <p:spPr bwMode="auto">
            <a:xfrm>
              <a:off x="5315628" y="3199139"/>
              <a:ext cx="503568"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2.2ha</a:t>
              </a:r>
            </a:p>
          </p:txBody>
        </p:sp>
        <p:sp>
          <p:nvSpPr>
            <p:cNvPr id="492" name="Text Box 170"/>
            <p:cNvSpPr txBox="1">
              <a:spLocks noChangeArrowheads="1"/>
            </p:cNvSpPr>
            <p:nvPr/>
          </p:nvSpPr>
          <p:spPr bwMode="auto">
            <a:xfrm>
              <a:off x="6952904" y="3581204"/>
              <a:ext cx="486195"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1.3ha</a:t>
              </a:r>
            </a:p>
          </p:txBody>
        </p:sp>
        <p:sp>
          <p:nvSpPr>
            <p:cNvPr id="493" name="Text Box 170"/>
            <p:cNvSpPr txBox="1">
              <a:spLocks noChangeArrowheads="1"/>
            </p:cNvSpPr>
            <p:nvPr/>
          </p:nvSpPr>
          <p:spPr bwMode="auto">
            <a:xfrm>
              <a:off x="7248280" y="3683933"/>
              <a:ext cx="4460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0.5ha</a:t>
              </a:r>
            </a:p>
          </p:txBody>
        </p:sp>
        <p:sp>
          <p:nvSpPr>
            <p:cNvPr id="494" name="Text Box 170"/>
            <p:cNvSpPr txBox="1">
              <a:spLocks noChangeArrowheads="1"/>
            </p:cNvSpPr>
            <p:nvPr/>
          </p:nvSpPr>
          <p:spPr bwMode="auto">
            <a:xfrm>
              <a:off x="6862665" y="2603232"/>
              <a:ext cx="519111"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1.2ha</a:t>
              </a:r>
            </a:p>
          </p:txBody>
        </p:sp>
        <p:sp>
          <p:nvSpPr>
            <p:cNvPr id="495" name="Text Box 170"/>
            <p:cNvSpPr txBox="1">
              <a:spLocks noChangeArrowheads="1"/>
            </p:cNvSpPr>
            <p:nvPr/>
          </p:nvSpPr>
          <p:spPr bwMode="auto">
            <a:xfrm>
              <a:off x="2806711" y="2515738"/>
              <a:ext cx="547677"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1.2ha</a:t>
              </a:r>
            </a:p>
          </p:txBody>
        </p:sp>
        <p:sp>
          <p:nvSpPr>
            <p:cNvPr id="496" name="Text Box 170"/>
            <p:cNvSpPr txBox="1">
              <a:spLocks noChangeArrowheads="1"/>
            </p:cNvSpPr>
            <p:nvPr/>
          </p:nvSpPr>
          <p:spPr bwMode="auto">
            <a:xfrm>
              <a:off x="3473451" y="2749334"/>
              <a:ext cx="519470"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1.2ha</a:t>
              </a:r>
            </a:p>
          </p:txBody>
        </p:sp>
        <p:sp>
          <p:nvSpPr>
            <p:cNvPr id="497" name="Text Box 170"/>
            <p:cNvSpPr txBox="1">
              <a:spLocks noChangeArrowheads="1"/>
            </p:cNvSpPr>
            <p:nvPr/>
          </p:nvSpPr>
          <p:spPr bwMode="auto">
            <a:xfrm>
              <a:off x="5128083" y="1969871"/>
              <a:ext cx="478968"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0.3ha</a:t>
              </a:r>
            </a:p>
          </p:txBody>
        </p:sp>
        <p:sp>
          <p:nvSpPr>
            <p:cNvPr id="498" name="Text Box 170"/>
            <p:cNvSpPr txBox="1">
              <a:spLocks noChangeArrowheads="1"/>
            </p:cNvSpPr>
            <p:nvPr/>
          </p:nvSpPr>
          <p:spPr bwMode="auto">
            <a:xfrm>
              <a:off x="1588450" y="3129930"/>
              <a:ext cx="483572"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4.0ha</a:t>
              </a:r>
            </a:p>
          </p:txBody>
        </p:sp>
        <p:sp>
          <p:nvSpPr>
            <p:cNvPr id="500" name="フリーフォーム 1"/>
            <p:cNvSpPr>
              <a:spLocks/>
            </p:cNvSpPr>
            <p:nvPr/>
          </p:nvSpPr>
          <p:spPr bwMode="auto">
            <a:xfrm>
              <a:off x="4724408" y="2349277"/>
              <a:ext cx="920751" cy="711200"/>
            </a:xfrm>
            <a:custGeom>
              <a:avLst/>
              <a:gdLst>
                <a:gd name="T0" fmla="*/ 0 w 920750"/>
                <a:gd name="T1" fmla="*/ 311150 h 711200"/>
                <a:gd name="T2" fmla="*/ 254000 w 920750"/>
                <a:gd name="T3" fmla="*/ 711200 h 711200"/>
                <a:gd name="T4" fmla="*/ 920750 w 920750"/>
                <a:gd name="T5" fmla="*/ 488950 h 711200"/>
                <a:gd name="T6" fmla="*/ 603250 w 920750"/>
                <a:gd name="T7" fmla="*/ 0 h 711200"/>
                <a:gd name="T8" fmla="*/ 0 w 920750"/>
                <a:gd name="T9" fmla="*/ 311150 h 71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750" h="711200">
                  <a:moveTo>
                    <a:pt x="0" y="311150"/>
                  </a:moveTo>
                  <a:lnTo>
                    <a:pt x="254000" y="711200"/>
                  </a:lnTo>
                  <a:lnTo>
                    <a:pt x="920750" y="488950"/>
                  </a:lnTo>
                  <a:lnTo>
                    <a:pt x="603250" y="0"/>
                  </a:lnTo>
                  <a:lnTo>
                    <a:pt x="0" y="311150"/>
                  </a:lnTo>
                  <a:close/>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1" name="Text Box 125"/>
            <p:cNvSpPr txBox="1">
              <a:spLocks noChangeArrowheads="1"/>
            </p:cNvSpPr>
            <p:nvPr/>
          </p:nvSpPr>
          <p:spPr bwMode="auto">
            <a:xfrm>
              <a:off x="4552960" y="2297675"/>
              <a:ext cx="322263" cy="1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大阪ベイ</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レジデンス</a:t>
              </a:r>
            </a:p>
          </p:txBody>
        </p:sp>
        <p:sp>
          <p:nvSpPr>
            <p:cNvPr id="502" name="Text Box 147"/>
            <p:cNvSpPr txBox="1">
              <a:spLocks noChangeArrowheads="1"/>
            </p:cNvSpPr>
            <p:nvPr/>
          </p:nvSpPr>
          <p:spPr bwMode="auto">
            <a:xfrm>
              <a:off x="8060929" y="1893975"/>
              <a:ext cx="384717" cy="1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200"/>
                </a:lnSpc>
                <a:spcBef>
                  <a:spcPct val="5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浜理</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200"/>
                </a:lnSpc>
                <a:spcBef>
                  <a:spcPct val="5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薬品工業</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3" name="Text Box 147"/>
            <p:cNvSpPr txBox="1">
              <a:spLocks noChangeArrowheads="1"/>
            </p:cNvSpPr>
            <p:nvPr/>
          </p:nvSpPr>
          <p:spPr bwMode="auto">
            <a:xfrm>
              <a:off x="7494731" y="3041248"/>
              <a:ext cx="461963" cy="4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富山産業</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504" name="直線コネクタ 7"/>
            <p:cNvCxnSpPr>
              <a:cxnSpLocks noChangeShapeType="1"/>
            </p:cNvCxnSpPr>
            <p:nvPr/>
          </p:nvCxnSpPr>
          <p:spPr bwMode="auto">
            <a:xfrm flipH="1" flipV="1">
              <a:off x="7694623" y="2779494"/>
              <a:ext cx="38502" cy="16832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6" name="直線コネクタ 7"/>
            <p:cNvCxnSpPr>
              <a:cxnSpLocks noChangeShapeType="1"/>
            </p:cNvCxnSpPr>
            <p:nvPr/>
          </p:nvCxnSpPr>
          <p:spPr bwMode="auto">
            <a:xfrm flipH="1" flipV="1">
              <a:off x="7951794" y="2749334"/>
              <a:ext cx="196851"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07" name="Freeform 13" descr="ひし形 (枠のみ)"/>
            <p:cNvSpPr>
              <a:spLocks/>
            </p:cNvSpPr>
            <p:nvPr/>
          </p:nvSpPr>
          <p:spPr bwMode="auto">
            <a:xfrm>
              <a:off x="3551239" y="1998443"/>
              <a:ext cx="658812" cy="323851"/>
            </a:xfrm>
            <a:custGeom>
              <a:avLst/>
              <a:gdLst>
                <a:gd name="T0" fmla="*/ 0 w 10000"/>
                <a:gd name="T1" fmla="*/ 2147483646 h 10276"/>
                <a:gd name="T2" fmla="*/ 2147483646 w 10000"/>
                <a:gd name="T3" fmla="*/ 2147483646 h 10276"/>
                <a:gd name="T4" fmla="*/ 2147483646 w 10000"/>
                <a:gd name="T5" fmla="*/ 2147483646 h 10276"/>
                <a:gd name="T6" fmla="*/ 2147483646 w 10000"/>
                <a:gd name="T7" fmla="*/ 2147483646 h 10276"/>
                <a:gd name="T8" fmla="*/ 2147483646 w 10000"/>
                <a:gd name="T9" fmla="*/ 0 h 10276"/>
                <a:gd name="T10" fmla="*/ 2147483646 w 10000"/>
                <a:gd name="T11" fmla="*/ 2147483646 h 10276"/>
                <a:gd name="T12" fmla="*/ 0 w 10000"/>
                <a:gd name="T13" fmla="*/ 2147483646 h 10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276">
                  <a:moveTo>
                    <a:pt x="0" y="6216"/>
                  </a:moveTo>
                  <a:lnTo>
                    <a:pt x="1854" y="10276"/>
                  </a:lnTo>
                  <a:lnTo>
                    <a:pt x="10000" y="2585"/>
                  </a:lnTo>
                  <a:lnTo>
                    <a:pt x="9397" y="1106"/>
                  </a:lnTo>
                  <a:lnTo>
                    <a:pt x="7327" y="0"/>
                  </a:lnTo>
                  <a:lnTo>
                    <a:pt x="1920" y="3975"/>
                  </a:lnTo>
                  <a:cubicBezTo>
                    <a:pt x="1251" y="4783"/>
                    <a:pt x="669" y="5408"/>
                    <a:pt x="0" y="6216"/>
                  </a:cubicBezTo>
                  <a:close/>
                </a:path>
              </a:pathLst>
            </a:custGeom>
            <a:solidFill>
              <a:srgbClr val="FFF2CC"/>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0" name="Text Box 170"/>
            <p:cNvSpPr txBox="1">
              <a:spLocks noChangeArrowheads="1"/>
            </p:cNvSpPr>
            <p:nvPr/>
          </p:nvSpPr>
          <p:spPr bwMode="auto">
            <a:xfrm>
              <a:off x="4591064" y="1961934"/>
              <a:ext cx="517519"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0.9ha</a:t>
              </a:r>
            </a:p>
          </p:txBody>
        </p:sp>
        <p:sp>
          <p:nvSpPr>
            <p:cNvPr id="511" name="Text Box 170"/>
            <p:cNvSpPr txBox="1">
              <a:spLocks noChangeArrowheads="1"/>
            </p:cNvSpPr>
            <p:nvPr/>
          </p:nvSpPr>
          <p:spPr bwMode="auto">
            <a:xfrm>
              <a:off x="7951852" y="2588679"/>
              <a:ext cx="507257"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0.6ha</a:t>
              </a:r>
            </a:p>
          </p:txBody>
        </p:sp>
        <p:sp>
          <p:nvSpPr>
            <p:cNvPr id="512" name="Freeform 188"/>
            <p:cNvSpPr>
              <a:spLocks/>
            </p:cNvSpPr>
            <p:nvPr/>
          </p:nvSpPr>
          <p:spPr bwMode="auto">
            <a:xfrm>
              <a:off x="8893994" y="2912007"/>
              <a:ext cx="1150091" cy="921584"/>
            </a:xfrm>
            <a:custGeom>
              <a:avLst/>
              <a:gdLst>
                <a:gd name="T0" fmla="*/ 2147483646 w 10000"/>
                <a:gd name="T1" fmla="*/ 2147483646 h 9966"/>
                <a:gd name="T2" fmla="*/ 0 w 10000"/>
                <a:gd name="T3" fmla="*/ 0 h 9966"/>
                <a:gd name="T4" fmla="*/ 2147483646 w 10000"/>
                <a:gd name="T5" fmla="*/ 2147483646 h 9966"/>
                <a:gd name="T6" fmla="*/ 2147483646 w 10000"/>
                <a:gd name="T7" fmla="*/ 2147483646 h 9966"/>
                <a:gd name="T8" fmla="*/ 2147483646 w 10000"/>
                <a:gd name="T9" fmla="*/ 2147483646 h 9966"/>
                <a:gd name="T10" fmla="*/ 2147483646 w 10000"/>
                <a:gd name="T11" fmla="*/ 2147483646 h 9966"/>
                <a:gd name="T12" fmla="*/ 2147483646 w 10000"/>
                <a:gd name="T13" fmla="*/ 2147483646 h 9966"/>
                <a:gd name="T14" fmla="*/ 2147483646 w 10000"/>
                <a:gd name="T15" fmla="*/ 2147483646 h 9966"/>
                <a:gd name="T16" fmla="*/ 2147483646 w 10000"/>
                <a:gd name="T17" fmla="*/ 2147483646 h 9966"/>
                <a:gd name="T18" fmla="*/ 2147483646 w 10000"/>
                <a:gd name="T19" fmla="*/ 2147483646 h 9966"/>
                <a:gd name="T20" fmla="*/ 2147483646 w 10000"/>
                <a:gd name="T21" fmla="*/ 2147483646 h 99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0218"/>
                <a:gd name="connsiteY0" fmla="*/ 4752 h 10000"/>
                <a:gd name="connsiteX1" fmla="*/ 218 w 10218"/>
                <a:gd name="connsiteY1" fmla="*/ 0 h 10000"/>
                <a:gd name="connsiteX2" fmla="*/ 3265 w 10218"/>
                <a:gd name="connsiteY2" fmla="*/ 34 h 10000"/>
                <a:gd name="connsiteX3" fmla="*/ 4225 w 10218"/>
                <a:gd name="connsiteY3" fmla="*/ 439 h 10000"/>
                <a:gd name="connsiteX4" fmla="*/ 10218 w 10218"/>
                <a:gd name="connsiteY4" fmla="*/ 7577 h 10000"/>
                <a:gd name="connsiteX5" fmla="*/ 9614 w 10218"/>
                <a:gd name="connsiteY5" fmla="*/ 8339 h 10000"/>
                <a:gd name="connsiteX6" fmla="*/ 8955 w 10218"/>
                <a:gd name="connsiteY6" fmla="*/ 9187 h 10000"/>
                <a:gd name="connsiteX7" fmla="*/ 8510 w 10218"/>
                <a:gd name="connsiteY7" fmla="*/ 10000 h 10000"/>
                <a:gd name="connsiteX8" fmla="*/ 4112 w 10218"/>
                <a:gd name="connsiteY8" fmla="*/ 9932 h 10000"/>
                <a:gd name="connsiteX9" fmla="*/ 4093 w 10218"/>
                <a:gd name="connsiteY9" fmla="*/ 4749 h 10000"/>
                <a:gd name="connsiteX10" fmla="*/ 0 w 10218"/>
                <a:gd name="connsiteY10" fmla="*/ 4752 h 10000"/>
                <a:gd name="connsiteX0" fmla="*/ 62 w 10280"/>
                <a:gd name="connsiteY0" fmla="*/ 4752 h 10000"/>
                <a:gd name="connsiteX1" fmla="*/ 0 w 10280"/>
                <a:gd name="connsiteY1" fmla="*/ 0 h 10000"/>
                <a:gd name="connsiteX2" fmla="*/ 3327 w 10280"/>
                <a:gd name="connsiteY2" fmla="*/ 34 h 10000"/>
                <a:gd name="connsiteX3" fmla="*/ 4287 w 10280"/>
                <a:gd name="connsiteY3" fmla="*/ 439 h 10000"/>
                <a:gd name="connsiteX4" fmla="*/ 10280 w 10280"/>
                <a:gd name="connsiteY4" fmla="*/ 7577 h 10000"/>
                <a:gd name="connsiteX5" fmla="*/ 9676 w 10280"/>
                <a:gd name="connsiteY5" fmla="*/ 8339 h 10000"/>
                <a:gd name="connsiteX6" fmla="*/ 9017 w 10280"/>
                <a:gd name="connsiteY6" fmla="*/ 9187 h 10000"/>
                <a:gd name="connsiteX7" fmla="*/ 8572 w 10280"/>
                <a:gd name="connsiteY7" fmla="*/ 10000 h 10000"/>
                <a:gd name="connsiteX8" fmla="*/ 4174 w 10280"/>
                <a:gd name="connsiteY8" fmla="*/ 9932 h 10000"/>
                <a:gd name="connsiteX9" fmla="*/ 4155 w 10280"/>
                <a:gd name="connsiteY9" fmla="*/ 4749 h 10000"/>
                <a:gd name="connsiteX10" fmla="*/ 62 w 10280"/>
                <a:gd name="connsiteY10" fmla="*/ 4752 h 10000"/>
                <a:gd name="connsiteX0" fmla="*/ 62 w 10280"/>
                <a:gd name="connsiteY0" fmla="*/ 5045 h 10293"/>
                <a:gd name="connsiteX1" fmla="*/ 0 w 10280"/>
                <a:gd name="connsiteY1" fmla="*/ 0 h 10293"/>
                <a:gd name="connsiteX2" fmla="*/ 3327 w 10280"/>
                <a:gd name="connsiteY2" fmla="*/ 327 h 10293"/>
                <a:gd name="connsiteX3" fmla="*/ 4287 w 10280"/>
                <a:gd name="connsiteY3" fmla="*/ 73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042 h 10293"/>
                <a:gd name="connsiteX10" fmla="*/ 62 w 10280"/>
                <a:gd name="connsiteY10" fmla="*/ 5045 h 10293"/>
                <a:gd name="connsiteX0" fmla="*/ 62 w 10280"/>
                <a:gd name="connsiteY0" fmla="*/ 5045 h 10293"/>
                <a:gd name="connsiteX1" fmla="*/ 0 w 10280"/>
                <a:gd name="connsiteY1" fmla="*/ 0 h 10293"/>
                <a:gd name="connsiteX2" fmla="*/ 3305 w 10280"/>
                <a:gd name="connsiteY2" fmla="*/ 8 h 10293"/>
                <a:gd name="connsiteX3" fmla="*/ 4287 w 10280"/>
                <a:gd name="connsiteY3" fmla="*/ 73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042 h 10293"/>
                <a:gd name="connsiteX10" fmla="*/ 62 w 10280"/>
                <a:gd name="connsiteY10" fmla="*/ 5045 h 10293"/>
                <a:gd name="connsiteX0" fmla="*/ 62 w 10280"/>
                <a:gd name="connsiteY0" fmla="*/ 5231 h 10293"/>
                <a:gd name="connsiteX1" fmla="*/ 0 w 10280"/>
                <a:gd name="connsiteY1" fmla="*/ 0 h 10293"/>
                <a:gd name="connsiteX2" fmla="*/ 3305 w 10280"/>
                <a:gd name="connsiteY2" fmla="*/ 8 h 10293"/>
                <a:gd name="connsiteX3" fmla="*/ 4287 w 10280"/>
                <a:gd name="connsiteY3" fmla="*/ 73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042 h 10293"/>
                <a:gd name="connsiteX10" fmla="*/ 62 w 10280"/>
                <a:gd name="connsiteY10" fmla="*/ 5231 h 10293"/>
                <a:gd name="connsiteX0" fmla="*/ 62 w 10280"/>
                <a:gd name="connsiteY0" fmla="*/ 5231 h 10293"/>
                <a:gd name="connsiteX1" fmla="*/ 0 w 10280"/>
                <a:gd name="connsiteY1" fmla="*/ 0 h 10293"/>
                <a:gd name="connsiteX2" fmla="*/ 3305 w 10280"/>
                <a:gd name="connsiteY2" fmla="*/ 8 h 10293"/>
                <a:gd name="connsiteX3" fmla="*/ 4287 w 10280"/>
                <a:gd name="connsiteY3" fmla="*/ 73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255 h 10293"/>
                <a:gd name="connsiteX10" fmla="*/ 62 w 10280"/>
                <a:gd name="connsiteY10" fmla="*/ 5231 h 10293"/>
                <a:gd name="connsiteX0" fmla="*/ 62 w 10280"/>
                <a:gd name="connsiteY0" fmla="*/ 5231 h 10293"/>
                <a:gd name="connsiteX1" fmla="*/ 0 w 10280"/>
                <a:gd name="connsiteY1" fmla="*/ 0 h 10293"/>
                <a:gd name="connsiteX2" fmla="*/ 3305 w 10280"/>
                <a:gd name="connsiteY2" fmla="*/ 8 h 10293"/>
                <a:gd name="connsiteX3" fmla="*/ 4287 w 10280"/>
                <a:gd name="connsiteY3" fmla="*/ 73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175 h 10293"/>
                <a:gd name="connsiteX10" fmla="*/ 62 w 10280"/>
                <a:gd name="connsiteY10" fmla="*/ 5231 h 10293"/>
                <a:gd name="connsiteX0" fmla="*/ 62 w 10280"/>
                <a:gd name="connsiteY0" fmla="*/ 5231 h 10293"/>
                <a:gd name="connsiteX1" fmla="*/ 0 w 10280"/>
                <a:gd name="connsiteY1" fmla="*/ 0 h 10293"/>
                <a:gd name="connsiteX2" fmla="*/ 3305 w 10280"/>
                <a:gd name="connsiteY2" fmla="*/ 8 h 10293"/>
                <a:gd name="connsiteX3" fmla="*/ 4524 w 10280"/>
                <a:gd name="connsiteY3" fmla="*/ 572 h 10293"/>
                <a:gd name="connsiteX4" fmla="*/ 10280 w 10280"/>
                <a:gd name="connsiteY4" fmla="*/ 7870 h 10293"/>
                <a:gd name="connsiteX5" fmla="*/ 9676 w 10280"/>
                <a:gd name="connsiteY5" fmla="*/ 8632 h 10293"/>
                <a:gd name="connsiteX6" fmla="*/ 9017 w 10280"/>
                <a:gd name="connsiteY6" fmla="*/ 9480 h 10293"/>
                <a:gd name="connsiteX7" fmla="*/ 8572 w 10280"/>
                <a:gd name="connsiteY7" fmla="*/ 10293 h 10293"/>
                <a:gd name="connsiteX8" fmla="*/ 4174 w 10280"/>
                <a:gd name="connsiteY8" fmla="*/ 10225 h 10293"/>
                <a:gd name="connsiteX9" fmla="*/ 4155 w 10280"/>
                <a:gd name="connsiteY9" fmla="*/ 5175 h 10293"/>
                <a:gd name="connsiteX10" fmla="*/ 62 w 10280"/>
                <a:gd name="connsiteY10" fmla="*/ 5231 h 10293"/>
                <a:gd name="connsiteX0" fmla="*/ 62 w 10409"/>
                <a:gd name="connsiteY0" fmla="*/ 5231 h 10293"/>
                <a:gd name="connsiteX1" fmla="*/ 0 w 10409"/>
                <a:gd name="connsiteY1" fmla="*/ 0 h 10293"/>
                <a:gd name="connsiteX2" fmla="*/ 3305 w 10409"/>
                <a:gd name="connsiteY2" fmla="*/ 8 h 10293"/>
                <a:gd name="connsiteX3" fmla="*/ 4524 w 10409"/>
                <a:gd name="connsiteY3" fmla="*/ 572 h 10293"/>
                <a:gd name="connsiteX4" fmla="*/ 10409 w 10409"/>
                <a:gd name="connsiteY4" fmla="*/ 7710 h 10293"/>
                <a:gd name="connsiteX5" fmla="*/ 9676 w 10409"/>
                <a:gd name="connsiteY5" fmla="*/ 8632 h 10293"/>
                <a:gd name="connsiteX6" fmla="*/ 9017 w 10409"/>
                <a:gd name="connsiteY6" fmla="*/ 9480 h 10293"/>
                <a:gd name="connsiteX7" fmla="*/ 8572 w 10409"/>
                <a:gd name="connsiteY7" fmla="*/ 10293 h 10293"/>
                <a:gd name="connsiteX8" fmla="*/ 4174 w 10409"/>
                <a:gd name="connsiteY8" fmla="*/ 10225 h 10293"/>
                <a:gd name="connsiteX9" fmla="*/ 4155 w 10409"/>
                <a:gd name="connsiteY9" fmla="*/ 5175 h 10293"/>
                <a:gd name="connsiteX10" fmla="*/ 62 w 10409"/>
                <a:gd name="connsiteY10" fmla="*/ 5231 h 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9" h="10293">
                  <a:moveTo>
                    <a:pt x="62" y="5231"/>
                  </a:moveTo>
                  <a:cubicBezTo>
                    <a:pt x="56" y="3664"/>
                    <a:pt x="6" y="1566"/>
                    <a:pt x="0" y="0"/>
                  </a:cubicBezTo>
                  <a:lnTo>
                    <a:pt x="3305" y="8"/>
                  </a:lnTo>
                  <a:lnTo>
                    <a:pt x="4524" y="572"/>
                  </a:lnTo>
                  <a:lnTo>
                    <a:pt x="10409" y="7710"/>
                  </a:lnTo>
                  <a:lnTo>
                    <a:pt x="9676" y="8632"/>
                  </a:lnTo>
                  <a:lnTo>
                    <a:pt x="9017" y="9480"/>
                  </a:lnTo>
                  <a:lnTo>
                    <a:pt x="8572" y="10293"/>
                  </a:lnTo>
                  <a:lnTo>
                    <a:pt x="4174" y="10225"/>
                  </a:lnTo>
                  <a:cubicBezTo>
                    <a:pt x="4168" y="8612"/>
                    <a:pt x="4161" y="6787"/>
                    <a:pt x="4155" y="5175"/>
                  </a:cubicBezTo>
                  <a:lnTo>
                    <a:pt x="62" y="5231"/>
                  </a:lnTo>
                  <a:close/>
                </a:path>
              </a:pathLst>
            </a:custGeom>
            <a:noFill/>
            <a:ln w="44450" cap="rnd" cmpd="dbl">
              <a:solidFill>
                <a:srgbClr val="00CC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3" name="フリーフォーム: 図形 274"/>
            <p:cNvSpPr>
              <a:spLocks/>
            </p:cNvSpPr>
            <p:nvPr/>
          </p:nvSpPr>
          <p:spPr bwMode="auto">
            <a:xfrm rot="739625">
              <a:off x="7854808" y="2228371"/>
              <a:ext cx="984751" cy="484563"/>
            </a:xfrm>
            <a:custGeom>
              <a:avLst/>
              <a:gdLst>
                <a:gd name="T0" fmla="*/ 9412 w 1290084"/>
                <a:gd name="T1" fmla="*/ 0 h 829340"/>
                <a:gd name="T2" fmla="*/ 0 w 1290084"/>
                <a:gd name="T3" fmla="*/ 2235 h 829340"/>
                <a:gd name="T4" fmla="*/ 60817 w 1290084"/>
                <a:gd name="T5" fmla="*/ 3904 h 829340"/>
                <a:gd name="T6" fmla="*/ 65885 w 1290084"/>
                <a:gd name="T7" fmla="*/ 3437 h 829340"/>
                <a:gd name="T8" fmla="*/ 63713 w 1290084"/>
                <a:gd name="T9" fmla="*/ 2770 h 829340"/>
                <a:gd name="T10" fmla="*/ 59731 w 1290084"/>
                <a:gd name="T11" fmla="*/ 2102 h 829340"/>
                <a:gd name="T12" fmla="*/ 52128 w 1290084"/>
                <a:gd name="T13" fmla="*/ 1234 h 829340"/>
                <a:gd name="T14" fmla="*/ 9412 w 1290084"/>
                <a:gd name="T15" fmla="*/ 0 h 829340"/>
                <a:gd name="T16" fmla="*/ 0 60000 65536"/>
                <a:gd name="T17" fmla="*/ 0 60000 65536"/>
                <a:gd name="T18" fmla="*/ 0 60000 65536"/>
                <a:gd name="T19" fmla="*/ 0 60000 65536"/>
                <a:gd name="T20" fmla="*/ 0 60000 65536"/>
                <a:gd name="T21" fmla="*/ 0 60000 65536"/>
                <a:gd name="T22" fmla="*/ 0 60000 65536"/>
                <a:gd name="T23" fmla="*/ 0 60000 65536"/>
                <a:gd name="connsiteX0" fmla="*/ 264521 w 1370307"/>
                <a:gd name="connsiteY0" fmla="*/ 0 h 829340"/>
                <a:gd name="connsiteX1" fmla="*/ 0 w 1370307"/>
                <a:gd name="connsiteY1" fmla="*/ 502197 h 829340"/>
                <a:gd name="connsiteX2" fmla="*/ 1271069 w 1370307"/>
                <a:gd name="connsiteY2" fmla="*/ 829340 h 829340"/>
                <a:gd name="connsiteX3" fmla="*/ 1370307 w 1370307"/>
                <a:gd name="connsiteY3" fmla="*/ 730103 h 829340"/>
                <a:gd name="connsiteX4" fmla="*/ 1327776 w 1370307"/>
                <a:gd name="connsiteY4" fmla="*/ 588335 h 829340"/>
                <a:gd name="connsiteX5" fmla="*/ 1249804 w 1370307"/>
                <a:gd name="connsiteY5" fmla="*/ 446568 h 829340"/>
                <a:gd name="connsiteX6" fmla="*/ 1100948 w 1370307"/>
                <a:gd name="connsiteY6" fmla="*/ 262270 h 829340"/>
                <a:gd name="connsiteX7" fmla="*/ 264521 w 1370307"/>
                <a:gd name="connsiteY7" fmla="*/ 0 h 829340"/>
                <a:gd name="connsiteX0" fmla="*/ 156795 w 1370307"/>
                <a:gd name="connsiteY0" fmla="*/ 1 h 864972"/>
                <a:gd name="connsiteX1" fmla="*/ 0 w 1370307"/>
                <a:gd name="connsiteY1" fmla="*/ 537829 h 864972"/>
                <a:gd name="connsiteX2" fmla="*/ 1271069 w 1370307"/>
                <a:gd name="connsiteY2" fmla="*/ 864972 h 864972"/>
                <a:gd name="connsiteX3" fmla="*/ 1370307 w 1370307"/>
                <a:gd name="connsiteY3" fmla="*/ 765735 h 864972"/>
                <a:gd name="connsiteX4" fmla="*/ 1327776 w 1370307"/>
                <a:gd name="connsiteY4" fmla="*/ 623967 h 864972"/>
                <a:gd name="connsiteX5" fmla="*/ 1249804 w 1370307"/>
                <a:gd name="connsiteY5" fmla="*/ 482200 h 864972"/>
                <a:gd name="connsiteX6" fmla="*/ 1100948 w 1370307"/>
                <a:gd name="connsiteY6" fmla="*/ 297902 h 864972"/>
                <a:gd name="connsiteX7" fmla="*/ 156795 w 1370307"/>
                <a:gd name="connsiteY7" fmla="*/ 1 h 864972"/>
                <a:gd name="connsiteX0" fmla="*/ 156795 w 1370307"/>
                <a:gd name="connsiteY0" fmla="*/ -1 h 878974"/>
                <a:gd name="connsiteX1" fmla="*/ 0 w 1370307"/>
                <a:gd name="connsiteY1" fmla="*/ 537827 h 878974"/>
                <a:gd name="connsiteX2" fmla="*/ 1361601 w 1370307"/>
                <a:gd name="connsiteY2" fmla="*/ 878974 h 878974"/>
                <a:gd name="connsiteX3" fmla="*/ 1370307 w 1370307"/>
                <a:gd name="connsiteY3" fmla="*/ 765733 h 878974"/>
                <a:gd name="connsiteX4" fmla="*/ 1327776 w 1370307"/>
                <a:gd name="connsiteY4" fmla="*/ 623965 h 878974"/>
                <a:gd name="connsiteX5" fmla="*/ 1249804 w 1370307"/>
                <a:gd name="connsiteY5" fmla="*/ 482198 h 878974"/>
                <a:gd name="connsiteX6" fmla="*/ 1100948 w 1370307"/>
                <a:gd name="connsiteY6" fmla="*/ 297900 h 878974"/>
                <a:gd name="connsiteX7" fmla="*/ 156795 w 1370307"/>
                <a:gd name="connsiteY7" fmla="*/ -1 h 87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307" h="878974">
                  <a:moveTo>
                    <a:pt x="156795" y="-1"/>
                  </a:moveTo>
                  <a:lnTo>
                    <a:pt x="0" y="537827"/>
                  </a:lnTo>
                  <a:lnTo>
                    <a:pt x="1361601" y="878974"/>
                  </a:lnTo>
                  <a:lnTo>
                    <a:pt x="1370307" y="765733"/>
                  </a:lnTo>
                  <a:lnTo>
                    <a:pt x="1327776" y="623965"/>
                  </a:lnTo>
                  <a:lnTo>
                    <a:pt x="1249804" y="482198"/>
                  </a:lnTo>
                  <a:lnTo>
                    <a:pt x="1100948" y="297900"/>
                  </a:lnTo>
                  <a:lnTo>
                    <a:pt x="156795" y="-1"/>
                  </a:lnTo>
                  <a:close/>
                </a:path>
              </a:pathLst>
            </a:custGeom>
            <a:solidFill>
              <a:srgbClr val="DEEBF7"/>
            </a:solidFill>
            <a:ln w="9525" cap="flat" cmpd="sng" algn="ctr">
              <a:solidFill>
                <a:schemeClr val="tx1">
                  <a:alpha val="97000"/>
                </a:schemeClr>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4" name="Text Box 147"/>
            <p:cNvSpPr txBox="1">
              <a:spLocks noChangeArrowheads="1"/>
            </p:cNvSpPr>
            <p:nvPr/>
          </p:nvSpPr>
          <p:spPr bwMode="auto">
            <a:xfrm>
              <a:off x="8008950" y="2340188"/>
              <a:ext cx="533400" cy="1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大阪市</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コンテナ車整理場</a:t>
              </a:r>
            </a:p>
          </p:txBody>
        </p:sp>
        <p:sp>
          <p:nvSpPr>
            <p:cNvPr id="521" name="Freeform 9" descr="5%"/>
            <p:cNvSpPr>
              <a:spLocks/>
            </p:cNvSpPr>
            <p:nvPr/>
          </p:nvSpPr>
          <p:spPr bwMode="auto">
            <a:xfrm>
              <a:off x="8924931" y="2936511"/>
              <a:ext cx="854075" cy="431800"/>
            </a:xfrm>
            <a:custGeom>
              <a:avLst/>
              <a:gdLst>
                <a:gd name="T0" fmla="*/ 2147483646 w 10000"/>
                <a:gd name="T1" fmla="*/ 0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38" y="0"/>
                  </a:moveTo>
                  <a:cubicBezTo>
                    <a:pt x="60" y="5087"/>
                    <a:pt x="0" y="4715"/>
                    <a:pt x="53" y="10000"/>
                  </a:cubicBezTo>
                  <a:lnTo>
                    <a:pt x="10000" y="9979"/>
                  </a:lnTo>
                  <a:lnTo>
                    <a:pt x="5053" y="604"/>
                  </a:lnTo>
                  <a:lnTo>
                    <a:pt x="4122" y="55"/>
                  </a:lnTo>
                  <a:lnTo>
                    <a:pt x="38" y="0"/>
                  </a:lnTo>
                  <a:close/>
                </a:path>
              </a:pathLst>
            </a:custGeom>
            <a:solidFill>
              <a:schemeClr val="accent4">
                <a:lumMod val="20000"/>
                <a:lumOff val="80000"/>
              </a:schemeClr>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3" name="Text Box 170"/>
            <p:cNvSpPr txBox="1">
              <a:spLocks noChangeArrowheads="1"/>
            </p:cNvSpPr>
            <p:nvPr/>
          </p:nvSpPr>
          <p:spPr bwMode="auto">
            <a:xfrm>
              <a:off x="8977328" y="3060840"/>
              <a:ext cx="510371"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1.9ha</a:t>
              </a:r>
            </a:p>
          </p:txBody>
        </p:sp>
        <p:sp>
          <p:nvSpPr>
            <p:cNvPr id="524" name="Freeform 13" descr="ひし形 (枠のみ)"/>
            <p:cNvSpPr>
              <a:spLocks/>
            </p:cNvSpPr>
            <p:nvPr/>
          </p:nvSpPr>
          <p:spPr bwMode="auto">
            <a:xfrm>
              <a:off x="9896481" y="3673256"/>
              <a:ext cx="582613" cy="438151"/>
            </a:xfrm>
            <a:custGeom>
              <a:avLst/>
              <a:gdLst>
                <a:gd name="T0" fmla="*/ 2147483646 w 10174"/>
                <a:gd name="T1" fmla="*/ 0 h 10039"/>
                <a:gd name="T2" fmla="*/ 2147483646 w 10174"/>
                <a:gd name="T3" fmla="*/ 2147483646 h 10039"/>
                <a:gd name="T4" fmla="*/ 0 w 10174"/>
                <a:gd name="T5" fmla="*/ 2147483646 h 10039"/>
                <a:gd name="T6" fmla="*/ 2147483646 w 10174"/>
                <a:gd name="T7" fmla="*/ 2147483646 h 10039"/>
                <a:gd name="T8" fmla="*/ 2147483646 w 10174"/>
                <a:gd name="T9" fmla="*/ 2147483646 h 10039"/>
                <a:gd name="T10" fmla="*/ 2147483646 w 10174"/>
                <a:gd name="T11" fmla="*/ 2147483646 h 10039"/>
                <a:gd name="T12" fmla="*/ 2147483646 w 10174"/>
                <a:gd name="T13" fmla="*/ 0 h 10039"/>
                <a:gd name="T14" fmla="*/ 0 60000 65536"/>
                <a:gd name="T15" fmla="*/ 0 60000 65536"/>
                <a:gd name="T16" fmla="*/ 0 60000 65536"/>
                <a:gd name="T17" fmla="*/ 0 60000 65536"/>
                <a:gd name="T18" fmla="*/ 0 60000 65536"/>
                <a:gd name="T19" fmla="*/ 0 60000 65536"/>
                <a:gd name="T20" fmla="*/ 0 60000 65536"/>
                <a:gd name="T21" fmla="*/ 0 w 10174"/>
                <a:gd name="T22" fmla="*/ 0 h 10039"/>
                <a:gd name="T23" fmla="*/ 10174 w 10174"/>
                <a:gd name="T24" fmla="*/ 10039 h 100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74" h="10039">
                  <a:moveTo>
                    <a:pt x="3171" y="0"/>
                  </a:moveTo>
                  <a:lnTo>
                    <a:pt x="524" y="3204"/>
                  </a:lnTo>
                  <a:cubicBezTo>
                    <a:pt x="56" y="3985"/>
                    <a:pt x="526" y="3247"/>
                    <a:pt x="0" y="5013"/>
                  </a:cubicBezTo>
                  <a:cubicBezTo>
                    <a:pt x="191" y="10039"/>
                    <a:pt x="16" y="5294"/>
                    <a:pt x="86" y="10000"/>
                  </a:cubicBezTo>
                  <a:lnTo>
                    <a:pt x="10174" y="9925"/>
                  </a:lnTo>
                  <a:lnTo>
                    <a:pt x="8850" y="7302"/>
                  </a:lnTo>
                  <a:lnTo>
                    <a:pt x="3171" y="0"/>
                  </a:lnTo>
                  <a:close/>
                </a:path>
              </a:pathLst>
            </a:custGeom>
            <a:solidFill>
              <a:srgbClr val="FFF2CC"/>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6" name="Text Box 170"/>
            <p:cNvSpPr txBox="1">
              <a:spLocks noChangeArrowheads="1"/>
            </p:cNvSpPr>
            <p:nvPr/>
          </p:nvSpPr>
          <p:spPr bwMode="auto">
            <a:xfrm>
              <a:off x="9896191" y="3828426"/>
              <a:ext cx="478136"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1.1ha</a:t>
              </a:r>
            </a:p>
          </p:txBody>
        </p:sp>
        <p:sp>
          <p:nvSpPr>
            <p:cNvPr id="527" name="正方形/長方形 526"/>
            <p:cNvSpPr/>
            <p:nvPr/>
          </p:nvSpPr>
          <p:spPr bwMode="auto">
            <a:xfrm>
              <a:off x="7345103" y="3417243"/>
              <a:ext cx="232296" cy="229020"/>
            </a:xfrm>
            <a:prstGeom prst="rect">
              <a:avLst/>
            </a:prstGeom>
            <a:solidFill>
              <a:srgbClr val="DEEBF7"/>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28" name="Text Box 147"/>
            <p:cNvSpPr txBox="1">
              <a:spLocks noChangeArrowheads="1"/>
            </p:cNvSpPr>
            <p:nvPr/>
          </p:nvSpPr>
          <p:spPr bwMode="auto">
            <a:xfrm>
              <a:off x="7339016" y="3473990"/>
              <a:ext cx="266699" cy="13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アム</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テック</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9" name="フリーフォーム 528"/>
            <p:cNvSpPr/>
            <p:nvPr/>
          </p:nvSpPr>
          <p:spPr bwMode="auto">
            <a:xfrm>
              <a:off x="5144302" y="3089981"/>
              <a:ext cx="83819" cy="110997"/>
            </a:xfrm>
            <a:custGeom>
              <a:avLst/>
              <a:gdLst>
                <a:gd name="connsiteX0" fmla="*/ 0 w 111919"/>
                <a:gd name="connsiteY0" fmla="*/ 147637 h 147637"/>
                <a:gd name="connsiteX1" fmla="*/ 111919 w 111919"/>
                <a:gd name="connsiteY1" fmla="*/ 102394 h 147637"/>
                <a:gd name="connsiteX2" fmla="*/ 52388 w 111919"/>
                <a:gd name="connsiteY2" fmla="*/ 0 h 147637"/>
                <a:gd name="connsiteX3" fmla="*/ 54769 w 111919"/>
                <a:gd name="connsiteY3" fmla="*/ 0 h 147637"/>
                <a:gd name="connsiteX0" fmla="*/ 0 w 170210"/>
                <a:gd name="connsiteY0" fmla="*/ 147637 h 147637"/>
                <a:gd name="connsiteX1" fmla="*/ 170210 w 170210"/>
                <a:gd name="connsiteY1" fmla="*/ 130777 h 147637"/>
                <a:gd name="connsiteX2" fmla="*/ 52388 w 170210"/>
                <a:gd name="connsiteY2" fmla="*/ 0 h 147637"/>
                <a:gd name="connsiteX3" fmla="*/ 54769 w 170210"/>
                <a:gd name="connsiteY3" fmla="*/ 0 h 147637"/>
                <a:gd name="connsiteX0" fmla="*/ 0 w 158553"/>
                <a:gd name="connsiteY0" fmla="*/ 147637 h 147637"/>
                <a:gd name="connsiteX1" fmla="*/ 158553 w 158553"/>
                <a:gd name="connsiteY1" fmla="*/ 116585 h 147637"/>
                <a:gd name="connsiteX2" fmla="*/ 52388 w 158553"/>
                <a:gd name="connsiteY2" fmla="*/ 0 h 147637"/>
                <a:gd name="connsiteX3" fmla="*/ 54769 w 158553"/>
                <a:gd name="connsiteY3" fmla="*/ 0 h 147637"/>
                <a:gd name="connsiteX0" fmla="*/ 0 w 205187"/>
                <a:gd name="connsiteY0" fmla="*/ 165378 h 165378"/>
                <a:gd name="connsiteX1" fmla="*/ 205187 w 205187"/>
                <a:gd name="connsiteY1" fmla="*/ 116585 h 165378"/>
                <a:gd name="connsiteX2" fmla="*/ 99022 w 205187"/>
                <a:gd name="connsiteY2" fmla="*/ 0 h 165378"/>
                <a:gd name="connsiteX3" fmla="*/ 101403 w 205187"/>
                <a:gd name="connsiteY3" fmla="*/ 0 h 165378"/>
              </a:gdLst>
              <a:ahLst/>
              <a:cxnLst>
                <a:cxn ang="0">
                  <a:pos x="connsiteX0" y="connsiteY0"/>
                </a:cxn>
                <a:cxn ang="0">
                  <a:pos x="connsiteX1" y="connsiteY1"/>
                </a:cxn>
                <a:cxn ang="0">
                  <a:pos x="connsiteX2" y="connsiteY2"/>
                </a:cxn>
                <a:cxn ang="0">
                  <a:pos x="connsiteX3" y="connsiteY3"/>
                </a:cxn>
              </a:cxnLst>
              <a:rect l="l" t="t" r="r" b="b"/>
              <a:pathLst>
                <a:path w="205187" h="165378">
                  <a:moveTo>
                    <a:pt x="0" y="165378"/>
                  </a:moveTo>
                  <a:lnTo>
                    <a:pt x="205187" y="116585"/>
                  </a:lnTo>
                  <a:lnTo>
                    <a:pt x="99022" y="0"/>
                  </a:lnTo>
                  <a:lnTo>
                    <a:pt x="101403" y="0"/>
                  </a:lnTo>
                </a:path>
              </a:pathLst>
            </a:custGeom>
            <a:noFill/>
            <a:ln w="158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30" name="Text Box 134"/>
            <p:cNvSpPr txBox="1">
              <a:spLocks noChangeArrowheads="1"/>
            </p:cNvSpPr>
            <p:nvPr/>
          </p:nvSpPr>
          <p:spPr bwMode="auto">
            <a:xfrm>
              <a:off x="5014266" y="1643510"/>
              <a:ext cx="877171" cy="76943"/>
            </a:xfrm>
            <a:prstGeom prst="rect">
              <a:avLst/>
            </a:prstGeom>
            <a:noFill/>
            <a:ln>
              <a:noFill/>
            </a:ln>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コスモスクエア駅</a:t>
              </a:r>
            </a:p>
          </p:txBody>
        </p:sp>
        <p:sp>
          <p:nvSpPr>
            <p:cNvPr id="531" name="Text Box 133"/>
            <p:cNvSpPr txBox="1">
              <a:spLocks noChangeArrowheads="1"/>
            </p:cNvSpPr>
            <p:nvPr/>
          </p:nvSpPr>
          <p:spPr bwMode="auto">
            <a:xfrm>
              <a:off x="4338642" y="3421936"/>
              <a:ext cx="936627" cy="76944"/>
            </a:xfrm>
            <a:prstGeom prst="rect">
              <a:avLst/>
            </a:prstGeom>
            <a:noFill/>
            <a:ln>
              <a:noFill/>
            </a:ln>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500" b="1" i="0" u="none" strike="noStrike" kern="1200" cap="none" spc="0" normalizeH="0" baseline="0" noProof="0" dirty="0">
                  <a:ln>
                    <a:noFill/>
                  </a:ln>
                  <a:solidFill>
                    <a:srgbClr val="4D4D4D"/>
                  </a:solidFill>
                  <a:effectLst/>
                  <a:uLnTx/>
                  <a:uFillTx/>
                  <a:latin typeface="メイリオ" panose="020B0604030504040204" pitchFamily="50" charset="-128"/>
                  <a:ea typeface="メイリオ" panose="020B0604030504040204" pitchFamily="50" charset="-128"/>
                  <a:cs typeface="+mn-cs"/>
                </a:rPr>
                <a:t>トレードセンター前駅</a:t>
              </a:r>
            </a:p>
          </p:txBody>
        </p:sp>
        <p:sp>
          <p:nvSpPr>
            <p:cNvPr id="532" name="Freeform 188"/>
            <p:cNvSpPr>
              <a:spLocks/>
            </p:cNvSpPr>
            <p:nvPr/>
          </p:nvSpPr>
          <p:spPr bwMode="auto">
            <a:xfrm>
              <a:off x="1271588" y="1196756"/>
              <a:ext cx="9271000" cy="3998913"/>
            </a:xfrm>
            <a:custGeom>
              <a:avLst/>
              <a:gdLst>
                <a:gd name="T0" fmla="*/ 0 w 10000"/>
                <a:gd name="T1" fmla="*/ 2147483646 h 10000"/>
                <a:gd name="T2" fmla="*/ 2147483646 w 10000"/>
                <a:gd name="T3" fmla="*/ 0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000">
                  <a:moveTo>
                    <a:pt x="0" y="2586"/>
                  </a:moveTo>
                  <a:lnTo>
                    <a:pt x="6317" y="0"/>
                  </a:lnTo>
                  <a:lnTo>
                    <a:pt x="6676" y="771"/>
                  </a:lnTo>
                  <a:cubicBezTo>
                    <a:pt x="6724" y="666"/>
                    <a:pt x="6778" y="570"/>
                    <a:pt x="6826" y="465"/>
                  </a:cubicBezTo>
                  <a:lnTo>
                    <a:pt x="9209" y="3411"/>
                  </a:lnTo>
                  <a:lnTo>
                    <a:pt x="9433" y="3398"/>
                  </a:lnTo>
                  <a:cubicBezTo>
                    <a:pt x="9432" y="3556"/>
                    <a:pt x="9431" y="3714"/>
                    <a:pt x="9430" y="3871"/>
                  </a:cubicBezTo>
                  <a:lnTo>
                    <a:pt x="9186" y="3882"/>
                  </a:lnTo>
                  <a:cubicBezTo>
                    <a:pt x="9161" y="3847"/>
                    <a:pt x="9137" y="3811"/>
                    <a:pt x="9112" y="3776"/>
                  </a:cubicBezTo>
                  <a:lnTo>
                    <a:pt x="8759" y="4511"/>
                  </a:lnTo>
                  <a:lnTo>
                    <a:pt x="9907" y="7095"/>
                  </a:lnTo>
                  <a:cubicBezTo>
                    <a:pt x="9936" y="7276"/>
                    <a:pt x="9967" y="7455"/>
                    <a:pt x="9996" y="7636"/>
                  </a:cubicBezTo>
                  <a:cubicBezTo>
                    <a:pt x="10011" y="8207"/>
                    <a:pt x="9981" y="8957"/>
                    <a:pt x="9996" y="9528"/>
                  </a:cubicBezTo>
                  <a:lnTo>
                    <a:pt x="5704" y="9548"/>
                  </a:lnTo>
                  <a:lnTo>
                    <a:pt x="5300" y="10000"/>
                  </a:lnTo>
                  <a:lnTo>
                    <a:pt x="5078" y="9167"/>
                  </a:lnTo>
                  <a:lnTo>
                    <a:pt x="4517" y="9764"/>
                  </a:lnTo>
                  <a:lnTo>
                    <a:pt x="3807" y="7357"/>
                  </a:lnTo>
                  <a:lnTo>
                    <a:pt x="3500" y="7725"/>
                  </a:lnTo>
                  <a:lnTo>
                    <a:pt x="2952" y="5769"/>
                  </a:lnTo>
                  <a:cubicBezTo>
                    <a:pt x="2956" y="5479"/>
                    <a:pt x="2960" y="5191"/>
                    <a:pt x="2964" y="4901"/>
                  </a:cubicBezTo>
                  <a:lnTo>
                    <a:pt x="1665" y="4882"/>
                  </a:lnTo>
                  <a:lnTo>
                    <a:pt x="131" y="6709"/>
                  </a:lnTo>
                  <a:cubicBezTo>
                    <a:pt x="120" y="6627"/>
                    <a:pt x="110" y="6543"/>
                    <a:pt x="99" y="6460"/>
                  </a:cubicBezTo>
                  <a:cubicBezTo>
                    <a:pt x="153" y="5815"/>
                    <a:pt x="207" y="5169"/>
                    <a:pt x="261" y="4523"/>
                  </a:cubicBezTo>
                  <a:lnTo>
                    <a:pt x="2" y="4629"/>
                  </a:lnTo>
                </a:path>
              </a:pathLst>
            </a:custGeom>
            <a:noFill/>
            <a:ln w="31750" cap="rnd">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33" name="フリーフォーム 532"/>
            <p:cNvSpPr/>
            <p:nvPr/>
          </p:nvSpPr>
          <p:spPr bwMode="auto">
            <a:xfrm>
              <a:off x="4876806" y="2603507"/>
              <a:ext cx="625475" cy="301625"/>
            </a:xfrm>
            <a:custGeom>
              <a:avLst/>
              <a:gdLst>
                <a:gd name="connsiteX0" fmla="*/ 0 w 625475"/>
                <a:gd name="connsiteY0" fmla="*/ 301625 h 301625"/>
                <a:gd name="connsiteX1" fmla="*/ 219075 w 625475"/>
                <a:gd name="connsiteY1" fmla="*/ 177800 h 301625"/>
                <a:gd name="connsiteX2" fmla="*/ 346075 w 625475"/>
                <a:gd name="connsiteY2" fmla="*/ 104775 h 301625"/>
                <a:gd name="connsiteX3" fmla="*/ 419100 w 625475"/>
                <a:gd name="connsiteY3" fmla="*/ 57150 h 301625"/>
                <a:gd name="connsiteX4" fmla="*/ 485775 w 625475"/>
                <a:gd name="connsiteY4" fmla="*/ 53975 h 301625"/>
                <a:gd name="connsiteX5" fmla="*/ 530225 w 625475"/>
                <a:gd name="connsiteY5" fmla="*/ 60325 h 301625"/>
                <a:gd name="connsiteX6" fmla="*/ 593725 w 625475"/>
                <a:gd name="connsiteY6" fmla="*/ 31750 h 301625"/>
                <a:gd name="connsiteX7" fmla="*/ 625475 w 625475"/>
                <a:gd name="connsiteY7" fmla="*/ 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475" h="301625">
                  <a:moveTo>
                    <a:pt x="0" y="301625"/>
                  </a:moveTo>
                  <a:lnTo>
                    <a:pt x="219075" y="177800"/>
                  </a:lnTo>
                  <a:lnTo>
                    <a:pt x="346075" y="104775"/>
                  </a:lnTo>
                  <a:lnTo>
                    <a:pt x="419100" y="57150"/>
                  </a:lnTo>
                  <a:lnTo>
                    <a:pt x="485775" y="53975"/>
                  </a:lnTo>
                  <a:lnTo>
                    <a:pt x="530225" y="60325"/>
                  </a:lnTo>
                  <a:lnTo>
                    <a:pt x="593725" y="31750"/>
                  </a:lnTo>
                  <a:lnTo>
                    <a:pt x="625475"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34" name="フリーフォーム 533"/>
            <p:cNvSpPr/>
            <p:nvPr/>
          </p:nvSpPr>
          <p:spPr bwMode="auto">
            <a:xfrm>
              <a:off x="4848231" y="2552708"/>
              <a:ext cx="625475" cy="307975"/>
            </a:xfrm>
            <a:custGeom>
              <a:avLst/>
              <a:gdLst>
                <a:gd name="connsiteX0" fmla="*/ 0 w 625475"/>
                <a:gd name="connsiteY0" fmla="*/ 307975 h 307975"/>
                <a:gd name="connsiteX1" fmla="*/ 279400 w 625475"/>
                <a:gd name="connsiteY1" fmla="*/ 139700 h 307975"/>
                <a:gd name="connsiteX2" fmla="*/ 209550 w 625475"/>
                <a:gd name="connsiteY2" fmla="*/ 47625 h 307975"/>
                <a:gd name="connsiteX3" fmla="*/ 266700 w 625475"/>
                <a:gd name="connsiteY3" fmla="*/ 12700 h 307975"/>
                <a:gd name="connsiteX4" fmla="*/ 323850 w 625475"/>
                <a:gd name="connsiteY4" fmla="*/ 111125 h 307975"/>
                <a:gd name="connsiteX5" fmla="*/ 444500 w 625475"/>
                <a:gd name="connsiteY5" fmla="*/ 47625 h 307975"/>
                <a:gd name="connsiteX6" fmla="*/ 479425 w 625475"/>
                <a:gd name="connsiteY6" fmla="*/ 41275 h 307975"/>
                <a:gd name="connsiteX7" fmla="*/ 546100 w 625475"/>
                <a:gd name="connsiteY7" fmla="*/ 50800 h 307975"/>
                <a:gd name="connsiteX8" fmla="*/ 625475 w 625475"/>
                <a:gd name="connsiteY8" fmla="*/ 0 h 307975"/>
                <a:gd name="connsiteX9" fmla="*/ 625475 w 625475"/>
                <a:gd name="connsiteY9"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75" h="307975">
                  <a:moveTo>
                    <a:pt x="0" y="307975"/>
                  </a:moveTo>
                  <a:lnTo>
                    <a:pt x="279400" y="139700"/>
                  </a:lnTo>
                  <a:lnTo>
                    <a:pt x="209550" y="47625"/>
                  </a:lnTo>
                  <a:lnTo>
                    <a:pt x="266700" y="12700"/>
                  </a:lnTo>
                  <a:lnTo>
                    <a:pt x="323850" y="111125"/>
                  </a:lnTo>
                  <a:lnTo>
                    <a:pt x="444500" y="47625"/>
                  </a:lnTo>
                  <a:lnTo>
                    <a:pt x="479425" y="41275"/>
                  </a:lnTo>
                  <a:lnTo>
                    <a:pt x="546100" y="50800"/>
                  </a:lnTo>
                  <a:lnTo>
                    <a:pt x="625475" y="0"/>
                  </a:lnTo>
                  <a:lnTo>
                    <a:pt x="625475"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35" name="Text Box 125"/>
            <p:cNvSpPr txBox="1">
              <a:spLocks noChangeArrowheads="1"/>
            </p:cNvSpPr>
            <p:nvPr/>
          </p:nvSpPr>
          <p:spPr bwMode="auto">
            <a:xfrm>
              <a:off x="5103028" y="2803693"/>
              <a:ext cx="3222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森ノ宮</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医療大学</a:t>
              </a:r>
            </a:p>
          </p:txBody>
        </p:sp>
        <p:sp>
          <p:nvSpPr>
            <p:cNvPr id="536" name="Text Box 125"/>
            <p:cNvSpPr txBox="1">
              <a:spLocks noChangeArrowheads="1"/>
            </p:cNvSpPr>
            <p:nvPr/>
          </p:nvSpPr>
          <p:spPr bwMode="auto">
            <a:xfrm>
              <a:off x="5109616" y="2455534"/>
              <a:ext cx="322263"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森ノ宮</a:t>
              </a:r>
              <a:b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医療大学</a:t>
              </a:r>
            </a:p>
          </p:txBody>
        </p:sp>
        <p:sp>
          <p:nvSpPr>
            <p:cNvPr id="537" name="Text Box 140"/>
            <p:cNvSpPr txBox="1">
              <a:spLocks noChangeArrowheads="1"/>
            </p:cNvSpPr>
            <p:nvPr/>
          </p:nvSpPr>
          <p:spPr bwMode="auto">
            <a:xfrm>
              <a:off x="5089749" y="4485115"/>
              <a:ext cx="801688" cy="1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アジア太平洋トレード</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センター</a:t>
              </a: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38" name="Text Box 142"/>
            <p:cNvSpPr txBox="1">
              <a:spLocks noChangeArrowheads="1"/>
            </p:cNvSpPr>
            <p:nvPr/>
          </p:nvSpPr>
          <p:spPr bwMode="auto">
            <a:xfrm>
              <a:off x="6283595" y="3444503"/>
              <a:ext cx="241300" cy="7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ミズノ</a:t>
              </a:r>
            </a:p>
          </p:txBody>
        </p:sp>
        <p:sp>
          <p:nvSpPr>
            <p:cNvPr id="539" name="Text Box 142"/>
            <p:cNvSpPr txBox="1">
              <a:spLocks noChangeArrowheads="1"/>
            </p:cNvSpPr>
            <p:nvPr/>
          </p:nvSpPr>
          <p:spPr bwMode="auto">
            <a:xfrm>
              <a:off x="6009870" y="3097867"/>
              <a:ext cx="361947" cy="19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西尾</a:t>
              </a: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レントール</a:t>
              </a:r>
            </a:p>
          </p:txBody>
        </p:sp>
        <p:sp>
          <p:nvSpPr>
            <p:cNvPr id="540" name="Text Box 142"/>
            <p:cNvSpPr txBox="1">
              <a:spLocks noChangeArrowheads="1"/>
            </p:cNvSpPr>
            <p:nvPr/>
          </p:nvSpPr>
          <p:spPr bwMode="auto">
            <a:xfrm>
              <a:off x="6667422" y="3235576"/>
              <a:ext cx="361947" cy="19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西尾</a:t>
              </a:r>
              <a:endParaRPr kumimoji="1" lang="en-US" altLang="ja-JP"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レントール</a:t>
              </a:r>
            </a:p>
          </p:txBody>
        </p:sp>
        <p:sp>
          <p:nvSpPr>
            <p:cNvPr id="543" name="フリーフォーム 1"/>
            <p:cNvSpPr>
              <a:spLocks/>
            </p:cNvSpPr>
            <p:nvPr/>
          </p:nvSpPr>
          <p:spPr bwMode="auto">
            <a:xfrm>
              <a:off x="7747306" y="2414428"/>
              <a:ext cx="333263" cy="267678"/>
            </a:xfrm>
            <a:custGeom>
              <a:avLst/>
              <a:gdLst>
                <a:gd name="T0" fmla="*/ 0 w 292568"/>
                <a:gd name="T1" fmla="*/ 142268 h 209844"/>
                <a:gd name="T2" fmla="*/ 184652 w 292568"/>
                <a:gd name="T3" fmla="*/ 268295 h 209844"/>
                <a:gd name="T4" fmla="*/ 274420 w 292568"/>
                <a:gd name="T5" fmla="*/ 114124 h 209844"/>
                <a:gd name="T6" fmla="*/ 77429 w 292568"/>
                <a:gd name="T7" fmla="*/ 0 h 209844"/>
                <a:gd name="T8" fmla="*/ 0 w 292568"/>
                <a:gd name="T9" fmla="*/ 142268 h 209844"/>
                <a:gd name="T10" fmla="*/ 0 60000 65536"/>
                <a:gd name="T11" fmla="*/ 0 60000 65536"/>
                <a:gd name="T12" fmla="*/ 0 60000 65536"/>
                <a:gd name="T13" fmla="*/ 0 60000 65536"/>
                <a:gd name="T14" fmla="*/ 0 60000 65536"/>
                <a:gd name="connsiteX0" fmla="*/ 0 w 284936"/>
                <a:gd name="connsiteY0" fmla="*/ 115058 h 209844"/>
                <a:gd name="connsiteX1" fmla="*/ 189229 w 284936"/>
                <a:gd name="connsiteY1" fmla="*/ 209844 h 209844"/>
                <a:gd name="connsiteX2" fmla="*/ 284936 w 284936"/>
                <a:gd name="connsiteY2" fmla="*/ 89262 h 209844"/>
                <a:gd name="connsiteX3" fmla="*/ 74917 w 284936"/>
                <a:gd name="connsiteY3" fmla="*/ 0 h 209844"/>
                <a:gd name="connsiteX4" fmla="*/ 0 w 284936"/>
                <a:gd name="connsiteY4" fmla="*/ 115058 h 209844"/>
                <a:gd name="connsiteX0" fmla="*/ 0 w 284936"/>
                <a:gd name="connsiteY0" fmla="*/ 115058 h 202271"/>
                <a:gd name="connsiteX1" fmla="*/ 193045 w 284936"/>
                <a:gd name="connsiteY1" fmla="*/ 202271 h 202271"/>
                <a:gd name="connsiteX2" fmla="*/ 284936 w 284936"/>
                <a:gd name="connsiteY2" fmla="*/ 89262 h 202271"/>
                <a:gd name="connsiteX3" fmla="*/ 74917 w 284936"/>
                <a:gd name="connsiteY3" fmla="*/ 0 h 202271"/>
                <a:gd name="connsiteX4" fmla="*/ 0 w 284936"/>
                <a:gd name="connsiteY4" fmla="*/ 115058 h 202271"/>
                <a:gd name="connsiteX0" fmla="*/ 0 w 273488"/>
                <a:gd name="connsiteY0" fmla="*/ 115058 h 202271"/>
                <a:gd name="connsiteX1" fmla="*/ 193045 w 273488"/>
                <a:gd name="connsiteY1" fmla="*/ 202271 h 202271"/>
                <a:gd name="connsiteX2" fmla="*/ 273488 w 273488"/>
                <a:gd name="connsiteY2" fmla="*/ 74115 h 202271"/>
                <a:gd name="connsiteX3" fmla="*/ 74917 w 273488"/>
                <a:gd name="connsiteY3" fmla="*/ 0 h 202271"/>
                <a:gd name="connsiteX4" fmla="*/ 0 w 273488"/>
                <a:gd name="connsiteY4" fmla="*/ 115058 h 202271"/>
                <a:gd name="connsiteX0" fmla="*/ 0 w 265856"/>
                <a:gd name="connsiteY0" fmla="*/ 115058 h 202271"/>
                <a:gd name="connsiteX1" fmla="*/ 193045 w 265856"/>
                <a:gd name="connsiteY1" fmla="*/ 202271 h 202271"/>
                <a:gd name="connsiteX2" fmla="*/ 265856 w 265856"/>
                <a:gd name="connsiteY2" fmla="*/ 77902 h 202271"/>
                <a:gd name="connsiteX3" fmla="*/ 74917 w 265856"/>
                <a:gd name="connsiteY3" fmla="*/ 0 h 202271"/>
                <a:gd name="connsiteX4" fmla="*/ 0 w 265856"/>
                <a:gd name="connsiteY4" fmla="*/ 115058 h 202271"/>
                <a:gd name="connsiteX0" fmla="*/ 0 w 265856"/>
                <a:gd name="connsiteY0" fmla="*/ 115058 h 206058"/>
                <a:gd name="connsiteX1" fmla="*/ 200678 w 265856"/>
                <a:gd name="connsiteY1" fmla="*/ 206058 h 206058"/>
                <a:gd name="connsiteX2" fmla="*/ 265856 w 265856"/>
                <a:gd name="connsiteY2" fmla="*/ 77902 h 206058"/>
                <a:gd name="connsiteX3" fmla="*/ 74917 w 265856"/>
                <a:gd name="connsiteY3" fmla="*/ 0 h 206058"/>
                <a:gd name="connsiteX4" fmla="*/ 0 w 265856"/>
                <a:gd name="connsiteY4" fmla="*/ 115058 h 206058"/>
                <a:gd name="connsiteX0" fmla="*/ 0 w 235327"/>
                <a:gd name="connsiteY0" fmla="*/ 115058 h 206058"/>
                <a:gd name="connsiteX1" fmla="*/ 200678 w 235327"/>
                <a:gd name="connsiteY1" fmla="*/ 206058 h 206058"/>
                <a:gd name="connsiteX2" fmla="*/ 235327 w 235327"/>
                <a:gd name="connsiteY2" fmla="*/ 62755 h 206058"/>
                <a:gd name="connsiteX3" fmla="*/ 74917 w 235327"/>
                <a:gd name="connsiteY3" fmla="*/ 0 h 206058"/>
                <a:gd name="connsiteX4" fmla="*/ 0 w 235327"/>
                <a:gd name="connsiteY4" fmla="*/ 115058 h 206058"/>
                <a:gd name="connsiteX0" fmla="*/ 0 w 235327"/>
                <a:gd name="connsiteY0" fmla="*/ 115058 h 198485"/>
                <a:gd name="connsiteX1" fmla="*/ 173966 w 235327"/>
                <a:gd name="connsiteY1" fmla="*/ 198485 h 198485"/>
                <a:gd name="connsiteX2" fmla="*/ 235327 w 235327"/>
                <a:gd name="connsiteY2" fmla="*/ 62755 h 198485"/>
                <a:gd name="connsiteX3" fmla="*/ 74917 w 235327"/>
                <a:gd name="connsiteY3" fmla="*/ 0 h 198485"/>
                <a:gd name="connsiteX4" fmla="*/ 0 w 235327"/>
                <a:gd name="connsiteY4" fmla="*/ 115058 h 198485"/>
                <a:gd name="connsiteX0" fmla="*/ 0 w 231511"/>
                <a:gd name="connsiteY0" fmla="*/ 115058 h 198485"/>
                <a:gd name="connsiteX1" fmla="*/ 173966 w 231511"/>
                <a:gd name="connsiteY1" fmla="*/ 198485 h 198485"/>
                <a:gd name="connsiteX2" fmla="*/ 231511 w 231511"/>
                <a:gd name="connsiteY2" fmla="*/ 70329 h 198485"/>
                <a:gd name="connsiteX3" fmla="*/ 74917 w 231511"/>
                <a:gd name="connsiteY3" fmla="*/ 0 h 198485"/>
                <a:gd name="connsiteX4" fmla="*/ 0 w 231511"/>
                <a:gd name="connsiteY4" fmla="*/ 115058 h 198485"/>
                <a:gd name="connsiteX0" fmla="*/ 0 w 231511"/>
                <a:gd name="connsiteY0" fmla="*/ 115058 h 198485"/>
                <a:gd name="connsiteX1" fmla="*/ 158701 w 231511"/>
                <a:gd name="connsiteY1" fmla="*/ 198485 h 198485"/>
                <a:gd name="connsiteX2" fmla="*/ 231511 w 231511"/>
                <a:gd name="connsiteY2" fmla="*/ 70329 h 198485"/>
                <a:gd name="connsiteX3" fmla="*/ 74917 w 231511"/>
                <a:gd name="connsiteY3" fmla="*/ 0 h 198485"/>
                <a:gd name="connsiteX4" fmla="*/ 0 w 231511"/>
                <a:gd name="connsiteY4" fmla="*/ 115058 h 198485"/>
                <a:gd name="connsiteX0" fmla="*/ 0 w 231511"/>
                <a:gd name="connsiteY0" fmla="*/ 115058 h 198485"/>
                <a:gd name="connsiteX1" fmla="*/ 158701 w 231511"/>
                <a:gd name="connsiteY1" fmla="*/ 198485 h 198485"/>
                <a:gd name="connsiteX2" fmla="*/ 231511 w 231511"/>
                <a:gd name="connsiteY2" fmla="*/ 70329 h 198485"/>
                <a:gd name="connsiteX3" fmla="*/ 74917 w 231511"/>
                <a:gd name="connsiteY3" fmla="*/ 0 h 198485"/>
                <a:gd name="connsiteX4" fmla="*/ 0 w 231511"/>
                <a:gd name="connsiteY4" fmla="*/ 115058 h 198485"/>
                <a:gd name="connsiteX0" fmla="*/ 0 w 258224"/>
                <a:gd name="connsiteY0" fmla="*/ 115058 h 198485"/>
                <a:gd name="connsiteX1" fmla="*/ 158701 w 258224"/>
                <a:gd name="connsiteY1" fmla="*/ 198485 h 198485"/>
                <a:gd name="connsiteX2" fmla="*/ 258224 w 258224"/>
                <a:gd name="connsiteY2" fmla="*/ 81689 h 198485"/>
                <a:gd name="connsiteX3" fmla="*/ 74917 w 258224"/>
                <a:gd name="connsiteY3" fmla="*/ 0 h 198485"/>
                <a:gd name="connsiteX4" fmla="*/ 0 w 258224"/>
                <a:gd name="connsiteY4" fmla="*/ 115058 h 198485"/>
                <a:gd name="connsiteX0" fmla="*/ 0 w 258224"/>
                <a:gd name="connsiteY0" fmla="*/ 115058 h 213632"/>
                <a:gd name="connsiteX1" fmla="*/ 193047 w 258224"/>
                <a:gd name="connsiteY1" fmla="*/ 213632 h 213632"/>
                <a:gd name="connsiteX2" fmla="*/ 258224 w 258224"/>
                <a:gd name="connsiteY2" fmla="*/ 81689 h 213632"/>
                <a:gd name="connsiteX3" fmla="*/ 74917 w 258224"/>
                <a:gd name="connsiteY3" fmla="*/ 0 h 213632"/>
                <a:gd name="connsiteX4" fmla="*/ 0 w 258224"/>
                <a:gd name="connsiteY4" fmla="*/ 115058 h 213632"/>
                <a:gd name="connsiteX0" fmla="*/ 0 w 273488"/>
                <a:gd name="connsiteY0" fmla="*/ 137778 h 213632"/>
                <a:gd name="connsiteX1" fmla="*/ 208311 w 273488"/>
                <a:gd name="connsiteY1" fmla="*/ 213632 h 213632"/>
                <a:gd name="connsiteX2" fmla="*/ 273488 w 273488"/>
                <a:gd name="connsiteY2" fmla="*/ 81689 h 213632"/>
                <a:gd name="connsiteX3" fmla="*/ 90181 w 273488"/>
                <a:gd name="connsiteY3" fmla="*/ 0 h 213632"/>
                <a:gd name="connsiteX4" fmla="*/ 0 w 273488"/>
                <a:gd name="connsiteY4" fmla="*/ 137778 h 213632"/>
                <a:gd name="connsiteX0" fmla="*/ 0 w 273488"/>
                <a:gd name="connsiteY0" fmla="*/ 137778 h 228779"/>
                <a:gd name="connsiteX1" fmla="*/ 185414 w 273488"/>
                <a:gd name="connsiteY1" fmla="*/ 228779 h 228779"/>
                <a:gd name="connsiteX2" fmla="*/ 273488 w 273488"/>
                <a:gd name="connsiteY2" fmla="*/ 81689 h 228779"/>
                <a:gd name="connsiteX3" fmla="*/ 90181 w 273488"/>
                <a:gd name="connsiteY3" fmla="*/ 0 h 228779"/>
                <a:gd name="connsiteX4" fmla="*/ 0 w 273488"/>
                <a:gd name="connsiteY4" fmla="*/ 137778 h 228779"/>
                <a:gd name="connsiteX0" fmla="*/ 0 w 273488"/>
                <a:gd name="connsiteY0" fmla="*/ 137778 h 232566"/>
                <a:gd name="connsiteX1" fmla="*/ 200678 w 273488"/>
                <a:gd name="connsiteY1" fmla="*/ 232566 h 232566"/>
                <a:gd name="connsiteX2" fmla="*/ 273488 w 273488"/>
                <a:gd name="connsiteY2" fmla="*/ 81689 h 232566"/>
                <a:gd name="connsiteX3" fmla="*/ 90181 w 273488"/>
                <a:gd name="connsiteY3" fmla="*/ 0 h 232566"/>
                <a:gd name="connsiteX4" fmla="*/ 0 w 273488"/>
                <a:gd name="connsiteY4" fmla="*/ 137778 h 232566"/>
                <a:gd name="connsiteX0" fmla="*/ 0 w 288752"/>
                <a:gd name="connsiteY0" fmla="*/ 137778 h 232566"/>
                <a:gd name="connsiteX1" fmla="*/ 200678 w 288752"/>
                <a:gd name="connsiteY1" fmla="*/ 232566 h 232566"/>
                <a:gd name="connsiteX2" fmla="*/ 288752 w 288752"/>
                <a:gd name="connsiteY2" fmla="*/ 93049 h 232566"/>
                <a:gd name="connsiteX3" fmla="*/ 90181 w 288752"/>
                <a:gd name="connsiteY3" fmla="*/ 0 h 232566"/>
                <a:gd name="connsiteX4" fmla="*/ 0 w 288752"/>
                <a:gd name="connsiteY4" fmla="*/ 137778 h 232566"/>
                <a:gd name="connsiteX0" fmla="*/ 0 w 281171"/>
                <a:gd name="connsiteY0" fmla="*/ 152497 h 232566"/>
                <a:gd name="connsiteX1" fmla="*/ 193097 w 281171"/>
                <a:gd name="connsiteY1" fmla="*/ 232566 h 232566"/>
                <a:gd name="connsiteX2" fmla="*/ 281171 w 281171"/>
                <a:gd name="connsiteY2" fmla="*/ 93049 h 232566"/>
                <a:gd name="connsiteX3" fmla="*/ 82600 w 281171"/>
                <a:gd name="connsiteY3" fmla="*/ 0 h 232566"/>
                <a:gd name="connsiteX4" fmla="*/ 0 w 281171"/>
                <a:gd name="connsiteY4" fmla="*/ 152497 h 232566"/>
                <a:gd name="connsiteX0" fmla="*/ 0 w 281171"/>
                <a:gd name="connsiteY0" fmla="*/ 152497 h 232566"/>
                <a:gd name="connsiteX1" fmla="*/ 193097 w 281171"/>
                <a:gd name="connsiteY1" fmla="*/ 232566 h 232566"/>
                <a:gd name="connsiteX2" fmla="*/ 281171 w 281171"/>
                <a:gd name="connsiteY2" fmla="*/ 93049 h 232566"/>
                <a:gd name="connsiteX3" fmla="*/ 82601 w 281171"/>
                <a:gd name="connsiteY3" fmla="*/ 0 h 232566"/>
                <a:gd name="connsiteX4" fmla="*/ 0 w 281171"/>
                <a:gd name="connsiteY4" fmla="*/ 152497 h 232566"/>
                <a:gd name="connsiteX0" fmla="*/ 0 w 292543"/>
                <a:gd name="connsiteY0" fmla="*/ 152497 h 232566"/>
                <a:gd name="connsiteX1" fmla="*/ 193097 w 292543"/>
                <a:gd name="connsiteY1" fmla="*/ 232566 h 232566"/>
                <a:gd name="connsiteX2" fmla="*/ 292543 w 292543"/>
                <a:gd name="connsiteY2" fmla="*/ 93049 h 232566"/>
                <a:gd name="connsiteX3" fmla="*/ 82601 w 292543"/>
                <a:gd name="connsiteY3" fmla="*/ 0 h 232566"/>
                <a:gd name="connsiteX4" fmla="*/ 0 w 292543"/>
                <a:gd name="connsiteY4" fmla="*/ 152497 h 232566"/>
                <a:gd name="connsiteX0" fmla="*/ 0 w 292543"/>
                <a:gd name="connsiteY0" fmla="*/ 152497 h 232566"/>
                <a:gd name="connsiteX1" fmla="*/ 196887 w 292543"/>
                <a:gd name="connsiteY1" fmla="*/ 232566 h 232566"/>
                <a:gd name="connsiteX2" fmla="*/ 292543 w 292543"/>
                <a:gd name="connsiteY2" fmla="*/ 93049 h 232566"/>
                <a:gd name="connsiteX3" fmla="*/ 82601 w 292543"/>
                <a:gd name="connsiteY3" fmla="*/ 0 h 232566"/>
                <a:gd name="connsiteX4" fmla="*/ 0 w 292543"/>
                <a:gd name="connsiteY4" fmla="*/ 152497 h 232566"/>
                <a:gd name="connsiteX0" fmla="*/ 0 w 300124"/>
                <a:gd name="connsiteY0" fmla="*/ 152497 h 232566"/>
                <a:gd name="connsiteX1" fmla="*/ 204468 w 300124"/>
                <a:gd name="connsiteY1" fmla="*/ 232566 h 232566"/>
                <a:gd name="connsiteX2" fmla="*/ 300124 w 300124"/>
                <a:gd name="connsiteY2" fmla="*/ 93049 h 232566"/>
                <a:gd name="connsiteX3" fmla="*/ 90182 w 300124"/>
                <a:gd name="connsiteY3" fmla="*/ 0 h 232566"/>
                <a:gd name="connsiteX4" fmla="*/ 0 w 300124"/>
                <a:gd name="connsiteY4" fmla="*/ 152497 h 232566"/>
                <a:gd name="connsiteX0" fmla="*/ 0 w 307705"/>
                <a:gd name="connsiteY0" fmla="*/ 152497 h 232566"/>
                <a:gd name="connsiteX1" fmla="*/ 212049 w 307705"/>
                <a:gd name="connsiteY1" fmla="*/ 232566 h 232566"/>
                <a:gd name="connsiteX2" fmla="*/ 307705 w 307705"/>
                <a:gd name="connsiteY2" fmla="*/ 93049 h 232566"/>
                <a:gd name="connsiteX3" fmla="*/ 97763 w 307705"/>
                <a:gd name="connsiteY3" fmla="*/ 0 h 232566"/>
                <a:gd name="connsiteX4" fmla="*/ 0 w 307705"/>
                <a:gd name="connsiteY4" fmla="*/ 152497 h 232566"/>
                <a:gd name="connsiteX0" fmla="*/ 0 w 307705"/>
                <a:gd name="connsiteY0" fmla="*/ 152497 h 239926"/>
                <a:gd name="connsiteX1" fmla="*/ 204468 w 307705"/>
                <a:gd name="connsiteY1" fmla="*/ 239926 h 239926"/>
                <a:gd name="connsiteX2" fmla="*/ 307705 w 307705"/>
                <a:gd name="connsiteY2" fmla="*/ 93049 h 239926"/>
                <a:gd name="connsiteX3" fmla="*/ 97763 w 307705"/>
                <a:gd name="connsiteY3" fmla="*/ 0 h 239926"/>
                <a:gd name="connsiteX4" fmla="*/ 0 w 307705"/>
                <a:gd name="connsiteY4" fmla="*/ 152497 h 23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05" h="239926">
                  <a:moveTo>
                    <a:pt x="0" y="152497"/>
                  </a:moveTo>
                  <a:lnTo>
                    <a:pt x="204468" y="239926"/>
                  </a:lnTo>
                  <a:lnTo>
                    <a:pt x="307705" y="93049"/>
                  </a:lnTo>
                  <a:lnTo>
                    <a:pt x="97763" y="0"/>
                  </a:lnTo>
                  <a:lnTo>
                    <a:pt x="0" y="152497"/>
                  </a:lnTo>
                  <a:close/>
                </a:path>
              </a:pathLst>
            </a:custGeom>
            <a:solidFill>
              <a:schemeClr val="accent1">
                <a:lumMod val="20000"/>
                <a:lumOff val="80000"/>
              </a:schemeClr>
            </a:solidFill>
            <a:ln w="9525" cap="flat" cmpd="sng" algn="ctr">
              <a:solidFill>
                <a:schemeClr val="tx1"/>
              </a:solidFill>
              <a:prstDash val="solid"/>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44" name="Rectangle 219" descr="80%"/>
            <p:cNvSpPr>
              <a:spLocks noChangeArrowheads="1"/>
            </p:cNvSpPr>
            <p:nvPr/>
          </p:nvSpPr>
          <p:spPr bwMode="auto">
            <a:xfrm>
              <a:off x="8368880" y="2675507"/>
              <a:ext cx="427037" cy="150812"/>
            </a:xfrm>
            <a:custGeom>
              <a:avLst/>
              <a:gdLst>
                <a:gd name="T0" fmla="*/ 245921 w 238895"/>
                <a:gd name="T1" fmla="*/ 94691 h 89966"/>
                <a:gd name="T2" fmla="*/ 0 w 238895"/>
                <a:gd name="T3" fmla="*/ 89508 h 89966"/>
                <a:gd name="T4" fmla="*/ 20247 w 238895"/>
                <a:gd name="T5" fmla="*/ 0 h 89966"/>
                <a:gd name="T6" fmla="*/ 245921 w 238895"/>
                <a:gd name="T7" fmla="*/ 94691 h 89966"/>
                <a:gd name="T8" fmla="*/ 0 60000 65536"/>
                <a:gd name="T9" fmla="*/ 0 60000 65536"/>
                <a:gd name="T10" fmla="*/ 0 60000 65536"/>
                <a:gd name="T11" fmla="*/ 0 60000 65536"/>
                <a:gd name="connsiteX0" fmla="*/ 238895 w 238895"/>
                <a:gd name="connsiteY0" fmla="*/ 84934 h 84934"/>
                <a:gd name="connsiteX1" fmla="*/ 0 w 238895"/>
                <a:gd name="connsiteY1" fmla="*/ 80012 h 84934"/>
                <a:gd name="connsiteX2" fmla="*/ 40730 w 238895"/>
                <a:gd name="connsiteY2" fmla="*/ 0 h 84934"/>
                <a:gd name="connsiteX3" fmla="*/ 238895 w 238895"/>
                <a:gd name="connsiteY3" fmla="*/ 84934 h 84934"/>
                <a:gd name="connsiteX0" fmla="*/ 250596 w 250596"/>
                <a:gd name="connsiteY0" fmla="*/ 84934 h 84934"/>
                <a:gd name="connsiteX1" fmla="*/ 0 w 250596"/>
                <a:gd name="connsiteY1" fmla="*/ 80012 h 84934"/>
                <a:gd name="connsiteX2" fmla="*/ 52431 w 250596"/>
                <a:gd name="connsiteY2" fmla="*/ 0 h 84934"/>
                <a:gd name="connsiteX3" fmla="*/ 250596 w 250596"/>
                <a:gd name="connsiteY3" fmla="*/ 84934 h 84934"/>
                <a:gd name="connsiteX0" fmla="*/ 250596 w 250596"/>
                <a:gd name="connsiteY0" fmla="*/ 97513 h 97513"/>
                <a:gd name="connsiteX1" fmla="*/ 0 w 250596"/>
                <a:gd name="connsiteY1" fmla="*/ 92591 h 97513"/>
                <a:gd name="connsiteX2" fmla="*/ 24349 w 250596"/>
                <a:gd name="connsiteY2" fmla="*/ 0 h 97513"/>
                <a:gd name="connsiteX3" fmla="*/ 250596 w 250596"/>
                <a:gd name="connsiteY3" fmla="*/ 97513 h 97513"/>
                <a:gd name="connsiteX0" fmla="*/ 276338 w 276338"/>
                <a:gd name="connsiteY0" fmla="*/ 97513 h 97513"/>
                <a:gd name="connsiteX1" fmla="*/ 0 w 276338"/>
                <a:gd name="connsiteY1" fmla="*/ 90075 h 97513"/>
                <a:gd name="connsiteX2" fmla="*/ 50091 w 276338"/>
                <a:gd name="connsiteY2" fmla="*/ 0 h 97513"/>
                <a:gd name="connsiteX3" fmla="*/ 276338 w 276338"/>
                <a:gd name="connsiteY3" fmla="*/ 97513 h 97513"/>
                <a:gd name="connsiteX0" fmla="*/ 276338 w 276338"/>
                <a:gd name="connsiteY0" fmla="*/ 107576 h 107576"/>
                <a:gd name="connsiteX1" fmla="*/ 0 w 276338"/>
                <a:gd name="connsiteY1" fmla="*/ 100138 h 107576"/>
                <a:gd name="connsiteX2" fmla="*/ 24349 w 276338"/>
                <a:gd name="connsiteY2" fmla="*/ 0 h 107576"/>
                <a:gd name="connsiteX3" fmla="*/ 276338 w 276338"/>
                <a:gd name="connsiteY3" fmla="*/ 107576 h 107576"/>
                <a:gd name="connsiteX0" fmla="*/ 281018 w 281018"/>
                <a:gd name="connsiteY0" fmla="*/ 107576 h 107576"/>
                <a:gd name="connsiteX1" fmla="*/ 0 w 281018"/>
                <a:gd name="connsiteY1" fmla="*/ 97622 h 107576"/>
                <a:gd name="connsiteX2" fmla="*/ 29029 w 281018"/>
                <a:gd name="connsiteY2" fmla="*/ 0 h 107576"/>
                <a:gd name="connsiteX3" fmla="*/ 281018 w 281018"/>
                <a:gd name="connsiteY3" fmla="*/ 107576 h 107576"/>
                <a:gd name="connsiteX0" fmla="*/ 281018 w 281018"/>
                <a:gd name="connsiteY0" fmla="*/ 102544 h 102544"/>
                <a:gd name="connsiteX1" fmla="*/ 0 w 281018"/>
                <a:gd name="connsiteY1" fmla="*/ 92590 h 102544"/>
                <a:gd name="connsiteX2" fmla="*/ 38390 w 281018"/>
                <a:gd name="connsiteY2" fmla="*/ 0 h 102544"/>
                <a:gd name="connsiteX3" fmla="*/ 281018 w 281018"/>
                <a:gd name="connsiteY3" fmla="*/ 102544 h 102544"/>
                <a:gd name="connsiteX0" fmla="*/ 271657 w 271657"/>
                <a:gd name="connsiteY0" fmla="*/ 102544 h 102544"/>
                <a:gd name="connsiteX1" fmla="*/ 0 w 271657"/>
                <a:gd name="connsiteY1" fmla="*/ 95106 h 102544"/>
                <a:gd name="connsiteX2" fmla="*/ 29029 w 271657"/>
                <a:gd name="connsiteY2" fmla="*/ 0 h 102544"/>
                <a:gd name="connsiteX3" fmla="*/ 271657 w 271657"/>
                <a:gd name="connsiteY3" fmla="*/ 102544 h 102544"/>
                <a:gd name="connsiteX0" fmla="*/ 276337 w 276337"/>
                <a:gd name="connsiteY0" fmla="*/ 102544 h 102654"/>
                <a:gd name="connsiteX1" fmla="*/ 0 w 276337"/>
                <a:gd name="connsiteY1" fmla="*/ 102654 h 102654"/>
                <a:gd name="connsiteX2" fmla="*/ 33709 w 276337"/>
                <a:gd name="connsiteY2" fmla="*/ 0 h 102654"/>
                <a:gd name="connsiteX3" fmla="*/ 276337 w 276337"/>
                <a:gd name="connsiteY3" fmla="*/ 102544 h 102654"/>
                <a:gd name="connsiteX0" fmla="*/ 276337 w 276337"/>
                <a:gd name="connsiteY0" fmla="*/ 105060 h 105170"/>
                <a:gd name="connsiteX1" fmla="*/ 0 w 276337"/>
                <a:gd name="connsiteY1" fmla="*/ 105170 h 105170"/>
                <a:gd name="connsiteX2" fmla="*/ 36049 w 276337"/>
                <a:gd name="connsiteY2" fmla="*/ 0 h 105170"/>
                <a:gd name="connsiteX3" fmla="*/ 276337 w 276337"/>
                <a:gd name="connsiteY3" fmla="*/ 105060 h 105170"/>
                <a:gd name="connsiteX0" fmla="*/ 257615 w 257615"/>
                <a:gd name="connsiteY0" fmla="*/ 105060 h 107686"/>
                <a:gd name="connsiteX1" fmla="*/ 0 w 257615"/>
                <a:gd name="connsiteY1" fmla="*/ 107686 h 107686"/>
                <a:gd name="connsiteX2" fmla="*/ 17327 w 257615"/>
                <a:gd name="connsiteY2" fmla="*/ 0 h 107686"/>
                <a:gd name="connsiteX3" fmla="*/ 257615 w 257615"/>
                <a:gd name="connsiteY3" fmla="*/ 105060 h 107686"/>
                <a:gd name="connsiteX0" fmla="*/ 257615 w 257615"/>
                <a:gd name="connsiteY0" fmla="*/ 100028 h 102654"/>
                <a:gd name="connsiteX1" fmla="*/ 0 w 257615"/>
                <a:gd name="connsiteY1" fmla="*/ 102654 h 102654"/>
                <a:gd name="connsiteX2" fmla="*/ 26688 w 257615"/>
                <a:gd name="connsiteY2" fmla="*/ 0 h 102654"/>
                <a:gd name="connsiteX3" fmla="*/ 257615 w 257615"/>
                <a:gd name="connsiteY3" fmla="*/ 100028 h 102654"/>
                <a:gd name="connsiteX0" fmla="*/ 262295 w 262295"/>
                <a:gd name="connsiteY0" fmla="*/ 100028 h 100138"/>
                <a:gd name="connsiteX1" fmla="*/ 0 w 262295"/>
                <a:gd name="connsiteY1" fmla="*/ 100138 h 100138"/>
                <a:gd name="connsiteX2" fmla="*/ 31368 w 262295"/>
                <a:gd name="connsiteY2" fmla="*/ 0 h 100138"/>
                <a:gd name="connsiteX3" fmla="*/ 262295 w 262295"/>
                <a:gd name="connsiteY3" fmla="*/ 100028 h 100138"/>
              </a:gdLst>
              <a:ahLst/>
              <a:cxnLst>
                <a:cxn ang="0">
                  <a:pos x="connsiteX0" y="connsiteY0"/>
                </a:cxn>
                <a:cxn ang="0">
                  <a:pos x="connsiteX1" y="connsiteY1"/>
                </a:cxn>
                <a:cxn ang="0">
                  <a:pos x="connsiteX2" y="connsiteY2"/>
                </a:cxn>
                <a:cxn ang="0">
                  <a:pos x="connsiteX3" y="connsiteY3"/>
                </a:cxn>
              </a:cxnLst>
              <a:rect l="l" t="t" r="r" b="b"/>
              <a:pathLst>
                <a:path w="262295" h="100138">
                  <a:moveTo>
                    <a:pt x="262295" y="100028"/>
                  </a:moveTo>
                  <a:lnTo>
                    <a:pt x="0" y="100138"/>
                  </a:lnTo>
                  <a:lnTo>
                    <a:pt x="31368" y="0"/>
                  </a:lnTo>
                  <a:lnTo>
                    <a:pt x="262295" y="100028"/>
                  </a:lnTo>
                  <a:close/>
                </a:path>
              </a:pathLst>
            </a:custGeom>
            <a:solidFill>
              <a:schemeClr val="accent1">
                <a:lumMod val="20000"/>
                <a:lumOff val="80000"/>
              </a:schemeClr>
            </a:solidFill>
            <a:ln w="9525">
              <a:solidFill>
                <a:schemeClr val="tx1"/>
              </a:solidFill>
              <a:miter lim="800000"/>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45" name="Text Box 147"/>
            <p:cNvSpPr txBox="1">
              <a:spLocks noChangeArrowheads="1"/>
            </p:cNvSpPr>
            <p:nvPr/>
          </p:nvSpPr>
          <p:spPr bwMode="auto">
            <a:xfrm>
              <a:off x="8333971" y="2731425"/>
              <a:ext cx="317500" cy="8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2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セブン</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200"/>
                </a:lnSpc>
                <a:spcBef>
                  <a:spcPct val="5000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イレブン</a:t>
              </a:r>
              <a:endParaRPr kumimoji="1" lang="en-US" altLang="ja-JP" sz="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546" name="直線コネクタ 259"/>
            <p:cNvCxnSpPr>
              <a:cxnSpLocks noChangeShapeType="1"/>
            </p:cNvCxnSpPr>
            <p:nvPr/>
          </p:nvCxnSpPr>
          <p:spPr bwMode="auto">
            <a:xfrm flipV="1">
              <a:off x="7913695" y="2040681"/>
              <a:ext cx="273052" cy="49751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48" name="Text Box 170"/>
            <p:cNvSpPr txBox="1">
              <a:spLocks noChangeArrowheads="1"/>
            </p:cNvSpPr>
            <p:nvPr/>
          </p:nvSpPr>
          <p:spPr bwMode="auto">
            <a:xfrm>
              <a:off x="3586166" y="2067999"/>
              <a:ext cx="519262"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0.8ha</a:t>
              </a:r>
            </a:p>
          </p:txBody>
        </p:sp>
        <p:sp>
          <p:nvSpPr>
            <p:cNvPr id="549" name="Text Box 170"/>
            <p:cNvSpPr txBox="1">
              <a:spLocks noChangeArrowheads="1"/>
            </p:cNvSpPr>
            <p:nvPr/>
          </p:nvSpPr>
          <p:spPr bwMode="auto">
            <a:xfrm>
              <a:off x="6805628" y="2322879"/>
              <a:ext cx="479413" cy="2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0.8ha</a:t>
              </a:r>
            </a:p>
          </p:txBody>
        </p:sp>
        <p:sp>
          <p:nvSpPr>
            <p:cNvPr id="551" name="フリーフォーム 550"/>
            <p:cNvSpPr/>
            <p:nvPr/>
          </p:nvSpPr>
          <p:spPr>
            <a:xfrm>
              <a:off x="5093494" y="3093244"/>
              <a:ext cx="130969" cy="111919"/>
            </a:xfrm>
            <a:custGeom>
              <a:avLst/>
              <a:gdLst>
                <a:gd name="connsiteX0" fmla="*/ 97631 w 130969"/>
                <a:gd name="connsiteY0" fmla="*/ 0 h 111919"/>
                <a:gd name="connsiteX1" fmla="*/ 130969 w 130969"/>
                <a:gd name="connsiteY1" fmla="*/ 66675 h 111919"/>
                <a:gd name="connsiteX2" fmla="*/ 52387 w 130969"/>
                <a:gd name="connsiteY2" fmla="*/ 111919 h 111919"/>
                <a:gd name="connsiteX3" fmla="*/ 0 w 130969"/>
                <a:gd name="connsiteY3" fmla="*/ 38100 h 111919"/>
                <a:gd name="connsiteX4" fmla="*/ 97631 w 130969"/>
                <a:gd name="connsiteY4" fmla="*/ 0 h 11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69" h="111919">
                  <a:moveTo>
                    <a:pt x="97631" y="0"/>
                  </a:moveTo>
                  <a:lnTo>
                    <a:pt x="130969" y="66675"/>
                  </a:lnTo>
                  <a:lnTo>
                    <a:pt x="52387" y="111919"/>
                  </a:lnTo>
                  <a:lnTo>
                    <a:pt x="0" y="38100"/>
                  </a:lnTo>
                  <a:lnTo>
                    <a:pt x="97631" y="0"/>
                  </a:lnTo>
                  <a:close/>
                </a:path>
              </a:pathLst>
            </a:custGeom>
            <a:solidFill>
              <a:srgbClr val="FFF2CC"/>
            </a:solidFill>
            <a:ln w="19050">
              <a:solidFill>
                <a:schemeClr val="tx1"/>
              </a:solidFill>
              <a:prstDash val="sysDot"/>
              <a:round/>
              <a:headEnd/>
              <a:tailEnd/>
            </a:ln>
          </p:spPr>
          <p:txBody>
            <a:bodyPr lIns="74295" tIns="8891" rIns="74295" bIns="889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516" name="直線コネクタ 259"/>
            <p:cNvCxnSpPr>
              <a:cxnSpLocks noChangeShapeType="1"/>
            </p:cNvCxnSpPr>
            <p:nvPr/>
          </p:nvCxnSpPr>
          <p:spPr bwMode="auto">
            <a:xfrm flipH="1">
              <a:off x="1979718" y="2749334"/>
              <a:ext cx="937693" cy="72322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7" name="直線コネクタ 259"/>
            <p:cNvCxnSpPr>
              <a:cxnSpLocks noChangeShapeType="1"/>
              <a:endCxn id="625" idx="0"/>
            </p:cNvCxnSpPr>
            <p:nvPr/>
          </p:nvCxnSpPr>
          <p:spPr bwMode="auto">
            <a:xfrm flipH="1">
              <a:off x="1973837" y="2779503"/>
              <a:ext cx="1601225" cy="69846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8" name="直線コネクタ 259"/>
            <p:cNvCxnSpPr>
              <a:cxnSpLocks noChangeShapeType="1"/>
              <a:endCxn id="625" idx="0"/>
            </p:cNvCxnSpPr>
            <p:nvPr/>
          </p:nvCxnSpPr>
          <p:spPr bwMode="auto">
            <a:xfrm flipH="1">
              <a:off x="1973837" y="2146081"/>
              <a:ext cx="2583889" cy="13318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9" name="直線コネクタ 259"/>
            <p:cNvCxnSpPr>
              <a:cxnSpLocks noChangeShapeType="1"/>
              <a:stCxn id="497" idx="2"/>
              <a:endCxn id="625" idx="0"/>
            </p:cNvCxnSpPr>
            <p:nvPr/>
          </p:nvCxnSpPr>
          <p:spPr bwMode="auto">
            <a:xfrm flipH="1">
              <a:off x="1973837" y="2188756"/>
              <a:ext cx="3393731" cy="12892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606" name="Text Box 147"/>
          <p:cNvSpPr txBox="1">
            <a:spLocks noChangeArrowheads="1"/>
          </p:cNvSpPr>
          <p:nvPr/>
        </p:nvSpPr>
        <p:spPr bwMode="auto">
          <a:xfrm>
            <a:off x="6763622" y="4411156"/>
            <a:ext cx="357264" cy="4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300"/>
              </a:lnSpc>
              <a:spcBef>
                <a:spcPct val="5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鴻池組</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30" name="グループ化 29"/>
          <p:cNvGrpSpPr/>
          <p:nvPr/>
        </p:nvGrpSpPr>
        <p:grpSpPr>
          <a:xfrm>
            <a:off x="9128412" y="4258600"/>
            <a:ext cx="2069361" cy="2169372"/>
            <a:chOff x="9790379" y="3489723"/>
            <a:chExt cx="2143911" cy="2169372"/>
          </a:xfrm>
        </p:grpSpPr>
        <p:grpSp>
          <p:nvGrpSpPr>
            <p:cNvPr id="607" name="グループ化 10"/>
            <p:cNvGrpSpPr>
              <a:grpSpLocks/>
            </p:cNvGrpSpPr>
            <p:nvPr/>
          </p:nvGrpSpPr>
          <p:grpSpPr bwMode="auto">
            <a:xfrm>
              <a:off x="9796679" y="4190408"/>
              <a:ext cx="1982418" cy="438005"/>
              <a:chOff x="788515" y="6492808"/>
              <a:chExt cx="2091385" cy="438854"/>
            </a:xfrm>
          </p:grpSpPr>
          <p:sp>
            <p:nvSpPr>
              <p:cNvPr id="608" name="Rectangle 112"/>
              <p:cNvSpPr>
                <a:spLocks noChangeArrowheads="1"/>
              </p:cNvSpPr>
              <p:nvPr/>
            </p:nvSpPr>
            <p:spPr bwMode="auto">
              <a:xfrm>
                <a:off x="788515" y="6530259"/>
                <a:ext cx="333285" cy="211337"/>
              </a:xfrm>
              <a:prstGeom prst="rect">
                <a:avLst/>
              </a:prstGeom>
              <a:solidFill>
                <a:schemeClr val="bg1">
                  <a:lumMod val="85000"/>
                </a:schemeClr>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9" name="Text Box 113"/>
              <p:cNvSpPr txBox="1">
                <a:spLocks noChangeArrowheads="1"/>
              </p:cNvSpPr>
              <p:nvPr/>
            </p:nvSpPr>
            <p:spPr bwMode="auto">
              <a:xfrm>
                <a:off x="1096323" y="6492808"/>
                <a:ext cx="1783577" cy="43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10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都市開発事業（完了）</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00"/>
                  </a:lnSpc>
                  <a:spcBef>
                    <a:spcPct val="500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地域指定以前</a:t>
                </a:r>
              </a:p>
            </p:txBody>
          </p:sp>
        </p:grpSp>
        <p:grpSp>
          <p:nvGrpSpPr>
            <p:cNvPr id="610" name="グループ化 12"/>
            <p:cNvGrpSpPr>
              <a:grpSpLocks/>
            </p:cNvGrpSpPr>
            <p:nvPr/>
          </p:nvGrpSpPr>
          <p:grpSpPr bwMode="auto">
            <a:xfrm>
              <a:off x="9796126" y="4648392"/>
              <a:ext cx="1994152" cy="438209"/>
              <a:chOff x="1953267" y="6456368"/>
              <a:chExt cx="1994236" cy="438770"/>
            </a:xfrm>
          </p:grpSpPr>
          <p:sp>
            <p:nvSpPr>
              <p:cNvPr id="611" name="Text Box 115"/>
              <p:cNvSpPr txBox="1">
                <a:spLocks noChangeArrowheads="1"/>
              </p:cNvSpPr>
              <p:nvPr/>
            </p:nvSpPr>
            <p:spPr bwMode="auto">
              <a:xfrm>
                <a:off x="2245600" y="6456572"/>
                <a:ext cx="1701903" cy="43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10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都市開発事業（完了）</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00"/>
                  </a:lnSpc>
                  <a:spcBef>
                    <a:spcPct val="500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地域指定以後</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12" name="Freeform 9" descr="5%"/>
              <p:cNvSpPr>
                <a:spLocks/>
              </p:cNvSpPr>
              <p:nvPr/>
            </p:nvSpPr>
            <p:spPr bwMode="auto">
              <a:xfrm>
                <a:off x="1953267" y="6456368"/>
                <a:ext cx="310373" cy="227316"/>
              </a:xfrm>
              <a:prstGeom prst="rect">
                <a:avLst/>
              </a:prstGeom>
              <a:solidFill>
                <a:schemeClr val="accent1">
                  <a:lumMod val="20000"/>
                  <a:lumOff val="80000"/>
                </a:schemeClr>
              </a:solidFill>
              <a:ln w="9525">
                <a:solidFill>
                  <a:schemeClr val="tx1"/>
                </a:solidFill>
                <a:prstDash val="solid"/>
                <a:round/>
                <a:headEnd/>
                <a:tailEnd/>
              </a:ln>
            </p:spPr>
            <p:txBody>
              <a:bodyPr lIns="74295" tIns="8891" rIns="74295" bIns="889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 name="グループ化 6"/>
            <p:cNvGrpSpPr/>
            <p:nvPr/>
          </p:nvGrpSpPr>
          <p:grpSpPr>
            <a:xfrm>
              <a:off x="9804800" y="3831993"/>
              <a:ext cx="2129490" cy="415755"/>
              <a:chOff x="7537343" y="7601580"/>
              <a:chExt cx="2129490" cy="415755"/>
            </a:xfrm>
          </p:grpSpPr>
          <p:sp>
            <p:nvSpPr>
              <p:cNvPr id="613" name="Text Box 195"/>
              <p:cNvSpPr txBox="1">
                <a:spLocks noChangeArrowheads="1"/>
              </p:cNvSpPr>
              <p:nvPr/>
            </p:nvSpPr>
            <p:spPr bwMode="auto">
              <a:xfrm>
                <a:off x="7846168" y="7601580"/>
                <a:ext cx="1820665" cy="4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特定都市再生緊急整備地域    （</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2012.1~</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14" name="Rectangle 196"/>
              <p:cNvSpPr>
                <a:spLocks noChangeArrowheads="1"/>
              </p:cNvSpPr>
              <p:nvPr/>
            </p:nvSpPr>
            <p:spPr bwMode="auto">
              <a:xfrm>
                <a:off x="7537343" y="7639713"/>
                <a:ext cx="295518" cy="168455"/>
              </a:xfrm>
              <a:prstGeom prst="rect">
                <a:avLst/>
              </a:prstGeom>
              <a:noFill/>
              <a:ln w="44450" cap="rnd" cmpd="dbl">
                <a:solidFill>
                  <a:srgbClr val="00CC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5" name="グループ化 4"/>
            <p:cNvGrpSpPr/>
            <p:nvPr/>
          </p:nvGrpSpPr>
          <p:grpSpPr>
            <a:xfrm>
              <a:off x="9790379" y="3489723"/>
              <a:ext cx="1988717" cy="415755"/>
              <a:chOff x="5374517" y="7607849"/>
              <a:chExt cx="1988717" cy="415755"/>
            </a:xfrm>
          </p:grpSpPr>
          <p:sp>
            <p:nvSpPr>
              <p:cNvPr id="615" name="Text Box 195"/>
              <p:cNvSpPr txBox="1">
                <a:spLocks noChangeArrowheads="1"/>
              </p:cNvSpPr>
              <p:nvPr/>
            </p:nvSpPr>
            <p:spPr bwMode="auto">
              <a:xfrm>
                <a:off x="5684455" y="7607849"/>
                <a:ext cx="1678779" cy="4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都市再生緊急整備地域（</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2002.7</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16" name="Rectangle 196"/>
              <p:cNvSpPr>
                <a:spLocks noChangeArrowheads="1"/>
              </p:cNvSpPr>
              <p:nvPr/>
            </p:nvSpPr>
            <p:spPr bwMode="auto">
              <a:xfrm>
                <a:off x="5374517" y="7642136"/>
                <a:ext cx="318857" cy="198361"/>
              </a:xfrm>
              <a:prstGeom prst="rect">
                <a:avLst/>
              </a:prstGeom>
              <a:noFill/>
              <a:ln w="25400"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617" name="グループ化 12"/>
            <p:cNvGrpSpPr>
              <a:grpSpLocks/>
            </p:cNvGrpSpPr>
            <p:nvPr/>
          </p:nvGrpSpPr>
          <p:grpSpPr bwMode="auto">
            <a:xfrm>
              <a:off x="9797527" y="5075185"/>
              <a:ext cx="1992751" cy="263700"/>
              <a:chOff x="1939772" y="6439071"/>
              <a:chExt cx="1992836" cy="264036"/>
            </a:xfrm>
          </p:grpSpPr>
          <p:sp>
            <p:nvSpPr>
              <p:cNvPr id="618" name="Text Box 115"/>
              <p:cNvSpPr txBox="1">
                <a:spLocks noChangeArrowheads="1"/>
              </p:cNvSpPr>
              <p:nvPr/>
            </p:nvSpPr>
            <p:spPr bwMode="auto">
              <a:xfrm>
                <a:off x="2245601" y="6456572"/>
                <a:ext cx="1687007" cy="2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都市開発事業（事業中）</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19" name="Freeform 9" descr="5%"/>
              <p:cNvSpPr>
                <a:spLocks/>
              </p:cNvSpPr>
              <p:nvPr/>
            </p:nvSpPr>
            <p:spPr bwMode="auto">
              <a:xfrm>
                <a:off x="1939772" y="6439071"/>
                <a:ext cx="310373" cy="227316"/>
              </a:xfrm>
              <a:prstGeom prst="rect">
                <a:avLst/>
              </a:prstGeom>
              <a:pattFill prst="wdUpDiag">
                <a:fgClr>
                  <a:schemeClr val="accent2"/>
                </a:fgClr>
                <a:bgClr>
                  <a:schemeClr val="bg1"/>
                </a:bgClr>
              </a:pattFill>
              <a:ln w="19050">
                <a:solidFill>
                  <a:schemeClr val="tx1"/>
                </a:solidFill>
                <a:prstDash val="dash"/>
                <a:round/>
                <a:headEnd/>
                <a:tailEnd/>
              </a:ln>
            </p:spPr>
            <p:txBody>
              <a:bodyPr lIns="74295" tIns="8891" rIns="74295" bIns="889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620" name="グループ化 12"/>
            <p:cNvGrpSpPr>
              <a:grpSpLocks/>
            </p:cNvGrpSpPr>
            <p:nvPr/>
          </p:nvGrpSpPr>
          <p:grpSpPr bwMode="auto">
            <a:xfrm>
              <a:off x="9802208" y="5412875"/>
              <a:ext cx="2068096" cy="246220"/>
              <a:chOff x="1941311" y="6456572"/>
              <a:chExt cx="2068185" cy="246537"/>
            </a:xfrm>
          </p:grpSpPr>
          <p:sp>
            <p:nvSpPr>
              <p:cNvPr id="621" name="Text Box 115"/>
              <p:cNvSpPr txBox="1">
                <a:spLocks noChangeArrowheads="1"/>
              </p:cNvSpPr>
              <p:nvPr/>
            </p:nvSpPr>
            <p:spPr bwMode="auto">
              <a:xfrm>
                <a:off x="2245601" y="6456572"/>
                <a:ext cx="1763895" cy="2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都市開発事業（未着手）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2" name="Freeform 9" descr="5%"/>
              <p:cNvSpPr>
                <a:spLocks/>
              </p:cNvSpPr>
              <p:nvPr/>
            </p:nvSpPr>
            <p:spPr bwMode="auto">
              <a:xfrm>
                <a:off x="1941311" y="6458534"/>
                <a:ext cx="316031" cy="227316"/>
              </a:xfrm>
              <a:prstGeom prst="rect">
                <a:avLst/>
              </a:prstGeom>
              <a:solidFill>
                <a:schemeClr val="accent4">
                  <a:lumMod val="20000"/>
                  <a:lumOff val="80000"/>
                </a:schemeClr>
              </a:solidFill>
              <a:ln w="19050">
                <a:solidFill>
                  <a:schemeClr val="tx1"/>
                </a:solidFill>
                <a:prstDash val="sysDot"/>
                <a:round/>
                <a:headEnd/>
                <a:tailEnd/>
              </a:ln>
            </p:spPr>
            <p:txBody>
              <a:bodyPr lIns="74295" tIns="8891" rIns="74295" bIns="889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cxnSp>
        <p:nvCxnSpPr>
          <p:cNvPr id="624" name="直線コネクタ 259"/>
          <p:cNvCxnSpPr>
            <a:cxnSpLocks noChangeShapeType="1"/>
            <a:endCxn id="629" idx="0"/>
          </p:cNvCxnSpPr>
          <p:nvPr/>
        </p:nvCxnSpPr>
        <p:spPr bwMode="auto">
          <a:xfrm flipH="1">
            <a:off x="4268482" y="4624388"/>
            <a:ext cx="1129812" cy="52627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627" name="グループ化 626"/>
          <p:cNvGrpSpPr/>
          <p:nvPr/>
        </p:nvGrpSpPr>
        <p:grpSpPr>
          <a:xfrm>
            <a:off x="3283676" y="5150665"/>
            <a:ext cx="1969612" cy="1558101"/>
            <a:chOff x="8119317" y="4580917"/>
            <a:chExt cx="2751480" cy="2176611"/>
          </a:xfrm>
        </p:grpSpPr>
        <p:sp>
          <p:nvSpPr>
            <p:cNvPr id="628" name="Freeform 3"/>
            <p:cNvSpPr>
              <a:spLocks/>
            </p:cNvSpPr>
            <p:nvPr/>
          </p:nvSpPr>
          <p:spPr bwMode="auto">
            <a:xfrm>
              <a:off x="8686808" y="5838825"/>
              <a:ext cx="796925" cy="141288"/>
            </a:xfrm>
            <a:custGeom>
              <a:avLst/>
              <a:gdLst>
                <a:gd name="T0" fmla="*/ 0 w 3581"/>
                <a:gd name="T1" fmla="*/ 2147483646 h 2891"/>
                <a:gd name="T2" fmla="*/ 2147483646 w 3581"/>
                <a:gd name="T3" fmla="*/ 0 h 2891"/>
                <a:gd name="T4" fmla="*/ 0 60000 65536"/>
                <a:gd name="T5" fmla="*/ 0 60000 65536"/>
              </a:gdLst>
              <a:ahLst/>
              <a:cxnLst>
                <a:cxn ang="T4">
                  <a:pos x="T0" y="T1"/>
                </a:cxn>
                <a:cxn ang="T5">
                  <a:pos x="T2" y="T3"/>
                </a:cxn>
              </a:cxnLst>
              <a:rect l="0" t="0" r="r" b="b"/>
              <a:pathLst>
                <a:path w="3581" h="2891">
                  <a:moveTo>
                    <a:pt x="0" y="2891"/>
                  </a:moveTo>
                  <a:lnTo>
                    <a:pt x="3581" y="0"/>
                  </a:lnTo>
                </a:path>
              </a:pathLst>
            </a:custGeom>
            <a:noFill/>
            <a:ln w="25400" cap="rnd">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9" name="角丸四角形 25"/>
            <p:cNvSpPr>
              <a:spLocks noChangeArrowheads="1"/>
            </p:cNvSpPr>
            <p:nvPr/>
          </p:nvSpPr>
          <p:spPr bwMode="auto">
            <a:xfrm>
              <a:off x="8119317" y="4580917"/>
              <a:ext cx="2751480" cy="2176611"/>
            </a:xfrm>
            <a:prstGeom prst="roundRect">
              <a:avLst>
                <a:gd name="adj" fmla="val 0"/>
              </a:avLst>
            </a:prstGeom>
            <a:solidFill>
              <a:schemeClr val="accent6">
                <a:lumMod val="20000"/>
                <a:lumOff val="80000"/>
              </a:schemeClr>
            </a:solidFill>
            <a:ln w="25400" algn="ctr">
              <a:noFill/>
              <a:round/>
              <a:headEnd/>
              <a:tailEnd type="triangle" w="med" len="med"/>
            </a:ln>
            <a:effectLst>
              <a:outerShdw blurRad="50800" dist="38100" dir="2700000" algn="tl" rotWithShape="0">
                <a:prstClr val="black">
                  <a:alpha val="40000"/>
                </a:prstClr>
              </a:outerShdw>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西尾レントオール株式会社</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（仮称）</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R&amp;D</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国際交流センター</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主用途 ：業務・研究開発施設・展示場等</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30" name="Picture 2" descr="西尾レントール縮小（イメージパース）"/>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6862" y="4602141"/>
              <a:ext cx="2519500" cy="150330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グループ化 25"/>
          <p:cNvGrpSpPr/>
          <p:nvPr/>
        </p:nvGrpSpPr>
        <p:grpSpPr>
          <a:xfrm>
            <a:off x="1229855" y="4756069"/>
            <a:ext cx="1840554" cy="1210435"/>
            <a:chOff x="1275816" y="1995346"/>
            <a:chExt cx="1840554" cy="1210435"/>
          </a:xfrm>
        </p:grpSpPr>
        <p:sp>
          <p:nvSpPr>
            <p:cNvPr id="631" name="角丸四角形 1"/>
            <p:cNvSpPr>
              <a:spLocks noChangeArrowheads="1"/>
            </p:cNvSpPr>
            <p:nvPr/>
          </p:nvSpPr>
          <p:spPr bwMode="auto">
            <a:xfrm>
              <a:off x="1275816" y="2000540"/>
              <a:ext cx="1840554" cy="1205241"/>
            </a:xfrm>
            <a:prstGeom prst="roundRect">
              <a:avLst>
                <a:gd name="adj" fmla="val 0"/>
              </a:avLst>
            </a:prstGeom>
            <a:solidFill>
              <a:schemeClr val="accent6">
                <a:lumMod val="20000"/>
                <a:lumOff val="80000"/>
              </a:schemeClr>
            </a:solidFill>
            <a:ln w="25400" algn="ctr">
              <a:noFill/>
              <a:round/>
              <a:headEnd/>
              <a:tailEnd type="triangle" w="med" len="med"/>
            </a:ln>
            <a:effectLst>
              <a:outerShdw blurRad="50800" dist="38100" dir="2700000" algn="tl" rotWithShape="0">
                <a:prstClr val="black">
                  <a:alpha val="40000"/>
                </a:prstClr>
              </a:outerShdw>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301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301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301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301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301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　</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　</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コスモスクエア複合一体開発</a:t>
              </a:r>
            </a:p>
          </p:txBody>
        </p:sp>
        <p:pic>
          <p:nvPicPr>
            <p:cNvPr id="625" name="図 6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493" y="1995346"/>
              <a:ext cx="1800000" cy="1012021"/>
            </a:xfrm>
            <a:prstGeom prst="rect">
              <a:avLst/>
            </a:prstGeom>
            <a:ln>
              <a:noFill/>
            </a:ln>
            <a:effectLst>
              <a:softEdge rad="63500"/>
            </a:effectLst>
          </p:spPr>
        </p:pic>
      </p:grpSp>
      <p:sp>
        <p:nvSpPr>
          <p:cNvPr id="632" name="角丸四角形 25"/>
          <p:cNvSpPr>
            <a:spLocks noChangeArrowheads="1"/>
          </p:cNvSpPr>
          <p:nvPr/>
        </p:nvSpPr>
        <p:spPr bwMode="auto">
          <a:xfrm>
            <a:off x="8110582" y="2443206"/>
            <a:ext cx="2166314" cy="1592688"/>
          </a:xfrm>
          <a:prstGeom prst="roundRect">
            <a:avLst>
              <a:gd name="adj" fmla="val 0"/>
            </a:avLst>
          </a:prstGeom>
          <a:solidFill>
            <a:schemeClr val="bg1">
              <a:lumMod val="95000"/>
            </a:schemeClr>
          </a:solidFill>
          <a:ln w="25400" algn="ctr">
            <a:noFill/>
            <a:round/>
            <a:headEnd/>
            <a:tailEnd type="triangle" w="med" len="med"/>
          </a:ln>
          <a:effectLst>
            <a:outerShdw blurRad="50800" dist="38100" dir="2700000" algn="tl" rotWithShape="0">
              <a:prstClr val="black">
                <a:alpha val="40000"/>
              </a:prstClr>
            </a:outerShdw>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独立行政法人</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製品評価技術基盤機構（</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NITE</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蓄電池評価センター（</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NLAB</a:t>
            </a:r>
            <a:r>
              <a:rPr kumimoji="1" lang="ja-JP"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主用途 ： 研究施設（製品試験評価）</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完　成 ： </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2016</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33" name="図 6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4556" y="2461514"/>
            <a:ext cx="1862116" cy="918537"/>
          </a:xfrm>
          <a:prstGeom prst="rect">
            <a:avLst/>
          </a:prstGeom>
          <a:effectLst>
            <a:softEdge rad="63500"/>
          </a:effectLst>
        </p:spPr>
      </p:pic>
      <p:cxnSp>
        <p:nvCxnSpPr>
          <p:cNvPr id="634" name="直線コネクタ 259"/>
          <p:cNvCxnSpPr>
            <a:cxnSpLocks noChangeShapeType="1"/>
            <a:endCxn id="629" idx="0"/>
          </p:cNvCxnSpPr>
          <p:nvPr/>
        </p:nvCxnSpPr>
        <p:spPr bwMode="auto">
          <a:xfrm flipH="1">
            <a:off x="4268482" y="4789748"/>
            <a:ext cx="1657734" cy="36091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 name="直線コネクタ 259"/>
          <p:cNvCxnSpPr>
            <a:cxnSpLocks noChangeShapeType="1"/>
          </p:cNvCxnSpPr>
          <p:nvPr/>
        </p:nvCxnSpPr>
        <p:spPr bwMode="auto">
          <a:xfrm flipH="1">
            <a:off x="6511755" y="3073542"/>
            <a:ext cx="1598827" cy="5518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テキスト ボックス 3"/>
          <p:cNvSpPr txBox="1"/>
          <p:nvPr/>
        </p:nvSpPr>
        <p:spPr>
          <a:xfrm>
            <a:off x="3336704" y="6144997"/>
            <a:ext cx="1660842"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出所：西尾レントオール㈱</a:t>
            </a:r>
            <a:r>
              <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HP</a:t>
            </a:r>
            <a:endPar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9886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ワイド画面</PresentationFormat>
  <Paragraphs>379</Paragraphs>
  <Slides>8</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Meiryo UI</vt:lpstr>
      <vt:lpstr>ＭＳ Ｐゴシック</vt:lpstr>
      <vt:lpstr>ＭＳ Ｐ明朝</vt:lpstr>
      <vt:lpstr>ＭＳ ゴシック</vt:lpstr>
      <vt:lpstr>メイリオ</vt:lpstr>
      <vt:lpstr>メイリオ,Bold</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2023-06-16T06:03:19Z</dcterms:modified>
</cp:coreProperties>
</file>