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1" removePersonalInfoOnSave="1" saveSubsetFonts="1">
  <p:sldMasterIdLst>
    <p:sldMasterId id="2147483672" r:id="rId1"/>
  </p:sldMasterIdLst>
  <p:notesMasterIdLst>
    <p:notesMasterId r:id="rId11"/>
  </p:notesMasterIdLst>
  <p:handoutMasterIdLst>
    <p:handoutMasterId r:id="rId12"/>
  </p:handoutMasterIdLst>
  <p:sldIdLst>
    <p:sldId id="925" r:id="rId2"/>
    <p:sldId id="926" r:id="rId3"/>
    <p:sldId id="927" r:id="rId4"/>
    <p:sldId id="928" r:id="rId5"/>
    <p:sldId id="976" r:id="rId6"/>
    <p:sldId id="977" r:id="rId7"/>
    <p:sldId id="931" r:id="rId8"/>
    <p:sldId id="978" r:id="rId9"/>
    <p:sldId id="933"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50113" cy="407828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6108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50113" cy="407828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5835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96040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50113" cy="407828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88551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987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8016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34871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w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2.png"/><Relationship Id="rId21" Type="http://schemas.openxmlformats.org/officeDocument/2006/relationships/image" Target="../media/image26.jpeg"/><Relationship Id="rId7" Type="http://schemas.openxmlformats.org/officeDocument/2006/relationships/image" Target="../media/image23.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18" Type="http://schemas.openxmlformats.org/officeDocument/2006/relationships/image" Target="../media/image4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notesSlide" Target="../notesSlides/notesSlide6.xml"/><Relationship Id="rId16"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7" name="テキスト ボックス 6"/>
          <p:cNvSpPr txBox="1"/>
          <p:nvPr/>
        </p:nvSpPr>
        <p:spPr>
          <a:xfrm>
            <a:off x="1343472" y="620689"/>
            <a:ext cx="9505056" cy="5886051"/>
          </a:xfrm>
          <a:prstGeom prst="rect">
            <a:avLst/>
          </a:prstGeom>
          <a:noFill/>
        </p:spPr>
        <p:txBody>
          <a:bodyPr wrap="square" lIns="68406" tIns="34203" rIns="68406" bIns="34203"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エリア</a:t>
            </a: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の状況</a:t>
            </a:r>
            <a:endParaRPr kumimoji="1" lang="en-US" altLang="ja-JP"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の南の玄関口という都心に位置しながら、貴重な歴史文化遺産（歴史と文化と自然）を有する上町台地の南にも位置し、動物園・美術館・名勝慶沢園・「大阪冬の陣・夏の陣」の歴史の舞台として知られる茶臼山等の多様な施設構成の公園。</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・周辺では、あべのハルカスなどの民間開発によるまちの再生が進み、注目度の高いエリア</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２</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エリアの課題</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・上町台地に固有の「歴史・文化・自然」を有するポテンシャル、都心型という立地上の優位性、及び園内施設の多様性という強みを活かせておらず、魅力を発信する役割を果たせていない。</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・施設の老朽化が深刻でサービス機能やおもてなし力が不足している</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　取組内容、近年の動向</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・上町台地に固有の「歴史・文化・自然」を掘り起こし、公園を拠点として市民へ発信する。</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・民間活力の導入により、新たな飲食施設等の設置やソフト事業（イベント・プロモーション）を展開し、新たな都市魅力を創出し集客力の向上をめざす。</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・公園の無料化により、地域に開かれた公園をめざす。</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・公園の一体的なマネジメントを実施し、公園全体を見通しての最適な企画や高付加価値サービスを提供する。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（例）美術館と慶沢園との一体的な活用を</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検討中</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180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・施設補修・改修やサービス力の向上など、徹底した改善を実践するとともに、大規模改修・施設整備も実施する</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　将来像</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歴史と文化と自然が一体となった公園として「天王寺・阿倍野地区」「上町台地」のブランド力を発信する中心施設に</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180000" marR="0" lvl="0" indent="-1800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地域とともに新たな魅力を創出し発信し続ける公共空間として、立地特性も活かして、市民の憩いの場としてだけでなく、新たな交流の場、賑わいの場として地域全体の活性化に貢献する。</a:t>
            </a:r>
            <a:endParaRPr kumimoji="1" lang="en-US" altLang="ja-JP" sz="1400" b="0" i="0" u="none" strike="sng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706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79619879"/>
              </p:ext>
            </p:extLst>
          </p:nvPr>
        </p:nvGraphicFramePr>
        <p:xfrm>
          <a:off x="1326403" y="926611"/>
          <a:ext cx="10080000" cy="5399999"/>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468000">
                  <a:extLst>
                    <a:ext uri="{9D8B030D-6E8A-4147-A177-3AD203B41FA5}">
                      <a16:colId xmlns:a16="http://schemas.microsoft.com/office/drawing/2014/main" val="20009"/>
                    </a:ext>
                  </a:extLst>
                </a:gridCol>
                <a:gridCol w="468000">
                  <a:extLst>
                    <a:ext uri="{9D8B030D-6E8A-4147-A177-3AD203B41FA5}">
                      <a16:colId xmlns:a16="http://schemas.microsoft.com/office/drawing/2014/main" val="20010"/>
                    </a:ext>
                  </a:extLst>
                </a:gridCol>
                <a:gridCol w="468000">
                  <a:extLst>
                    <a:ext uri="{9D8B030D-6E8A-4147-A177-3AD203B41FA5}">
                      <a16:colId xmlns:a16="http://schemas.microsoft.com/office/drawing/2014/main" val="20011"/>
                    </a:ext>
                  </a:extLst>
                </a:gridCol>
                <a:gridCol w="468000">
                  <a:extLst>
                    <a:ext uri="{9D8B030D-6E8A-4147-A177-3AD203B41FA5}">
                      <a16:colId xmlns:a16="http://schemas.microsoft.com/office/drawing/2014/main" val="20012"/>
                    </a:ext>
                  </a:extLst>
                </a:gridCol>
                <a:gridCol w="468000">
                  <a:extLst>
                    <a:ext uri="{9D8B030D-6E8A-4147-A177-3AD203B41FA5}">
                      <a16:colId xmlns:a16="http://schemas.microsoft.com/office/drawing/2014/main" val="20013"/>
                    </a:ext>
                  </a:extLst>
                </a:gridCol>
                <a:gridCol w="468000">
                  <a:extLst>
                    <a:ext uri="{9D8B030D-6E8A-4147-A177-3AD203B41FA5}">
                      <a16:colId xmlns:a16="http://schemas.microsoft.com/office/drawing/2014/main" val="20014"/>
                    </a:ext>
                  </a:extLst>
                </a:gridCol>
                <a:gridCol w="468000">
                  <a:extLst>
                    <a:ext uri="{9D8B030D-6E8A-4147-A177-3AD203B41FA5}">
                      <a16:colId xmlns:a16="http://schemas.microsoft.com/office/drawing/2014/main" val="4142557603"/>
                    </a:ext>
                  </a:extLst>
                </a:gridCol>
                <a:gridCol w="510142">
                  <a:extLst>
                    <a:ext uri="{9D8B030D-6E8A-4147-A177-3AD203B41FA5}">
                      <a16:colId xmlns:a16="http://schemas.microsoft.com/office/drawing/2014/main" val="2667021708"/>
                    </a:ext>
                  </a:extLst>
                </a:gridCol>
                <a:gridCol w="471055">
                  <a:extLst>
                    <a:ext uri="{9D8B030D-6E8A-4147-A177-3AD203B41FA5}">
                      <a16:colId xmlns:a16="http://schemas.microsoft.com/office/drawing/2014/main" val="2403313686"/>
                    </a:ext>
                  </a:extLst>
                </a:gridCol>
                <a:gridCol w="484909">
                  <a:extLst>
                    <a:ext uri="{9D8B030D-6E8A-4147-A177-3AD203B41FA5}">
                      <a16:colId xmlns:a16="http://schemas.microsoft.com/office/drawing/2014/main" val="905749069"/>
                    </a:ext>
                  </a:extLst>
                </a:gridCol>
                <a:gridCol w="405894">
                  <a:extLst>
                    <a:ext uri="{9D8B030D-6E8A-4147-A177-3AD203B41FA5}">
                      <a16:colId xmlns:a16="http://schemas.microsoft.com/office/drawing/2014/main" val="1726445443"/>
                    </a:ext>
                  </a:extLst>
                </a:gridCol>
              </a:tblGrid>
              <a:tr h="489057">
                <a:tc>
                  <a:txBody>
                    <a:bodyPr/>
                    <a:lstStyle/>
                    <a:p>
                      <a:pPr algn="r"/>
                      <a:r>
                        <a:rPr kumimoji="1" lang="ja-JP" altLang="en-US" sz="1100" dirty="0" smtClean="0"/>
                        <a:t>年度</a:t>
                      </a:r>
                      <a:endParaRPr kumimoji="1" lang="ja-JP" altLang="en-US" sz="1100" dirty="0"/>
                    </a:p>
                  </a:txBody>
                  <a:tcPr anchor="ctr"/>
                </a:tc>
                <a:tc>
                  <a:txBody>
                    <a:bodyPr/>
                    <a:lstStyle/>
                    <a:p>
                      <a:r>
                        <a:rPr kumimoji="1" lang="en-US" altLang="ja-JP" sz="1100" dirty="0" smtClean="0"/>
                        <a:t>2008</a:t>
                      </a:r>
                      <a:r>
                        <a:rPr kumimoji="1" lang="ja-JP" altLang="en-US" sz="1100" dirty="0" smtClean="0"/>
                        <a:t>～</a:t>
                      </a:r>
                      <a:r>
                        <a:rPr kumimoji="1" lang="en-US" altLang="ja-JP" sz="1100" dirty="0" smtClean="0"/>
                        <a:t>2012</a:t>
                      </a:r>
                    </a:p>
                    <a:p>
                      <a:r>
                        <a:rPr kumimoji="1" lang="ja-JP" altLang="en-US" sz="1100" dirty="0" smtClean="0"/>
                        <a:t> </a:t>
                      </a:r>
                      <a:r>
                        <a:rPr kumimoji="1" lang="en-US" altLang="ja-JP" sz="1100" dirty="0" smtClean="0"/>
                        <a:t>(H20</a:t>
                      </a:r>
                      <a:r>
                        <a:rPr kumimoji="1" lang="ja-JP" altLang="en-US" sz="1100" dirty="0" smtClean="0"/>
                        <a:t>～</a:t>
                      </a:r>
                      <a:r>
                        <a:rPr kumimoji="1" lang="en-US" altLang="ja-JP" sz="1100" dirty="0" smtClean="0"/>
                        <a:t>H24)</a:t>
                      </a:r>
                      <a:endParaRPr kumimoji="1" lang="ja-JP" altLang="en-US" sz="1100" dirty="0"/>
                    </a:p>
                  </a:txBody>
                  <a:tcPr anchor="ctr"/>
                </a:tc>
                <a:tc>
                  <a:txBody>
                    <a:bodyPr/>
                    <a:lstStyle/>
                    <a:p>
                      <a:r>
                        <a:rPr kumimoji="1" lang="en-US" altLang="ja-JP" sz="1100" dirty="0" smtClean="0"/>
                        <a:t>2013</a:t>
                      </a:r>
                    </a:p>
                    <a:p>
                      <a:r>
                        <a:rPr kumimoji="1" lang="en-US" altLang="ja-JP" sz="1100" dirty="0" smtClean="0"/>
                        <a:t>(H25)</a:t>
                      </a:r>
                      <a:endParaRPr kumimoji="1" lang="ja-JP" altLang="en-US" sz="1100" dirty="0"/>
                    </a:p>
                  </a:txBody>
                  <a:tcPr marL="45720" marR="45720" anchor="ctr"/>
                </a:tc>
                <a:tc>
                  <a:txBody>
                    <a:bodyPr/>
                    <a:lstStyle/>
                    <a:p>
                      <a:pPr algn="ctr"/>
                      <a:r>
                        <a:rPr kumimoji="1" lang="en-US" altLang="ja-JP" sz="1000" dirty="0" smtClean="0"/>
                        <a:t>2014</a:t>
                      </a:r>
                    </a:p>
                    <a:p>
                      <a:pPr algn="ctr"/>
                      <a:r>
                        <a:rPr kumimoji="1" lang="en-US" altLang="ja-JP" sz="1000" dirty="0" smtClean="0"/>
                        <a:t>(H26)</a:t>
                      </a:r>
                      <a:endParaRPr kumimoji="1" lang="ja-JP" altLang="en-US" sz="1000" dirty="0"/>
                    </a:p>
                  </a:txBody>
                  <a:tcPr marL="45720" marR="45720" anchor="ctr"/>
                </a:tc>
                <a:tc>
                  <a:txBody>
                    <a:bodyPr/>
                    <a:lstStyle/>
                    <a:p>
                      <a:pPr algn="ctr"/>
                      <a:r>
                        <a:rPr kumimoji="1" lang="en-US" altLang="ja-JP" sz="1000" dirty="0" smtClean="0"/>
                        <a:t>2015</a:t>
                      </a:r>
                    </a:p>
                    <a:p>
                      <a:pPr algn="ctr"/>
                      <a:r>
                        <a:rPr kumimoji="1" lang="en-US" altLang="ja-JP" sz="1000" dirty="0" smtClean="0"/>
                        <a:t>(H27)</a:t>
                      </a:r>
                      <a:endParaRPr kumimoji="1" lang="ja-JP" altLang="en-US" sz="1000" dirty="0"/>
                    </a:p>
                  </a:txBody>
                  <a:tcPr marL="45720" marR="45720" anchor="ctr"/>
                </a:tc>
                <a:tc>
                  <a:txBody>
                    <a:bodyPr/>
                    <a:lstStyle/>
                    <a:p>
                      <a:pPr algn="ctr"/>
                      <a:r>
                        <a:rPr kumimoji="1" lang="en-US" altLang="ja-JP" sz="1000" dirty="0" smtClean="0"/>
                        <a:t>2016</a:t>
                      </a:r>
                    </a:p>
                    <a:p>
                      <a:pPr algn="ctr"/>
                      <a:r>
                        <a:rPr kumimoji="1" lang="en-US" altLang="ja-JP" sz="1000" dirty="0" smtClean="0"/>
                        <a:t>(H28)</a:t>
                      </a:r>
                      <a:endParaRPr kumimoji="1" lang="ja-JP" altLang="en-US" sz="1000" dirty="0"/>
                    </a:p>
                  </a:txBody>
                  <a:tcPr marL="45720" marR="45720" anchor="ctr"/>
                </a:tc>
                <a:tc>
                  <a:txBody>
                    <a:bodyPr/>
                    <a:lstStyle/>
                    <a:p>
                      <a:pPr algn="ctr"/>
                      <a:r>
                        <a:rPr kumimoji="1" lang="en-US" altLang="ja-JP" sz="1000" dirty="0" smtClean="0"/>
                        <a:t>2017</a:t>
                      </a:r>
                    </a:p>
                    <a:p>
                      <a:pPr algn="ctr"/>
                      <a:r>
                        <a:rPr kumimoji="1" lang="en-US" altLang="ja-JP" sz="1000" dirty="0" smtClean="0"/>
                        <a:t>(H29)</a:t>
                      </a:r>
                      <a:endParaRPr kumimoji="1" lang="ja-JP" altLang="en-US" sz="1000" dirty="0"/>
                    </a:p>
                  </a:txBody>
                  <a:tcPr marL="45720" marR="45720" anchor="ctr"/>
                </a:tc>
                <a:tc>
                  <a:txBody>
                    <a:bodyPr/>
                    <a:lstStyle/>
                    <a:p>
                      <a:pPr algn="ctr"/>
                      <a:r>
                        <a:rPr kumimoji="1" lang="en-US" altLang="ja-JP" sz="1000" dirty="0" smtClean="0"/>
                        <a:t>2018</a:t>
                      </a:r>
                    </a:p>
                    <a:p>
                      <a:pPr algn="ctr"/>
                      <a:r>
                        <a:rPr kumimoji="1" lang="en-US" altLang="ja-JP" sz="1000" dirty="0" smtClean="0"/>
                        <a:t>(H30)</a:t>
                      </a:r>
                      <a:endParaRPr kumimoji="1" lang="ja-JP" altLang="en-US" sz="1000" dirty="0"/>
                    </a:p>
                  </a:txBody>
                  <a:tcPr marL="45720" marR="45720" anchor="ctr"/>
                </a:tc>
                <a:tc>
                  <a:txBody>
                    <a:bodyPr/>
                    <a:lstStyle/>
                    <a:p>
                      <a:pPr algn="ctr"/>
                      <a:r>
                        <a:rPr kumimoji="1" lang="en-US" altLang="ja-JP" sz="1000" dirty="0" smtClean="0"/>
                        <a:t>2019</a:t>
                      </a:r>
                    </a:p>
                    <a:p>
                      <a:pPr algn="ctr"/>
                      <a:r>
                        <a:rPr kumimoji="1" lang="en-US" altLang="ja-JP" sz="1000" dirty="0" smtClean="0"/>
                        <a:t>(R1)</a:t>
                      </a:r>
                      <a:endParaRPr kumimoji="1" lang="ja-JP" altLang="en-US" sz="1000" dirty="0"/>
                    </a:p>
                  </a:txBody>
                  <a:tcPr anchor="ctr"/>
                </a:tc>
                <a:tc>
                  <a:txBody>
                    <a:bodyPr/>
                    <a:lstStyle/>
                    <a:p>
                      <a:pPr algn="ctr"/>
                      <a:r>
                        <a:rPr kumimoji="1" lang="en-US" altLang="ja-JP" sz="1000" dirty="0" smtClean="0"/>
                        <a:t>2020</a:t>
                      </a:r>
                    </a:p>
                    <a:p>
                      <a:pPr algn="ctr"/>
                      <a:r>
                        <a:rPr kumimoji="1" lang="en-US" altLang="ja-JP" sz="1000" dirty="0" smtClean="0"/>
                        <a:t>(R2)</a:t>
                      </a:r>
                      <a:endParaRPr kumimoji="1" lang="ja-JP" altLang="en-US" sz="1000" dirty="0"/>
                    </a:p>
                  </a:txBody>
                  <a:tcPr anchor="ctr"/>
                </a:tc>
                <a:tc>
                  <a:txBody>
                    <a:bodyPr/>
                    <a:lstStyle/>
                    <a:p>
                      <a:pPr algn="ctr"/>
                      <a:r>
                        <a:rPr kumimoji="1" lang="en-US" altLang="ja-JP" sz="1000" dirty="0" smtClean="0"/>
                        <a:t>2021</a:t>
                      </a:r>
                    </a:p>
                    <a:p>
                      <a:pPr algn="ctr"/>
                      <a:r>
                        <a:rPr kumimoji="1" lang="en-US" altLang="ja-JP" sz="1000" dirty="0" smtClean="0"/>
                        <a:t>(R3)</a:t>
                      </a:r>
                      <a:endParaRPr kumimoji="1" lang="ja-JP" altLang="en-US" sz="1000" dirty="0"/>
                    </a:p>
                  </a:txBody>
                  <a:tcPr anchor="ctr"/>
                </a:tc>
                <a:tc>
                  <a:txBody>
                    <a:bodyPr/>
                    <a:lstStyle/>
                    <a:p>
                      <a:pPr algn="ctr"/>
                      <a:r>
                        <a:rPr kumimoji="1" lang="en-US" altLang="ja-JP" sz="1000" dirty="0" smtClean="0"/>
                        <a:t>2022</a:t>
                      </a:r>
                    </a:p>
                    <a:p>
                      <a:pPr algn="ctr"/>
                      <a:r>
                        <a:rPr kumimoji="1" lang="en-US" altLang="ja-JP" sz="1000" dirty="0" smtClean="0"/>
                        <a:t>(R4)</a:t>
                      </a:r>
                      <a:endParaRPr kumimoji="1" lang="ja-JP" altLang="en-US" sz="1000" dirty="0"/>
                    </a:p>
                  </a:txBody>
                  <a:tcPr anchor="ctr"/>
                </a:tc>
                <a:tc>
                  <a:txBody>
                    <a:bodyPr/>
                    <a:lstStyle/>
                    <a:p>
                      <a:pPr algn="ctr"/>
                      <a:r>
                        <a:rPr kumimoji="1" lang="en-US" altLang="ja-JP" sz="1000" dirty="0" smtClean="0"/>
                        <a:t>2023</a:t>
                      </a:r>
                    </a:p>
                    <a:p>
                      <a:pPr algn="ctr"/>
                      <a:r>
                        <a:rPr kumimoji="1" lang="en-US" altLang="ja-JP" sz="1000" dirty="0" smtClean="0"/>
                        <a:t>(R5)</a:t>
                      </a:r>
                      <a:endParaRPr kumimoji="1" lang="ja-JP" altLang="en-US" sz="1000" dirty="0"/>
                    </a:p>
                  </a:txBody>
                  <a:tcPr anchor="ctr"/>
                </a:tc>
                <a:tc>
                  <a:txBody>
                    <a:bodyPr/>
                    <a:lstStyle/>
                    <a:p>
                      <a:pPr algn="ctr"/>
                      <a:r>
                        <a:rPr kumimoji="1" lang="en-US" altLang="ja-JP" sz="1000" dirty="0" smtClean="0"/>
                        <a:t>2024</a:t>
                      </a:r>
                    </a:p>
                    <a:p>
                      <a:pPr algn="ctr"/>
                      <a:r>
                        <a:rPr kumimoji="1" lang="en-US" altLang="ja-JP" sz="1000" dirty="0" smtClean="0"/>
                        <a:t>(R6)</a:t>
                      </a:r>
                      <a:endParaRPr kumimoji="1" lang="ja-JP" altLang="en-US" sz="1000" dirty="0"/>
                    </a:p>
                  </a:txBody>
                  <a:tcPr anchor="ctr"/>
                </a:tc>
                <a:tc>
                  <a:txBody>
                    <a:bodyPr/>
                    <a:lstStyle/>
                    <a:p>
                      <a:pPr algn="ctr"/>
                      <a:r>
                        <a:rPr kumimoji="1" lang="en-US" altLang="ja-JP" sz="1000" dirty="0" smtClean="0"/>
                        <a:t>2025</a:t>
                      </a:r>
                    </a:p>
                    <a:p>
                      <a:pPr algn="ctr"/>
                      <a:r>
                        <a:rPr kumimoji="1" lang="en-US" altLang="ja-JP" sz="1000" dirty="0" smtClean="0"/>
                        <a:t>(R7)</a:t>
                      </a:r>
                      <a:endParaRPr kumimoji="1" lang="ja-JP" altLang="en-US" sz="1000" dirty="0"/>
                    </a:p>
                  </a:txBody>
                  <a:tcPr anchor="ctr"/>
                </a:tc>
                <a:tc>
                  <a:txBody>
                    <a:bodyPr/>
                    <a:lstStyle/>
                    <a:p>
                      <a:pPr algn="ctr"/>
                      <a:r>
                        <a:rPr kumimoji="1" lang="en-US" altLang="ja-JP" sz="1000" dirty="0" smtClean="0"/>
                        <a:t>2026</a:t>
                      </a:r>
                    </a:p>
                    <a:p>
                      <a:pPr algn="ctr"/>
                      <a:r>
                        <a:rPr kumimoji="1" lang="en-US" altLang="ja-JP" sz="1000" dirty="0" smtClean="0"/>
                        <a:t>(R8)</a:t>
                      </a:r>
                      <a:endParaRPr kumimoji="1" lang="ja-JP" altLang="en-US" sz="1000" dirty="0"/>
                    </a:p>
                  </a:txBody>
                  <a:tcPr anchor="ctr"/>
                </a:tc>
                <a:tc>
                  <a:txBody>
                    <a:bodyPr/>
                    <a:lstStyle/>
                    <a:p>
                      <a:pPr algn="ctr"/>
                      <a:r>
                        <a:rPr kumimoji="1" lang="en-US" altLang="ja-JP" sz="1000" dirty="0" smtClean="0"/>
                        <a:t>2027</a:t>
                      </a:r>
                    </a:p>
                    <a:p>
                      <a:pPr algn="ctr"/>
                      <a:r>
                        <a:rPr kumimoji="1" lang="en-US" altLang="ja-JP" sz="1000" dirty="0" smtClean="0"/>
                        <a:t>(R9)</a:t>
                      </a:r>
                      <a:endParaRPr kumimoji="1" lang="ja-JP" altLang="en-US" sz="1000" dirty="0"/>
                    </a:p>
                  </a:txBody>
                  <a:tcPr anchor="ctr"/>
                </a:tc>
                <a:tc>
                  <a:txBody>
                    <a:bodyPr/>
                    <a:lstStyle/>
                    <a:p>
                      <a:pPr algn="ctr"/>
                      <a:r>
                        <a:rPr kumimoji="1" lang="en-US" altLang="ja-JP" sz="1000" dirty="0" smtClean="0"/>
                        <a:t>2028</a:t>
                      </a:r>
                    </a:p>
                    <a:p>
                      <a:pPr algn="ctr"/>
                      <a:r>
                        <a:rPr kumimoji="1" lang="en-US" altLang="ja-JP" sz="1000" dirty="0" smtClean="0"/>
                        <a:t>(R10)</a:t>
                      </a:r>
                      <a:endParaRPr kumimoji="1" lang="ja-JP" altLang="en-US" sz="1000" dirty="0"/>
                    </a:p>
                  </a:txBody>
                  <a:tcPr anchor="ctr"/>
                </a:tc>
                <a:tc>
                  <a:txBody>
                    <a:bodyPr/>
                    <a:lstStyle/>
                    <a:p>
                      <a:pPr algn="ctr"/>
                      <a:r>
                        <a:rPr kumimoji="1" lang="en-US" altLang="ja-JP" sz="1000" dirty="0" smtClean="0"/>
                        <a:t>2029</a:t>
                      </a:r>
                    </a:p>
                    <a:p>
                      <a:pPr algn="ctr"/>
                      <a:r>
                        <a:rPr kumimoji="1" lang="en-US" altLang="ja-JP" sz="1000" dirty="0" smtClean="0"/>
                        <a:t>(R11)</a:t>
                      </a:r>
                      <a:endParaRPr kumimoji="1" lang="ja-JP" altLang="en-US" sz="1000" dirty="0"/>
                    </a:p>
                  </a:txBody>
                  <a:tcPr anchor="ctr"/>
                </a:tc>
                <a:tc>
                  <a:txBody>
                    <a:bodyPr/>
                    <a:lstStyle/>
                    <a:p>
                      <a:pPr algn="ctr"/>
                      <a:r>
                        <a:rPr kumimoji="1" lang="en-US" altLang="ja-JP" sz="1000" dirty="0" smtClean="0"/>
                        <a:t>2030</a:t>
                      </a:r>
                    </a:p>
                    <a:p>
                      <a:pPr algn="ctr"/>
                      <a:r>
                        <a:rPr kumimoji="1" lang="en-US" altLang="ja-JP" sz="1000" dirty="0" smtClean="0"/>
                        <a:t>(R12)</a:t>
                      </a:r>
                      <a:endParaRPr kumimoji="1" lang="ja-JP" altLang="en-US" sz="1000" dirty="0"/>
                    </a:p>
                  </a:txBody>
                  <a:tcPr marL="45720" marR="45720" anchor="ctr"/>
                </a:tc>
                <a:extLst>
                  <a:ext uri="{0D108BD9-81ED-4DB2-BD59-A6C34878D82A}">
                    <a16:rowId xmlns:a16="http://schemas.microsoft.com/office/drawing/2014/main" val="10000"/>
                  </a:ext>
                </a:extLst>
              </a:tr>
              <a:tr h="1770183">
                <a:tc>
                  <a:txBody>
                    <a:bodyPr/>
                    <a:lstStyle/>
                    <a:p>
                      <a:r>
                        <a:rPr kumimoji="1" lang="ja-JP" altLang="en-US" sz="1100" dirty="0" smtClean="0"/>
                        <a:t>動物園</a:t>
                      </a:r>
                      <a:endParaRPr kumimoji="1" lang="ja-JP" altLang="en-US" sz="1100" dirty="0"/>
                    </a:p>
                  </a:txBody>
                  <a:tcPr marL="36000" marR="36000"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a16="http://schemas.microsoft.com/office/drawing/2014/main" val="10001"/>
                  </a:ext>
                </a:extLst>
              </a:tr>
              <a:tr h="1077522">
                <a:tc>
                  <a:txBody>
                    <a:bodyPr/>
                    <a:lstStyle/>
                    <a:p>
                      <a:r>
                        <a:rPr kumimoji="1" lang="ja-JP" altLang="en-US" sz="1100" dirty="0" smtClean="0"/>
                        <a:t>大阪市立美術館</a:t>
                      </a:r>
                      <a:endParaRPr kumimoji="1" lang="en-US" altLang="ja-JP" sz="1100" dirty="0" smtClean="0"/>
                    </a:p>
                  </a:txBody>
                  <a:tcPr marL="36000" marR="36000"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a16="http://schemas.microsoft.com/office/drawing/2014/main" val="10002"/>
                  </a:ext>
                </a:extLst>
              </a:tr>
              <a:tr h="630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慶沢園</a:t>
                      </a:r>
                    </a:p>
                  </a:txBody>
                  <a:tcPr marL="36000" marR="36000"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a16="http://schemas.microsoft.com/office/drawing/2014/main" val="10003"/>
                  </a:ext>
                </a:extLst>
              </a:tr>
              <a:tr h="1432419">
                <a:tc>
                  <a:txBody>
                    <a:bodyPr/>
                    <a:lstStyle/>
                    <a:p>
                      <a:r>
                        <a:rPr kumimoji="1" lang="ja-JP" altLang="en-US" sz="1100" dirty="0" smtClean="0">
                          <a:solidFill>
                            <a:schemeClr val="tx1"/>
                          </a:solidFill>
                        </a:rPr>
                        <a:t>公園（エントランスエリア・茶臼山北東部</a:t>
                      </a:r>
                      <a:r>
                        <a:rPr kumimoji="1" lang="ja-JP" altLang="en-US" sz="1100" dirty="0" err="1" smtClean="0">
                          <a:solidFill>
                            <a:schemeClr val="tx1"/>
                          </a:solidFill>
                        </a:rPr>
                        <a:t>てんしば</a:t>
                      </a:r>
                      <a:r>
                        <a:rPr kumimoji="1" lang="ja-JP" altLang="en-US" sz="1100" dirty="0" smtClean="0">
                          <a:solidFill>
                            <a:schemeClr val="tx1"/>
                          </a:solidFill>
                        </a:rPr>
                        <a:t>ゲートエリア）</a:t>
                      </a:r>
                      <a:endParaRPr kumimoji="1" lang="ja-JP" altLang="en-US" sz="1100" dirty="0">
                        <a:solidFill>
                          <a:schemeClr val="tx1"/>
                        </a:solidFill>
                      </a:endParaRPr>
                    </a:p>
                  </a:txBody>
                  <a:tcPr marL="36000" marR="36000"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a16="http://schemas.microsoft.com/office/drawing/2014/main" val="10004"/>
                  </a:ext>
                </a:extLst>
              </a:tr>
            </a:tbl>
          </a:graphicData>
        </a:graphic>
      </p:graphicFrame>
      <p:sp>
        <p:nvSpPr>
          <p:cNvPr id="49"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角丸四角形 11"/>
          <p:cNvSpPr/>
          <p:nvPr/>
        </p:nvSpPr>
        <p:spPr>
          <a:xfrm>
            <a:off x="4868899" y="6472162"/>
            <a:ext cx="3933445" cy="3195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197700" y="6471962"/>
            <a:ext cx="35798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天王寺公園</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4986005" y="6466981"/>
            <a:ext cx="36535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：建設局、</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経済戦略局、</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阿倍野区</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役所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1" name="円/楕円 10"/>
          <p:cNvSpPr/>
          <p:nvPr/>
        </p:nvSpPr>
        <p:spPr>
          <a:xfrm>
            <a:off x="2661087" y="1778079"/>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5" name="直線矢印コネクタ 14"/>
          <p:cNvCxnSpPr/>
          <p:nvPr/>
        </p:nvCxnSpPr>
        <p:spPr>
          <a:xfrm>
            <a:off x="3054812" y="1857609"/>
            <a:ext cx="252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370189" y="1843460"/>
            <a:ext cx="504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951204" y="1857395"/>
            <a:ext cx="396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083659" y="2758134"/>
            <a:ext cx="216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312436" y="2758134"/>
            <a:ext cx="7056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605192" y="4531445"/>
            <a:ext cx="252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898795" y="4498715"/>
            <a:ext cx="4509780" cy="3273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151601" y="5462233"/>
            <a:ext cx="7200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757081" y="5468931"/>
            <a:ext cx="36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3201864" y="5464940"/>
            <a:ext cx="504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011213" y="1981987"/>
            <a:ext cx="937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年</a:t>
            </a:r>
            <a:r>
              <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(H23)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公園</a:t>
            </a: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と</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動物</a:t>
            </a: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園との連絡ゲート（仮設）開設</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0" name="テキスト ボックス 29"/>
          <p:cNvSpPr txBox="1"/>
          <p:nvPr/>
        </p:nvSpPr>
        <p:spPr>
          <a:xfrm>
            <a:off x="2787322" y="1397775"/>
            <a:ext cx="7232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園路・</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トイレ改修</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1" name="テキスト ボックス 30"/>
          <p:cNvSpPr txBox="1"/>
          <p:nvPr/>
        </p:nvSpPr>
        <p:spPr>
          <a:xfrm>
            <a:off x="3380955" y="1376834"/>
            <a:ext cx="15007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食堂・遊戯コーナー撤去</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観光バス駐車場設置</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2" name="テキスト ボックス 31"/>
          <p:cNvSpPr txBox="1"/>
          <p:nvPr/>
        </p:nvSpPr>
        <p:spPr>
          <a:xfrm>
            <a:off x="3875072" y="1885750"/>
            <a:ext cx="234872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・ツル舎整備</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・公園と動物園との連絡ゲート整備・開設</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・イベント広場整備</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3" name="テキスト ボックス 32"/>
          <p:cNvSpPr txBox="1"/>
          <p:nvPr/>
        </p:nvSpPr>
        <p:spPr>
          <a:xfrm>
            <a:off x="4871668" y="1512932"/>
            <a:ext cx="171713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老朽化施設の順次整備更新</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4" name="テキスト ボックス 33"/>
          <p:cNvSpPr txBox="1"/>
          <p:nvPr/>
        </p:nvSpPr>
        <p:spPr>
          <a:xfrm>
            <a:off x="3765175" y="2420472"/>
            <a:ext cx="9541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基本構想策定</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5" name="テキスト ボックス 34"/>
          <p:cNvSpPr txBox="1"/>
          <p:nvPr/>
        </p:nvSpPr>
        <p:spPr>
          <a:xfrm>
            <a:off x="5941368" y="2745085"/>
            <a:ext cx="26452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2016</a:t>
            </a: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r>
              <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(H28)4</a:t>
            </a: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月～</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・利用者ニーズに応える展示、サービスの充実</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6" name="テキスト ボックス 35"/>
          <p:cNvSpPr txBox="1"/>
          <p:nvPr/>
        </p:nvSpPr>
        <p:spPr>
          <a:xfrm>
            <a:off x="4275987" y="2740485"/>
            <a:ext cx="17876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天王寺動物園</a:t>
            </a:r>
            <a:r>
              <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101</a:t>
            </a: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計画」策定</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1" name="テキスト ボックス 40"/>
          <p:cNvSpPr txBox="1"/>
          <p:nvPr/>
        </p:nvSpPr>
        <p:spPr>
          <a:xfrm>
            <a:off x="3537243" y="4219049"/>
            <a:ext cx="30155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休憩所、園路、設備等の改修及び樹木の補植を実施</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2" name="テキスト ボックス 41"/>
          <p:cNvSpPr txBox="1"/>
          <p:nvPr/>
        </p:nvSpPr>
        <p:spPr>
          <a:xfrm>
            <a:off x="4382560" y="4498715"/>
            <a:ext cx="3313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周辺と調和の取れた庭園として管理を行うとともに、美術館との連携による一体的な</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活用を</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検討</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42"/>
          <p:cNvSpPr txBox="1"/>
          <p:nvPr/>
        </p:nvSpPr>
        <p:spPr>
          <a:xfrm>
            <a:off x="3421973" y="4599425"/>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改修工事</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4" name="テキスト ボックス 43"/>
          <p:cNvSpPr txBox="1"/>
          <p:nvPr/>
        </p:nvSpPr>
        <p:spPr>
          <a:xfrm>
            <a:off x="2915598" y="4833302"/>
            <a:ext cx="220765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＜エントランスエリア</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・茶臼山北</a:t>
            </a: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東部＞</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5" name="テキスト ボックス 44"/>
          <p:cNvSpPr txBox="1"/>
          <p:nvPr/>
        </p:nvSpPr>
        <p:spPr>
          <a:xfrm>
            <a:off x="3019310" y="5007459"/>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事業者</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公募</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開始</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6" name="テキスト ボックス 45"/>
          <p:cNvSpPr txBox="1"/>
          <p:nvPr/>
        </p:nvSpPr>
        <p:spPr>
          <a:xfrm>
            <a:off x="3603053" y="4990574"/>
            <a:ext cx="5693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事業者</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決定</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7" name="テキスト ボックス 46"/>
          <p:cNvSpPr txBox="1"/>
          <p:nvPr/>
        </p:nvSpPr>
        <p:spPr>
          <a:xfrm>
            <a:off x="6524739" y="5040883"/>
            <a:ext cx="34098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民間事業者に</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より</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、エントランスエリア</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等</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の管理運営、イベント開催やプロモーション</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等の賑わい</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創出を一体的に実施</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8" name="テキスト ボックス 57"/>
          <p:cNvSpPr txBox="1"/>
          <p:nvPr/>
        </p:nvSpPr>
        <p:spPr>
          <a:xfrm>
            <a:off x="5063448" y="2320603"/>
            <a:ext cx="15593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天王寺動物園ゲートエリア魅力向上事業者決定</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9" name="テキスト ボックス 58"/>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60" name="グループ化 59"/>
          <p:cNvGrpSpPr/>
          <p:nvPr/>
        </p:nvGrpSpPr>
        <p:grpSpPr>
          <a:xfrm>
            <a:off x="4882148" y="409610"/>
            <a:ext cx="7279465" cy="516139"/>
            <a:chOff x="4882148" y="409610"/>
            <a:chExt cx="7279465" cy="516139"/>
          </a:xfrm>
        </p:grpSpPr>
        <p:cxnSp>
          <p:nvCxnSpPr>
            <p:cNvPr id="61" name="直線コネクタ 60"/>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・事業者</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選定</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等）</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3" name="直線コネクタ 62"/>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・着工～竣工）</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5" name="直線コネクタ 64"/>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・供用開始～）</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テキスト ボックス 66"/>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は</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今後</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の取組</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項目</a:t>
              </a:r>
            </a:p>
          </p:txBody>
        </p:sp>
        <p:sp>
          <p:nvSpPr>
            <p:cNvPr id="68" name="テキスト ボックス 67"/>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凡例（案）</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角丸四角形 68"/>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cxnSp>
        <p:nvCxnSpPr>
          <p:cNvPr id="78" name="直線矢印コネクタ 77"/>
          <p:cNvCxnSpPr/>
          <p:nvPr/>
        </p:nvCxnSpPr>
        <p:spPr>
          <a:xfrm flipV="1">
            <a:off x="2051613" y="1843754"/>
            <a:ext cx="936000" cy="14827"/>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4005212" y="4994956"/>
            <a:ext cx="233910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エントランスエリア リニューアル オープン</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1" name="円/楕円 80"/>
          <p:cNvSpPr/>
          <p:nvPr/>
        </p:nvSpPr>
        <p:spPr>
          <a:xfrm>
            <a:off x="4241183" y="540429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テキスト ボックス 81"/>
          <p:cNvSpPr txBox="1"/>
          <p:nvPr/>
        </p:nvSpPr>
        <p:spPr>
          <a:xfrm>
            <a:off x="4157612" y="5175066"/>
            <a:ext cx="24881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茶臼山北東部エリア リニューアル オープン</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4" name="テキスト ボックス 73"/>
          <p:cNvSpPr txBox="1"/>
          <p:nvPr/>
        </p:nvSpPr>
        <p:spPr>
          <a:xfrm>
            <a:off x="3614994" y="2936427"/>
            <a:ext cx="235192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★天王寺動物園開園</a:t>
            </a: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100</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周年</a:t>
            </a: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(2015.1.1</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5" name="円/楕円 56"/>
          <p:cNvSpPr/>
          <p:nvPr/>
        </p:nvSpPr>
        <p:spPr>
          <a:xfrm flipV="1">
            <a:off x="6771194" y="268218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テキスト ボックス 75"/>
          <p:cNvSpPr txBox="1"/>
          <p:nvPr/>
        </p:nvSpPr>
        <p:spPr>
          <a:xfrm>
            <a:off x="6835622" y="2356400"/>
            <a:ext cx="1616148" cy="400110"/>
          </a:xfrm>
          <a:prstGeom prst="rect">
            <a:avLst/>
          </a:prstGeom>
          <a:noFill/>
          <a:ln w="28575">
            <a:noFill/>
            <a:prstDash val="sys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・地方独立行政法人化</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・中期目標、中期計画策定</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3" name="テキスト ボックス 82"/>
          <p:cNvSpPr txBox="1"/>
          <p:nvPr/>
        </p:nvSpPr>
        <p:spPr>
          <a:xfrm>
            <a:off x="6946049" y="1419514"/>
            <a:ext cx="2995969" cy="400110"/>
          </a:xfrm>
          <a:prstGeom prst="rect">
            <a:avLst/>
          </a:prstGeom>
          <a:noFill/>
          <a:ln w="28575">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獣舎整備計画・施設維持管理計画に基づいて整備更新を実施</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84" name="直線矢印コネクタ 83"/>
          <p:cNvCxnSpPr/>
          <p:nvPr/>
        </p:nvCxnSpPr>
        <p:spPr>
          <a:xfrm flipV="1">
            <a:off x="5105613" y="2272214"/>
            <a:ext cx="6281182" cy="29026"/>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4351210" y="1830771"/>
            <a:ext cx="2412237" cy="1009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6797773" y="1812187"/>
            <a:ext cx="4600883" cy="14827"/>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8552575" y="4504425"/>
            <a:ext cx="2844000"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8451770" y="4197628"/>
            <a:ext cx="29959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美術館</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との一体的活用、慶沢園の魅力向上をはかる</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89" name="円/楕円 70"/>
          <p:cNvSpPr/>
          <p:nvPr/>
        </p:nvSpPr>
        <p:spPr>
          <a:xfrm>
            <a:off x="8408575" y="443242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0" name="直線矢印コネクタ 89"/>
          <p:cNvCxnSpPr/>
          <p:nvPr/>
        </p:nvCxnSpPr>
        <p:spPr>
          <a:xfrm>
            <a:off x="8538233" y="3630862"/>
            <a:ext cx="2844000"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2025729" y="3606871"/>
            <a:ext cx="5284041" cy="23991"/>
          </a:xfrm>
          <a:prstGeom prst="straightConnector1">
            <a:avLst/>
          </a:prstGeom>
          <a:ln w="25400">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418123" y="3658863"/>
            <a:ext cx="15398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・美術館機能・耐震性・利用者サービス機能などあり方調査を実施</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3" name="テキスト ボックス 92"/>
          <p:cNvSpPr txBox="1"/>
          <p:nvPr/>
        </p:nvSpPr>
        <p:spPr>
          <a:xfrm>
            <a:off x="2686457" y="3167193"/>
            <a:ext cx="18331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戦略会議において大阪市立美術館と新美術館の併存を決定</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4" name="テキスト ボックス 93"/>
          <p:cNvSpPr txBox="1"/>
          <p:nvPr/>
        </p:nvSpPr>
        <p:spPr>
          <a:xfrm>
            <a:off x="2160868" y="3664703"/>
            <a:ext cx="131241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建物や設備の老朽化に伴う改修工事などを継続的に</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実施</a:t>
            </a:r>
            <a:endParaRPr kumimoji="1" lang="en-US" altLang="ja-JP"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5" name="テキスト ボックス 94"/>
          <p:cNvSpPr txBox="1"/>
          <p:nvPr/>
        </p:nvSpPr>
        <p:spPr>
          <a:xfrm>
            <a:off x="8143673" y="3163328"/>
            <a:ext cx="29959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大規模改修などにより慶沢園との一体的活用、利用者サービスの向上、美術館機能の向上などをはかる</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96" name="円/楕円 50"/>
          <p:cNvSpPr/>
          <p:nvPr/>
        </p:nvSpPr>
        <p:spPr>
          <a:xfrm>
            <a:off x="2468142" y="3535961"/>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テキスト ボックス 96"/>
          <p:cNvSpPr txBox="1"/>
          <p:nvPr/>
        </p:nvSpPr>
        <p:spPr>
          <a:xfrm>
            <a:off x="4448744" y="3176177"/>
            <a:ext cx="10745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大規模改修基本計画案作成</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98" name="テキスト ボックス 97"/>
          <p:cNvSpPr txBox="1"/>
          <p:nvPr/>
        </p:nvSpPr>
        <p:spPr>
          <a:xfrm>
            <a:off x="5092016" y="3635843"/>
            <a:ext cx="116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大規模改修事業手法検討調査</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99" name="円/楕円 76"/>
          <p:cNvSpPr/>
          <p:nvPr/>
        </p:nvSpPr>
        <p:spPr>
          <a:xfrm>
            <a:off x="3100815" y="3534734"/>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0" name="円/楕円 78"/>
          <p:cNvSpPr/>
          <p:nvPr/>
        </p:nvSpPr>
        <p:spPr>
          <a:xfrm>
            <a:off x="3557729" y="3534072"/>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1" name="テキスト ボックス 100"/>
          <p:cNvSpPr txBox="1"/>
          <p:nvPr/>
        </p:nvSpPr>
        <p:spPr>
          <a:xfrm>
            <a:off x="5674256" y="3197142"/>
            <a:ext cx="116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大規模改修</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基本設計を実施</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102" name="テキスト ボックス 101"/>
          <p:cNvSpPr txBox="1"/>
          <p:nvPr/>
        </p:nvSpPr>
        <p:spPr>
          <a:xfrm>
            <a:off x="6495765" y="3680589"/>
            <a:ext cx="116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大規模改修</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実施設計を実施</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103" name="テキスト ボックス 102"/>
          <p:cNvSpPr txBox="1"/>
          <p:nvPr/>
        </p:nvSpPr>
        <p:spPr>
          <a:xfrm>
            <a:off x="6979193" y="3181893"/>
            <a:ext cx="116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大規模改修工事を実施</a:t>
            </a:r>
            <a:endParaRPr kumimoji="1" lang="en-US" altLang="ja-JP" sz="1000" b="0" i="1" u="sng"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104" name="直線矢印コネクタ 103"/>
          <p:cNvCxnSpPr/>
          <p:nvPr/>
        </p:nvCxnSpPr>
        <p:spPr>
          <a:xfrm flipV="1">
            <a:off x="7468838" y="3633274"/>
            <a:ext cx="936000" cy="321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05" name="円/楕円 69"/>
          <p:cNvSpPr/>
          <p:nvPr/>
        </p:nvSpPr>
        <p:spPr>
          <a:xfrm>
            <a:off x="5091521" y="3541010"/>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6" name="円/楕円 70"/>
          <p:cNvSpPr/>
          <p:nvPr/>
        </p:nvSpPr>
        <p:spPr>
          <a:xfrm>
            <a:off x="5525647" y="353472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円/楕円 70"/>
          <p:cNvSpPr/>
          <p:nvPr/>
        </p:nvSpPr>
        <p:spPr>
          <a:xfrm>
            <a:off x="7338744" y="355885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円/楕円 70"/>
          <p:cNvSpPr/>
          <p:nvPr/>
        </p:nvSpPr>
        <p:spPr>
          <a:xfrm>
            <a:off x="6416662" y="353462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9" name="円/楕円 70"/>
          <p:cNvSpPr/>
          <p:nvPr/>
        </p:nvSpPr>
        <p:spPr>
          <a:xfrm>
            <a:off x="6899376" y="3542062"/>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0" name="円/楕円 70"/>
          <p:cNvSpPr/>
          <p:nvPr/>
        </p:nvSpPr>
        <p:spPr>
          <a:xfrm>
            <a:off x="8423207" y="355885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1" name="テキスト ボックス 130"/>
          <p:cNvSpPr txBox="1"/>
          <p:nvPr/>
        </p:nvSpPr>
        <p:spPr>
          <a:xfrm>
            <a:off x="4439578" y="553832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事業者</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公募</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開始</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cxnSp>
        <p:nvCxnSpPr>
          <p:cNvPr id="132" name="直線矢印コネクタ 131"/>
          <p:cNvCxnSpPr/>
          <p:nvPr/>
        </p:nvCxnSpPr>
        <p:spPr>
          <a:xfrm>
            <a:off x="4721479" y="5945315"/>
            <a:ext cx="343182" cy="4765"/>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4997703" y="5538320"/>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事業者</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決定</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cxnSp>
        <p:nvCxnSpPr>
          <p:cNvPr id="134" name="直線矢印コネクタ 133"/>
          <p:cNvCxnSpPr/>
          <p:nvPr/>
        </p:nvCxnSpPr>
        <p:spPr>
          <a:xfrm>
            <a:off x="5813207" y="5942576"/>
            <a:ext cx="5508000" cy="0"/>
          </a:xfrm>
          <a:prstGeom prst="straightConnector1">
            <a:avLst/>
          </a:prstGeom>
          <a:ln w="25400">
            <a:solidFill>
              <a:schemeClr val="accent1"/>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4509492" y="5989673"/>
            <a:ext cx="144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天王寺動物園ゲートエリア事業＜動物園エリア＞</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136" name="テキスト ボックス 135"/>
          <p:cNvSpPr txBox="1"/>
          <p:nvPr/>
        </p:nvSpPr>
        <p:spPr>
          <a:xfrm>
            <a:off x="5809137" y="5467683"/>
            <a:ext cx="15593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err="1"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てんしば</a:t>
            </a:r>
            <a:r>
              <a:rPr kumimoji="1" lang="ja-JP" altLang="en-US"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ゲートエリア</a:t>
            </a:r>
            <a:endParaRPr kumimoji="1" lang="en-US" altLang="ja-JP"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0" i="1" u="sng" strike="noStrike" kern="1200" cap="none" spc="0" normalizeH="0" baseline="0" noProof="0" dirty="0" err="1"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てんしば</a:t>
            </a:r>
            <a:r>
              <a:rPr kumimoji="1" lang="en-US" altLang="ja-JP"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i:na</a:t>
            </a:r>
            <a:r>
              <a:rPr kumimoji="1" lang="ja-JP" altLang="en-US"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）オープン</a:t>
            </a:r>
            <a:endParaRPr kumimoji="1" lang="en-US" altLang="ja-JP"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137" name="円/楕円 78"/>
          <p:cNvSpPr/>
          <p:nvPr/>
        </p:nvSpPr>
        <p:spPr>
          <a:xfrm>
            <a:off x="6000140" y="5864525"/>
            <a:ext cx="141850" cy="143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8" name="テキスト ボックス 137"/>
          <p:cNvSpPr txBox="1"/>
          <p:nvPr/>
        </p:nvSpPr>
        <p:spPr>
          <a:xfrm>
            <a:off x="5877378" y="5979449"/>
            <a:ext cx="12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動物園内飲食</a:t>
            </a: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物販</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サービス開始</a:t>
            </a:r>
            <a:endPar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139" name="テキスト ボックス 138"/>
          <p:cNvSpPr txBox="1"/>
          <p:nvPr/>
        </p:nvSpPr>
        <p:spPr>
          <a:xfrm>
            <a:off x="7070327" y="5973677"/>
            <a:ext cx="11644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新世界ゲートエリア</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運営開始</a:t>
            </a:r>
            <a:endParaRPr kumimoji="1" lang="en-US" altLang="ja-JP" sz="900" b="0" i="0"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140" name="テキスト ボックス 139"/>
          <p:cNvSpPr txBox="1"/>
          <p:nvPr/>
        </p:nvSpPr>
        <p:spPr>
          <a:xfrm>
            <a:off x="7929270" y="5488034"/>
            <a:ext cx="24176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民間事業者により、ゲートエリアにおける</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新たな賑わい拠点の再整備・運営を実施</a:t>
            </a:r>
            <a:endParaRPr kumimoji="1" lang="en-US" altLang="ja-JP"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141" name="テキスト ボックス 140"/>
          <p:cNvSpPr txBox="1"/>
          <p:nvPr/>
        </p:nvSpPr>
        <p:spPr>
          <a:xfrm>
            <a:off x="2935576" y="5536587"/>
            <a:ext cx="15424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000" b="0" i="0" u="none" strike="noStrike" kern="1200" cap="none" spc="0" normalizeH="0" baseline="0" noProof="0" dirty="0" err="1" smtClean="0">
                <a:ln>
                  <a:noFill/>
                </a:ln>
                <a:effectLst/>
                <a:uLnTx/>
                <a:uFillTx/>
                <a:latin typeface="ＭＳ Ｐ明朝" panose="02020600040205080304" pitchFamily="18" charset="-128"/>
                <a:ea typeface="ＭＳ Ｐ明朝" panose="02020600040205080304" pitchFamily="18" charset="-128"/>
                <a:cs typeface="+mn-cs"/>
              </a:rPr>
              <a:t>てんしば</a:t>
            </a:r>
            <a:r>
              <a:rPr kumimoji="1" lang="ja-JP" altLang="en-US" sz="10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ゲートエリア</a:t>
            </a: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cxnSp>
        <p:nvCxnSpPr>
          <p:cNvPr id="142" name="直線矢印コネクタ 141"/>
          <p:cNvCxnSpPr/>
          <p:nvPr/>
        </p:nvCxnSpPr>
        <p:spPr>
          <a:xfrm flipV="1">
            <a:off x="5095657" y="5927571"/>
            <a:ext cx="656169" cy="14286"/>
          </a:xfrm>
          <a:prstGeom prst="straightConnector1">
            <a:avLst/>
          </a:prstGeom>
          <a:ln w="25400">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43" name="円/楕円 78"/>
          <p:cNvSpPr/>
          <p:nvPr/>
        </p:nvSpPr>
        <p:spPr>
          <a:xfrm>
            <a:off x="6994754" y="5875664"/>
            <a:ext cx="138075" cy="1398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7962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6" name="テキスト ボックス 5"/>
          <p:cNvSpPr txBox="1"/>
          <p:nvPr/>
        </p:nvSpPr>
        <p:spPr>
          <a:xfrm>
            <a:off x="1261584" y="476672"/>
            <a:ext cx="9684000" cy="6192688"/>
          </a:xfrm>
          <a:prstGeom prst="rect">
            <a:avLst/>
          </a:prstGeom>
          <a:noFill/>
          <a:ln>
            <a:solidFill>
              <a:schemeClr val="tx1"/>
            </a:solid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 name="グループ化 14"/>
          <p:cNvGrpSpPr>
            <a:grpSpLocks noChangeAspect="1"/>
          </p:cNvGrpSpPr>
          <p:nvPr/>
        </p:nvGrpSpPr>
        <p:grpSpPr>
          <a:xfrm>
            <a:off x="8688290" y="583513"/>
            <a:ext cx="1974379" cy="2309254"/>
            <a:chOff x="7333954" y="692696"/>
            <a:chExt cx="2248776" cy="2630192"/>
          </a:xfrm>
        </p:grpSpPr>
        <p:grpSp>
          <p:nvGrpSpPr>
            <p:cNvPr id="3" name="グループ化 10"/>
            <p:cNvGrpSpPr/>
            <p:nvPr/>
          </p:nvGrpSpPr>
          <p:grpSpPr>
            <a:xfrm>
              <a:off x="7401273" y="692696"/>
              <a:ext cx="2181457" cy="2630192"/>
              <a:chOff x="7401273" y="692696"/>
              <a:chExt cx="2181457" cy="2630192"/>
            </a:xfrm>
          </p:grpSpPr>
          <p:pic>
            <p:nvPicPr>
              <p:cNvPr id="1027" name="Picture 3"/>
              <p:cNvPicPr>
                <a:picLocks noChangeAspect="1" noChangeArrowheads="1"/>
              </p:cNvPicPr>
              <p:nvPr/>
            </p:nvPicPr>
            <p:blipFill>
              <a:blip r:embed="rId3" cstate="email"/>
              <a:srcRect/>
              <a:stretch>
                <a:fillRect/>
              </a:stretch>
            </p:blipFill>
            <p:spPr bwMode="auto">
              <a:xfrm>
                <a:off x="7401273" y="692696"/>
                <a:ext cx="2181457" cy="2630192"/>
              </a:xfrm>
              <a:prstGeom prst="rect">
                <a:avLst/>
              </a:prstGeom>
              <a:noFill/>
              <a:ln w="9525">
                <a:noFill/>
                <a:miter lim="800000"/>
                <a:headEnd/>
                <a:tailEnd/>
              </a:ln>
            </p:spPr>
          </p:pic>
          <p:sp>
            <p:nvSpPr>
              <p:cNvPr id="9" name="角丸四角形 8"/>
              <p:cNvSpPr/>
              <p:nvPr/>
            </p:nvSpPr>
            <p:spPr>
              <a:xfrm>
                <a:off x="8765614" y="2436128"/>
                <a:ext cx="72008" cy="72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0" name="テキスト ボックス 9"/>
            <p:cNvSpPr txBox="1"/>
            <p:nvPr/>
          </p:nvSpPr>
          <p:spPr>
            <a:xfrm>
              <a:off x="7333954" y="1300118"/>
              <a:ext cx="1066203" cy="289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天王寺公園</a:t>
              </a:r>
            </a:p>
          </p:txBody>
        </p:sp>
        <p:cxnSp>
          <p:nvCxnSpPr>
            <p:cNvPr id="12" name="直線矢印コネクタ 11"/>
            <p:cNvCxnSpPr/>
            <p:nvPr/>
          </p:nvCxnSpPr>
          <p:spPr>
            <a:xfrm>
              <a:off x="7977336" y="1556792"/>
              <a:ext cx="792088" cy="8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1343472" y="580715"/>
            <a:ext cx="7344816" cy="27905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・大阪の南の玄関口で大阪第３のターミナル駅に近接する都心型の公園（約</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26ha</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の有料公園）。</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000" b="0" i="0" u="none" strike="noStrike" kern="1200" cap="none" spc="-100" normalizeH="0" baseline="0" noProof="0" dirty="0" smtClean="0">
                <a:ln>
                  <a:noFill/>
                </a:ln>
                <a:solidFill>
                  <a:prstClr val="black"/>
                </a:solidFill>
                <a:effectLst/>
                <a:uLnTx/>
                <a:uFillTx/>
                <a:latin typeface="ＭＳ Ｐ明朝" pitchFamily="18" charset="-128"/>
                <a:ea typeface="ＭＳ Ｐ明朝" pitchFamily="18" charset="-128"/>
                <a:cs typeface="+mn-cs"/>
              </a:rPr>
              <a:t>Osaka </a:t>
            </a:r>
            <a:r>
              <a:rPr kumimoji="1" lang="en-US" altLang="ja-JP" sz="10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Metro</a:t>
            </a:r>
            <a:r>
              <a:rPr kumimoji="1" lang="ja-JP" altLang="en-US" sz="10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天王寺駅</a:t>
            </a: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（御堂筋線・谷町線）、</a:t>
            </a:r>
            <a:r>
              <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JR</a:t>
            </a: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天王寺駅、近鉄阿部野橋駅</a:t>
            </a:r>
            <a:r>
              <a:rPr kumimoji="1" lang="ja-JP" altLang="en-US" sz="10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en-US" altLang="ja-JP" sz="1000" b="0" i="0" u="none" strike="noStrike" kern="1200" cap="none" spc="-100" normalizeH="0" baseline="0" noProof="0" dirty="0" smtClean="0">
                <a:ln>
                  <a:noFill/>
                </a:ln>
                <a:solidFill>
                  <a:prstClr val="black"/>
                </a:solidFill>
                <a:effectLst/>
                <a:uLnTx/>
                <a:uFillTx/>
                <a:latin typeface="ＭＳ Ｐ明朝" pitchFamily="18" charset="-128"/>
                <a:ea typeface="ＭＳ Ｐ明朝" pitchFamily="18" charset="-128"/>
                <a:cs typeface="+mn-cs"/>
              </a:rPr>
              <a:t>Osaka </a:t>
            </a:r>
            <a:r>
              <a:rPr kumimoji="1" lang="en-US" altLang="ja-JP" sz="10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Metro</a:t>
            </a:r>
            <a:r>
              <a:rPr kumimoji="1" lang="ja-JP" altLang="en-US" sz="10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動物園前駅</a:t>
            </a: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（御堂筋線）の</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各最寄駅から約５分のアクセス</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40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・大阪市内唯一の動物園、美術館、大阪市指定の名勝である庭園、 「大阪冬の陣・夏の陣」の歴史の舞台として知られる茶臼山を有する、歴史と文化と自然が一体となった都市公園。</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40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・貴重な歴史文化遺産を数多く有し、大阪のみどりの骨格を形成する貴重な緑空間でもある上町台地の南に位置し、「天王寺・阿倍野地区」を文化観光拠点としていくための核施設。</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40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・周辺では、あべのハルカスなどの民間開発によるまちの再生が顕著。</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80000" algn="l" defTabSz="914400" rtl="0" eaLnBrk="1" fontAlgn="auto" latinLnBrk="0" hangingPunct="1">
              <a:lnSpc>
                <a:spcPct val="100000"/>
              </a:lnSpc>
              <a:spcBef>
                <a:spcPts val="4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70" name="表 69"/>
          <p:cNvGraphicFramePr>
            <a:graphicFrameLocks noGrp="1"/>
          </p:cNvGraphicFramePr>
          <p:nvPr>
            <p:extLst>
              <p:ext uri="{D42A27DB-BD31-4B8C-83A1-F6EECF244321}">
                <p14:modId xmlns:p14="http://schemas.microsoft.com/office/powerpoint/2010/main" val="2278010370"/>
              </p:ext>
            </p:extLst>
          </p:nvPr>
        </p:nvGraphicFramePr>
        <p:xfrm>
          <a:off x="5940117" y="2963046"/>
          <a:ext cx="4908412" cy="3754488"/>
        </p:xfrm>
        <a:graphic>
          <a:graphicData uri="http://schemas.openxmlformats.org/drawingml/2006/table">
            <a:tbl>
              <a:tblPr>
                <a:tableStyleId>{EB9631B5-78F2-41C9-869B-9F39066F8104}</a:tableStyleId>
              </a:tblPr>
              <a:tblGrid>
                <a:gridCol w="1007634">
                  <a:extLst>
                    <a:ext uri="{9D8B030D-6E8A-4147-A177-3AD203B41FA5}">
                      <a16:colId xmlns:a16="http://schemas.microsoft.com/office/drawing/2014/main" val="20000"/>
                    </a:ext>
                  </a:extLst>
                </a:gridCol>
                <a:gridCol w="3900778">
                  <a:extLst>
                    <a:ext uri="{9D8B030D-6E8A-4147-A177-3AD203B41FA5}">
                      <a16:colId xmlns:a16="http://schemas.microsoft.com/office/drawing/2014/main" val="20001"/>
                    </a:ext>
                  </a:extLst>
                </a:gridCol>
              </a:tblGrid>
              <a:tr h="463313">
                <a:tc>
                  <a:txBody>
                    <a:bodyPr/>
                    <a:lstStyle/>
                    <a:p>
                      <a:pPr algn="ctr">
                        <a:lnSpc>
                          <a:spcPts val="1300"/>
                        </a:lnSpc>
                      </a:pPr>
                      <a:r>
                        <a:rPr kumimoji="1" lang="ja-JP" altLang="en-US" sz="1100" dirty="0" smtClean="0">
                          <a:solidFill>
                            <a:schemeClr val="tx1"/>
                          </a:solidFill>
                          <a:latin typeface="+mn-lt"/>
                          <a:ea typeface="+mn-ea"/>
                        </a:rPr>
                        <a:t>各施設名</a:t>
                      </a:r>
                      <a:endParaRPr kumimoji="1" lang="en-US" altLang="ja-JP" sz="1100" dirty="0" smtClean="0">
                        <a:solidFill>
                          <a:schemeClr val="tx1"/>
                        </a:solidFill>
                        <a:latin typeface="+mn-lt"/>
                        <a:ea typeface="+mn-ea"/>
                      </a:endParaRPr>
                    </a:p>
                    <a:p>
                      <a:pPr algn="ctr">
                        <a:lnSpc>
                          <a:spcPts val="1300"/>
                        </a:lnSpc>
                      </a:pPr>
                      <a:r>
                        <a:rPr kumimoji="1" lang="ja-JP" altLang="en-US" sz="1100" dirty="0" smtClean="0">
                          <a:solidFill>
                            <a:schemeClr val="tx1"/>
                          </a:solidFill>
                          <a:latin typeface="+mn-lt"/>
                          <a:ea typeface="+mn-ea"/>
                        </a:rPr>
                        <a:t>（管理者）</a:t>
                      </a:r>
                      <a:endParaRPr kumimoji="1" lang="ja-JP" altLang="en-US" sz="110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300"/>
                        </a:lnSpc>
                      </a:pPr>
                      <a:r>
                        <a:rPr kumimoji="1" lang="ja-JP" altLang="en-US" sz="1100" dirty="0" smtClean="0">
                          <a:solidFill>
                            <a:schemeClr val="tx1"/>
                          </a:solidFill>
                          <a:latin typeface="+mn-lt"/>
                          <a:ea typeface="+mn-ea"/>
                        </a:rPr>
                        <a:t>管理運営の概要</a:t>
                      </a:r>
                      <a:endParaRPr kumimoji="1" lang="ja-JP" altLang="en-US" sz="1100" dirty="0">
                        <a:solidFill>
                          <a:schemeClr val="tx1"/>
                        </a:solidFill>
                        <a:latin typeface="+mn-lt"/>
                        <a:ea typeface="+mn-ea"/>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3238">
                <a:tc>
                  <a:txBody>
                    <a:bodyPr/>
                    <a:lstStyle/>
                    <a:p>
                      <a:pPr algn="ctr">
                        <a:lnSpc>
                          <a:spcPts val="1300"/>
                        </a:lnSpc>
                      </a:pPr>
                      <a:r>
                        <a:rPr kumimoji="1" lang="ja-JP" altLang="en-US" sz="1200" dirty="0" smtClean="0">
                          <a:solidFill>
                            <a:schemeClr val="tx1"/>
                          </a:solidFill>
                          <a:latin typeface="+mn-lt"/>
                          <a:ea typeface="+mn-ea"/>
                        </a:rPr>
                        <a:t>①動物園</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（地方独立行政法人天王寺動物園）</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・動物の飼育、展示、動物ガイドなど教育・普及事業。</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・獣舎施設整備、園内施設維持管理等。</a:t>
                      </a:r>
                      <a:endParaRPr kumimoji="1" lang="ja-JP" altLang="en-US" sz="1200" dirty="0">
                        <a:solidFill>
                          <a:schemeClr val="tx1"/>
                        </a:solidFill>
                        <a:latin typeface="ＭＳ Ｐ明朝" pitchFamily="18" charset="-128"/>
                        <a:ea typeface="ＭＳ Ｐ明朝" pitchFamily="18" charset="-128"/>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1659">
                <a:tc>
                  <a:txBody>
                    <a:bodyPr/>
                    <a:lstStyle/>
                    <a:p>
                      <a:pPr algn="ctr">
                        <a:lnSpc>
                          <a:spcPts val="1300"/>
                        </a:lnSpc>
                      </a:pPr>
                      <a:r>
                        <a:rPr kumimoji="1" lang="ja-JP" altLang="en-US" sz="1200" dirty="0" smtClean="0">
                          <a:solidFill>
                            <a:schemeClr val="tx1"/>
                          </a:solidFill>
                          <a:latin typeface="+mn-lt"/>
                          <a:ea typeface="+mn-ea"/>
                        </a:rPr>
                        <a:t>②美術館</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（経済戦略局）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・（地独）大阪市博物館機構が管理運営している。</a:t>
                      </a:r>
                      <a:endParaRPr kumimoji="1" lang="en-US" altLang="ja-JP" sz="1200" dirty="0" smtClean="0">
                        <a:solidFill>
                          <a:schemeClr val="tx1"/>
                        </a:solidFill>
                        <a:latin typeface="ＭＳ Ｐ明朝" pitchFamily="18" charset="-128"/>
                        <a:ea typeface="ＭＳ Ｐ明朝" pitchFamily="18" charset="-128"/>
                      </a:endParaRPr>
                    </a:p>
                    <a:p>
                      <a:pPr marL="82800" marR="0" lvl="0" indent="-828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　　（</a:t>
                      </a:r>
                      <a:r>
                        <a:rPr kumimoji="1" lang="en-US" altLang="zh-TW" sz="1200" dirty="0" smtClean="0">
                          <a:solidFill>
                            <a:schemeClr val="tx1"/>
                          </a:solidFill>
                          <a:latin typeface="ＭＳ Ｐ明朝" pitchFamily="18" charset="-128"/>
                          <a:ea typeface="ＭＳ Ｐ明朝" pitchFamily="18" charset="-128"/>
                        </a:rPr>
                        <a:t>2019</a:t>
                      </a:r>
                      <a:r>
                        <a:rPr kumimoji="1" lang="zh-TW" altLang="en-US" sz="1200" dirty="0" smtClean="0">
                          <a:solidFill>
                            <a:schemeClr val="tx1"/>
                          </a:solidFill>
                          <a:latin typeface="ＭＳ Ｐ明朝" pitchFamily="18" charset="-128"/>
                          <a:ea typeface="ＭＳ Ｐ明朝" pitchFamily="18" charset="-128"/>
                        </a:rPr>
                        <a:t>年</a:t>
                      </a:r>
                      <a:r>
                        <a:rPr kumimoji="1" lang="en-US" altLang="zh-TW" sz="1200" dirty="0" smtClean="0">
                          <a:solidFill>
                            <a:schemeClr val="tx1"/>
                          </a:solidFill>
                          <a:latin typeface="ＭＳ Ｐ明朝" pitchFamily="18" charset="-128"/>
                          <a:ea typeface="ＭＳ Ｐ明朝" pitchFamily="18" charset="-128"/>
                        </a:rPr>
                        <a:t>4</a:t>
                      </a:r>
                      <a:r>
                        <a:rPr kumimoji="1" lang="zh-TW" altLang="en-US" sz="1200" dirty="0" smtClean="0">
                          <a:solidFill>
                            <a:schemeClr val="tx1"/>
                          </a:solidFill>
                          <a:latin typeface="ＭＳ Ｐ明朝" pitchFamily="18" charset="-128"/>
                          <a:ea typeface="ＭＳ Ｐ明朝" pitchFamily="18" charset="-128"/>
                        </a:rPr>
                        <a:t>月</a:t>
                      </a:r>
                      <a:r>
                        <a:rPr kumimoji="1" lang="ja-JP" altLang="en-US" sz="1200" dirty="0" smtClean="0">
                          <a:solidFill>
                            <a:schemeClr val="tx1"/>
                          </a:solidFill>
                          <a:latin typeface="ＭＳ Ｐ明朝" pitchFamily="18" charset="-128"/>
                          <a:ea typeface="ＭＳ Ｐ明朝" pitchFamily="18" charset="-128"/>
                        </a:rPr>
                        <a:t>から</a:t>
                      </a:r>
                      <a:r>
                        <a:rPr kumimoji="1" lang="ja-JP" altLang="en-US" sz="1200" b="0" dirty="0" smtClean="0">
                          <a:solidFill>
                            <a:schemeClr val="tx1"/>
                          </a:solidFill>
                          <a:latin typeface="ＭＳ Ｐ明朝" pitchFamily="18" charset="-128"/>
                          <a:ea typeface="ＭＳ Ｐ明朝" pitchFamily="18" charset="-128"/>
                        </a:rPr>
                        <a:t>他の博物館施設を含め一体的に運営</a:t>
                      </a:r>
                      <a:r>
                        <a:rPr kumimoji="1" lang="ja-JP" altLang="en-US" sz="1200" dirty="0" smtClean="0">
                          <a:solidFill>
                            <a:schemeClr val="tx1"/>
                          </a:solidFill>
                          <a:latin typeface="ＭＳ Ｐ明朝" pitchFamily="18" charset="-128"/>
                          <a:ea typeface="ＭＳ Ｐ明朝" pitchFamily="18" charset="-128"/>
                        </a:rPr>
                        <a:t>）</a:t>
                      </a:r>
                      <a:endParaRPr kumimoji="1" lang="en-US" altLang="ja-JP" sz="1200" dirty="0" smtClean="0">
                        <a:solidFill>
                          <a:schemeClr val="tx1"/>
                        </a:solidFill>
                        <a:latin typeface="ＭＳ Ｐ明朝" pitchFamily="18" charset="-128"/>
                        <a:ea typeface="ＭＳ Ｐ明朝" pitchFamily="18" charset="-128"/>
                      </a:endParaRPr>
                    </a:p>
                    <a:p>
                      <a:pPr marL="82800" marR="0" lvl="0" indent="-828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a:t>
                      </a:r>
                      <a:r>
                        <a:rPr kumimoji="1" lang="en-US" altLang="ja-JP" sz="1200" dirty="0" smtClean="0">
                          <a:solidFill>
                            <a:schemeClr val="tx1"/>
                          </a:solidFill>
                          <a:latin typeface="ＭＳ Ｐ明朝" pitchFamily="18" charset="-128"/>
                          <a:ea typeface="ＭＳ Ｐ明朝" pitchFamily="18" charset="-128"/>
                        </a:rPr>
                        <a:t>2022</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10</a:t>
                      </a:r>
                      <a:r>
                        <a:rPr kumimoji="1" lang="ja-JP" altLang="en-US" sz="1200" dirty="0" smtClean="0">
                          <a:solidFill>
                            <a:schemeClr val="tx1"/>
                          </a:solidFill>
                          <a:latin typeface="ＭＳ Ｐ明朝" pitchFamily="18" charset="-128"/>
                          <a:ea typeface="ＭＳ Ｐ明朝" pitchFamily="18" charset="-128"/>
                        </a:rPr>
                        <a:t>月から大規模改修工事を実施し、</a:t>
                      </a:r>
                      <a:r>
                        <a:rPr kumimoji="1" lang="en-US" altLang="ja-JP" sz="1200" dirty="0" smtClean="0">
                          <a:solidFill>
                            <a:schemeClr val="tx1"/>
                          </a:solidFill>
                          <a:latin typeface="ＭＳ Ｐ明朝" pitchFamily="18" charset="-128"/>
                          <a:ea typeface="ＭＳ Ｐ明朝" pitchFamily="18" charset="-128"/>
                        </a:rPr>
                        <a:t>2024</a:t>
                      </a:r>
                      <a:r>
                        <a:rPr kumimoji="1" lang="ja-JP" altLang="en-US" sz="1200" dirty="0" smtClean="0">
                          <a:solidFill>
                            <a:schemeClr val="tx1"/>
                          </a:solidFill>
                          <a:latin typeface="ＭＳ Ｐ明朝" pitchFamily="18" charset="-128"/>
                          <a:ea typeface="ＭＳ Ｐ明朝" pitchFamily="18" charset="-128"/>
                        </a:rPr>
                        <a:t>年度中のリニューアルオープンをめざす。</a:t>
                      </a: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36097">
                <a:tc>
                  <a:txBody>
                    <a:bodyPr/>
                    <a:lstStyle/>
                    <a:p>
                      <a:pPr algn="ctr">
                        <a:lnSpc>
                          <a:spcPts val="1300"/>
                        </a:lnSpc>
                      </a:pPr>
                      <a:r>
                        <a:rPr kumimoji="1" lang="ja-JP" altLang="en-US" sz="1200" dirty="0" smtClean="0">
                          <a:solidFill>
                            <a:schemeClr val="tx1"/>
                          </a:solidFill>
                          <a:latin typeface="+mn-lt"/>
                          <a:ea typeface="+mn-ea"/>
                        </a:rPr>
                        <a:t>③公園</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00"/>
                        </a:lnSpc>
                      </a:pPr>
                      <a:r>
                        <a:rPr kumimoji="1" lang="en-US" altLang="ja-JP" sz="1200" dirty="0" smtClean="0">
                          <a:solidFill>
                            <a:schemeClr val="tx1"/>
                          </a:solidFill>
                          <a:latin typeface="+mn-lt"/>
                          <a:ea typeface="+mn-ea"/>
                        </a:rPr>
                        <a:t>【</a:t>
                      </a:r>
                      <a:r>
                        <a:rPr kumimoji="1" lang="ja-JP" altLang="en-US" sz="1200" dirty="0" smtClean="0">
                          <a:solidFill>
                            <a:schemeClr val="tx1"/>
                          </a:solidFill>
                          <a:latin typeface="+mn-lt"/>
                          <a:ea typeface="+mn-ea"/>
                        </a:rPr>
                        <a:t>③－１</a:t>
                      </a:r>
                      <a:r>
                        <a:rPr kumimoji="1" lang="ja-JP" altLang="en-US" sz="1200" baseline="0" dirty="0" smtClean="0">
                          <a:solidFill>
                            <a:schemeClr val="tx1"/>
                          </a:solidFill>
                          <a:latin typeface="+mn-lt"/>
                          <a:ea typeface="+mn-ea"/>
                        </a:rPr>
                        <a:t> </a:t>
                      </a:r>
                      <a:r>
                        <a:rPr kumimoji="1" lang="ja-JP" altLang="en-US" sz="1200" dirty="0" smtClean="0">
                          <a:solidFill>
                            <a:schemeClr val="tx1"/>
                          </a:solidFill>
                          <a:latin typeface="+mn-lt"/>
                          <a:ea typeface="+mn-ea"/>
                        </a:rPr>
                        <a:t>慶沢園、③－２ 茶臼山・河底池</a:t>
                      </a:r>
                      <a:r>
                        <a:rPr kumimoji="1" lang="en-US" altLang="ja-JP" sz="1200" dirty="0" smtClean="0">
                          <a:solidFill>
                            <a:schemeClr val="tx1"/>
                          </a:solidFill>
                          <a:latin typeface="+mn-lt"/>
                          <a:ea typeface="+mn-ea"/>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・清掃、休憩所等の建物点検や樹木の剪定、刈り込みなど維持管理を行っている。</a:t>
                      </a:r>
                      <a:endParaRPr kumimoji="1" lang="en-US" altLang="ja-JP" sz="1200" dirty="0" smtClean="0">
                        <a:solidFill>
                          <a:schemeClr val="tx1"/>
                        </a:solidFill>
                        <a:latin typeface="ＭＳ Ｐ明朝" pitchFamily="18" charset="-128"/>
                        <a:ea typeface="ＭＳ Ｐ明朝" pitchFamily="18" charset="-128"/>
                      </a:endParaRPr>
                    </a:p>
                    <a:p>
                      <a:pPr marL="82800" indent="-82800" algn="l">
                        <a:lnSpc>
                          <a:spcPts val="1300"/>
                        </a:lnSpc>
                        <a:spcBef>
                          <a:spcPts val="300"/>
                        </a:spcBef>
                      </a:pPr>
                      <a:r>
                        <a:rPr kumimoji="1" lang="ja-JP" altLang="en-US" sz="1200" dirty="0" smtClean="0">
                          <a:solidFill>
                            <a:schemeClr val="tx1"/>
                          </a:solidFill>
                          <a:latin typeface="ＭＳ Ｐ明朝" pitchFamily="18" charset="-128"/>
                          <a:ea typeface="ＭＳ Ｐ明朝" pitchFamily="18" charset="-128"/>
                        </a:rPr>
                        <a:t>・慶沢園は、</a:t>
                      </a:r>
                      <a:r>
                        <a:rPr kumimoji="1" lang="en-US" altLang="ja-JP" sz="1200" dirty="0" smtClean="0">
                          <a:solidFill>
                            <a:schemeClr val="tx1"/>
                          </a:solidFill>
                          <a:latin typeface="ＭＳ Ｐ明朝" pitchFamily="18" charset="-128"/>
                          <a:ea typeface="ＭＳ Ｐ明朝" pitchFamily="18" charset="-128"/>
                        </a:rPr>
                        <a:t>2014</a:t>
                      </a:r>
                      <a:r>
                        <a:rPr kumimoji="1" lang="ja-JP" altLang="en-US" sz="1200" dirty="0" smtClean="0">
                          <a:solidFill>
                            <a:schemeClr val="tx1"/>
                          </a:solidFill>
                          <a:latin typeface="ＭＳ Ｐ明朝" pitchFamily="18" charset="-128"/>
                          <a:ea typeface="ＭＳ Ｐ明朝" pitchFamily="18" charset="-128"/>
                        </a:rPr>
                        <a:t>年８月からの改修工事後、</a:t>
                      </a:r>
                      <a:r>
                        <a:rPr kumimoji="1" lang="en-US" altLang="ja-JP" sz="1200" dirty="0" smtClean="0">
                          <a:solidFill>
                            <a:schemeClr val="tx1"/>
                          </a:solidFill>
                          <a:latin typeface="ＭＳ Ｐ明朝" pitchFamily="18" charset="-128"/>
                          <a:ea typeface="ＭＳ Ｐ明朝" pitchFamily="18" charset="-128"/>
                        </a:rPr>
                        <a:t>2015</a:t>
                      </a:r>
                      <a:r>
                        <a:rPr kumimoji="1" lang="ja-JP" altLang="en-US" sz="1200" dirty="0" smtClean="0">
                          <a:solidFill>
                            <a:schemeClr val="tx1"/>
                          </a:solidFill>
                          <a:latin typeface="ＭＳ Ｐ明朝" pitchFamily="18" charset="-128"/>
                          <a:ea typeface="ＭＳ Ｐ明朝" pitchFamily="18" charset="-128"/>
                        </a:rPr>
                        <a:t>年度から有料庭園としてリニューアルオープン。</a:t>
                      </a:r>
                      <a:endParaRPr kumimoji="1" lang="en-US" altLang="ja-JP" sz="1200" dirty="0" smtClean="0">
                        <a:solidFill>
                          <a:schemeClr val="tx1"/>
                        </a:solidFill>
                        <a:latin typeface="ＭＳ Ｐ明朝" pitchFamily="18" charset="-128"/>
                        <a:ea typeface="ＭＳ Ｐ明朝" pitchFamily="18" charset="-128"/>
                      </a:endParaRPr>
                    </a:p>
                    <a:p>
                      <a:pPr marL="82800" indent="-82800" algn="l">
                        <a:lnSpc>
                          <a:spcPts val="1300"/>
                        </a:lnSpc>
                      </a:pPr>
                      <a:r>
                        <a:rPr kumimoji="1" lang="en-US" altLang="ja-JP" sz="1200"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ＭＳ Ｐ明朝" pitchFamily="18" charset="-128"/>
                          <a:ea typeface="ＭＳ Ｐ明朝" pitchFamily="18" charset="-128"/>
                        </a:rPr>
                        <a:t>③－５</a:t>
                      </a:r>
                      <a:r>
                        <a:rPr kumimoji="1" lang="ja-JP" altLang="en-US" sz="1200" dirty="0" err="1" smtClean="0">
                          <a:solidFill>
                            <a:schemeClr val="tx1"/>
                          </a:solidFill>
                          <a:latin typeface="ＭＳ Ｐ明朝" pitchFamily="18" charset="-128"/>
                          <a:ea typeface="ＭＳ Ｐ明朝" pitchFamily="18" charset="-128"/>
                        </a:rPr>
                        <a:t>てんしば</a:t>
                      </a:r>
                      <a:r>
                        <a:rPr kumimoji="1" lang="ja-JP" altLang="en-US" sz="1200" dirty="0" smtClean="0">
                          <a:solidFill>
                            <a:schemeClr val="tx1"/>
                          </a:solidFill>
                          <a:latin typeface="ＭＳ Ｐ明朝" pitchFamily="18" charset="-128"/>
                          <a:ea typeface="ＭＳ Ｐ明朝" pitchFamily="18" charset="-128"/>
                        </a:rPr>
                        <a:t>ゲートエリア</a:t>
                      </a:r>
                      <a:r>
                        <a:rPr kumimoji="1" lang="en-US" altLang="ja-JP" sz="1200" dirty="0" smtClean="0">
                          <a:solidFill>
                            <a:schemeClr val="tx1"/>
                          </a:solidFill>
                          <a:latin typeface="ＭＳ Ｐ明朝" pitchFamily="18" charset="-128"/>
                          <a:ea typeface="ＭＳ Ｐ明朝" pitchFamily="18" charset="-128"/>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・民間事業者による管理運営を実施（</a:t>
                      </a:r>
                      <a:r>
                        <a:rPr kumimoji="1" lang="en-US" altLang="ja-JP" sz="1200" dirty="0" smtClean="0">
                          <a:solidFill>
                            <a:schemeClr val="tx1"/>
                          </a:solidFill>
                          <a:latin typeface="ＭＳ Ｐ明朝" pitchFamily="18" charset="-128"/>
                          <a:ea typeface="ＭＳ Ｐ明朝" pitchFamily="18" charset="-128"/>
                        </a:rPr>
                        <a:t>2019</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11</a:t>
                      </a:r>
                      <a:r>
                        <a:rPr kumimoji="1" lang="ja-JP" altLang="en-US" sz="1200" dirty="0" smtClean="0">
                          <a:solidFill>
                            <a:schemeClr val="tx1"/>
                          </a:solidFill>
                          <a:latin typeface="ＭＳ Ｐ明朝" pitchFamily="18" charset="-128"/>
                          <a:ea typeface="ＭＳ Ｐ明朝" pitchFamily="18" charset="-128"/>
                        </a:rPr>
                        <a:t>月～）。</a:t>
                      </a:r>
                      <a:endParaRPr kumimoji="1" lang="en-US" altLang="ja-JP" sz="1200" dirty="0" smtClean="0">
                        <a:solidFill>
                          <a:schemeClr val="tx1"/>
                        </a:solidFill>
                        <a:latin typeface="+mn-lt"/>
                        <a:ea typeface="+mn-ea"/>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5" name="グループ化 92"/>
          <p:cNvGrpSpPr/>
          <p:nvPr/>
        </p:nvGrpSpPr>
        <p:grpSpPr>
          <a:xfrm>
            <a:off x="1228526" y="2950822"/>
            <a:ext cx="4820844" cy="3678134"/>
            <a:chOff x="85526" y="2950822"/>
            <a:chExt cx="4820844" cy="3678134"/>
          </a:xfrm>
        </p:grpSpPr>
        <p:grpSp>
          <p:nvGrpSpPr>
            <p:cNvPr id="7" name="グループ化 141"/>
            <p:cNvGrpSpPr/>
            <p:nvPr/>
          </p:nvGrpSpPr>
          <p:grpSpPr>
            <a:xfrm>
              <a:off x="85526" y="2957974"/>
              <a:ext cx="4737044" cy="3670982"/>
              <a:chOff x="85520" y="2847602"/>
              <a:chExt cx="4737044" cy="3670982"/>
            </a:xfrm>
          </p:grpSpPr>
          <p:grpSp>
            <p:nvGrpSpPr>
              <p:cNvPr id="8" name="グループ化 58"/>
              <p:cNvGrpSpPr/>
              <p:nvPr/>
            </p:nvGrpSpPr>
            <p:grpSpPr>
              <a:xfrm>
                <a:off x="85520" y="2847602"/>
                <a:ext cx="4737044" cy="3670982"/>
                <a:chOff x="1199980" y="836712"/>
                <a:chExt cx="6767206" cy="5244259"/>
              </a:xfrm>
            </p:grpSpPr>
            <p:grpSp>
              <p:nvGrpSpPr>
                <p:cNvPr id="11" name="グループ化 136"/>
                <p:cNvGrpSpPr/>
                <p:nvPr/>
              </p:nvGrpSpPr>
              <p:grpSpPr>
                <a:xfrm>
                  <a:off x="1331640" y="836712"/>
                  <a:ext cx="6502323" cy="5244259"/>
                  <a:chOff x="1331640" y="836712"/>
                  <a:chExt cx="6502323" cy="5244259"/>
                </a:xfrm>
              </p:grpSpPr>
              <p:grpSp>
                <p:nvGrpSpPr>
                  <p:cNvPr id="13" name="グループ化 126"/>
                  <p:cNvGrpSpPr/>
                  <p:nvPr/>
                </p:nvGrpSpPr>
                <p:grpSpPr>
                  <a:xfrm>
                    <a:off x="1331640" y="836712"/>
                    <a:ext cx="6502323" cy="5244259"/>
                    <a:chOff x="1115616" y="1412776"/>
                    <a:chExt cx="6502323" cy="5244259"/>
                  </a:xfrm>
                </p:grpSpPr>
                <p:grpSp>
                  <p:nvGrpSpPr>
                    <p:cNvPr id="14" name="グループ化 67"/>
                    <p:cNvGrpSpPr>
                      <a:grpSpLocks noChangeAspect="1"/>
                    </p:cNvGrpSpPr>
                    <p:nvPr/>
                  </p:nvGrpSpPr>
                  <p:grpSpPr>
                    <a:xfrm>
                      <a:off x="1115616" y="1412776"/>
                      <a:ext cx="6502323" cy="5244259"/>
                      <a:chOff x="1763688" y="-1219716"/>
                      <a:chExt cx="9289032" cy="7491799"/>
                    </a:xfrm>
                  </p:grpSpPr>
                  <p:pic>
                    <p:nvPicPr>
                      <p:cNvPr id="103" name="ClipboardMapImage" descr="http://gis.ii.city.osaka.jp/gis/DownloadFile.ashx?imgfile=gemimg_1dca9aac-b8a6-4e41-aaa0-4193c1e011bb.png&amp;downloadType=imgfile&amp;isCB=1"/>
                      <p:cNvPicPr/>
                      <p:nvPr/>
                    </p:nvPicPr>
                    <p:blipFill>
                      <a:blip r:embed="rId4" cstate="email"/>
                      <a:srcRect/>
                      <a:stretch>
                        <a:fillRect/>
                      </a:stretch>
                    </p:blipFill>
                    <p:spPr bwMode="auto">
                      <a:xfrm>
                        <a:off x="1763688" y="-1219716"/>
                        <a:ext cx="4967094" cy="1702201"/>
                      </a:xfrm>
                      <a:prstGeom prst="rect">
                        <a:avLst/>
                      </a:prstGeom>
                      <a:noFill/>
                      <a:ln w="9525">
                        <a:noFill/>
                        <a:miter lim="800000"/>
                        <a:headEnd/>
                        <a:tailEnd/>
                      </a:ln>
                    </p:spPr>
                  </p:pic>
                  <p:grpSp>
                    <p:nvGrpSpPr>
                      <p:cNvPr id="15" name="グループ化 34"/>
                      <p:cNvGrpSpPr/>
                      <p:nvPr/>
                    </p:nvGrpSpPr>
                    <p:grpSpPr>
                      <a:xfrm>
                        <a:off x="1763688" y="-1219716"/>
                        <a:ext cx="9289032" cy="7491799"/>
                        <a:chOff x="795685" y="-1339430"/>
                        <a:chExt cx="9289032" cy="7491799"/>
                      </a:xfrm>
                    </p:grpSpPr>
                    <p:pic>
                      <p:nvPicPr>
                        <p:cNvPr id="105" name="ClipboardMapImage" descr="http://gis.ii.city.osaka.jp/gis/DownloadFile.ashx?imgfile=gemimg_011ef336-77b3-4fcc-bf64-379b4fc57bfb.png&amp;downloadType=imgfile&amp;isCB=1"/>
                        <p:cNvPicPr/>
                        <p:nvPr/>
                      </p:nvPicPr>
                      <p:blipFill>
                        <a:blip r:embed="rId5" cstate="email"/>
                        <a:srcRect/>
                        <a:stretch>
                          <a:fillRect/>
                        </a:stretch>
                      </p:blipFill>
                      <p:spPr bwMode="auto">
                        <a:xfrm>
                          <a:off x="5652120" y="-171400"/>
                          <a:ext cx="4432597" cy="1990233"/>
                        </a:xfrm>
                        <a:prstGeom prst="rect">
                          <a:avLst/>
                        </a:prstGeom>
                        <a:noFill/>
                        <a:ln w="9525">
                          <a:noFill/>
                          <a:miter lim="800000"/>
                          <a:headEnd/>
                          <a:tailEnd/>
                        </a:ln>
                      </p:spPr>
                    </p:pic>
                    <p:grpSp>
                      <p:nvGrpSpPr>
                        <p:cNvPr id="16" name="グループ化 31"/>
                        <p:cNvGrpSpPr/>
                        <p:nvPr/>
                      </p:nvGrpSpPr>
                      <p:grpSpPr>
                        <a:xfrm>
                          <a:off x="795685" y="-1339430"/>
                          <a:ext cx="9289032" cy="7491799"/>
                          <a:chOff x="795685" y="-1339430"/>
                          <a:chExt cx="9289032" cy="7491799"/>
                        </a:xfrm>
                      </p:grpSpPr>
                      <p:pic>
                        <p:nvPicPr>
                          <p:cNvPr id="107" name="ClipboardMapImage" descr="http://gis.ii.city.osaka.jp/gis/DownloadFile.ashx?imgfile=gemimg_6db9183b-6a25-4433-ad12-38f32308a714.png&amp;downloadType=imgfile&amp;isCB=1"/>
                          <p:cNvPicPr/>
                          <p:nvPr/>
                        </p:nvPicPr>
                        <p:blipFill>
                          <a:blip r:embed="rId6" cstate="email"/>
                          <a:srcRect/>
                          <a:stretch>
                            <a:fillRect/>
                          </a:stretch>
                        </p:blipFill>
                        <p:spPr bwMode="auto">
                          <a:xfrm>
                            <a:off x="5604414" y="-1339430"/>
                            <a:ext cx="4480303" cy="1742405"/>
                          </a:xfrm>
                          <a:prstGeom prst="rect">
                            <a:avLst/>
                          </a:prstGeom>
                          <a:noFill/>
                          <a:ln w="9525">
                            <a:noFill/>
                            <a:miter lim="800000"/>
                            <a:headEnd/>
                            <a:tailEnd/>
                          </a:ln>
                        </p:spPr>
                      </p:pic>
                      <p:grpSp>
                        <p:nvGrpSpPr>
                          <p:cNvPr id="17" name="グループ化 29"/>
                          <p:cNvGrpSpPr/>
                          <p:nvPr/>
                        </p:nvGrpSpPr>
                        <p:grpSpPr>
                          <a:xfrm>
                            <a:off x="795685" y="-1107504"/>
                            <a:ext cx="9289032" cy="7259873"/>
                            <a:chOff x="795685" y="-1107504"/>
                            <a:chExt cx="9289032" cy="7259873"/>
                          </a:xfrm>
                        </p:grpSpPr>
                        <p:pic>
                          <p:nvPicPr>
                            <p:cNvPr id="110" name="ClipboardMapImage" descr="http://gis.ii.city.osaka.jp/gis/DownloadFile.ashx?imgfile=gemimg_4aee8df4-f8d9-41a3-ba8d-4155eacd308f.png&amp;downloadType=imgfile&amp;isCB=1"/>
                            <p:cNvPicPr/>
                            <p:nvPr/>
                          </p:nvPicPr>
                          <p:blipFill>
                            <a:blip r:embed="rId7" cstate="email"/>
                            <a:srcRect/>
                            <a:stretch>
                              <a:fillRect/>
                            </a:stretch>
                          </p:blipFill>
                          <p:spPr bwMode="auto">
                            <a:xfrm>
                              <a:off x="5716626" y="1117690"/>
                              <a:ext cx="4368091" cy="1990233"/>
                            </a:xfrm>
                            <a:prstGeom prst="rect">
                              <a:avLst/>
                            </a:prstGeom>
                            <a:noFill/>
                            <a:ln w="9525">
                              <a:noFill/>
                              <a:miter lim="800000"/>
                              <a:headEnd/>
                              <a:tailEnd/>
                            </a:ln>
                          </p:spPr>
                        </p:pic>
                        <p:grpSp>
                          <p:nvGrpSpPr>
                            <p:cNvPr id="18" name="グループ化 27"/>
                            <p:cNvGrpSpPr/>
                            <p:nvPr/>
                          </p:nvGrpSpPr>
                          <p:grpSpPr>
                            <a:xfrm>
                              <a:off x="795685" y="-1107504"/>
                              <a:ext cx="9289032" cy="7259873"/>
                              <a:chOff x="795685" y="-1107504"/>
                              <a:chExt cx="9289032" cy="7259873"/>
                            </a:xfrm>
                          </p:grpSpPr>
                          <p:grpSp>
                            <p:nvGrpSpPr>
                              <p:cNvPr id="19" name="グループ化 25"/>
                              <p:cNvGrpSpPr/>
                              <p:nvPr/>
                            </p:nvGrpSpPr>
                            <p:grpSpPr>
                              <a:xfrm>
                                <a:off x="795685" y="-1107504"/>
                                <a:ext cx="9289032" cy="7259873"/>
                                <a:chOff x="795685" y="-1107504"/>
                                <a:chExt cx="9289032" cy="7259873"/>
                              </a:xfrm>
                            </p:grpSpPr>
                            <p:grpSp>
                              <p:nvGrpSpPr>
                                <p:cNvPr id="20" name="グループ化 23"/>
                                <p:cNvGrpSpPr/>
                                <p:nvPr/>
                              </p:nvGrpSpPr>
                              <p:grpSpPr>
                                <a:xfrm>
                                  <a:off x="795685" y="-1107504"/>
                                  <a:ext cx="9289032" cy="7259873"/>
                                  <a:chOff x="795685" y="-1107504"/>
                                  <a:chExt cx="9289032" cy="7259873"/>
                                </a:xfrm>
                              </p:grpSpPr>
                              <p:grpSp>
                                <p:nvGrpSpPr>
                                  <p:cNvPr id="21" name="グループ化 21"/>
                                  <p:cNvGrpSpPr/>
                                  <p:nvPr/>
                                </p:nvGrpSpPr>
                                <p:grpSpPr>
                                  <a:xfrm>
                                    <a:off x="795685" y="-1107504"/>
                                    <a:ext cx="7736755" cy="7259873"/>
                                    <a:chOff x="795685" y="-1107504"/>
                                    <a:chExt cx="7736755" cy="7259873"/>
                                  </a:xfrm>
                                </p:grpSpPr>
                                <p:pic>
                                  <p:nvPicPr>
                                    <p:cNvPr id="117" name="ClipboardMapImage" descr="http://gis.ii.city.osaka.jp/gis/DownloadFile.ashx?imgfile=gemimg_96aeb192-6b87-44fc-b57e-2069fb7d382d.png&amp;downloadType=imgfile&amp;isCB=1"/>
                                    <p:cNvPicPr/>
                                    <p:nvPr/>
                                  </p:nvPicPr>
                                  <p:blipFill>
                                    <a:blip r:embed="rId8" cstate="email"/>
                                    <a:srcRect/>
                                    <a:stretch>
                                      <a:fillRect/>
                                    </a:stretch>
                                  </p:blipFill>
                                  <p:spPr bwMode="auto">
                                    <a:xfrm>
                                      <a:off x="795685" y="4162136"/>
                                      <a:ext cx="4823976" cy="1990233"/>
                                    </a:xfrm>
                                    <a:prstGeom prst="rect">
                                      <a:avLst/>
                                    </a:prstGeom>
                                    <a:noFill/>
                                    <a:ln w="9525">
                                      <a:noFill/>
                                      <a:miter lim="800000"/>
                                      <a:headEnd/>
                                      <a:tailEnd/>
                                    </a:ln>
                                  </p:spPr>
                                </p:pic>
                                <p:grpSp>
                                  <p:nvGrpSpPr>
                                    <p:cNvPr id="22" name="グループ化 19"/>
                                    <p:cNvGrpSpPr/>
                                    <p:nvPr/>
                                  </p:nvGrpSpPr>
                                  <p:grpSpPr>
                                    <a:xfrm>
                                      <a:off x="795685" y="-1107504"/>
                                      <a:ext cx="7736755" cy="7256906"/>
                                      <a:chOff x="795685" y="-1107504"/>
                                      <a:chExt cx="7736755" cy="7256906"/>
                                    </a:xfrm>
                                  </p:grpSpPr>
                                  <p:pic>
                                    <p:nvPicPr>
                                      <p:cNvPr id="119" name="ClipboardMapImage" descr="http://gis.ii.city.osaka.jp/gis/DownloadFile.ashx?imgfile=gemimg_8f98790f-342e-4c12-8194-ca0dc705edae.png&amp;downloadType=imgfile&amp;isCB=1"/>
                                      <p:cNvPicPr/>
                                      <p:nvPr/>
                                    </p:nvPicPr>
                                    <p:blipFill>
                                      <a:blip r:embed="rId9" cstate="email"/>
                                      <a:srcRect/>
                                      <a:stretch>
                                        <a:fillRect/>
                                      </a:stretch>
                                    </p:blipFill>
                                    <p:spPr bwMode="auto">
                                      <a:xfrm>
                                        <a:off x="795685" y="1488532"/>
                                        <a:ext cx="4913257" cy="1990233"/>
                                      </a:xfrm>
                                      <a:prstGeom prst="rect">
                                        <a:avLst/>
                                      </a:prstGeom>
                                      <a:noFill/>
                                      <a:ln w="9525">
                                        <a:noFill/>
                                        <a:miter lim="800000"/>
                                        <a:headEnd/>
                                        <a:tailEnd/>
                                      </a:ln>
                                    </p:spPr>
                                  </p:pic>
                                  <p:grpSp>
                                    <p:nvGrpSpPr>
                                      <p:cNvPr id="23" name="グループ化 17"/>
                                      <p:cNvGrpSpPr/>
                                      <p:nvPr/>
                                    </p:nvGrpSpPr>
                                    <p:grpSpPr>
                                      <a:xfrm>
                                        <a:off x="795685" y="-1107504"/>
                                        <a:ext cx="7736755" cy="7256906"/>
                                        <a:chOff x="795685" y="-1107504"/>
                                        <a:chExt cx="7736755" cy="7256906"/>
                                      </a:xfrm>
                                    </p:grpSpPr>
                                    <p:pic>
                                      <p:nvPicPr>
                                        <p:cNvPr id="121" name="ClipboardMapImage" descr="http://gis.ii.city.osaka.jp/gis/DownloadFile.ashx?imgfile=gemimg_9acbb87a-9a03-4af4-9893-e17e622a9bd3.png&amp;downloadType=imgfile&amp;isCB=1"/>
                                        <p:cNvPicPr/>
                                        <p:nvPr/>
                                      </p:nvPicPr>
                                      <p:blipFill>
                                        <a:blip r:embed="rId10" cstate="email"/>
                                        <a:srcRect/>
                                        <a:stretch>
                                          <a:fillRect/>
                                        </a:stretch>
                                      </p:blipFill>
                                      <p:spPr bwMode="auto">
                                        <a:xfrm>
                                          <a:off x="795685" y="2826684"/>
                                          <a:ext cx="5054647" cy="1990233"/>
                                        </a:xfrm>
                                        <a:prstGeom prst="rect">
                                          <a:avLst/>
                                        </a:prstGeom>
                                        <a:noFill/>
                                        <a:ln w="9525">
                                          <a:noFill/>
                                          <a:miter lim="800000"/>
                                          <a:headEnd/>
                                          <a:tailEnd/>
                                        </a:ln>
                                      </p:spPr>
                                    </p:pic>
                                    <p:grpSp>
                                      <p:nvGrpSpPr>
                                        <p:cNvPr id="24" name="グループ化 15"/>
                                        <p:cNvGrpSpPr/>
                                        <p:nvPr/>
                                      </p:nvGrpSpPr>
                                      <p:grpSpPr>
                                        <a:xfrm>
                                          <a:off x="795685" y="-1107504"/>
                                          <a:ext cx="7736755" cy="7256906"/>
                                          <a:chOff x="795685" y="-1107504"/>
                                          <a:chExt cx="7736755" cy="7256906"/>
                                        </a:xfrm>
                                      </p:grpSpPr>
                                      <p:grpSp>
                                        <p:nvGrpSpPr>
                                          <p:cNvPr id="25" name="グループ化 13"/>
                                          <p:cNvGrpSpPr/>
                                          <p:nvPr/>
                                        </p:nvGrpSpPr>
                                        <p:grpSpPr>
                                          <a:xfrm>
                                            <a:off x="795685" y="-1107504"/>
                                            <a:ext cx="7736755" cy="6797517"/>
                                            <a:chOff x="723677" y="-387424"/>
                                            <a:chExt cx="7736755" cy="6797517"/>
                                          </a:xfrm>
                                        </p:grpSpPr>
                                        <p:grpSp>
                                          <p:nvGrpSpPr>
                                            <p:cNvPr id="26" name="グループ化 10"/>
                                            <p:cNvGrpSpPr/>
                                            <p:nvPr/>
                                          </p:nvGrpSpPr>
                                          <p:grpSpPr>
                                            <a:xfrm>
                                              <a:off x="723677" y="-387424"/>
                                              <a:ext cx="7736755" cy="5277845"/>
                                              <a:chOff x="435645" y="764704"/>
                                              <a:chExt cx="7736755" cy="5277845"/>
                                            </a:xfrm>
                                          </p:grpSpPr>
                                          <p:grpSp>
                                            <p:nvGrpSpPr>
                                              <p:cNvPr id="27" name="グループ化 8"/>
                                              <p:cNvGrpSpPr/>
                                              <p:nvPr/>
                                            </p:nvGrpSpPr>
                                            <p:grpSpPr>
                                              <a:xfrm>
                                                <a:off x="435645" y="764704"/>
                                                <a:ext cx="7736755" cy="3804687"/>
                                                <a:chOff x="435645" y="764704"/>
                                                <a:chExt cx="7736755" cy="3804685"/>
                                              </a:xfrm>
                                            </p:grpSpPr>
                                            <p:grpSp>
                                              <p:nvGrpSpPr>
                                                <p:cNvPr id="28" name="グループ化 6"/>
                                                <p:cNvGrpSpPr/>
                                                <p:nvPr/>
                                              </p:nvGrpSpPr>
                                              <p:grpSpPr>
                                                <a:xfrm>
                                                  <a:off x="435645" y="764704"/>
                                                  <a:ext cx="7736755" cy="3044475"/>
                                                  <a:chOff x="847441" y="1772816"/>
                                                  <a:chExt cx="7736755" cy="3044475"/>
                                                </a:xfrm>
                                              </p:grpSpPr>
                                              <p:pic>
                                                <p:nvPicPr>
                                                  <p:cNvPr id="131" name="ClipboardMapImage" descr="http://gis.ii.city.osaka.jp/gis/DownloadFile.ashx?imgfile=gemimg_965352e6-6340-4622-9fed-558981e5d70b.png&amp;downloadType=imgfile&amp;isCB=1"/>
                                                  <p:cNvPicPr/>
                                                  <p:nvPr/>
                                                </p:nvPicPr>
                                                <p:blipFill>
                                                  <a:blip r:embed="rId11" cstate="email"/>
                                                  <a:srcRect/>
                                                  <a:stretch>
                                                    <a:fillRect/>
                                                  </a:stretch>
                                                </p:blipFill>
                                                <p:spPr bwMode="auto">
                                                  <a:xfrm>
                                                    <a:off x="1835696" y="1772816"/>
                                                    <a:ext cx="5400040" cy="1558185"/>
                                                  </a:xfrm>
                                                  <a:prstGeom prst="rect">
                                                    <a:avLst/>
                                                  </a:prstGeom>
                                                  <a:noFill/>
                                                  <a:ln w="9525">
                                                    <a:noFill/>
                                                    <a:miter lim="800000"/>
                                                    <a:headEnd/>
                                                    <a:tailEnd/>
                                                  </a:ln>
                                                </p:spPr>
                                              </p:pic>
                                              <p:pic>
                                                <p:nvPicPr>
                                                  <p:cNvPr id="132" name="ClipboardMapImage" descr="http://gis.ii.city.osaka.jp/gis/DownloadFile.ashx?imgfile=gemimg_e2ac1940-f7fe-4665-98d4-e31130d36f5e.png&amp;downloadType=imgfile&amp;isCB=1"/>
                                                  <p:cNvPicPr/>
                                                  <p:nvPr/>
                                                </p:nvPicPr>
                                                <p:blipFill>
                                                  <a:blip r:embed="rId12" cstate="email"/>
                                                  <a:srcRect/>
                                                  <a:stretch>
                                                    <a:fillRect/>
                                                  </a:stretch>
                                                </p:blipFill>
                                                <p:spPr bwMode="auto">
                                                  <a:xfrm>
                                                    <a:off x="847441" y="2827058"/>
                                                    <a:ext cx="5287923" cy="1990233"/>
                                                  </a:xfrm>
                                                  <a:prstGeom prst="rect">
                                                    <a:avLst/>
                                                  </a:prstGeom>
                                                  <a:noFill/>
                                                  <a:ln w="9525">
                                                    <a:noFill/>
                                                    <a:miter lim="800000"/>
                                                    <a:headEnd/>
                                                    <a:tailEnd/>
                                                  </a:ln>
                                                </p:spPr>
                                              </p:pic>
                                              <p:pic>
                                                <p:nvPicPr>
                                                  <p:cNvPr id="133" name="ClipboardMapImage" descr="http://gis.ii.city.osaka.jp/gis/DownloadFile.ashx?imgfile=gemimg_13b689e4-d8e9-4d66-93aa-e038c4cf0e88.png&amp;downloadType=imgfile&amp;isCB=1"/>
                                                  <p:cNvPicPr/>
                                                  <p:nvPr/>
                                                </p:nvPicPr>
                                                <p:blipFill>
                                                  <a:blip r:embed="rId13" cstate="email"/>
                                                  <a:srcRect/>
                                                  <a:stretch>
                                                    <a:fillRect/>
                                                  </a:stretch>
                                                </p:blipFill>
                                                <p:spPr bwMode="auto">
                                                  <a:xfrm>
                                                    <a:off x="3635896" y="2276872"/>
                                                    <a:ext cx="4948300" cy="1990233"/>
                                                  </a:xfrm>
                                                  <a:prstGeom prst="rect">
                                                    <a:avLst/>
                                                  </a:prstGeom>
                                                  <a:noFill/>
                                                  <a:ln w="9525">
                                                    <a:noFill/>
                                                    <a:miter lim="800000"/>
                                                    <a:headEnd/>
                                                    <a:tailEnd/>
                                                  </a:ln>
                                                </p:spPr>
                                              </p:pic>
                                            </p:grpSp>
                                            <p:pic>
                                              <p:nvPicPr>
                                                <p:cNvPr id="130" name="ClipboardMapImage" descr="http://gis.ii.city.osaka.jp/gis/DownloadFile.ashx?imgfile=gemimg_55538eea-8ba7-4dcd-8622-09b2743ed841.png&amp;downloadType=imgfile&amp;isCB=1"/>
                                                <p:cNvPicPr/>
                                                <p:nvPr/>
                                              </p:nvPicPr>
                                              <p:blipFill>
                                                <a:blip r:embed="rId14" cstate="email"/>
                                                <a:srcRect/>
                                                <a:stretch>
                                                  <a:fillRect/>
                                                </a:stretch>
                                              </p:blipFill>
                                              <p:spPr bwMode="auto">
                                                <a:xfrm>
                                                  <a:off x="3149092" y="2579156"/>
                                                  <a:ext cx="5023308" cy="1990233"/>
                                                </a:xfrm>
                                                <a:prstGeom prst="rect">
                                                  <a:avLst/>
                                                </a:prstGeom>
                                                <a:noFill/>
                                                <a:ln w="9525">
                                                  <a:noFill/>
                                                  <a:miter lim="800000"/>
                                                  <a:headEnd/>
                                                  <a:tailEnd/>
                                                </a:ln>
                                              </p:spPr>
                                            </p:pic>
                                          </p:grpSp>
                                          <p:pic>
                                            <p:nvPicPr>
                                              <p:cNvPr id="128" name="ClipboardMapImage" descr="http://gis.ii.city.osaka.jp/gis/DownloadFile.ashx?imgfile=gemimg_64b8d3ee-6a5c-4230-9d04-e71a30a830ab.png&amp;downloadType=imgfile&amp;isCB=1"/>
                                              <p:cNvPicPr/>
                                              <p:nvPr/>
                                            </p:nvPicPr>
                                            <p:blipFill>
                                              <a:blip r:embed="rId15" cstate="email"/>
                                              <a:srcRect/>
                                              <a:stretch>
                                                <a:fillRect/>
                                              </a:stretch>
                                            </p:blipFill>
                                            <p:spPr bwMode="auto">
                                              <a:xfrm>
                                                <a:off x="3042206" y="4052316"/>
                                                <a:ext cx="5130194" cy="1990233"/>
                                              </a:xfrm>
                                              <a:prstGeom prst="rect">
                                                <a:avLst/>
                                              </a:prstGeom>
                                              <a:noFill/>
                                              <a:ln w="9525">
                                                <a:noFill/>
                                                <a:miter lim="800000"/>
                                                <a:headEnd/>
                                                <a:tailEnd/>
                                              </a:ln>
                                            </p:spPr>
                                          </p:pic>
                                        </p:grpSp>
                                        <p:pic>
                                          <p:nvPicPr>
                                            <p:cNvPr id="126" name="ClipboardMapImage" descr="http://gis.ii.city.osaka.jp/gis/DownloadFile.ashx?imgfile=gemimg_de3ce784-4224-4d72-acac-58672047dcc5.png&amp;downloadType=imgfile&amp;isCB=1"/>
                                            <p:cNvPicPr/>
                                            <p:nvPr/>
                                          </p:nvPicPr>
                                          <p:blipFill>
                                            <a:blip r:embed="rId16" cstate="email"/>
                                            <a:srcRect/>
                                            <a:stretch>
                                              <a:fillRect/>
                                            </a:stretch>
                                          </p:blipFill>
                                          <p:spPr bwMode="auto">
                                            <a:xfrm>
                                              <a:off x="3347864" y="4419860"/>
                                              <a:ext cx="5112568" cy="1990233"/>
                                            </a:xfrm>
                                            <a:prstGeom prst="rect">
                                              <a:avLst/>
                                            </a:prstGeom>
                                            <a:noFill/>
                                            <a:ln w="9525">
                                              <a:noFill/>
                                              <a:miter lim="800000"/>
                                              <a:headEnd/>
                                              <a:tailEnd/>
                                            </a:ln>
                                          </p:spPr>
                                        </p:pic>
                                      </p:grpSp>
                                      <p:pic>
                                        <p:nvPicPr>
                                          <p:cNvPr id="124" name="ClipboardMapImage" descr="http://gis.ii.city.osaka.jp/gis/DownloadFile.ashx?imgfile=gemimg_73b9863c-4928-411e-9c59-8bb9bd84745b.png&amp;downloadType=imgfile&amp;isCB=1"/>
                                          <p:cNvPicPr/>
                                          <p:nvPr/>
                                        </p:nvPicPr>
                                        <p:blipFill>
                                          <a:blip r:embed="rId17" cstate="email"/>
                                          <a:srcRect/>
                                          <a:stretch>
                                            <a:fillRect/>
                                          </a:stretch>
                                        </p:blipFill>
                                        <p:spPr bwMode="auto">
                                          <a:xfrm>
                                            <a:off x="3445750" y="4491868"/>
                                            <a:ext cx="5086690" cy="1657534"/>
                                          </a:xfrm>
                                          <a:prstGeom prst="rect">
                                            <a:avLst/>
                                          </a:prstGeom>
                                          <a:noFill/>
                                          <a:ln w="9525">
                                            <a:noFill/>
                                            <a:miter lim="800000"/>
                                            <a:headEnd/>
                                            <a:tailEnd/>
                                          </a:ln>
                                        </p:spPr>
                                      </p:pic>
                                    </p:grpSp>
                                  </p:grpSp>
                                </p:grpSp>
                              </p:grpSp>
                              <p:pic>
                                <p:nvPicPr>
                                  <p:cNvPr id="116" name="ClipboardMapImage" descr="http://gis.ii.city.osaka.jp/gis/DownloadFile.ashx?imgfile=gemimg_fb05ac58-dd91-4b01-ade2-9ac500916cb3.png&amp;downloadType=imgfile&amp;isCB=1"/>
                                  <p:cNvPicPr/>
                                  <p:nvPr/>
                                </p:nvPicPr>
                                <p:blipFill>
                                  <a:blip r:embed="rId18" cstate="email"/>
                                  <a:srcRect/>
                                  <a:stretch>
                                    <a:fillRect/>
                                  </a:stretch>
                                </p:blipFill>
                                <p:spPr bwMode="auto">
                                  <a:xfrm>
                                    <a:off x="5729915" y="4918420"/>
                                    <a:ext cx="4354802" cy="1230982"/>
                                  </a:xfrm>
                                  <a:prstGeom prst="rect">
                                    <a:avLst/>
                                  </a:prstGeom>
                                  <a:noFill/>
                                  <a:ln w="9525">
                                    <a:noFill/>
                                    <a:miter lim="800000"/>
                                    <a:headEnd/>
                                    <a:tailEnd/>
                                  </a:ln>
                                </p:spPr>
                              </p:pic>
                            </p:grpSp>
                            <p:pic>
                              <p:nvPicPr>
                                <p:cNvPr id="114" name="ClipboardMapImage" descr="http://gis.ii.city.osaka.jp/gis/DownloadFile.ashx?imgfile=gemimg_2cc7b8f9-552c-4f6a-a73a-14859a392df4.png&amp;downloadType=imgfile&amp;isCB=1"/>
                                <p:cNvPicPr/>
                                <p:nvPr/>
                              </p:nvPicPr>
                              <p:blipFill>
                                <a:blip r:embed="rId19" cstate="email"/>
                                <a:srcRect/>
                                <a:stretch>
                                  <a:fillRect/>
                                </a:stretch>
                              </p:blipFill>
                              <p:spPr bwMode="auto">
                                <a:xfrm>
                                  <a:off x="5835891" y="3797440"/>
                                  <a:ext cx="4248826" cy="1990233"/>
                                </a:xfrm>
                                <a:prstGeom prst="rect">
                                  <a:avLst/>
                                </a:prstGeom>
                                <a:noFill/>
                                <a:ln w="9525">
                                  <a:noFill/>
                                  <a:miter lim="800000"/>
                                  <a:headEnd/>
                                  <a:tailEnd/>
                                </a:ln>
                              </p:spPr>
                            </p:pic>
                          </p:grpSp>
                          <p:pic>
                            <p:nvPicPr>
                              <p:cNvPr id="112" name="ClipboardMapImage" descr="http://gis.ii.city.osaka.jp/gis/DownloadFile.ashx?imgfile=gemimg_3cab98e9-4f14-4199-ad8a-b2d1c00c2715.png&amp;downloadType=imgfile&amp;isCB=1"/>
                              <p:cNvPicPr/>
                              <p:nvPr/>
                            </p:nvPicPr>
                            <p:blipFill>
                              <a:blip r:embed="rId20" cstate="email"/>
                              <a:srcRect/>
                              <a:stretch>
                                <a:fillRect/>
                              </a:stretch>
                            </p:blipFill>
                            <p:spPr bwMode="auto">
                              <a:xfrm>
                                <a:off x="5740479" y="2508798"/>
                                <a:ext cx="4344238" cy="1990233"/>
                              </a:xfrm>
                              <a:prstGeom prst="rect">
                                <a:avLst/>
                              </a:prstGeom>
                              <a:noFill/>
                              <a:ln w="9525">
                                <a:noFill/>
                                <a:miter lim="800000"/>
                                <a:headEnd/>
                                <a:tailEnd/>
                              </a:ln>
                            </p:spPr>
                          </p:pic>
                        </p:grpSp>
                      </p:grpSp>
                    </p:grpSp>
                  </p:grpSp>
                </p:grpSp>
                <p:sp>
                  <p:nvSpPr>
                    <p:cNvPr id="95" name="フリーフォーム 94"/>
                    <p:cNvSpPr/>
                    <p:nvPr/>
                  </p:nvSpPr>
                  <p:spPr>
                    <a:xfrm>
                      <a:off x="1441094" y="1543507"/>
                      <a:ext cx="1887322" cy="2969971"/>
                    </a:xfrm>
                    <a:custGeom>
                      <a:avLst/>
                      <a:gdLst>
                        <a:gd name="connsiteX0" fmla="*/ 731520 w 1887322"/>
                        <a:gd name="connsiteY0" fmla="*/ 0 h 2969971"/>
                        <a:gd name="connsiteX1" fmla="*/ 1887322 w 1887322"/>
                        <a:gd name="connsiteY1" fmla="*/ 285293 h 2969971"/>
                        <a:gd name="connsiteX2" fmla="*/ 1119226 w 1887322"/>
                        <a:gd name="connsiteY2" fmla="*/ 2969971 h 2969971"/>
                        <a:gd name="connsiteX3" fmla="*/ 43892 w 1887322"/>
                        <a:gd name="connsiteY3" fmla="*/ 2626157 h 2969971"/>
                        <a:gd name="connsiteX4" fmla="*/ 0 w 1887322"/>
                        <a:gd name="connsiteY4" fmla="*/ 2538375 h 2969971"/>
                        <a:gd name="connsiteX5" fmla="*/ 731520 w 1887322"/>
                        <a:gd name="connsiteY5" fmla="*/ 0 h 29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322" h="2969971">
                          <a:moveTo>
                            <a:pt x="731520" y="0"/>
                          </a:moveTo>
                          <a:lnTo>
                            <a:pt x="1887322" y="285293"/>
                          </a:lnTo>
                          <a:lnTo>
                            <a:pt x="1119226" y="2969971"/>
                          </a:lnTo>
                          <a:lnTo>
                            <a:pt x="43892" y="2626157"/>
                          </a:lnTo>
                          <a:lnTo>
                            <a:pt x="0" y="2538375"/>
                          </a:lnTo>
                          <a:lnTo>
                            <a:pt x="73152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6" name="フリーフォーム 95"/>
                    <p:cNvSpPr/>
                    <p:nvPr/>
                  </p:nvSpPr>
                  <p:spPr>
                    <a:xfrm>
                      <a:off x="5511521" y="5958673"/>
                      <a:ext cx="929472" cy="638070"/>
                    </a:xfrm>
                    <a:custGeom>
                      <a:avLst/>
                      <a:gdLst>
                        <a:gd name="connsiteX0" fmla="*/ 120580 w 929472"/>
                        <a:gd name="connsiteY0" fmla="*/ 0 h 638070"/>
                        <a:gd name="connsiteX1" fmla="*/ 929472 w 929472"/>
                        <a:gd name="connsiteY1" fmla="*/ 251208 h 638070"/>
                        <a:gd name="connsiteX2" fmla="*/ 803868 w 929472"/>
                        <a:gd name="connsiteY2" fmla="*/ 638070 h 638070"/>
                        <a:gd name="connsiteX3" fmla="*/ 0 w 929472"/>
                        <a:gd name="connsiteY3" fmla="*/ 432079 h 638070"/>
                        <a:gd name="connsiteX4" fmla="*/ 120580 w 929472"/>
                        <a:gd name="connsiteY4" fmla="*/ 0 h 63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2" h="638070">
                          <a:moveTo>
                            <a:pt x="120580" y="0"/>
                          </a:moveTo>
                          <a:lnTo>
                            <a:pt x="929472" y="251208"/>
                          </a:lnTo>
                          <a:lnTo>
                            <a:pt x="803868" y="638070"/>
                          </a:lnTo>
                          <a:lnTo>
                            <a:pt x="0" y="432079"/>
                          </a:lnTo>
                          <a:lnTo>
                            <a:pt x="12058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4" name="テキスト ボックス 83"/>
                  <p:cNvSpPr txBox="1"/>
                  <p:nvPr/>
                </p:nvSpPr>
                <p:spPr>
                  <a:xfrm>
                    <a:off x="2207983" y="2142492"/>
                    <a:ext cx="864096" cy="329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新世界</a:t>
                    </a:r>
                  </a:p>
                </p:txBody>
              </p:sp>
              <p:pic>
                <p:nvPicPr>
                  <p:cNvPr id="85" name="Picture 2" descr="C:\Users\i9551050\AppData\Local\Microsoft\Windows\Temporary Internet Files\Content.IE5\Z8TAGPVC\MC900046108[1].wmf"/>
                  <p:cNvPicPr>
                    <a:picLocks noChangeAspect="1" noChangeArrowheads="1"/>
                  </p:cNvPicPr>
                  <p:nvPr/>
                </p:nvPicPr>
                <p:blipFill>
                  <a:blip r:embed="rId21" cstate="email"/>
                  <a:srcRect/>
                  <a:stretch>
                    <a:fillRect/>
                  </a:stretch>
                </p:blipFill>
                <p:spPr bwMode="auto">
                  <a:xfrm>
                    <a:off x="1403649" y="1125322"/>
                    <a:ext cx="602590" cy="907998"/>
                  </a:xfrm>
                  <a:prstGeom prst="rect">
                    <a:avLst/>
                  </a:prstGeom>
                  <a:noFill/>
                </p:spPr>
              </p:pic>
              <p:sp>
                <p:nvSpPr>
                  <p:cNvPr id="86" name="テキスト ボックス 85"/>
                  <p:cNvSpPr txBox="1"/>
                  <p:nvPr/>
                </p:nvSpPr>
                <p:spPr>
                  <a:xfrm>
                    <a:off x="5731825" y="5435575"/>
                    <a:ext cx="1368153" cy="527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あべの</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ハルカス</a:t>
                    </a:r>
                  </a:p>
                </p:txBody>
              </p:sp>
            </p:grpSp>
            <p:sp>
              <p:nvSpPr>
                <p:cNvPr id="79" name="正方形/長方形 78"/>
                <p:cNvSpPr/>
                <p:nvPr/>
              </p:nvSpPr>
              <p:spPr>
                <a:xfrm rot="1020000">
                  <a:off x="4463451" y="3068296"/>
                  <a:ext cx="301804" cy="5914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テキスト ボックス 80"/>
                <p:cNvSpPr txBox="1"/>
                <p:nvPr/>
              </p:nvSpPr>
              <p:spPr>
                <a:xfrm>
                  <a:off x="1199980" y="4077073"/>
                  <a:ext cx="1530246" cy="4836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10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Osaka </a:t>
                  </a:r>
                  <a:r>
                    <a:rPr kumimoji="1" lang="en-US" altLang="ja-JP" sz="800" b="0" i="0" u="none" strike="noStrike" kern="1200" cap="none" spc="-1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Metro</a:t>
                  </a: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御堂筋</a:t>
                  </a: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線</a:t>
                  </a:r>
                  <a:endParaRPr kumimoji="1" lang="en-US" altLang="ja-JP"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動物園前駅</a:t>
                  </a:r>
                </a:p>
              </p:txBody>
            </p:sp>
            <p:sp>
              <p:nvSpPr>
                <p:cNvPr id="82" name="テキスト ボックス 81"/>
                <p:cNvSpPr txBox="1"/>
                <p:nvPr/>
              </p:nvSpPr>
              <p:spPr>
                <a:xfrm>
                  <a:off x="5208620" y="4756331"/>
                  <a:ext cx="2758566" cy="483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天王寺駅ターミナル、アベノ地下街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a:t>
                  </a:r>
                  <a:r>
                    <a:rPr kumimoji="1" lang="en-US" altLang="ja-JP" sz="800" b="0" i="0" u="none" strike="noStrike" kern="1200" cap="none" spc="-10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Osaka </a:t>
                  </a:r>
                  <a:r>
                    <a:rPr kumimoji="1" lang="en-US" altLang="ja-JP" sz="800" b="0" i="0" u="none" strike="noStrike" kern="1200" cap="none" spc="-10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Metro </a:t>
                  </a: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JR</a:t>
                  </a: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・近鉄）</a:t>
                  </a:r>
                </a:p>
              </p:txBody>
            </p:sp>
          </p:grpSp>
          <p:sp>
            <p:nvSpPr>
              <p:cNvPr id="136" name="フリーフォーム 135"/>
              <p:cNvSpPr/>
              <p:nvPr/>
            </p:nvSpPr>
            <p:spPr>
              <a:xfrm>
                <a:off x="2447585" y="4334005"/>
                <a:ext cx="513567"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618786 w 710226"/>
                  <a:gd name="connsiteY0" fmla="*/ 263047 h 751562"/>
                  <a:gd name="connsiteX1" fmla="*/ 460958 w 710226"/>
                  <a:gd name="connsiteY1" fmla="*/ 245511 h 751562"/>
                  <a:gd name="connsiteX2" fmla="*/ 453442 w 710226"/>
                  <a:gd name="connsiteY2" fmla="*/ 227974 h 751562"/>
                  <a:gd name="connsiteX3" fmla="*/ 335697 w 710226"/>
                  <a:gd name="connsiteY3" fmla="*/ 212943 h 751562"/>
                  <a:gd name="connsiteX4" fmla="*/ 395822 w 710226"/>
                  <a:gd name="connsiteY4" fmla="*/ 0 h 751562"/>
                  <a:gd name="connsiteX5" fmla="*/ 258036 w 710226"/>
                  <a:gd name="connsiteY5" fmla="*/ 10021 h 751562"/>
                  <a:gd name="connsiteX6" fmla="*/ 255531 w 710226"/>
                  <a:gd name="connsiteY6" fmla="*/ 80167 h 751562"/>
                  <a:gd name="connsiteX7" fmla="*/ 207932 w 710226"/>
                  <a:gd name="connsiteY7" fmla="*/ 117745 h 751562"/>
                  <a:gd name="connsiteX8" fmla="*/ 82672 w 710226"/>
                  <a:gd name="connsiteY8" fmla="*/ 538620 h 751562"/>
                  <a:gd name="connsiteX9" fmla="*/ 0 w 710226"/>
                  <a:gd name="connsiteY9" fmla="*/ 538620 h 751562"/>
                  <a:gd name="connsiteX10" fmla="*/ 2505 w 710226"/>
                  <a:gd name="connsiteY10" fmla="*/ 596239 h 751562"/>
                  <a:gd name="connsiteX11" fmla="*/ 60125 w 710226"/>
                  <a:gd name="connsiteY11" fmla="*/ 668890 h 751562"/>
                  <a:gd name="connsiteX12" fmla="*/ 365760 w 710226"/>
                  <a:gd name="connsiteY12" fmla="*/ 751562 h 751562"/>
                  <a:gd name="connsiteX13" fmla="*/ 453442 w 710226"/>
                  <a:gd name="connsiteY13" fmla="*/ 731520 h 751562"/>
                  <a:gd name="connsiteX14" fmla="*/ 513567 w 710226"/>
                  <a:gd name="connsiteY14" fmla="*/ 746552 h 751562"/>
                  <a:gd name="connsiteX15" fmla="*/ 710226 w 710226"/>
                  <a:gd name="connsiteY15" fmla="*/ 354487 h 751562"/>
                  <a:gd name="connsiteX0" fmla="*/ 618786 w 710226"/>
                  <a:gd name="connsiteY0" fmla="*/ 263047 h 751562"/>
                  <a:gd name="connsiteX1" fmla="*/ 460958 w 710226"/>
                  <a:gd name="connsiteY1" fmla="*/ 245511 h 751562"/>
                  <a:gd name="connsiteX2" fmla="*/ 335697 w 710226"/>
                  <a:gd name="connsiteY2" fmla="*/ 212943 h 751562"/>
                  <a:gd name="connsiteX3" fmla="*/ 395822 w 710226"/>
                  <a:gd name="connsiteY3" fmla="*/ 0 h 751562"/>
                  <a:gd name="connsiteX4" fmla="*/ 258036 w 710226"/>
                  <a:gd name="connsiteY4" fmla="*/ 10021 h 751562"/>
                  <a:gd name="connsiteX5" fmla="*/ 255531 w 710226"/>
                  <a:gd name="connsiteY5" fmla="*/ 80167 h 751562"/>
                  <a:gd name="connsiteX6" fmla="*/ 207932 w 710226"/>
                  <a:gd name="connsiteY6" fmla="*/ 117745 h 751562"/>
                  <a:gd name="connsiteX7" fmla="*/ 82672 w 710226"/>
                  <a:gd name="connsiteY7" fmla="*/ 538620 h 751562"/>
                  <a:gd name="connsiteX8" fmla="*/ 0 w 710226"/>
                  <a:gd name="connsiteY8" fmla="*/ 538620 h 751562"/>
                  <a:gd name="connsiteX9" fmla="*/ 2505 w 710226"/>
                  <a:gd name="connsiteY9" fmla="*/ 596239 h 751562"/>
                  <a:gd name="connsiteX10" fmla="*/ 60125 w 710226"/>
                  <a:gd name="connsiteY10" fmla="*/ 668890 h 751562"/>
                  <a:gd name="connsiteX11" fmla="*/ 365760 w 710226"/>
                  <a:gd name="connsiteY11" fmla="*/ 751562 h 751562"/>
                  <a:gd name="connsiteX12" fmla="*/ 453442 w 710226"/>
                  <a:gd name="connsiteY12" fmla="*/ 731520 h 751562"/>
                  <a:gd name="connsiteX13" fmla="*/ 513567 w 710226"/>
                  <a:gd name="connsiteY13" fmla="*/ 746552 h 751562"/>
                  <a:gd name="connsiteX14" fmla="*/ 710226 w 710226"/>
                  <a:gd name="connsiteY14" fmla="*/ 354487 h 751562"/>
                  <a:gd name="connsiteX0" fmla="*/ 460958 w 710226"/>
                  <a:gd name="connsiteY0" fmla="*/ 245511 h 751562"/>
                  <a:gd name="connsiteX1" fmla="*/ 335697 w 710226"/>
                  <a:gd name="connsiteY1" fmla="*/ 212943 h 751562"/>
                  <a:gd name="connsiteX2" fmla="*/ 395822 w 710226"/>
                  <a:gd name="connsiteY2" fmla="*/ 0 h 751562"/>
                  <a:gd name="connsiteX3" fmla="*/ 258036 w 710226"/>
                  <a:gd name="connsiteY3" fmla="*/ 10021 h 751562"/>
                  <a:gd name="connsiteX4" fmla="*/ 255531 w 710226"/>
                  <a:gd name="connsiteY4" fmla="*/ 80167 h 751562"/>
                  <a:gd name="connsiteX5" fmla="*/ 207932 w 710226"/>
                  <a:gd name="connsiteY5" fmla="*/ 117745 h 751562"/>
                  <a:gd name="connsiteX6" fmla="*/ 82672 w 710226"/>
                  <a:gd name="connsiteY6" fmla="*/ 538620 h 751562"/>
                  <a:gd name="connsiteX7" fmla="*/ 0 w 710226"/>
                  <a:gd name="connsiteY7" fmla="*/ 538620 h 751562"/>
                  <a:gd name="connsiteX8" fmla="*/ 2505 w 710226"/>
                  <a:gd name="connsiteY8" fmla="*/ 596239 h 751562"/>
                  <a:gd name="connsiteX9" fmla="*/ 60125 w 710226"/>
                  <a:gd name="connsiteY9" fmla="*/ 668890 h 751562"/>
                  <a:gd name="connsiteX10" fmla="*/ 365760 w 710226"/>
                  <a:gd name="connsiteY10" fmla="*/ 751562 h 751562"/>
                  <a:gd name="connsiteX11" fmla="*/ 453442 w 710226"/>
                  <a:gd name="connsiteY11" fmla="*/ 731520 h 751562"/>
                  <a:gd name="connsiteX12" fmla="*/ 513567 w 710226"/>
                  <a:gd name="connsiteY12" fmla="*/ 746552 h 751562"/>
                  <a:gd name="connsiteX13" fmla="*/ 710226 w 710226"/>
                  <a:gd name="connsiteY13" fmla="*/ 354487 h 751562"/>
                  <a:gd name="connsiteX0" fmla="*/ 335697 w 710226"/>
                  <a:gd name="connsiteY0" fmla="*/ 212943 h 751562"/>
                  <a:gd name="connsiteX1" fmla="*/ 395822 w 710226"/>
                  <a:gd name="connsiteY1" fmla="*/ 0 h 751562"/>
                  <a:gd name="connsiteX2" fmla="*/ 258036 w 710226"/>
                  <a:gd name="connsiteY2" fmla="*/ 10021 h 751562"/>
                  <a:gd name="connsiteX3" fmla="*/ 255531 w 710226"/>
                  <a:gd name="connsiteY3" fmla="*/ 80167 h 751562"/>
                  <a:gd name="connsiteX4" fmla="*/ 207932 w 710226"/>
                  <a:gd name="connsiteY4" fmla="*/ 117745 h 751562"/>
                  <a:gd name="connsiteX5" fmla="*/ 82672 w 710226"/>
                  <a:gd name="connsiteY5" fmla="*/ 538620 h 751562"/>
                  <a:gd name="connsiteX6" fmla="*/ 0 w 710226"/>
                  <a:gd name="connsiteY6" fmla="*/ 538620 h 751562"/>
                  <a:gd name="connsiteX7" fmla="*/ 2505 w 710226"/>
                  <a:gd name="connsiteY7" fmla="*/ 596239 h 751562"/>
                  <a:gd name="connsiteX8" fmla="*/ 60125 w 710226"/>
                  <a:gd name="connsiteY8" fmla="*/ 668890 h 751562"/>
                  <a:gd name="connsiteX9" fmla="*/ 365760 w 710226"/>
                  <a:gd name="connsiteY9" fmla="*/ 751562 h 751562"/>
                  <a:gd name="connsiteX10" fmla="*/ 453442 w 710226"/>
                  <a:gd name="connsiteY10" fmla="*/ 731520 h 751562"/>
                  <a:gd name="connsiteX11" fmla="*/ 513567 w 710226"/>
                  <a:gd name="connsiteY11" fmla="*/ 746552 h 751562"/>
                  <a:gd name="connsiteX12" fmla="*/ 710226 w 710226"/>
                  <a:gd name="connsiteY12" fmla="*/ 354487 h 751562"/>
                  <a:gd name="connsiteX0" fmla="*/ 395822 w 710226"/>
                  <a:gd name="connsiteY0" fmla="*/ 0 h 751562"/>
                  <a:gd name="connsiteX1" fmla="*/ 258036 w 710226"/>
                  <a:gd name="connsiteY1" fmla="*/ 10021 h 751562"/>
                  <a:gd name="connsiteX2" fmla="*/ 255531 w 710226"/>
                  <a:gd name="connsiteY2" fmla="*/ 80167 h 751562"/>
                  <a:gd name="connsiteX3" fmla="*/ 207932 w 710226"/>
                  <a:gd name="connsiteY3" fmla="*/ 117745 h 751562"/>
                  <a:gd name="connsiteX4" fmla="*/ 82672 w 710226"/>
                  <a:gd name="connsiteY4" fmla="*/ 538620 h 751562"/>
                  <a:gd name="connsiteX5" fmla="*/ 0 w 710226"/>
                  <a:gd name="connsiteY5" fmla="*/ 538620 h 751562"/>
                  <a:gd name="connsiteX6" fmla="*/ 2505 w 710226"/>
                  <a:gd name="connsiteY6" fmla="*/ 596239 h 751562"/>
                  <a:gd name="connsiteX7" fmla="*/ 60125 w 710226"/>
                  <a:gd name="connsiteY7" fmla="*/ 668890 h 751562"/>
                  <a:gd name="connsiteX8" fmla="*/ 365760 w 710226"/>
                  <a:gd name="connsiteY8" fmla="*/ 751562 h 751562"/>
                  <a:gd name="connsiteX9" fmla="*/ 453442 w 710226"/>
                  <a:gd name="connsiteY9" fmla="*/ 731520 h 751562"/>
                  <a:gd name="connsiteX10" fmla="*/ 513567 w 710226"/>
                  <a:gd name="connsiteY10" fmla="*/ 746552 h 751562"/>
                  <a:gd name="connsiteX11" fmla="*/ 710226 w 710226"/>
                  <a:gd name="connsiteY11" fmla="*/ 354487 h 751562"/>
                  <a:gd name="connsiteX0" fmla="*/ 395822 w 513567"/>
                  <a:gd name="connsiteY0" fmla="*/ 0 h 751562"/>
                  <a:gd name="connsiteX1" fmla="*/ 258036 w 513567"/>
                  <a:gd name="connsiteY1" fmla="*/ 10021 h 751562"/>
                  <a:gd name="connsiteX2" fmla="*/ 255531 w 513567"/>
                  <a:gd name="connsiteY2" fmla="*/ 80167 h 751562"/>
                  <a:gd name="connsiteX3" fmla="*/ 207932 w 513567"/>
                  <a:gd name="connsiteY3" fmla="*/ 117745 h 751562"/>
                  <a:gd name="connsiteX4" fmla="*/ 82672 w 513567"/>
                  <a:gd name="connsiteY4" fmla="*/ 538620 h 751562"/>
                  <a:gd name="connsiteX5" fmla="*/ 0 w 513567"/>
                  <a:gd name="connsiteY5" fmla="*/ 538620 h 751562"/>
                  <a:gd name="connsiteX6" fmla="*/ 2505 w 513567"/>
                  <a:gd name="connsiteY6" fmla="*/ 596239 h 751562"/>
                  <a:gd name="connsiteX7" fmla="*/ 60125 w 513567"/>
                  <a:gd name="connsiteY7" fmla="*/ 668890 h 751562"/>
                  <a:gd name="connsiteX8" fmla="*/ 365760 w 513567"/>
                  <a:gd name="connsiteY8" fmla="*/ 751562 h 751562"/>
                  <a:gd name="connsiteX9" fmla="*/ 453442 w 513567"/>
                  <a:gd name="connsiteY9" fmla="*/ 731520 h 751562"/>
                  <a:gd name="connsiteX10" fmla="*/ 513567 w 513567"/>
                  <a:gd name="connsiteY10" fmla="*/ 746552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567" h="751562">
                    <a:moveTo>
                      <a:pt x="395822" y="0"/>
                    </a:move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lnTo>
                      <a:pt x="513567" y="746552"/>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フリーフォーム 136"/>
              <p:cNvSpPr/>
              <p:nvPr/>
            </p:nvSpPr>
            <p:spPr>
              <a:xfrm>
                <a:off x="2042808" y="3998068"/>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255021"/>
                  <a:gd name="connsiteY0" fmla="*/ 2154677 h 2201824"/>
                  <a:gd name="connsiteX1" fmla="*/ 1108953 w 1255021"/>
                  <a:gd name="connsiteY1" fmla="*/ 2067128 h 2201824"/>
                  <a:gd name="connsiteX2" fmla="*/ 1040859 w 1255021"/>
                  <a:gd name="connsiteY2" fmla="*/ 1950396 h 2201824"/>
                  <a:gd name="connsiteX3" fmla="*/ 1094361 w 1255021"/>
                  <a:gd name="connsiteY3" fmla="*/ 1765570 h 2201824"/>
                  <a:gd name="connsiteX4" fmla="*/ 826851 w 1255021"/>
                  <a:gd name="connsiteY4" fmla="*/ 1682885 h 2201824"/>
                  <a:gd name="connsiteX5" fmla="*/ 812259 w 1255021"/>
                  <a:gd name="connsiteY5" fmla="*/ 1648838 h 2201824"/>
                  <a:gd name="connsiteX6" fmla="*/ 1045723 w 1255021"/>
                  <a:gd name="connsiteY6" fmla="*/ 836579 h 2201824"/>
                  <a:gd name="connsiteX7" fmla="*/ 948447 w 1255021"/>
                  <a:gd name="connsiteY7" fmla="*/ 758758 h 2201824"/>
                  <a:gd name="connsiteX8" fmla="*/ 953310 w 1255021"/>
                  <a:gd name="connsiteY8" fmla="*/ 481519 h 2201824"/>
                  <a:gd name="connsiteX9" fmla="*/ 928991 w 1255021"/>
                  <a:gd name="connsiteY9" fmla="*/ 423153 h 2201824"/>
                  <a:gd name="connsiteX10" fmla="*/ 938719 w 1255021"/>
                  <a:gd name="connsiteY10" fmla="*/ 301558 h 2201824"/>
                  <a:gd name="connsiteX11" fmla="*/ 997085 w 1255021"/>
                  <a:gd name="connsiteY11" fmla="*/ 63230 h 2201824"/>
                  <a:gd name="connsiteX12" fmla="*/ 535021 w 1255021"/>
                  <a:gd name="connsiteY12" fmla="*/ 0 h 2201824"/>
                  <a:gd name="connsiteX13" fmla="*/ 0 w 1255021"/>
                  <a:gd name="connsiteY13" fmla="*/ 1853119 h 2201824"/>
                  <a:gd name="connsiteX14" fmla="*/ 1074906 w 1255021"/>
                  <a:gd name="connsiteY14" fmla="*/ 2154677 h 2201824"/>
                  <a:gd name="connsiteX15" fmla="*/ 1080689 w 1255021"/>
                  <a:gd name="connsiteY15" fmla="*/ 2136002 h 2201824"/>
                  <a:gd name="connsiteX0" fmla="*/ 1074906 w 1255021"/>
                  <a:gd name="connsiteY0" fmla="*/ 2154677 h 2201824"/>
                  <a:gd name="connsiteX1" fmla="*/ 1040859 w 1255021"/>
                  <a:gd name="connsiteY1" fmla="*/ 1950396 h 2201824"/>
                  <a:gd name="connsiteX2" fmla="*/ 1094361 w 1255021"/>
                  <a:gd name="connsiteY2" fmla="*/ 1765570 h 2201824"/>
                  <a:gd name="connsiteX3" fmla="*/ 826851 w 1255021"/>
                  <a:gd name="connsiteY3" fmla="*/ 1682885 h 2201824"/>
                  <a:gd name="connsiteX4" fmla="*/ 812259 w 1255021"/>
                  <a:gd name="connsiteY4" fmla="*/ 1648838 h 2201824"/>
                  <a:gd name="connsiteX5" fmla="*/ 1045723 w 1255021"/>
                  <a:gd name="connsiteY5" fmla="*/ 836579 h 2201824"/>
                  <a:gd name="connsiteX6" fmla="*/ 948447 w 1255021"/>
                  <a:gd name="connsiteY6" fmla="*/ 758758 h 2201824"/>
                  <a:gd name="connsiteX7" fmla="*/ 953310 w 1255021"/>
                  <a:gd name="connsiteY7" fmla="*/ 481519 h 2201824"/>
                  <a:gd name="connsiteX8" fmla="*/ 928991 w 1255021"/>
                  <a:gd name="connsiteY8" fmla="*/ 423153 h 2201824"/>
                  <a:gd name="connsiteX9" fmla="*/ 938719 w 1255021"/>
                  <a:gd name="connsiteY9" fmla="*/ 301558 h 2201824"/>
                  <a:gd name="connsiteX10" fmla="*/ 997085 w 1255021"/>
                  <a:gd name="connsiteY10" fmla="*/ 63230 h 2201824"/>
                  <a:gd name="connsiteX11" fmla="*/ 535021 w 1255021"/>
                  <a:gd name="connsiteY11" fmla="*/ 0 h 2201824"/>
                  <a:gd name="connsiteX12" fmla="*/ 0 w 1255021"/>
                  <a:gd name="connsiteY12" fmla="*/ 1853119 h 2201824"/>
                  <a:gd name="connsiteX13" fmla="*/ 1074906 w 1255021"/>
                  <a:gd name="connsiteY13" fmla="*/ 2154677 h 2201824"/>
                  <a:gd name="connsiteX14" fmla="*/ 1080689 w 1255021"/>
                  <a:gd name="connsiteY14" fmla="*/ 2136002 h 2201824"/>
                  <a:gd name="connsiteX15" fmla="*/ 1074906 w 1255021"/>
                  <a:gd name="connsiteY15"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997085 w 1255021"/>
                  <a:gd name="connsiteY9" fmla="*/ 63230 h 2201824"/>
                  <a:gd name="connsiteX10" fmla="*/ 535021 w 1255021"/>
                  <a:gd name="connsiteY10" fmla="*/ 0 h 2201824"/>
                  <a:gd name="connsiteX11" fmla="*/ 0 w 1255021"/>
                  <a:gd name="connsiteY11" fmla="*/ 1853119 h 2201824"/>
                  <a:gd name="connsiteX12" fmla="*/ 1074906 w 1255021"/>
                  <a:gd name="connsiteY12" fmla="*/ 2154677 h 2201824"/>
                  <a:gd name="connsiteX13" fmla="*/ 1080689 w 1255021"/>
                  <a:gd name="connsiteY13" fmla="*/ 2136002 h 2201824"/>
                  <a:gd name="connsiteX14" fmla="*/ 1074906 w 1255021"/>
                  <a:gd name="connsiteY14"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535021 w 1255021"/>
                  <a:gd name="connsiteY9" fmla="*/ 0 h 2201824"/>
                  <a:gd name="connsiteX10" fmla="*/ 0 w 1255021"/>
                  <a:gd name="connsiteY10" fmla="*/ 1853119 h 2201824"/>
                  <a:gd name="connsiteX11" fmla="*/ 1074906 w 1255021"/>
                  <a:gd name="connsiteY11" fmla="*/ 2154677 h 2201824"/>
                  <a:gd name="connsiteX12" fmla="*/ 1080689 w 1255021"/>
                  <a:gd name="connsiteY12" fmla="*/ 2136002 h 2201824"/>
                  <a:gd name="connsiteX13" fmla="*/ 1074906 w 1255021"/>
                  <a:gd name="connsiteY13"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38719 w 1255021"/>
                  <a:gd name="connsiteY7" fmla="*/ 301558 h 2201824"/>
                  <a:gd name="connsiteX8" fmla="*/ 535021 w 1255021"/>
                  <a:gd name="connsiteY8" fmla="*/ 0 h 2201824"/>
                  <a:gd name="connsiteX9" fmla="*/ 0 w 1255021"/>
                  <a:gd name="connsiteY9" fmla="*/ 1853119 h 2201824"/>
                  <a:gd name="connsiteX10" fmla="*/ 1074906 w 1255021"/>
                  <a:gd name="connsiteY10" fmla="*/ 2154677 h 2201824"/>
                  <a:gd name="connsiteX11" fmla="*/ 1080689 w 1255021"/>
                  <a:gd name="connsiteY11" fmla="*/ 2136002 h 2201824"/>
                  <a:gd name="connsiteX12" fmla="*/ 1074906 w 1255021"/>
                  <a:gd name="connsiteY12"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38719 w 1255021"/>
                  <a:gd name="connsiteY6" fmla="*/ 301558 h 2201824"/>
                  <a:gd name="connsiteX7" fmla="*/ 535021 w 1255021"/>
                  <a:gd name="connsiteY7" fmla="*/ 0 h 2201824"/>
                  <a:gd name="connsiteX8" fmla="*/ 0 w 1255021"/>
                  <a:gd name="connsiteY8" fmla="*/ 1853119 h 2201824"/>
                  <a:gd name="connsiteX9" fmla="*/ 1074906 w 1255021"/>
                  <a:gd name="connsiteY9" fmla="*/ 2154677 h 2201824"/>
                  <a:gd name="connsiteX10" fmla="*/ 1080689 w 1255021"/>
                  <a:gd name="connsiteY10" fmla="*/ 2136002 h 2201824"/>
                  <a:gd name="connsiteX11" fmla="*/ 1074906 w 1255021"/>
                  <a:gd name="connsiteY11"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535021 w 1255021"/>
                  <a:gd name="connsiteY6" fmla="*/ 0 h 2201824"/>
                  <a:gd name="connsiteX7" fmla="*/ 0 w 1255021"/>
                  <a:gd name="connsiteY7" fmla="*/ 1853119 h 2201824"/>
                  <a:gd name="connsiteX8" fmla="*/ 1074906 w 1255021"/>
                  <a:gd name="connsiteY8" fmla="*/ 2154677 h 2201824"/>
                  <a:gd name="connsiteX9" fmla="*/ 1080689 w 1255021"/>
                  <a:gd name="connsiteY9" fmla="*/ 2136002 h 2201824"/>
                  <a:gd name="connsiteX10" fmla="*/ 1074906 w 1255021"/>
                  <a:gd name="connsiteY10" fmla="*/ 2154677 h 2201824"/>
                  <a:gd name="connsiteX0" fmla="*/ 1074906 w 1255021"/>
                  <a:gd name="connsiteY0" fmla="*/ 1395919 h 1443066"/>
                  <a:gd name="connsiteX1" fmla="*/ 1094361 w 1255021"/>
                  <a:gd name="connsiteY1" fmla="*/ 1006812 h 1443066"/>
                  <a:gd name="connsiteX2" fmla="*/ 826851 w 1255021"/>
                  <a:gd name="connsiteY2" fmla="*/ 924127 h 1443066"/>
                  <a:gd name="connsiteX3" fmla="*/ 812259 w 1255021"/>
                  <a:gd name="connsiteY3" fmla="*/ 890080 h 1443066"/>
                  <a:gd name="connsiteX4" fmla="*/ 1045723 w 1255021"/>
                  <a:gd name="connsiteY4" fmla="*/ 77821 h 1443066"/>
                  <a:gd name="connsiteX5" fmla="*/ 948447 w 1255021"/>
                  <a:gd name="connsiteY5" fmla="*/ 0 h 1443066"/>
                  <a:gd name="connsiteX6" fmla="*/ 0 w 1255021"/>
                  <a:gd name="connsiteY6" fmla="*/ 1094361 h 1443066"/>
                  <a:gd name="connsiteX7" fmla="*/ 1074906 w 1255021"/>
                  <a:gd name="connsiteY7" fmla="*/ 1395919 h 1443066"/>
                  <a:gd name="connsiteX8" fmla="*/ 1080689 w 1255021"/>
                  <a:gd name="connsiteY8" fmla="*/ 1377244 h 1443066"/>
                  <a:gd name="connsiteX9" fmla="*/ 1074906 w 1255021"/>
                  <a:gd name="connsiteY9" fmla="*/ 1395919 h 1443066"/>
                  <a:gd name="connsiteX0" fmla="*/ 262647 w 442762"/>
                  <a:gd name="connsiteY0" fmla="*/ 1395919 h 1443066"/>
                  <a:gd name="connsiteX1" fmla="*/ 282102 w 442762"/>
                  <a:gd name="connsiteY1" fmla="*/ 1006812 h 1443066"/>
                  <a:gd name="connsiteX2" fmla="*/ 14592 w 442762"/>
                  <a:gd name="connsiteY2" fmla="*/ 924127 h 1443066"/>
                  <a:gd name="connsiteX3" fmla="*/ 0 w 442762"/>
                  <a:gd name="connsiteY3" fmla="*/ 890080 h 1443066"/>
                  <a:gd name="connsiteX4" fmla="*/ 233464 w 442762"/>
                  <a:gd name="connsiteY4" fmla="*/ 77821 h 1443066"/>
                  <a:gd name="connsiteX5" fmla="*/ 136188 w 442762"/>
                  <a:gd name="connsiteY5" fmla="*/ 0 h 1443066"/>
                  <a:gd name="connsiteX6" fmla="*/ 262647 w 442762"/>
                  <a:gd name="connsiteY6" fmla="*/ 1395919 h 1443066"/>
                  <a:gd name="connsiteX7" fmla="*/ 268430 w 442762"/>
                  <a:gd name="connsiteY7" fmla="*/ 1377244 h 1443066"/>
                  <a:gd name="connsiteX8" fmla="*/ 262647 w 442762"/>
                  <a:gd name="connsiteY8" fmla="*/ 1395919 h 1443066"/>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409538"/>
                  <a:gd name="connsiteX1" fmla="*/ 282102 w 442762"/>
                  <a:gd name="connsiteY1" fmla="*/ 928991 h 1409538"/>
                  <a:gd name="connsiteX2" fmla="*/ 14592 w 442762"/>
                  <a:gd name="connsiteY2" fmla="*/ 846306 h 1409538"/>
                  <a:gd name="connsiteX3" fmla="*/ 0 w 442762"/>
                  <a:gd name="connsiteY3" fmla="*/ 812259 h 1409538"/>
                  <a:gd name="connsiteX4" fmla="*/ 233464 w 442762"/>
                  <a:gd name="connsiteY4" fmla="*/ 0 h 1409538"/>
                  <a:gd name="connsiteX5" fmla="*/ 262647 w 442762"/>
                  <a:gd name="connsiteY5" fmla="*/ 1318098 h 1409538"/>
                  <a:gd name="connsiteX6" fmla="*/ 268430 w 442762"/>
                  <a:gd name="connsiteY6" fmla="*/ 1299423 h 1409538"/>
                  <a:gd name="connsiteX7" fmla="*/ 354087 w 442762"/>
                  <a:gd name="connsiteY7" fmla="*/ 1409538 h 1409538"/>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8" fmla="*/ 409337 w 442762"/>
                  <a:gd name="connsiteY8" fmla="*/ 1068183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317897 w 317897"/>
                  <a:gd name="connsiteY0" fmla="*/ 976743 h 1318098"/>
                  <a:gd name="connsiteX1" fmla="*/ 282102 w 317897"/>
                  <a:gd name="connsiteY1" fmla="*/ 928991 h 1318098"/>
                  <a:gd name="connsiteX2" fmla="*/ 14592 w 317897"/>
                  <a:gd name="connsiteY2" fmla="*/ 846306 h 1318098"/>
                  <a:gd name="connsiteX3" fmla="*/ 0 w 317897"/>
                  <a:gd name="connsiteY3" fmla="*/ 812259 h 1318098"/>
                  <a:gd name="connsiteX4" fmla="*/ 233464 w 317897"/>
                  <a:gd name="connsiteY4" fmla="*/ 0 h 1318098"/>
                  <a:gd name="connsiteX5" fmla="*/ 262647 w 317897"/>
                  <a:gd name="connsiteY5" fmla="*/ 1318098 h 1318098"/>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317897 w 317898"/>
                  <a:gd name="connsiteY0" fmla="*/ 976743 h 976744"/>
                  <a:gd name="connsiteX1" fmla="*/ 317898 w 317898"/>
                  <a:gd name="connsiteY1" fmla="*/ 976744 h 976744"/>
                  <a:gd name="connsiteX2" fmla="*/ 282102 w 317898"/>
                  <a:gd name="connsiteY2" fmla="*/ 928991 h 976744"/>
                  <a:gd name="connsiteX3" fmla="*/ 14592 w 317898"/>
                  <a:gd name="connsiteY3" fmla="*/ 846306 h 976744"/>
                  <a:gd name="connsiteX4" fmla="*/ 0 w 317898"/>
                  <a:gd name="connsiteY4" fmla="*/ 812259 h 976744"/>
                  <a:gd name="connsiteX5" fmla="*/ 233464 w 317898"/>
                  <a:gd name="connsiteY5" fmla="*/ 0 h 976744"/>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45" name="フリーフォーム 144"/>
            <p:cNvSpPr/>
            <p:nvPr/>
          </p:nvSpPr>
          <p:spPr>
            <a:xfrm>
              <a:off x="3792242" y="2961160"/>
              <a:ext cx="941070" cy="800100"/>
            </a:xfrm>
            <a:custGeom>
              <a:avLst/>
              <a:gdLst>
                <a:gd name="connsiteX0" fmla="*/ 262890 w 941070"/>
                <a:gd name="connsiteY0" fmla="*/ 0 h 800100"/>
                <a:gd name="connsiteX1" fmla="*/ 262890 w 941070"/>
                <a:gd name="connsiteY1" fmla="*/ 0 h 800100"/>
                <a:gd name="connsiteX2" fmla="*/ 323850 w 941070"/>
                <a:gd name="connsiteY2" fmla="*/ 118110 h 800100"/>
                <a:gd name="connsiteX3" fmla="*/ 327660 w 941070"/>
                <a:gd name="connsiteY3" fmla="*/ 274320 h 800100"/>
                <a:gd name="connsiteX4" fmla="*/ 236220 w 941070"/>
                <a:gd name="connsiteY4" fmla="*/ 278130 h 800100"/>
                <a:gd name="connsiteX5" fmla="*/ 240030 w 941070"/>
                <a:gd name="connsiteY5" fmla="*/ 323850 h 800100"/>
                <a:gd name="connsiteX6" fmla="*/ 0 w 941070"/>
                <a:gd name="connsiteY6" fmla="*/ 331470 h 800100"/>
                <a:gd name="connsiteX7" fmla="*/ 3810 w 941070"/>
                <a:gd name="connsiteY7" fmla="*/ 441960 h 800100"/>
                <a:gd name="connsiteX8" fmla="*/ 777240 w 941070"/>
                <a:gd name="connsiteY8" fmla="*/ 800100 h 800100"/>
                <a:gd name="connsiteX9" fmla="*/ 826770 w 941070"/>
                <a:gd name="connsiteY9" fmla="*/ 659130 h 800100"/>
                <a:gd name="connsiteX10" fmla="*/ 872490 w 941070"/>
                <a:gd name="connsiteY10" fmla="*/ 659130 h 800100"/>
                <a:gd name="connsiteX11" fmla="*/ 941070 w 941070"/>
                <a:gd name="connsiteY11" fmla="*/ 57531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070" h="800100">
                  <a:moveTo>
                    <a:pt x="262890" y="0"/>
                  </a:moveTo>
                  <a:lnTo>
                    <a:pt x="262890" y="0"/>
                  </a:lnTo>
                  <a:lnTo>
                    <a:pt x="323850" y="118110"/>
                  </a:lnTo>
                  <a:lnTo>
                    <a:pt x="327660" y="274320"/>
                  </a:lnTo>
                  <a:lnTo>
                    <a:pt x="236220" y="278130"/>
                  </a:lnTo>
                  <a:lnTo>
                    <a:pt x="240030" y="323850"/>
                  </a:lnTo>
                  <a:lnTo>
                    <a:pt x="0" y="331470"/>
                  </a:lnTo>
                  <a:lnTo>
                    <a:pt x="3810" y="441960"/>
                  </a:lnTo>
                  <a:lnTo>
                    <a:pt x="777240" y="800100"/>
                  </a:lnTo>
                  <a:lnTo>
                    <a:pt x="826770" y="659130"/>
                  </a:lnTo>
                  <a:lnTo>
                    <a:pt x="872490" y="659130"/>
                  </a:lnTo>
                  <a:lnTo>
                    <a:pt x="941070" y="5753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6" name="フリーフォーム 145"/>
            <p:cNvSpPr/>
            <p:nvPr/>
          </p:nvSpPr>
          <p:spPr>
            <a:xfrm>
              <a:off x="3800872" y="2950822"/>
              <a:ext cx="936104" cy="811530"/>
            </a:xfrm>
            <a:custGeom>
              <a:avLst/>
              <a:gdLst>
                <a:gd name="connsiteX0" fmla="*/ 262890 w 944880"/>
                <a:gd name="connsiteY0" fmla="*/ 3810 h 811530"/>
                <a:gd name="connsiteX1" fmla="*/ 327660 w 944880"/>
                <a:gd name="connsiteY1" fmla="*/ 137160 h 811530"/>
                <a:gd name="connsiteX2" fmla="*/ 327660 w 944880"/>
                <a:gd name="connsiteY2" fmla="*/ 285750 h 811530"/>
                <a:gd name="connsiteX3" fmla="*/ 240030 w 944880"/>
                <a:gd name="connsiteY3" fmla="*/ 289560 h 811530"/>
                <a:gd name="connsiteX4" fmla="*/ 240030 w 944880"/>
                <a:gd name="connsiteY4" fmla="*/ 331470 h 811530"/>
                <a:gd name="connsiteX5" fmla="*/ 0 w 944880"/>
                <a:gd name="connsiteY5" fmla="*/ 342900 h 811530"/>
                <a:gd name="connsiteX6" fmla="*/ 7620 w 944880"/>
                <a:gd name="connsiteY6" fmla="*/ 453390 h 811530"/>
                <a:gd name="connsiteX7" fmla="*/ 781050 w 944880"/>
                <a:gd name="connsiteY7" fmla="*/ 811530 h 811530"/>
                <a:gd name="connsiteX8" fmla="*/ 830580 w 944880"/>
                <a:gd name="connsiteY8" fmla="*/ 666750 h 811530"/>
                <a:gd name="connsiteX9" fmla="*/ 876300 w 944880"/>
                <a:gd name="connsiteY9" fmla="*/ 662940 h 811530"/>
                <a:gd name="connsiteX10" fmla="*/ 941070 w 944880"/>
                <a:gd name="connsiteY10" fmla="*/ 586740 h 811530"/>
                <a:gd name="connsiteX11" fmla="*/ 944880 w 944880"/>
                <a:gd name="connsiteY11" fmla="*/ 0 h 811530"/>
                <a:gd name="connsiteX12" fmla="*/ 262890 w 944880"/>
                <a:gd name="connsiteY12" fmla="*/ 381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880" h="811530">
                  <a:moveTo>
                    <a:pt x="262890" y="3810"/>
                  </a:moveTo>
                  <a:lnTo>
                    <a:pt x="327660" y="137160"/>
                  </a:lnTo>
                  <a:lnTo>
                    <a:pt x="327660" y="285750"/>
                  </a:lnTo>
                  <a:lnTo>
                    <a:pt x="240030" y="289560"/>
                  </a:lnTo>
                  <a:lnTo>
                    <a:pt x="240030" y="331470"/>
                  </a:lnTo>
                  <a:lnTo>
                    <a:pt x="0" y="342900"/>
                  </a:lnTo>
                  <a:lnTo>
                    <a:pt x="7620" y="453390"/>
                  </a:lnTo>
                  <a:lnTo>
                    <a:pt x="781050" y="811530"/>
                  </a:lnTo>
                  <a:lnTo>
                    <a:pt x="830580" y="666750"/>
                  </a:lnTo>
                  <a:lnTo>
                    <a:pt x="876300" y="662940"/>
                  </a:lnTo>
                  <a:lnTo>
                    <a:pt x="941070" y="586740"/>
                  </a:lnTo>
                  <a:lnTo>
                    <a:pt x="944880" y="0"/>
                  </a:lnTo>
                  <a:lnTo>
                    <a:pt x="262890" y="381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7" name="フリーフォーム 146"/>
            <p:cNvSpPr/>
            <p:nvPr/>
          </p:nvSpPr>
          <p:spPr>
            <a:xfrm>
              <a:off x="2407672" y="3348600"/>
              <a:ext cx="479145" cy="651053"/>
            </a:xfrm>
            <a:custGeom>
              <a:avLst/>
              <a:gdLst>
                <a:gd name="connsiteX0" fmla="*/ 98755 w 479145"/>
                <a:gd name="connsiteY0" fmla="*/ 0 h 651053"/>
                <a:gd name="connsiteX1" fmla="*/ 21945 w 479145"/>
                <a:gd name="connsiteY1" fmla="*/ 274320 h 651053"/>
                <a:gd name="connsiteX2" fmla="*/ 0 w 479145"/>
                <a:gd name="connsiteY2" fmla="*/ 651053 h 651053"/>
                <a:gd name="connsiteX3" fmla="*/ 164592 w 479145"/>
                <a:gd name="connsiteY3" fmla="*/ 577901 h 651053"/>
                <a:gd name="connsiteX4" fmla="*/ 215798 w 479145"/>
                <a:gd name="connsiteY4" fmla="*/ 442570 h 651053"/>
                <a:gd name="connsiteX5" fmla="*/ 431597 w 479145"/>
                <a:gd name="connsiteY5" fmla="*/ 402336 h 651053"/>
                <a:gd name="connsiteX6" fmla="*/ 479145 w 479145"/>
                <a:gd name="connsiteY6" fmla="*/ 43891 h 651053"/>
                <a:gd name="connsiteX7" fmla="*/ 446227 w 479145"/>
                <a:gd name="connsiteY7" fmla="*/ 18288 h 651053"/>
                <a:gd name="connsiteX8" fmla="*/ 314553 w 479145"/>
                <a:gd name="connsiteY8" fmla="*/ 18288 h 651053"/>
                <a:gd name="connsiteX9" fmla="*/ 98755 w 479145"/>
                <a:gd name="connsiteY9"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45" h="651053">
                  <a:moveTo>
                    <a:pt x="98755" y="0"/>
                  </a:moveTo>
                  <a:lnTo>
                    <a:pt x="21945" y="274320"/>
                  </a:lnTo>
                  <a:lnTo>
                    <a:pt x="0" y="651053"/>
                  </a:lnTo>
                  <a:lnTo>
                    <a:pt x="164592" y="577901"/>
                  </a:lnTo>
                  <a:lnTo>
                    <a:pt x="215798" y="442570"/>
                  </a:lnTo>
                  <a:lnTo>
                    <a:pt x="431597" y="402336"/>
                  </a:lnTo>
                  <a:lnTo>
                    <a:pt x="479145" y="43891"/>
                  </a:lnTo>
                  <a:lnTo>
                    <a:pt x="446227" y="18288"/>
                  </a:lnTo>
                  <a:lnTo>
                    <a:pt x="314553" y="18288"/>
                  </a:lnTo>
                  <a:lnTo>
                    <a:pt x="9875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9" name="テキスト ボックス 148"/>
            <p:cNvSpPr txBox="1"/>
            <p:nvPr/>
          </p:nvSpPr>
          <p:spPr>
            <a:xfrm>
              <a:off x="4114283" y="3068960"/>
              <a:ext cx="7920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四天王寺</a:t>
              </a:r>
            </a:p>
          </p:txBody>
        </p:sp>
        <p:sp>
          <p:nvSpPr>
            <p:cNvPr id="150" name="テキスト ボックス 149"/>
            <p:cNvSpPr txBox="1"/>
            <p:nvPr/>
          </p:nvSpPr>
          <p:spPr>
            <a:xfrm>
              <a:off x="2396337" y="3429000"/>
              <a:ext cx="7192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一心寺</a:t>
              </a:r>
            </a:p>
          </p:txBody>
        </p:sp>
        <p:sp>
          <p:nvSpPr>
            <p:cNvPr id="87" name="フリーフォーム 86"/>
            <p:cNvSpPr/>
            <p:nvPr/>
          </p:nvSpPr>
          <p:spPr>
            <a:xfrm>
              <a:off x="1215899" y="3248409"/>
              <a:ext cx="2232561"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2561" h="2369127">
                  <a:moveTo>
                    <a:pt x="540327" y="0"/>
                  </a:moveTo>
                  <a:lnTo>
                    <a:pt x="1021278" y="53439"/>
                  </a:lnTo>
                  <a:lnTo>
                    <a:pt x="967839" y="332509"/>
                  </a:lnTo>
                  <a:lnTo>
                    <a:pt x="967839" y="433449"/>
                  </a:lnTo>
                  <a:lnTo>
                    <a:pt x="991589" y="492826"/>
                  </a:lnTo>
                  <a:lnTo>
                    <a:pt x="985652" y="765958"/>
                  </a:lnTo>
                  <a:lnTo>
                    <a:pt x="1068779" y="843148"/>
                  </a:lnTo>
                  <a:lnTo>
                    <a:pt x="1110343" y="849086"/>
                  </a:lnTo>
                  <a:lnTo>
                    <a:pt x="1211283" y="760021"/>
                  </a:lnTo>
                  <a:lnTo>
                    <a:pt x="1383475" y="694706"/>
                  </a:lnTo>
                  <a:lnTo>
                    <a:pt x="1436914" y="564078"/>
                  </a:lnTo>
                  <a:lnTo>
                    <a:pt x="1638795" y="516577"/>
                  </a:lnTo>
                  <a:lnTo>
                    <a:pt x="1888176" y="599704"/>
                  </a:lnTo>
                  <a:lnTo>
                    <a:pt x="2036618" y="670956"/>
                  </a:lnTo>
                  <a:lnTo>
                    <a:pt x="2226623" y="676893"/>
                  </a:lnTo>
                  <a:lnTo>
                    <a:pt x="2232561" y="843148"/>
                  </a:lnTo>
                  <a:lnTo>
                    <a:pt x="2006930" y="825335"/>
                  </a:lnTo>
                  <a:lnTo>
                    <a:pt x="1977241" y="985652"/>
                  </a:lnTo>
                  <a:lnTo>
                    <a:pt x="1995054" y="1027216"/>
                  </a:lnTo>
                  <a:lnTo>
                    <a:pt x="2036618" y="1033153"/>
                  </a:lnTo>
                  <a:lnTo>
                    <a:pt x="2030680" y="1169719"/>
                  </a:lnTo>
                  <a:lnTo>
                    <a:pt x="1953491" y="1205345"/>
                  </a:lnTo>
                  <a:lnTo>
                    <a:pt x="1870363" y="1193470"/>
                  </a:lnTo>
                  <a:lnTo>
                    <a:pt x="1816924" y="1145969"/>
                  </a:lnTo>
                  <a:lnTo>
                    <a:pt x="1656608" y="1151906"/>
                  </a:lnTo>
                  <a:lnTo>
                    <a:pt x="1591293" y="1383475"/>
                  </a:lnTo>
                  <a:lnTo>
                    <a:pt x="1692234" y="1395351"/>
                  </a:lnTo>
                  <a:lnTo>
                    <a:pt x="1704109" y="1407226"/>
                  </a:lnTo>
                  <a:lnTo>
                    <a:pt x="1870363" y="1442852"/>
                  </a:lnTo>
                  <a:lnTo>
                    <a:pt x="1763485" y="1959429"/>
                  </a:lnTo>
                  <a:lnTo>
                    <a:pt x="2113808" y="2072244"/>
                  </a:lnTo>
                  <a:lnTo>
                    <a:pt x="2084119" y="2244436"/>
                  </a:lnTo>
                  <a:lnTo>
                    <a:pt x="2000992" y="2321626"/>
                  </a:lnTo>
                  <a:lnTo>
                    <a:pt x="1751610" y="2369127"/>
                  </a:lnTo>
                  <a:lnTo>
                    <a:pt x="1698171" y="2369127"/>
                  </a:lnTo>
                  <a:lnTo>
                    <a:pt x="1698171" y="2369127"/>
                  </a:lnTo>
                  <a:lnTo>
                    <a:pt x="0" y="1882239"/>
                  </a:lnTo>
                  <a:lnTo>
                    <a:pt x="540327" y="0"/>
                  </a:lnTo>
                  <a:close/>
                </a:path>
              </a:pathLst>
            </a:custGeom>
            <a:solidFill>
              <a:srgbClr val="92D050">
                <a:alpha val="3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フリーフォーム 87"/>
            <p:cNvSpPr/>
            <p:nvPr/>
          </p:nvSpPr>
          <p:spPr>
            <a:xfrm>
              <a:off x="2277742" y="5034222"/>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1444312" y="4365104"/>
              <a:ext cx="7723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① 動物園</a:t>
              </a:r>
            </a:p>
          </p:txBody>
        </p:sp>
        <p:sp>
          <p:nvSpPr>
            <p:cNvPr id="89" name="フリーフォーム 88"/>
            <p:cNvSpPr/>
            <p:nvPr/>
          </p:nvSpPr>
          <p:spPr>
            <a:xfrm>
              <a:off x="3056182" y="3868397"/>
              <a:ext cx="378606"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866" h="537586">
                  <a:moveTo>
                    <a:pt x="70338" y="0"/>
                  </a:moveTo>
                  <a:lnTo>
                    <a:pt x="40193" y="40193"/>
                  </a:lnTo>
                  <a:lnTo>
                    <a:pt x="0" y="432079"/>
                  </a:lnTo>
                  <a:lnTo>
                    <a:pt x="95459" y="522514"/>
                  </a:lnTo>
                  <a:lnTo>
                    <a:pt x="165798" y="537586"/>
                  </a:lnTo>
                  <a:lnTo>
                    <a:pt x="205991" y="281353"/>
                  </a:lnTo>
                  <a:lnTo>
                    <a:pt x="532562" y="311498"/>
                  </a:lnTo>
                  <a:lnTo>
                    <a:pt x="540866" y="85903"/>
                  </a:lnTo>
                  <a:lnTo>
                    <a:pt x="256233" y="95459"/>
                  </a:lnTo>
                  <a:lnTo>
                    <a:pt x="70338" y="0"/>
                  </a:lnTo>
                  <a:close/>
                </a:path>
              </a:pathLst>
            </a:custGeom>
            <a:solidFill>
              <a:srgbClr val="00B0F0">
                <a:alpha val="51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テキスト ボックス 90"/>
            <p:cNvSpPr txBox="1"/>
            <p:nvPr/>
          </p:nvSpPr>
          <p:spPr>
            <a:xfrm>
              <a:off x="2284896" y="4018781"/>
              <a:ext cx="936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③－２</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茶臼山・河底池</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sp>
          <p:nvSpPr>
            <p:cNvPr id="94" name="テキスト ボックス 93"/>
            <p:cNvSpPr txBox="1"/>
            <p:nvPr/>
          </p:nvSpPr>
          <p:spPr>
            <a:xfrm>
              <a:off x="2072680" y="4581128"/>
              <a:ext cx="738664" cy="2308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② 美術館</a:t>
              </a:r>
            </a:p>
          </p:txBody>
        </p:sp>
        <p:sp>
          <p:nvSpPr>
            <p:cNvPr id="97" name="テキスト ボックス 96"/>
            <p:cNvSpPr txBox="1"/>
            <p:nvPr/>
          </p:nvSpPr>
          <p:spPr>
            <a:xfrm>
              <a:off x="2562487" y="4731837"/>
              <a:ext cx="1058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③－１</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慶沢園</a:t>
              </a:r>
            </a:p>
          </p:txBody>
        </p:sp>
        <p:sp>
          <p:nvSpPr>
            <p:cNvPr id="98" name="テキスト ボックス 97"/>
            <p:cNvSpPr txBox="1"/>
            <p:nvPr/>
          </p:nvSpPr>
          <p:spPr>
            <a:xfrm>
              <a:off x="2267992" y="5145453"/>
              <a:ext cx="1152129" cy="323165"/>
            </a:xfrm>
            <a:prstGeom prst="rect">
              <a:avLst/>
            </a:prstGeom>
            <a:noFill/>
          </p:spPr>
          <p:txBody>
            <a:bodyPr wrap="square"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③－３</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エントランスエリア</a:t>
              </a:r>
            </a:p>
          </p:txBody>
        </p:sp>
        <p:sp>
          <p:nvSpPr>
            <p:cNvPr id="104" name="テキスト ボックス 103"/>
            <p:cNvSpPr txBox="1"/>
            <p:nvPr/>
          </p:nvSpPr>
          <p:spPr>
            <a:xfrm>
              <a:off x="3021309" y="3923531"/>
              <a:ext cx="1581176" cy="207749"/>
            </a:xfrm>
            <a:prstGeom prst="rect">
              <a:avLst/>
            </a:prstGeom>
            <a:noFill/>
          </p:spPr>
          <p:txBody>
            <a:bodyPr wrap="square"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③－４ 茶臼山北東部エリア</a:t>
              </a:r>
            </a:p>
          </p:txBody>
        </p:sp>
        <p:sp>
          <p:nvSpPr>
            <p:cNvPr id="75" name="フリーフォーム 74"/>
            <p:cNvSpPr/>
            <p:nvPr/>
          </p:nvSpPr>
          <p:spPr>
            <a:xfrm>
              <a:off x="3062684" y="3865575"/>
              <a:ext cx="116058"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312912 w 540866"/>
                <a:gd name="connsiteY8" fmla="*/ 102869 h 537586"/>
                <a:gd name="connsiteX9" fmla="*/ 70338 w 540866"/>
                <a:gd name="connsiteY9" fmla="*/ 0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85903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102869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40866 w 540866"/>
                <a:gd name="connsiteY7" fmla="*/ 102869 h 537586"/>
                <a:gd name="connsiteX8" fmla="*/ 443541 w 540866"/>
                <a:gd name="connsiteY8"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540866 w 540866"/>
                <a:gd name="connsiteY6" fmla="*/ 102869 h 537586"/>
                <a:gd name="connsiteX7" fmla="*/ 443541 w 540866"/>
                <a:gd name="connsiteY7"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7" fmla="*/ 447560 w 540866"/>
                <a:gd name="connsiteY7" fmla="*/ 243592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443542"/>
                <a:gd name="connsiteY0" fmla="*/ 0 h 537586"/>
                <a:gd name="connsiteX1" fmla="*/ 40193 w 443542"/>
                <a:gd name="connsiteY1" fmla="*/ 40193 h 537586"/>
                <a:gd name="connsiteX2" fmla="*/ 0 w 443542"/>
                <a:gd name="connsiteY2" fmla="*/ 432079 h 537586"/>
                <a:gd name="connsiteX3" fmla="*/ 95459 w 443542"/>
                <a:gd name="connsiteY3" fmla="*/ 522514 h 537586"/>
                <a:gd name="connsiteX4" fmla="*/ 165798 w 443542"/>
                <a:gd name="connsiteY4" fmla="*/ 537586 h 537586"/>
                <a:gd name="connsiteX5" fmla="*/ 443541 w 443542"/>
                <a:gd name="connsiteY5" fmla="*/ 233498 h 537586"/>
                <a:gd name="connsiteX0" fmla="*/ 70338 w 165797"/>
                <a:gd name="connsiteY0" fmla="*/ 0 h 537586"/>
                <a:gd name="connsiteX1" fmla="*/ 40193 w 165797"/>
                <a:gd name="connsiteY1" fmla="*/ 40193 h 537586"/>
                <a:gd name="connsiteX2" fmla="*/ 0 w 165797"/>
                <a:gd name="connsiteY2" fmla="*/ 432079 h 537586"/>
                <a:gd name="connsiteX3" fmla="*/ 95459 w 165797"/>
                <a:gd name="connsiteY3" fmla="*/ 522514 h 537586"/>
                <a:gd name="connsiteX4" fmla="*/ 165798 w 165797"/>
                <a:gd name="connsiteY4" fmla="*/ 537586 h 53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 h="537586">
                  <a:moveTo>
                    <a:pt x="70338" y="0"/>
                  </a:moveTo>
                  <a:lnTo>
                    <a:pt x="40193" y="40193"/>
                  </a:lnTo>
                  <a:lnTo>
                    <a:pt x="0" y="432079"/>
                  </a:lnTo>
                  <a:lnTo>
                    <a:pt x="95459" y="522514"/>
                  </a:lnTo>
                  <a:lnTo>
                    <a:pt x="165798" y="537586"/>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 name="直線コネクタ 91"/>
            <p:cNvCxnSpPr/>
            <p:nvPr/>
          </p:nvCxnSpPr>
          <p:spPr>
            <a:xfrm rot="720000">
              <a:off x="2320995" y="5419810"/>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9" name="テキスト ボックス 98"/>
          <p:cNvSpPr txBox="1"/>
          <p:nvPr/>
        </p:nvSpPr>
        <p:spPr>
          <a:xfrm>
            <a:off x="5842472" y="2703294"/>
            <a:ext cx="2880320" cy="415498"/>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＜天王寺公園各施設の管理運営＞</a:t>
            </a: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0" name="テキスト ボックス 99"/>
          <p:cNvSpPr txBox="1"/>
          <p:nvPr/>
        </p:nvSpPr>
        <p:spPr>
          <a:xfrm>
            <a:off x="1203382" y="2697294"/>
            <a:ext cx="2880320" cy="415498"/>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＜天王寺公園及び周辺地域＞</a:t>
            </a: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0" name="左大かっこ 79"/>
          <p:cNvSpPr/>
          <p:nvPr/>
        </p:nvSpPr>
        <p:spPr>
          <a:xfrm>
            <a:off x="1620241" y="1163618"/>
            <a:ext cx="36000" cy="288000"/>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1" name="角丸四角形 100"/>
          <p:cNvSpPr/>
          <p:nvPr/>
        </p:nvSpPr>
        <p:spPr>
          <a:xfrm rot="16920000">
            <a:off x="3091028" y="5536747"/>
            <a:ext cx="1081291" cy="1479691"/>
          </a:xfrm>
          <a:custGeom>
            <a:avLst/>
            <a:gdLst>
              <a:gd name="connsiteX0" fmla="*/ 0 w 995825"/>
              <a:gd name="connsiteY0" fmla="*/ 109613 h 657665"/>
              <a:gd name="connsiteX1" fmla="*/ 109613 w 995825"/>
              <a:gd name="connsiteY1" fmla="*/ 0 h 657665"/>
              <a:gd name="connsiteX2" fmla="*/ 886212 w 995825"/>
              <a:gd name="connsiteY2" fmla="*/ 0 h 657665"/>
              <a:gd name="connsiteX3" fmla="*/ 995825 w 995825"/>
              <a:gd name="connsiteY3" fmla="*/ 109613 h 657665"/>
              <a:gd name="connsiteX4" fmla="*/ 995825 w 995825"/>
              <a:gd name="connsiteY4" fmla="*/ 548052 h 657665"/>
              <a:gd name="connsiteX5" fmla="*/ 886212 w 995825"/>
              <a:gd name="connsiteY5" fmla="*/ 657665 h 657665"/>
              <a:gd name="connsiteX6" fmla="*/ 109613 w 995825"/>
              <a:gd name="connsiteY6" fmla="*/ 657665 h 657665"/>
              <a:gd name="connsiteX7" fmla="*/ 0 w 995825"/>
              <a:gd name="connsiteY7" fmla="*/ 548052 h 657665"/>
              <a:gd name="connsiteX8" fmla="*/ 0 w 995825"/>
              <a:gd name="connsiteY8" fmla="*/ 109613 h 657665"/>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109613 w 995825"/>
              <a:gd name="connsiteY6" fmla="*/ 676659 h 676659"/>
              <a:gd name="connsiteX7" fmla="*/ 0 w 995825"/>
              <a:gd name="connsiteY7" fmla="*/ 567046 h 676659"/>
              <a:gd name="connsiteX8" fmla="*/ 0 w 995825"/>
              <a:gd name="connsiteY8" fmla="*/ 128607 h 676659"/>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410317 w 995825"/>
              <a:gd name="connsiteY6" fmla="*/ 671169 h 676659"/>
              <a:gd name="connsiteX7" fmla="*/ 0 w 995825"/>
              <a:gd name="connsiteY7" fmla="*/ 567046 h 676659"/>
              <a:gd name="connsiteX8" fmla="*/ 0 w 995825"/>
              <a:gd name="connsiteY8" fmla="*/ 128607 h 676659"/>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410317 w 995825"/>
              <a:gd name="connsiteY6" fmla="*/ 671169 h 676659"/>
              <a:gd name="connsiteX7" fmla="*/ 0 w 995825"/>
              <a:gd name="connsiteY7" fmla="*/ 128607 h 676659"/>
              <a:gd name="connsiteX0" fmla="*/ 148444 w 733952"/>
              <a:gd name="connsiteY0" fmla="*/ 671169 h 676659"/>
              <a:gd name="connsiteX1" fmla="*/ 28721 w 733952"/>
              <a:gd name="connsiteY1" fmla="*/ 0 h 676659"/>
              <a:gd name="connsiteX2" fmla="*/ 624339 w 733952"/>
              <a:gd name="connsiteY2" fmla="*/ 18994 h 676659"/>
              <a:gd name="connsiteX3" fmla="*/ 733952 w 733952"/>
              <a:gd name="connsiteY3" fmla="*/ 128607 h 676659"/>
              <a:gd name="connsiteX4" fmla="*/ 733952 w 733952"/>
              <a:gd name="connsiteY4" fmla="*/ 567046 h 676659"/>
              <a:gd name="connsiteX5" fmla="*/ 624339 w 733952"/>
              <a:gd name="connsiteY5" fmla="*/ 676659 h 676659"/>
              <a:gd name="connsiteX6" fmla="*/ 148444 w 733952"/>
              <a:gd name="connsiteY6" fmla="*/ 671169 h 676659"/>
              <a:gd name="connsiteX0" fmla="*/ 986 w 706217"/>
              <a:gd name="connsiteY0" fmla="*/ 0 h 676659"/>
              <a:gd name="connsiteX1" fmla="*/ 596604 w 706217"/>
              <a:gd name="connsiteY1" fmla="*/ 18994 h 676659"/>
              <a:gd name="connsiteX2" fmla="*/ 706217 w 706217"/>
              <a:gd name="connsiteY2" fmla="*/ 128607 h 676659"/>
              <a:gd name="connsiteX3" fmla="*/ 706217 w 706217"/>
              <a:gd name="connsiteY3" fmla="*/ 567046 h 676659"/>
              <a:gd name="connsiteX4" fmla="*/ 596604 w 706217"/>
              <a:gd name="connsiteY4" fmla="*/ 676659 h 676659"/>
              <a:gd name="connsiteX5" fmla="*/ 120709 w 706217"/>
              <a:gd name="connsiteY5" fmla="*/ 671169 h 676659"/>
              <a:gd name="connsiteX6" fmla="*/ 92426 w 706217"/>
              <a:gd name="connsiteY6" fmla="*/ 91440 h 676659"/>
              <a:gd name="connsiteX0" fmla="*/ 0 w 705231"/>
              <a:gd name="connsiteY0" fmla="*/ 0 h 676659"/>
              <a:gd name="connsiteX1" fmla="*/ 595618 w 705231"/>
              <a:gd name="connsiteY1" fmla="*/ 18994 h 676659"/>
              <a:gd name="connsiteX2" fmla="*/ 705231 w 705231"/>
              <a:gd name="connsiteY2" fmla="*/ 128607 h 676659"/>
              <a:gd name="connsiteX3" fmla="*/ 705231 w 705231"/>
              <a:gd name="connsiteY3" fmla="*/ 567046 h 676659"/>
              <a:gd name="connsiteX4" fmla="*/ 595618 w 705231"/>
              <a:gd name="connsiteY4" fmla="*/ 676659 h 676659"/>
              <a:gd name="connsiteX5" fmla="*/ 119723 w 705231"/>
              <a:gd name="connsiteY5" fmla="*/ 671169 h 676659"/>
              <a:gd name="connsiteX0" fmla="*/ 0 w 781012"/>
              <a:gd name="connsiteY0" fmla="*/ 0 h 676659"/>
              <a:gd name="connsiteX1" fmla="*/ 595618 w 781012"/>
              <a:gd name="connsiteY1" fmla="*/ 18994 h 676659"/>
              <a:gd name="connsiteX2" fmla="*/ 781012 w 781012"/>
              <a:gd name="connsiteY2" fmla="*/ 121375 h 676659"/>
              <a:gd name="connsiteX3" fmla="*/ 705231 w 781012"/>
              <a:gd name="connsiteY3" fmla="*/ 567046 h 676659"/>
              <a:gd name="connsiteX4" fmla="*/ 595618 w 781012"/>
              <a:gd name="connsiteY4" fmla="*/ 676659 h 676659"/>
              <a:gd name="connsiteX5" fmla="*/ 119723 w 781012"/>
              <a:gd name="connsiteY5" fmla="*/ 671169 h 676659"/>
              <a:gd name="connsiteX0" fmla="*/ 0 w 781012"/>
              <a:gd name="connsiteY0" fmla="*/ 0 h 676659"/>
              <a:gd name="connsiteX1" fmla="*/ 654247 w 781012"/>
              <a:gd name="connsiteY1" fmla="*/ 18576 h 676659"/>
              <a:gd name="connsiteX2" fmla="*/ 781012 w 781012"/>
              <a:gd name="connsiteY2" fmla="*/ 121375 h 676659"/>
              <a:gd name="connsiteX3" fmla="*/ 705231 w 781012"/>
              <a:gd name="connsiteY3" fmla="*/ 567046 h 676659"/>
              <a:gd name="connsiteX4" fmla="*/ 595618 w 781012"/>
              <a:gd name="connsiteY4" fmla="*/ 676659 h 676659"/>
              <a:gd name="connsiteX5" fmla="*/ 119723 w 781012"/>
              <a:gd name="connsiteY5" fmla="*/ 671169 h 676659"/>
              <a:gd name="connsiteX0" fmla="*/ 0 w 781012"/>
              <a:gd name="connsiteY0" fmla="*/ 0 h 676659"/>
              <a:gd name="connsiteX1" fmla="*/ 654247 w 781012"/>
              <a:gd name="connsiteY1" fmla="*/ 18576 h 676659"/>
              <a:gd name="connsiteX2" fmla="*/ 781012 w 781012"/>
              <a:gd name="connsiteY2" fmla="*/ 121375 h 676659"/>
              <a:gd name="connsiteX3" fmla="*/ 705231 w 781012"/>
              <a:gd name="connsiteY3" fmla="*/ 567046 h 676659"/>
              <a:gd name="connsiteX4" fmla="*/ 595618 w 781012"/>
              <a:gd name="connsiteY4" fmla="*/ 676659 h 676659"/>
              <a:gd name="connsiteX5" fmla="*/ 238574 w 781012"/>
              <a:gd name="connsiteY5" fmla="*/ 674779 h 676659"/>
              <a:gd name="connsiteX0" fmla="*/ 0 w 781019"/>
              <a:gd name="connsiteY0" fmla="*/ 0 h 676659"/>
              <a:gd name="connsiteX1" fmla="*/ 722420 w 781019"/>
              <a:gd name="connsiteY1" fmla="*/ 19278 h 676659"/>
              <a:gd name="connsiteX2" fmla="*/ 781012 w 781019"/>
              <a:gd name="connsiteY2" fmla="*/ 121375 h 676659"/>
              <a:gd name="connsiteX3" fmla="*/ 705231 w 781019"/>
              <a:gd name="connsiteY3" fmla="*/ 567046 h 676659"/>
              <a:gd name="connsiteX4" fmla="*/ 595618 w 781019"/>
              <a:gd name="connsiteY4" fmla="*/ 676659 h 676659"/>
              <a:gd name="connsiteX5" fmla="*/ 238574 w 781019"/>
              <a:gd name="connsiteY5" fmla="*/ 674779 h 676659"/>
              <a:gd name="connsiteX0" fmla="*/ 0 w 870243"/>
              <a:gd name="connsiteY0" fmla="*/ 0 h 676659"/>
              <a:gd name="connsiteX1" fmla="*/ 722420 w 870243"/>
              <a:gd name="connsiteY1" fmla="*/ 19278 h 676659"/>
              <a:gd name="connsiteX2" fmla="*/ 870243 w 870243"/>
              <a:gd name="connsiteY2" fmla="*/ 122521 h 676659"/>
              <a:gd name="connsiteX3" fmla="*/ 705231 w 870243"/>
              <a:gd name="connsiteY3" fmla="*/ 567046 h 676659"/>
              <a:gd name="connsiteX4" fmla="*/ 595618 w 870243"/>
              <a:gd name="connsiteY4" fmla="*/ 676659 h 676659"/>
              <a:gd name="connsiteX5" fmla="*/ 238574 w 870243"/>
              <a:gd name="connsiteY5" fmla="*/ 674779 h 676659"/>
              <a:gd name="connsiteX0" fmla="*/ 0 w 870243"/>
              <a:gd name="connsiteY0" fmla="*/ 0 h 676659"/>
              <a:gd name="connsiteX1" fmla="*/ 722420 w 870243"/>
              <a:gd name="connsiteY1" fmla="*/ 19278 h 676659"/>
              <a:gd name="connsiteX2" fmla="*/ 870243 w 870243"/>
              <a:gd name="connsiteY2" fmla="*/ 122521 h 676659"/>
              <a:gd name="connsiteX3" fmla="*/ 797808 w 870243"/>
              <a:gd name="connsiteY3" fmla="*/ 584820 h 676659"/>
              <a:gd name="connsiteX4" fmla="*/ 595618 w 870243"/>
              <a:gd name="connsiteY4" fmla="*/ 676659 h 676659"/>
              <a:gd name="connsiteX5" fmla="*/ 238574 w 870243"/>
              <a:gd name="connsiteY5" fmla="*/ 674779 h 676659"/>
              <a:gd name="connsiteX0" fmla="*/ 0 w 870243"/>
              <a:gd name="connsiteY0" fmla="*/ 0 h 694676"/>
              <a:gd name="connsiteX1" fmla="*/ 722420 w 870243"/>
              <a:gd name="connsiteY1" fmla="*/ 19278 h 694676"/>
              <a:gd name="connsiteX2" fmla="*/ 870243 w 870243"/>
              <a:gd name="connsiteY2" fmla="*/ 122521 h 694676"/>
              <a:gd name="connsiteX3" fmla="*/ 797808 w 870243"/>
              <a:gd name="connsiteY3" fmla="*/ 584820 h 694676"/>
              <a:gd name="connsiteX4" fmla="*/ 612523 w 870243"/>
              <a:gd name="connsiteY4" fmla="*/ 694676 h 694676"/>
              <a:gd name="connsiteX5" fmla="*/ 238574 w 870243"/>
              <a:gd name="connsiteY5" fmla="*/ 674779 h 694676"/>
              <a:gd name="connsiteX0" fmla="*/ 0 w 870243"/>
              <a:gd name="connsiteY0" fmla="*/ 0 h 694676"/>
              <a:gd name="connsiteX1" fmla="*/ 722420 w 870243"/>
              <a:gd name="connsiteY1" fmla="*/ 19278 h 694676"/>
              <a:gd name="connsiteX2" fmla="*/ 870243 w 870243"/>
              <a:gd name="connsiteY2" fmla="*/ 122521 h 694676"/>
              <a:gd name="connsiteX3" fmla="*/ 797808 w 870243"/>
              <a:gd name="connsiteY3" fmla="*/ 584820 h 694676"/>
              <a:gd name="connsiteX4" fmla="*/ 612523 w 870243"/>
              <a:gd name="connsiteY4" fmla="*/ 694676 h 694676"/>
              <a:gd name="connsiteX5" fmla="*/ 235325 w 870243"/>
              <a:gd name="connsiteY5" fmla="*/ 687588 h 694676"/>
              <a:gd name="connsiteX0" fmla="*/ 0 w 870243"/>
              <a:gd name="connsiteY0" fmla="*/ 0 h 706539"/>
              <a:gd name="connsiteX1" fmla="*/ 722420 w 870243"/>
              <a:gd name="connsiteY1" fmla="*/ 19278 h 706539"/>
              <a:gd name="connsiteX2" fmla="*/ 870243 w 870243"/>
              <a:gd name="connsiteY2" fmla="*/ 122521 h 706539"/>
              <a:gd name="connsiteX3" fmla="*/ 797808 w 870243"/>
              <a:gd name="connsiteY3" fmla="*/ 584820 h 706539"/>
              <a:gd name="connsiteX4" fmla="*/ 616773 w 870243"/>
              <a:gd name="connsiteY4" fmla="*/ 706539 h 706539"/>
              <a:gd name="connsiteX5" fmla="*/ 235325 w 870243"/>
              <a:gd name="connsiteY5" fmla="*/ 687588 h 706539"/>
              <a:gd name="connsiteX0" fmla="*/ 0 w 870243"/>
              <a:gd name="connsiteY0" fmla="*/ 0 h 706539"/>
              <a:gd name="connsiteX1" fmla="*/ 722420 w 870243"/>
              <a:gd name="connsiteY1" fmla="*/ 19278 h 706539"/>
              <a:gd name="connsiteX2" fmla="*/ 870243 w 870243"/>
              <a:gd name="connsiteY2" fmla="*/ 122521 h 706539"/>
              <a:gd name="connsiteX3" fmla="*/ 797808 w 870243"/>
              <a:gd name="connsiteY3" fmla="*/ 584820 h 706539"/>
              <a:gd name="connsiteX4" fmla="*/ 616773 w 870243"/>
              <a:gd name="connsiteY4" fmla="*/ 706539 h 706539"/>
              <a:gd name="connsiteX5" fmla="*/ 232451 w 870243"/>
              <a:gd name="connsiteY5" fmla="*/ 694150 h 7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243" h="706539">
                <a:moveTo>
                  <a:pt x="0" y="0"/>
                </a:moveTo>
                <a:cubicBezTo>
                  <a:pt x="258866" y="0"/>
                  <a:pt x="463554" y="19278"/>
                  <a:pt x="722420" y="19278"/>
                </a:cubicBezTo>
                <a:cubicBezTo>
                  <a:pt x="782958" y="19278"/>
                  <a:pt x="870243" y="61983"/>
                  <a:pt x="870243" y="122521"/>
                </a:cubicBezTo>
                <a:lnTo>
                  <a:pt x="797808" y="584820"/>
                </a:lnTo>
                <a:cubicBezTo>
                  <a:pt x="797808" y="645358"/>
                  <a:pt x="677311" y="706539"/>
                  <a:pt x="616773" y="706539"/>
                </a:cubicBezTo>
                <a:lnTo>
                  <a:pt x="232451" y="694150"/>
                </a:lnTo>
              </a:path>
            </a:pathLst>
          </a:custGeom>
          <a:solidFill>
            <a:schemeClr val="bg1">
              <a:lumMod val="50000"/>
              <a:alpha val="30196"/>
            </a:schemeClr>
          </a:solidFill>
          <a:ln w="381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テキスト ボックス 101"/>
          <p:cNvSpPr txBox="1"/>
          <p:nvPr/>
        </p:nvSpPr>
        <p:spPr>
          <a:xfrm>
            <a:off x="3215680" y="5950904"/>
            <a:ext cx="9577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再開発エリア</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6" name="フリーフォーム 105"/>
          <p:cNvSpPr>
            <a:spLocks noChangeAspect="1"/>
          </p:cNvSpPr>
          <p:nvPr/>
        </p:nvSpPr>
        <p:spPr>
          <a:xfrm>
            <a:off x="3646590" y="6236835"/>
            <a:ext cx="627530" cy="432300"/>
          </a:xfrm>
          <a:custGeom>
            <a:avLst/>
            <a:gdLst>
              <a:gd name="connsiteX0" fmla="*/ 52388 w 509588"/>
              <a:gd name="connsiteY0" fmla="*/ 690563 h 795338"/>
              <a:gd name="connsiteX1" fmla="*/ 161925 w 509588"/>
              <a:gd name="connsiteY1" fmla="*/ 223838 h 795338"/>
              <a:gd name="connsiteX2" fmla="*/ 0 w 509588"/>
              <a:gd name="connsiteY2" fmla="*/ 180975 h 795338"/>
              <a:gd name="connsiteX3" fmla="*/ 28575 w 509588"/>
              <a:gd name="connsiteY3" fmla="*/ 14288 h 795338"/>
              <a:gd name="connsiteX4" fmla="*/ 247650 w 509588"/>
              <a:gd name="connsiteY4" fmla="*/ 0 h 795338"/>
              <a:gd name="connsiteX5" fmla="*/ 509588 w 509588"/>
              <a:gd name="connsiteY5" fmla="*/ 61913 h 795338"/>
              <a:gd name="connsiteX6" fmla="*/ 338138 w 509588"/>
              <a:gd name="connsiteY6" fmla="*/ 795338 h 795338"/>
              <a:gd name="connsiteX7" fmla="*/ 52388 w 509588"/>
              <a:gd name="connsiteY7" fmla="*/ 690563 h 795338"/>
              <a:gd name="connsiteX0" fmla="*/ 91236 w 548436"/>
              <a:gd name="connsiteY0" fmla="*/ 690563 h 795338"/>
              <a:gd name="connsiteX1" fmla="*/ 200773 w 548436"/>
              <a:gd name="connsiteY1" fmla="*/ 223838 h 795338"/>
              <a:gd name="connsiteX2" fmla="*/ 0 w 548436"/>
              <a:gd name="connsiteY2" fmla="*/ 180975 h 795338"/>
              <a:gd name="connsiteX3" fmla="*/ 67423 w 548436"/>
              <a:gd name="connsiteY3" fmla="*/ 14288 h 795338"/>
              <a:gd name="connsiteX4" fmla="*/ 286498 w 548436"/>
              <a:gd name="connsiteY4" fmla="*/ 0 h 795338"/>
              <a:gd name="connsiteX5" fmla="*/ 548436 w 548436"/>
              <a:gd name="connsiteY5" fmla="*/ 61913 h 795338"/>
              <a:gd name="connsiteX6" fmla="*/ 376986 w 548436"/>
              <a:gd name="connsiteY6" fmla="*/ 795338 h 795338"/>
              <a:gd name="connsiteX7" fmla="*/ 91236 w 548436"/>
              <a:gd name="connsiteY7" fmla="*/ 690563 h 795338"/>
              <a:gd name="connsiteX0" fmla="*/ 91236 w 548436"/>
              <a:gd name="connsiteY0" fmla="*/ 690563 h 795338"/>
              <a:gd name="connsiteX1" fmla="*/ 200773 w 548436"/>
              <a:gd name="connsiteY1" fmla="*/ 223838 h 795338"/>
              <a:gd name="connsiteX2" fmla="*/ 0 w 548436"/>
              <a:gd name="connsiteY2" fmla="*/ 180975 h 795338"/>
              <a:gd name="connsiteX3" fmla="*/ 50774 w 548436"/>
              <a:gd name="connsiteY3" fmla="*/ 37670 h 795338"/>
              <a:gd name="connsiteX4" fmla="*/ 286498 w 548436"/>
              <a:gd name="connsiteY4" fmla="*/ 0 h 795338"/>
              <a:gd name="connsiteX5" fmla="*/ 548436 w 548436"/>
              <a:gd name="connsiteY5" fmla="*/ 61913 h 795338"/>
              <a:gd name="connsiteX6" fmla="*/ 376986 w 548436"/>
              <a:gd name="connsiteY6" fmla="*/ 795338 h 795338"/>
              <a:gd name="connsiteX7" fmla="*/ 91236 w 548436"/>
              <a:gd name="connsiteY7" fmla="*/ 690563 h 795338"/>
              <a:gd name="connsiteX0" fmla="*/ 91236 w 548436"/>
              <a:gd name="connsiteY0" fmla="*/ 690563 h 690563"/>
              <a:gd name="connsiteX1" fmla="*/ 200773 w 548436"/>
              <a:gd name="connsiteY1" fmla="*/ 223838 h 690563"/>
              <a:gd name="connsiteX2" fmla="*/ 0 w 548436"/>
              <a:gd name="connsiteY2" fmla="*/ 180975 h 690563"/>
              <a:gd name="connsiteX3" fmla="*/ 50774 w 548436"/>
              <a:gd name="connsiteY3" fmla="*/ 37670 h 690563"/>
              <a:gd name="connsiteX4" fmla="*/ 286498 w 548436"/>
              <a:gd name="connsiteY4" fmla="*/ 0 h 690563"/>
              <a:gd name="connsiteX5" fmla="*/ 548436 w 548436"/>
              <a:gd name="connsiteY5" fmla="*/ 61913 h 690563"/>
              <a:gd name="connsiteX6" fmla="*/ 471330 w 548436"/>
              <a:gd name="connsiteY6" fmla="*/ 318356 h 690563"/>
              <a:gd name="connsiteX7" fmla="*/ 91236 w 548436"/>
              <a:gd name="connsiteY7" fmla="*/ 690563 h 690563"/>
              <a:gd name="connsiteX0" fmla="*/ 163382 w 548436"/>
              <a:gd name="connsiteY0" fmla="*/ 330489 h 330489"/>
              <a:gd name="connsiteX1" fmla="*/ 200773 w 548436"/>
              <a:gd name="connsiteY1" fmla="*/ 223838 h 330489"/>
              <a:gd name="connsiteX2" fmla="*/ 0 w 548436"/>
              <a:gd name="connsiteY2" fmla="*/ 180975 h 330489"/>
              <a:gd name="connsiteX3" fmla="*/ 50774 w 548436"/>
              <a:gd name="connsiteY3" fmla="*/ 37670 h 330489"/>
              <a:gd name="connsiteX4" fmla="*/ 286498 w 548436"/>
              <a:gd name="connsiteY4" fmla="*/ 0 h 330489"/>
              <a:gd name="connsiteX5" fmla="*/ 548436 w 548436"/>
              <a:gd name="connsiteY5" fmla="*/ 61913 h 330489"/>
              <a:gd name="connsiteX6" fmla="*/ 471330 w 548436"/>
              <a:gd name="connsiteY6" fmla="*/ 318356 h 330489"/>
              <a:gd name="connsiteX7" fmla="*/ 163382 w 548436"/>
              <a:gd name="connsiteY7" fmla="*/ 330489 h 330489"/>
              <a:gd name="connsiteX0" fmla="*/ 174482 w 548436"/>
              <a:gd name="connsiteY0" fmla="*/ 316460 h 318356"/>
              <a:gd name="connsiteX1" fmla="*/ 200773 w 548436"/>
              <a:gd name="connsiteY1" fmla="*/ 223838 h 318356"/>
              <a:gd name="connsiteX2" fmla="*/ 0 w 548436"/>
              <a:gd name="connsiteY2" fmla="*/ 180975 h 318356"/>
              <a:gd name="connsiteX3" fmla="*/ 50774 w 548436"/>
              <a:gd name="connsiteY3" fmla="*/ 37670 h 318356"/>
              <a:gd name="connsiteX4" fmla="*/ 286498 w 548436"/>
              <a:gd name="connsiteY4" fmla="*/ 0 h 318356"/>
              <a:gd name="connsiteX5" fmla="*/ 548436 w 548436"/>
              <a:gd name="connsiteY5" fmla="*/ 61913 h 318356"/>
              <a:gd name="connsiteX6" fmla="*/ 471330 w 548436"/>
              <a:gd name="connsiteY6" fmla="*/ 318356 h 318356"/>
              <a:gd name="connsiteX7" fmla="*/ 174482 w 548436"/>
              <a:gd name="connsiteY7" fmla="*/ 316460 h 318356"/>
              <a:gd name="connsiteX0" fmla="*/ 174482 w 548436"/>
              <a:gd name="connsiteY0" fmla="*/ 307107 h 318356"/>
              <a:gd name="connsiteX1" fmla="*/ 200773 w 548436"/>
              <a:gd name="connsiteY1" fmla="*/ 223838 h 318356"/>
              <a:gd name="connsiteX2" fmla="*/ 0 w 548436"/>
              <a:gd name="connsiteY2" fmla="*/ 180975 h 318356"/>
              <a:gd name="connsiteX3" fmla="*/ 50774 w 548436"/>
              <a:gd name="connsiteY3" fmla="*/ 37670 h 318356"/>
              <a:gd name="connsiteX4" fmla="*/ 286498 w 548436"/>
              <a:gd name="connsiteY4" fmla="*/ 0 h 318356"/>
              <a:gd name="connsiteX5" fmla="*/ 548436 w 548436"/>
              <a:gd name="connsiteY5" fmla="*/ 61913 h 318356"/>
              <a:gd name="connsiteX6" fmla="*/ 471330 w 548436"/>
              <a:gd name="connsiteY6" fmla="*/ 318356 h 318356"/>
              <a:gd name="connsiteX7" fmla="*/ 174482 w 548436"/>
              <a:gd name="connsiteY7" fmla="*/ 307107 h 3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36" h="318356">
                <a:moveTo>
                  <a:pt x="174482" y="307107"/>
                </a:moveTo>
                <a:lnTo>
                  <a:pt x="200773" y="223838"/>
                </a:lnTo>
                <a:lnTo>
                  <a:pt x="0" y="180975"/>
                </a:lnTo>
                <a:lnTo>
                  <a:pt x="50774" y="37670"/>
                </a:lnTo>
                <a:lnTo>
                  <a:pt x="286498" y="0"/>
                </a:lnTo>
                <a:lnTo>
                  <a:pt x="548436" y="61913"/>
                </a:lnTo>
                <a:lnTo>
                  <a:pt x="471330" y="318356"/>
                </a:lnTo>
                <a:lnTo>
                  <a:pt x="174482" y="307107"/>
                </a:lnTo>
                <a:close/>
              </a:path>
            </a:pathLst>
          </a:custGeom>
          <a:solidFill>
            <a:schemeClr val="bg1">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テキスト ボックス 107"/>
          <p:cNvSpPr txBox="1"/>
          <p:nvPr/>
        </p:nvSpPr>
        <p:spPr>
          <a:xfrm>
            <a:off x="3558579" y="6272519"/>
            <a:ext cx="957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あべの</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キューズタウン</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テキスト ボックス 82"/>
          <p:cNvSpPr txBox="1"/>
          <p:nvPr/>
        </p:nvSpPr>
        <p:spPr>
          <a:xfrm>
            <a:off x="2553222" y="4784204"/>
            <a:ext cx="1152129" cy="438582"/>
          </a:xfrm>
          <a:prstGeom prst="rect">
            <a:avLst/>
          </a:prstGeom>
          <a:noFill/>
        </p:spPr>
        <p:txBody>
          <a:bodyPr wrap="square"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③</a:t>
            </a:r>
            <a:r>
              <a:rPr kumimoji="1" lang="ja-JP" altLang="en-US" sz="900" b="0" i="0" u="none" strike="noStrike" kern="1200" cap="none" spc="0" normalizeH="0" baseline="0" noProof="0" dirty="0" err="1" smtClean="0">
                <a:ln>
                  <a:noFill/>
                </a:ln>
                <a:solidFill>
                  <a:prstClr val="black"/>
                </a:solidFill>
                <a:effectLst/>
                <a:uLnTx/>
                <a:uFillTx/>
                <a:latin typeface="HGP創英角ｺﾞｼｯｸUB" pitchFamily="50" charset="-128"/>
                <a:ea typeface="HGP創英角ｺﾞｼｯｸUB" pitchFamily="50" charset="-128"/>
                <a:cs typeface="+mn-cs"/>
              </a:rPr>
              <a:t>ー</a:t>
            </a:r>
            <a:r>
              <a:rPr kumimoji="1" lang="ja-JP" altLang="en-US" sz="9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５</a:t>
            </a:r>
            <a:endParaRPr kumimoji="1" lang="en-US" altLang="ja-JP" sz="9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err="1" smtClean="0">
                <a:ln>
                  <a:noFill/>
                </a:ln>
                <a:solidFill>
                  <a:prstClr val="black"/>
                </a:solidFill>
                <a:effectLst/>
                <a:uLnTx/>
                <a:uFillTx/>
                <a:latin typeface="HGP創英角ｺﾞｼｯｸUB" pitchFamily="50" charset="-128"/>
                <a:ea typeface="HGP創英角ｺﾞｼｯｸUB" pitchFamily="50" charset="-128"/>
                <a:cs typeface="+mn-cs"/>
              </a:rPr>
              <a:t>てんしば</a:t>
            </a:r>
            <a:endParaRPr kumimoji="1" lang="en-US" altLang="ja-JP" sz="9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ゲートエリア</a:t>
            </a:r>
            <a:endPar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sp>
        <p:nvSpPr>
          <p:cNvPr id="9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5213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5" name="テキスト ボックス 14"/>
          <p:cNvSpPr txBox="1"/>
          <p:nvPr/>
        </p:nvSpPr>
        <p:spPr>
          <a:xfrm>
            <a:off x="1188170" y="717962"/>
            <a:ext cx="2819599" cy="5663366"/>
          </a:xfrm>
          <a:prstGeom prst="rect">
            <a:avLst/>
          </a:prstGeom>
          <a:noFill/>
          <a:ln w="12700">
            <a:solidFill>
              <a:schemeClr val="tx1"/>
            </a:solidFill>
          </a:ln>
          <a:effectLst/>
        </p:spPr>
        <p:txBody>
          <a:bodyPr wrap="square" rtlCol="0">
            <a:noAutofit/>
          </a:bodyPr>
          <a:lstStyle/>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上町台地固有の「歴史・文化・自然」の発信拠点としての役割を果たせてない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300"/>
              </a:spcBef>
              <a:spcAft>
                <a:spcPts val="12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古代、中世、近世にかけての歴史の舞台であり数多くの歴史文化遺産を有する上町台地に位置し、公園自体も歴史と文化と自然が融合した強みを有しているにもかかわらず、その魅力・潜在価値・シンボル性を発信できて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都心型の立地特性を活かせていない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300"/>
              </a:spcBef>
              <a:spcAft>
                <a:spcPts val="12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・ターミナルに近接し、潜在需要が高く集客装置としての可能性をもった場所であるが、アクセスしにくい。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公園内施設の管理運営サービスにまとまりがない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300"/>
              </a:spcBef>
              <a:spcAft>
                <a:spcPts val="12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・管理運営主体が異なる公園内各施設の連携が図られていないため、施設ごとの企画やサービス提供にとどまっている。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個別施設の利用者サービスが不十分</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300"/>
              </a:spcBef>
              <a:spcAft>
                <a:spcPts val="12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・来訪者へのサービスの質と量が不十分で、施設の老朽化が著しい。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 name="正方形/長方形 6"/>
          <p:cNvSpPr/>
          <p:nvPr/>
        </p:nvSpPr>
        <p:spPr>
          <a:xfrm>
            <a:off x="1174522" y="453144"/>
            <a:ext cx="2833247" cy="23955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課　　題</a:t>
            </a:r>
          </a:p>
        </p:txBody>
      </p:sp>
      <p:sp>
        <p:nvSpPr>
          <p:cNvPr id="8" name="右矢印 7"/>
          <p:cNvSpPr/>
          <p:nvPr/>
        </p:nvSpPr>
        <p:spPr>
          <a:xfrm>
            <a:off x="4068660" y="2852936"/>
            <a:ext cx="227141" cy="742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4326864" y="428414"/>
            <a:ext cx="4068000" cy="26428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改革方針</a:t>
            </a:r>
          </a:p>
        </p:txBody>
      </p:sp>
      <p:grpSp>
        <p:nvGrpSpPr>
          <p:cNvPr id="2" name="グループ化 12"/>
          <p:cNvGrpSpPr>
            <a:grpSpLocks noChangeAspect="1"/>
          </p:cNvGrpSpPr>
          <p:nvPr/>
        </p:nvGrpSpPr>
        <p:grpSpPr>
          <a:xfrm>
            <a:off x="8454237" y="704814"/>
            <a:ext cx="2578716" cy="5639583"/>
            <a:chOff x="5529064" y="0"/>
            <a:chExt cx="4136139" cy="9045624"/>
          </a:xfrm>
        </p:grpSpPr>
        <p:pic>
          <p:nvPicPr>
            <p:cNvPr id="1028" name="Picture 4"/>
            <p:cNvPicPr>
              <a:picLocks noChangeAspect="1" noChangeArrowheads="1"/>
            </p:cNvPicPr>
            <p:nvPr/>
          </p:nvPicPr>
          <p:blipFill>
            <a:blip r:embed="rId3" cstate="email"/>
            <a:srcRect/>
            <a:stretch>
              <a:fillRect/>
            </a:stretch>
          </p:blipFill>
          <p:spPr bwMode="auto">
            <a:xfrm>
              <a:off x="5529064" y="6644824"/>
              <a:ext cx="3980434" cy="24008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5817101" y="0"/>
              <a:ext cx="3848102" cy="9045624"/>
            </a:xfrm>
            <a:prstGeom prst="rect">
              <a:avLst/>
            </a:prstGeom>
            <a:noFill/>
            <a:ln w="9525">
              <a:noFill/>
              <a:miter lim="800000"/>
              <a:headEnd/>
              <a:tailEnd/>
            </a:ln>
          </p:spPr>
        </p:pic>
      </p:grpSp>
      <p:sp>
        <p:nvSpPr>
          <p:cNvPr id="16" name="テキスト ボックス 15"/>
          <p:cNvSpPr txBox="1"/>
          <p:nvPr/>
        </p:nvSpPr>
        <p:spPr>
          <a:xfrm>
            <a:off x="4326864" y="716446"/>
            <a:ext cx="4073392" cy="5664882"/>
          </a:xfrm>
          <a:prstGeom prst="rect">
            <a:avLst/>
          </a:prstGeom>
          <a:noFill/>
          <a:ln w="12700">
            <a:solidFill>
              <a:schemeClr val="tx1"/>
            </a:solidFill>
          </a:ln>
          <a:effectLst/>
        </p:spPr>
        <p:txBody>
          <a:bodyPr wrap="square" rtlCol="0">
            <a:noAutofit/>
          </a:bodyPr>
          <a:lstStyle/>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「歴史・文化・自然」の再発見・発信</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・上町台地に固有の「歴史・文化・自然」を掘り起こし、公園を拠点として市民へ発信する。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88000" marR="0" lvl="0" indent="-180000"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・上町台地マイルド</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HOPE</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ゾーン事業では魅力情報の発信のためのツアー開催や地域資源の掘り起こしなどを実施中</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88000" marR="0" lvl="0" indent="-180000"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・上町台地周遊マップの制作（</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p>
          <a:p>
            <a:pPr marL="288000" marR="0" lvl="0" indent="-180000" algn="l" defTabSz="9144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・天王寺真田幸村博の開催（天王寺公園、真田山公園ほか／</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2014</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公園のオープン化とアクセス改善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・公園の無料化とともに、わかりやすい動線の確保、わくわく感と余韻を楽しめる空間の形成を図る。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44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（例）最寄駅からのアクセス環境の整備、動物園・美術館等へ</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44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向かうルートでのわくわく感の演出など</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公園の一体的マネジメント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・公園の一体的マネジメントにより、施設間の連携を促進し、公園全体を見通しての最適な企画や高付加価値サービス等を提供する。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44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（例）美術館・慶沢園の一体的活用（共通入場券の導入）、</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44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案内サインの統一化など</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公園施設の魅力向上</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・エントランスエリア</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等</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における</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官民</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連携に</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よって、</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新たな都市魅力を創出する。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来訪者の利便性向上のため、各施設のリニューアルとサービス機能強化を実施する。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テキスト ボックス 17"/>
          <p:cNvSpPr txBox="1"/>
          <p:nvPr/>
        </p:nvSpPr>
        <p:spPr>
          <a:xfrm>
            <a:off x="8676064" y="459420"/>
            <a:ext cx="2880320" cy="415498"/>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＜上町台地の歴史文化遺産等＞</a:t>
            </a: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左大かっこ 16"/>
          <p:cNvSpPr/>
          <p:nvPr/>
        </p:nvSpPr>
        <p:spPr>
          <a:xfrm>
            <a:off x="4537417" y="1377152"/>
            <a:ext cx="58291" cy="923471"/>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9277704" y="6296883"/>
            <a:ext cx="2088232" cy="369332"/>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上町台地周遊マップより抜粋</a:t>
            </a: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8616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29252" y="562880"/>
            <a:ext cx="9720000" cy="6156000"/>
          </a:xfrm>
          <a:prstGeom prst="rect">
            <a:avLst/>
          </a:prstGeom>
          <a:noFill/>
          <a:ln>
            <a:solidFill>
              <a:schemeClr val="tx1"/>
            </a:solid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7" name="テキスト ボックス 26"/>
          <p:cNvSpPr txBox="1"/>
          <p:nvPr/>
        </p:nvSpPr>
        <p:spPr>
          <a:xfrm>
            <a:off x="1414844" y="491798"/>
            <a:ext cx="9217661" cy="1246495"/>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年後の天王寺公園は</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歴史と文化と自然が一体となった公園として「天王寺・阿倍野地区」「上町台地」のブランド力を発信する中心施設に。</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28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・地域とともに新たな魅力を創出し発信し続ける公共空間として、立地特性も活かして、市民の憩いの場としてだけでなく、新たな交流の場、賑わいの場として地域全体の活性化に貢献する。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16000" marR="0" lvl="0" indent="-180000" algn="l" defTabSz="9144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1" name="正方形/長方形 90"/>
          <p:cNvSpPr/>
          <p:nvPr/>
        </p:nvSpPr>
        <p:spPr>
          <a:xfrm>
            <a:off x="1276745" y="1449768"/>
            <a:ext cx="2567069" cy="292182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動物園（有料区域）</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・動物の行動を間近</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で</a:t>
            </a:r>
            <a:r>
              <a:rPr kumimoji="1" lang="ja-JP" altLang="en-US" sz="1200" b="0" i="0" u="none" strike="noStrike" kern="1200" cap="none" spc="0" normalizeH="0" baseline="0" noProof="0" dirty="0" smtClean="0">
                <a:ln>
                  <a:noFill/>
                </a:ln>
                <a:solidFill>
                  <a:srgbClr val="0070C0"/>
                </a:solidFill>
                <a:effectLst/>
                <a:uLnTx/>
                <a:uFillTx/>
                <a:latin typeface="ＭＳ Ｐ明朝" pitchFamily="18" charset="-128"/>
                <a:ea typeface="ＭＳ Ｐ明朝" pitchFamily="18" charset="-128"/>
                <a:cs typeface="+mn-cs"/>
              </a:rPr>
              <a:t>み</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る</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ことができる魅力的な展示手法により、感動を与える動物園と</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なる。（</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年ふれん</a:t>
            </a:r>
            <a:r>
              <a:rPr kumimoji="1" lang="ja-JP" altLang="en-US" sz="1200" b="0" i="0" u="none" strike="noStrike" kern="1200" cap="none" spc="0" normalizeH="0" baseline="0" noProof="0" dirty="0" err="1" smtClean="0">
                <a:ln>
                  <a:noFill/>
                </a:ln>
                <a:solidFill>
                  <a:prstClr val="black"/>
                </a:solidFill>
                <a:effectLst/>
                <a:uLnTx/>
                <a:uFillTx/>
                <a:latin typeface="ＭＳ Ｐ明朝" pitchFamily="18" charset="-128"/>
                <a:ea typeface="ＭＳ Ｐ明朝" pitchFamily="18" charset="-128"/>
                <a:cs typeface="+mn-cs"/>
              </a:rPr>
              <a:t>どしっぷ</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ガーデンのリニューアルオープン、</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2023</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年春ペンギンアシカ舎オープン）。</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緑豊かな都心の空間を活用した良質なサービスや企画・プログラムを提供し、幅広い来園者が憩い楽しめる場となる</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ナイト</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ZOO</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開催）</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p:txBody>
      </p:sp>
      <p:grpSp>
        <p:nvGrpSpPr>
          <p:cNvPr id="2" name="グループ化 176"/>
          <p:cNvGrpSpPr/>
          <p:nvPr/>
        </p:nvGrpSpPr>
        <p:grpSpPr>
          <a:xfrm>
            <a:off x="3767106" y="1554271"/>
            <a:ext cx="4714428" cy="3678134"/>
            <a:chOff x="2470820" y="1580034"/>
            <a:chExt cx="4714428" cy="3678134"/>
          </a:xfrm>
        </p:grpSpPr>
        <p:grpSp>
          <p:nvGrpSpPr>
            <p:cNvPr id="3" name="グループ化 81"/>
            <p:cNvGrpSpPr/>
            <p:nvPr/>
          </p:nvGrpSpPr>
          <p:grpSpPr>
            <a:xfrm>
              <a:off x="2470820" y="1580034"/>
              <a:ext cx="4714428" cy="3678134"/>
              <a:chOff x="416496" y="1700808"/>
              <a:chExt cx="4714428" cy="3678134"/>
            </a:xfrm>
          </p:grpSpPr>
          <p:grpSp>
            <p:nvGrpSpPr>
              <p:cNvPr id="5" name="グループ化 72"/>
              <p:cNvGrpSpPr/>
              <p:nvPr/>
            </p:nvGrpSpPr>
            <p:grpSpPr>
              <a:xfrm>
                <a:off x="416496" y="1700808"/>
                <a:ext cx="4714428" cy="3678134"/>
                <a:chOff x="85526" y="2950822"/>
                <a:chExt cx="4714428" cy="3678134"/>
              </a:xfrm>
            </p:grpSpPr>
            <p:grpSp>
              <p:nvGrpSpPr>
                <p:cNvPr id="6" name="グループ化 141"/>
                <p:cNvGrpSpPr/>
                <p:nvPr/>
              </p:nvGrpSpPr>
              <p:grpSpPr>
                <a:xfrm>
                  <a:off x="85526" y="2957974"/>
                  <a:ext cx="4714428" cy="3670982"/>
                  <a:chOff x="85520" y="2847602"/>
                  <a:chExt cx="4714428" cy="3670982"/>
                </a:xfrm>
              </p:grpSpPr>
              <p:grpSp>
                <p:nvGrpSpPr>
                  <p:cNvPr id="7" name="グループ化 58"/>
                  <p:cNvGrpSpPr/>
                  <p:nvPr/>
                </p:nvGrpSpPr>
                <p:grpSpPr>
                  <a:xfrm>
                    <a:off x="85520" y="2847602"/>
                    <a:ext cx="4714428" cy="3670982"/>
                    <a:chOff x="1199980" y="836712"/>
                    <a:chExt cx="6734896" cy="5244259"/>
                  </a:xfrm>
                </p:grpSpPr>
                <p:grpSp>
                  <p:nvGrpSpPr>
                    <p:cNvPr id="9" name="グループ化 136"/>
                    <p:cNvGrpSpPr/>
                    <p:nvPr/>
                  </p:nvGrpSpPr>
                  <p:grpSpPr>
                    <a:xfrm>
                      <a:off x="1331640" y="836712"/>
                      <a:ext cx="6502323" cy="5244259"/>
                      <a:chOff x="1331640" y="836712"/>
                      <a:chExt cx="6502323" cy="5244259"/>
                    </a:xfrm>
                  </p:grpSpPr>
                  <p:grpSp>
                    <p:nvGrpSpPr>
                      <p:cNvPr id="10" name="グループ化 126"/>
                      <p:cNvGrpSpPr/>
                      <p:nvPr/>
                    </p:nvGrpSpPr>
                    <p:grpSpPr>
                      <a:xfrm>
                        <a:off x="1331640" y="836712"/>
                        <a:ext cx="6502323" cy="5244259"/>
                        <a:chOff x="1115616" y="1412776"/>
                        <a:chExt cx="6502323" cy="5244259"/>
                      </a:xfrm>
                    </p:grpSpPr>
                    <p:grpSp>
                      <p:nvGrpSpPr>
                        <p:cNvPr id="11" name="グループ化 67"/>
                        <p:cNvGrpSpPr>
                          <a:grpSpLocks noChangeAspect="1"/>
                        </p:cNvGrpSpPr>
                        <p:nvPr/>
                      </p:nvGrpSpPr>
                      <p:grpSpPr>
                        <a:xfrm>
                          <a:off x="1115616" y="1412776"/>
                          <a:ext cx="6502323" cy="5244259"/>
                          <a:chOff x="1763688" y="-1219716"/>
                          <a:chExt cx="9289032" cy="7491799"/>
                        </a:xfrm>
                      </p:grpSpPr>
                      <p:pic>
                        <p:nvPicPr>
                          <p:cNvPr id="142" name="ClipboardMapImage" descr="http://gis.ii.city.osaka.jp/gis/DownloadFile.ashx?imgfile=gemimg_1dca9aac-b8a6-4e41-aaa0-4193c1e011bb.png&amp;downloadType=imgfile&amp;isCB=1"/>
                          <p:cNvPicPr/>
                          <p:nvPr/>
                        </p:nvPicPr>
                        <p:blipFill>
                          <a:blip r:embed="rId3" cstate="email"/>
                          <a:srcRect/>
                          <a:stretch>
                            <a:fillRect/>
                          </a:stretch>
                        </p:blipFill>
                        <p:spPr bwMode="auto">
                          <a:xfrm>
                            <a:off x="1763688" y="-1219716"/>
                            <a:ext cx="4967094" cy="1702201"/>
                          </a:xfrm>
                          <a:prstGeom prst="rect">
                            <a:avLst/>
                          </a:prstGeom>
                          <a:noFill/>
                          <a:ln w="9525">
                            <a:noFill/>
                            <a:miter lim="800000"/>
                            <a:headEnd/>
                            <a:tailEnd/>
                          </a:ln>
                        </p:spPr>
                      </p:pic>
                      <p:grpSp>
                        <p:nvGrpSpPr>
                          <p:cNvPr id="12" name="グループ化 123"/>
                          <p:cNvGrpSpPr/>
                          <p:nvPr/>
                        </p:nvGrpSpPr>
                        <p:grpSpPr>
                          <a:xfrm>
                            <a:off x="1763688" y="-1219716"/>
                            <a:ext cx="9289032" cy="7491799"/>
                            <a:chOff x="795685" y="-1339430"/>
                            <a:chExt cx="9289032" cy="7491799"/>
                          </a:xfrm>
                        </p:grpSpPr>
                        <p:pic>
                          <p:nvPicPr>
                            <p:cNvPr id="144" name="ClipboardMapImage" descr="http://gis.ii.city.osaka.jp/gis/DownloadFile.ashx?imgfile=gemimg_011ef336-77b3-4fcc-bf64-379b4fc57bfb.png&amp;downloadType=imgfile&amp;isCB=1"/>
                            <p:cNvPicPr/>
                            <p:nvPr/>
                          </p:nvPicPr>
                          <p:blipFill>
                            <a:blip r:embed="rId4" cstate="email"/>
                            <a:srcRect/>
                            <a:stretch>
                              <a:fillRect/>
                            </a:stretch>
                          </p:blipFill>
                          <p:spPr bwMode="auto">
                            <a:xfrm>
                              <a:off x="5652120" y="-171400"/>
                              <a:ext cx="4432597" cy="1990233"/>
                            </a:xfrm>
                            <a:prstGeom prst="rect">
                              <a:avLst/>
                            </a:prstGeom>
                            <a:noFill/>
                            <a:ln w="9525">
                              <a:noFill/>
                              <a:miter lim="800000"/>
                              <a:headEnd/>
                              <a:tailEnd/>
                            </a:ln>
                          </p:spPr>
                        </p:pic>
                        <p:grpSp>
                          <p:nvGrpSpPr>
                            <p:cNvPr id="13" name="グループ化 31"/>
                            <p:cNvGrpSpPr/>
                            <p:nvPr/>
                          </p:nvGrpSpPr>
                          <p:grpSpPr>
                            <a:xfrm>
                              <a:off x="795685" y="-1339430"/>
                              <a:ext cx="9289032" cy="7491799"/>
                              <a:chOff x="795685" y="-1339430"/>
                              <a:chExt cx="9289032" cy="7491799"/>
                            </a:xfrm>
                          </p:grpSpPr>
                          <p:pic>
                            <p:nvPicPr>
                              <p:cNvPr id="146" name="ClipboardMapImage" descr="http://gis.ii.city.osaka.jp/gis/DownloadFile.ashx?imgfile=gemimg_6db9183b-6a25-4433-ad12-38f32308a714.png&amp;downloadType=imgfile&amp;isCB=1"/>
                              <p:cNvPicPr/>
                              <p:nvPr/>
                            </p:nvPicPr>
                            <p:blipFill>
                              <a:blip r:embed="rId5" cstate="email"/>
                              <a:srcRect/>
                              <a:stretch>
                                <a:fillRect/>
                              </a:stretch>
                            </p:blipFill>
                            <p:spPr bwMode="auto">
                              <a:xfrm>
                                <a:off x="5604414" y="-1339430"/>
                                <a:ext cx="4480303" cy="1742405"/>
                              </a:xfrm>
                              <a:prstGeom prst="rect">
                                <a:avLst/>
                              </a:prstGeom>
                              <a:noFill/>
                              <a:ln w="9525">
                                <a:noFill/>
                                <a:miter lim="800000"/>
                                <a:headEnd/>
                                <a:tailEnd/>
                              </a:ln>
                            </p:spPr>
                          </p:pic>
                          <p:grpSp>
                            <p:nvGrpSpPr>
                              <p:cNvPr id="14" name="グループ化 29"/>
                              <p:cNvGrpSpPr/>
                              <p:nvPr/>
                            </p:nvGrpSpPr>
                            <p:grpSpPr>
                              <a:xfrm>
                                <a:off x="795685" y="-1107504"/>
                                <a:ext cx="9289032" cy="7259873"/>
                                <a:chOff x="795685" y="-1107504"/>
                                <a:chExt cx="9289032" cy="7259873"/>
                              </a:xfrm>
                            </p:grpSpPr>
                            <p:pic>
                              <p:nvPicPr>
                                <p:cNvPr id="148" name="ClipboardMapImage" descr="http://gis.ii.city.osaka.jp/gis/DownloadFile.ashx?imgfile=gemimg_4aee8df4-f8d9-41a3-ba8d-4155eacd308f.png&amp;downloadType=imgfile&amp;isCB=1"/>
                                <p:cNvPicPr/>
                                <p:nvPr/>
                              </p:nvPicPr>
                              <p:blipFill>
                                <a:blip r:embed="rId6" cstate="email"/>
                                <a:srcRect/>
                                <a:stretch>
                                  <a:fillRect/>
                                </a:stretch>
                              </p:blipFill>
                              <p:spPr bwMode="auto">
                                <a:xfrm>
                                  <a:off x="5716626" y="1117690"/>
                                  <a:ext cx="4368091" cy="1990233"/>
                                </a:xfrm>
                                <a:prstGeom prst="rect">
                                  <a:avLst/>
                                </a:prstGeom>
                                <a:noFill/>
                                <a:ln w="9525">
                                  <a:noFill/>
                                  <a:miter lim="800000"/>
                                  <a:headEnd/>
                                  <a:tailEnd/>
                                </a:ln>
                              </p:spPr>
                            </p:pic>
                            <p:grpSp>
                              <p:nvGrpSpPr>
                                <p:cNvPr id="15" name="グループ化 27"/>
                                <p:cNvGrpSpPr/>
                                <p:nvPr/>
                              </p:nvGrpSpPr>
                              <p:grpSpPr>
                                <a:xfrm>
                                  <a:off x="795685" y="-1107504"/>
                                  <a:ext cx="9289032" cy="7259873"/>
                                  <a:chOff x="795685" y="-1107504"/>
                                  <a:chExt cx="9289032" cy="7259873"/>
                                </a:xfrm>
                              </p:grpSpPr>
                              <p:grpSp>
                                <p:nvGrpSpPr>
                                  <p:cNvPr id="16" name="グループ化 25"/>
                                  <p:cNvGrpSpPr/>
                                  <p:nvPr/>
                                </p:nvGrpSpPr>
                                <p:grpSpPr>
                                  <a:xfrm>
                                    <a:off x="795685" y="-1107504"/>
                                    <a:ext cx="9289032" cy="7259873"/>
                                    <a:chOff x="795685" y="-1107504"/>
                                    <a:chExt cx="9289032" cy="7259873"/>
                                  </a:xfrm>
                                </p:grpSpPr>
                                <p:grpSp>
                                  <p:nvGrpSpPr>
                                    <p:cNvPr id="17" name="グループ化 23"/>
                                    <p:cNvGrpSpPr/>
                                    <p:nvPr/>
                                  </p:nvGrpSpPr>
                                  <p:grpSpPr>
                                    <a:xfrm>
                                      <a:off x="795685" y="-1107504"/>
                                      <a:ext cx="9289032" cy="7259873"/>
                                      <a:chOff x="795685" y="-1107504"/>
                                      <a:chExt cx="9289032" cy="7259873"/>
                                    </a:xfrm>
                                  </p:grpSpPr>
                                  <p:grpSp>
                                    <p:nvGrpSpPr>
                                      <p:cNvPr id="18" name="グループ化 21"/>
                                      <p:cNvGrpSpPr/>
                                      <p:nvPr/>
                                    </p:nvGrpSpPr>
                                    <p:grpSpPr>
                                      <a:xfrm>
                                        <a:off x="795685" y="-1107504"/>
                                        <a:ext cx="7736755" cy="7259873"/>
                                        <a:chOff x="795685" y="-1107504"/>
                                        <a:chExt cx="7736755" cy="7259873"/>
                                      </a:xfrm>
                                    </p:grpSpPr>
                                    <p:pic>
                                      <p:nvPicPr>
                                        <p:cNvPr id="156" name="ClipboardMapImage" descr="http://gis.ii.city.osaka.jp/gis/DownloadFile.ashx?imgfile=gemimg_96aeb192-6b87-44fc-b57e-2069fb7d382d.png&amp;downloadType=imgfile&amp;isCB=1"/>
                                        <p:cNvPicPr/>
                                        <p:nvPr/>
                                      </p:nvPicPr>
                                      <p:blipFill>
                                        <a:blip r:embed="rId7" cstate="email"/>
                                        <a:srcRect/>
                                        <a:stretch>
                                          <a:fillRect/>
                                        </a:stretch>
                                      </p:blipFill>
                                      <p:spPr bwMode="auto">
                                        <a:xfrm>
                                          <a:off x="795685" y="4162136"/>
                                          <a:ext cx="4823976" cy="1990233"/>
                                        </a:xfrm>
                                        <a:prstGeom prst="rect">
                                          <a:avLst/>
                                        </a:prstGeom>
                                        <a:noFill/>
                                        <a:ln w="9525">
                                          <a:noFill/>
                                          <a:miter lim="800000"/>
                                          <a:headEnd/>
                                          <a:tailEnd/>
                                        </a:ln>
                                      </p:spPr>
                                    </p:pic>
                                    <p:grpSp>
                                      <p:nvGrpSpPr>
                                        <p:cNvPr id="19" name="グループ化 19"/>
                                        <p:cNvGrpSpPr/>
                                        <p:nvPr/>
                                      </p:nvGrpSpPr>
                                      <p:grpSpPr>
                                        <a:xfrm>
                                          <a:off x="795685" y="-1107504"/>
                                          <a:ext cx="7736755" cy="7256906"/>
                                          <a:chOff x="795685" y="-1107504"/>
                                          <a:chExt cx="7736755" cy="7256906"/>
                                        </a:xfrm>
                                      </p:grpSpPr>
                                      <p:pic>
                                        <p:nvPicPr>
                                          <p:cNvPr id="158" name="ClipboardMapImage" descr="http://gis.ii.city.osaka.jp/gis/DownloadFile.ashx?imgfile=gemimg_8f98790f-342e-4c12-8194-ca0dc705edae.png&amp;downloadType=imgfile&amp;isCB=1"/>
                                          <p:cNvPicPr/>
                                          <p:nvPr/>
                                        </p:nvPicPr>
                                        <p:blipFill>
                                          <a:blip r:embed="rId8" cstate="email"/>
                                          <a:srcRect/>
                                          <a:stretch>
                                            <a:fillRect/>
                                          </a:stretch>
                                        </p:blipFill>
                                        <p:spPr bwMode="auto">
                                          <a:xfrm>
                                            <a:off x="795685" y="1488532"/>
                                            <a:ext cx="4913257" cy="1990233"/>
                                          </a:xfrm>
                                          <a:prstGeom prst="rect">
                                            <a:avLst/>
                                          </a:prstGeom>
                                          <a:noFill/>
                                          <a:ln w="9525">
                                            <a:noFill/>
                                            <a:miter lim="800000"/>
                                            <a:headEnd/>
                                            <a:tailEnd/>
                                          </a:ln>
                                        </p:spPr>
                                      </p:pic>
                                      <p:grpSp>
                                        <p:nvGrpSpPr>
                                          <p:cNvPr id="20" name="グループ化 17"/>
                                          <p:cNvGrpSpPr/>
                                          <p:nvPr/>
                                        </p:nvGrpSpPr>
                                        <p:grpSpPr>
                                          <a:xfrm>
                                            <a:off x="795685" y="-1107504"/>
                                            <a:ext cx="7736755" cy="7256906"/>
                                            <a:chOff x="795685" y="-1107504"/>
                                            <a:chExt cx="7736755" cy="7256906"/>
                                          </a:xfrm>
                                        </p:grpSpPr>
                                        <p:pic>
                                          <p:nvPicPr>
                                            <p:cNvPr id="160" name="ClipboardMapImage" descr="http://gis.ii.city.osaka.jp/gis/DownloadFile.ashx?imgfile=gemimg_9acbb87a-9a03-4af4-9893-e17e622a9bd3.png&amp;downloadType=imgfile&amp;isCB=1"/>
                                            <p:cNvPicPr/>
                                            <p:nvPr/>
                                          </p:nvPicPr>
                                          <p:blipFill>
                                            <a:blip r:embed="rId9" cstate="email"/>
                                            <a:srcRect/>
                                            <a:stretch>
                                              <a:fillRect/>
                                            </a:stretch>
                                          </p:blipFill>
                                          <p:spPr bwMode="auto">
                                            <a:xfrm>
                                              <a:off x="795685" y="2826684"/>
                                              <a:ext cx="5054647" cy="1990233"/>
                                            </a:xfrm>
                                            <a:prstGeom prst="rect">
                                              <a:avLst/>
                                            </a:prstGeom>
                                            <a:noFill/>
                                            <a:ln w="9525">
                                              <a:noFill/>
                                              <a:miter lim="800000"/>
                                              <a:headEnd/>
                                              <a:tailEnd/>
                                            </a:ln>
                                          </p:spPr>
                                        </p:pic>
                                        <p:grpSp>
                                          <p:nvGrpSpPr>
                                            <p:cNvPr id="21" name="グループ化 15"/>
                                            <p:cNvGrpSpPr/>
                                            <p:nvPr/>
                                          </p:nvGrpSpPr>
                                          <p:grpSpPr>
                                            <a:xfrm>
                                              <a:off x="795685" y="-1107504"/>
                                              <a:ext cx="7736755" cy="7256906"/>
                                              <a:chOff x="795685" y="-1107504"/>
                                              <a:chExt cx="7736755" cy="7256906"/>
                                            </a:xfrm>
                                          </p:grpSpPr>
                                          <p:grpSp>
                                            <p:nvGrpSpPr>
                                              <p:cNvPr id="22" name="グループ化 13"/>
                                              <p:cNvGrpSpPr/>
                                              <p:nvPr/>
                                            </p:nvGrpSpPr>
                                            <p:grpSpPr>
                                              <a:xfrm>
                                                <a:off x="795685" y="-1107504"/>
                                                <a:ext cx="7736755" cy="6797517"/>
                                                <a:chOff x="723677" y="-387424"/>
                                                <a:chExt cx="7736755" cy="6797517"/>
                                              </a:xfrm>
                                            </p:grpSpPr>
                                            <p:grpSp>
                                              <p:nvGrpSpPr>
                                                <p:cNvPr id="23" name="グループ化 10"/>
                                                <p:cNvGrpSpPr/>
                                                <p:nvPr/>
                                              </p:nvGrpSpPr>
                                              <p:grpSpPr>
                                                <a:xfrm>
                                                  <a:off x="723677" y="-387424"/>
                                                  <a:ext cx="7736755" cy="5277845"/>
                                                  <a:chOff x="435645" y="764704"/>
                                                  <a:chExt cx="7736755" cy="5277845"/>
                                                </a:xfrm>
                                              </p:grpSpPr>
                                              <p:grpSp>
                                                <p:nvGrpSpPr>
                                                  <p:cNvPr id="24" name="グループ化 8"/>
                                                  <p:cNvGrpSpPr/>
                                                  <p:nvPr/>
                                                </p:nvGrpSpPr>
                                                <p:grpSpPr>
                                                  <a:xfrm>
                                                    <a:off x="435645" y="764704"/>
                                                    <a:ext cx="7736755" cy="3804687"/>
                                                    <a:chOff x="435645" y="764704"/>
                                                    <a:chExt cx="7736755" cy="3804685"/>
                                                  </a:xfrm>
                                                </p:grpSpPr>
                                                <p:grpSp>
                                                  <p:nvGrpSpPr>
                                                    <p:cNvPr id="25" name="グループ化 6"/>
                                                    <p:cNvGrpSpPr/>
                                                    <p:nvPr/>
                                                  </p:nvGrpSpPr>
                                                  <p:grpSpPr>
                                                    <a:xfrm>
                                                      <a:off x="435645" y="764704"/>
                                                      <a:ext cx="7736755" cy="3044475"/>
                                                      <a:chOff x="847441" y="1772816"/>
                                                      <a:chExt cx="7736755" cy="3044475"/>
                                                    </a:xfrm>
                                                  </p:grpSpPr>
                                                  <p:pic>
                                                    <p:nvPicPr>
                                                      <p:cNvPr id="170" name="ClipboardMapImage" descr="http://gis.ii.city.osaka.jp/gis/DownloadFile.ashx?imgfile=gemimg_965352e6-6340-4622-9fed-558981e5d70b.png&amp;downloadType=imgfile&amp;isCB=1"/>
                                                      <p:cNvPicPr/>
                                                      <p:nvPr/>
                                                    </p:nvPicPr>
                                                    <p:blipFill>
                                                      <a:blip r:embed="rId10" cstate="email"/>
                                                      <a:srcRect/>
                                                      <a:stretch>
                                                        <a:fillRect/>
                                                      </a:stretch>
                                                    </p:blipFill>
                                                    <p:spPr bwMode="auto">
                                                      <a:xfrm>
                                                        <a:off x="1835696" y="1772816"/>
                                                        <a:ext cx="5400040" cy="1558185"/>
                                                      </a:xfrm>
                                                      <a:prstGeom prst="rect">
                                                        <a:avLst/>
                                                      </a:prstGeom>
                                                      <a:noFill/>
                                                      <a:ln w="9525">
                                                        <a:noFill/>
                                                        <a:miter lim="800000"/>
                                                        <a:headEnd/>
                                                        <a:tailEnd/>
                                                      </a:ln>
                                                    </p:spPr>
                                                  </p:pic>
                                                  <p:pic>
                                                    <p:nvPicPr>
                                                      <p:cNvPr id="171" name="ClipboardMapImage" descr="http://gis.ii.city.osaka.jp/gis/DownloadFile.ashx?imgfile=gemimg_e2ac1940-f7fe-4665-98d4-e31130d36f5e.png&amp;downloadType=imgfile&amp;isCB=1"/>
                                                      <p:cNvPicPr/>
                                                      <p:nvPr/>
                                                    </p:nvPicPr>
                                                    <p:blipFill>
                                                      <a:blip r:embed="rId11" cstate="email"/>
                                                      <a:srcRect/>
                                                      <a:stretch>
                                                        <a:fillRect/>
                                                      </a:stretch>
                                                    </p:blipFill>
                                                    <p:spPr bwMode="auto">
                                                      <a:xfrm>
                                                        <a:off x="847441" y="2827058"/>
                                                        <a:ext cx="5287923" cy="1990233"/>
                                                      </a:xfrm>
                                                      <a:prstGeom prst="rect">
                                                        <a:avLst/>
                                                      </a:prstGeom>
                                                      <a:noFill/>
                                                      <a:ln w="9525">
                                                        <a:noFill/>
                                                        <a:miter lim="800000"/>
                                                        <a:headEnd/>
                                                        <a:tailEnd/>
                                                      </a:ln>
                                                    </p:spPr>
                                                  </p:pic>
                                                  <p:pic>
                                                    <p:nvPicPr>
                                                      <p:cNvPr id="172" name="ClipboardMapImage" descr="http://gis.ii.city.osaka.jp/gis/DownloadFile.ashx?imgfile=gemimg_13b689e4-d8e9-4d66-93aa-e038c4cf0e88.png&amp;downloadType=imgfile&amp;isCB=1"/>
                                                      <p:cNvPicPr/>
                                                      <p:nvPr/>
                                                    </p:nvPicPr>
                                                    <p:blipFill>
                                                      <a:blip r:embed="rId12" cstate="email"/>
                                                      <a:srcRect/>
                                                      <a:stretch>
                                                        <a:fillRect/>
                                                      </a:stretch>
                                                    </p:blipFill>
                                                    <p:spPr bwMode="auto">
                                                      <a:xfrm>
                                                        <a:off x="3635895" y="2276873"/>
                                                        <a:ext cx="4948301" cy="1990233"/>
                                                      </a:xfrm>
                                                      <a:prstGeom prst="rect">
                                                        <a:avLst/>
                                                      </a:prstGeom>
                                                      <a:noFill/>
                                                      <a:ln w="9525">
                                                        <a:noFill/>
                                                        <a:miter lim="800000"/>
                                                        <a:headEnd/>
                                                        <a:tailEnd/>
                                                      </a:ln>
                                                    </p:spPr>
                                                  </p:pic>
                                                </p:grpSp>
                                                <p:pic>
                                                  <p:nvPicPr>
                                                    <p:cNvPr id="169" name="ClipboardMapImage" descr="http://gis.ii.city.osaka.jp/gis/DownloadFile.ashx?imgfile=gemimg_55538eea-8ba7-4dcd-8622-09b2743ed841.png&amp;downloadType=imgfile&amp;isCB=1"/>
                                                    <p:cNvPicPr/>
                                                    <p:nvPr/>
                                                  </p:nvPicPr>
                                                  <p:blipFill>
                                                    <a:blip r:embed="rId13" cstate="email"/>
                                                    <a:srcRect/>
                                                    <a:stretch>
                                                      <a:fillRect/>
                                                    </a:stretch>
                                                  </p:blipFill>
                                                  <p:spPr bwMode="auto">
                                                    <a:xfrm>
                                                      <a:off x="3149092" y="2579156"/>
                                                      <a:ext cx="5023308" cy="1990233"/>
                                                    </a:xfrm>
                                                    <a:prstGeom prst="rect">
                                                      <a:avLst/>
                                                    </a:prstGeom>
                                                    <a:noFill/>
                                                    <a:ln w="9525">
                                                      <a:noFill/>
                                                      <a:miter lim="800000"/>
                                                      <a:headEnd/>
                                                      <a:tailEnd/>
                                                    </a:ln>
                                                  </p:spPr>
                                                </p:pic>
                                              </p:grpSp>
                                              <p:pic>
                                                <p:nvPicPr>
                                                  <p:cNvPr id="167" name="ClipboardMapImage" descr="http://gis.ii.city.osaka.jp/gis/DownloadFile.ashx?imgfile=gemimg_64b8d3ee-6a5c-4230-9d04-e71a30a830ab.png&amp;downloadType=imgfile&amp;isCB=1"/>
                                                  <p:cNvPicPr/>
                                                  <p:nvPr/>
                                                </p:nvPicPr>
                                                <p:blipFill>
                                                  <a:blip r:embed="rId14" cstate="email"/>
                                                  <a:srcRect/>
                                                  <a:stretch>
                                                    <a:fillRect/>
                                                  </a:stretch>
                                                </p:blipFill>
                                                <p:spPr bwMode="auto">
                                                  <a:xfrm>
                                                    <a:off x="3042206" y="4052316"/>
                                                    <a:ext cx="5130194" cy="1990233"/>
                                                  </a:xfrm>
                                                  <a:prstGeom prst="rect">
                                                    <a:avLst/>
                                                  </a:prstGeom>
                                                  <a:noFill/>
                                                  <a:ln w="9525">
                                                    <a:noFill/>
                                                    <a:miter lim="800000"/>
                                                    <a:headEnd/>
                                                    <a:tailEnd/>
                                                  </a:ln>
                                                </p:spPr>
                                              </p:pic>
                                            </p:grpSp>
                                            <p:pic>
                                              <p:nvPicPr>
                                                <p:cNvPr id="165" name="ClipboardMapImage" descr="http://gis.ii.city.osaka.jp/gis/DownloadFile.ashx?imgfile=gemimg_de3ce784-4224-4d72-acac-58672047dcc5.png&amp;downloadType=imgfile&amp;isCB=1"/>
                                                <p:cNvPicPr/>
                                                <p:nvPr/>
                                              </p:nvPicPr>
                                              <p:blipFill>
                                                <a:blip r:embed="rId15" cstate="email"/>
                                                <a:srcRect/>
                                                <a:stretch>
                                                  <a:fillRect/>
                                                </a:stretch>
                                              </p:blipFill>
                                              <p:spPr bwMode="auto">
                                                <a:xfrm>
                                                  <a:off x="3347864" y="4419860"/>
                                                  <a:ext cx="5112568" cy="1990233"/>
                                                </a:xfrm>
                                                <a:prstGeom prst="rect">
                                                  <a:avLst/>
                                                </a:prstGeom>
                                                <a:noFill/>
                                                <a:ln w="9525">
                                                  <a:noFill/>
                                                  <a:miter lim="800000"/>
                                                  <a:headEnd/>
                                                  <a:tailEnd/>
                                                </a:ln>
                                              </p:spPr>
                                            </p:pic>
                                          </p:grpSp>
                                          <p:pic>
                                            <p:nvPicPr>
                                              <p:cNvPr id="163" name="ClipboardMapImage" descr="http://gis.ii.city.osaka.jp/gis/DownloadFile.ashx?imgfile=gemimg_73b9863c-4928-411e-9c59-8bb9bd84745b.png&amp;downloadType=imgfile&amp;isCB=1"/>
                                              <p:cNvPicPr/>
                                              <p:nvPr/>
                                            </p:nvPicPr>
                                            <p:blipFill>
                                              <a:blip r:embed="rId16" cstate="email"/>
                                              <a:srcRect/>
                                              <a:stretch>
                                                <a:fillRect/>
                                              </a:stretch>
                                            </p:blipFill>
                                            <p:spPr bwMode="auto">
                                              <a:xfrm>
                                                <a:off x="3445750" y="4491868"/>
                                                <a:ext cx="5086690" cy="1657534"/>
                                              </a:xfrm>
                                              <a:prstGeom prst="rect">
                                                <a:avLst/>
                                              </a:prstGeom>
                                              <a:noFill/>
                                              <a:ln w="9525">
                                                <a:noFill/>
                                                <a:miter lim="800000"/>
                                                <a:headEnd/>
                                                <a:tailEnd/>
                                              </a:ln>
                                            </p:spPr>
                                          </p:pic>
                                        </p:grpSp>
                                      </p:grpSp>
                                    </p:grpSp>
                                  </p:grpSp>
                                  <p:pic>
                                    <p:nvPicPr>
                                      <p:cNvPr id="155" name="ClipboardMapImage" descr="http://gis.ii.city.osaka.jp/gis/DownloadFile.ashx?imgfile=gemimg_fb05ac58-dd91-4b01-ade2-9ac500916cb3.png&amp;downloadType=imgfile&amp;isCB=1"/>
                                      <p:cNvPicPr/>
                                      <p:nvPr/>
                                    </p:nvPicPr>
                                    <p:blipFill>
                                      <a:blip r:embed="rId17" cstate="email"/>
                                      <a:srcRect/>
                                      <a:stretch>
                                        <a:fillRect/>
                                      </a:stretch>
                                    </p:blipFill>
                                    <p:spPr bwMode="auto">
                                      <a:xfrm>
                                        <a:off x="5729915" y="4918420"/>
                                        <a:ext cx="4354802" cy="1230982"/>
                                      </a:xfrm>
                                      <a:prstGeom prst="rect">
                                        <a:avLst/>
                                      </a:prstGeom>
                                      <a:noFill/>
                                      <a:ln w="9525">
                                        <a:noFill/>
                                        <a:miter lim="800000"/>
                                        <a:headEnd/>
                                        <a:tailEnd/>
                                      </a:ln>
                                    </p:spPr>
                                  </p:pic>
                                </p:grpSp>
                                <p:pic>
                                  <p:nvPicPr>
                                    <p:cNvPr id="153" name="ClipboardMapImage" descr="http://gis.ii.city.osaka.jp/gis/DownloadFile.ashx?imgfile=gemimg_2cc7b8f9-552c-4f6a-a73a-14859a392df4.png&amp;downloadType=imgfile&amp;isCB=1"/>
                                    <p:cNvPicPr/>
                                    <p:nvPr/>
                                  </p:nvPicPr>
                                  <p:blipFill>
                                    <a:blip r:embed="rId18" cstate="email"/>
                                    <a:srcRect/>
                                    <a:stretch>
                                      <a:fillRect/>
                                    </a:stretch>
                                  </p:blipFill>
                                  <p:spPr bwMode="auto">
                                    <a:xfrm>
                                      <a:off x="5835891" y="3797440"/>
                                      <a:ext cx="4248826" cy="1990233"/>
                                    </a:xfrm>
                                    <a:prstGeom prst="rect">
                                      <a:avLst/>
                                    </a:prstGeom>
                                    <a:noFill/>
                                    <a:ln w="9525">
                                      <a:noFill/>
                                      <a:miter lim="800000"/>
                                      <a:headEnd/>
                                      <a:tailEnd/>
                                    </a:ln>
                                  </p:spPr>
                                </p:pic>
                              </p:grpSp>
                              <p:pic>
                                <p:nvPicPr>
                                  <p:cNvPr id="151" name="ClipboardMapImage" descr="http://gis.ii.city.osaka.jp/gis/DownloadFile.ashx?imgfile=gemimg_3cab98e9-4f14-4199-ad8a-b2d1c00c2715.png&amp;downloadType=imgfile&amp;isCB=1"/>
                                  <p:cNvPicPr/>
                                  <p:nvPr/>
                                </p:nvPicPr>
                                <p:blipFill>
                                  <a:blip r:embed="rId19" cstate="email"/>
                                  <a:srcRect/>
                                  <a:stretch>
                                    <a:fillRect/>
                                  </a:stretch>
                                </p:blipFill>
                                <p:spPr bwMode="auto">
                                  <a:xfrm>
                                    <a:off x="5740479" y="2508798"/>
                                    <a:ext cx="4344238" cy="1990233"/>
                                  </a:xfrm>
                                  <a:prstGeom prst="rect">
                                    <a:avLst/>
                                  </a:prstGeom>
                                  <a:noFill/>
                                  <a:ln w="9525">
                                    <a:noFill/>
                                    <a:miter lim="800000"/>
                                    <a:headEnd/>
                                    <a:tailEnd/>
                                  </a:ln>
                                </p:spPr>
                              </p:pic>
                            </p:grpSp>
                          </p:grpSp>
                        </p:grpSp>
                      </p:grpSp>
                    </p:grpSp>
                    <p:sp>
                      <p:nvSpPr>
                        <p:cNvPr id="140" name="フリーフォーム 139"/>
                        <p:cNvSpPr/>
                        <p:nvPr/>
                      </p:nvSpPr>
                      <p:spPr>
                        <a:xfrm>
                          <a:off x="1441094" y="1543507"/>
                          <a:ext cx="1887322" cy="2969971"/>
                        </a:xfrm>
                        <a:custGeom>
                          <a:avLst/>
                          <a:gdLst>
                            <a:gd name="connsiteX0" fmla="*/ 731520 w 1887322"/>
                            <a:gd name="connsiteY0" fmla="*/ 0 h 2969971"/>
                            <a:gd name="connsiteX1" fmla="*/ 1887322 w 1887322"/>
                            <a:gd name="connsiteY1" fmla="*/ 285293 h 2969971"/>
                            <a:gd name="connsiteX2" fmla="*/ 1119226 w 1887322"/>
                            <a:gd name="connsiteY2" fmla="*/ 2969971 h 2969971"/>
                            <a:gd name="connsiteX3" fmla="*/ 43892 w 1887322"/>
                            <a:gd name="connsiteY3" fmla="*/ 2626157 h 2969971"/>
                            <a:gd name="connsiteX4" fmla="*/ 0 w 1887322"/>
                            <a:gd name="connsiteY4" fmla="*/ 2538375 h 2969971"/>
                            <a:gd name="connsiteX5" fmla="*/ 731520 w 1887322"/>
                            <a:gd name="connsiteY5" fmla="*/ 0 h 29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322" h="2969971">
                              <a:moveTo>
                                <a:pt x="731520" y="0"/>
                              </a:moveTo>
                              <a:lnTo>
                                <a:pt x="1887322" y="285293"/>
                              </a:lnTo>
                              <a:lnTo>
                                <a:pt x="1119226" y="2969971"/>
                              </a:lnTo>
                              <a:lnTo>
                                <a:pt x="43892" y="2626157"/>
                              </a:lnTo>
                              <a:lnTo>
                                <a:pt x="0" y="2538375"/>
                              </a:lnTo>
                              <a:lnTo>
                                <a:pt x="73152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1" name="フリーフォーム 140"/>
                        <p:cNvSpPr/>
                        <p:nvPr/>
                      </p:nvSpPr>
                      <p:spPr>
                        <a:xfrm>
                          <a:off x="5511521" y="5958673"/>
                          <a:ext cx="929472" cy="638070"/>
                        </a:xfrm>
                        <a:custGeom>
                          <a:avLst/>
                          <a:gdLst>
                            <a:gd name="connsiteX0" fmla="*/ 120580 w 929472"/>
                            <a:gd name="connsiteY0" fmla="*/ 0 h 638070"/>
                            <a:gd name="connsiteX1" fmla="*/ 929472 w 929472"/>
                            <a:gd name="connsiteY1" fmla="*/ 251208 h 638070"/>
                            <a:gd name="connsiteX2" fmla="*/ 803868 w 929472"/>
                            <a:gd name="connsiteY2" fmla="*/ 638070 h 638070"/>
                            <a:gd name="connsiteX3" fmla="*/ 0 w 929472"/>
                            <a:gd name="connsiteY3" fmla="*/ 432079 h 638070"/>
                            <a:gd name="connsiteX4" fmla="*/ 120580 w 929472"/>
                            <a:gd name="connsiteY4" fmla="*/ 0 h 63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2" h="638070">
                              <a:moveTo>
                                <a:pt x="120580" y="0"/>
                              </a:moveTo>
                              <a:lnTo>
                                <a:pt x="929472" y="251208"/>
                              </a:lnTo>
                              <a:lnTo>
                                <a:pt x="803868" y="638070"/>
                              </a:lnTo>
                              <a:lnTo>
                                <a:pt x="0" y="432079"/>
                              </a:lnTo>
                              <a:lnTo>
                                <a:pt x="12058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36" name="テキスト ボックス 135"/>
                      <p:cNvSpPr txBox="1"/>
                      <p:nvPr/>
                    </p:nvSpPr>
                    <p:spPr>
                      <a:xfrm>
                        <a:off x="1990268" y="2373813"/>
                        <a:ext cx="864096" cy="329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新世界</a:t>
                        </a:r>
                      </a:p>
                    </p:txBody>
                  </p:sp>
                  <p:pic>
                    <p:nvPicPr>
                      <p:cNvPr id="137" name="Picture 2" descr="C:\Users\i9551050\AppData\Local\Microsoft\Windows\Temporary Internet Files\Content.IE5\Z8TAGPVC\MC900046108[1].wmf"/>
                      <p:cNvPicPr>
                        <a:picLocks noChangeAspect="1" noChangeArrowheads="1"/>
                      </p:cNvPicPr>
                      <p:nvPr/>
                    </p:nvPicPr>
                    <p:blipFill>
                      <a:blip r:embed="rId20" cstate="email"/>
                      <a:srcRect/>
                      <a:stretch>
                        <a:fillRect/>
                      </a:stretch>
                    </p:blipFill>
                    <p:spPr bwMode="auto">
                      <a:xfrm>
                        <a:off x="1403649" y="1125322"/>
                        <a:ext cx="602590" cy="907998"/>
                      </a:xfrm>
                      <a:prstGeom prst="rect">
                        <a:avLst/>
                      </a:prstGeom>
                      <a:noFill/>
                    </p:spPr>
                  </p:pic>
                  <p:sp>
                    <p:nvSpPr>
                      <p:cNvPr id="138" name="テキスト ボックス 137"/>
                      <p:cNvSpPr txBox="1"/>
                      <p:nvPr/>
                    </p:nvSpPr>
                    <p:spPr>
                      <a:xfrm>
                        <a:off x="5799535" y="5441328"/>
                        <a:ext cx="1368153" cy="527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あべの</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ハルカス</a:t>
                        </a:r>
                      </a:p>
                    </p:txBody>
                  </p:sp>
                </p:grpSp>
                <p:sp>
                  <p:nvSpPr>
                    <p:cNvPr id="133" name="テキスト ボックス 132"/>
                    <p:cNvSpPr txBox="1"/>
                    <p:nvPr/>
                  </p:nvSpPr>
                  <p:spPr>
                    <a:xfrm>
                      <a:off x="1199980" y="4077073"/>
                      <a:ext cx="1507320" cy="4836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10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Osaka </a:t>
                      </a:r>
                      <a:r>
                        <a:rPr kumimoji="1" lang="en-US" altLang="ja-JP" sz="800" b="0" i="0" u="none" strike="noStrike" kern="1200" cap="none" spc="-10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Metro</a:t>
                      </a: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御堂筋</a:t>
                      </a: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線</a:t>
                      </a:r>
                      <a:endParaRPr kumimoji="1" lang="en-US" altLang="ja-JP"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動物園前駅</a:t>
                      </a:r>
                    </a:p>
                  </p:txBody>
                </p:sp>
                <p:sp>
                  <p:nvSpPr>
                    <p:cNvPr id="134" name="テキスト ボックス 133"/>
                    <p:cNvSpPr txBox="1"/>
                    <p:nvPr/>
                  </p:nvSpPr>
                  <p:spPr>
                    <a:xfrm>
                      <a:off x="5139365" y="5025750"/>
                      <a:ext cx="2795511" cy="483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天王寺駅ターミナル、アベノ地下街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a:t>
                      </a:r>
                      <a:r>
                        <a:rPr kumimoji="1" lang="en-US" altLang="ja-JP" sz="800" b="0" i="0" u="none" strike="noStrike" kern="1200" cap="none" spc="-100" normalizeH="0" baseline="0" noProof="0" dirty="0" smtClean="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Osaka </a:t>
                      </a:r>
                      <a:r>
                        <a:rPr kumimoji="1" lang="en-US" altLang="ja-JP" sz="800" b="0" i="0" u="none" strike="noStrike" kern="1200" cap="none" spc="-10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Metro </a:t>
                      </a:r>
                      <a:r>
                        <a:rPr kumimoji="1" lang="ja-JP" altLang="en-US" sz="800" b="0" i="0" u="none" strike="noStrike" kern="1200" cap="none" spc="0" normalizeH="0" baseline="0" noProof="0" dirty="0" smtClean="0">
                          <a:ln>
                            <a:noFill/>
                          </a:ln>
                          <a:solidFill>
                            <a:prstClr val="black"/>
                          </a:solidFill>
                          <a:effectLst/>
                          <a:uLnTx/>
                          <a:uFillTx/>
                          <a:latin typeface="HGP創英角ｺﾞｼｯｸUB" pitchFamily="50" charset="-128"/>
                          <a:ea typeface="HGP創英角ｺﾞｼｯｸUB"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JR</a:t>
                      </a: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・近鉄）</a:t>
                      </a:r>
                    </a:p>
                  </p:txBody>
                </p:sp>
              </p:grpSp>
              <p:sp>
                <p:nvSpPr>
                  <p:cNvPr id="130" name="フリーフォーム 129"/>
                  <p:cNvSpPr/>
                  <p:nvPr/>
                </p:nvSpPr>
                <p:spPr>
                  <a:xfrm>
                    <a:off x="2447585" y="4334005"/>
                    <a:ext cx="513567"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618786 w 710226"/>
                      <a:gd name="connsiteY0" fmla="*/ 263047 h 751562"/>
                      <a:gd name="connsiteX1" fmla="*/ 460958 w 710226"/>
                      <a:gd name="connsiteY1" fmla="*/ 245511 h 751562"/>
                      <a:gd name="connsiteX2" fmla="*/ 453442 w 710226"/>
                      <a:gd name="connsiteY2" fmla="*/ 227974 h 751562"/>
                      <a:gd name="connsiteX3" fmla="*/ 335697 w 710226"/>
                      <a:gd name="connsiteY3" fmla="*/ 212943 h 751562"/>
                      <a:gd name="connsiteX4" fmla="*/ 395822 w 710226"/>
                      <a:gd name="connsiteY4" fmla="*/ 0 h 751562"/>
                      <a:gd name="connsiteX5" fmla="*/ 258036 w 710226"/>
                      <a:gd name="connsiteY5" fmla="*/ 10021 h 751562"/>
                      <a:gd name="connsiteX6" fmla="*/ 255531 w 710226"/>
                      <a:gd name="connsiteY6" fmla="*/ 80167 h 751562"/>
                      <a:gd name="connsiteX7" fmla="*/ 207932 w 710226"/>
                      <a:gd name="connsiteY7" fmla="*/ 117745 h 751562"/>
                      <a:gd name="connsiteX8" fmla="*/ 82672 w 710226"/>
                      <a:gd name="connsiteY8" fmla="*/ 538620 h 751562"/>
                      <a:gd name="connsiteX9" fmla="*/ 0 w 710226"/>
                      <a:gd name="connsiteY9" fmla="*/ 538620 h 751562"/>
                      <a:gd name="connsiteX10" fmla="*/ 2505 w 710226"/>
                      <a:gd name="connsiteY10" fmla="*/ 596239 h 751562"/>
                      <a:gd name="connsiteX11" fmla="*/ 60125 w 710226"/>
                      <a:gd name="connsiteY11" fmla="*/ 668890 h 751562"/>
                      <a:gd name="connsiteX12" fmla="*/ 365760 w 710226"/>
                      <a:gd name="connsiteY12" fmla="*/ 751562 h 751562"/>
                      <a:gd name="connsiteX13" fmla="*/ 453442 w 710226"/>
                      <a:gd name="connsiteY13" fmla="*/ 731520 h 751562"/>
                      <a:gd name="connsiteX14" fmla="*/ 513567 w 710226"/>
                      <a:gd name="connsiteY14" fmla="*/ 746552 h 751562"/>
                      <a:gd name="connsiteX15" fmla="*/ 710226 w 710226"/>
                      <a:gd name="connsiteY15" fmla="*/ 354487 h 751562"/>
                      <a:gd name="connsiteX0" fmla="*/ 618786 w 710226"/>
                      <a:gd name="connsiteY0" fmla="*/ 263047 h 751562"/>
                      <a:gd name="connsiteX1" fmla="*/ 460958 w 710226"/>
                      <a:gd name="connsiteY1" fmla="*/ 245511 h 751562"/>
                      <a:gd name="connsiteX2" fmla="*/ 335697 w 710226"/>
                      <a:gd name="connsiteY2" fmla="*/ 212943 h 751562"/>
                      <a:gd name="connsiteX3" fmla="*/ 395822 w 710226"/>
                      <a:gd name="connsiteY3" fmla="*/ 0 h 751562"/>
                      <a:gd name="connsiteX4" fmla="*/ 258036 w 710226"/>
                      <a:gd name="connsiteY4" fmla="*/ 10021 h 751562"/>
                      <a:gd name="connsiteX5" fmla="*/ 255531 w 710226"/>
                      <a:gd name="connsiteY5" fmla="*/ 80167 h 751562"/>
                      <a:gd name="connsiteX6" fmla="*/ 207932 w 710226"/>
                      <a:gd name="connsiteY6" fmla="*/ 117745 h 751562"/>
                      <a:gd name="connsiteX7" fmla="*/ 82672 w 710226"/>
                      <a:gd name="connsiteY7" fmla="*/ 538620 h 751562"/>
                      <a:gd name="connsiteX8" fmla="*/ 0 w 710226"/>
                      <a:gd name="connsiteY8" fmla="*/ 538620 h 751562"/>
                      <a:gd name="connsiteX9" fmla="*/ 2505 w 710226"/>
                      <a:gd name="connsiteY9" fmla="*/ 596239 h 751562"/>
                      <a:gd name="connsiteX10" fmla="*/ 60125 w 710226"/>
                      <a:gd name="connsiteY10" fmla="*/ 668890 h 751562"/>
                      <a:gd name="connsiteX11" fmla="*/ 365760 w 710226"/>
                      <a:gd name="connsiteY11" fmla="*/ 751562 h 751562"/>
                      <a:gd name="connsiteX12" fmla="*/ 453442 w 710226"/>
                      <a:gd name="connsiteY12" fmla="*/ 731520 h 751562"/>
                      <a:gd name="connsiteX13" fmla="*/ 513567 w 710226"/>
                      <a:gd name="connsiteY13" fmla="*/ 746552 h 751562"/>
                      <a:gd name="connsiteX14" fmla="*/ 710226 w 710226"/>
                      <a:gd name="connsiteY14" fmla="*/ 354487 h 751562"/>
                      <a:gd name="connsiteX0" fmla="*/ 460958 w 710226"/>
                      <a:gd name="connsiteY0" fmla="*/ 245511 h 751562"/>
                      <a:gd name="connsiteX1" fmla="*/ 335697 w 710226"/>
                      <a:gd name="connsiteY1" fmla="*/ 212943 h 751562"/>
                      <a:gd name="connsiteX2" fmla="*/ 395822 w 710226"/>
                      <a:gd name="connsiteY2" fmla="*/ 0 h 751562"/>
                      <a:gd name="connsiteX3" fmla="*/ 258036 w 710226"/>
                      <a:gd name="connsiteY3" fmla="*/ 10021 h 751562"/>
                      <a:gd name="connsiteX4" fmla="*/ 255531 w 710226"/>
                      <a:gd name="connsiteY4" fmla="*/ 80167 h 751562"/>
                      <a:gd name="connsiteX5" fmla="*/ 207932 w 710226"/>
                      <a:gd name="connsiteY5" fmla="*/ 117745 h 751562"/>
                      <a:gd name="connsiteX6" fmla="*/ 82672 w 710226"/>
                      <a:gd name="connsiteY6" fmla="*/ 538620 h 751562"/>
                      <a:gd name="connsiteX7" fmla="*/ 0 w 710226"/>
                      <a:gd name="connsiteY7" fmla="*/ 538620 h 751562"/>
                      <a:gd name="connsiteX8" fmla="*/ 2505 w 710226"/>
                      <a:gd name="connsiteY8" fmla="*/ 596239 h 751562"/>
                      <a:gd name="connsiteX9" fmla="*/ 60125 w 710226"/>
                      <a:gd name="connsiteY9" fmla="*/ 668890 h 751562"/>
                      <a:gd name="connsiteX10" fmla="*/ 365760 w 710226"/>
                      <a:gd name="connsiteY10" fmla="*/ 751562 h 751562"/>
                      <a:gd name="connsiteX11" fmla="*/ 453442 w 710226"/>
                      <a:gd name="connsiteY11" fmla="*/ 731520 h 751562"/>
                      <a:gd name="connsiteX12" fmla="*/ 513567 w 710226"/>
                      <a:gd name="connsiteY12" fmla="*/ 746552 h 751562"/>
                      <a:gd name="connsiteX13" fmla="*/ 710226 w 710226"/>
                      <a:gd name="connsiteY13" fmla="*/ 354487 h 751562"/>
                      <a:gd name="connsiteX0" fmla="*/ 335697 w 710226"/>
                      <a:gd name="connsiteY0" fmla="*/ 212943 h 751562"/>
                      <a:gd name="connsiteX1" fmla="*/ 395822 w 710226"/>
                      <a:gd name="connsiteY1" fmla="*/ 0 h 751562"/>
                      <a:gd name="connsiteX2" fmla="*/ 258036 w 710226"/>
                      <a:gd name="connsiteY2" fmla="*/ 10021 h 751562"/>
                      <a:gd name="connsiteX3" fmla="*/ 255531 w 710226"/>
                      <a:gd name="connsiteY3" fmla="*/ 80167 h 751562"/>
                      <a:gd name="connsiteX4" fmla="*/ 207932 w 710226"/>
                      <a:gd name="connsiteY4" fmla="*/ 117745 h 751562"/>
                      <a:gd name="connsiteX5" fmla="*/ 82672 w 710226"/>
                      <a:gd name="connsiteY5" fmla="*/ 538620 h 751562"/>
                      <a:gd name="connsiteX6" fmla="*/ 0 w 710226"/>
                      <a:gd name="connsiteY6" fmla="*/ 538620 h 751562"/>
                      <a:gd name="connsiteX7" fmla="*/ 2505 w 710226"/>
                      <a:gd name="connsiteY7" fmla="*/ 596239 h 751562"/>
                      <a:gd name="connsiteX8" fmla="*/ 60125 w 710226"/>
                      <a:gd name="connsiteY8" fmla="*/ 668890 h 751562"/>
                      <a:gd name="connsiteX9" fmla="*/ 365760 w 710226"/>
                      <a:gd name="connsiteY9" fmla="*/ 751562 h 751562"/>
                      <a:gd name="connsiteX10" fmla="*/ 453442 w 710226"/>
                      <a:gd name="connsiteY10" fmla="*/ 731520 h 751562"/>
                      <a:gd name="connsiteX11" fmla="*/ 513567 w 710226"/>
                      <a:gd name="connsiteY11" fmla="*/ 746552 h 751562"/>
                      <a:gd name="connsiteX12" fmla="*/ 710226 w 710226"/>
                      <a:gd name="connsiteY12" fmla="*/ 354487 h 751562"/>
                      <a:gd name="connsiteX0" fmla="*/ 395822 w 710226"/>
                      <a:gd name="connsiteY0" fmla="*/ 0 h 751562"/>
                      <a:gd name="connsiteX1" fmla="*/ 258036 w 710226"/>
                      <a:gd name="connsiteY1" fmla="*/ 10021 h 751562"/>
                      <a:gd name="connsiteX2" fmla="*/ 255531 w 710226"/>
                      <a:gd name="connsiteY2" fmla="*/ 80167 h 751562"/>
                      <a:gd name="connsiteX3" fmla="*/ 207932 w 710226"/>
                      <a:gd name="connsiteY3" fmla="*/ 117745 h 751562"/>
                      <a:gd name="connsiteX4" fmla="*/ 82672 w 710226"/>
                      <a:gd name="connsiteY4" fmla="*/ 538620 h 751562"/>
                      <a:gd name="connsiteX5" fmla="*/ 0 w 710226"/>
                      <a:gd name="connsiteY5" fmla="*/ 538620 h 751562"/>
                      <a:gd name="connsiteX6" fmla="*/ 2505 w 710226"/>
                      <a:gd name="connsiteY6" fmla="*/ 596239 h 751562"/>
                      <a:gd name="connsiteX7" fmla="*/ 60125 w 710226"/>
                      <a:gd name="connsiteY7" fmla="*/ 668890 h 751562"/>
                      <a:gd name="connsiteX8" fmla="*/ 365760 w 710226"/>
                      <a:gd name="connsiteY8" fmla="*/ 751562 h 751562"/>
                      <a:gd name="connsiteX9" fmla="*/ 453442 w 710226"/>
                      <a:gd name="connsiteY9" fmla="*/ 731520 h 751562"/>
                      <a:gd name="connsiteX10" fmla="*/ 513567 w 710226"/>
                      <a:gd name="connsiteY10" fmla="*/ 746552 h 751562"/>
                      <a:gd name="connsiteX11" fmla="*/ 710226 w 710226"/>
                      <a:gd name="connsiteY11" fmla="*/ 354487 h 751562"/>
                      <a:gd name="connsiteX0" fmla="*/ 395822 w 513567"/>
                      <a:gd name="connsiteY0" fmla="*/ 0 h 751562"/>
                      <a:gd name="connsiteX1" fmla="*/ 258036 w 513567"/>
                      <a:gd name="connsiteY1" fmla="*/ 10021 h 751562"/>
                      <a:gd name="connsiteX2" fmla="*/ 255531 w 513567"/>
                      <a:gd name="connsiteY2" fmla="*/ 80167 h 751562"/>
                      <a:gd name="connsiteX3" fmla="*/ 207932 w 513567"/>
                      <a:gd name="connsiteY3" fmla="*/ 117745 h 751562"/>
                      <a:gd name="connsiteX4" fmla="*/ 82672 w 513567"/>
                      <a:gd name="connsiteY4" fmla="*/ 538620 h 751562"/>
                      <a:gd name="connsiteX5" fmla="*/ 0 w 513567"/>
                      <a:gd name="connsiteY5" fmla="*/ 538620 h 751562"/>
                      <a:gd name="connsiteX6" fmla="*/ 2505 w 513567"/>
                      <a:gd name="connsiteY6" fmla="*/ 596239 h 751562"/>
                      <a:gd name="connsiteX7" fmla="*/ 60125 w 513567"/>
                      <a:gd name="connsiteY7" fmla="*/ 668890 h 751562"/>
                      <a:gd name="connsiteX8" fmla="*/ 365760 w 513567"/>
                      <a:gd name="connsiteY8" fmla="*/ 751562 h 751562"/>
                      <a:gd name="connsiteX9" fmla="*/ 453442 w 513567"/>
                      <a:gd name="connsiteY9" fmla="*/ 731520 h 751562"/>
                      <a:gd name="connsiteX10" fmla="*/ 513567 w 513567"/>
                      <a:gd name="connsiteY10" fmla="*/ 746552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567" h="751562">
                        <a:moveTo>
                          <a:pt x="395822" y="0"/>
                        </a:move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lnTo>
                          <a:pt x="513567" y="746552"/>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1" name="フリーフォーム 130"/>
                  <p:cNvSpPr/>
                  <p:nvPr/>
                </p:nvSpPr>
                <p:spPr>
                  <a:xfrm>
                    <a:off x="2042808" y="3998068"/>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255021"/>
                      <a:gd name="connsiteY0" fmla="*/ 2154677 h 2201824"/>
                      <a:gd name="connsiteX1" fmla="*/ 1108953 w 1255021"/>
                      <a:gd name="connsiteY1" fmla="*/ 2067128 h 2201824"/>
                      <a:gd name="connsiteX2" fmla="*/ 1040859 w 1255021"/>
                      <a:gd name="connsiteY2" fmla="*/ 1950396 h 2201824"/>
                      <a:gd name="connsiteX3" fmla="*/ 1094361 w 1255021"/>
                      <a:gd name="connsiteY3" fmla="*/ 1765570 h 2201824"/>
                      <a:gd name="connsiteX4" fmla="*/ 826851 w 1255021"/>
                      <a:gd name="connsiteY4" fmla="*/ 1682885 h 2201824"/>
                      <a:gd name="connsiteX5" fmla="*/ 812259 w 1255021"/>
                      <a:gd name="connsiteY5" fmla="*/ 1648838 h 2201824"/>
                      <a:gd name="connsiteX6" fmla="*/ 1045723 w 1255021"/>
                      <a:gd name="connsiteY6" fmla="*/ 836579 h 2201824"/>
                      <a:gd name="connsiteX7" fmla="*/ 948447 w 1255021"/>
                      <a:gd name="connsiteY7" fmla="*/ 758758 h 2201824"/>
                      <a:gd name="connsiteX8" fmla="*/ 953310 w 1255021"/>
                      <a:gd name="connsiteY8" fmla="*/ 481519 h 2201824"/>
                      <a:gd name="connsiteX9" fmla="*/ 928991 w 1255021"/>
                      <a:gd name="connsiteY9" fmla="*/ 423153 h 2201824"/>
                      <a:gd name="connsiteX10" fmla="*/ 938719 w 1255021"/>
                      <a:gd name="connsiteY10" fmla="*/ 301558 h 2201824"/>
                      <a:gd name="connsiteX11" fmla="*/ 997085 w 1255021"/>
                      <a:gd name="connsiteY11" fmla="*/ 63230 h 2201824"/>
                      <a:gd name="connsiteX12" fmla="*/ 535021 w 1255021"/>
                      <a:gd name="connsiteY12" fmla="*/ 0 h 2201824"/>
                      <a:gd name="connsiteX13" fmla="*/ 0 w 1255021"/>
                      <a:gd name="connsiteY13" fmla="*/ 1853119 h 2201824"/>
                      <a:gd name="connsiteX14" fmla="*/ 1074906 w 1255021"/>
                      <a:gd name="connsiteY14" fmla="*/ 2154677 h 2201824"/>
                      <a:gd name="connsiteX15" fmla="*/ 1080689 w 1255021"/>
                      <a:gd name="connsiteY15" fmla="*/ 2136002 h 2201824"/>
                      <a:gd name="connsiteX0" fmla="*/ 1074906 w 1255021"/>
                      <a:gd name="connsiteY0" fmla="*/ 2154677 h 2201824"/>
                      <a:gd name="connsiteX1" fmla="*/ 1040859 w 1255021"/>
                      <a:gd name="connsiteY1" fmla="*/ 1950396 h 2201824"/>
                      <a:gd name="connsiteX2" fmla="*/ 1094361 w 1255021"/>
                      <a:gd name="connsiteY2" fmla="*/ 1765570 h 2201824"/>
                      <a:gd name="connsiteX3" fmla="*/ 826851 w 1255021"/>
                      <a:gd name="connsiteY3" fmla="*/ 1682885 h 2201824"/>
                      <a:gd name="connsiteX4" fmla="*/ 812259 w 1255021"/>
                      <a:gd name="connsiteY4" fmla="*/ 1648838 h 2201824"/>
                      <a:gd name="connsiteX5" fmla="*/ 1045723 w 1255021"/>
                      <a:gd name="connsiteY5" fmla="*/ 836579 h 2201824"/>
                      <a:gd name="connsiteX6" fmla="*/ 948447 w 1255021"/>
                      <a:gd name="connsiteY6" fmla="*/ 758758 h 2201824"/>
                      <a:gd name="connsiteX7" fmla="*/ 953310 w 1255021"/>
                      <a:gd name="connsiteY7" fmla="*/ 481519 h 2201824"/>
                      <a:gd name="connsiteX8" fmla="*/ 928991 w 1255021"/>
                      <a:gd name="connsiteY8" fmla="*/ 423153 h 2201824"/>
                      <a:gd name="connsiteX9" fmla="*/ 938719 w 1255021"/>
                      <a:gd name="connsiteY9" fmla="*/ 301558 h 2201824"/>
                      <a:gd name="connsiteX10" fmla="*/ 997085 w 1255021"/>
                      <a:gd name="connsiteY10" fmla="*/ 63230 h 2201824"/>
                      <a:gd name="connsiteX11" fmla="*/ 535021 w 1255021"/>
                      <a:gd name="connsiteY11" fmla="*/ 0 h 2201824"/>
                      <a:gd name="connsiteX12" fmla="*/ 0 w 1255021"/>
                      <a:gd name="connsiteY12" fmla="*/ 1853119 h 2201824"/>
                      <a:gd name="connsiteX13" fmla="*/ 1074906 w 1255021"/>
                      <a:gd name="connsiteY13" fmla="*/ 2154677 h 2201824"/>
                      <a:gd name="connsiteX14" fmla="*/ 1080689 w 1255021"/>
                      <a:gd name="connsiteY14" fmla="*/ 2136002 h 2201824"/>
                      <a:gd name="connsiteX15" fmla="*/ 1074906 w 1255021"/>
                      <a:gd name="connsiteY15"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997085 w 1255021"/>
                      <a:gd name="connsiteY9" fmla="*/ 63230 h 2201824"/>
                      <a:gd name="connsiteX10" fmla="*/ 535021 w 1255021"/>
                      <a:gd name="connsiteY10" fmla="*/ 0 h 2201824"/>
                      <a:gd name="connsiteX11" fmla="*/ 0 w 1255021"/>
                      <a:gd name="connsiteY11" fmla="*/ 1853119 h 2201824"/>
                      <a:gd name="connsiteX12" fmla="*/ 1074906 w 1255021"/>
                      <a:gd name="connsiteY12" fmla="*/ 2154677 h 2201824"/>
                      <a:gd name="connsiteX13" fmla="*/ 1080689 w 1255021"/>
                      <a:gd name="connsiteY13" fmla="*/ 2136002 h 2201824"/>
                      <a:gd name="connsiteX14" fmla="*/ 1074906 w 1255021"/>
                      <a:gd name="connsiteY14"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535021 w 1255021"/>
                      <a:gd name="connsiteY9" fmla="*/ 0 h 2201824"/>
                      <a:gd name="connsiteX10" fmla="*/ 0 w 1255021"/>
                      <a:gd name="connsiteY10" fmla="*/ 1853119 h 2201824"/>
                      <a:gd name="connsiteX11" fmla="*/ 1074906 w 1255021"/>
                      <a:gd name="connsiteY11" fmla="*/ 2154677 h 2201824"/>
                      <a:gd name="connsiteX12" fmla="*/ 1080689 w 1255021"/>
                      <a:gd name="connsiteY12" fmla="*/ 2136002 h 2201824"/>
                      <a:gd name="connsiteX13" fmla="*/ 1074906 w 1255021"/>
                      <a:gd name="connsiteY13"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38719 w 1255021"/>
                      <a:gd name="connsiteY7" fmla="*/ 301558 h 2201824"/>
                      <a:gd name="connsiteX8" fmla="*/ 535021 w 1255021"/>
                      <a:gd name="connsiteY8" fmla="*/ 0 h 2201824"/>
                      <a:gd name="connsiteX9" fmla="*/ 0 w 1255021"/>
                      <a:gd name="connsiteY9" fmla="*/ 1853119 h 2201824"/>
                      <a:gd name="connsiteX10" fmla="*/ 1074906 w 1255021"/>
                      <a:gd name="connsiteY10" fmla="*/ 2154677 h 2201824"/>
                      <a:gd name="connsiteX11" fmla="*/ 1080689 w 1255021"/>
                      <a:gd name="connsiteY11" fmla="*/ 2136002 h 2201824"/>
                      <a:gd name="connsiteX12" fmla="*/ 1074906 w 1255021"/>
                      <a:gd name="connsiteY12"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38719 w 1255021"/>
                      <a:gd name="connsiteY6" fmla="*/ 301558 h 2201824"/>
                      <a:gd name="connsiteX7" fmla="*/ 535021 w 1255021"/>
                      <a:gd name="connsiteY7" fmla="*/ 0 h 2201824"/>
                      <a:gd name="connsiteX8" fmla="*/ 0 w 1255021"/>
                      <a:gd name="connsiteY8" fmla="*/ 1853119 h 2201824"/>
                      <a:gd name="connsiteX9" fmla="*/ 1074906 w 1255021"/>
                      <a:gd name="connsiteY9" fmla="*/ 2154677 h 2201824"/>
                      <a:gd name="connsiteX10" fmla="*/ 1080689 w 1255021"/>
                      <a:gd name="connsiteY10" fmla="*/ 2136002 h 2201824"/>
                      <a:gd name="connsiteX11" fmla="*/ 1074906 w 1255021"/>
                      <a:gd name="connsiteY11"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535021 w 1255021"/>
                      <a:gd name="connsiteY6" fmla="*/ 0 h 2201824"/>
                      <a:gd name="connsiteX7" fmla="*/ 0 w 1255021"/>
                      <a:gd name="connsiteY7" fmla="*/ 1853119 h 2201824"/>
                      <a:gd name="connsiteX8" fmla="*/ 1074906 w 1255021"/>
                      <a:gd name="connsiteY8" fmla="*/ 2154677 h 2201824"/>
                      <a:gd name="connsiteX9" fmla="*/ 1080689 w 1255021"/>
                      <a:gd name="connsiteY9" fmla="*/ 2136002 h 2201824"/>
                      <a:gd name="connsiteX10" fmla="*/ 1074906 w 1255021"/>
                      <a:gd name="connsiteY10" fmla="*/ 2154677 h 2201824"/>
                      <a:gd name="connsiteX0" fmla="*/ 1074906 w 1255021"/>
                      <a:gd name="connsiteY0" fmla="*/ 1395919 h 1443066"/>
                      <a:gd name="connsiteX1" fmla="*/ 1094361 w 1255021"/>
                      <a:gd name="connsiteY1" fmla="*/ 1006812 h 1443066"/>
                      <a:gd name="connsiteX2" fmla="*/ 826851 w 1255021"/>
                      <a:gd name="connsiteY2" fmla="*/ 924127 h 1443066"/>
                      <a:gd name="connsiteX3" fmla="*/ 812259 w 1255021"/>
                      <a:gd name="connsiteY3" fmla="*/ 890080 h 1443066"/>
                      <a:gd name="connsiteX4" fmla="*/ 1045723 w 1255021"/>
                      <a:gd name="connsiteY4" fmla="*/ 77821 h 1443066"/>
                      <a:gd name="connsiteX5" fmla="*/ 948447 w 1255021"/>
                      <a:gd name="connsiteY5" fmla="*/ 0 h 1443066"/>
                      <a:gd name="connsiteX6" fmla="*/ 0 w 1255021"/>
                      <a:gd name="connsiteY6" fmla="*/ 1094361 h 1443066"/>
                      <a:gd name="connsiteX7" fmla="*/ 1074906 w 1255021"/>
                      <a:gd name="connsiteY7" fmla="*/ 1395919 h 1443066"/>
                      <a:gd name="connsiteX8" fmla="*/ 1080689 w 1255021"/>
                      <a:gd name="connsiteY8" fmla="*/ 1377244 h 1443066"/>
                      <a:gd name="connsiteX9" fmla="*/ 1074906 w 1255021"/>
                      <a:gd name="connsiteY9" fmla="*/ 1395919 h 1443066"/>
                      <a:gd name="connsiteX0" fmla="*/ 262647 w 442762"/>
                      <a:gd name="connsiteY0" fmla="*/ 1395919 h 1443066"/>
                      <a:gd name="connsiteX1" fmla="*/ 282102 w 442762"/>
                      <a:gd name="connsiteY1" fmla="*/ 1006812 h 1443066"/>
                      <a:gd name="connsiteX2" fmla="*/ 14592 w 442762"/>
                      <a:gd name="connsiteY2" fmla="*/ 924127 h 1443066"/>
                      <a:gd name="connsiteX3" fmla="*/ 0 w 442762"/>
                      <a:gd name="connsiteY3" fmla="*/ 890080 h 1443066"/>
                      <a:gd name="connsiteX4" fmla="*/ 233464 w 442762"/>
                      <a:gd name="connsiteY4" fmla="*/ 77821 h 1443066"/>
                      <a:gd name="connsiteX5" fmla="*/ 136188 w 442762"/>
                      <a:gd name="connsiteY5" fmla="*/ 0 h 1443066"/>
                      <a:gd name="connsiteX6" fmla="*/ 262647 w 442762"/>
                      <a:gd name="connsiteY6" fmla="*/ 1395919 h 1443066"/>
                      <a:gd name="connsiteX7" fmla="*/ 268430 w 442762"/>
                      <a:gd name="connsiteY7" fmla="*/ 1377244 h 1443066"/>
                      <a:gd name="connsiteX8" fmla="*/ 262647 w 442762"/>
                      <a:gd name="connsiteY8" fmla="*/ 1395919 h 1443066"/>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409538"/>
                      <a:gd name="connsiteX1" fmla="*/ 282102 w 442762"/>
                      <a:gd name="connsiteY1" fmla="*/ 928991 h 1409538"/>
                      <a:gd name="connsiteX2" fmla="*/ 14592 w 442762"/>
                      <a:gd name="connsiteY2" fmla="*/ 846306 h 1409538"/>
                      <a:gd name="connsiteX3" fmla="*/ 0 w 442762"/>
                      <a:gd name="connsiteY3" fmla="*/ 812259 h 1409538"/>
                      <a:gd name="connsiteX4" fmla="*/ 233464 w 442762"/>
                      <a:gd name="connsiteY4" fmla="*/ 0 h 1409538"/>
                      <a:gd name="connsiteX5" fmla="*/ 262647 w 442762"/>
                      <a:gd name="connsiteY5" fmla="*/ 1318098 h 1409538"/>
                      <a:gd name="connsiteX6" fmla="*/ 268430 w 442762"/>
                      <a:gd name="connsiteY6" fmla="*/ 1299423 h 1409538"/>
                      <a:gd name="connsiteX7" fmla="*/ 354087 w 442762"/>
                      <a:gd name="connsiteY7" fmla="*/ 1409538 h 1409538"/>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8" fmla="*/ 409337 w 442762"/>
                      <a:gd name="connsiteY8" fmla="*/ 1068183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317897 w 317897"/>
                      <a:gd name="connsiteY0" fmla="*/ 976743 h 1318098"/>
                      <a:gd name="connsiteX1" fmla="*/ 282102 w 317897"/>
                      <a:gd name="connsiteY1" fmla="*/ 928991 h 1318098"/>
                      <a:gd name="connsiteX2" fmla="*/ 14592 w 317897"/>
                      <a:gd name="connsiteY2" fmla="*/ 846306 h 1318098"/>
                      <a:gd name="connsiteX3" fmla="*/ 0 w 317897"/>
                      <a:gd name="connsiteY3" fmla="*/ 812259 h 1318098"/>
                      <a:gd name="connsiteX4" fmla="*/ 233464 w 317897"/>
                      <a:gd name="connsiteY4" fmla="*/ 0 h 1318098"/>
                      <a:gd name="connsiteX5" fmla="*/ 262647 w 317897"/>
                      <a:gd name="connsiteY5" fmla="*/ 1318098 h 1318098"/>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317897 w 317898"/>
                      <a:gd name="connsiteY0" fmla="*/ 976743 h 976744"/>
                      <a:gd name="connsiteX1" fmla="*/ 317898 w 317898"/>
                      <a:gd name="connsiteY1" fmla="*/ 976744 h 976744"/>
                      <a:gd name="connsiteX2" fmla="*/ 282102 w 317898"/>
                      <a:gd name="connsiteY2" fmla="*/ 928991 h 976744"/>
                      <a:gd name="connsiteX3" fmla="*/ 14592 w 317898"/>
                      <a:gd name="connsiteY3" fmla="*/ 846306 h 976744"/>
                      <a:gd name="connsiteX4" fmla="*/ 0 w 317898"/>
                      <a:gd name="connsiteY4" fmla="*/ 812259 h 976744"/>
                      <a:gd name="connsiteX5" fmla="*/ 233464 w 317898"/>
                      <a:gd name="connsiteY5" fmla="*/ 0 h 976744"/>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19" name="フリーフォーム 118"/>
                <p:cNvSpPr/>
                <p:nvPr/>
              </p:nvSpPr>
              <p:spPr>
                <a:xfrm>
                  <a:off x="3792242" y="2961160"/>
                  <a:ext cx="941070" cy="800100"/>
                </a:xfrm>
                <a:custGeom>
                  <a:avLst/>
                  <a:gdLst>
                    <a:gd name="connsiteX0" fmla="*/ 262890 w 941070"/>
                    <a:gd name="connsiteY0" fmla="*/ 0 h 800100"/>
                    <a:gd name="connsiteX1" fmla="*/ 262890 w 941070"/>
                    <a:gd name="connsiteY1" fmla="*/ 0 h 800100"/>
                    <a:gd name="connsiteX2" fmla="*/ 323850 w 941070"/>
                    <a:gd name="connsiteY2" fmla="*/ 118110 h 800100"/>
                    <a:gd name="connsiteX3" fmla="*/ 327660 w 941070"/>
                    <a:gd name="connsiteY3" fmla="*/ 274320 h 800100"/>
                    <a:gd name="connsiteX4" fmla="*/ 236220 w 941070"/>
                    <a:gd name="connsiteY4" fmla="*/ 278130 h 800100"/>
                    <a:gd name="connsiteX5" fmla="*/ 240030 w 941070"/>
                    <a:gd name="connsiteY5" fmla="*/ 323850 h 800100"/>
                    <a:gd name="connsiteX6" fmla="*/ 0 w 941070"/>
                    <a:gd name="connsiteY6" fmla="*/ 331470 h 800100"/>
                    <a:gd name="connsiteX7" fmla="*/ 3810 w 941070"/>
                    <a:gd name="connsiteY7" fmla="*/ 441960 h 800100"/>
                    <a:gd name="connsiteX8" fmla="*/ 777240 w 941070"/>
                    <a:gd name="connsiteY8" fmla="*/ 800100 h 800100"/>
                    <a:gd name="connsiteX9" fmla="*/ 826770 w 941070"/>
                    <a:gd name="connsiteY9" fmla="*/ 659130 h 800100"/>
                    <a:gd name="connsiteX10" fmla="*/ 872490 w 941070"/>
                    <a:gd name="connsiteY10" fmla="*/ 659130 h 800100"/>
                    <a:gd name="connsiteX11" fmla="*/ 941070 w 941070"/>
                    <a:gd name="connsiteY11" fmla="*/ 57531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070" h="800100">
                      <a:moveTo>
                        <a:pt x="262890" y="0"/>
                      </a:moveTo>
                      <a:lnTo>
                        <a:pt x="262890" y="0"/>
                      </a:lnTo>
                      <a:lnTo>
                        <a:pt x="323850" y="118110"/>
                      </a:lnTo>
                      <a:lnTo>
                        <a:pt x="327660" y="274320"/>
                      </a:lnTo>
                      <a:lnTo>
                        <a:pt x="236220" y="278130"/>
                      </a:lnTo>
                      <a:lnTo>
                        <a:pt x="240030" y="323850"/>
                      </a:lnTo>
                      <a:lnTo>
                        <a:pt x="0" y="331470"/>
                      </a:lnTo>
                      <a:lnTo>
                        <a:pt x="3810" y="441960"/>
                      </a:lnTo>
                      <a:lnTo>
                        <a:pt x="777240" y="800100"/>
                      </a:lnTo>
                      <a:lnTo>
                        <a:pt x="826770" y="659130"/>
                      </a:lnTo>
                      <a:lnTo>
                        <a:pt x="872490" y="659130"/>
                      </a:lnTo>
                      <a:lnTo>
                        <a:pt x="941070" y="5753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0" name="フリーフォーム 119"/>
                <p:cNvSpPr/>
                <p:nvPr/>
              </p:nvSpPr>
              <p:spPr>
                <a:xfrm>
                  <a:off x="3800872" y="2950822"/>
                  <a:ext cx="936104" cy="811530"/>
                </a:xfrm>
                <a:custGeom>
                  <a:avLst/>
                  <a:gdLst>
                    <a:gd name="connsiteX0" fmla="*/ 262890 w 944880"/>
                    <a:gd name="connsiteY0" fmla="*/ 3810 h 811530"/>
                    <a:gd name="connsiteX1" fmla="*/ 327660 w 944880"/>
                    <a:gd name="connsiteY1" fmla="*/ 137160 h 811530"/>
                    <a:gd name="connsiteX2" fmla="*/ 327660 w 944880"/>
                    <a:gd name="connsiteY2" fmla="*/ 285750 h 811530"/>
                    <a:gd name="connsiteX3" fmla="*/ 240030 w 944880"/>
                    <a:gd name="connsiteY3" fmla="*/ 289560 h 811530"/>
                    <a:gd name="connsiteX4" fmla="*/ 240030 w 944880"/>
                    <a:gd name="connsiteY4" fmla="*/ 331470 h 811530"/>
                    <a:gd name="connsiteX5" fmla="*/ 0 w 944880"/>
                    <a:gd name="connsiteY5" fmla="*/ 342900 h 811530"/>
                    <a:gd name="connsiteX6" fmla="*/ 7620 w 944880"/>
                    <a:gd name="connsiteY6" fmla="*/ 453390 h 811530"/>
                    <a:gd name="connsiteX7" fmla="*/ 781050 w 944880"/>
                    <a:gd name="connsiteY7" fmla="*/ 811530 h 811530"/>
                    <a:gd name="connsiteX8" fmla="*/ 830580 w 944880"/>
                    <a:gd name="connsiteY8" fmla="*/ 666750 h 811530"/>
                    <a:gd name="connsiteX9" fmla="*/ 876300 w 944880"/>
                    <a:gd name="connsiteY9" fmla="*/ 662940 h 811530"/>
                    <a:gd name="connsiteX10" fmla="*/ 941070 w 944880"/>
                    <a:gd name="connsiteY10" fmla="*/ 586740 h 811530"/>
                    <a:gd name="connsiteX11" fmla="*/ 944880 w 944880"/>
                    <a:gd name="connsiteY11" fmla="*/ 0 h 811530"/>
                    <a:gd name="connsiteX12" fmla="*/ 262890 w 944880"/>
                    <a:gd name="connsiteY12" fmla="*/ 381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880" h="811530">
                      <a:moveTo>
                        <a:pt x="262890" y="3810"/>
                      </a:moveTo>
                      <a:lnTo>
                        <a:pt x="327660" y="137160"/>
                      </a:lnTo>
                      <a:lnTo>
                        <a:pt x="327660" y="285750"/>
                      </a:lnTo>
                      <a:lnTo>
                        <a:pt x="240030" y="289560"/>
                      </a:lnTo>
                      <a:lnTo>
                        <a:pt x="240030" y="331470"/>
                      </a:lnTo>
                      <a:lnTo>
                        <a:pt x="0" y="342900"/>
                      </a:lnTo>
                      <a:lnTo>
                        <a:pt x="7620" y="453390"/>
                      </a:lnTo>
                      <a:lnTo>
                        <a:pt x="781050" y="811530"/>
                      </a:lnTo>
                      <a:lnTo>
                        <a:pt x="830580" y="666750"/>
                      </a:lnTo>
                      <a:lnTo>
                        <a:pt x="876300" y="662940"/>
                      </a:lnTo>
                      <a:lnTo>
                        <a:pt x="941070" y="586740"/>
                      </a:lnTo>
                      <a:lnTo>
                        <a:pt x="944880" y="0"/>
                      </a:lnTo>
                      <a:lnTo>
                        <a:pt x="262890" y="381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1" name="フリーフォーム 120"/>
                <p:cNvSpPr/>
                <p:nvPr/>
              </p:nvSpPr>
              <p:spPr>
                <a:xfrm>
                  <a:off x="2407672" y="3348600"/>
                  <a:ext cx="479145" cy="651053"/>
                </a:xfrm>
                <a:custGeom>
                  <a:avLst/>
                  <a:gdLst>
                    <a:gd name="connsiteX0" fmla="*/ 98755 w 479145"/>
                    <a:gd name="connsiteY0" fmla="*/ 0 h 651053"/>
                    <a:gd name="connsiteX1" fmla="*/ 21945 w 479145"/>
                    <a:gd name="connsiteY1" fmla="*/ 274320 h 651053"/>
                    <a:gd name="connsiteX2" fmla="*/ 0 w 479145"/>
                    <a:gd name="connsiteY2" fmla="*/ 651053 h 651053"/>
                    <a:gd name="connsiteX3" fmla="*/ 164592 w 479145"/>
                    <a:gd name="connsiteY3" fmla="*/ 577901 h 651053"/>
                    <a:gd name="connsiteX4" fmla="*/ 215798 w 479145"/>
                    <a:gd name="connsiteY4" fmla="*/ 442570 h 651053"/>
                    <a:gd name="connsiteX5" fmla="*/ 431597 w 479145"/>
                    <a:gd name="connsiteY5" fmla="*/ 402336 h 651053"/>
                    <a:gd name="connsiteX6" fmla="*/ 479145 w 479145"/>
                    <a:gd name="connsiteY6" fmla="*/ 43891 h 651053"/>
                    <a:gd name="connsiteX7" fmla="*/ 446227 w 479145"/>
                    <a:gd name="connsiteY7" fmla="*/ 18288 h 651053"/>
                    <a:gd name="connsiteX8" fmla="*/ 314553 w 479145"/>
                    <a:gd name="connsiteY8" fmla="*/ 18288 h 651053"/>
                    <a:gd name="connsiteX9" fmla="*/ 98755 w 479145"/>
                    <a:gd name="connsiteY9"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45" h="651053">
                      <a:moveTo>
                        <a:pt x="98755" y="0"/>
                      </a:moveTo>
                      <a:lnTo>
                        <a:pt x="21945" y="274320"/>
                      </a:lnTo>
                      <a:lnTo>
                        <a:pt x="0" y="651053"/>
                      </a:lnTo>
                      <a:lnTo>
                        <a:pt x="164592" y="577901"/>
                      </a:lnTo>
                      <a:lnTo>
                        <a:pt x="215798" y="442570"/>
                      </a:lnTo>
                      <a:lnTo>
                        <a:pt x="431597" y="402336"/>
                      </a:lnTo>
                      <a:lnTo>
                        <a:pt x="479145" y="43891"/>
                      </a:lnTo>
                      <a:lnTo>
                        <a:pt x="446227" y="18288"/>
                      </a:lnTo>
                      <a:lnTo>
                        <a:pt x="314553" y="18288"/>
                      </a:lnTo>
                      <a:lnTo>
                        <a:pt x="9875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2" name="テキスト ボックス 121"/>
                <p:cNvSpPr txBox="1"/>
                <p:nvPr/>
              </p:nvSpPr>
              <p:spPr>
                <a:xfrm>
                  <a:off x="3857309" y="3042387"/>
                  <a:ext cx="7920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四天王寺</a:t>
                  </a:r>
                </a:p>
              </p:txBody>
            </p:sp>
            <p:sp>
              <p:nvSpPr>
                <p:cNvPr id="123" name="テキスト ボックス 122"/>
                <p:cNvSpPr txBox="1"/>
                <p:nvPr/>
              </p:nvSpPr>
              <p:spPr>
                <a:xfrm>
                  <a:off x="2400467" y="3429000"/>
                  <a:ext cx="7192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一心寺</a:t>
                  </a:r>
                </a:p>
              </p:txBody>
            </p:sp>
            <p:sp>
              <p:nvSpPr>
                <p:cNvPr id="124" name="フリーフォーム 123"/>
                <p:cNvSpPr/>
                <p:nvPr/>
              </p:nvSpPr>
              <p:spPr>
                <a:xfrm>
                  <a:off x="1211289" y="3253712"/>
                  <a:ext cx="2232561"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2561" h="2369127">
                      <a:moveTo>
                        <a:pt x="540327" y="0"/>
                      </a:moveTo>
                      <a:lnTo>
                        <a:pt x="1021278" y="53439"/>
                      </a:lnTo>
                      <a:lnTo>
                        <a:pt x="967839" y="332509"/>
                      </a:lnTo>
                      <a:lnTo>
                        <a:pt x="967839" y="433449"/>
                      </a:lnTo>
                      <a:lnTo>
                        <a:pt x="991589" y="492826"/>
                      </a:lnTo>
                      <a:lnTo>
                        <a:pt x="985652" y="765958"/>
                      </a:lnTo>
                      <a:lnTo>
                        <a:pt x="1068779" y="843148"/>
                      </a:lnTo>
                      <a:lnTo>
                        <a:pt x="1110343" y="849086"/>
                      </a:lnTo>
                      <a:lnTo>
                        <a:pt x="1211283" y="760021"/>
                      </a:lnTo>
                      <a:lnTo>
                        <a:pt x="1383475" y="694706"/>
                      </a:lnTo>
                      <a:lnTo>
                        <a:pt x="1436914" y="564078"/>
                      </a:lnTo>
                      <a:lnTo>
                        <a:pt x="1638795" y="516577"/>
                      </a:lnTo>
                      <a:lnTo>
                        <a:pt x="1888176" y="599704"/>
                      </a:lnTo>
                      <a:lnTo>
                        <a:pt x="2036618" y="670956"/>
                      </a:lnTo>
                      <a:lnTo>
                        <a:pt x="2226623" y="676893"/>
                      </a:lnTo>
                      <a:lnTo>
                        <a:pt x="2232561" y="843148"/>
                      </a:lnTo>
                      <a:lnTo>
                        <a:pt x="2006930" y="825335"/>
                      </a:lnTo>
                      <a:lnTo>
                        <a:pt x="1977241" y="985652"/>
                      </a:lnTo>
                      <a:lnTo>
                        <a:pt x="1995054" y="1027216"/>
                      </a:lnTo>
                      <a:lnTo>
                        <a:pt x="2036618" y="1033153"/>
                      </a:lnTo>
                      <a:lnTo>
                        <a:pt x="2030680" y="1169719"/>
                      </a:lnTo>
                      <a:lnTo>
                        <a:pt x="1953491" y="1205345"/>
                      </a:lnTo>
                      <a:lnTo>
                        <a:pt x="1870363" y="1193470"/>
                      </a:lnTo>
                      <a:lnTo>
                        <a:pt x="1816924" y="1145969"/>
                      </a:lnTo>
                      <a:lnTo>
                        <a:pt x="1656608" y="1151906"/>
                      </a:lnTo>
                      <a:lnTo>
                        <a:pt x="1591293" y="1383475"/>
                      </a:lnTo>
                      <a:lnTo>
                        <a:pt x="1692234" y="1395351"/>
                      </a:lnTo>
                      <a:lnTo>
                        <a:pt x="1704109" y="1407226"/>
                      </a:lnTo>
                      <a:lnTo>
                        <a:pt x="1870363" y="1442852"/>
                      </a:lnTo>
                      <a:lnTo>
                        <a:pt x="1763485" y="1959429"/>
                      </a:lnTo>
                      <a:lnTo>
                        <a:pt x="2113808" y="2072244"/>
                      </a:lnTo>
                      <a:lnTo>
                        <a:pt x="2084119" y="2244436"/>
                      </a:lnTo>
                      <a:lnTo>
                        <a:pt x="2000992" y="2321626"/>
                      </a:lnTo>
                      <a:lnTo>
                        <a:pt x="1751610" y="2369127"/>
                      </a:lnTo>
                      <a:lnTo>
                        <a:pt x="1698171" y="2369127"/>
                      </a:lnTo>
                      <a:lnTo>
                        <a:pt x="1698171" y="2369127"/>
                      </a:lnTo>
                      <a:lnTo>
                        <a:pt x="0" y="1882239"/>
                      </a:lnTo>
                      <a:lnTo>
                        <a:pt x="540327" y="0"/>
                      </a:lnTo>
                      <a:close/>
                    </a:path>
                  </a:pathLst>
                </a:custGeom>
                <a:solidFill>
                  <a:srgbClr val="92D050">
                    <a:alpha val="3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5" name="フリーフォーム 124"/>
                <p:cNvSpPr/>
                <p:nvPr/>
              </p:nvSpPr>
              <p:spPr>
                <a:xfrm>
                  <a:off x="2277742" y="5041537"/>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6" name="フリーフォーム 125"/>
                <p:cNvSpPr/>
                <p:nvPr/>
              </p:nvSpPr>
              <p:spPr>
                <a:xfrm>
                  <a:off x="3056182" y="3868397"/>
                  <a:ext cx="378606"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866" h="537586">
                      <a:moveTo>
                        <a:pt x="70338" y="0"/>
                      </a:moveTo>
                      <a:lnTo>
                        <a:pt x="40193" y="40193"/>
                      </a:lnTo>
                      <a:lnTo>
                        <a:pt x="0" y="432079"/>
                      </a:lnTo>
                      <a:lnTo>
                        <a:pt x="95459" y="522514"/>
                      </a:lnTo>
                      <a:lnTo>
                        <a:pt x="165798" y="537586"/>
                      </a:lnTo>
                      <a:lnTo>
                        <a:pt x="205991" y="281353"/>
                      </a:lnTo>
                      <a:lnTo>
                        <a:pt x="532562" y="311498"/>
                      </a:lnTo>
                      <a:lnTo>
                        <a:pt x="540866" y="85903"/>
                      </a:lnTo>
                      <a:lnTo>
                        <a:pt x="256233" y="95459"/>
                      </a:lnTo>
                      <a:lnTo>
                        <a:pt x="70338" y="0"/>
                      </a:lnTo>
                      <a:close/>
                    </a:path>
                  </a:pathLst>
                </a:custGeom>
                <a:solidFill>
                  <a:srgbClr val="00B0F0">
                    <a:alpha val="5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リーフォーム 126"/>
                <p:cNvSpPr/>
                <p:nvPr/>
              </p:nvSpPr>
              <p:spPr>
                <a:xfrm>
                  <a:off x="3062684" y="3865575"/>
                  <a:ext cx="116058"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312912 w 540866"/>
                    <a:gd name="connsiteY8" fmla="*/ 102869 h 537586"/>
                    <a:gd name="connsiteX9" fmla="*/ 70338 w 540866"/>
                    <a:gd name="connsiteY9" fmla="*/ 0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85903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102869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40866 w 540866"/>
                    <a:gd name="connsiteY7" fmla="*/ 102869 h 537586"/>
                    <a:gd name="connsiteX8" fmla="*/ 443541 w 540866"/>
                    <a:gd name="connsiteY8"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540866 w 540866"/>
                    <a:gd name="connsiteY6" fmla="*/ 102869 h 537586"/>
                    <a:gd name="connsiteX7" fmla="*/ 443541 w 540866"/>
                    <a:gd name="connsiteY7"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7" fmla="*/ 447560 w 540866"/>
                    <a:gd name="connsiteY7" fmla="*/ 243592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443542"/>
                    <a:gd name="connsiteY0" fmla="*/ 0 h 537586"/>
                    <a:gd name="connsiteX1" fmla="*/ 40193 w 443542"/>
                    <a:gd name="connsiteY1" fmla="*/ 40193 h 537586"/>
                    <a:gd name="connsiteX2" fmla="*/ 0 w 443542"/>
                    <a:gd name="connsiteY2" fmla="*/ 432079 h 537586"/>
                    <a:gd name="connsiteX3" fmla="*/ 95459 w 443542"/>
                    <a:gd name="connsiteY3" fmla="*/ 522514 h 537586"/>
                    <a:gd name="connsiteX4" fmla="*/ 165798 w 443542"/>
                    <a:gd name="connsiteY4" fmla="*/ 537586 h 537586"/>
                    <a:gd name="connsiteX5" fmla="*/ 443541 w 443542"/>
                    <a:gd name="connsiteY5" fmla="*/ 233498 h 537586"/>
                    <a:gd name="connsiteX0" fmla="*/ 70338 w 165797"/>
                    <a:gd name="connsiteY0" fmla="*/ 0 h 537586"/>
                    <a:gd name="connsiteX1" fmla="*/ 40193 w 165797"/>
                    <a:gd name="connsiteY1" fmla="*/ 40193 h 537586"/>
                    <a:gd name="connsiteX2" fmla="*/ 0 w 165797"/>
                    <a:gd name="connsiteY2" fmla="*/ 432079 h 537586"/>
                    <a:gd name="connsiteX3" fmla="*/ 95459 w 165797"/>
                    <a:gd name="connsiteY3" fmla="*/ 522514 h 537586"/>
                    <a:gd name="connsiteX4" fmla="*/ 165798 w 165797"/>
                    <a:gd name="connsiteY4" fmla="*/ 537586 h 53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 h="537586">
                      <a:moveTo>
                        <a:pt x="70338" y="0"/>
                      </a:moveTo>
                      <a:lnTo>
                        <a:pt x="40193" y="40193"/>
                      </a:lnTo>
                      <a:lnTo>
                        <a:pt x="0" y="432079"/>
                      </a:lnTo>
                      <a:lnTo>
                        <a:pt x="95459" y="522514"/>
                      </a:lnTo>
                      <a:lnTo>
                        <a:pt x="165798" y="537586"/>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28" name="直線コネクタ 127"/>
                <p:cNvCxnSpPr/>
                <p:nvPr/>
              </p:nvCxnSpPr>
              <p:spPr>
                <a:xfrm rot="720000">
                  <a:off x="2320995" y="5419810"/>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1712640" y="2807981"/>
                <a:ext cx="864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動物園</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（有料区域）</a:t>
                </a:r>
              </a:p>
            </p:txBody>
          </p:sp>
          <p:sp>
            <p:nvSpPr>
              <p:cNvPr id="101" name="テキスト ボックス 100"/>
              <p:cNvSpPr txBox="1"/>
              <p:nvPr/>
            </p:nvSpPr>
            <p:spPr>
              <a:xfrm>
                <a:off x="3537142" y="2814275"/>
                <a:ext cx="105851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北の玄関口</a:t>
                </a:r>
              </a:p>
            </p:txBody>
          </p:sp>
          <p:sp>
            <p:nvSpPr>
              <p:cNvPr id="102" name="テキスト ボックス 101"/>
              <p:cNvSpPr txBox="1"/>
              <p:nvPr/>
            </p:nvSpPr>
            <p:spPr>
              <a:xfrm>
                <a:off x="3584848" y="4005064"/>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メインの</a:t>
                </a:r>
                <a:endParaRPr kumimoji="1" lang="en-US" altLang="ja-JP"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玄関口・広場</a:t>
                </a:r>
              </a:p>
            </p:txBody>
          </p:sp>
          <p:grpSp>
            <p:nvGrpSpPr>
              <p:cNvPr id="26" name="グループ化 164"/>
              <p:cNvGrpSpPr/>
              <p:nvPr/>
            </p:nvGrpSpPr>
            <p:grpSpPr>
              <a:xfrm>
                <a:off x="2648744" y="3248255"/>
                <a:ext cx="341126" cy="427274"/>
                <a:chOff x="1720123" y="1196403"/>
                <a:chExt cx="341126" cy="427274"/>
              </a:xfrm>
            </p:grpSpPr>
            <p:cxnSp>
              <p:nvCxnSpPr>
                <p:cNvPr id="115" name="直線コネクタ 114"/>
                <p:cNvCxnSpPr/>
                <p:nvPr/>
              </p:nvCxnSpPr>
              <p:spPr>
                <a:xfrm rot="960000">
                  <a:off x="1782167" y="1196403"/>
                  <a:ext cx="0" cy="414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6360000">
                  <a:off x="1947849" y="1126485"/>
                  <a:ext cx="0" cy="226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6360000">
                  <a:off x="1833523" y="1510277"/>
                  <a:ext cx="0" cy="226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6" name="フリーフォーム 105"/>
              <p:cNvSpPr/>
              <p:nvPr/>
            </p:nvSpPr>
            <p:spPr>
              <a:xfrm>
                <a:off x="2548161" y="2216605"/>
                <a:ext cx="1404518" cy="2494483"/>
              </a:xfrm>
              <a:custGeom>
                <a:avLst/>
                <a:gdLst>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24205 w 1404518"/>
                  <a:gd name="connsiteY6" fmla="*/ 482803 h 2494483"/>
                  <a:gd name="connsiteX7" fmla="*/ 1272845 w 1404518"/>
                  <a:gd name="connsiteY7" fmla="*/ 534009 h 2494483"/>
                  <a:gd name="connsiteX8" fmla="*/ 1404518 w 1404518"/>
                  <a:gd name="connsiteY8"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24205 w 1404518"/>
                  <a:gd name="connsiteY6" fmla="*/ 482803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811987 w 1404518"/>
                  <a:gd name="connsiteY6" fmla="*/ 482803 h 2494483"/>
                  <a:gd name="connsiteX7" fmla="*/ 1272845 w 1404518"/>
                  <a:gd name="connsiteY7" fmla="*/ 534009 h 2494483"/>
                  <a:gd name="connsiteX8" fmla="*/ 1404518 w 1404518"/>
                  <a:gd name="connsiteY8"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2118 w 1405737"/>
                  <a:gd name="connsiteY0" fmla="*/ 2494483 h 2494483"/>
                  <a:gd name="connsiteX1" fmla="*/ 1047292 w 1405737"/>
                  <a:gd name="connsiteY1" fmla="*/ 2077516 h 2494483"/>
                  <a:gd name="connsiteX2" fmla="*/ 176784 w 1405737"/>
                  <a:gd name="connsiteY2" fmla="*/ 1770278 h 2494483"/>
                  <a:gd name="connsiteX3" fmla="*/ 1219 w 1405737"/>
                  <a:gd name="connsiteY3" fmla="*/ 1426464 h 2494483"/>
                  <a:gd name="connsiteX4" fmla="*/ 184099 w 1405737"/>
                  <a:gd name="connsiteY4" fmla="*/ 899769 h 2494483"/>
                  <a:gd name="connsiteX5" fmla="*/ 542544 w 1405737"/>
                  <a:gd name="connsiteY5" fmla="*/ 914400 h 2494483"/>
                  <a:gd name="connsiteX6" fmla="*/ 652272 w 1405737"/>
                  <a:gd name="connsiteY6" fmla="*/ 775411 h 2494483"/>
                  <a:gd name="connsiteX7" fmla="*/ 712998 w 1405737"/>
                  <a:gd name="connsiteY7" fmla="*/ 668430 h 2494483"/>
                  <a:gd name="connsiteX8" fmla="*/ 813206 w 1405737"/>
                  <a:gd name="connsiteY8" fmla="*/ 482803 h 2494483"/>
                  <a:gd name="connsiteX9" fmla="*/ 1274064 w 1405737"/>
                  <a:gd name="connsiteY9" fmla="*/ 534009 h 2494483"/>
                  <a:gd name="connsiteX10" fmla="*/ 1405737 w 1405737"/>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518" h="2494483">
                    <a:moveTo>
                      <a:pt x="1250899" y="2494483"/>
                    </a:moveTo>
                    <a:cubicBezTo>
                      <a:pt x="1182624" y="2355494"/>
                      <a:pt x="1225295" y="2198217"/>
                      <a:pt x="1046073" y="2077516"/>
                    </a:cubicBezTo>
                    <a:cubicBezTo>
                      <a:pt x="866851" y="1956815"/>
                      <a:pt x="349911" y="1878787"/>
                      <a:pt x="175565" y="1770278"/>
                    </a:cubicBezTo>
                    <a:cubicBezTo>
                      <a:pt x="31465" y="1623831"/>
                      <a:pt x="47917" y="1657986"/>
                      <a:pt x="0" y="1426464"/>
                    </a:cubicBezTo>
                    <a:cubicBezTo>
                      <a:pt x="31684" y="1274305"/>
                      <a:pt x="73061" y="1160227"/>
                      <a:pt x="182880" y="899769"/>
                    </a:cubicBezTo>
                    <a:cubicBezTo>
                      <a:pt x="386027" y="911577"/>
                      <a:pt x="463296" y="935126"/>
                      <a:pt x="541325" y="914400"/>
                    </a:cubicBezTo>
                    <a:cubicBezTo>
                      <a:pt x="634602" y="851153"/>
                      <a:pt x="534335" y="860523"/>
                      <a:pt x="651053" y="775411"/>
                    </a:cubicBezTo>
                    <a:cubicBezTo>
                      <a:pt x="679462" y="734416"/>
                      <a:pt x="684957" y="717198"/>
                      <a:pt x="711779" y="668430"/>
                    </a:cubicBezTo>
                    <a:cubicBezTo>
                      <a:pt x="781823" y="531329"/>
                      <a:pt x="718476" y="505207"/>
                      <a:pt x="811987" y="482803"/>
                    </a:cubicBezTo>
                    <a:lnTo>
                      <a:pt x="1272845" y="534009"/>
                    </a:lnTo>
                    <a:lnTo>
                      <a:pt x="1404518" y="0"/>
                    </a:lnTo>
                  </a:path>
                </a:pathLst>
              </a:custGeom>
              <a:ln w="44450" cmpd="sng">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1" name="フリーフォーム 110"/>
              <p:cNvSpPr/>
              <p:nvPr/>
            </p:nvSpPr>
            <p:spPr>
              <a:xfrm>
                <a:off x="1197838" y="3143949"/>
                <a:ext cx="475488" cy="848563"/>
              </a:xfrm>
              <a:custGeom>
                <a:avLst/>
                <a:gdLst>
                  <a:gd name="connsiteX0" fmla="*/ 475488 w 475488"/>
                  <a:gd name="connsiteY0" fmla="*/ 0 h 848563"/>
                  <a:gd name="connsiteX1" fmla="*/ 0 w 475488"/>
                  <a:gd name="connsiteY1" fmla="*/ 848563 h 848563"/>
                  <a:gd name="connsiteX0" fmla="*/ 475488 w 475488"/>
                  <a:gd name="connsiteY0" fmla="*/ 0 h 848563"/>
                  <a:gd name="connsiteX1" fmla="*/ 358444 w 475488"/>
                  <a:gd name="connsiteY1" fmla="*/ 190195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Lst>
                <a:ahLst/>
                <a:cxnLst>
                  <a:cxn ang="0">
                    <a:pos x="connsiteX0" y="connsiteY0"/>
                  </a:cxn>
                  <a:cxn ang="0">
                    <a:pos x="connsiteX1" y="connsiteY1"/>
                  </a:cxn>
                  <a:cxn ang="0">
                    <a:pos x="connsiteX2" y="connsiteY2"/>
                  </a:cxn>
                </a:cxnLst>
                <a:rect l="l" t="t" r="r" b="b"/>
                <a:pathLst>
                  <a:path w="475488" h="848563">
                    <a:moveTo>
                      <a:pt x="475488" y="0"/>
                    </a:moveTo>
                    <a:cubicBezTo>
                      <a:pt x="395535" y="62026"/>
                      <a:pt x="301697" y="97764"/>
                      <a:pt x="235630" y="186078"/>
                    </a:cubicBezTo>
                    <a:cubicBezTo>
                      <a:pt x="81762" y="664388"/>
                      <a:pt x="158496" y="565709"/>
                      <a:pt x="0" y="848563"/>
                    </a:cubicBezTo>
                  </a:path>
                </a:pathLst>
              </a:custGeom>
              <a:ln w="44450">
                <a:solidFill>
                  <a:srgbClr val="FF0000">
                    <a:alpha val="70000"/>
                  </a:srgb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2" name="フリーフォーム 111"/>
              <p:cNvSpPr/>
              <p:nvPr/>
            </p:nvSpPr>
            <p:spPr>
              <a:xfrm>
                <a:off x="1424608" y="2492896"/>
                <a:ext cx="1148487" cy="892455"/>
              </a:xfrm>
              <a:custGeom>
                <a:avLst/>
                <a:gdLst>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Lst>
                <a:ahLst/>
                <a:cxnLst>
                  <a:cxn ang="0">
                    <a:pos x="connsiteX0" y="connsiteY0"/>
                  </a:cxn>
                  <a:cxn ang="0">
                    <a:pos x="connsiteX1" y="connsiteY1"/>
                  </a:cxn>
                  <a:cxn ang="0">
                    <a:pos x="connsiteX2" y="connsiteY2"/>
                  </a:cxn>
                  <a:cxn ang="0">
                    <a:pos x="connsiteX3" y="connsiteY3"/>
                  </a:cxn>
                </a:cxnLst>
                <a:rect l="l" t="t" r="r" b="b"/>
                <a:pathLst>
                  <a:path w="1148487" h="892455">
                    <a:moveTo>
                      <a:pt x="1148487" y="892455"/>
                    </a:moveTo>
                    <a:lnTo>
                      <a:pt x="277978" y="636423"/>
                    </a:lnTo>
                    <a:cubicBezTo>
                      <a:pt x="105940" y="481877"/>
                      <a:pt x="48368" y="507029"/>
                      <a:pt x="0" y="0"/>
                    </a:cubicBezTo>
                    <a:lnTo>
                      <a:pt x="0" y="0"/>
                    </a:lnTo>
                  </a:path>
                </a:pathLst>
              </a:custGeom>
              <a:ln w="44450">
                <a:solidFill>
                  <a:srgbClr val="FF0000">
                    <a:alpha val="70000"/>
                  </a:srgb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4" name="フリーフォーム 113"/>
              <p:cNvSpPr/>
              <p:nvPr/>
            </p:nvSpPr>
            <p:spPr>
              <a:xfrm>
                <a:off x="2464619" y="1772816"/>
                <a:ext cx="468000" cy="1620000"/>
              </a:xfrm>
              <a:custGeom>
                <a:avLst/>
                <a:gdLst>
                  <a:gd name="connsiteX0" fmla="*/ 0 w 431597"/>
                  <a:gd name="connsiteY0" fmla="*/ 1433779 h 1433779"/>
                  <a:gd name="connsiteX1" fmla="*/ 431597 w 431597"/>
                  <a:gd name="connsiteY1" fmla="*/ 0 h 1433779"/>
                </a:gdLst>
                <a:ahLst/>
                <a:cxnLst>
                  <a:cxn ang="0">
                    <a:pos x="connsiteX0" y="connsiteY0"/>
                  </a:cxn>
                  <a:cxn ang="0">
                    <a:pos x="connsiteX1" y="connsiteY1"/>
                  </a:cxn>
                </a:cxnLst>
                <a:rect l="l" t="t" r="r" b="b"/>
                <a:pathLst>
                  <a:path w="431597" h="1433779">
                    <a:moveTo>
                      <a:pt x="0" y="1433779"/>
                    </a:moveTo>
                    <a:lnTo>
                      <a:pt x="431597" y="0"/>
                    </a:lnTo>
                  </a:path>
                </a:pathLst>
              </a:custGeom>
              <a:ln w="44450">
                <a:solidFill>
                  <a:srgbClr val="FF0000">
                    <a:alpha val="70000"/>
                  </a:srgb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cxnSp>
          <p:nvCxnSpPr>
            <p:cNvPr id="173" name="直線コネクタ 172"/>
            <p:cNvCxnSpPr/>
            <p:nvPr/>
          </p:nvCxnSpPr>
          <p:spPr>
            <a:xfrm rot="960000">
              <a:off x="4984345" y="3195352"/>
              <a:ext cx="0" cy="39600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4478539" y="3370221"/>
              <a:ext cx="17837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美術館と慶沢園 （有料区域）</a:t>
              </a:r>
            </a:p>
          </p:txBody>
        </p:sp>
        <p:cxnSp>
          <p:nvCxnSpPr>
            <p:cNvPr id="175" name="直線矢印コネクタ 174"/>
            <p:cNvCxnSpPr/>
            <p:nvPr/>
          </p:nvCxnSpPr>
          <p:spPr>
            <a:xfrm rot="21120000">
              <a:off x="4677722" y="3239205"/>
              <a:ext cx="468000" cy="216000"/>
            </a:xfrm>
            <a:prstGeom prst="straightConnector1">
              <a:avLst/>
            </a:prstGeom>
            <a:ln w="31750">
              <a:solidFill>
                <a:srgbClr val="FF0000">
                  <a:alpha val="70000"/>
                </a:srgbClr>
              </a:solidFill>
              <a:prstDash val="sysDot"/>
              <a:tailEnd type="stealth"/>
            </a:ln>
          </p:spPr>
          <p:style>
            <a:lnRef idx="1">
              <a:schemeClr val="accent1"/>
            </a:lnRef>
            <a:fillRef idx="0">
              <a:schemeClr val="accent1"/>
            </a:fillRef>
            <a:effectRef idx="0">
              <a:schemeClr val="accent1"/>
            </a:effectRef>
            <a:fontRef idx="minor">
              <a:schemeClr val="tx1"/>
            </a:fontRef>
          </p:style>
        </p:cxnSp>
      </p:grpSp>
      <p:sp>
        <p:nvSpPr>
          <p:cNvPr id="103" name="正方形/長方形 102"/>
          <p:cNvSpPr/>
          <p:nvPr/>
        </p:nvSpPr>
        <p:spPr>
          <a:xfrm>
            <a:off x="3998128" y="4448197"/>
            <a:ext cx="2484777" cy="7176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エリアマネジメント・プロモーション</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・地区</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の歴史文化遺産等の魅力</a:t>
            </a: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を公園から発信</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p:txBody>
      </p:sp>
      <p:sp>
        <p:nvSpPr>
          <p:cNvPr id="100" name="正方形/長方形 99"/>
          <p:cNvSpPr/>
          <p:nvPr/>
        </p:nvSpPr>
        <p:spPr>
          <a:xfrm>
            <a:off x="3992974" y="5220854"/>
            <a:ext cx="4254872" cy="14050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最寄駅からのアクセス</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100" normalizeH="0" baseline="0" noProof="0" dirty="0" smtClean="0">
                <a:ln>
                  <a:noFill/>
                </a:ln>
                <a:solidFill>
                  <a:prstClr val="black"/>
                </a:solidFill>
                <a:effectLst/>
                <a:uLnTx/>
                <a:uFillTx/>
                <a:latin typeface="ＭＳ Ｐ明朝" pitchFamily="18" charset="-128"/>
                <a:ea typeface="ＭＳ Ｐ明朝" pitchFamily="18" charset="-128"/>
                <a:cs typeface="+mn-cs"/>
              </a:rPr>
              <a:t>Osaka </a:t>
            </a:r>
            <a:r>
              <a:rPr kumimoji="1" lang="en-US" altLang="ja-JP" sz="12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Metro</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動物園前駅</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は、動物園の新世界ゲートに最寄りの駅として、駅名にふさわしく、動物園のわくわく感と余韻を楽しめる空間になり、公園までのアクセス環境も快適に</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2014.12</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駅のリニューアル：ホーム階の柱に動物の後ろ姿、床面に動物の</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足跡、コンコース階</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に「</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ケニアのマサイマラ国立保護区」をイメージした</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風景の描写）</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90" name="正方形/長方形 89"/>
          <p:cNvSpPr/>
          <p:nvPr/>
        </p:nvSpPr>
        <p:spPr>
          <a:xfrm>
            <a:off x="1255013" y="4418759"/>
            <a:ext cx="2700000" cy="22071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美術館と慶沢園（有料区域）</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・国宝・重要文化財級の日本・アジアの古美術コレクションと文化財指定の美術館（建造物）・慶沢園（名勝）の鑑賞を堪能できる。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・美術館は国内外からの来訪者を迎え入れる設備とサービスを提供。（</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2024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年度中にリニューアルオープン）</a:t>
            </a:r>
          </a:p>
        </p:txBody>
      </p:sp>
      <p:sp>
        <p:nvSpPr>
          <p:cNvPr id="88" name="正方形/長方形 87"/>
          <p:cNvSpPr/>
          <p:nvPr/>
        </p:nvSpPr>
        <p:spPr>
          <a:xfrm>
            <a:off x="8299032" y="1469142"/>
            <a:ext cx="2590443" cy="514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marR="0" lvl="0" indent="-82800" algn="l" defTabSz="914400" rtl="0" eaLnBrk="1" fontAlgn="auto" latinLnBrk="0" hangingPunct="1">
              <a:lnSpc>
                <a:spcPct val="100000"/>
              </a:lnSpc>
              <a:spcBef>
                <a:spcPts val="0"/>
              </a:spcBef>
              <a:spcAft>
                <a:spcPts val="60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endParaRPr>
          </a:p>
          <a:p>
            <a:pPr marL="82800" marR="0" lvl="0" indent="-8280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公園（無料区域）</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・集客力の高いレストラン等の利用やイベント開催などにより、日常的な集客拠点になっている。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・メインの芝生広場では、地域活動が盛んになり、さらに動物園・美術館とのタイアップイベントや大規模集客イベントまで、多様な活動が展開されている。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・家族３世代で動物園・美術館等・上町台地散策の後に公園レストラン等を楽しめるような、公園利用の新しい形が定着している。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年エントランスエリア、</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年茶臼山北東エリアがリニューアルオープン、</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2019</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てんしば</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ゲートエリア（てんしば</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i:na</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）がオープン）</a:t>
            </a: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5" name="図 8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87284" y="4862751"/>
            <a:ext cx="2425183" cy="1594583"/>
          </a:xfrm>
          <a:prstGeom prst="rect">
            <a:avLst/>
          </a:prstGeom>
        </p:spPr>
      </p:pic>
      <p:sp>
        <p:nvSpPr>
          <p:cNvPr id="8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1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　①動物園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6" name="正方形/長方形 45"/>
          <p:cNvSpPr/>
          <p:nvPr/>
        </p:nvSpPr>
        <p:spPr>
          <a:xfrm>
            <a:off x="755887" y="512618"/>
            <a:ext cx="4632550" cy="62446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a:off x="755887" y="516402"/>
            <a:ext cx="175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これまでの</a:t>
            </a:r>
            <a:r>
              <a:rPr kumimoji="1" lang="ja-JP" altLang="en-US" sz="1400" b="1" i="0" u="none" strike="noStrike" kern="120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取組</a:t>
            </a:r>
            <a:endParaRPr kumimoji="1" lang="ja-JP" altLang="en-US" sz="1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755887" y="763788"/>
            <a:ext cx="4632550" cy="4926990"/>
          </a:xfrm>
          <a:prstGeom prst="rect">
            <a:avLst/>
          </a:prstGeom>
        </p:spPr>
        <p:txBody>
          <a:bodyPr wrap="square">
            <a:spAutoFit/>
          </a:bodyPr>
          <a:lstStyle/>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・トイレ、園路の順次改修（</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2013</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・園内食堂</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か所と遊戯コーナーを撤去、飲食について</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は</a:t>
            </a:r>
            <a:endPar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  新た</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にケータリングカーを導入。</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・テーマパークでの職員研修を実施。</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・イベント広場の整備（</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10</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月</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・ナイト</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ZOO</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開催。（</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・園内のトータルデザインによるサイン</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整備。（</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・ツル舎の建替え（</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年）、動物園連絡ゲートの</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整備。（</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endPar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天王寺動物園１０１計画」の策定（</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rPr>
              <a:t>10</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月</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間近で動物の行動を観察できる展示施設にリニューアル。</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動物とのふれあいなど体感、体験することができるコーナーを設け、驚き</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や　感動</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を伝える。</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季節毎のイベントなど来園者が楽しめる様々な企画やプログラムを提供。</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園内掲示やウェブサイトの強化により、細やかな動物情報を発信し、　動物園</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のみどころ</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を紹介。</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・売店・</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レストランの美装化、オリジナルグッズの開発・販売など、充実したサービス提供を実施。</a:t>
            </a: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　・</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天王寺動物園が採りうる経営形態について検討</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天王寺動物園ゲートエリア魅力向上事業者</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決定（</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2017</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err="1" smtClean="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事業者</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による運営</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開始。（</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2019</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endParaRPr kumimoji="1" lang="en-US" altLang="ja-JP" sz="12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5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・学習休憩棟（</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2021</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3</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月）</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ふれん</a:t>
            </a:r>
            <a:r>
              <a:rPr kumimoji="1" lang="ja-JP" altLang="en-US" sz="1200" b="0" i="0" u="none" strike="noStrike" kern="1200" cap="none" spc="0" normalizeH="0" baseline="0" noProof="0" dirty="0" err="1" smtClean="0">
                <a:ln>
                  <a:noFill/>
                </a:ln>
                <a:effectLst/>
                <a:uLnTx/>
                <a:uFillTx/>
                <a:latin typeface="ＭＳ Ｐ明朝" pitchFamily="18" charset="-128"/>
                <a:ea typeface="ＭＳ Ｐ明朝" pitchFamily="18" charset="-128"/>
                <a:cs typeface="+mn-cs"/>
              </a:rPr>
              <a:t>どしっぷ</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ガーデン（</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4</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月）のオープン。</a:t>
            </a:r>
            <a:endPar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ts val="1200"/>
              </a:lnSpc>
              <a:spcBef>
                <a:spcPts val="0"/>
              </a:spcBef>
              <a:spcAft>
                <a:spcPts val="0"/>
              </a:spcAft>
              <a:buClrTx/>
              <a:buSzTx/>
              <a:buFontTx/>
              <a:buNone/>
              <a:tabLst/>
              <a:defRPr/>
            </a:pPr>
            <a:r>
              <a:rPr lang="ja-JP" altLang="en-US" sz="1100" dirty="0" smtClean="0">
                <a:latin typeface="ＭＳ Ｐ明朝" pitchFamily="18" charset="-128"/>
                <a:ea typeface="ＭＳ Ｐ明朝" pitchFamily="18" charset="-128"/>
              </a:rPr>
              <a:t>≪入園料≫大人：</a:t>
            </a:r>
            <a:r>
              <a:rPr lang="en-US" altLang="ja-JP" sz="1100" dirty="0" smtClean="0">
                <a:latin typeface="ＭＳ Ｐ明朝" pitchFamily="18" charset="-128"/>
                <a:ea typeface="ＭＳ Ｐ明朝" pitchFamily="18" charset="-128"/>
              </a:rPr>
              <a:t>500</a:t>
            </a:r>
            <a:r>
              <a:rPr lang="ja-JP" altLang="en-US" sz="1100" dirty="0" smtClean="0">
                <a:latin typeface="ＭＳ Ｐ明朝" pitchFamily="18" charset="-128"/>
                <a:ea typeface="ＭＳ Ｐ明朝" pitchFamily="18" charset="-128"/>
              </a:rPr>
              <a:t>円、小中学生：</a:t>
            </a:r>
            <a:r>
              <a:rPr lang="en-US" altLang="ja-JP" sz="1100" dirty="0" smtClean="0">
                <a:latin typeface="ＭＳ Ｐ明朝" pitchFamily="18" charset="-128"/>
                <a:ea typeface="ＭＳ Ｐ明朝" pitchFamily="18" charset="-128"/>
              </a:rPr>
              <a:t>200</a:t>
            </a:r>
            <a:r>
              <a:rPr lang="ja-JP" altLang="en-US" sz="1100" dirty="0" smtClean="0">
                <a:latin typeface="ＭＳ Ｐ明朝" pitchFamily="18" charset="-128"/>
                <a:ea typeface="ＭＳ Ｐ明朝" pitchFamily="18" charset="-128"/>
              </a:rPr>
              <a:t>円、未就学児：無料</a:t>
            </a:r>
            <a:endParaRPr lang="en-US" altLang="ja-JP" sz="1100" dirty="0" smtClean="0">
              <a:latin typeface="ＭＳ Ｐ明朝" pitchFamily="18" charset="-128"/>
              <a:ea typeface="ＭＳ Ｐ明朝" pitchFamily="18" charset="-128"/>
            </a:endParaRPr>
          </a:p>
          <a:p>
            <a:pPr marL="82800" marR="0" lvl="0" indent="-82800" algn="just" defTabSz="914400" rtl="0" eaLnBrk="1" fontAlgn="auto" latinLnBrk="0" hangingPunct="1">
              <a:lnSpc>
                <a:spcPts val="1200"/>
              </a:lnSpc>
              <a:spcBef>
                <a:spcPts val="0"/>
              </a:spcBef>
              <a:spcAft>
                <a:spcPts val="0"/>
              </a:spcAft>
              <a:buClrTx/>
              <a:buSzTx/>
              <a:buFontTx/>
              <a:buNone/>
              <a:tabLst/>
              <a:defRPr/>
            </a:pPr>
            <a:r>
              <a:rPr lang="ja-JP" altLang="en-US" sz="1100" dirty="0">
                <a:latin typeface="ＭＳ Ｐ明朝" pitchFamily="18" charset="-128"/>
                <a:ea typeface="ＭＳ Ｐ明朝" pitchFamily="18" charset="-128"/>
              </a:rPr>
              <a:t>　</a:t>
            </a:r>
            <a:r>
              <a:rPr lang="ja-JP" altLang="en-US" sz="1100" dirty="0" smtClean="0">
                <a:latin typeface="ＭＳ Ｐ明朝" pitchFamily="18" charset="-128"/>
                <a:ea typeface="ＭＳ Ｐ明朝" pitchFamily="18" charset="-128"/>
              </a:rPr>
              <a:t>　　　　　　 （その他サービスあり）</a:t>
            </a:r>
            <a:endParaRPr lang="en-US" altLang="ja-JP" sz="1100" dirty="0" smtClean="0">
              <a:latin typeface="ＭＳ Ｐ明朝" pitchFamily="18" charset="-128"/>
              <a:ea typeface="ＭＳ Ｐ明朝" pitchFamily="18" charset="-128"/>
            </a:endParaRPr>
          </a:p>
          <a:p>
            <a:pPr marL="82800" marR="0" lvl="0" indent="-82800" algn="just" defTabSz="914400" rtl="0" eaLnBrk="1" fontAlgn="auto" latinLnBrk="0" hangingPunct="1">
              <a:lnSpc>
                <a:spcPts val="1200"/>
              </a:lnSpc>
              <a:spcBef>
                <a:spcPts val="0"/>
              </a:spcBef>
              <a:spcAft>
                <a:spcPts val="0"/>
              </a:spcAft>
              <a:buClrTx/>
              <a:buSzTx/>
              <a:buFontTx/>
              <a:buNone/>
              <a:tabLst/>
              <a:defRPr/>
            </a:pPr>
            <a:r>
              <a:rPr lang="ja-JP" altLang="en-US" sz="1100" dirty="0" smtClean="0">
                <a:latin typeface="ＭＳ Ｐ明朝" pitchFamily="18" charset="-128"/>
                <a:ea typeface="ＭＳ Ｐ明朝" pitchFamily="18" charset="-128"/>
              </a:rPr>
              <a:t>≪予算額≫</a:t>
            </a:r>
            <a:r>
              <a:rPr lang="en-US" altLang="ja-JP" sz="1100" dirty="0" smtClean="0">
                <a:latin typeface="ＭＳ Ｐ明朝" pitchFamily="18" charset="-128"/>
                <a:ea typeface="ＭＳ Ｐ明朝" pitchFamily="18" charset="-128"/>
              </a:rPr>
              <a:t>33</a:t>
            </a:r>
            <a:r>
              <a:rPr lang="ja-JP" altLang="en-US" sz="1100" dirty="0" smtClean="0">
                <a:latin typeface="ＭＳ Ｐ明朝" pitchFamily="18" charset="-128"/>
                <a:ea typeface="ＭＳ Ｐ明朝" pitchFamily="18" charset="-128"/>
              </a:rPr>
              <a:t>億</a:t>
            </a:r>
            <a:r>
              <a:rPr lang="en-US" altLang="ja-JP" sz="1100" dirty="0" smtClean="0">
                <a:latin typeface="ＭＳ Ｐ明朝" pitchFamily="18" charset="-128"/>
                <a:ea typeface="ＭＳ Ｐ明朝" pitchFamily="18" charset="-128"/>
              </a:rPr>
              <a:t>4,300</a:t>
            </a:r>
            <a:r>
              <a:rPr lang="ja-JP" altLang="en-US" sz="1100" dirty="0" smtClean="0">
                <a:latin typeface="ＭＳ Ｐ明朝" pitchFamily="18" charset="-128"/>
                <a:ea typeface="ＭＳ Ｐ明朝" pitchFamily="18" charset="-128"/>
              </a:rPr>
              <a:t>万円（</a:t>
            </a:r>
            <a:r>
              <a:rPr lang="en-US" altLang="ja-JP" sz="1100" dirty="0" smtClean="0">
                <a:latin typeface="ＭＳ Ｐ明朝" pitchFamily="18" charset="-128"/>
                <a:ea typeface="ＭＳ Ｐ明朝" pitchFamily="18" charset="-128"/>
              </a:rPr>
              <a:t>2023</a:t>
            </a:r>
            <a:r>
              <a:rPr lang="ja-JP" altLang="en-US" sz="1100" dirty="0" smtClean="0">
                <a:latin typeface="ＭＳ Ｐ明朝" pitchFamily="18" charset="-128"/>
                <a:ea typeface="ＭＳ Ｐ明朝" pitchFamily="18" charset="-128"/>
              </a:rPr>
              <a:t>年度）</a:t>
            </a:r>
            <a:endParaRPr lang="en-US" altLang="ja-JP" sz="1100" dirty="0" smtClean="0">
              <a:latin typeface="ＭＳ Ｐ明朝" pitchFamily="18" charset="-128"/>
              <a:ea typeface="ＭＳ Ｐ明朝" pitchFamily="18" charset="-128"/>
            </a:endParaRPr>
          </a:p>
          <a:p>
            <a:pPr marL="82800" marR="0" lvl="0" indent="-8280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rPr>
              <a:t>≪職員数≫</a:t>
            </a:r>
            <a:r>
              <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rPr>
              <a:t>74</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rPr>
              <a:t>人（</a:t>
            </a:r>
            <a:r>
              <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rPr>
              <a:t>2021</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rPr>
              <a:t>年度末現在 常勤職員数）</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endParaRPr>
          </a:p>
        </p:txBody>
      </p:sp>
      <p:sp>
        <p:nvSpPr>
          <p:cNvPr id="30" name="正方形/長方形 29"/>
          <p:cNvSpPr/>
          <p:nvPr/>
        </p:nvSpPr>
        <p:spPr>
          <a:xfrm>
            <a:off x="1831989" y="6571668"/>
            <a:ext cx="1249060"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ナイト</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ZOO</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9" name="図 18"/>
          <p:cNvPicPr>
            <a:picLocks noChangeAspect="1"/>
          </p:cNvPicPr>
          <p:nvPr/>
        </p:nvPicPr>
        <p:blipFill rotWithShape="1">
          <a:blip r:embed="rId3"/>
          <a:srcRect l="8571" t="7394" r="7167" b="8845"/>
          <a:stretch/>
        </p:blipFill>
        <p:spPr>
          <a:xfrm>
            <a:off x="1831990" y="5612091"/>
            <a:ext cx="1214384" cy="100156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132" y="5609238"/>
            <a:ext cx="1773735" cy="1003368"/>
          </a:xfrm>
          <a:prstGeom prst="rect">
            <a:avLst/>
          </a:prstGeom>
        </p:spPr>
      </p:pic>
      <p:sp>
        <p:nvSpPr>
          <p:cNvPr id="21" name="正方形/長方形 20"/>
          <p:cNvSpPr/>
          <p:nvPr/>
        </p:nvSpPr>
        <p:spPr>
          <a:xfrm>
            <a:off x="3182570" y="6571671"/>
            <a:ext cx="2233304"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ふれん</a:t>
            </a:r>
            <a:r>
              <a:rPr kumimoji="1" lang="ja-JP" altLang="en-US" sz="9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どしっぷ</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ガーデンオープン（</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6008312" y="534040"/>
            <a:ext cx="5396781" cy="61577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6008311" y="536321"/>
            <a:ext cx="947633"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24" name="正方形/長方形 23"/>
          <p:cNvSpPr/>
          <p:nvPr/>
        </p:nvSpPr>
        <p:spPr>
          <a:xfrm>
            <a:off x="6008310" y="828612"/>
            <a:ext cx="5396781" cy="3231654"/>
          </a:xfrm>
          <a:prstGeom prst="rect">
            <a:avLst/>
          </a:prstGeom>
        </p:spPr>
        <p:txBody>
          <a:bodyPr wrap="square">
            <a:spAutoFit/>
          </a:bodyPr>
          <a:lstStyle/>
          <a:p>
            <a:pPr marL="82800" marR="0" lvl="0" indent="-8280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・「天王寺動物園１０１計画」の理念を継承しつつ発展させた「中期目標」を策定。（</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動物園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の魅力向上</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展示動物の充実</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魅力的なイベントの企画・実施</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積極的な情報発信</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質の高いサービスの提供。</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教育活動の推進</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教育</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普及</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機能の強化</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間近で動物を感じる機会の提供</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園内外における学習機会の提供。</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飼育管理と高度な飼育技術の確立</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動物福祉に配慮した獣舎整備の推進</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動物福祉に配慮した飼育の実践。</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動物本来の生息地環境を再現し、活発な行動を引き出すことを目的とする</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整備の実施。</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p:txBody>
      </p:sp>
      <p:sp>
        <p:nvSpPr>
          <p:cNvPr id="6" name="下矢印 5"/>
          <p:cNvSpPr/>
          <p:nvPr/>
        </p:nvSpPr>
        <p:spPr>
          <a:xfrm>
            <a:off x="8533873" y="3954069"/>
            <a:ext cx="341035" cy="316485"/>
          </a:xfrm>
          <a:prstGeom prst="down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正方形/長方形 24"/>
          <p:cNvSpPr/>
          <p:nvPr/>
        </p:nvSpPr>
        <p:spPr>
          <a:xfrm>
            <a:off x="6220796" y="941962"/>
            <a:ext cx="243829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82800" marR="0" lvl="0" indent="-8280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地方独立行政</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法人化（</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年４月）</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8" name="正方形/長方形 7"/>
          <p:cNvSpPr/>
          <p:nvPr/>
        </p:nvSpPr>
        <p:spPr>
          <a:xfrm>
            <a:off x="6359782" y="4321780"/>
            <a:ext cx="4689218" cy="701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大都市大阪にふさわしい</a:t>
            </a:r>
            <a:endParaRPr kumimoji="1" lang="en-US" altLang="ja-JP"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「国際社会に貢献し、世界に誇れる動物園」を</a:t>
            </a:r>
            <a:r>
              <a:rPr lang="ja-JP" altLang="en-US" sz="1400" b="1" noProof="0" dirty="0">
                <a:solidFill>
                  <a:schemeClr val="bg1"/>
                </a:solidFill>
                <a:latin typeface="Calibri" panose="020F0502020204030204"/>
                <a:ea typeface="ＭＳ Ｐゴシック" panose="020B0600070205080204" pitchFamily="50" charset="-128"/>
              </a:rPr>
              <a:t>めざ</a:t>
            </a:r>
            <a:r>
              <a:rPr kumimoji="1" lang="ja-JP" altLang="en-US" sz="1400" b="1" i="0" u="none" strike="noStrike" kern="120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す</a:t>
            </a:r>
            <a:endParaRPr kumimoji="1" lang="ja-JP" altLang="en-US" sz="14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22" name="右矢印 21"/>
          <p:cNvSpPr/>
          <p:nvPr/>
        </p:nvSpPr>
        <p:spPr>
          <a:xfrm>
            <a:off x="5584803" y="2815317"/>
            <a:ext cx="227141" cy="742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6" name="図 25" descr="pen_in_01_0427"/>
          <p:cNvPicPr/>
          <p:nvPr/>
        </p:nvPicPr>
        <p:blipFill rotWithShape="1">
          <a:blip r:embed="rId5" cstate="hqprint">
            <a:extLst>
              <a:ext uri="{28A0092B-C50C-407E-A947-70E740481C1C}">
                <a14:useLocalDpi xmlns:a14="http://schemas.microsoft.com/office/drawing/2010/main"/>
              </a:ext>
            </a:extLst>
          </a:blip>
          <a:srcRect/>
          <a:stretch/>
        </p:blipFill>
        <p:spPr bwMode="auto">
          <a:xfrm>
            <a:off x="6465436" y="5127725"/>
            <a:ext cx="2003573" cy="1354311"/>
          </a:xfrm>
          <a:prstGeom prst="rect">
            <a:avLst/>
          </a:prstGeom>
          <a:noFill/>
          <a:ln>
            <a:noFill/>
          </a:ln>
        </p:spPr>
      </p:pic>
      <p:sp>
        <p:nvSpPr>
          <p:cNvPr id="27" name="正方形/長方形 26"/>
          <p:cNvSpPr/>
          <p:nvPr/>
        </p:nvSpPr>
        <p:spPr>
          <a:xfrm>
            <a:off x="6421654" y="6482036"/>
            <a:ext cx="2076209"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ペンギン・アシカ舎オープン（</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2023</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年春）</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8" name="図 2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0536" y="5113299"/>
            <a:ext cx="2051685" cy="1388700"/>
          </a:xfrm>
          <a:prstGeom prst="rect">
            <a:avLst/>
          </a:prstGeom>
          <a:noFill/>
          <a:ln>
            <a:noFill/>
          </a:ln>
        </p:spPr>
      </p:pic>
      <p:sp>
        <p:nvSpPr>
          <p:cNvPr id="31" name="正方形/長方形 30"/>
          <p:cNvSpPr/>
          <p:nvPr/>
        </p:nvSpPr>
        <p:spPr>
          <a:xfrm>
            <a:off x="8985128" y="6494035"/>
            <a:ext cx="1903085"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ホッキョクグマ舎（</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2025</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年完成予定）</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3000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7804353" y="573657"/>
            <a:ext cx="3204000" cy="6147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美術館と慶沢園との一体的な活用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・美術館との共通入場券の導入検討。</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・慶沢園エリアを活用した民間事業者によるオープンカフェ等事業展開の検討。</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カフェ・ショップ等によるサービス向上</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・カフェ、ミュージアムショップなどのサービス機能整備を検討。</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美術館の機能向上による魅力向上</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・収蔵庫のリニューアル・拡張。</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・更なるバリアフリー化の実施など大規模改修の実施。</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博物館施設の地独化による効果</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・展覧会等事業の充実／サービスの向上／業務</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改善。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慶沢園の改修による魅力再生</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・名作庭家７代小川治兵衛による林泉回遊式庭園の作風や技法を活かしつつも、時代とともに魅力を増す周辺と調和の取れた庭園をめざす。</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　②大阪市立美術館・慶沢園の魅力向上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9" name="正方形/長方形 28"/>
          <p:cNvSpPr/>
          <p:nvPr/>
        </p:nvSpPr>
        <p:spPr>
          <a:xfrm>
            <a:off x="1337476" y="573657"/>
            <a:ext cx="2784192" cy="6147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美術館</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・立地特性や隣接する慶沢園といった近隣資源があまり活かされていない。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・有料公園内にあり、美術館までアクセスが悪い。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・レストランやミュージアムショップなどサービス機能が貧弱。</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・収蔵庫の収蔵能力が限界を超えている。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慶沢園</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・景観に配慮したビュースポットが不充分。</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共通</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・全体的に老朽化が進み、トイレ等の設備をはじめ、慶沢園では、休憩所・園路のくぼみなど、美術館では展示室の稼働などに支障が生じている。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右矢印 31"/>
          <p:cNvSpPr/>
          <p:nvPr/>
        </p:nvSpPr>
        <p:spPr>
          <a:xfrm>
            <a:off x="4209278" y="2563100"/>
            <a:ext cx="288032" cy="7920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337471" y="573657"/>
            <a:ext cx="1365000" cy="2880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a:t>
            </a: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前</a:t>
            </a:r>
          </a:p>
        </p:txBody>
      </p:sp>
      <p:sp>
        <p:nvSpPr>
          <p:cNvPr id="39" name="正方形/長方形 38"/>
          <p:cNvSpPr/>
          <p:nvPr/>
        </p:nvSpPr>
        <p:spPr>
          <a:xfrm>
            <a:off x="7809555" y="573657"/>
            <a:ext cx="136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26" name="正方形/長方形 25"/>
          <p:cNvSpPr/>
          <p:nvPr/>
        </p:nvSpPr>
        <p:spPr>
          <a:xfrm>
            <a:off x="4532191" y="573656"/>
            <a:ext cx="3184551" cy="61478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美術館改修工事</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・照明設備・エレベータ改修（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2011</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・屋上トップライト美装化（</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・外壁改修（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・空調設備整備（</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　　ほか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慶沢園改修工事</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・休憩所を和風のデザインに改修</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・散策しやすい園路改修や手すりの設置</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・ビュースポット付近に照明を増設</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・周辺景観を考慮して樹木を補植　ほか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72000" marR="0" lvl="0" indent="-144000" algn="l" defTabSz="9144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博物館施設の地方独立行政法人化に向けた基本プラン</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・市立美術館を含む大阪市博物館施設の機能や利用者サービスの一層の向上を図るため、継続性と機動性・柔軟性・自主性を備えた地方独立行政法人による経営と運営の一体化</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美術館大規模改修の実施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・基本設計、実施設計の実施</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・大規模改修工事の実施</a:t>
            </a:r>
            <a:endParaRPr kumimoji="1" lang="en-US" altLang="ja-JP" sz="1200" b="0" i="0" u="none" strike="sng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4532189" y="573658"/>
            <a:ext cx="1755000" cy="21602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a:t>
            </a:r>
            <a:endPar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テキスト ボックス 59"/>
          <p:cNvSpPr txBox="1"/>
          <p:nvPr/>
        </p:nvSpPr>
        <p:spPr>
          <a:xfrm>
            <a:off x="2515797" y="5043485"/>
            <a:ext cx="9125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慶沢園</a:t>
            </a:r>
          </a:p>
        </p:txBody>
      </p:sp>
      <p:sp>
        <p:nvSpPr>
          <p:cNvPr id="61" name="テキスト ボックス 60"/>
          <p:cNvSpPr txBox="1"/>
          <p:nvPr/>
        </p:nvSpPr>
        <p:spPr>
          <a:xfrm>
            <a:off x="1741618" y="4745928"/>
            <a:ext cx="1013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美術館</a:t>
            </a:r>
          </a:p>
        </p:txBody>
      </p:sp>
      <p:grpSp>
        <p:nvGrpSpPr>
          <p:cNvPr id="2" name="グループ化 61"/>
          <p:cNvGrpSpPr>
            <a:grpSpLocks noChangeAspect="1"/>
          </p:cNvGrpSpPr>
          <p:nvPr/>
        </p:nvGrpSpPr>
        <p:grpSpPr>
          <a:xfrm>
            <a:off x="1738417" y="4660472"/>
            <a:ext cx="2090978" cy="1986267"/>
            <a:chOff x="3915716" y="2998215"/>
            <a:chExt cx="2581453" cy="2452181"/>
          </a:xfrm>
        </p:grpSpPr>
        <p:grpSp>
          <p:nvGrpSpPr>
            <p:cNvPr id="3" name="グループ化 58"/>
            <p:cNvGrpSpPr/>
            <p:nvPr/>
          </p:nvGrpSpPr>
          <p:grpSpPr>
            <a:xfrm>
              <a:off x="3915716" y="2998215"/>
              <a:ext cx="2581453" cy="2452181"/>
              <a:chOff x="4333487" y="2881787"/>
              <a:chExt cx="1229264" cy="1167704"/>
            </a:xfrm>
            <a:solidFill>
              <a:srgbClr val="92D050">
                <a:alpha val="30000"/>
              </a:srgbClr>
            </a:solidFill>
          </p:grpSpPr>
          <p:grpSp>
            <p:nvGrpSpPr>
              <p:cNvPr id="5" name="グループ化 10"/>
              <p:cNvGrpSpPr/>
              <p:nvPr/>
            </p:nvGrpSpPr>
            <p:grpSpPr>
              <a:xfrm>
                <a:off x="4333487" y="2881787"/>
                <a:ext cx="1229264" cy="1167704"/>
                <a:chOff x="4724000" y="3454310"/>
                <a:chExt cx="1756092" cy="1668148"/>
              </a:xfrm>
              <a:grpFill/>
            </p:grpSpPr>
            <p:pic>
              <p:nvPicPr>
                <p:cNvPr id="67" name="ClipboardMapImage" descr="http://gis.ii.city.osaka.jp/gis/DownloadFile.ashx?imgfile=gemimg_55538eea-8ba7-4dcd-8622-09b2743ed841.png&amp;downloadType=imgfile&amp;isCB=1"/>
                <p:cNvPicPr/>
                <p:nvPr/>
              </p:nvPicPr>
              <p:blipFill>
                <a:blip r:embed="rId2" cstate="email"/>
                <a:srcRect/>
                <a:stretch>
                  <a:fillRect/>
                </a:stretch>
              </p:blipFill>
              <p:spPr bwMode="auto">
                <a:xfrm>
                  <a:off x="4724000" y="3454310"/>
                  <a:ext cx="1756089" cy="1115073"/>
                </a:xfrm>
                <a:prstGeom prst="rect">
                  <a:avLst/>
                </a:prstGeom>
                <a:grpFill/>
                <a:ln w="9525">
                  <a:noFill/>
                  <a:miter lim="800000"/>
                  <a:headEnd/>
                  <a:tailEnd/>
                </a:ln>
              </p:spPr>
            </p:pic>
            <p:pic>
              <p:nvPicPr>
                <p:cNvPr id="68" name="ClipboardMapImage" descr="http://gis.ii.city.osaka.jp/gis/DownloadFile.ashx?imgfile=gemimg_64b8d3ee-6a5c-4230-9d04-e71a30a830ab.png&amp;downloadType=imgfile&amp;isCB=1"/>
                <p:cNvPicPr/>
                <p:nvPr/>
              </p:nvPicPr>
              <p:blipFill>
                <a:blip r:embed="rId3" cstate="email"/>
                <a:srcRect/>
                <a:stretch>
                  <a:fillRect/>
                </a:stretch>
              </p:blipFill>
              <p:spPr bwMode="auto">
                <a:xfrm>
                  <a:off x="4724002" y="4052315"/>
                  <a:ext cx="1756090" cy="1070143"/>
                </a:xfrm>
                <a:prstGeom prst="rect">
                  <a:avLst/>
                </a:prstGeom>
                <a:grpFill/>
                <a:ln w="9525">
                  <a:noFill/>
                  <a:miter lim="800000"/>
                  <a:headEnd/>
                  <a:tailEnd/>
                </a:ln>
              </p:spPr>
            </p:pic>
          </p:grpSp>
          <p:sp>
            <p:nvSpPr>
              <p:cNvPr id="66" name="正方形/長方形 65"/>
              <p:cNvSpPr/>
              <p:nvPr/>
            </p:nvSpPr>
            <p:spPr>
              <a:xfrm rot="960000">
                <a:off x="4459002" y="3083041"/>
                <a:ext cx="301804" cy="563832"/>
              </a:xfrm>
              <a:prstGeom prst="rect">
                <a:avLst/>
              </a:prstGeom>
              <a:solidFill>
                <a:srgbClr val="92D050">
                  <a:alpha val="3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4" name="フリーフォーム 63"/>
            <p:cNvSpPr/>
            <p:nvPr/>
          </p:nvSpPr>
          <p:spPr>
            <a:xfrm>
              <a:off x="4421552" y="3162763"/>
              <a:ext cx="1856357" cy="2254686"/>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8786" h="751562">
                  <a:moveTo>
                    <a:pt x="453442" y="731520"/>
                  </a:move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close/>
                </a:path>
              </a:pathLst>
            </a:custGeom>
            <a:solidFill>
              <a:srgbClr val="92D050">
                <a:alpha val="3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9" name="テキスト ボックス 68"/>
          <p:cNvSpPr txBox="1"/>
          <p:nvPr/>
        </p:nvSpPr>
        <p:spPr>
          <a:xfrm>
            <a:off x="2702471" y="5639533"/>
            <a:ext cx="9125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慶沢園</a:t>
            </a:r>
          </a:p>
        </p:txBody>
      </p:sp>
      <p:sp>
        <p:nvSpPr>
          <p:cNvPr id="70" name="テキスト ボックス 69"/>
          <p:cNvSpPr txBox="1"/>
          <p:nvPr/>
        </p:nvSpPr>
        <p:spPr>
          <a:xfrm>
            <a:off x="1929104" y="5321972"/>
            <a:ext cx="1013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美術館</a:t>
            </a:r>
          </a:p>
        </p:txBody>
      </p:sp>
      <p:grpSp>
        <p:nvGrpSpPr>
          <p:cNvPr id="6" name="グループ化 49"/>
          <p:cNvGrpSpPr/>
          <p:nvPr/>
        </p:nvGrpSpPr>
        <p:grpSpPr>
          <a:xfrm>
            <a:off x="8360864" y="4697752"/>
            <a:ext cx="2090978" cy="1986267"/>
            <a:chOff x="4088904" y="4149748"/>
            <a:chExt cx="2090978" cy="1986267"/>
          </a:xfrm>
        </p:grpSpPr>
        <p:grpSp>
          <p:nvGrpSpPr>
            <p:cNvPr id="7" name="グループ化 32"/>
            <p:cNvGrpSpPr>
              <a:grpSpLocks noChangeAspect="1"/>
            </p:cNvGrpSpPr>
            <p:nvPr/>
          </p:nvGrpSpPr>
          <p:grpSpPr>
            <a:xfrm>
              <a:off x="4088904" y="4149748"/>
              <a:ext cx="2090978" cy="1986267"/>
              <a:chOff x="3915716" y="2998215"/>
              <a:chExt cx="2581453" cy="2452181"/>
            </a:xfrm>
          </p:grpSpPr>
          <p:grpSp>
            <p:nvGrpSpPr>
              <p:cNvPr id="8" name="グループ化 58"/>
              <p:cNvGrpSpPr/>
              <p:nvPr/>
            </p:nvGrpSpPr>
            <p:grpSpPr>
              <a:xfrm>
                <a:off x="3915716" y="2998215"/>
                <a:ext cx="2581453" cy="2452181"/>
                <a:chOff x="4333487" y="2881787"/>
                <a:chExt cx="1229264" cy="1167704"/>
              </a:xfrm>
              <a:solidFill>
                <a:srgbClr val="92D050">
                  <a:alpha val="30000"/>
                </a:srgbClr>
              </a:solidFill>
            </p:grpSpPr>
            <p:grpSp>
              <p:nvGrpSpPr>
                <p:cNvPr id="9" name="グループ化 10"/>
                <p:cNvGrpSpPr/>
                <p:nvPr/>
              </p:nvGrpSpPr>
              <p:grpSpPr>
                <a:xfrm>
                  <a:off x="4333487" y="2881787"/>
                  <a:ext cx="1229264" cy="1167704"/>
                  <a:chOff x="4724000" y="3454310"/>
                  <a:chExt cx="1756092" cy="1668148"/>
                </a:xfrm>
                <a:grpFill/>
              </p:grpSpPr>
              <p:pic>
                <p:nvPicPr>
                  <p:cNvPr id="57" name="ClipboardMapImage" descr="http://gis.ii.city.osaka.jp/gis/DownloadFile.ashx?imgfile=gemimg_55538eea-8ba7-4dcd-8622-09b2743ed841.png&amp;downloadType=imgfile&amp;isCB=1"/>
                  <p:cNvPicPr/>
                  <p:nvPr/>
                </p:nvPicPr>
                <p:blipFill>
                  <a:blip r:embed="rId2" cstate="email"/>
                  <a:srcRect/>
                  <a:stretch>
                    <a:fillRect/>
                  </a:stretch>
                </p:blipFill>
                <p:spPr bwMode="auto">
                  <a:xfrm>
                    <a:off x="4724000" y="3454310"/>
                    <a:ext cx="1756089" cy="1115073"/>
                  </a:xfrm>
                  <a:prstGeom prst="rect">
                    <a:avLst/>
                  </a:prstGeom>
                  <a:grpFill/>
                  <a:ln w="9525">
                    <a:noFill/>
                    <a:miter lim="800000"/>
                    <a:headEnd/>
                    <a:tailEnd/>
                  </a:ln>
                </p:spPr>
              </p:pic>
              <p:pic>
                <p:nvPicPr>
                  <p:cNvPr id="58" name="ClipboardMapImage" descr="http://gis.ii.city.osaka.jp/gis/DownloadFile.ashx?imgfile=gemimg_64b8d3ee-6a5c-4230-9d04-e71a30a830ab.png&amp;downloadType=imgfile&amp;isCB=1"/>
                  <p:cNvPicPr/>
                  <p:nvPr/>
                </p:nvPicPr>
                <p:blipFill>
                  <a:blip r:embed="rId3" cstate="email"/>
                  <a:srcRect/>
                  <a:stretch>
                    <a:fillRect/>
                  </a:stretch>
                </p:blipFill>
                <p:spPr bwMode="auto">
                  <a:xfrm>
                    <a:off x="4724002" y="4052315"/>
                    <a:ext cx="1756090" cy="1070143"/>
                  </a:xfrm>
                  <a:prstGeom prst="rect">
                    <a:avLst/>
                  </a:prstGeom>
                  <a:grpFill/>
                  <a:ln w="9525">
                    <a:noFill/>
                    <a:miter lim="800000"/>
                    <a:headEnd/>
                    <a:tailEnd/>
                  </a:ln>
                </p:spPr>
              </p:pic>
            </p:grpSp>
            <p:sp>
              <p:nvSpPr>
                <p:cNvPr id="55" name="正方形/長方形 54"/>
                <p:cNvSpPr/>
                <p:nvPr/>
              </p:nvSpPr>
              <p:spPr>
                <a:xfrm rot="960000">
                  <a:off x="4454224" y="3080342"/>
                  <a:ext cx="328042" cy="592592"/>
                </a:xfrm>
                <a:prstGeom prst="rect">
                  <a:avLst/>
                </a:prstGeom>
                <a:solidFill>
                  <a:srgbClr val="92D050">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4" name="フリーフォーム 43"/>
              <p:cNvSpPr/>
              <p:nvPr/>
            </p:nvSpPr>
            <p:spPr>
              <a:xfrm>
                <a:off x="4421552" y="3162763"/>
                <a:ext cx="1856357" cy="2254686"/>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7262 w 618786"/>
                  <a:gd name="connsiteY10" fmla="*/ 522281 h 751562"/>
                  <a:gd name="connsiteX11" fmla="*/ 82672 w 618786"/>
                  <a:gd name="connsiteY11" fmla="*/ 538620 h 751562"/>
                  <a:gd name="connsiteX12" fmla="*/ 0 w 618786"/>
                  <a:gd name="connsiteY12" fmla="*/ 538620 h 751562"/>
                  <a:gd name="connsiteX13" fmla="*/ 2505 w 618786"/>
                  <a:gd name="connsiteY13" fmla="*/ 596239 h 751562"/>
                  <a:gd name="connsiteX14" fmla="*/ 60125 w 618786"/>
                  <a:gd name="connsiteY14" fmla="*/ 668890 h 751562"/>
                  <a:gd name="connsiteX15" fmla="*/ 365760 w 618786"/>
                  <a:gd name="connsiteY15" fmla="*/ 751562 h 751562"/>
                  <a:gd name="connsiteX16" fmla="*/ 453442 w 618786"/>
                  <a:gd name="connsiteY16"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197832 w 618786"/>
                  <a:gd name="connsiteY10" fmla="*/ 145984 h 751562"/>
                  <a:gd name="connsiteX11" fmla="*/ 87262 w 618786"/>
                  <a:gd name="connsiteY11" fmla="*/ 522281 h 751562"/>
                  <a:gd name="connsiteX12" fmla="*/ 82672 w 618786"/>
                  <a:gd name="connsiteY12" fmla="*/ 538620 h 751562"/>
                  <a:gd name="connsiteX13" fmla="*/ 0 w 618786"/>
                  <a:gd name="connsiteY13" fmla="*/ 538620 h 751562"/>
                  <a:gd name="connsiteX14" fmla="*/ 2505 w 618786"/>
                  <a:gd name="connsiteY14" fmla="*/ 596239 h 751562"/>
                  <a:gd name="connsiteX15" fmla="*/ 60125 w 618786"/>
                  <a:gd name="connsiteY15" fmla="*/ 668890 h 751562"/>
                  <a:gd name="connsiteX16" fmla="*/ 365760 w 618786"/>
                  <a:gd name="connsiteY16" fmla="*/ 751562 h 751562"/>
                  <a:gd name="connsiteX17" fmla="*/ 453442 w 618786"/>
                  <a:gd name="connsiteY17"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197832 w 618786"/>
                  <a:gd name="connsiteY10" fmla="*/ 145984 h 751562"/>
                  <a:gd name="connsiteX11" fmla="*/ 157350 w 618786"/>
                  <a:gd name="connsiteY11" fmla="*/ 313956 h 751562"/>
                  <a:gd name="connsiteX12" fmla="*/ 87262 w 618786"/>
                  <a:gd name="connsiteY12" fmla="*/ 522281 h 751562"/>
                  <a:gd name="connsiteX13" fmla="*/ 82672 w 618786"/>
                  <a:gd name="connsiteY13" fmla="*/ 538620 h 751562"/>
                  <a:gd name="connsiteX14" fmla="*/ 0 w 618786"/>
                  <a:gd name="connsiteY14" fmla="*/ 538620 h 751562"/>
                  <a:gd name="connsiteX15" fmla="*/ 2505 w 618786"/>
                  <a:gd name="connsiteY15" fmla="*/ 596239 h 751562"/>
                  <a:gd name="connsiteX16" fmla="*/ 60125 w 618786"/>
                  <a:gd name="connsiteY16" fmla="*/ 668890 h 751562"/>
                  <a:gd name="connsiteX17" fmla="*/ 365760 w 618786"/>
                  <a:gd name="connsiteY17" fmla="*/ 751562 h 751562"/>
                  <a:gd name="connsiteX18" fmla="*/ 453442 w 618786"/>
                  <a:gd name="connsiteY18" fmla="*/ 731520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18" fmla="*/ 194980 w 618786"/>
                  <a:gd name="connsiteY18" fmla="*/ 351586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18" fmla="*/ 216616 w 618786"/>
                  <a:gd name="connsiteY18" fmla="*/ 373222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0" fmla="*/ 87262 w 618786"/>
                  <a:gd name="connsiteY0" fmla="*/ 522281 h 751562"/>
                  <a:gd name="connsiteX1" fmla="*/ 82672 w 618786"/>
                  <a:gd name="connsiteY1" fmla="*/ 538620 h 751562"/>
                  <a:gd name="connsiteX2" fmla="*/ 0 w 618786"/>
                  <a:gd name="connsiteY2" fmla="*/ 538620 h 751562"/>
                  <a:gd name="connsiteX3" fmla="*/ 2505 w 618786"/>
                  <a:gd name="connsiteY3" fmla="*/ 596239 h 751562"/>
                  <a:gd name="connsiteX4" fmla="*/ 60125 w 618786"/>
                  <a:gd name="connsiteY4" fmla="*/ 668890 h 751562"/>
                  <a:gd name="connsiteX5" fmla="*/ 365760 w 618786"/>
                  <a:gd name="connsiteY5" fmla="*/ 751562 h 751562"/>
                  <a:gd name="connsiteX6" fmla="*/ 453442 w 618786"/>
                  <a:gd name="connsiteY6" fmla="*/ 731520 h 751562"/>
                  <a:gd name="connsiteX7" fmla="*/ 513567 w 618786"/>
                  <a:gd name="connsiteY7" fmla="*/ 746552 h 751562"/>
                  <a:gd name="connsiteX8" fmla="*/ 618786 w 618786"/>
                  <a:gd name="connsiteY8" fmla="*/ 263047 h 751562"/>
                  <a:gd name="connsiteX9" fmla="*/ 460958 w 618786"/>
                  <a:gd name="connsiteY9" fmla="*/ 245511 h 751562"/>
                  <a:gd name="connsiteX10" fmla="*/ 453442 w 618786"/>
                  <a:gd name="connsiteY10" fmla="*/ 227974 h 751562"/>
                  <a:gd name="connsiteX11" fmla="*/ 335697 w 618786"/>
                  <a:gd name="connsiteY11" fmla="*/ 212943 h 751562"/>
                  <a:gd name="connsiteX12" fmla="*/ 395822 w 618786"/>
                  <a:gd name="connsiteY12" fmla="*/ 0 h 751562"/>
                  <a:gd name="connsiteX13" fmla="*/ 258036 w 618786"/>
                  <a:gd name="connsiteY13" fmla="*/ 10021 h 751562"/>
                  <a:gd name="connsiteX14" fmla="*/ 255531 w 618786"/>
                  <a:gd name="connsiteY14" fmla="*/ 80167 h 751562"/>
                  <a:gd name="connsiteX15" fmla="*/ 207932 w 618786"/>
                  <a:gd name="connsiteY15" fmla="*/ 117745 h 751562"/>
                  <a:gd name="connsiteX16" fmla="*/ 197832 w 618786"/>
                  <a:gd name="connsiteY16" fmla="*/ 145984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786" h="751562">
                    <a:moveTo>
                      <a:pt x="87262" y="522281"/>
                    </a:moveTo>
                    <a:lnTo>
                      <a:pt x="82672" y="538620"/>
                    </a:lnTo>
                    <a:lnTo>
                      <a:pt x="0" y="538620"/>
                    </a:lnTo>
                    <a:lnTo>
                      <a:pt x="2505" y="596239"/>
                    </a:lnTo>
                    <a:lnTo>
                      <a:pt x="60125" y="668890"/>
                    </a:lnTo>
                    <a:lnTo>
                      <a:pt x="365760" y="751562"/>
                    </a:lnTo>
                    <a:lnTo>
                      <a:pt x="453442" y="731520"/>
                    </a:ln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197832" y="145984"/>
                    </a:lnTo>
                  </a:path>
                </a:pathLst>
              </a:custGeom>
              <a:solidFill>
                <a:srgbClr val="92D050">
                  <a:alpha val="3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71" name="テキスト ボックス 70"/>
            <p:cNvSpPr txBox="1"/>
            <p:nvPr/>
          </p:nvSpPr>
          <p:spPr>
            <a:xfrm>
              <a:off x="4953000" y="5189959"/>
              <a:ext cx="9125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慶沢園</a:t>
              </a:r>
            </a:p>
          </p:txBody>
        </p:sp>
        <p:sp>
          <p:nvSpPr>
            <p:cNvPr id="72" name="テキスト ボックス 71"/>
            <p:cNvSpPr txBox="1"/>
            <p:nvPr/>
          </p:nvSpPr>
          <p:spPr>
            <a:xfrm>
              <a:off x="4241304" y="4829919"/>
              <a:ext cx="1013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美術館</a:t>
              </a:r>
            </a:p>
          </p:txBody>
        </p:sp>
        <p:cxnSp>
          <p:nvCxnSpPr>
            <p:cNvPr id="43" name="直線コネクタ 42"/>
            <p:cNvCxnSpPr/>
            <p:nvPr/>
          </p:nvCxnSpPr>
          <p:spPr>
            <a:xfrm rot="6420000">
              <a:off x="4343992" y="5063270"/>
              <a:ext cx="1008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 name="グループ化 46"/>
            <p:cNvGrpSpPr/>
            <p:nvPr/>
          </p:nvGrpSpPr>
          <p:grpSpPr>
            <a:xfrm rot="-60000">
              <a:off x="4152624" y="4396180"/>
              <a:ext cx="858320" cy="1069240"/>
              <a:chOff x="4137263" y="4291312"/>
              <a:chExt cx="858320" cy="1069240"/>
            </a:xfrm>
          </p:grpSpPr>
          <p:cxnSp>
            <p:nvCxnSpPr>
              <p:cNvPr id="42" name="直線コネクタ 41"/>
              <p:cNvCxnSpPr/>
              <p:nvPr/>
            </p:nvCxnSpPr>
            <p:spPr>
              <a:xfrm rot="6420000">
                <a:off x="3799503" y="4795312"/>
                <a:ext cx="10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020000">
                <a:off x="4437583" y="4399056"/>
                <a:ext cx="5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020000">
                <a:off x="4137263" y="5360552"/>
                <a:ext cx="5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8" name="テキスト ボックス 47"/>
          <p:cNvSpPr txBox="1"/>
          <p:nvPr/>
        </p:nvSpPr>
        <p:spPr>
          <a:xfrm>
            <a:off x="8610600" y="4461700"/>
            <a:ext cx="2513902" cy="253916"/>
          </a:xfrm>
          <a:prstGeom prst="rect">
            <a:avLst/>
          </a:prstGeom>
          <a:noFill/>
        </p:spPr>
        <p:txBody>
          <a:bodyPr wrap="square" rtlCol="0">
            <a:spAutoFit/>
          </a:bodyPr>
          <a:lstStyle/>
          <a:p>
            <a:pPr marL="144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＜イメージ図（検討中）＞</a:t>
            </a:r>
            <a:endParaRPr kumimoji="1" lang="en-US" altLang="ja-JP" sz="105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160" y="4972978"/>
            <a:ext cx="2156654" cy="1435816"/>
          </a:xfrm>
          <a:prstGeom prst="rect">
            <a:avLst/>
          </a:prstGeom>
          <a:ln>
            <a:solidFill>
              <a:srgbClr val="FF0000"/>
            </a:solidFill>
          </a:ln>
          <a:effectLst>
            <a:softEdge rad="31750"/>
          </a:effectLst>
        </p:spPr>
      </p:pic>
      <p:sp>
        <p:nvSpPr>
          <p:cNvPr id="3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960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　③公園</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エントランスエリア</a:t>
            </a:r>
            <a:r>
              <a:rPr kumimoji="1" lang="ja-JP" altLang="en-US" sz="2000" b="1" i="0" u="none" strike="noStrike" kern="1200" cap="none" spc="0" normalizeH="0" baseline="0" noProof="0" dirty="0" smtClean="0">
                <a:ln>
                  <a:noFill/>
                </a:ln>
                <a:solidFill>
                  <a:schemeClr val="bg1"/>
                </a:solidFill>
                <a:effectLst/>
                <a:uLnTx/>
                <a:uFillTx/>
                <a:latin typeface="ＭＳ ゴシック" pitchFamily="49" charset="-128"/>
                <a:ea typeface="ＭＳ ゴシック" pitchFamily="49" charset="-128"/>
                <a:cs typeface="+mn-cs"/>
              </a:rPr>
              <a:t>（てんしば）</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等</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5" name="正方形/長方形 44"/>
          <p:cNvSpPr/>
          <p:nvPr/>
        </p:nvSpPr>
        <p:spPr>
          <a:xfrm>
            <a:off x="4423172" y="629077"/>
            <a:ext cx="6589258" cy="5989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a:xfrm>
            <a:off x="1212200" y="627581"/>
            <a:ext cx="2783682" cy="59909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a:off x="4420731" y="621799"/>
            <a:ext cx="1836000" cy="26334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8" name="右矢印 217"/>
          <p:cNvSpPr/>
          <p:nvPr/>
        </p:nvSpPr>
        <p:spPr>
          <a:xfrm>
            <a:off x="4090251" y="2773130"/>
            <a:ext cx="268982"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テキスト ボックス 88"/>
          <p:cNvSpPr txBox="1"/>
          <p:nvPr/>
        </p:nvSpPr>
        <p:spPr>
          <a:xfrm>
            <a:off x="1226073" y="945278"/>
            <a:ext cx="2780877" cy="807913"/>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茶臼山北東部エリア</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・夕陽丘、四天王寺、一心寺等北側地区との重要な結節点でありながら、長年、</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鋼</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板塀で閉鎖され、回遊性を遮断している。</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91" name="テキスト ボックス 90"/>
          <p:cNvSpPr txBox="1"/>
          <p:nvPr/>
        </p:nvSpPr>
        <p:spPr>
          <a:xfrm>
            <a:off x="1189778" y="4707641"/>
            <a:ext cx="2808000" cy="1831271"/>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エントランスエリア</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・公園のメイン広場、動物園や美術館へのアプローチ空間でありながら</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有料公園であること、</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園</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路等施設は老朽化し、魅力的な飲食施設もないため、憩いの場として利用されにくい。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・天王寺駅ターミナルに近接しているが、アクセスルートには、公園に人を引きつける空間整備・演出・工夫がみられない。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41" name="正方形/長方形 140"/>
          <p:cNvSpPr/>
          <p:nvPr/>
        </p:nvSpPr>
        <p:spPr>
          <a:xfrm>
            <a:off x="1212089" y="635545"/>
            <a:ext cx="1008112" cy="21602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9" name="グループ化 91"/>
          <p:cNvGrpSpPr/>
          <p:nvPr/>
        </p:nvGrpSpPr>
        <p:grpSpPr>
          <a:xfrm>
            <a:off x="1596922" y="1757894"/>
            <a:ext cx="2088233" cy="2808312"/>
            <a:chOff x="6291914" y="2636912"/>
            <a:chExt cx="2088233" cy="2808312"/>
          </a:xfrm>
        </p:grpSpPr>
        <p:pic>
          <p:nvPicPr>
            <p:cNvPr id="93" name="ClipboardMapImage" descr="http://gis.ii.city.osaka.jp/gis/DownloadFile.ashx?imgfile=gemimg_6db9183b-6a25-4433-ad12-38f32308a714.png&amp;downloadType=imgfile&amp;isCB=1"/>
            <p:cNvPicPr/>
            <p:nvPr/>
          </p:nvPicPr>
          <p:blipFill>
            <a:blip r:embed="rId3" cstate="email"/>
            <a:srcRect/>
            <a:stretch>
              <a:fillRect/>
            </a:stretch>
          </p:blipFill>
          <p:spPr bwMode="auto">
            <a:xfrm>
              <a:off x="7113240" y="2636912"/>
              <a:ext cx="1266906" cy="598777"/>
            </a:xfrm>
            <a:prstGeom prst="rect">
              <a:avLst/>
            </a:prstGeom>
            <a:noFill/>
            <a:ln w="9525">
              <a:noFill/>
              <a:miter lim="800000"/>
              <a:headEnd/>
              <a:tailEnd/>
            </a:ln>
          </p:spPr>
        </p:pic>
        <p:grpSp>
          <p:nvGrpSpPr>
            <p:cNvPr id="10" name="グループ化 141"/>
            <p:cNvGrpSpPr/>
            <p:nvPr/>
          </p:nvGrpSpPr>
          <p:grpSpPr>
            <a:xfrm>
              <a:off x="6305351" y="2636912"/>
              <a:ext cx="2074796" cy="2808312"/>
              <a:chOff x="1726071" y="3102604"/>
              <a:chExt cx="2074796" cy="2808312"/>
            </a:xfrm>
          </p:grpSpPr>
          <p:grpSp>
            <p:nvGrpSpPr>
              <p:cNvPr id="11" name="グループ化 58"/>
              <p:cNvGrpSpPr/>
              <p:nvPr/>
            </p:nvGrpSpPr>
            <p:grpSpPr>
              <a:xfrm>
                <a:off x="1726071" y="3102604"/>
                <a:ext cx="2074796" cy="2808312"/>
                <a:chOff x="3543624" y="1201000"/>
                <a:chExt cx="2963992" cy="4011874"/>
              </a:xfrm>
            </p:grpSpPr>
            <p:grpSp>
              <p:nvGrpSpPr>
                <p:cNvPr id="12" name="グループ化 155"/>
                <p:cNvGrpSpPr/>
                <p:nvPr/>
              </p:nvGrpSpPr>
              <p:grpSpPr>
                <a:xfrm>
                  <a:off x="3543624" y="1201000"/>
                  <a:ext cx="2963992" cy="4011874"/>
                  <a:chOff x="3955662" y="-819017"/>
                  <a:chExt cx="4234274" cy="5731248"/>
                </a:xfrm>
              </p:grpSpPr>
              <p:pic>
                <p:nvPicPr>
                  <p:cNvPr id="158" name="ClipboardMapImage" descr="http://gis.ii.city.osaka.jp/gis/DownloadFile.ashx?imgfile=gemimg_8f98790f-342e-4c12-8194-ca0dc705edae.png&amp;downloadType=imgfile&amp;isCB=1"/>
                  <p:cNvPicPr/>
                  <p:nvPr/>
                </p:nvPicPr>
                <p:blipFill>
                  <a:blip r:embed="rId4" cstate="email"/>
                  <a:srcRect/>
                  <a:stretch>
                    <a:fillRect/>
                  </a:stretch>
                </p:blipFill>
                <p:spPr bwMode="auto">
                  <a:xfrm>
                    <a:off x="3970288" y="1488534"/>
                    <a:ext cx="1738654" cy="1990232"/>
                  </a:xfrm>
                  <a:prstGeom prst="rect">
                    <a:avLst/>
                  </a:prstGeom>
                  <a:noFill/>
                  <a:ln w="9525">
                    <a:noFill/>
                    <a:miter lim="800000"/>
                    <a:headEnd/>
                    <a:tailEnd/>
                  </a:ln>
                </p:spPr>
              </p:pic>
              <p:grpSp>
                <p:nvGrpSpPr>
                  <p:cNvPr id="13" name="グループ化 17"/>
                  <p:cNvGrpSpPr/>
                  <p:nvPr/>
                </p:nvGrpSpPr>
                <p:grpSpPr>
                  <a:xfrm>
                    <a:off x="3955662" y="-819017"/>
                    <a:ext cx="4234274" cy="5731248"/>
                    <a:chOff x="3955662" y="-819017"/>
                    <a:chExt cx="4234274" cy="5731248"/>
                  </a:xfrm>
                </p:grpSpPr>
                <p:pic>
                  <p:nvPicPr>
                    <p:cNvPr id="160" name="ClipboardMapImage" descr="http://gis.ii.city.osaka.jp/gis/DownloadFile.ashx?imgfile=gemimg_9acbb87a-9a03-4af4-9893-e17e622a9bd3.png&amp;downloadType=imgfile&amp;isCB=1"/>
                    <p:cNvPicPr/>
                    <p:nvPr/>
                  </p:nvPicPr>
                  <p:blipFill>
                    <a:blip r:embed="rId5" cstate="email"/>
                    <a:srcRect/>
                    <a:stretch>
                      <a:fillRect/>
                    </a:stretch>
                  </p:blipFill>
                  <p:spPr bwMode="auto">
                    <a:xfrm>
                      <a:off x="3968842" y="2826684"/>
                      <a:ext cx="1881486" cy="1990232"/>
                    </a:xfrm>
                    <a:prstGeom prst="rect">
                      <a:avLst/>
                    </a:prstGeom>
                    <a:noFill/>
                    <a:ln w="9525">
                      <a:noFill/>
                      <a:miter lim="800000"/>
                      <a:headEnd/>
                      <a:tailEnd/>
                    </a:ln>
                  </p:spPr>
                </p:pic>
                <p:grpSp>
                  <p:nvGrpSpPr>
                    <p:cNvPr id="14" name="グループ化 13"/>
                    <p:cNvGrpSpPr/>
                    <p:nvPr/>
                  </p:nvGrpSpPr>
                  <p:grpSpPr>
                    <a:xfrm>
                      <a:off x="3955662" y="-819017"/>
                      <a:ext cx="4234274" cy="5731248"/>
                      <a:chOff x="3883654" y="-98937"/>
                      <a:chExt cx="4234274" cy="5731248"/>
                    </a:xfrm>
                  </p:grpSpPr>
                  <p:grpSp>
                    <p:nvGrpSpPr>
                      <p:cNvPr id="15" name="グループ化 10"/>
                      <p:cNvGrpSpPr/>
                      <p:nvPr/>
                    </p:nvGrpSpPr>
                    <p:grpSpPr>
                      <a:xfrm>
                        <a:off x="3901470" y="-98937"/>
                        <a:ext cx="4216458" cy="4989358"/>
                        <a:chOff x="3613438" y="1053191"/>
                        <a:chExt cx="4216458" cy="4989358"/>
                      </a:xfrm>
                    </p:grpSpPr>
                    <p:grpSp>
                      <p:nvGrpSpPr>
                        <p:cNvPr id="16" name="グループ化 8"/>
                        <p:cNvGrpSpPr/>
                        <p:nvPr/>
                      </p:nvGrpSpPr>
                      <p:grpSpPr>
                        <a:xfrm>
                          <a:off x="3613438" y="1053191"/>
                          <a:ext cx="4216456" cy="3516200"/>
                          <a:chOff x="3613438" y="1053191"/>
                          <a:chExt cx="4216456" cy="3516198"/>
                        </a:xfrm>
                      </p:grpSpPr>
                      <p:grpSp>
                        <p:nvGrpSpPr>
                          <p:cNvPr id="17" name="グループ化 6"/>
                          <p:cNvGrpSpPr/>
                          <p:nvPr/>
                        </p:nvGrpSpPr>
                        <p:grpSpPr>
                          <a:xfrm>
                            <a:off x="3627650" y="1053191"/>
                            <a:ext cx="4202244" cy="2755990"/>
                            <a:chOff x="4039446" y="2061303"/>
                            <a:chExt cx="4202244" cy="2755990"/>
                          </a:xfrm>
                        </p:grpSpPr>
                        <p:pic>
                          <p:nvPicPr>
                            <p:cNvPr id="168" name="ClipboardMapImage" descr="http://gis.ii.city.osaka.jp/gis/DownloadFile.ashx?imgfile=gemimg_965352e6-6340-4622-9fed-558981e5d70b.png&amp;downloadType=imgfile&amp;isCB=1"/>
                            <p:cNvPicPr/>
                            <p:nvPr/>
                          </p:nvPicPr>
                          <p:blipFill>
                            <a:blip r:embed="rId6" cstate="email"/>
                            <a:srcRect/>
                            <a:stretch>
                              <a:fillRect/>
                            </a:stretch>
                          </p:blipFill>
                          <p:spPr bwMode="auto">
                            <a:xfrm>
                              <a:off x="4093727" y="2061303"/>
                              <a:ext cx="3192393" cy="1269699"/>
                            </a:xfrm>
                            <a:prstGeom prst="rect">
                              <a:avLst/>
                            </a:prstGeom>
                            <a:noFill/>
                            <a:ln w="9525">
                              <a:noFill/>
                              <a:miter lim="800000"/>
                              <a:headEnd/>
                              <a:tailEnd/>
                            </a:ln>
                          </p:spPr>
                        </p:pic>
                        <p:pic>
                          <p:nvPicPr>
                            <p:cNvPr id="169" name="ClipboardMapImage" descr="http://gis.ii.city.osaka.jp/gis/DownloadFile.ashx?imgfile=gemimg_e2ac1940-f7fe-4665-98d4-e31130d36f5e.png&amp;downloadType=imgfile&amp;isCB=1"/>
                            <p:cNvPicPr/>
                            <p:nvPr/>
                          </p:nvPicPr>
                          <p:blipFill>
                            <a:blip r:embed="rId7" cstate="email"/>
                            <a:srcRect/>
                            <a:stretch>
                              <a:fillRect/>
                            </a:stretch>
                          </p:blipFill>
                          <p:spPr bwMode="auto">
                            <a:xfrm>
                              <a:off x="4039446" y="2827060"/>
                              <a:ext cx="2095916" cy="1990233"/>
                            </a:xfrm>
                            <a:prstGeom prst="rect">
                              <a:avLst/>
                            </a:prstGeom>
                            <a:noFill/>
                            <a:ln w="9525">
                              <a:noFill/>
                              <a:miter lim="800000"/>
                              <a:headEnd/>
                              <a:tailEnd/>
                            </a:ln>
                          </p:spPr>
                        </p:pic>
                        <p:pic>
                          <p:nvPicPr>
                            <p:cNvPr id="170" name="ClipboardMapImage" descr="http://gis.ii.city.osaka.jp/gis/DownloadFile.ashx?imgfile=gemimg_13b689e4-d8e9-4d66-93aa-e038c4cf0e88.png&amp;downloadType=imgfile&amp;isCB=1"/>
                            <p:cNvPicPr/>
                            <p:nvPr/>
                          </p:nvPicPr>
                          <p:blipFill>
                            <a:blip r:embed="rId8" cstate="email"/>
                            <a:srcRect/>
                            <a:stretch>
                              <a:fillRect/>
                            </a:stretch>
                          </p:blipFill>
                          <p:spPr bwMode="auto">
                            <a:xfrm>
                              <a:off x="4046691" y="2276872"/>
                              <a:ext cx="4194999" cy="1990233"/>
                            </a:xfrm>
                            <a:prstGeom prst="rect">
                              <a:avLst/>
                            </a:prstGeom>
                            <a:noFill/>
                            <a:ln w="9525">
                              <a:noFill/>
                              <a:miter lim="800000"/>
                              <a:headEnd/>
                              <a:tailEnd/>
                            </a:ln>
                          </p:spPr>
                        </p:pic>
                      </p:grpSp>
                      <p:pic>
                        <p:nvPicPr>
                          <p:cNvPr id="167" name="ClipboardMapImage" descr="http://gis.ii.city.osaka.jp/gis/DownloadFile.ashx?imgfile=gemimg_55538eea-8ba7-4dcd-8622-09b2743ed841.png&amp;downloadType=imgfile&amp;isCB=1"/>
                          <p:cNvPicPr/>
                          <p:nvPr/>
                        </p:nvPicPr>
                        <p:blipFill>
                          <a:blip r:embed="rId9" cstate="email"/>
                          <a:srcRect/>
                          <a:stretch>
                            <a:fillRect/>
                          </a:stretch>
                        </p:blipFill>
                        <p:spPr bwMode="auto">
                          <a:xfrm>
                            <a:off x="3613438" y="2669696"/>
                            <a:ext cx="4216456" cy="1899693"/>
                          </a:xfrm>
                          <a:prstGeom prst="rect">
                            <a:avLst/>
                          </a:prstGeom>
                          <a:noFill/>
                          <a:ln w="9525">
                            <a:noFill/>
                            <a:miter lim="800000"/>
                            <a:headEnd/>
                            <a:tailEnd/>
                          </a:ln>
                        </p:spPr>
                      </p:pic>
                    </p:grpSp>
                    <p:pic>
                      <p:nvPicPr>
                        <p:cNvPr id="165" name="ClipboardMapImage" descr="http://gis.ii.city.osaka.jp/gis/DownloadFile.ashx?imgfile=gemimg_64b8d3ee-6a5c-4230-9d04-e71a30a830ab.png&amp;downloadType=imgfile&amp;isCB=1"/>
                        <p:cNvPicPr/>
                        <p:nvPr/>
                      </p:nvPicPr>
                      <p:blipFill>
                        <a:blip r:embed="rId10" cstate="email"/>
                        <a:srcRect/>
                        <a:stretch>
                          <a:fillRect/>
                        </a:stretch>
                      </p:blipFill>
                      <p:spPr bwMode="auto">
                        <a:xfrm>
                          <a:off x="3613736" y="4052317"/>
                          <a:ext cx="4216160" cy="1990232"/>
                        </a:xfrm>
                        <a:prstGeom prst="rect">
                          <a:avLst/>
                        </a:prstGeom>
                        <a:noFill/>
                        <a:ln w="9525">
                          <a:noFill/>
                          <a:miter lim="800000"/>
                          <a:headEnd/>
                          <a:tailEnd/>
                        </a:ln>
                      </p:spPr>
                    </p:pic>
                  </p:grpSp>
                  <p:pic>
                    <p:nvPicPr>
                      <p:cNvPr id="163" name="ClipboardMapImage" descr="http://gis.ii.city.osaka.jp/gis/DownloadFile.ashx?imgfile=gemimg_de3ce784-4224-4d72-acac-58672047dcc5.png&amp;downloadType=imgfile&amp;isCB=1"/>
                      <p:cNvPicPr/>
                      <p:nvPr/>
                    </p:nvPicPr>
                    <p:blipFill>
                      <a:blip r:embed="rId11" cstate="email"/>
                      <a:srcRect/>
                      <a:stretch>
                        <a:fillRect/>
                      </a:stretch>
                    </p:blipFill>
                    <p:spPr bwMode="auto">
                      <a:xfrm>
                        <a:off x="3883654" y="4419860"/>
                        <a:ext cx="4234272" cy="1212451"/>
                      </a:xfrm>
                      <a:prstGeom prst="rect">
                        <a:avLst/>
                      </a:prstGeom>
                      <a:noFill/>
                      <a:ln w="9525">
                        <a:noFill/>
                        <a:miter lim="800000"/>
                        <a:headEnd/>
                        <a:tailEnd/>
                      </a:ln>
                    </p:spPr>
                  </p:pic>
                </p:grpSp>
              </p:grpSp>
            </p:grpSp>
            <p:sp>
              <p:nvSpPr>
                <p:cNvPr id="157" name="正方形/長方形 156"/>
                <p:cNvSpPr/>
                <p:nvPr/>
              </p:nvSpPr>
              <p:spPr>
                <a:xfrm rot="1020000">
                  <a:off x="4454968" y="3062156"/>
                  <a:ext cx="301804" cy="591429"/>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54" name="フリーフォーム 153"/>
              <p:cNvSpPr/>
              <p:nvPr/>
            </p:nvSpPr>
            <p:spPr>
              <a:xfrm>
                <a:off x="2462216" y="4319375"/>
                <a:ext cx="618786"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8786" h="751562">
                    <a:moveTo>
                      <a:pt x="453442" y="731520"/>
                    </a:move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close/>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5" name="フリーフォーム 154"/>
              <p:cNvSpPr/>
              <p:nvPr/>
            </p:nvSpPr>
            <p:spPr>
              <a:xfrm>
                <a:off x="2042810" y="3998069"/>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263875 w 1108953"/>
                  <a:gd name="connsiteY14" fmla="*/ 1921112 h 2154677"/>
                  <a:gd name="connsiteX15" fmla="*/ 1074906 w 1108953"/>
                  <a:gd name="connsiteY15" fmla="*/ 2154677 h 2154677"/>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263875 w 1108953"/>
                  <a:gd name="connsiteY13" fmla="*/ 918002 h 2154677"/>
                  <a:gd name="connsiteX14" fmla="*/ 0 w 1108953"/>
                  <a:gd name="connsiteY14" fmla="*/ 1853119 h 2154677"/>
                  <a:gd name="connsiteX15" fmla="*/ 263875 w 1108953"/>
                  <a:gd name="connsiteY15" fmla="*/ 1921112 h 2154677"/>
                  <a:gd name="connsiteX16" fmla="*/ 1074906 w 1108953"/>
                  <a:gd name="connsiteY16"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918002 h 2154677"/>
                  <a:gd name="connsiteX14" fmla="*/ 0 w 845078"/>
                  <a:gd name="connsiteY14" fmla="*/ 1921112 h 2154677"/>
                  <a:gd name="connsiteX15" fmla="*/ 811031 w 845078"/>
                  <a:gd name="connsiteY15"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1921112 h 2154677"/>
                  <a:gd name="connsiteX14" fmla="*/ 811031 w 845078"/>
                  <a:gd name="connsiteY14"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1921112 h 2154677"/>
                  <a:gd name="connsiteX14" fmla="*/ 204715 w 845078"/>
                  <a:gd name="connsiteY14" fmla="*/ 1996175 h 2154677"/>
                  <a:gd name="connsiteX15" fmla="*/ 811031 w 845078"/>
                  <a:gd name="connsiteY15" fmla="*/ 2154677 h 2154677"/>
                  <a:gd name="connsiteX0" fmla="*/ 606316 w 640363"/>
                  <a:gd name="connsiteY0" fmla="*/ 2154677 h 2154677"/>
                  <a:gd name="connsiteX1" fmla="*/ 640363 w 640363"/>
                  <a:gd name="connsiteY1" fmla="*/ 2067128 h 2154677"/>
                  <a:gd name="connsiteX2" fmla="*/ 572269 w 640363"/>
                  <a:gd name="connsiteY2" fmla="*/ 1950396 h 2154677"/>
                  <a:gd name="connsiteX3" fmla="*/ 625771 w 640363"/>
                  <a:gd name="connsiteY3" fmla="*/ 1765570 h 2154677"/>
                  <a:gd name="connsiteX4" fmla="*/ 358261 w 640363"/>
                  <a:gd name="connsiteY4" fmla="*/ 1682885 h 2154677"/>
                  <a:gd name="connsiteX5" fmla="*/ 343669 w 640363"/>
                  <a:gd name="connsiteY5" fmla="*/ 1648838 h 2154677"/>
                  <a:gd name="connsiteX6" fmla="*/ 577133 w 640363"/>
                  <a:gd name="connsiteY6" fmla="*/ 836579 h 2154677"/>
                  <a:gd name="connsiteX7" fmla="*/ 479857 w 640363"/>
                  <a:gd name="connsiteY7" fmla="*/ 758758 h 2154677"/>
                  <a:gd name="connsiteX8" fmla="*/ 484720 w 640363"/>
                  <a:gd name="connsiteY8" fmla="*/ 481519 h 2154677"/>
                  <a:gd name="connsiteX9" fmla="*/ 460401 w 640363"/>
                  <a:gd name="connsiteY9" fmla="*/ 423153 h 2154677"/>
                  <a:gd name="connsiteX10" fmla="*/ 470129 w 640363"/>
                  <a:gd name="connsiteY10" fmla="*/ 301558 h 2154677"/>
                  <a:gd name="connsiteX11" fmla="*/ 528495 w 640363"/>
                  <a:gd name="connsiteY11" fmla="*/ 63230 h 2154677"/>
                  <a:gd name="connsiteX12" fmla="*/ 66431 w 640363"/>
                  <a:gd name="connsiteY12" fmla="*/ 0 h 2154677"/>
                  <a:gd name="connsiteX13" fmla="*/ 0 w 640363"/>
                  <a:gd name="connsiteY13" fmla="*/ 1996175 h 2154677"/>
                  <a:gd name="connsiteX14" fmla="*/ 606316 w 640363"/>
                  <a:gd name="connsiteY14" fmla="*/ 2154677 h 2154677"/>
                  <a:gd name="connsiteX0" fmla="*/ 66431 w 640363"/>
                  <a:gd name="connsiteY0" fmla="*/ 0 h 2154677"/>
                  <a:gd name="connsiteX1" fmla="*/ 0 w 640363"/>
                  <a:gd name="connsiteY1" fmla="*/ 1996175 h 2154677"/>
                  <a:gd name="connsiteX2" fmla="*/ 606316 w 640363"/>
                  <a:gd name="connsiteY2" fmla="*/ 2154677 h 2154677"/>
                  <a:gd name="connsiteX3" fmla="*/ 640363 w 640363"/>
                  <a:gd name="connsiteY3" fmla="*/ 2067128 h 2154677"/>
                  <a:gd name="connsiteX4" fmla="*/ 572269 w 640363"/>
                  <a:gd name="connsiteY4" fmla="*/ 1950396 h 2154677"/>
                  <a:gd name="connsiteX5" fmla="*/ 625771 w 640363"/>
                  <a:gd name="connsiteY5" fmla="*/ 1765570 h 2154677"/>
                  <a:gd name="connsiteX6" fmla="*/ 358261 w 640363"/>
                  <a:gd name="connsiteY6" fmla="*/ 1682885 h 2154677"/>
                  <a:gd name="connsiteX7" fmla="*/ 343669 w 640363"/>
                  <a:gd name="connsiteY7" fmla="*/ 1648838 h 2154677"/>
                  <a:gd name="connsiteX8" fmla="*/ 577133 w 640363"/>
                  <a:gd name="connsiteY8" fmla="*/ 836579 h 2154677"/>
                  <a:gd name="connsiteX9" fmla="*/ 479857 w 640363"/>
                  <a:gd name="connsiteY9" fmla="*/ 758758 h 2154677"/>
                  <a:gd name="connsiteX10" fmla="*/ 484720 w 640363"/>
                  <a:gd name="connsiteY10" fmla="*/ 481519 h 2154677"/>
                  <a:gd name="connsiteX11" fmla="*/ 460401 w 640363"/>
                  <a:gd name="connsiteY11" fmla="*/ 423153 h 2154677"/>
                  <a:gd name="connsiteX12" fmla="*/ 470129 w 640363"/>
                  <a:gd name="connsiteY12" fmla="*/ 301558 h 2154677"/>
                  <a:gd name="connsiteX13" fmla="*/ 528495 w 640363"/>
                  <a:gd name="connsiteY13" fmla="*/ 63230 h 2154677"/>
                  <a:gd name="connsiteX14" fmla="*/ 157871 w 640363"/>
                  <a:gd name="connsiteY14" fmla="*/ 91440 h 2154677"/>
                  <a:gd name="connsiteX0" fmla="*/ 0 w 640363"/>
                  <a:gd name="connsiteY0" fmla="*/ 1954022 h 2112524"/>
                  <a:gd name="connsiteX1" fmla="*/ 606316 w 640363"/>
                  <a:gd name="connsiteY1" fmla="*/ 2112524 h 2112524"/>
                  <a:gd name="connsiteX2" fmla="*/ 640363 w 640363"/>
                  <a:gd name="connsiteY2" fmla="*/ 2024975 h 2112524"/>
                  <a:gd name="connsiteX3" fmla="*/ 572269 w 640363"/>
                  <a:gd name="connsiteY3" fmla="*/ 1908243 h 2112524"/>
                  <a:gd name="connsiteX4" fmla="*/ 625771 w 640363"/>
                  <a:gd name="connsiteY4" fmla="*/ 1723417 h 2112524"/>
                  <a:gd name="connsiteX5" fmla="*/ 358261 w 640363"/>
                  <a:gd name="connsiteY5" fmla="*/ 1640732 h 2112524"/>
                  <a:gd name="connsiteX6" fmla="*/ 343669 w 640363"/>
                  <a:gd name="connsiteY6" fmla="*/ 1606685 h 2112524"/>
                  <a:gd name="connsiteX7" fmla="*/ 577133 w 640363"/>
                  <a:gd name="connsiteY7" fmla="*/ 794426 h 2112524"/>
                  <a:gd name="connsiteX8" fmla="*/ 479857 w 640363"/>
                  <a:gd name="connsiteY8" fmla="*/ 716605 h 2112524"/>
                  <a:gd name="connsiteX9" fmla="*/ 484720 w 640363"/>
                  <a:gd name="connsiteY9" fmla="*/ 439366 h 2112524"/>
                  <a:gd name="connsiteX10" fmla="*/ 460401 w 640363"/>
                  <a:gd name="connsiteY10" fmla="*/ 381000 h 2112524"/>
                  <a:gd name="connsiteX11" fmla="*/ 470129 w 640363"/>
                  <a:gd name="connsiteY11" fmla="*/ 259405 h 2112524"/>
                  <a:gd name="connsiteX12" fmla="*/ 528495 w 640363"/>
                  <a:gd name="connsiteY12" fmla="*/ 21077 h 2112524"/>
                  <a:gd name="connsiteX13" fmla="*/ 157871 w 640363"/>
                  <a:gd name="connsiteY13" fmla="*/ 49287 h 2112524"/>
                  <a:gd name="connsiteX0" fmla="*/ 0 w 640363"/>
                  <a:gd name="connsiteY0" fmla="*/ 1983053 h 2141555"/>
                  <a:gd name="connsiteX1" fmla="*/ 606316 w 640363"/>
                  <a:gd name="connsiteY1" fmla="*/ 2141555 h 2141555"/>
                  <a:gd name="connsiteX2" fmla="*/ 640363 w 640363"/>
                  <a:gd name="connsiteY2" fmla="*/ 2054006 h 2141555"/>
                  <a:gd name="connsiteX3" fmla="*/ 572269 w 640363"/>
                  <a:gd name="connsiteY3" fmla="*/ 1937274 h 2141555"/>
                  <a:gd name="connsiteX4" fmla="*/ 625771 w 640363"/>
                  <a:gd name="connsiteY4" fmla="*/ 1752448 h 2141555"/>
                  <a:gd name="connsiteX5" fmla="*/ 358261 w 640363"/>
                  <a:gd name="connsiteY5" fmla="*/ 1669763 h 2141555"/>
                  <a:gd name="connsiteX6" fmla="*/ 343669 w 640363"/>
                  <a:gd name="connsiteY6" fmla="*/ 1635716 h 2141555"/>
                  <a:gd name="connsiteX7" fmla="*/ 577133 w 640363"/>
                  <a:gd name="connsiteY7" fmla="*/ 823457 h 2141555"/>
                  <a:gd name="connsiteX8" fmla="*/ 479857 w 640363"/>
                  <a:gd name="connsiteY8" fmla="*/ 745636 h 2141555"/>
                  <a:gd name="connsiteX9" fmla="*/ 484720 w 640363"/>
                  <a:gd name="connsiteY9" fmla="*/ 468397 h 2141555"/>
                  <a:gd name="connsiteX10" fmla="*/ 460401 w 640363"/>
                  <a:gd name="connsiteY10" fmla="*/ 410031 h 2141555"/>
                  <a:gd name="connsiteX11" fmla="*/ 470129 w 640363"/>
                  <a:gd name="connsiteY11" fmla="*/ 288436 h 2141555"/>
                  <a:gd name="connsiteX12" fmla="*/ 528495 w 640363"/>
                  <a:gd name="connsiteY12" fmla="*/ 50108 h 2141555"/>
                  <a:gd name="connsiteX13" fmla="*/ 85502 w 640363"/>
                  <a:gd name="connsiteY13" fmla="*/ 0 h 2141555"/>
                  <a:gd name="connsiteX0" fmla="*/ 0 w 640363"/>
                  <a:gd name="connsiteY0" fmla="*/ 1932945 h 2091447"/>
                  <a:gd name="connsiteX1" fmla="*/ 606316 w 640363"/>
                  <a:gd name="connsiteY1" fmla="*/ 2091447 h 2091447"/>
                  <a:gd name="connsiteX2" fmla="*/ 640363 w 640363"/>
                  <a:gd name="connsiteY2" fmla="*/ 2003898 h 2091447"/>
                  <a:gd name="connsiteX3" fmla="*/ 572269 w 640363"/>
                  <a:gd name="connsiteY3" fmla="*/ 1887166 h 2091447"/>
                  <a:gd name="connsiteX4" fmla="*/ 625771 w 640363"/>
                  <a:gd name="connsiteY4" fmla="*/ 1702340 h 2091447"/>
                  <a:gd name="connsiteX5" fmla="*/ 358261 w 640363"/>
                  <a:gd name="connsiteY5" fmla="*/ 1619655 h 2091447"/>
                  <a:gd name="connsiteX6" fmla="*/ 343669 w 640363"/>
                  <a:gd name="connsiteY6" fmla="*/ 1585608 h 2091447"/>
                  <a:gd name="connsiteX7" fmla="*/ 577133 w 640363"/>
                  <a:gd name="connsiteY7" fmla="*/ 773349 h 2091447"/>
                  <a:gd name="connsiteX8" fmla="*/ 479857 w 640363"/>
                  <a:gd name="connsiteY8" fmla="*/ 695528 h 2091447"/>
                  <a:gd name="connsiteX9" fmla="*/ 484720 w 640363"/>
                  <a:gd name="connsiteY9" fmla="*/ 418289 h 2091447"/>
                  <a:gd name="connsiteX10" fmla="*/ 460401 w 640363"/>
                  <a:gd name="connsiteY10" fmla="*/ 359923 h 2091447"/>
                  <a:gd name="connsiteX11" fmla="*/ 470129 w 640363"/>
                  <a:gd name="connsiteY11" fmla="*/ 238328 h 2091447"/>
                  <a:gd name="connsiteX12" fmla="*/ 528495 w 640363"/>
                  <a:gd name="connsiteY12" fmla="*/ 0 h 2091447"/>
                  <a:gd name="connsiteX0" fmla="*/ 262647 w 296694"/>
                  <a:gd name="connsiteY0" fmla="*/ 2091447 h 2091447"/>
                  <a:gd name="connsiteX1" fmla="*/ 296694 w 296694"/>
                  <a:gd name="connsiteY1" fmla="*/ 2003898 h 2091447"/>
                  <a:gd name="connsiteX2" fmla="*/ 228600 w 296694"/>
                  <a:gd name="connsiteY2" fmla="*/ 1887166 h 2091447"/>
                  <a:gd name="connsiteX3" fmla="*/ 282102 w 296694"/>
                  <a:gd name="connsiteY3" fmla="*/ 1702340 h 2091447"/>
                  <a:gd name="connsiteX4" fmla="*/ 14592 w 296694"/>
                  <a:gd name="connsiteY4" fmla="*/ 1619655 h 2091447"/>
                  <a:gd name="connsiteX5" fmla="*/ 0 w 296694"/>
                  <a:gd name="connsiteY5" fmla="*/ 1585608 h 2091447"/>
                  <a:gd name="connsiteX6" fmla="*/ 233464 w 296694"/>
                  <a:gd name="connsiteY6" fmla="*/ 773349 h 2091447"/>
                  <a:gd name="connsiteX7" fmla="*/ 136188 w 296694"/>
                  <a:gd name="connsiteY7" fmla="*/ 695528 h 2091447"/>
                  <a:gd name="connsiteX8" fmla="*/ 141051 w 296694"/>
                  <a:gd name="connsiteY8" fmla="*/ 418289 h 2091447"/>
                  <a:gd name="connsiteX9" fmla="*/ 116732 w 296694"/>
                  <a:gd name="connsiteY9" fmla="*/ 359923 h 2091447"/>
                  <a:gd name="connsiteX10" fmla="*/ 126460 w 296694"/>
                  <a:gd name="connsiteY10" fmla="*/ 238328 h 2091447"/>
                  <a:gd name="connsiteX11" fmla="*/ 184826 w 296694"/>
                  <a:gd name="connsiteY11" fmla="*/ 0 h 2091447"/>
                  <a:gd name="connsiteX0" fmla="*/ 262647 w 296694"/>
                  <a:gd name="connsiteY0" fmla="*/ 1853119 h 1853119"/>
                  <a:gd name="connsiteX1" fmla="*/ 296694 w 296694"/>
                  <a:gd name="connsiteY1" fmla="*/ 1765570 h 1853119"/>
                  <a:gd name="connsiteX2" fmla="*/ 228600 w 296694"/>
                  <a:gd name="connsiteY2" fmla="*/ 1648838 h 1853119"/>
                  <a:gd name="connsiteX3" fmla="*/ 282102 w 296694"/>
                  <a:gd name="connsiteY3" fmla="*/ 1464012 h 1853119"/>
                  <a:gd name="connsiteX4" fmla="*/ 14592 w 296694"/>
                  <a:gd name="connsiteY4" fmla="*/ 1381327 h 1853119"/>
                  <a:gd name="connsiteX5" fmla="*/ 0 w 296694"/>
                  <a:gd name="connsiteY5" fmla="*/ 1347280 h 1853119"/>
                  <a:gd name="connsiteX6" fmla="*/ 233464 w 296694"/>
                  <a:gd name="connsiteY6" fmla="*/ 535021 h 1853119"/>
                  <a:gd name="connsiteX7" fmla="*/ 136188 w 296694"/>
                  <a:gd name="connsiteY7" fmla="*/ 457200 h 1853119"/>
                  <a:gd name="connsiteX8" fmla="*/ 141051 w 296694"/>
                  <a:gd name="connsiteY8" fmla="*/ 179961 h 1853119"/>
                  <a:gd name="connsiteX9" fmla="*/ 116732 w 296694"/>
                  <a:gd name="connsiteY9" fmla="*/ 121595 h 1853119"/>
                  <a:gd name="connsiteX10" fmla="*/ 126460 w 296694"/>
                  <a:gd name="connsiteY10" fmla="*/ 0 h 1853119"/>
                  <a:gd name="connsiteX0" fmla="*/ 262647 w 296694"/>
                  <a:gd name="connsiteY0" fmla="*/ 1731524 h 1731524"/>
                  <a:gd name="connsiteX1" fmla="*/ 296694 w 296694"/>
                  <a:gd name="connsiteY1" fmla="*/ 1643975 h 1731524"/>
                  <a:gd name="connsiteX2" fmla="*/ 228600 w 296694"/>
                  <a:gd name="connsiteY2" fmla="*/ 1527243 h 1731524"/>
                  <a:gd name="connsiteX3" fmla="*/ 282102 w 296694"/>
                  <a:gd name="connsiteY3" fmla="*/ 1342417 h 1731524"/>
                  <a:gd name="connsiteX4" fmla="*/ 14592 w 296694"/>
                  <a:gd name="connsiteY4" fmla="*/ 1259732 h 1731524"/>
                  <a:gd name="connsiteX5" fmla="*/ 0 w 296694"/>
                  <a:gd name="connsiteY5" fmla="*/ 1225685 h 1731524"/>
                  <a:gd name="connsiteX6" fmla="*/ 233464 w 296694"/>
                  <a:gd name="connsiteY6" fmla="*/ 413426 h 1731524"/>
                  <a:gd name="connsiteX7" fmla="*/ 136188 w 296694"/>
                  <a:gd name="connsiteY7" fmla="*/ 335605 h 1731524"/>
                  <a:gd name="connsiteX8" fmla="*/ 141051 w 296694"/>
                  <a:gd name="connsiteY8" fmla="*/ 58366 h 1731524"/>
                  <a:gd name="connsiteX9" fmla="*/ 116732 w 296694"/>
                  <a:gd name="connsiteY9" fmla="*/ 0 h 1731524"/>
                  <a:gd name="connsiteX0" fmla="*/ 262647 w 296694"/>
                  <a:gd name="connsiteY0" fmla="*/ 1673158 h 1673158"/>
                  <a:gd name="connsiteX1" fmla="*/ 296694 w 296694"/>
                  <a:gd name="connsiteY1" fmla="*/ 1585609 h 1673158"/>
                  <a:gd name="connsiteX2" fmla="*/ 228600 w 296694"/>
                  <a:gd name="connsiteY2" fmla="*/ 1468877 h 1673158"/>
                  <a:gd name="connsiteX3" fmla="*/ 282102 w 296694"/>
                  <a:gd name="connsiteY3" fmla="*/ 1284051 h 1673158"/>
                  <a:gd name="connsiteX4" fmla="*/ 14592 w 296694"/>
                  <a:gd name="connsiteY4" fmla="*/ 1201366 h 1673158"/>
                  <a:gd name="connsiteX5" fmla="*/ 0 w 296694"/>
                  <a:gd name="connsiteY5" fmla="*/ 1167319 h 1673158"/>
                  <a:gd name="connsiteX6" fmla="*/ 233464 w 296694"/>
                  <a:gd name="connsiteY6" fmla="*/ 355060 h 1673158"/>
                  <a:gd name="connsiteX7" fmla="*/ 136188 w 296694"/>
                  <a:gd name="connsiteY7" fmla="*/ 277239 h 1673158"/>
                  <a:gd name="connsiteX8" fmla="*/ 141051 w 296694"/>
                  <a:gd name="connsiteY8" fmla="*/ 0 h 1673158"/>
                  <a:gd name="connsiteX0" fmla="*/ 262647 w 296694"/>
                  <a:gd name="connsiteY0" fmla="*/ 1395919 h 1395919"/>
                  <a:gd name="connsiteX1" fmla="*/ 296694 w 296694"/>
                  <a:gd name="connsiteY1" fmla="*/ 1308370 h 1395919"/>
                  <a:gd name="connsiteX2" fmla="*/ 228600 w 296694"/>
                  <a:gd name="connsiteY2" fmla="*/ 1191638 h 1395919"/>
                  <a:gd name="connsiteX3" fmla="*/ 282102 w 296694"/>
                  <a:gd name="connsiteY3" fmla="*/ 1006812 h 1395919"/>
                  <a:gd name="connsiteX4" fmla="*/ 14592 w 296694"/>
                  <a:gd name="connsiteY4" fmla="*/ 924127 h 1395919"/>
                  <a:gd name="connsiteX5" fmla="*/ 0 w 296694"/>
                  <a:gd name="connsiteY5" fmla="*/ 890080 h 1395919"/>
                  <a:gd name="connsiteX6" fmla="*/ 233464 w 296694"/>
                  <a:gd name="connsiteY6" fmla="*/ 77821 h 1395919"/>
                  <a:gd name="connsiteX7" fmla="*/ 136188 w 296694"/>
                  <a:gd name="connsiteY7" fmla="*/ 0 h 1395919"/>
                  <a:gd name="connsiteX0" fmla="*/ 262647 w 296694"/>
                  <a:gd name="connsiteY0" fmla="*/ 1318098 h 1318098"/>
                  <a:gd name="connsiteX1" fmla="*/ 296694 w 296694"/>
                  <a:gd name="connsiteY1" fmla="*/ 1230549 h 1318098"/>
                  <a:gd name="connsiteX2" fmla="*/ 228600 w 296694"/>
                  <a:gd name="connsiteY2" fmla="*/ 1113817 h 1318098"/>
                  <a:gd name="connsiteX3" fmla="*/ 282102 w 296694"/>
                  <a:gd name="connsiteY3" fmla="*/ 928991 h 1318098"/>
                  <a:gd name="connsiteX4" fmla="*/ 14592 w 296694"/>
                  <a:gd name="connsiteY4" fmla="*/ 846306 h 1318098"/>
                  <a:gd name="connsiteX5" fmla="*/ 0 w 296694"/>
                  <a:gd name="connsiteY5" fmla="*/ 812259 h 1318098"/>
                  <a:gd name="connsiteX6" fmla="*/ 233464 w 296694"/>
                  <a:gd name="connsiteY6" fmla="*/ 0 h 1318098"/>
                  <a:gd name="connsiteX0" fmla="*/ 296694 w 296694"/>
                  <a:gd name="connsiteY0" fmla="*/ 1230549 h 1230549"/>
                  <a:gd name="connsiteX1" fmla="*/ 228600 w 296694"/>
                  <a:gd name="connsiteY1" fmla="*/ 1113817 h 1230549"/>
                  <a:gd name="connsiteX2" fmla="*/ 282102 w 296694"/>
                  <a:gd name="connsiteY2" fmla="*/ 928991 h 1230549"/>
                  <a:gd name="connsiteX3" fmla="*/ 14592 w 296694"/>
                  <a:gd name="connsiteY3" fmla="*/ 846306 h 1230549"/>
                  <a:gd name="connsiteX4" fmla="*/ 0 w 296694"/>
                  <a:gd name="connsiteY4" fmla="*/ 812259 h 1230549"/>
                  <a:gd name="connsiteX5" fmla="*/ 233464 w 296694"/>
                  <a:gd name="connsiteY5" fmla="*/ 0 h 1230549"/>
                  <a:gd name="connsiteX0" fmla="*/ 296694 w 301616"/>
                  <a:gd name="connsiteY0" fmla="*/ 1230549 h 1230549"/>
                  <a:gd name="connsiteX1" fmla="*/ 301616 w 301616"/>
                  <a:gd name="connsiteY1" fmla="*/ 1192767 h 1230549"/>
                  <a:gd name="connsiteX2" fmla="*/ 228600 w 301616"/>
                  <a:gd name="connsiteY2" fmla="*/ 1113817 h 1230549"/>
                  <a:gd name="connsiteX3" fmla="*/ 282102 w 301616"/>
                  <a:gd name="connsiteY3" fmla="*/ 928991 h 1230549"/>
                  <a:gd name="connsiteX4" fmla="*/ 14592 w 301616"/>
                  <a:gd name="connsiteY4" fmla="*/ 846306 h 1230549"/>
                  <a:gd name="connsiteX5" fmla="*/ 0 w 301616"/>
                  <a:gd name="connsiteY5" fmla="*/ 812259 h 1230549"/>
                  <a:gd name="connsiteX6" fmla="*/ 233464 w 301616"/>
                  <a:gd name="connsiteY6" fmla="*/ 0 h 1230549"/>
                  <a:gd name="connsiteX0" fmla="*/ 296694 w 296694"/>
                  <a:gd name="connsiteY0" fmla="*/ 1230549 h 1230549"/>
                  <a:gd name="connsiteX1" fmla="*/ 228600 w 296694"/>
                  <a:gd name="connsiteY1" fmla="*/ 1113817 h 1230549"/>
                  <a:gd name="connsiteX2" fmla="*/ 282102 w 296694"/>
                  <a:gd name="connsiteY2" fmla="*/ 928991 h 1230549"/>
                  <a:gd name="connsiteX3" fmla="*/ 14592 w 296694"/>
                  <a:gd name="connsiteY3" fmla="*/ 846306 h 1230549"/>
                  <a:gd name="connsiteX4" fmla="*/ 0 w 296694"/>
                  <a:gd name="connsiteY4" fmla="*/ 812259 h 1230549"/>
                  <a:gd name="connsiteX5" fmla="*/ 233464 w 296694"/>
                  <a:gd name="connsiteY5" fmla="*/ 0 h 1230549"/>
                  <a:gd name="connsiteX0" fmla="*/ 296694 w 296694"/>
                  <a:gd name="connsiteY0" fmla="*/ 1230549 h 1230549"/>
                  <a:gd name="connsiteX1" fmla="*/ 282102 w 296694"/>
                  <a:gd name="connsiteY1" fmla="*/ 928991 h 1230549"/>
                  <a:gd name="connsiteX2" fmla="*/ 14592 w 296694"/>
                  <a:gd name="connsiteY2" fmla="*/ 846306 h 1230549"/>
                  <a:gd name="connsiteX3" fmla="*/ 0 w 296694"/>
                  <a:gd name="connsiteY3" fmla="*/ 812259 h 1230549"/>
                  <a:gd name="connsiteX4" fmla="*/ 233464 w 296694"/>
                  <a:gd name="connsiteY4" fmla="*/ 0 h 1230549"/>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08" name="フリーフォーム 107"/>
            <p:cNvSpPr/>
            <p:nvPr/>
          </p:nvSpPr>
          <p:spPr>
            <a:xfrm>
              <a:off x="6319592" y="2676182"/>
              <a:ext cx="1692234"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265374 w 2232561"/>
                <a:gd name="connsiteY37" fmla="*/ 952646 h 2369127"/>
                <a:gd name="connsiteX38" fmla="*/ 540327 w 2232561"/>
                <a:gd name="connsiteY38" fmla="*/ 0 h 2369127"/>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279022 w 2232561"/>
                <a:gd name="connsiteY36" fmla="*/ 1962581 h 2369127"/>
                <a:gd name="connsiteX37" fmla="*/ 0 w 2232561"/>
                <a:gd name="connsiteY37" fmla="*/ 1882239 h 2369127"/>
                <a:gd name="connsiteX38" fmla="*/ 265374 w 2232561"/>
                <a:gd name="connsiteY38" fmla="*/ 952646 h 2369127"/>
                <a:gd name="connsiteX39" fmla="*/ 540327 w 2232561"/>
                <a:gd name="connsiteY39" fmla="*/ 0 h 2369127"/>
                <a:gd name="connsiteX0" fmla="*/ 274953 w 1967187"/>
                <a:gd name="connsiteY0" fmla="*/ 0 h 2369127"/>
                <a:gd name="connsiteX1" fmla="*/ 755904 w 1967187"/>
                <a:gd name="connsiteY1" fmla="*/ 53439 h 2369127"/>
                <a:gd name="connsiteX2" fmla="*/ 702465 w 1967187"/>
                <a:gd name="connsiteY2" fmla="*/ 332509 h 2369127"/>
                <a:gd name="connsiteX3" fmla="*/ 702465 w 1967187"/>
                <a:gd name="connsiteY3" fmla="*/ 433449 h 2369127"/>
                <a:gd name="connsiteX4" fmla="*/ 726215 w 1967187"/>
                <a:gd name="connsiteY4" fmla="*/ 492826 h 2369127"/>
                <a:gd name="connsiteX5" fmla="*/ 720278 w 1967187"/>
                <a:gd name="connsiteY5" fmla="*/ 765958 h 2369127"/>
                <a:gd name="connsiteX6" fmla="*/ 803405 w 1967187"/>
                <a:gd name="connsiteY6" fmla="*/ 843148 h 2369127"/>
                <a:gd name="connsiteX7" fmla="*/ 844969 w 1967187"/>
                <a:gd name="connsiteY7" fmla="*/ 849086 h 2369127"/>
                <a:gd name="connsiteX8" fmla="*/ 945909 w 1967187"/>
                <a:gd name="connsiteY8" fmla="*/ 760021 h 2369127"/>
                <a:gd name="connsiteX9" fmla="*/ 1118101 w 1967187"/>
                <a:gd name="connsiteY9" fmla="*/ 694706 h 2369127"/>
                <a:gd name="connsiteX10" fmla="*/ 1171540 w 1967187"/>
                <a:gd name="connsiteY10" fmla="*/ 564078 h 2369127"/>
                <a:gd name="connsiteX11" fmla="*/ 1373421 w 1967187"/>
                <a:gd name="connsiteY11" fmla="*/ 516577 h 2369127"/>
                <a:gd name="connsiteX12" fmla="*/ 1622802 w 1967187"/>
                <a:gd name="connsiteY12" fmla="*/ 599704 h 2369127"/>
                <a:gd name="connsiteX13" fmla="*/ 1771244 w 1967187"/>
                <a:gd name="connsiteY13" fmla="*/ 670956 h 2369127"/>
                <a:gd name="connsiteX14" fmla="*/ 1961249 w 1967187"/>
                <a:gd name="connsiteY14" fmla="*/ 676893 h 2369127"/>
                <a:gd name="connsiteX15" fmla="*/ 1967187 w 1967187"/>
                <a:gd name="connsiteY15" fmla="*/ 843148 h 2369127"/>
                <a:gd name="connsiteX16" fmla="*/ 1741556 w 1967187"/>
                <a:gd name="connsiteY16" fmla="*/ 825335 h 2369127"/>
                <a:gd name="connsiteX17" fmla="*/ 1711867 w 1967187"/>
                <a:gd name="connsiteY17" fmla="*/ 985652 h 2369127"/>
                <a:gd name="connsiteX18" fmla="*/ 1729680 w 1967187"/>
                <a:gd name="connsiteY18" fmla="*/ 1027216 h 2369127"/>
                <a:gd name="connsiteX19" fmla="*/ 1771244 w 1967187"/>
                <a:gd name="connsiteY19" fmla="*/ 1033153 h 2369127"/>
                <a:gd name="connsiteX20" fmla="*/ 1765306 w 1967187"/>
                <a:gd name="connsiteY20" fmla="*/ 1169719 h 2369127"/>
                <a:gd name="connsiteX21" fmla="*/ 1688117 w 1967187"/>
                <a:gd name="connsiteY21" fmla="*/ 1205345 h 2369127"/>
                <a:gd name="connsiteX22" fmla="*/ 1604989 w 1967187"/>
                <a:gd name="connsiteY22" fmla="*/ 1193470 h 2369127"/>
                <a:gd name="connsiteX23" fmla="*/ 1551550 w 1967187"/>
                <a:gd name="connsiteY23" fmla="*/ 1145969 h 2369127"/>
                <a:gd name="connsiteX24" fmla="*/ 1391234 w 1967187"/>
                <a:gd name="connsiteY24" fmla="*/ 1151906 h 2369127"/>
                <a:gd name="connsiteX25" fmla="*/ 1325919 w 1967187"/>
                <a:gd name="connsiteY25" fmla="*/ 1383475 h 2369127"/>
                <a:gd name="connsiteX26" fmla="*/ 1426860 w 1967187"/>
                <a:gd name="connsiteY26" fmla="*/ 1395351 h 2369127"/>
                <a:gd name="connsiteX27" fmla="*/ 1438735 w 1967187"/>
                <a:gd name="connsiteY27" fmla="*/ 1407226 h 2369127"/>
                <a:gd name="connsiteX28" fmla="*/ 1604989 w 1967187"/>
                <a:gd name="connsiteY28" fmla="*/ 1442852 h 2369127"/>
                <a:gd name="connsiteX29" fmla="*/ 1498111 w 1967187"/>
                <a:gd name="connsiteY29" fmla="*/ 1959429 h 2369127"/>
                <a:gd name="connsiteX30" fmla="*/ 1848434 w 1967187"/>
                <a:gd name="connsiteY30" fmla="*/ 2072244 h 2369127"/>
                <a:gd name="connsiteX31" fmla="*/ 1818745 w 1967187"/>
                <a:gd name="connsiteY31" fmla="*/ 2244436 h 2369127"/>
                <a:gd name="connsiteX32" fmla="*/ 1735618 w 1967187"/>
                <a:gd name="connsiteY32" fmla="*/ 2321626 h 2369127"/>
                <a:gd name="connsiteX33" fmla="*/ 1486236 w 1967187"/>
                <a:gd name="connsiteY33" fmla="*/ 2369127 h 2369127"/>
                <a:gd name="connsiteX34" fmla="*/ 1432797 w 1967187"/>
                <a:gd name="connsiteY34" fmla="*/ 2369127 h 2369127"/>
                <a:gd name="connsiteX35" fmla="*/ 1432797 w 1967187"/>
                <a:gd name="connsiteY35" fmla="*/ 2369127 h 2369127"/>
                <a:gd name="connsiteX36" fmla="*/ 13648 w 1967187"/>
                <a:gd name="connsiteY36" fmla="*/ 1962581 h 2369127"/>
                <a:gd name="connsiteX37" fmla="*/ 0 w 1967187"/>
                <a:gd name="connsiteY37" fmla="*/ 952646 h 2369127"/>
                <a:gd name="connsiteX38" fmla="*/ 274953 w 1967187"/>
                <a:gd name="connsiteY38" fmla="*/ 0 h 2369127"/>
                <a:gd name="connsiteX0" fmla="*/ 261305 w 1953539"/>
                <a:gd name="connsiteY0" fmla="*/ 0 h 2369127"/>
                <a:gd name="connsiteX1" fmla="*/ 742256 w 1953539"/>
                <a:gd name="connsiteY1" fmla="*/ 53439 h 2369127"/>
                <a:gd name="connsiteX2" fmla="*/ 688817 w 1953539"/>
                <a:gd name="connsiteY2" fmla="*/ 332509 h 2369127"/>
                <a:gd name="connsiteX3" fmla="*/ 688817 w 1953539"/>
                <a:gd name="connsiteY3" fmla="*/ 433449 h 2369127"/>
                <a:gd name="connsiteX4" fmla="*/ 712567 w 1953539"/>
                <a:gd name="connsiteY4" fmla="*/ 492826 h 2369127"/>
                <a:gd name="connsiteX5" fmla="*/ 706630 w 1953539"/>
                <a:gd name="connsiteY5" fmla="*/ 765958 h 2369127"/>
                <a:gd name="connsiteX6" fmla="*/ 789757 w 1953539"/>
                <a:gd name="connsiteY6" fmla="*/ 843148 h 2369127"/>
                <a:gd name="connsiteX7" fmla="*/ 831321 w 1953539"/>
                <a:gd name="connsiteY7" fmla="*/ 849086 h 2369127"/>
                <a:gd name="connsiteX8" fmla="*/ 932261 w 1953539"/>
                <a:gd name="connsiteY8" fmla="*/ 760021 h 2369127"/>
                <a:gd name="connsiteX9" fmla="*/ 1104453 w 1953539"/>
                <a:gd name="connsiteY9" fmla="*/ 694706 h 2369127"/>
                <a:gd name="connsiteX10" fmla="*/ 1157892 w 1953539"/>
                <a:gd name="connsiteY10" fmla="*/ 564078 h 2369127"/>
                <a:gd name="connsiteX11" fmla="*/ 1359773 w 1953539"/>
                <a:gd name="connsiteY11" fmla="*/ 516577 h 2369127"/>
                <a:gd name="connsiteX12" fmla="*/ 1609154 w 1953539"/>
                <a:gd name="connsiteY12" fmla="*/ 599704 h 2369127"/>
                <a:gd name="connsiteX13" fmla="*/ 1757596 w 1953539"/>
                <a:gd name="connsiteY13" fmla="*/ 670956 h 2369127"/>
                <a:gd name="connsiteX14" fmla="*/ 1947601 w 1953539"/>
                <a:gd name="connsiteY14" fmla="*/ 676893 h 2369127"/>
                <a:gd name="connsiteX15" fmla="*/ 1953539 w 1953539"/>
                <a:gd name="connsiteY15" fmla="*/ 843148 h 2369127"/>
                <a:gd name="connsiteX16" fmla="*/ 1727908 w 1953539"/>
                <a:gd name="connsiteY16" fmla="*/ 825335 h 2369127"/>
                <a:gd name="connsiteX17" fmla="*/ 1698219 w 1953539"/>
                <a:gd name="connsiteY17" fmla="*/ 985652 h 2369127"/>
                <a:gd name="connsiteX18" fmla="*/ 1716032 w 1953539"/>
                <a:gd name="connsiteY18" fmla="*/ 1027216 h 2369127"/>
                <a:gd name="connsiteX19" fmla="*/ 1757596 w 1953539"/>
                <a:gd name="connsiteY19" fmla="*/ 1033153 h 2369127"/>
                <a:gd name="connsiteX20" fmla="*/ 1751658 w 1953539"/>
                <a:gd name="connsiteY20" fmla="*/ 1169719 h 2369127"/>
                <a:gd name="connsiteX21" fmla="*/ 1674469 w 1953539"/>
                <a:gd name="connsiteY21" fmla="*/ 1205345 h 2369127"/>
                <a:gd name="connsiteX22" fmla="*/ 1591341 w 1953539"/>
                <a:gd name="connsiteY22" fmla="*/ 1193470 h 2369127"/>
                <a:gd name="connsiteX23" fmla="*/ 1537902 w 1953539"/>
                <a:gd name="connsiteY23" fmla="*/ 1145969 h 2369127"/>
                <a:gd name="connsiteX24" fmla="*/ 1377586 w 1953539"/>
                <a:gd name="connsiteY24" fmla="*/ 1151906 h 2369127"/>
                <a:gd name="connsiteX25" fmla="*/ 1312271 w 1953539"/>
                <a:gd name="connsiteY25" fmla="*/ 1383475 h 2369127"/>
                <a:gd name="connsiteX26" fmla="*/ 1413212 w 1953539"/>
                <a:gd name="connsiteY26" fmla="*/ 1395351 h 2369127"/>
                <a:gd name="connsiteX27" fmla="*/ 1425087 w 1953539"/>
                <a:gd name="connsiteY27" fmla="*/ 1407226 h 2369127"/>
                <a:gd name="connsiteX28" fmla="*/ 1591341 w 1953539"/>
                <a:gd name="connsiteY28" fmla="*/ 1442852 h 2369127"/>
                <a:gd name="connsiteX29" fmla="*/ 1484463 w 1953539"/>
                <a:gd name="connsiteY29" fmla="*/ 1959429 h 2369127"/>
                <a:gd name="connsiteX30" fmla="*/ 1834786 w 1953539"/>
                <a:gd name="connsiteY30" fmla="*/ 2072244 h 2369127"/>
                <a:gd name="connsiteX31" fmla="*/ 1805097 w 1953539"/>
                <a:gd name="connsiteY31" fmla="*/ 2244436 h 2369127"/>
                <a:gd name="connsiteX32" fmla="*/ 1721970 w 1953539"/>
                <a:gd name="connsiteY32" fmla="*/ 2321626 h 2369127"/>
                <a:gd name="connsiteX33" fmla="*/ 1472588 w 1953539"/>
                <a:gd name="connsiteY33" fmla="*/ 2369127 h 2369127"/>
                <a:gd name="connsiteX34" fmla="*/ 1419149 w 1953539"/>
                <a:gd name="connsiteY34" fmla="*/ 2369127 h 2369127"/>
                <a:gd name="connsiteX35" fmla="*/ 1419149 w 1953539"/>
                <a:gd name="connsiteY35" fmla="*/ 2369127 h 2369127"/>
                <a:gd name="connsiteX36" fmla="*/ 0 w 1953539"/>
                <a:gd name="connsiteY36" fmla="*/ 1962581 h 2369127"/>
                <a:gd name="connsiteX37" fmla="*/ 261305 w 1953539"/>
                <a:gd name="connsiteY37" fmla="*/ 0 h 2369127"/>
                <a:gd name="connsiteX0" fmla="*/ 261305 w 1953539"/>
                <a:gd name="connsiteY0" fmla="*/ 0 h 2369127"/>
                <a:gd name="connsiteX1" fmla="*/ 742256 w 1953539"/>
                <a:gd name="connsiteY1" fmla="*/ 53439 h 2369127"/>
                <a:gd name="connsiteX2" fmla="*/ 688817 w 1953539"/>
                <a:gd name="connsiteY2" fmla="*/ 332509 h 2369127"/>
                <a:gd name="connsiteX3" fmla="*/ 688817 w 1953539"/>
                <a:gd name="connsiteY3" fmla="*/ 433449 h 2369127"/>
                <a:gd name="connsiteX4" fmla="*/ 712567 w 1953539"/>
                <a:gd name="connsiteY4" fmla="*/ 492826 h 2369127"/>
                <a:gd name="connsiteX5" fmla="*/ 706630 w 1953539"/>
                <a:gd name="connsiteY5" fmla="*/ 765958 h 2369127"/>
                <a:gd name="connsiteX6" fmla="*/ 789757 w 1953539"/>
                <a:gd name="connsiteY6" fmla="*/ 843148 h 2369127"/>
                <a:gd name="connsiteX7" fmla="*/ 831321 w 1953539"/>
                <a:gd name="connsiteY7" fmla="*/ 849086 h 2369127"/>
                <a:gd name="connsiteX8" fmla="*/ 932261 w 1953539"/>
                <a:gd name="connsiteY8" fmla="*/ 760021 h 2369127"/>
                <a:gd name="connsiteX9" fmla="*/ 1104453 w 1953539"/>
                <a:gd name="connsiteY9" fmla="*/ 694706 h 2369127"/>
                <a:gd name="connsiteX10" fmla="*/ 1157892 w 1953539"/>
                <a:gd name="connsiteY10" fmla="*/ 564078 h 2369127"/>
                <a:gd name="connsiteX11" fmla="*/ 1359773 w 1953539"/>
                <a:gd name="connsiteY11" fmla="*/ 516577 h 2369127"/>
                <a:gd name="connsiteX12" fmla="*/ 1609154 w 1953539"/>
                <a:gd name="connsiteY12" fmla="*/ 599704 h 2369127"/>
                <a:gd name="connsiteX13" fmla="*/ 1757596 w 1953539"/>
                <a:gd name="connsiteY13" fmla="*/ 670956 h 2369127"/>
                <a:gd name="connsiteX14" fmla="*/ 1947601 w 1953539"/>
                <a:gd name="connsiteY14" fmla="*/ 676893 h 2369127"/>
                <a:gd name="connsiteX15" fmla="*/ 1953539 w 1953539"/>
                <a:gd name="connsiteY15" fmla="*/ 843148 h 2369127"/>
                <a:gd name="connsiteX16" fmla="*/ 1727908 w 1953539"/>
                <a:gd name="connsiteY16" fmla="*/ 825335 h 2369127"/>
                <a:gd name="connsiteX17" fmla="*/ 1698219 w 1953539"/>
                <a:gd name="connsiteY17" fmla="*/ 985652 h 2369127"/>
                <a:gd name="connsiteX18" fmla="*/ 1716032 w 1953539"/>
                <a:gd name="connsiteY18" fmla="*/ 1027216 h 2369127"/>
                <a:gd name="connsiteX19" fmla="*/ 1757596 w 1953539"/>
                <a:gd name="connsiteY19" fmla="*/ 1033153 h 2369127"/>
                <a:gd name="connsiteX20" fmla="*/ 1751658 w 1953539"/>
                <a:gd name="connsiteY20" fmla="*/ 1169719 h 2369127"/>
                <a:gd name="connsiteX21" fmla="*/ 1674469 w 1953539"/>
                <a:gd name="connsiteY21" fmla="*/ 1205345 h 2369127"/>
                <a:gd name="connsiteX22" fmla="*/ 1591341 w 1953539"/>
                <a:gd name="connsiteY22" fmla="*/ 1193470 h 2369127"/>
                <a:gd name="connsiteX23" fmla="*/ 1537902 w 1953539"/>
                <a:gd name="connsiteY23" fmla="*/ 1145969 h 2369127"/>
                <a:gd name="connsiteX24" fmla="*/ 1377586 w 1953539"/>
                <a:gd name="connsiteY24" fmla="*/ 1151906 h 2369127"/>
                <a:gd name="connsiteX25" fmla="*/ 1312271 w 1953539"/>
                <a:gd name="connsiteY25" fmla="*/ 1383475 h 2369127"/>
                <a:gd name="connsiteX26" fmla="*/ 1413212 w 1953539"/>
                <a:gd name="connsiteY26" fmla="*/ 1395351 h 2369127"/>
                <a:gd name="connsiteX27" fmla="*/ 1425087 w 1953539"/>
                <a:gd name="connsiteY27" fmla="*/ 1407226 h 2369127"/>
                <a:gd name="connsiteX28" fmla="*/ 1591341 w 1953539"/>
                <a:gd name="connsiteY28" fmla="*/ 1442852 h 2369127"/>
                <a:gd name="connsiteX29" fmla="*/ 1484463 w 1953539"/>
                <a:gd name="connsiteY29" fmla="*/ 1959429 h 2369127"/>
                <a:gd name="connsiteX30" fmla="*/ 1834786 w 1953539"/>
                <a:gd name="connsiteY30" fmla="*/ 2072244 h 2369127"/>
                <a:gd name="connsiteX31" fmla="*/ 1805097 w 1953539"/>
                <a:gd name="connsiteY31" fmla="*/ 2244436 h 2369127"/>
                <a:gd name="connsiteX32" fmla="*/ 1721970 w 1953539"/>
                <a:gd name="connsiteY32" fmla="*/ 2321626 h 2369127"/>
                <a:gd name="connsiteX33" fmla="*/ 1472588 w 1953539"/>
                <a:gd name="connsiteY33" fmla="*/ 2369127 h 2369127"/>
                <a:gd name="connsiteX34" fmla="*/ 1419149 w 1953539"/>
                <a:gd name="connsiteY34" fmla="*/ 2369127 h 2369127"/>
                <a:gd name="connsiteX35" fmla="*/ 1419149 w 1953539"/>
                <a:gd name="connsiteY35" fmla="*/ 2369127 h 2369127"/>
                <a:gd name="connsiteX36" fmla="*/ 204716 w 1953539"/>
                <a:gd name="connsiteY36" fmla="*/ 2030820 h 2369127"/>
                <a:gd name="connsiteX37" fmla="*/ 0 w 1953539"/>
                <a:gd name="connsiteY37" fmla="*/ 1962581 h 2369127"/>
                <a:gd name="connsiteX38" fmla="*/ 261305 w 1953539"/>
                <a:gd name="connsiteY38" fmla="*/ 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37" fmla="*/ 56589 w 1748823"/>
                <a:gd name="connsiteY37" fmla="*/ 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37" fmla="*/ 148029 w 1748823"/>
                <a:gd name="connsiteY37" fmla="*/ 9144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25200 w 1748823"/>
                <a:gd name="connsiteY36" fmla="*/ 2048477 h 2369127"/>
                <a:gd name="connsiteX37" fmla="*/ 0 w 1748823"/>
                <a:gd name="connsiteY37" fmla="*/ 203082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25200 w 1748823"/>
                <a:gd name="connsiteY36" fmla="*/ 2048477 h 2369127"/>
                <a:gd name="connsiteX37" fmla="*/ 43040 w 1748823"/>
                <a:gd name="connsiteY37" fmla="*/ 2042298 h 2369127"/>
                <a:gd name="connsiteX38" fmla="*/ 0 w 1748823"/>
                <a:gd name="connsiteY38" fmla="*/ 2030820 h 2369127"/>
                <a:gd name="connsiteX0" fmla="*/ 31389 w 1723623"/>
                <a:gd name="connsiteY0" fmla="*/ 0 h 2369127"/>
                <a:gd name="connsiteX1" fmla="*/ 512340 w 1723623"/>
                <a:gd name="connsiteY1" fmla="*/ 53439 h 2369127"/>
                <a:gd name="connsiteX2" fmla="*/ 458901 w 1723623"/>
                <a:gd name="connsiteY2" fmla="*/ 332509 h 2369127"/>
                <a:gd name="connsiteX3" fmla="*/ 458901 w 1723623"/>
                <a:gd name="connsiteY3" fmla="*/ 433449 h 2369127"/>
                <a:gd name="connsiteX4" fmla="*/ 482651 w 1723623"/>
                <a:gd name="connsiteY4" fmla="*/ 492826 h 2369127"/>
                <a:gd name="connsiteX5" fmla="*/ 476714 w 1723623"/>
                <a:gd name="connsiteY5" fmla="*/ 765958 h 2369127"/>
                <a:gd name="connsiteX6" fmla="*/ 559841 w 1723623"/>
                <a:gd name="connsiteY6" fmla="*/ 843148 h 2369127"/>
                <a:gd name="connsiteX7" fmla="*/ 601405 w 1723623"/>
                <a:gd name="connsiteY7" fmla="*/ 849086 h 2369127"/>
                <a:gd name="connsiteX8" fmla="*/ 702345 w 1723623"/>
                <a:gd name="connsiteY8" fmla="*/ 760021 h 2369127"/>
                <a:gd name="connsiteX9" fmla="*/ 874537 w 1723623"/>
                <a:gd name="connsiteY9" fmla="*/ 694706 h 2369127"/>
                <a:gd name="connsiteX10" fmla="*/ 927976 w 1723623"/>
                <a:gd name="connsiteY10" fmla="*/ 564078 h 2369127"/>
                <a:gd name="connsiteX11" fmla="*/ 1129857 w 1723623"/>
                <a:gd name="connsiteY11" fmla="*/ 516577 h 2369127"/>
                <a:gd name="connsiteX12" fmla="*/ 1379238 w 1723623"/>
                <a:gd name="connsiteY12" fmla="*/ 599704 h 2369127"/>
                <a:gd name="connsiteX13" fmla="*/ 1527680 w 1723623"/>
                <a:gd name="connsiteY13" fmla="*/ 670956 h 2369127"/>
                <a:gd name="connsiteX14" fmla="*/ 1717685 w 1723623"/>
                <a:gd name="connsiteY14" fmla="*/ 676893 h 2369127"/>
                <a:gd name="connsiteX15" fmla="*/ 1723623 w 1723623"/>
                <a:gd name="connsiteY15" fmla="*/ 843148 h 2369127"/>
                <a:gd name="connsiteX16" fmla="*/ 1497992 w 1723623"/>
                <a:gd name="connsiteY16" fmla="*/ 825335 h 2369127"/>
                <a:gd name="connsiteX17" fmla="*/ 1468303 w 1723623"/>
                <a:gd name="connsiteY17" fmla="*/ 985652 h 2369127"/>
                <a:gd name="connsiteX18" fmla="*/ 1486116 w 1723623"/>
                <a:gd name="connsiteY18" fmla="*/ 1027216 h 2369127"/>
                <a:gd name="connsiteX19" fmla="*/ 1527680 w 1723623"/>
                <a:gd name="connsiteY19" fmla="*/ 1033153 h 2369127"/>
                <a:gd name="connsiteX20" fmla="*/ 1521742 w 1723623"/>
                <a:gd name="connsiteY20" fmla="*/ 1169719 h 2369127"/>
                <a:gd name="connsiteX21" fmla="*/ 1444553 w 1723623"/>
                <a:gd name="connsiteY21" fmla="*/ 1205345 h 2369127"/>
                <a:gd name="connsiteX22" fmla="*/ 1361425 w 1723623"/>
                <a:gd name="connsiteY22" fmla="*/ 1193470 h 2369127"/>
                <a:gd name="connsiteX23" fmla="*/ 1307986 w 1723623"/>
                <a:gd name="connsiteY23" fmla="*/ 1145969 h 2369127"/>
                <a:gd name="connsiteX24" fmla="*/ 1147670 w 1723623"/>
                <a:gd name="connsiteY24" fmla="*/ 1151906 h 2369127"/>
                <a:gd name="connsiteX25" fmla="*/ 1082355 w 1723623"/>
                <a:gd name="connsiteY25" fmla="*/ 1383475 h 2369127"/>
                <a:gd name="connsiteX26" fmla="*/ 1183296 w 1723623"/>
                <a:gd name="connsiteY26" fmla="*/ 1395351 h 2369127"/>
                <a:gd name="connsiteX27" fmla="*/ 1195171 w 1723623"/>
                <a:gd name="connsiteY27" fmla="*/ 1407226 h 2369127"/>
                <a:gd name="connsiteX28" fmla="*/ 1361425 w 1723623"/>
                <a:gd name="connsiteY28" fmla="*/ 1442852 h 2369127"/>
                <a:gd name="connsiteX29" fmla="*/ 1254547 w 1723623"/>
                <a:gd name="connsiteY29" fmla="*/ 1959429 h 2369127"/>
                <a:gd name="connsiteX30" fmla="*/ 1604870 w 1723623"/>
                <a:gd name="connsiteY30" fmla="*/ 2072244 h 2369127"/>
                <a:gd name="connsiteX31" fmla="*/ 1575181 w 1723623"/>
                <a:gd name="connsiteY31" fmla="*/ 2244436 h 2369127"/>
                <a:gd name="connsiteX32" fmla="*/ 1492054 w 1723623"/>
                <a:gd name="connsiteY32" fmla="*/ 2321626 h 2369127"/>
                <a:gd name="connsiteX33" fmla="*/ 1242672 w 1723623"/>
                <a:gd name="connsiteY33" fmla="*/ 2369127 h 2369127"/>
                <a:gd name="connsiteX34" fmla="*/ 1189233 w 1723623"/>
                <a:gd name="connsiteY34" fmla="*/ 2369127 h 2369127"/>
                <a:gd name="connsiteX35" fmla="*/ 1189233 w 1723623"/>
                <a:gd name="connsiteY35" fmla="*/ 2369127 h 2369127"/>
                <a:gd name="connsiteX36" fmla="*/ 0 w 1723623"/>
                <a:gd name="connsiteY36" fmla="*/ 2048477 h 2369127"/>
                <a:gd name="connsiteX37" fmla="*/ 17840 w 1723623"/>
                <a:gd name="connsiteY37" fmla="*/ 2042298 h 2369127"/>
                <a:gd name="connsiteX0" fmla="*/ 31389 w 1723623"/>
                <a:gd name="connsiteY0" fmla="*/ 0 h 2369127"/>
                <a:gd name="connsiteX1" fmla="*/ 512340 w 1723623"/>
                <a:gd name="connsiteY1" fmla="*/ 53439 h 2369127"/>
                <a:gd name="connsiteX2" fmla="*/ 458901 w 1723623"/>
                <a:gd name="connsiteY2" fmla="*/ 332509 h 2369127"/>
                <a:gd name="connsiteX3" fmla="*/ 458901 w 1723623"/>
                <a:gd name="connsiteY3" fmla="*/ 433449 h 2369127"/>
                <a:gd name="connsiteX4" fmla="*/ 482651 w 1723623"/>
                <a:gd name="connsiteY4" fmla="*/ 492826 h 2369127"/>
                <a:gd name="connsiteX5" fmla="*/ 476714 w 1723623"/>
                <a:gd name="connsiteY5" fmla="*/ 765958 h 2369127"/>
                <a:gd name="connsiteX6" fmla="*/ 559841 w 1723623"/>
                <a:gd name="connsiteY6" fmla="*/ 843148 h 2369127"/>
                <a:gd name="connsiteX7" fmla="*/ 601405 w 1723623"/>
                <a:gd name="connsiteY7" fmla="*/ 849086 h 2369127"/>
                <a:gd name="connsiteX8" fmla="*/ 702345 w 1723623"/>
                <a:gd name="connsiteY8" fmla="*/ 760021 h 2369127"/>
                <a:gd name="connsiteX9" fmla="*/ 874537 w 1723623"/>
                <a:gd name="connsiteY9" fmla="*/ 694706 h 2369127"/>
                <a:gd name="connsiteX10" fmla="*/ 927976 w 1723623"/>
                <a:gd name="connsiteY10" fmla="*/ 564078 h 2369127"/>
                <a:gd name="connsiteX11" fmla="*/ 1129857 w 1723623"/>
                <a:gd name="connsiteY11" fmla="*/ 516577 h 2369127"/>
                <a:gd name="connsiteX12" fmla="*/ 1379238 w 1723623"/>
                <a:gd name="connsiteY12" fmla="*/ 599704 h 2369127"/>
                <a:gd name="connsiteX13" fmla="*/ 1527680 w 1723623"/>
                <a:gd name="connsiteY13" fmla="*/ 670956 h 2369127"/>
                <a:gd name="connsiteX14" fmla="*/ 1717685 w 1723623"/>
                <a:gd name="connsiteY14" fmla="*/ 676893 h 2369127"/>
                <a:gd name="connsiteX15" fmla="*/ 1723623 w 1723623"/>
                <a:gd name="connsiteY15" fmla="*/ 843148 h 2369127"/>
                <a:gd name="connsiteX16" fmla="*/ 1497992 w 1723623"/>
                <a:gd name="connsiteY16" fmla="*/ 825335 h 2369127"/>
                <a:gd name="connsiteX17" fmla="*/ 1468303 w 1723623"/>
                <a:gd name="connsiteY17" fmla="*/ 985652 h 2369127"/>
                <a:gd name="connsiteX18" fmla="*/ 1486116 w 1723623"/>
                <a:gd name="connsiteY18" fmla="*/ 1027216 h 2369127"/>
                <a:gd name="connsiteX19" fmla="*/ 1527680 w 1723623"/>
                <a:gd name="connsiteY19" fmla="*/ 1033153 h 2369127"/>
                <a:gd name="connsiteX20" fmla="*/ 1521742 w 1723623"/>
                <a:gd name="connsiteY20" fmla="*/ 1169719 h 2369127"/>
                <a:gd name="connsiteX21" fmla="*/ 1444553 w 1723623"/>
                <a:gd name="connsiteY21" fmla="*/ 1205345 h 2369127"/>
                <a:gd name="connsiteX22" fmla="*/ 1361425 w 1723623"/>
                <a:gd name="connsiteY22" fmla="*/ 1193470 h 2369127"/>
                <a:gd name="connsiteX23" fmla="*/ 1307986 w 1723623"/>
                <a:gd name="connsiteY23" fmla="*/ 1145969 h 2369127"/>
                <a:gd name="connsiteX24" fmla="*/ 1147670 w 1723623"/>
                <a:gd name="connsiteY24" fmla="*/ 1151906 h 2369127"/>
                <a:gd name="connsiteX25" fmla="*/ 1082355 w 1723623"/>
                <a:gd name="connsiteY25" fmla="*/ 1383475 h 2369127"/>
                <a:gd name="connsiteX26" fmla="*/ 1183296 w 1723623"/>
                <a:gd name="connsiteY26" fmla="*/ 1395351 h 2369127"/>
                <a:gd name="connsiteX27" fmla="*/ 1195171 w 1723623"/>
                <a:gd name="connsiteY27" fmla="*/ 1407226 h 2369127"/>
                <a:gd name="connsiteX28" fmla="*/ 1361425 w 1723623"/>
                <a:gd name="connsiteY28" fmla="*/ 1442852 h 2369127"/>
                <a:gd name="connsiteX29" fmla="*/ 1254547 w 1723623"/>
                <a:gd name="connsiteY29" fmla="*/ 1959429 h 2369127"/>
                <a:gd name="connsiteX30" fmla="*/ 1604870 w 1723623"/>
                <a:gd name="connsiteY30" fmla="*/ 2072244 h 2369127"/>
                <a:gd name="connsiteX31" fmla="*/ 1575181 w 1723623"/>
                <a:gd name="connsiteY31" fmla="*/ 2244436 h 2369127"/>
                <a:gd name="connsiteX32" fmla="*/ 1492054 w 1723623"/>
                <a:gd name="connsiteY32" fmla="*/ 2321626 h 2369127"/>
                <a:gd name="connsiteX33" fmla="*/ 1242672 w 1723623"/>
                <a:gd name="connsiteY33" fmla="*/ 2369127 h 2369127"/>
                <a:gd name="connsiteX34" fmla="*/ 1189233 w 1723623"/>
                <a:gd name="connsiteY34" fmla="*/ 2369127 h 2369127"/>
                <a:gd name="connsiteX35" fmla="*/ 1189233 w 1723623"/>
                <a:gd name="connsiteY35" fmla="*/ 2369127 h 2369127"/>
                <a:gd name="connsiteX36" fmla="*/ 0 w 1723623"/>
                <a:gd name="connsiteY36" fmla="*/ 2048477 h 2369127"/>
                <a:gd name="connsiteX37" fmla="*/ 17840 w 1723623"/>
                <a:gd name="connsiteY37" fmla="*/ 2042298 h 2369127"/>
                <a:gd name="connsiteX38" fmla="*/ 32470 w 1723623"/>
                <a:gd name="connsiteY38" fmla="*/ 2056928 h 2369127"/>
                <a:gd name="connsiteX0" fmla="*/ 13549 w 1705783"/>
                <a:gd name="connsiteY0" fmla="*/ 0 h 2369127"/>
                <a:gd name="connsiteX1" fmla="*/ 494500 w 1705783"/>
                <a:gd name="connsiteY1" fmla="*/ 53439 h 2369127"/>
                <a:gd name="connsiteX2" fmla="*/ 441061 w 1705783"/>
                <a:gd name="connsiteY2" fmla="*/ 332509 h 2369127"/>
                <a:gd name="connsiteX3" fmla="*/ 441061 w 1705783"/>
                <a:gd name="connsiteY3" fmla="*/ 433449 h 2369127"/>
                <a:gd name="connsiteX4" fmla="*/ 464811 w 1705783"/>
                <a:gd name="connsiteY4" fmla="*/ 492826 h 2369127"/>
                <a:gd name="connsiteX5" fmla="*/ 458874 w 1705783"/>
                <a:gd name="connsiteY5" fmla="*/ 765958 h 2369127"/>
                <a:gd name="connsiteX6" fmla="*/ 542001 w 1705783"/>
                <a:gd name="connsiteY6" fmla="*/ 843148 h 2369127"/>
                <a:gd name="connsiteX7" fmla="*/ 583565 w 1705783"/>
                <a:gd name="connsiteY7" fmla="*/ 849086 h 2369127"/>
                <a:gd name="connsiteX8" fmla="*/ 684505 w 1705783"/>
                <a:gd name="connsiteY8" fmla="*/ 760021 h 2369127"/>
                <a:gd name="connsiteX9" fmla="*/ 856697 w 1705783"/>
                <a:gd name="connsiteY9" fmla="*/ 694706 h 2369127"/>
                <a:gd name="connsiteX10" fmla="*/ 910136 w 1705783"/>
                <a:gd name="connsiteY10" fmla="*/ 564078 h 2369127"/>
                <a:gd name="connsiteX11" fmla="*/ 1112017 w 1705783"/>
                <a:gd name="connsiteY11" fmla="*/ 516577 h 2369127"/>
                <a:gd name="connsiteX12" fmla="*/ 1361398 w 1705783"/>
                <a:gd name="connsiteY12" fmla="*/ 599704 h 2369127"/>
                <a:gd name="connsiteX13" fmla="*/ 1509840 w 1705783"/>
                <a:gd name="connsiteY13" fmla="*/ 670956 h 2369127"/>
                <a:gd name="connsiteX14" fmla="*/ 1699845 w 1705783"/>
                <a:gd name="connsiteY14" fmla="*/ 676893 h 2369127"/>
                <a:gd name="connsiteX15" fmla="*/ 1705783 w 1705783"/>
                <a:gd name="connsiteY15" fmla="*/ 843148 h 2369127"/>
                <a:gd name="connsiteX16" fmla="*/ 1480152 w 1705783"/>
                <a:gd name="connsiteY16" fmla="*/ 825335 h 2369127"/>
                <a:gd name="connsiteX17" fmla="*/ 1450463 w 1705783"/>
                <a:gd name="connsiteY17" fmla="*/ 985652 h 2369127"/>
                <a:gd name="connsiteX18" fmla="*/ 1468276 w 1705783"/>
                <a:gd name="connsiteY18" fmla="*/ 1027216 h 2369127"/>
                <a:gd name="connsiteX19" fmla="*/ 1509840 w 1705783"/>
                <a:gd name="connsiteY19" fmla="*/ 1033153 h 2369127"/>
                <a:gd name="connsiteX20" fmla="*/ 1503902 w 1705783"/>
                <a:gd name="connsiteY20" fmla="*/ 1169719 h 2369127"/>
                <a:gd name="connsiteX21" fmla="*/ 1426713 w 1705783"/>
                <a:gd name="connsiteY21" fmla="*/ 1205345 h 2369127"/>
                <a:gd name="connsiteX22" fmla="*/ 1343585 w 1705783"/>
                <a:gd name="connsiteY22" fmla="*/ 1193470 h 2369127"/>
                <a:gd name="connsiteX23" fmla="*/ 1290146 w 1705783"/>
                <a:gd name="connsiteY23" fmla="*/ 1145969 h 2369127"/>
                <a:gd name="connsiteX24" fmla="*/ 1129830 w 1705783"/>
                <a:gd name="connsiteY24" fmla="*/ 1151906 h 2369127"/>
                <a:gd name="connsiteX25" fmla="*/ 1064515 w 1705783"/>
                <a:gd name="connsiteY25" fmla="*/ 1383475 h 2369127"/>
                <a:gd name="connsiteX26" fmla="*/ 1165456 w 1705783"/>
                <a:gd name="connsiteY26" fmla="*/ 1395351 h 2369127"/>
                <a:gd name="connsiteX27" fmla="*/ 1177331 w 1705783"/>
                <a:gd name="connsiteY27" fmla="*/ 1407226 h 2369127"/>
                <a:gd name="connsiteX28" fmla="*/ 1343585 w 1705783"/>
                <a:gd name="connsiteY28" fmla="*/ 1442852 h 2369127"/>
                <a:gd name="connsiteX29" fmla="*/ 1236707 w 1705783"/>
                <a:gd name="connsiteY29" fmla="*/ 1959429 h 2369127"/>
                <a:gd name="connsiteX30" fmla="*/ 1587030 w 1705783"/>
                <a:gd name="connsiteY30" fmla="*/ 2072244 h 2369127"/>
                <a:gd name="connsiteX31" fmla="*/ 1557341 w 1705783"/>
                <a:gd name="connsiteY31" fmla="*/ 2244436 h 2369127"/>
                <a:gd name="connsiteX32" fmla="*/ 1474214 w 1705783"/>
                <a:gd name="connsiteY32" fmla="*/ 2321626 h 2369127"/>
                <a:gd name="connsiteX33" fmla="*/ 1224832 w 1705783"/>
                <a:gd name="connsiteY33" fmla="*/ 2369127 h 2369127"/>
                <a:gd name="connsiteX34" fmla="*/ 1171393 w 1705783"/>
                <a:gd name="connsiteY34" fmla="*/ 2369127 h 2369127"/>
                <a:gd name="connsiteX35" fmla="*/ 1171393 w 1705783"/>
                <a:gd name="connsiteY35" fmla="*/ 2369127 h 2369127"/>
                <a:gd name="connsiteX36" fmla="*/ 0 w 1705783"/>
                <a:gd name="connsiteY36" fmla="*/ 2042298 h 2369127"/>
                <a:gd name="connsiteX37" fmla="*/ 14630 w 1705783"/>
                <a:gd name="connsiteY37" fmla="*/ 2056928 h 2369127"/>
                <a:gd name="connsiteX0" fmla="*/ 13549 w 1705783"/>
                <a:gd name="connsiteY0" fmla="*/ 0 h 2369127"/>
                <a:gd name="connsiteX1" fmla="*/ 494500 w 1705783"/>
                <a:gd name="connsiteY1" fmla="*/ 53439 h 2369127"/>
                <a:gd name="connsiteX2" fmla="*/ 441061 w 1705783"/>
                <a:gd name="connsiteY2" fmla="*/ 332509 h 2369127"/>
                <a:gd name="connsiteX3" fmla="*/ 441061 w 1705783"/>
                <a:gd name="connsiteY3" fmla="*/ 433449 h 2369127"/>
                <a:gd name="connsiteX4" fmla="*/ 464811 w 1705783"/>
                <a:gd name="connsiteY4" fmla="*/ 492826 h 2369127"/>
                <a:gd name="connsiteX5" fmla="*/ 458874 w 1705783"/>
                <a:gd name="connsiteY5" fmla="*/ 765958 h 2369127"/>
                <a:gd name="connsiteX6" fmla="*/ 542001 w 1705783"/>
                <a:gd name="connsiteY6" fmla="*/ 843148 h 2369127"/>
                <a:gd name="connsiteX7" fmla="*/ 583565 w 1705783"/>
                <a:gd name="connsiteY7" fmla="*/ 849086 h 2369127"/>
                <a:gd name="connsiteX8" fmla="*/ 684505 w 1705783"/>
                <a:gd name="connsiteY8" fmla="*/ 760021 h 2369127"/>
                <a:gd name="connsiteX9" fmla="*/ 856697 w 1705783"/>
                <a:gd name="connsiteY9" fmla="*/ 694706 h 2369127"/>
                <a:gd name="connsiteX10" fmla="*/ 910136 w 1705783"/>
                <a:gd name="connsiteY10" fmla="*/ 564078 h 2369127"/>
                <a:gd name="connsiteX11" fmla="*/ 1112017 w 1705783"/>
                <a:gd name="connsiteY11" fmla="*/ 516577 h 2369127"/>
                <a:gd name="connsiteX12" fmla="*/ 1361398 w 1705783"/>
                <a:gd name="connsiteY12" fmla="*/ 599704 h 2369127"/>
                <a:gd name="connsiteX13" fmla="*/ 1509840 w 1705783"/>
                <a:gd name="connsiteY13" fmla="*/ 670956 h 2369127"/>
                <a:gd name="connsiteX14" fmla="*/ 1699845 w 1705783"/>
                <a:gd name="connsiteY14" fmla="*/ 676893 h 2369127"/>
                <a:gd name="connsiteX15" fmla="*/ 1705783 w 1705783"/>
                <a:gd name="connsiteY15" fmla="*/ 843148 h 2369127"/>
                <a:gd name="connsiteX16" fmla="*/ 1480152 w 1705783"/>
                <a:gd name="connsiteY16" fmla="*/ 825335 h 2369127"/>
                <a:gd name="connsiteX17" fmla="*/ 1450463 w 1705783"/>
                <a:gd name="connsiteY17" fmla="*/ 985652 h 2369127"/>
                <a:gd name="connsiteX18" fmla="*/ 1468276 w 1705783"/>
                <a:gd name="connsiteY18" fmla="*/ 1027216 h 2369127"/>
                <a:gd name="connsiteX19" fmla="*/ 1509840 w 1705783"/>
                <a:gd name="connsiteY19" fmla="*/ 1033153 h 2369127"/>
                <a:gd name="connsiteX20" fmla="*/ 1503902 w 1705783"/>
                <a:gd name="connsiteY20" fmla="*/ 1169719 h 2369127"/>
                <a:gd name="connsiteX21" fmla="*/ 1426713 w 1705783"/>
                <a:gd name="connsiteY21" fmla="*/ 1205345 h 2369127"/>
                <a:gd name="connsiteX22" fmla="*/ 1343585 w 1705783"/>
                <a:gd name="connsiteY22" fmla="*/ 1193470 h 2369127"/>
                <a:gd name="connsiteX23" fmla="*/ 1290146 w 1705783"/>
                <a:gd name="connsiteY23" fmla="*/ 1145969 h 2369127"/>
                <a:gd name="connsiteX24" fmla="*/ 1129830 w 1705783"/>
                <a:gd name="connsiteY24" fmla="*/ 1151906 h 2369127"/>
                <a:gd name="connsiteX25" fmla="*/ 1064515 w 1705783"/>
                <a:gd name="connsiteY25" fmla="*/ 1383475 h 2369127"/>
                <a:gd name="connsiteX26" fmla="*/ 1165456 w 1705783"/>
                <a:gd name="connsiteY26" fmla="*/ 1395351 h 2369127"/>
                <a:gd name="connsiteX27" fmla="*/ 1177331 w 1705783"/>
                <a:gd name="connsiteY27" fmla="*/ 1407226 h 2369127"/>
                <a:gd name="connsiteX28" fmla="*/ 1343585 w 1705783"/>
                <a:gd name="connsiteY28" fmla="*/ 1442852 h 2369127"/>
                <a:gd name="connsiteX29" fmla="*/ 1236707 w 1705783"/>
                <a:gd name="connsiteY29" fmla="*/ 1959429 h 2369127"/>
                <a:gd name="connsiteX30" fmla="*/ 1587030 w 1705783"/>
                <a:gd name="connsiteY30" fmla="*/ 2072244 h 2369127"/>
                <a:gd name="connsiteX31" fmla="*/ 1557341 w 1705783"/>
                <a:gd name="connsiteY31" fmla="*/ 2244436 h 2369127"/>
                <a:gd name="connsiteX32" fmla="*/ 1474214 w 1705783"/>
                <a:gd name="connsiteY32" fmla="*/ 2321626 h 2369127"/>
                <a:gd name="connsiteX33" fmla="*/ 1224832 w 1705783"/>
                <a:gd name="connsiteY33" fmla="*/ 2369127 h 2369127"/>
                <a:gd name="connsiteX34" fmla="*/ 1171393 w 1705783"/>
                <a:gd name="connsiteY34" fmla="*/ 2369127 h 2369127"/>
                <a:gd name="connsiteX35" fmla="*/ 1171393 w 1705783"/>
                <a:gd name="connsiteY35" fmla="*/ 2369127 h 2369127"/>
                <a:gd name="connsiteX36" fmla="*/ 0 w 1705783"/>
                <a:gd name="connsiteY36" fmla="*/ 2042298 h 2369127"/>
                <a:gd name="connsiteX0" fmla="*/ 206051 w 1898285"/>
                <a:gd name="connsiteY0" fmla="*/ 0 h 2369127"/>
                <a:gd name="connsiteX1" fmla="*/ 687002 w 1898285"/>
                <a:gd name="connsiteY1" fmla="*/ 53439 h 2369127"/>
                <a:gd name="connsiteX2" fmla="*/ 633563 w 1898285"/>
                <a:gd name="connsiteY2" fmla="*/ 332509 h 2369127"/>
                <a:gd name="connsiteX3" fmla="*/ 633563 w 1898285"/>
                <a:gd name="connsiteY3" fmla="*/ 433449 h 2369127"/>
                <a:gd name="connsiteX4" fmla="*/ 657313 w 1898285"/>
                <a:gd name="connsiteY4" fmla="*/ 492826 h 2369127"/>
                <a:gd name="connsiteX5" fmla="*/ 651376 w 1898285"/>
                <a:gd name="connsiteY5" fmla="*/ 765958 h 2369127"/>
                <a:gd name="connsiteX6" fmla="*/ 734503 w 1898285"/>
                <a:gd name="connsiteY6" fmla="*/ 843148 h 2369127"/>
                <a:gd name="connsiteX7" fmla="*/ 776067 w 1898285"/>
                <a:gd name="connsiteY7" fmla="*/ 849086 h 2369127"/>
                <a:gd name="connsiteX8" fmla="*/ 877007 w 1898285"/>
                <a:gd name="connsiteY8" fmla="*/ 760021 h 2369127"/>
                <a:gd name="connsiteX9" fmla="*/ 1049199 w 1898285"/>
                <a:gd name="connsiteY9" fmla="*/ 694706 h 2369127"/>
                <a:gd name="connsiteX10" fmla="*/ 1102638 w 1898285"/>
                <a:gd name="connsiteY10" fmla="*/ 564078 h 2369127"/>
                <a:gd name="connsiteX11" fmla="*/ 1304519 w 1898285"/>
                <a:gd name="connsiteY11" fmla="*/ 516577 h 2369127"/>
                <a:gd name="connsiteX12" fmla="*/ 1553900 w 1898285"/>
                <a:gd name="connsiteY12" fmla="*/ 599704 h 2369127"/>
                <a:gd name="connsiteX13" fmla="*/ 1702342 w 1898285"/>
                <a:gd name="connsiteY13" fmla="*/ 670956 h 2369127"/>
                <a:gd name="connsiteX14" fmla="*/ 1892347 w 1898285"/>
                <a:gd name="connsiteY14" fmla="*/ 676893 h 2369127"/>
                <a:gd name="connsiteX15" fmla="*/ 1898285 w 1898285"/>
                <a:gd name="connsiteY15" fmla="*/ 843148 h 2369127"/>
                <a:gd name="connsiteX16" fmla="*/ 1672654 w 1898285"/>
                <a:gd name="connsiteY16" fmla="*/ 825335 h 2369127"/>
                <a:gd name="connsiteX17" fmla="*/ 1642965 w 1898285"/>
                <a:gd name="connsiteY17" fmla="*/ 985652 h 2369127"/>
                <a:gd name="connsiteX18" fmla="*/ 1660778 w 1898285"/>
                <a:gd name="connsiteY18" fmla="*/ 1027216 h 2369127"/>
                <a:gd name="connsiteX19" fmla="*/ 1702342 w 1898285"/>
                <a:gd name="connsiteY19" fmla="*/ 1033153 h 2369127"/>
                <a:gd name="connsiteX20" fmla="*/ 1696404 w 1898285"/>
                <a:gd name="connsiteY20" fmla="*/ 1169719 h 2369127"/>
                <a:gd name="connsiteX21" fmla="*/ 1619215 w 1898285"/>
                <a:gd name="connsiteY21" fmla="*/ 1205345 h 2369127"/>
                <a:gd name="connsiteX22" fmla="*/ 1536087 w 1898285"/>
                <a:gd name="connsiteY22" fmla="*/ 1193470 h 2369127"/>
                <a:gd name="connsiteX23" fmla="*/ 1482648 w 1898285"/>
                <a:gd name="connsiteY23" fmla="*/ 1145969 h 2369127"/>
                <a:gd name="connsiteX24" fmla="*/ 1322332 w 1898285"/>
                <a:gd name="connsiteY24" fmla="*/ 1151906 h 2369127"/>
                <a:gd name="connsiteX25" fmla="*/ 1257017 w 1898285"/>
                <a:gd name="connsiteY25" fmla="*/ 1383475 h 2369127"/>
                <a:gd name="connsiteX26" fmla="*/ 1357958 w 1898285"/>
                <a:gd name="connsiteY26" fmla="*/ 1395351 h 2369127"/>
                <a:gd name="connsiteX27" fmla="*/ 1369833 w 1898285"/>
                <a:gd name="connsiteY27" fmla="*/ 1407226 h 2369127"/>
                <a:gd name="connsiteX28" fmla="*/ 1536087 w 1898285"/>
                <a:gd name="connsiteY28" fmla="*/ 1442852 h 2369127"/>
                <a:gd name="connsiteX29" fmla="*/ 1429209 w 1898285"/>
                <a:gd name="connsiteY29" fmla="*/ 1959429 h 2369127"/>
                <a:gd name="connsiteX30" fmla="*/ 1779532 w 1898285"/>
                <a:gd name="connsiteY30" fmla="*/ 2072244 h 2369127"/>
                <a:gd name="connsiteX31" fmla="*/ 1749843 w 1898285"/>
                <a:gd name="connsiteY31" fmla="*/ 2244436 h 2369127"/>
                <a:gd name="connsiteX32" fmla="*/ 1666716 w 1898285"/>
                <a:gd name="connsiteY32" fmla="*/ 2321626 h 2369127"/>
                <a:gd name="connsiteX33" fmla="*/ 1417334 w 1898285"/>
                <a:gd name="connsiteY33" fmla="*/ 2369127 h 2369127"/>
                <a:gd name="connsiteX34" fmla="*/ 1363895 w 1898285"/>
                <a:gd name="connsiteY34" fmla="*/ 2369127 h 2369127"/>
                <a:gd name="connsiteX35" fmla="*/ 1363895 w 1898285"/>
                <a:gd name="connsiteY35" fmla="*/ 2369127 h 2369127"/>
                <a:gd name="connsiteX36" fmla="*/ 192502 w 1898285"/>
                <a:gd name="connsiteY36" fmla="*/ 2042298 h 2369127"/>
                <a:gd name="connsiteX37" fmla="*/ 208883 w 1898285"/>
                <a:gd name="connsiteY37" fmla="*/ 2051857 h 2369127"/>
                <a:gd name="connsiteX0" fmla="*/ 0 w 1692234"/>
                <a:gd name="connsiteY0" fmla="*/ 0 h 2369127"/>
                <a:gd name="connsiteX1" fmla="*/ 480951 w 1692234"/>
                <a:gd name="connsiteY1" fmla="*/ 53439 h 2369127"/>
                <a:gd name="connsiteX2" fmla="*/ 427512 w 1692234"/>
                <a:gd name="connsiteY2" fmla="*/ 332509 h 2369127"/>
                <a:gd name="connsiteX3" fmla="*/ 427512 w 1692234"/>
                <a:gd name="connsiteY3" fmla="*/ 433449 h 2369127"/>
                <a:gd name="connsiteX4" fmla="*/ 451262 w 1692234"/>
                <a:gd name="connsiteY4" fmla="*/ 492826 h 2369127"/>
                <a:gd name="connsiteX5" fmla="*/ 445325 w 1692234"/>
                <a:gd name="connsiteY5" fmla="*/ 765958 h 2369127"/>
                <a:gd name="connsiteX6" fmla="*/ 528452 w 1692234"/>
                <a:gd name="connsiteY6" fmla="*/ 843148 h 2369127"/>
                <a:gd name="connsiteX7" fmla="*/ 570016 w 1692234"/>
                <a:gd name="connsiteY7" fmla="*/ 849086 h 2369127"/>
                <a:gd name="connsiteX8" fmla="*/ 670956 w 1692234"/>
                <a:gd name="connsiteY8" fmla="*/ 760021 h 2369127"/>
                <a:gd name="connsiteX9" fmla="*/ 843148 w 1692234"/>
                <a:gd name="connsiteY9" fmla="*/ 694706 h 2369127"/>
                <a:gd name="connsiteX10" fmla="*/ 896587 w 1692234"/>
                <a:gd name="connsiteY10" fmla="*/ 564078 h 2369127"/>
                <a:gd name="connsiteX11" fmla="*/ 1098468 w 1692234"/>
                <a:gd name="connsiteY11" fmla="*/ 516577 h 2369127"/>
                <a:gd name="connsiteX12" fmla="*/ 1347849 w 1692234"/>
                <a:gd name="connsiteY12" fmla="*/ 599704 h 2369127"/>
                <a:gd name="connsiteX13" fmla="*/ 1496291 w 1692234"/>
                <a:gd name="connsiteY13" fmla="*/ 670956 h 2369127"/>
                <a:gd name="connsiteX14" fmla="*/ 1686296 w 1692234"/>
                <a:gd name="connsiteY14" fmla="*/ 676893 h 2369127"/>
                <a:gd name="connsiteX15" fmla="*/ 1692234 w 1692234"/>
                <a:gd name="connsiteY15" fmla="*/ 843148 h 2369127"/>
                <a:gd name="connsiteX16" fmla="*/ 1466603 w 1692234"/>
                <a:gd name="connsiteY16" fmla="*/ 825335 h 2369127"/>
                <a:gd name="connsiteX17" fmla="*/ 1436914 w 1692234"/>
                <a:gd name="connsiteY17" fmla="*/ 985652 h 2369127"/>
                <a:gd name="connsiteX18" fmla="*/ 1454727 w 1692234"/>
                <a:gd name="connsiteY18" fmla="*/ 1027216 h 2369127"/>
                <a:gd name="connsiteX19" fmla="*/ 1496291 w 1692234"/>
                <a:gd name="connsiteY19" fmla="*/ 1033153 h 2369127"/>
                <a:gd name="connsiteX20" fmla="*/ 1490353 w 1692234"/>
                <a:gd name="connsiteY20" fmla="*/ 1169719 h 2369127"/>
                <a:gd name="connsiteX21" fmla="*/ 1413164 w 1692234"/>
                <a:gd name="connsiteY21" fmla="*/ 1205345 h 2369127"/>
                <a:gd name="connsiteX22" fmla="*/ 1330036 w 1692234"/>
                <a:gd name="connsiteY22" fmla="*/ 1193470 h 2369127"/>
                <a:gd name="connsiteX23" fmla="*/ 1276597 w 1692234"/>
                <a:gd name="connsiteY23" fmla="*/ 1145969 h 2369127"/>
                <a:gd name="connsiteX24" fmla="*/ 1116281 w 1692234"/>
                <a:gd name="connsiteY24" fmla="*/ 1151906 h 2369127"/>
                <a:gd name="connsiteX25" fmla="*/ 1050966 w 1692234"/>
                <a:gd name="connsiteY25" fmla="*/ 1383475 h 2369127"/>
                <a:gd name="connsiteX26" fmla="*/ 1151907 w 1692234"/>
                <a:gd name="connsiteY26" fmla="*/ 1395351 h 2369127"/>
                <a:gd name="connsiteX27" fmla="*/ 1163782 w 1692234"/>
                <a:gd name="connsiteY27" fmla="*/ 1407226 h 2369127"/>
                <a:gd name="connsiteX28" fmla="*/ 1330036 w 1692234"/>
                <a:gd name="connsiteY28" fmla="*/ 1442852 h 2369127"/>
                <a:gd name="connsiteX29" fmla="*/ 1223158 w 1692234"/>
                <a:gd name="connsiteY29" fmla="*/ 1959429 h 2369127"/>
                <a:gd name="connsiteX30" fmla="*/ 1573481 w 1692234"/>
                <a:gd name="connsiteY30" fmla="*/ 2072244 h 2369127"/>
                <a:gd name="connsiteX31" fmla="*/ 1543792 w 1692234"/>
                <a:gd name="connsiteY31" fmla="*/ 2244436 h 2369127"/>
                <a:gd name="connsiteX32" fmla="*/ 1460665 w 1692234"/>
                <a:gd name="connsiteY32" fmla="*/ 2321626 h 2369127"/>
                <a:gd name="connsiteX33" fmla="*/ 1211283 w 1692234"/>
                <a:gd name="connsiteY33" fmla="*/ 2369127 h 2369127"/>
                <a:gd name="connsiteX34" fmla="*/ 1157844 w 1692234"/>
                <a:gd name="connsiteY34" fmla="*/ 2369127 h 2369127"/>
                <a:gd name="connsiteX35" fmla="*/ 1157844 w 1692234"/>
                <a:gd name="connsiteY35" fmla="*/ 2369127 h 2369127"/>
                <a:gd name="connsiteX36" fmla="*/ 2832 w 1692234"/>
                <a:gd name="connsiteY36" fmla="*/ 205185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92234" h="2369127">
                  <a:moveTo>
                    <a:pt x="0" y="0"/>
                  </a:moveTo>
                  <a:lnTo>
                    <a:pt x="480951" y="53439"/>
                  </a:lnTo>
                  <a:lnTo>
                    <a:pt x="427512" y="332509"/>
                  </a:lnTo>
                  <a:lnTo>
                    <a:pt x="427512" y="433449"/>
                  </a:lnTo>
                  <a:lnTo>
                    <a:pt x="451262" y="492826"/>
                  </a:lnTo>
                  <a:lnTo>
                    <a:pt x="445325" y="765958"/>
                  </a:lnTo>
                  <a:lnTo>
                    <a:pt x="528452" y="843148"/>
                  </a:lnTo>
                  <a:lnTo>
                    <a:pt x="570016" y="849086"/>
                  </a:lnTo>
                  <a:lnTo>
                    <a:pt x="670956" y="760021"/>
                  </a:lnTo>
                  <a:lnTo>
                    <a:pt x="843148" y="694706"/>
                  </a:lnTo>
                  <a:lnTo>
                    <a:pt x="896587" y="564078"/>
                  </a:lnTo>
                  <a:lnTo>
                    <a:pt x="1098468" y="516577"/>
                  </a:lnTo>
                  <a:lnTo>
                    <a:pt x="1347849" y="599704"/>
                  </a:lnTo>
                  <a:lnTo>
                    <a:pt x="1496291" y="670956"/>
                  </a:lnTo>
                  <a:lnTo>
                    <a:pt x="1686296" y="676893"/>
                  </a:lnTo>
                  <a:lnTo>
                    <a:pt x="1692234" y="843148"/>
                  </a:lnTo>
                  <a:lnTo>
                    <a:pt x="1466603" y="825335"/>
                  </a:lnTo>
                  <a:lnTo>
                    <a:pt x="1436914" y="985652"/>
                  </a:lnTo>
                  <a:lnTo>
                    <a:pt x="1454727" y="1027216"/>
                  </a:lnTo>
                  <a:lnTo>
                    <a:pt x="1496291" y="1033153"/>
                  </a:lnTo>
                  <a:lnTo>
                    <a:pt x="1490353" y="1169719"/>
                  </a:lnTo>
                  <a:lnTo>
                    <a:pt x="1413164" y="1205345"/>
                  </a:lnTo>
                  <a:lnTo>
                    <a:pt x="1330036" y="1193470"/>
                  </a:lnTo>
                  <a:lnTo>
                    <a:pt x="1276597" y="1145969"/>
                  </a:lnTo>
                  <a:lnTo>
                    <a:pt x="1116281" y="1151906"/>
                  </a:lnTo>
                  <a:lnTo>
                    <a:pt x="1050966" y="1383475"/>
                  </a:lnTo>
                  <a:lnTo>
                    <a:pt x="1151907" y="1395351"/>
                  </a:lnTo>
                  <a:lnTo>
                    <a:pt x="1163782" y="1407226"/>
                  </a:lnTo>
                  <a:lnTo>
                    <a:pt x="1330036" y="1442852"/>
                  </a:lnTo>
                  <a:lnTo>
                    <a:pt x="1223158" y="1959429"/>
                  </a:lnTo>
                  <a:lnTo>
                    <a:pt x="1573481" y="2072244"/>
                  </a:lnTo>
                  <a:lnTo>
                    <a:pt x="1543792" y="2244436"/>
                  </a:lnTo>
                  <a:lnTo>
                    <a:pt x="1460665" y="2321626"/>
                  </a:lnTo>
                  <a:lnTo>
                    <a:pt x="1211283" y="2369127"/>
                  </a:lnTo>
                  <a:lnTo>
                    <a:pt x="1157844" y="2369127"/>
                  </a:lnTo>
                  <a:lnTo>
                    <a:pt x="1157844" y="2369127"/>
                  </a:lnTo>
                  <a:lnTo>
                    <a:pt x="2832" y="2051857"/>
                  </a:lnTo>
                </a:path>
              </a:pathLst>
            </a:custGeom>
            <a:solidFill>
              <a:srgbClr val="92D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フリーフォーム 116"/>
            <p:cNvSpPr/>
            <p:nvPr/>
          </p:nvSpPr>
          <p:spPr>
            <a:xfrm>
              <a:off x="7636531" y="3284984"/>
              <a:ext cx="360000" cy="38520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30578 w 532562"/>
                <a:gd name="connsiteY7" fmla="*/ 92431 h 537586"/>
                <a:gd name="connsiteX8" fmla="*/ 256233 w 532562"/>
                <a:gd name="connsiteY8" fmla="*/ 95459 h 537586"/>
                <a:gd name="connsiteX9" fmla="*/ 70338 w 532562"/>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30578 w 531239"/>
                <a:gd name="connsiteY6" fmla="*/ 298169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06870"/>
                <a:gd name="connsiteY0" fmla="*/ 0 h 537586"/>
                <a:gd name="connsiteX1" fmla="*/ 40193 w 506870"/>
                <a:gd name="connsiteY1" fmla="*/ 40193 h 537586"/>
                <a:gd name="connsiteX2" fmla="*/ 0 w 506870"/>
                <a:gd name="connsiteY2" fmla="*/ 432079 h 537586"/>
                <a:gd name="connsiteX3" fmla="*/ 95459 w 506870"/>
                <a:gd name="connsiteY3" fmla="*/ 522514 h 537586"/>
                <a:gd name="connsiteX4" fmla="*/ 165798 w 506870"/>
                <a:gd name="connsiteY4" fmla="*/ 537586 h 537586"/>
                <a:gd name="connsiteX5" fmla="*/ 205991 w 506870"/>
                <a:gd name="connsiteY5" fmla="*/ 281353 h 537586"/>
                <a:gd name="connsiteX6" fmla="*/ 506209 w 506870"/>
                <a:gd name="connsiteY6" fmla="*/ 308948 h 537586"/>
                <a:gd name="connsiteX7" fmla="*/ 506209 w 506870"/>
                <a:gd name="connsiteY7" fmla="*/ 93889 h 537586"/>
                <a:gd name="connsiteX8" fmla="*/ 256233 w 506870"/>
                <a:gd name="connsiteY8" fmla="*/ 95459 h 537586"/>
                <a:gd name="connsiteX9" fmla="*/ 70338 w 506870"/>
                <a:gd name="connsiteY9" fmla="*/ 0 h 537586"/>
                <a:gd name="connsiteX0" fmla="*/ 9733 w 506870"/>
                <a:gd name="connsiteY0" fmla="*/ 0 h 551226"/>
                <a:gd name="connsiteX1" fmla="*/ 40193 w 506870"/>
                <a:gd name="connsiteY1" fmla="*/ 53833 h 551226"/>
                <a:gd name="connsiteX2" fmla="*/ 0 w 506870"/>
                <a:gd name="connsiteY2" fmla="*/ 445719 h 551226"/>
                <a:gd name="connsiteX3" fmla="*/ 95459 w 506870"/>
                <a:gd name="connsiteY3" fmla="*/ 536154 h 551226"/>
                <a:gd name="connsiteX4" fmla="*/ 165798 w 506870"/>
                <a:gd name="connsiteY4" fmla="*/ 551226 h 551226"/>
                <a:gd name="connsiteX5" fmla="*/ 205991 w 506870"/>
                <a:gd name="connsiteY5" fmla="*/ 294993 h 551226"/>
                <a:gd name="connsiteX6" fmla="*/ 506209 w 506870"/>
                <a:gd name="connsiteY6" fmla="*/ 322588 h 551226"/>
                <a:gd name="connsiteX7" fmla="*/ 506209 w 506870"/>
                <a:gd name="connsiteY7" fmla="*/ 107529 h 551226"/>
                <a:gd name="connsiteX8" fmla="*/ 256233 w 506870"/>
                <a:gd name="connsiteY8" fmla="*/ 109099 h 551226"/>
                <a:gd name="connsiteX9" fmla="*/ 9733 w 506870"/>
                <a:gd name="connsiteY9" fmla="*/ 0 h 5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870" h="551226">
                  <a:moveTo>
                    <a:pt x="9733" y="0"/>
                  </a:moveTo>
                  <a:lnTo>
                    <a:pt x="40193" y="53833"/>
                  </a:lnTo>
                  <a:lnTo>
                    <a:pt x="0" y="445719"/>
                  </a:lnTo>
                  <a:lnTo>
                    <a:pt x="95459" y="536154"/>
                  </a:lnTo>
                  <a:lnTo>
                    <a:pt x="165798" y="551226"/>
                  </a:lnTo>
                  <a:lnTo>
                    <a:pt x="205991" y="294993"/>
                  </a:lnTo>
                  <a:lnTo>
                    <a:pt x="506209" y="322588"/>
                  </a:lnTo>
                  <a:cubicBezTo>
                    <a:pt x="505548" y="249566"/>
                    <a:pt x="506870" y="180551"/>
                    <a:pt x="506209" y="107529"/>
                  </a:cubicBezTo>
                  <a:lnTo>
                    <a:pt x="256233" y="109099"/>
                  </a:lnTo>
                  <a:lnTo>
                    <a:pt x="9733" y="0"/>
                  </a:lnTo>
                  <a:close/>
                </a:path>
              </a:pathLst>
            </a:custGeom>
            <a:solidFill>
              <a:srgbClr val="00B0F0">
                <a:alpha val="51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テキスト ボックス 118"/>
            <p:cNvSpPr txBox="1"/>
            <p:nvPr/>
          </p:nvSpPr>
          <p:spPr>
            <a:xfrm>
              <a:off x="6291914" y="3645024"/>
              <a:ext cx="7723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 動物園</a:t>
              </a:r>
            </a:p>
          </p:txBody>
        </p:sp>
        <p:sp>
          <p:nvSpPr>
            <p:cNvPr id="120" name="テキスト ボックス 119"/>
            <p:cNvSpPr txBox="1"/>
            <p:nvPr/>
          </p:nvSpPr>
          <p:spPr>
            <a:xfrm>
              <a:off x="6651954" y="4005064"/>
              <a:ext cx="738664" cy="215444"/>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　美術館</a:t>
              </a:r>
            </a:p>
          </p:txBody>
        </p:sp>
        <p:sp>
          <p:nvSpPr>
            <p:cNvPr id="124" name="テキスト ボックス 123"/>
            <p:cNvSpPr txBox="1"/>
            <p:nvPr/>
          </p:nvSpPr>
          <p:spPr>
            <a:xfrm>
              <a:off x="7141761" y="4155773"/>
              <a:ext cx="10585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慶沢園</a:t>
              </a:r>
            </a:p>
          </p:txBody>
        </p:sp>
        <p:sp>
          <p:nvSpPr>
            <p:cNvPr id="133" name="フリーフォーム 132"/>
            <p:cNvSpPr/>
            <p:nvPr/>
          </p:nvSpPr>
          <p:spPr>
            <a:xfrm rot="19389904">
              <a:off x="7546090" y="2803199"/>
              <a:ext cx="351139" cy="398667"/>
            </a:xfrm>
            <a:custGeom>
              <a:avLst/>
              <a:gdLst>
                <a:gd name="connsiteX0" fmla="*/ 0 w 431597"/>
                <a:gd name="connsiteY0" fmla="*/ 1433779 h 1433779"/>
                <a:gd name="connsiteX1" fmla="*/ 431597 w 431597"/>
                <a:gd name="connsiteY1" fmla="*/ 0 h 1433779"/>
              </a:gdLst>
              <a:ahLst/>
              <a:cxnLst>
                <a:cxn ang="0">
                  <a:pos x="connsiteX0" y="connsiteY0"/>
                </a:cxn>
                <a:cxn ang="0">
                  <a:pos x="connsiteX1" y="connsiteY1"/>
                </a:cxn>
              </a:cxnLst>
              <a:rect l="l" t="t" r="r" b="b"/>
              <a:pathLst>
                <a:path w="431597" h="1433779">
                  <a:moveTo>
                    <a:pt x="0" y="1433779"/>
                  </a:moveTo>
                  <a:lnTo>
                    <a:pt x="431597" y="0"/>
                  </a:lnTo>
                </a:path>
              </a:pathLst>
            </a:custGeom>
            <a:ln w="28575">
              <a:solidFill>
                <a:srgbClr val="FF0000">
                  <a:alpha val="70000"/>
                </a:srgb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9" name="乗算記号 148"/>
            <p:cNvSpPr/>
            <p:nvPr/>
          </p:nvSpPr>
          <p:spPr>
            <a:xfrm rot="392731">
              <a:off x="7570752" y="2882722"/>
              <a:ext cx="288032" cy="288032"/>
            </a:xfrm>
            <a:prstGeom prst="mathMultiply">
              <a:avLst>
                <a:gd name="adj1" fmla="val 115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0" name="フリーフォーム 149"/>
            <p:cNvSpPr/>
            <p:nvPr/>
          </p:nvSpPr>
          <p:spPr>
            <a:xfrm>
              <a:off x="8044346" y="2956008"/>
              <a:ext cx="215660" cy="508959"/>
            </a:xfrm>
            <a:custGeom>
              <a:avLst/>
              <a:gdLst>
                <a:gd name="connsiteX0" fmla="*/ 0 w 215660"/>
                <a:gd name="connsiteY0" fmla="*/ 508959 h 508959"/>
                <a:gd name="connsiteX1" fmla="*/ 215660 w 215660"/>
                <a:gd name="connsiteY1" fmla="*/ 0 h 508959"/>
                <a:gd name="connsiteX2" fmla="*/ 215660 w 215660"/>
                <a:gd name="connsiteY2" fmla="*/ 0 h 508959"/>
                <a:gd name="connsiteX0" fmla="*/ 0 w 215660"/>
                <a:gd name="connsiteY0" fmla="*/ 508959 h 508959"/>
                <a:gd name="connsiteX1" fmla="*/ 120770 w 215660"/>
                <a:gd name="connsiteY1" fmla="*/ 232914 h 508959"/>
                <a:gd name="connsiteX2" fmla="*/ 215660 w 215660"/>
                <a:gd name="connsiteY2" fmla="*/ 0 h 508959"/>
                <a:gd name="connsiteX3" fmla="*/ 215660 w 215660"/>
                <a:gd name="connsiteY3" fmla="*/ 0 h 508959"/>
                <a:gd name="connsiteX0" fmla="*/ 0 w 215660"/>
                <a:gd name="connsiteY0" fmla="*/ 508959 h 508959"/>
                <a:gd name="connsiteX1" fmla="*/ 120770 w 215660"/>
                <a:gd name="connsiteY1" fmla="*/ 232914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57890"/>
                <a:gd name="connsiteY0" fmla="*/ 508959 h 508959"/>
                <a:gd name="connsiteX1" fmla="*/ 154619 w 257890"/>
                <a:gd name="connsiteY1" fmla="*/ 271093 h 508959"/>
                <a:gd name="connsiteX2" fmla="*/ 215660 w 257890"/>
                <a:gd name="connsiteY2" fmla="*/ 0 h 508959"/>
                <a:gd name="connsiteX3" fmla="*/ 215660 w 257890"/>
                <a:gd name="connsiteY3" fmla="*/ 0 h 508959"/>
                <a:gd name="connsiteX0" fmla="*/ 0 w 257890"/>
                <a:gd name="connsiteY0" fmla="*/ 508959 h 508959"/>
                <a:gd name="connsiteX1" fmla="*/ 154619 w 257890"/>
                <a:gd name="connsiteY1" fmla="*/ 271093 h 508959"/>
                <a:gd name="connsiteX2" fmla="*/ 215660 w 257890"/>
                <a:gd name="connsiteY2" fmla="*/ 0 h 508959"/>
                <a:gd name="connsiteX3" fmla="*/ 215660 w 25789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Lst>
              <a:ahLst/>
              <a:cxnLst>
                <a:cxn ang="0">
                  <a:pos x="connsiteX0" y="connsiteY0"/>
                </a:cxn>
                <a:cxn ang="0">
                  <a:pos x="connsiteX1" y="connsiteY1"/>
                </a:cxn>
                <a:cxn ang="0">
                  <a:pos x="connsiteX2" y="connsiteY2"/>
                </a:cxn>
                <a:cxn ang="0">
                  <a:pos x="connsiteX3" y="connsiteY3"/>
                </a:cxn>
              </a:cxnLst>
              <a:rect l="l" t="t" r="r" b="b"/>
              <a:pathLst>
                <a:path w="215660" h="508959">
                  <a:moveTo>
                    <a:pt x="0" y="508959"/>
                  </a:moveTo>
                  <a:cubicBezTo>
                    <a:pt x="40257" y="416944"/>
                    <a:pt x="31092" y="491862"/>
                    <a:pt x="154619" y="271093"/>
                  </a:cubicBezTo>
                  <a:cubicBezTo>
                    <a:pt x="212418" y="46576"/>
                    <a:pt x="199845" y="38819"/>
                    <a:pt x="215660" y="0"/>
                  </a:cubicBezTo>
                  <a:lnTo>
                    <a:pt x="215660" y="0"/>
                  </a:lnTo>
                </a:path>
              </a:pathLst>
            </a:custGeom>
            <a:ln w="34925">
              <a:solidFill>
                <a:srgbClr val="FF0000">
                  <a:alpha val="70000"/>
                </a:srgb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1" name="乗算記号 150"/>
            <p:cNvSpPr/>
            <p:nvPr/>
          </p:nvSpPr>
          <p:spPr>
            <a:xfrm rot="1347752">
              <a:off x="8054325" y="3072115"/>
              <a:ext cx="288032" cy="288032"/>
            </a:xfrm>
            <a:prstGeom prst="mathMultiply">
              <a:avLst>
                <a:gd name="adj1" fmla="val 115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3" name="フリーフォーム 112"/>
            <p:cNvSpPr/>
            <p:nvPr/>
          </p:nvSpPr>
          <p:spPr>
            <a:xfrm>
              <a:off x="6842454" y="4473492"/>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cxnSp>
        <p:nvCxnSpPr>
          <p:cNvPr id="173" name="直線矢印コネクタ 172"/>
          <p:cNvCxnSpPr>
            <a:stCxn id="89" idx="2"/>
          </p:cNvCxnSpPr>
          <p:nvPr/>
        </p:nvCxnSpPr>
        <p:spPr>
          <a:xfrm>
            <a:off x="2616512" y="1753191"/>
            <a:ext cx="345015" cy="779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a:stCxn id="91" idx="0"/>
            <a:endCxn id="113" idx="5"/>
          </p:cNvCxnSpPr>
          <p:nvPr/>
        </p:nvCxnSpPr>
        <p:spPr>
          <a:xfrm flipV="1">
            <a:off x="2593778" y="4161749"/>
            <a:ext cx="236234" cy="545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118425" y="2575606"/>
            <a:ext cx="93610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茶臼山・河底池</a:t>
            </a:r>
            <a:endParaRPr kumimoji="1" lang="en-US" altLang="ja-JP" sz="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sp>
        <p:nvSpPr>
          <p:cNvPr id="105" name="フリーフォーム 104"/>
          <p:cNvSpPr/>
          <p:nvPr/>
        </p:nvSpPr>
        <p:spPr>
          <a:xfrm>
            <a:off x="2932595" y="2324307"/>
            <a:ext cx="144000" cy="397565"/>
          </a:xfrm>
          <a:custGeom>
            <a:avLst/>
            <a:gdLst>
              <a:gd name="connsiteX0" fmla="*/ 39756 w 119269"/>
              <a:gd name="connsiteY0" fmla="*/ 0 h 397565"/>
              <a:gd name="connsiteX1" fmla="*/ 0 w 119269"/>
              <a:gd name="connsiteY1" fmla="*/ 302150 h 397565"/>
              <a:gd name="connsiteX2" fmla="*/ 119269 w 119269"/>
              <a:gd name="connsiteY2" fmla="*/ 397565 h 397565"/>
            </a:gdLst>
            <a:ahLst/>
            <a:cxnLst>
              <a:cxn ang="0">
                <a:pos x="connsiteX0" y="connsiteY0"/>
              </a:cxn>
              <a:cxn ang="0">
                <a:pos x="connsiteX1" y="connsiteY1"/>
              </a:cxn>
              <a:cxn ang="0">
                <a:pos x="connsiteX2" y="connsiteY2"/>
              </a:cxn>
            </a:cxnLst>
            <a:rect l="l" t="t" r="r" b="b"/>
            <a:pathLst>
              <a:path w="119269" h="397565">
                <a:moveTo>
                  <a:pt x="39756" y="0"/>
                </a:moveTo>
                <a:lnTo>
                  <a:pt x="0" y="302150"/>
                </a:lnTo>
                <a:lnTo>
                  <a:pt x="119269" y="3975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09" name="直線コネクタ 108"/>
          <p:cNvCxnSpPr/>
          <p:nvPr/>
        </p:nvCxnSpPr>
        <p:spPr>
          <a:xfrm rot="1260000">
            <a:off x="2185776" y="3885822"/>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415166" y="870319"/>
            <a:ext cx="6938634" cy="1315745"/>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エントランスエリア（てんしば）</a:t>
            </a:r>
            <a:r>
              <a:rPr kumimoji="1" lang="en-US" altLang="ja-JP"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2015.10 </a:t>
            </a:r>
            <a:r>
              <a:rPr kumimoji="1" lang="ja-JP" altLang="en-US"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リニューアルオープン）</a:t>
            </a:r>
            <a:endPar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中心に大規模な芝生広場（約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7,000</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㎡）を整備するなど、シンボル性の高い景観を</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形成。</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・カフェ</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、レストラン、ランニングステーション、子どもの遊び場、フットサルコート、ドッグラン、物販店舗などを導入。</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地域と</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連携</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イベント等により、</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日常的な</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集客拠点化。</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・バス</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待合所、国際観光案内所、外国人向けの</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ゲストハウスからなる複合棟オープン（</a:t>
            </a:r>
            <a:r>
              <a:rPr kumimoji="1" lang="en-US" altLang="ja-JP"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2016.11</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・エントランスエリア来</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園者数　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140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2013</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年度） →</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391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p>
          <a:p>
            <a:pPr marL="108000" marR="0" lvl="0" indent="-7200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72" name="図 7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4196" y="2046446"/>
            <a:ext cx="2664000" cy="2008573"/>
          </a:xfrm>
          <a:prstGeom prst="rect">
            <a:avLst/>
          </a:prstGeom>
        </p:spPr>
      </p:pic>
      <p:pic>
        <p:nvPicPr>
          <p:cNvPr id="74" name="図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4304" y="4214132"/>
            <a:ext cx="1836000" cy="1034570"/>
          </a:xfrm>
          <a:prstGeom prst="rect">
            <a:avLst/>
          </a:prstGeom>
        </p:spPr>
      </p:pic>
      <p:pic>
        <p:nvPicPr>
          <p:cNvPr id="75" name="図 74"/>
          <p:cNvPicPr>
            <a:picLocks noChangeAspect="1"/>
          </p:cNvPicPr>
          <p:nvPr/>
        </p:nvPicPr>
        <p:blipFill rotWithShape="1">
          <a:blip r:embed="rId14" cstate="print">
            <a:extLst>
              <a:ext uri="{28A0092B-C50C-407E-A947-70E740481C1C}">
                <a14:useLocalDpi xmlns:a14="http://schemas.microsoft.com/office/drawing/2010/main"/>
              </a:ext>
            </a:extLst>
          </a:blip>
          <a:srcRect t="1" r="7253" b="1126"/>
          <a:stretch/>
        </p:blipFill>
        <p:spPr bwMode="auto">
          <a:xfrm>
            <a:off x="4708808" y="2012756"/>
            <a:ext cx="1443122" cy="1024956"/>
          </a:xfrm>
          <a:prstGeom prst="rect">
            <a:avLst/>
          </a:prstGeom>
          <a:noFill/>
          <a:ln w="19050">
            <a:solidFill>
              <a:srgbClr val="C3D600"/>
            </a:solidFill>
          </a:ln>
          <a:effectLst>
            <a:glow rad="101600">
              <a:schemeClr val="bg1"/>
            </a:glow>
          </a:effectLst>
        </p:spPr>
      </p:pic>
      <p:pic>
        <p:nvPicPr>
          <p:cNvPr id="76" name="図 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1416" y="3230956"/>
            <a:ext cx="1391900" cy="809976"/>
          </a:xfrm>
          <a:prstGeom prst="rect">
            <a:avLst/>
          </a:prstGeom>
          <a:ln w="19050">
            <a:solidFill>
              <a:srgbClr val="FF2215"/>
            </a:solidFill>
          </a:ln>
        </p:spPr>
      </p:pic>
      <p:sp>
        <p:nvSpPr>
          <p:cNvPr id="77" name="角丸四角形 76"/>
          <p:cNvSpPr/>
          <p:nvPr/>
        </p:nvSpPr>
        <p:spPr>
          <a:xfrm>
            <a:off x="7162543" y="2939077"/>
            <a:ext cx="309563" cy="120049"/>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角丸四角形 77"/>
          <p:cNvSpPr/>
          <p:nvPr/>
        </p:nvSpPr>
        <p:spPr>
          <a:xfrm rot="-180000">
            <a:off x="8104084" y="3059670"/>
            <a:ext cx="474954" cy="133200"/>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角丸四角形 78"/>
          <p:cNvSpPr/>
          <p:nvPr/>
        </p:nvSpPr>
        <p:spPr>
          <a:xfrm rot="240000">
            <a:off x="8081593" y="3364651"/>
            <a:ext cx="309563" cy="120049"/>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角丸四角形 81"/>
          <p:cNvSpPr/>
          <p:nvPr/>
        </p:nvSpPr>
        <p:spPr>
          <a:xfrm>
            <a:off x="8041769" y="2836802"/>
            <a:ext cx="111632" cy="222324"/>
          </a:xfrm>
          <a:prstGeom prst="roundRect">
            <a:avLst>
              <a:gd name="adj" fmla="val 40470"/>
            </a:avLst>
          </a:prstGeom>
          <a:solidFill>
            <a:srgbClr val="008B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3" name="直線コネクタ 82"/>
          <p:cNvCxnSpPr>
            <a:stCxn id="79" idx="3"/>
            <a:endCxn id="76" idx="1"/>
          </p:cNvCxnSpPr>
          <p:nvPr/>
        </p:nvCxnSpPr>
        <p:spPr>
          <a:xfrm>
            <a:off x="8390779" y="3435473"/>
            <a:ext cx="880637" cy="200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82" idx="3"/>
            <a:endCxn id="98" idx="1"/>
          </p:cNvCxnSpPr>
          <p:nvPr/>
        </p:nvCxnSpPr>
        <p:spPr>
          <a:xfrm flipV="1">
            <a:off x="8153401" y="2500907"/>
            <a:ext cx="1236886" cy="447057"/>
          </a:xfrm>
          <a:prstGeom prst="line">
            <a:avLst/>
          </a:prstGeom>
          <a:ln>
            <a:solidFill>
              <a:srgbClr val="008B43"/>
            </a:solidFill>
          </a:ln>
        </p:spPr>
        <p:style>
          <a:lnRef idx="1">
            <a:schemeClr val="accent1"/>
          </a:lnRef>
          <a:fillRef idx="0">
            <a:schemeClr val="accent1"/>
          </a:fillRef>
          <a:effectRef idx="0">
            <a:schemeClr val="accent1"/>
          </a:effectRef>
          <a:fontRef idx="minor">
            <a:schemeClr val="tx1"/>
          </a:fontRef>
        </p:style>
      </p:cxnSp>
      <p:sp>
        <p:nvSpPr>
          <p:cNvPr id="85" name="円/楕円 33"/>
          <p:cNvSpPr/>
          <p:nvPr/>
        </p:nvSpPr>
        <p:spPr>
          <a:xfrm>
            <a:off x="7071501" y="3411244"/>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円/楕円 79"/>
          <p:cNvSpPr/>
          <p:nvPr/>
        </p:nvSpPr>
        <p:spPr>
          <a:xfrm>
            <a:off x="7768806" y="3387351"/>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円/楕円 80"/>
          <p:cNvSpPr/>
          <p:nvPr/>
        </p:nvSpPr>
        <p:spPr>
          <a:xfrm>
            <a:off x="7823953" y="2925766"/>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0" name="直線コネクタ 89"/>
          <p:cNvCxnSpPr>
            <a:stCxn id="97" idx="3"/>
            <a:endCxn id="85" idx="2"/>
          </p:cNvCxnSpPr>
          <p:nvPr/>
        </p:nvCxnSpPr>
        <p:spPr>
          <a:xfrm flipV="1">
            <a:off x="6035344" y="3465244"/>
            <a:ext cx="1036157" cy="64283"/>
          </a:xfrm>
          <a:prstGeom prst="line">
            <a:avLst/>
          </a:prstGeom>
          <a:ln>
            <a:solidFill>
              <a:srgbClr val="FF6817"/>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endCxn id="75" idx="3"/>
          </p:cNvCxnSpPr>
          <p:nvPr/>
        </p:nvCxnSpPr>
        <p:spPr>
          <a:xfrm flipH="1" flipV="1">
            <a:off x="6151930" y="2525234"/>
            <a:ext cx="803777" cy="769375"/>
          </a:xfrm>
          <a:prstGeom prst="line">
            <a:avLst/>
          </a:prstGeom>
          <a:ln>
            <a:solidFill>
              <a:srgbClr val="C3D600"/>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4441918" y="4838082"/>
            <a:ext cx="4602891" cy="1223412"/>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ja-JP" altLang="en-US" sz="1100" b="0" i="0" u="none" strike="noStrike" kern="1200" cap="none" spc="0" normalizeH="0" baseline="0" noProof="0" dirty="0" err="1">
                <a:ln>
                  <a:noFill/>
                </a:ln>
                <a:solidFill>
                  <a:prstClr val="black"/>
                </a:solidFill>
                <a:effectLst/>
                <a:uLnTx/>
                <a:uFillTx/>
                <a:latin typeface="ＭＳ Ｐゴシック" pitchFamily="50" charset="-128"/>
                <a:ea typeface="ＭＳ Ｐゴシック" panose="020B0600070205080204" pitchFamily="50" charset="-128"/>
                <a:cs typeface="+mn-cs"/>
              </a:rPr>
              <a:t>てんしば</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ゲートエリア（てんしば</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i:na</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2019.11 </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オープン）</a:t>
            </a:r>
            <a:endPar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・動物園ゲートエリアにおける新たな賑わい拠点の整備。</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・飲食施設と動物園グッズショップ等の導入</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公園の一体的マネジメント</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p>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・公</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園内の各施設が連携協力し、さらなる魅力向上、集客促進に</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取り組む。</a:t>
            </a:r>
            <a:endParaRPr kumimoji="1" lang="ja-JP" altLang="en-US" sz="1100" b="0" i="0" u="none" strike="sng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72000" marR="0" lvl="0" indent="-72000" algn="l" defTabSz="914400" rtl="0" eaLnBrk="1" fontAlgn="auto" latinLnBrk="0" hangingPunct="1">
              <a:lnSpc>
                <a:spcPct val="100000"/>
              </a:lnSpc>
              <a:spcBef>
                <a:spcPts val="0"/>
              </a:spcBef>
              <a:spcAft>
                <a:spcPts val="30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p:txBody>
      </p:sp>
      <p:pic>
        <p:nvPicPr>
          <p:cNvPr id="97" name="図 9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63344" y="3115527"/>
            <a:ext cx="1472000" cy="828000"/>
          </a:xfrm>
          <a:prstGeom prst="rect">
            <a:avLst/>
          </a:prstGeom>
          <a:ln w="19050">
            <a:solidFill>
              <a:srgbClr val="FF6817"/>
            </a:solidFill>
          </a:ln>
        </p:spPr>
      </p:pic>
      <p:pic>
        <p:nvPicPr>
          <p:cNvPr id="98" name="図 9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90287" y="1852907"/>
            <a:ext cx="1059463" cy="1296000"/>
          </a:xfrm>
          <a:prstGeom prst="rect">
            <a:avLst/>
          </a:prstGeom>
          <a:ln w="19050">
            <a:solidFill>
              <a:srgbClr val="008B43"/>
            </a:solidFill>
          </a:ln>
        </p:spPr>
      </p:pic>
      <p:sp>
        <p:nvSpPr>
          <p:cNvPr id="99" name="テキスト ボックス 98"/>
          <p:cNvSpPr txBox="1"/>
          <p:nvPr/>
        </p:nvSpPr>
        <p:spPr>
          <a:xfrm>
            <a:off x="4434231" y="4146373"/>
            <a:ext cx="4789688" cy="638636"/>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茶臼山北東部エリア</a:t>
            </a:r>
            <a:r>
              <a:rPr kumimoji="1" lang="en-US" altLang="ja-JP"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2016.3 </a:t>
            </a:r>
            <a:r>
              <a:rPr kumimoji="1" lang="ja-JP" altLang="en-US" sz="1100" b="0" i="0" u="none" strike="noStrike" kern="1200" cap="none" spc="0" normalizeH="0" baseline="0" noProof="0" dirty="0" smtClean="0">
                <a:ln>
                  <a:noFill/>
                </a:ln>
                <a:solidFill>
                  <a:prstClr val="black"/>
                </a:solidFill>
                <a:effectLst/>
                <a:uLnTx/>
                <a:uFillTx/>
                <a:latin typeface="ＭＳ Ｐゴシック" pitchFamily="50" charset="-128"/>
                <a:ea typeface="ＭＳ Ｐゴシック" pitchFamily="50" charset="-128"/>
                <a:cs typeface="+mn-cs"/>
              </a:rPr>
              <a:t>リニューアルオープン）</a:t>
            </a:r>
            <a:endPar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公園と</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上町台地方面</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をつなぐ</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ゲート</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空間</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として開放し、回遊拠点化。</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08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・ポケットパークとプロムナードを整備し、カフェ、物販店舗、駐車場施設を導入。</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100" name="図 9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06912" y="5345741"/>
            <a:ext cx="1513488" cy="1009889"/>
          </a:xfrm>
          <a:prstGeom prst="rect">
            <a:avLst/>
          </a:prstGeom>
        </p:spPr>
      </p:pic>
      <p:sp>
        <p:nvSpPr>
          <p:cNvPr id="101" name="テキスト ボックス 100"/>
          <p:cNvSpPr txBox="1"/>
          <p:nvPr/>
        </p:nvSpPr>
        <p:spPr>
          <a:xfrm>
            <a:off x="9647790" y="6323505"/>
            <a:ext cx="1015526" cy="230832"/>
          </a:xfrm>
          <a:prstGeom prst="rect">
            <a:avLst/>
          </a:prstGeom>
          <a:noFill/>
        </p:spPr>
        <p:txBody>
          <a:bodyPr wrap="square" rtlCol="0">
            <a:spAutoFit/>
          </a:bodyPr>
          <a:lstStyle/>
          <a:p>
            <a:pPr marL="72000" marR="0" lvl="0" indent="-72000" algn="l" defTabSz="914400" rtl="0" eaLnBrk="1" fontAlgn="auto" latinLnBrk="0" hangingPunct="1">
              <a:lnSpc>
                <a:spcPct val="100000"/>
              </a:lnSpc>
              <a:spcBef>
                <a:spcPts val="0"/>
              </a:spcBef>
              <a:spcAft>
                <a:spcPts val="300"/>
              </a:spcAft>
              <a:buClrTx/>
              <a:buSzTx/>
              <a:buFontTx/>
              <a:buNone/>
              <a:tabLst/>
              <a:defRPr/>
            </a:pPr>
            <a:r>
              <a:rPr kumimoji="1" lang="ja-JP" altLang="en-US" sz="900" b="0" i="0" u="none" strike="noStrike" kern="1200" cap="none" spc="0" normalizeH="0" baseline="0" noProof="0" dirty="0" err="1">
                <a:ln>
                  <a:noFill/>
                </a:ln>
                <a:solidFill>
                  <a:prstClr val="black"/>
                </a:solidFill>
                <a:effectLst/>
                <a:uLnTx/>
                <a:uFillTx/>
                <a:latin typeface="ＭＳ Ｐゴシック" pitchFamily="50" charset="-128"/>
                <a:ea typeface="ＭＳ Ｐゴシック" pitchFamily="50" charset="-128"/>
                <a:cs typeface="+mn-cs"/>
              </a:rPr>
              <a:t>てんしば</a:t>
            </a:r>
            <a:r>
              <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i:na</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2494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８</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天王寺公園　周辺での</a:t>
            </a:r>
            <a:r>
              <a:rPr kumimoji="1" lang="ja-JP" altLang="en-US" sz="2000" b="1" i="0" u="none" strike="noStrike" kern="1200" cap="none" spc="0" normalizeH="0" baseline="0" noProof="0" dirty="0" smtClean="0">
                <a:ln>
                  <a:noFill/>
                </a:ln>
                <a:solidFill>
                  <a:schemeClr val="bg1"/>
                </a:solidFill>
                <a:effectLst/>
                <a:uLnTx/>
                <a:uFillTx/>
                <a:latin typeface="ＭＳ ゴシック" pitchFamily="49" charset="-128"/>
                <a:ea typeface="ＭＳ ゴシック" pitchFamily="49" charset="-128"/>
                <a:cs typeface="+mn-cs"/>
              </a:rPr>
              <a:t>取組</a:t>
            </a:r>
            <a:r>
              <a:rPr kumimoji="1" lang="en-US" altLang="ja-JP"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軌道敷芝生化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49" name="正方形/長方形 48"/>
          <p:cNvSpPr/>
          <p:nvPr/>
        </p:nvSpPr>
        <p:spPr>
          <a:xfrm>
            <a:off x="1247826" y="572161"/>
            <a:ext cx="9793456" cy="57841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1254915" y="580125"/>
            <a:ext cx="1908000" cy="2166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これまでの取組～将来像</a:t>
            </a:r>
            <a:endPar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0" name="テキスト ボックス 109"/>
          <p:cNvSpPr txBox="1"/>
          <p:nvPr/>
        </p:nvSpPr>
        <p:spPr>
          <a:xfrm>
            <a:off x="1498162" y="3677091"/>
            <a:ext cx="4960696" cy="830997"/>
          </a:xfrm>
          <a:prstGeom prst="rect">
            <a:avLst/>
          </a:prstGeom>
          <a:noFill/>
        </p:spPr>
        <p:txBody>
          <a:bodyPr wrap="square" rtlCol="0">
            <a:spAutoFit/>
          </a:bodyPr>
          <a:lstStyle/>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sng"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あべのハルカスの開業などにより増加している集客力の持続的な向上を図るため、更なるまちの魅力づくりを打ち出して</a:t>
            </a:r>
            <a:r>
              <a:rPr kumimoji="1" lang="ja-JP" altLang="en-US" sz="1200" b="0" i="0" u="sng"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いくことが必要。</a:t>
            </a:r>
            <a:endParaRPr kumimoji="1" lang="en-US" altLang="ja-JP" sz="1200" b="0" i="0" u="sng"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あべの筋を大阪の南のメインストリートとして、良好な景観の形成を図ることにより、周辺地域と一体となったにぎわい空間を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形成。</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2" name="テキスト ボックス 71"/>
          <p:cNvSpPr txBox="1"/>
          <p:nvPr/>
        </p:nvSpPr>
        <p:spPr>
          <a:xfrm>
            <a:off x="1299325" y="846218"/>
            <a:ext cx="5336524" cy="2716128"/>
          </a:xfrm>
          <a:prstGeom prst="rect">
            <a:avLst/>
          </a:prstGeom>
          <a:noFill/>
        </p:spPr>
        <p:txBody>
          <a:bodyPr wrap="square" rtlCol="0">
            <a:spAutoFit/>
          </a:bodyPr>
          <a:lstStyle/>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あべの天王寺ターミナル周辺（南側）で大規模開発の実施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2011.4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ターミナルの南西側の再開発エリアにおいて大型商業</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施設</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あべのキューズタウン</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開業　（初年度来館者数：約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2700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2014.3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あべのハルカス</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が</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グランドオープン</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オープン後、半年で約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2200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万人来館）</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3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公共施設</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整備の進展</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2013.4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天王寺区側と阿倍野区側を結ぶ阿倍野歩道橋の架替（全面開通</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⇒両区間の歩行者の回遊性が向上</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あべの筋［近鉄前交差点～阿倍野交差点］道路拡幅</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整備</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2017</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同拡幅整備にあわせ阪堺電気軌道上町線を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移設</a:t>
            </a:r>
            <a:endPar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16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493" name="Picture 2" descr="http://gis.ii.city.osaka.jp/gis/DownloadFile.ashx?imgfile=gemimg_521436a0-7e0d-42e0-81f3-1b613040772b.png&amp;downloadType=imgfile&amp;isCB=1"/>
          <p:cNvPicPr>
            <a:picLocks noChangeAspect="1" noChangeArrowheads="1"/>
          </p:cNvPicPr>
          <p:nvPr/>
        </p:nvPicPr>
        <p:blipFill>
          <a:blip r:embed="rId3" cstate="email"/>
          <a:srcRect/>
          <a:stretch>
            <a:fillRect/>
          </a:stretch>
        </p:blipFill>
        <p:spPr bwMode="auto">
          <a:xfrm>
            <a:off x="6619344" y="718220"/>
            <a:ext cx="2672296" cy="2590072"/>
          </a:xfrm>
          <a:prstGeom prst="rect">
            <a:avLst/>
          </a:prstGeom>
          <a:noFill/>
        </p:spPr>
      </p:pic>
      <p:sp>
        <p:nvSpPr>
          <p:cNvPr id="520" name="フリーフォーム 3"/>
          <p:cNvSpPr/>
          <p:nvPr/>
        </p:nvSpPr>
        <p:spPr>
          <a:xfrm>
            <a:off x="7287418" y="829566"/>
            <a:ext cx="877448" cy="1005844"/>
          </a:xfrm>
          <a:custGeom>
            <a:avLst/>
            <a:gdLst>
              <a:gd name="connsiteX0" fmla="*/ 131275 w 534154"/>
              <a:gd name="connsiteY0" fmla="*/ 0 h 570368"/>
              <a:gd name="connsiteX1" fmla="*/ 258024 w 534154"/>
              <a:gd name="connsiteY1" fmla="*/ 18107 h 570368"/>
              <a:gd name="connsiteX2" fmla="*/ 235390 w 534154"/>
              <a:gd name="connsiteY2" fmla="*/ 99588 h 570368"/>
              <a:gd name="connsiteX3" fmla="*/ 239917 w 534154"/>
              <a:gd name="connsiteY3" fmla="*/ 117695 h 570368"/>
              <a:gd name="connsiteX4" fmla="*/ 248970 w 534154"/>
              <a:gd name="connsiteY4" fmla="*/ 203703 h 570368"/>
              <a:gd name="connsiteX5" fmla="*/ 312344 w 534154"/>
              <a:gd name="connsiteY5" fmla="*/ 162962 h 570368"/>
              <a:gd name="connsiteX6" fmla="*/ 330451 w 534154"/>
              <a:gd name="connsiteY6" fmla="*/ 140329 h 570368"/>
              <a:gd name="connsiteX7" fmla="*/ 366665 w 534154"/>
              <a:gd name="connsiteY7" fmla="*/ 122222 h 570368"/>
              <a:gd name="connsiteX8" fmla="*/ 393826 w 534154"/>
              <a:gd name="connsiteY8" fmla="*/ 117695 h 570368"/>
              <a:gd name="connsiteX9" fmla="*/ 470780 w 534154"/>
              <a:gd name="connsiteY9" fmla="*/ 153909 h 570368"/>
              <a:gd name="connsiteX10" fmla="*/ 534154 w 534154"/>
              <a:gd name="connsiteY10" fmla="*/ 162962 h 570368"/>
              <a:gd name="connsiteX11" fmla="*/ 534154 w 534154"/>
              <a:gd name="connsiteY11" fmla="*/ 203703 h 570368"/>
              <a:gd name="connsiteX12" fmla="*/ 484360 w 534154"/>
              <a:gd name="connsiteY12" fmla="*/ 203703 h 570368"/>
              <a:gd name="connsiteX13" fmla="*/ 475307 w 534154"/>
              <a:gd name="connsiteY13" fmla="*/ 244443 h 570368"/>
              <a:gd name="connsiteX14" fmla="*/ 479834 w 534154"/>
              <a:gd name="connsiteY14" fmla="*/ 248970 h 570368"/>
              <a:gd name="connsiteX15" fmla="*/ 475307 w 534154"/>
              <a:gd name="connsiteY15" fmla="*/ 280657 h 570368"/>
              <a:gd name="connsiteX16" fmla="*/ 366665 w 534154"/>
              <a:gd name="connsiteY16" fmla="*/ 276131 h 570368"/>
              <a:gd name="connsiteX17" fmla="*/ 357612 w 534154"/>
              <a:gd name="connsiteY17" fmla="*/ 321398 h 570368"/>
              <a:gd name="connsiteX18" fmla="*/ 448146 w 534154"/>
              <a:gd name="connsiteY18" fmla="*/ 362138 h 570368"/>
              <a:gd name="connsiteX19" fmla="*/ 425513 w 534154"/>
              <a:gd name="connsiteY19" fmla="*/ 466253 h 570368"/>
              <a:gd name="connsiteX20" fmla="*/ 511521 w 534154"/>
              <a:gd name="connsiteY20" fmla="*/ 484360 h 570368"/>
              <a:gd name="connsiteX21" fmla="*/ 493414 w 534154"/>
              <a:gd name="connsiteY21" fmla="*/ 552261 h 570368"/>
              <a:gd name="connsiteX22" fmla="*/ 434566 w 534154"/>
              <a:gd name="connsiteY22" fmla="*/ 570368 h 570368"/>
              <a:gd name="connsiteX23" fmla="*/ 0 w 534154"/>
              <a:gd name="connsiteY23" fmla="*/ 448146 h 570368"/>
              <a:gd name="connsiteX24" fmla="*/ 131275 w 534154"/>
              <a:gd name="connsiteY24" fmla="*/ 0 h 5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154" h="570368">
                <a:moveTo>
                  <a:pt x="131275" y="0"/>
                </a:moveTo>
                <a:lnTo>
                  <a:pt x="258024" y="18107"/>
                </a:lnTo>
                <a:lnTo>
                  <a:pt x="235390" y="99588"/>
                </a:lnTo>
                <a:lnTo>
                  <a:pt x="239917" y="117695"/>
                </a:lnTo>
                <a:lnTo>
                  <a:pt x="248970" y="203703"/>
                </a:lnTo>
                <a:lnTo>
                  <a:pt x="312344" y="162962"/>
                </a:lnTo>
                <a:lnTo>
                  <a:pt x="330451" y="140329"/>
                </a:lnTo>
                <a:lnTo>
                  <a:pt x="366665" y="122222"/>
                </a:lnTo>
                <a:lnTo>
                  <a:pt x="393826" y="117695"/>
                </a:lnTo>
                <a:lnTo>
                  <a:pt x="470780" y="153909"/>
                </a:lnTo>
                <a:lnTo>
                  <a:pt x="534154" y="162962"/>
                </a:lnTo>
                <a:lnTo>
                  <a:pt x="534154" y="203703"/>
                </a:lnTo>
                <a:lnTo>
                  <a:pt x="484360" y="203703"/>
                </a:lnTo>
                <a:lnTo>
                  <a:pt x="475307" y="244443"/>
                </a:lnTo>
                <a:lnTo>
                  <a:pt x="479834" y="248970"/>
                </a:lnTo>
                <a:lnTo>
                  <a:pt x="475307" y="280657"/>
                </a:lnTo>
                <a:lnTo>
                  <a:pt x="366665" y="276131"/>
                </a:lnTo>
                <a:lnTo>
                  <a:pt x="357612" y="321398"/>
                </a:lnTo>
                <a:lnTo>
                  <a:pt x="448146" y="362138"/>
                </a:lnTo>
                <a:lnTo>
                  <a:pt x="425513" y="466253"/>
                </a:lnTo>
                <a:lnTo>
                  <a:pt x="511521" y="484360"/>
                </a:lnTo>
                <a:lnTo>
                  <a:pt x="493414" y="552261"/>
                </a:lnTo>
                <a:lnTo>
                  <a:pt x="434566" y="570368"/>
                </a:lnTo>
                <a:lnTo>
                  <a:pt x="0" y="448146"/>
                </a:lnTo>
                <a:lnTo>
                  <a:pt x="131275" y="0"/>
                </a:lnTo>
                <a:close/>
              </a:path>
            </a:pathLst>
          </a:custGeom>
          <a:solidFill>
            <a:srgbClr val="92D050">
              <a:alpha val="50000"/>
            </a:srgbClr>
          </a:solid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5" name="角丸四角形 494"/>
          <p:cNvSpPr/>
          <p:nvPr/>
        </p:nvSpPr>
        <p:spPr>
          <a:xfrm rot="16920000">
            <a:off x="7163284" y="2067448"/>
            <a:ext cx="995825" cy="657665"/>
          </a:xfrm>
          <a:prstGeom prst="roundRect">
            <a:avLst/>
          </a:prstGeom>
          <a:solidFill>
            <a:srgbClr val="7030A0">
              <a:alpha val="30196"/>
            </a:srgbClr>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6" name="フリーフォーム 495"/>
          <p:cNvSpPr/>
          <p:nvPr/>
        </p:nvSpPr>
        <p:spPr>
          <a:xfrm>
            <a:off x="7772002" y="2128004"/>
            <a:ext cx="245158" cy="454091"/>
          </a:xfrm>
          <a:custGeom>
            <a:avLst/>
            <a:gdLst>
              <a:gd name="connsiteX0" fmla="*/ 52388 w 509588"/>
              <a:gd name="connsiteY0" fmla="*/ 690563 h 795338"/>
              <a:gd name="connsiteX1" fmla="*/ 161925 w 509588"/>
              <a:gd name="connsiteY1" fmla="*/ 223838 h 795338"/>
              <a:gd name="connsiteX2" fmla="*/ 0 w 509588"/>
              <a:gd name="connsiteY2" fmla="*/ 180975 h 795338"/>
              <a:gd name="connsiteX3" fmla="*/ 28575 w 509588"/>
              <a:gd name="connsiteY3" fmla="*/ 14288 h 795338"/>
              <a:gd name="connsiteX4" fmla="*/ 247650 w 509588"/>
              <a:gd name="connsiteY4" fmla="*/ 0 h 795338"/>
              <a:gd name="connsiteX5" fmla="*/ 509588 w 509588"/>
              <a:gd name="connsiteY5" fmla="*/ 61913 h 795338"/>
              <a:gd name="connsiteX6" fmla="*/ 338138 w 509588"/>
              <a:gd name="connsiteY6" fmla="*/ 795338 h 795338"/>
              <a:gd name="connsiteX7" fmla="*/ 52388 w 509588"/>
              <a:gd name="connsiteY7" fmla="*/ 690563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88" h="795338">
                <a:moveTo>
                  <a:pt x="52388" y="690563"/>
                </a:moveTo>
                <a:lnTo>
                  <a:pt x="161925" y="223838"/>
                </a:lnTo>
                <a:lnTo>
                  <a:pt x="0" y="180975"/>
                </a:lnTo>
                <a:lnTo>
                  <a:pt x="28575" y="14288"/>
                </a:lnTo>
                <a:lnTo>
                  <a:pt x="247650" y="0"/>
                </a:lnTo>
                <a:lnTo>
                  <a:pt x="509588" y="61913"/>
                </a:lnTo>
                <a:lnTo>
                  <a:pt x="338138" y="795338"/>
                </a:lnTo>
                <a:lnTo>
                  <a:pt x="52388" y="690563"/>
                </a:lnTo>
                <a:close/>
              </a:path>
            </a:pathLst>
          </a:cu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7" name="フローチャート : 端子 496"/>
          <p:cNvSpPr/>
          <p:nvPr/>
        </p:nvSpPr>
        <p:spPr>
          <a:xfrm rot="780000">
            <a:off x="8042370" y="2237806"/>
            <a:ext cx="334092" cy="734840"/>
          </a:xfrm>
          <a:prstGeom prst="flowChartTerminator">
            <a:avLst/>
          </a:prstGeom>
          <a:solidFill>
            <a:schemeClr val="tx2">
              <a:lumMod val="40000"/>
              <a:lumOff val="60000"/>
              <a:alpha val="30196"/>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8" name="正方形/長方形 497"/>
          <p:cNvSpPr/>
          <p:nvPr/>
        </p:nvSpPr>
        <p:spPr>
          <a:xfrm rot="17160000" flipH="1">
            <a:off x="8227436" y="2034753"/>
            <a:ext cx="109186" cy="262117"/>
          </a:xfrm>
          <a:prstGeom prst="rect">
            <a:avLst/>
          </a:prstGeom>
          <a:solidFill>
            <a:srgbClr val="FFCC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1" name="フリーフォーム 500"/>
          <p:cNvSpPr/>
          <p:nvPr/>
        </p:nvSpPr>
        <p:spPr>
          <a:xfrm>
            <a:off x="8168991" y="1827543"/>
            <a:ext cx="305899" cy="251517"/>
          </a:xfrm>
          <a:custGeom>
            <a:avLst/>
            <a:gdLst>
              <a:gd name="connsiteX0" fmla="*/ 440531 w 535781"/>
              <a:gd name="connsiteY0" fmla="*/ 440531 h 440531"/>
              <a:gd name="connsiteX1" fmla="*/ 0 w 535781"/>
              <a:gd name="connsiteY1" fmla="*/ 309562 h 440531"/>
              <a:gd name="connsiteX2" fmla="*/ 85725 w 535781"/>
              <a:gd name="connsiteY2" fmla="*/ 0 h 440531"/>
              <a:gd name="connsiteX3" fmla="*/ 304800 w 535781"/>
              <a:gd name="connsiteY3" fmla="*/ 11906 h 440531"/>
              <a:gd name="connsiteX4" fmla="*/ 535781 w 535781"/>
              <a:gd name="connsiteY4" fmla="*/ 116681 h 440531"/>
              <a:gd name="connsiteX5" fmla="*/ 440531 w 535781"/>
              <a:gd name="connsiteY5" fmla="*/ 440531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81" h="440531">
                <a:moveTo>
                  <a:pt x="440531" y="440531"/>
                </a:moveTo>
                <a:lnTo>
                  <a:pt x="0" y="309562"/>
                </a:lnTo>
                <a:lnTo>
                  <a:pt x="85725" y="0"/>
                </a:lnTo>
                <a:lnTo>
                  <a:pt x="304800" y="11906"/>
                </a:lnTo>
                <a:lnTo>
                  <a:pt x="535781" y="116681"/>
                </a:lnTo>
                <a:lnTo>
                  <a:pt x="440531" y="440531"/>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5" name="フリーフォーム 504"/>
          <p:cNvSpPr/>
          <p:nvPr/>
        </p:nvSpPr>
        <p:spPr>
          <a:xfrm>
            <a:off x="8094216" y="1588262"/>
            <a:ext cx="327652" cy="545180"/>
          </a:xfrm>
          <a:custGeom>
            <a:avLst/>
            <a:gdLst>
              <a:gd name="connsiteX0" fmla="*/ 550069 w 573882"/>
              <a:gd name="connsiteY0" fmla="*/ 954881 h 954881"/>
              <a:gd name="connsiteX1" fmla="*/ 573882 w 573882"/>
              <a:gd name="connsiteY1" fmla="*/ 869156 h 954881"/>
              <a:gd name="connsiteX2" fmla="*/ 85725 w 573882"/>
              <a:gd name="connsiteY2" fmla="*/ 716756 h 954881"/>
              <a:gd name="connsiteX3" fmla="*/ 176213 w 573882"/>
              <a:gd name="connsiteY3" fmla="*/ 7144 h 954881"/>
              <a:gd name="connsiteX4" fmla="*/ 104775 w 573882"/>
              <a:gd name="connsiteY4" fmla="*/ 0 h 954881"/>
              <a:gd name="connsiteX5" fmla="*/ 0 w 573882"/>
              <a:gd name="connsiteY5" fmla="*/ 788194 h 954881"/>
              <a:gd name="connsiteX6" fmla="*/ 550069 w 573882"/>
              <a:gd name="connsiteY6" fmla="*/ 954881 h 95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882" h="954881">
                <a:moveTo>
                  <a:pt x="550069" y="954881"/>
                </a:moveTo>
                <a:lnTo>
                  <a:pt x="573882" y="869156"/>
                </a:lnTo>
                <a:lnTo>
                  <a:pt x="85725" y="716756"/>
                </a:lnTo>
                <a:lnTo>
                  <a:pt x="176213" y="7144"/>
                </a:lnTo>
                <a:lnTo>
                  <a:pt x="104775" y="0"/>
                </a:lnTo>
                <a:lnTo>
                  <a:pt x="0" y="788194"/>
                </a:lnTo>
                <a:lnTo>
                  <a:pt x="550069" y="95488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3" name="グループ化 33"/>
          <p:cNvGrpSpPr/>
          <p:nvPr/>
        </p:nvGrpSpPr>
        <p:grpSpPr>
          <a:xfrm>
            <a:off x="8071698" y="1966925"/>
            <a:ext cx="139358" cy="94517"/>
            <a:chOff x="4544467" y="3527872"/>
            <a:chExt cx="244086" cy="165547"/>
          </a:xfrm>
        </p:grpSpPr>
        <p:sp>
          <p:nvSpPr>
            <p:cNvPr id="519" name="フリーフォーム 518"/>
            <p:cNvSpPr/>
            <p:nvPr/>
          </p:nvSpPr>
          <p:spPr>
            <a:xfrm>
              <a:off x="4544467" y="3669606"/>
              <a:ext cx="47625" cy="23813"/>
            </a:xfrm>
            <a:custGeom>
              <a:avLst/>
              <a:gdLst>
                <a:gd name="connsiteX0" fmla="*/ 47625 w 47625"/>
                <a:gd name="connsiteY0" fmla="*/ 0 h 23813"/>
                <a:gd name="connsiteX1" fmla="*/ 0 w 47625"/>
                <a:gd name="connsiteY1" fmla="*/ 23813 h 23813"/>
              </a:gdLst>
              <a:ahLst/>
              <a:cxnLst>
                <a:cxn ang="0">
                  <a:pos x="connsiteX0" y="connsiteY0"/>
                </a:cxn>
                <a:cxn ang="0">
                  <a:pos x="connsiteX1" y="connsiteY1"/>
                </a:cxn>
              </a:cxnLst>
              <a:rect l="l" t="t" r="r" b="b"/>
              <a:pathLst>
                <a:path w="47625" h="23813">
                  <a:moveTo>
                    <a:pt x="47625" y="0"/>
                  </a:moveTo>
                  <a:lnTo>
                    <a:pt x="0" y="23813"/>
                  </a:lnTo>
                </a:path>
              </a:pathLst>
            </a:custGeom>
            <a:ln w="381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7" name="円/楕円 12"/>
            <p:cNvSpPr/>
            <p:nvPr/>
          </p:nvSpPr>
          <p:spPr>
            <a:xfrm>
              <a:off x="4552380" y="3527872"/>
              <a:ext cx="144016" cy="144016"/>
            </a:xfrm>
            <a:prstGeom prst="ellipse">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8" name="フリーフォーム 517"/>
            <p:cNvSpPr/>
            <p:nvPr/>
          </p:nvSpPr>
          <p:spPr>
            <a:xfrm rot="21300000">
              <a:off x="4571892" y="3630061"/>
              <a:ext cx="216661" cy="58254"/>
            </a:xfrm>
            <a:custGeom>
              <a:avLst/>
              <a:gdLst>
                <a:gd name="connsiteX0" fmla="*/ 0 w 152400"/>
                <a:gd name="connsiteY0" fmla="*/ 19050 h 50800"/>
                <a:gd name="connsiteX1" fmla="*/ 109538 w 152400"/>
                <a:gd name="connsiteY1" fmla="*/ 47625 h 50800"/>
                <a:gd name="connsiteX2" fmla="*/ 152400 w 152400"/>
                <a:gd name="connsiteY2" fmla="*/ 0 h 50800"/>
                <a:gd name="connsiteX3" fmla="*/ 152400 w 152400"/>
                <a:gd name="connsiteY3" fmla="*/ 0 h 50800"/>
              </a:gdLst>
              <a:ahLst/>
              <a:cxnLst>
                <a:cxn ang="0">
                  <a:pos x="connsiteX0" y="connsiteY0"/>
                </a:cxn>
                <a:cxn ang="0">
                  <a:pos x="connsiteX1" y="connsiteY1"/>
                </a:cxn>
                <a:cxn ang="0">
                  <a:pos x="connsiteX2" y="connsiteY2"/>
                </a:cxn>
                <a:cxn ang="0">
                  <a:pos x="connsiteX3" y="connsiteY3"/>
                </a:cxn>
              </a:cxnLst>
              <a:rect l="l" t="t" r="r" b="b"/>
              <a:pathLst>
                <a:path w="152400" h="50800">
                  <a:moveTo>
                    <a:pt x="0" y="19050"/>
                  </a:moveTo>
                  <a:cubicBezTo>
                    <a:pt x="42069" y="34925"/>
                    <a:pt x="84138" y="50800"/>
                    <a:pt x="109538" y="47625"/>
                  </a:cubicBezTo>
                  <a:cubicBezTo>
                    <a:pt x="134938" y="44450"/>
                    <a:pt x="152400" y="0"/>
                    <a:pt x="152400" y="0"/>
                  </a:cubicBezTo>
                  <a:lnTo>
                    <a:pt x="152400" y="0"/>
                  </a:lnTo>
                </a:path>
              </a:pathLst>
            </a:custGeom>
            <a:ln w="381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07" name="フリーフォーム 506"/>
          <p:cNvSpPr/>
          <p:nvPr/>
        </p:nvSpPr>
        <p:spPr>
          <a:xfrm>
            <a:off x="7985164" y="2219813"/>
            <a:ext cx="147638" cy="671513"/>
          </a:xfrm>
          <a:custGeom>
            <a:avLst/>
            <a:gdLst>
              <a:gd name="connsiteX0" fmla="*/ 247650 w 247650"/>
              <a:gd name="connsiteY0" fmla="*/ 0 h 1104900"/>
              <a:gd name="connsiteX1" fmla="*/ 0 w 247650"/>
              <a:gd name="connsiteY1" fmla="*/ 1104900 h 1104900"/>
            </a:gdLst>
            <a:ahLst/>
            <a:cxnLst>
              <a:cxn ang="0">
                <a:pos x="connsiteX0" y="connsiteY0"/>
              </a:cxn>
              <a:cxn ang="0">
                <a:pos x="connsiteX1" y="connsiteY1"/>
              </a:cxn>
            </a:cxnLst>
            <a:rect l="l" t="t" r="r" b="b"/>
            <a:pathLst>
              <a:path w="247650" h="1104900">
                <a:moveTo>
                  <a:pt x="247650" y="0"/>
                </a:moveTo>
                <a:lnTo>
                  <a:pt x="0" y="110490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5" name="グループ化 21"/>
          <p:cNvGrpSpPr/>
          <p:nvPr/>
        </p:nvGrpSpPr>
        <p:grpSpPr>
          <a:xfrm>
            <a:off x="7926846" y="2050095"/>
            <a:ext cx="188076" cy="837281"/>
            <a:chOff x="1891613" y="4503593"/>
            <a:chExt cx="243260" cy="1082950"/>
          </a:xfrm>
        </p:grpSpPr>
        <p:sp>
          <p:nvSpPr>
            <p:cNvPr id="514" name="フリーフォーム 513"/>
            <p:cNvSpPr/>
            <p:nvPr/>
          </p:nvSpPr>
          <p:spPr>
            <a:xfrm>
              <a:off x="1891613" y="4503593"/>
              <a:ext cx="243260" cy="1082950"/>
            </a:xfrm>
            <a:custGeom>
              <a:avLst/>
              <a:gdLst>
                <a:gd name="connsiteX0" fmla="*/ 238125 w 238125"/>
                <a:gd name="connsiteY0" fmla="*/ 0 h 1066800"/>
                <a:gd name="connsiteX1" fmla="*/ 0 w 238125"/>
                <a:gd name="connsiteY1" fmla="*/ 1066800 h 1066800"/>
              </a:gdLst>
              <a:ahLst/>
              <a:cxnLst>
                <a:cxn ang="0">
                  <a:pos x="connsiteX0" y="connsiteY0"/>
                </a:cxn>
                <a:cxn ang="0">
                  <a:pos x="connsiteX1" y="connsiteY1"/>
                </a:cxn>
              </a:cxnLst>
              <a:rect l="l" t="t" r="r" b="b"/>
              <a:pathLst>
                <a:path w="238125" h="1066800">
                  <a:moveTo>
                    <a:pt x="238125" y="0"/>
                  </a:moveTo>
                  <a:lnTo>
                    <a:pt x="0" y="106680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5" name="フリーフォーム 514"/>
            <p:cNvSpPr/>
            <p:nvPr/>
          </p:nvSpPr>
          <p:spPr>
            <a:xfrm>
              <a:off x="2102816" y="4541056"/>
              <a:ext cx="24618" cy="119575"/>
            </a:xfrm>
            <a:custGeom>
              <a:avLst/>
              <a:gdLst>
                <a:gd name="connsiteX0" fmla="*/ 0 w 33337"/>
                <a:gd name="connsiteY0" fmla="*/ 161925 h 161925"/>
                <a:gd name="connsiteX1" fmla="*/ 33337 w 33337"/>
                <a:gd name="connsiteY1" fmla="*/ 0 h 161925"/>
              </a:gdLst>
              <a:ahLst/>
              <a:cxnLst>
                <a:cxn ang="0">
                  <a:pos x="connsiteX0" y="connsiteY0"/>
                </a:cxn>
                <a:cxn ang="0">
                  <a:pos x="connsiteX1" y="connsiteY1"/>
                </a:cxn>
              </a:cxnLst>
              <a:rect l="l" t="t" r="r" b="b"/>
              <a:pathLst>
                <a:path w="33337" h="161925">
                  <a:moveTo>
                    <a:pt x="0" y="161925"/>
                  </a:moveTo>
                  <a:lnTo>
                    <a:pt x="33337"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6" name="フリーフォーム 515"/>
            <p:cNvSpPr/>
            <p:nvPr/>
          </p:nvSpPr>
          <p:spPr>
            <a:xfrm rot="21300000">
              <a:off x="1909385" y="5405799"/>
              <a:ext cx="33762" cy="98034"/>
            </a:xfrm>
            <a:custGeom>
              <a:avLst/>
              <a:gdLst>
                <a:gd name="connsiteX0" fmla="*/ 0 w 33337"/>
                <a:gd name="connsiteY0" fmla="*/ 161925 h 161925"/>
                <a:gd name="connsiteX1" fmla="*/ 33337 w 33337"/>
                <a:gd name="connsiteY1" fmla="*/ 0 h 161925"/>
              </a:gdLst>
              <a:ahLst/>
              <a:cxnLst>
                <a:cxn ang="0">
                  <a:pos x="connsiteX0" y="connsiteY0"/>
                </a:cxn>
                <a:cxn ang="0">
                  <a:pos x="connsiteX1" y="connsiteY1"/>
                </a:cxn>
              </a:cxnLst>
              <a:rect l="l" t="t" r="r" b="b"/>
              <a:pathLst>
                <a:path w="33337" h="161925">
                  <a:moveTo>
                    <a:pt x="0" y="161925"/>
                  </a:moveTo>
                  <a:lnTo>
                    <a:pt x="33337"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12" name="フリーフォーム 511"/>
          <p:cNvSpPr/>
          <p:nvPr/>
        </p:nvSpPr>
        <p:spPr>
          <a:xfrm>
            <a:off x="7834542" y="2170844"/>
            <a:ext cx="254829" cy="1130453"/>
          </a:xfrm>
          <a:custGeom>
            <a:avLst/>
            <a:gdLst>
              <a:gd name="connsiteX0" fmla="*/ 433388 w 433388"/>
              <a:gd name="connsiteY0" fmla="*/ 0 h 1833562"/>
              <a:gd name="connsiteX1" fmla="*/ 280988 w 433388"/>
              <a:gd name="connsiteY1" fmla="*/ 661987 h 1833562"/>
              <a:gd name="connsiteX2" fmla="*/ 0 w 433388"/>
              <a:gd name="connsiteY2" fmla="*/ 1833562 h 1833562"/>
            </a:gdLst>
            <a:ahLst/>
            <a:cxnLst>
              <a:cxn ang="0">
                <a:pos x="connsiteX0" y="connsiteY0"/>
              </a:cxn>
              <a:cxn ang="0">
                <a:pos x="connsiteX1" y="connsiteY1"/>
              </a:cxn>
              <a:cxn ang="0">
                <a:pos x="connsiteX2" y="connsiteY2"/>
              </a:cxn>
            </a:cxnLst>
            <a:rect l="l" t="t" r="r" b="b"/>
            <a:pathLst>
              <a:path w="433388" h="1833562">
                <a:moveTo>
                  <a:pt x="433388" y="0"/>
                </a:moveTo>
                <a:lnTo>
                  <a:pt x="280988" y="661987"/>
                </a:lnTo>
                <a:lnTo>
                  <a:pt x="0" y="1833562"/>
                </a:lnTo>
              </a:path>
            </a:pathLst>
          </a:custGeom>
          <a:ln w="19050" cmpd="dbl">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23" name="テキスト ボックス 522"/>
          <p:cNvSpPr txBox="1"/>
          <p:nvPr/>
        </p:nvSpPr>
        <p:spPr>
          <a:xfrm>
            <a:off x="7051392" y="1148052"/>
            <a:ext cx="720080" cy="215444"/>
          </a:xfrm>
          <a:prstGeom prst="rect">
            <a:avLst/>
          </a:prstGeom>
          <a:solidFill>
            <a:schemeClr val="bg1"/>
          </a:solidFill>
          <a:ln>
            <a:solidFill>
              <a:srgbClr val="00B05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天王寺公園</a:t>
            </a:r>
          </a:p>
        </p:txBody>
      </p:sp>
      <p:sp>
        <p:nvSpPr>
          <p:cNvPr id="524" name="テキスト ボックス 523"/>
          <p:cNvSpPr txBox="1"/>
          <p:nvPr/>
        </p:nvSpPr>
        <p:spPr>
          <a:xfrm>
            <a:off x="6691352" y="1940140"/>
            <a:ext cx="807640" cy="223138"/>
          </a:xfrm>
          <a:prstGeom prst="rect">
            <a:avLst/>
          </a:prstGeom>
          <a:solidFill>
            <a:schemeClr val="bg1"/>
          </a:solidFill>
          <a:ln>
            <a:solidFill>
              <a:srgbClr val="7030A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再開発エリア</a:t>
            </a:r>
          </a:p>
        </p:txBody>
      </p:sp>
      <p:sp>
        <p:nvSpPr>
          <p:cNvPr id="525" name="テキスト ボックス 524"/>
          <p:cNvSpPr txBox="1"/>
          <p:nvPr/>
        </p:nvSpPr>
        <p:spPr>
          <a:xfrm>
            <a:off x="6691352" y="1652109"/>
            <a:ext cx="720080" cy="200055"/>
          </a:xfrm>
          <a:prstGeom prst="rect">
            <a:avLst/>
          </a:prstGeom>
          <a:solidFill>
            <a:schemeClr val="bg1"/>
          </a:solidFill>
          <a:ln w="9525">
            <a:solidFill>
              <a:srgbClr val="FF66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阿倍野歩道橋</a:t>
            </a:r>
          </a:p>
        </p:txBody>
      </p:sp>
      <p:cxnSp>
        <p:nvCxnSpPr>
          <p:cNvPr id="526" name="直線矢印コネクタ 525"/>
          <p:cNvCxnSpPr>
            <a:stCxn id="525" idx="3"/>
          </p:cNvCxnSpPr>
          <p:nvPr/>
        </p:nvCxnSpPr>
        <p:spPr>
          <a:xfrm>
            <a:off x="7411432" y="1752137"/>
            <a:ext cx="664220" cy="239077"/>
          </a:xfrm>
          <a:prstGeom prst="straightConnector1">
            <a:avLst/>
          </a:prstGeom>
          <a:ln cap="sq">
            <a:solidFill>
              <a:srgbClr val="FF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4" name="テキスト ボックス 533"/>
          <p:cNvSpPr txBox="1"/>
          <p:nvPr/>
        </p:nvSpPr>
        <p:spPr>
          <a:xfrm>
            <a:off x="8347536" y="2300180"/>
            <a:ext cx="1080120" cy="215444"/>
          </a:xfrm>
          <a:prstGeom prst="rect">
            <a:avLst/>
          </a:prstGeom>
          <a:solidFill>
            <a:schemeClr val="bg1"/>
          </a:solidFill>
          <a:ln>
            <a:solidFill>
              <a:srgbClr val="0070C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あべの筋東側エリア</a:t>
            </a:r>
          </a:p>
        </p:txBody>
      </p:sp>
      <p:sp>
        <p:nvSpPr>
          <p:cNvPr id="535" name="テキスト ボックス 534"/>
          <p:cNvSpPr txBox="1"/>
          <p:nvPr/>
        </p:nvSpPr>
        <p:spPr>
          <a:xfrm>
            <a:off x="8563560" y="2804236"/>
            <a:ext cx="1152128" cy="215444"/>
          </a:xfrm>
          <a:prstGeom prst="rect">
            <a:avLst/>
          </a:prstGeom>
          <a:solidFill>
            <a:schemeClr val="bg1"/>
          </a:solidFill>
          <a:ln>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あべの筋（拡幅区間）</a:t>
            </a:r>
          </a:p>
        </p:txBody>
      </p:sp>
      <p:sp>
        <p:nvSpPr>
          <p:cNvPr id="536" name="テキスト ボックス 535"/>
          <p:cNvSpPr txBox="1"/>
          <p:nvPr/>
        </p:nvSpPr>
        <p:spPr>
          <a:xfrm>
            <a:off x="8563560" y="3092268"/>
            <a:ext cx="1152128" cy="215444"/>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阪堺上町線（軌道）</a:t>
            </a:r>
          </a:p>
        </p:txBody>
      </p:sp>
      <p:sp>
        <p:nvSpPr>
          <p:cNvPr id="537" name="テキスト ボックス 536"/>
          <p:cNvSpPr txBox="1"/>
          <p:nvPr/>
        </p:nvSpPr>
        <p:spPr>
          <a:xfrm>
            <a:off x="8518763" y="2570528"/>
            <a:ext cx="720080" cy="200055"/>
          </a:xfrm>
          <a:prstGeom prst="rect">
            <a:avLst/>
          </a:prstGeom>
          <a:solidFill>
            <a:schemeClr val="bg1"/>
          </a:solidFill>
          <a:ln w="9525">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沿道の商店街</a:t>
            </a:r>
          </a:p>
        </p:txBody>
      </p:sp>
      <p:cxnSp>
        <p:nvCxnSpPr>
          <p:cNvPr id="538" name="直線矢印コネクタ 537"/>
          <p:cNvCxnSpPr>
            <a:stCxn id="537" idx="1"/>
          </p:cNvCxnSpPr>
          <p:nvPr/>
        </p:nvCxnSpPr>
        <p:spPr>
          <a:xfrm flipH="1" flipV="1">
            <a:off x="8059505" y="2588213"/>
            <a:ext cx="459259" cy="82343"/>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40" name="直線矢印コネクタ 539"/>
          <p:cNvCxnSpPr>
            <a:stCxn id="535" idx="1"/>
          </p:cNvCxnSpPr>
          <p:nvPr/>
        </p:nvCxnSpPr>
        <p:spPr>
          <a:xfrm flipH="1" flipV="1">
            <a:off x="7987498" y="2732228"/>
            <a:ext cx="576063" cy="179730"/>
          </a:xfrm>
          <a:prstGeom prst="straightConnector1">
            <a:avLst/>
          </a:prstGeom>
          <a:ln cap="sq">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1" name="直線矢印コネクタ 540"/>
          <p:cNvCxnSpPr>
            <a:stCxn id="536" idx="1"/>
          </p:cNvCxnSpPr>
          <p:nvPr/>
        </p:nvCxnSpPr>
        <p:spPr>
          <a:xfrm flipH="1" flipV="1">
            <a:off x="7889914" y="3110402"/>
            <a:ext cx="673646" cy="89589"/>
          </a:xfrm>
          <a:prstGeom prst="straightConnector1">
            <a:avLst/>
          </a:prstGeom>
          <a:ln cap="sq">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5" name="テキスト ボックス 544"/>
          <p:cNvSpPr txBox="1"/>
          <p:nvPr/>
        </p:nvSpPr>
        <p:spPr>
          <a:xfrm>
            <a:off x="8761846" y="1920870"/>
            <a:ext cx="809826" cy="288775"/>
          </a:xfrm>
          <a:prstGeom prst="rect">
            <a:avLst/>
          </a:prstGeom>
          <a:solidFill>
            <a:schemeClr val="bg1"/>
          </a:solidFill>
          <a:ln w="6350">
            <a:solidFill>
              <a:schemeClr val="tx1"/>
            </a:solid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あべのハルカス</a:t>
            </a:r>
            <a:endParaRPr kumimoji="1" lang="en-US" altLang="ja-JP"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近鉄阿部野橋駅</a:t>
            </a:r>
          </a:p>
        </p:txBody>
      </p:sp>
      <p:sp>
        <p:nvSpPr>
          <p:cNvPr id="546" name="テキスト ボックス 545"/>
          <p:cNvSpPr txBox="1"/>
          <p:nvPr/>
        </p:nvSpPr>
        <p:spPr>
          <a:xfrm>
            <a:off x="8491552" y="1364077"/>
            <a:ext cx="720080" cy="200055"/>
          </a:xfrm>
          <a:prstGeom prst="rect">
            <a:avLst/>
          </a:prstGeom>
          <a:solidFill>
            <a:schemeClr val="bg1"/>
          </a:solid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ＪＲ天王寺駅</a:t>
            </a:r>
          </a:p>
        </p:txBody>
      </p:sp>
      <p:sp>
        <p:nvSpPr>
          <p:cNvPr id="547" name="テキスト ボックス 546"/>
          <p:cNvSpPr txBox="1"/>
          <p:nvPr/>
        </p:nvSpPr>
        <p:spPr>
          <a:xfrm>
            <a:off x="8707576" y="1652109"/>
            <a:ext cx="864096" cy="323165"/>
          </a:xfrm>
          <a:prstGeom prst="rect">
            <a:avLst/>
          </a:prstGeom>
          <a:solidFill>
            <a:schemeClr val="bg1"/>
          </a:solid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100" normalizeH="0" baseline="0" noProof="0" dirty="0" smtClean="0">
                <a:ln>
                  <a:noFill/>
                </a:ln>
                <a:solidFill>
                  <a:prstClr val="black"/>
                </a:solidFill>
                <a:effectLst/>
                <a:uLnTx/>
                <a:uFillTx/>
                <a:latin typeface="ＭＳ Ｐ明朝" pitchFamily="18" charset="-128"/>
                <a:ea typeface="ＭＳ Ｐ明朝" pitchFamily="18" charset="-128"/>
                <a:cs typeface="+mn-cs"/>
              </a:rPr>
              <a:t>Osaka Metro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天王寺駅</a:t>
            </a:r>
            <a:endPar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8" name="テキスト ボックス 547"/>
          <p:cNvSpPr txBox="1"/>
          <p:nvPr/>
        </p:nvSpPr>
        <p:spPr>
          <a:xfrm>
            <a:off x="8347536" y="1011730"/>
            <a:ext cx="1296144" cy="215444"/>
          </a:xfrm>
          <a:prstGeom prst="rect">
            <a:avLst/>
          </a:prstGeom>
          <a:solidFill>
            <a:schemeClr val="bg1"/>
          </a:solidFill>
          <a:ln>
            <a:solidFill>
              <a:srgbClr val="FFC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あべの天王寺ターミナル</a:t>
            </a:r>
          </a:p>
        </p:txBody>
      </p:sp>
      <p:cxnSp>
        <p:nvCxnSpPr>
          <p:cNvPr id="549" name="直線矢印コネクタ 548"/>
          <p:cNvCxnSpPr>
            <a:stCxn id="545" idx="1"/>
          </p:cNvCxnSpPr>
          <p:nvPr/>
        </p:nvCxnSpPr>
        <p:spPr>
          <a:xfrm flipH="1">
            <a:off x="8280443" y="2065258"/>
            <a:ext cx="481403" cy="97405"/>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0" name="直線矢印コネクタ 549"/>
          <p:cNvCxnSpPr>
            <a:stCxn id="546" idx="1"/>
          </p:cNvCxnSpPr>
          <p:nvPr/>
        </p:nvCxnSpPr>
        <p:spPr>
          <a:xfrm flipH="1">
            <a:off x="8303112" y="1464104"/>
            <a:ext cx="188441" cy="477574"/>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1" name="直線矢印コネクタ 550"/>
          <p:cNvCxnSpPr/>
          <p:nvPr/>
        </p:nvCxnSpPr>
        <p:spPr>
          <a:xfrm flipH="1">
            <a:off x="8275529" y="1772139"/>
            <a:ext cx="438298" cy="275813"/>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8347536" y="1220060"/>
            <a:ext cx="81754" cy="504056"/>
          </a:xfrm>
          <a:prstGeom prst="straightConnector1">
            <a:avLst/>
          </a:prstGeom>
          <a:ln cap="sq">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7" name="円/楕円 556"/>
          <p:cNvSpPr/>
          <p:nvPr/>
        </p:nvSpPr>
        <p:spPr>
          <a:xfrm>
            <a:off x="7987496" y="1724116"/>
            <a:ext cx="648072" cy="5760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1" name="テキスト ボックス 560"/>
          <p:cNvSpPr txBox="1"/>
          <p:nvPr/>
        </p:nvSpPr>
        <p:spPr>
          <a:xfrm>
            <a:off x="9904781" y="2694515"/>
            <a:ext cx="864096" cy="215444"/>
          </a:xfrm>
          <a:prstGeom prst="rect">
            <a:avLst/>
          </a:prstGeom>
          <a:noFill/>
          <a:ln w="63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あべのハルカス</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40" name="テキスト ボックス 339"/>
          <p:cNvSpPr txBox="1"/>
          <p:nvPr/>
        </p:nvSpPr>
        <p:spPr>
          <a:xfrm>
            <a:off x="6619344" y="2444197"/>
            <a:ext cx="1008112" cy="200055"/>
          </a:xfrm>
          <a:prstGeom prst="rect">
            <a:avLst/>
          </a:prstGeom>
          <a:solidFill>
            <a:schemeClr val="bg1"/>
          </a:solid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あべのキューズタウン</a:t>
            </a:r>
          </a:p>
        </p:txBody>
      </p:sp>
      <p:cxnSp>
        <p:nvCxnSpPr>
          <p:cNvPr id="341" name="直線矢印コネクタ 340"/>
          <p:cNvCxnSpPr>
            <a:stCxn id="340" idx="3"/>
          </p:cNvCxnSpPr>
          <p:nvPr/>
        </p:nvCxnSpPr>
        <p:spPr>
          <a:xfrm flipV="1">
            <a:off x="7627457" y="2362092"/>
            <a:ext cx="288033" cy="182132"/>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43" name="テキスト ボックス 342"/>
          <p:cNvSpPr txBox="1"/>
          <p:nvPr/>
        </p:nvSpPr>
        <p:spPr>
          <a:xfrm>
            <a:off x="8274344" y="6079610"/>
            <a:ext cx="2880320" cy="415498"/>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＜軌道敷</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芝生化＞</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48" name="テキスト ボックス 347"/>
          <p:cNvSpPr txBox="1"/>
          <p:nvPr/>
        </p:nvSpPr>
        <p:spPr>
          <a:xfrm>
            <a:off x="7684658" y="3340305"/>
            <a:ext cx="2880320" cy="415498"/>
          </a:xfrm>
          <a:prstGeom prst="rect">
            <a:avLst/>
          </a:prstGeom>
          <a:noFill/>
        </p:spPr>
        <p:txBody>
          <a:bodyPr wrap="square" rtlCol="0">
            <a:spAutoFit/>
          </a:bodyPr>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＜あべの天王寺ターミナル周辺＞</a:t>
            </a:r>
          </a:p>
          <a:p>
            <a:pPr marL="216000" marR="0" lvl="0" indent="-18000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45" name="テキスト ボックス 344"/>
          <p:cNvSpPr txBox="1"/>
          <p:nvPr/>
        </p:nvSpPr>
        <p:spPr>
          <a:xfrm>
            <a:off x="1692970" y="4928586"/>
            <a:ext cx="6336381" cy="276999"/>
          </a:xfrm>
          <a:prstGeom prst="rect">
            <a:avLst/>
          </a:prstGeom>
          <a:noFill/>
        </p:spPr>
        <p:txBody>
          <a:bodyPr wrap="square" rtlCol="0">
            <a:spAutoFit/>
          </a:bodyPr>
          <a:lstStyle/>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阪</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堺上町線軌道敷の移設に伴い軌道敷を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芝生化。</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46" name="テキスト ボックス 345"/>
          <p:cNvSpPr txBox="1"/>
          <p:nvPr/>
        </p:nvSpPr>
        <p:spPr>
          <a:xfrm>
            <a:off x="1498162" y="5630905"/>
            <a:ext cx="5425153" cy="646331"/>
          </a:xfrm>
          <a:prstGeom prst="rect">
            <a:avLst/>
          </a:prstGeom>
          <a:noFill/>
        </p:spPr>
        <p:txBody>
          <a:bodyPr wrap="square" rtlCol="0">
            <a:spAutoFit/>
          </a:bodyPr>
          <a:lstStyle/>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＜将来像＞</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2800" marR="0" lvl="0" indent="-82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　　　将来的</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には、沿道周辺の地域が立ち上げるまちづくり団体がまちづくり活動のひとつとして芝生管理を担うようにする。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2" name="二等辺三角形 31"/>
          <p:cNvSpPr/>
          <p:nvPr/>
        </p:nvSpPr>
        <p:spPr>
          <a:xfrm flipV="1">
            <a:off x="3132761" y="3367099"/>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0" name="二等辺三角形 349"/>
          <p:cNvSpPr/>
          <p:nvPr/>
        </p:nvSpPr>
        <p:spPr>
          <a:xfrm flipV="1">
            <a:off x="3162915" y="4607172"/>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1" name="二等辺三角形 350"/>
          <p:cNvSpPr/>
          <p:nvPr/>
        </p:nvSpPr>
        <p:spPr>
          <a:xfrm flipV="1">
            <a:off x="3162915" y="5418787"/>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6" name="図 5"/>
          <p:cNvPicPr>
            <a:picLocks noChangeAspect="1"/>
          </p:cNvPicPr>
          <p:nvPr/>
        </p:nvPicPr>
        <p:blipFill>
          <a:blip r:embed="rId4"/>
          <a:stretch>
            <a:fillRect/>
          </a:stretch>
        </p:blipFill>
        <p:spPr>
          <a:xfrm>
            <a:off x="7324323" y="3786707"/>
            <a:ext cx="3108960" cy="2133600"/>
          </a:xfrm>
          <a:prstGeom prst="rect">
            <a:avLst/>
          </a:prstGeom>
          <a:ln>
            <a:noFill/>
          </a:ln>
          <a:effectLst/>
        </p:spPr>
      </p:pic>
      <p:pic>
        <p:nvPicPr>
          <p:cNvPr id="7" name="図 6"/>
          <p:cNvPicPr>
            <a:picLocks noChangeAspect="1"/>
          </p:cNvPicPr>
          <p:nvPr/>
        </p:nvPicPr>
        <p:blipFill>
          <a:blip r:embed="rId5"/>
          <a:stretch>
            <a:fillRect/>
          </a:stretch>
        </p:blipFill>
        <p:spPr>
          <a:xfrm>
            <a:off x="9729071" y="713329"/>
            <a:ext cx="1226820" cy="1935480"/>
          </a:xfrm>
          <a:prstGeom prst="rect">
            <a:avLst/>
          </a:prstGeom>
          <a:effectLst/>
        </p:spPr>
      </p:pic>
      <p:sp>
        <p:nvSpPr>
          <p:cNvPr id="5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270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4299</Words>
  <Application>Microsoft Office PowerPoint</Application>
  <PresentationFormat>ワイド画面</PresentationFormat>
  <Paragraphs>502</Paragraphs>
  <Slides>9</Slides>
  <Notes>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vt:i4>
      </vt:variant>
    </vt:vector>
  </HeadingPairs>
  <TitlesOfParts>
    <vt:vector size="23" baseType="lpstr">
      <vt:lpstr>HGPｺﾞｼｯｸE</vt:lpstr>
      <vt:lpstr>HGP創英角ｺﾞｼｯｸUB</vt:lpstr>
      <vt:lpstr>HGS創英角ｺﾞｼｯｸUB</vt:lpstr>
      <vt:lpstr>HG創英角ｺﾞｼｯｸUB</vt:lpstr>
      <vt:lpstr>Meiryo UI</vt:lpstr>
      <vt:lpstr>ＭＳ Ｐゴシック</vt:lpstr>
      <vt:lpstr>ＭＳ Ｐ明朝</vt:lpstr>
      <vt:lpstr>ＭＳ ゴシック</vt:lpstr>
      <vt:lpstr>ＭＳ 明朝</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2023-06-16T06:03:10Z</dcterms:modified>
</cp:coreProperties>
</file>