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0" removePersonalInfoOnSave="1" saveSubsetFonts="1">
  <p:sldMasterIdLst>
    <p:sldMasterId id="2147483672" r:id="rId1"/>
  </p:sldMasterIdLst>
  <p:notesMasterIdLst>
    <p:notesMasterId r:id="rId10"/>
  </p:notesMasterIdLst>
  <p:handoutMasterIdLst>
    <p:handoutMasterId r:id="rId11"/>
  </p:handoutMasterIdLst>
  <p:sldIdLst>
    <p:sldId id="965" r:id="rId2"/>
    <p:sldId id="934" r:id="rId3"/>
    <p:sldId id="935" r:id="rId4"/>
    <p:sldId id="936" r:id="rId5"/>
    <p:sldId id="979" r:id="rId6"/>
    <p:sldId id="938" r:id="rId7"/>
    <p:sldId id="939" r:id="rId8"/>
    <p:sldId id="940"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5665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675" y="733425"/>
            <a:ext cx="6515100" cy="366553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4690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0183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0936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4638"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1253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164000" y="574022"/>
            <a:ext cx="9864000" cy="61920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９</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関西国際空港・りんくうタウン　</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（国際競争力の基盤強化）</a:t>
            </a:r>
            <a:r>
              <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0" name="正方形/長方形 9"/>
          <p:cNvSpPr/>
          <p:nvPr/>
        </p:nvSpPr>
        <p:spPr>
          <a:xfrm>
            <a:off x="1397000" y="621264"/>
            <a:ext cx="9567080" cy="57886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177800" marR="0" lvl="0" indent="-17780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１．エリアの概要</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7800" marR="0" lvl="0" indent="-8890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・関西国際空港は、我が国が国際競争に勝ち抜くための重要な戦略的インフラとして</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1994</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年に開港した。また、りんくうタウンも、関空の玄関口として、空港機能の補完の役割を果たすとともに、立地インパクトを活かした地域の繁栄を期待して府が事業主体となり埋め立て地として整備、</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1996</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年に</a:t>
            </a:r>
            <a:r>
              <a:rPr kumimoji="1" lang="ja-JP" altLang="en-US" sz="1400"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mn-cs"/>
              </a:rPr>
              <a:t>ま</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ちびらきした。</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73050" marR="0" lvl="0" indent="-27305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２．エリアの課題</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7800" marR="0" lvl="0" indent="-8890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関空は、海上空港という特殊性から建設費が莫大となり、関空会社が１．３兆円という巨額の負債を抱え、空港経営が硬直化。国際拠点空港等としての機能強化に向けた戦略的な投資の実行が困難な状況にあった。また、りんくうタウンも、バブル崩壊後、企業の撤退が相次ぎ、商業地・産業地への誘致に苦戦していた。</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7800" marR="0" lvl="0" indent="-17780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３．近年の動向</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7800" marR="0" lvl="0" indent="-8890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・関空については、</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2012</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年に国が管理する大阪国際（伊丹）空港との経営統合を実施。両空港の一体的かつ効率的な運用や、伊丹空港ターミナルビルの経営一元化により経営基盤を強化。</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2016</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年には国内空港で初めてコンセッション方式（事業運営権の売却）により関西エアポート㈱による事業運営が開始された。</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77800" marR="0" lvl="0" indent="-8890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・完全</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24</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時間運用の強みを活かし、関空を拠点とするＬＣＣの就航拡大や世界最大手の航空貨物会社のハブ施設誘致につなげるなど、旅客・物流ともに存在感が向上。</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7800" marR="0" lvl="0" indent="-8890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2022</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年９月に開催された関西３空港懇談会において、万博に向けた万全の受入体制を整えるとともに、成長目標である年間発着回数</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万回の実現に必要な能力を確保するため、万博までに航空機処理能力の引き上げをめざすことを合意。</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7800" marR="0" lvl="0" indent="-8890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・りんくうタウンも、</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2003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年に事業用定期借地権方式を本格導入し、誘致促進を強化したほか、</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2011</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年のホテル・物流センターの法的処理による民営化や将来リスク管理の徹底など、行政や第三セクターが赤字補てんする事業構造の抜本的な見直しを行った。</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6400" marR="0" lvl="0" indent="-45720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・完全</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24</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時間運用の強みを活かし、関空を拠点とするＬＣＣの就航拡大や世界最大手の航空貨物会社のハブ施設誘致に</a:t>
            </a:r>
            <a:r>
              <a:rPr kumimoji="1" lang="ja-JP" altLang="en-US" sz="1400"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mn-cs"/>
              </a:rPr>
              <a:t>つな</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げるなど、近年、旅客・物流ともに存在感が向上。今後も、</a:t>
            </a:r>
            <a:r>
              <a:rPr kumimoji="1" lang="ja-JP"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国際拠点空港としての更なる機能強化を</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めざ</a:t>
            </a:r>
            <a:r>
              <a:rPr kumimoji="1" lang="ja-JP"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してい</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く</a:t>
            </a:r>
            <a:r>
              <a:rPr kumimoji="1" lang="ja-JP"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また、りんくうタウンは、</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2023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年２月現在</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99.3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％が契約済み。商業業務ゾーンは契約率</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100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を達成。空港連絡道路の北側と南側におけるりんくう公園予定地の暫定利用により、地元市町や民間と連携したりんくうタウンの活性化をめざす。また、関空フロントの立地特性と地元の医療ポテンシャルを活かし、国際医療交流の推進及び訪日外国人へのホスピタリティや地域の魅力向上による訪日促進を図っている。</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7800" marR="0" lvl="0" indent="-17780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４．将来像</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7800" marR="0" lvl="0" indent="-8890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・関空：</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2030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年代前半を目途に、年間発着回数</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30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万回の実現をめざす。</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7800" marR="0" lvl="0" indent="-8890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・りんくうタウン：関西国際空港に近接する強みを活かし、りんくうタウンのさらなる魅力を創出する。</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1044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1061187" y="1211392"/>
          <a:ext cx="10080000" cy="4245965"/>
        </p:xfrm>
        <a:graphic>
          <a:graphicData uri="http://schemas.openxmlformats.org/drawingml/2006/table">
            <a:tbl>
              <a:tblPr firstRow="1" bandRow="1">
                <a:tableStyleId>{5940675A-B579-460E-94D1-54222C63F5DA}</a:tableStyleId>
              </a:tblPr>
              <a:tblGrid>
                <a:gridCol w="1476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gridCol w="504000">
                  <a:extLst>
                    <a:ext uri="{9D8B030D-6E8A-4147-A177-3AD203B41FA5}">
                      <a16:colId xmlns:a16="http://schemas.microsoft.com/office/drawing/2014/main" val="20007"/>
                    </a:ext>
                  </a:extLst>
                </a:gridCol>
                <a:gridCol w="504000">
                  <a:extLst>
                    <a:ext uri="{9D8B030D-6E8A-4147-A177-3AD203B41FA5}">
                      <a16:colId xmlns:a16="http://schemas.microsoft.com/office/drawing/2014/main" val="20008"/>
                    </a:ext>
                  </a:extLst>
                </a:gridCol>
                <a:gridCol w="504000">
                  <a:extLst>
                    <a:ext uri="{9D8B030D-6E8A-4147-A177-3AD203B41FA5}">
                      <a16:colId xmlns:a16="http://schemas.microsoft.com/office/drawing/2014/main" val="20009"/>
                    </a:ext>
                  </a:extLst>
                </a:gridCol>
                <a:gridCol w="504000">
                  <a:extLst>
                    <a:ext uri="{9D8B030D-6E8A-4147-A177-3AD203B41FA5}">
                      <a16:colId xmlns:a16="http://schemas.microsoft.com/office/drawing/2014/main" val="20010"/>
                    </a:ext>
                  </a:extLst>
                </a:gridCol>
                <a:gridCol w="504000">
                  <a:extLst>
                    <a:ext uri="{9D8B030D-6E8A-4147-A177-3AD203B41FA5}">
                      <a16:colId xmlns:a16="http://schemas.microsoft.com/office/drawing/2014/main" val="20011"/>
                    </a:ext>
                  </a:extLst>
                </a:gridCol>
                <a:gridCol w="504000">
                  <a:extLst>
                    <a:ext uri="{9D8B030D-6E8A-4147-A177-3AD203B41FA5}">
                      <a16:colId xmlns:a16="http://schemas.microsoft.com/office/drawing/2014/main" val="20012"/>
                    </a:ext>
                  </a:extLst>
                </a:gridCol>
                <a:gridCol w="504000">
                  <a:extLst>
                    <a:ext uri="{9D8B030D-6E8A-4147-A177-3AD203B41FA5}">
                      <a16:colId xmlns:a16="http://schemas.microsoft.com/office/drawing/2014/main" val="1755296078"/>
                    </a:ext>
                  </a:extLst>
                </a:gridCol>
                <a:gridCol w="504000">
                  <a:extLst>
                    <a:ext uri="{9D8B030D-6E8A-4147-A177-3AD203B41FA5}">
                      <a16:colId xmlns:a16="http://schemas.microsoft.com/office/drawing/2014/main" val="1797940686"/>
                    </a:ext>
                  </a:extLst>
                </a:gridCol>
                <a:gridCol w="504000">
                  <a:extLst>
                    <a:ext uri="{9D8B030D-6E8A-4147-A177-3AD203B41FA5}">
                      <a16:colId xmlns:a16="http://schemas.microsoft.com/office/drawing/2014/main" val="3420959229"/>
                    </a:ext>
                  </a:extLst>
                </a:gridCol>
                <a:gridCol w="504000">
                  <a:extLst>
                    <a:ext uri="{9D8B030D-6E8A-4147-A177-3AD203B41FA5}">
                      <a16:colId xmlns:a16="http://schemas.microsoft.com/office/drawing/2014/main" val="3283604499"/>
                    </a:ext>
                  </a:extLst>
                </a:gridCol>
                <a:gridCol w="504000">
                  <a:extLst>
                    <a:ext uri="{9D8B030D-6E8A-4147-A177-3AD203B41FA5}">
                      <a16:colId xmlns:a16="http://schemas.microsoft.com/office/drawing/2014/main" val="2435837671"/>
                    </a:ext>
                  </a:extLst>
                </a:gridCol>
              </a:tblGrid>
              <a:tr h="688261">
                <a:tc>
                  <a:txBody>
                    <a:bodyPr/>
                    <a:lstStyle/>
                    <a:p>
                      <a:pPr algn="r"/>
                      <a:r>
                        <a:rPr kumimoji="1" lang="ja-JP" altLang="en-US" sz="700" dirty="0"/>
                        <a:t>年度</a:t>
                      </a:r>
                    </a:p>
                  </a:txBody>
                  <a:tcPr marL="74295" marR="74295" anchor="ctr"/>
                </a:tc>
                <a:tc>
                  <a:txBody>
                    <a:bodyPr/>
                    <a:lstStyle/>
                    <a:p>
                      <a:pPr algn="ctr"/>
                      <a:r>
                        <a:rPr kumimoji="1" lang="ja-JP" altLang="en-US" sz="1000" dirty="0">
                          <a:solidFill>
                            <a:schemeClr val="tx1"/>
                          </a:solidFill>
                          <a:latin typeface="+mn-lt"/>
                        </a:rPr>
                        <a:t>～</a:t>
                      </a:r>
                      <a:r>
                        <a:rPr kumimoji="1" lang="en-US" altLang="ja-JP" sz="1000" dirty="0">
                          <a:solidFill>
                            <a:schemeClr val="tx1"/>
                          </a:solidFill>
                          <a:latin typeface="+mn-lt"/>
                        </a:rPr>
                        <a:t>2014</a:t>
                      </a:r>
                    </a:p>
                    <a:p>
                      <a:pPr algn="ctr"/>
                      <a:r>
                        <a:rPr kumimoji="1" lang="en-US" altLang="ja-JP" sz="1000" dirty="0">
                          <a:latin typeface="+mn-lt"/>
                        </a:rPr>
                        <a:t>(H26)</a:t>
                      </a:r>
                      <a:endParaRPr kumimoji="1" lang="ja-JP" altLang="en-US" sz="1000" dirty="0">
                        <a:latin typeface="+mn-lt"/>
                      </a:endParaRPr>
                    </a:p>
                  </a:txBody>
                  <a:tcPr marL="74295" marR="74295" anchor="ctr"/>
                </a:tc>
                <a:tc>
                  <a:txBody>
                    <a:bodyPr/>
                    <a:lstStyle/>
                    <a:p>
                      <a:pPr algn="ctr"/>
                      <a:r>
                        <a:rPr kumimoji="1" lang="en-US" altLang="ja-JP" sz="1000" dirty="0">
                          <a:latin typeface="+mn-lt"/>
                        </a:rPr>
                        <a:t>2015</a:t>
                      </a:r>
                    </a:p>
                    <a:p>
                      <a:pPr algn="ctr"/>
                      <a:r>
                        <a:rPr kumimoji="1" lang="en-US" altLang="ja-JP" sz="1000" dirty="0">
                          <a:latin typeface="+mn-lt"/>
                        </a:rPr>
                        <a:t>(H27)</a:t>
                      </a:r>
                      <a:endParaRPr kumimoji="1" lang="ja-JP" altLang="en-US" sz="1000" dirty="0">
                        <a:latin typeface="+mn-lt"/>
                      </a:endParaRPr>
                    </a:p>
                  </a:txBody>
                  <a:tcPr marL="74295" marR="74295" anchor="ctr"/>
                </a:tc>
                <a:tc>
                  <a:txBody>
                    <a:bodyPr/>
                    <a:lstStyle/>
                    <a:p>
                      <a:pPr algn="ctr"/>
                      <a:r>
                        <a:rPr kumimoji="1" lang="en-US" altLang="ja-JP" sz="1000" dirty="0">
                          <a:latin typeface="+mn-lt"/>
                        </a:rPr>
                        <a:t>2016</a:t>
                      </a:r>
                    </a:p>
                    <a:p>
                      <a:pPr algn="ctr"/>
                      <a:r>
                        <a:rPr kumimoji="1" lang="en-US" altLang="ja-JP" sz="1000" dirty="0">
                          <a:latin typeface="+mn-lt"/>
                        </a:rPr>
                        <a:t>(H28)</a:t>
                      </a:r>
                      <a:endParaRPr kumimoji="1" lang="ja-JP" altLang="en-US" sz="1000" dirty="0">
                        <a:latin typeface="+mn-lt"/>
                      </a:endParaRPr>
                    </a:p>
                  </a:txBody>
                  <a:tcPr marL="74295" marR="74295" anchor="ctr"/>
                </a:tc>
                <a:tc>
                  <a:txBody>
                    <a:bodyPr/>
                    <a:lstStyle/>
                    <a:p>
                      <a:pPr algn="ctr"/>
                      <a:r>
                        <a:rPr kumimoji="1" lang="en-US" altLang="ja-JP" sz="1000" dirty="0">
                          <a:latin typeface="+mn-lt"/>
                        </a:rPr>
                        <a:t>2017</a:t>
                      </a:r>
                    </a:p>
                    <a:p>
                      <a:pPr algn="ctr"/>
                      <a:r>
                        <a:rPr kumimoji="1" lang="en-US" altLang="ja-JP" sz="1000" dirty="0">
                          <a:latin typeface="+mn-lt"/>
                        </a:rPr>
                        <a:t>(H29)</a:t>
                      </a:r>
                      <a:endParaRPr kumimoji="1" lang="ja-JP" altLang="en-US" sz="1000" dirty="0">
                        <a:latin typeface="+mn-lt"/>
                      </a:endParaRPr>
                    </a:p>
                  </a:txBody>
                  <a:tcPr marL="74295" marR="74295" anchor="ctr"/>
                </a:tc>
                <a:tc>
                  <a:txBody>
                    <a:bodyPr/>
                    <a:lstStyle/>
                    <a:p>
                      <a:pPr algn="ctr"/>
                      <a:r>
                        <a:rPr kumimoji="1" lang="en-US" altLang="ja-JP" sz="1000" dirty="0">
                          <a:latin typeface="+mn-lt"/>
                        </a:rPr>
                        <a:t>2018</a:t>
                      </a:r>
                    </a:p>
                    <a:p>
                      <a:pPr algn="ctr"/>
                      <a:r>
                        <a:rPr kumimoji="1" lang="en-US" altLang="ja-JP" sz="1000" dirty="0">
                          <a:latin typeface="+mn-lt"/>
                        </a:rPr>
                        <a:t>(H30)</a:t>
                      </a:r>
                      <a:endParaRPr kumimoji="1" lang="ja-JP" altLang="en-US" sz="1000" dirty="0">
                        <a:latin typeface="+mn-lt"/>
                      </a:endParaRPr>
                    </a:p>
                  </a:txBody>
                  <a:tcPr marL="74295" marR="74295" anchor="ctr"/>
                </a:tc>
                <a:tc>
                  <a:txBody>
                    <a:bodyPr/>
                    <a:lstStyle/>
                    <a:p>
                      <a:pPr algn="ctr"/>
                      <a:r>
                        <a:rPr kumimoji="1" lang="en-US" altLang="ja-JP" sz="1000" dirty="0"/>
                        <a:t>2019</a:t>
                      </a:r>
                    </a:p>
                    <a:p>
                      <a:pPr algn="ctr"/>
                      <a:r>
                        <a:rPr kumimoji="1" lang="en-US" altLang="ja-JP" sz="1000" dirty="0"/>
                        <a:t>(R1)</a:t>
                      </a:r>
                      <a:endParaRPr kumimoji="1" lang="ja-JP" altLang="en-US" sz="1000" dirty="0"/>
                    </a:p>
                  </a:txBody>
                  <a:tcPr anchor="ctr"/>
                </a:tc>
                <a:tc>
                  <a:txBody>
                    <a:bodyPr/>
                    <a:lstStyle/>
                    <a:p>
                      <a:pPr algn="ctr"/>
                      <a:r>
                        <a:rPr kumimoji="1" lang="en-US" altLang="ja-JP" sz="1000" dirty="0"/>
                        <a:t>2020</a:t>
                      </a:r>
                    </a:p>
                    <a:p>
                      <a:pPr algn="ctr"/>
                      <a:r>
                        <a:rPr kumimoji="1" lang="en-US" altLang="ja-JP" sz="1000" dirty="0"/>
                        <a:t>(R2)</a:t>
                      </a:r>
                      <a:endParaRPr kumimoji="1" lang="ja-JP" altLang="en-US" sz="1000" dirty="0"/>
                    </a:p>
                  </a:txBody>
                  <a:tcPr anchor="ctr"/>
                </a:tc>
                <a:tc>
                  <a:txBody>
                    <a:bodyPr/>
                    <a:lstStyle/>
                    <a:p>
                      <a:pPr algn="ctr"/>
                      <a:r>
                        <a:rPr kumimoji="1" lang="en-US" altLang="ja-JP" sz="1000" dirty="0"/>
                        <a:t>2021</a:t>
                      </a:r>
                    </a:p>
                    <a:p>
                      <a:pPr algn="ctr"/>
                      <a:r>
                        <a:rPr kumimoji="1" lang="en-US" altLang="ja-JP" sz="1000" dirty="0"/>
                        <a:t>(R3)</a:t>
                      </a:r>
                      <a:endParaRPr kumimoji="1" lang="ja-JP" altLang="en-US" sz="1000" dirty="0"/>
                    </a:p>
                  </a:txBody>
                  <a:tcPr anchor="ctr"/>
                </a:tc>
                <a:tc>
                  <a:txBody>
                    <a:bodyPr/>
                    <a:lstStyle/>
                    <a:p>
                      <a:pPr algn="ctr"/>
                      <a:r>
                        <a:rPr kumimoji="1" lang="en-US" altLang="ja-JP" sz="1000" dirty="0"/>
                        <a:t>2022</a:t>
                      </a:r>
                    </a:p>
                    <a:p>
                      <a:pPr algn="ctr"/>
                      <a:r>
                        <a:rPr kumimoji="1" lang="en-US" altLang="ja-JP" sz="1000" dirty="0"/>
                        <a:t>(R4)</a:t>
                      </a:r>
                      <a:endParaRPr kumimoji="1" lang="ja-JP" altLang="en-US" sz="1000" dirty="0"/>
                    </a:p>
                  </a:txBody>
                  <a:tcPr anchor="ctr"/>
                </a:tc>
                <a:tc>
                  <a:txBody>
                    <a:bodyPr/>
                    <a:lstStyle/>
                    <a:p>
                      <a:pPr algn="ctr"/>
                      <a:r>
                        <a:rPr kumimoji="1" lang="en-US" altLang="ja-JP" sz="1000" dirty="0"/>
                        <a:t>2023</a:t>
                      </a:r>
                    </a:p>
                    <a:p>
                      <a:pPr algn="ctr"/>
                      <a:r>
                        <a:rPr kumimoji="1" lang="en-US" altLang="ja-JP" sz="1000" dirty="0"/>
                        <a:t>(R5)</a:t>
                      </a:r>
                      <a:endParaRPr kumimoji="1" lang="ja-JP" altLang="en-US" sz="1000" dirty="0"/>
                    </a:p>
                  </a:txBody>
                  <a:tcPr anchor="ctr"/>
                </a:tc>
                <a:tc>
                  <a:txBody>
                    <a:bodyPr/>
                    <a:lstStyle/>
                    <a:p>
                      <a:pPr algn="ctr"/>
                      <a:r>
                        <a:rPr kumimoji="1" lang="en-US" altLang="ja-JP" sz="1000" dirty="0"/>
                        <a:t>2024</a:t>
                      </a:r>
                    </a:p>
                    <a:p>
                      <a:pPr algn="ctr"/>
                      <a:r>
                        <a:rPr kumimoji="1" lang="en-US" altLang="ja-JP" sz="1000" dirty="0"/>
                        <a:t>(R6)</a:t>
                      </a:r>
                      <a:endParaRPr kumimoji="1" lang="ja-JP" altLang="en-US" sz="1000" dirty="0"/>
                    </a:p>
                  </a:txBody>
                  <a:tcPr anchor="ctr"/>
                </a:tc>
                <a:tc>
                  <a:txBody>
                    <a:bodyPr/>
                    <a:lstStyle/>
                    <a:p>
                      <a:pPr algn="ctr"/>
                      <a:r>
                        <a:rPr kumimoji="1" lang="en-US" altLang="ja-JP" sz="1000" dirty="0"/>
                        <a:t>2025</a:t>
                      </a:r>
                    </a:p>
                    <a:p>
                      <a:pPr algn="ctr"/>
                      <a:r>
                        <a:rPr kumimoji="1" lang="en-US" altLang="ja-JP" sz="1000" dirty="0"/>
                        <a:t>(R7)</a:t>
                      </a:r>
                      <a:endParaRPr kumimoji="1" lang="ja-JP" altLang="en-US" sz="1000" dirty="0"/>
                    </a:p>
                  </a:txBody>
                  <a:tcPr anchor="ctr"/>
                </a:tc>
                <a:tc>
                  <a:txBody>
                    <a:bodyPr/>
                    <a:lstStyle/>
                    <a:p>
                      <a:pPr algn="ctr"/>
                      <a:r>
                        <a:rPr kumimoji="1" lang="en-US" altLang="ja-JP" sz="1000" dirty="0"/>
                        <a:t>2026</a:t>
                      </a:r>
                    </a:p>
                    <a:p>
                      <a:pPr algn="ctr"/>
                      <a:r>
                        <a:rPr kumimoji="1" lang="en-US" altLang="ja-JP" sz="1000" dirty="0"/>
                        <a:t>(R8)</a:t>
                      </a:r>
                      <a:endParaRPr kumimoji="1" lang="ja-JP" altLang="en-US" sz="1000" dirty="0"/>
                    </a:p>
                  </a:txBody>
                  <a:tcPr anchor="ctr"/>
                </a:tc>
                <a:tc>
                  <a:txBody>
                    <a:bodyPr/>
                    <a:lstStyle/>
                    <a:p>
                      <a:pPr algn="ctr"/>
                      <a:r>
                        <a:rPr kumimoji="1" lang="en-US" altLang="ja-JP" sz="1000" dirty="0"/>
                        <a:t>2027</a:t>
                      </a:r>
                    </a:p>
                    <a:p>
                      <a:pPr algn="ctr"/>
                      <a:r>
                        <a:rPr kumimoji="1" lang="en-US" altLang="ja-JP" sz="1000" dirty="0"/>
                        <a:t>(R9)</a:t>
                      </a:r>
                      <a:endParaRPr kumimoji="1" lang="ja-JP" altLang="en-US" sz="1000" dirty="0"/>
                    </a:p>
                  </a:txBody>
                  <a:tcPr anchor="ctr"/>
                </a:tc>
                <a:tc>
                  <a:txBody>
                    <a:bodyPr/>
                    <a:lstStyle/>
                    <a:p>
                      <a:pPr algn="ctr"/>
                      <a:r>
                        <a:rPr kumimoji="1" lang="en-US" altLang="ja-JP" sz="1000" dirty="0"/>
                        <a:t>2028</a:t>
                      </a:r>
                    </a:p>
                    <a:p>
                      <a:pPr algn="ctr"/>
                      <a:r>
                        <a:rPr kumimoji="1" lang="en-US" altLang="ja-JP" sz="1000" dirty="0"/>
                        <a:t>(R10)</a:t>
                      </a:r>
                      <a:endParaRPr kumimoji="1" lang="ja-JP" altLang="en-US" sz="1000" dirty="0"/>
                    </a:p>
                  </a:txBody>
                  <a:tcPr anchor="ctr"/>
                </a:tc>
                <a:tc>
                  <a:txBody>
                    <a:bodyPr/>
                    <a:lstStyle/>
                    <a:p>
                      <a:pPr algn="ctr"/>
                      <a:r>
                        <a:rPr kumimoji="1" lang="en-US" altLang="ja-JP" sz="1000" dirty="0"/>
                        <a:t>2029</a:t>
                      </a:r>
                    </a:p>
                    <a:p>
                      <a:pPr algn="ctr"/>
                      <a:r>
                        <a:rPr kumimoji="1" lang="en-US" altLang="ja-JP" sz="1000" dirty="0"/>
                        <a:t>(R11)</a:t>
                      </a:r>
                      <a:endParaRPr kumimoji="1" lang="ja-JP" altLang="en-US" sz="1000" dirty="0"/>
                    </a:p>
                  </a:txBody>
                  <a:tcPr anchor="ctr"/>
                </a:tc>
                <a:tc>
                  <a:txBody>
                    <a:bodyPr/>
                    <a:lstStyle/>
                    <a:p>
                      <a:pPr algn="ctr"/>
                      <a:r>
                        <a:rPr kumimoji="1" lang="en-US" altLang="ja-JP" sz="1000" dirty="0"/>
                        <a:t>2030</a:t>
                      </a:r>
                    </a:p>
                    <a:p>
                      <a:pPr algn="ctr"/>
                      <a:r>
                        <a:rPr kumimoji="1" lang="en-US" altLang="ja-JP" sz="1000" dirty="0"/>
                        <a:t>(R12)</a:t>
                      </a:r>
                      <a:endParaRPr kumimoji="1" lang="ja-JP" altLang="en-US" sz="1000" dirty="0"/>
                    </a:p>
                  </a:txBody>
                  <a:tcPr marL="45720" marR="45720" anchor="ctr"/>
                </a:tc>
                <a:extLst>
                  <a:ext uri="{0D108BD9-81ED-4DB2-BD59-A6C34878D82A}">
                    <a16:rowId xmlns:a16="http://schemas.microsoft.com/office/drawing/2014/main" val="10000"/>
                  </a:ext>
                </a:extLst>
              </a:tr>
              <a:tr h="914400">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700" dirty="0"/>
                        <a:t>関西国際空港</a:t>
                      </a:r>
                    </a:p>
                  </a:txBody>
                  <a:tcPr marL="74295" marR="74295" anchor="ctr"/>
                </a:tc>
                <a:tc>
                  <a:txBody>
                    <a:bodyPr/>
                    <a:lstStyle/>
                    <a:p>
                      <a:endParaRPr kumimoji="1" lang="en-US" altLang="ja-JP" sz="900" dirty="0"/>
                    </a:p>
                    <a:p>
                      <a:endParaRPr kumimoji="1" lang="en-US" altLang="ja-JP" sz="900" dirty="0"/>
                    </a:p>
                    <a:p>
                      <a:endParaRPr kumimoji="1" lang="en-US" altLang="ja-JP" sz="900" dirty="0"/>
                    </a:p>
                    <a:p>
                      <a:endParaRPr kumimoji="1" lang="en-US" altLang="ja-JP" sz="900" dirty="0"/>
                    </a:p>
                    <a:p>
                      <a:endParaRPr kumimoji="1" lang="en-US" altLang="ja-JP" sz="900" dirty="0"/>
                    </a:p>
                    <a:p>
                      <a:endParaRPr kumimoji="1" lang="ja-JP" altLang="en-US" sz="900"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b="1"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extLst>
                  <a:ext uri="{0D108BD9-81ED-4DB2-BD59-A6C34878D82A}">
                    <a16:rowId xmlns:a16="http://schemas.microsoft.com/office/drawing/2014/main" val="10001"/>
                  </a:ext>
                </a:extLst>
              </a:tr>
              <a:tr h="2643304">
                <a:tc>
                  <a:txBody>
                    <a:bodyPr/>
                    <a:lstStyle/>
                    <a:p>
                      <a:pPr algn="l"/>
                      <a:r>
                        <a:rPr kumimoji="1" lang="ja-JP" altLang="en-US" sz="700" dirty="0">
                          <a:solidFill>
                            <a:schemeClr val="tx1"/>
                          </a:solidFill>
                        </a:rPr>
                        <a:t>りんくうタウン</a:t>
                      </a:r>
                      <a:endParaRPr kumimoji="1" lang="en-US" altLang="ja-JP" sz="700" dirty="0">
                        <a:solidFill>
                          <a:schemeClr val="tx1"/>
                        </a:solidFill>
                      </a:endParaRPr>
                    </a:p>
                    <a:p>
                      <a:pPr algn="l"/>
                      <a:r>
                        <a:rPr kumimoji="1" lang="ja-JP" altLang="en-US" sz="700" dirty="0">
                          <a:solidFill>
                            <a:schemeClr val="tx1"/>
                          </a:solidFill>
                        </a:rPr>
                        <a:t>りんくう公園予定地</a:t>
                      </a:r>
                      <a:endParaRPr kumimoji="1" lang="en-US" altLang="ja-JP" sz="700" dirty="0">
                        <a:solidFill>
                          <a:schemeClr val="tx1"/>
                        </a:solidFill>
                      </a:endParaRPr>
                    </a:p>
                    <a:p>
                      <a:pPr algn="l"/>
                      <a:r>
                        <a:rPr kumimoji="1" lang="ja-JP" altLang="en-US" sz="700" dirty="0">
                          <a:solidFill>
                            <a:schemeClr val="tx1"/>
                          </a:solidFill>
                        </a:rPr>
                        <a:t>　・空港連絡道路「北」側</a:t>
                      </a:r>
                      <a:endParaRPr kumimoji="1" lang="en-US" altLang="ja-JP" sz="700" dirty="0">
                        <a:solidFill>
                          <a:schemeClr val="tx1"/>
                        </a:solidFill>
                      </a:endParaRPr>
                    </a:p>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rPr>
                        <a:t>　・空港連絡道路「南」側</a:t>
                      </a:r>
                      <a:endParaRPr kumimoji="1" lang="en-US" altLang="ja-JP" sz="700" dirty="0">
                        <a:solidFill>
                          <a:schemeClr val="tx1"/>
                        </a:solidFill>
                      </a:endParaRPr>
                    </a:p>
                    <a:p>
                      <a:pPr algn="l"/>
                      <a:endParaRPr kumimoji="1" lang="en-US" altLang="ja-JP" sz="700" dirty="0">
                        <a:solidFill>
                          <a:schemeClr val="tx1"/>
                        </a:solidFill>
                      </a:endParaRPr>
                    </a:p>
                    <a:p>
                      <a:pPr algn="l"/>
                      <a:endParaRPr kumimoji="1" lang="en-US" altLang="ja-JP" sz="700" dirty="0">
                        <a:solidFill>
                          <a:schemeClr val="tx1"/>
                        </a:solidFill>
                      </a:endParaRPr>
                    </a:p>
                    <a:p>
                      <a:pPr algn="l"/>
                      <a:endParaRPr kumimoji="1" lang="en-US" altLang="ja-JP" sz="700" dirty="0">
                        <a:solidFill>
                          <a:schemeClr val="tx1"/>
                        </a:solidFill>
                      </a:endParaRPr>
                    </a:p>
                    <a:p>
                      <a:pPr algn="l"/>
                      <a:endParaRPr kumimoji="1" lang="en-US" altLang="ja-JP" sz="700" dirty="0">
                        <a:solidFill>
                          <a:schemeClr val="tx1"/>
                        </a:solidFill>
                      </a:endParaRPr>
                    </a:p>
                    <a:p>
                      <a:pPr algn="l"/>
                      <a:endParaRPr kumimoji="1" lang="en-US" altLang="ja-JP" sz="700" dirty="0">
                        <a:solidFill>
                          <a:schemeClr val="tx1"/>
                        </a:solidFill>
                      </a:endParaRPr>
                    </a:p>
                    <a:p>
                      <a:pPr algn="l"/>
                      <a:endParaRPr kumimoji="1" lang="en-US" altLang="ja-JP" sz="700" dirty="0">
                        <a:solidFill>
                          <a:schemeClr val="tx1"/>
                        </a:solidFill>
                      </a:endParaRPr>
                    </a:p>
                    <a:p>
                      <a:pPr algn="l"/>
                      <a:endParaRPr kumimoji="1" lang="en-US" altLang="ja-JP" sz="700" dirty="0">
                        <a:solidFill>
                          <a:schemeClr val="tx1"/>
                        </a:solidFill>
                      </a:endParaRPr>
                    </a:p>
                    <a:p>
                      <a:pPr algn="l"/>
                      <a:endParaRPr kumimoji="1" lang="en-US" altLang="ja-JP" sz="700" dirty="0">
                        <a:solidFill>
                          <a:schemeClr val="tx1"/>
                        </a:solidFill>
                      </a:endParaRPr>
                    </a:p>
                    <a:p>
                      <a:pPr algn="l"/>
                      <a:endParaRPr kumimoji="1" lang="en-US" altLang="ja-JP" sz="700" dirty="0">
                        <a:solidFill>
                          <a:schemeClr val="tx1"/>
                        </a:solidFill>
                      </a:endParaRPr>
                    </a:p>
                    <a:p>
                      <a:pPr algn="l"/>
                      <a:endParaRPr kumimoji="1" lang="en-US" altLang="ja-JP" sz="700" dirty="0">
                        <a:solidFill>
                          <a:schemeClr val="tx1"/>
                        </a:solidFill>
                      </a:endParaRPr>
                    </a:p>
                    <a:p>
                      <a:pPr algn="l"/>
                      <a:endParaRPr kumimoji="1" lang="en-US" altLang="ja-JP" sz="700" dirty="0">
                        <a:solidFill>
                          <a:schemeClr val="tx1"/>
                        </a:solidFill>
                      </a:endParaRPr>
                    </a:p>
                    <a:p>
                      <a:pPr algn="l"/>
                      <a:r>
                        <a:rPr kumimoji="1" lang="ja-JP" altLang="en-US" sz="700" dirty="0">
                          <a:solidFill>
                            <a:schemeClr val="tx1"/>
                          </a:solidFill>
                        </a:rPr>
                        <a:t>地域活性化総合特区の活用</a:t>
                      </a:r>
                      <a:endParaRPr kumimoji="1" lang="en-US" altLang="ja-JP" sz="700" dirty="0">
                        <a:solidFill>
                          <a:schemeClr val="tx1"/>
                        </a:solidFill>
                      </a:endParaRPr>
                    </a:p>
                    <a:p>
                      <a:pPr algn="l"/>
                      <a:r>
                        <a:rPr kumimoji="1" lang="ja-JP" altLang="en-US" sz="700" dirty="0">
                          <a:solidFill>
                            <a:schemeClr val="tx1"/>
                          </a:solidFill>
                        </a:rPr>
                        <a:t>　・国際医療交流の拠点づくり</a:t>
                      </a:r>
                      <a:endParaRPr kumimoji="1" lang="en-US" altLang="ja-JP" sz="700" dirty="0">
                        <a:solidFill>
                          <a:schemeClr val="tx1"/>
                        </a:solidFill>
                      </a:endParaRPr>
                    </a:p>
                    <a:p>
                      <a:pPr algn="l"/>
                      <a:r>
                        <a:rPr kumimoji="1" lang="ja-JP" altLang="en-US" sz="700" dirty="0">
                          <a:solidFill>
                            <a:schemeClr val="tx1"/>
                          </a:solidFill>
                        </a:rPr>
                        <a:t>　　「りんくうタウン・泉佐野市域」</a:t>
                      </a:r>
                    </a:p>
                  </a:txBody>
                  <a:tcPr marL="74295" marR="74295" anchor="ctr"/>
                </a:tc>
                <a:tc>
                  <a:txBody>
                    <a:bodyPr/>
                    <a:lstStyle/>
                    <a:p>
                      <a:endParaRPr kumimoji="1" lang="en-US" altLang="ja-JP" sz="900" dirty="0"/>
                    </a:p>
                    <a:p>
                      <a:endParaRPr kumimoji="1" lang="en-US" altLang="ja-JP" sz="900" dirty="0"/>
                    </a:p>
                    <a:p>
                      <a:endParaRPr kumimoji="1" lang="en-US" altLang="ja-JP" sz="900" dirty="0"/>
                    </a:p>
                    <a:p>
                      <a:endParaRPr kumimoji="1" lang="en-US" altLang="ja-JP" sz="900"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b="0"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tc>
                  <a:txBody>
                    <a:bodyPr/>
                    <a:lstStyle/>
                    <a:p>
                      <a:endParaRPr kumimoji="1" lang="ja-JP" altLang="en-US" dirty="0"/>
                    </a:p>
                  </a:txBody>
                  <a:tcPr marL="74295" marR="74295"/>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1075424" y="435271"/>
            <a:ext cx="3358612" cy="338554"/>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smtClean="0">
                <a:ln>
                  <a:noFill/>
                </a:ln>
                <a:effectLst/>
                <a:uLnTx/>
                <a:uFillTx/>
                <a:latin typeface="Calibri"/>
                <a:ea typeface="ＭＳ Ｐゴシック" panose="020B0600070205080204" pitchFamily="50" charset="-128"/>
                <a:cs typeface="+mn-cs"/>
              </a:rPr>
              <a:t>取組状</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況</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及び今後のスケジュール</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57" name="グループ化 56"/>
          <p:cNvGrpSpPr/>
          <p:nvPr/>
        </p:nvGrpSpPr>
        <p:grpSpPr>
          <a:xfrm>
            <a:off x="1039741" y="5568446"/>
            <a:ext cx="9048600" cy="657265"/>
            <a:chOff x="76116" y="6085051"/>
            <a:chExt cx="8352554" cy="657265"/>
          </a:xfrm>
        </p:grpSpPr>
        <p:sp>
          <p:nvSpPr>
            <p:cNvPr id="60" name="角丸四角形 59"/>
            <p:cNvSpPr/>
            <p:nvPr/>
          </p:nvSpPr>
          <p:spPr>
            <a:xfrm>
              <a:off x="162620" y="6381328"/>
              <a:ext cx="8266050" cy="3609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・大阪府：政策企画部、大阪都市計画局</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2" name="テキスト ボックス 61"/>
            <p:cNvSpPr txBox="1"/>
            <p:nvPr/>
          </p:nvSpPr>
          <p:spPr>
            <a:xfrm>
              <a:off x="76116" y="6085051"/>
              <a:ext cx="4648018" cy="338554"/>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関西国際空港・りんくう</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タウン</a:t>
              </a: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80"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９</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関西国際空港・りんくうタウン　</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（国際競争力の基盤強化）</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grpSp>
        <p:nvGrpSpPr>
          <p:cNvPr id="31" name="グループ化 30"/>
          <p:cNvGrpSpPr/>
          <p:nvPr/>
        </p:nvGrpSpPr>
        <p:grpSpPr>
          <a:xfrm>
            <a:off x="3754866" y="655951"/>
            <a:ext cx="7279465" cy="516139"/>
            <a:chOff x="4882148" y="409610"/>
            <a:chExt cx="7279465" cy="516139"/>
          </a:xfrm>
        </p:grpSpPr>
        <p:cxnSp>
          <p:nvCxnSpPr>
            <p:cNvPr id="32" name="直線コネクタ 31"/>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4" name="テキスト ボックス 71"/>
            <p:cNvSpPr txBox="1"/>
            <p:nvPr/>
          </p:nvSpPr>
          <p:spPr>
            <a:xfrm>
              <a:off x="5871354" y="409610"/>
              <a:ext cx="992579" cy="5078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調査</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（～制度設計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・事業者選定等）</a:t>
              </a:r>
            </a:p>
          </p:txBody>
        </p:sp>
        <p:cxnSp>
          <p:nvCxnSpPr>
            <p:cNvPr id="35" name="直線コネクタ 34"/>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6" name="テキスト ボックス 73"/>
            <p:cNvSpPr txBox="1"/>
            <p:nvPr/>
          </p:nvSpPr>
          <p:spPr>
            <a:xfrm>
              <a:off x="7264006" y="417918"/>
              <a:ext cx="1050288" cy="5078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実施</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（制度創設～適用</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・着工～竣工）</a:t>
              </a:r>
            </a:p>
          </p:txBody>
        </p:sp>
        <p:cxnSp>
          <p:nvCxnSpPr>
            <p:cNvPr id="37" name="直線コネクタ 36"/>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8" name="テキスト ボックス 75"/>
            <p:cNvSpPr txBox="1"/>
            <p:nvPr/>
          </p:nvSpPr>
          <p:spPr>
            <a:xfrm>
              <a:off x="8898043" y="414174"/>
              <a:ext cx="934871" cy="5078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成果</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（制度適用開始</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・供用開始～）</a:t>
              </a:r>
            </a:p>
          </p:txBody>
        </p:sp>
        <p:sp>
          <p:nvSpPr>
            <p:cNvPr id="40" name="テキスト ボックス 76"/>
            <p:cNvSpPr txBox="1"/>
            <p:nvPr/>
          </p:nvSpPr>
          <p:spPr>
            <a:xfrm>
              <a:off x="9820908" y="491333"/>
              <a:ext cx="2340705"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a:ea typeface="ＭＳ Ｐゴシック" panose="020B0600070205080204" pitchFamily="50" charset="-128"/>
                  <a:cs typeface="+mn-cs"/>
                </a:rPr>
                <a:t>青字</a:t>
              </a:r>
              <a:r>
                <a:rPr kumimoji="1" lang="ja-JP" altLang="en-US" sz="900" b="0" i="0" u="none" strike="noStrike" kern="1200" cap="none" spc="0" normalizeH="0" baseline="0" noProof="0" dirty="0">
                  <a:ln>
                    <a:noFill/>
                  </a:ln>
                  <a:solidFill>
                    <a:srgbClr val="0000CC"/>
                  </a:solidFill>
                  <a:effectLst/>
                  <a:uLnTx/>
                  <a:uFillTx/>
                  <a:latin typeface="Calibri"/>
                  <a:ea typeface="ＭＳ Ｐゴシック" panose="020B0600070205080204" pitchFamily="50" charset="-128"/>
                  <a:cs typeface="+mn-cs"/>
                </a:rPr>
                <a:t>は</a:t>
              </a:r>
              <a:r>
                <a:rPr kumimoji="1" lang="en-US" altLang="ja-JP" sz="900" b="0" i="0" u="none" strike="noStrike" kern="1200" cap="none" spc="0" normalizeH="0" baseline="0" noProof="0" dirty="0">
                  <a:ln>
                    <a:noFill/>
                  </a:ln>
                  <a:solidFill>
                    <a:srgbClr val="0000CC"/>
                  </a:solidFill>
                  <a:effectLst/>
                  <a:uLnTx/>
                  <a:uFillTx/>
                  <a:latin typeface="Calibri"/>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srgbClr val="0000CC"/>
                  </a:solidFill>
                  <a:effectLst/>
                  <a:uLnTx/>
                  <a:uFillTx/>
                  <a:latin typeface="Calibri"/>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a:ln>
                  <a:noFill/>
                </a:ln>
                <a:solidFill>
                  <a:srgbClr val="0000CC"/>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赤字</a:t>
              </a:r>
              <a:r>
                <a:rPr kumimoji="1" lang="ja-JP" altLang="en-US" sz="9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は今後の取組項目</a:t>
              </a:r>
            </a:p>
          </p:txBody>
        </p:sp>
        <p:sp>
          <p:nvSpPr>
            <p:cNvPr id="41" name="テキスト ボックス 77"/>
            <p:cNvSpPr txBox="1"/>
            <p:nvPr/>
          </p:nvSpPr>
          <p:spPr>
            <a:xfrm>
              <a:off x="4882149" y="422433"/>
              <a:ext cx="697627" cy="24622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凡例（案）</a:t>
              </a:r>
            </a:p>
          </p:txBody>
        </p:sp>
        <p:sp>
          <p:nvSpPr>
            <p:cNvPr id="42" name="角丸四角形 41"/>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56" name="直線コネクタ 55"/>
          <p:cNvCxnSpPr/>
          <p:nvPr/>
        </p:nvCxnSpPr>
        <p:spPr>
          <a:xfrm>
            <a:off x="4091025" y="4168220"/>
            <a:ext cx="412323" cy="520"/>
          </a:xfrm>
          <a:prstGeom prst="line">
            <a:avLst/>
          </a:prstGeom>
          <a:ln w="28575">
            <a:solidFill>
              <a:srgbClr val="0000CC"/>
            </a:solidFill>
            <a:prstDash val="sysDot"/>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580196" y="4245674"/>
            <a:ext cx="1056405" cy="33855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りんくう公園予定地開発事業者公募</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63" name="テキスト ボックス 62"/>
          <p:cNvSpPr txBox="1"/>
          <p:nvPr/>
        </p:nvSpPr>
        <p:spPr>
          <a:xfrm>
            <a:off x="3867735" y="3896004"/>
            <a:ext cx="962281"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事業者決定</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65" name="直線コネクタ 64"/>
          <p:cNvCxnSpPr/>
          <p:nvPr/>
        </p:nvCxnSpPr>
        <p:spPr>
          <a:xfrm>
            <a:off x="5487553" y="3352367"/>
            <a:ext cx="5652000" cy="1057"/>
          </a:xfrm>
          <a:prstGeom prst="line">
            <a:avLst/>
          </a:prstGeom>
          <a:ln w="28575" cmpd="sng">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4758917" y="3353360"/>
            <a:ext cx="648000" cy="1094"/>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771399" y="3095113"/>
            <a:ext cx="962281" cy="215444"/>
          </a:xfrm>
          <a:prstGeom prst="rect">
            <a:avLst/>
          </a:prstGeom>
          <a:noFill/>
          <a:ln>
            <a:noFill/>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建設</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69" name="テキスト ボックス 68"/>
          <p:cNvSpPr txBox="1"/>
          <p:nvPr/>
        </p:nvSpPr>
        <p:spPr>
          <a:xfrm>
            <a:off x="5355755" y="2962991"/>
            <a:ext cx="1275258" cy="33855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スケートリンクの</a:t>
            </a:r>
            <a:endPar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開業</a:t>
            </a:r>
            <a:endPar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70" name="テキスト ボックス 69"/>
          <p:cNvSpPr txBox="1"/>
          <p:nvPr/>
        </p:nvSpPr>
        <p:spPr>
          <a:xfrm>
            <a:off x="3169053" y="3086101"/>
            <a:ext cx="962281"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北側</a:t>
            </a:r>
            <a:endParaRPr kumimoji="1" lang="en-US" altLang="ja-JP" sz="800" b="1"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71" name="テキスト ボックス 70"/>
          <p:cNvSpPr txBox="1"/>
          <p:nvPr/>
        </p:nvSpPr>
        <p:spPr>
          <a:xfrm>
            <a:off x="3169054" y="3770899"/>
            <a:ext cx="962281"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南側</a:t>
            </a:r>
            <a:endParaRPr kumimoji="1" lang="en-US" altLang="ja-JP" sz="800" b="1"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72" name="テキスト ボックス 71"/>
          <p:cNvSpPr txBox="1"/>
          <p:nvPr/>
        </p:nvSpPr>
        <p:spPr>
          <a:xfrm>
            <a:off x="3627257" y="3098299"/>
            <a:ext cx="962281"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市事業計画策定</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75" name="直線コネクタ 74"/>
          <p:cNvCxnSpPr/>
          <p:nvPr/>
        </p:nvCxnSpPr>
        <p:spPr>
          <a:xfrm>
            <a:off x="3794170" y="3355548"/>
            <a:ext cx="756000" cy="0"/>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647469" y="4956622"/>
            <a:ext cx="2448000" cy="1330"/>
          </a:xfrm>
          <a:prstGeom prst="line">
            <a:avLst/>
          </a:prstGeom>
          <a:ln w="28575">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2673036" y="4954033"/>
            <a:ext cx="900000" cy="1"/>
          </a:xfrm>
          <a:prstGeom prst="line">
            <a:avLst/>
          </a:prstGeom>
          <a:ln w="28575">
            <a:solidFill>
              <a:srgbClr val="0000CC"/>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2518725" y="4681899"/>
            <a:ext cx="1474190"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特区計画（第</a:t>
            </a:r>
            <a:r>
              <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1</a:t>
            </a: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期：</a:t>
            </a:r>
            <a:r>
              <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H23</a:t>
            </a: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～２７）</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79" name="テキスト ボックス 78"/>
          <p:cNvSpPr txBox="1"/>
          <p:nvPr/>
        </p:nvSpPr>
        <p:spPr>
          <a:xfrm>
            <a:off x="4049117" y="4674417"/>
            <a:ext cx="1607254"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特区計画（第</a:t>
            </a:r>
            <a:r>
              <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a:t>
            </a: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期：</a:t>
            </a:r>
            <a:r>
              <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H28</a:t>
            </a: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R2</a:t>
            </a: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81" name="テキスト ボックス 80"/>
          <p:cNvSpPr txBox="1"/>
          <p:nvPr/>
        </p:nvSpPr>
        <p:spPr>
          <a:xfrm>
            <a:off x="3706022" y="5045827"/>
            <a:ext cx="1607254"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拠点施設開業（民間）</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84" name="円/楕円 83"/>
          <p:cNvSpPr/>
          <p:nvPr/>
        </p:nvSpPr>
        <p:spPr>
          <a:xfrm>
            <a:off x="3795735" y="4885952"/>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5" name="円/楕円 84"/>
          <p:cNvSpPr/>
          <p:nvPr/>
        </p:nvSpPr>
        <p:spPr>
          <a:xfrm>
            <a:off x="4022208" y="4092149"/>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7" name="テキスト ボックス 86"/>
          <p:cNvSpPr txBox="1"/>
          <p:nvPr/>
        </p:nvSpPr>
        <p:spPr>
          <a:xfrm>
            <a:off x="3520055" y="3422820"/>
            <a:ext cx="1251344" cy="33855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「スケートリンクを核</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としたまちづくり」</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45" name="直線コネクタ 44"/>
          <p:cNvCxnSpPr/>
          <p:nvPr/>
        </p:nvCxnSpPr>
        <p:spPr>
          <a:xfrm>
            <a:off x="6175954" y="4960974"/>
            <a:ext cx="2448000" cy="1330"/>
          </a:xfrm>
          <a:prstGeom prst="line">
            <a:avLst/>
          </a:prstGeom>
          <a:ln w="28575">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140057" y="4659955"/>
            <a:ext cx="1607254"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特区計画（第</a:t>
            </a:r>
            <a:r>
              <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3</a:t>
            </a: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期：</a:t>
            </a:r>
            <a:r>
              <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R3</a:t>
            </a: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a:t>
            </a:r>
            <a:r>
              <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7</a:t>
            </a: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a:t>
            </a:r>
            <a:endPar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cxnSp>
        <p:nvCxnSpPr>
          <p:cNvPr id="47" name="直線コネクタ 46"/>
          <p:cNvCxnSpPr/>
          <p:nvPr/>
        </p:nvCxnSpPr>
        <p:spPr>
          <a:xfrm>
            <a:off x="4556386" y="4161206"/>
            <a:ext cx="520439" cy="9128"/>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491321" y="3885663"/>
            <a:ext cx="1384709"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事業計画策定</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52" name="直線コネクタ 51"/>
          <p:cNvCxnSpPr/>
          <p:nvPr/>
        </p:nvCxnSpPr>
        <p:spPr>
          <a:xfrm>
            <a:off x="5175230" y="4170334"/>
            <a:ext cx="561421" cy="0"/>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814947" y="4168763"/>
            <a:ext cx="5299509" cy="1328"/>
          </a:xfrm>
          <a:prstGeom prst="line">
            <a:avLst/>
          </a:prstGeom>
          <a:ln w="28575" cmpd="sng">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5175230" y="3899806"/>
            <a:ext cx="962281"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建設</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9" name="テキスト ボックス 58"/>
          <p:cNvSpPr txBox="1"/>
          <p:nvPr/>
        </p:nvSpPr>
        <p:spPr>
          <a:xfrm>
            <a:off x="5656931" y="3786970"/>
            <a:ext cx="1568057" cy="338554"/>
          </a:xfrm>
          <a:prstGeom prst="rect">
            <a:avLst/>
          </a:prstGeom>
          <a:noFill/>
        </p:spPr>
        <p:txBody>
          <a:bodyPr wrap="non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民間事業者による集客施設等の</a:t>
            </a:r>
            <a:endPar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開業</a:t>
            </a:r>
            <a:endPar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54" name="テキスト ボックス 53"/>
          <p:cNvSpPr txBox="1"/>
          <p:nvPr/>
        </p:nvSpPr>
        <p:spPr>
          <a:xfrm>
            <a:off x="3260862" y="1952280"/>
            <a:ext cx="2054673" cy="33855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空港運営権</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44</a:t>
            </a: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年間　～</a:t>
            </a:r>
            <a:r>
              <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2060</a:t>
            </a: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r>
              <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3</a:t>
            </a: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月）を売却</a:t>
            </a:r>
          </a:p>
        </p:txBody>
      </p:sp>
      <p:cxnSp>
        <p:nvCxnSpPr>
          <p:cNvPr id="68" name="直線コネクタ 67"/>
          <p:cNvCxnSpPr/>
          <p:nvPr/>
        </p:nvCxnSpPr>
        <p:spPr>
          <a:xfrm>
            <a:off x="3577283" y="2373526"/>
            <a:ext cx="7560000" cy="0"/>
          </a:xfrm>
          <a:prstGeom prst="line">
            <a:avLst/>
          </a:prstGeom>
          <a:ln w="28575">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696705" y="2373526"/>
            <a:ext cx="828000" cy="0"/>
          </a:xfrm>
          <a:prstGeom prst="line">
            <a:avLst/>
          </a:prstGeom>
          <a:ln w="28575">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2579304" y="2462016"/>
            <a:ext cx="1465400" cy="33855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関空・伊丹</a:t>
            </a:r>
            <a:endParaRPr kumimoji="1" lang="en-US" altLang="ja-JP" sz="8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1313D0"/>
                </a:solidFill>
                <a:effectLst/>
                <a:uLnTx/>
                <a:uFillTx/>
                <a:latin typeface="ＭＳ Ｐ明朝" panose="02020600040205080304" pitchFamily="18" charset="-128"/>
                <a:ea typeface="ＭＳ Ｐ明朝" panose="02020600040205080304" pitchFamily="18" charset="-128"/>
                <a:cs typeface="+mn-cs"/>
              </a:rPr>
              <a:t>経営統合（</a:t>
            </a:r>
            <a:r>
              <a:rPr kumimoji="1" lang="en-US" altLang="ja-JP" sz="800" b="0" i="1" u="none" strike="noStrike" kern="1200" cap="none" spc="0" normalizeH="0" baseline="0" noProof="0" dirty="0">
                <a:ln>
                  <a:noFill/>
                </a:ln>
                <a:solidFill>
                  <a:srgbClr val="1313D0"/>
                </a:solidFill>
                <a:effectLst/>
                <a:uLnTx/>
                <a:uFillTx/>
                <a:latin typeface="ＭＳ Ｐ明朝" panose="02020600040205080304" pitchFamily="18" charset="-128"/>
                <a:ea typeface="ＭＳ Ｐ明朝" panose="02020600040205080304" pitchFamily="18" charset="-128"/>
                <a:cs typeface="+mn-cs"/>
              </a:rPr>
              <a:t>2012</a:t>
            </a:r>
            <a:r>
              <a:rPr kumimoji="1" lang="ja-JP" altLang="en-US" sz="800" b="0" i="1" u="none" strike="noStrike" kern="1200" cap="none" spc="0" normalizeH="0" baseline="0" noProof="0" dirty="0">
                <a:ln>
                  <a:noFill/>
                </a:ln>
                <a:solidFill>
                  <a:srgbClr val="1313D0"/>
                </a:solidFill>
                <a:effectLst/>
                <a:uLnTx/>
                <a:uFillTx/>
                <a:latin typeface="ＭＳ Ｐ明朝" panose="02020600040205080304" pitchFamily="18" charset="-128"/>
                <a:ea typeface="ＭＳ Ｐ明朝" panose="02020600040205080304" pitchFamily="18" charset="-128"/>
                <a:cs typeface="+mn-cs"/>
              </a:rPr>
              <a:t>年</a:t>
            </a:r>
            <a:r>
              <a:rPr kumimoji="1" lang="en-US" altLang="ja-JP" sz="800" b="0" i="1" u="none" strike="noStrike" kern="1200" cap="none" spc="0" normalizeH="0" baseline="0" noProof="0" dirty="0">
                <a:ln>
                  <a:noFill/>
                </a:ln>
                <a:solidFill>
                  <a:srgbClr val="1313D0"/>
                </a:solidFill>
                <a:effectLst/>
                <a:uLnTx/>
                <a:uFillTx/>
                <a:latin typeface="ＭＳ Ｐ明朝" panose="02020600040205080304" pitchFamily="18" charset="-128"/>
                <a:ea typeface="ＭＳ Ｐ明朝" panose="02020600040205080304" pitchFamily="18" charset="-128"/>
                <a:cs typeface="+mn-cs"/>
              </a:rPr>
              <a:t>7</a:t>
            </a:r>
            <a:r>
              <a:rPr kumimoji="1" lang="ja-JP" altLang="en-US" sz="800" b="0" i="1" u="none" strike="noStrike" kern="1200" cap="none" spc="0" normalizeH="0" baseline="0" noProof="0" dirty="0">
                <a:ln>
                  <a:noFill/>
                </a:ln>
                <a:solidFill>
                  <a:srgbClr val="1313D0"/>
                </a:solidFill>
                <a:effectLst/>
                <a:uLnTx/>
                <a:uFillTx/>
                <a:latin typeface="ＭＳ Ｐ明朝" panose="02020600040205080304" pitchFamily="18" charset="-128"/>
                <a:ea typeface="ＭＳ Ｐ明朝" panose="02020600040205080304" pitchFamily="18" charset="-128"/>
                <a:cs typeface="+mn-cs"/>
              </a:rPr>
              <a:t>月）</a:t>
            </a:r>
          </a:p>
        </p:txBody>
      </p:sp>
      <p:sp>
        <p:nvSpPr>
          <p:cNvPr id="82" name="テキスト ボックス 81"/>
          <p:cNvSpPr txBox="1"/>
          <p:nvPr/>
        </p:nvSpPr>
        <p:spPr>
          <a:xfrm>
            <a:off x="4636601" y="2470975"/>
            <a:ext cx="2054673" cy="307777"/>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（参考）関西エアポート㈱</a:t>
            </a:r>
            <a:endParaRPr kumimoji="1" lang="en-US" altLang="ja-JP" sz="7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神戸空港を含めた関西３空港の一体運営</a:t>
            </a:r>
          </a:p>
        </p:txBody>
      </p:sp>
      <p:cxnSp>
        <p:nvCxnSpPr>
          <p:cNvPr id="83" name="直線コネクタ 82"/>
          <p:cNvCxnSpPr/>
          <p:nvPr/>
        </p:nvCxnSpPr>
        <p:spPr>
          <a:xfrm flipV="1">
            <a:off x="5359659" y="2166525"/>
            <a:ext cx="3024000" cy="1094"/>
          </a:xfrm>
          <a:prstGeom prst="line">
            <a:avLst/>
          </a:prstGeom>
          <a:ln w="28575">
            <a:solidFill>
              <a:srgbClr val="FF0000"/>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6859117" y="2673232"/>
            <a:ext cx="4104000" cy="1094"/>
          </a:xfrm>
          <a:prstGeom prst="line">
            <a:avLst/>
          </a:prstGeom>
          <a:ln w="28575">
            <a:solidFill>
              <a:srgbClr val="FF0000"/>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5496500" y="1931430"/>
            <a:ext cx="1619354" cy="215444"/>
          </a:xfrm>
          <a:prstGeom prst="rect">
            <a:avLst/>
          </a:prstGeom>
          <a:noFill/>
        </p:spPr>
        <p:txBody>
          <a:bodyPr wrap="non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関空第１ターミナルリノベーション</a:t>
            </a:r>
            <a:endPar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89" name="テキスト ボックス 88"/>
          <p:cNvSpPr txBox="1"/>
          <p:nvPr/>
        </p:nvSpPr>
        <p:spPr>
          <a:xfrm>
            <a:off x="6855213" y="2359672"/>
            <a:ext cx="1435157" cy="338554"/>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受入能力の向上など</a:t>
            </a:r>
            <a:endPar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関空の機能強化</a:t>
            </a:r>
            <a:endPar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cxnSp>
        <p:nvCxnSpPr>
          <p:cNvPr id="90" name="直線コネクタ 89"/>
          <p:cNvCxnSpPr/>
          <p:nvPr/>
        </p:nvCxnSpPr>
        <p:spPr>
          <a:xfrm flipV="1">
            <a:off x="6859117" y="2678555"/>
            <a:ext cx="1260000" cy="1094"/>
          </a:xfrm>
          <a:prstGeom prst="line">
            <a:avLst/>
          </a:prstGeom>
          <a:ln w="28575">
            <a:solidFill>
              <a:srgbClr val="FF0000"/>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8676573" y="2455690"/>
            <a:ext cx="1410710" cy="215444"/>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年間発着回数</a:t>
            </a:r>
            <a:r>
              <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30</a:t>
            </a: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万回の実現</a:t>
            </a:r>
            <a:endPar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4" name="楕円 3"/>
          <p:cNvSpPr/>
          <p:nvPr/>
        </p:nvSpPr>
        <p:spPr>
          <a:xfrm>
            <a:off x="5436491" y="3284858"/>
            <a:ext cx="139379" cy="139379"/>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 name="楕円 63"/>
          <p:cNvSpPr/>
          <p:nvPr/>
        </p:nvSpPr>
        <p:spPr>
          <a:xfrm>
            <a:off x="5747031" y="4109489"/>
            <a:ext cx="139379" cy="139379"/>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1"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2552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347641" y="3207572"/>
            <a:ext cx="9595066" cy="1954381"/>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りんくうタウン</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09625" marR="0" lvl="0" indent="-809625"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・開発の目的：関西国際空港機能の支援、補完と大阪湾及び地域の環境改善、地域振興</a:t>
            </a:r>
          </a:p>
          <a:p>
            <a:pPr marL="0" marR="0" lvl="0" indent="0"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・位置：泉佐野市、田尻町、泉南市</a:t>
            </a:r>
            <a:endPar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809625" marR="0" lvl="0" indent="-809625"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・面積：約</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318ha</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（公園、緑地、道路等を含む）</a:t>
            </a:r>
          </a:p>
          <a:p>
            <a:pPr marL="809625" marR="0" lvl="0" indent="-809625"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1996</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9</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月　</a:t>
            </a:r>
            <a:r>
              <a:rPr kumimoji="1" lang="ja-JP" altLang="en-US" sz="1600"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ま</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ちびらき</a:t>
            </a:r>
            <a:endPar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分譲・定期借地の契約率：</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年２月現在　</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99.3</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29" name="テキスト ボックス 28"/>
          <p:cNvSpPr txBox="1"/>
          <p:nvPr/>
        </p:nvSpPr>
        <p:spPr>
          <a:xfrm>
            <a:off x="1143002" y="0"/>
            <a:ext cx="1520619" cy="40011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概　要</a:t>
            </a:r>
          </a:p>
        </p:txBody>
      </p:sp>
      <p:sp>
        <p:nvSpPr>
          <p:cNvPr id="25" name="テキスト ボックス 24"/>
          <p:cNvSpPr txBox="1"/>
          <p:nvPr/>
        </p:nvSpPr>
        <p:spPr>
          <a:xfrm>
            <a:off x="1337471" y="575439"/>
            <a:ext cx="9685898" cy="2600712"/>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関西国際空港</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09625" marR="0" lvl="0" indent="-809625"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4,000m</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級の２本の長距離平行滑走路を有する完全</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24</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時間運用可能な国際拠点空港</a:t>
            </a:r>
            <a:endPar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809625" marR="0" lvl="0" indent="-809625"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・開港日：</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1994</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9</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月　（２期島滑走路の供用開始は</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2007</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8</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月）</a:t>
            </a:r>
            <a:endPar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809625" marR="0" lvl="0" indent="-809625"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・位置：大阪湾南東部　泉州沖約５</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km</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の海上</a:t>
            </a:r>
            <a:endPar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809625" marR="0" lvl="0" indent="-809625"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・規模　面　 積：１期島 約</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510ha</a:t>
            </a:r>
            <a:r>
              <a:rPr kumimoji="1" lang="ja-JP" altLang="en-US" sz="1600"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２期島　約</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545ha</a:t>
            </a:r>
            <a:endPar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滑走路：</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滑走路（１期島）　長さ </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3,500m</a:t>
            </a:r>
            <a:r>
              <a:rPr kumimoji="1" lang="ja-JP" altLang="en-US" sz="1600"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B</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滑走路（２期島）　長さ </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4,000m</a:t>
            </a:r>
          </a:p>
          <a:p>
            <a:pPr marL="177800" marR="0" lvl="0" indent="-177800"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2012</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関空・伊丹の両空港が経営統合</a:t>
            </a:r>
            <a:endPar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177800" marR="0" lvl="0" indent="-177800" algn="l" defTabSz="9577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2016</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コンセッション（事業運営権の売却）により、関西エアポート㈱による事業運営開始</a:t>
            </a:r>
            <a:endPar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5175" y="4563662"/>
            <a:ext cx="4112133" cy="1967769"/>
          </a:xfrm>
          <a:prstGeom prst="rect">
            <a:avLst/>
          </a:prstGeom>
        </p:spPr>
      </p:pic>
      <p:sp>
        <p:nvSpPr>
          <p:cNvPr id="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582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143000" y="21447"/>
            <a:ext cx="990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関西国際空港の課題とこれまでの</a:t>
            </a:r>
            <a:r>
              <a:rPr kumimoji="1" lang="ja-JP" altLang="en-US" sz="18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取組（</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負債処理と経営改革）</a:t>
            </a:r>
          </a:p>
        </p:txBody>
      </p:sp>
      <p:sp>
        <p:nvSpPr>
          <p:cNvPr id="3" name="正方形/長方形 2"/>
          <p:cNvSpPr/>
          <p:nvPr/>
        </p:nvSpPr>
        <p:spPr>
          <a:xfrm>
            <a:off x="1181454" y="929683"/>
            <a:ext cx="291746" cy="582595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関西国際空港</a:t>
            </a:r>
          </a:p>
        </p:txBody>
      </p:sp>
      <p:sp>
        <p:nvSpPr>
          <p:cNvPr id="16" name="正方形/長方形 15"/>
          <p:cNvSpPr/>
          <p:nvPr/>
        </p:nvSpPr>
        <p:spPr>
          <a:xfrm>
            <a:off x="1535113" y="929683"/>
            <a:ext cx="3000714" cy="582595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92075" marR="0" lvl="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巨額の負債に起因する</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経営面での悪循環</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60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60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60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・伊丹空港との関係</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運営主体が別／伊丹の収益は国の</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特別会計へ</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sng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92075" marR="0" lvl="0" indent="-92075" algn="l" defTabSz="914400" rtl="0" eaLnBrk="1" fontAlgn="auto" latinLnBrk="0" hangingPunct="1">
              <a:lnSpc>
                <a:spcPct val="100000"/>
              </a:lnSpc>
              <a:spcBef>
                <a:spcPts val="9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・都心部へのアクセス問題</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大阪駅</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まで約１時間</a:t>
            </a:r>
          </a:p>
        </p:txBody>
      </p:sp>
      <p:sp>
        <p:nvSpPr>
          <p:cNvPr id="17" name="正方形/長方形 16"/>
          <p:cNvSpPr/>
          <p:nvPr/>
        </p:nvSpPr>
        <p:spPr>
          <a:xfrm>
            <a:off x="4933361" y="929683"/>
            <a:ext cx="6120000" cy="582595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○知事から、政治的メッセージとして、伊丹空港の廃止・跡地売却も視野に、関空の財務状況の課題やハブ空港としての機能強化について、国家レベルの課題として国に問題</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提起。（</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2008</a:t>
            </a:r>
            <a:r>
              <a:rPr kumimoji="1" lang="ja-JP" altLang="en-US" sz="1400"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2009</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a:t>
            </a:r>
            <a:endParaRPr kumimoji="1" lang="en-US" altLang="ja-JP" sz="14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○関空・伊丹空港の経営統合（</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2012</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コンセッション（事業運営権の売却）により、関西エアポート㈱による　</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事業運営</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開始。</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2016</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・新関空会社が、競争力強化、空港施設の運用最大化を図るため、国際線着陸</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料の引き下げ等を実施。さらに関西エアポート㈱においても、路線誘致インセンティブの拡充などを</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展開。</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・旅客サービスの充実</a:t>
            </a:r>
          </a:p>
          <a:p>
            <a:pPr marL="504825" marR="0" lvl="0" indent="-5048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LCC</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の誘致、</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LCC</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専用ターミナル設置、深夜早朝アクセスの</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充実。</a:t>
            </a:r>
            <a:endPar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　国内最大規模の</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LCC</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乗り入れ空港へ</a:t>
            </a:r>
          </a:p>
          <a:p>
            <a:pPr marL="762000" marR="0" lvl="0" indent="-7620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2019</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年度の訪日外国人数は開港以来最大の約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837</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万人</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・物流サービスの充実</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r>
            <a:b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b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医薬品専用共同定温庫を</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整備。（</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日本の空港で初／</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2010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b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b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世界最大手航空貨物会社</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FedEx</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の北太平洋ハブ拠点</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開設。</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r>
            <a:b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b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国際戦略総合特区を活用し、規制</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緩和。</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　全国に先駆けて医薬品等輸入手続き（薬監証明）の電子化を</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実現。</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2013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月～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※2014</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11</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月から全国に拡大）</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○空港運用の強化</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2025</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年万博期間中及びその後の世界各国からの来訪者の増加を見据え、</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関空の受入体制を整えるとともに、成長目標である年間発着回数</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30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万回の</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実現に必要な能力を確保するため、万博までに航空機処理能力の引き上げを</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めざす（</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2022</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年９月関西３空港懇談会において合意</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　国において有識者会議を設置し、現行飛行経路の見直し検討</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開始。</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p>
          <a:p>
            <a:pPr marL="447675"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8" name="Rectangle 2"/>
          <p:cNvSpPr txBox="1">
            <a:spLocks noChangeArrowheads="1"/>
          </p:cNvSpPr>
          <p:nvPr/>
        </p:nvSpPr>
        <p:spPr bwMode="auto">
          <a:xfrm>
            <a:off x="1535113" y="457452"/>
            <a:ext cx="3000714" cy="368048"/>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これまでの課題</a:t>
            </a:r>
            <a:endParaRPr kumimoji="1" lang="en-US" altLang="ja-JP"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Rectangle 2"/>
          <p:cNvSpPr txBox="1">
            <a:spLocks noChangeArrowheads="1"/>
          </p:cNvSpPr>
          <p:nvPr/>
        </p:nvSpPr>
        <p:spPr bwMode="auto">
          <a:xfrm>
            <a:off x="4925870" y="457451"/>
            <a:ext cx="6120000" cy="368049"/>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改革の</a:t>
            </a:r>
            <a:r>
              <a:rPr kumimoji="1" lang="ja-JP" altLang="en-US" sz="1400" b="0" i="0" u="none" strike="noStrike" kern="1200" cap="none" spc="0" normalizeH="0" baseline="0" noProof="0" dirty="0" smtClean="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取組</a:t>
            </a:r>
            <a:endParaRPr kumimoji="1" lang="en-US" altLang="ja-JP" sz="14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右矢印 3"/>
          <p:cNvSpPr/>
          <p:nvPr/>
        </p:nvSpPr>
        <p:spPr>
          <a:xfrm>
            <a:off x="4613836" y="3095527"/>
            <a:ext cx="234026" cy="115212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11097904" y="457454"/>
            <a:ext cx="746309" cy="6298188"/>
          </a:xfrm>
          <a:prstGeom prst="rect">
            <a:avLst/>
          </a:prstGeom>
          <a:ln/>
        </p:spPr>
        <p:style>
          <a:lnRef idx="1">
            <a:schemeClr val="accent6"/>
          </a:lnRef>
          <a:fillRef idx="2">
            <a:schemeClr val="accent6"/>
          </a:fillRef>
          <a:effectRef idx="1">
            <a:schemeClr val="accent6"/>
          </a:effectRef>
          <a:fontRef idx="minor">
            <a:schemeClr val="dk1"/>
          </a:fontRef>
        </p:style>
        <p:txBody>
          <a:bodyPr vert="eaVert" rtlCol="0" anchor="ct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今後の課題</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p>
          <a:p>
            <a:pPr marL="5334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・就航ネットワークの充実</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5334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・受入能力の向上など関空の機能強化</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5334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・関空から大阪都心部へのアクセス強化</a:t>
            </a:r>
            <a:endParaRPr kumimoji="1" lang="en-US" altLang="ja-JP" sz="1100" b="0" i="0" u="none" strike="dbl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p:txBody>
      </p:sp>
      <p:grpSp>
        <p:nvGrpSpPr>
          <p:cNvPr id="8" name="グループ化 7"/>
          <p:cNvGrpSpPr/>
          <p:nvPr/>
        </p:nvGrpSpPr>
        <p:grpSpPr>
          <a:xfrm>
            <a:off x="1593857" y="1697614"/>
            <a:ext cx="2861910" cy="1977465"/>
            <a:chOff x="400057" y="1697613"/>
            <a:chExt cx="2861910" cy="1977465"/>
          </a:xfrm>
        </p:grpSpPr>
        <p:sp>
          <p:nvSpPr>
            <p:cNvPr id="6" name="円/楕円 5"/>
            <p:cNvSpPr/>
            <p:nvPr/>
          </p:nvSpPr>
          <p:spPr>
            <a:xfrm>
              <a:off x="1175890" y="1697613"/>
              <a:ext cx="1296000" cy="88393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関空会社の巨額の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債務</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年まで国が毎年約</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億円の補助金を支給</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1965967" y="2787652"/>
              <a:ext cx="1296000" cy="88393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高コスト構造</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高額な着陸料など</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戦略的な投資が</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困難</a:t>
              </a:r>
            </a:p>
          </p:txBody>
        </p:sp>
        <p:sp>
          <p:nvSpPr>
            <p:cNvPr id="21" name="円/楕円 20"/>
            <p:cNvSpPr/>
            <p:nvPr/>
          </p:nvSpPr>
          <p:spPr>
            <a:xfrm>
              <a:off x="400057" y="2791139"/>
              <a:ext cx="1296000" cy="8839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脆弱な</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就航ネットワーク</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不安定な経営基盤</a:t>
              </a:r>
            </a:p>
          </p:txBody>
        </p:sp>
        <p:sp>
          <p:nvSpPr>
            <p:cNvPr id="7" name="下矢印 6"/>
            <p:cNvSpPr/>
            <p:nvPr/>
          </p:nvSpPr>
          <p:spPr>
            <a:xfrm rot="11558047">
              <a:off x="1281413" y="2575349"/>
              <a:ext cx="346134" cy="242344"/>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 name="下矢印 21"/>
            <p:cNvSpPr/>
            <p:nvPr/>
          </p:nvSpPr>
          <p:spPr>
            <a:xfrm rot="9353684" flipV="1">
              <a:off x="2097275" y="2527420"/>
              <a:ext cx="346134" cy="242344"/>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下矢印 22"/>
            <p:cNvSpPr/>
            <p:nvPr/>
          </p:nvSpPr>
          <p:spPr>
            <a:xfrm rot="16200000" flipV="1">
              <a:off x="1650823" y="3093209"/>
              <a:ext cx="346134" cy="24234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2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0216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143000" y="21448"/>
            <a:ext cx="9906000" cy="384721"/>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りんくうタウンの課題とこれまでの</a:t>
            </a:r>
            <a:r>
              <a:rPr kumimoji="1" lang="ja-JP" altLang="en-US" sz="19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取組（</a:t>
            </a:r>
            <a:r>
              <a:rPr kumimoji="1" lang="ja-JP" altLang="en-US" sz="1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負債処理と経営改革）</a:t>
            </a:r>
          </a:p>
        </p:txBody>
      </p:sp>
      <p:sp>
        <p:nvSpPr>
          <p:cNvPr id="20" name="正方形/長方形 19"/>
          <p:cNvSpPr/>
          <p:nvPr/>
        </p:nvSpPr>
        <p:spPr>
          <a:xfrm>
            <a:off x="1181454" y="1041402"/>
            <a:ext cx="291746" cy="53593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りんくうタウン</a:t>
            </a:r>
          </a:p>
        </p:txBody>
      </p:sp>
      <p:sp>
        <p:nvSpPr>
          <p:cNvPr id="22" name="正方形/長方形 21"/>
          <p:cNvSpPr/>
          <p:nvPr/>
        </p:nvSpPr>
        <p:spPr>
          <a:xfrm>
            <a:off x="4925873" y="1041404"/>
            <a:ext cx="5226581" cy="535939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92075" marR="0" lvl="0" indent="-92075" algn="l" defTabSz="957700" rtl="0" eaLnBrk="1" fontAlgn="auto" latinLnBrk="0" hangingPunct="1">
              <a:lnSpc>
                <a:spcPct val="100000"/>
              </a:lnSpc>
              <a:spcBef>
                <a:spcPts val="60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92075" marR="0" lvl="0" indent="-92075" algn="l" defTabSz="9577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○環境整備（規制緩和等）により、事業</a:t>
            </a:r>
            <a:r>
              <a:rPr kumimoji="1" lang="ja-JP" altLang="en-US" sz="14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を</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抜本的に見直す。</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92075" marR="0" lvl="0" indent="-92075" algn="l" defTabSz="9577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 りんくう</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事業（りんくうホテル、りんくう国際物流センター）の</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r>
            <a:b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b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法的処理</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(2011</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年）→民間による自立化を</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実現。</a:t>
            </a:r>
            <a:endPar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9388" marR="0" lvl="0" indent="-179388" algn="l" defTabSz="9577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 地域整備事業会計の廃止（</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2011</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年度末）、財政運営基本条例に基づく将来リスク</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管理。</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9388" marR="0" lvl="0" indent="-179388" algn="l" defTabSz="957700" rtl="0" eaLnBrk="1" fontAlgn="auto" latinLnBrk="0" hangingPunct="1">
              <a:lnSpc>
                <a:spcPct val="100000"/>
              </a:lnSpc>
              <a:spcBef>
                <a:spcPts val="60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92075" marR="0" lvl="0" indent="-92075" algn="l" defTabSz="9577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○りんくうタウンの活性化</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2003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年に導入した定期借地制度を活用し、大幅に企業立地が</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促進。</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2023</a:t>
            </a:r>
            <a:r>
              <a:rPr kumimoji="1" lang="zh-TW"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２</a:t>
            </a:r>
            <a:r>
              <a:rPr kumimoji="1" lang="zh-TW"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月現在</a:t>
            </a:r>
            <a:r>
              <a:rPr kumimoji="1" lang="en-US" altLang="zh-TW"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99.3</a:t>
            </a:r>
            <a:r>
              <a:rPr kumimoji="1" lang="zh-TW"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が契約済み。</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商業業務ゾーンは契約率</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100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％を達成。</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 りんくう公園予定地の暫定利用</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→空港連絡道路北側では、泉佐野市がスケートリンクを核とした</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まちづくり計画を推進。</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空港連絡道路南側では、民間事業者による集客施設や</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公園施設を整備し、開業。</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 地域活性化総合特区の活用</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関空フロントの立地特性と地元の医療ポテンシャルを活かし、</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r>
            <a:b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b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国際医療交流</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の推進及び訪日外国人へのホスピタリティや</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地域の魅力向上による訪日促進。</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4625" marR="0" lvl="0" indent="-174625" algn="l" defTabSz="957700" rtl="0" eaLnBrk="1" fontAlgn="auto" latinLnBrk="0" hangingPunct="1">
              <a:lnSpc>
                <a:spcPct val="100000"/>
              </a:lnSpc>
              <a:spcBef>
                <a:spcPts val="60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23" name="正方形/長方形 22"/>
          <p:cNvSpPr/>
          <p:nvPr/>
        </p:nvSpPr>
        <p:spPr>
          <a:xfrm>
            <a:off x="1535113" y="1041404"/>
            <a:ext cx="3000714" cy="535939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85725" marR="0" lvl="0" indent="-85725" algn="l" defTabSz="9577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85725" marR="0" lvl="0" indent="-85725"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・バブル崩壊の影響によるタウン</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85725" marR="0" lvl="0" indent="-85725"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開発の苦戦</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80975" marR="0" lvl="0" indent="-180975"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埋め立て等造成に、約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5000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億円</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80975" marR="0" lvl="0" indent="-180975"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投入。</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85725" marR="0" lvl="0" indent="-85725"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企業誘致に</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苦戦。</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85725" marR="0" lvl="0" indent="-85725" algn="l" defTabSz="9577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82550" marR="0" lvl="0" indent="-82550" algn="l" defTabSz="9577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・民間の新規参入が見込めず、</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r>
            <a:b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b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行政や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セクが赤字補てんする事業構造。</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24" name="右矢印 23"/>
          <p:cNvSpPr/>
          <p:nvPr/>
        </p:nvSpPr>
        <p:spPr>
          <a:xfrm>
            <a:off x="4613836" y="3145037"/>
            <a:ext cx="234026" cy="115212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Rectangle 2"/>
          <p:cNvSpPr txBox="1">
            <a:spLocks noChangeArrowheads="1"/>
          </p:cNvSpPr>
          <p:nvPr/>
        </p:nvSpPr>
        <p:spPr bwMode="auto">
          <a:xfrm>
            <a:off x="1535113" y="457452"/>
            <a:ext cx="3000714" cy="368048"/>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これまでの課題</a:t>
            </a:r>
            <a:endParaRPr kumimoji="1" lang="en-US" altLang="ja-JP"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Rectangle 2"/>
          <p:cNvSpPr txBox="1">
            <a:spLocks noChangeArrowheads="1"/>
          </p:cNvSpPr>
          <p:nvPr/>
        </p:nvSpPr>
        <p:spPr bwMode="auto">
          <a:xfrm>
            <a:off x="4925871" y="457451"/>
            <a:ext cx="5226580" cy="368049"/>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改革の</a:t>
            </a:r>
            <a:r>
              <a:rPr kumimoji="1" lang="ja-JP" altLang="en-US" sz="1400" b="0" i="0" u="none" strike="noStrike" kern="1200" cap="none" spc="0" normalizeH="0" baseline="0" noProof="0" dirty="0" smtClean="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取組</a:t>
            </a:r>
            <a:endParaRPr kumimoji="1" lang="en-US" altLang="ja-JP" sz="14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9394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39760" y="982192"/>
            <a:ext cx="9126640" cy="769441"/>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■りんくうタウンの契約状況</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・分譲・定期借地の契約率の推移</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2003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年に導入した定期借地制度を活用し、大幅に企業立地が促進。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2023</a:t>
            </a:r>
            <a:r>
              <a:rPr kumimoji="1" lang="zh-TW"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２</a:t>
            </a:r>
            <a:r>
              <a:rPr kumimoji="1" lang="zh-TW"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月現在</a:t>
            </a:r>
            <a:r>
              <a:rPr kumimoji="1" lang="en-US" altLang="zh-TW"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99.3</a:t>
            </a:r>
            <a:r>
              <a:rPr kumimoji="1" lang="zh-TW"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が契約済み。</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p:cNvSpPr txBox="1"/>
          <p:nvPr/>
        </p:nvSpPr>
        <p:spPr>
          <a:xfrm>
            <a:off x="1283373" y="206972"/>
            <a:ext cx="5333511" cy="384721"/>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りんくうタウンの活性化（りんくうタウンの契約状況）</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 name="テキスト ボックス 11"/>
          <p:cNvSpPr txBox="1"/>
          <p:nvPr/>
        </p:nvSpPr>
        <p:spPr>
          <a:xfrm>
            <a:off x="1566760" y="4147223"/>
            <a:ext cx="1918952" cy="307777"/>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・配置図</a:t>
            </a:r>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080" y="4314740"/>
            <a:ext cx="4858247" cy="1700173"/>
          </a:xfrm>
          <a:prstGeom prst="rect">
            <a:avLst/>
          </a:prstGeom>
        </p:spPr>
      </p:pic>
      <p:pic>
        <p:nvPicPr>
          <p:cNvPr id="15" name="図 14"/>
          <p:cNvPicPr>
            <a:picLocks noChangeAspect="1"/>
          </p:cNvPicPr>
          <p:nvPr/>
        </p:nvPicPr>
        <p:blipFill rotWithShape="1">
          <a:blip r:embed="rId4" cstate="print">
            <a:extLst>
              <a:ext uri="{28A0092B-C50C-407E-A947-70E740481C1C}">
                <a14:useLocalDpi xmlns:a14="http://schemas.microsoft.com/office/drawing/2010/main" val="0"/>
              </a:ext>
            </a:extLst>
          </a:blip>
          <a:srcRect r="3603"/>
          <a:stretch/>
        </p:blipFill>
        <p:spPr>
          <a:xfrm>
            <a:off x="1499549" y="4422996"/>
            <a:ext cx="4606284" cy="1586359"/>
          </a:xfrm>
          <a:prstGeom prst="rect">
            <a:avLst/>
          </a:prstGeom>
        </p:spPr>
      </p:pic>
      <p:pic>
        <p:nvPicPr>
          <p:cNvPr id="3" name="図 2"/>
          <p:cNvPicPr>
            <a:picLocks noChangeAspect="1"/>
          </p:cNvPicPr>
          <p:nvPr/>
        </p:nvPicPr>
        <p:blipFill>
          <a:blip r:embed="rId5"/>
          <a:stretch>
            <a:fillRect/>
          </a:stretch>
        </p:blipFill>
        <p:spPr>
          <a:xfrm>
            <a:off x="667544" y="1889881"/>
            <a:ext cx="10845724" cy="2158171"/>
          </a:xfrm>
          <a:prstGeom prst="rect">
            <a:avLst/>
          </a:prstGeom>
        </p:spPr>
      </p:pic>
      <p:sp>
        <p:nvSpPr>
          <p:cNvPr id="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1551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44" y="1853912"/>
            <a:ext cx="9415455" cy="332657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283372" y="206971"/>
            <a:ext cx="77572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りんくうタウンの活性化（公園予定地の暫定利用、りんくうタウン駅の利用状況）</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8" name="線吹き出し 1 (枠付き) 27"/>
          <p:cNvSpPr/>
          <p:nvPr/>
        </p:nvSpPr>
        <p:spPr>
          <a:xfrm>
            <a:off x="3976878" y="4609690"/>
            <a:ext cx="2367461" cy="387852"/>
          </a:xfrm>
          <a:prstGeom prst="borderCallout1">
            <a:avLst>
              <a:gd name="adj1" fmla="val 2424"/>
              <a:gd name="adj2" fmla="val 73898"/>
              <a:gd name="adj3" fmla="val -300877"/>
              <a:gd name="adj4" fmla="val 99952"/>
            </a:avLst>
          </a:prstGeom>
          <a:solidFill>
            <a:schemeClr val="bg1"/>
          </a:solidFill>
          <a:ln w="9525" cap="flat" cmpd="sng" algn="ctr">
            <a:solidFill>
              <a:srgbClr val="000000"/>
            </a:solidFill>
            <a:prstDash val="sysDot"/>
            <a:tailEnd type="triangle"/>
          </a:ln>
          <a:effectLst/>
        </p:spPr>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eiryo UI"/>
              </a:rPr>
              <a:t>りんくうタウン駅（</a:t>
            </a:r>
            <a:r>
              <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eiryo UI"/>
              </a:rPr>
              <a:t>JR</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eiryo UI"/>
              </a:rPr>
              <a:t>・南海）</a:t>
            </a:r>
            <a:endParaRPr kumimoji="1" lang="ja-JP" altLang="en-US" sz="1200" b="0" i="0" u="none" strike="noStrike" kern="1200" cap="none" spc="0" normalizeH="0" baseline="0" noProof="0" dirty="0">
              <a:ln>
                <a:noFill/>
              </a:ln>
              <a:solidFill>
                <a:prstClr val="black"/>
              </a:solidFill>
              <a:effectLst/>
              <a:uLnTx/>
              <a:uFillTx/>
              <a:latin typeface="ＭＳ ゴシック"/>
              <a:ea typeface="ＭＳ Ｐゴシック" panose="020B0600070205080204" pitchFamily="50" charset="-128"/>
              <a:cs typeface="Times New Roman"/>
            </a:endParaRPr>
          </a:p>
        </p:txBody>
      </p:sp>
      <p:sp>
        <p:nvSpPr>
          <p:cNvPr id="2" name="正方形/長方形 1"/>
          <p:cNvSpPr>
            <a:spLocks noChangeAspect="1"/>
          </p:cNvSpPr>
          <p:nvPr/>
        </p:nvSpPr>
        <p:spPr>
          <a:xfrm>
            <a:off x="4574086" y="2806901"/>
            <a:ext cx="885289" cy="654288"/>
          </a:xfrm>
          <a:custGeom>
            <a:avLst/>
            <a:gdLst>
              <a:gd name="connsiteX0" fmla="*/ 0 w 876300"/>
              <a:gd name="connsiteY0" fmla="*/ 0 h 652462"/>
              <a:gd name="connsiteX1" fmla="*/ 876300 w 876300"/>
              <a:gd name="connsiteY1" fmla="*/ 0 h 652462"/>
              <a:gd name="connsiteX2" fmla="*/ 876300 w 876300"/>
              <a:gd name="connsiteY2" fmla="*/ 652462 h 652462"/>
              <a:gd name="connsiteX3" fmla="*/ 0 w 876300"/>
              <a:gd name="connsiteY3" fmla="*/ 652462 h 652462"/>
              <a:gd name="connsiteX4" fmla="*/ 0 w 876300"/>
              <a:gd name="connsiteY4" fmla="*/ 0 h 652462"/>
              <a:gd name="connsiteX0" fmla="*/ 338138 w 876300"/>
              <a:gd name="connsiteY0" fmla="*/ 261938 h 652462"/>
              <a:gd name="connsiteX1" fmla="*/ 876300 w 876300"/>
              <a:gd name="connsiteY1" fmla="*/ 0 h 652462"/>
              <a:gd name="connsiteX2" fmla="*/ 876300 w 876300"/>
              <a:gd name="connsiteY2" fmla="*/ 652462 h 652462"/>
              <a:gd name="connsiteX3" fmla="*/ 0 w 876300"/>
              <a:gd name="connsiteY3" fmla="*/ 652462 h 652462"/>
              <a:gd name="connsiteX4" fmla="*/ 338138 w 876300"/>
              <a:gd name="connsiteY4"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4319 h 652462"/>
              <a:gd name="connsiteX0" fmla="*/ 343025 w 881187"/>
              <a:gd name="connsiteY0" fmla="*/ 264319 h 652462"/>
              <a:gd name="connsiteX1" fmla="*/ 647392 w 881187"/>
              <a:gd name="connsiteY1" fmla="*/ 8286 h 652462"/>
              <a:gd name="connsiteX2" fmla="*/ 881187 w 881187"/>
              <a:gd name="connsiteY2" fmla="*/ 0 h 652462"/>
              <a:gd name="connsiteX3" fmla="*/ 881187 w 881187"/>
              <a:gd name="connsiteY3" fmla="*/ 652462 h 652462"/>
              <a:gd name="connsiteX4" fmla="*/ 4887 w 881187"/>
              <a:gd name="connsiteY4" fmla="*/ 652462 h 652462"/>
              <a:gd name="connsiteX5" fmla="*/ 6836 w 881187"/>
              <a:gd name="connsiteY5" fmla="*/ 548830 h 652462"/>
              <a:gd name="connsiteX6" fmla="*/ 343025 w 881187"/>
              <a:gd name="connsiteY6"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1949 w 876300"/>
              <a:gd name="connsiteY5" fmla="*/ 548830 h 652462"/>
              <a:gd name="connsiteX6" fmla="*/ 338138 w 876300"/>
              <a:gd name="connsiteY6"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1949 w 876300"/>
              <a:gd name="connsiteY5" fmla="*/ 548830 h 652462"/>
              <a:gd name="connsiteX6" fmla="*/ 338138 w 876300"/>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876598 w 876598"/>
              <a:gd name="connsiteY3" fmla="*/ 652462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68569"/>
              <a:gd name="connsiteX1" fmla="*/ 642803 w 876598"/>
              <a:gd name="connsiteY1" fmla="*/ 8286 h 668569"/>
              <a:gd name="connsiteX2" fmla="*/ 876598 w 876598"/>
              <a:gd name="connsiteY2" fmla="*/ 0 h 668569"/>
              <a:gd name="connsiteX3" fmla="*/ 712292 w 876598"/>
              <a:gd name="connsiteY3" fmla="*/ 497681 h 668569"/>
              <a:gd name="connsiteX4" fmla="*/ 385628 w 876598"/>
              <a:gd name="connsiteY4" fmla="*/ 496442 h 668569"/>
              <a:gd name="connsiteX5" fmla="*/ 383247 w 876598"/>
              <a:gd name="connsiteY5" fmla="*/ 658367 h 668569"/>
              <a:gd name="connsiteX6" fmla="*/ 298 w 876598"/>
              <a:gd name="connsiteY6" fmla="*/ 652462 h 668569"/>
              <a:gd name="connsiteX7" fmla="*/ 2247 w 876598"/>
              <a:gd name="connsiteY7" fmla="*/ 548830 h 668569"/>
              <a:gd name="connsiteX8" fmla="*/ 338436 w 876598"/>
              <a:gd name="connsiteY8" fmla="*/ 264319 h 668569"/>
              <a:gd name="connsiteX0" fmla="*/ 338436 w 876598"/>
              <a:gd name="connsiteY0" fmla="*/ 264319 h 658367"/>
              <a:gd name="connsiteX1" fmla="*/ 642803 w 876598"/>
              <a:gd name="connsiteY1" fmla="*/ 8286 h 658367"/>
              <a:gd name="connsiteX2" fmla="*/ 876598 w 876598"/>
              <a:gd name="connsiteY2" fmla="*/ 0 h 658367"/>
              <a:gd name="connsiteX3" fmla="*/ 712292 w 876598"/>
              <a:gd name="connsiteY3" fmla="*/ 497681 h 658367"/>
              <a:gd name="connsiteX4" fmla="*/ 385628 w 876598"/>
              <a:gd name="connsiteY4" fmla="*/ 496442 h 658367"/>
              <a:gd name="connsiteX5" fmla="*/ 383247 w 876598"/>
              <a:gd name="connsiteY5" fmla="*/ 658367 h 658367"/>
              <a:gd name="connsiteX6" fmla="*/ 298 w 876598"/>
              <a:gd name="connsiteY6" fmla="*/ 652462 h 658367"/>
              <a:gd name="connsiteX7" fmla="*/ 2247 w 876598"/>
              <a:gd name="connsiteY7" fmla="*/ 548830 h 658367"/>
              <a:gd name="connsiteX8" fmla="*/ 338436 w 876598"/>
              <a:gd name="connsiteY8" fmla="*/ 264319 h 658367"/>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83247 w 876598"/>
              <a:gd name="connsiteY5" fmla="*/ 658367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83247 w 876598"/>
              <a:gd name="connsiteY5" fmla="*/ 658367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5210 w 876598"/>
              <a:gd name="connsiteY3" fmla="*/ 65435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1836"/>
              <a:gd name="connsiteY0" fmla="*/ 259557 h 654844"/>
              <a:gd name="connsiteX1" fmla="*/ 642803 w 871836"/>
              <a:gd name="connsiteY1" fmla="*/ 3524 h 654844"/>
              <a:gd name="connsiteX2" fmla="*/ 871836 w 871836"/>
              <a:gd name="connsiteY2" fmla="*/ 0 h 654844"/>
              <a:gd name="connsiteX3" fmla="*/ 838067 w 871836"/>
              <a:gd name="connsiteY3" fmla="*/ 48766 h 654844"/>
              <a:gd name="connsiteX4" fmla="*/ 840447 w 871836"/>
              <a:gd name="connsiteY4" fmla="*/ 258317 h 654844"/>
              <a:gd name="connsiteX5" fmla="*/ 712292 w 871836"/>
              <a:gd name="connsiteY5" fmla="*/ 492919 h 654844"/>
              <a:gd name="connsiteX6" fmla="*/ 385628 w 871836"/>
              <a:gd name="connsiteY6" fmla="*/ 491680 h 654844"/>
              <a:gd name="connsiteX7" fmla="*/ 390391 w 871836"/>
              <a:gd name="connsiteY7" fmla="*/ 651224 h 654844"/>
              <a:gd name="connsiteX8" fmla="*/ 298 w 871836"/>
              <a:gd name="connsiteY8" fmla="*/ 654844 h 654844"/>
              <a:gd name="connsiteX9" fmla="*/ 2247 w 871836"/>
              <a:gd name="connsiteY9" fmla="*/ 544068 h 654844"/>
              <a:gd name="connsiteX10" fmla="*/ 338436 w 871836"/>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5351"/>
              <a:gd name="connsiteY0" fmla="*/ 267491 h 662778"/>
              <a:gd name="connsiteX1" fmla="*/ 642803 w 885351"/>
              <a:gd name="connsiteY1" fmla="*/ 11458 h 662778"/>
              <a:gd name="connsiteX2" fmla="*/ 881361 w 885351"/>
              <a:gd name="connsiteY2" fmla="*/ 7934 h 662778"/>
              <a:gd name="connsiteX3" fmla="*/ 838067 w 885351"/>
              <a:gd name="connsiteY3" fmla="*/ 56700 h 662778"/>
              <a:gd name="connsiteX4" fmla="*/ 840447 w 885351"/>
              <a:gd name="connsiteY4" fmla="*/ 266251 h 662778"/>
              <a:gd name="connsiteX5" fmla="*/ 733291 w 885351"/>
              <a:gd name="connsiteY5" fmla="*/ 349595 h 662778"/>
              <a:gd name="connsiteX6" fmla="*/ 712292 w 885351"/>
              <a:gd name="connsiteY6" fmla="*/ 500853 h 662778"/>
              <a:gd name="connsiteX7" fmla="*/ 385628 w 885351"/>
              <a:gd name="connsiteY7" fmla="*/ 499614 h 662778"/>
              <a:gd name="connsiteX8" fmla="*/ 390391 w 885351"/>
              <a:gd name="connsiteY8" fmla="*/ 659158 h 662778"/>
              <a:gd name="connsiteX9" fmla="*/ 298 w 885351"/>
              <a:gd name="connsiteY9" fmla="*/ 662778 h 662778"/>
              <a:gd name="connsiteX10" fmla="*/ 2247 w 885351"/>
              <a:gd name="connsiteY10" fmla="*/ 552002 h 662778"/>
              <a:gd name="connsiteX11" fmla="*/ 338436 w 885351"/>
              <a:gd name="connsiteY11" fmla="*/ 267491 h 662778"/>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0431 w 881361"/>
              <a:gd name="connsiteY1" fmla="*/ 10636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338436 w 878989"/>
              <a:gd name="connsiteY0" fmla="*/ 249078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11" fmla="*/ 338436 w 878989"/>
              <a:gd name="connsiteY11" fmla="*/ 249078 h 644365"/>
              <a:gd name="connsiteX0" fmla="*/ 2247 w 878989"/>
              <a:gd name="connsiteY0" fmla="*/ 533589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0" fmla="*/ 2247 w 878989"/>
              <a:gd name="connsiteY0" fmla="*/ 533589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0" fmla="*/ 2247 w 878989"/>
              <a:gd name="connsiteY0" fmla="*/ 533589 h 644365"/>
              <a:gd name="connsiteX1" fmla="*/ 640431 w 878989"/>
              <a:gd name="connsiteY1" fmla="*/ 157 h 644365"/>
              <a:gd name="connsiteX2" fmla="*/ 878989 w 878989"/>
              <a:gd name="connsiteY2" fmla="*/ 1376 h 644365"/>
              <a:gd name="connsiteX3" fmla="*/ 838067 w 878989"/>
              <a:gd name="connsiteY3" fmla="*/ 38287 h 644365"/>
              <a:gd name="connsiteX4" fmla="*/ 840447 w 878989"/>
              <a:gd name="connsiteY4" fmla="*/ 247838 h 644365"/>
              <a:gd name="connsiteX5" fmla="*/ 733291 w 878989"/>
              <a:gd name="connsiteY5" fmla="*/ 331182 h 644365"/>
              <a:gd name="connsiteX6" fmla="*/ 712292 w 878989"/>
              <a:gd name="connsiteY6" fmla="*/ 482440 h 644365"/>
              <a:gd name="connsiteX7" fmla="*/ 385628 w 878989"/>
              <a:gd name="connsiteY7" fmla="*/ 481201 h 644365"/>
              <a:gd name="connsiteX8" fmla="*/ 390391 w 878989"/>
              <a:gd name="connsiteY8" fmla="*/ 640745 h 644365"/>
              <a:gd name="connsiteX9" fmla="*/ 298 w 878989"/>
              <a:gd name="connsiteY9" fmla="*/ 644365 h 644365"/>
              <a:gd name="connsiteX10" fmla="*/ 2247 w 878989"/>
              <a:gd name="connsiteY10" fmla="*/ 533589 h 644365"/>
              <a:gd name="connsiteX0" fmla="*/ 30423 w 878713"/>
              <a:gd name="connsiteY0" fmla="*/ 552557 h 644365"/>
              <a:gd name="connsiteX1" fmla="*/ 640155 w 878713"/>
              <a:gd name="connsiteY1" fmla="*/ 157 h 644365"/>
              <a:gd name="connsiteX2" fmla="*/ 878713 w 878713"/>
              <a:gd name="connsiteY2" fmla="*/ 1376 h 644365"/>
              <a:gd name="connsiteX3" fmla="*/ 837791 w 878713"/>
              <a:gd name="connsiteY3" fmla="*/ 38287 h 644365"/>
              <a:gd name="connsiteX4" fmla="*/ 840171 w 878713"/>
              <a:gd name="connsiteY4" fmla="*/ 247838 h 644365"/>
              <a:gd name="connsiteX5" fmla="*/ 733015 w 878713"/>
              <a:gd name="connsiteY5" fmla="*/ 331182 h 644365"/>
              <a:gd name="connsiteX6" fmla="*/ 712016 w 878713"/>
              <a:gd name="connsiteY6" fmla="*/ 482440 h 644365"/>
              <a:gd name="connsiteX7" fmla="*/ 385352 w 878713"/>
              <a:gd name="connsiteY7" fmla="*/ 481201 h 644365"/>
              <a:gd name="connsiteX8" fmla="*/ 390115 w 878713"/>
              <a:gd name="connsiteY8" fmla="*/ 640745 h 644365"/>
              <a:gd name="connsiteX9" fmla="*/ 22 w 878713"/>
              <a:gd name="connsiteY9" fmla="*/ 644365 h 644365"/>
              <a:gd name="connsiteX10" fmla="*/ 30423 w 878713"/>
              <a:gd name="connsiteY10" fmla="*/ 552557 h 644365"/>
              <a:gd name="connsiteX0" fmla="*/ 359 w 881843"/>
              <a:gd name="connsiteY0" fmla="*/ 543073 h 644365"/>
              <a:gd name="connsiteX1" fmla="*/ 643285 w 881843"/>
              <a:gd name="connsiteY1" fmla="*/ 157 h 644365"/>
              <a:gd name="connsiteX2" fmla="*/ 881843 w 881843"/>
              <a:gd name="connsiteY2" fmla="*/ 1376 h 644365"/>
              <a:gd name="connsiteX3" fmla="*/ 840921 w 881843"/>
              <a:gd name="connsiteY3" fmla="*/ 38287 h 644365"/>
              <a:gd name="connsiteX4" fmla="*/ 843301 w 881843"/>
              <a:gd name="connsiteY4" fmla="*/ 247838 h 644365"/>
              <a:gd name="connsiteX5" fmla="*/ 736145 w 881843"/>
              <a:gd name="connsiteY5" fmla="*/ 331182 h 644365"/>
              <a:gd name="connsiteX6" fmla="*/ 715146 w 881843"/>
              <a:gd name="connsiteY6" fmla="*/ 482440 h 644365"/>
              <a:gd name="connsiteX7" fmla="*/ 388482 w 881843"/>
              <a:gd name="connsiteY7" fmla="*/ 481201 h 644365"/>
              <a:gd name="connsiteX8" fmla="*/ 393245 w 881843"/>
              <a:gd name="connsiteY8" fmla="*/ 640745 h 644365"/>
              <a:gd name="connsiteX9" fmla="*/ 3152 w 881843"/>
              <a:gd name="connsiteY9" fmla="*/ 644365 h 644365"/>
              <a:gd name="connsiteX10" fmla="*/ 359 w 881843"/>
              <a:gd name="connsiteY10" fmla="*/ 543073 h 644365"/>
              <a:gd name="connsiteX0" fmla="*/ 359 w 881843"/>
              <a:gd name="connsiteY0" fmla="*/ 543073 h 644365"/>
              <a:gd name="connsiteX1" fmla="*/ 643285 w 881843"/>
              <a:gd name="connsiteY1" fmla="*/ 157 h 644365"/>
              <a:gd name="connsiteX2" fmla="*/ 881843 w 881843"/>
              <a:gd name="connsiteY2" fmla="*/ 1376 h 644365"/>
              <a:gd name="connsiteX3" fmla="*/ 840921 w 881843"/>
              <a:gd name="connsiteY3" fmla="*/ 38287 h 644365"/>
              <a:gd name="connsiteX4" fmla="*/ 843301 w 881843"/>
              <a:gd name="connsiteY4" fmla="*/ 247838 h 644365"/>
              <a:gd name="connsiteX5" fmla="*/ 736145 w 881843"/>
              <a:gd name="connsiteY5" fmla="*/ 331182 h 644365"/>
              <a:gd name="connsiteX6" fmla="*/ 715146 w 881843"/>
              <a:gd name="connsiteY6" fmla="*/ 482440 h 644365"/>
              <a:gd name="connsiteX7" fmla="*/ 388482 w 881843"/>
              <a:gd name="connsiteY7" fmla="*/ 481201 h 644365"/>
              <a:gd name="connsiteX8" fmla="*/ 393245 w 881843"/>
              <a:gd name="connsiteY8" fmla="*/ 640745 h 644365"/>
              <a:gd name="connsiteX9" fmla="*/ 3152 w 881843"/>
              <a:gd name="connsiteY9" fmla="*/ 644365 h 644365"/>
              <a:gd name="connsiteX10" fmla="*/ 359 w 881843"/>
              <a:gd name="connsiteY10" fmla="*/ 543073 h 644365"/>
              <a:gd name="connsiteX0" fmla="*/ 0 w 881484"/>
              <a:gd name="connsiteY0" fmla="*/ 543073 h 644365"/>
              <a:gd name="connsiteX1" fmla="*/ 642926 w 881484"/>
              <a:gd name="connsiteY1" fmla="*/ 157 h 644365"/>
              <a:gd name="connsiteX2" fmla="*/ 881484 w 881484"/>
              <a:gd name="connsiteY2" fmla="*/ 1376 h 644365"/>
              <a:gd name="connsiteX3" fmla="*/ 840562 w 881484"/>
              <a:gd name="connsiteY3" fmla="*/ 38287 h 644365"/>
              <a:gd name="connsiteX4" fmla="*/ 842942 w 881484"/>
              <a:gd name="connsiteY4" fmla="*/ 247838 h 644365"/>
              <a:gd name="connsiteX5" fmla="*/ 735786 w 881484"/>
              <a:gd name="connsiteY5" fmla="*/ 331182 h 644365"/>
              <a:gd name="connsiteX6" fmla="*/ 714787 w 881484"/>
              <a:gd name="connsiteY6" fmla="*/ 482440 h 644365"/>
              <a:gd name="connsiteX7" fmla="*/ 388123 w 881484"/>
              <a:gd name="connsiteY7" fmla="*/ 481201 h 644365"/>
              <a:gd name="connsiteX8" fmla="*/ 392886 w 881484"/>
              <a:gd name="connsiteY8" fmla="*/ 640745 h 644365"/>
              <a:gd name="connsiteX9" fmla="*/ 2793 w 881484"/>
              <a:gd name="connsiteY9" fmla="*/ 644365 h 644365"/>
              <a:gd name="connsiteX10" fmla="*/ 0 w 881484"/>
              <a:gd name="connsiteY10" fmla="*/ 543073 h 644365"/>
              <a:gd name="connsiteX0" fmla="*/ 0 w 881484"/>
              <a:gd name="connsiteY0" fmla="*/ 543073 h 640745"/>
              <a:gd name="connsiteX1" fmla="*/ 642926 w 881484"/>
              <a:gd name="connsiteY1" fmla="*/ 157 h 640745"/>
              <a:gd name="connsiteX2" fmla="*/ 881484 w 881484"/>
              <a:gd name="connsiteY2" fmla="*/ 1376 h 640745"/>
              <a:gd name="connsiteX3" fmla="*/ 840562 w 881484"/>
              <a:gd name="connsiteY3" fmla="*/ 38287 h 640745"/>
              <a:gd name="connsiteX4" fmla="*/ 842942 w 881484"/>
              <a:gd name="connsiteY4" fmla="*/ 247838 h 640745"/>
              <a:gd name="connsiteX5" fmla="*/ 735786 w 881484"/>
              <a:gd name="connsiteY5" fmla="*/ 331182 h 640745"/>
              <a:gd name="connsiteX6" fmla="*/ 714787 w 881484"/>
              <a:gd name="connsiteY6" fmla="*/ 482440 h 640745"/>
              <a:gd name="connsiteX7" fmla="*/ 388123 w 881484"/>
              <a:gd name="connsiteY7" fmla="*/ 481201 h 640745"/>
              <a:gd name="connsiteX8" fmla="*/ 392886 w 881484"/>
              <a:gd name="connsiteY8" fmla="*/ 640745 h 640745"/>
              <a:gd name="connsiteX9" fmla="*/ 83408 w 881484"/>
              <a:gd name="connsiteY9" fmla="*/ 611170 h 640745"/>
              <a:gd name="connsiteX10" fmla="*/ 0 w 881484"/>
              <a:gd name="connsiteY10" fmla="*/ 543073 h 640745"/>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4787 w 881484"/>
              <a:gd name="connsiteY6" fmla="*/ 482440 h 651477"/>
              <a:gd name="connsiteX7" fmla="*/ 388123 w 881484"/>
              <a:gd name="connsiteY7" fmla="*/ 481201 h 651477"/>
              <a:gd name="connsiteX8" fmla="*/ 392886 w 881484"/>
              <a:gd name="connsiteY8" fmla="*/ 640745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4787 w 881484"/>
              <a:gd name="connsiteY6" fmla="*/ 482440 h 651477"/>
              <a:gd name="connsiteX7" fmla="*/ 388123 w 881484"/>
              <a:gd name="connsiteY7" fmla="*/ 481201 h 651477"/>
              <a:gd name="connsiteX8" fmla="*/ 276706 w 881484"/>
              <a:gd name="connsiteY8" fmla="*/ 562502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4787 w 881484"/>
              <a:gd name="connsiteY6" fmla="*/ 482440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4787 w 881484"/>
              <a:gd name="connsiteY6" fmla="*/ 482440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4787 w 881484"/>
              <a:gd name="connsiteY6" fmla="*/ 482440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636543 w 881484"/>
              <a:gd name="connsiteY6" fmla="*/ 444504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31182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6302 w 881484"/>
              <a:gd name="connsiteY5" fmla="*/ 321698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640945 w 881484"/>
              <a:gd name="connsiteY5" fmla="*/ 297987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1044 w 881484"/>
              <a:gd name="connsiteY5" fmla="*/ 331182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1044 w 881484"/>
              <a:gd name="connsiteY5" fmla="*/ 331182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1044 w 881484"/>
              <a:gd name="connsiteY5" fmla="*/ 331182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19190 w 881484"/>
              <a:gd name="connsiteY5" fmla="*/ 350150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19190 w 881484"/>
              <a:gd name="connsiteY5" fmla="*/ 350150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19190 w 881484"/>
              <a:gd name="connsiteY5" fmla="*/ 350150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1560 w 881484"/>
              <a:gd name="connsiteY5" fmla="*/ 352521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8674 w 881484"/>
              <a:gd name="connsiteY5" fmla="*/ 345409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8674 w 881484"/>
              <a:gd name="connsiteY5" fmla="*/ 345409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8674 w 881484"/>
              <a:gd name="connsiteY5" fmla="*/ 345409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19328 h 651477"/>
              <a:gd name="connsiteX6" fmla="*/ 710045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19328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5786 w 881484"/>
              <a:gd name="connsiteY5" fmla="*/ 319328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3931 w 881484"/>
              <a:gd name="connsiteY5" fmla="*/ 314586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23931 w 881484"/>
              <a:gd name="connsiteY5" fmla="*/ 314586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8157 w 881484"/>
              <a:gd name="connsiteY5" fmla="*/ 297988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8157 w 881484"/>
              <a:gd name="connsiteY5" fmla="*/ 297988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 name="connsiteX0" fmla="*/ 0 w 881484"/>
              <a:gd name="connsiteY0" fmla="*/ 543073 h 651477"/>
              <a:gd name="connsiteX1" fmla="*/ 642926 w 881484"/>
              <a:gd name="connsiteY1" fmla="*/ 157 h 651477"/>
              <a:gd name="connsiteX2" fmla="*/ 881484 w 881484"/>
              <a:gd name="connsiteY2" fmla="*/ 1376 h 651477"/>
              <a:gd name="connsiteX3" fmla="*/ 840562 w 881484"/>
              <a:gd name="connsiteY3" fmla="*/ 38287 h 651477"/>
              <a:gd name="connsiteX4" fmla="*/ 842942 w 881484"/>
              <a:gd name="connsiteY4" fmla="*/ 247838 h 651477"/>
              <a:gd name="connsiteX5" fmla="*/ 738157 w 881484"/>
              <a:gd name="connsiteY5" fmla="*/ 297988 h 651477"/>
              <a:gd name="connsiteX6" fmla="*/ 721901 w 881484"/>
              <a:gd name="connsiteY6" fmla="*/ 487183 h 651477"/>
              <a:gd name="connsiteX7" fmla="*/ 388123 w 881484"/>
              <a:gd name="connsiteY7" fmla="*/ 481201 h 651477"/>
              <a:gd name="connsiteX8" fmla="*/ 381030 w 881484"/>
              <a:gd name="connsiteY8" fmla="*/ 647859 h 651477"/>
              <a:gd name="connsiteX9" fmla="*/ 422 w 881484"/>
              <a:gd name="connsiteY9" fmla="*/ 651477 h 651477"/>
              <a:gd name="connsiteX10" fmla="*/ 0 w 881484"/>
              <a:gd name="connsiteY10" fmla="*/ 543073 h 65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1484" h="651477">
                <a:moveTo>
                  <a:pt x="0" y="543073"/>
                </a:moveTo>
                <a:cubicBezTo>
                  <a:pt x="56898" y="490239"/>
                  <a:pt x="610611" y="27214"/>
                  <a:pt x="642926" y="157"/>
                </a:cubicBezTo>
                <a:cubicBezTo>
                  <a:pt x="722445" y="-1018"/>
                  <a:pt x="839901" y="4922"/>
                  <a:pt x="881484" y="1376"/>
                </a:cubicBezTo>
                <a:cubicBezTo>
                  <a:pt x="863550" y="23566"/>
                  <a:pt x="856104" y="25620"/>
                  <a:pt x="840562" y="38287"/>
                </a:cubicBezTo>
                <a:cubicBezTo>
                  <a:pt x="839697" y="98404"/>
                  <a:pt x="842869" y="169846"/>
                  <a:pt x="842942" y="247838"/>
                </a:cubicBezTo>
                <a:cubicBezTo>
                  <a:pt x="819750" y="258208"/>
                  <a:pt x="771369" y="268373"/>
                  <a:pt x="738157" y="297988"/>
                </a:cubicBezTo>
                <a:cubicBezTo>
                  <a:pt x="712055" y="346573"/>
                  <a:pt x="719520" y="430827"/>
                  <a:pt x="721901" y="487183"/>
                </a:cubicBezTo>
                <a:cubicBezTo>
                  <a:pt x="632135" y="484596"/>
                  <a:pt x="509170" y="483979"/>
                  <a:pt x="388123" y="481201"/>
                </a:cubicBezTo>
                <a:cubicBezTo>
                  <a:pt x="388845" y="554020"/>
                  <a:pt x="378576" y="609949"/>
                  <a:pt x="381030" y="647859"/>
                </a:cubicBezTo>
                <a:lnTo>
                  <a:pt x="422" y="651477"/>
                </a:lnTo>
                <a:cubicBezTo>
                  <a:pt x="-515" y="635911"/>
                  <a:pt x="3299" y="549175"/>
                  <a:pt x="0" y="543073"/>
                </a:cubicBezTo>
                <a:close/>
              </a:path>
            </a:pathLst>
          </a:custGeom>
          <a:noFill/>
          <a:ln w="57150">
            <a:solidFill>
              <a:srgbClr val="D7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正方形/長方形 1"/>
          <p:cNvSpPr>
            <a:spLocks noChangeAspect="1"/>
          </p:cNvSpPr>
          <p:nvPr/>
        </p:nvSpPr>
        <p:spPr>
          <a:xfrm rot="5400000">
            <a:off x="6523969" y="1896639"/>
            <a:ext cx="1170763" cy="1399465"/>
          </a:xfrm>
          <a:custGeom>
            <a:avLst/>
            <a:gdLst>
              <a:gd name="connsiteX0" fmla="*/ 0 w 876300"/>
              <a:gd name="connsiteY0" fmla="*/ 0 h 652462"/>
              <a:gd name="connsiteX1" fmla="*/ 876300 w 876300"/>
              <a:gd name="connsiteY1" fmla="*/ 0 h 652462"/>
              <a:gd name="connsiteX2" fmla="*/ 876300 w 876300"/>
              <a:gd name="connsiteY2" fmla="*/ 652462 h 652462"/>
              <a:gd name="connsiteX3" fmla="*/ 0 w 876300"/>
              <a:gd name="connsiteY3" fmla="*/ 652462 h 652462"/>
              <a:gd name="connsiteX4" fmla="*/ 0 w 876300"/>
              <a:gd name="connsiteY4" fmla="*/ 0 h 652462"/>
              <a:gd name="connsiteX0" fmla="*/ 338138 w 876300"/>
              <a:gd name="connsiteY0" fmla="*/ 261938 h 652462"/>
              <a:gd name="connsiteX1" fmla="*/ 876300 w 876300"/>
              <a:gd name="connsiteY1" fmla="*/ 0 h 652462"/>
              <a:gd name="connsiteX2" fmla="*/ 876300 w 876300"/>
              <a:gd name="connsiteY2" fmla="*/ 652462 h 652462"/>
              <a:gd name="connsiteX3" fmla="*/ 0 w 876300"/>
              <a:gd name="connsiteY3" fmla="*/ 652462 h 652462"/>
              <a:gd name="connsiteX4" fmla="*/ 338138 w 876300"/>
              <a:gd name="connsiteY4"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9649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1938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1938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338138 w 876300"/>
              <a:gd name="connsiteY5" fmla="*/ 264319 h 652462"/>
              <a:gd name="connsiteX0" fmla="*/ 343025 w 881187"/>
              <a:gd name="connsiteY0" fmla="*/ 264319 h 652462"/>
              <a:gd name="connsiteX1" fmla="*/ 647392 w 881187"/>
              <a:gd name="connsiteY1" fmla="*/ 8286 h 652462"/>
              <a:gd name="connsiteX2" fmla="*/ 881187 w 881187"/>
              <a:gd name="connsiteY2" fmla="*/ 0 h 652462"/>
              <a:gd name="connsiteX3" fmla="*/ 881187 w 881187"/>
              <a:gd name="connsiteY3" fmla="*/ 652462 h 652462"/>
              <a:gd name="connsiteX4" fmla="*/ 4887 w 881187"/>
              <a:gd name="connsiteY4" fmla="*/ 652462 h 652462"/>
              <a:gd name="connsiteX5" fmla="*/ 6836 w 881187"/>
              <a:gd name="connsiteY5" fmla="*/ 548830 h 652462"/>
              <a:gd name="connsiteX6" fmla="*/ 343025 w 881187"/>
              <a:gd name="connsiteY6"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1949 w 876300"/>
              <a:gd name="connsiteY5" fmla="*/ 548830 h 652462"/>
              <a:gd name="connsiteX6" fmla="*/ 338138 w 876300"/>
              <a:gd name="connsiteY6" fmla="*/ 264319 h 652462"/>
              <a:gd name="connsiteX0" fmla="*/ 338138 w 876300"/>
              <a:gd name="connsiteY0" fmla="*/ 264319 h 652462"/>
              <a:gd name="connsiteX1" fmla="*/ 642505 w 876300"/>
              <a:gd name="connsiteY1" fmla="*/ 8286 h 652462"/>
              <a:gd name="connsiteX2" fmla="*/ 876300 w 876300"/>
              <a:gd name="connsiteY2" fmla="*/ 0 h 652462"/>
              <a:gd name="connsiteX3" fmla="*/ 876300 w 876300"/>
              <a:gd name="connsiteY3" fmla="*/ 652462 h 652462"/>
              <a:gd name="connsiteX4" fmla="*/ 0 w 876300"/>
              <a:gd name="connsiteY4" fmla="*/ 652462 h 652462"/>
              <a:gd name="connsiteX5" fmla="*/ 1949 w 876300"/>
              <a:gd name="connsiteY5" fmla="*/ 548830 h 652462"/>
              <a:gd name="connsiteX6" fmla="*/ 338138 w 876300"/>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876598 w 876598"/>
              <a:gd name="connsiteY3" fmla="*/ 652462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298 w 876598"/>
              <a:gd name="connsiteY4" fmla="*/ 652462 h 652462"/>
              <a:gd name="connsiteX5" fmla="*/ 2247 w 876598"/>
              <a:gd name="connsiteY5" fmla="*/ 548830 h 652462"/>
              <a:gd name="connsiteX6" fmla="*/ 338436 w 876598"/>
              <a:gd name="connsiteY6"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52462"/>
              <a:gd name="connsiteX1" fmla="*/ 642803 w 876598"/>
              <a:gd name="connsiteY1" fmla="*/ 8286 h 652462"/>
              <a:gd name="connsiteX2" fmla="*/ 876598 w 876598"/>
              <a:gd name="connsiteY2" fmla="*/ 0 h 652462"/>
              <a:gd name="connsiteX3" fmla="*/ 712292 w 876598"/>
              <a:gd name="connsiteY3" fmla="*/ 497681 h 652462"/>
              <a:gd name="connsiteX4" fmla="*/ 385628 w 876598"/>
              <a:gd name="connsiteY4" fmla="*/ 496442 h 652462"/>
              <a:gd name="connsiteX5" fmla="*/ 298 w 876598"/>
              <a:gd name="connsiteY5" fmla="*/ 652462 h 652462"/>
              <a:gd name="connsiteX6" fmla="*/ 2247 w 876598"/>
              <a:gd name="connsiteY6" fmla="*/ 548830 h 652462"/>
              <a:gd name="connsiteX7" fmla="*/ 338436 w 876598"/>
              <a:gd name="connsiteY7" fmla="*/ 264319 h 652462"/>
              <a:gd name="connsiteX0" fmla="*/ 338436 w 876598"/>
              <a:gd name="connsiteY0" fmla="*/ 264319 h 668569"/>
              <a:gd name="connsiteX1" fmla="*/ 642803 w 876598"/>
              <a:gd name="connsiteY1" fmla="*/ 8286 h 668569"/>
              <a:gd name="connsiteX2" fmla="*/ 876598 w 876598"/>
              <a:gd name="connsiteY2" fmla="*/ 0 h 668569"/>
              <a:gd name="connsiteX3" fmla="*/ 712292 w 876598"/>
              <a:gd name="connsiteY3" fmla="*/ 497681 h 668569"/>
              <a:gd name="connsiteX4" fmla="*/ 385628 w 876598"/>
              <a:gd name="connsiteY4" fmla="*/ 496442 h 668569"/>
              <a:gd name="connsiteX5" fmla="*/ 383247 w 876598"/>
              <a:gd name="connsiteY5" fmla="*/ 658367 h 668569"/>
              <a:gd name="connsiteX6" fmla="*/ 298 w 876598"/>
              <a:gd name="connsiteY6" fmla="*/ 652462 h 668569"/>
              <a:gd name="connsiteX7" fmla="*/ 2247 w 876598"/>
              <a:gd name="connsiteY7" fmla="*/ 548830 h 668569"/>
              <a:gd name="connsiteX8" fmla="*/ 338436 w 876598"/>
              <a:gd name="connsiteY8" fmla="*/ 264319 h 668569"/>
              <a:gd name="connsiteX0" fmla="*/ 338436 w 876598"/>
              <a:gd name="connsiteY0" fmla="*/ 264319 h 658367"/>
              <a:gd name="connsiteX1" fmla="*/ 642803 w 876598"/>
              <a:gd name="connsiteY1" fmla="*/ 8286 h 658367"/>
              <a:gd name="connsiteX2" fmla="*/ 876598 w 876598"/>
              <a:gd name="connsiteY2" fmla="*/ 0 h 658367"/>
              <a:gd name="connsiteX3" fmla="*/ 712292 w 876598"/>
              <a:gd name="connsiteY3" fmla="*/ 497681 h 658367"/>
              <a:gd name="connsiteX4" fmla="*/ 385628 w 876598"/>
              <a:gd name="connsiteY4" fmla="*/ 496442 h 658367"/>
              <a:gd name="connsiteX5" fmla="*/ 383247 w 876598"/>
              <a:gd name="connsiteY5" fmla="*/ 658367 h 658367"/>
              <a:gd name="connsiteX6" fmla="*/ 298 w 876598"/>
              <a:gd name="connsiteY6" fmla="*/ 652462 h 658367"/>
              <a:gd name="connsiteX7" fmla="*/ 2247 w 876598"/>
              <a:gd name="connsiteY7" fmla="*/ 548830 h 658367"/>
              <a:gd name="connsiteX8" fmla="*/ 338436 w 876598"/>
              <a:gd name="connsiteY8" fmla="*/ 264319 h 658367"/>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83247 w 876598"/>
              <a:gd name="connsiteY5" fmla="*/ 658367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83247 w 876598"/>
              <a:gd name="connsiteY5" fmla="*/ 658367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712292 w 876598"/>
              <a:gd name="connsiteY3" fmla="*/ 497681 h 659606"/>
              <a:gd name="connsiteX4" fmla="*/ 385628 w 876598"/>
              <a:gd name="connsiteY4" fmla="*/ 496442 h 659606"/>
              <a:gd name="connsiteX5" fmla="*/ 390391 w 876598"/>
              <a:gd name="connsiteY5" fmla="*/ 655986 h 659606"/>
              <a:gd name="connsiteX6" fmla="*/ 298 w 876598"/>
              <a:gd name="connsiteY6" fmla="*/ 659606 h 659606"/>
              <a:gd name="connsiteX7" fmla="*/ 2247 w 876598"/>
              <a:gd name="connsiteY7" fmla="*/ 548830 h 659606"/>
              <a:gd name="connsiteX8" fmla="*/ 338436 w 876598"/>
              <a:gd name="connsiteY8"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712292 w 876598"/>
              <a:gd name="connsiteY4" fmla="*/ 497681 h 659606"/>
              <a:gd name="connsiteX5" fmla="*/ 385628 w 876598"/>
              <a:gd name="connsiteY5" fmla="*/ 496442 h 659606"/>
              <a:gd name="connsiteX6" fmla="*/ 390391 w 876598"/>
              <a:gd name="connsiteY6" fmla="*/ 655986 h 659606"/>
              <a:gd name="connsiteX7" fmla="*/ 298 w 876598"/>
              <a:gd name="connsiteY7" fmla="*/ 659606 h 659606"/>
              <a:gd name="connsiteX8" fmla="*/ 2247 w 876598"/>
              <a:gd name="connsiteY8" fmla="*/ 548830 h 659606"/>
              <a:gd name="connsiteX9" fmla="*/ 338436 w 876598"/>
              <a:gd name="connsiteY9"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0447 w 876598"/>
              <a:gd name="connsiteY3" fmla="*/ 58291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45210 w 876598"/>
              <a:gd name="connsiteY3" fmla="*/ 65435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6598"/>
              <a:gd name="connsiteY0" fmla="*/ 264319 h 659606"/>
              <a:gd name="connsiteX1" fmla="*/ 642803 w 876598"/>
              <a:gd name="connsiteY1" fmla="*/ 8286 h 659606"/>
              <a:gd name="connsiteX2" fmla="*/ 876598 w 876598"/>
              <a:gd name="connsiteY2" fmla="*/ 0 h 659606"/>
              <a:gd name="connsiteX3" fmla="*/ 838067 w 876598"/>
              <a:gd name="connsiteY3" fmla="*/ 53528 h 659606"/>
              <a:gd name="connsiteX4" fmla="*/ 840447 w 876598"/>
              <a:gd name="connsiteY4" fmla="*/ 263079 h 659606"/>
              <a:gd name="connsiteX5" fmla="*/ 712292 w 876598"/>
              <a:gd name="connsiteY5" fmla="*/ 497681 h 659606"/>
              <a:gd name="connsiteX6" fmla="*/ 385628 w 876598"/>
              <a:gd name="connsiteY6" fmla="*/ 496442 h 659606"/>
              <a:gd name="connsiteX7" fmla="*/ 390391 w 876598"/>
              <a:gd name="connsiteY7" fmla="*/ 655986 h 659606"/>
              <a:gd name="connsiteX8" fmla="*/ 298 w 876598"/>
              <a:gd name="connsiteY8" fmla="*/ 659606 h 659606"/>
              <a:gd name="connsiteX9" fmla="*/ 2247 w 876598"/>
              <a:gd name="connsiteY9" fmla="*/ 548830 h 659606"/>
              <a:gd name="connsiteX10" fmla="*/ 338436 w 876598"/>
              <a:gd name="connsiteY10" fmla="*/ 264319 h 659606"/>
              <a:gd name="connsiteX0" fmla="*/ 338436 w 871836"/>
              <a:gd name="connsiteY0" fmla="*/ 259557 h 654844"/>
              <a:gd name="connsiteX1" fmla="*/ 642803 w 871836"/>
              <a:gd name="connsiteY1" fmla="*/ 3524 h 654844"/>
              <a:gd name="connsiteX2" fmla="*/ 871836 w 871836"/>
              <a:gd name="connsiteY2" fmla="*/ 0 h 654844"/>
              <a:gd name="connsiteX3" fmla="*/ 838067 w 871836"/>
              <a:gd name="connsiteY3" fmla="*/ 48766 h 654844"/>
              <a:gd name="connsiteX4" fmla="*/ 840447 w 871836"/>
              <a:gd name="connsiteY4" fmla="*/ 258317 h 654844"/>
              <a:gd name="connsiteX5" fmla="*/ 712292 w 871836"/>
              <a:gd name="connsiteY5" fmla="*/ 492919 h 654844"/>
              <a:gd name="connsiteX6" fmla="*/ 385628 w 871836"/>
              <a:gd name="connsiteY6" fmla="*/ 491680 h 654844"/>
              <a:gd name="connsiteX7" fmla="*/ 390391 w 871836"/>
              <a:gd name="connsiteY7" fmla="*/ 651224 h 654844"/>
              <a:gd name="connsiteX8" fmla="*/ 298 w 871836"/>
              <a:gd name="connsiteY8" fmla="*/ 654844 h 654844"/>
              <a:gd name="connsiteX9" fmla="*/ 2247 w 871836"/>
              <a:gd name="connsiteY9" fmla="*/ 544068 h 654844"/>
              <a:gd name="connsiteX10" fmla="*/ 338436 w 871836"/>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12292 w 881361"/>
              <a:gd name="connsiteY5" fmla="*/ 492919 h 654844"/>
              <a:gd name="connsiteX6" fmla="*/ 385628 w 881361"/>
              <a:gd name="connsiteY6" fmla="*/ 491680 h 654844"/>
              <a:gd name="connsiteX7" fmla="*/ 390391 w 881361"/>
              <a:gd name="connsiteY7" fmla="*/ 651224 h 654844"/>
              <a:gd name="connsiteX8" fmla="*/ 298 w 881361"/>
              <a:gd name="connsiteY8" fmla="*/ 654844 h 654844"/>
              <a:gd name="connsiteX9" fmla="*/ 2247 w 881361"/>
              <a:gd name="connsiteY9" fmla="*/ 544068 h 654844"/>
              <a:gd name="connsiteX10" fmla="*/ 338436 w 881361"/>
              <a:gd name="connsiteY10"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881361"/>
              <a:gd name="connsiteY0" fmla="*/ 259557 h 654844"/>
              <a:gd name="connsiteX1" fmla="*/ 642803 w 881361"/>
              <a:gd name="connsiteY1" fmla="*/ 3524 h 654844"/>
              <a:gd name="connsiteX2" fmla="*/ 881361 w 881361"/>
              <a:gd name="connsiteY2" fmla="*/ 0 h 654844"/>
              <a:gd name="connsiteX3" fmla="*/ 838067 w 881361"/>
              <a:gd name="connsiteY3" fmla="*/ 48766 h 654844"/>
              <a:gd name="connsiteX4" fmla="*/ 840447 w 881361"/>
              <a:gd name="connsiteY4" fmla="*/ 258317 h 654844"/>
              <a:gd name="connsiteX5" fmla="*/ 733291 w 881361"/>
              <a:gd name="connsiteY5" fmla="*/ 341661 h 654844"/>
              <a:gd name="connsiteX6" fmla="*/ 712292 w 881361"/>
              <a:gd name="connsiteY6" fmla="*/ 492919 h 654844"/>
              <a:gd name="connsiteX7" fmla="*/ 385628 w 881361"/>
              <a:gd name="connsiteY7" fmla="*/ 491680 h 654844"/>
              <a:gd name="connsiteX8" fmla="*/ 390391 w 881361"/>
              <a:gd name="connsiteY8" fmla="*/ 651224 h 654844"/>
              <a:gd name="connsiteX9" fmla="*/ 298 w 881361"/>
              <a:gd name="connsiteY9" fmla="*/ 654844 h 654844"/>
              <a:gd name="connsiteX10" fmla="*/ 2247 w 881361"/>
              <a:gd name="connsiteY10" fmla="*/ 544068 h 654844"/>
              <a:gd name="connsiteX11" fmla="*/ 338436 w 881361"/>
              <a:gd name="connsiteY11" fmla="*/ 259557 h 654844"/>
              <a:gd name="connsiteX0" fmla="*/ 338436 w 946295"/>
              <a:gd name="connsiteY0" fmla="*/ 825078 h 1220365"/>
              <a:gd name="connsiteX1" fmla="*/ 946295 w 946295"/>
              <a:gd name="connsiteY1" fmla="*/ 0 h 1220365"/>
              <a:gd name="connsiteX2" fmla="*/ 881361 w 946295"/>
              <a:gd name="connsiteY2" fmla="*/ 565521 h 1220365"/>
              <a:gd name="connsiteX3" fmla="*/ 838067 w 946295"/>
              <a:gd name="connsiteY3" fmla="*/ 614287 h 1220365"/>
              <a:gd name="connsiteX4" fmla="*/ 840447 w 946295"/>
              <a:gd name="connsiteY4" fmla="*/ 823838 h 1220365"/>
              <a:gd name="connsiteX5" fmla="*/ 733291 w 946295"/>
              <a:gd name="connsiteY5" fmla="*/ 907182 h 1220365"/>
              <a:gd name="connsiteX6" fmla="*/ 712292 w 946295"/>
              <a:gd name="connsiteY6" fmla="*/ 1058440 h 1220365"/>
              <a:gd name="connsiteX7" fmla="*/ 385628 w 946295"/>
              <a:gd name="connsiteY7" fmla="*/ 1057201 h 1220365"/>
              <a:gd name="connsiteX8" fmla="*/ 390391 w 946295"/>
              <a:gd name="connsiteY8" fmla="*/ 1216745 h 1220365"/>
              <a:gd name="connsiteX9" fmla="*/ 298 w 946295"/>
              <a:gd name="connsiteY9" fmla="*/ 1220365 h 1220365"/>
              <a:gd name="connsiteX10" fmla="*/ 2247 w 946295"/>
              <a:gd name="connsiteY10" fmla="*/ 1109589 h 1220365"/>
              <a:gd name="connsiteX11" fmla="*/ 338436 w 946295"/>
              <a:gd name="connsiteY11" fmla="*/ 825078 h 1220365"/>
              <a:gd name="connsiteX0" fmla="*/ 300503 w 946295"/>
              <a:gd name="connsiteY0" fmla="*/ 761850 h 1220365"/>
              <a:gd name="connsiteX1" fmla="*/ 946295 w 946295"/>
              <a:gd name="connsiteY1" fmla="*/ 0 h 1220365"/>
              <a:gd name="connsiteX2" fmla="*/ 881361 w 946295"/>
              <a:gd name="connsiteY2" fmla="*/ 565521 h 1220365"/>
              <a:gd name="connsiteX3" fmla="*/ 838067 w 946295"/>
              <a:gd name="connsiteY3" fmla="*/ 614287 h 1220365"/>
              <a:gd name="connsiteX4" fmla="*/ 840447 w 946295"/>
              <a:gd name="connsiteY4" fmla="*/ 823838 h 1220365"/>
              <a:gd name="connsiteX5" fmla="*/ 733291 w 946295"/>
              <a:gd name="connsiteY5" fmla="*/ 907182 h 1220365"/>
              <a:gd name="connsiteX6" fmla="*/ 712292 w 946295"/>
              <a:gd name="connsiteY6" fmla="*/ 1058440 h 1220365"/>
              <a:gd name="connsiteX7" fmla="*/ 385628 w 946295"/>
              <a:gd name="connsiteY7" fmla="*/ 1057201 h 1220365"/>
              <a:gd name="connsiteX8" fmla="*/ 390391 w 946295"/>
              <a:gd name="connsiteY8" fmla="*/ 1216745 h 1220365"/>
              <a:gd name="connsiteX9" fmla="*/ 298 w 946295"/>
              <a:gd name="connsiteY9" fmla="*/ 1220365 h 1220365"/>
              <a:gd name="connsiteX10" fmla="*/ 2247 w 946295"/>
              <a:gd name="connsiteY10" fmla="*/ 1109589 h 1220365"/>
              <a:gd name="connsiteX11" fmla="*/ 300503 w 946295"/>
              <a:gd name="connsiteY11" fmla="*/ 761850 h 1220365"/>
              <a:gd name="connsiteX0" fmla="*/ 2247 w 946295"/>
              <a:gd name="connsiteY0" fmla="*/ 1109589 h 1220365"/>
              <a:gd name="connsiteX1" fmla="*/ 946295 w 946295"/>
              <a:gd name="connsiteY1" fmla="*/ 0 h 1220365"/>
              <a:gd name="connsiteX2" fmla="*/ 881361 w 946295"/>
              <a:gd name="connsiteY2" fmla="*/ 565521 h 1220365"/>
              <a:gd name="connsiteX3" fmla="*/ 838067 w 946295"/>
              <a:gd name="connsiteY3" fmla="*/ 614287 h 1220365"/>
              <a:gd name="connsiteX4" fmla="*/ 840447 w 946295"/>
              <a:gd name="connsiteY4" fmla="*/ 823838 h 1220365"/>
              <a:gd name="connsiteX5" fmla="*/ 733291 w 946295"/>
              <a:gd name="connsiteY5" fmla="*/ 907182 h 1220365"/>
              <a:gd name="connsiteX6" fmla="*/ 712292 w 946295"/>
              <a:gd name="connsiteY6" fmla="*/ 1058440 h 1220365"/>
              <a:gd name="connsiteX7" fmla="*/ 385628 w 946295"/>
              <a:gd name="connsiteY7" fmla="*/ 1057201 h 1220365"/>
              <a:gd name="connsiteX8" fmla="*/ 390391 w 946295"/>
              <a:gd name="connsiteY8" fmla="*/ 1216745 h 1220365"/>
              <a:gd name="connsiteX9" fmla="*/ 298 w 946295"/>
              <a:gd name="connsiteY9" fmla="*/ 1220365 h 1220365"/>
              <a:gd name="connsiteX10" fmla="*/ 2247 w 946295"/>
              <a:gd name="connsiteY10" fmla="*/ 1109589 h 1220365"/>
              <a:gd name="connsiteX0" fmla="*/ 2247 w 1090929"/>
              <a:gd name="connsiteY0" fmla="*/ 1277931 h 1388707"/>
              <a:gd name="connsiteX1" fmla="*/ 1090929 w 1090929"/>
              <a:gd name="connsiteY1" fmla="*/ 0 h 1388707"/>
              <a:gd name="connsiteX2" fmla="*/ 881361 w 1090929"/>
              <a:gd name="connsiteY2" fmla="*/ 733863 h 1388707"/>
              <a:gd name="connsiteX3" fmla="*/ 838067 w 1090929"/>
              <a:gd name="connsiteY3" fmla="*/ 782629 h 1388707"/>
              <a:gd name="connsiteX4" fmla="*/ 840447 w 1090929"/>
              <a:gd name="connsiteY4" fmla="*/ 992180 h 1388707"/>
              <a:gd name="connsiteX5" fmla="*/ 733291 w 1090929"/>
              <a:gd name="connsiteY5" fmla="*/ 1075524 h 1388707"/>
              <a:gd name="connsiteX6" fmla="*/ 712292 w 1090929"/>
              <a:gd name="connsiteY6" fmla="*/ 1226782 h 1388707"/>
              <a:gd name="connsiteX7" fmla="*/ 385628 w 1090929"/>
              <a:gd name="connsiteY7" fmla="*/ 1225543 h 1388707"/>
              <a:gd name="connsiteX8" fmla="*/ 390391 w 1090929"/>
              <a:gd name="connsiteY8" fmla="*/ 1385087 h 1388707"/>
              <a:gd name="connsiteX9" fmla="*/ 298 w 1090929"/>
              <a:gd name="connsiteY9" fmla="*/ 1388707 h 1388707"/>
              <a:gd name="connsiteX10" fmla="*/ 2247 w 1090929"/>
              <a:gd name="connsiteY10" fmla="*/ 1277931 h 1388707"/>
              <a:gd name="connsiteX0" fmla="*/ 1949 w 1090631"/>
              <a:gd name="connsiteY0" fmla="*/ 1277931 h 1388707"/>
              <a:gd name="connsiteX1" fmla="*/ 1090631 w 1090631"/>
              <a:gd name="connsiteY1" fmla="*/ 0 h 1388707"/>
              <a:gd name="connsiteX2" fmla="*/ 881063 w 1090631"/>
              <a:gd name="connsiteY2" fmla="*/ 733863 h 1388707"/>
              <a:gd name="connsiteX3" fmla="*/ 837769 w 1090631"/>
              <a:gd name="connsiteY3" fmla="*/ 782629 h 1388707"/>
              <a:gd name="connsiteX4" fmla="*/ 840149 w 1090631"/>
              <a:gd name="connsiteY4" fmla="*/ 992180 h 1388707"/>
              <a:gd name="connsiteX5" fmla="*/ 732993 w 1090631"/>
              <a:gd name="connsiteY5" fmla="*/ 1075524 h 1388707"/>
              <a:gd name="connsiteX6" fmla="*/ 711994 w 1090631"/>
              <a:gd name="connsiteY6" fmla="*/ 1226782 h 1388707"/>
              <a:gd name="connsiteX7" fmla="*/ 385330 w 1090631"/>
              <a:gd name="connsiteY7" fmla="*/ 1225543 h 1388707"/>
              <a:gd name="connsiteX8" fmla="*/ 390093 w 1090631"/>
              <a:gd name="connsiteY8" fmla="*/ 1385087 h 1388707"/>
              <a:gd name="connsiteX9" fmla="*/ 0 w 1090631"/>
              <a:gd name="connsiteY9" fmla="*/ 1388707 h 1388707"/>
              <a:gd name="connsiteX10" fmla="*/ 1949 w 1090631"/>
              <a:gd name="connsiteY10" fmla="*/ 1277931 h 1388707"/>
              <a:gd name="connsiteX0" fmla="*/ 1949 w 1090631"/>
              <a:gd name="connsiteY0" fmla="*/ 1277931 h 1388707"/>
              <a:gd name="connsiteX1" fmla="*/ 1090631 w 1090631"/>
              <a:gd name="connsiteY1" fmla="*/ 0 h 1388707"/>
              <a:gd name="connsiteX2" fmla="*/ 881063 w 1090631"/>
              <a:gd name="connsiteY2" fmla="*/ 733863 h 1388707"/>
              <a:gd name="connsiteX3" fmla="*/ 837769 w 1090631"/>
              <a:gd name="connsiteY3" fmla="*/ 782629 h 1388707"/>
              <a:gd name="connsiteX4" fmla="*/ 840149 w 1090631"/>
              <a:gd name="connsiteY4" fmla="*/ 992180 h 1388707"/>
              <a:gd name="connsiteX5" fmla="*/ 732993 w 1090631"/>
              <a:gd name="connsiteY5" fmla="*/ 1075524 h 1388707"/>
              <a:gd name="connsiteX6" fmla="*/ 711994 w 1090631"/>
              <a:gd name="connsiteY6" fmla="*/ 1226782 h 1388707"/>
              <a:gd name="connsiteX7" fmla="*/ 385330 w 1090631"/>
              <a:gd name="connsiteY7" fmla="*/ 1225543 h 1388707"/>
              <a:gd name="connsiteX8" fmla="*/ 390093 w 1090631"/>
              <a:gd name="connsiteY8" fmla="*/ 1385087 h 1388707"/>
              <a:gd name="connsiteX9" fmla="*/ 0 w 1090631"/>
              <a:gd name="connsiteY9" fmla="*/ 1388707 h 1388707"/>
              <a:gd name="connsiteX10" fmla="*/ 1949 w 1090631"/>
              <a:gd name="connsiteY10" fmla="*/ 1277931 h 1388707"/>
              <a:gd name="connsiteX0" fmla="*/ 3259 w 1091941"/>
              <a:gd name="connsiteY0" fmla="*/ 1277931 h 1388707"/>
              <a:gd name="connsiteX1" fmla="*/ 1091941 w 1091941"/>
              <a:gd name="connsiteY1" fmla="*/ 0 h 1388707"/>
              <a:gd name="connsiteX2" fmla="*/ 882373 w 1091941"/>
              <a:gd name="connsiteY2" fmla="*/ 733863 h 1388707"/>
              <a:gd name="connsiteX3" fmla="*/ 839079 w 1091941"/>
              <a:gd name="connsiteY3" fmla="*/ 782629 h 1388707"/>
              <a:gd name="connsiteX4" fmla="*/ 841459 w 1091941"/>
              <a:gd name="connsiteY4" fmla="*/ 992180 h 1388707"/>
              <a:gd name="connsiteX5" fmla="*/ 734303 w 1091941"/>
              <a:gd name="connsiteY5" fmla="*/ 1075524 h 1388707"/>
              <a:gd name="connsiteX6" fmla="*/ 713304 w 1091941"/>
              <a:gd name="connsiteY6" fmla="*/ 1226782 h 1388707"/>
              <a:gd name="connsiteX7" fmla="*/ 386640 w 1091941"/>
              <a:gd name="connsiteY7" fmla="*/ 1225543 h 1388707"/>
              <a:gd name="connsiteX8" fmla="*/ 391403 w 1091941"/>
              <a:gd name="connsiteY8" fmla="*/ 1385087 h 1388707"/>
              <a:gd name="connsiteX9" fmla="*/ 1310 w 1091941"/>
              <a:gd name="connsiteY9" fmla="*/ 1388707 h 1388707"/>
              <a:gd name="connsiteX10" fmla="*/ 3259 w 1091941"/>
              <a:gd name="connsiteY10" fmla="*/ 1277931 h 1388707"/>
              <a:gd name="connsiteX0" fmla="*/ 1949 w 1090631"/>
              <a:gd name="connsiteY0" fmla="*/ 1277931 h 1388707"/>
              <a:gd name="connsiteX1" fmla="*/ 1090631 w 1090631"/>
              <a:gd name="connsiteY1" fmla="*/ 0 h 1388707"/>
              <a:gd name="connsiteX2" fmla="*/ 881063 w 1090631"/>
              <a:gd name="connsiteY2" fmla="*/ 733863 h 1388707"/>
              <a:gd name="connsiteX3" fmla="*/ 837769 w 1090631"/>
              <a:gd name="connsiteY3" fmla="*/ 782629 h 1388707"/>
              <a:gd name="connsiteX4" fmla="*/ 840149 w 1090631"/>
              <a:gd name="connsiteY4" fmla="*/ 992180 h 1388707"/>
              <a:gd name="connsiteX5" fmla="*/ 732993 w 1090631"/>
              <a:gd name="connsiteY5" fmla="*/ 1075524 h 1388707"/>
              <a:gd name="connsiteX6" fmla="*/ 711994 w 1090631"/>
              <a:gd name="connsiteY6" fmla="*/ 1226782 h 1388707"/>
              <a:gd name="connsiteX7" fmla="*/ 385330 w 1090631"/>
              <a:gd name="connsiteY7" fmla="*/ 1225543 h 1388707"/>
              <a:gd name="connsiteX8" fmla="*/ 390093 w 1090631"/>
              <a:gd name="connsiteY8" fmla="*/ 1385087 h 1388707"/>
              <a:gd name="connsiteX9" fmla="*/ 0 w 1090631"/>
              <a:gd name="connsiteY9" fmla="*/ 1388707 h 1388707"/>
              <a:gd name="connsiteX10" fmla="*/ 1949 w 1090631"/>
              <a:gd name="connsiteY10" fmla="*/ 1277931 h 1388707"/>
              <a:gd name="connsiteX0" fmla="*/ 115 w 1088797"/>
              <a:gd name="connsiteY0" fmla="*/ 1277931 h 1391077"/>
              <a:gd name="connsiteX1" fmla="*/ 1088797 w 1088797"/>
              <a:gd name="connsiteY1" fmla="*/ 0 h 1391077"/>
              <a:gd name="connsiteX2" fmla="*/ 879229 w 1088797"/>
              <a:gd name="connsiteY2" fmla="*/ 733863 h 1391077"/>
              <a:gd name="connsiteX3" fmla="*/ 835935 w 1088797"/>
              <a:gd name="connsiteY3" fmla="*/ 782629 h 1391077"/>
              <a:gd name="connsiteX4" fmla="*/ 838315 w 1088797"/>
              <a:gd name="connsiteY4" fmla="*/ 992180 h 1391077"/>
              <a:gd name="connsiteX5" fmla="*/ 731159 w 1088797"/>
              <a:gd name="connsiteY5" fmla="*/ 1075524 h 1391077"/>
              <a:gd name="connsiteX6" fmla="*/ 710160 w 1088797"/>
              <a:gd name="connsiteY6" fmla="*/ 1226782 h 1391077"/>
              <a:gd name="connsiteX7" fmla="*/ 383496 w 1088797"/>
              <a:gd name="connsiteY7" fmla="*/ 1225543 h 1391077"/>
              <a:gd name="connsiteX8" fmla="*/ 388259 w 1088797"/>
              <a:gd name="connsiteY8" fmla="*/ 1385087 h 1391077"/>
              <a:gd name="connsiteX9" fmla="*/ 5282 w 1088797"/>
              <a:gd name="connsiteY9" fmla="*/ 1391077 h 1391077"/>
              <a:gd name="connsiteX10" fmla="*/ 115 w 1088797"/>
              <a:gd name="connsiteY10" fmla="*/ 1277931 h 1391077"/>
              <a:gd name="connsiteX0" fmla="*/ 233 w 1088915"/>
              <a:gd name="connsiteY0" fmla="*/ 1277931 h 1391077"/>
              <a:gd name="connsiteX1" fmla="*/ 1088915 w 1088915"/>
              <a:gd name="connsiteY1" fmla="*/ 0 h 1391077"/>
              <a:gd name="connsiteX2" fmla="*/ 879347 w 1088915"/>
              <a:gd name="connsiteY2" fmla="*/ 733863 h 1391077"/>
              <a:gd name="connsiteX3" fmla="*/ 836053 w 1088915"/>
              <a:gd name="connsiteY3" fmla="*/ 782629 h 1391077"/>
              <a:gd name="connsiteX4" fmla="*/ 838433 w 1088915"/>
              <a:gd name="connsiteY4" fmla="*/ 992180 h 1391077"/>
              <a:gd name="connsiteX5" fmla="*/ 731277 w 1088915"/>
              <a:gd name="connsiteY5" fmla="*/ 1075524 h 1391077"/>
              <a:gd name="connsiteX6" fmla="*/ 710278 w 1088915"/>
              <a:gd name="connsiteY6" fmla="*/ 1226782 h 1391077"/>
              <a:gd name="connsiteX7" fmla="*/ 383614 w 1088915"/>
              <a:gd name="connsiteY7" fmla="*/ 1225543 h 1391077"/>
              <a:gd name="connsiteX8" fmla="*/ 388377 w 1088915"/>
              <a:gd name="connsiteY8" fmla="*/ 1385087 h 1391077"/>
              <a:gd name="connsiteX9" fmla="*/ 5400 w 1088915"/>
              <a:gd name="connsiteY9" fmla="*/ 1391077 h 1391077"/>
              <a:gd name="connsiteX10" fmla="*/ 233 w 1088915"/>
              <a:gd name="connsiteY10" fmla="*/ 1277931 h 1391077"/>
              <a:gd name="connsiteX0" fmla="*/ 745 w 1084684"/>
              <a:gd name="connsiteY0" fmla="*/ 1285045 h 1391077"/>
              <a:gd name="connsiteX1" fmla="*/ 1084684 w 1084684"/>
              <a:gd name="connsiteY1" fmla="*/ 0 h 1391077"/>
              <a:gd name="connsiteX2" fmla="*/ 875116 w 1084684"/>
              <a:gd name="connsiteY2" fmla="*/ 733863 h 1391077"/>
              <a:gd name="connsiteX3" fmla="*/ 831822 w 1084684"/>
              <a:gd name="connsiteY3" fmla="*/ 782629 h 1391077"/>
              <a:gd name="connsiteX4" fmla="*/ 834202 w 1084684"/>
              <a:gd name="connsiteY4" fmla="*/ 992180 h 1391077"/>
              <a:gd name="connsiteX5" fmla="*/ 727046 w 1084684"/>
              <a:gd name="connsiteY5" fmla="*/ 1075524 h 1391077"/>
              <a:gd name="connsiteX6" fmla="*/ 706047 w 1084684"/>
              <a:gd name="connsiteY6" fmla="*/ 1226782 h 1391077"/>
              <a:gd name="connsiteX7" fmla="*/ 379383 w 1084684"/>
              <a:gd name="connsiteY7" fmla="*/ 1225543 h 1391077"/>
              <a:gd name="connsiteX8" fmla="*/ 384146 w 1084684"/>
              <a:gd name="connsiteY8" fmla="*/ 1385087 h 1391077"/>
              <a:gd name="connsiteX9" fmla="*/ 1169 w 1084684"/>
              <a:gd name="connsiteY9" fmla="*/ 1391077 h 1391077"/>
              <a:gd name="connsiteX10" fmla="*/ 745 w 1084684"/>
              <a:gd name="connsiteY10" fmla="*/ 1285045 h 1391077"/>
              <a:gd name="connsiteX0" fmla="*/ 746 w 1084683"/>
              <a:gd name="connsiteY0" fmla="*/ 1275560 h 1391077"/>
              <a:gd name="connsiteX1" fmla="*/ 1084683 w 1084683"/>
              <a:gd name="connsiteY1" fmla="*/ 0 h 1391077"/>
              <a:gd name="connsiteX2" fmla="*/ 875115 w 1084683"/>
              <a:gd name="connsiteY2" fmla="*/ 733863 h 1391077"/>
              <a:gd name="connsiteX3" fmla="*/ 831821 w 1084683"/>
              <a:gd name="connsiteY3" fmla="*/ 782629 h 1391077"/>
              <a:gd name="connsiteX4" fmla="*/ 834201 w 1084683"/>
              <a:gd name="connsiteY4" fmla="*/ 992180 h 1391077"/>
              <a:gd name="connsiteX5" fmla="*/ 727045 w 1084683"/>
              <a:gd name="connsiteY5" fmla="*/ 1075524 h 1391077"/>
              <a:gd name="connsiteX6" fmla="*/ 706046 w 1084683"/>
              <a:gd name="connsiteY6" fmla="*/ 1226782 h 1391077"/>
              <a:gd name="connsiteX7" fmla="*/ 379382 w 1084683"/>
              <a:gd name="connsiteY7" fmla="*/ 1225543 h 1391077"/>
              <a:gd name="connsiteX8" fmla="*/ 384145 w 1084683"/>
              <a:gd name="connsiteY8" fmla="*/ 1385087 h 1391077"/>
              <a:gd name="connsiteX9" fmla="*/ 1168 w 1084683"/>
              <a:gd name="connsiteY9" fmla="*/ 1391077 h 1391077"/>
              <a:gd name="connsiteX10" fmla="*/ 746 w 1084683"/>
              <a:gd name="connsiteY10" fmla="*/ 1275560 h 1391077"/>
              <a:gd name="connsiteX0" fmla="*/ 1795 w 1085732"/>
              <a:gd name="connsiteY0" fmla="*/ 1275560 h 1391077"/>
              <a:gd name="connsiteX1" fmla="*/ 1085732 w 1085732"/>
              <a:gd name="connsiteY1" fmla="*/ 0 h 1391077"/>
              <a:gd name="connsiteX2" fmla="*/ 876164 w 1085732"/>
              <a:gd name="connsiteY2" fmla="*/ 733863 h 1391077"/>
              <a:gd name="connsiteX3" fmla="*/ 832870 w 1085732"/>
              <a:gd name="connsiteY3" fmla="*/ 782629 h 1391077"/>
              <a:gd name="connsiteX4" fmla="*/ 835250 w 1085732"/>
              <a:gd name="connsiteY4" fmla="*/ 992180 h 1391077"/>
              <a:gd name="connsiteX5" fmla="*/ 728094 w 1085732"/>
              <a:gd name="connsiteY5" fmla="*/ 1075524 h 1391077"/>
              <a:gd name="connsiteX6" fmla="*/ 707095 w 1085732"/>
              <a:gd name="connsiteY6" fmla="*/ 1226782 h 1391077"/>
              <a:gd name="connsiteX7" fmla="*/ 380431 w 1085732"/>
              <a:gd name="connsiteY7" fmla="*/ 1225543 h 1391077"/>
              <a:gd name="connsiteX8" fmla="*/ 385194 w 1085732"/>
              <a:gd name="connsiteY8" fmla="*/ 1385087 h 1391077"/>
              <a:gd name="connsiteX9" fmla="*/ 2217 w 1085732"/>
              <a:gd name="connsiteY9" fmla="*/ 1391077 h 1391077"/>
              <a:gd name="connsiteX10" fmla="*/ 1795 w 1085732"/>
              <a:gd name="connsiteY10" fmla="*/ 1275560 h 1391077"/>
              <a:gd name="connsiteX0" fmla="*/ 1795 w 1085732"/>
              <a:gd name="connsiteY0" fmla="*/ 1275560 h 1391077"/>
              <a:gd name="connsiteX1" fmla="*/ 1085732 w 1085732"/>
              <a:gd name="connsiteY1" fmla="*/ 0 h 1391077"/>
              <a:gd name="connsiteX2" fmla="*/ 876164 w 1085732"/>
              <a:gd name="connsiteY2" fmla="*/ 733863 h 1391077"/>
              <a:gd name="connsiteX3" fmla="*/ 832870 w 1085732"/>
              <a:gd name="connsiteY3" fmla="*/ 782629 h 1391077"/>
              <a:gd name="connsiteX4" fmla="*/ 835250 w 1085732"/>
              <a:gd name="connsiteY4" fmla="*/ 992180 h 1391077"/>
              <a:gd name="connsiteX5" fmla="*/ 728094 w 1085732"/>
              <a:gd name="connsiteY5" fmla="*/ 1075524 h 1391077"/>
              <a:gd name="connsiteX6" fmla="*/ 707095 w 1085732"/>
              <a:gd name="connsiteY6" fmla="*/ 1226782 h 1391077"/>
              <a:gd name="connsiteX7" fmla="*/ 380431 w 1085732"/>
              <a:gd name="connsiteY7" fmla="*/ 1225543 h 1391077"/>
              <a:gd name="connsiteX8" fmla="*/ 385194 w 1085732"/>
              <a:gd name="connsiteY8" fmla="*/ 1385087 h 1391077"/>
              <a:gd name="connsiteX9" fmla="*/ 2217 w 1085732"/>
              <a:gd name="connsiteY9" fmla="*/ 1391077 h 1391077"/>
              <a:gd name="connsiteX10" fmla="*/ 1795 w 1085732"/>
              <a:gd name="connsiteY10"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833455 w 1083937"/>
              <a:gd name="connsiteY4" fmla="*/ 992180 h 1391077"/>
              <a:gd name="connsiteX5" fmla="*/ 726299 w 1083937"/>
              <a:gd name="connsiteY5" fmla="*/ 1075524 h 1391077"/>
              <a:gd name="connsiteX6" fmla="*/ 705300 w 1083937"/>
              <a:gd name="connsiteY6" fmla="*/ 1226782 h 1391077"/>
              <a:gd name="connsiteX7" fmla="*/ 378636 w 1083937"/>
              <a:gd name="connsiteY7" fmla="*/ 1225543 h 1391077"/>
              <a:gd name="connsiteX8" fmla="*/ 383399 w 1083937"/>
              <a:gd name="connsiteY8" fmla="*/ 1385087 h 1391077"/>
              <a:gd name="connsiteX9" fmla="*/ 422 w 1083937"/>
              <a:gd name="connsiteY9" fmla="*/ 1391077 h 1391077"/>
              <a:gd name="connsiteX10" fmla="*/ 0 w 1083937"/>
              <a:gd name="connsiteY10"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833455 w 1083937"/>
              <a:gd name="connsiteY4" fmla="*/ 992180 h 1391077"/>
              <a:gd name="connsiteX5" fmla="*/ 726299 w 1083937"/>
              <a:gd name="connsiteY5" fmla="*/ 1075524 h 1391077"/>
              <a:gd name="connsiteX6" fmla="*/ 705300 w 1083937"/>
              <a:gd name="connsiteY6" fmla="*/ 1226782 h 1391077"/>
              <a:gd name="connsiteX7" fmla="*/ 378636 w 1083937"/>
              <a:gd name="connsiteY7" fmla="*/ 1225543 h 1391077"/>
              <a:gd name="connsiteX8" fmla="*/ 1040173 w 1083937"/>
              <a:gd name="connsiteY8" fmla="*/ 1318698 h 1391077"/>
              <a:gd name="connsiteX9" fmla="*/ 422 w 1083937"/>
              <a:gd name="connsiteY9" fmla="*/ 1391077 h 1391077"/>
              <a:gd name="connsiteX10" fmla="*/ 0 w 1083937"/>
              <a:gd name="connsiteY10"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833455 w 1083937"/>
              <a:gd name="connsiteY4" fmla="*/ 992180 h 1391077"/>
              <a:gd name="connsiteX5" fmla="*/ 726299 w 1083937"/>
              <a:gd name="connsiteY5" fmla="*/ 1075524 h 1391077"/>
              <a:gd name="connsiteX6" fmla="*/ 705300 w 1083937"/>
              <a:gd name="connsiteY6" fmla="*/ 1226782 h 1391077"/>
              <a:gd name="connsiteX7" fmla="*/ 1040173 w 1083937"/>
              <a:gd name="connsiteY7" fmla="*/ 1318698 h 1391077"/>
              <a:gd name="connsiteX8" fmla="*/ 422 w 1083937"/>
              <a:gd name="connsiteY8" fmla="*/ 1391077 h 1391077"/>
              <a:gd name="connsiteX9" fmla="*/ 0 w 1083937"/>
              <a:gd name="connsiteY9"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833455 w 1083937"/>
              <a:gd name="connsiteY4" fmla="*/ 992180 h 1391077"/>
              <a:gd name="connsiteX5" fmla="*/ 726299 w 1083937"/>
              <a:gd name="connsiteY5" fmla="*/ 1075524 h 1391077"/>
              <a:gd name="connsiteX6" fmla="*/ 1040173 w 1083937"/>
              <a:gd name="connsiteY6" fmla="*/ 1318698 h 1391077"/>
              <a:gd name="connsiteX7" fmla="*/ 422 w 1083937"/>
              <a:gd name="connsiteY7" fmla="*/ 1391077 h 1391077"/>
              <a:gd name="connsiteX8" fmla="*/ 0 w 1083937"/>
              <a:gd name="connsiteY8"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833455 w 1083937"/>
              <a:gd name="connsiteY4" fmla="*/ 992180 h 1391077"/>
              <a:gd name="connsiteX5" fmla="*/ 901757 w 1083937"/>
              <a:gd name="connsiteY5" fmla="*/ 1099234 h 1391077"/>
              <a:gd name="connsiteX6" fmla="*/ 1040173 w 1083937"/>
              <a:gd name="connsiteY6" fmla="*/ 1318698 h 1391077"/>
              <a:gd name="connsiteX7" fmla="*/ 422 w 1083937"/>
              <a:gd name="connsiteY7" fmla="*/ 1391077 h 1391077"/>
              <a:gd name="connsiteX8" fmla="*/ 0 w 1083937"/>
              <a:gd name="connsiteY8"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831075 w 1083937"/>
              <a:gd name="connsiteY3" fmla="*/ 782629 h 1391077"/>
              <a:gd name="connsiteX4" fmla="*/ 970976 w 1083937"/>
              <a:gd name="connsiteY4" fmla="*/ 930533 h 1391077"/>
              <a:gd name="connsiteX5" fmla="*/ 901757 w 1083937"/>
              <a:gd name="connsiteY5" fmla="*/ 1099234 h 1391077"/>
              <a:gd name="connsiteX6" fmla="*/ 1040173 w 1083937"/>
              <a:gd name="connsiteY6" fmla="*/ 1318698 h 1391077"/>
              <a:gd name="connsiteX7" fmla="*/ 422 w 1083937"/>
              <a:gd name="connsiteY7" fmla="*/ 1391077 h 1391077"/>
              <a:gd name="connsiteX8" fmla="*/ 0 w 1083937"/>
              <a:gd name="connsiteY8" fmla="*/ 1275560 h 1391077"/>
              <a:gd name="connsiteX0" fmla="*/ 0 w 1083937"/>
              <a:gd name="connsiteY0" fmla="*/ 1275560 h 1391077"/>
              <a:gd name="connsiteX1" fmla="*/ 1083937 w 1083937"/>
              <a:gd name="connsiteY1" fmla="*/ 0 h 1391077"/>
              <a:gd name="connsiteX2" fmla="*/ 874369 w 1083937"/>
              <a:gd name="connsiteY2" fmla="*/ 733863 h 1391077"/>
              <a:gd name="connsiteX3" fmla="*/ 987565 w 1083937"/>
              <a:gd name="connsiteY3" fmla="*/ 794484 h 1391077"/>
              <a:gd name="connsiteX4" fmla="*/ 970976 w 1083937"/>
              <a:gd name="connsiteY4" fmla="*/ 930533 h 1391077"/>
              <a:gd name="connsiteX5" fmla="*/ 901757 w 1083937"/>
              <a:gd name="connsiteY5" fmla="*/ 1099234 h 1391077"/>
              <a:gd name="connsiteX6" fmla="*/ 1040173 w 1083937"/>
              <a:gd name="connsiteY6" fmla="*/ 1318698 h 1391077"/>
              <a:gd name="connsiteX7" fmla="*/ 422 w 1083937"/>
              <a:gd name="connsiteY7" fmla="*/ 1391077 h 1391077"/>
              <a:gd name="connsiteX8" fmla="*/ 0 w 1083937"/>
              <a:gd name="connsiteY8"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874369 w 1084154"/>
              <a:gd name="connsiteY3" fmla="*/ 733863 h 1391077"/>
              <a:gd name="connsiteX4" fmla="*/ 987565 w 1084154"/>
              <a:gd name="connsiteY4" fmla="*/ 794484 h 1391077"/>
              <a:gd name="connsiteX5" fmla="*/ 970976 w 1084154"/>
              <a:gd name="connsiteY5" fmla="*/ 930533 h 1391077"/>
              <a:gd name="connsiteX6" fmla="*/ 901757 w 1084154"/>
              <a:gd name="connsiteY6" fmla="*/ 1099234 h 1391077"/>
              <a:gd name="connsiteX7" fmla="*/ 1040173 w 1084154"/>
              <a:gd name="connsiteY7" fmla="*/ 1318698 h 1391077"/>
              <a:gd name="connsiteX8" fmla="*/ 422 w 1084154"/>
              <a:gd name="connsiteY8" fmla="*/ 1391077 h 1391077"/>
              <a:gd name="connsiteX9" fmla="*/ 0 w 1084154"/>
              <a:gd name="connsiteY9"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1042713 w 1084154"/>
              <a:gd name="connsiteY3" fmla="*/ 579746 h 1391077"/>
              <a:gd name="connsiteX4" fmla="*/ 987565 w 1084154"/>
              <a:gd name="connsiteY4" fmla="*/ 794484 h 1391077"/>
              <a:gd name="connsiteX5" fmla="*/ 970976 w 1084154"/>
              <a:gd name="connsiteY5" fmla="*/ 930533 h 1391077"/>
              <a:gd name="connsiteX6" fmla="*/ 901757 w 1084154"/>
              <a:gd name="connsiteY6" fmla="*/ 1099234 h 1391077"/>
              <a:gd name="connsiteX7" fmla="*/ 1040173 w 1084154"/>
              <a:gd name="connsiteY7" fmla="*/ 1318698 h 1391077"/>
              <a:gd name="connsiteX8" fmla="*/ 422 w 1084154"/>
              <a:gd name="connsiteY8" fmla="*/ 1391077 h 1391077"/>
              <a:gd name="connsiteX9" fmla="*/ 0 w 1084154"/>
              <a:gd name="connsiteY9"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1042715 w 1084154"/>
              <a:gd name="connsiteY3" fmla="*/ 579745 h 1391077"/>
              <a:gd name="connsiteX4" fmla="*/ 987565 w 1084154"/>
              <a:gd name="connsiteY4" fmla="*/ 794484 h 1391077"/>
              <a:gd name="connsiteX5" fmla="*/ 970976 w 1084154"/>
              <a:gd name="connsiteY5" fmla="*/ 930533 h 1391077"/>
              <a:gd name="connsiteX6" fmla="*/ 901757 w 1084154"/>
              <a:gd name="connsiteY6" fmla="*/ 1099234 h 1391077"/>
              <a:gd name="connsiteX7" fmla="*/ 1040173 w 1084154"/>
              <a:gd name="connsiteY7" fmla="*/ 1318698 h 1391077"/>
              <a:gd name="connsiteX8" fmla="*/ 422 w 1084154"/>
              <a:gd name="connsiteY8" fmla="*/ 1391077 h 1391077"/>
              <a:gd name="connsiteX9" fmla="*/ 0 w 1084154"/>
              <a:gd name="connsiteY9"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987565 w 1084154"/>
              <a:gd name="connsiteY3" fmla="*/ 794484 h 1391077"/>
              <a:gd name="connsiteX4" fmla="*/ 970976 w 1084154"/>
              <a:gd name="connsiteY4" fmla="*/ 930533 h 1391077"/>
              <a:gd name="connsiteX5" fmla="*/ 901757 w 1084154"/>
              <a:gd name="connsiteY5" fmla="*/ 1099234 h 1391077"/>
              <a:gd name="connsiteX6" fmla="*/ 1040173 w 1084154"/>
              <a:gd name="connsiteY6" fmla="*/ 1318698 h 1391077"/>
              <a:gd name="connsiteX7" fmla="*/ 422 w 1084154"/>
              <a:gd name="connsiteY7" fmla="*/ 1391077 h 1391077"/>
              <a:gd name="connsiteX8" fmla="*/ 0 w 1084154"/>
              <a:gd name="connsiteY8"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970976 w 1084154"/>
              <a:gd name="connsiteY3" fmla="*/ 930533 h 1391077"/>
              <a:gd name="connsiteX4" fmla="*/ 901757 w 1084154"/>
              <a:gd name="connsiteY4" fmla="*/ 1099234 h 1391077"/>
              <a:gd name="connsiteX5" fmla="*/ 1040173 w 1084154"/>
              <a:gd name="connsiteY5" fmla="*/ 1318698 h 1391077"/>
              <a:gd name="connsiteX6" fmla="*/ 422 w 1084154"/>
              <a:gd name="connsiteY6" fmla="*/ 1391077 h 1391077"/>
              <a:gd name="connsiteX7" fmla="*/ 0 w 1084154"/>
              <a:gd name="connsiteY7" fmla="*/ 1275560 h 1391077"/>
              <a:gd name="connsiteX0" fmla="*/ 0 w 1084154"/>
              <a:gd name="connsiteY0" fmla="*/ 1275560 h 1391077"/>
              <a:gd name="connsiteX1" fmla="*/ 1083937 w 1084154"/>
              <a:gd name="connsiteY1" fmla="*/ 0 h 1391077"/>
              <a:gd name="connsiteX2" fmla="*/ 1061406 w 1084154"/>
              <a:gd name="connsiteY2" fmla="*/ 337931 h 1391077"/>
              <a:gd name="connsiteX3" fmla="*/ 1013656 w 1084154"/>
              <a:gd name="connsiteY3" fmla="*/ 529831 h 1391077"/>
              <a:gd name="connsiteX4" fmla="*/ 901757 w 1084154"/>
              <a:gd name="connsiteY4" fmla="*/ 1099234 h 1391077"/>
              <a:gd name="connsiteX5" fmla="*/ 1040173 w 1084154"/>
              <a:gd name="connsiteY5" fmla="*/ 1318698 h 1391077"/>
              <a:gd name="connsiteX6" fmla="*/ 422 w 1084154"/>
              <a:gd name="connsiteY6" fmla="*/ 1391077 h 1391077"/>
              <a:gd name="connsiteX7" fmla="*/ 0 w 1084154"/>
              <a:gd name="connsiteY7" fmla="*/ 1275560 h 1391077"/>
              <a:gd name="connsiteX0" fmla="*/ 0 w 1090114"/>
              <a:gd name="connsiteY0" fmla="*/ 1275560 h 1391077"/>
              <a:gd name="connsiteX1" fmla="*/ 1083937 w 1090114"/>
              <a:gd name="connsiteY1" fmla="*/ 0 h 1391077"/>
              <a:gd name="connsiteX2" fmla="*/ 1061406 w 1090114"/>
              <a:gd name="connsiteY2" fmla="*/ 337931 h 1391077"/>
              <a:gd name="connsiteX3" fmla="*/ 1013656 w 1090114"/>
              <a:gd name="connsiteY3" fmla="*/ 529831 h 1391077"/>
              <a:gd name="connsiteX4" fmla="*/ 994230 w 1090114"/>
              <a:gd name="connsiteY4" fmla="*/ 1002021 h 1391077"/>
              <a:gd name="connsiteX5" fmla="*/ 1040173 w 1090114"/>
              <a:gd name="connsiteY5" fmla="*/ 1318698 h 1391077"/>
              <a:gd name="connsiteX6" fmla="*/ 422 w 1090114"/>
              <a:gd name="connsiteY6" fmla="*/ 1391077 h 1391077"/>
              <a:gd name="connsiteX7" fmla="*/ 0 w 1090114"/>
              <a:gd name="connsiteY7" fmla="*/ 1275560 h 1391077"/>
              <a:gd name="connsiteX0" fmla="*/ 0 w 1108249"/>
              <a:gd name="connsiteY0" fmla="*/ 1275560 h 1391077"/>
              <a:gd name="connsiteX1" fmla="*/ 1083937 w 1108249"/>
              <a:gd name="connsiteY1" fmla="*/ 0 h 1391077"/>
              <a:gd name="connsiteX2" fmla="*/ 1061406 w 1108249"/>
              <a:gd name="connsiteY2" fmla="*/ 337931 h 1391077"/>
              <a:gd name="connsiteX3" fmla="*/ 1013656 w 1108249"/>
              <a:gd name="connsiteY3" fmla="*/ 529831 h 1391077"/>
              <a:gd name="connsiteX4" fmla="*/ 1040173 w 1108249"/>
              <a:gd name="connsiteY4" fmla="*/ 1318698 h 1391077"/>
              <a:gd name="connsiteX5" fmla="*/ 422 w 1108249"/>
              <a:gd name="connsiteY5" fmla="*/ 1391077 h 1391077"/>
              <a:gd name="connsiteX6" fmla="*/ 0 w 1108249"/>
              <a:gd name="connsiteY6" fmla="*/ 1275560 h 1391077"/>
              <a:gd name="connsiteX0" fmla="*/ 0 w 1108249"/>
              <a:gd name="connsiteY0" fmla="*/ 1275560 h 1391077"/>
              <a:gd name="connsiteX1" fmla="*/ 1083937 w 1108249"/>
              <a:gd name="connsiteY1" fmla="*/ 0 h 1391077"/>
              <a:gd name="connsiteX2" fmla="*/ 1061406 w 1108249"/>
              <a:gd name="connsiteY2" fmla="*/ 337931 h 1391077"/>
              <a:gd name="connsiteX3" fmla="*/ 1013656 w 1108249"/>
              <a:gd name="connsiteY3" fmla="*/ 529831 h 1391077"/>
              <a:gd name="connsiteX4" fmla="*/ 1040173 w 1108249"/>
              <a:gd name="connsiteY4" fmla="*/ 1318698 h 1391077"/>
              <a:gd name="connsiteX5" fmla="*/ 422 w 1108249"/>
              <a:gd name="connsiteY5" fmla="*/ 1391077 h 1391077"/>
              <a:gd name="connsiteX6" fmla="*/ 0 w 1108249"/>
              <a:gd name="connsiteY6" fmla="*/ 1275560 h 1391077"/>
              <a:gd name="connsiteX0" fmla="*/ 0 w 1108249"/>
              <a:gd name="connsiteY0" fmla="*/ 1277931 h 1393448"/>
              <a:gd name="connsiteX1" fmla="*/ 1079195 w 1108249"/>
              <a:gd name="connsiteY1" fmla="*/ 0 h 1393448"/>
              <a:gd name="connsiteX2" fmla="*/ 1061406 w 1108249"/>
              <a:gd name="connsiteY2" fmla="*/ 340302 h 1393448"/>
              <a:gd name="connsiteX3" fmla="*/ 1013656 w 1108249"/>
              <a:gd name="connsiteY3" fmla="*/ 532202 h 1393448"/>
              <a:gd name="connsiteX4" fmla="*/ 1040173 w 1108249"/>
              <a:gd name="connsiteY4" fmla="*/ 1321069 h 1393448"/>
              <a:gd name="connsiteX5" fmla="*/ 422 w 1108249"/>
              <a:gd name="connsiteY5" fmla="*/ 1393448 h 1393448"/>
              <a:gd name="connsiteX6" fmla="*/ 0 w 1108249"/>
              <a:gd name="connsiteY6" fmla="*/ 1277931 h 1393448"/>
              <a:gd name="connsiteX0" fmla="*/ 0 w 1108249"/>
              <a:gd name="connsiteY0" fmla="*/ 1277931 h 1393448"/>
              <a:gd name="connsiteX1" fmla="*/ 1079195 w 1108249"/>
              <a:gd name="connsiteY1" fmla="*/ 0 h 1393448"/>
              <a:gd name="connsiteX2" fmla="*/ 1061406 w 1108249"/>
              <a:gd name="connsiteY2" fmla="*/ 340302 h 1393448"/>
              <a:gd name="connsiteX3" fmla="*/ 1013656 w 1108249"/>
              <a:gd name="connsiteY3" fmla="*/ 532202 h 1393448"/>
              <a:gd name="connsiteX4" fmla="*/ 1040173 w 1108249"/>
              <a:gd name="connsiteY4" fmla="*/ 1321069 h 1393448"/>
              <a:gd name="connsiteX5" fmla="*/ 422 w 1108249"/>
              <a:gd name="connsiteY5" fmla="*/ 1393448 h 1393448"/>
              <a:gd name="connsiteX6" fmla="*/ 0 w 1108249"/>
              <a:gd name="connsiteY6" fmla="*/ 1277931 h 1393448"/>
              <a:gd name="connsiteX0" fmla="*/ 0 w 1108249"/>
              <a:gd name="connsiteY0" fmla="*/ 1266076 h 1381593"/>
              <a:gd name="connsiteX1" fmla="*/ 1086311 w 1108249"/>
              <a:gd name="connsiteY1" fmla="*/ 0 h 1381593"/>
              <a:gd name="connsiteX2" fmla="*/ 1061406 w 1108249"/>
              <a:gd name="connsiteY2" fmla="*/ 328447 h 1381593"/>
              <a:gd name="connsiteX3" fmla="*/ 1013656 w 1108249"/>
              <a:gd name="connsiteY3" fmla="*/ 520347 h 1381593"/>
              <a:gd name="connsiteX4" fmla="*/ 1040173 w 1108249"/>
              <a:gd name="connsiteY4" fmla="*/ 1309214 h 1381593"/>
              <a:gd name="connsiteX5" fmla="*/ 422 w 1108249"/>
              <a:gd name="connsiteY5" fmla="*/ 1381593 h 1381593"/>
              <a:gd name="connsiteX6" fmla="*/ 0 w 1108249"/>
              <a:gd name="connsiteY6" fmla="*/ 1266076 h 1381593"/>
              <a:gd name="connsiteX0" fmla="*/ 0 w 1108249"/>
              <a:gd name="connsiteY0" fmla="*/ 1292158 h 1407675"/>
              <a:gd name="connsiteX1" fmla="*/ 1095797 w 1108249"/>
              <a:gd name="connsiteY1" fmla="*/ 0 h 1407675"/>
              <a:gd name="connsiteX2" fmla="*/ 1061406 w 1108249"/>
              <a:gd name="connsiteY2" fmla="*/ 354529 h 1407675"/>
              <a:gd name="connsiteX3" fmla="*/ 1013656 w 1108249"/>
              <a:gd name="connsiteY3" fmla="*/ 546429 h 1407675"/>
              <a:gd name="connsiteX4" fmla="*/ 1040173 w 1108249"/>
              <a:gd name="connsiteY4" fmla="*/ 1335296 h 1407675"/>
              <a:gd name="connsiteX5" fmla="*/ 422 w 1108249"/>
              <a:gd name="connsiteY5" fmla="*/ 1407675 h 1407675"/>
              <a:gd name="connsiteX6" fmla="*/ 0 w 1108249"/>
              <a:gd name="connsiteY6" fmla="*/ 1292158 h 1407675"/>
              <a:gd name="connsiteX0" fmla="*/ 0 w 1147960"/>
              <a:gd name="connsiteY0" fmla="*/ 1365660 h 1481177"/>
              <a:gd name="connsiteX1" fmla="*/ 1147960 w 1147960"/>
              <a:gd name="connsiteY1" fmla="*/ 0 h 1481177"/>
              <a:gd name="connsiteX2" fmla="*/ 1061406 w 1147960"/>
              <a:gd name="connsiteY2" fmla="*/ 428031 h 1481177"/>
              <a:gd name="connsiteX3" fmla="*/ 1013656 w 1147960"/>
              <a:gd name="connsiteY3" fmla="*/ 619931 h 1481177"/>
              <a:gd name="connsiteX4" fmla="*/ 1040173 w 1147960"/>
              <a:gd name="connsiteY4" fmla="*/ 1408798 h 1481177"/>
              <a:gd name="connsiteX5" fmla="*/ 422 w 1147960"/>
              <a:gd name="connsiteY5" fmla="*/ 1481177 h 1481177"/>
              <a:gd name="connsiteX6" fmla="*/ 0 w 1147960"/>
              <a:gd name="connsiteY6" fmla="*/ 1365660 h 1481177"/>
              <a:gd name="connsiteX0" fmla="*/ 0 w 1108249"/>
              <a:gd name="connsiteY0" fmla="*/ 1289788 h 1405305"/>
              <a:gd name="connsiteX1" fmla="*/ 1093429 w 1108249"/>
              <a:gd name="connsiteY1" fmla="*/ 0 h 1405305"/>
              <a:gd name="connsiteX2" fmla="*/ 1061406 w 1108249"/>
              <a:gd name="connsiteY2" fmla="*/ 352159 h 1405305"/>
              <a:gd name="connsiteX3" fmla="*/ 1013656 w 1108249"/>
              <a:gd name="connsiteY3" fmla="*/ 544059 h 1405305"/>
              <a:gd name="connsiteX4" fmla="*/ 1040173 w 1108249"/>
              <a:gd name="connsiteY4" fmla="*/ 1332926 h 1405305"/>
              <a:gd name="connsiteX5" fmla="*/ 422 w 1108249"/>
              <a:gd name="connsiteY5" fmla="*/ 1405305 h 1405305"/>
              <a:gd name="connsiteX6" fmla="*/ 0 w 1108249"/>
              <a:gd name="connsiteY6" fmla="*/ 1289788 h 1405305"/>
              <a:gd name="connsiteX0" fmla="*/ 0 w 1108249"/>
              <a:gd name="connsiteY0" fmla="*/ 1289788 h 1405305"/>
              <a:gd name="connsiteX1" fmla="*/ 1093429 w 1108249"/>
              <a:gd name="connsiteY1" fmla="*/ 0 h 1405305"/>
              <a:gd name="connsiteX2" fmla="*/ 1061406 w 1108249"/>
              <a:gd name="connsiteY2" fmla="*/ 352159 h 1405305"/>
              <a:gd name="connsiteX3" fmla="*/ 1013656 w 1108249"/>
              <a:gd name="connsiteY3" fmla="*/ 544059 h 1405305"/>
              <a:gd name="connsiteX4" fmla="*/ 1040173 w 1108249"/>
              <a:gd name="connsiteY4" fmla="*/ 1332926 h 1405305"/>
              <a:gd name="connsiteX5" fmla="*/ 422 w 1108249"/>
              <a:gd name="connsiteY5" fmla="*/ 1405305 h 1405305"/>
              <a:gd name="connsiteX6" fmla="*/ 0 w 1108249"/>
              <a:gd name="connsiteY6" fmla="*/ 1289788 h 1405305"/>
              <a:gd name="connsiteX0" fmla="*/ 0 w 1108249"/>
              <a:gd name="connsiteY0" fmla="*/ 1289788 h 1405305"/>
              <a:gd name="connsiteX1" fmla="*/ 1093429 w 1108249"/>
              <a:gd name="connsiteY1" fmla="*/ 0 h 1405305"/>
              <a:gd name="connsiteX2" fmla="*/ 966566 w 1108249"/>
              <a:gd name="connsiteY2" fmla="*/ 221754 h 1405305"/>
              <a:gd name="connsiteX3" fmla="*/ 1013656 w 1108249"/>
              <a:gd name="connsiteY3" fmla="*/ 544059 h 1405305"/>
              <a:gd name="connsiteX4" fmla="*/ 1040173 w 1108249"/>
              <a:gd name="connsiteY4" fmla="*/ 1332926 h 1405305"/>
              <a:gd name="connsiteX5" fmla="*/ 422 w 1108249"/>
              <a:gd name="connsiteY5" fmla="*/ 1405305 h 1405305"/>
              <a:gd name="connsiteX6" fmla="*/ 0 w 1108249"/>
              <a:gd name="connsiteY6" fmla="*/ 1289788 h 1405305"/>
              <a:gd name="connsiteX0" fmla="*/ 0 w 1108249"/>
              <a:gd name="connsiteY0" fmla="*/ 1289788 h 1405305"/>
              <a:gd name="connsiteX1" fmla="*/ 1093429 w 1108249"/>
              <a:gd name="connsiteY1" fmla="*/ 0 h 1405305"/>
              <a:gd name="connsiteX2" fmla="*/ 966566 w 1108249"/>
              <a:gd name="connsiteY2" fmla="*/ 221754 h 1405305"/>
              <a:gd name="connsiteX3" fmla="*/ 1013656 w 1108249"/>
              <a:gd name="connsiteY3" fmla="*/ 544059 h 1405305"/>
              <a:gd name="connsiteX4" fmla="*/ 1040173 w 1108249"/>
              <a:gd name="connsiteY4" fmla="*/ 1332926 h 1405305"/>
              <a:gd name="connsiteX5" fmla="*/ 422 w 1108249"/>
              <a:gd name="connsiteY5" fmla="*/ 1405305 h 1405305"/>
              <a:gd name="connsiteX6" fmla="*/ 0 w 1108249"/>
              <a:gd name="connsiteY6" fmla="*/ 1289788 h 1405305"/>
              <a:gd name="connsiteX0" fmla="*/ 0 w 1108249"/>
              <a:gd name="connsiteY0" fmla="*/ 1289788 h 1405305"/>
              <a:gd name="connsiteX1" fmla="*/ 1093429 w 1108249"/>
              <a:gd name="connsiteY1" fmla="*/ 0 h 1405305"/>
              <a:gd name="connsiteX2" fmla="*/ 966566 w 1108249"/>
              <a:gd name="connsiteY2" fmla="*/ 221754 h 1405305"/>
              <a:gd name="connsiteX3" fmla="*/ 1013656 w 1108249"/>
              <a:gd name="connsiteY3" fmla="*/ 544059 h 1405305"/>
              <a:gd name="connsiteX4" fmla="*/ 1040173 w 1108249"/>
              <a:gd name="connsiteY4" fmla="*/ 1332926 h 1405305"/>
              <a:gd name="connsiteX5" fmla="*/ 422 w 1108249"/>
              <a:gd name="connsiteY5" fmla="*/ 1405305 h 1405305"/>
              <a:gd name="connsiteX6" fmla="*/ 0 w 1108249"/>
              <a:gd name="connsiteY6" fmla="*/ 1289788 h 1405305"/>
              <a:gd name="connsiteX0" fmla="*/ 0 w 1121594"/>
              <a:gd name="connsiteY0" fmla="*/ 1289788 h 1405305"/>
              <a:gd name="connsiteX1" fmla="*/ 1093429 w 1121594"/>
              <a:gd name="connsiteY1" fmla="*/ 0 h 1405305"/>
              <a:gd name="connsiteX2" fmla="*/ 966566 w 1121594"/>
              <a:gd name="connsiteY2" fmla="*/ 221754 h 1405305"/>
              <a:gd name="connsiteX3" fmla="*/ 1065819 w 1121594"/>
              <a:gd name="connsiteY3" fmla="*/ 250053 h 1405305"/>
              <a:gd name="connsiteX4" fmla="*/ 1040173 w 1121594"/>
              <a:gd name="connsiteY4" fmla="*/ 1332926 h 1405305"/>
              <a:gd name="connsiteX5" fmla="*/ 422 w 1121594"/>
              <a:gd name="connsiteY5" fmla="*/ 1405305 h 1405305"/>
              <a:gd name="connsiteX6" fmla="*/ 0 w 1121594"/>
              <a:gd name="connsiteY6" fmla="*/ 1289788 h 1405305"/>
              <a:gd name="connsiteX0" fmla="*/ 0 w 1103959"/>
              <a:gd name="connsiteY0" fmla="*/ 1289788 h 1405305"/>
              <a:gd name="connsiteX1" fmla="*/ 1093429 w 1103959"/>
              <a:gd name="connsiteY1" fmla="*/ 0 h 1405305"/>
              <a:gd name="connsiteX2" fmla="*/ 966566 w 1103959"/>
              <a:gd name="connsiteY2" fmla="*/ 221754 h 1405305"/>
              <a:gd name="connsiteX3" fmla="*/ 992320 w 1103959"/>
              <a:gd name="connsiteY3" fmla="*/ 380457 h 1405305"/>
              <a:gd name="connsiteX4" fmla="*/ 1040173 w 1103959"/>
              <a:gd name="connsiteY4" fmla="*/ 1332926 h 1405305"/>
              <a:gd name="connsiteX5" fmla="*/ 422 w 1103959"/>
              <a:gd name="connsiteY5" fmla="*/ 1405305 h 1405305"/>
              <a:gd name="connsiteX6" fmla="*/ 0 w 1103959"/>
              <a:gd name="connsiteY6" fmla="*/ 1289788 h 1405305"/>
              <a:gd name="connsiteX0" fmla="*/ 0 w 1118130"/>
              <a:gd name="connsiteY0" fmla="*/ 1289788 h 1405305"/>
              <a:gd name="connsiteX1" fmla="*/ 1093429 w 1118130"/>
              <a:gd name="connsiteY1" fmla="*/ 0 h 1405305"/>
              <a:gd name="connsiteX2" fmla="*/ 966566 w 1118130"/>
              <a:gd name="connsiteY2" fmla="*/ 221754 h 1405305"/>
              <a:gd name="connsiteX3" fmla="*/ 1053966 w 1118130"/>
              <a:gd name="connsiteY3" fmla="*/ 264277 h 1405305"/>
              <a:gd name="connsiteX4" fmla="*/ 1040173 w 1118130"/>
              <a:gd name="connsiteY4" fmla="*/ 1332926 h 1405305"/>
              <a:gd name="connsiteX5" fmla="*/ 422 w 1118130"/>
              <a:gd name="connsiteY5" fmla="*/ 1405305 h 1405305"/>
              <a:gd name="connsiteX6" fmla="*/ 0 w 1118130"/>
              <a:gd name="connsiteY6" fmla="*/ 1289788 h 1405305"/>
              <a:gd name="connsiteX0" fmla="*/ 0 w 1118130"/>
              <a:gd name="connsiteY0" fmla="*/ 1289788 h 1405305"/>
              <a:gd name="connsiteX1" fmla="*/ 1093429 w 1118130"/>
              <a:gd name="connsiteY1" fmla="*/ 0 h 1405305"/>
              <a:gd name="connsiteX2" fmla="*/ 966566 w 1118130"/>
              <a:gd name="connsiteY2" fmla="*/ 221754 h 1405305"/>
              <a:gd name="connsiteX3" fmla="*/ 1053966 w 1118130"/>
              <a:gd name="connsiteY3" fmla="*/ 264277 h 1405305"/>
              <a:gd name="connsiteX4" fmla="*/ 1040173 w 1118130"/>
              <a:gd name="connsiteY4" fmla="*/ 1332926 h 1405305"/>
              <a:gd name="connsiteX5" fmla="*/ 422 w 1118130"/>
              <a:gd name="connsiteY5" fmla="*/ 1405305 h 1405305"/>
              <a:gd name="connsiteX6" fmla="*/ 0 w 1118130"/>
              <a:gd name="connsiteY6" fmla="*/ 1289788 h 1405305"/>
              <a:gd name="connsiteX0" fmla="*/ 0 w 1132004"/>
              <a:gd name="connsiteY0" fmla="*/ 1289788 h 1405305"/>
              <a:gd name="connsiteX1" fmla="*/ 1093429 w 1132004"/>
              <a:gd name="connsiteY1" fmla="*/ 0 h 1405305"/>
              <a:gd name="connsiteX2" fmla="*/ 966566 w 1132004"/>
              <a:gd name="connsiteY2" fmla="*/ 221754 h 1405305"/>
              <a:gd name="connsiteX3" fmla="*/ 1053966 w 1132004"/>
              <a:gd name="connsiteY3" fmla="*/ 264277 h 1405305"/>
              <a:gd name="connsiteX4" fmla="*/ 1040173 w 1132004"/>
              <a:gd name="connsiteY4" fmla="*/ 1332926 h 1405305"/>
              <a:gd name="connsiteX5" fmla="*/ 422 w 1132004"/>
              <a:gd name="connsiteY5" fmla="*/ 1405305 h 1405305"/>
              <a:gd name="connsiteX6" fmla="*/ 0 w 1132004"/>
              <a:gd name="connsiteY6" fmla="*/ 1289788 h 1405305"/>
              <a:gd name="connsiteX0" fmla="*/ 0 w 1171080"/>
              <a:gd name="connsiteY0" fmla="*/ 1289788 h 1405305"/>
              <a:gd name="connsiteX1" fmla="*/ 1093429 w 1171080"/>
              <a:gd name="connsiteY1" fmla="*/ 0 h 1405305"/>
              <a:gd name="connsiteX2" fmla="*/ 966566 w 1171080"/>
              <a:gd name="connsiteY2" fmla="*/ 221754 h 1405305"/>
              <a:gd name="connsiteX3" fmla="*/ 1053966 w 1171080"/>
              <a:gd name="connsiteY3" fmla="*/ 264277 h 1405305"/>
              <a:gd name="connsiteX4" fmla="*/ 1163356 w 1171080"/>
              <a:gd name="connsiteY4" fmla="*/ 271546 h 1405305"/>
              <a:gd name="connsiteX5" fmla="*/ 1040173 w 1171080"/>
              <a:gd name="connsiteY5" fmla="*/ 1332926 h 1405305"/>
              <a:gd name="connsiteX6" fmla="*/ 422 w 1171080"/>
              <a:gd name="connsiteY6" fmla="*/ 1405305 h 1405305"/>
              <a:gd name="connsiteX7" fmla="*/ 0 w 1171080"/>
              <a:gd name="connsiteY7" fmla="*/ 1289788 h 1405305"/>
              <a:gd name="connsiteX0" fmla="*/ 0 w 1171080"/>
              <a:gd name="connsiteY0" fmla="*/ 1289788 h 1405305"/>
              <a:gd name="connsiteX1" fmla="*/ 1093429 w 1171080"/>
              <a:gd name="connsiteY1" fmla="*/ 0 h 1405305"/>
              <a:gd name="connsiteX2" fmla="*/ 966566 w 1171080"/>
              <a:gd name="connsiteY2" fmla="*/ 221754 h 1405305"/>
              <a:gd name="connsiteX3" fmla="*/ 1053966 w 1171080"/>
              <a:gd name="connsiteY3" fmla="*/ 264277 h 1405305"/>
              <a:gd name="connsiteX4" fmla="*/ 1163356 w 1171080"/>
              <a:gd name="connsiteY4" fmla="*/ 271546 h 1405305"/>
              <a:gd name="connsiteX5" fmla="*/ 1040173 w 1171080"/>
              <a:gd name="connsiteY5" fmla="*/ 1332926 h 1405305"/>
              <a:gd name="connsiteX6" fmla="*/ 422 w 1171080"/>
              <a:gd name="connsiteY6" fmla="*/ 1405305 h 1405305"/>
              <a:gd name="connsiteX7" fmla="*/ 0 w 1171080"/>
              <a:gd name="connsiteY7" fmla="*/ 1289788 h 1405305"/>
              <a:gd name="connsiteX0" fmla="*/ 0 w 1172665"/>
              <a:gd name="connsiteY0" fmla="*/ 1289788 h 1405305"/>
              <a:gd name="connsiteX1" fmla="*/ 1093429 w 1172665"/>
              <a:gd name="connsiteY1" fmla="*/ 0 h 1405305"/>
              <a:gd name="connsiteX2" fmla="*/ 966566 w 1172665"/>
              <a:gd name="connsiteY2" fmla="*/ 221754 h 1405305"/>
              <a:gd name="connsiteX3" fmla="*/ 1053966 w 1172665"/>
              <a:gd name="connsiteY3" fmla="*/ 264277 h 1405305"/>
              <a:gd name="connsiteX4" fmla="*/ 1165730 w 1172665"/>
              <a:gd name="connsiteY4" fmla="*/ 262061 h 1405305"/>
              <a:gd name="connsiteX5" fmla="*/ 1040173 w 1172665"/>
              <a:gd name="connsiteY5" fmla="*/ 1332926 h 1405305"/>
              <a:gd name="connsiteX6" fmla="*/ 422 w 1172665"/>
              <a:gd name="connsiteY6" fmla="*/ 1405305 h 1405305"/>
              <a:gd name="connsiteX7" fmla="*/ 0 w 1172665"/>
              <a:gd name="connsiteY7" fmla="*/ 1289788 h 1405305"/>
              <a:gd name="connsiteX0" fmla="*/ 0 w 1172665"/>
              <a:gd name="connsiteY0" fmla="*/ 1289788 h 1405305"/>
              <a:gd name="connsiteX1" fmla="*/ 1093429 w 1172665"/>
              <a:gd name="connsiteY1" fmla="*/ 0 h 1405305"/>
              <a:gd name="connsiteX2" fmla="*/ 966566 w 1172665"/>
              <a:gd name="connsiteY2" fmla="*/ 221754 h 1405305"/>
              <a:gd name="connsiteX3" fmla="*/ 1053966 w 1172665"/>
              <a:gd name="connsiteY3" fmla="*/ 264277 h 1405305"/>
              <a:gd name="connsiteX4" fmla="*/ 1165730 w 1172665"/>
              <a:gd name="connsiteY4" fmla="*/ 262061 h 1405305"/>
              <a:gd name="connsiteX5" fmla="*/ 1040173 w 1172665"/>
              <a:gd name="connsiteY5" fmla="*/ 1332926 h 1405305"/>
              <a:gd name="connsiteX6" fmla="*/ 422 w 1172665"/>
              <a:gd name="connsiteY6" fmla="*/ 1405305 h 1405305"/>
              <a:gd name="connsiteX7" fmla="*/ 0 w 1172665"/>
              <a:gd name="connsiteY7" fmla="*/ 1289788 h 1405305"/>
              <a:gd name="connsiteX0" fmla="*/ 0 w 1172665"/>
              <a:gd name="connsiteY0" fmla="*/ 1289788 h 1405305"/>
              <a:gd name="connsiteX1" fmla="*/ 1093429 w 1172665"/>
              <a:gd name="connsiteY1" fmla="*/ 0 h 1405305"/>
              <a:gd name="connsiteX2" fmla="*/ 966566 w 1172665"/>
              <a:gd name="connsiteY2" fmla="*/ 221754 h 1405305"/>
              <a:gd name="connsiteX3" fmla="*/ 1053966 w 1172665"/>
              <a:gd name="connsiteY3" fmla="*/ 264277 h 1405305"/>
              <a:gd name="connsiteX4" fmla="*/ 1165730 w 1172665"/>
              <a:gd name="connsiteY4" fmla="*/ 262061 h 1405305"/>
              <a:gd name="connsiteX5" fmla="*/ 1040173 w 1172665"/>
              <a:gd name="connsiteY5" fmla="*/ 1332926 h 1405305"/>
              <a:gd name="connsiteX6" fmla="*/ 422 w 1172665"/>
              <a:gd name="connsiteY6" fmla="*/ 1405305 h 1405305"/>
              <a:gd name="connsiteX7" fmla="*/ 0 w 1172665"/>
              <a:gd name="connsiteY7" fmla="*/ 1289788 h 1405305"/>
              <a:gd name="connsiteX0" fmla="*/ 0 w 1172665"/>
              <a:gd name="connsiteY0" fmla="*/ 1289788 h 1405305"/>
              <a:gd name="connsiteX1" fmla="*/ 1093429 w 1172665"/>
              <a:gd name="connsiteY1" fmla="*/ 0 h 1405305"/>
              <a:gd name="connsiteX2" fmla="*/ 966566 w 1172665"/>
              <a:gd name="connsiteY2" fmla="*/ 221754 h 1405305"/>
              <a:gd name="connsiteX3" fmla="*/ 1053966 w 1172665"/>
              <a:gd name="connsiteY3" fmla="*/ 264277 h 1405305"/>
              <a:gd name="connsiteX4" fmla="*/ 1165730 w 1172665"/>
              <a:gd name="connsiteY4" fmla="*/ 262061 h 1405305"/>
              <a:gd name="connsiteX5" fmla="*/ 1040173 w 1172665"/>
              <a:gd name="connsiteY5" fmla="*/ 1332926 h 1405305"/>
              <a:gd name="connsiteX6" fmla="*/ 422 w 1172665"/>
              <a:gd name="connsiteY6" fmla="*/ 1405305 h 1405305"/>
              <a:gd name="connsiteX7" fmla="*/ 0 w 1172665"/>
              <a:gd name="connsiteY7" fmla="*/ 1289788 h 1405305"/>
              <a:gd name="connsiteX0" fmla="*/ 0 w 1172665"/>
              <a:gd name="connsiteY0" fmla="*/ 1289788 h 1405305"/>
              <a:gd name="connsiteX1" fmla="*/ 1093429 w 1172665"/>
              <a:gd name="connsiteY1" fmla="*/ 0 h 1405305"/>
              <a:gd name="connsiteX2" fmla="*/ 966566 w 1172665"/>
              <a:gd name="connsiteY2" fmla="*/ 221754 h 1405305"/>
              <a:gd name="connsiteX3" fmla="*/ 1053966 w 1172665"/>
              <a:gd name="connsiteY3" fmla="*/ 264277 h 1405305"/>
              <a:gd name="connsiteX4" fmla="*/ 1165730 w 1172665"/>
              <a:gd name="connsiteY4" fmla="*/ 262061 h 1405305"/>
              <a:gd name="connsiteX5" fmla="*/ 1040173 w 1172665"/>
              <a:gd name="connsiteY5" fmla="*/ 1332926 h 1405305"/>
              <a:gd name="connsiteX6" fmla="*/ 422 w 1172665"/>
              <a:gd name="connsiteY6" fmla="*/ 1405305 h 1405305"/>
              <a:gd name="connsiteX7" fmla="*/ 0 w 1172665"/>
              <a:gd name="connsiteY7" fmla="*/ 1289788 h 1405305"/>
              <a:gd name="connsiteX0" fmla="*/ 0 w 1168225"/>
              <a:gd name="connsiteY0" fmla="*/ 1289788 h 1405305"/>
              <a:gd name="connsiteX1" fmla="*/ 1093429 w 1168225"/>
              <a:gd name="connsiteY1" fmla="*/ 0 h 1405305"/>
              <a:gd name="connsiteX2" fmla="*/ 966566 w 1168225"/>
              <a:gd name="connsiteY2" fmla="*/ 221754 h 1405305"/>
              <a:gd name="connsiteX3" fmla="*/ 1053966 w 1168225"/>
              <a:gd name="connsiteY3" fmla="*/ 264277 h 1405305"/>
              <a:gd name="connsiteX4" fmla="*/ 1165730 w 1168225"/>
              <a:gd name="connsiteY4" fmla="*/ 262061 h 1405305"/>
              <a:gd name="connsiteX5" fmla="*/ 1068517 w 1168225"/>
              <a:gd name="connsiteY5" fmla="*/ 333192 h 1405305"/>
              <a:gd name="connsiteX6" fmla="*/ 1040173 w 1168225"/>
              <a:gd name="connsiteY6" fmla="*/ 1332926 h 1405305"/>
              <a:gd name="connsiteX7" fmla="*/ 422 w 1168225"/>
              <a:gd name="connsiteY7" fmla="*/ 1405305 h 1405305"/>
              <a:gd name="connsiteX8" fmla="*/ 0 w 1168225"/>
              <a:gd name="connsiteY8" fmla="*/ 1289788 h 1405305"/>
              <a:gd name="connsiteX0" fmla="*/ 0 w 1168797"/>
              <a:gd name="connsiteY0" fmla="*/ 1289788 h 1405305"/>
              <a:gd name="connsiteX1" fmla="*/ 1093429 w 1168797"/>
              <a:gd name="connsiteY1" fmla="*/ 0 h 1405305"/>
              <a:gd name="connsiteX2" fmla="*/ 966566 w 1168797"/>
              <a:gd name="connsiteY2" fmla="*/ 221754 h 1405305"/>
              <a:gd name="connsiteX3" fmla="*/ 1053966 w 1168797"/>
              <a:gd name="connsiteY3" fmla="*/ 264277 h 1405305"/>
              <a:gd name="connsiteX4" fmla="*/ 1165730 w 1168797"/>
              <a:gd name="connsiteY4" fmla="*/ 262061 h 1405305"/>
              <a:gd name="connsiteX5" fmla="*/ 1068517 w 1168797"/>
              <a:gd name="connsiteY5" fmla="*/ 333192 h 1405305"/>
              <a:gd name="connsiteX6" fmla="*/ 1040173 w 1168797"/>
              <a:gd name="connsiteY6" fmla="*/ 1332926 h 1405305"/>
              <a:gd name="connsiteX7" fmla="*/ 422 w 1168797"/>
              <a:gd name="connsiteY7" fmla="*/ 1405305 h 1405305"/>
              <a:gd name="connsiteX8" fmla="*/ 0 w 1168797"/>
              <a:gd name="connsiteY8"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0173 w 1165730"/>
              <a:gd name="connsiteY6" fmla="*/ 1332926 h 1405305"/>
              <a:gd name="connsiteX7" fmla="*/ 422 w 1165730"/>
              <a:gd name="connsiteY7" fmla="*/ 1405305 h 1405305"/>
              <a:gd name="connsiteX8" fmla="*/ 0 w 1165730"/>
              <a:gd name="connsiteY8"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0173 w 1165730"/>
              <a:gd name="connsiteY6" fmla="*/ 1332926 h 1405305"/>
              <a:gd name="connsiteX7" fmla="*/ 422 w 1165730"/>
              <a:gd name="connsiteY7" fmla="*/ 1405305 h 1405305"/>
              <a:gd name="connsiteX8" fmla="*/ 0 w 1165730"/>
              <a:gd name="connsiteY8"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0173 w 1165730"/>
              <a:gd name="connsiteY6" fmla="*/ 1332926 h 1405305"/>
              <a:gd name="connsiteX7" fmla="*/ 422 w 1165730"/>
              <a:gd name="connsiteY7" fmla="*/ 1405305 h 1405305"/>
              <a:gd name="connsiteX8" fmla="*/ 0 w 1165730"/>
              <a:gd name="connsiteY8"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89788 h 1405305"/>
              <a:gd name="connsiteX1" fmla="*/ 1093429 w 1165730"/>
              <a:gd name="connsiteY1" fmla="*/ 0 h 1405305"/>
              <a:gd name="connsiteX2" fmla="*/ 966566 w 1165730"/>
              <a:gd name="connsiteY2" fmla="*/ 221754 h 1405305"/>
              <a:gd name="connsiteX3" fmla="*/ 1053966 w 1165730"/>
              <a:gd name="connsiteY3" fmla="*/ 264277 h 1405305"/>
              <a:gd name="connsiteX4" fmla="*/ 1165730 w 1165730"/>
              <a:gd name="connsiteY4" fmla="*/ 262061 h 1405305"/>
              <a:gd name="connsiteX5" fmla="*/ 1068517 w 1165730"/>
              <a:gd name="connsiteY5" fmla="*/ 333192 h 1405305"/>
              <a:gd name="connsiteX6" fmla="*/ 1042433 w 1165730"/>
              <a:gd name="connsiteY6" fmla="*/ 444630 h 1405305"/>
              <a:gd name="connsiteX7" fmla="*/ 1040173 w 1165730"/>
              <a:gd name="connsiteY7" fmla="*/ 1332926 h 1405305"/>
              <a:gd name="connsiteX8" fmla="*/ 422 w 1165730"/>
              <a:gd name="connsiteY8" fmla="*/ 1405305 h 1405305"/>
              <a:gd name="connsiteX9" fmla="*/ 0 w 1165730"/>
              <a:gd name="connsiteY9" fmla="*/ 1289788 h 1405305"/>
              <a:gd name="connsiteX0" fmla="*/ 0 w 1165730"/>
              <a:gd name="connsiteY0" fmla="*/ 1294531 h 1410048"/>
              <a:gd name="connsiteX1" fmla="*/ 981991 w 1165730"/>
              <a:gd name="connsiteY1" fmla="*/ 0 h 1410048"/>
              <a:gd name="connsiteX2" fmla="*/ 966566 w 1165730"/>
              <a:gd name="connsiteY2" fmla="*/ 226497 h 1410048"/>
              <a:gd name="connsiteX3" fmla="*/ 1053966 w 1165730"/>
              <a:gd name="connsiteY3" fmla="*/ 269020 h 1410048"/>
              <a:gd name="connsiteX4" fmla="*/ 1165730 w 1165730"/>
              <a:gd name="connsiteY4" fmla="*/ 266804 h 1410048"/>
              <a:gd name="connsiteX5" fmla="*/ 1068517 w 1165730"/>
              <a:gd name="connsiteY5" fmla="*/ 337935 h 1410048"/>
              <a:gd name="connsiteX6" fmla="*/ 1042433 w 1165730"/>
              <a:gd name="connsiteY6" fmla="*/ 449373 h 1410048"/>
              <a:gd name="connsiteX7" fmla="*/ 1040173 w 1165730"/>
              <a:gd name="connsiteY7" fmla="*/ 1337669 h 1410048"/>
              <a:gd name="connsiteX8" fmla="*/ 422 w 1165730"/>
              <a:gd name="connsiteY8" fmla="*/ 1410048 h 1410048"/>
              <a:gd name="connsiteX9" fmla="*/ 0 w 1165730"/>
              <a:gd name="connsiteY9" fmla="*/ 1294531 h 1410048"/>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66566 w 1165730"/>
              <a:gd name="connsiteY2" fmla="*/ 209900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781626 w 1165730"/>
              <a:gd name="connsiteY2" fmla="*/ 190932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40173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35431 w 1165730"/>
              <a:gd name="connsiteY7" fmla="*/ 1321072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35432 w 1165730"/>
              <a:gd name="connsiteY7" fmla="*/ 1330556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35432 w 1165730"/>
              <a:gd name="connsiteY7" fmla="*/ 1330556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35432 w 1165730"/>
              <a:gd name="connsiteY7" fmla="*/ 1330556 h 1393451"/>
              <a:gd name="connsiteX8" fmla="*/ 422 w 1165730"/>
              <a:gd name="connsiteY8" fmla="*/ 1393451 h 1393451"/>
              <a:gd name="connsiteX9" fmla="*/ 0 w 1165730"/>
              <a:gd name="connsiteY9" fmla="*/ 1277934 h 1393451"/>
              <a:gd name="connsiteX0" fmla="*/ 0 w 1165730"/>
              <a:gd name="connsiteY0" fmla="*/ 1277934 h 1393451"/>
              <a:gd name="connsiteX1" fmla="*/ 1086318 w 1165730"/>
              <a:gd name="connsiteY1" fmla="*/ 0 h 1393451"/>
              <a:gd name="connsiteX2" fmla="*/ 973679 w 1165730"/>
              <a:gd name="connsiteY2" fmla="*/ 207529 h 1393451"/>
              <a:gd name="connsiteX3" fmla="*/ 1053966 w 1165730"/>
              <a:gd name="connsiteY3" fmla="*/ 252423 h 1393451"/>
              <a:gd name="connsiteX4" fmla="*/ 1165730 w 1165730"/>
              <a:gd name="connsiteY4" fmla="*/ 250207 h 1393451"/>
              <a:gd name="connsiteX5" fmla="*/ 1068517 w 1165730"/>
              <a:gd name="connsiteY5" fmla="*/ 321338 h 1393451"/>
              <a:gd name="connsiteX6" fmla="*/ 1042433 w 1165730"/>
              <a:gd name="connsiteY6" fmla="*/ 432776 h 1393451"/>
              <a:gd name="connsiteX7" fmla="*/ 1035432 w 1165730"/>
              <a:gd name="connsiteY7" fmla="*/ 1330556 h 1393451"/>
              <a:gd name="connsiteX8" fmla="*/ 422 w 1165730"/>
              <a:gd name="connsiteY8" fmla="*/ 1393451 h 1393451"/>
              <a:gd name="connsiteX9" fmla="*/ 0 w 1165730"/>
              <a:gd name="connsiteY9" fmla="*/ 1277934 h 139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730" h="1393451">
                <a:moveTo>
                  <a:pt x="0" y="1277934"/>
                </a:moveTo>
                <a:cubicBezTo>
                  <a:pt x="51503" y="1215512"/>
                  <a:pt x="1060897" y="17373"/>
                  <a:pt x="1086318" y="0"/>
                </a:cubicBezTo>
                <a:cubicBezTo>
                  <a:pt x="1055890" y="50207"/>
                  <a:pt x="982771" y="190516"/>
                  <a:pt x="973679" y="207529"/>
                </a:cubicBezTo>
                <a:cubicBezTo>
                  <a:pt x="1010717" y="227236"/>
                  <a:pt x="1031158" y="237458"/>
                  <a:pt x="1053966" y="252423"/>
                </a:cubicBezTo>
                <a:cubicBezTo>
                  <a:pt x="1097436" y="250052"/>
                  <a:pt x="1134841" y="247553"/>
                  <a:pt x="1165730" y="250207"/>
                </a:cubicBezTo>
                <a:cubicBezTo>
                  <a:pt x="1132590" y="269596"/>
                  <a:pt x="1106042" y="273268"/>
                  <a:pt x="1068517" y="321338"/>
                </a:cubicBezTo>
                <a:cubicBezTo>
                  <a:pt x="1053895" y="353347"/>
                  <a:pt x="1044785" y="372849"/>
                  <a:pt x="1042433" y="432776"/>
                </a:cubicBezTo>
                <a:cubicBezTo>
                  <a:pt x="1040079" y="502186"/>
                  <a:pt x="1032460" y="1150684"/>
                  <a:pt x="1035432" y="1330556"/>
                </a:cubicBezTo>
                <a:cubicBezTo>
                  <a:pt x="915676" y="1342037"/>
                  <a:pt x="68016" y="1389084"/>
                  <a:pt x="422" y="1393451"/>
                </a:cubicBezTo>
                <a:cubicBezTo>
                  <a:pt x="-507" y="1370773"/>
                  <a:pt x="927" y="1291150"/>
                  <a:pt x="0" y="1277934"/>
                </a:cubicBezTo>
                <a:close/>
              </a:path>
            </a:pathLst>
          </a:custGeom>
          <a:noFill/>
          <a:ln w="57150">
            <a:solidFill>
              <a:srgbClr val="D7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17" name="グループ化 16"/>
          <p:cNvGrpSpPr/>
          <p:nvPr/>
        </p:nvGrpSpPr>
        <p:grpSpPr>
          <a:xfrm>
            <a:off x="7687340" y="1330189"/>
            <a:ext cx="4066375" cy="1466174"/>
            <a:chOff x="704249" y="-766200"/>
            <a:chExt cx="3968740" cy="1334445"/>
          </a:xfrm>
        </p:grpSpPr>
        <p:cxnSp>
          <p:nvCxnSpPr>
            <p:cNvPr id="30" name="直線矢印コネクタ 29"/>
            <p:cNvCxnSpPr/>
            <p:nvPr/>
          </p:nvCxnSpPr>
          <p:spPr>
            <a:xfrm flipH="1">
              <a:off x="704249" y="204200"/>
              <a:ext cx="2333775" cy="36404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1"/>
            <p:cNvSpPr txBox="1"/>
            <p:nvPr/>
          </p:nvSpPr>
          <p:spPr>
            <a:xfrm>
              <a:off x="926296" y="-766200"/>
              <a:ext cx="3746693" cy="848022"/>
            </a:xfrm>
            <a:prstGeom prst="roundRect">
              <a:avLst/>
            </a:prstGeom>
            <a:solidFill>
              <a:schemeClr val="bg1"/>
            </a:solidFill>
            <a:ln w="9525">
              <a:solidFill>
                <a:schemeClr val="tx1"/>
              </a:solidFill>
            </a:ln>
            <a:effectLst/>
          </p:spPr>
          <p:txBody>
            <a:bodyPr rot="0" spcFirstLastPara="0" vert="horz" wrap="none" lIns="36000" tIns="36000" rIns="36000" bIns="36000" numCol="1" spcCol="0" rtlCol="0" fromWordArt="0" anchor="t" anchorCtr="0" forceAA="0" compatLnSpc="1">
              <a:prstTxWarp prst="textNoShape">
                <a:avLst/>
              </a:prstTxWarp>
              <a:spAutoFit/>
            </a:bodyPr>
            <a:lstStyle/>
            <a:p>
              <a:pPr marL="0" marR="0" lvl="0" indent="153035" algn="just"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a:ea typeface="ＭＳ ゴシック"/>
                  <a:cs typeface="Meiryo UI"/>
                </a:rPr>
                <a:t>○りんくう公園予定地（空港連絡道路北側）</a:t>
              </a:r>
              <a:endParaRPr kumimoji="1" lang="ja-JP" altLang="en-US" sz="1200" b="0" i="0" u="none" strike="noStrike" kern="1200" cap="none" spc="0" normalizeH="0" baseline="0" noProof="0" dirty="0">
                <a:ln>
                  <a:noFill/>
                </a:ln>
                <a:solidFill>
                  <a:prstClr val="black"/>
                </a:solidFill>
                <a:effectLst/>
                <a:uLnTx/>
                <a:uFillTx/>
                <a:latin typeface="ＭＳ ゴシック"/>
                <a:ea typeface="ＭＳ Ｐゴシック" panose="020B0600070205080204" pitchFamily="50" charset="-128"/>
                <a:cs typeface="Times New Roman"/>
              </a:endParaRPr>
            </a:p>
            <a:p>
              <a:pPr marL="0" marR="0" lvl="0" indent="304800"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明朝"/>
                  <a:cs typeface="Meiryo UI"/>
                </a:rPr>
                <a:t>・スケートリンクを核としたまちづくり　　　</a:t>
              </a:r>
              <a:endParaRPr kumimoji="1" lang="ja-JP" altLang="en-US" sz="1200" b="0" i="0" u="none" strike="noStrike" kern="1200" cap="none" spc="0" normalizeH="0" baseline="0" noProof="0" dirty="0">
                <a:ln>
                  <a:noFill/>
                </a:ln>
                <a:solidFill>
                  <a:prstClr val="black"/>
                </a:solidFill>
                <a:effectLst/>
                <a:uLnTx/>
                <a:uFillTx/>
                <a:latin typeface="ＭＳ ゴシック"/>
                <a:ea typeface="ＭＳ Ｐゴシック" panose="020B0600070205080204" pitchFamily="50" charset="-128"/>
                <a:cs typeface="Times New Roman"/>
              </a:endParaRPr>
            </a:p>
            <a:p>
              <a:pPr marL="0" marR="0" lvl="0" indent="304800"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明朝"/>
                  <a:cs typeface="Meiryo UI"/>
                </a:rPr>
                <a:t>・事業主体：泉佐野市</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明朝"/>
                <a:cs typeface="Meiryo UI"/>
              </a:endParaRPr>
            </a:p>
            <a:p>
              <a:pPr marL="0" marR="0" lvl="0" indent="304800"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明朝"/>
                  <a:cs typeface="Meiryo UI"/>
                </a:rPr>
                <a:t>・</a:t>
              </a:r>
              <a:r>
                <a:rPr kumimoji="1" lang="en-US" altLang="ja-JP" sz="1200" b="0" i="0" u="none" strike="noStrike" kern="1200" cap="none" spc="0" normalizeH="0" baseline="0" noProof="0" dirty="0">
                  <a:ln>
                    <a:noFill/>
                  </a:ln>
                  <a:solidFill>
                    <a:prstClr val="black"/>
                  </a:solidFill>
                  <a:effectLst/>
                  <a:uLnTx/>
                  <a:uFillTx/>
                  <a:latin typeface="ＭＳ ゴシック"/>
                  <a:ea typeface="ＭＳ 明朝"/>
                  <a:cs typeface="Meiryo UI"/>
                </a:rPr>
                <a:t>2019</a:t>
              </a:r>
              <a:r>
                <a:rPr kumimoji="1" lang="ja-JP" altLang="en-US" sz="1200" b="0" i="0" u="none" strike="noStrike" kern="1200" cap="none" spc="0" normalizeH="0" baseline="0" noProof="0" dirty="0">
                  <a:ln>
                    <a:noFill/>
                  </a:ln>
                  <a:solidFill>
                    <a:prstClr val="black"/>
                  </a:solidFill>
                  <a:effectLst/>
                  <a:uLnTx/>
                  <a:uFillTx/>
                  <a:latin typeface="ＭＳ ゴシック"/>
                  <a:ea typeface="ＭＳ 明朝"/>
                  <a:cs typeface="Meiryo UI"/>
                </a:rPr>
                <a:t>年</a:t>
              </a:r>
              <a:r>
                <a:rPr kumimoji="1" lang="en-US" altLang="ja-JP" sz="1200" b="0" i="0" u="none" strike="noStrike" kern="1200" cap="none" spc="0" normalizeH="0" baseline="0" noProof="0" dirty="0">
                  <a:ln>
                    <a:noFill/>
                  </a:ln>
                  <a:solidFill>
                    <a:prstClr val="black"/>
                  </a:solidFill>
                  <a:effectLst/>
                  <a:uLnTx/>
                  <a:uFillTx/>
                  <a:latin typeface="ＭＳ ゴシック"/>
                  <a:ea typeface="ＭＳ 明朝"/>
                  <a:cs typeface="Meiryo UI"/>
                </a:rPr>
                <a:t>12</a:t>
              </a:r>
              <a:r>
                <a:rPr kumimoji="1" lang="ja-JP" altLang="en-US" sz="1200" b="0" i="0" u="none" strike="noStrike" kern="1200" cap="none" spc="0" normalizeH="0" baseline="0" noProof="0" dirty="0">
                  <a:ln>
                    <a:noFill/>
                  </a:ln>
                  <a:solidFill>
                    <a:prstClr val="black"/>
                  </a:solidFill>
                  <a:effectLst/>
                  <a:uLnTx/>
                  <a:uFillTx/>
                  <a:latin typeface="ＭＳ ゴシック"/>
                  <a:ea typeface="ＭＳ 明朝"/>
                  <a:cs typeface="Meiryo UI"/>
                </a:rPr>
                <a:t>月　供用開始（スケートリンク）</a:t>
              </a:r>
              <a:endParaRPr kumimoji="1" lang="ja-JP" altLang="en-US" sz="1200" b="0" i="0" u="none" strike="noStrike" kern="1200" cap="none" spc="0" normalizeH="0" baseline="0" noProof="0" dirty="0">
                <a:ln>
                  <a:noFill/>
                </a:ln>
                <a:solidFill>
                  <a:prstClr val="black"/>
                </a:solidFill>
                <a:effectLst/>
                <a:uLnTx/>
                <a:uFillTx/>
                <a:latin typeface="ＭＳ ゴシック"/>
                <a:ea typeface="ＭＳ Ｐゴシック" panose="020B0600070205080204" pitchFamily="50" charset="-128"/>
                <a:cs typeface="Times New Roman"/>
              </a:endParaRPr>
            </a:p>
          </p:txBody>
        </p:sp>
      </p:grpSp>
      <p:grpSp>
        <p:nvGrpSpPr>
          <p:cNvPr id="20" name="グループ化 19"/>
          <p:cNvGrpSpPr/>
          <p:nvPr/>
        </p:nvGrpSpPr>
        <p:grpSpPr>
          <a:xfrm>
            <a:off x="1715001" y="1619173"/>
            <a:ext cx="3343275" cy="1372727"/>
            <a:chOff x="-563321" y="-425595"/>
            <a:chExt cx="3343326" cy="1349567"/>
          </a:xfrm>
        </p:grpSpPr>
        <p:cxnSp>
          <p:nvCxnSpPr>
            <p:cNvPr id="27" name="直線矢印コネクタ 26"/>
            <p:cNvCxnSpPr>
              <a:stCxn id="29" idx="2"/>
            </p:cNvCxnSpPr>
            <p:nvPr/>
          </p:nvCxnSpPr>
          <p:spPr>
            <a:xfrm>
              <a:off x="1108341" y="490419"/>
              <a:ext cx="1549919" cy="433553"/>
            </a:xfrm>
            <a:prstGeom prst="straightConnector1">
              <a:avLst/>
            </a:prstGeom>
            <a:noFill/>
            <a:ln w="9525" cap="flat" cmpd="sng" algn="ctr">
              <a:solidFill>
                <a:sysClr val="windowText" lastClr="000000"/>
              </a:solidFill>
              <a:prstDash val="solid"/>
              <a:tailEnd type="triangle"/>
            </a:ln>
            <a:effectLst/>
          </p:spPr>
        </p:cxnSp>
        <p:sp>
          <p:nvSpPr>
            <p:cNvPr id="29" name="AutoShape 15"/>
            <p:cNvSpPr>
              <a:spLocks/>
            </p:cNvSpPr>
            <p:nvPr/>
          </p:nvSpPr>
          <p:spPr bwMode="auto">
            <a:xfrm flipH="1">
              <a:off x="-563321" y="-425595"/>
              <a:ext cx="3343326" cy="916014"/>
            </a:xfrm>
            <a:prstGeom prst="roundRect">
              <a:avLst/>
            </a:prstGeom>
            <a:solidFill>
              <a:sysClr val="window" lastClr="FFFFFF"/>
            </a:solidFill>
            <a:ln w="9525">
              <a:solidFill>
                <a:sysClr val="windowText" lastClr="000000"/>
              </a:solidFill>
              <a:prstDash val="solid"/>
              <a:miter lim="800000"/>
              <a:headEnd/>
              <a:tailEnd type="triangle" w="med" len="med"/>
            </a:ln>
          </p:spPr>
          <p:txBody>
            <a:bodyPr rot="0" vert="horz" wrap="square" lIns="36000" tIns="36000" rIns="36000" bIns="36000" anchor="ctr" anchorCtr="0" upright="1">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a:ea typeface="ＭＳ ゴシック"/>
                  <a:cs typeface="Meiryo UI"/>
                </a:rPr>
                <a:t>○りんくう公園予定地（空港連絡道路南側）</a:t>
              </a:r>
              <a:endParaRPr kumimoji="1" lang="ja-JP" altLang="en-US" sz="1200" b="0" i="0" u="none" strike="noStrike" kern="1200" cap="none" spc="0" normalizeH="0" baseline="0" noProof="0" dirty="0">
                <a:ln>
                  <a:noFill/>
                </a:ln>
                <a:solidFill>
                  <a:prstClr val="black"/>
                </a:solidFill>
                <a:effectLst/>
                <a:uLnTx/>
                <a:uFillTx/>
                <a:latin typeface="ＭＳ ゴシック"/>
                <a:ea typeface="ＭＳ Ｐゴシック" panose="020B0600070205080204" pitchFamily="50" charset="-128"/>
                <a:cs typeface="Times New Roman"/>
              </a:endParaRPr>
            </a:p>
            <a:p>
              <a:pPr marL="0" marR="0" lvl="0" indent="152400"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明朝"/>
                  <a:cs typeface="Times New Roman"/>
                </a:rPr>
                <a:t>・民間事業者による集客施設や公園施設</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明朝"/>
                <a:cs typeface="Times New Roman"/>
              </a:endParaRPr>
            </a:p>
            <a:p>
              <a:pPr marL="0" marR="0" lvl="0" indent="152400"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明朝"/>
                  <a:cs typeface="Times New Roman"/>
                </a:rPr>
                <a:t>・事業主体   三菱地所・サイモン株式会社</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明朝"/>
                <a:cs typeface="Times New Roman"/>
              </a:endParaRPr>
            </a:p>
            <a:p>
              <a:pPr marL="0" marR="0" lvl="0" indent="152400"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明朝"/>
                  <a:cs typeface="Times New Roman"/>
                </a:rPr>
                <a:t>・</a:t>
              </a:r>
              <a:r>
                <a:rPr kumimoji="1" lang="en-US" altLang="ja-JP" sz="1200" b="0" i="0" u="none" strike="noStrike" kern="1200" cap="none" spc="0" normalizeH="0" baseline="0" noProof="0" dirty="0">
                  <a:ln>
                    <a:noFill/>
                  </a:ln>
                  <a:solidFill>
                    <a:prstClr val="black"/>
                  </a:solidFill>
                  <a:effectLst/>
                  <a:uLnTx/>
                  <a:uFillTx/>
                  <a:latin typeface="ＭＳ ゴシック"/>
                  <a:ea typeface="ＭＳ 明朝"/>
                  <a:cs typeface="Times New Roman"/>
                </a:rPr>
                <a:t>2020</a:t>
              </a:r>
              <a:r>
                <a:rPr kumimoji="1" lang="ja-JP" altLang="en-US" sz="1200" b="0" i="0" u="none" strike="noStrike" kern="1200" cap="none" spc="0" normalizeH="0" baseline="0" noProof="0" dirty="0">
                  <a:ln>
                    <a:noFill/>
                  </a:ln>
                  <a:solidFill>
                    <a:prstClr val="black"/>
                  </a:solidFill>
                  <a:effectLst/>
                  <a:uLnTx/>
                  <a:uFillTx/>
                  <a:latin typeface="ＭＳ ゴシック"/>
                  <a:ea typeface="ＭＳ 明朝"/>
                  <a:cs typeface="Times New Roman"/>
                </a:rPr>
                <a:t>年</a:t>
              </a:r>
              <a:r>
                <a:rPr kumimoji="1" lang="en-US" altLang="ja-JP" sz="1200" b="0" i="0" u="none" strike="noStrike" kern="1200" cap="none" spc="0" normalizeH="0" baseline="0" noProof="0" dirty="0">
                  <a:ln>
                    <a:noFill/>
                  </a:ln>
                  <a:solidFill>
                    <a:prstClr val="black"/>
                  </a:solidFill>
                  <a:effectLst/>
                  <a:uLnTx/>
                  <a:uFillTx/>
                  <a:latin typeface="ＭＳ ゴシック"/>
                  <a:ea typeface="ＭＳ 明朝"/>
                  <a:cs typeface="Times New Roman"/>
                </a:rPr>
                <a:t>8</a:t>
              </a:r>
              <a:r>
                <a:rPr kumimoji="1" lang="ja-JP" altLang="en-US" sz="1200" b="0" i="0" u="none" strike="noStrike" kern="1200" cap="none" spc="0" normalizeH="0" baseline="0" noProof="0" dirty="0">
                  <a:ln>
                    <a:noFill/>
                  </a:ln>
                  <a:solidFill>
                    <a:prstClr val="black"/>
                  </a:solidFill>
                  <a:effectLst/>
                  <a:uLnTx/>
                  <a:uFillTx/>
                  <a:latin typeface="ＭＳ ゴシック"/>
                  <a:ea typeface="ＭＳ 明朝"/>
                  <a:cs typeface="Times New Roman"/>
                </a:rPr>
                <a:t>月　開業</a:t>
              </a:r>
              <a:endParaRPr kumimoji="1" lang="ja-JP" altLang="en-US" sz="1200" b="0" i="0" u="none" strike="noStrike" kern="1200" cap="none" spc="0" normalizeH="0" baseline="0" noProof="0" dirty="0">
                <a:ln>
                  <a:noFill/>
                </a:ln>
                <a:solidFill>
                  <a:prstClr val="black"/>
                </a:solidFill>
                <a:effectLst/>
                <a:uLnTx/>
                <a:uFillTx/>
                <a:latin typeface="ＭＳ ゴシック"/>
                <a:ea typeface="ＭＳ Ｐゴシック" panose="020B0600070205080204" pitchFamily="50" charset="-128"/>
                <a:cs typeface="Times New Roman"/>
              </a:endParaRPr>
            </a:p>
          </p:txBody>
        </p:sp>
      </p:grpSp>
      <p:pic>
        <p:nvPicPr>
          <p:cNvPr id="19" name="図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013" y="2704413"/>
            <a:ext cx="1903569" cy="446991"/>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566760" y="5237915"/>
            <a:ext cx="286701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■りんくうタウン駅の利用状況</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りんくうタウン駅（南海電気鉄道、</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JR</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西日本）の乗車人員は順調に</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増加していたが、</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年は新型</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コロナの影響により減少</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 name="テキスト ボックス 20"/>
          <p:cNvSpPr txBox="1"/>
          <p:nvPr/>
        </p:nvSpPr>
        <p:spPr>
          <a:xfrm>
            <a:off x="1504812" y="737824"/>
            <a:ext cx="8553588"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■公園予定地の暫定利用</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空港連絡道路北側では、泉佐野市がスケートリンクを核としたまちづくり計画を推進。</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空港連絡道路南側では、民間事業者による集客施設や公園施設を整備し、開業。</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a:blip r:embed="rId5"/>
          <a:stretch>
            <a:fillRect/>
          </a:stretch>
        </p:blipFill>
        <p:spPr>
          <a:xfrm>
            <a:off x="4254985" y="5036331"/>
            <a:ext cx="7498730" cy="1579001"/>
          </a:xfrm>
          <a:prstGeom prst="rect">
            <a:avLst/>
          </a:prstGeom>
        </p:spPr>
      </p:pic>
      <p:sp>
        <p:nvSpPr>
          <p:cNvPr id="1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683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415482" y="-43022"/>
            <a:ext cx="9541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（参考）</a:t>
            </a:r>
          </a:p>
        </p:txBody>
      </p:sp>
      <p:pic>
        <p:nvPicPr>
          <p:cNvPr id="2" name="図 1"/>
          <p:cNvPicPr>
            <a:picLocks noChangeAspect="1"/>
          </p:cNvPicPr>
          <p:nvPr/>
        </p:nvPicPr>
        <p:blipFill>
          <a:blip r:embed="rId2"/>
          <a:stretch>
            <a:fillRect/>
          </a:stretch>
        </p:blipFill>
        <p:spPr>
          <a:xfrm>
            <a:off x="1150795" y="328460"/>
            <a:ext cx="10138527" cy="6498899"/>
          </a:xfrm>
          <a:prstGeom prst="rect">
            <a:avLst/>
          </a:prstGeom>
        </p:spPr>
      </p:pic>
      <p:sp>
        <p:nvSpPr>
          <p:cNvPr id="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0628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2389</Words>
  <Application>Microsoft Office PowerPoint</Application>
  <PresentationFormat>ワイド画面</PresentationFormat>
  <Paragraphs>254</Paragraphs>
  <Slides>8</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8</vt:i4>
      </vt:variant>
    </vt:vector>
  </HeadingPairs>
  <TitlesOfParts>
    <vt:vector size="20" baseType="lpstr">
      <vt:lpstr>Meiryo UI</vt:lpstr>
      <vt:lpstr>ＭＳ Ｐゴシック</vt:lpstr>
      <vt:lpstr>ＭＳ Ｐ明朝</vt:lpstr>
      <vt:lpstr>ＭＳ ゴシック</vt:lpstr>
      <vt:lpstr>ＭＳ 明朝</vt:lpstr>
      <vt:lpstr>メイリオ</vt:lpstr>
      <vt:lpstr>游ゴシック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2023-06-16T06:03:01Z</dcterms:modified>
</cp:coreProperties>
</file>